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0"/>
  </p:notesMasterIdLst>
  <p:sldIdLst>
    <p:sldId id="256"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 id="293" r:id="rId73"/>
    <p:sldId id="294" r:id="rId74"/>
    <p:sldId id="295" r:id="rId75"/>
    <p:sldId id="296" r:id="rId76"/>
    <p:sldId id="297" r:id="rId77"/>
    <p:sldId id="298" r:id="rId78"/>
    <p:sldId id="299" r:id="rId79"/>
    <p:sldId id="300" r:id="rId80"/>
    <p:sldId id="301" r:id="rId81"/>
    <p:sldId id="302" r:id="rId82"/>
    <p:sldId id="303" r:id="rId83"/>
    <p:sldId id="304" r:id="rId84"/>
    <p:sldId id="305" r:id="rId85"/>
    <p:sldId id="306" r:id="rId86"/>
    <p:sldId id="307" r:id="rId87"/>
    <p:sldId id="308" r:id="rId88"/>
    <p:sldId id="309" r:id="rId89"/>
    <p:sldId id="310" r:id="rId90"/>
    <p:sldId id="311" r:id="rId91"/>
    <p:sldId id="312" r:id="rId92"/>
    <p:sldId id="313" r:id="rId93"/>
    <p:sldId id="315" r:id="rId94"/>
    <p:sldId id="316" r:id="rId95"/>
    <p:sldId id="317" r:id="rId96"/>
    <p:sldId id="318" r:id="rId97"/>
    <p:sldId id="319" r:id="rId98"/>
    <p:sldId id="320" r:id="rId99"/>
    <p:sldId id="321" r:id="rId100"/>
    <p:sldId id="322" r:id="rId101"/>
    <p:sldId id="323" r:id="rId102"/>
    <p:sldId id="324" r:id="rId103"/>
    <p:sldId id="325" r:id="rId104"/>
    <p:sldId id="326" r:id="rId105"/>
    <p:sldId id="328" r:id="rId106"/>
    <p:sldId id="329" r:id="rId107"/>
    <p:sldId id="336" r:id="rId108"/>
    <p:sldId id="337" r:id="rId109"/>
    <p:sldId id="338" r:id="rId110"/>
    <p:sldId id="339" r:id="rId111"/>
    <p:sldId id="340" r:id="rId112"/>
    <p:sldId id="341" r:id="rId113"/>
    <p:sldId id="342" r:id="rId114"/>
    <p:sldId id="343" r:id="rId115"/>
    <p:sldId id="344" r:id="rId116"/>
    <p:sldId id="345" r:id="rId117"/>
    <p:sldId id="346" r:id="rId118"/>
    <p:sldId id="347" r:id="rId119"/>
    <p:sldId id="348" r:id="rId120"/>
    <p:sldId id="349" r:id="rId121"/>
    <p:sldId id="350" r:id="rId122"/>
    <p:sldId id="351" r:id="rId123"/>
    <p:sldId id="352" r:id="rId124"/>
    <p:sldId id="353" r:id="rId125"/>
    <p:sldId id="354" r:id="rId126"/>
    <p:sldId id="355" r:id="rId127"/>
    <p:sldId id="356" r:id="rId128"/>
    <p:sldId id="357" r:id="rId129"/>
    <p:sldId id="358" r:id="rId130"/>
    <p:sldId id="359" r:id="rId131"/>
    <p:sldId id="360" r:id="rId132"/>
    <p:sldId id="361" r:id="rId133"/>
    <p:sldId id="362" r:id="rId134"/>
    <p:sldId id="363" r:id="rId135"/>
    <p:sldId id="364" r:id="rId136"/>
    <p:sldId id="365" r:id="rId137"/>
    <p:sldId id="366" r:id="rId138"/>
    <p:sldId id="367" r:id="rId139"/>
    <p:sldId id="368" r:id="rId140"/>
    <p:sldId id="369" r:id="rId141"/>
    <p:sldId id="370" r:id="rId142"/>
    <p:sldId id="371" r:id="rId143"/>
    <p:sldId id="372" r:id="rId144"/>
    <p:sldId id="373" r:id="rId145"/>
    <p:sldId id="374" r:id="rId146"/>
    <p:sldId id="418" r:id="rId147"/>
    <p:sldId id="375" r:id="rId148"/>
    <p:sldId id="262" r:id="rId1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91" autoAdjust="0"/>
  </p:normalViewPr>
  <p:slideViewPr>
    <p:cSldViewPr>
      <p:cViewPr varScale="1">
        <p:scale>
          <a:sx n="70" d="100"/>
          <a:sy n="70" d="100"/>
        </p:scale>
        <p:origin x="156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microsoft.com/office/2015/10/relationships/revisionInfo" Target="revisionInfo.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B9C9A-2857-4D40-BDE0-6C95D73BEC87}" type="doc">
      <dgm:prSet loTypeId="urn:microsoft.com/office/officeart/2005/8/layout/gear1" loCatId="relationship" qsTypeId="urn:microsoft.com/office/officeart/2005/8/quickstyle/3d1" qsCatId="3D" csTypeId="urn:microsoft.com/office/officeart/2005/8/colors/accent1_2" csCatId="accent1" phldr="1"/>
      <dgm:spPr/>
      <dgm:t>
        <a:bodyPr/>
        <a:lstStyle/>
        <a:p>
          <a:endParaRPr lang="zh-CN" altLang="en-US"/>
        </a:p>
      </dgm:t>
    </dgm:pt>
    <dgm:pt modelId="{629C46CE-4451-4C3F-B95D-7C68F6B76CD5}">
      <dgm:prSet phldrT="[文本]"/>
      <dgm:spPr>
        <a:solidFill>
          <a:schemeClr val="accent3">
            <a:lumMod val="20000"/>
            <a:lumOff val="80000"/>
          </a:schemeClr>
        </a:solidFill>
      </dgm:spPr>
      <dgm:t>
        <a:bodyPr/>
        <a:lstStyle/>
        <a:p>
          <a:r>
            <a:rPr lang="zh-CN" altLang="en-US" b="1" dirty="0">
              <a:solidFill>
                <a:srgbClr val="C00000"/>
              </a:solidFill>
              <a:latin typeface="华文楷体" panose="02010600040101010101" pitchFamily="2" charset="-122"/>
              <a:ea typeface="华文楷体" panose="02010600040101010101" pitchFamily="2" charset="-122"/>
            </a:rPr>
            <a:t>外碎片</a:t>
          </a:r>
        </a:p>
      </dgm:t>
    </dgm:pt>
    <dgm:pt modelId="{85AB6920-FE2C-4C56-BF38-E4E4B75D42F1}" type="parTrans" cxnId="{8D3FA048-825F-4278-B6B2-00EA24F59470}">
      <dgm:prSet/>
      <dgm:spPr/>
      <dgm:t>
        <a:bodyPr/>
        <a:lstStyle/>
        <a:p>
          <a:endParaRPr lang="zh-CN" altLang="en-US"/>
        </a:p>
      </dgm:t>
    </dgm:pt>
    <dgm:pt modelId="{B7C68997-ED4A-4E34-98DB-6C3116CA1EE5}" type="sibTrans" cxnId="{8D3FA048-825F-4278-B6B2-00EA24F59470}">
      <dgm:prSet/>
      <dgm:spPr/>
      <dgm:t>
        <a:bodyPr/>
        <a:lstStyle/>
        <a:p>
          <a:endParaRPr lang="zh-CN" altLang="en-US"/>
        </a:p>
      </dgm:t>
    </dgm:pt>
    <dgm:pt modelId="{B131AD86-4DBA-4F71-91E5-7D1F9EE6EA8C}">
      <dgm:prSet phldrT="[文本]"/>
      <dgm:spPr>
        <a:solidFill>
          <a:schemeClr val="accent3">
            <a:lumMod val="20000"/>
            <a:lumOff val="80000"/>
          </a:schemeClr>
        </a:solidFill>
      </dgm:spPr>
      <dgm:t>
        <a:bodyPr/>
        <a:lstStyle/>
        <a:p>
          <a:r>
            <a:rPr lang="zh-CN" altLang="en-US" b="1" dirty="0">
              <a:solidFill>
                <a:srgbClr val="C00000"/>
              </a:solidFill>
              <a:latin typeface="华文楷体" panose="02010600040101010101" pitchFamily="2" charset="-122"/>
              <a:ea typeface="华文楷体" panose="02010600040101010101" pitchFamily="2" charset="-122"/>
            </a:rPr>
            <a:t>导致内存利用率下降</a:t>
          </a:r>
        </a:p>
      </dgm:t>
    </dgm:pt>
    <dgm:pt modelId="{962805ED-02CA-4EDC-96AC-7F3CBF806C4C}" type="sibTrans" cxnId="{228B0A0E-DEF6-4586-B230-A1C11695AB41}">
      <dgm:prSet/>
      <dgm:spPr/>
      <dgm:t>
        <a:bodyPr/>
        <a:lstStyle/>
        <a:p>
          <a:endParaRPr lang="zh-CN" altLang="en-US" b="1">
            <a:solidFill>
              <a:srgbClr val="FFFF00"/>
            </a:solidFill>
            <a:latin typeface="华文楷体" panose="02010600040101010101" pitchFamily="2" charset="-122"/>
            <a:ea typeface="华文楷体" panose="02010600040101010101" pitchFamily="2" charset="-122"/>
          </a:endParaRPr>
        </a:p>
      </dgm:t>
    </dgm:pt>
    <dgm:pt modelId="{01732353-D13F-4098-9FFF-4CB2A65A7D77}" type="parTrans" cxnId="{228B0A0E-DEF6-4586-B230-A1C11695AB41}">
      <dgm:prSet/>
      <dgm:spPr/>
      <dgm:t>
        <a:bodyPr/>
        <a:lstStyle/>
        <a:p>
          <a:endParaRPr lang="zh-CN" altLang="en-US"/>
        </a:p>
      </dgm:t>
    </dgm:pt>
    <dgm:pt modelId="{50724096-3B1A-4F3A-947D-3311D13B33BA}" type="pres">
      <dgm:prSet presAssocID="{36DB9C9A-2857-4D40-BDE0-6C95D73BEC87}" presName="composite" presStyleCnt="0">
        <dgm:presLayoutVars>
          <dgm:chMax val="3"/>
          <dgm:animLvl val="lvl"/>
          <dgm:resizeHandles val="exact"/>
        </dgm:presLayoutVars>
      </dgm:prSet>
      <dgm:spPr/>
    </dgm:pt>
    <dgm:pt modelId="{49C6C47E-4938-475C-96DC-133E300C1728}" type="pres">
      <dgm:prSet presAssocID="{B131AD86-4DBA-4F71-91E5-7D1F9EE6EA8C}" presName="gear1" presStyleLbl="node1" presStyleIdx="0" presStyleCnt="2" custScaleX="119757">
        <dgm:presLayoutVars>
          <dgm:chMax val="1"/>
          <dgm:bulletEnabled val="1"/>
        </dgm:presLayoutVars>
      </dgm:prSet>
      <dgm:spPr/>
    </dgm:pt>
    <dgm:pt modelId="{F5339CF4-FE52-4E66-9338-5D23D8154B10}" type="pres">
      <dgm:prSet presAssocID="{B131AD86-4DBA-4F71-91E5-7D1F9EE6EA8C}" presName="gear1srcNode" presStyleLbl="node1" presStyleIdx="0" presStyleCnt="2"/>
      <dgm:spPr/>
    </dgm:pt>
    <dgm:pt modelId="{272D9BCB-C578-44CF-B9B5-1F4DC9C43E40}" type="pres">
      <dgm:prSet presAssocID="{B131AD86-4DBA-4F71-91E5-7D1F9EE6EA8C}" presName="gear1dstNode" presStyleLbl="node1" presStyleIdx="0" presStyleCnt="2"/>
      <dgm:spPr/>
    </dgm:pt>
    <dgm:pt modelId="{59F0D28B-1378-4B80-BDD8-D216A6A6CD6F}" type="pres">
      <dgm:prSet presAssocID="{629C46CE-4451-4C3F-B95D-7C68F6B76CD5}" presName="gear2" presStyleLbl="node1" presStyleIdx="1" presStyleCnt="2" custScaleX="116990">
        <dgm:presLayoutVars>
          <dgm:chMax val="1"/>
          <dgm:bulletEnabled val="1"/>
        </dgm:presLayoutVars>
      </dgm:prSet>
      <dgm:spPr/>
    </dgm:pt>
    <dgm:pt modelId="{F4C9E756-9090-496F-8CBA-0D4EE0028082}" type="pres">
      <dgm:prSet presAssocID="{629C46CE-4451-4C3F-B95D-7C68F6B76CD5}" presName="gear2srcNode" presStyleLbl="node1" presStyleIdx="1" presStyleCnt="2"/>
      <dgm:spPr/>
    </dgm:pt>
    <dgm:pt modelId="{4009EAAC-A8F3-496B-A854-2B6C89EE0C9F}" type="pres">
      <dgm:prSet presAssocID="{629C46CE-4451-4C3F-B95D-7C68F6B76CD5}" presName="gear2dstNode" presStyleLbl="node1" presStyleIdx="1" presStyleCnt="2"/>
      <dgm:spPr/>
    </dgm:pt>
    <dgm:pt modelId="{3954969E-CEC4-4CFC-8420-3421125C2516}" type="pres">
      <dgm:prSet presAssocID="{962805ED-02CA-4EDC-96AC-7F3CBF806C4C}" presName="connector1" presStyleLbl="sibTrans2D1" presStyleIdx="0" presStyleCnt="2"/>
      <dgm:spPr/>
    </dgm:pt>
    <dgm:pt modelId="{41AA3435-D1E9-4D36-8C92-C1B96DE83937}" type="pres">
      <dgm:prSet presAssocID="{B7C68997-ED4A-4E34-98DB-6C3116CA1EE5}" presName="connector2" presStyleLbl="sibTrans2D1" presStyleIdx="1" presStyleCnt="2"/>
      <dgm:spPr/>
    </dgm:pt>
  </dgm:ptLst>
  <dgm:cxnLst>
    <dgm:cxn modelId="{50AA5C06-1B2F-4E97-950C-079A59E70918}" type="presOf" srcId="{B131AD86-4DBA-4F71-91E5-7D1F9EE6EA8C}" destId="{272D9BCB-C578-44CF-B9B5-1F4DC9C43E40}" srcOrd="2" destOrd="0" presId="urn:microsoft.com/office/officeart/2005/8/layout/gear1"/>
    <dgm:cxn modelId="{228B0A0E-DEF6-4586-B230-A1C11695AB41}" srcId="{36DB9C9A-2857-4D40-BDE0-6C95D73BEC87}" destId="{B131AD86-4DBA-4F71-91E5-7D1F9EE6EA8C}" srcOrd="0" destOrd="0" parTransId="{01732353-D13F-4098-9FFF-4CB2A65A7D77}" sibTransId="{962805ED-02CA-4EDC-96AC-7F3CBF806C4C}"/>
    <dgm:cxn modelId="{0266343C-568B-472C-A5B9-F501DBB5DFD1}" type="presOf" srcId="{B131AD86-4DBA-4F71-91E5-7D1F9EE6EA8C}" destId="{49C6C47E-4938-475C-96DC-133E300C1728}" srcOrd="0" destOrd="0" presId="urn:microsoft.com/office/officeart/2005/8/layout/gear1"/>
    <dgm:cxn modelId="{ED242C5C-FFCB-4528-AF79-F4E62E101960}" type="presOf" srcId="{962805ED-02CA-4EDC-96AC-7F3CBF806C4C}" destId="{3954969E-CEC4-4CFC-8420-3421125C2516}" srcOrd="0" destOrd="0" presId="urn:microsoft.com/office/officeart/2005/8/layout/gear1"/>
    <dgm:cxn modelId="{41721641-68D6-4AEB-9528-5BE370A972DA}" type="presOf" srcId="{629C46CE-4451-4C3F-B95D-7C68F6B76CD5}" destId="{F4C9E756-9090-496F-8CBA-0D4EE0028082}" srcOrd="1" destOrd="0" presId="urn:microsoft.com/office/officeart/2005/8/layout/gear1"/>
    <dgm:cxn modelId="{8D3FA048-825F-4278-B6B2-00EA24F59470}" srcId="{36DB9C9A-2857-4D40-BDE0-6C95D73BEC87}" destId="{629C46CE-4451-4C3F-B95D-7C68F6B76CD5}" srcOrd="1" destOrd="0" parTransId="{85AB6920-FE2C-4C56-BF38-E4E4B75D42F1}" sibTransId="{B7C68997-ED4A-4E34-98DB-6C3116CA1EE5}"/>
    <dgm:cxn modelId="{69864052-2C11-4C37-B915-046F047DEE63}" type="presOf" srcId="{B7C68997-ED4A-4E34-98DB-6C3116CA1EE5}" destId="{41AA3435-D1E9-4D36-8C92-C1B96DE83937}" srcOrd="0" destOrd="0" presId="urn:microsoft.com/office/officeart/2005/8/layout/gear1"/>
    <dgm:cxn modelId="{5BEE7589-8634-4663-9F87-912E050C21F4}" type="presOf" srcId="{B131AD86-4DBA-4F71-91E5-7D1F9EE6EA8C}" destId="{F5339CF4-FE52-4E66-9338-5D23D8154B10}" srcOrd="1" destOrd="0" presId="urn:microsoft.com/office/officeart/2005/8/layout/gear1"/>
    <dgm:cxn modelId="{AB7D55F1-3CF3-4F56-9DA5-2E144CC6EE9D}" type="presOf" srcId="{36DB9C9A-2857-4D40-BDE0-6C95D73BEC87}" destId="{50724096-3B1A-4F3A-947D-3311D13B33BA}" srcOrd="0" destOrd="0" presId="urn:microsoft.com/office/officeart/2005/8/layout/gear1"/>
    <dgm:cxn modelId="{2A11CEFD-22B6-461D-A74A-8902606336D3}" type="presOf" srcId="{629C46CE-4451-4C3F-B95D-7C68F6B76CD5}" destId="{4009EAAC-A8F3-496B-A854-2B6C89EE0C9F}" srcOrd="2" destOrd="0" presId="urn:microsoft.com/office/officeart/2005/8/layout/gear1"/>
    <dgm:cxn modelId="{6395A0FF-AC9E-4965-A8DE-D196577F2943}" type="presOf" srcId="{629C46CE-4451-4C3F-B95D-7C68F6B76CD5}" destId="{59F0D28B-1378-4B80-BDD8-D216A6A6CD6F}" srcOrd="0" destOrd="0" presId="urn:microsoft.com/office/officeart/2005/8/layout/gear1"/>
    <dgm:cxn modelId="{F7A22EC4-5B5E-43B7-BC1C-BFFBE5C438D3}" type="presParOf" srcId="{50724096-3B1A-4F3A-947D-3311D13B33BA}" destId="{49C6C47E-4938-475C-96DC-133E300C1728}" srcOrd="0" destOrd="0" presId="urn:microsoft.com/office/officeart/2005/8/layout/gear1"/>
    <dgm:cxn modelId="{951BFF7B-0E07-44D8-ACCD-06FDB39EAAA3}" type="presParOf" srcId="{50724096-3B1A-4F3A-947D-3311D13B33BA}" destId="{F5339CF4-FE52-4E66-9338-5D23D8154B10}" srcOrd="1" destOrd="0" presId="urn:microsoft.com/office/officeart/2005/8/layout/gear1"/>
    <dgm:cxn modelId="{7C7E8235-ECF4-496F-83BB-19F9971F59D9}" type="presParOf" srcId="{50724096-3B1A-4F3A-947D-3311D13B33BA}" destId="{272D9BCB-C578-44CF-B9B5-1F4DC9C43E40}" srcOrd="2" destOrd="0" presId="urn:microsoft.com/office/officeart/2005/8/layout/gear1"/>
    <dgm:cxn modelId="{5189374A-8313-41FD-A01D-28D436DF7063}" type="presParOf" srcId="{50724096-3B1A-4F3A-947D-3311D13B33BA}" destId="{59F0D28B-1378-4B80-BDD8-D216A6A6CD6F}" srcOrd="3" destOrd="0" presId="urn:microsoft.com/office/officeart/2005/8/layout/gear1"/>
    <dgm:cxn modelId="{E711DEDC-72F3-4830-81D5-A91652ECFFC9}" type="presParOf" srcId="{50724096-3B1A-4F3A-947D-3311D13B33BA}" destId="{F4C9E756-9090-496F-8CBA-0D4EE0028082}" srcOrd="4" destOrd="0" presId="urn:microsoft.com/office/officeart/2005/8/layout/gear1"/>
    <dgm:cxn modelId="{A2875EDA-A2DF-44FA-820C-6DA809758DD6}" type="presParOf" srcId="{50724096-3B1A-4F3A-947D-3311D13B33BA}" destId="{4009EAAC-A8F3-496B-A854-2B6C89EE0C9F}" srcOrd="5" destOrd="0" presId="urn:microsoft.com/office/officeart/2005/8/layout/gear1"/>
    <dgm:cxn modelId="{8253C9ED-A7A8-4574-8CA2-E22A12DB8A13}" type="presParOf" srcId="{50724096-3B1A-4F3A-947D-3311D13B33BA}" destId="{3954969E-CEC4-4CFC-8420-3421125C2516}" srcOrd="6" destOrd="0" presId="urn:microsoft.com/office/officeart/2005/8/layout/gear1"/>
    <dgm:cxn modelId="{C412CD08-0362-4DE4-8945-7D8550023720}" type="presParOf" srcId="{50724096-3B1A-4F3A-947D-3311D13B33BA}" destId="{41AA3435-D1E9-4D36-8C92-C1B96DE83937}"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6C47E-4938-475C-96DC-133E300C1728}">
      <dsp:nvSpPr>
        <dsp:cNvPr id="0" name=""/>
        <dsp:cNvSpPr/>
      </dsp:nvSpPr>
      <dsp:spPr>
        <a:xfrm>
          <a:off x="1827810" y="1363959"/>
          <a:ext cx="2566829" cy="2143364"/>
        </a:xfrm>
        <a:prstGeom prst="gear9">
          <a:avLst/>
        </a:prstGeom>
        <a:solidFill>
          <a:schemeClr val="accent3">
            <a:lumMod val="20000"/>
            <a:lumOff val="80000"/>
          </a:schemeClr>
        </a:soli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solidFill>
                <a:srgbClr val="C00000"/>
              </a:solidFill>
              <a:latin typeface="华文楷体" panose="02010600040101010101" pitchFamily="2" charset="-122"/>
              <a:ea typeface="华文楷体" panose="02010600040101010101" pitchFamily="2" charset="-122"/>
            </a:rPr>
            <a:t>导致内存利用率下降</a:t>
          </a:r>
        </a:p>
      </dsp:txBody>
      <dsp:txXfrm>
        <a:off x="2312208" y="1866032"/>
        <a:ext cx="1598033" cy="1101733"/>
      </dsp:txXfrm>
    </dsp:sp>
    <dsp:sp modelId="{59F0D28B-1378-4B80-BDD8-D216A6A6CD6F}">
      <dsp:nvSpPr>
        <dsp:cNvPr id="0" name=""/>
        <dsp:cNvSpPr/>
      </dsp:nvSpPr>
      <dsp:spPr>
        <a:xfrm>
          <a:off x="660072" y="857345"/>
          <a:ext cx="1823652" cy="1558810"/>
        </a:xfrm>
        <a:prstGeom prst="gear6">
          <a:avLst/>
        </a:prstGeom>
        <a:solidFill>
          <a:schemeClr val="accent3">
            <a:lumMod val="20000"/>
            <a:lumOff val="80000"/>
          </a:schemeClr>
        </a:soli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solidFill>
                <a:srgbClr val="C00000"/>
              </a:solidFill>
              <a:latin typeface="华文楷体" panose="02010600040101010101" pitchFamily="2" charset="-122"/>
              <a:ea typeface="华文楷体" panose="02010600040101010101" pitchFamily="2" charset="-122"/>
            </a:rPr>
            <a:t>外碎片</a:t>
          </a:r>
        </a:p>
      </dsp:txBody>
      <dsp:txXfrm>
        <a:off x="1091005" y="1252152"/>
        <a:ext cx="961786" cy="769196"/>
      </dsp:txXfrm>
    </dsp:sp>
    <dsp:sp modelId="{3954969E-CEC4-4CFC-8420-3421125C2516}">
      <dsp:nvSpPr>
        <dsp:cNvPr id="0" name=""/>
        <dsp:cNvSpPr/>
      </dsp:nvSpPr>
      <dsp:spPr>
        <a:xfrm>
          <a:off x="2130353" y="1003305"/>
          <a:ext cx="2636338" cy="2636338"/>
        </a:xfrm>
        <a:prstGeom prst="circularArrow">
          <a:avLst>
            <a:gd name="adj1" fmla="val 4878"/>
            <a:gd name="adj2" fmla="val 312630"/>
            <a:gd name="adj3" fmla="val 3119886"/>
            <a:gd name="adj4" fmla="val 15252591"/>
            <a:gd name="adj5" fmla="val 5691"/>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1AA3435-D1E9-4D36-8C92-C1B96DE83937}">
      <dsp:nvSpPr>
        <dsp:cNvPr id="0" name=""/>
        <dsp:cNvSpPr/>
      </dsp:nvSpPr>
      <dsp:spPr>
        <a:xfrm>
          <a:off x="516431" y="513715"/>
          <a:ext cx="1993329" cy="1993329"/>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606BA8-A4BA-4029-8925-0292D8EBC6DE}" type="datetimeFigureOut">
              <a:rPr lang="zh-CN" altLang="en-US" smtClean="0"/>
              <a:pPr/>
              <a:t>2018/4/1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17A63-BCCE-4ABC-88B8-6AF75C588097}" type="slidenum">
              <a:rPr lang="zh-CN" altLang="en-US" smtClean="0"/>
              <a:pPr/>
              <a:t>‹#›</a:t>
            </a:fld>
            <a:endParaRPr lang="zh-CN" altLang="en-US"/>
          </a:p>
        </p:txBody>
      </p:sp>
    </p:spTree>
    <p:extLst>
      <p:ext uri="{BB962C8B-B14F-4D97-AF65-F5344CB8AC3E}">
        <p14:creationId xmlns:p14="http://schemas.microsoft.com/office/powerpoint/2010/main" val="370943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常识</a:t>
            </a:r>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a:t>
            </a:fld>
            <a:endParaRPr lang="zh-CN" altLang="en-US"/>
          </a:p>
        </p:txBody>
      </p:sp>
    </p:spTree>
    <p:extLst>
      <p:ext uri="{BB962C8B-B14F-4D97-AF65-F5344CB8AC3E}">
        <p14:creationId xmlns:p14="http://schemas.microsoft.com/office/powerpoint/2010/main" val="131798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FFFF00"/>
                </a:solidFill>
              </a:rPr>
              <a:t>内存分为两个区域，一个供操作系统使用，一个供用户使用</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rgbClr val="FFFF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FFFF00"/>
                </a:solidFill>
              </a:rPr>
              <a:t>每次只运行一个用户程序，用户程序独占内存，用户程序总是加载到同一个内存地址上</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FFFF00"/>
                </a:solidFill>
              </a:rPr>
              <a:t>操作系统所占用的内存空间是恒定的</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FFFF00"/>
                </a:solidFill>
              </a:rPr>
              <a:t>一个操作系统和一个用户程序下的三种内存组织方式</a:t>
            </a: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26</a:t>
            </a:fld>
            <a:endParaRPr lang="zh-CN" altLang="en-US"/>
          </a:p>
        </p:txBody>
      </p:sp>
    </p:spTree>
    <p:extLst>
      <p:ext uri="{BB962C8B-B14F-4D97-AF65-F5344CB8AC3E}">
        <p14:creationId xmlns:p14="http://schemas.microsoft.com/office/powerpoint/2010/main" val="427568359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a:t>
            </a:r>
            <a:r>
              <a:rPr lang="en-US" altLang="zh-CN" dirty="0" err="1"/>
              <a:t>va</a:t>
            </a:r>
            <a:r>
              <a:rPr lang="en-US" altLang="zh-CN" dirty="0"/>
              <a:t> &gt;&gt; 22)</a:t>
            </a:r>
            <a:r>
              <a:rPr lang="zh-CN" altLang="en-US" dirty="0"/>
              <a:t>等于页目录表中的索引，由于每个页目录表项大小为</a:t>
            </a:r>
            <a:r>
              <a:rPr lang="en-US" altLang="zh-CN" dirty="0"/>
              <a:t>4</a:t>
            </a:r>
            <a:r>
              <a:rPr lang="zh-CN" altLang="en-US" dirty="0"/>
              <a:t>字节，所以再乘以</a:t>
            </a:r>
            <a:r>
              <a:rPr lang="en-US" altLang="zh-CN" dirty="0"/>
              <a:t>4</a:t>
            </a:r>
            <a:r>
              <a:rPr lang="zh-CN" altLang="en-US" dirty="0"/>
              <a:t>（即左移两位）就是页目录表中的偏移。这个偏移加上页目录表的基址，就是对应的</a:t>
            </a:r>
            <a:r>
              <a:rPr lang="en-US" altLang="zh-CN" dirty="0"/>
              <a:t>PDE</a:t>
            </a:r>
            <a:r>
              <a:rPr lang="zh-CN" altLang="en-US" dirty="0"/>
              <a:t>的地址。</a:t>
            </a:r>
            <a:endParaRPr lang="en-US" altLang="zh-CN" dirty="0"/>
          </a:p>
          <a:p>
            <a:pPr eaLnBrk="1" hangingPunct="1">
              <a:spcBef>
                <a:spcPct val="0"/>
              </a:spcBef>
            </a:pPr>
            <a:r>
              <a:rPr lang="zh-CN" altLang="en-US" dirty="0"/>
              <a:t>由于所有的页表的虚地址连续，共占用</a:t>
            </a:r>
            <a:r>
              <a:rPr lang="en-US" altLang="zh-CN" dirty="0"/>
              <a:t>4M</a:t>
            </a:r>
            <a:r>
              <a:rPr lang="zh-CN" altLang="en-US" dirty="0"/>
              <a:t>内存，所以</a:t>
            </a:r>
            <a:r>
              <a:rPr lang="en-US" altLang="zh-CN" dirty="0"/>
              <a:t>(</a:t>
            </a:r>
            <a:r>
              <a:rPr lang="en-US" altLang="zh-CN" dirty="0" err="1"/>
              <a:t>va</a:t>
            </a:r>
            <a:r>
              <a:rPr lang="en-US" altLang="zh-CN" dirty="0"/>
              <a:t> &gt;&gt; 12)</a:t>
            </a:r>
            <a:r>
              <a:rPr lang="zh-CN" altLang="en-US" dirty="0"/>
              <a:t>等于在这</a:t>
            </a:r>
            <a:r>
              <a:rPr lang="en-US" altLang="zh-CN" dirty="0"/>
              <a:t>4M</a:t>
            </a:r>
            <a:r>
              <a:rPr lang="zh-CN" altLang="en-US" dirty="0"/>
              <a:t>内存中的索引。同理，再左移两位并加上页表基址，就可以得到</a:t>
            </a:r>
            <a:r>
              <a:rPr lang="en-US" altLang="zh-CN" dirty="0"/>
              <a:t>PTE</a:t>
            </a:r>
            <a:r>
              <a:rPr lang="zh-CN" altLang="en-US" dirty="0"/>
              <a:t>项。</a:t>
            </a: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126</a:t>
            </a:fld>
            <a:endParaRPr lang="zh-CN" altLang="en-US"/>
          </a:p>
        </p:txBody>
      </p:sp>
    </p:spTree>
    <p:extLst>
      <p:ext uri="{BB962C8B-B14F-4D97-AF65-F5344CB8AC3E}">
        <p14:creationId xmlns:p14="http://schemas.microsoft.com/office/powerpoint/2010/main" val="369130040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127</a:t>
            </a:fld>
            <a:endParaRPr lang="zh-CN" altLang="en-US"/>
          </a:p>
        </p:txBody>
      </p:sp>
    </p:spTree>
    <p:extLst>
      <p:ext uri="{BB962C8B-B14F-4D97-AF65-F5344CB8AC3E}">
        <p14:creationId xmlns:p14="http://schemas.microsoft.com/office/powerpoint/2010/main" val="16010777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128</a:t>
            </a:fld>
            <a:endParaRPr lang="zh-CN" altLang="en-US"/>
          </a:p>
        </p:txBody>
      </p:sp>
    </p:spTree>
    <p:extLst>
      <p:ext uri="{BB962C8B-B14F-4D97-AF65-F5344CB8AC3E}">
        <p14:creationId xmlns:p14="http://schemas.microsoft.com/office/powerpoint/2010/main" val="401423319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b="1" dirty="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129</a:t>
            </a:fld>
            <a:endParaRPr lang="zh-CN" altLang="en-US"/>
          </a:p>
        </p:txBody>
      </p:sp>
    </p:spTree>
    <p:extLst>
      <p:ext uri="{BB962C8B-B14F-4D97-AF65-F5344CB8AC3E}">
        <p14:creationId xmlns:p14="http://schemas.microsoft.com/office/powerpoint/2010/main" val="215069446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130</a:t>
            </a:fld>
            <a:endParaRPr lang="zh-CN" altLang="en-US"/>
          </a:p>
        </p:txBody>
      </p:sp>
    </p:spTree>
    <p:extLst>
      <p:ext uri="{BB962C8B-B14F-4D97-AF65-F5344CB8AC3E}">
        <p14:creationId xmlns:p14="http://schemas.microsoft.com/office/powerpoint/2010/main" val="421512650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20~50</a:t>
            </a:r>
            <a:r>
              <a:rPr lang="zh-CN" altLang="en-US" dirty="0"/>
              <a:t>；</a:t>
            </a:r>
            <a:r>
              <a:rPr lang="en-US" altLang="zh-CN" dirty="0"/>
              <a:t>45~345</a:t>
            </a:r>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131</a:t>
            </a:fld>
            <a:endParaRPr lang="zh-CN" altLang="en-US"/>
          </a:p>
        </p:txBody>
      </p:sp>
    </p:spTree>
    <p:extLst>
      <p:ext uri="{BB962C8B-B14F-4D97-AF65-F5344CB8AC3E}">
        <p14:creationId xmlns:p14="http://schemas.microsoft.com/office/powerpoint/2010/main" val="207084489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132</a:t>
            </a:fld>
            <a:endParaRPr lang="zh-CN" altLang="en-US"/>
          </a:p>
        </p:txBody>
      </p:sp>
    </p:spTree>
    <p:extLst>
      <p:ext uri="{BB962C8B-B14F-4D97-AF65-F5344CB8AC3E}">
        <p14:creationId xmlns:p14="http://schemas.microsoft.com/office/powerpoint/2010/main" val="310589676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133</a:t>
            </a:fld>
            <a:endParaRPr lang="zh-CN" altLang="en-US"/>
          </a:p>
        </p:txBody>
      </p:sp>
    </p:spTree>
    <p:extLst>
      <p:ext uri="{BB962C8B-B14F-4D97-AF65-F5344CB8AC3E}">
        <p14:creationId xmlns:p14="http://schemas.microsoft.com/office/powerpoint/2010/main" val="114783550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134</a:t>
            </a:fld>
            <a:endParaRPr lang="zh-CN" altLang="en-US"/>
          </a:p>
        </p:txBody>
      </p:sp>
    </p:spTree>
    <p:extLst>
      <p:ext uri="{BB962C8B-B14F-4D97-AF65-F5344CB8AC3E}">
        <p14:creationId xmlns:p14="http://schemas.microsoft.com/office/powerpoint/2010/main" val="182289881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136</a:t>
            </a:fld>
            <a:endParaRPr lang="zh-CN" altLang="en-US"/>
          </a:p>
        </p:txBody>
      </p:sp>
    </p:spTree>
    <p:extLst>
      <p:ext uri="{BB962C8B-B14F-4D97-AF65-F5344CB8AC3E}">
        <p14:creationId xmlns:p14="http://schemas.microsoft.com/office/powerpoint/2010/main" val="2979412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2800" dirty="0"/>
              <a:t>每次只运行一个用户程序，</a:t>
            </a:r>
            <a:r>
              <a:rPr lang="zh-CN" altLang="en-US" sz="2400" dirty="0"/>
              <a:t>用户程序独占内存，</a:t>
            </a:r>
            <a:r>
              <a:rPr lang="zh-CN" altLang="en-US" sz="2800" dirty="0"/>
              <a:t>用户程序总是加载到同一个内存地址上</a:t>
            </a:r>
            <a:endParaRPr lang="en-US" altLang="zh-CN" sz="2800" dirty="0"/>
          </a:p>
          <a:p>
            <a:pPr eaLnBrk="1" hangingPunct="1"/>
            <a:r>
              <a:rPr lang="zh-CN" altLang="en-US" sz="2800" dirty="0"/>
              <a:t>操作系统所占用的内存空间是恒定的</a:t>
            </a:r>
            <a:endParaRPr lang="en-US" altLang="zh-CN" sz="2800" dirty="0"/>
          </a:p>
          <a:p>
            <a:pPr eaLnBrk="1" hangingPunct="1"/>
            <a:r>
              <a:rPr lang="zh-CN" altLang="en-US" sz="2800" dirty="0"/>
              <a:t>一个操作系统和一个用户程序下的三种内存组织方式</a:t>
            </a:r>
            <a:endParaRPr lang="en-US" altLang="zh-CN" sz="2800" dirty="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27</a:t>
            </a:fld>
            <a:endParaRPr lang="zh-CN" altLang="en-US"/>
          </a:p>
        </p:txBody>
      </p:sp>
    </p:spTree>
    <p:extLst>
      <p:ext uri="{BB962C8B-B14F-4D97-AF65-F5344CB8AC3E}">
        <p14:creationId xmlns:p14="http://schemas.microsoft.com/office/powerpoint/2010/main" val="165479894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138</a:t>
            </a:fld>
            <a:endParaRPr lang="zh-CN" altLang="en-US"/>
          </a:p>
        </p:txBody>
      </p:sp>
    </p:spTree>
    <p:extLst>
      <p:ext uri="{BB962C8B-B14F-4D97-AF65-F5344CB8AC3E}">
        <p14:creationId xmlns:p14="http://schemas.microsoft.com/office/powerpoint/2010/main" val="89149104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139</a:t>
            </a:fld>
            <a:endParaRPr lang="zh-CN" altLang="en-US"/>
          </a:p>
        </p:txBody>
      </p:sp>
    </p:spTree>
    <p:extLst>
      <p:ext uri="{BB962C8B-B14F-4D97-AF65-F5344CB8AC3E}">
        <p14:creationId xmlns:p14="http://schemas.microsoft.com/office/powerpoint/2010/main" val="233536284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kumimoji="1" lang="zh-CN" altLang="en-US" dirty="0">
                <a:solidFill>
                  <a:srgbClr val="000000"/>
                </a:solidFill>
                <a:latin typeface="Times New Roman" pitchFamily="18" charset="0"/>
              </a:rPr>
              <a:t>页框号数据库就是一个 </a:t>
            </a:r>
            <a:r>
              <a:rPr kumimoji="1" lang="en-US" altLang="zh-CN" dirty="0">
                <a:solidFill>
                  <a:srgbClr val="000000"/>
                </a:solidFill>
                <a:latin typeface="Times New Roman" pitchFamily="18" charset="0"/>
              </a:rPr>
              <a:t>MMPFN </a:t>
            </a:r>
            <a:r>
              <a:rPr kumimoji="1" lang="zh-CN" altLang="en-US" dirty="0">
                <a:solidFill>
                  <a:srgbClr val="000000"/>
                </a:solidFill>
                <a:latin typeface="Times New Roman" pitchFamily="18" charset="0"/>
              </a:rPr>
              <a:t>数组，这个数组的每一项对应一个物理页，例如数组第</a:t>
            </a:r>
            <a:r>
              <a:rPr kumimoji="1" lang="en-US" altLang="zh-CN" dirty="0">
                <a:solidFill>
                  <a:srgbClr val="000000"/>
                </a:solidFill>
                <a:latin typeface="Times New Roman" pitchFamily="18" charset="0"/>
              </a:rPr>
              <a:t>0</a:t>
            </a:r>
            <a:r>
              <a:rPr kumimoji="1" lang="zh-CN" altLang="en-US" dirty="0">
                <a:solidFill>
                  <a:srgbClr val="000000"/>
                </a:solidFill>
                <a:latin typeface="Times New Roman" pitchFamily="18" charset="0"/>
              </a:rPr>
              <a:t>项，对应物理页</a:t>
            </a:r>
            <a:r>
              <a:rPr kumimoji="1" lang="en-US" altLang="zh-CN" dirty="0">
                <a:solidFill>
                  <a:srgbClr val="000000"/>
                </a:solidFill>
                <a:latin typeface="Times New Roman" pitchFamily="18" charset="0"/>
              </a:rPr>
              <a:t>0</a:t>
            </a:r>
            <a:r>
              <a:rPr kumimoji="1" lang="zh-CN" altLang="en-US" dirty="0">
                <a:solidFill>
                  <a:srgbClr val="000000"/>
                </a:solidFill>
                <a:latin typeface="Times New Roman" pitchFamily="18" charset="0"/>
              </a:rPr>
              <a:t>，也就是页框号为</a:t>
            </a:r>
            <a:r>
              <a:rPr kumimoji="1" lang="en-US" altLang="zh-CN" dirty="0">
                <a:solidFill>
                  <a:srgbClr val="000000"/>
                </a:solidFill>
                <a:latin typeface="Times New Roman" pitchFamily="18" charset="0"/>
              </a:rPr>
              <a:t>0</a:t>
            </a:r>
            <a:r>
              <a:rPr kumimoji="1" lang="zh-CN" altLang="en-US" dirty="0">
                <a:solidFill>
                  <a:srgbClr val="000000"/>
                </a:solidFill>
                <a:latin typeface="Times New Roman" pitchFamily="18" charset="0"/>
              </a:rPr>
              <a:t>的物理页框</a:t>
            </a:r>
          </a:p>
          <a:p>
            <a:pPr>
              <a:spcBef>
                <a:spcPct val="50000"/>
              </a:spcBef>
            </a:pPr>
            <a:endParaRPr kumimoji="1" lang="zh-CN" altLang="en-US" sz="1200" b="1" dirty="0">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140</a:t>
            </a:fld>
            <a:endParaRPr lang="zh-CN" altLang="en-US"/>
          </a:p>
        </p:txBody>
      </p:sp>
    </p:spTree>
    <p:extLst>
      <p:ext uri="{BB962C8B-B14F-4D97-AF65-F5344CB8AC3E}">
        <p14:creationId xmlns:p14="http://schemas.microsoft.com/office/powerpoint/2010/main" val="179559228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141</a:t>
            </a:fld>
            <a:endParaRPr lang="zh-CN" altLang="en-US"/>
          </a:p>
        </p:txBody>
      </p:sp>
    </p:spTree>
    <p:extLst>
      <p:ext uri="{BB962C8B-B14F-4D97-AF65-F5344CB8AC3E}">
        <p14:creationId xmlns:p14="http://schemas.microsoft.com/office/powerpoint/2010/main" val="41045322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142</a:t>
            </a:fld>
            <a:endParaRPr lang="zh-CN" altLang="en-US"/>
          </a:p>
        </p:txBody>
      </p:sp>
    </p:spTree>
    <p:extLst>
      <p:ext uri="{BB962C8B-B14F-4D97-AF65-F5344CB8AC3E}">
        <p14:creationId xmlns:p14="http://schemas.microsoft.com/office/powerpoint/2010/main" val="29236358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143</a:t>
            </a:fld>
            <a:endParaRPr lang="zh-CN" altLang="en-US"/>
          </a:p>
        </p:txBody>
      </p:sp>
    </p:spTree>
    <p:extLst>
      <p:ext uri="{BB962C8B-B14F-4D97-AF65-F5344CB8AC3E}">
        <p14:creationId xmlns:p14="http://schemas.microsoft.com/office/powerpoint/2010/main" val="9683550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144</a:t>
            </a:fld>
            <a:endParaRPr lang="zh-CN" altLang="en-US"/>
          </a:p>
        </p:txBody>
      </p:sp>
    </p:spTree>
    <p:extLst>
      <p:ext uri="{BB962C8B-B14F-4D97-AF65-F5344CB8AC3E}">
        <p14:creationId xmlns:p14="http://schemas.microsoft.com/office/powerpoint/2010/main" val="39809534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145</a:t>
            </a:fld>
            <a:endParaRPr lang="zh-CN" altLang="en-US"/>
          </a:p>
        </p:txBody>
      </p:sp>
    </p:spTree>
    <p:extLst>
      <p:ext uri="{BB962C8B-B14F-4D97-AF65-F5344CB8AC3E}">
        <p14:creationId xmlns:p14="http://schemas.microsoft.com/office/powerpoint/2010/main" val="33982211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146</a:t>
            </a:fld>
            <a:endParaRPr lang="zh-CN" altLang="en-US"/>
          </a:p>
        </p:txBody>
      </p:sp>
    </p:spTree>
    <p:extLst>
      <p:ext uri="{BB962C8B-B14F-4D97-AF65-F5344CB8AC3E}">
        <p14:creationId xmlns:p14="http://schemas.microsoft.com/office/powerpoint/2010/main" val="199514951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147</a:t>
            </a:fld>
            <a:endParaRPr lang="zh-CN" altLang="en-US"/>
          </a:p>
        </p:txBody>
      </p:sp>
    </p:spTree>
    <p:extLst>
      <p:ext uri="{BB962C8B-B14F-4D97-AF65-F5344CB8AC3E}">
        <p14:creationId xmlns:p14="http://schemas.microsoft.com/office/powerpoint/2010/main" val="27687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经过一段时间的分配回收后，内存中存在很多很小的空闲块。它们每一个都很小，不足以满足分配要求；但其总和满足分配要求。这些空闲块被称为碎片</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30</a:t>
            </a:fld>
            <a:endParaRPr lang="zh-CN" altLang="en-US"/>
          </a:p>
        </p:txBody>
      </p:sp>
    </p:spTree>
    <p:extLst>
      <p:ext uri="{BB962C8B-B14F-4D97-AF65-F5344CB8AC3E}">
        <p14:creationId xmlns:p14="http://schemas.microsoft.com/office/powerpoint/2010/main" val="4235941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31</a:t>
            </a:fld>
            <a:endParaRPr lang="zh-CN" altLang="en-US"/>
          </a:p>
        </p:txBody>
      </p:sp>
    </p:spTree>
    <p:extLst>
      <p:ext uri="{BB962C8B-B14F-4D97-AF65-F5344CB8AC3E}">
        <p14:creationId xmlns:p14="http://schemas.microsoft.com/office/powerpoint/2010/main" val="920585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用户程序地址空间的划分是由系统自动完成的，对用户是透明的。一般，一页的大小为</a:t>
            </a:r>
            <a:r>
              <a:rPr lang="en-US" altLang="zh-CN" sz="1200" dirty="0"/>
              <a:t>2</a:t>
            </a:r>
            <a:r>
              <a:rPr lang="zh-CN" altLang="en-US" sz="1200" dirty="0"/>
              <a:t>的整数次幂，因此，一个地址的高位部分为页号，低位部分即为页内地址</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页号从</a:t>
            </a:r>
            <a:r>
              <a:rPr kumimoji="1" lang="en-US" altLang="zh-CN" dirty="0"/>
              <a:t>0</a:t>
            </a:r>
            <a:r>
              <a:rPr kumimoji="1" lang="zh-CN" altLang="en-US" dirty="0"/>
              <a:t>开始编制，页内地址是相对于</a:t>
            </a:r>
            <a:r>
              <a:rPr kumimoji="1" lang="en-US" altLang="zh-CN" dirty="0"/>
              <a:t>0</a:t>
            </a:r>
            <a:r>
              <a:rPr kumimoji="1" lang="zh-CN" altLang="en-US" dirty="0"/>
              <a:t>编址</a:t>
            </a:r>
            <a:endParaRPr kumimoji="1" lang="en-US" altLang="zh-CN" dirty="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32</a:t>
            </a:fld>
            <a:endParaRPr lang="zh-CN" altLang="en-US"/>
          </a:p>
        </p:txBody>
      </p:sp>
    </p:spTree>
    <p:extLst>
      <p:ext uri="{BB962C8B-B14F-4D97-AF65-F5344CB8AC3E}">
        <p14:creationId xmlns:p14="http://schemas.microsoft.com/office/powerpoint/2010/main" val="2896316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38</a:t>
            </a:fld>
            <a:endParaRPr lang="zh-CN" altLang="en-US"/>
          </a:p>
        </p:txBody>
      </p:sp>
    </p:spTree>
    <p:extLst>
      <p:ext uri="{BB962C8B-B14F-4D97-AF65-F5344CB8AC3E}">
        <p14:creationId xmlns:p14="http://schemas.microsoft.com/office/powerpoint/2010/main" val="562217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39</a:t>
            </a:fld>
            <a:endParaRPr lang="zh-CN" altLang="en-US"/>
          </a:p>
        </p:txBody>
      </p:sp>
    </p:spTree>
    <p:extLst>
      <p:ext uri="{BB962C8B-B14F-4D97-AF65-F5344CB8AC3E}">
        <p14:creationId xmlns:p14="http://schemas.microsoft.com/office/powerpoint/2010/main" val="3898650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增加正在运行或需要运行程序的内容</a:t>
            </a:r>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41</a:t>
            </a:fld>
            <a:endParaRPr lang="zh-CN" altLang="en-US"/>
          </a:p>
        </p:txBody>
      </p:sp>
    </p:spTree>
    <p:extLst>
      <p:ext uri="{BB962C8B-B14F-4D97-AF65-F5344CB8AC3E}">
        <p14:creationId xmlns:p14="http://schemas.microsoft.com/office/powerpoint/2010/main" val="1587847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交换区大小：存放所有用户进程的所有内存映像的拷贝</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42</a:t>
            </a:fld>
            <a:endParaRPr lang="zh-CN" altLang="en-US"/>
          </a:p>
        </p:txBody>
      </p:sp>
    </p:spTree>
    <p:extLst>
      <p:ext uri="{BB962C8B-B14F-4D97-AF65-F5344CB8AC3E}">
        <p14:creationId xmlns:p14="http://schemas.microsoft.com/office/powerpoint/2010/main" val="1491689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44</a:t>
            </a:fld>
            <a:endParaRPr lang="zh-CN" altLang="en-US"/>
          </a:p>
        </p:txBody>
      </p:sp>
    </p:spTree>
    <p:extLst>
      <p:ext uri="{BB962C8B-B14F-4D97-AF65-F5344CB8AC3E}">
        <p14:creationId xmlns:p14="http://schemas.microsoft.com/office/powerpoint/2010/main" val="73221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提高资源利用率</a:t>
            </a:r>
            <a:r>
              <a:rPr lang="en-US" altLang="zh-CN" dirty="0"/>
              <a:t>——</a:t>
            </a:r>
            <a:r>
              <a:rPr lang="zh-CN" altLang="en-US" dirty="0"/>
              <a:t>适当管理下，所有资源都可以保持“忙”的状态</a:t>
            </a:r>
          </a:p>
          <a:p>
            <a:r>
              <a:rPr lang="zh-CN" altLang="en-US" dirty="0"/>
              <a:t>加速响应时间</a:t>
            </a:r>
            <a:r>
              <a:rPr lang="en-US" altLang="zh-CN" dirty="0"/>
              <a:t>——</a:t>
            </a:r>
            <a:r>
              <a:rPr lang="zh-CN" altLang="en-US" dirty="0"/>
              <a:t>不用等待前面程序执行结束的反馈</a:t>
            </a:r>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6</a:t>
            </a:fld>
            <a:endParaRPr lang="zh-CN" altLang="en-US"/>
          </a:p>
        </p:txBody>
      </p:sp>
    </p:spTree>
    <p:extLst>
      <p:ext uri="{BB962C8B-B14F-4D97-AF65-F5344CB8AC3E}">
        <p14:creationId xmlns:p14="http://schemas.microsoft.com/office/powerpoint/2010/main" val="1584241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45</a:t>
            </a:fld>
            <a:endParaRPr lang="zh-CN" altLang="en-US"/>
          </a:p>
        </p:txBody>
      </p:sp>
    </p:spTree>
    <p:extLst>
      <p:ext uri="{BB962C8B-B14F-4D97-AF65-F5344CB8AC3E}">
        <p14:creationId xmlns:p14="http://schemas.microsoft.com/office/powerpoint/2010/main" val="3319134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46</a:t>
            </a:fld>
            <a:endParaRPr lang="zh-CN" altLang="en-US"/>
          </a:p>
        </p:txBody>
      </p:sp>
    </p:spTree>
    <p:extLst>
      <p:ext uri="{BB962C8B-B14F-4D97-AF65-F5344CB8AC3E}">
        <p14:creationId xmlns:p14="http://schemas.microsoft.com/office/powerpoint/2010/main" val="1007797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47</a:t>
            </a:fld>
            <a:endParaRPr lang="zh-CN" altLang="en-US"/>
          </a:p>
        </p:txBody>
      </p:sp>
    </p:spTree>
    <p:extLst>
      <p:ext uri="{BB962C8B-B14F-4D97-AF65-F5344CB8AC3E}">
        <p14:creationId xmlns:p14="http://schemas.microsoft.com/office/powerpoint/2010/main" val="4170334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48</a:t>
            </a:fld>
            <a:endParaRPr lang="zh-CN" altLang="en-US"/>
          </a:p>
        </p:txBody>
      </p:sp>
    </p:spTree>
    <p:extLst>
      <p:ext uri="{BB962C8B-B14F-4D97-AF65-F5344CB8AC3E}">
        <p14:creationId xmlns:p14="http://schemas.microsoft.com/office/powerpoint/2010/main" val="3451361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使用虚拟地址访问内存，每次对虚拟内存的访问都会被</a:t>
            </a:r>
            <a:r>
              <a:rPr lang="en-US" altLang="zh-CN" dirty="0"/>
              <a:t>MMU</a:t>
            </a:r>
            <a:r>
              <a:rPr lang="zh-CN" altLang="en-US" dirty="0"/>
              <a:t>翻译为对应的物理内存访问</a:t>
            </a: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49</a:t>
            </a:fld>
            <a:endParaRPr lang="zh-CN" altLang="en-US"/>
          </a:p>
        </p:txBody>
      </p:sp>
    </p:spTree>
    <p:extLst>
      <p:ext uri="{BB962C8B-B14F-4D97-AF65-F5344CB8AC3E}">
        <p14:creationId xmlns:p14="http://schemas.microsoft.com/office/powerpoint/2010/main" val="2241366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50</a:t>
            </a:fld>
            <a:endParaRPr lang="zh-CN" altLang="en-US"/>
          </a:p>
        </p:txBody>
      </p:sp>
    </p:spTree>
    <p:extLst>
      <p:ext uri="{BB962C8B-B14F-4D97-AF65-F5344CB8AC3E}">
        <p14:creationId xmlns:p14="http://schemas.microsoft.com/office/powerpoint/2010/main" val="3136067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51</a:t>
            </a:fld>
            <a:endParaRPr lang="zh-CN" altLang="en-US"/>
          </a:p>
        </p:txBody>
      </p:sp>
    </p:spTree>
    <p:extLst>
      <p:ext uri="{BB962C8B-B14F-4D97-AF65-F5344CB8AC3E}">
        <p14:creationId xmlns:p14="http://schemas.microsoft.com/office/powerpoint/2010/main" val="461027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52</a:t>
            </a:fld>
            <a:endParaRPr lang="zh-CN" altLang="en-US"/>
          </a:p>
        </p:txBody>
      </p:sp>
    </p:spTree>
    <p:extLst>
      <p:ext uri="{BB962C8B-B14F-4D97-AF65-F5344CB8AC3E}">
        <p14:creationId xmlns:p14="http://schemas.microsoft.com/office/powerpoint/2010/main" val="2903070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禁止缓存位：采用内存映射</a:t>
            </a:r>
            <a:r>
              <a:rPr lang="en-US" altLang="zh-CN" dirty="0"/>
              <a:t>I/O</a:t>
            </a:r>
            <a:r>
              <a:rPr lang="zh-CN" altLang="en-US" dirty="0"/>
              <a:t>的机器中需要</a:t>
            </a:r>
          </a:p>
          <a:p>
            <a:pPr eaLnBrk="1" hangingPunct="1"/>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53</a:t>
            </a:fld>
            <a:endParaRPr lang="zh-CN" altLang="en-US"/>
          </a:p>
        </p:txBody>
      </p:sp>
    </p:spTree>
    <p:extLst>
      <p:ext uri="{BB962C8B-B14F-4D97-AF65-F5344CB8AC3E}">
        <p14:creationId xmlns:p14="http://schemas.microsoft.com/office/powerpoint/2010/main" val="900207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54</a:t>
            </a:fld>
            <a:endParaRPr lang="zh-CN" altLang="en-US"/>
          </a:p>
        </p:txBody>
      </p:sp>
    </p:spTree>
    <p:extLst>
      <p:ext uri="{BB962C8B-B14F-4D97-AF65-F5344CB8AC3E}">
        <p14:creationId xmlns:p14="http://schemas.microsoft.com/office/powerpoint/2010/main" val="392273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链接器：产生可执行目标文件</a:t>
            </a:r>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10</a:t>
            </a:fld>
            <a:endParaRPr lang="zh-CN" altLang="en-US"/>
          </a:p>
        </p:txBody>
      </p:sp>
    </p:spTree>
    <p:extLst>
      <p:ext uri="{BB962C8B-B14F-4D97-AF65-F5344CB8AC3E}">
        <p14:creationId xmlns:p14="http://schemas.microsoft.com/office/powerpoint/2010/main" val="3681368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55</a:t>
            </a:fld>
            <a:endParaRPr lang="zh-CN" altLang="en-US"/>
          </a:p>
        </p:txBody>
      </p:sp>
    </p:spTree>
    <p:extLst>
      <p:ext uri="{BB962C8B-B14F-4D97-AF65-F5344CB8AC3E}">
        <p14:creationId xmlns:p14="http://schemas.microsoft.com/office/powerpoint/2010/main" val="2182539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数组转变为树形结构</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56</a:t>
            </a:fld>
            <a:endParaRPr lang="zh-CN" altLang="en-US"/>
          </a:p>
        </p:txBody>
      </p:sp>
    </p:spTree>
    <p:extLst>
      <p:ext uri="{BB962C8B-B14F-4D97-AF65-F5344CB8AC3E}">
        <p14:creationId xmlns:p14="http://schemas.microsoft.com/office/powerpoint/2010/main" val="1157721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57</a:t>
            </a:fld>
            <a:endParaRPr lang="zh-CN" altLang="en-US"/>
          </a:p>
        </p:txBody>
      </p:sp>
    </p:spTree>
    <p:extLst>
      <p:ext uri="{BB962C8B-B14F-4D97-AF65-F5344CB8AC3E}">
        <p14:creationId xmlns:p14="http://schemas.microsoft.com/office/powerpoint/2010/main" val="4179824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58</a:t>
            </a:fld>
            <a:endParaRPr lang="zh-CN" altLang="en-US"/>
          </a:p>
        </p:txBody>
      </p:sp>
    </p:spTree>
    <p:extLst>
      <p:ext uri="{BB962C8B-B14F-4D97-AF65-F5344CB8AC3E}">
        <p14:creationId xmlns:p14="http://schemas.microsoft.com/office/powerpoint/2010/main" val="2368457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59</a:t>
            </a:fld>
            <a:endParaRPr lang="zh-CN" altLang="en-US"/>
          </a:p>
        </p:txBody>
      </p:sp>
    </p:spTree>
    <p:extLst>
      <p:ext uri="{BB962C8B-B14F-4D97-AF65-F5344CB8AC3E}">
        <p14:creationId xmlns:p14="http://schemas.microsoft.com/office/powerpoint/2010/main" val="1203950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60</a:t>
            </a:fld>
            <a:endParaRPr lang="zh-CN" altLang="en-US"/>
          </a:p>
        </p:txBody>
      </p:sp>
    </p:spTree>
    <p:extLst>
      <p:ext uri="{BB962C8B-B14F-4D97-AF65-F5344CB8AC3E}">
        <p14:creationId xmlns:p14="http://schemas.microsoft.com/office/powerpoint/2010/main" val="2368457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61</a:t>
            </a:fld>
            <a:endParaRPr lang="zh-CN" altLang="en-US"/>
          </a:p>
        </p:txBody>
      </p:sp>
    </p:spTree>
    <p:extLst>
      <p:ext uri="{BB962C8B-B14F-4D97-AF65-F5344CB8AC3E}">
        <p14:creationId xmlns:p14="http://schemas.microsoft.com/office/powerpoint/2010/main" val="1321856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62</a:t>
            </a:fld>
            <a:endParaRPr lang="zh-CN" altLang="en-US"/>
          </a:p>
        </p:txBody>
      </p:sp>
    </p:spTree>
    <p:extLst>
      <p:ext uri="{BB962C8B-B14F-4D97-AF65-F5344CB8AC3E}">
        <p14:creationId xmlns:p14="http://schemas.microsoft.com/office/powerpoint/2010/main" val="1542952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63</a:t>
            </a:fld>
            <a:endParaRPr lang="zh-CN" altLang="en-US"/>
          </a:p>
        </p:txBody>
      </p:sp>
    </p:spTree>
    <p:extLst>
      <p:ext uri="{BB962C8B-B14F-4D97-AF65-F5344CB8AC3E}">
        <p14:creationId xmlns:p14="http://schemas.microsoft.com/office/powerpoint/2010/main" val="35577765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buFontTx/>
              <a:buNone/>
            </a:pPr>
            <a:endParaRPr lang="zh-CN" altLang="en-US" sz="2400" dirty="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64</a:t>
            </a:fld>
            <a:endParaRPr lang="zh-CN" altLang="en-US"/>
          </a:p>
        </p:txBody>
      </p:sp>
    </p:spTree>
    <p:extLst>
      <p:ext uri="{BB962C8B-B14F-4D97-AF65-F5344CB8AC3E}">
        <p14:creationId xmlns:p14="http://schemas.microsoft.com/office/powerpoint/2010/main" val="338104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以后不再转换</a:t>
            </a:r>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12</a:t>
            </a:fld>
            <a:endParaRPr lang="zh-CN" altLang="en-US"/>
          </a:p>
        </p:txBody>
      </p:sp>
    </p:spTree>
    <p:extLst>
      <p:ext uri="{BB962C8B-B14F-4D97-AF65-F5344CB8AC3E}">
        <p14:creationId xmlns:p14="http://schemas.microsoft.com/office/powerpoint/2010/main" val="5717957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65</a:t>
            </a:fld>
            <a:endParaRPr lang="zh-CN" altLang="en-US"/>
          </a:p>
        </p:txBody>
      </p:sp>
    </p:spTree>
    <p:extLst>
      <p:ext uri="{BB962C8B-B14F-4D97-AF65-F5344CB8AC3E}">
        <p14:creationId xmlns:p14="http://schemas.microsoft.com/office/powerpoint/2010/main" val="2719738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虚存机制必须与高速缓存系统（不是</a:t>
            </a:r>
            <a:r>
              <a:rPr lang="en-US" altLang="zh-CN" dirty="0"/>
              <a:t>TLB</a:t>
            </a:r>
            <a:r>
              <a:rPr lang="zh-CN" altLang="en-US" dirty="0"/>
              <a:t>高速缓存，而是内存高速缓存）进行交互。</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66</a:t>
            </a:fld>
            <a:endParaRPr lang="zh-CN" altLang="en-US"/>
          </a:p>
        </p:txBody>
      </p:sp>
    </p:spTree>
    <p:extLst>
      <p:ext uri="{BB962C8B-B14F-4D97-AF65-F5344CB8AC3E}">
        <p14:creationId xmlns:p14="http://schemas.microsoft.com/office/powerpoint/2010/main" val="17021294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Windows2000</a:t>
            </a:r>
            <a:r>
              <a:rPr lang="zh-CN" altLang="en-US" dirty="0"/>
              <a:t>使用了簇式分页（</a:t>
            </a:r>
            <a:r>
              <a:rPr lang="en-US" altLang="zh-CN" dirty="0"/>
              <a:t>clustered paging</a:t>
            </a:r>
            <a:r>
              <a:rPr lang="zh-CN" altLang="en-US" dirty="0"/>
              <a:t>）策略，当发生缺页时，不仅装入请求的页面，也会同时装入该页面后的页面。代码页，根据物理内存大小，装入</a:t>
            </a:r>
            <a:r>
              <a:rPr lang="en-US" altLang="zh-CN" dirty="0"/>
              <a:t>3-8</a:t>
            </a:r>
            <a:r>
              <a:rPr lang="zh-CN" altLang="en-US" dirty="0"/>
              <a:t>个额外页面；数据页，装入</a:t>
            </a:r>
            <a:r>
              <a:rPr lang="en-US" altLang="zh-CN" dirty="0"/>
              <a:t>2-4</a:t>
            </a:r>
            <a:r>
              <a:rPr lang="zh-CN" altLang="en-US" dirty="0"/>
              <a:t>个</a:t>
            </a:r>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67</a:t>
            </a:fld>
            <a:endParaRPr lang="zh-CN" altLang="en-US"/>
          </a:p>
        </p:txBody>
      </p:sp>
    </p:spTree>
    <p:extLst>
      <p:ext uri="{BB962C8B-B14F-4D97-AF65-F5344CB8AC3E}">
        <p14:creationId xmlns:p14="http://schemas.microsoft.com/office/powerpoint/2010/main" val="2606065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静态与动态</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69</a:t>
            </a:fld>
            <a:endParaRPr lang="zh-CN" altLang="en-US"/>
          </a:p>
        </p:txBody>
      </p:sp>
    </p:spTree>
    <p:extLst>
      <p:ext uri="{BB962C8B-B14F-4D97-AF65-F5344CB8AC3E}">
        <p14:creationId xmlns:p14="http://schemas.microsoft.com/office/powerpoint/2010/main" val="7656844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70</a:t>
            </a:fld>
            <a:endParaRPr lang="zh-CN" altLang="en-US"/>
          </a:p>
        </p:txBody>
      </p:sp>
    </p:spTree>
    <p:extLst>
      <p:ext uri="{BB962C8B-B14F-4D97-AF65-F5344CB8AC3E}">
        <p14:creationId xmlns:p14="http://schemas.microsoft.com/office/powerpoint/2010/main" val="404795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71</a:t>
            </a:fld>
            <a:endParaRPr lang="zh-CN" altLang="en-US"/>
          </a:p>
        </p:txBody>
      </p:sp>
    </p:spTree>
    <p:extLst>
      <p:ext uri="{BB962C8B-B14F-4D97-AF65-F5344CB8AC3E}">
        <p14:creationId xmlns:p14="http://schemas.microsoft.com/office/powerpoint/2010/main" val="30776335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72</a:t>
            </a:fld>
            <a:endParaRPr lang="zh-CN" altLang="en-US"/>
          </a:p>
        </p:txBody>
      </p:sp>
    </p:spTree>
    <p:extLst>
      <p:ext uri="{BB962C8B-B14F-4D97-AF65-F5344CB8AC3E}">
        <p14:creationId xmlns:p14="http://schemas.microsoft.com/office/powerpoint/2010/main" val="39663321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73</a:t>
            </a:fld>
            <a:endParaRPr lang="zh-CN" altLang="en-US"/>
          </a:p>
        </p:txBody>
      </p:sp>
    </p:spTree>
    <p:extLst>
      <p:ext uri="{BB962C8B-B14F-4D97-AF65-F5344CB8AC3E}">
        <p14:creationId xmlns:p14="http://schemas.microsoft.com/office/powerpoint/2010/main" val="35579467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74</a:t>
            </a:fld>
            <a:endParaRPr lang="zh-CN" altLang="en-US"/>
          </a:p>
        </p:txBody>
      </p:sp>
    </p:spTree>
    <p:extLst>
      <p:ext uri="{BB962C8B-B14F-4D97-AF65-F5344CB8AC3E}">
        <p14:creationId xmlns:p14="http://schemas.microsoft.com/office/powerpoint/2010/main" val="8881678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该算法能导致最少的缺页中断次数</a:t>
            </a:r>
            <a:endParaRPr lang="en-US" altLang="zh-CN" dirty="0"/>
          </a:p>
          <a:p>
            <a:r>
              <a:rPr lang="zh-CN" altLang="en-US" dirty="0"/>
              <a:t>它要求</a:t>
            </a:r>
            <a:r>
              <a:rPr lang="en-US" altLang="zh-CN" dirty="0"/>
              <a:t>OS</a:t>
            </a:r>
            <a:r>
              <a:rPr lang="zh-CN" altLang="en-US" dirty="0"/>
              <a:t>必须知道将来的事件，可能吗？</a:t>
            </a:r>
            <a:endParaRPr lang="en-US" altLang="zh-CN" dirty="0"/>
          </a:p>
          <a:p>
            <a:r>
              <a:rPr lang="zh-CN" altLang="en-US" dirty="0"/>
              <a:t>作为一种标准来衡量其他算法的性能</a:t>
            </a:r>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75</a:t>
            </a:fld>
            <a:endParaRPr lang="zh-CN" altLang="en-US"/>
          </a:p>
        </p:txBody>
      </p:sp>
    </p:spTree>
    <p:extLst>
      <p:ext uri="{BB962C8B-B14F-4D97-AF65-F5344CB8AC3E}">
        <p14:creationId xmlns:p14="http://schemas.microsoft.com/office/powerpoint/2010/main" val="58609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一般为了提高效率，此工作由硬件地址映射机制来完成。硬件支持，软硬件结合完成</a:t>
            </a:r>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13</a:t>
            </a:fld>
            <a:endParaRPr lang="zh-CN" altLang="en-US"/>
          </a:p>
        </p:txBody>
      </p:sp>
    </p:spTree>
    <p:extLst>
      <p:ext uri="{BB962C8B-B14F-4D97-AF65-F5344CB8AC3E}">
        <p14:creationId xmlns:p14="http://schemas.microsoft.com/office/powerpoint/2010/main" val="33650292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76</a:t>
            </a:fld>
            <a:endParaRPr lang="zh-CN" altLang="en-US"/>
          </a:p>
        </p:txBody>
      </p:sp>
    </p:spTree>
    <p:extLst>
      <p:ext uri="{BB962C8B-B14F-4D97-AF65-F5344CB8AC3E}">
        <p14:creationId xmlns:p14="http://schemas.microsoft.com/office/powerpoint/2010/main" val="640267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77</a:t>
            </a:fld>
            <a:endParaRPr lang="zh-CN" altLang="en-US"/>
          </a:p>
        </p:txBody>
      </p:sp>
    </p:spTree>
    <p:extLst>
      <p:ext uri="{BB962C8B-B14F-4D97-AF65-F5344CB8AC3E}">
        <p14:creationId xmlns:p14="http://schemas.microsoft.com/office/powerpoint/2010/main" val="24065821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78</a:t>
            </a:fld>
            <a:endParaRPr lang="zh-CN" altLang="en-US"/>
          </a:p>
        </p:txBody>
      </p:sp>
    </p:spTree>
    <p:extLst>
      <p:ext uri="{BB962C8B-B14F-4D97-AF65-F5344CB8AC3E}">
        <p14:creationId xmlns:p14="http://schemas.microsoft.com/office/powerpoint/2010/main" val="25515513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pPr>
              <a:defRPr/>
            </a:pPr>
            <a:fld id="{C6A49935-946A-4BA8-8939-0CDF35868DC4}" type="slidenum">
              <a:rPr lang="zh-CN" altLang="en-US" smtClean="0"/>
              <a:pPr>
                <a:defRPr/>
              </a:pPr>
              <a:t>79</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宋体" charset="-122"/>
              <a:ea typeface="宋体" charset="-122"/>
            </a:endParaRPr>
          </a:p>
        </p:txBody>
      </p:sp>
    </p:spTree>
    <p:extLst>
      <p:ext uri="{BB962C8B-B14F-4D97-AF65-F5344CB8AC3E}">
        <p14:creationId xmlns:p14="http://schemas.microsoft.com/office/powerpoint/2010/main" val="1413454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80</a:t>
            </a:fld>
            <a:endParaRPr lang="zh-CN" altLang="en-US"/>
          </a:p>
        </p:txBody>
      </p:sp>
    </p:spTree>
    <p:extLst>
      <p:ext uri="{BB962C8B-B14F-4D97-AF65-F5344CB8AC3E}">
        <p14:creationId xmlns:p14="http://schemas.microsoft.com/office/powerpoint/2010/main" val="14120557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81</a:t>
            </a:fld>
            <a:endParaRPr lang="zh-CN" altLang="en-US"/>
          </a:p>
        </p:txBody>
      </p:sp>
    </p:spTree>
    <p:extLst>
      <p:ext uri="{BB962C8B-B14F-4D97-AF65-F5344CB8AC3E}">
        <p14:creationId xmlns:p14="http://schemas.microsoft.com/office/powerpoint/2010/main" val="40083768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82</a:t>
            </a:fld>
            <a:endParaRPr lang="zh-CN" altLang="en-US"/>
          </a:p>
        </p:txBody>
      </p:sp>
    </p:spTree>
    <p:extLst>
      <p:ext uri="{BB962C8B-B14F-4D97-AF65-F5344CB8AC3E}">
        <p14:creationId xmlns:p14="http://schemas.microsoft.com/office/powerpoint/2010/main" val="20419699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83</a:t>
            </a:fld>
            <a:endParaRPr lang="zh-CN" altLang="en-US"/>
          </a:p>
        </p:txBody>
      </p:sp>
    </p:spTree>
    <p:extLst>
      <p:ext uri="{BB962C8B-B14F-4D97-AF65-F5344CB8AC3E}">
        <p14:creationId xmlns:p14="http://schemas.microsoft.com/office/powerpoint/2010/main" val="24042216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a:solidFill>
                <a:srgbClr val="7030A0"/>
              </a:solidFill>
              <a:latin typeface="Calibri" pitchFamily="34" charset="0"/>
              <a:cs typeface="Calibri" pitchFamily="34" charset="0"/>
            </a:endParaRPr>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84</a:t>
            </a:fld>
            <a:endParaRPr lang="zh-CN" altLang="en-US"/>
          </a:p>
        </p:txBody>
      </p:sp>
    </p:spTree>
    <p:extLst>
      <p:ext uri="{BB962C8B-B14F-4D97-AF65-F5344CB8AC3E}">
        <p14:creationId xmlns:p14="http://schemas.microsoft.com/office/powerpoint/2010/main" val="23847836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85</a:t>
            </a:fld>
            <a:endParaRPr lang="zh-CN" altLang="en-US"/>
          </a:p>
        </p:txBody>
      </p:sp>
    </p:spTree>
    <p:extLst>
      <p:ext uri="{BB962C8B-B14F-4D97-AF65-F5344CB8AC3E}">
        <p14:creationId xmlns:p14="http://schemas.microsoft.com/office/powerpoint/2010/main" val="7892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每个进程都有自己独立的进程空间，如果一个进程在运行时所产生的地址在其地址空间之外，则发生地址越界。即当程序要访问某个内存单元时，由硬件检查是否允许，如果允许则执行，否则产生地址越界中断，由操作系统进行相应处理</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eaLnBrk="1" hangingPunct="1">
              <a:buFontTx/>
              <a:buNone/>
            </a:pPr>
            <a:r>
              <a:rPr lang="zh-CN" altLang="en-US" sz="1200" dirty="0"/>
              <a:t>另一种存储保护：对于允许多个进程共享的存储区域，每个进程都有自己的访问权限。如果一个进程对共享区域的访问违反了权限规定，则发生操作越权，即读写保护</a:t>
            </a:r>
            <a:endParaRPr lang="en-US" altLang="zh-CN" sz="1200" dirty="0"/>
          </a:p>
          <a:p>
            <a:pPr eaLnBrk="1" hangingPunct="1">
              <a:buFontTx/>
              <a:buNone/>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切换程序时，需要将保存基址和限长的寄存器的值按照新程序的情况重新设置</a:t>
            </a:r>
            <a:endParaRPr lang="en-US" altLang="zh-CN" dirty="0"/>
          </a:p>
          <a:p>
            <a:pPr eaLnBrk="1" hangingPunct="1">
              <a:buFontTx/>
              <a:buNone/>
            </a:pP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15</a:t>
            </a:fld>
            <a:endParaRPr lang="zh-CN" altLang="en-US"/>
          </a:p>
        </p:txBody>
      </p:sp>
    </p:spTree>
    <p:extLst>
      <p:ext uri="{BB962C8B-B14F-4D97-AF65-F5344CB8AC3E}">
        <p14:creationId xmlns:p14="http://schemas.microsoft.com/office/powerpoint/2010/main" val="8426840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86</a:t>
            </a:fld>
            <a:endParaRPr lang="zh-CN" altLang="en-US"/>
          </a:p>
        </p:txBody>
      </p:sp>
    </p:spTree>
    <p:extLst>
      <p:ext uri="{BB962C8B-B14F-4D97-AF65-F5344CB8AC3E}">
        <p14:creationId xmlns:p14="http://schemas.microsoft.com/office/powerpoint/2010/main" val="4629340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87</a:t>
            </a:fld>
            <a:endParaRPr lang="zh-CN" altLang="en-US"/>
          </a:p>
        </p:txBody>
      </p:sp>
    </p:spTree>
    <p:extLst>
      <p:ext uri="{BB962C8B-B14F-4D97-AF65-F5344CB8AC3E}">
        <p14:creationId xmlns:p14="http://schemas.microsoft.com/office/powerpoint/2010/main" val="14024596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88</a:t>
            </a:fld>
            <a:endParaRPr lang="zh-CN" altLang="en-US"/>
          </a:p>
        </p:txBody>
      </p:sp>
    </p:spTree>
    <p:extLst>
      <p:ext uri="{BB962C8B-B14F-4D97-AF65-F5344CB8AC3E}">
        <p14:creationId xmlns:p14="http://schemas.microsoft.com/office/powerpoint/2010/main" val="27232250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89</a:t>
            </a:fld>
            <a:endParaRPr lang="zh-CN" altLang="en-US"/>
          </a:p>
        </p:txBody>
      </p:sp>
    </p:spTree>
    <p:extLst>
      <p:ext uri="{BB962C8B-B14F-4D97-AF65-F5344CB8AC3E}">
        <p14:creationId xmlns:p14="http://schemas.microsoft.com/office/powerpoint/2010/main" val="29877991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90</a:t>
            </a:fld>
            <a:endParaRPr lang="zh-CN" altLang="en-US"/>
          </a:p>
        </p:txBody>
      </p:sp>
    </p:spTree>
    <p:extLst>
      <p:ext uri="{BB962C8B-B14F-4D97-AF65-F5344CB8AC3E}">
        <p14:creationId xmlns:p14="http://schemas.microsoft.com/office/powerpoint/2010/main" val="31789877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宋体" charset="-122"/>
              <a:ea typeface="宋体" charset="-122"/>
            </a:endParaRPr>
          </a:p>
        </p:txBody>
      </p:sp>
      <p:sp>
        <p:nvSpPr>
          <p:cNvPr id="4" name="灯片编号占位符 3"/>
          <p:cNvSpPr>
            <a:spLocks noGrp="1"/>
          </p:cNvSpPr>
          <p:nvPr>
            <p:ph type="sldNum" sz="quarter" idx="5"/>
          </p:nvPr>
        </p:nvSpPr>
        <p:spPr/>
        <p:txBody>
          <a:bodyPr/>
          <a:lstStyle/>
          <a:p>
            <a:pPr>
              <a:defRPr/>
            </a:pPr>
            <a:fld id="{83B9F2E0-A72C-41D1-B6F6-79DD32B3FCF3}" type="slidenum">
              <a:rPr lang="zh-CN" altLang="en-US" smtClean="0"/>
              <a:pPr>
                <a:defRPr/>
              </a:pPr>
              <a:t>91</a:t>
            </a:fld>
            <a:endParaRPr lang="en-US" altLang="zh-CN"/>
          </a:p>
        </p:txBody>
      </p:sp>
    </p:spTree>
    <p:extLst>
      <p:ext uri="{BB962C8B-B14F-4D97-AF65-F5344CB8AC3E}">
        <p14:creationId xmlns:p14="http://schemas.microsoft.com/office/powerpoint/2010/main" val="6113321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92</a:t>
            </a:fld>
            <a:endParaRPr lang="zh-CN" altLang="en-US"/>
          </a:p>
        </p:txBody>
      </p:sp>
    </p:spTree>
    <p:extLst>
      <p:ext uri="{BB962C8B-B14F-4D97-AF65-F5344CB8AC3E}">
        <p14:creationId xmlns:p14="http://schemas.microsoft.com/office/powerpoint/2010/main" val="27491277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93</a:t>
            </a:fld>
            <a:endParaRPr lang="zh-CN" altLang="en-US"/>
          </a:p>
        </p:txBody>
      </p:sp>
    </p:spTree>
    <p:extLst>
      <p:ext uri="{BB962C8B-B14F-4D97-AF65-F5344CB8AC3E}">
        <p14:creationId xmlns:p14="http://schemas.microsoft.com/office/powerpoint/2010/main" val="13145420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94</a:t>
            </a:fld>
            <a:endParaRPr lang="zh-CN" altLang="en-US"/>
          </a:p>
        </p:txBody>
      </p:sp>
    </p:spTree>
    <p:extLst>
      <p:ext uri="{BB962C8B-B14F-4D97-AF65-F5344CB8AC3E}">
        <p14:creationId xmlns:p14="http://schemas.microsoft.com/office/powerpoint/2010/main" val="16069267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95</a:t>
            </a:fld>
            <a:endParaRPr lang="zh-CN" altLang="en-US"/>
          </a:p>
        </p:txBody>
      </p:sp>
    </p:spTree>
    <p:extLst>
      <p:ext uri="{BB962C8B-B14F-4D97-AF65-F5344CB8AC3E}">
        <p14:creationId xmlns:p14="http://schemas.microsoft.com/office/powerpoint/2010/main" val="241294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3588" cy="3429000"/>
          </a:xfrm>
        </p:spPr>
      </p:sp>
      <p:sp>
        <p:nvSpPr>
          <p:cNvPr id="3" name="备注占位符 2"/>
          <p:cNvSpPr>
            <a:spLocks noGrp="1"/>
          </p:cNvSpPr>
          <p:nvPr>
            <p:ph type="body" idx="1"/>
          </p:nvPr>
        </p:nvSpPr>
        <p:spPr/>
        <p:txBody>
          <a:bodyPr/>
          <a:lstStyle/>
          <a:p>
            <a:r>
              <a:rPr lang="zh-CN" altLang="en-US" dirty="0"/>
              <a:t>这种方法的主要问题是，在决定把一个占</a:t>
            </a:r>
            <a:r>
              <a:rPr lang="en-US" altLang="zh-CN" dirty="0"/>
              <a:t>k</a:t>
            </a:r>
            <a:r>
              <a:rPr lang="zh-CN" altLang="en-US" dirty="0"/>
              <a:t>个分配单元的进程调入内存时，存储管理器必须搜索位图，在位图中找出有</a:t>
            </a:r>
            <a:r>
              <a:rPr lang="en-US" altLang="zh-CN" dirty="0"/>
              <a:t>k</a:t>
            </a:r>
            <a:r>
              <a:rPr lang="zh-CN" altLang="en-US" dirty="0"/>
              <a:t>个连续</a:t>
            </a:r>
            <a:r>
              <a:rPr lang="en-US" altLang="zh-CN" dirty="0"/>
              <a:t>0</a:t>
            </a:r>
            <a:r>
              <a:rPr lang="zh-CN" altLang="en-US" dirty="0"/>
              <a:t>的串。查找位图中指定长度的连续</a:t>
            </a:r>
            <a:r>
              <a:rPr lang="en-US" altLang="zh-CN" dirty="0"/>
              <a:t>0</a:t>
            </a:r>
            <a:r>
              <a:rPr lang="zh-CN" altLang="en-US" dirty="0"/>
              <a:t>串是耗时的操作。（因为在位图中该串可能跨越字的边界）；这是位图的缺点。</a:t>
            </a:r>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18</a:t>
            </a:fld>
            <a:endParaRPr lang="zh-CN" altLang="en-US"/>
          </a:p>
        </p:txBody>
      </p:sp>
    </p:spTree>
    <p:extLst>
      <p:ext uri="{BB962C8B-B14F-4D97-AF65-F5344CB8AC3E}">
        <p14:creationId xmlns:p14="http://schemas.microsoft.com/office/powerpoint/2010/main" val="42359410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96</a:t>
            </a:fld>
            <a:endParaRPr lang="zh-CN" altLang="en-US"/>
          </a:p>
        </p:txBody>
      </p:sp>
    </p:spTree>
    <p:extLst>
      <p:ext uri="{BB962C8B-B14F-4D97-AF65-F5344CB8AC3E}">
        <p14:creationId xmlns:p14="http://schemas.microsoft.com/office/powerpoint/2010/main" val="22297260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97</a:t>
            </a:fld>
            <a:endParaRPr lang="zh-CN" altLang="en-US"/>
          </a:p>
        </p:txBody>
      </p:sp>
    </p:spTree>
    <p:extLst>
      <p:ext uri="{BB962C8B-B14F-4D97-AF65-F5344CB8AC3E}">
        <p14:creationId xmlns:p14="http://schemas.microsoft.com/office/powerpoint/2010/main" val="8355449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98</a:t>
            </a:fld>
            <a:endParaRPr lang="zh-CN" altLang="en-US"/>
          </a:p>
        </p:txBody>
      </p:sp>
    </p:spTree>
    <p:extLst>
      <p:ext uri="{BB962C8B-B14F-4D97-AF65-F5344CB8AC3E}">
        <p14:creationId xmlns:p14="http://schemas.microsoft.com/office/powerpoint/2010/main" val="28268160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99</a:t>
            </a:fld>
            <a:endParaRPr lang="zh-CN" altLang="en-US"/>
          </a:p>
        </p:txBody>
      </p:sp>
    </p:spTree>
    <p:extLst>
      <p:ext uri="{BB962C8B-B14F-4D97-AF65-F5344CB8AC3E}">
        <p14:creationId xmlns:p14="http://schemas.microsoft.com/office/powerpoint/2010/main" val="6922995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100</a:t>
            </a:fld>
            <a:endParaRPr lang="zh-CN" altLang="en-US"/>
          </a:p>
        </p:txBody>
      </p:sp>
    </p:spTree>
    <p:extLst>
      <p:ext uri="{BB962C8B-B14F-4D97-AF65-F5344CB8AC3E}">
        <p14:creationId xmlns:p14="http://schemas.microsoft.com/office/powerpoint/2010/main" val="16475837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101</a:t>
            </a:fld>
            <a:endParaRPr lang="zh-CN" altLang="en-US"/>
          </a:p>
        </p:txBody>
      </p:sp>
    </p:spTree>
    <p:extLst>
      <p:ext uri="{BB962C8B-B14F-4D97-AF65-F5344CB8AC3E}">
        <p14:creationId xmlns:p14="http://schemas.microsoft.com/office/powerpoint/2010/main" val="96833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latin typeface="Calibri" pitchFamily="34" charset="0"/>
                <a:cs typeface="Calibri" pitchFamily="34" charset="0"/>
              </a:rPr>
              <a:t>为保证有足够的空闲页框，</a:t>
            </a:r>
            <a:r>
              <a:rPr lang="zh-CN" altLang="en-US" sz="1200" dirty="0">
                <a:latin typeface="Calibri" pitchFamily="34" charset="0"/>
                <a:cs typeface="Calibri" pitchFamily="34" charset="0"/>
              </a:rPr>
              <a:t>可以设计</a:t>
            </a:r>
            <a:r>
              <a:rPr lang="zh-CN" altLang="zh-CN" sz="1200" dirty="0">
                <a:latin typeface="Calibri" pitchFamily="34" charset="0"/>
                <a:cs typeface="Calibri" pitchFamily="34" charset="0"/>
              </a:rPr>
              <a:t>分页守护进程（</a:t>
            </a:r>
            <a:r>
              <a:rPr lang="en-US" altLang="zh-CN" sz="1200" dirty="0">
                <a:latin typeface="Calibri" pitchFamily="34" charset="0"/>
                <a:cs typeface="Calibri" pitchFamily="34" charset="0"/>
              </a:rPr>
              <a:t>paging daemon</a:t>
            </a:r>
            <a:r>
              <a:rPr lang="zh-CN" altLang="zh-CN" sz="1200" dirty="0">
                <a:latin typeface="Calibri" pitchFamily="34" charset="0"/>
                <a:cs typeface="Calibri" pitchFamily="34" charset="0"/>
              </a:rPr>
              <a:t>）</a:t>
            </a:r>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102</a:t>
            </a:fld>
            <a:endParaRPr lang="zh-CN" altLang="en-US"/>
          </a:p>
        </p:txBody>
      </p:sp>
    </p:spTree>
    <p:extLst>
      <p:ext uri="{BB962C8B-B14F-4D97-AF65-F5344CB8AC3E}">
        <p14:creationId xmlns:p14="http://schemas.microsoft.com/office/powerpoint/2010/main" val="19190299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103</a:t>
            </a:fld>
            <a:endParaRPr lang="zh-CN" altLang="en-US"/>
          </a:p>
        </p:txBody>
      </p:sp>
    </p:spTree>
    <p:extLst>
      <p:ext uri="{BB962C8B-B14F-4D97-AF65-F5344CB8AC3E}">
        <p14:creationId xmlns:p14="http://schemas.microsoft.com/office/powerpoint/2010/main" val="30630552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104</a:t>
            </a:fld>
            <a:endParaRPr lang="zh-CN" altLang="en-US"/>
          </a:p>
        </p:txBody>
      </p:sp>
    </p:spTree>
    <p:extLst>
      <p:ext uri="{BB962C8B-B14F-4D97-AF65-F5344CB8AC3E}">
        <p14:creationId xmlns:p14="http://schemas.microsoft.com/office/powerpoint/2010/main" val="32368547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105</a:t>
            </a:fld>
            <a:endParaRPr lang="zh-CN" altLang="en-US"/>
          </a:p>
        </p:txBody>
      </p:sp>
    </p:spTree>
    <p:extLst>
      <p:ext uri="{BB962C8B-B14F-4D97-AF65-F5344CB8AC3E}">
        <p14:creationId xmlns:p14="http://schemas.microsoft.com/office/powerpoint/2010/main" val="264924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3588"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22</a:t>
            </a:fld>
            <a:endParaRPr lang="zh-CN" altLang="en-US"/>
          </a:p>
        </p:txBody>
      </p:sp>
    </p:spTree>
    <p:extLst>
      <p:ext uri="{BB962C8B-B14F-4D97-AF65-F5344CB8AC3E}">
        <p14:creationId xmlns:p14="http://schemas.microsoft.com/office/powerpoint/2010/main" val="9205859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106</a:t>
            </a:fld>
            <a:endParaRPr lang="zh-CN" altLang="en-US"/>
          </a:p>
        </p:txBody>
      </p:sp>
    </p:spTree>
    <p:extLst>
      <p:ext uri="{BB962C8B-B14F-4D97-AF65-F5344CB8AC3E}">
        <p14:creationId xmlns:p14="http://schemas.microsoft.com/office/powerpoint/2010/main" val="20862884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107</a:t>
            </a:fld>
            <a:endParaRPr lang="zh-CN" altLang="en-US"/>
          </a:p>
        </p:txBody>
      </p:sp>
    </p:spTree>
    <p:extLst>
      <p:ext uri="{BB962C8B-B14F-4D97-AF65-F5344CB8AC3E}">
        <p14:creationId xmlns:p14="http://schemas.microsoft.com/office/powerpoint/2010/main" val="12324630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实模式、</a:t>
            </a:r>
            <a:r>
              <a:rPr lang="en-US" altLang="zh-CN" dirty="0"/>
              <a:t>16</a:t>
            </a:r>
            <a:r>
              <a:rPr lang="zh-CN" altLang="en-US" dirty="0"/>
              <a:t>位、</a:t>
            </a:r>
            <a:r>
              <a:rPr lang="en-US" altLang="zh-CN" dirty="0"/>
              <a:t>32</a:t>
            </a:r>
            <a:r>
              <a:rPr lang="zh-CN" altLang="en-US" dirty="0"/>
              <a:t>位保护模式，虚拟</a:t>
            </a:r>
            <a:r>
              <a:rPr lang="en-US" altLang="zh-CN" dirty="0"/>
              <a:t>8088</a:t>
            </a:r>
            <a:r>
              <a:rPr lang="zh-CN" altLang="en-US" dirty="0"/>
              <a:t>模式</a:t>
            </a:r>
            <a:endParaRPr lang="en-US" altLang="zh-CN" dirty="0"/>
          </a:p>
          <a:p>
            <a:r>
              <a:rPr lang="zh-CN" altLang="en-US" dirty="0"/>
              <a:t>保护模式下的寻址方式：段基址（</a:t>
            </a:r>
            <a:r>
              <a:rPr lang="en-US" altLang="zh-CN" dirty="0"/>
              <a:t>32</a:t>
            </a:r>
            <a:r>
              <a:rPr lang="zh-CN" altLang="en-US" dirty="0"/>
              <a:t>位）</a:t>
            </a:r>
            <a:r>
              <a:rPr lang="en-US" altLang="zh-CN" dirty="0"/>
              <a:t>+</a:t>
            </a:r>
            <a:r>
              <a:rPr lang="zh-CN" altLang="en-US" dirty="0"/>
              <a:t>段内偏移地址（</a:t>
            </a:r>
            <a:r>
              <a:rPr lang="en-US" altLang="zh-CN" dirty="0"/>
              <a:t>32</a:t>
            </a:r>
            <a:r>
              <a:rPr lang="zh-CN" altLang="en-US" dirty="0"/>
              <a:t>位）</a:t>
            </a:r>
            <a:endParaRPr lang="en-US" altLang="zh-CN" dirty="0"/>
          </a:p>
          <a:p>
            <a:r>
              <a:rPr lang="zh-CN" altLang="en-US" sz="1200" b="0" i="0" u="none" strike="noStrike" kern="1200" baseline="0" dirty="0">
                <a:solidFill>
                  <a:schemeClr val="tx1"/>
                </a:solidFill>
                <a:latin typeface="+mn-lt"/>
                <a:ea typeface="+mn-ea"/>
                <a:cs typeface="+mn-cs"/>
              </a:rPr>
              <a:t>保护模式下，段内寻址空间是</a:t>
            </a:r>
            <a:r>
              <a:rPr lang="en-US" altLang="zh-CN" sz="1200" b="0" i="0" u="none" strike="noStrike" kern="1200" baseline="0" dirty="0">
                <a:solidFill>
                  <a:schemeClr val="tx1"/>
                </a:solidFill>
                <a:latin typeface="+mn-lt"/>
                <a:ea typeface="+mn-ea"/>
                <a:cs typeface="+mn-cs"/>
              </a:rPr>
              <a:t>4GB</a:t>
            </a:r>
          </a:p>
          <a:p>
            <a:r>
              <a:rPr lang="zh-CN" altLang="en-US" sz="1200" b="0" i="0" u="none" strike="noStrike" kern="1200" baseline="0" dirty="0">
                <a:solidFill>
                  <a:schemeClr val="tx1"/>
                </a:solidFill>
                <a:latin typeface="+mn-lt"/>
                <a:ea typeface="+mn-ea"/>
                <a:cs typeface="+mn-cs"/>
              </a:rPr>
              <a:t>为了兼容</a:t>
            </a:r>
            <a:r>
              <a:rPr lang="en-US" altLang="zh-CN" sz="1200" b="0" i="0" u="none" strike="noStrike" kern="1200" baseline="0" dirty="0">
                <a:solidFill>
                  <a:schemeClr val="tx1"/>
                </a:solidFill>
                <a:latin typeface="+mn-lt"/>
                <a:ea typeface="+mn-ea"/>
                <a:cs typeface="+mn-cs"/>
              </a:rPr>
              <a:t>8086</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386</a:t>
            </a:r>
            <a:r>
              <a:rPr lang="zh-CN" altLang="en-US" sz="1200" b="0" i="0" u="none" strike="noStrike" kern="1200" baseline="0" dirty="0">
                <a:solidFill>
                  <a:schemeClr val="tx1"/>
                </a:solidFill>
                <a:latin typeface="+mn-lt"/>
                <a:ea typeface="+mn-ea"/>
                <a:cs typeface="+mn-cs"/>
              </a:rPr>
              <a:t>的段寄存器仍然是</a:t>
            </a:r>
            <a:r>
              <a:rPr lang="en-US" altLang="zh-CN" sz="1200" b="0" i="0" u="none" strike="noStrike" kern="1200" baseline="0" dirty="0">
                <a:solidFill>
                  <a:schemeClr val="tx1"/>
                </a:solidFill>
                <a:latin typeface="+mn-lt"/>
                <a:ea typeface="+mn-ea"/>
                <a:cs typeface="+mn-cs"/>
              </a:rPr>
              <a:t>16</a:t>
            </a:r>
            <a:r>
              <a:rPr lang="zh-CN" altLang="en-US" sz="1200" b="0" i="0" u="none" strike="noStrike" kern="1200" baseline="0" dirty="0">
                <a:solidFill>
                  <a:schemeClr val="tx1"/>
                </a:solidFill>
                <a:latin typeface="+mn-lt"/>
                <a:ea typeface="+mn-ea"/>
                <a:cs typeface="+mn-cs"/>
              </a:rPr>
              <a:t>位的，很明显存放不下</a:t>
            </a:r>
            <a:r>
              <a:rPr lang="en-US" altLang="zh-CN" sz="1200" b="0" i="0" u="none" strike="noStrike" kern="1200" baseline="0" dirty="0">
                <a:solidFill>
                  <a:schemeClr val="tx1"/>
                </a:solidFill>
                <a:latin typeface="+mn-lt"/>
                <a:ea typeface="+mn-ea"/>
                <a:cs typeface="+mn-cs"/>
              </a:rPr>
              <a:t>32</a:t>
            </a:r>
            <a:r>
              <a:rPr lang="zh-CN" altLang="en-US" sz="1200" b="0" i="0" u="none" strike="noStrike" kern="1200" baseline="0" dirty="0">
                <a:solidFill>
                  <a:schemeClr val="tx1"/>
                </a:solidFill>
                <a:latin typeface="+mn-lt"/>
                <a:ea typeface="+mn-ea"/>
                <a:cs typeface="+mn-cs"/>
              </a:rPr>
              <a:t>位的段基址。</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108</a:t>
            </a:fld>
            <a:endParaRPr lang="zh-CN" altLang="en-US"/>
          </a:p>
        </p:txBody>
      </p:sp>
    </p:spTree>
    <p:extLst>
      <p:ext uri="{BB962C8B-B14F-4D97-AF65-F5344CB8AC3E}">
        <p14:creationId xmlns:p14="http://schemas.microsoft.com/office/powerpoint/2010/main" val="7438660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109</a:t>
            </a:fld>
            <a:endParaRPr lang="zh-CN" altLang="en-US"/>
          </a:p>
        </p:txBody>
      </p:sp>
    </p:spTree>
    <p:extLst>
      <p:ext uri="{BB962C8B-B14F-4D97-AF65-F5344CB8AC3E}">
        <p14:creationId xmlns:p14="http://schemas.microsoft.com/office/powerpoint/2010/main" val="31344291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110</a:t>
            </a:fld>
            <a:endParaRPr lang="zh-CN" altLang="en-US"/>
          </a:p>
        </p:txBody>
      </p:sp>
    </p:spTree>
    <p:extLst>
      <p:ext uri="{BB962C8B-B14F-4D97-AF65-F5344CB8AC3E}">
        <p14:creationId xmlns:p14="http://schemas.microsoft.com/office/powerpoint/2010/main" val="392273397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111</a:t>
            </a:fld>
            <a:endParaRPr lang="zh-CN" altLang="en-US"/>
          </a:p>
        </p:txBody>
      </p:sp>
    </p:spTree>
    <p:extLst>
      <p:ext uri="{BB962C8B-B14F-4D97-AF65-F5344CB8AC3E}">
        <p14:creationId xmlns:p14="http://schemas.microsoft.com/office/powerpoint/2010/main" val="95000472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112</a:t>
            </a:fld>
            <a:endParaRPr lang="zh-CN" altLang="en-US"/>
          </a:p>
        </p:txBody>
      </p:sp>
    </p:spTree>
    <p:extLst>
      <p:ext uri="{BB962C8B-B14F-4D97-AF65-F5344CB8AC3E}">
        <p14:creationId xmlns:p14="http://schemas.microsoft.com/office/powerpoint/2010/main" val="21493043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113</a:t>
            </a:fld>
            <a:endParaRPr lang="zh-CN" altLang="en-US"/>
          </a:p>
        </p:txBody>
      </p:sp>
    </p:spTree>
    <p:extLst>
      <p:ext uri="{BB962C8B-B14F-4D97-AF65-F5344CB8AC3E}">
        <p14:creationId xmlns:p14="http://schemas.microsoft.com/office/powerpoint/2010/main" val="3979704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114</a:t>
            </a:fld>
            <a:endParaRPr lang="zh-CN" altLang="en-US"/>
          </a:p>
        </p:txBody>
      </p:sp>
    </p:spTree>
    <p:extLst>
      <p:ext uri="{BB962C8B-B14F-4D97-AF65-F5344CB8AC3E}">
        <p14:creationId xmlns:p14="http://schemas.microsoft.com/office/powerpoint/2010/main" val="4852601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115</a:t>
            </a:fld>
            <a:endParaRPr lang="zh-CN" altLang="en-US"/>
          </a:p>
        </p:txBody>
      </p:sp>
    </p:spTree>
    <p:extLst>
      <p:ext uri="{BB962C8B-B14F-4D97-AF65-F5344CB8AC3E}">
        <p14:creationId xmlns:p14="http://schemas.microsoft.com/office/powerpoint/2010/main" val="2131820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底层的内存管理用的就是它</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23</a:t>
            </a:fld>
            <a:endParaRPr lang="zh-CN" altLang="en-US"/>
          </a:p>
        </p:txBody>
      </p:sp>
    </p:spTree>
    <p:extLst>
      <p:ext uri="{BB962C8B-B14F-4D97-AF65-F5344CB8AC3E}">
        <p14:creationId xmlns:p14="http://schemas.microsoft.com/office/powerpoint/2010/main" val="274229711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116</a:t>
            </a:fld>
            <a:endParaRPr lang="zh-CN" altLang="en-US"/>
          </a:p>
        </p:txBody>
      </p:sp>
    </p:spTree>
    <p:extLst>
      <p:ext uri="{BB962C8B-B14F-4D97-AF65-F5344CB8AC3E}">
        <p14:creationId xmlns:p14="http://schemas.microsoft.com/office/powerpoint/2010/main" val="214558485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117</a:t>
            </a:fld>
            <a:endParaRPr lang="zh-CN" altLang="en-US"/>
          </a:p>
        </p:txBody>
      </p:sp>
    </p:spTree>
    <p:extLst>
      <p:ext uri="{BB962C8B-B14F-4D97-AF65-F5344CB8AC3E}">
        <p14:creationId xmlns:p14="http://schemas.microsoft.com/office/powerpoint/2010/main" val="419446974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118</a:t>
            </a:fld>
            <a:endParaRPr lang="zh-CN" altLang="en-US"/>
          </a:p>
        </p:txBody>
      </p:sp>
    </p:spTree>
    <p:extLst>
      <p:ext uri="{BB962C8B-B14F-4D97-AF65-F5344CB8AC3E}">
        <p14:creationId xmlns:p14="http://schemas.microsoft.com/office/powerpoint/2010/main" val="27957229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119</a:t>
            </a:fld>
            <a:endParaRPr lang="zh-CN" altLang="en-US"/>
          </a:p>
        </p:txBody>
      </p:sp>
    </p:spTree>
    <p:extLst>
      <p:ext uri="{BB962C8B-B14F-4D97-AF65-F5344CB8AC3E}">
        <p14:creationId xmlns:p14="http://schemas.microsoft.com/office/powerpoint/2010/main" val="19106918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120</a:t>
            </a:fld>
            <a:endParaRPr lang="zh-CN" altLang="en-US"/>
          </a:p>
        </p:txBody>
      </p:sp>
    </p:spTree>
    <p:extLst>
      <p:ext uri="{BB962C8B-B14F-4D97-AF65-F5344CB8AC3E}">
        <p14:creationId xmlns:p14="http://schemas.microsoft.com/office/powerpoint/2010/main" val="29499573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121</a:t>
            </a:fld>
            <a:endParaRPr lang="zh-CN" altLang="en-US"/>
          </a:p>
        </p:txBody>
      </p:sp>
    </p:spTree>
    <p:extLst>
      <p:ext uri="{BB962C8B-B14F-4D97-AF65-F5344CB8AC3E}">
        <p14:creationId xmlns:p14="http://schemas.microsoft.com/office/powerpoint/2010/main" val="268760809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122</a:t>
            </a:fld>
            <a:endParaRPr lang="zh-CN" altLang="en-US"/>
          </a:p>
        </p:txBody>
      </p:sp>
    </p:spTree>
    <p:extLst>
      <p:ext uri="{BB962C8B-B14F-4D97-AF65-F5344CB8AC3E}">
        <p14:creationId xmlns:p14="http://schemas.microsoft.com/office/powerpoint/2010/main" val="58690289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123</a:t>
            </a:fld>
            <a:endParaRPr lang="zh-CN" altLang="en-US"/>
          </a:p>
        </p:txBody>
      </p:sp>
    </p:spTree>
    <p:extLst>
      <p:ext uri="{BB962C8B-B14F-4D97-AF65-F5344CB8AC3E}">
        <p14:creationId xmlns:p14="http://schemas.microsoft.com/office/powerpoint/2010/main" val="337462556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124</a:t>
            </a:fld>
            <a:endParaRPr lang="zh-CN" altLang="en-US"/>
          </a:p>
        </p:txBody>
      </p:sp>
    </p:spTree>
    <p:extLst>
      <p:ext uri="{BB962C8B-B14F-4D97-AF65-F5344CB8AC3E}">
        <p14:creationId xmlns:p14="http://schemas.microsoft.com/office/powerpoint/2010/main" val="27201412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125</a:t>
            </a:fld>
            <a:endParaRPr lang="zh-CN" altLang="en-US"/>
          </a:p>
        </p:txBody>
      </p:sp>
    </p:spTree>
    <p:extLst>
      <p:ext uri="{BB962C8B-B14F-4D97-AF65-F5344CB8AC3E}">
        <p14:creationId xmlns:p14="http://schemas.microsoft.com/office/powerpoint/2010/main" val="114838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611AA3B7-AABF-4D6D-8573-325F1992AC9C}" type="datetimeFigureOut">
              <a:rPr lang="zh-CN" altLang="en-US" smtClean="0"/>
              <a:pPr/>
              <a:t>2018/4/1</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C8992903-A47C-4729-B93A-7CB24DBF7845}"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11AA3B7-AABF-4D6D-8573-325F1992AC9C}" type="datetimeFigureOut">
              <a:rPr lang="zh-CN" altLang="en-US" smtClean="0"/>
              <a:pPr/>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11AA3B7-AABF-4D6D-8573-325F1992AC9C}" type="datetimeFigureOut">
              <a:rPr lang="zh-CN" altLang="en-US" smtClean="0"/>
              <a:pPr/>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lvl1pPr>
              <a:defRPr sz="4000">
                <a:solidFill>
                  <a:schemeClr val="accent1">
                    <a:lumMod val="75000"/>
                  </a:schemeClr>
                </a:solidFill>
                <a:latin typeface="微软雅黑" pitchFamily="34" charset="-122"/>
                <a:ea typeface="微软雅黑" pitchFamily="34" charset="-122"/>
              </a:defRPr>
            </a:lvl1pPr>
          </a:lstStyle>
          <a:p>
            <a:r>
              <a:rPr kumimoji="0" lang="zh-CN" altLang="en-US" dirty="0"/>
              <a:t>单击此处编辑母版标题样式</a:t>
            </a:r>
            <a:endParaRPr kumimoji="0" lang="en-US" dirty="0"/>
          </a:p>
        </p:txBody>
      </p:sp>
      <p:sp>
        <p:nvSpPr>
          <p:cNvPr id="8" name="内容占位符 7"/>
          <p:cNvSpPr>
            <a:spLocks noGrp="1"/>
          </p:cNvSpPr>
          <p:nvPr>
            <p:ph sz="quarter" idx="1"/>
          </p:nvPr>
        </p:nvSpPr>
        <p:spPr>
          <a:xfrm>
            <a:off x="457200" y="1600200"/>
            <a:ext cx="7467600" cy="4873752"/>
          </a:xfrm>
        </p:spPr>
        <p:txBody>
          <a:bodyPr/>
          <a:lstStyle>
            <a:lvl1pPr>
              <a:defRPr sz="3200" b="1">
                <a:latin typeface="幼圆" pitchFamily="49" charset="-122"/>
                <a:ea typeface="幼圆" pitchFamily="49" charset="-122"/>
              </a:defRPr>
            </a:lvl1pPr>
            <a:lvl2pPr>
              <a:defRPr sz="2800" b="1">
                <a:latin typeface="幼圆" pitchFamily="49" charset="-122"/>
                <a:ea typeface="幼圆" pitchFamily="49" charset="-122"/>
              </a:defRPr>
            </a:lvl2pPr>
            <a:lvl3pPr>
              <a:defRPr sz="2400" b="1">
                <a:latin typeface="幼圆" pitchFamily="49" charset="-122"/>
                <a:ea typeface="幼圆" pitchFamily="49" charset="-122"/>
              </a:defRPr>
            </a:lvl3pPr>
            <a:lvl4pPr>
              <a:defRPr b="1">
                <a:latin typeface="幼圆" pitchFamily="49" charset="-122"/>
                <a:ea typeface="幼圆" pitchFamily="49" charset="-122"/>
              </a:defRPr>
            </a:lvl4pPr>
            <a:lvl5pPr>
              <a:defRPr b="1">
                <a:latin typeface="幼圆" pitchFamily="49" charset="-122"/>
                <a:ea typeface="幼圆" pitchFamily="49"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日期占位符 6"/>
          <p:cNvSpPr>
            <a:spLocks noGrp="1"/>
          </p:cNvSpPr>
          <p:nvPr>
            <p:ph type="dt" sz="half" idx="14"/>
          </p:nvPr>
        </p:nvSpPr>
        <p:spPr/>
        <p:txBody>
          <a:bodyPr rtlCol="0"/>
          <a:lstStyle/>
          <a:p>
            <a:fld id="{611AA3B7-AABF-4D6D-8573-325F1992AC9C}" type="datetimeFigureOut">
              <a:rPr lang="zh-CN" altLang="en-US" smtClean="0"/>
              <a:pPr/>
              <a:t>2018/4/1</a:t>
            </a:fld>
            <a:endParaRPr lang="zh-CN" altLang="en-US"/>
          </a:p>
        </p:txBody>
      </p:sp>
      <p:sp>
        <p:nvSpPr>
          <p:cNvPr id="9" name="灯片编号占位符 8"/>
          <p:cNvSpPr>
            <a:spLocks noGrp="1"/>
          </p:cNvSpPr>
          <p:nvPr>
            <p:ph type="sldNum" sz="quarter" idx="15"/>
          </p:nvPr>
        </p:nvSpPr>
        <p:spPr/>
        <p:txBody>
          <a:bodyPr rtlCol="0"/>
          <a:lstStyle/>
          <a:p>
            <a:fld id="{C8992903-A47C-4729-B93A-7CB24DBF7845}"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cxnSp>
        <p:nvCxnSpPr>
          <p:cNvPr id="12" name="直接连接符 11"/>
          <p:cNvCxnSpPr/>
          <p:nvPr userDrawn="1"/>
        </p:nvCxnSpPr>
        <p:spPr>
          <a:xfrm>
            <a:off x="539552" y="1340768"/>
            <a:ext cx="453650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611AA3B7-AABF-4D6D-8573-325F1992AC9C}" type="datetimeFigureOut">
              <a:rPr lang="zh-CN" altLang="en-US" smtClean="0"/>
              <a:pPr/>
              <a:t>2018/4/1</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C8992903-A47C-4729-B93A-7CB24DBF784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611AA3B7-AABF-4D6D-8573-325F1992AC9C}" type="datetimeFigureOut">
              <a:rPr lang="zh-CN" altLang="en-US" smtClean="0"/>
              <a:pPr/>
              <a:t>2018/4/1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992903-A47C-4729-B93A-7CB24DBF7845}"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611AA3B7-AABF-4D6D-8573-325F1992AC9C}" type="datetimeFigureOut">
              <a:rPr lang="zh-CN" altLang="en-US" smtClean="0"/>
              <a:pPr/>
              <a:t>2018/4/1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992903-A47C-4729-B93A-7CB24DBF7845}"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611AA3B7-AABF-4D6D-8573-325F1992AC9C}" type="datetimeFigureOut">
              <a:rPr lang="zh-CN" altLang="en-US" smtClean="0"/>
              <a:pPr/>
              <a:t>2018/4/1</a:t>
            </a:fld>
            <a:endParaRPr lang="zh-CN" altLang="en-US"/>
          </a:p>
        </p:txBody>
      </p:sp>
      <p:sp>
        <p:nvSpPr>
          <p:cNvPr id="7" name="灯片编号占位符 6"/>
          <p:cNvSpPr>
            <a:spLocks noGrp="1"/>
          </p:cNvSpPr>
          <p:nvPr>
            <p:ph type="sldNum" sz="quarter" idx="11"/>
          </p:nvPr>
        </p:nvSpPr>
        <p:spPr/>
        <p:txBody>
          <a:bodyPr rtlCol="0"/>
          <a:lstStyle/>
          <a:p>
            <a:fld id="{C8992903-A47C-4729-B93A-7CB24DBF7845}"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1AA3B7-AABF-4D6D-8573-325F1992AC9C}" type="datetimeFigureOut">
              <a:rPr lang="zh-CN" altLang="en-US" smtClean="0"/>
              <a:pPr/>
              <a:t>2018/4/1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611AA3B7-AABF-4D6D-8573-325F1992AC9C}" type="datetimeFigureOut">
              <a:rPr lang="zh-CN" altLang="en-US" smtClean="0"/>
              <a:pPr/>
              <a:t>2018/4/1</a:t>
            </a:fld>
            <a:endParaRPr lang="zh-CN" altLang="en-US"/>
          </a:p>
        </p:txBody>
      </p:sp>
      <p:sp>
        <p:nvSpPr>
          <p:cNvPr id="22" name="灯片编号占位符 21"/>
          <p:cNvSpPr>
            <a:spLocks noGrp="1"/>
          </p:cNvSpPr>
          <p:nvPr>
            <p:ph type="sldNum" sz="quarter" idx="15"/>
          </p:nvPr>
        </p:nvSpPr>
        <p:spPr/>
        <p:txBody>
          <a:bodyPr rtlCol="0"/>
          <a:lstStyle/>
          <a:p>
            <a:fld id="{C8992903-A47C-4729-B93A-7CB24DBF7845}"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611AA3B7-AABF-4D6D-8573-325F1992AC9C}" type="datetimeFigureOut">
              <a:rPr lang="zh-CN" altLang="en-US" smtClean="0"/>
              <a:pPr/>
              <a:t>2018/4/1</a:t>
            </a:fld>
            <a:endParaRPr lang="zh-CN" altLang="en-US"/>
          </a:p>
        </p:txBody>
      </p:sp>
      <p:sp>
        <p:nvSpPr>
          <p:cNvPr id="18" name="灯片编号占位符 17"/>
          <p:cNvSpPr>
            <a:spLocks noGrp="1"/>
          </p:cNvSpPr>
          <p:nvPr>
            <p:ph type="sldNum" sz="quarter" idx="11"/>
          </p:nvPr>
        </p:nvSpPr>
        <p:spPr/>
        <p:txBody>
          <a:bodyPr rtlCol="0"/>
          <a:lstStyle/>
          <a:p>
            <a:fld id="{C8992903-A47C-4729-B93A-7CB24DBF7845}"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11AA3B7-AABF-4D6D-8573-325F1992AC9C}" type="datetimeFigureOut">
              <a:rPr lang="zh-CN" altLang="en-US" smtClean="0"/>
              <a:pPr/>
              <a:t>2018/4/1</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992903-A47C-4729-B93A-7CB24DBF784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wmf"/></Relationships>
</file>

<file path=ppt/slides/_rels/slide10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31.emf"/></Relationships>
</file>

<file path=ppt/slides/_rels/slide1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4.emf"/><Relationship Id="rId4" Type="http://schemas.openxmlformats.org/officeDocument/2006/relationships/oleObject" Target="../embeddings/oleObject1.bin"/></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www.cs.virginia.edu/~cs333/notes/virtual_memory4.pd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86000" y="1571612"/>
            <a:ext cx="6172200" cy="1894362"/>
          </a:xfrm>
        </p:spPr>
        <p:txBody>
          <a:bodyPr>
            <a:noAutofit/>
          </a:bodyPr>
          <a:lstStyle/>
          <a:p>
            <a:pPr algn="ctr"/>
            <a:r>
              <a:rPr kumimoji="1" lang="zh-CN" altLang="en-US" sz="4800" dirty="0">
                <a:solidFill>
                  <a:srgbClr val="0000CC"/>
                </a:solidFill>
                <a:latin typeface="Arial Black" pitchFamily="34" charset="0"/>
                <a:ea typeface="隶书" pitchFamily="49" charset="-122"/>
              </a:rPr>
              <a:t>高级操作系统</a:t>
            </a:r>
            <a:br>
              <a:rPr kumimoji="1" lang="zh-CN" altLang="en-US" sz="3600" dirty="0">
                <a:solidFill>
                  <a:srgbClr val="0000CC"/>
                </a:solidFill>
                <a:latin typeface="宋体" pitchFamily="2" charset="-122"/>
              </a:rPr>
            </a:br>
            <a:r>
              <a:rPr kumimoji="1" lang="en-US" altLang="zh-CN" sz="4400" dirty="0">
                <a:solidFill>
                  <a:srgbClr val="0000CC"/>
                </a:solidFill>
                <a:latin typeface="Calibri" pitchFamily="34" charset="0"/>
                <a:cs typeface="Calibri" pitchFamily="34" charset="0"/>
              </a:rPr>
              <a:t>Advanced </a:t>
            </a:r>
            <a:br>
              <a:rPr kumimoji="1" lang="en-US" altLang="zh-CN" sz="4400" dirty="0">
                <a:solidFill>
                  <a:srgbClr val="0000CC"/>
                </a:solidFill>
                <a:latin typeface="Calibri" pitchFamily="34" charset="0"/>
                <a:cs typeface="Calibri" pitchFamily="34" charset="0"/>
              </a:rPr>
            </a:br>
            <a:r>
              <a:rPr kumimoji="1" lang="en-US" altLang="zh-CN" sz="4400" dirty="0">
                <a:solidFill>
                  <a:srgbClr val="0000CC"/>
                </a:solidFill>
                <a:latin typeface="Calibri" pitchFamily="34" charset="0"/>
                <a:cs typeface="Calibri" pitchFamily="34" charset="0"/>
              </a:rPr>
              <a:t>Operating  System</a:t>
            </a:r>
            <a:endParaRPr kumimoji="1" lang="en-US" altLang="zh-CN" sz="2800" dirty="0">
              <a:solidFill>
                <a:srgbClr val="0000CC"/>
              </a:solidFill>
              <a:latin typeface="Calibri" pitchFamily="34" charset="0"/>
              <a:cs typeface="Calibri" pitchFamily="34" charset="0"/>
            </a:endParaRPr>
          </a:p>
        </p:txBody>
      </p:sp>
      <p:sp>
        <p:nvSpPr>
          <p:cNvPr id="3" name="副标题 2"/>
          <p:cNvSpPr>
            <a:spLocks noGrp="1"/>
          </p:cNvSpPr>
          <p:nvPr>
            <p:ph type="subTitle" idx="1"/>
          </p:nvPr>
        </p:nvSpPr>
        <p:spPr/>
        <p:txBody>
          <a:bodyPr/>
          <a:lstStyle/>
          <a:p>
            <a:pPr lvl="1">
              <a:lnSpc>
                <a:spcPct val="90000"/>
              </a:lnSpc>
            </a:pPr>
            <a:r>
              <a:rPr lang="zh-CN" altLang="en-US" sz="2400" b="1" dirty="0">
                <a:solidFill>
                  <a:schemeClr val="accent1">
                    <a:lumMod val="75000"/>
                  </a:schemeClr>
                </a:solidFill>
                <a:latin typeface="微软雅黑" pitchFamily="34" charset="-122"/>
                <a:ea typeface="微软雅黑" pitchFamily="34" charset="-122"/>
              </a:rPr>
              <a:t>北京大学信息科学技术学院</a:t>
            </a:r>
            <a:br>
              <a:rPr lang="zh-CN" altLang="en-US" sz="2400" b="1" dirty="0">
                <a:solidFill>
                  <a:schemeClr val="accent1">
                    <a:lumMod val="75000"/>
                  </a:schemeClr>
                </a:solidFill>
                <a:latin typeface="微软雅黑" pitchFamily="34" charset="-122"/>
                <a:ea typeface="微软雅黑" pitchFamily="34" charset="-122"/>
              </a:rPr>
            </a:br>
            <a:r>
              <a:rPr lang="en-US" altLang="zh-CN" sz="2400" b="1" dirty="0">
                <a:solidFill>
                  <a:schemeClr val="accent1">
                    <a:lumMod val="75000"/>
                  </a:schemeClr>
                </a:solidFill>
                <a:latin typeface="微软雅黑" pitchFamily="34" charset="-122"/>
                <a:ea typeface="微软雅黑" pitchFamily="34" charset="-122"/>
              </a:rPr>
              <a:t>EECS of Peking University</a:t>
            </a:r>
          </a:p>
          <a:p>
            <a:pPr lvl="1">
              <a:lnSpc>
                <a:spcPct val="90000"/>
              </a:lnSpc>
            </a:pPr>
            <a:r>
              <a:rPr lang="en-US" altLang="zh-CN" sz="2400" b="1" dirty="0">
                <a:solidFill>
                  <a:schemeClr val="accent1">
                    <a:lumMod val="75000"/>
                  </a:schemeClr>
                </a:solidFill>
                <a:latin typeface="微软雅黑" pitchFamily="34" charset="-122"/>
                <a:ea typeface="微软雅黑" pitchFamily="34" charset="-122"/>
              </a:rPr>
              <a:t>2017</a:t>
            </a:r>
          </a:p>
          <a:p>
            <a:pPr algn="ctr"/>
            <a:endParaRPr lang="zh-CN" altLang="en-US" dirty="0">
              <a:solidFill>
                <a:schemeClr val="accent1">
                  <a:lumMod val="75000"/>
                </a:schemeClr>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850106"/>
          </a:xfrm>
        </p:spPr>
        <p:txBody>
          <a:bodyPr>
            <a:normAutofit/>
          </a:bodyPr>
          <a:lstStyle/>
          <a:p>
            <a:r>
              <a:rPr lang="zh-CN" altLang="en-US" sz="3600" dirty="0">
                <a:solidFill>
                  <a:schemeClr val="accent1">
                    <a:lumMod val="75000"/>
                  </a:schemeClr>
                </a:solidFill>
                <a:latin typeface="微软雅黑" panose="020B0503020204020204" pitchFamily="34" charset="-122"/>
                <a:ea typeface="微软雅黑" panose="020B0503020204020204" pitchFamily="34" charset="-122"/>
              </a:rPr>
              <a:t>程序执行前的准备过程</a:t>
            </a:r>
          </a:p>
        </p:txBody>
      </p:sp>
      <p:sp>
        <p:nvSpPr>
          <p:cNvPr id="3" name="矩形 2"/>
          <p:cNvSpPr/>
          <p:nvPr/>
        </p:nvSpPr>
        <p:spPr>
          <a:xfrm>
            <a:off x="539552" y="2132856"/>
            <a:ext cx="1224136" cy="360040"/>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Calibri" pitchFamily="34" charset="0"/>
                <a:ea typeface="华文楷体" pitchFamily="2" charset="-122"/>
                <a:cs typeface="Calibri" pitchFamily="34" charset="0"/>
              </a:rPr>
              <a:t>源程序</a:t>
            </a:r>
            <a:r>
              <a:rPr lang="en-US" altLang="zh-CN" sz="1600" b="1" dirty="0">
                <a:latin typeface="Calibri" pitchFamily="34" charset="0"/>
                <a:ea typeface="华文楷体" pitchFamily="2" charset="-122"/>
                <a:cs typeface="Calibri" pitchFamily="34" charset="0"/>
              </a:rPr>
              <a:t>1</a:t>
            </a:r>
            <a:endParaRPr lang="zh-CN" altLang="en-US" sz="1600" b="1" dirty="0">
              <a:latin typeface="Calibri" pitchFamily="34" charset="0"/>
              <a:ea typeface="华文楷体" pitchFamily="2" charset="-122"/>
              <a:cs typeface="Calibri" pitchFamily="34" charset="0"/>
            </a:endParaRPr>
          </a:p>
        </p:txBody>
      </p:sp>
      <p:sp>
        <p:nvSpPr>
          <p:cNvPr id="4" name="矩形 3"/>
          <p:cNvSpPr/>
          <p:nvPr/>
        </p:nvSpPr>
        <p:spPr>
          <a:xfrm>
            <a:off x="539552" y="2852936"/>
            <a:ext cx="1224136" cy="360040"/>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Calibri" pitchFamily="34" charset="0"/>
                <a:ea typeface="华文楷体" pitchFamily="2" charset="-122"/>
                <a:cs typeface="Calibri" pitchFamily="34" charset="0"/>
              </a:rPr>
              <a:t>源程序</a:t>
            </a:r>
            <a:r>
              <a:rPr lang="en-US" altLang="zh-CN" sz="1600" b="1" dirty="0">
                <a:latin typeface="Calibri" pitchFamily="34" charset="0"/>
                <a:ea typeface="华文楷体" pitchFamily="2" charset="-122"/>
                <a:cs typeface="Calibri" pitchFamily="34" charset="0"/>
              </a:rPr>
              <a:t>2</a:t>
            </a:r>
            <a:endParaRPr lang="zh-CN" altLang="en-US" sz="1600" b="1" dirty="0">
              <a:latin typeface="Calibri" pitchFamily="34" charset="0"/>
              <a:ea typeface="华文楷体" pitchFamily="2" charset="-122"/>
              <a:cs typeface="Calibri" pitchFamily="34" charset="0"/>
            </a:endParaRPr>
          </a:p>
        </p:txBody>
      </p:sp>
      <p:sp>
        <p:nvSpPr>
          <p:cNvPr id="5" name="矩形 4"/>
          <p:cNvSpPr/>
          <p:nvPr/>
        </p:nvSpPr>
        <p:spPr>
          <a:xfrm>
            <a:off x="539552" y="4221088"/>
            <a:ext cx="1224136" cy="360040"/>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Calibri" pitchFamily="34" charset="0"/>
                <a:ea typeface="华文楷体" pitchFamily="2" charset="-122"/>
                <a:cs typeface="Calibri" pitchFamily="34" charset="0"/>
              </a:rPr>
              <a:t>源程序</a:t>
            </a:r>
            <a:r>
              <a:rPr lang="en-US" altLang="zh-CN" sz="1600" b="1" dirty="0">
                <a:latin typeface="Calibri" pitchFamily="34" charset="0"/>
                <a:ea typeface="华文楷体" pitchFamily="2" charset="-122"/>
                <a:cs typeface="Calibri" pitchFamily="34" charset="0"/>
              </a:rPr>
              <a:t>n</a:t>
            </a:r>
            <a:endParaRPr lang="zh-CN" altLang="en-US" sz="1600" b="1" dirty="0">
              <a:latin typeface="Calibri" pitchFamily="34" charset="0"/>
              <a:ea typeface="华文楷体" pitchFamily="2" charset="-122"/>
              <a:cs typeface="Calibri" pitchFamily="34" charset="0"/>
            </a:endParaRPr>
          </a:p>
        </p:txBody>
      </p:sp>
      <p:sp>
        <p:nvSpPr>
          <p:cNvPr id="6" name="TextBox 5"/>
          <p:cNvSpPr txBox="1"/>
          <p:nvPr/>
        </p:nvSpPr>
        <p:spPr>
          <a:xfrm>
            <a:off x="827584" y="3573016"/>
            <a:ext cx="461665" cy="255839"/>
          </a:xfrm>
          <a:prstGeom prst="rect">
            <a:avLst/>
          </a:prstGeom>
          <a:noFill/>
        </p:spPr>
        <p:txBody>
          <a:bodyPr vert="eaVert" wrap="none" rtlCol="0">
            <a:spAutoFit/>
          </a:bodyPr>
          <a:lstStyle/>
          <a:p>
            <a:r>
              <a:rPr lang="en-US" altLang="zh-CN" b="1" dirty="0">
                <a:latin typeface="Calibri" pitchFamily="34" charset="0"/>
                <a:ea typeface="华文楷体" pitchFamily="2" charset="-122"/>
                <a:cs typeface="Calibri" pitchFamily="34" charset="0"/>
              </a:rPr>
              <a:t>…</a:t>
            </a:r>
            <a:endParaRPr lang="zh-CN" altLang="en-US" b="1" dirty="0">
              <a:latin typeface="Calibri" pitchFamily="34" charset="0"/>
              <a:ea typeface="华文楷体" pitchFamily="2" charset="-122"/>
              <a:cs typeface="Calibri" pitchFamily="34" charset="0"/>
            </a:endParaRPr>
          </a:p>
        </p:txBody>
      </p:sp>
      <p:sp>
        <p:nvSpPr>
          <p:cNvPr id="7" name="矩形 6"/>
          <p:cNvSpPr/>
          <p:nvPr/>
        </p:nvSpPr>
        <p:spPr>
          <a:xfrm>
            <a:off x="2339752" y="2132856"/>
            <a:ext cx="1224136" cy="360040"/>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Calibri" pitchFamily="34" charset="0"/>
                <a:ea typeface="华文楷体" pitchFamily="2" charset="-122"/>
                <a:cs typeface="Calibri" pitchFamily="34" charset="0"/>
              </a:rPr>
              <a:t>目标文件</a:t>
            </a:r>
            <a:r>
              <a:rPr lang="en-US" altLang="zh-CN" sz="1600" b="1" dirty="0">
                <a:latin typeface="Calibri" pitchFamily="34" charset="0"/>
                <a:ea typeface="华文楷体" pitchFamily="2" charset="-122"/>
                <a:cs typeface="Calibri" pitchFamily="34" charset="0"/>
              </a:rPr>
              <a:t>1</a:t>
            </a:r>
            <a:endParaRPr lang="zh-CN" altLang="en-US" sz="1600" b="1" dirty="0">
              <a:latin typeface="Calibri" pitchFamily="34" charset="0"/>
              <a:ea typeface="华文楷体" pitchFamily="2" charset="-122"/>
              <a:cs typeface="Calibri" pitchFamily="34" charset="0"/>
            </a:endParaRPr>
          </a:p>
        </p:txBody>
      </p:sp>
      <p:sp>
        <p:nvSpPr>
          <p:cNvPr id="8" name="矩形 7"/>
          <p:cNvSpPr/>
          <p:nvPr/>
        </p:nvSpPr>
        <p:spPr>
          <a:xfrm>
            <a:off x="2339752" y="2852936"/>
            <a:ext cx="1224136" cy="360040"/>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Calibri" pitchFamily="34" charset="0"/>
                <a:ea typeface="华文楷体" pitchFamily="2" charset="-122"/>
                <a:cs typeface="Calibri" pitchFamily="34" charset="0"/>
              </a:rPr>
              <a:t>目标文件</a:t>
            </a:r>
            <a:r>
              <a:rPr lang="en-US" altLang="zh-CN" sz="1600" b="1" dirty="0">
                <a:latin typeface="Calibri" pitchFamily="34" charset="0"/>
                <a:ea typeface="华文楷体" pitchFamily="2" charset="-122"/>
                <a:cs typeface="Calibri" pitchFamily="34" charset="0"/>
              </a:rPr>
              <a:t>2</a:t>
            </a:r>
            <a:endParaRPr lang="zh-CN" altLang="en-US" sz="1600" b="1" dirty="0">
              <a:latin typeface="Calibri" pitchFamily="34" charset="0"/>
              <a:ea typeface="华文楷体" pitchFamily="2" charset="-122"/>
              <a:cs typeface="Calibri" pitchFamily="34" charset="0"/>
            </a:endParaRPr>
          </a:p>
        </p:txBody>
      </p:sp>
      <p:sp>
        <p:nvSpPr>
          <p:cNvPr id="9" name="矩形 8"/>
          <p:cNvSpPr/>
          <p:nvPr/>
        </p:nvSpPr>
        <p:spPr>
          <a:xfrm>
            <a:off x="2339752" y="4221088"/>
            <a:ext cx="1224136" cy="360040"/>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Calibri" pitchFamily="34" charset="0"/>
                <a:ea typeface="华文楷体" pitchFamily="2" charset="-122"/>
                <a:cs typeface="Calibri" pitchFamily="34" charset="0"/>
              </a:rPr>
              <a:t>目标文件</a:t>
            </a:r>
            <a:r>
              <a:rPr lang="en-US" altLang="zh-CN" sz="1600" b="1" dirty="0">
                <a:latin typeface="Calibri" pitchFamily="34" charset="0"/>
                <a:ea typeface="华文楷体" pitchFamily="2" charset="-122"/>
                <a:cs typeface="Calibri" pitchFamily="34" charset="0"/>
              </a:rPr>
              <a:t>n</a:t>
            </a:r>
            <a:endParaRPr lang="zh-CN" altLang="en-US" sz="1600" b="1" dirty="0">
              <a:latin typeface="Calibri" pitchFamily="34" charset="0"/>
              <a:ea typeface="华文楷体" pitchFamily="2" charset="-122"/>
              <a:cs typeface="Calibri" pitchFamily="34" charset="0"/>
            </a:endParaRPr>
          </a:p>
        </p:txBody>
      </p:sp>
      <p:sp>
        <p:nvSpPr>
          <p:cNvPr id="10" name="TextBox 9"/>
          <p:cNvSpPr txBox="1"/>
          <p:nvPr/>
        </p:nvSpPr>
        <p:spPr>
          <a:xfrm>
            <a:off x="2627784" y="3573016"/>
            <a:ext cx="461665" cy="255839"/>
          </a:xfrm>
          <a:prstGeom prst="rect">
            <a:avLst/>
          </a:prstGeom>
          <a:noFill/>
        </p:spPr>
        <p:txBody>
          <a:bodyPr vert="eaVert" wrap="none" rtlCol="0">
            <a:spAutoFit/>
          </a:bodyPr>
          <a:lstStyle/>
          <a:p>
            <a:r>
              <a:rPr lang="en-US" altLang="zh-CN" b="1" dirty="0">
                <a:latin typeface="Calibri" pitchFamily="34" charset="0"/>
                <a:ea typeface="华文楷体" pitchFamily="2" charset="-122"/>
                <a:cs typeface="Calibri" pitchFamily="34" charset="0"/>
              </a:rPr>
              <a:t>…</a:t>
            </a:r>
            <a:endParaRPr lang="zh-CN" altLang="en-US" b="1" dirty="0">
              <a:latin typeface="Calibri" pitchFamily="34" charset="0"/>
              <a:ea typeface="华文楷体" pitchFamily="2" charset="-122"/>
              <a:cs typeface="Calibri" pitchFamily="34" charset="0"/>
            </a:endParaRPr>
          </a:p>
        </p:txBody>
      </p:sp>
      <p:sp>
        <p:nvSpPr>
          <p:cNvPr id="11" name="矩形 10"/>
          <p:cNvSpPr/>
          <p:nvPr/>
        </p:nvSpPr>
        <p:spPr>
          <a:xfrm>
            <a:off x="4860032" y="2312876"/>
            <a:ext cx="864096" cy="1908212"/>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Calibri" pitchFamily="34" charset="0"/>
                <a:ea typeface="华文楷体" pitchFamily="2" charset="-122"/>
                <a:cs typeface="Calibri" pitchFamily="34" charset="0"/>
              </a:rPr>
              <a:t>装载模块</a:t>
            </a:r>
            <a:endParaRPr lang="en-US" altLang="zh-CN" b="1" dirty="0">
              <a:latin typeface="Calibri" pitchFamily="34" charset="0"/>
              <a:ea typeface="华文楷体" pitchFamily="2" charset="-122"/>
              <a:cs typeface="Calibri" pitchFamily="34" charset="0"/>
            </a:endParaRPr>
          </a:p>
          <a:p>
            <a:pPr algn="ctr"/>
            <a:r>
              <a:rPr lang="en-US" altLang="zh-CN" b="1" dirty="0">
                <a:latin typeface="Calibri" pitchFamily="34" charset="0"/>
                <a:ea typeface="华文楷体" pitchFamily="2" charset="-122"/>
                <a:cs typeface="Calibri" pitchFamily="34" charset="0"/>
              </a:rPr>
              <a:t>(</a:t>
            </a:r>
            <a:r>
              <a:rPr lang="zh-CN" altLang="en-US" b="1" dirty="0">
                <a:latin typeface="Calibri" pitchFamily="34" charset="0"/>
                <a:ea typeface="华文楷体" pitchFamily="2" charset="-122"/>
                <a:cs typeface="Calibri" pitchFamily="34" charset="0"/>
              </a:rPr>
              <a:t>磁盘中</a:t>
            </a:r>
            <a:r>
              <a:rPr lang="en-US" altLang="zh-CN" b="1" dirty="0">
                <a:latin typeface="Calibri" pitchFamily="34" charset="0"/>
                <a:ea typeface="华文楷体" pitchFamily="2" charset="-122"/>
                <a:cs typeface="Calibri" pitchFamily="34" charset="0"/>
              </a:rPr>
              <a:t>)</a:t>
            </a:r>
            <a:endParaRPr lang="zh-CN" altLang="en-US" b="1" dirty="0">
              <a:latin typeface="Calibri" pitchFamily="34" charset="0"/>
              <a:ea typeface="华文楷体" pitchFamily="2" charset="-122"/>
              <a:cs typeface="Calibri" pitchFamily="34" charset="0"/>
            </a:endParaRPr>
          </a:p>
        </p:txBody>
      </p:sp>
      <p:sp>
        <p:nvSpPr>
          <p:cNvPr id="12" name="矩形 11"/>
          <p:cNvSpPr/>
          <p:nvPr/>
        </p:nvSpPr>
        <p:spPr>
          <a:xfrm>
            <a:off x="6804248" y="2312876"/>
            <a:ext cx="864096" cy="1908212"/>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Calibri" pitchFamily="34" charset="0"/>
                <a:ea typeface="华文楷体" pitchFamily="2" charset="-122"/>
                <a:cs typeface="Calibri" pitchFamily="34" charset="0"/>
              </a:rPr>
              <a:t>装载模块</a:t>
            </a:r>
            <a:endParaRPr lang="en-US" altLang="zh-CN" b="1" dirty="0">
              <a:latin typeface="Calibri" pitchFamily="34" charset="0"/>
              <a:ea typeface="华文楷体" pitchFamily="2" charset="-122"/>
              <a:cs typeface="Calibri" pitchFamily="34" charset="0"/>
            </a:endParaRPr>
          </a:p>
          <a:p>
            <a:pPr algn="ctr"/>
            <a:r>
              <a:rPr lang="en-US" altLang="zh-CN" b="1" dirty="0">
                <a:latin typeface="Calibri" pitchFamily="34" charset="0"/>
                <a:ea typeface="华文楷体" pitchFamily="2" charset="-122"/>
                <a:cs typeface="Calibri" pitchFamily="34" charset="0"/>
              </a:rPr>
              <a:t>(</a:t>
            </a:r>
            <a:r>
              <a:rPr lang="zh-CN" altLang="en-US" b="1" dirty="0">
                <a:latin typeface="Calibri" pitchFamily="34" charset="0"/>
                <a:ea typeface="华文楷体" pitchFamily="2" charset="-122"/>
                <a:cs typeface="Calibri" pitchFamily="34" charset="0"/>
              </a:rPr>
              <a:t>内存中</a:t>
            </a:r>
            <a:r>
              <a:rPr lang="en-US" altLang="zh-CN" b="1" dirty="0">
                <a:latin typeface="Calibri" pitchFamily="34" charset="0"/>
                <a:ea typeface="华文楷体" pitchFamily="2" charset="-122"/>
                <a:cs typeface="Calibri" pitchFamily="34" charset="0"/>
              </a:rPr>
              <a:t>)</a:t>
            </a:r>
            <a:endParaRPr lang="zh-CN" altLang="en-US" b="1" dirty="0">
              <a:latin typeface="Calibri" pitchFamily="34" charset="0"/>
              <a:ea typeface="华文楷体" pitchFamily="2" charset="-122"/>
              <a:cs typeface="Calibri" pitchFamily="34" charset="0"/>
            </a:endParaRPr>
          </a:p>
        </p:txBody>
      </p:sp>
      <p:cxnSp>
        <p:nvCxnSpPr>
          <p:cNvPr id="14" name="直接箭头连接符 13"/>
          <p:cNvCxnSpPr>
            <a:stCxn id="3" idx="3"/>
            <a:endCxn id="7" idx="1"/>
          </p:cNvCxnSpPr>
          <p:nvPr/>
        </p:nvCxnSpPr>
        <p:spPr>
          <a:xfrm>
            <a:off x="1763688" y="2312876"/>
            <a:ext cx="576064"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3"/>
            <a:endCxn id="8" idx="1"/>
          </p:cNvCxnSpPr>
          <p:nvPr/>
        </p:nvCxnSpPr>
        <p:spPr>
          <a:xfrm>
            <a:off x="1763688" y="3032956"/>
            <a:ext cx="576064"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3"/>
            <a:endCxn id="9" idx="1"/>
          </p:cNvCxnSpPr>
          <p:nvPr/>
        </p:nvCxnSpPr>
        <p:spPr>
          <a:xfrm>
            <a:off x="1763688" y="4401108"/>
            <a:ext cx="576064"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3"/>
          </p:cNvCxnSpPr>
          <p:nvPr/>
        </p:nvCxnSpPr>
        <p:spPr>
          <a:xfrm>
            <a:off x="3563888" y="2312876"/>
            <a:ext cx="1296144" cy="68407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3"/>
            <a:endCxn id="11" idx="1"/>
          </p:cNvCxnSpPr>
          <p:nvPr/>
        </p:nvCxnSpPr>
        <p:spPr>
          <a:xfrm>
            <a:off x="3563888" y="3032956"/>
            <a:ext cx="1296144" cy="23402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p:cNvCxnSpPr>
          <p:nvPr/>
        </p:nvCxnSpPr>
        <p:spPr>
          <a:xfrm flipV="1">
            <a:off x="3563888" y="3573016"/>
            <a:ext cx="1296144" cy="828092"/>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1" idx="3"/>
            <a:endCxn id="12" idx="1"/>
          </p:cNvCxnSpPr>
          <p:nvPr/>
        </p:nvCxnSpPr>
        <p:spPr>
          <a:xfrm>
            <a:off x="5724128" y="3266982"/>
            <a:ext cx="1080120"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2" idx="3"/>
          </p:cNvCxnSpPr>
          <p:nvPr/>
        </p:nvCxnSpPr>
        <p:spPr>
          <a:xfrm>
            <a:off x="7668344" y="3266982"/>
            <a:ext cx="576064"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691680" y="1628800"/>
            <a:ext cx="646331" cy="369332"/>
          </a:xfrm>
          <a:prstGeom prst="rect">
            <a:avLst/>
          </a:prstGeom>
          <a:noFill/>
        </p:spPr>
        <p:txBody>
          <a:bodyPr wrap="none" rtlCol="0">
            <a:spAutoFit/>
          </a:bodyPr>
          <a:lstStyle/>
          <a:p>
            <a:r>
              <a:rPr lang="zh-CN" altLang="en-US" b="1" dirty="0">
                <a:latin typeface="Calibri" pitchFamily="34" charset="0"/>
                <a:ea typeface="华文楷体" pitchFamily="2" charset="-122"/>
                <a:cs typeface="Calibri" pitchFamily="34" charset="0"/>
              </a:rPr>
              <a:t>编译</a:t>
            </a:r>
          </a:p>
        </p:txBody>
      </p:sp>
      <p:sp>
        <p:nvSpPr>
          <p:cNvPr id="31" name="TextBox 30"/>
          <p:cNvSpPr txBox="1"/>
          <p:nvPr/>
        </p:nvSpPr>
        <p:spPr>
          <a:xfrm>
            <a:off x="3925669" y="1628800"/>
            <a:ext cx="646331" cy="369332"/>
          </a:xfrm>
          <a:prstGeom prst="rect">
            <a:avLst/>
          </a:prstGeom>
          <a:noFill/>
        </p:spPr>
        <p:txBody>
          <a:bodyPr wrap="none" rtlCol="0">
            <a:spAutoFit/>
          </a:bodyPr>
          <a:lstStyle/>
          <a:p>
            <a:r>
              <a:rPr lang="zh-CN" altLang="en-US" b="1" dirty="0">
                <a:latin typeface="Calibri" pitchFamily="34" charset="0"/>
                <a:ea typeface="华文楷体" pitchFamily="2" charset="-122"/>
                <a:cs typeface="Calibri" pitchFamily="34" charset="0"/>
              </a:rPr>
              <a:t>链接</a:t>
            </a:r>
          </a:p>
        </p:txBody>
      </p:sp>
      <p:sp>
        <p:nvSpPr>
          <p:cNvPr id="32" name="TextBox 31"/>
          <p:cNvSpPr txBox="1"/>
          <p:nvPr/>
        </p:nvSpPr>
        <p:spPr>
          <a:xfrm>
            <a:off x="5941893" y="1628800"/>
            <a:ext cx="646331" cy="369332"/>
          </a:xfrm>
          <a:prstGeom prst="rect">
            <a:avLst/>
          </a:prstGeom>
          <a:noFill/>
        </p:spPr>
        <p:txBody>
          <a:bodyPr wrap="none" rtlCol="0">
            <a:spAutoFit/>
          </a:bodyPr>
          <a:lstStyle/>
          <a:p>
            <a:r>
              <a:rPr lang="zh-CN" altLang="en-US" b="1" dirty="0">
                <a:latin typeface="Calibri" pitchFamily="34" charset="0"/>
                <a:ea typeface="华文楷体" pitchFamily="2" charset="-122"/>
                <a:cs typeface="Calibri" pitchFamily="34" charset="0"/>
              </a:rPr>
              <a:t>装载</a:t>
            </a:r>
          </a:p>
        </p:txBody>
      </p:sp>
      <p:sp>
        <p:nvSpPr>
          <p:cNvPr id="33" name="TextBox 32"/>
          <p:cNvSpPr txBox="1"/>
          <p:nvPr/>
        </p:nvSpPr>
        <p:spPr>
          <a:xfrm>
            <a:off x="7742093" y="1628800"/>
            <a:ext cx="646331" cy="369332"/>
          </a:xfrm>
          <a:prstGeom prst="rect">
            <a:avLst/>
          </a:prstGeom>
          <a:noFill/>
        </p:spPr>
        <p:txBody>
          <a:bodyPr wrap="none" rtlCol="0">
            <a:spAutoFit/>
          </a:bodyPr>
          <a:lstStyle/>
          <a:p>
            <a:r>
              <a:rPr lang="zh-CN" altLang="en-US" b="1" dirty="0">
                <a:latin typeface="Calibri" pitchFamily="34" charset="0"/>
                <a:ea typeface="华文楷体" pitchFamily="2" charset="-122"/>
                <a:cs typeface="Calibri" pitchFamily="34" charset="0"/>
              </a:rPr>
              <a:t>运行</a:t>
            </a:r>
          </a:p>
        </p:txBody>
      </p:sp>
      <p:sp>
        <p:nvSpPr>
          <p:cNvPr id="26" name="矩形 25"/>
          <p:cNvSpPr/>
          <p:nvPr/>
        </p:nvSpPr>
        <p:spPr>
          <a:xfrm>
            <a:off x="3995936" y="4869160"/>
            <a:ext cx="1512168" cy="360040"/>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Calibri" pitchFamily="34" charset="0"/>
                <a:ea typeface="华文楷体" pitchFamily="2" charset="-122"/>
                <a:cs typeface="Calibri" pitchFamily="34" charset="0"/>
              </a:rPr>
              <a:t>其他目标文件</a:t>
            </a:r>
          </a:p>
        </p:txBody>
      </p:sp>
      <p:cxnSp>
        <p:nvCxnSpPr>
          <p:cNvPr id="28" name="直接箭头连接符 27"/>
          <p:cNvCxnSpPr>
            <a:stCxn id="26" idx="0"/>
            <a:endCxn id="11" idx="2"/>
          </p:cNvCxnSpPr>
          <p:nvPr/>
        </p:nvCxnSpPr>
        <p:spPr>
          <a:xfrm flipV="1">
            <a:off x="4752020" y="4221088"/>
            <a:ext cx="540060" cy="648072"/>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156176" y="4869160"/>
            <a:ext cx="1512168" cy="360040"/>
          </a:xfrm>
          <a:prstGeom prst="rect">
            <a:avLst/>
          </a:prstGeom>
          <a:solidFill>
            <a:schemeClr val="accent5">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Calibri" pitchFamily="34" charset="0"/>
                <a:ea typeface="华文楷体" pitchFamily="2" charset="-122"/>
                <a:cs typeface="Calibri" pitchFamily="34" charset="0"/>
              </a:rPr>
              <a:t>系统库</a:t>
            </a:r>
          </a:p>
        </p:txBody>
      </p:sp>
      <p:cxnSp>
        <p:nvCxnSpPr>
          <p:cNvPr id="35" name="直接箭头连接符 34"/>
          <p:cNvCxnSpPr>
            <a:stCxn id="34" idx="0"/>
            <a:endCxn id="12" idx="2"/>
          </p:cNvCxnSpPr>
          <p:nvPr/>
        </p:nvCxnSpPr>
        <p:spPr>
          <a:xfrm flipV="1">
            <a:off x="6912260" y="4221088"/>
            <a:ext cx="324036" cy="648072"/>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云形 19"/>
          <p:cNvSpPr/>
          <p:nvPr/>
        </p:nvSpPr>
        <p:spPr>
          <a:xfrm>
            <a:off x="467544" y="5301208"/>
            <a:ext cx="3513584" cy="1296144"/>
          </a:xfrm>
          <a:prstGeom prst="cloud">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何时将指令、数据绑定到内存地址</a:t>
            </a:r>
          </a:p>
        </p:txBody>
      </p:sp>
      <p:sp>
        <p:nvSpPr>
          <p:cNvPr id="22" name="矩形 21"/>
          <p:cNvSpPr/>
          <p:nvPr/>
        </p:nvSpPr>
        <p:spPr>
          <a:xfrm rot="11781844" flipV="1">
            <a:off x="827584" y="4685304"/>
            <a:ext cx="461665" cy="1323439"/>
          </a:xfrm>
          <a:prstGeom prst="rect">
            <a:avLst/>
          </a:prstGeom>
        </p:spPr>
        <p:txBody>
          <a:bodyPr wrap="square">
            <a:spAutoFit/>
          </a:bodyPr>
          <a:lstStyle/>
          <a:p>
            <a:r>
              <a:rPr lang="zh-CN" altLang="en-US" sz="8000" dirty="0">
                <a:latin typeface="Calibri" pitchFamily="34" charset="0"/>
                <a:ea typeface="华文楷体" pitchFamily="2" charset="-122"/>
                <a:cs typeface="Calibri" pitchFamily="34" charset="0"/>
              </a:rPr>
              <a:t>？</a:t>
            </a:r>
          </a:p>
        </p:txBody>
      </p:sp>
    </p:spTree>
    <p:extLst>
      <p:ext uri="{BB962C8B-B14F-4D97-AF65-F5344CB8AC3E}">
        <p14:creationId xmlns:p14="http://schemas.microsoft.com/office/powerpoint/2010/main" val="204623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80">
                                          <p:stCondLst>
                                            <p:cond delay="0"/>
                                          </p:stCondLst>
                                        </p:cTn>
                                        <p:tgtEl>
                                          <p:spTgt spid="22"/>
                                        </p:tgtEl>
                                      </p:cBhvr>
                                    </p:animEffect>
                                    <p:anim calcmode="lin" valueType="num">
                                      <p:cBhvr>
                                        <p:cTn id="1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 dur="26">
                                          <p:stCondLst>
                                            <p:cond delay="650"/>
                                          </p:stCondLst>
                                        </p:cTn>
                                        <p:tgtEl>
                                          <p:spTgt spid="22"/>
                                        </p:tgtEl>
                                      </p:cBhvr>
                                      <p:to x="100000" y="60000"/>
                                    </p:animScale>
                                    <p:animScale>
                                      <p:cBhvr>
                                        <p:cTn id="19" dur="166" decel="50000">
                                          <p:stCondLst>
                                            <p:cond delay="676"/>
                                          </p:stCondLst>
                                        </p:cTn>
                                        <p:tgtEl>
                                          <p:spTgt spid="22"/>
                                        </p:tgtEl>
                                      </p:cBhvr>
                                      <p:to x="100000" y="100000"/>
                                    </p:animScale>
                                    <p:animScale>
                                      <p:cBhvr>
                                        <p:cTn id="20" dur="26">
                                          <p:stCondLst>
                                            <p:cond delay="1312"/>
                                          </p:stCondLst>
                                        </p:cTn>
                                        <p:tgtEl>
                                          <p:spTgt spid="22"/>
                                        </p:tgtEl>
                                      </p:cBhvr>
                                      <p:to x="100000" y="80000"/>
                                    </p:animScale>
                                    <p:animScale>
                                      <p:cBhvr>
                                        <p:cTn id="21" dur="166" decel="50000">
                                          <p:stCondLst>
                                            <p:cond delay="1338"/>
                                          </p:stCondLst>
                                        </p:cTn>
                                        <p:tgtEl>
                                          <p:spTgt spid="22"/>
                                        </p:tgtEl>
                                      </p:cBhvr>
                                      <p:to x="100000" y="100000"/>
                                    </p:animScale>
                                    <p:animScale>
                                      <p:cBhvr>
                                        <p:cTn id="22" dur="26">
                                          <p:stCondLst>
                                            <p:cond delay="1642"/>
                                          </p:stCondLst>
                                        </p:cTn>
                                        <p:tgtEl>
                                          <p:spTgt spid="22"/>
                                        </p:tgtEl>
                                      </p:cBhvr>
                                      <p:to x="100000" y="90000"/>
                                    </p:animScale>
                                    <p:animScale>
                                      <p:cBhvr>
                                        <p:cTn id="23" dur="166" decel="50000">
                                          <p:stCondLst>
                                            <p:cond delay="1668"/>
                                          </p:stCondLst>
                                        </p:cTn>
                                        <p:tgtEl>
                                          <p:spTgt spid="22"/>
                                        </p:tgtEl>
                                      </p:cBhvr>
                                      <p:to x="100000" y="100000"/>
                                    </p:animScale>
                                    <p:animScale>
                                      <p:cBhvr>
                                        <p:cTn id="24" dur="26">
                                          <p:stCondLst>
                                            <p:cond delay="1808"/>
                                          </p:stCondLst>
                                        </p:cTn>
                                        <p:tgtEl>
                                          <p:spTgt spid="22"/>
                                        </p:tgtEl>
                                      </p:cBhvr>
                                      <p:to x="100000" y="95000"/>
                                    </p:animScale>
                                    <p:animScale>
                                      <p:cBhvr>
                                        <p:cTn id="25"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normAutofit/>
          </a:bodyPr>
          <a:lstStyle/>
          <a:p>
            <a:pPr algn="l"/>
            <a:r>
              <a:rPr lang="zh-CN" altLang="en-US" dirty="0"/>
              <a:t>工作集算法讨论</a:t>
            </a:r>
          </a:p>
        </p:txBody>
      </p:sp>
      <p:sp>
        <p:nvSpPr>
          <p:cNvPr id="62467" name="内容占位符 2"/>
          <p:cNvSpPr>
            <a:spLocks noGrp="1"/>
          </p:cNvSpPr>
          <p:nvPr>
            <p:ph idx="1"/>
          </p:nvPr>
        </p:nvSpPr>
        <p:spPr>
          <a:xfrm>
            <a:off x="467544" y="1916832"/>
            <a:ext cx="7239000" cy="3982224"/>
          </a:xfrm>
        </p:spPr>
        <p:txBody>
          <a:bodyPr>
            <a:normAutofit/>
          </a:bodyPr>
          <a:lstStyle/>
          <a:p>
            <a:r>
              <a:rPr lang="zh-CN" altLang="en-US" sz="2400" dirty="0"/>
              <a:t>工作集</a:t>
            </a:r>
            <a:r>
              <a:rPr lang="zh-CN" altLang="zh-CN" sz="2400" dirty="0"/>
              <a:t>策略的思想是有效的</a:t>
            </a:r>
            <a:endParaRPr lang="en-US" altLang="zh-CN" sz="2400" dirty="0"/>
          </a:p>
          <a:p>
            <a:r>
              <a:rPr lang="zh-CN" altLang="zh-CN" sz="2400" dirty="0"/>
              <a:t>许多操作系统都试图采用近似工作集策略</a:t>
            </a:r>
            <a:endParaRPr lang="en-US" altLang="zh-CN" sz="2400" dirty="0"/>
          </a:p>
          <a:p>
            <a:r>
              <a:rPr lang="zh-CN" altLang="zh-CN" sz="2400" dirty="0"/>
              <a:t>其中的一种方法是</a:t>
            </a:r>
            <a:r>
              <a:rPr lang="zh-CN" altLang="en-US" sz="2400" dirty="0"/>
              <a:t>考虑</a:t>
            </a:r>
            <a:r>
              <a:rPr lang="zh-CN" altLang="zh-CN" sz="2400" dirty="0"/>
              <a:t>进程的缺页率</a:t>
            </a:r>
            <a:r>
              <a:rPr lang="zh-CN" altLang="en-US" sz="2400" dirty="0"/>
              <a:t>，</a:t>
            </a:r>
            <a:r>
              <a:rPr lang="zh-CN" altLang="zh-CN" sz="2400" dirty="0"/>
              <a:t>通过监视缺页率达到类似的结果</a:t>
            </a:r>
            <a:r>
              <a:rPr lang="en-US" altLang="zh-CN" sz="2400" dirty="0"/>
              <a:t>——</a:t>
            </a:r>
            <a:r>
              <a:rPr lang="zh-CN" altLang="en-US" sz="2400" dirty="0"/>
              <a:t>缺页率算法</a:t>
            </a:r>
            <a:endParaRPr lang="en-US" altLang="zh-CN" sz="2400" dirty="0"/>
          </a:p>
          <a:p>
            <a:r>
              <a:rPr lang="zh-CN" altLang="zh-CN" sz="2400" dirty="0"/>
              <a:t>当增大一个进程的驻留集时，缺页率会下降</a:t>
            </a:r>
            <a:r>
              <a:rPr lang="zh-CN" altLang="en-US" sz="2400" dirty="0"/>
              <a:t>，</a:t>
            </a:r>
            <a:r>
              <a:rPr lang="zh-CN" altLang="zh-CN" sz="2400" dirty="0"/>
              <a:t>工作集的大小会降到图中</a:t>
            </a:r>
            <a:r>
              <a:rPr lang="en-US" altLang="zh-CN" sz="2400" dirty="0"/>
              <a:t>W</a:t>
            </a:r>
            <a:r>
              <a:rPr lang="zh-CN" altLang="zh-CN" sz="2400" dirty="0"/>
              <a:t>点所标记的位置</a:t>
            </a:r>
            <a:endParaRPr lang="en-US" altLang="zh-CN" sz="2400" dirty="0"/>
          </a:p>
          <a:p>
            <a:r>
              <a:rPr lang="zh-CN" altLang="zh-CN" sz="2400" dirty="0"/>
              <a:t>方法：</a:t>
            </a:r>
            <a:r>
              <a:rPr lang="zh-CN" altLang="en-US" sz="2400" dirty="0"/>
              <a:t>设置</a:t>
            </a:r>
            <a:r>
              <a:rPr lang="zh-CN" altLang="zh-CN" sz="2400" dirty="0"/>
              <a:t>一个进程的缺页率</a:t>
            </a:r>
            <a:r>
              <a:rPr lang="zh-CN" altLang="en-US" sz="2400" dirty="0"/>
              <a:t>的</a:t>
            </a:r>
            <a:r>
              <a:rPr lang="zh-CN" altLang="zh-CN" sz="2400" dirty="0"/>
              <a:t>最小阈值</a:t>
            </a:r>
            <a:r>
              <a:rPr lang="zh-CN" altLang="en-US" sz="2400" dirty="0"/>
              <a:t>和</a:t>
            </a:r>
            <a:r>
              <a:rPr lang="zh-CN" altLang="zh-CN" sz="2400" dirty="0"/>
              <a:t>最大阈值</a:t>
            </a:r>
            <a:r>
              <a:rPr lang="zh-CN" altLang="en-US" sz="2400" dirty="0"/>
              <a:t>，根据此增减驻留集大小</a:t>
            </a:r>
          </a:p>
        </p:txBody>
      </p:sp>
      <p:grpSp>
        <p:nvGrpSpPr>
          <p:cNvPr id="2" name="组合 1"/>
          <p:cNvGrpSpPr/>
          <p:nvPr/>
        </p:nvGrpSpPr>
        <p:grpSpPr>
          <a:xfrm>
            <a:off x="5940152" y="263476"/>
            <a:ext cx="3032125" cy="2157412"/>
            <a:chOff x="5716339" y="4583956"/>
            <a:chExt cx="3032125" cy="2157412"/>
          </a:xfrm>
        </p:grpSpPr>
        <p:pic>
          <p:nvPicPr>
            <p:cNvPr id="62469" name="Content Placeholder 3" descr="Fig08_11.gif"/>
            <p:cNvPicPr>
              <a:picLocks noChangeAspect="1"/>
            </p:cNvPicPr>
            <p:nvPr/>
          </p:nvPicPr>
          <p:blipFill>
            <a:blip r:embed="rId3" cstate="print">
              <a:extLst>
                <a:ext uri="{28A0092B-C50C-407E-A947-70E740481C1C}">
                  <a14:useLocalDpi xmlns:a14="http://schemas.microsoft.com/office/drawing/2010/main" val="0"/>
                </a:ext>
              </a:extLst>
            </a:blip>
            <a:srcRect l="50288" b="33949"/>
            <a:stretch>
              <a:fillRect/>
            </a:stretch>
          </p:blipFill>
          <p:spPr bwMode="auto">
            <a:xfrm>
              <a:off x="5716339" y="4583956"/>
              <a:ext cx="3032125"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Rectangle 5"/>
            <p:cNvSpPr>
              <a:spLocks noChangeArrowheads="1"/>
            </p:cNvSpPr>
            <p:nvPr/>
          </p:nvSpPr>
          <p:spPr bwMode="auto">
            <a:xfrm>
              <a:off x="6398524" y="6482161"/>
              <a:ext cx="233966" cy="163178"/>
            </a:xfrm>
            <a:prstGeom prst="rect">
              <a:avLst/>
            </a:prstGeom>
            <a:solidFill>
              <a:schemeClr val="bg1"/>
            </a:solidFill>
            <a:ln w="9525">
              <a:noFill/>
              <a:miter lim="800000"/>
              <a:headEnd/>
              <a:tailEnd/>
            </a:ln>
          </p:spPr>
          <p:txBody>
            <a:bodyPr wrap="none" anchor="ctr"/>
            <a:lstStyle/>
            <a:p>
              <a:endParaRPr lang="zh-CN" altLang="en-US"/>
            </a:p>
          </p:txBody>
        </p:sp>
      </p:grpSp>
      <p:grpSp>
        <p:nvGrpSpPr>
          <p:cNvPr id="3" name="组合 2"/>
          <p:cNvGrpSpPr/>
          <p:nvPr/>
        </p:nvGrpSpPr>
        <p:grpSpPr>
          <a:xfrm>
            <a:off x="5610420" y="4941168"/>
            <a:ext cx="3210052" cy="1838250"/>
            <a:chOff x="4487466" y="4334017"/>
            <a:chExt cx="4078474" cy="2491249"/>
          </a:xfrm>
        </p:grpSpPr>
        <p:grpSp>
          <p:nvGrpSpPr>
            <p:cNvPr id="4" name="组合 6"/>
            <p:cNvGrpSpPr/>
            <p:nvPr/>
          </p:nvGrpSpPr>
          <p:grpSpPr>
            <a:xfrm>
              <a:off x="4487466" y="4334017"/>
              <a:ext cx="4078474" cy="2491249"/>
              <a:chOff x="1304754" y="1066334"/>
              <a:chExt cx="4078474" cy="2491249"/>
            </a:xfrm>
          </p:grpSpPr>
          <p:cxnSp>
            <p:nvCxnSpPr>
              <p:cNvPr id="8" name="直接箭头连接符 7"/>
              <p:cNvCxnSpPr/>
              <p:nvPr/>
            </p:nvCxnSpPr>
            <p:spPr>
              <a:xfrm>
                <a:off x="1715274" y="3144842"/>
                <a:ext cx="3648814"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1727307" y="1131590"/>
                <a:ext cx="0" cy="2017263"/>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2006600" y="1333500"/>
                <a:ext cx="2768600" cy="1720850"/>
              </a:xfrm>
              <a:custGeom>
                <a:avLst/>
                <a:gdLst>
                  <a:gd name="connsiteX0" fmla="*/ 0 w 2768600"/>
                  <a:gd name="connsiteY0" fmla="*/ 0 h 1720850"/>
                  <a:gd name="connsiteX1" fmla="*/ 495300 w 2768600"/>
                  <a:gd name="connsiteY1" fmla="*/ 920750 h 1720850"/>
                  <a:gd name="connsiteX2" fmla="*/ 1098550 w 2768600"/>
                  <a:gd name="connsiteY2" fmla="*/ 1365250 h 1720850"/>
                  <a:gd name="connsiteX3" fmla="*/ 1714500 w 2768600"/>
                  <a:gd name="connsiteY3" fmla="*/ 1593850 h 1720850"/>
                  <a:gd name="connsiteX4" fmla="*/ 2336800 w 2768600"/>
                  <a:gd name="connsiteY4" fmla="*/ 1689100 h 1720850"/>
                  <a:gd name="connsiteX5" fmla="*/ 2768600 w 2768600"/>
                  <a:gd name="connsiteY5" fmla="*/ 1720850 h 172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8600" h="1720850">
                    <a:moveTo>
                      <a:pt x="0" y="0"/>
                    </a:moveTo>
                    <a:cubicBezTo>
                      <a:pt x="156104" y="346604"/>
                      <a:pt x="312208" y="693208"/>
                      <a:pt x="495300" y="920750"/>
                    </a:cubicBezTo>
                    <a:cubicBezTo>
                      <a:pt x="678392" y="1148292"/>
                      <a:pt x="895350" y="1253067"/>
                      <a:pt x="1098550" y="1365250"/>
                    </a:cubicBezTo>
                    <a:cubicBezTo>
                      <a:pt x="1301750" y="1477433"/>
                      <a:pt x="1508125" y="1539875"/>
                      <a:pt x="1714500" y="1593850"/>
                    </a:cubicBezTo>
                    <a:cubicBezTo>
                      <a:pt x="1920875" y="1647825"/>
                      <a:pt x="2161117" y="1667933"/>
                      <a:pt x="2336800" y="1689100"/>
                    </a:cubicBezTo>
                    <a:cubicBezTo>
                      <a:pt x="2512483" y="1710267"/>
                      <a:pt x="2640541" y="1715558"/>
                      <a:pt x="2768600" y="1720850"/>
                    </a:cubicBezTo>
                  </a:path>
                </a:pathLst>
              </a:custGeom>
              <a:ln w="38100">
                <a:solidFill>
                  <a:srgbClr val="0E4DC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35"/>
              <p:cNvSpPr txBox="1"/>
              <p:nvPr/>
            </p:nvSpPr>
            <p:spPr>
              <a:xfrm>
                <a:off x="3877724" y="3206518"/>
                <a:ext cx="1505504" cy="351065"/>
              </a:xfrm>
              <a:prstGeom prst="rect">
                <a:avLst/>
              </a:prstGeom>
              <a:noFill/>
            </p:spPr>
            <p:txBody>
              <a:bodyPr wrap="none" rtlCol="0">
                <a:spAutoFit/>
              </a:bodyPr>
              <a:lstStyle/>
              <a:p>
                <a:pPr>
                  <a:lnSpc>
                    <a:spcPts val="1300"/>
                  </a:lnSpc>
                </a:pPr>
                <a:r>
                  <a:rPr lang="zh-CN" altLang="en-US" sz="1400" b="1" spc="-100" dirty="0">
                    <a:solidFill>
                      <a:srgbClr val="11576A"/>
                    </a:solidFill>
                    <a:latin typeface="+mn-ea"/>
                  </a:rPr>
                  <a:t>进程的页框数</a:t>
                </a:r>
              </a:p>
            </p:txBody>
          </p:sp>
          <p:sp>
            <p:nvSpPr>
              <p:cNvPr id="12" name="TextBox 36"/>
              <p:cNvSpPr txBox="1"/>
              <p:nvPr/>
            </p:nvSpPr>
            <p:spPr>
              <a:xfrm>
                <a:off x="1304754" y="1066334"/>
                <a:ext cx="508353" cy="802932"/>
              </a:xfrm>
              <a:prstGeom prst="rect">
                <a:avLst/>
              </a:prstGeom>
              <a:noFill/>
            </p:spPr>
            <p:txBody>
              <a:bodyPr vert="vert270" wrap="none" rtlCol="0">
                <a:spAutoFit/>
              </a:bodyPr>
              <a:lstStyle/>
              <a:p>
                <a:r>
                  <a:rPr lang="zh-CN" altLang="en-US" sz="1400" b="1" spc="-100" dirty="0">
                    <a:solidFill>
                      <a:srgbClr val="11576A"/>
                    </a:solidFill>
                    <a:latin typeface="+mn-ea"/>
                  </a:rPr>
                  <a:t>缺页率</a:t>
                </a:r>
              </a:p>
            </p:txBody>
          </p:sp>
        </p:grpSp>
        <p:grpSp>
          <p:nvGrpSpPr>
            <p:cNvPr id="5" name="组合 12"/>
            <p:cNvGrpSpPr/>
            <p:nvPr/>
          </p:nvGrpSpPr>
          <p:grpSpPr>
            <a:xfrm>
              <a:off x="4943230" y="5245904"/>
              <a:ext cx="3612609" cy="417109"/>
              <a:chOff x="1682788" y="1756224"/>
              <a:chExt cx="3612609" cy="417109"/>
            </a:xfrm>
          </p:grpSpPr>
          <p:cxnSp>
            <p:nvCxnSpPr>
              <p:cNvPr id="14" name="直接连接符 13"/>
              <p:cNvCxnSpPr/>
              <p:nvPr/>
            </p:nvCxnSpPr>
            <p:spPr>
              <a:xfrm>
                <a:off x="1682788" y="1921125"/>
                <a:ext cx="298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5" name="TextBox 31"/>
              <p:cNvSpPr txBox="1"/>
              <p:nvPr/>
            </p:nvSpPr>
            <p:spPr>
              <a:xfrm>
                <a:off x="4637146" y="1756224"/>
                <a:ext cx="658251" cy="417109"/>
              </a:xfrm>
              <a:prstGeom prst="rect">
                <a:avLst/>
              </a:prstGeom>
              <a:noFill/>
            </p:spPr>
            <p:txBody>
              <a:bodyPr wrap="none" rtlCol="0">
                <a:spAutoFit/>
              </a:bodyPr>
              <a:lstStyle/>
              <a:p>
                <a:r>
                  <a:rPr lang="zh-CN" altLang="en-US" sz="1400" b="1" spc="-100" dirty="0">
                    <a:solidFill>
                      <a:srgbClr val="11576A"/>
                    </a:solidFill>
                    <a:latin typeface="+mn-ea"/>
                  </a:rPr>
                  <a:t>上限</a:t>
                </a:r>
              </a:p>
            </p:txBody>
          </p:sp>
        </p:grpSp>
        <p:grpSp>
          <p:nvGrpSpPr>
            <p:cNvPr id="6" name="组合 15"/>
            <p:cNvGrpSpPr/>
            <p:nvPr/>
          </p:nvGrpSpPr>
          <p:grpSpPr>
            <a:xfrm>
              <a:off x="4943230" y="5839433"/>
              <a:ext cx="3612609" cy="417109"/>
              <a:chOff x="1682788" y="2349753"/>
              <a:chExt cx="3612609" cy="417109"/>
            </a:xfrm>
          </p:grpSpPr>
          <p:cxnSp>
            <p:nvCxnSpPr>
              <p:cNvPr id="17" name="直接连接符 16"/>
              <p:cNvCxnSpPr/>
              <p:nvPr/>
            </p:nvCxnSpPr>
            <p:spPr>
              <a:xfrm>
                <a:off x="1682788" y="2492629"/>
                <a:ext cx="298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8" name="TextBox 33"/>
              <p:cNvSpPr txBox="1"/>
              <p:nvPr/>
            </p:nvSpPr>
            <p:spPr>
              <a:xfrm>
                <a:off x="4637146" y="2349753"/>
                <a:ext cx="658251" cy="417109"/>
              </a:xfrm>
              <a:prstGeom prst="rect">
                <a:avLst/>
              </a:prstGeom>
              <a:noFill/>
            </p:spPr>
            <p:txBody>
              <a:bodyPr wrap="none" rtlCol="0">
                <a:spAutoFit/>
              </a:bodyPr>
              <a:lstStyle/>
              <a:p>
                <a:r>
                  <a:rPr lang="zh-CN" altLang="en-US" sz="1400" b="1" spc="-100" dirty="0">
                    <a:solidFill>
                      <a:srgbClr val="11576A"/>
                    </a:solidFill>
                    <a:latin typeface="+mn-ea"/>
                  </a:rPr>
                  <a:t>下限</a:t>
                </a:r>
              </a:p>
            </p:txBody>
          </p:sp>
        </p:grpSp>
      </p:grpSp>
    </p:spTree>
    <p:extLst>
      <p:ext uri="{BB962C8B-B14F-4D97-AF65-F5344CB8AC3E}">
        <p14:creationId xmlns:p14="http://schemas.microsoft.com/office/powerpoint/2010/main" val="17148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467">
                                            <p:txEl>
                                              <p:pRg st="3" end="3"/>
                                            </p:txEl>
                                          </p:spTgt>
                                        </p:tgtEl>
                                        <p:attrNameLst>
                                          <p:attrName>style.visibility</p:attrName>
                                        </p:attrNameLst>
                                      </p:cBhvr>
                                      <p:to>
                                        <p:strVal val="visible"/>
                                      </p:to>
                                    </p:set>
                                    <p:animEffect transition="in" filter="wipe(left)">
                                      <p:cBhvr>
                                        <p:cTn id="7" dur="1000"/>
                                        <p:tgtEl>
                                          <p:spTgt spid="624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animEffect transition="in" filter="wipe(left)">
                                      <p:cBhvr>
                                        <p:cTn id="19" dur="1000"/>
                                        <p:tgtEl>
                                          <p:spTgt spid="6246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1000" fill="hold"/>
                                        <p:tgtEl>
                                          <p:spTgt spid="3"/>
                                        </p:tgtEl>
                                        <p:attrNameLst>
                                          <p:attrName>ppt_x</p:attrName>
                                        </p:attrNameLst>
                                      </p:cBhvr>
                                      <p:tavLst>
                                        <p:tav tm="0">
                                          <p:val>
                                            <p:strVal val="#ppt_x"/>
                                          </p:val>
                                        </p:tav>
                                        <p:tav tm="100000">
                                          <p:val>
                                            <p:strVal val="#ppt_x"/>
                                          </p:val>
                                        </p:tav>
                                      </p:tavLst>
                                    </p:anim>
                                    <p:anim calcmode="lin" valueType="num">
                                      <p:cBhvr additive="base">
                                        <p:cTn id="25"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755576" y="476250"/>
            <a:ext cx="7326312" cy="738188"/>
          </a:xfrm>
        </p:spPr>
        <p:txBody>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页面置换算法小结</a:t>
            </a:r>
          </a:p>
        </p:txBody>
      </p:sp>
      <p:graphicFrame>
        <p:nvGraphicFramePr>
          <p:cNvPr id="4" name="表格 3"/>
          <p:cNvGraphicFramePr>
            <a:graphicFrameLocks noGrp="1"/>
          </p:cNvGraphicFramePr>
          <p:nvPr>
            <p:extLst>
              <p:ext uri="{D42A27DB-BD31-4B8C-83A1-F6EECF244321}">
                <p14:modId xmlns:p14="http://schemas.microsoft.com/office/powerpoint/2010/main" val="2766963122"/>
              </p:ext>
            </p:extLst>
          </p:nvPr>
        </p:nvGraphicFramePr>
        <p:xfrm>
          <a:off x="683568" y="1556792"/>
          <a:ext cx="7416824" cy="4373435"/>
        </p:xfrm>
        <a:graphic>
          <a:graphicData uri="http://schemas.openxmlformats.org/drawingml/2006/table">
            <a:tbl>
              <a:tblPr firstRow="1" bandRow="1">
                <a:tableStyleId>{5C22544A-7EE6-4342-B048-85BDC9FD1C3A}</a:tableStyleId>
              </a:tblPr>
              <a:tblGrid>
                <a:gridCol w="1912164">
                  <a:extLst>
                    <a:ext uri="{9D8B030D-6E8A-4147-A177-3AD203B41FA5}">
                      <a16:colId xmlns:a16="http://schemas.microsoft.com/office/drawing/2014/main" val="20000"/>
                    </a:ext>
                  </a:extLst>
                </a:gridCol>
                <a:gridCol w="5504660">
                  <a:extLst>
                    <a:ext uri="{9D8B030D-6E8A-4147-A177-3AD203B41FA5}">
                      <a16:colId xmlns:a16="http://schemas.microsoft.com/office/drawing/2014/main" val="20001"/>
                    </a:ext>
                  </a:extLst>
                </a:gridCol>
              </a:tblGrid>
              <a:tr h="397585">
                <a:tc>
                  <a:txBody>
                    <a:bodyPr/>
                    <a:lstStyle/>
                    <a:p>
                      <a:pPr algn="ctr"/>
                      <a:r>
                        <a:rPr lang="zh-CN" altLang="en-US" sz="1800" b="1" dirty="0">
                          <a:latin typeface="Calibri" pitchFamily="34" charset="0"/>
                          <a:ea typeface="华文楷体" pitchFamily="2" charset="-122"/>
                        </a:rPr>
                        <a:t>算法</a:t>
                      </a:r>
                    </a:p>
                  </a:txBody>
                  <a:tcPr marL="91439" marR="91439" marT="45723" marB="45723"/>
                </a:tc>
                <a:tc>
                  <a:txBody>
                    <a:bodyPr/>
                    <a:lstStyle/>
                    <a:p>
                      <a:pPr algn="ctr"/>
                      <a:r>
                        <a:rPr lang="zh-CN" altLang="en-US" sz="1800" b="1" dirty="0">
                          <a:latin typeface="Calibri" pitchFamily="34" charset="0"/>
                          <a:ea typeface="华文楷体" pitchFamily="2" charset="-122"/>
                        </a:rPr>
                        <a:t>评价</a:t>
                      </a:r>
                    </a:p>
                  </a:txBody>
                  <a:tcPr marL="91439" marR="91439" marT="45723" marB="45723"/>
                </a:tc>
                <a:extLst>
                  <a:ext uri="{0D108BD9-81ED-4DB2-BD59-A6C34878D82A}">
                    <a16:rowId xmlns:a16="http://schemas.microsoft.com/office/drawing/2014/main" val="10000"/>
                  </a:ext>
                </a:extLst>
              </a:tr>
              <a:tr h="397585">
                <a:tc>
                  <a:txBody>
                    <a:bodyPr/>
                    <a:lstStyle/>
                    <a:p>
                      <a:pPr algn="ctr"/>
                      <a:r>
                        <a:rPr lang="en-US" altLang="zh-CN" sz="1800" b="1" dirty="0">
                          <a:latin typeface="Calibri" pitchFamily="34" charset="0"/>
                          <a:ea typeface="华文楷体" pitchFamily="2" charset="-122"/>
                        </a:rPr>
                        <a:t>OPT</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zh-CN" altLang="en-US" sz="1800" b="1" dirty="0">
                          <a:latin typeface="Calibri" pitchFamily="34" charset="0"/>
                          <a:ea typeface="华文楷体" pitchFamily="2" charset="-122"/>
                        </a:rPr>
                        <a:t>不可实现，但可作为基准</a:t>
                      </a:r>
                    </a:p>
                  </a:txBody>
                  <a:tcPr marL="91439" marR="91439" marT="45723" marB="45723"/>
                </a:tc>
                <a:extLst>
                  <a:ext uri="{0D108BD9-81ED-4DB2-BD59-A6C34878D82A}">
                    <a16:rowId xmlns:a16="http://schemas.microsoft.com/office/drawing/2014/main" val="10001"/>
                  </a:ext>
                </a:extLst>
              </a:tr>
              <a:tr h="397585">
                <a:tc>
                  <a:txBody>
                    <a:bodyPr/>
                    <a:lstStyle/>
                    <a:p>
                      <a:pPr algn="ctr"/>
                      <a:r>
                        <a:rPr lang="en-US" altLang="zh-CN" sz="1800" b="1" dirty="0">
                          <a:latin typeface="Calibri" pitchFamily="34" charset="0"/>
                          <a:ea typeface="华文楷体" pitchFamily="2" charset="-122"/>
                        </a:rPr>
                        <a:t>NRU</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en-US" altLang="zh-CN" sz="1800" b="1" dirty="0">
                          <a:latin typeface="Calibri" pitchFamily="34" charset="0"/>
                          <a:ea typeface="华文楷体" pitchFamily="2" charset="-122"/>
                        </a:rPr>
                        <a:t>LRU</a:t>
                      </a:r>
                      <a:r>
                        <a:rPr lang="zh-CN" altLang="en-US" sz="1800" b="1" dirty="0">
                          <a:latin typeface="Calibri" pitchFamily="34" charset="0"/>
                          <a:ea typeface="华文楷体" pitchFamily="2" charset="-122"/>
                        </a:rPr>
                        <a:t>的很粗略的近似</a:t>
                      </a:r>
                    </a:p>
                  </a:txBody>
                  <a:tcPr marL="91439" marR="91439" marT="45723" marB="45723"/>
                </a:tc>
                <a:extLst>
                  <a:ext uri="{0D108BD9-81ED-4DB2-BD59-A6C34878D82A}">
                    <a16:rowId xmlns:a16="http://schemas.microsoft.com/office/drawing/2014/main" val="10002"/>
                  </a:ext>
                </a:extLst>
              </a:tr>
              <a:tr h="397585">
                <a:tc>
                  <a:txBody>
                    <a:bodyPr/>
                    <a:lstStyle/>
                    <a:p>
                      <a:pPr algn="ctr"/>
                      <a:r>
                        <a:rPr lang="en-US" altLang="zh-CN" sz="1800" b="1" dirty="0">
                          <a:latin typeface="Calibri" pitchFamily="34" charset="0"/>
                          <a:ea typeface="华文楷体" pitchFamily="2" charset="-122"/>
                        </a:rPr>
                        <a:t>FIFO</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zh-CN" altLang="en-US" sz="1800" b="1" dirty="0">
                          <a:latin typeface="Calibri" pitchFamily="34" charset="0"/>
                          <a:ea typeface="华文楷体" pitchFamily="2" charset="-122"/>
                        </a:rPr>
                        <a:t>可能淘汰重要的页面</a:t>
                      </a:r>
                    </a:p>
                  </a:txBody>
                  <a:tcPr marL="91439" marR="91439" marT="45723" marB="45723"/>
                </a:tc>
                <a:extLst>
                  <a:ext uri="{0D108BD9-81ED-4DB2-BD59-A6C34878D82A}">
                    <a16:rowId xmlns:a16="http://schemas.microsoft.com/office/drawing/2014/main" val="10003"/>
                  </a:ext>
                </a:extLst>
              </a:tr>
              <a:tr h="397585">
                <a:tc>
                  <a:txBody>
                    <a:bodyPr/>
                    <a:lstStyle/>
                    <a:p>
                      <a:pPr algn="ctr"/>
                      <a:r>
                        <a:rPr lang="en-US" altLang="zh-CN" sz="1800" b="1" dirty="0">
                          <a:latin typeface="Calibri" pitchFamily="34" charset="0"/>
                          <a:ea typeface="华文楷体" pitchFamily="2" charset="-122"/>
                        </a:rPr>
                        <a:t>Second Chance</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zh-CN" altLang="en-US" sz="1800" b="1" dirty="0">
                          <a:latin typeface="Calibri" pitchFamily="34" charset="0"/>
                          <a:ea typeface="华文楷体" pitchFamily="2" charset="-122"/>
                        </a:rPr>
                        <a:t>比</a:t>
                      </a:r>
                      <a:r>
                        <a:rPr lang="en-US" altLang="zh-CN" sz="1800" b="1" dirty="0">
                          <a:latin typeface="Calibri" pitchFamily="34" charset="0"/>
                          <a:ea typeface="华文楷体" pitchFamily="2" charset="-122"/>
                        </a:rPr>
                        <a:t>FIFO</a:t>
                      </a:r>
                      <a:r>
                        <a:rPr lang="zh-CN" altLang="en-US" sz="1800" b="1" dirty="0">
                          <a:latin typeface="Calibri" pitchFamily="34" charset="0"/>
                          <a:ea typeface="华文楷体" pitchFamily="2" charset="-122"/>
                        </a:rPr>
                        <a:t>有很大的改善</a:t>
                      </a:r>
                    </a:p>
                  </a:txBody>
                  <a:tcPr marL="91439" marR="91439" marT="45723" marB="45723"/>
                </a:tc>
                <a:extLst>
                  <a:ext uri="{0D108BD9-81ED-4DB2-BD59-A6C34878D82A}">
                    <a16:rowId xmlns:a16="http://schemas.microsoft.com/office/drawing/2014/main" val="10004"/>
                  </a:ext>
                </a:extLst>
              </a:tr>
              <a:tr h="397585">
                <a:tc>
                  <a:txBody>
                    <a:bodyPr/>
                    <a:lstStyle/>
                    <a:p>
                      <a:pPr algn="ctr"/>
                      <a:r>
                        <a:rPr lang="en-US" altLang="zh-CN" sz="1800" b="1" dirty="0">
                          <a:latin typeface="Calibri" pitchFamily="34" charset="0"/>
                          <a:ea typeface="华文楷体" pitchFamily="2" charset="-122"/>
                        </a:rPr>
                        <a:t>Clock</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zh-CN" altLang="en-US" sz="1800" b="1" dirty="0">
                          <a:latin typeface="Calibri" pitchFamily="34" charset="0"/>
                          <a:ea typeface="华文楷体" pitchFamily="2" charset="-122"/>
                        </a:rPr>
                        <a:t>现实的</a:t>
                      </a:r>
                    </a:p>
                  </a:txBody>
                  <a:tcPr marL="91439" marR="91439" marT="45723" marB="45723"/>
                </a:tc>
                <a:extLst>
                  <a:ext uri="{0D108BD9-81ED-4DB2-BD59-A6C34878D82A}">
                    <a16:rowId xmlns:a16="http://schemas.microsoft.com/office/drawing/2014/main" val="10005"/>
                  </a:ext>
                </a:extLst>
              </a:tr>
              <a:tr h="397585">
                <a:tc>
                  <a:txBody>
                    <a:bodyPr/>
                    <a:lstStyle/>
                    <a:p>
                      <a:pPr algn="ctr"/>
                      <a:r>
                        <a:rPr lang="en-US" altLang="zh-CN" sz="1800" b="1" dirty="0">
                          <a:latin typeface="Calibri" pitchFamily="34" charset="0"/>
                          <a:ea typeface="华文楷体" pitchFamily="2" charset="-122"/>
                        </a:rPr>
                        <a:t>LRU</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zh-CN" altLang="en-US" sz="1800" b="1" dirty="0">
                          <a:latin typeface="Calibri" pitchFamily="34" charset="0"/>
                          <a:ea typeface="华文楷体" pitchFamily="2" charset="-122"/>
                        </a:rPr>
                        <a:t>很优秀，但很难实现</a:t>
                      </a:r>
                    </a:p>
                  </a:txBody>
                  <a:tcPr marL="91439" marR="91439" marT="45723" marB="45723"/>
                </a:tc>
                <a:extLst>
                  <a:ext uri="{0D108BD9-81ED-4DB2-BD59-A6C34878D82A}">
                    <a16:rowId xmlns:a16="http://schemas.microsoft.com/office/drawing/2014/main" val="10006"/>
                  </a:ext>
                </a:extLst>
              </a:tr>
              <a:tr h="397585">
                <a:tc>
                  <a:txBody>
                    <a:bodyPr/>
                    <a:lstStyle/>
                    <a:p>
                      <a:pPr algn="ctr"/>
                      <a:r>
                        <a:rPr lang="en-US" altLang="zh-CN" sz="1800" b="1" dirty="0">
                          <a:latin typeface="Calibri" pitchFamily="34" charset="0"/>
                          <a:ea typeface="华文楷体" pitchFamily="2" charset="-122"/>
                        </a:rPr>
                        <a:t>NFU</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en-US" altLang="zh-CN" sz="1800" b="1" dirty="0">
                          <a:latin typeface="Calibri" pitchFamily="34" charset="0"/>
                          <a:ea typeface="华文楷体" pitchFamily="2" charset="-122"/>
                        </a:rPr>
                        <a:t>LRU</a:t>
                      </a:r>
                      <a:r>
                        <a:rPr lang="zh-CN" altLang="en-US" sz="1800" b="1" dirty="0">
                          <a:latin typeface="Calibri" pitchFamily="34" charset="0"/>
                          <a:ea typeface="华文楷体" pitchFamily="2" charset="-122"/>
                        </a:rPr>
                        <a:t>的相对粗略的近似</a:t>
                      </a:r>
                    </a:p>
                  </a:txBody>
                  <a:tcPr marL="91439" marR="91439" marT="45723" marB="45723"/>
                </a:tc>
                <a:extLst>
                  <a:ext uri="{0D108BD9-81ED-4DB2-BD59-A6C34878D82A}">
                    <a16:rowId xmlns:a16="http://schemas.microsoft.com/office/drawing/2014/main" val="10007"/>
                  </a:ext>
                </a:extLst>
              </a:tr>
              <a:tr h="397585">
                <a:tc>
                  <a:txBody>
                    <a:bodyPr/>
                    <a:lstStyle/>
                    <a:p>
                      <a:pPr algn="ctr"/>
                      <a:r>
                        <a:rPr lang="en-US" altLang="zh-CN" sz="1800" b="1" dirty="0">
                          <a:latin typeface="Calibri" pitchFamily="34" charset="0"/>
                          <a:ea typeface="华文楷体" pitchFamily="2" charset="-122"/>
                        </a:rPr>
                        <a:t>Aging</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zh-CN" altLang="en-US" sz="1800" b="1" dirty="0">
                          <a:latin typeface="Calibri" pitchFamily="34" charset="0"/>
                          <a:ea typeface="华文楷体" pitchFamily="2" charset="-122"/>
                        </a:rPr>
                        <a:t>非常近似</a:t>
                      </a:r>
                      <a:r>
                        <a:rPr lang="en-US" altLang="zh-CN" sz="1800" b="1" dirty="0">
                          <a:latin typeface="Calibri" pitchFamily="34" charset="0"/>
                          <a:ea typeface="华文楷体" pitchFamily="2" charset="-122"/>
                        </a:rPr>
                        <a:t>LRU</a:t>
                      </a:r>
                      <a:r>
                        <a:rPr lang="zh-CN" altLang="en-US" sz="1800" b="1" dirty="0">
                          <a:latin typeface="Calibri" pitchFamily="34" charset="0"/>
                          <a:ea typeface="华文楷体" pitchFamily="2" charset="-122"/>
                        </a:rPr>
                        <a:t>的有效算法</a:t>
                      </a:r>
                    </a:p>
                  </a:txBody>
                  <a:tcPr marL="91439" marR="91439" marT="45723" marB="45723"/>
                </a:tc>
                <a:extLst>
                  <a:ext uri="{0D108BD9-81ED-4DB2-BD59-A6C34878D82A}">
                    <a16:rowId xmlns:a16="http://schemas.microsoft.com/office/drawing/2014/main" val="10008"/>
                  </a:ext>
                </a:extLst>
              </a:tr>
              <a:tr h="397585">
                <a:tc>
                  <a:txBody>
                    <a:bodyPr/>
                    <a:lstStyle/>
                    <a:p>
                      <a:pPr algn="ctr"/>
                      <a:r>
                        <a:rPr lang="en-US" altLang="zh-CN" sz="1800" b="1" dirty="0">
                          <a:latin typeface="Calibri" pitchFamily="34" charset="0"/>
                          <a:ea typeface="华文楷体" pitchFamily="2" charset="-122"/>
                        </a:rPr>
                        <a:t>Working set</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zh-CN" altLang="en-US" sz="1800" b="1" dirty="0">
                          <a:latin typeface="Calibri" pitchFamily="34" charset="0"/>
                          <a:ea typeface="华文楷体" pitchFamily="2" charset="-122"/>
                        </a:rPr>
                        <a:t>实现起来开销很大</a:t>
                      </a:r>
                    </a:p>
                  </a:txBody>
                  <a:tcPr marL="91439" marR="91439" marT="45723" marB="45723"/>
                </a:tc>
                <a:extLst>
                  <a:ext uri="{0D108BD9-81ED-4DB2-BD59-A6C34878D82A}">
                    <a16:rowId xmlns:a16="http://schemas.microsoft.com/office/drawing/2014/main" val="10009"/>
                  </a:ext>
                </a:extLst>
              </a:tr>
              <a:tr h="397585">
                <a:tc>
                  <a:txBody>
                    <a:bodyPr/>
                    <a:lstStyle/>
                    <a:p>
                      <a:pPr algn="ctr"/>
                      <a:r>
                        <a:rPr lang="en-US" altLang="zh-CN" sz="1800" b="1" dirty="0" err="1">
                          <a:latin typeface="Calibri" pitchFamily="34" charset="0"/>
                          <a:ea typeface="华文楷体" pitchFamily="2" charset="-122"/>
                        </a:rPr>
                        <a:t>WSClock</a:t>
                      </a:r>
                      <a:endParaRPr lang="zh-CN" altLang="en-US" sz="1800" b="1" dirty="0">
                        <a:latin typeface="Calibri" pitchFamily="34" charset="0"/>
                        <a:ea typeface="华文楷体" pitchFamily="2" charset="-122"/>
                      </a:endParaRPr>
                    </a:p>
                  </a:txBody>
                  <a:tcPr marL="91439" marR="91439" marT="45723" marB="45723"/>
                </a:tc>
                <a:tc>
                  <a:txBody>
                    <a:bodyPr/>
                    <a:lstStyle/>
                    <a:p>
                      <a:pPr algn="ctr"/>
                      <a:r>
                        <a:rPr lang="zh-CN" altLang="en-US" sz="1800" b="1" dirty="0">
                          <a:latin typeface="Calibri" pitchFamily="34" charset="0"/>
                          <a:ea typeface="华文楷体" pitchFamily="2" charset="-122"/>
                        </a:rPr>
                        <a:t>好的有效的算法</a:t>
                      </a:r>
                    </a:p>
                  </a:txBody>
                  <a:tcPr marL="91439" marR="91439" marT="45723" marB="45723"/>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36600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z="4000" dirty="0"/>
              <a:t>7.</a:t>
            </a:r>
            <a:r>
              <a:rPr lang="zh-CN" altLang="en-US" sz="4000" dirty="0"/>
              <a:t>清除策略</a:t>
            </a:r>
            <a:r>
              <a:rPr lang="en-US" altLang="zh-CN" sz="4000" dirty="0"/>
              <a:t>(1/2)</a:t>
            </a:r>
            <a:endParaRPr lang="zh-CN" altLang="en-US" sz="4000" dirty="0"/>
          </a:p>
        </p:txBody>
      </p:sp>
      <p:sp>
        <p:nvSpPr>
          <p:cNvPr id="66563" name="内容占位符 2"/>
          <p:cNvSpPr>
            <a:spLocks noGrp="1"/>
          </p:cNvSpPr>
          <p:nvPr>
            <p:ph idx="1"/>
          </p:nvPr>
        </p:nvSpPr>
        <p:spPr>
          <a:xfrm>
            <a:off x="539552" y="1700808"/>
            <a:ext cx="7715200" cy="4846320"/>
          </a:xfrm>
          <a:prstGeom prst="rect">
            <a:avLst/>
          </a:prstGeom>
        </p:spPr>
        <p:txBody>
          <a:bodyPr>
            <a:noAutofit/>
          </a:bodyPr>
          <a:lstStyle/>
          <a:p>
            <a:pPr>
              <a:spcBef>
                <a:spcPts val="600"/>
              </a:spcBef>
              <a:buFont typeface="Wingdings" pitchFamily="2" charset="2"/>
              <a:buChar char="l"/>
            </a:pPr>
            <a:r>
              <a:rPr lang="zh-CN" altLang="zh-CN" sz="2400" dirty="0">
                <a:latin typeface="Calibri" pitchFamily="34" charset="0"/>
                <a:cs typeface="Calibri" pitchFamily="34" charset="0"/>
              </a:rPr>
              <a:t>分页系统工作</a:t>
            </a:r>
            <a:r>
              <a:rPr lang="zh-CN" altLang="en-US" sz="2400" dirty="0">
                <a:latin typeface="Calibri" pitchFamily="34" charset="0"/>
                <a:cs typeface="Calibri" pitchFamily="34" charset="0"/>
              </a:rPr>
              <a:t>的</a:t>
            </a:r>
            <a:r>
              <a:rPr lang="zh-CN" altLang="zh-CN" sz="2400" dirty="0">
                <a:solidFill>
                  <a:srgbClr val="FF0000"/>
                </a:solidFill>
                <a:latin typeface="Calibri" pitchFamily="34" charset="0"/>
                <a:cs typeface="Calibri" pitchFamily="34" charset="0"/>
              </a:rPr>
              <a:t>最佳状态</a:t>
            </a:r>
            <a:r>
              <a:rPr lang="zh-CN" altLang="en-US" sz="2400" dirty="0">
                <a:latin typeface="Calibri" pitchFamily="34" charset="0"/>
                <a:cs typeface="Calibri" pitchFamily="34" charset="0"/>
              </a:rPr>
              <a:t>：</a:t>
            </a:r>
            <a:r>
              <a:rPr lang="zh-CN" altLang="zh-CN" sz="2400" dirty="0">
                <a:solidFill>
                  <a:srgbClr val="0000CC"/>
                </a:solidFill>
                <a:latin typeface="Calibri" pitchFamily="34" charset="0"/>
                <a:cs typeface="Calibri" pitchFamily="34" charset="0"/>
              </a:rPr>
              <a:t>发生缺页</a:t>
            </a:r>
            <a:r>
              <a:rPr lang="zh-CN" altLang="en-US" sz="2400" dirty="0">
                <a:solidFill>
                  <a:srgbClr val="0000CC"/>
                </a:solidFill>
                <a:latin typeface="Calibri" pitchFamily="34" charset="0"/>
                <a:cs typeface="Calibri" pitchFamily="34" charset="0"/>
              </a:rPr>
              <a:t>异常</a:t>
            </a:r>
            <a:r>
              <a:rPr lang="zh-CN" altLang="zh-CN" sz="2400" dirty="0">
                <a:solidFill>
                  <a:srgbClr val="0000CC"/>
                </a:solidFill>
                <a:latin typeface="Calibri" pitchFamily="34" charset="0"/>
                <a:cs typeface="Calibri" pitchFamily="34" charset="0"/>
              </a:rPr>
              <a:t>时</a:t>
            </a:r>
            <a:r>
              <a:rPr lang="zh-CN" altLang="en-US" sz="2400" dirty="0">
                <a:solidFill>
                  <a:srgbClr val="0000CC"/>
                </a:solidFill>
                <a:latin typeface="Calibri" pitchFamily="34" charset="0"/>
                <a:cs typeface="Calibri" pitchFamily="34" charset="0"/>
              </a:rPr>
              <a:t>，</a:t>
            </a:r>
            <a:r>
              <a:rPr lang="zh-CN" altLang="zh-CN" sz="2400" dirty="0">
                <a:solidFill>
                  <a:srgbClr val="0000CC"/>
                </a:solidFill>
                <a:latin typeface="Calibri" pitchFamily="34" charset="0"/>
                <a:cs typeface="Calibri" pitchFamily="34" charset="0"/>
              </a:rPr>
              <a:t>系统中有大量的空闲页框</a:t>
            </a:r>
            <a:endParaRPr lang="en-US" altLang="zh-CN" sz="2400" dirty="0">
              <a:solidFill>
                <a:srgbClr val="0000CC"/>
              </a:solidFill>
              <a:latin typeface="Calibri" pitchFamily="34" charset="0"/>
              <a:cs typeface="Calibri" pitchFamily="34" charset="0"/>
            </a:endParaRPr>
          </a:p>
          <a:p>
            <a:pPr>
              <a:spcBef>
                <a:spcPts val="600"/>
              </a:spcBef>
              <a:buFont typeface="Wingdings" pitchFamily="2" charset="2"/>
              <a:buChar char="l"/>
            </a:pPr>
            <a:r>
              <a:rPr lang="zh-CN" altLang="en-US" sz="2400" i="1" dirty="0">
                <a:solidFill>
                  <a:srgbClr val="FF0000"/>
                </a:solidFill>
                <a:effectLst>
                  <a:outerShdw blurRad="38100" dist="38100" dir="2700000" algn="tl">
                    <a:srgbClr val="000000">
                      <a:alpha val="43137"/>
                    </a:srgbClr>
                  </a:outerShdw>
                </a:effectLst>
                <a:latin typeface="Calibri" pitchFamily="34" charset="0"/>
                <a:cs typeface="Calibri" pitchFamily="34" charset="0"/>
              </a:rPr>
              <a:t>结论：</a:t>
            </a:r>
            <a:r>
              <a:rPr lang="zh-CN" altLang="zh-CN" sz="2400" i="1" dirty="0">
                <a:solidFill>
                  <a:srgbClr val="FF0000"/>
                </a:solidFill>
                <a:effectLst>
                  <a:outerShdw blurRad="38100" dist="38100" dir="2700000" algn="tl">
                    <a:srgbClr val="000000">
                      <a:alpha val="43137"/>
                    </a:srgbClr>
                  </a:outerShdw>
                </a:effectLst>
                <a:latin typeface="Calibri" pitchFamily="34" charset="0"/>
                <a:cs typeface="Calibri" pitchFamily="34" charset="0"/>
              </a:rPr>
              <a:t>保存一定数目的页框供给比使用所有内存并在需要时搜索一个页框有更好的性能</a:t>
            </a:r>
            <a:endParaRPr lang="en-US" altLang="zh-CN" sz="2400" i="1" dirty="0">
              <a:solidFill>
                <a:srgbClr val="FF0000"/>
              </a:solidFill>
              <a:effectLst>
                <a:outerShdw blurRad="38100" dist="38100" dir="2700000" algn="tl">
                  <a:srgbClr val="000000">
                    <a:alpha val="43137"/>
                  </a:srgbClr>
                </a:outerShdw>
              </a:effectLst>
              <a:latin typeface="Calibri" pitchFamily="34" charset="0"/>
              <a:cs typeface="Calibri" pitchFamily="34" charset="0"/>
            </a:endParaRPr>
          </a:p>
          <a:p>
            <a:pPr>
              <a:spcBef>
                <a:spcPts val="600"/>
              </a:spcBef>
              <a:buFontTx/>
              <a:buNone/>
            </a:pPr>
            <a:endParaRPr lang="en-US" altLang="zh-CN" sz="2400" dirty="0">
              <a:latin typeface="Calibri" pitchFamily="34" charset="0"/>
              <a:cs typeface="Calibri" pitchFamily="34" charset="0"/>
            </a:endParaRPr>
          </a:p>
          <a:p>
            <a:pPr>
              <a:spcBef>
                <a:spcPts val="600"/>
              </a:spcBef>
              <a:buFont typeface="Wingdings" pitchFamily="2" charset="2"/>
              <a:buChar char="l"/>
            </a:pPr>
            <a:r>
              <a:rPr lang="zh-CN" altLang="en-US" sz="2400" dirty="0">
                <a:latin typeface="Calibri" pitchFamily="34" charset="0"/>
                <a:cs typeface="Calibri" pitchFamily="34" charset="0"/>
              </a:rPr>
              <a:t>设计一个</a:t>
            </a:r>
            <a:r>
              <a:rPr lang="zh-CN" altLang="zh-CN" sz="2400" dirty="0">
                <a:latin typeface="Calibri" pitchFamily="34" charset="0"/>
                <a:cs typeface="Calibri" pitchFamily="34" charset="0"/>
              </a:rPr>
              <a:t>分页守护进程（</a:t>
            </a:r>
            <a:r>
              <a:rPr lang="en-US" altLang="zh-CN" sz="2400" dirty="0">
                <a:latin typeface="Calibri" pitchFamily="34" charset="0"/>
                <a:cs typeface="Calibri" pitchFamily="34" charset="0"/>
              </a:rPr>
              <a:t>paging daemon</a:t>
            </a:r>
            <a:r>
              <a:rPr lang="zh-CN" altLang="zh-CN" sz="2400" dirty="0">
                <a:latin typeface="Calibri" pitchFamily="34" charset="0"/>
                <a:cs typeface="Calibri" pitchFamily="34" charset="0"/>
              </a:rPr>
              <a:t>），多数时</a:t>
            </a:r>
            <a:r>
              <a:rPr lang="zh-CN" altLang="en-US" sz="2400" dirty="0">
                <a:latin typeface="Calibri" pitchFamily="34" charset="0"/>
                <a:cs typeface="Calibri" pitchFamily="34" charset="0"/>
              </a:rPr>
              <a:t>间处于</a:t>
            </a:r>
            <a:r>
              <a:rPr lang="zh-CN" altLang="zh-CN" sz="2400" dirty="0">
                <a:latin typeface="Calibri" pitchFamily="34" charset="0"/>
                <a:cs typeface="Calibri" pitchFamily="34" charset="0"/>
              </a:rPr>
              <a:t>睡眠</a:t>
            </a:r>
            <a:r>
              <a:rPr lang="zh-CN" altLang="en-US" sz="2400" dirty="0">
                <a:latin typeface="Calibri" pitchFamily="34" charset="0"/>
                <a:cs typeface="Calibri" pitchFamily="34" charset="0"/>
              </a:rPr>
              <a:t>状态</a:t>
            </a:r>
            <a:r>
              <a:rPr lang="zh-CN" altLang="zh-CN" sz="2400" dirty="0">
                <a:latin typeface="Calibri" pitchFamily="34" charset="0"/>
                <a:cs typeface="Calibri" pitchFamily="34" charset="0"/>
              </a:rPr>
              <a:t>，</a:t>
            </a:r>
            <a:r>
              <a:rPr lang="zh-CN" altLang="en-US" sz="2400" dirty="0">
                <a:latin typeface="Calibri" pitchFamily="34" charset="0"/>
                <a:cs typeface="Calibri" pitchFamily="34" charset="0"/>
              </a:rPr>
              <a:t>可</a:t>
            </a:r>
            <a:r>
              <a:rPr lang="zh-CN" altLang="zh-CN" sz="2400" dirty="0">
                <a:latin typeface="Calibri" pitchFamily="34" charset="0"/>
                <a:cs typeface="Calibri" pitchFamily="34" charset="0"/>
              </a:rPr>
              <a:t>定期唤醒以检查内存状态</a:t>
            </a:r>
            <a:endParaRPr lang="en-US" altLang="zh-CN" sz="2400" dirty="0">
              <a:latin typeface="Calibri" pitchFamily="34" charset="0"/>
              <a:cs typeface="Calibri" pitchFamily="34" charset="0"/>
            </a:endParaRPr>
          </a:p>
          <a:p>
            <a:pPr>
              <a:spcBef>
                <a:spcPts val="600"/>
              </a:spcBef>
              <a:buFont typeface="Wingdings" pitchFamily="2" charset="2"/>
              <a:buChar char="l"/>
            </a:pPr>
            <a:r>
              <a:rPr lang="zh-CN" altLang="zh-CN" sz="2400" dirty="0">
                <a:latin typeface="Calibri" pitchFamily="34" charset="0"/>
                <a:cs typeface="Calibri" pitchFamily="34" charset="0"/>
              </a:rPr>
              <a:t>如果空闲页框过少，分页守护进程通过预</a:t>
            </a:r>
            <a:r>
              <a:rPr lang="zh-CN" altLang="en-US" sz="2400" dirty="0">
                <a:latin typeface="Calibri" pitchFamily="34" charset="0"/>
                <a:cs typeface="Calibri" pitchFamily="34" charset="0"/>
              </a:rPr>
              <a:t>设</a:t>
            </a:r>
            <a:r>
              <a:rPr lang="zh-CN" altLang="zh-CN" sz="2400" dirty="0">
                <a:latin typeface="Calibri" pitchFamily="34" charset="0"/>
                <a:cs typeface="Calibri" pitchFamily="34" charset="0"/>
              </a:rPr>
              <a:t>的页面置换算法选择页面换出内存</a:t>
            </a:r>
            <a:endParaRPr lang="en-US" altLang="zh-CN" sz="2400" dirty="0">
              <a:latin typeface="Calibri" pitchFamily="34" charset="0"/>
              <a:cs typeface="Calibri" pitchFamily="34" charset="0"/>
            </a:endParaRPr>
          </a:p>
          <a:p>
            <a:pPr>
              <a:spcBef>
                <a:spcPts val="600"/>
              </a:spcBef>
              <a:buFont typeface="Wingdings" pitchFamily="2" charset="2"/>
              <a:buChar char="l"/>
            </a:pPr>
            <a:r>
              <a:rPr lang="zh-CN" altLang="zh-CN" sz="2400" dirty="0">
                <a:latin typeface="Calibri" pitchFamily="34" charset="0"/>
                <a:cs typeface="Calibri" pitchFamily="34" charset="0"/>
              </a:rPr>
              <a:t>如果页面装入内存后被修改过，则将它们写回磁盘</a:t>
            </a:r>
            <a:endParaRPr lang="en-US" altLang="zh-CN" sz="2400" dirty="0">
              <a:latin typeface="Calibri" pitchFamily="34" charset="0"/>
              <a:cs typeface="Calibri" pitchFamily="34" charset="0"/>
            </a:endParaRPr>
          </a:p>
          <a:p>
            <a:pPr marL="0" indent="0">
              <a:spcBef>
                <a:spcPts val="600"/>
              </a:spcBef>
              <a:buNone/>
            </a:pPr>
            <a:r>
              <a:rPr lang="en-US" altLang="zh-CN" sz="2400" dirty="0">
                <a:latin typeface="Calibri" pitchFamily="34" charset="0"/>
                <a:cs typeface="Calibri" pitchFamily="34" charset="0"/>
              </a:rPr>
              <a:t>         </a:t>
            </a:r>
            <a:r>
              <a:rPr lang="zh-CN" altLang="zh-CN" sz="2400" dirty="0">
                <a:latin typeface="Calibri" pitchFamily="34" charset="0"/>
                <a:cs typeface="Calibri" pitchFamily="34" charset="0"/>
              </a:rPr>
              <a:t>分页守护进程</a:t>
            </a:r>
            <a:r>
              <a:rPr lang="zh-CN" altLang="en-US" sz="2400" dirty="0">
                <a:latin typeface="Calibri" pitchFamily="34" charset="0"/>
                <a:cs typeface="Calibri" pitchFamily="34" charset="0"/>
              </a:rPr>
              <a:t>可</a:t>
            </a:r>
            <a:r>
              <a:rPr lang="zh-CN" altLang="zh-CN" sz="2400" dirty="0">
                <a:latin typeface="Calibri" pitchFamily="34" charset="0"/>
                <a:cs typeface="Calibri" pitchFamily="34" charset="0"/>
              </a:rPr>
              <a:t>保证所有的空闲页框是“干净”的</a:t>
            </a:r>
          </a:p>
        </p:txBody>
      </p:sp>
    </p:spTree>
    <p:extLst>
      <p:ext uri="{BB962C8B-B14F-4D97-AF65-F5344CB8AC3E}">
        <p14:creationId xmlns:p14="http://schemas.microsoft.com/office/powerpoint/2010/main" val="37070978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z="4000" dirty="0"/>
              <a:t>清除策略</a:t>
            </a:r>
            <a:r>
              <a:rPr lang="en-US" altLang="zh-CN" sz="4000" dirty="0"/>
              <a:t>(2/2)</a:t>
            </a:r>
            <a:endParaRPr lang="zh-CN" altLang="en-US" sz="4000" dirty="0"/>
          </a:p>
        </p:txBody>
      </p:sp>
      <p:sp>
        <p:nvSpPr>
          <p:cNvPr id="67587" name="内容占位符 2"/>
          <p:cNvSpPr>
            <a:spLocks noGrp="1"/>
          </p:cNvSpPr>
          <p:nvPr>
            <p:ph idx="1"/>
          </p:nvPr>
        </p:nvSpPr>
        <p:spPr>
          <a:prstGeom prst="rect">
            <a:avLst/>
          </a:prstGeom>
        </p:spPr>
        <p:txBody>
          <a:bodyPr>
            <a:normAutofit/>
          </a:bodyPr>
          <a:lstStyle/>
          <a:p>
            <a:pPr>
              <a:buFont typeface="Wingdings" pitchFamily="2" charset="2"/>
              <a:buChar char="l"/>
            </a:pPr>
            <a:r>
              <a:rPr lang="zh-CN" altLang="zh-CN" sz="2400" dirty="0">
                <a:latin typeface="Calibri" pitchFamily="34" charset="0"/>
                <a:cs typeface="Calibri" pitchFamily="34" charset="0"/>
              </a:rPr>
              <a:t>当需要使用一个已</a:t>
            </a:r>
            <a:r>
              <a:rPr lang="zh-CN" altLang="en-US" sz="2400" dirty="0">
                <a:latin typeface="Calibri" pitchFamily="34" charset="0"/>
                <a:cs typeface="Calibri" pitchFamily="34" charset="0"/>
              </a:rPr>
              <a:t>置换出</a:t>
            </a:r>
            <a:r>
              <a:rPr lang="zh-CN" altLang="zh-CN" sz="2400" dirty="0">
                <a:latin typeface="Calibri" pitchFamily="34" charset="0"/>
                <a:cs typeface="Calibri" pitchFamily="34" charset="0"/>
              </a:rPr>
              <a:t>的页</a:t>
            </a:r>
            <a:r>
              <a:rPr lang="zh-CN" altLang="en-US" sz="2400" dirty="0">
                <a:latin typeface="Calibri" pitchFamily="34" charset="0"/>
                <a:cs typeface="Calibri" pitchFamily="34" charset="0"/>
              </a:rPr>
              <a:t>框</a:t>
            </a:r>
            <a:r>
              <a:rPr lang="zh-CN" altLang="zh-CN" sz="2400" dirty="0">
                <a:latin typeface="Calibri" pitchFamily="34" charset="0"/>
                <a:cs typeface="Calibri" pitchFamily="34" charset="0"/>
              </a:rPr>
              <a:t>时，如果该页框还没有被</a:t>
            </a:r>
            <a:r>
              <a:rPr lang="zh-CN" altLang="en-US" sz="2400" dirty="0">
                <a:latin typeface="Calibri" pitchFamily="34" charset="0"/>
                <a:cs typeface="Calibri" pitchFamily="34" charset="0"/>
              </a:rPr>
              <a:t>新内容</a:t>
            </a:r>
            <a:r>
              <a:rPr lang="zh-CN" altLang="zh-CN" sz="2400" dirty="0">
                <a:latin typeface="Calibri" pitchFamily="34" charset="0"/>
                <a:cs typeface="Calibri" pitchFamily="34" charset="0"/>
              </a:rPr>
              <a:t>覆盖，</a:t>
            </a:r>
            <a:r>
              <a:rPr lang="zh-CN" altLang="en-US" sz="2400" dirty="0">
                <a:latin typeface="Calibri" pitchFamily="34" charset="0"/>
                <a:cs typeface="Calibri" pitchFamily="34" charset="0"/>
              </a:rPr>
              <a:t>则</a:t>
            </a:r>
            <a:r>
              <a:rPr lang="zh-CN" altLang="zh-CN" sz="2400" dirty="0">
                <a:latin typeface="Calibri" pitchFamily="34" charset="0"/>
                <a:cs typeface="Calibri" pitchFamily="34" charset="0"/>
              </a:rPr>
              <a:t>将</a:t>
            </a:r>
            <a:r>
              <a:rPr lang="zh-CN" altLang="en-US" sz="2400" dirty="0">
                <a:latin typeface="Calibri" pitchFamily="34" charset="0"/>
                <a:cs typeface="Calibri" pitchFamily="34" charset="0"/>
              </a:rPr>
              <a:t>它</a:t>
            </a:r>
            <a:r>
              <a:rPr lang="zh-CN" altLang="zh-CN" sz="2400" dirty="0">
                <a:latin typeface="Calibri" pitchFamily="34" charset="0"/>
                <a:cs typeface="Calibri" pitchFamily="34" charset="0"/>
              </a:rPr>
              <a:t>从空闲页框缓冲池中移出即可恢复该页面</a:t>
            </a:r>
            <a:endParaRPr lang="en-US" altLang="zh-CN" sz="2400" dirty="0">
              <a:latin typeface="Calibri" pitchFamily="34" charset="0"/>
              <a:cs typeface="Calibri" pitchFamily="34" charset="0"/>
            </a:endParaRPr>
          </a:p>
          <a:p>
            <a:pPr>
              <a:buFont typeface="Wingdings" pitchFamily="2" charset="2"/>
              <a:buChar char="l"/>
            </a:pPr>
            <a:endParaRPr lang="zh-CN" altLang="zh-CN" sz="2400" dirty="0">
              <a:latin typeface="Calibri" pitchFamily="34" charset="0"/>
              <a:cs typeface="Calibri" pitchFamily="34" charset="0"/>
            </a:endParaRPr>
          </a:p>
          <a:p>
            <a:pPr marL="0" indent="0">
              <a:buNone/>
            </a:pPr>
            <a:r>
              <a:rPr lang="zh-CN" altLang="en-US" sz="2400" dirty="0">
                <a:latin typeface="Calibri" pitchFamily="34" charset="0"/>
                <a:cs typeface="Calibri" pitchFamily="34" charset="0"/>
              </a:rPr>
              <a:t>清除策略实现</a:t>
            </a:r>
            <a:r>
              <a:rPr lang="en-US" altLang="zh-CN" sz="2400" dirty="0">
                <a:latin typeface="Calibri" pitchFamily="34" charset="0"/>
                <a:cs typeface="Calibri" pitchFamily="34" charset="0"/>
              </a:rPr>
              <a:t>(</a:t>
            </a:r>
            <a:r>
              <a:rPr lang="en-US" altLang="zh-CN" sz="2400" dirty="0" err="1">
                <a:latin typeface="Calibri" pitchFamily="34" charset="0"/>
                <a:cs typeface="Calibri" pitchFamily="34" charset="0"/>
              </a:rPr>
              <a:t>A.S.Tanenbaum</a:t>
            </a:r>
            <a:r>
              <a:rPr lang="en-US" altLang="zh-CN" sz="2400" dirty="0">
                <a:latin typeface="Calibri" pitchFamily="34" charset="0"/>
                <a:cs typeface="Calibri" pitchFamily="34" charset="0"/>
              </a:rPr>
              <a:t>)</a:t>
            </a:r>
          </a:p>
          <a:p>
            <a:pPr>
              <a:buFont typeface="Wingdings" pitchFamily="2" charset="2"/>
              <a:buChar char="l"/>
            </a:pPr>
            <a:r>
              <a:rPr lang="zh-CN" altLang="zh-CN" sz="2400" dirty="0">
                <a:latin typeface="Calibri" pitchFamily="34" charset="0"/>
                <a:cs typeface="Calibri" pitchFamily="34" charset="0"/>
              </a:rPr>
              <a:t>使用一个双指针时钟</a:t>
            </a:r>
            <a:r>
              <a:rPr lang="zh-CN" altLang="en-US" sz="2400" dirty="0">
                <a:latin typeface="Calibri" pitchFamily="34" charset="0"/>
                <a:cs typeface="Calibri" pitchFamily="34" charset="0"/>
              </a:rPr>
              <a:t>，</a:t>
            </a:r>
            <a:r>
              <a:rPr lang="zh-CN" altLang="zh-CN" sz="2400" dirty="0">
                <a:latin typeface="Calibri" pitchFamily="34" charset="0"/>
                <a:cs typeface="Calibri" pitchFamily="34" charset="0"/>
              </a:rPr>
              <a:t>前指针由分页守护进程控制</a:t>
            </a:r>
            <a:r>
              <a:rPr lang="zh-CN" altLang="en-US" sz="2400" dirty="0">
                <a:latin typeface="Calibri" pitchFamily="34" charset="0"/>
                <a:cs typeface="Calibri" pitchFamily="34" charset="0"/>
              </a:rPr>
              <a:t>：</a:t>
            </a:r>
            <a:r>
              <a:rPr lang="zh-CN" altLang="zh-CN" sz="2400" dirty="0">
                <a:latin typeface="Calibri" pitchFamily="34" charset="0"/>
                <a:cs typeface="Calibri" pitchFamily="34" charset="0"/>
              </a:rPr>
              <a:t>当它指向一个</a:t>
            </a:r>
            <a:r>
              <a:rPr lang="zh-CN" altLang="en-US" sz="2400" dirty="0">
                <a:latin typeface="Calibri" pitchFamily="34" charset="0"/>
                <a:cs typeface="Calibri" pitchFamily="34" charset="0"/>
              </a:rPr>
              <a:t>“</a:t>
            </a:r>
            <a:r>
              <a:rPr lang="zh-CN" altLang="zh-CN" sz="2400" dirty="0">
                <a:latin typeface="Calibri" pitchFamily="34" charset="0"/>
                <a:cs typeface="Calibri" pitchFamily="34" charset="0"/>
              </a:rPr>
              <a:t>脏</a:t>
            </a:r>
            <a:r>
              <a:rPr lang="zh-CN" altLang="en-US" sz="2400" dirty="0">
                <a:latin typeface="Calibri" pitchFamily="34" charset="0"/>
                <a:cs typeface="Calibri" pitchFamily="34" charset="0"/>
              </a:rPr>
              <a:t>”</a:t>
            </a:r>
            <a:r>
              <a:rPr lang="zh-CN" altLang="zh-CN" sz="2400" dirty="0">
                <a:latin typeface="Calibri" pitchFamily="34" charset="0"/>
                <a:cs typeface="Calibri" pitchFamily="34" charset="0"/>
              </a:rPr>
              <a:t>页面时，就把该页面写回磁盘，前指针向前移动</a:t>
            </a:r>
            <a:r>
              <a:rPr lang="zh-CN" altLang="en-US" sz="2400" dirty="0">
                <a:latin typeface="Calibri" pitchFamily="34" charset="0"/>
                <a:cs typeface="Calibri" pitchFamily="34" charset="0"/>
              </a:rPr>
              <a:t>；</a:t>
            </a:r>
            <a:r>
              <a:rPr lang="zh-CN" altLang="zh-CN" sz="2400" dirty="0">
                <a:latin typeface="Calibri" pitchFamily="34" charset="0"/>
                <a:cs typeface="Calibri" pitchFamily="34" charset="0"/>
              </a:rPr>
              <a:t>当它指向一个干净页面时，仅仅向前移动指针</a:t>
            </a:r>
            <a:endParaRPr lang="en-US" altLang="zh-CN" sz="2400" dirty="0">
              <a:latin typeface="Calibri" pitchFamily="34" charset="0"/>
              <a:cs typeface="Calibri" pitchFamily="34" charset="0"/>
            </a:endParaRPr>
          </a:p>
          <a:p>
            <a:pPr>
              <a:buSzPct val="100000"/>
              <a:buFont typeface="Wingdings" pitchFamily="2" charset="2"/>
              <a:buChar char="ü"/>
            </a:pPr>
            <a:r>
              <a:rPr lang="zh-CN" altLang="zh-CN" sz="2400" dirty="0">
                <a:latin typeface="Calibri" pitchFamily="34" charset="0"/>
                <a:cs typeface="Calibri" pitchFamily="34" charset="0"/>
              </a:rPr>
              <a:t>后指针用于页面置换，</a:t>
            </a:r>
            <a:r>
              <a:rPr lang="zh-CN" altLang="en-US" sz="2400" dirty="0">
                <a:latin typeface="Calibri" pitchFamily="34" charset="0"/>
                <a:cs typeface="Calibri" pitchFamily="34" charset="0"/>
              </a:rPr>
              <a:t>与</a:t>
            </a:r>
            <a:r>
              <a:rPr lang="zh-CN" altLang="zh-CN" sz="2400" dirty="0">
                <a:latin typeface="Calibri" pitchFamily="34" charset="0"/>
                <a:cs typeface="Calibri" pitchFamily="34" charset="0"/>
              </a:rPr>
              <a:t>标准时钟算法一样</a:t>
            </a:r>
            <a:endParaRPr lang="en-US" altLang="zh-CN" sz="2400" dirty="0">
              <a:latin typeface="Calibri" pitchFamily="34" charset="0"/>
              <a:cs typeface="Calibri" pitchFamily="34" charset="0"/>
            </a:endParaRPr>
          </a:p>
          <a:p>
            <a:pPr>
              <a:buSzPct val="100000"/>
              <a:buFont typeface="Wingdings" pitchFamily="2" charset="2"/>
              <a:buChar char="ü"/>
            </a:pPr>
            <a:r>
              <a:rPr lang="zh-CN" altLang="zh-CN" sz="2400" dirty="0">
                <a:latin typeface="Calibri" pitchFamily="34" charset="0"/>
                <a:cs typeface="Calibri" pitchFamily="34" charset="0"/>
              </a:rPr>
              <a:t>由于分页守护进程的工作，后指针命中干净页面的概率会增加</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13697366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z="4000" dirty="0"/>
              <a:t>页缓冲技术</a:t>
            </a:r>
          </a:p>
        </p:txBody>
      </p:sp>
      <p:sp>
        <p:nvSpPr>
          <p:cNvPr id="68611" name="内容占位符 2"/>
          <p:cNvSpPr>
            <a:spLocks noGrp="1"/>
          </p:cNvSpPr>
          <p:nvPr>
            <p:ph idx="1"/>
          </p:nvPr>
        </p:nvSpPr>
        <p:spPr>
          <a:xfrm>
            <a:off x="467544" y="1700808"/>
            <a:ext cx="7920879" cy="4464496"/>
          </a:xfrm>
          <a:prstGeom prst="rect">
            <a:avLst/>
          </a:prstGeom>
        </p:spPr>
        <p:txBody>
          <a:bodyPr>
            <a:noAutofit/>
          </a:bodyPr>
          <a:lstStyle/>
          <a:p>
            <a:r>
              <a:rPr lang="zh-CN" altLang="en-US" sz="2400" dirty="0">
                <a:latin typeface="Calibri" pitchFamily="34" charset="0"/>
                <a:cs typeface="Calibri" pitchFamily="34" charset="0"/>
              </a:rPr>
              <a:t>目的：提高性能</a:t>
            </a:r>
            <a:endParaRPr lang="en-US" altLang="zh-CN" sz="2400" dirty="0">
              <a:latin typeface="Calibri" pitchFamily="34" charset="0"/>
              <a:cs typeface="Calibri" pitchFamily="34" charset="0"/>
            </a:endParaRPr>
          </a:p>
          <a:p>
            <a:r>
              <a:rPr lang="zh-CN" altLang="en-US" sz="2400" dirty="0">
                <a:latin typeface="Calibri" pitchFamily="34" charset="0"/>
                <a:cs typeface="Calibri" pitchFamily="34" charset="0"/>
              </a:rPr>
              <a:t>思路</a:t>
            </a:r>
            <a:endParaRPr lang="en-US" altLang="zh-CN" sz="2400" dirty="0">
              <a:latin typeface="Calibri" pitchFamily="34" charset="0"/>
              <a:cs typeface="Calibri" pitchFamily="34" charset="0"/>
            </a:endParaRPr>
          </a:p>
          <a:p>
            <a:pPr lvl="1">
              <a:buSzPct val="75000"/>
              <a:buFont typeface="Wingdings" pitchFamily="2" charset="2"/>
              <a:buChar char="n"/>
            </a:pPr>
            <a:r>
              <a:rPr lang="zh-CN" altLang="en-US" sz="2400" dirty="0">
                <a:latin typeface="Calibri" pitchFamily="34" charset="0"/>
                <a:cs typeface="Calibri" pitchFamily="34" charset="0"/>
              </a:rPr>
              <a:t>不丢弃</a:t>
            </a:r>
            <a:r>
              <a:rPr lang="zh-CN" altLang="zh-CN" sz="2400" dirty="0">
                <a:latin typeface="Calibri" pitchFamily="34" charset="0"/>
                <a:cs typeface="Calibri" pitchFamily="34" charset="0"/>
              </a:rPr>
              <a:t>置换出的页，</a:t>
            </a:r>
            <a:r>
              <a:rPr lang="zh-CN" altLang="en-US" sz="2400" dirty="0">
                <a:latin typeface="Calibri" pitchFamily="34" charset="0"/>
                <a:cs typeface="Calibri" pitchFamily="34" charset="0"/>
              </a:rPr>
              <a:t>将它们放入</a:t>
            </a:r>
            <a:r>
              <a:rPr lang="zh-CN" altLang="zh-CN" sz="2400" dirty="0">
                <a:latin typeface="Calibri" pitchFamily="34" charset="0"/>
                <a:cs typeface="Calibri" pitchFamily="34" charset="0"/>
              </a:rPr>
              <a:t>两个表之一：如果未被修改，则</a:t>
            </a:r>
            <a:r>
              <a:rPr lang="zh-CN" altLang="en-US" sz="2400" dirty="0">
                <a:latin typeface="Calibri" pitchFamily="34" charset="0"/>
                <a:cs typeface="Calibri" pitchFamily="34" charset="0"/>
              </a:rPr>
              <a:t>放</a:t>
            </a:r>
            <a:r>
              <a:rPr lang="zh-CN" altLang="zh-CN" sz="2400" dirty="0">
                <a:latin typeface="Calibri" pitchFamily="34" charset="0"/>
                <a:cs typeface="Calibri" pitchFamily="34" charset="0"/>
              </a:rPr>
              <a:t>到</a:t>
            </a:r>
            <a:r>
              <a:rPr lang="zh-CN" altLang="zh-CN" sz="2400" i="1" u="sng" dirty="0">
                <a:effectLst>
                  <a:outerShdw blurRad="38100" dist="38100" dir="2700000" algn="tl">
                    <a:srgbClr val="000000">
                      <a:alpha val="43137"/>
                    </a:srgbClr>
                  </a:outerShdw>
                </a:effectLst>
                <a:latin typeface="Calibri" pitchFamily="34" charset="0"/>
                <a:cs typeface="Calibri" pitchFamily="34" charset="0"/>
              </a:rPr>
              <a:t>空闲页</a:t>
            </a:r>
            <a:r>
              <a:rPr lang="zh-CN" altLang="en-US" sz="2400" i="1" u="sng" dirty="0">
                <a:effectLst>
                  <a:outerShdw blurRad="38100" dist="38100" dir="2700000" algn="tl">
                    <a:srgbClr val="000000">
                      <a:alpha val="43137"/>
                    </a:srgbClr>
                  </a:outerShdw>
                </a:effectLst>
                <a:latin typeface="Calibri" pitchFamily="34" charset="0"/>
                <a:cs typeface="Calibri" pitchFamily="34" charset="0"/>
              </a:rPr>
              <a:t>链</a:t>
            </a:r>
            <a:r>
              <a:rPr lang="zh-CN" altLang="zh-CN" sz="2400" i="1" u="sng" dirty="0">
                <a:effectLst>
                  <a:outerShdw blurRad="38100" dist="38100" dir="2700000" algn="tl">
                    <a:srgbClr val="000000">
                      <a:alpha val="43137"/>
                    </a:srgbClr>
                  </a:outerShdw>
                </a:effectLst>
                <a:latin typeface="Calibri" pitchFamily="34" charset="0"/>
                <a:cs typeface="Calibri" pitchFamily="34" charset="0"/>
              </a:rPr>
              <a:t>表</a:t>
            </a:r>
            <a:r>
              <a:rPr lang="zh-CN" altLang="en-US" sz="2400" dirty="0">
                <a:latin typeface="Calibri" pitchFamily="34" charset="0"/>
                <a:cs typeface="Calibri" pitchFamily="34" charset="0"/>
              </a:rPr>
              <a:t>中</a:t>
            </a:r>
            <a:r>
              <a:rPr lang="zh-CN" altLang="zh-CN" sz="2400" dirty="0">
                <a:latin typeface="Calibri" pitchFamily="34" charset="0"/>
                <a:cs typeface="Calibri" pitchFamily="34" charset="0"/>
              </a:rPr>
              <a:t>，如果修改了，则</a:t>
            </a:r>
            <a:r>
              <a:rPr lang="zh-CN" altLang="en-US" sz="2400" dirty="0">
                <a:latin typeface="Calibri" pitchFamily="34" charset="0"/>
                <a:cs typeface="Calibri" pitchFamily="34" charset="0"/>
              </a:rPr>
              <a:t>放</a:t>
            </a:r>
            <a:r>
              <a:rPr lang="zh-CN" altLang="zh-CN" sz="2400" dirty="0">
                <a:latin typeface="Calibri" pitchFamily="34" charset="0"/>
                <a:cs typeface="Calibri" pitchFamily="34" charset="0"/>
              </a:rPr>
              <a:t>到</a:t>
            </a:r>
            <a:r>
              <a:rPr lang="zh-CN" altLang="zh-CN" sz="2400" i="1" u="sng" dirty="0">
                <a:effectLst>
                  <a:outerShdw blurRad="38100" dist="38100" dir="2700000" algn="tl">
                    <a:srgbClr val="000000">
                      <a:alpha val="43137"/>
                    </a:srgbClr>
                  </a:outerShdw>
                </a:effectLst>
                <a:latin typeface="Calibri" pitchFamily="34" charset="0"/>
                <a:cs typeface="Calibri" pitchFamily="34" charset="0"/>
              </a:rPr>
              <a:t>修改页</a:t>
            </a:r>
            <a:r>
              <a:rPr lang="zh-CN" altLang="en-US" sz="2400" i="1" u="sng" dirty="0">
                <a:effectLst>
                  <a:outerShdw blurRad="38100" dist="38100" dir="2700000" algn="tl">
                    <a:srgbClr val="000000">
                      <a:alpha val="43137"/>
                    </a:srgbClr>
                  </a:outerShdw>
                </a:effectLst>
                <a:latin typeface="Calibri" pitchFamily="34" charset="0"/>
                <a:cs typeface="Calibri" pitchFamily="34" charset="0"/>
              </a:rPr>
              <a:t>链</a:t>
            </a:r>
            <a:r>
              <a:rPr lang="zh-CN" altLang="zh-CN" sz="2400" i="1" u="sng" dirty="0">
                <a:effectLst>
                  <a:outerShdw blurRad="38100" dist="38100" dir="2700000" algn="tl">
                    <a:srgbClr val="000000">
                      <a:alpha val="43137"/>
                    </a:srgbClr>
                  </a:outerShdw>
                </a:effectLst>
                <a:latin typeface="Calibri" pitchFamily="34" charset="0"/>
                <a:cs typeface="Calibri" pitchFamily="34" charset="0"/>
              </a:rPr>
              <a:t>表</a:t>
            </a:r>
            <a:r>
              <a:rPr lang="zh-CN" altLang="en-US" sz="2400" dirty="0">
                <a:latin typeface="Calibri" pitchFamily="34" charset="0"/>
                <a:cs typeface="Calibri" pitchFamily="34" charset="0"/>
              </a:rPr>
              <a:t>中</a:t>
            </a:r>
            <a:endParaRPr lang="en-US" altLang="zh-CN" sz="2400" dirty="0">
              <a:latin typeface="Calibri" pitchFamily="34" charset="0"/>
              <a:cs typeface="Calibri" pitchFamily="34" charset="0"/>
            </a:endParaRPr>
          </a:p>
          <a:p>
            <a:pPr lvl="1">
              <a:buSzPct val="75000"/>
              <a:buFont typeface="Wingdings" pitchFamily="2" charset="2"/>
              <a:buChar char="n"/>
            </a:pPr>
            <a:r>
              <a:rPr lang="zh-CN" altLang="zh-CN" sz="2400" dirty="0">
                <a:latin typeface="Calibri" pitchFamily="34" charset="0"/>
                <a:cs typeface="Calibri" pitchFamily="34" charset="0"/>
              </a:rPr>
              <a:t>被修改的页以簇方式写回</a:t>
            </a:r>
            <a:r>
              <a:rPr lang="zh-CN" altLang="en-US" sz="2400" dirty="0">
                <a:latin typeface="Calibri" pitchFamily="34" charset="0"/>
                <a:cs typeface="Calibri" pitchFamily="34" charset="0"/>
              </a:rPr>
              <a:t>磁盘</a:t>
            </a:r>
            <a:r>
              <a:rPr lang="en-US" altLang="zh-CN" sz="2400" dirty="0">
                <a:latin typeface="Calibri" pitchFamily="34" charset="0"/>
                <a:cs typeface="Calibri" pitchFamily="34" charset="0"/>
              </a:rPr>
              <a:t>(</a:t>
            </a:r>
            <a:r>
              <a:rPr lang="zh-CN" altLang="zh-CN" sz="2400" dirty="0">
                <a:latin typeface="Calibri" pitchFamily="34" charset="0"/>
                <a:cs typeface="Calibri" pitchFamily="34" charset="0"/>
              </a:rPr>
              <a:t>不是一次只写一个，减少</a:t>
            </a:r>
            <a:r>
              <a:rPr lang="en-US" altLang="zh-CN" sz="2400" dirty="0">
                <a:latin typeface="Calibri" pitchFamily="34" charset="0"/>
                <a:cs typeface="Calibri" pitchFamily="34" charset="0"/>
              </a:rPr>
              <a:t>I/O</a:t>
            </a:r>
            <a:r>
              <a:rPr lang="zh-CN" altLang="zh-CN" sz="2400" dirty="0">
                <a:latin typeface="Calibri" pitchFamily="34" charset="0"/>
                <a:cs typeface="Calibri" pitchFamily="34" charset="0"/>
              </a:rPr>
              <a:t>操作的数</a:t>
            </a:r>
            <a:r>
              <a:rPr lang="zh-CN" altLang="en-US" sz="2400" dirty="0">
                <a:latin typeface="Calibri" pitchFamily="34" charset="0"/>
                <a:cs typeface="Calibri" pitchFamily="34" charset="0"/>
              </a:rPr>
              <a:t>量</a:t>
            </a:r>
            <a:r>
              <a:rPr lang="zh-CN" altLang="zh-CN" sz="2400" dirty="0">
                <a:latin typeface="Calibri" pitchFamily="34" charset="0"/>
                <a:cs typeface="Calibri" pitchFamily="34" charset="0"/>
              </a:rPr>
              <a:t>，从而减少了磁盘访问时间</a:t>
            </a:r>
            <a:r>
              <a:rPr lang="en-US" altLang="zh-CN" sz="2400" dirty="0">
                <a:latin typeface="Calibri" pitchFamily="34" charset="0"/>
                <a:cs typeface="Calibri" pitchFamily="34" charset="0"/>
              </a:rPr>
              <a:t>)</a:t>
            </a:r>
          </a:p>
          <a:p>
            <a:pPr lvl="1">
              <a:buSzPct val="75000"/>
              <a:buFont typeface="Wingdings" pitchFamily="2" charset="2"/>
              <a:buChar char="n"/>
            </a:pPr>
            <a:r>
              <a:rPr lang="zh-CN" altLang="zh-CN" sz="2400" dirty="0">
                <a:latin typeface="Calibri" pitchFamily="34" charset="0"/>
                <a:cs typeface="Calibri" pitchFamily="34" charset="0"/>
              </a:rPr>
              <a:t>被置换的页仍然保留在内存中，</a:t>
            </a:r>
            <a:r>
              <a:rPr lang="zh-CN" altLang="en-US" sz="2400" dirty="0">
                <a:latin typeface="Calibri" pitchFamily="34" charset="0"/>
                <a:cs typeface="Calibri" pitchFamily="34" charset="0"/>
              </a:rPr>
              <a:t>一旦</a:t>
            </a:r>
            <a:r>
              <a:rPr lang="zh-CN" altLang="zh-CN" sz="2400" dirty="0">
                <a:latin typeface="Calibri" pitchFamily="34" charset="0"/>
                <a:cs typeface="Calibri" pitchFamily="34" charset="0"/>
              </a:rPr>
              <a:t>进程</a:t>
            </a:r>
            <a:r>
              <a:rPr lang="zh-CN" altLang="en-US" sz="2400" dirty="0">
                <a:latin typeface="Calibri" pitchFamily="34" charset="0"/>
                <a:cs typeface="Calibri" pitchFamily="34" charset="0"/>
              </a:rPr>
              <a:t>又要</a:t>
            </a:r>
            <a:r>
              <a:rPr lang="zh-CN" altLang="zh-CN" sz="2400" dirty="0">
                <a:latin typeface="Calibri" pitchFamily="34" charset="0"/>
                <a:cs typeface="Calibri" pitchFamily="34" charset="0"/>
              </a:rPr>
              <a:t>访问该页，可以迅速</a:t>
            </a:r>
            <a:r>
              <a:rPr lang="zh-CN" altLang="en-US" sz="2400" dirty="0">
                <a:latin typeface="Calibri" pitchFamily="34" charset="0"/>
                <a:cs typeface="Calibri" pitchFamily="34" charset="0"/>
              </a:rPr>
              <a:t>将它加入</a:t>
            </a:r>
            <a:r>
              <a:rPr lang="zh-CN" altLang="zh-CN" sz="2400" dirty="0">
                <a:latin typeface="Calibri" pitchFamily="34" charset="0"/>
                <a:cs typeface="Calibri" pitchFamily="34" charset="0"/>
              </a:rPr>
              <a:t>该进程的驻留集合</a:t>
            </a:r>
            <a:r>
              <a:rPr lang="en-US" altLang="zh-CN" sz="2400" dirty="0">
                <a:latin typeface="Calibri" pitchFamily="34" charset="0"/>
                <a:cs typeface="Calibri" pitchFamily="34" charset="0"/>
              </a:rPr>
              <a:t>(</a:t>
            </a:r>
            <a:r>
              <a:rPr lang="zh-CN" altLang="zh-CN" sz="2400" dirty="0">
                <a:latin typeface="Calibri" pitchFamily="34" charset="0"/>
                <a:cs typeface="Calibri" pitchFamily="34" charset="0"/>
              </a:rPr>
              <a:t>代价很小</a:t>
            </a:r>
            <a:r>
              <a:rPr lang="en-US" altLang="zh-CN" sz="2400" dirty="0">
                <a:latin typeface="Calibri" pitchFamily="34" charset="0"/>
                <a:cs typeface="Calibri" pitchFamily="34" charset="0"/>
              </a:rPr>
              <a:t>)</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24776144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6880" y="3147045"/>
            <a:ext cx="6745560" cy="1362075"/>
          </a:xfrm>
        </p:spPr>
        <p:txBody>
          <a:bodyPr anchor="ctr">
            <a:noAutofit/>
          </a:bodyPr>
          <a:lstStyle/>
          <a:p>
            <a:pPr algn="ctr"/>
            <a:r>
              <a:rPr lang="zh-CN" altLang="en-US" sz="4800" i="1" dirty="0">
                <a:effectLst>
                  <a:outerShdw blurRad="38100" dist="38100" dir="2700000" algn="tl">
                    <a:srgbClr val="000000">
                      <a:alpha val="43137"/>
                    </a:srgbClr>
                  </a:outerShdw>
                </a:effectLst>
              </a:rPr>
              <a:t>其他设计及实现问题</a:t>
            </a:r>
          </a:p>
        </p:txBody>
      </p:sp>
      <p:sp>
        <p:nvSpPr>
          <p:cNvPr id="3" name="文本占位符 2"/>
          <p:cNvSpPr>
            <a:spLocks noGrp="1"/>
          </p:cNvSpPr>
          <p:nvPr>
            <p:ph type="body" idx="1"/>
          </p:nvPr>
        </p:nvSpPr>
        <p:spPr>
          <a:xfrm>
            <a:off x="722313" y="1643061"/>
            <a:ext cx="7772400" cy="1353891"/>
          </a:xfrm>
        </p:spPr>
        <p:txBody>
          <a:bodyPr anchor="ctr">
            <a:normAutofit/>
          </a:bodyPr>
          <a:lstStyle/>
          <a:p>
            <a:pPr algn="r"/>
            <a:r>
              <a:rPr lang="zh-CN" altLang="en-US" sz="2800" b="1" i="1" dirty="0">
                <a:solidFill>
                  <a:schemeClr val="tx2">
                    <a:lumMod val="75000"/>
                  </a:schemeClr>
                </a:solidFill>
              </a:rPr>
              <a:t>内存映射文件</a:t>
            </a:r>
            <a:r>
              <a:rPr lang="en-US" altLang="zh-CN" sz="2800" b="1" i="1" dirty="0">
                <a:solidFill>
                  <a:schemeClr val="tx2">
                    <a:lumMod val="75000"/>
                  </a:schemeClr>
                </a:solidFill>
              </a:rPr>
              <a:t>……</a:t>
            </a:r>
            <a:endParaRPr lang="zh-CN" altLang="en-US" sz="2800" b="1" i="1" dirty="0">
              <a:solidFill>
                <a:schemeClr val="tx2">
                  <a:lumMod val="75000"/>
                </a:schemeClr>
              </a:solidFill>
            </a:endParaRPr>
          </a:p>
        </p:txBody>
      </p:sp>
    </p:spTree>
    <p:extLst>
      <p:ext uri="{BB962C8B-B14F-4D97-AF65-F5344CB8AC3E}">
        <p14:creationId xmlns:p14="http://schemas.microsoft.com/office/powerpoint/2010/main" val="42843497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z="4000"/>
              <a:t>内存映射文件</a:t>
            </a:r>
          </a:p>
        </p:txBody>
      </p:sp>
      <p:sp>
        <p:nvSpPr>
          <p:cNvPr id="70659" name="内容占位符 2"/>
          <p:cNvSpPr>
            <a:spLocks noGrp="1"/>
          </p:cNvSpPr>
          <p:nvPr>
            <p:ph idx="1"/>
          </p:nvPr>
        </p:nvSpPr>
        <p:spPr>
          <a:xfrm>
            <a:off x="611560" y="1700808"/>
            <a:ext cx="7408333" cy="4209331"/>
          </a:xfrm>
          <a:prstGeom prst="rect">
            <a:avLst/>
          </a:prstGeom>
        </p:spPr>
        <p:txBody>
          <a:bodyPr>
            <a:normAutofit fontScale="92500"/>
          </a:bodyPr>
          <a:lstStyle/>
          <a:p>
            <a:r>
              <a:rPr lang="zh-CN" altLang="en-US" sz="2800" dirty="0"/>
              <a:t>基本</a:t>
            </a:r>
            <a:r>
              <a:rPr lang="zh-CN" altLang="zh-CN" sz="2800" dirty="0"/>
              <a:t>思想</a:t>
            </a:r>
            <a:endParaRPr lang="en-US" altLang="zh-CN" sz="2800" dirty="0"/>
          </a:p>
          <a:p>
            <a:pPr marL="0" indent="0">
              <a:buNone/>
            </a:pPr>
            <a:r>
              <a:rPr lang="en-US" altLang="zh-CN" dirty="0"/>
              <a:t>  </a:t>
            </a:r>
            <a:r>
              <a:rPr lang="zh-CN" altLang="zh-CN" sz="2800" dirty="0"/>
              <a:t>进程通过一个系统调用将一个文件映射到其虚拟地址空间的一部分</a:t>
            </a:r>
            <a:r>
              <a:rPr lang="zh-CN" altLang="en-US" sz="2800" dirty="0"/>
              <a:t>，</a:t>
            </a:r>
            <a:r>
              <a:rPr lang="zh-CN" altLang="en-US" sz="2800" dirty="0">
                <a:solidFill>
                  <a:srgbClr val="990099"/>
                </a:solidFill>
              </a:rPr>
              <a:t>访问这个文件就象访问内存中的一个大数组，而不是对文件进行读写</a:t>
            </a:r>
            <a:endParaRPr lang="en-US" altLang="zh-CN" sz="2800" dirty="0"/>
          </a:p>
          <a:p>
            <a:r>
              <a:rPr lang="zh-CN" altLang="zh-CN" sz="2800" dirty="0"/>
              <a:t>在多数实现中，在映射共享的页面时不会实际读入页面的内容，而是在访问页面时，页面才会被每次一页的读入，磁盘文件则被当作后备存储</a:t>
            </a:r>
            <a:endParaRPr lang="en-US" altLang="zh-CN" sz="2800" dirty="0"/>
          </a:p>
          <a:p>
            <a:r>
              <a:rPr lang="zh-CN" altLang="zh-CN" sz="2800" dirty="0"/>
              <a:t>当进程退出或显式地解除文件映射时，所有被</a:t>
            </a:r>
            <a:r>
              <a:rPr lang="zh-CN" altLang="en-US" sz="2800" dirty="0"/>
              <a:t>修改</a:t>
            </a:r>
            <a:r>
              <a:rPr lang="zh-CN" altLang="zh-CN" sz="2800" dirty="0"/>
              <a:t>页面会写回文件</a:t>
            </a:r>
            <a:endParaRPr lang="zh-CN" altLang="en-US" sz="2800" dirty="0"/>
          </a:p>
        </p:txBody>
      </p:sp>
    </p:spTree>
    <p:extLst>
      <p:ext uri="{BB962C8B-B14F-4D97-AF65-F5344CB8AC3E}">
        <p14:creationId xmlns:p14="http://schemas.microsoft.com/office/powerpoint/2010/main" val="4092979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6840" y="3219053"/>
            <a:ext cx="7321624" cy="1362075"/>
          </a:xfrm>
        </p:spPr>
        <p:txBody>
          <a:bodyPr anchor="ctr">
            <a:noAutofit/>
          </a:bodyPr>
          <a:lstStyle/>
          <a:p>
            <a:pPr algn="ctr"/>
            <a:r>
              <a:rPr lang="en-US" altLang="zh-CN" sz="3600" i="1" dirty="0">
                <a:effectLst>
                  <a:outerShdw blurRad="38100" dist="38100" dir="2700000" algn="tl">
                    <a:srgbClr val="000000">
                      <a:alpha val="43137"/>
                    </a:srgbClr>
                  </a:outerShdw>
                </a:effectLst>
              </a:rPr>
              <a:t>Intel x86 </a:t>
            </a:r>
            <a:r>
              <a:rPr lang="zh-CN" altLang="en-US" sz="3600" i="1" dirty="0">
                <a:effectLst>
                  <a:outerShdw blurRad="38100" dist="38100" dir="2700000" algn="tl">
                    <a:srgbClr val="000000">
                      <a:alpha val="43137"/>
                    </a:srgbClr>
                  </a:outerShdw>
                </a:effectLst>
              </a:rPr>
              <a:t>虚拟内存机制</a:t>
            </a:r>
          </a:p>
        </p:txBody>
      </p:sp>
      <p:sp>
        <p:nvSpPr>
          <p:cNvPr id="3" name="文本占位符 2"/>
          <p:cNvSpPr>
            <a:spLocks noGrp="1"/>
          </p:cNvSpPr>
          <p:nvPr>
            <p:ph type="body" idx="1"/>
          </p:nvPr>
        </p:nvSpPr>
        <p:spPr>
          <a:xfrm>
            <a:off x="2402738" y="2201167"/>
            <a:ext cx="6417734" cy="939801"/>
          </a:xfrm>
        </p:spPr>
        <p:txBody>
          <a:bodyPr anchor="ctr">
            <a:normAutofit/>
          </a:bodyPr>
          <a:lstStyle/>
          <a:p>
            <a:pPr algn="r"/>
            <a:r>
              <a:rPr lang="zh-CN" altLang="en-US" sz="2800" b="1" i="1" dirty="0">
                <a:solidFill>
                  <a:schemeClr val="tx2">
                    <a:lumMod val="75000"/>
                  </a:schemeClr>
                </a:solidFill>
              </a:rPr>
              <a:t>段式寻址、页式及地址转换</a:t>
            </a:r>
            <a:r>
              <a:rPr lang="en-US" altLang="zh-CN" sz="2800" b="1" i="1" dirty="0">
                <a:solidFill>
                  <a:schemeClr val="tx2">
                    <a:lumMod val="75000"/>
                  </a:schemeClr>
                </a:solidFill>
              </a:rPr>
              <a:t>……</a:t>
            </a:r>
            <a:endParaRPr lang="zh-CN" altLang="en-US" sz="2800" b="1" i="1" dirty="0">
              <a:solidFill>
                <a:schemeClr val="tx2">
                  <a:lumMod val="75000"/>
                </a:schemeClr>
              </a:solidFill>
            </a:endParaRPr>
          </a:p>
        </p:txBody>
      </p:sp>
    </p:spTree>
    <p:extLst>
      <p:ext uri="{BB962C8B-B14F-4D97-AF65-F5344CB8AC3E}">
        <p14:creationId xmlns:p14="http://schemas.microsoft.com/office/powerpoint/2010/main" val="38740843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保护模式下的寻址方式</a:t>
            </a:r>
          </a:p>
        </p:txBody>
      </p:sp>
      <p:pic>
        <p:nvPicPr>
          <p:cNvPr id="33" name="Picture 6" descr="03-39"/>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65"/>
          <a:stretch/>
        </p:blipFill>
        <p:spPr bwMode="auto">
          <a:xfrm>
            <a:off x="323528" y="1315546"/>
            <a:ext cx="4608512" cy="132136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33"/>
          <p:cNvGrpSpPr/>
          <p:nvPr/>
        </p:nvGrpSpPr>
        <p:grpSpPr>
          <a:xfrm>
            <a:off x="323528" y="2708920"/>
            <a:ext cx="7848872" cy="1584176"/>
            <a:chOff x="539552" y="4581128"/>
            <a:chExt cx="8385175" cy="1668463"/>
          </a:xfrm>
        </p:grpSpPr>
        <p:pic>
          <p:nvPicPr>
            <p:cNvPr id="35" name="Picture 5"/>
            <p:cNvPicPr>
              <a:picLocks noChangeArrowheads="1"/>
            </p:cNvPicPr>
            <p:nvPr/>
          </p:nvPicPr>
          <p:blipFill rotWithShape="1">
            <a:blip r:embed="rId4" cstate="print">
              <a:extLst>
                <a:ext uri="{28A0092B-C50C-407E-A947-70E740481C1C}">
                  <a14:useLocalDpi xmlns:a14="http://schemas.microsoft.com/office/drawing/2010/main" val="0"/>
                </a:ext>
              </a:extLst>
            </a:blip>
            <a:srcRect l="1141" t="50000" r="-1141"/>
            <a:stretch/>
          </p:blipFill>
          <p:spPr bwMode="auto">
            <a:xfrm>
              <a:off x="539552" y="4581128"/>
              <a:ext cx="8385175" cy="16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矩形 35"/>
            <p:cNvSpPr/>
            <p:nvPr/>
          </p:nvSpPr>
          <p:spPr>
            <a:xfrm>
              <a:off x="2411760" y="4581128"/>
              <a:ext cx="3168352" cy="7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8" name="Picture 6" descr="03-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9992" y="4377599"/>
            <a:ext cx="4536504" cy="2451325"/>
          </a:xfrm>
          <a:prstGeom prst="rect">
            <a:avLst/>
          </a:prstGeom>
          <a:noFill/>
          <a:extLst>
            <a:ext uri="{909E8E84-426E-40DD-AFC4-6F175D3DCCD1}">
              <a14:hiddenFill xmlns:a14="http://schemas.microsoft.com/office/drawing/2010/main">
                <a:solidFill>
                  <a:srgbClr val="FFFFFF"/>
                </a:solidFill>
              </a14:hiddenFill>
            </a:ext>
          </a:extLst>
        </p:spPr>
      </p:pic>
      <p:sp>
        <p:nvSpPr>
          <p:cNvPr id="39" name="矩形 38"/>
          <p:cNvSpPr/>
          <p:nvPr/>
        </p:nvSpPr>
        <p:spPr>
          <a:xfrm>
            <a:off x="323528" y="4377599"/>
            <a:ext cx="3924436" cy="221975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zh-CN" altLang="en-US" b="1" dirty="0">
                <a:solidFill>
                  <a:srgbClr val="0000CC"/>
                </a:solidFill>
                <a:latin typeface="Calibri" pitchFamily="34" charset="0"/>
                <a:ea typeface="华文楷体" pitchFamily="2" charset="-122"/>
                <a:cs typeface="Calibri" pitchFamily="34" charset="0"/>
              </a:rPr>
              <a:t>提问：</a:t>
            </a:r>
            <a:endParaRPr lang="en-US" altLang="zh-CN" b="1" dirty="0">
              <a:solidFill>
                <a:srgbClr val="0000CC"/>
              </a:solidFill>
              <a:latin typeface="Calibri" pitchFamily="34" charset="0"/>
              <a:ea typeface="华文楷体" pitchFamily="2" charset="-122"/>
              <a:cs typeface="Calibri" pitchFamily="34" charset="0"/>
            </a:endParaRPr>
          </a:p>
          <a:p>
            <a:pPr marL="285750" indent="-285750">
              <a:spcBef>
                <a:spcPts val="300"/>
              </a:spcBef>
              <a:buFont typeface="Wingdings" pitchFamily="2" charset="2"/>
              <a:buChar char="ü"/>
            </a:pPr>
            <a:r>
              <a:rPr lang="en-US" altLang="zh-CN" b="1" dirty="0">
                <a:solidFill>
                  <a:srgbClr val="0000CC"/>
                </a:solidFill>
                <a:latin typeface="Calibri" pitchFamily="34" charset="0"/>
                <a:ea typeface="华文楷体" pitchFamily="2" charset="-122"/>
                <a:cs typeface="Calibri" pitchFamily="34" charset="0"/>
              </a:rPr>
              <a:t>i386</a:t>
            </a:r>
            <a:r>
              <a:rPr lang="zh-CN" altLang="zh-CN" b="1" dirty="0">
                <a:solidFill>
                  <a:srgbClr val="0000CC"/>
                </a:solidFill>
                <a:latin typeface="Calibri" pitchFamily="34" charset="0"/>
                <a:ea typeface="华文楷体" pitchFamily="2" charset="-122"/>
                <a:cs typeface="Calibri" pitchFamily="34" charset="0"/>
              </a:rPr>
              <a:t>提供几种工作模式？</a:t>
            </a:r>
            <a:endParaRPr lang="en-US" altLang="zh-CN" b="1" dirty="0">
              <a:solidFill>
                <a:srgbClr val="0000CC"/>
              </a:solidFill>
              <a:latin typeface="Calibri" pitchFamily="34" charset="0"/>
              <a:ea typeface="华文楷体" pitchFamily="2" charset="-122"/>
              <a:cs typeface="Calibri" pitchFamily="34" charset="0"/>
            </a:endParaRPr>
          </a:p>
          <a:p>
            <a:pPr marL="285750" indent="-285750">
              <a:spcBef>
                <a:spcPts val="300"/>
              </a:spcBef>
              <a:buFont typeface="Wingdings" pitchFamily="2" charset="2"/>
              <a:buChar char="ü"/>
            </a:pPr>
            <a:r>
              <a:rPr lang="zh-CN" altLang="zh-CN" b="1" dirty="0">
                <a:solidFill>
                  <a:srgbClr val="0000CC"/>
                </a:solidFill>
                <a:latin typeface="Calibri" pitchFamily="34" charset="0"/>
                <a:ea typeface="华文楷体" pitchFamily="2" charset="-122"/>
                <a:cs typeface="Calibri" pitchFamily="34" charset="0"/>
              </a:rPr>
              <a:t>保护模式下的寻址方式？</a:t>
            </a:r>
            <a:endParaRPr lang="en-US" altLang="zh-CN" b="1" dirty="0">
              <a:solidFill>
                <a:srgbClr val="0000CC"/>
              </a:solidFill>
              <a:latin typeface="Calibri" pitchFamily="34" charset="0"/>
              <a:ea typeface="华文楷体" pitchFamily="2" charset="-122"/>
              <a:cs typeface="Calibri" pitchFamily="34" charset="0"/>
            </a:endParaRPr>
          </a:p>
          <a:p>
            <a:pPr marL="285750" indent="-285750">
              <a:spcBef>
                <a:spcPts val="300"/>
              </a:spcBef>
              <a:buFont typeface="Wingdings" pitchFamily="2" charset="2"/>
              <a:buChar char="ü"/>
            </a:pPr>
            <a:r>
              <a:rPr lang="zh-CN" altLang="zh-CN" b="1" dirty="0">
                <a:solidFill>
                  <a:srgbClr val="0000CC"/>
                </a:solidFill>
                <a:latin typeface="Calibri" pitchFamily="34" charset="0"/>
                <a:ea typeface="华文楷体" pitchFamily="2" charset="-122"/>
                <a:cs typeface="Calibri" pitchFamily="34" charset="0"/>
              </a:rPr>
              <a:t>段寄存器几个？每个几位？</a:t>
            </a:r>
            <a:endParaRPr lang="en-US" altLang="zh-CN" b="1" dirty="0">
              <a:solidFill>
                <a:srgbClr val="0000CC"/>
              </a:solidFill>
              <a:latin typeface="Calibri" pitchFamily="34" charset="0"/>
              <a:ea typeface="华文楷体" pitchFamily="2" charset="-122"/>
              <a:cs typeface="Calibri" pitchFamily="34" charset="0"/>
            </a:endParaRPr>
          </a:p>
          <a:p>
            <a:pPr marL="285750" indent="-285750">
              <a:spcBef>
                <a:spcPts val="300"/>
              </a:spcBef>
              <a:buFont typeface="Wingdings" pitchFamily="2" charset="2"/>
              <a:buChar char="ü"/>
            </a:pPr>
            <a:r>
              <a:rPr lang="zh-CN" altLang="zh-CN" b="1" dirty="0">
                <a:solidFill>
                  <a:srgbClr val="0000CC"/>
                </a:solidFill>
                <a:latin typeface="Calibri" pitchFamily="34" charset="0"/>
                <a:ea typeface="华文楷体" pitchFamily="2" charset="-122"/>
                <a:cs typeface="Calibri" pitchFamily="34" charset="0"/>
              </a:rPr>
              <a:t>地址保护如何完成？</a:t>
            </a:r>
            <a:endParaRPr lang="en-US" altLang="zh-CN" b="1" dirty="0">
              <a:solidFill>
                <a:srgbClr val="0000CC"/>
              </a:solidFill>
              <a:latin typeface="Calibri" pitchFamily="34" charset="0"/>
              <a:ea typeface="华文楷体" pitchFamily="2" charset="-122"/>
              <a:cs typeface="Calibri" pitchFamily="34" charset="0"/>
            </a:endParaRPr>
          </a:p>
          <a:p>
            <a:pPr marL="285750" indent="-285750">
              <a:spcBef>
                <a:spcPts val="300"/>
              </a:spcBef>
              <a:buFont typeface="Wingdings" pitchFamily="2" charset="2"/>
              <a:buChar char="ü"/>
            </a:pPr>
            <a:r>
              <a:rPr lang="en-US" altLang="zh-CN" b="1" dirty="0">
                <a:solidFill>
                  <a:srgbClr val="0000CC"/>
                </a:solidFill>
                <a:latin typeface="Calibri" pitchFamily="34" charset="0"/>
                <a:ea typeface="华文楷体" pitchFamily="2" charset="-122"/>
                <a:cs typeface="Calibri" pitchFamily="34" charset="0"/>
              </a:rPr>
              <a:t>TLB</a:t>
            </a:r>
            <a:r>
              <a:rPr lang="zh-CN" altLang="en-US" b="1" dirty="0">
                <a:solidFill>
                  <a:srgbClr val="0000CC"/>
                </a:solidFill>
                <a:latin typeface="Calibri" pitchFamily="34" charset="0"/>
                <a:ea typeface="华文楷体" pitchFamily="2" charset="-122"/>
                <a:cs typeface="Calibri" pitchFamily="34" charset="0"/>
              </a:rPr>
              <a:t>刷新？</a:t>
            </a:r>
            <a:endParaRPr lang="en-US" altLang="zh-CN" b="1" dirty="0">
              <a:solidFill>
                <a:srgbClr val="0000CC"/>
              </a:solidFill>
              <a:latin typeface="Calibri" pitchFamily="34" charset="0"/>
              <a:ea typeface="华文楷体" pitchFamily="2" charset="-122"/>
              <a:cs typeface="Calibri" pitchFamily="34" charset="0"/>
            </a:endParaRPr>
          </a:p>
          <a:p>
            <a:pPr marL="285750" indent="-285750">
              <a:spcBef>
                <a:spcPts val="300"/>
              </a:spcBef>
              <a:buFont typeface="Wingdings" pitchFamily="2" charset="2"/>
              <a:buChar char="ü"/>
            </a:pPr>
            <a:r>
              <a:rPr lang="zh-CN" altLang="en-US" b="1" dirty="0">
                <a:solidFill>
                  <a:srgbClr val="0000CC"/>
                </a:solidFill>
                <a:latin typeface="Calibri" pitchFamily="34" charset="0"/>
                <a:ea typeface="华文楷体" pitchFamily="2" charset="-122"/>
                <a:cs typeface="Calibri" pitchFamily="34" charset="0"/>
              </a:rPr>
              <a:t>如何绕过分段机制？</a:t>
            </a:r>
            <a:endParaRPr lang="en-US" altLang="zh-CN" b="1" dirty="0">
              <a:solidFill>
                <a:srgbClr val="0000CC"/>
              </a:solidFill>
              <a:latin typeface="Calibri" pitchFamily="34" charset="0"/>
              <a:ea typeface="华文楷体" pitchFamily="2" charset="-122"/>
              <a:cs typeface="Calibri" pitchFamily="34" charset="0"/>
            </a:endParaRPr>
          </a:p>
          <a:p>
            <a:pPr marL="285750" indent="-285750">
              <a:spcBef>
                <a:spcPts val="300"/>
              </a:spcBef>
              <a:buFont typeface="Wingdings" pitchFamily="2" charset="2"/>
              <a:buChar char="ü"/>
            </a:pPr>
            <a:endParaRPr lang="zh-CN" altLang="en-US" b="1" dirty="0">
              <a:solidFill>
                <a:srgbClr val="0000CC"/>
              </a:solidFill>
              <a:latin typeface="Calibri" pitchFamily="34" charset="0"/>
              <a:ea typeface="华文楷体" pitchFamily="2" charset="-122"/>
              <a:cs typeface="Calibri" pitchFamily="34" charset="0"/>
            </a:endParaRPr>
          </a:p>
        </p:txBody>
      </p:sp>
      <p:sp>
        <p:nvSpPr>
          <p:cNvPr id="40" name="TextBox 39"/>
          <p:cNvSpPr txBox="1"/>
          <p:nvPr/>
        </p:nvSpPr>
        <p:spPr>
          <a:xfrm>
            <a:off x="5460484" y="1412776"/>
            <a:ext cx="1415772" cy="461665"/>
          </a:xfrm>
          <a:prstGeom prst="rect">
            <a:avLst/>
          </a:prstGeom>
          <a:noFill/>
        </p:spPr>
        <p:txBody>
          <a:bodyPr wrap="none" rtlCol="0">
            <a:spAutoFit/>
          </a:bodyPr>
          <a:lstStyle/>
          <a:p>
            <a:r>
              <a:rPr lang="zh-CN" altLang="en-US" sz="2400" b="1" dirty="0">
                <a:solidFill>
                  <a:srgbClr val="0000CC"/>
                </a:solidFill>
                <a:latin typeface="华文楷体" pitchFamily="2" charset="-122"/>
                <a:ea typeface="华文楷体" pitchFamily="2" charset="-122"/>
              </a:rPr>
              <a:t>段选择符</a:t>
            </a:r>
          </a:p>
        </p:txBody>
      </p:sp>
      <p:cxnSp>
        <p:nvCxnSpPr>
          <p:cNvPr id="42" name="直接箭头连接符 41"/>
          <p:cNvCxnSpPr>
            <a:stCxn id="40" idx="1"/>
            <a:endCxn id="33" idx="3"/>
          </p:cNvCxnSpPr>
          <p:nvPr/>
        </p:nvCxnSpPr>
        <p:spPr>
          <a:xfrm flipH="1">
            <a:off x="4932040" y="1643609"/>
            <a:ext cx="528444" cy="33262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044660" y="2073459"/>
            <a:ext cx="1415772" cy="461665"/>
          </a:xfrm>
          <a:prstGeom prst="rect">
            <a:avLst/>
          </a:prstGeom>
          <a:noFill/>
        </p:spPr>
        <p:txBody>
          <a:bodyPr wrap="none" rtlCol="0">
            <a:spAutoFit/>
          </a:bodyPr>
          <a:lstStyle/>
          <a:p>
            <a:r>
              <a:rPr lang="zh-CN" altLang="en-US" sz="2400" b="1" dirty="0">
                <a:solidFill>
                  <a:srgbClr val="0000CC"/>
                </a:solidFill>
                <a:latin typeface="华文楷体" pitchFamily="2" charset="-122"/>
                <a:ea typeface="华文楷体" pitchFamily="2" charset="-122"/>
              </a:rPr>
              <a:t>段描述符</a:t>
            </a:r>
          </a:p>
        </p:txBody>
      </p:sp>
      <p:cxnSp>
        <p:nvCxnSpPr>
          <p:cNvPr id="44" name="直接箭头连接符 43"/>
          <p:cNvCxnSpPr>
            <a:stCxn id="43" idx="1"/>
          </p:cNvCxnSpPr>
          <p:nvPr/>
        </p:nvCxnSpPr>
        <p:spPr>
          <a:xfrm flipH="1">
            <a:off x="5364088" y="2304292"/>
            <a:ext cx="1680572" cy="40462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2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circle(in)">
                                      <p:cBhvr>
                                        <p:cTn id="23" dur="1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sz="quarter" idx="4294967295"/>
          </p:nvPr>
        </p:nvSpPr>
        <p:spPr>
          <a:xfrm>
            <a:off x="323528" y="3190840"/>
            <a:ext cx="2376264" cy="3262496"/>
          </a:xfrm>
          <a:prstGeom prst="rect">
            <a:avLst/>
          </a:prstGeom>
        </p:spPr>
        <p:txBody>
          <a:bodyPr>
            <a:normAutofit/>
          </a:bodyPr>
          <a:lstStyle/>
          <a:p>
            <a:pPr marL="0" indent="0">
              <a:spcBef>
                <a:spcPts val="0"/>
              </a:spcBef>
              <a:buNone/>
            </a:pPr>
            <a:r>
              <a:rPr lang="zh-CN" altLang="en-US" sz="2400" b="1" dirty="0">
                <a:solidFill>
                  <a:srgbClr val="C00000"/>
                </a:solidFill>
                <a:latin typeface="Calibri" pitchFamily="34" charset="0"/>
                <a:ea typeface="华文楷体" pitchFamily="2" charset="-122"/>
                <a:cs typeface="Calibri" pitchFamily="34" charset="0"/>
              </a:rPr>
              <a:t>控制寄存器</a:t>
            </a:r>
            <a:endParaRPr lang="en-US" altLang="zh-CN" sz="2400" b="1" dirty="0">
              <a:solidFill>
                <a:srgbClr val="C00000"/>
              </a:solidFill>
              <a:latin typeface="Calibri" pitchFamily="34" charset="0"/>
              <a:ea typeface="华文楷体" pitchFamily="2" charset="-122"/>
              <a:cs typeface="Calibri" pitchFamily="34" charset="0"/>
            </a:endParaRPr>
          </a:p>
          <a:p>
            <a:pPr marL="0" indent="0">
              <a:spcBef>
                <a:spcPts val="0"/>
              </a:spcBef>
              <a:buNone/>
            </a:pPr>
            <a:r>
              <a:rPr lang="en-US" altLang="zh-CN" sz="2400" b="1" dirty="0">
                <a:solidFill>
                  <a:srgbClr val="C00000"/>
                </a:solidFill>
                <a:latin typeface="Calibri" pitchFamily="34" charset="0"/>
                <a:ea typeface="华文楷体" pitchFamily="2" charset="-122"/>
                <a:cs typeface="Calibri" pitchFamily="34" charset="0"/>
              </a:rPr>
              <a:t>CR0</a:t>
            </a:r>
          </a:p>
          <a:p>
            <a:pPr marL="0" indent="0">
              <a:spcBef>
                <a:spcPts val="0"/>
              </a:spcBef>
              <a:buNone/>
            </a:pPr>
            <a:r>
              <a:rPr lang="en-US" altLang="zh-CN" sz="2400" b="1" dirty="0">
                <a:solidFill>
                  <a:srgbClr val="C00000"/>
                </a:solidFill>
                <a:latin typeface="Calibri" pitchFamily="34" charset="0"/>
                <a:ea typeface="华文楷体" pitchFamily="2" charset="-122"/>
                <a:cs typeface="Calibri" pitchFamily="34" charset="0"/>
              </a:rPr>
              <a:t>CR2</a:t>
            </a:r>
          </a:p>
          <a:p>
            <a:pPr marL="0" indent="0">
              <a:spcBef>
                <a:spcPts val="0"/>
              </a:spcBef>
              <a:buNone/>
            </a:pPr>
            <a:r>
              <a:rPr lang="en-US" altLang="zh-CN" sz="2400" b="1" dirty="0">
                <a:solidFill>
                  <a:srgbClr val="C00000"/>
                </a:solidFill>
                <a:latin typeface="Calibri" pitchFamily="34" charset="0"/>
                <a:ea typeface="华文楷体" pitchFamily="2" charset="-122"/>
                <a:cs typeface="Calibri" pitchFamily="34" charset="0"/>
              </a:rPr>
              <a:t>CR3</a:t>
            </a:r>
            <a:endParaRPr lang="zh-CN" altLang="en-US" sz="2400" b="1" dirty="0">
              <a:solidFill>
                <a:srgbClr val="C00000"/>
              </a:solidFill>
              <a:latin typeface="Calibri" pitchFamily="34" charset="0"/>
              <a:ea typeface="华文楷体" pitchFamily="2" charset="-122"/>
              <a:cs typeface="Calibri" pitchFamily="34" charset="0"/>
            </a:endParaRPr>
          </a:p>
        </p:txBody>
      </p:sp>
      <p:sp>
        <p:nvSpPr>
          <p:cNvPr id="2" name="标题 1"/>
          <p:cNvSpPr>
            <a:spLocks noGrp="1"/>
          </p:cNvSpPr>
          <p:nvPr>
            <p:ph type="title"/>
          </p:nvPr>
        </p:nvSpPr>
        <p:spPr/>
        <p:txBody>
          <a:bodyPr>
            <a:normAutofit/>
          </a:bodyPr>
          <a:lstStyle/>
          <a:p>
            <a:r>
              <a:rPr lang="zh-CN" altLang="en-US" sz="4000" dirty="0"/>
              <a:t>逻辑地址到物理地址的转换</a:t>
            </a:r>
          </a:p>
        </p:txBody>
      </p:sp>
      <p:sp>
        <p:nvSpPr>
          <p:cNvPr id="3" name="矩形 2"/>
          <p:cNvSpPr/>
          <p:nvPr/>
        </p:nvSpPr>
        <p:spPr>
          <a:xfrm>
            <a:off x="2699792" y="1844824"/>
            <a:ext cx="1152128" cy="504056"/>
          </a:xfrm>
          <a:prstGeom prst="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华文楷体" pitchFamily="2" charset="-122"/>
                <a:ea typeface="华文楷体" pitchFamily="2" charset="-122"/>
              </a:rPr>
              <a:t>段式转换</a:t>
            </a:r>
          </a:p>
        </p:txBody>
      </p:sp>
      <p:sp>
        <p:nvSpPr>
          <p:cNvPr id="4" name="TextBox 3"/>
          <p:cNvSpPr txBox="1"/>
          <p:nvPr/>
        </p:nvSpPr>
        <p:spPr>
          <a:xfrm>
            <a:off x="1043608" y="1916832"/>
            <a:ext cx="1107996" cy="369332"/>
          </a:xfrm>
          <a:prstGeom prst="rect">
            <a:avLst/>
          </a:prstGeom>
          <a:noFill/>
        </p:spPr>
        <p:txBody>
          <a:bodyPr wrap="none" rtlCol="0">
            <a:spAutoFit/>
          </a:bodyPr>
          <a:lstStyle/>
          <a:p>
            <a:r>
              <a:rPr lang="zh-CN" altLang="en-US" b="1" dirty="0">
                <a:latin typeface="华文楷体" pitchFamily="2" charset="-122"/>
                <a:ea typeface="华文楷体" pitchFamily="2" charset="-122"/>
              </a:rPr>
              <a:t>逻辑地址</a:t>
            </a:r>
          </a:p>
        </p:txBody>
      </p:sp>
      <p:cxnSp>
        <p:nvCxnSpPr>
          <p:cNvPr id="6" name="直接箭头连接符 5"/>
          <p:cNvCxnSpPr/>
          <p:nvPr/>
        </p:nvCxnSpPr>
        <p:spPr>
          <a:xfrm flipV="1">
            <a:off x="2123728" y="2096852"/>
            <a:ext cx="476180" cy="464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084168" y="1844824"/>
            <a:ext cx="1152128" cy="504056"/>
          </a:xfrm>
          <a:prstGeom prst="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华文楷体" pitchFamily="2" charset="-122"/>
                <a:ea typeface="华文楷体" pitchFamily="2" charset="-122"/>
              </a:rPr>
              <a:t>页式转换</a:t>
            </a:r>
          </a:p>
        </p:txBody>
      </p:sp>
      <p:sp>
        <p:nvSpPr>
          <p:cNvPr id="8" name="TextBox 7"/>
          <p:cNvSpPr txBox="1"/>
          <p:nvPr/>
        </p:nvSpPr>
        <p:spPr>
          <a:xfrm>
            <a:off x="4427984" y="1916832"/>
            <a:ext cx="1107996" cy="369332"/>
          </a:xfrm>
          <a:prstGeom prst="rect">
            <a:avLst/>
          </a:prstGeom>
          <a:noFill/>
        </p:spPr>
        <p:txBody>
          <a:bodyPr wrap="none" rtlCol="0">
            <a:spAutoFit/>
          </a:bodyPr>
          <a:lstStyle/>
          <a:p>
            <a:r>
              <a:rPr lang="zh-CN" altLang="en-US" b="1" dirty="0">
                <a:latin typeface="华文楷体" pitchFamily="2" charset="-122"/>
                <a:ea typeface="华文楷体" pitchFamily="2" charset="-122"/>
              </a:rPr>
              <a:t>线性地址</a:t>
            </a:r>
          </a:p>
        </p:txBody>
      </p:sp>
      <p:cxnSp>
        <p:nvCxnSpPr>
          <p:cNvPr id="9" name="直接箭头连接符 8"/>
          <p:cNvCxnSpPr/>
          <p:nvPr/>
        </p:nvCxnSpPr>
        <p:spPr>
          <a:xfrm flipV="1">
            <a:off x="5508104" y="2096852"/>
            <a:ext cx="476180" cy="464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951804" y="2082114"/>
            <a:ext cx="476180" cy="464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7336180" y="2111590"/>
            <a:ext cx="476180" cy="464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56492" y="1916832"/>
            <a:ext cx="1107996" cy="369332"/>
          </a:xfrm>
          <a:prstGeom prst="rect">
            <a:avLst/>
          </a:prstGeom>
          <a:noFill/>
        </p:spPr>
        <p:txBody>
          <a:bodyPr wrap="none" rtlCol="0">
            <a:spAutoFit/>
          </a:bodyPr>
          <a:lstStyle/>
          <a:p>
            <a:r>
              <a:rPr lang="zh-CN" altLang="en-US" b="1" dirty="0">
                <a:latin typeface="华文楷体" pitchFamily="2" charset="-122"/>
                <a:ea typeface="华文楷体" pitchFamily="2" charset="-122"/>
              </a:rPr>
              <a:t>物理地址</a:t>
            </a:r>
          </a:p>
        </p:txBody>
      </p:sp>
      <p:sp>
        <p:nvSpPr>
          <p:cNvPr id="14" name="圆角矩形标注 13"/>
          <p:cNvSpPr/>
          <p:nvPr/>
        </p:nvSpPr>
        <p:spPr>
          <a:xfrm>
            <a:off x="7812360" y="404664"/>
            <a:ext cx="1296506" cy="612648"/>
          </a:xfrm>
          <a:prstGeom prst="wedgeRoundRectCallout">
            <a:avLst>
              <a:gd name="adj1" fmla="val -152496"/>
              <a:gd name="adj2" fmla="val 180514"/>
              <a:gd name="adj3" fmla="val 16667"/>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华文楷体" pitchFamily="2" charset="-122"/>
                <a:ea typeface="华文楷体" pitchFamily="2" charset="-122"/>
              </a:rPr>
              <a:t>分页机制开启</a:t>
            </a:r>
          </a:p>
        </p:txBody>
      </p:sp>
      <p:pic>
        <p:nvPicPr>
          <p:cNvPr id="15"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8690" y="2924944"/>
            <a:ext cx="664776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wheel(1)">
                                      <p:cBhvr>
                                        <p:cTn id="14" dur="1000"/>
                                        <p:tgtEl>
                                          <p:spTgt spid="16">
                                            <p:txEl>
                                              <p:pRg st="0" end="0"/>
                                            </p:txEl>
                                          </p:spTgt>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wheel(1)">
                                      <p:cBhvr>
                                        <p:cTn id="17" dur="500"/>
                                        <p:tgtEl>
                                          <p:spTgt spid="16">
                                            <p:txEl>
                                              <p:pRg st="1" end="1"/>
                                            </p:txEl>
                                          </p:spTgt>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wheel(1)">
                                      <p:cBhvr>
                                        <p:cTn id="20" dur="1000"/>
                                        <p:tgtEl>
                                          <p:spTgt spid="16">
                                            <p:txEl>
                                              <p:pRg st="2" end="2"/>
                                            </p:txEl>
                                          </p:spTgt>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animEffect transition="in" filter="wheel(1)">
                                      <p:cBhvr>
                                        <p:cTn id="23" dur="1000"/>
                                        <p:tgtEl>
                                          <p:spTgt spid="1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z="4000" dirty="0"/>
              <a:t>地址重定位</a:t>
            </a:r>
          </a:p>
        </p:txBody>
      </p:sp>
      <p:sp>
        <p:nvSpPr>
          <p:cNvPr id="11267" name="内容占位符 2"/>
          <p:cNvSpPr>
            <a:spLocks noGrp="1"/>
          </p:cNvSpPr>
          <p:nvPr>
            <p:ph idx="1"/>
          </p:nvPr>
        </p:nvSpPr>
        <p:spPr>
          <a:prstGeom prst="rect">
            <a:avLst/>
          </a:prstGeom>
        </p:spPr>
        <p:txBody>
          <a:bodyPr>
            <a:normAutofit/>
          </a:bodyPr>
          <a:lstStyle/>
          <a:p>
            <a:pPr eaLnBrk="1" hangingPunct="1"/>
            <a:r>
              <a:rPr lang="zh-CN" altLang="en-US" sz="2800" b="1" dirty="0"/>
              <a:t>逻辑地址（相对地址，虚拟地址）</a:t>
            </a:r>
          </a:p>
          <a:p>
            <a:pPr>
              <a:buNone/>
            </a:pPr>
            <a:r>
              <a:rPr lang="zh-CN" altLang="en-US" sz="2800" b="1" dirty="0"/>
              <a:t>     </a:t>
            </a:r>
            <a:r>
              <a:rPr lang="zh-CN" altLang="en-US" sz="2400" b="1" dirty="0">
                <a:solidFill>
                  <a:srgbClr val="990099"/>
                </a:solidFill>
              </a:rPr>
              <a:t>用户程序经过编译、汇编后形成目标代码，目标代码通常采用相对地址的形式，其首地址为</a:t>
            </a:r>
            <a:r>
              <a:rPr lang="en-US" altLang="zh-CN" sz="2400" b="1" dirty="0">
                <a:solidFill>
                  <a:srgbClr val="990099"/>
                </a:solidFill>
              </a:rPr>
              <a:t>0</a:t>
            </a:r>
            <a:r>
              <a:rPr lang="zh-CN" altLang="en-US" sz="2400" b="1" dirty="0">
                <a:solidFill>
                  <a:srgbClr val="990099"/>
                </a:solidFill>
              </a:rPr>
              <a:t>，其余指令中的地址都相对于首地址而编址</a:t>
            </a:r>
          </a:p>
          <a:p>
            <a:pPr eaLnBrk="1" hangingPunct="1">
              <a:buFontTx/>
              <a:buNone/>
            </a:pPr>
            <a:r>
              <a:rPr lang="zh-CN" altLang="en-US" sz="2400" b="1" dirty="0"/>
              <a:t>     </a:t>
            </a:r>
            <a:r>
              <a:rPr lang="zh-CN" altLang="en-US" sz="2400" b="1" dirty="0">
                <a:solidFill>
                  <a:srgbClr val="C00000"/>
                </a:solidFill>
              </a:rPr>
              <a:t>不能用逻辑地址在内存中读取信息</a:t>
            </a:r>
            <a:endParaRPr lang="zh-CN" altLang="en-US" sz="2800" b="1" dirty="0">
              <a:solidFill>
                <a:srgbClr val="C00000"/>
              </a:solidFill>
            </a:endParaRPr>
          </a:p>
          <a:p>
            <a:pPr eaLnBrk="1" hangingPunct="1">
              <a:spcBef>
                <a:spcPts val="1200"/>
              </a:spcBef>
            </a:pPr>
            <a:r>
              <a:rPr lang="zh-CN" altLang="en-US" sz="2800" b="1" dirty="0"/>
              <a:t>物理地址（绝对地址，实地址）</a:t>
            </a:r>
          </a:p>
          <a:p>
            <a:pPr eaLnBrk="1" hangingPunct="1">
              <a:buFontTx/>
              <a:buNone/>
            </a:pPr>
            <a:r>
              <a:rPr lang="zh-CN" altLang="en-US" sz="2800" b="1" dirty="0"/>
              <a:t>     </a:t>
            </a:r>
            <a:r>
              <a:rPr lang="zh-CN" altLang="en-US" sz="2400" b="1" dirty="0">
                <a:solidFill>
                  <a:srgbClr val="C00000"/>
                </a:solidFill>
              </a:rPr>
              <a:t>内存中存储单元的地址，可直接寻址</a:t>
            </a:r>
            <a:endParaRPr lang="en-US" altLang="zh-CN" sz="2400" b="1" dirty="0">
              <a:solidFill>
                <a:srgbClr val="C00000"/>
              </a:solidFill>
            </a:endParaRPr>
          </a:p>
          <a:p>
            <a:pPr eaLnBrk="1" hangingPunct="1">
              <a:buFontTx/>
              <a:buNone/>
            </a:pPr>
            <a:r>
              <a:rPr kumimoji="1" lang="zh-CN" altLang="en-US" sz="2800" b="1" dirty="0"/>
              <a:t>  </a:t>
            </a:r>
            <a:endParaRPr kumimoji="1" lang="en-US" altLang="zh-CN" sz="2800" b="1" dirty="0"/>
          </a:p>
          <a:p>
            <a:pPr eaLnBrk="1" hangingPunct="1">
              <a:buFontTx/>
              <a:buNone/>
            </a:pPr>
            <a:r>
              <a:rPr kumimoji="1" lang="zh-CN" altLang="en-US" sz="2800" b="1" dirty="0"/>
              <a:t>  </a:t>
            </a:r>
            <a:endParaRPr lang="zh-CN" altLang="en-US" sz="2800" b="1" dirty="0">
              <a:solidFill>
                <a:srgbClr val="0000FF"/>
              </a:solidFill>
            </a:endParaRPr>
          </a:p>
        </p:txBody>
      </p:sp>
      <p:sp>
        <p:nvSpPr>
          <p:cNvPr id="11268" name="矩形 3"/>
          <p:cNvSpPr>
            <a:spLocks noChangeArrowheads="1"/>
          </p:cNvSpPr>
          <p:nvPr/>
        </p:nvSpPr>
        <p:spPr bwMode="auto">
          <a:xfrm>
            <a:off x="458862" y="5108991"/>
            <a:ext cx="7929562" cy="1200329"/>
          </a:xfrm>
          <a:prstGeom prst="rect">
            <a:avLst/>
          </a:prstGeom>
          <a:solidFill>
            <a:schemeClr val="accent6">
              <a:lumMod val="20000"/>
              <a:lumOff val="80000"/>
            </a:schemeClr>
          </a:solidFill>
          <a:ln w="28575">
            <a:noFill/>
          </a:ln>
        </p:spPr>
        <p:txBody>
          <a:bodyPr>
            <a:spAutoFit/>
          </a:bodyPr>
          <a:lstStyle/>
          <a:p>
            <a:r>
              <a:rPr kumimoji="1" lang="zh-CN" altLang="en-US" sz="2400" b="1" dirty="0">
                <a:solidFill>
                  <a:srgbClr val="0000FF"/>
                </a:solidFill>
                <a:latin typeface="Calibri" pitchFamily="34" charset="0"/>
                <a:ea typeface="华文楷体" pitchFamily="2" charset="-122"/>
                <a:cs typeface="Calibri" pitchFamily="34" charset="0"/>
              </a:rPr>
              <a:t>地址重定位：将用户程序中的逻辑地址转换为运行时可由机器直接寻址的物理地址的过程</a:t>
            </a:r>
            <a:endParaRPr kumimoji="1" lang="en-US" altLang="zh-CN" sz="2400" b="1" dirty="0">
              <a:solidFill>
                <a:srgbClr val="0000FF"/>
              </a:solidFill>
              <a:latin typeface="Calibri" pitchFamily="34" charset="0"/>
              <a:ea typeface="华文楷体" pitchFamily="2" charset="-122"/>
              <a:cs typeface="Calibri" pitchFamily="34" charset="0"/>
            </a:endParaRPr>
          </a:p>
          <a:p>
            <a:r>
              <a:rPr kumimoji="1" lang="zh-CN" altLang="en-US" sz="2400" b="1" dirty="0">
                <a:solidFill>
                  <a:srgbClr val="0000FF"/>
                </a:solidFill>
                <a:latin typeface="Calibri" pitchFamily="34" charset="0"/>
                <a:ea typeface="华文楷体" pitchFamily="2" charset="-122"/>
                <a:cs typeface="Calibri" pitchFamily="34" charset="0"/>
              </a:rPr>
              <a:t>目的：保证</a:t>
            </a:r>
            <a:r>
              <a:rPr kumimoji="1" lang="en-US" altLang="zh-CN" sz="2400" b="1" dirty="0">
                <a:solidFill>
                  <a:srgbClr val="0000FF"/>
                </a:solidFill>
                <a:latin typeface="Calibri" pitchFamily="34" charset="0"/>
                <a:ea typeface="华文楷体" pitchFamily="2" charset="-122"/>
                <a:cs typeface="Calibri" pitchFamily="34" charset="0"/>
              </a:rPr>
              <a:t>CPU</a:t>
            </a:r>
            <a:r>
              <a:rPr kumimoji="1" lang="zh-CN" altLang="en-US" sz="2400" b="1" dirty="0">
                <a:solidFill>
                  <a:srgbClr val="0000FF"/>
                </a:solidFill>
                <a:latin typeface="Calibri" pitchFamily="34" charset="0"/>
                <a:ea typeface="华文楷体" pitchFamily="2" charset="-122"/>
                <a:cs typeface="Calibri" pitchFamily="34" charset="0"/>
              </a:rPr>
              <a:t>执行指令时可正确访问内存单元</a:t>
            </a:r>
            <a:endParaRPr lang="zh-CN" altLang="en-US" sz="2400" b="1" dirty="0">
              <a:solidFill>
                <a:srgbClr val="0000FF"/>
              </a:solidFill>
              <a:latin typeface="Calibri" pitchFamily="34" charset="0"/>
              <a:ea typeface="华文楷体" pitchFamily="2" charset="-122"/>
              <a:cs typeface="Calibri" pitchFamily="34" charset="0"/>
            </a:endParaRPr>
          </a:p>
        </p:txBody>
      </p:sp>
      <p:cxnSp>
        <p:nvCxnSpPr>
          <p:cNvPr id="3" name="直接连接符 2"/>
          <p:cNvCxnSpPr/>
          <p:nvPr/>
        </p:nvCxnSpPr>
        <p:spPr>
          <a:xfrm>
            <a:off x="5436096" y="2942528"/>
            <a:ext cx="16561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307899" y="3343754"/>
            <a:ext cx="2767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4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arn(outVertical)">
                                      <p:cBhvr>
                                        <p:cTn id="7" dur="1000"/>
                                        <p:tgtEl>
                                          <p:spTgt spid="11267">
                                            <p:txEl>
                                              <p:pRg st="0" end="0"/>
                                            </p:txEl>
                                          </p:spTgt>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animEffect transition="in" filter="barn(outVertical)">
                                      <p:cBhvr>
                                        <p:cTn id="11" dur="1000"/>
                                        <p:tgtEl>
                                          <p:spTgt spid="11267">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267">
                                            <p:txEl>
                                              <p:pRg st="1" end="1"/>
                                            </p:txEl>
                                          </p:spTgt>
                                        </p:tgtEl>
                                        <p:attrNameLst>
                                          <p:attrName>style.visibility</p:attrName>
                                        </p:attrNameLst>
                                      </p:cBhvr>
                                      <p:to>
                                        <p:strVal val="visible"/>
                                      </p:to>
                                    </p:set>
                                    <p:animEffect transition="in" filter="wipe(left)">
                                      <p:cBhvr>
                                        <p:cTn id="16" dur="1000"/>
                                        <p:tgtEl>
                                          <p:spTgt spid="11267">
                                            <p:txEl>
                                              <p:pRg st="1" end="1"/>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1267">
                                            <p:txEl>
                                              <p:pRg st="2" end="2"/>
                                            </p:txEl>
                                          </p:spTgt>
                                        </p:tgtEl>
                                        <p:attrNameLst>
                                          <p:attrName>style.visibility</p:attrName>
                                        </p:attrNameLst>
                                      </p:cBhvr>
                                      <p:to>
                                        <p:strVal val="visible"/>
                                      </p:to>
                                    </p:set>
                                    <p:animEffect transition="in" filter="wheel(1)">
                                      <p:cBhvr>
                                        <p:cTn id="29" dur="1500"/>
                                        <p:tgtEl>
                                          <p:spTgt spid="1126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11267">
                                            <p:txEl>
                                              <p:pRg st="4" end="4"/>
                                            </p:txEl>
                                          </p:spTgt>
                                        </p:tgtEl>
                                        <p:attrNameLst>
                                          <p:attrName>style.visibility</p:attrName>
                                        </p:attrNameLst>
                                      </p:cBhvr>
                                      <p:to>
                                        <p:strVal val="visible"/>
                                      </p:to>
                                    </p:set>
                                    <p:animEffect transition="in" filter="wheel(1)">
                                      <p:cBhvr>
                                        <p:cTn id="34" dur="1500"/>
                                        <p:tgtEl>
                                          <p:spTgt spid="1126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1268"/>
                                        </p:tgtEl>
                                        <p:attrNameLst>
                                          <p:attrName>style.visibility</p:attrName>
                                        </p:attrNameLst>
                                      </p:cBhvr>
                                      <p:to>
                                        <p:strVal val="visible"/>
                                      </p:to>
                                    </p:set>
                                    <p:anim calcmode="lin" valueType="num">
                                      <p:cBhvr>
                                        <p:cTn id="39" dur="2000" fill="hold"/>
                                        <p:tgtEl>
                                          <p:spTgt spid="11268"/>
                                        </p:tgtEl>
                                        <p:attrNameLst>
                                          <p:attrName>ppt_w</p:attrName>
                                        </p:attrNameLst>
                                      </p:cBhvr>
                                      <p:tavLst>
                                        <p:tav tm="0">
                                          <p:val>
                                            <p:fltVal val="0"/>
                                          </p:val>
                                        </p:tav>
                                        <p:tav tm="100000">
                                          <p:val>
                                            <p:strVal val="#ppt_w"/>
                                          </p:val>
                                        </p:tav>
                                      </p:tavLst>
                                    </p:anim>
                                    <p:anim calcmode="lin" valueType="num">
                                      <p:cBhvr>
                                        <p:cTn id="40" dur="2000" fill="hold"/>
                                        <p:tgtEl>
                                          <p:spTgt spid="11268"/>
                                        </p:tgtEl>
                                        <p:attrNameLst>
                                          <p:attrName>ppt_h</p:attrName>
                                        </p:attrNameLst>
                                      </p:cBhvr>
                                      <p:tavLst>
                                        <p:tav tm="0">
                                          <p:val>
                                            <p:fltVal val="0"/>
                                          </p:val>
                                        </p:tav>
                                        <p:tav tm="100000">
                                          <p:val>
                                            <p:strVal val="#ppt_h"/>
                                          </p:val>
                                        </p:tav>
                                      </p:tavLst>
                                    </p:anim>
                                    <p:animEffect transition="in" filter="fade">
                                      <p:cBhvr>
                                        <p:cTn id="41" dur="2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i386</a:t>
            </a:r>
            <a:r>
              <a:rPr lang="zh-CN" altLang="en-US"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页目录项和页表项</a:t>
            </a:r>
          </a:p>
        </p:txBody>
      </p:sp>
      <p:sp>
        <p:nvSpPr>
          <p:cNvPr id="35" name="矩形 34"/>
          <p:cNvSpPr/>
          <p:nvPr/>
        </p:nvSpPr>
        <p:spPr>
          <a:xfrm>
            <a:off x="1835696" y="2132856"/>
            <a:ext cx="2772308"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PFN</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36" name="矩形 35"/>
          <p:cNvSpPr/>
          <p:nvPr/>
        </p:nvSpPr>
        <p:spPr>
          <a:xfrm>
            <a:off x="4608004" y="2132856"/>
            <a:ext cx="576064"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Avail</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37" name="矩形 36"/>
          <p:cNvSpPr/>
          <p:nvPr/>
        </p:nvSpPr>
        <p:spPr>
          <a:xfrm>
            <a:off x="5508104" y="213285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PS</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38" name="矩形 37"/>
          <p:cNvSpPr/>
          <p:nvPr/>
        </p:nvSpPr>
        <p:spPr>
          <a:xfrm>
            <a:off x="5184068" y="213285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G</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39" name="矩形 38"/>
          <p:cNvSpPr/>
          <p:nvPr/>
        </p:nvSpPr>
        <p:spPr>
          <a:xfrm>
            <a:off x="6156176" y="213285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A</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0" name="矩形 39"/>
          <p:cNvSpPr/>
          <p:nvPr/>
        </p:nvSpPr>
        <p:spPr>
          <a:xfrm>
            <a:off x="5832140" y="213285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0</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1" name="矩形 40"/>
          <p:cNvSpPr/>
          <p:nvPr/>
        </p:nvSpPr>
        <p:spPr>
          <a:xfrm>
            <a:off x="6804248" y="213285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P</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W</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T</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2" name="矩形 41"/>
          <p:cNvSpPr/>
          <p:nvPr/>
        </p:nvSpPr>
        <p:spPr>
          <a:xfrm>
            <a:off x="6480212" y="213285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P</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C</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D</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3" name="矩形 42"/>
          <p:cNvSpPr/>
          <p:nvPr/>
        </p:nvSpPr>
        <p:spPr>
          <a:xfrm>
            <a:off x="7452320" y="2135151"/>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R/W</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4" name="矩形 43"/>
          <p:cNvSpPr/>
          <p:nvPr/>
        </p:nvSpPr>
        <p:spPr>
          <a:xfrm>
            <a:off x="7128284" y="213285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U/S</a:t>
            </a:r>
          </a:p>
        </p:txBody>
      </p:sp>
      <p:sp>
        <p:nvSpPr>
          <p:cNvPr id="45" name="矩形 44"/>
          <p:cNvSpPr/>
          <p:nvPr/>
        </p:nvSpPr>
        <p:spPr>
          <a:xfrm>
            <a:off x="7776356" y="213285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P</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6" name="矩形 45"/>
          <p:cNvSpPr/>
          <p:nvPr/>
        </p:nvSpPr>
        <p:spPr>
          <a:xfrm>
            <a:off x="1835696" y="3212976"/>
            <a:ext cx="2772308"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PFN</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7" name="矩形 46"/>
          <p:cNvSpPr/>
          <p:nvPr/>
        </p:nvSpPr>
        <p:spPr>
          <a:xfrm>
            <a:off x="4608004" y="3212976"/>
            <a:ext cx="576064"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Avail</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8" name="矩形 47"/>
          <p:cNvSpPr/>
          <p:nvPr/>
        </p:nvSpPr>
        <p:spPr>
          <a:xfrm>
            <a:off x="5508104" y="321297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0</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9" name="矩形 48"/>
          <p:cNvSpPr/>
          <p:nvPr/>
        </p:nvSpPr>
        <p:spPr>
          <a:xfrm>
            <a:off x="5184068" y="321297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G</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50" name="矩形 49"/>
          <p:cNvSpPr/>
          <p:nvPr/>
        </p:nvSpPr>
        <p:spPr>
          <a:xfrm>
            <a:off x="6156176" y="321297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A</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51" name="矩形 50"/>
          <p:cNvSpPr/>
          <p:nvPr/>
        </p:nvSpPr>
        <p:spPr>
          <a:xfrm>
            <a:off x="5832140" y="321297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D</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52" name="矩形 51"/>
          <p:cNvSpPr/>
          <p:nvPr/>
        </p:nvSpPr>
        <p:spPr>
          <a:xfrm>
            <a:off x="6804248" y="321297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P</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W</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T</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53" name="矩形 52"/>
          <p:cNvSpPr/>
          <p:nvPr/>
        </p:nvSpPr>
        <p:spPr>
          <a:xfrm>
            <a:off x="6480212" y="321297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P</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C</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D</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54" name="矩形 53"/>
          <p:cNvSpPr/>
          <p:nvPr/>
        </p:nvSpPr>
        <p:spPr>
          <a:xfrm>
            <a:off x="7452320" y="321297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R/W</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55" name="矩形 54"/>
          <p:cNvSpPr/>
          <p:nvPr/>
        </p:nvSpPr>
        <p:spPr>
          <a:xfrm>
            <a:off x="7128284" y="321297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U/S</a:t>
            </a:r>
          </a:p>
        </p:txBody>
      </p:sp>
      <p:sp>
        <p:nvSpPr>
          <p:cNvPr id="56" name="矩形 55"/>
          <p:cNvSpPr/>
          <p:nvPr/>
        </p:nvSpPr>
        <p:spPr>
          <a:xfrm>
            <a:off x="7776356" y="3212976"/>
            <a:ext cx="324036" cy="360040"/>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CC"/>
                </a:solidFill>
                <a:latin typeface="Calibri" pitchFamily="34" charset="0"/>
                <a:ea typeface="华文楷体" pitchFamily="2" charset="-122"/>
                <a:cs typeface="Calibri" pitchFamily="34" charset="0"/>
              </a:rPr>
              <a:t>P</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57" name="TextBox 56"/>
          <p:cNvSpPr txBox="1"/>
          <p:nvPr/>
        </p:nvSpPr>
        <p:spPr>
          <a:xfrm>
            <a:off x="1187624" y="1700808"/>
            <a:ext cx="4253087" cy="400110"/>
          </a:xfrm>
          <a:prstGeom prst="rect">
            <a:avLst/>
          </a:prstGeom>
          <a:noFill/>
        </p:spPr>
        <p:txBody>
          <a:bodyPr wrap="none" rtlCol="0">
            <a:spAutoFit/>
          </a:bodyPr>
          <a:lstStyle/>
          <a:p>
            <a:r>
              <a:rPr lang="zh-CN" altLang="en-US" sz="2000" b="1" dirty="0">
                <a:latin typeface="Calibri" pitchFamily="34" charset="0"/>
                <a:ea typeface="华文楷体" pitchFamily="2" charset="-122"/>
                <a:cs typeface="Calibri" pitchFamily="34" charset="0"/>
              </a:rPr>
              <a:t>页目录项  </a:t>
            </a:r>
            <a:r>
              <a:rPr lang="en-US" altLang="zh-CN" sz="2000" b="1" dirty="0">
                <a:latin typeface="Calibri" pitchFamily="34" charset="0"/>
                <a:ea typeface="华文楷体" pitchFamily="2" charset="-122"/>
                <a:cs typeface="Calibri" pitchFamily="34" charset="0"/>
              </a:rPr>
              <a:t>PDE  (Page Directory Entry)</a:t>
            </a:r>
            <a:endParaRPr lang="zh-CN" altLang="en-US" sz="2000" b="1" dirty="0">
              <a:latin typeface="Calibri" pitchFamily="34" charset="0"/>
              <a:ea typeface="华文楷体" pitchFamily="2" charset="-122"/>
              <a:cs typeface="Calibri" pitchFamily="34" charset="0"/>
            </a:endParaRPr>
          </a:p>
        </p:txBody>
      </p:sp>
      <p:sp>
        <p:nvSpPr>
          <p:cNvPr id="58" name="TextBox 57"/>
          <p:cNvSpPr txBox="1"/>
          <p:nvPr/>
        </p:nvSpPr>
        <p:spPr>
          <a:xfrm>
            <a:off x="1187624" y="2843644"/>
            <a:ext cx="3560590" cy="400110"/>
          </a:xfrm>
          <a:prstGeom prst="rect">
            <a:avLst/>
          </a:prstGeom>
          <a:noFill/>
        </p:spPr>
        <p:txBody>
          <a:bodyPr wrap="none" rtlCol="0">
            <a:spAutoFit/>
          </a:bodyPr>
          <a:lstStyle/>
          <a:p>
            <a:r>
              <a:rPr lang="zh-CN" altLang="en-US" sz="2000" b="1" dirty="0">
                <a:latin typeface="Calibri" pitchFamily="34" charset="0"/>
                <a:ea typeface="华文楷体" pitchFamily="2" charset="-122"/>
                <a:cs typeface="Calibri" pitchFamily="34" charset="0"/>
              </a:rPr>
              <a:t>页表项  </a:t>
            </a:r>
            <a:r>
              <a:rPr lang="en-US" altLang="zh-CN" sz="2000" b="1" dirty="0">
                <a:latin typeface="Calibri" pitchFamily="34" charset="0"/>
                <a:ea typeface="华文楷体" pitchFamily="2" charset="-122"/>
                <a:cs typeface="Calibri" pitchFamily="34" charset="0"/>
              </a:rPr>
              <a:t>PTE  (Page Table Entry)</a:t>
            </a:r>
            <a:endParaRPr lang="zh-CN" altLang="en-US" sz="2000" b="1" dirty="0">
              <a:latin typeface="Calibri" pitchFamily="34" charset="0"/>
              <a:ea typeface="华文楷体" pitchFamily="2" charset="-122"/>
              <a:cs typeface="Calibri" pitchFamily="34" charset="0"/>
            </a:endParaRPr>
          </a:p>
        </p:txBody>
      </p:sp>
      <p:pic>
        <p:nvPicPr>
          <p:cNvPr id="59" name="Picture 6" descr="11-3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664" r="4584" b="43045"/>
          <a:stretch/>
        </p:blipFill>
        <p:spPr bwMode="auto">
          <a:xfrm>
            <a:off x="1537905" y="4290073"/>
            <a:ext cx="6634495" cy="1227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58059" y="5477162"/>
            <a:ext cx="3214341" cy="400110"/>
          </a:xfrm>
          <a:prstGeom prst="rect">
            <a:avLst/>
          </a:prstGeom>
          <a:noFill/>
        </p:spPr>
        <p:txBody>
          <a:bodyPr wrap="none" rtlCol="0">
            <a:spAutoFit/>
          </a:bodyPr>
          <a:lstStyle/>
          <a:p>
            <a:r>
              <a:rPr lang="en-US" altLang="zh-CN" sz="2000" b="1" dirty="0">
                <a:latin typeface="Calibri" pitchFamily="34" charset="0"/>
                <a:ea typeface="华文楷体" pitchFamily="2" charset="-122"/>
                <a:cs typeface="Calibri" pitchFamily="34" charset="0"/>
              </a:rPr>
              <a:t>AMD x64</a:t>
            </a:r>
            <a:r>
              <a:rPr lang="zh-CN" altLang="en-US" sz="2000" b="1" dirty="0">
                <a:latin typeface="Calibri" pitchFamily="34" charset="0"/>
                <a:ea typeface="华文楷体" pitchFamily="2" charset="-122"/>
                <a:cs typeface="Calibri" pitchFamily="34" charset="0"/>
              </a:rPr>
              <a:t>体系结构中页表项</a:t>
            </a:r>
          </a:p>
        </p:txBody>
      </p:sp>
    </p:spTree>
    <p:extLst>
      <p:ext uri="{BB962C8B-B14F-4D97-AF65-F5344CB8AC3E}">
        <p14:creationId xmlns:p14="http://schemas.microsoft.com/office/powerpoint/2010/main" val="37945165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3219053"/>
            <a:ext cx="7488832" cy="1362075"/>
          </a:xfrm>
        </p:spPr>
        <p:txBody>
          <a:bodyPr anchor="ctr">
            <a:noAutofit/>
          </a:bodyPr>
          <a:lstStyle/>
          <a:p>
            <a:pPr algn="ctr"/>
            <a:r>
              <a:rPr lang="en-US" altLang="zh-CN" sz="4800" i="1" dirty="0">
                <a:effectLst>
                  <a:outerShdw blurRad="38100" dist="38100" dir="2700000" algn="tl">
                    <a:srgbClr val="000000">
                      <a:alpha val="43137"/>
                    </a:srgbClr>
                  </a:outerShdw>
                </a:effectLst>
              </a:rPr>
              <a:t>Windows</a:t>
            </a:r>
            <a:r>
              <a:rPr lang="zh-CN" altLang="en-US" sz="4800" i="1" dirty="0">
                <a:effectLst>
                  <a:outerShdw blurRad="38100" dist="38100" dir="2700000" algn="tl">
                    <a:srgbClr val="000000">
                      <a:alpha val="43137"/>
                    </a:srgbClr>
                  </a:outerShdw>
                </a:effectLst>
              </a:rPr>
              <a:t>虚拟内存管理</a:t>
            </a:r>
          </a:p>
        </p:txBody>
      </p:sp>
      <p:sp>
        <p:nvSpPr>
          <p:cNvPr id="3" name="文本占位符 2"/>
          <p:cNvSpPr>
            <a:spLocks noGrp="1"/>
          </p:cNvSpPr>
          <p:nvPr>
            <p:ph type="body" idx="1"/>
          </p:nvPr>
        </p:nvSpPr>
        <p:spPr>
          <a:xfrm>
            <a:off x="2402738" y="2129159"/>
            <a:ext cx="6417734" cy="939801"/>
          </a:xfrm>
        </p:spPr>
        <p:txBody>
          <a:bodyPr anchor="ctr">
            <a:normAutofit/>
          </a:bodyPr>
          <a:lstStyle/>
          <a:p>
            <a:pPr algn="r"/>
            <a:r>
              <a:rPr lang="zh-CN" altLang="en-US" sz="2800" b="1" i="1" dirty="0">
                <a:solidFill>
                  <a:schemeClr val="tx2">
                    <a:lumMod val="75000"/>
                  </a:schemeClr>
                </a:solidFill>
              </a:rPr>
              <a:t>基本概念、主要方式</a:t>
            </a:r>
          </a:p>
        </p:txBody>
      </p:sp>
    </p:spTree>
    <p:extLst>
      <p:ext uri="{BB962C8B-B14F-4D97-AF65-F5344CB8AC3E}">
        <p14:creationId xmlns:p14="http://schemas.microsoft.com/office/powerpoint/2010/main" val="6188157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en-US" altLang="zh-CN" sz="3600" dirty="0">
                <a:solidFill>
                  <a:schemeClr val="accent1">
                    <a:lumMod val="75000"/>
                  </a:schemeClr>
                </a:solidFill>
                <a:latin typeface="微软雅黑" panose="020B0503020204020204" pitchFamily="34" charset="-122"/>
                <a:ea typeface="微软雅黑" panose="020B0503020204020204" pitchFamily="34" charset="-122"/>
              </a:rPr>
              <a:t>Windows</a:t>
            </a:r>
            <a:r>
              <a:rPr lang="zh-CN" altLang="en-US" sz="3600" dirty="0">
                <a:solidFill>
                  <a:schemeClr val="accent1">
                    <a:lumMod val="75000"/>
                  </a:schemeClr>
                </a:solidFill>
                <a:latin typeface="微软雅黑" panose="020B0503020204020204" pitchFamily="34" charset="-122"/>
                <a:ea typeface="微软雅黑" panose="020B0503020204020204" pitchFamily="34" charset="-122"/>
              </a:rPr>
              <a:t>体系结构</a:t>
            </a:r>
          </a:p>
        </p:txBody>
      </p:sp>
      <p:pic>
        <p:nvPicPr>
          <p:cNvPr id="3"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525364"/>
            <a:ext cx="8251825"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15"/>
          <p:cNvSpPr>
            <a:spLocks noChangeArrowheads="1"/>
          </p:cNvSpPr>
          <p:nvPr/>
        </p:nvSpPr>
        <p:spPr bwMode="auto">
          <a:xfrm>
            <a:off x="5652120" y="5877768"/>
            <a:ext cx="3348038" cy="863600"/>
          </a:xfrm>
          <a:prstGeom prst="wedgeRoundRectCallout">
            <a:avLst>
              <a:gd name="adj1" fmla="val -63072"/>
              <a:gd name="adj2" fmla="val -320155"/>
              <a:gd name="adj3" fmla="val 16667"/>
            </a:avLst>
          </a:prstGeom>
          <a:solidFill>
            <a:schemeClr val="accent6">
              <a:lumMod val="20000"/>
              <a:lumOff val="80000"/>
              <a:alpha val="47000"/>
            </a:schemeClr>
          </a:solidFill>
          <a:ln w="9525">
            <a:solidFill>
              <a:schemeClr val="tx1"/>
            </a:solidFill>
            <a:miter lim="800000"/>
            <a:headEnd/>
            <a:tailEnd/>
          </a:ln>
        </p:spPr>
        <p:txBody>
          <a:bodyPr/>
          <a:lstStyle/>
          <a:p>
            <a:pPr algn="ctr"/>
            <a:r>
              <a:rPr lang="zh-CN" altLang="en-US" sz="2000" b="1" dirty="0">
                <a:solidFill>
                  <a:srgbClr val="0000FF"/>
                </a:solidFill>
                <a:latin typeface="Calibri" pitchFamily="34" charset="0"/>
                <a:ea typeface="华文楷体" pitchFamily="2" charset="-122"/>
              </a:rPr>
              <a:t>内存管理器</a:t>
            </a:r>
          </a:p>
          <a:p>
            <a:pPr algn="ctr"/>
            <a:r>
              <a:rPr lang="zh-CN" altLang="en-US" sz="2000" b="1" dirty="0">
                <a:solidFill>
                  <a:srgbClr val="0000FF"/>
                </a:solidFill>
                <a:latin typeface="Calibri" pitchFamily="34" charset="0"/>
                <a:ea typeface="华文楷体" pitchFamily="2" charset="-122"/>
              </a:rPr>
              <a:t>位于</a:t>
            </a:r>
            <a:r>
              <a:rPr lang="en-US" altLang="zh-CN" sz="2000" b="1" dirty="0">
                <a:solidFill>
                  <a:srgbClr val="0000FF"/>
                </a:solidFill>
                <a:latin typeface="Calibri" pitchFamily="34" charset="0"/>
                <a:ea typeface="华文楷体" pitchFamily="2" charset="-122"/>
              </a:rPr>
              <a:t>Ntoskrnl.exe</a:t>
            </a:r>
            <a:r>
              <a:rPr lang="zh-CN" altLang="en-US" sz="2000" b="1" dirty="0">
                <a:solidFill>
                  <a:srgbClr val="0000FF"/>
                </a:solidFill>
                <a:latin typeface="Calibri" pitchFamily="34" charset="0"/>
                <a:ea typeface="华文楷体" pitchFamily="2" charset="-122"/>
              </a:rPr>
              <a:t>文件中</a:t>
            </a:r>
          </a:p>
        </p:txBody>
      </p:sp>
    </p:spTree>
    <p:extLst>
      <p:ext uri="{BB962C8B-B14F-4D97-AF65-F5344CB8AC3E}">
        <p14:creationId xmlns:p14="http://schemas.microsoft.com/office/powerpoint/2010/main" val="10661822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normAutofit/>
          </a:bodyPr>
          <a:lstStyle/>
          <a:p>
            <a:pPr eaLnBrk="1" hangingPunct="1"/>
            <a:r>
              <a:rPr lang="zh-CN" altLang="zh-CN" sz="4000" dirty="0"/>
              <a:t>内存管理器的组成部分</a:t>
            </a:r>
            <a:endParaRPr lang="zh-CN" altLang="en-US" sz="4000" dirty="0"/>
          </a:p>
        </p:txBody>
      </p:sp>
      <p:sp>
        <p:nvSpPr>
          <p:cNvPr id="23555" name="Rectangle 3"/>
          <p:cNvSpPr>
            <a:spLocks noGrp="1" noChangeArrowheads="1"/>
          </p:cNvSpPr>
          <p:nvPr>
            <p:ph idx="1"/>
          </p:nvPr>
        </p:nvSpPr>
        <p:spPr>
          <a:xfrm>
            <a:off x="683568" y="1628800"/>
            <a:ext cx="7408333" cy="4209331"/>
          </a:xfrm>
          <a:prstGeom prst="rect">
            <a:avLst/>
          </a:prstGeom>
          <a:noFill/>
        </p:spPr>
        <p:txBody>
          <a:bodyPr>
            <a:normAutofit/>
          </a:bodyPr>
          <a:lstStyle/>
          <a:p>
            <a:pPr algn="just" eaLnBrk="1" hangingPunct="1"/>
            <a:r>
              <a:rPr lang="zh-CN" altLang="en-US" sz="2400" b="1" dirty="0">
                <a:latin typeface="Calibri" pitchFamily="34" charset="0"/>
                <a:cs typeface="Calibri" pitchFamily="34" charset="0"/>
              </a:rPr>
              <a:t>一组执行体系统服务程序</a:t>
            </a:r>
          </a:p>
          <a:p>
            <a:pPr algn="just" eaLnBrk="1" hangingPunct="1">
              <a:buFontTx/>
              <a:buNone/>
            </a:pPr>
            <a:r>
              <a:rPr lang="zh-CN" altLang="en-US" sz="2400" b="1" dirty="0">
                <a:latin typeface="Calibri" pitchFamily="34" charset="0"/>
                <a:cs typeface="Calibri" pitchFamily="34" charset="0"/>
              </a:rPr>
              <a:t>     </a:t>
            </a:r>
            <a:r>
              <a:rPr lang="zh-CN" altLang="en-US" sz="2400" b="1" dirty="0">
                <a:solidFill>
                  <a:srgbClr val="0000CC"/>
                </a:solidFill>
                <a:latin typeface="Calibri" pitchFamily="34" charset="0"/>
                <a:cs typeface="Calibri" pitchFamily="34" charset="0"/>
              </a:rPr>
              <a:t>用于虚拟内存的分配、回收和管理。大多数服务是通过</a:t>
            </a:r>
            <a:r>
              <a:rPr lang="en-US" altLang="zh-CN" sz="2400" b="1" dirty="0">
                <a:solidFill>
                  <a:srgbClr val="0000CC"/>
                </a:solidFill>
                <a:latin typeface="Calibri" pitchFamily="34" charset="0"/>
                <a:cs typeface="Calibri" pitchFamily="34" charset="0"/>
              </a:rPr>
              <a:t>Win32 API </a:t>
            </a:r>
            <a:r>
              <a:rPr lang="zh-CN" altLang="en-US" sz="2400" b="1" dirty="0">
                <a:solidFill>
                  <a:srgbClr val="0000CC"/>
                </a:solidFill>
                <a:latin typeface="Calibri" pitchFamily="34" charset="0"/>
                <a:cs typeface="Calibri" pitchFamily="34" charset="0"/>
              </a:rPr>
              <a:t>或内核态的设备驱动程序接口的形式出现</a:t>
            </a:r>
          </a:p>
          <a:p>
            <a:pPr algn="just" eaLnBrk="1" hangingPunct="1">
              <a:buFontTx/>
              <a:buNone/>
            </a:pPr>
            <a:endParaRPr lang="zh-CN" altLang="en-US" sz="2400" b="1" dirty="0">
              <a:solidFill>
                <a:schemeClr val="folHlink"/>
              </a:solidFill>
              <a:latin typeface="Calibri" pitchFamily="34" charset="0"/>
              <a:cs typeface="Calibri" pitchFamily="34" charset="0"/>
            </a:endParaRPr>
          </a:p>
          <a:p>
            <a:pPr algn="just" eaLnBrk="1" hangingPunct="1"/>
            <a:r>
              <a:rPr lang="zh-CN" altLang="en-US" sz="2400" b="1" dirty="0">
                <a:latin typeface="Calibri" pitchFamily="34" charset="0"/>
                <a:cs typeface="Calibri" pitchFamily="34" charset="0"/>
              </a:rPr>
              <a:t>一个页面错误陷阱处理程序</a:t>
            </a:r>
          </a:p>
          <a:p>
            <a:pPr algn="just" eaLnBrk="1" hangingPunct="1">
              <a:buFontTx/>
              <a:buNone/>
            </a:pPr>
            <a:r>
              <a:rPr lang="zh-CN" altLang="en-US" sz="2400" b="1" dirty="0">
                <a:latin typeface="Calibri" pitchFamily="34" charset="0"/>
                <a:cs typeface="Calibri" pitchFamily="34" charset="0"/>
              </a:rPr>
              <a:t>    </a:t>
            </a:r>
            <a:r>
              <a:rPr lang="zh-CN" altLang="en-US" sz="2400" b="1" dirty="0">
                <a:solidFill>
                  <a:srgbClr val="0000CC"/>
                </a:solidFill>
                <a:latin typeface="Calibri" pitchFamily="34" charset="0"/>
                <a:cs typeface="Calibri" pitchFamily="34" charset="0"/>
              </a:rPr>
              <a:t>用于解决硬件检测到的内存管理异常</a:t>
            </a:r>
            <a:endParaRPr lang="en-US" altLang="zh-CN" sz="2400" b="1" dirty="0">
              <a:solidFill>
                <a:srgbClr val="0000CC"/>
              </a:solidFill>
              <a:latin typeface="Calibri" pitchFamily="34" charset="0"/>
              <a:cs typeface="Calibri" pitchFamily="34" charset="0"/>
            </a:endParaRPr>
          </a:p>
          <a:p>
            <a:pPr algn="just" eaLnBrk="1" hangingPunct="1">
              <a:buFontTx/>
              <a:buNone/>
            </a:pPr>
            <a:r>
              <a:rPr lang="en-US" altLang="zh-CN" sz="2400" b="1" dirty="0">
                <a:solidFill>
                  <a:srgbClr val="0000CC"/>
                </a:solidFill>
              </a:rPr>
              <a:t>    </a:t>
            </a:r>
            <a:r>
              <a:rPr lang="zh-CN" altLang="en-US" sz="2400" b="1" dirty="0">
                <a:solidFill>
                  <a:srgbClr val="0000CC"/>
                </a:solidFill>
              </a:rPr>
              <a:t>负责分配页框</a:t>
            </a:r>
            <a:r>
              <a:rPr lang="zh-CN" altLang="en-US" sz="2400" b="1" dirty="0">
                <a:solidFill>
                  <a:srgbClr val="0000CC"/>
                </a:solidFill>
                <a:latin typeface="Calibri" pitchFamily="34" charset="0"/>
                <a:cs typeface="Calibri" pitchFamily="34" charset="0"/>
              </a:rPr>
              <a:t>，或把磁盘上的数据装入内存</a:t>
            </a:r>
          </a:p>
        </p:txBody>
      </p:sp>
    </p:spTree>
    <p:extLst>
      <p:ext uri="{BB962C8B-B14F-4D97-AF65-F5344CB8AC3E}">
        <p14:creationId xmlns:p14="http://schemas.microsoft.com/office/powerpoint/2010/main" val="16882602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normAutofit/>
          </a:bodyPr>
          <a:lstStyle/>
          <a:p>
            <a:pPr algn="l"/>
            <a:r>
              <a:rPr lang="zh-CN" altLang="zh-CN" sz="3600" dirty="0"/>
              <a:t>内存管理器的组成部分</a:t>
            </a:r>
            <a:endParaRPr lang="zh-CN" altLang="en-US" sz="3600" dirty="0"/>
          </a:p>
        </p:txBody>
      </p:sp>
      <p:sp>
        <p:nvSpPr>
          <p:cNvPr id="24578" name="Rectangle 2"/>
          <p:cNvSpPr>
            <a:spLocks noGrp="1" noChangeArrowheads="1"/>
          </p:cNvSpPr>
          <p:nvPr>
            <p:ph idx="1"/>
          </p:nvPr>
        </p:nvSpPr>
        <p:spPr>
          <a:xfrm>
            <a:off x="683568" y="1600200"/>
            <a:ext cx="7571184" cy="4925144"/>
          </a:xfrm>
        </p:spPr>
        <p:txBody>
          <a:bodyPr>
            <a:normAutofit/>
          </a:bodyPr>
          <a:lstStyle/>
          <a:p>
            <a:r>
              <a:rPr lang="zh-CN" altLang="en-US" sz="2400" b="1" i="1" dirty="0">
                <a:solidFill>
                  <a:srgbClr val="0000CC"/>
                </a:solidFill>
              </a:rPr>
              <a:t>工作集管理器</a:t>
            </a:r>
            <a:r>
              <a:rPr lang="en-US" altLang="zh-CN" sz="2400" b="1" i="1" dirty="0">
                <a:solidFill>
                  <a:srgbClr val="0000CC"/>
                </a:solidFill>
              </a:rPr>
              <a:t>(</a:t>
            </a:r>
            <a:r>
              <a:rPr lang="en-US" altLang="zh-CN" sz="2400" b="1" i="1" dirty="0" err="1">
                <a:solidFill>
                  <a:srgbClr val="0000CC"/>
                </a:solidFill>
              </a:rPr>
              <a:t>MmWorkingSetManager</a:t>
            </a:r>
            <a:r>
              <a:rPr lang="en-US" altLang="zh-CN" sz="2400" b="1" i="1" dirty="0">
                <a:solidFill>
                  <a:srgbClr val="0000CC"/>
                </a:solidFill>
              </a:rPr>
              <a:t>) </a:t>
            </a:r>
            <a:r>
              <a:rPr lang="zh-CN" altLang="en-US" sz="2400" b="1" dirty="0"/>
              <a:t>：当空闲内存低于某一界限时，便启动所有的内存管理策略，如：工作集的修整、老化和已修改页面的写入等</a:t>
            </a:r>
            <a:r>
              <a:rPr lang="en-US" altLang="zh-CN" sz="2400" b="1" dirty="0">
                <a:solidFill>
                  <a:srgbClr val="C00000"/>
                </a:solidFill>
              </a:rPr>
              <a:t>(16)</a:t>
            </a:r>
            <a:endParaRPr lang="zh-CN" altLang="en-US" sz="2400" b="1" dirty="0">
              <a:solidFill>
                <a:srgbClr val="C00000"/>
              </a:solidFill>
            </a:endParaRPr>
          </a:p>
          <a:p>
            <a:r>
              <a:rPr lang="zh-CN" altLang="en-US" sz="2400" b="1" i="1" dirty="0">
                <a:solidFill>
                  <a:srgbClr val="0000CC"/>
                </a:solidFill>
              </a:rPr>
              <a:t>进程</a:t>
            </a:r>
            <a:r>
              <a:rPr lang="en-US" altLang="zh-CN" sz="2400" b="1" i="1" dirty="0">
                <a:solidFill>
                  <a:srgbClr val="0000CC"/>
                </a:solidFill>
              </a:rPr>
              <a:t>/</a:t>
            </a:r>
            <a:r>
              <a:rPr lang="zh-CN" altLang="en-US" sz="2400" b="1" i="1" dirty="0">
                <a:solidFill>
                  <a:srgbClr val="0000CC"/>
                </a:solidFill>
              </a:rPr>
              <a:t>栈交换器</a:t>
            </a:r>
            <a:r>
              <a:rPr lang="en-US" altLang="zh-CN" sz="2400" b="1" i="1" dirty="0">
                <a:solidFill>
                  <a:srgbClr val="0000CC"/>
                </a:solidFill>
              </a:rPr>
              <a:t>(</a:t>
            </a:r>
            <a:r>
              <a:rPr lang="en-US" altLang="zh-CN" sz="2400" b="1" i="1" dirty="0" err="1">
                <a:solidFill>
                  <a:srgbClr val="0000CC"/>
                </a:solidFill>
              </a:rPr>
              <a:t>KeSwapProcessOrStack</a:t>
            </a:r>
            <a:r>
              <a:rPr lang="en-US" altLang="zh-CN" sz="2400" b="1" i="1" dirty="0">
                <a:solidFill>
                  <a:srgbClr val="0000CC"/>
                </a:solidFill>
              </a:rPr>
              <a:t>) </a:t>
            </a:r>
            <a:r>
              <a:rPr lang="zh-CN" altLang="en-US" sz="2400" b="1" dirty="0"/>
              <a:t>：</a:t>
            </a:r>
            <a:r>
              <a:rPr lang="en-US" altLang="zh-CN" sz="2400" b="1" dirty="0">
                <a:solidFill>
                  <a:srgbClr val="C00000"/>
                </a:solidFill>
              </a:rPr>
              <a:t>(23)</a:t>
            </a:r>
          </a:p>
          <a:p>
            <a:pPr marL="0" indent="0">
              <a:buNone/>
            </a:pPr>
            <a:r>
              <a:rPr lang="en-US" altLang="zh-CN" sz="2400" b="1" dirty="0"/>
              <a:t>  </a:t>
            </a:r>
            <a:r>
              <a:rPr lang="zh-CN" altLang="en-US" sz="2400" b="1" dirty="0"/>
              <a:t>完成进程和内核线程堆栈的换入和换出操作</a:t>
            </a:r>
            <a:endParaRPr lang="en-US" altLang="zh-CN" sz="2400" b="1" dirty="0"/>
          </a:p>
          <a:p>
            <a:r>
              <a:rPr lang="zh-CN" altLang="en-US" sz="2400" b="1" i="1" dirty="0">
                <a:solidFill>
                  <a:srgbClr val="0000CC"/>
                </a:solidFill>
              </a:rPr>
              <a:t>修改页面写出器</a:t>
            </a:r>
            <a:r>
              <a:rPr lang="en-US" altLang="zh-CN" sz="2400" b="1" i="1" dirty="0">
                <a:solidFill>
                  <a:srgbClr val="0000CC"/>
                </a:solidFill>
              </a:rPr>
              <a:t>(</a:t>
            </a:r>
            <a:r>
              <a:rPr lang="en-US" altLang="zh-CN" sz="2400" b="1" i="1" dirty="0" err="1">
                <a:solidFill>
                  <a:srgbClr val="0000CC"/>
                </a:solidFill>
              </a:rPr>
              <a:t>MiModifiedPageWriter</a:t>
            </a:r>
            <a:r>
              <a:rPr lang="en-US" altLang="zh-CN" sz="2400" b="1" i="1" dirty="0">
                <a:solidFill>
                  <a:srgbClr val="0000CC"/>
                </a:solidFill>
              </a:rPr>
              <a:t>)</a:t>
            </a:r>
            <a:r>
              <a:rPr lang="zh-CN" altLang="en-US" sz="2400" b="1" dirty="0"/>
              <a:t>：</a:t>
            </a:r>
            <a:r>
              <a:rPr lang="en-US" altLang="zh-CN" sz="2400" b="1" dirty="0">
                <a:solidFill>
                  <a:srgbClr val="C00000"/>
                </a:solidFill>
              </a:rPr>
              <a:t>(17)</a:t>
            </a:r>
          </a:p>
          <a:p>
            <a:pPr marL="0" indent="0">
              <a:buNone/>
            </a:pPr>
            <a:r>
              <a:rPr lang="en-US" altLang="zh-CN" sz="2400" b="1" dirty="0"/>
              <a:t>  </a:t>
            </a:r>
            <a:r>
              <a:rPr lang="zh-CN" altLang="en-US" sz="2400" b="1" dirty="0"/>
              <a:t>将“脏”页写回到适当的页文件</a:t>
            </a:r>
            <a:endParaRPr lang="en-US" altLang="zh-CN" sz="2400" b="1" dirty="0"/>
          </a:p>
          <a:p>
            <a:r>
              <a:rPr lang="zh-CN" altLang="en-US" sz="2400" b="1" i="1" dirty="0">
                <a:solidFill>
                  <a:srgbClr val="0000CC"/>
                </a:solidFill>
              </a:rPr>
              <a:t>映射页面写出器</a:t>
            </a:r>
            <a:r>
              <a:rPr lang="en-US" altLang="zh-CN" sz="2400" b="1" i="1" dirty="0">
                <a:solidFill>
                  <a:srgbClr val="0000CC"/>
                </a:solidFill>
              </a:rPr>
              <a:t>(</a:t>
            </a:r>
            <a:r>
              <a:rPr lang="en-US" altLang="zh-CN" sz="2400" b="1" i="1" dirty="0" err="1">
                <a:solidFill>
                  <a:srgbClr val="0000CC"/>
                </a:solidFill>
              </a:rPr>
              <a:t>MiMappedPageWriter</a:t>
            </a:r>
            <a:r>
              <a:rPr lang="en-US" altLang="zh-CN" sz="2400" b="1" i="1" dirty="0">
                <a:solidFill>
                  <a:srgbClr val="0000CC"/>
                </a:solidFill>
              </a:rPr>
              <a:t>)</a:t>
            </a:r>
            <a:r>
              <a:rPr lang="zh-CN" altLang="en-US" sz="2400" b="1" dirty="0"/>
              <a:t>：</a:t>
            </a:r>
            <a:r>
              <a:rPr lang="en-US" altLang="zh-CN" sz="2400" b="1" dirty="0">
                <a:solidFill>
                  <a:srgbClr val="C00000"/>
                </a:solidFill>
              </a:rPr>
              <a:t>(17)</a:t>
            </a:r>
          </a:p>
          <a:p>
            <a:pPr marL="0" indent="0">
              <a:buNone/>
            </a:pPr>
            <a:r>
              <a:rPr lang="en-US" altLang="zh-CN" sz="2400" b="1" dirty="0"/>
              <a:t>  </a:t>
            </a:r>
            <a:r>
              <a:rPr lang="zh-CN" altLang="en-US" sz="2400" b="1" dirty="0"/>
              <a:t>将映射文件中的“脏”页写回磁盘</a:t>
            </a:r>
          </a:p>
          <a:p>
            <a:r>
              <a:rPr lang="zh-CN" altLang="en-US" sz="2400" b="1" i="1" dirty="0">
                <a:solidFill>
                  <a:schemeClr val="accent6">
                    <a:lumMod val="75000"/>
                  </a:schemeClr>
                </a:solidFill>
              </a:rPr>
              <a:t>零页线程</a:t>
            </a:r>
            <a:r>
              <a:rPr lang="en-US" altLang="zh-CN" sz="2400" b="1" i="1" dirty="0">
                <a:solidFill>
                  <a:schemeClr val="accent6">
                    <a:lumMod val="75000"/>
                  </a:schemeClr>
                </a:solidFill>
              </a:rPr>
              <a:t>(</a:t>
            </a:r>
            <a:r>
              <a:rPr lang="en-US" altLang="zh-CN" sz="2400" b="1" i="1" dirty="0" err="1">
                <a:solidFill>
                  <a:schemeClr val="accent6">
                    <a:lumMod val="75000"/>
                  </a:schemeClr>
                </a:solidFill>
              </a:rPr>
              <a:t>MmZeroPageThread</a:t>
            </a:r>
            <a:r>
              <a:rPr lang="en-US" altLang="zh-CN" sz="2400" b="1" i="1" dirty="0">
                <a:solidFill>
                  <a:schemeClr val="accent6">
                    <a:lumMod val="75000"/>
                  </a:schemeClr>
                </a:solidFill>
              </a:rPr>
              <a:t>)</a:t>
            </a:r>
            <a:r>
              <a:rPr lang="zh-CN" altLang="en-US" sz="2400" b="1" dirty="0"/>
              <a:t>：</a:t>
            </a:r>
            <a:r>
              <a:rPr lang="en-US" altLang="zh-CN" sz="2400" b="1" dirty="0">
                <a:solidFill>
                  <a:srgbClr val="C00000"/>
                </a:solidFill>
              </a:rPr>
              <a:t>(0)</a:t>
            </a:r>
          </a:p>
          <a:p>
            <a:pPr marL="0" indent="0">
              <a:buNone/>
            </a:pPr>
            <a:r>
              <a:rPr lang="en-US" altLang="zh-CN" sz="2400" b="1" dirty="0"/>
              <a:t>  </a:t>
            </a:r>
            <a:r>
              <a:rPr lang="zh-CN" altLang="en-US" sz="2400" b="1" dirty="0"/>
              <a:t>将空闲链表中的页框清零</a:t>
            </a:r>
          </a:p>
        </p:txBody>
      </p:sp>
      <p:sp>
        <p:nvSpPr>
          <p:cNvPr id="3" name="云形 2"/>
          <p:cNvSpPr/>
          <p:nvPr/>
        </p:nvSpPr>
        <p:spPr>
          <a:xfrm>
            <a:off x="6300192" y="260648"/>
            <a:ext cx="2376264" cy="1080120"/>
          </a:xfrm>
          <a:prstGeom prst="cloud">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800080"/>
                </a:solidFill>
                <a:latin typeface="华文楷体" pitchFamily="2" charset="-122"/>
                <a:ea typeface="华文楷体" pitchFamily="2" charset="-122"/>
              </a:rPr>
              <a:t>关键组件</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4918001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424" y="372616"/>
            <a:ext cx="7680960" cy="896144"/>
          </a:xfrm>
        </p:spPr>
        <p:txBody>
          <a:bodyPr>
            <a:normAutofit/>
          </a:bodyPr>
          <a:lstStyle/>
          <a:p>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Windows</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的虚拟内存</a:t>
            </a:r>
          </a:p>
        </p:txBody>
      </p:sp>
      <p:grpSp>
        <p:nvGrpSpPr>
          <p:cNvPr id="3" name="组合 5"/>
          <p:cNvGrpSpPr/>
          <p:nvPr/>
        </p:nvGrpSpPr>
        <p:grpSpPr>
          <a:xfrm>
            <a:off x="827584" y="1988840"/>
            <a:ext cx="1584176" cy="864096"/>
            <a:chOff x="611560" y="2060848"/>
            <a:chExt cx="1584176" cy="864096"/>
          </a:xfrm>
          <a:solidFill>
            <a:schemeClr val="bg2">
              <a:lumMod val="75000"/>
            </a:schemeClr>
          </a:solidFill>
        </p:grpSpPr>
        <p:sp>
          <p:nvSpPr>
            <p:cNvPr id="4" name="矩形 3"/>
            <p:cNvSpPr/>
            <p:nvPr/>
          </p:nvSpPr>
          <p:spPr>
            <a:xfrm>
              <a:off x="611560" y="2060848"/>
              <a:ext cx="1584176" cy="432048"/>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代码</a:t>
              </a:r>
            </a:p>
          </p:txBody>
        </p:sp>
        <p:sp>
          <p:nvSpPr>
            <p:cNvPr id="5" name="矩形 4"/>
            <p:cNvSpPr/>
            <p:nvPr/>
          </p:nvSpPr>
          <p:spPr>
            <a:xfrm>
              <a:off x="611560" y="2492896"/>
              <a:ext cx="1584176" cy="432048"/>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静态数据</a:t>
              </a:r>
            </a:p>
          </p:txBody>
        </p:sp>
      </p:grpSp>
      <p:grpSp>
        <p:nvGrpSpPr>
          <p:cNvPr id="6" name="组合 6"/>
          <p:cNvGrpSpPr/>
          <p:nvPr/>
        </p:nvGrpSpPr>
        <p:grpSpPr>
          <a:xfrm>
            <a:off x="827584" y="4653136"/>
            <a:ext cx="1584176" cy="864096"/>
            <a:chOff x="611560" y="2060848"/>
            <a:chExt cx="1584176" cy="864096"/>
          </a:xfrm>
        </p:grpSpPr>
        <p:sp>
          <p:nvSpPr>
            <p:cNvPr id="8" name="矩形 7"/>
            <p:cNvSpPr/>
            <p:nvPr/>
          </p:nvSpPr>
          <p:spPr>
            <a:xfrm>
              <a:off x="611560" y="2060848"/>
              <a:ext cx="1584176" cy="432048"/>
            </a:xfrm>
            <a:prstGeom prst="rect">
              <a:avLst/>
            </a:prstGeom>
            <a:solidFill>
              <a:srgbClr val="E5E5FF"/>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代码</a:t>
              </a:r>
            </a:p>
          </p:txBody>
        </p:sp>
        <p:sp>
          <p:nvSpPr>
            <p:cNvPr id="9" name="矩形 8"/>
            <p:cNvSpPr/>
            <p:nvPr/>
          </p:nvSpPr>
          <p:spPr>
            <a:xfrm>
              <a:off x="611560" y="2492896"/>
              <a:ext cx="1584176" cy="432048"/>
            </a:xfrm>
            <a:prstGeom prst="rect">
              <a:avLst/>
            </a:prstGeom>
            <a:solidFill>
              <a:srgbClr val="E5E5FF"/>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静态数据</a:t>
              </a:r>
            </a:p>
          </p:txBody>
        </p:sp>
      </p:grpSp>
      <p:grpSp>
        <p:nvGrpSpPr>
          <p:cNvPr id="7" name="组合 9"/>
          <p:cNvGrpSpPr/>
          <p:nvPr/>
        </p:nvGrpSpPr>
        <p:grpSpPr>
          <a:xfrm>
            <a:off x="1043608" y="4869160"/>
            <a:ext cx="1584176" cy="864096"/>
            <a:chOff x="611560" y="2060848"/>
            <a:chExt cx="1584176" cy="864096"/>
          </a:xfrm>
        </p:grpSpPr>
        <p:sp>
          <p:nvSpPr>
            <p:cNvPr id="11" name="矩形 10"/>
            <p:cNvSpPr/>
            <p:nvPr/>
          </p:nvSpPr>
          <p:spPr>
            <a:xfrm>
              <a:off x="611560" y="2060848"/>
              <a:ext cx="1584176" cy="432048"/>
            </a:xfrm>
            <a:prstGeom prst="rect">
              <a:avLst/>
            </a:prstGeom>
            <a:solidFill>
              <a:srgbClr val="E5E5FF"/>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代码</a:t>
              </a:r>
            </a:p>
          </p:txBody>
        </p:sp>
        <p:sp>
          <p:nvSpPr>
            <p:cNvPr id="12" name="矩形 11"/>
            <p:cNvSpPr/>
            <p:nvPr/>
          </p:nvSpPr>
          <p:spPr>
            <a:xfrm>
              <a:off x="611560" y="2492896"/>
              <a:ext cx="1584176" cy="432048"/>
            </a:xfrm>
            <a:prstGeom prst="rect">
              <a:avLst/>
            </a:prstGeom>
            <a:solidFill>
              <a:srgbClr val="E5E5FF"/>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静态数据</a:t>
              </a:r>
            </a:p>
          </p:txBody>
        </p:sp>
      </p:grpSp>
      <p:grpSp>
        <p:nvGrpSpPr>
          <p:cNvPr id="10" name="组合 12"/>
          <p:cNvGrpSpPr/>
          <p:nvPr/>
        </p:nvGrpSpPr>
        <p:grpSpPr>
          <a:xfrm>
            <a:off x="1259632" y="5085184"/>
            <a:ext cx="1584176" cy="864096"/>
            <a:chOff x="611560" y="2060848"/>
            <a:chExt cx="1584176" cy="864096"/>
          </a:xfrm>
        </p:grpSpPr>
        <p:sp>
          <p:nvSpPr>
            <p:cNvPr id="14" name="矩形 13"/>
            <p:cNvSpPr/>
            <p:nvPr/>
          </p:nvSpPr>
          <p:spPr>
            <a:xfrm>
              <a:off x="611560" y="2060848"/>
              <a:ext cx="1584176" cy="432048"/>
            </a:xfrm>
            <a:prstGeom prst="rect">
              <a:avLst/>
            </a:prstGeom>
            <a:solidFill>
              <a:srgbClr val="E5E5FF"/>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代码</a:t>
              </a:r>
            </a:p>
          </p:txBody>
        </p:sp>
        <p:sp>
          <p:nvSpPr>
            <p:cNvPr id="15" name="矩形 14"/>
            <p:cNvSpPr/>
            <p:nvPr/>
          </p:nvSpPr>
          <p:spPr>
            <a:xfrm>
              <a:off x="611560" y="2492896"/>
              <a:ext cx="1584176" cy="432048"/>
            </a:xfrm>
            <a:prstGeom prst="rect">
              <a:avLst/>
            </a:prstGeom>
            <a:solidFill>
              <a:srgbClr val="E5E5FF"/>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静态数据</a:t>
              </a:r>
            </a:p>
          </p:txBody>
        </p:sp>
      </p:grpSp>
      <p:sp>
        <p:nvSpPr>
          <p:cNvPr id="16" name="TextBox 15"/>
          <p:cNvSpPr txBox="1"/>
          <p:nvPr/>
        </p:nvSpPr>
        <p:spPr>
          <a:xfrm>
            <a:off x="1259632" y="1556792"/>
            <a:ext cx="655949" cy="461665"/>
          </a:xfrm>
          <a:prstGeom prst="rect">
            <a:avLst/>
          </a:prstGeom>
          <a:noFill/>
        </p:spPr>
        <p:txBody>
          <a:bodyPr wrap="none" rtlCol="0">
            <a:spAutoFit/>
          </a:bodyPr>
          <a:lstStyle/>
          <a:p>
            <a:r>
              <a:rPr lang="en-US" altLang="zh-CN" sz="2400" b="1" dirty="0">
                <a:latin typeface="Calibri" pitchFamily="34" charset="0"/>
                <a:ea typeface="华文楷体" pitchFamily="2" charset="-122"/>
                <a:cs typeface="Calibri" pitchFamily="34" charset="0"/>
              </a:rPr>
              <a:t>EXE</a:t>
            </a:r>
            <a:endParaRPr lang="zh-CN" altLang="en-US" sz="2400" b="1" dirty="0">
              <a:latin typeface="Calibri" pitchFamily="34" charset="0"/>
              <a:ea typeface="华文楷体" pitchFamily="2" charset="-122"/>
              <a:cs typeface="Calibri" pitchFamily="34" charset="0"/>
            </a:endParaRPr>
          </a:p>
        </p:txBody>
      </p:sp>
      <p:sp>
        <p:nvSpPr>
          <p:cNvPr id="17" name="TextBox 16"/>
          <p:cNvSpPr txBox="1"/>
          <p:nvPr/>
        </p:nvSpPr>
        <p:spPr>
          <a:xfrm>
            <a:off x="1341396" y="4221088"/>
            <a:ext cx="638316" cy="461665"/>
          </a:xfrm>
          <a:prstGeom prst="rect">
            <a:avLst/>
          </a:prstGeom>
          <a:noFill/>
        </p:spPr>
        <p:txBody>
          <a:bodyPr wrap="none" rtlCol="0">
            <a:spAutoFit/>
          </a:bodyPr>
          <a:lstStyle/>
          <a:p>
            <a:r>
              <a:rPr lang="en-US" altLang="zh-CN" sz="2400" b="1" dirty="0">
                <a:latin typeface="Calibri" pitchFamily="34" charset="0"/>
                <a:ea typeface="华文楷体" pitchFamily="2" charset="-122"/>
                <a:cs typeface="Calibri" pitchFamily="34" charset="0"/>
              </a:rPr>
              <a:t>DLL</a:t>
            </a:r>
            <a:endParaRPr lang="zh-CN" altLang="en-US" sz="2400" b="1" dirty="0">
              <a:latin typeface="Calibri" pitchFamily="34" charset="0"/>
              <a:ea typeface="华文楷体" pitchFamily="2" charset="-122"/>
              <a:cs typeface="Calibri" pitchFamily="34" charset="0"/>
            </a:endParaRPr>
          </a:p>
        </p:txBody>
      </p:sp>
      <p:sp>
        <p:nvSpPr>
          <p:cNvPr id="18" name="矩形 17"/>
          <p:cNvSpPr/>
          <p:nvPr/>
        </p:nvSpPr>
        <p:spPr>
          <a:xfrm>
            <a:off x="6444208" y="1988840"/>
            <a:ext cx="1584176" cy="864096"/>
          </a:xfrm>
          <a:prstGeom prst="rect">
            <a:avLst/>
          </a:prstGeom>
          <a:solidFill>
            <a:schemeClr val="accent6">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19" name="矩形 18"/>
          <p:cNvSpPr/>
          <p:nvPr/>
        </p:nvSpPr>
        <p:spPr>
          <a:xfrm>
            <a:off x="6596608" y="2141240"/>
            <a:ext cx="1584176" cy="864096"/>
          </a:xfrm>
          <a:prstGeom prst="rect">
            <a:avLst/>
          </a:prstGeom>
          <a:solidFill>
            <a:schemeClr val="accent6">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20" name="矩形 19"/>
          <p:cNvSpPr/>
          <p:nvPr/>
        </p:nvSpPr>
        <p:spPr>
          <a:xfrm>
            <a:off x="6749008" y="2293640"/>
            <a:ext cx="1584176" cy="864096"/>
          </a:xfrm>
          <a:prstGeom prst="rect">
            <a:avLst/>
          </a:prstGeom>
          <a:solidFill>
            <a:schemeClr val="accent6">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动态分配</a:t>
            </a:r>
            <a:endParaRPr lang="en-US" altLang="zh-CN" sz="2000" b="1" dirty="0">
              <a:solidFill>
                <a:srgbClr val="0000CC"/>
              </a:solidFill>
              <a:latin typeface="Calibri" pitchFamily="34" charset="0"/>
              <a:ea typeface="华文楷体" pitchFamily="2" charset="-122"/>
            </a:endParaRPr>
          </a:p>
          <a:p>
            <a:pPr algn="ctr"/>
            <a:r>
              <a:rPr lang="zh-CN" altLang="en-US" sz="2000" b="1" dirty="0">
                <a:solidFill>
                  <a:srgbClr val="0000CC"/>
                </a:solidFill>
                <a:latin typeface="Calibri" pitchFamily="34" charset="0"/>
                <a:ea typeface="华文楷体" pitchFamily="2" charset="-122"/>
              </a:rPr>
              <a:t>数据</a:t>
            </a:r>
          </a:p>
        </p:txBody>
      </p:sp>
      <p:sp>
        <p:nvSpPr>
          <p:cNvPr id="21" name="TextBox 20"/>
          <p:cNvSpPr txBox="1"/>
          <p:nvPr/>
        </p:nvSpPr>
        <p:spPr>
          <a:xfrm>
            <a:off x="6300192" y="1556792"/>
            <a:ext cx="1723549" cy="400110"/>
          </a:xfrm>
          <a:prstGeom prst="rect">
            <a:avLst/>
          </a:prstGeom>
          <a:noFill/>
        </p:spPr>
        <p:txBody>
          <a:bodyPr wrap="none" rtlCol="0">
            <a:spAutoFit/>
          </a:bodyPr>
          <a:lstStyle/>
          <a:p>
            <a:r>
              <a:rPr lang="zh-CN" altLang="en-US" sz="2000" b="1" dirty="0">
                <a:latin typeface="Calibri" pitchFamily="34" charset="0"/>
                <a:ea typeface="华文楷体" pitchFamily="2" charset="-122"/>
              </a:rPr>
              <a:t>动态分配的堆</a:t>
            </a:r>
          </a:p>
        </p:txBody>
      </p:sp>
      <p:sp>
        <p:nvSpPr>
          <p:cNvPr id="22" name="矩形 21"/>
          <p:cNvSpPr/>
          <p:nvPr/>
        </p:nvSpPr>
        <p:spPr>
          <a:xfrm>
            <a:off x="6643464" y="4725144"/>
            <a:ext cx="1584176" cy="864096"/>
          </a:xfrm>
          <a:prstGeom prst="rect">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23" name="矩形 22"/>
          <p:cNvSpPr/>
          <p:nvPr/>
        </p:nvSpPr>
        <p:spPr>
          <a:xfrm>
            <a:off x="6795864" y="4877544"/>
            <a:ext cx="1584176" cy="864096"/>
          </a:xfrm>
          <a:prstGeom prst="rect">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24" name="矩形 23"/>
          <p:cNvSpPr/>
          <p:nvPr/>
        </p:nvSpPr>
        <p:spPr>
          <a:xfrm>
            <a:off x="6948264" y="5029944"/>
            <a:ext cx="1584176" cy="864096"/>
          </a:xfrm>
          <a:prstGeom prst="rect">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rPr>
              <a:t>操作系统</a:t>
            </a:r>
            <a:endParaRPr lang="en-US" altLang="zh-CN" sz="2000" b="1" dirty="0">
              <a:solidFill>
                <a:srgbClr val="0000CC"/>
              </a:solidFill>
              <a:latin typeface="Calibri" pitchFamily="34" charset="0"/>
              <a:ea typeface="华文楷体" pitchFamily="2" charset="-122"/>
            </a:endParaRPr>
          </a:p>
          <a:p>
            <a:pPr algn="ctr"/>
            <a:r>
              <a:rPr lang="zh-CN" altLang="en-US" sz="2000" b="1" dirty="0">
                <a:solidFill>
                  <a:srgbClr val="0000CC"/>
                </a:solidFill>
                <a:latin typeface="Calibri" pitchFamily="34" charset="0"/>
                <a:ea typeface="华文楷体" pitchFamily="2" charset="-122"/>
              </a:rPr>
              <a:t>数据</a:t>
            </a:r>
          </a:p>
        </p:txBody>
      </p:sp>
      <p:sp>
        <p:nvSpPr>
          <p:cNvPr id="25" name="TextBox 24"/>
          <p:cNvSpPr txBox="1"/>
          <p:nvPr/>
        </p:nvSpPr>
        <p:spPr>
          <a:xfrm>
            <a:off x="6499448" y="4293096"/>
            <a:ext cx="1723549" cy="400110"/>
          </a:xfrm>
          <a:prstGeom prst="rect">
            <a:avLst/>
          </a:prstGeom>
          <a:noFill/>
        </p:spPr>
        <p:txBody>
          <a:bodyPr wrap="none" rtlCol="0">
            <a:spAutoFit/>
          </a:bodyPr>
          <a:lstStyle/>
          <a:p>
            <a:r>
              <a:rPr lang="zh-CN" altLang="en-US" sz="2000" b="1" dirty="0">
                <a:latin typeface="Calibri" pitchFamily="34" charset="0"/>
                <a:ea typeface="华文楷体" pitchFamily="2" charset="-122"/>
              </a:rPr>
              <a:t>操作系统支持</a:t>
            </a:r>
          </a:p>
        </p:txBody>
      </p:sp>
      <p:sp>
        <p:nvSpPr>
          <p:cNvPr id="26" name="矩形 25"/>
          <p:cNvSpPr/>
          <p:nvPr/>
        </p:nvSpPr>
        <p:spPr>
          <a:xfrm>
            <a:off x="3419872" y="1556792"/>
            <a:ext cx="2520280"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27" name="矩形 26"/>
          <p:cNvSpPr/>
          <p:nvPr/>
        </p:nvSpPr>
        <p:spPr>
          <a:xfrm>
            <a:off x="4572000" y="1828855"/>
            <a:ext cx="720080" cy="384393"/>
          </a:xfrm>
          <a:prstGeom prst="rect">
            <a:avLst/>
          </a:prstGeom>
          <a:solidFill>
            <a:srgbClr val="E5E5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28" name="矩形 27"/>
          <p:cNvSpPr/>
          <p:nvPr/>
        </p:nvSpPr>
        <p:spPr>
          <a:xfrm>
            <a:off x="3635896" y="2060848"/>
            <a:ext cx="720080" cy="384393"/>
          </a:xfrm>
          <a:prstGeom prst="rect">
            <a:avLst/>
          </a:prstGeom>
          <a:solidFill>
            <a:schemeClr val="bg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29" name="矩形 28"/>
          <p:cNvSpPr/>
          <p:nvPr/>
        </p:nvSpPr>
        <p:spPr>
          <a:xfrm>
            <a:off x="4932040" y="2420888"/>
            <a:ext cx="720080" cy="384393"/>
          </a:xfrm>
          <a:prstGeom prst="rect">
            <a:avLst/>
          </a:prstGeom>
          <a:solidFill>
            <a:schemeClr val="accent6">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0" name="矩形 29"/>
          <p:cNvSpPr/>
          <p:nvPr/>
        </p:nvSpPr>
        <p:spPr>
          <a:xfrm>
            <a:off x="4932040" y="3116615"/>
            <a:ext cx="720080" cy="384393"/>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1" name="矩形 30"/>
          <p:cNvSpPr/>
          <p:nvPr/>
        </p:nvSpPr>
        <p:spPr>
          <a:xfrm>
            <a:off x="4644008" y="3764687"/>
            <a:ext cx="720080" cy="384393"/>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2" name="矩形 31"/>
          <p:cNvSpPr/>
          <p:nvPr/>
        </p:nvSpPr>
        <p:spPr>
          <a:xfrm>
            <a:off x="5076056" y="4653136"/>
            <a:ext cx="720080" cy="384393"/>
          </a:xfrm>
          <a:prstGeom prst="rect">
            <a:avLst/>
          </a:prstGeom>
          <a:solidFill>
            <a:schemeClr val="accent6">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3" name="矩形 32"/>
          <p:cNvSpPr/>
          <p:nvPr/>
        </p:nvSpPr>
        <p:spPr>
          <a:xfrm>
            <a:off x="4644008" y="5420871"/>
            <a:ext cx="720080" cy="384393"/>
          </a:xfrm>
          <a:prstGeom prst="rect">
            <a:avLst/>
          </a:prstGeom>
          <a:solidFill>
            <a:schemeClr val="accent6">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4" name="矩形 33"/>
          <p:cNvSpPr/>
          <p:nvPr/>
        </p:nvSpPr>
        <p:spPr>
          <a:xfrm>
            <a:off x="5004048" y="6140951"/>
            <a:ext cx="720080" cy="384393"/>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5" name="矩形 34"/>
          <p:cNvSpPr/>
          <p:nvPr/>
        </p:nvSpPr>
        <p:spPr>
          <a:xfrm>
            <a:off x="3923928" y="6140951"/>
            <a:ext cx="720080" cy="384393"/>
          </a:xfrm>
          <a:prstGeom prst="rect">
            <a:avLst/>
          </a:prstGeom>
          <a:solidFill>
            <a:srgbClr val="E5E5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6" name="矩形 35"/>
          <p:cNvSpPr/>
          <p:nvPr/>
        </p:nvSpPr>
        <p:spPr>
          <a:xfrm>
            <a:off x="4067944" y="4293096"/>
            <a:ext cx="720080" cy="384393"/>
          </a:xfrm>
          <a:prstGeom prst="rect">
            <a:avLst/>
          </a:prstGeom>
          <a:solidFill>
            <a:srgbClr val="E5E5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7" name="矩形 36"/>
          <p:cNvSpPr/>
          <p:nvPr/>
        </p:nvSpPr>
        <p:spPr>
          <a:xfrm>
            <a:off x="3635896" y="3404647"/>
            <a:ext cx="720080" cy="384393"/>
          </a:xfrm>
          <a:prstGeom prst="rect">
            <a:avLst/>
          </a:prstGeom>
          <a:solidFill>
            <a:schemeClr val="bg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8" name="矩形 37"/>
          <p:cNvSpPr/>
          <p:nvPr/>
        </p:nvSpPr>
        <p:spPr>
          <a:xfrm>
            <a:off x="3851920" y="2684567"/>
            <a:ext cx="720080" cy="384393"/>
          </a:xfrm>
          <a:prstGeom prst="rect">
            <a:avLst/>
          </a:prstGeom>
          <a:solidFill>
            <a:srgbClr val="E5E5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
        <p:nvSpPr>
          <p:cNvPr id="39" name="矩形 38"/>
          <p:cNvSpPr/>
          <p:nvPr/>
        </p:nvSpPr>
        <p:spPr>
          <a:xfrm>
            <a:off x="3635896" y="5060831"/>
            <a:ext cx="720080" cy="384393"/>
          </a:xfrm>
          <a:prstGeom prst="rect">
            <a:avLst/>
          </a:prstGeom>
          <a:solidFill>
            <a:srgbClr val="E5E5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endParaRPr>
          </a:p>
        </p:txBody>
      </p:sp>
    </p:spTree>
    <p:extLst>
      <p:ext uri="{BB962C8B-B14F-4D97-AF65-F5344CB8AC3E}">
        <p14:creationId xmlns:p14="http://schemas.microsoft.com/office/powerpoint/2010/main" val="3414210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磁盘上的相关内容</a:t>
            </a:r>
          </a:p>
        </p:txBody>
      </p:sp>
      <p:grpSp>
        <p:nvGrpSpPr>
          <p:cNvPr id="8" name="组合 7"/>
          <p:cNvGrpSpPr/>
          <p:nvPr/>
        </p:nvGrpSpPr>
        <p:grpSpPr>
          <a:xfrm>
            <a:off x="467544" y="1556792"/>
            <a:ext cx="7406550" cy="5184576"/>
            <a:chOff x="621834" y="1412776"/>
            <a:chExt cx="7406550" cy="5184576"/>
          </a:xfrm>
        </p:grpSpPr>
        <p:pic>
          <p:nvPicPr>
            <p:cNvPr id="3" name="Picture 2"/>
            <p:cNvPicPr>
              <a:picLocks noChangeArrowheads="1"/>
            </p:cNvPicPr>
            <p:nvPr/>
          </p:nvPicPr>
          <p:blipFill>
            <a:blip r:embed="rId3" cstate="print"/>
            <a:srcRect/>
            <a:stretch>
              <a:fillRect/>
            </a:stretch>
          </p:blipFill>
          <p:spPr bwMode="auto">
            <a:xfrm>
              <a:off x="683568" y="1412776"/>
              <a:ext cx="7344816" cy="5184576"/>
            </a:xfrm>
            <a:prstGeom prst="rect">
              <a:avLst/>
            </a:prstGeom>
            <a:noFill/>
            <a:ln w="9525">
              <a:noFill/>
              <a:miter lim="800000"/>
              <a:headEnd/>
              <a:tailEnd/>
            </a:ln>
          </p:spPr>
        </p:pic>
        <p:sp>
          <p:nvSpPr>
            <p:cNvPr id="4" name="矩形 3"/>
            <p:cNvSpPr/>
            <p:nvPr/>
          </p:nvSpPr>
          <p:spPr>
            <a:xfrm>
              <a:off x="3635896" y="1412776"/>
              <a:ext cx="208823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华文楷体" pitchFamily="2" charset="-122"/>
                  <a:ea typeface="华文楷体" pitchFamily="2" charset="-122"/>
                </a:rPr>
                <a:t>磁盘上的后备存储</a:t>
              </a:r>
            </a:p>
          </p:txBody>
        </p:sp>
        <p:sp>
          <p:nvSpPr>
            <p:cNvPr id="5" name="矩形 4"/>
            <p:cNvSpPr/>
            <p:nvPr/>
          </p:nvSpPr>
          <p:spPr>
            <a:xfrm>
              <a:off x="621834" y="3140878"/>
              <a:ext cx="79208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华文楷体" pitchFamily="2" charset="-122"/>
                  <a:ea typeface="华文楷体" pitchFamily="2" charset="-122"/>
                </a:rPr>
                <a:t>区域</a:t>
              </a:r>
            </a:p>
          </p:txBody>
        </p:sp>
        <p:sp>
          <p:nvSpPr>
            <p:cNvPr id="6" name="矩形 5"/>
            <p:cNvSpPr/>
            <p:nvPr/>
          </p:nvSpPr>
          <p:spPr>
            <a:xfrm>
              <a:off x="4129678" y="3974152"/>
              <a:ext cx="122413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华文楷体" pitchFamily="2" charset="-122"/>
                  <a:ea typeface="华文楷体" pitchFamily="2" charset="-122"/>
                </a:rPr>
                <a:t>页面文件</a:t>
              </a:r>
            </a:p>
          </p:txBody>
        </p:sp>
        <p:sp>
          <p:nvSpPr>
            <p:cNvPr id="7" name="左箭头 6"/>
            <p:cNvSpPr/>
            <p:nvPr/>
          </p:nvSpPr>
          <p:spPr>
            <a:xfrm>
              <a:off x="5652120" y="4026330"/>
              <a:ext cx="720080" cy="266766"/>
            </a:xfrm>
            <a:prstGeom prst="leftArrow">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56755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274638"/>
            <a:ext cx="7467600" cy="922114"/>
          </a:xfrm>
          <a:noFill/>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地址空间布局</a:t>
            </a:r>
            <a:r>
              <a:rPr lang="en-US" altLang="zh-CN"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(1/3)</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endParaRPr>
          </a:p>
        </p:txBody>
      </p:sp>
      <p:sp>
        <p:nvSpPr>
          <p:cNvPr id="83971" name="Rectangle 3"/>
          <p:cNvSpPr>
            <a:spLocks noChangeArrowheads="1"/>
          </p:cNvSpPr>
          <p:nvPr/>
        </p:nvSpPr>
        <p:spPr bwMode="auto">
          <a:xfrm>
            <a:off x="1460672" y="1601489"/>
            <a:ext cx="1503362" cy="1350963"/>
          </a:xfrm>
          <a:prstGeom prst="rect">
            <a:avLst/>
          </a:prstGeom>
          <a:solidFill>
            <a:srgbClr val="FFFFFF"/>
          </a:solidFill>
          <a:ln w="12700">
            <a:solidFill>
              <a:srgbClr val="000000"/>
            </a:solidFill>
            <a:miter lim="800000"/>
            <a:headEnd/>
            <a:tailEnd/>
          </a:ln>
        </p:spPr>
        <p:txBody>
          <a:bodyPr/>
          <a:lstStyle/>
          <a:p>
            <a:endParaRPr lang="zh-CN" altLang="en-US"/>
          </a:p>
        </p:txBody>
      </p:sp>
      <p:sp>
        <p:nvSpPr>
          <p:cNvPr id="83972" name="Rectangle 4"/>
          <p:cNvSpPr>
            <a:spLocks noChangeArrowheads="1"/>
          </p:cNvSpPr>
          <p:nvPr/>
        </p:nvSpPr>
        <p:spPr bwMode="auto">
          <a:xfrm>
            <a:off x="1836909" y="1871364"/>
            <a:ext cx="1501775" cy="1350963"/>
          </a:xfrm>
          <a:prstGeom prst="rect">
            <a:avLst/>
          </a:prstGeom>
          <a:solidFill>
            <a:srgbClr val="FFFFFF"/>
          </a:solidFill>
          <a:ln w="12700">
            <a:solidFill>
              <a:srgbClr val="000000"/>
            </a:solidFill>
            <a:miter lim="800000"/>
            <a:headEnd/>
            <a:tailEnd/>
          </a:ln>
        </p:spPr>
        <p:txBody>
          <a:bodyPr/>
          <a:lstStyle/>
          <a:p>
            <a:endParaRPr lang="zh-CN" altLang="en-US">
              <a:latin typeface="Calibri" pitchFamily="34" charset="0"/>
              <a:ea typeface="华文楷体" pitchFamily="2" charset="-122"/>
            </a:endParaRPr>
          </a:p>
        </p:txBody>
      </p:sp>
      <p:sp>
        <p:nvSpPr>
          <p:cNvPr id="83973" name="Rectangle 5"/>
          <p:cNvSpPr>
            <a:spLocks noChangeArrowheads="1"/>
          </p:cNvSpPr>
          <p:nvPr/>
        </p:nvSpPr>
        <p:spPr bwMode="auto">
          <a:xfrm>
            <a:off x="2211559" y="2142827"/>
            <a:ext cx="1503363" cy="1349375"/>
          </a:xfrm>
          <a:prstGeom prst="rect">
            <a:avLst/>
          </a:prstGeom>
          <a:solidFill>
            <a:srgbClr val="FFFFFF"/>
          </a:solidFill>
          <a:ln w="12700">
            <a:solidFill>
              <a:srgbClr val="000000"/>
            </a:solidFill>
            <a:miter lim="800000"/>
            <a:headEnd/>
            <a:tailEnd/>
          </a:ln>
        </p:spPr>
        <p:txBody>
          <a:bodyPr/>
          <a:lstStyle/>
          <a:p>
            <a:endParaRPr lang="zh-CN" altLang="en-US">
              <a:latin typeface="Calibri" pitchFamily="34" charset="0"/>
              <a:ea typeface="华文楷体" pitchFamily="2" charset="-122"/>
            </a:endParaRPr>
          </a:p>
        </p:txBody>
      </p:sp>
      <p:sp>
        <p:nvSpPr>
          <p:cNvPr id="83974" name="Rectangle 6"/>
          <p:cNvSpPr>
            <a:spLocks noChangeArrowheads="1"/>
          </p:cNvSpPr>
          <p:nvPr/>
        </p:nvSpPr>
        <p:spPr bwMode="auto">
          <a:xfrm>
            <a:off x="2287412" y="2236489"/>
            <a:ext cx="13849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dirty="0">
                <a:solidFill>
                  <a:srgbClr val="0000FF"/>
                </a:solidFill>
                <a:latin typeface="Calibri" pitchFamily="34" charset="0"/>
                <a:ea typeface="华文楷体" pitchFamily="2" charset="-122"/>
                <a:cs typeface="Calibri" pitchFamily="34" charset="0"/>
              </a:rPr>
              <a:t>应用程序代码</a:t>
            </a:r>
            <a:endParaRPr kumimoji="1" lang="zh-CN" altLang="en-US" sz="4000" dirty="0">
              <a:solidFill>
                <a:srgbClr val="0000FF"/>
              </a:solidFill>
              <a:latin typeface="Calibri" pitchFamily="34" charset="0"/>
              <a:ea typeface="华文楷体" pitchFamily="2" charset="-122"/>
              <a:cs typeface="Calibri" pitchFamily="34" charset="0"/>
            </a:endParaRPr>
          </a:p>
        </p:txBody>
      </p:sp>
      <p:sp>
        <p:nvSpPr>
          <p:cNvPr id="83975" name="Rectangle 7"/>
          <p:cNvSpPr>
            <a:spLocks noChangeArrowheads="1"/>
          </p:cNvSpPr>
          <p:nvPr/>
        </p:nvSpPr>
        <p:spPr bwMode="auto">
          <a:xfrm>
            <a:off x="2477912" y="2501602"/>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dirty="0">
                <a:solidFill>
                  <a:srgbClr val="0000FF"/>
                </a:solidFill>
                <a:latin typeface="Calibri" pitchFamily="34" charset="0"/>
                <a:ea typeface="华文楷体" pitchFamily="2" charset="-122"/>
                <a:cs typeface="Calibri" pitchFamily="34" charset="0"/>
              </a:rPr>
              <a:t>全程变量</a:t>
            </a:r>
            <a:endParaRPr kumimoji="1" lang="zh-CN" altLang="en-US" sz="4000" dirty="0">
              <a:solidFill>
                <a:srgbClr val="0000FF"/>
              </a:solidFill>
              <a:latin typeface="Calibri" pitchFamily="34" charset="0"/>
              <a:ea typeface="华文楷体" pitchFamily="2" charset="-122"/>
              <a:cs typeface="Calibri" pitchFamily="34" charset="0"/>
            </a:endParaRPr>
          </a:p>
        </p:txBody>
      </p:sp>
      <p:sp>
        <p:nvSpPr>
          <p:cNvPr id="83976" name="Rectangle 8"/>
          <p:cNvSpPr>
            <a:spLocks noChangeArrowheads="1"/>
          </p:cNvSpPr>
          <p:nvPr/>
        </p:nvSpPr>
        <p:spPr bwMode="auto">
          <a:xfrm>
            <a:off x="2300112" y="2717502"/>
            <a:ext cx="13849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a:solidFill>
                  <a:srgbClr val="0000FF"/>
                </a:solidFill>
                <a:latin typeface="Calibri" pitchFamily="34" charset="0"/>
                <a:ea typeface="华文楷体" pitchFamily="2" charset="-122"/>
                <a:cs typeface="Calibri" pitchFamily="34" charset="0"/>
              </a:rPr>
              <a:t>每个线程堆栈</a:t>
            </a:r>
            <a:endParaRPr kumimoji="1" lang="zh-CN" altLang="en-US" sz="4000">
              <a:solidFill>
                <a:srgbClr val="0000FF"/>
              </a:solidFill>
              <a:latin typeface="Calibri" pitchFamily="34" charset="0"/>
              <a:ea typeface="华文楷体" pitchFamily="2" charset="-122"/>
              <a:cs typeface="Calibri" pitchFamily="34" charset="0"/>
            </a:endParaRPr>
          </a:p>
        </p:txBody>
      </p:sp>
      <p:sp>
        <p:nvSpPr>
          <p:cNvPr id="83977" name="Rectangle 9"/>
          <p:cNvSpPr>
            <a:spLocks noChangeArrowheads="1"/>
          </p:cNvSpPr>
          <p:nvPr/>
        </p:nvSpPr>
        <p:spPr bwMode="auto">
          <a:xfrm>
            <a:off x="2490612" y="3193231"/>
            <a:ext cx="8415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000" b="1" dirty="0">
                <a:solidFill>
                  <a:srgbClr val="0000FF"/>
                </a:solidFill>
                <a:latin typeface="Calibri" pitchFamily="34" charset="0"/>
                <a:ea typeface="华文楷体" pitchFamily="2" charset="-122"/>
                <a:cs typeface="Calibri" pitchFamily="34" charset="0"/>
              </a:rPr>
              <a:t>DLL</a:t>
            </a:r>
            <a:r>
              <a:rPr kumimoji="1" lang="zh-CN" altLang="en-US" b="1" dirty="0">
                <a:solidFill>
                  <a:srgbClr val="0000FF"/>
                </a:solidFill>
                <a:latin typeface="Calibri" pitchFamily="34" charset="0"/>
                <a:ea typeface="华文楷体" pitchFamily="2" charset="-122"/>
                <a:cs typeface="Calibri" pitchFamily="34" charset="0"/>
              </a:rPr>
              <a:t>代码</a:t>
            </a:r>
          </a:p>
        </p:txBody>
      </p:sp>
      <p:sp>
        <p:nvSpPr>
          <p:cNvPr id="83978" name="Line 10"/>
          <p:cNvSpPr>
            <a:spLocks noChangeShapeType="1"/>
          </p:cNvSpPr>
          <p:nvPr/>
        </p:nvSpPr>
        <p:spPr bwMode="auto">
          <a:xfrm>
            <a:off x="2214646" y="3622377"/>
            <a:ext cx="1503363"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83979" name="Line 11"/>
          <p:cNvSpPr>
            <a:spLocks noChangeShapeType="1"/>
          </p:cNvSpPr>
          <p:nvPr/>
        </p:nvSpPr>
        <p:spPr bwMode="auto">
          <a:xfrm>
            <a:off x="2211559" y="3622377"/>
            <a:ext cx="1588" cy="23018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83980" name="Line 12"/>
          <p:cNvSpPr>
            <a:spLocks noChangeShapeType="1"/>
          </p:cNvSpPr>
          <p:nvPr/>
        </p:nvSpPr>
        <p:spPr bwMode="auto">
          <a:xfrm>
            <a:off x="3714922" y="3622377"/>
            <a:ext cx="1587" cy="23018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83981" name="Line 13"/>
          <p:cNvSpPr>
            <a:spLocks noChangeShapeType="1"/>
          </p:cNvSpPr>
          <p:nvPr/>
        </p:nvSpPr>
        <p:spPr bwMode="auto">
          <a:xfrm>
            <a:off x="2214646" y="4432002"/>
            <a:ext cx="1503363"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83982" name="Line 14"/>
          <p:cNvSpPr>
            <a:spLocks noChangeShapeType="1"/>
          </p:cNvSpPr>
          <p:nvPr/>
        </p:nvSpPr>
        <p:spPr bwMode="auto">
          <a:xfrm>
            <a:off x="2211559" y="4971752"/>
            <a:ext cx="1503363" cy="12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83983" name="Line 15"/>
          <p:cNvSpPr>
            <a:spLocks noChangeShapeType="1"/>
          </p:cNvSpPr>
          <p:nvPr/>
        </p:nvSpPr>
        <p:spPr bwMode="auto">
          <a:xfrm>
            <a:off x="2211559" y="5924252"/>
            <a:ext cx="1503363"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83984" name="Rectangle 16"/>
          <p:cNvSpPr>
            <a:spLocks noChangeArrowheads="1"/>
          </p:cNvSpPr>
          <p:nvPr/>
        </p:nvSpPr>
        <p:spPr bwMode="auto">
          <a:xfrm>
            <a:off x="4747974" y="1601489"/>
            <a:ext cx="1679575" cy="2290763"/>
          </a:xfrm>
          <a:prstGeom prst="rect">
            <a:avLst/>
          </a:prstGeom>
          <a:solidFill>
            <a:srgbClr val="FFFFFF"/>
          </a:solidFill>
          <a:ln w="12700">
            <a:solidFill>
              <a:srgbClr val="000000"/>
            </a:solidFill>
            <a:miter lim="800000"/>
            <a:headEnd/>
            <a:tailEnd/>
          </a:ln>
        </p:spPr>
        <p:txBody>
          <a:bodyPr/>
          <a:lstStyle/>
          <a:p>
            <a:endParaRPr lang="zh-CN" altLang="en-US">
              <a:latin typeface="Calibri" pitchFamily="34" charset="0"/>
              <a:ea typeface="华文楷体" pitchFamily="2" charset="-122"/>
            </a:endParaRPr>
          </a:p>
        </p:txBody>
      </p:sp>
      <p:sp>
        <p:nvSpPr>
          <p:cNvPr id="83985" name="Rectangle 17"/>
          <p:cNvSpPr>
            <a:spLocks noChangeArrowheads="1"/>
          </p:cNvSpPr>
          <p:nvPr/>
        </p:nvSpPr>
        <p:spPr bwMode="auto">
          <a:xfrm>
            <a:off x="5311537" y="1871364"/>
            <a:ext cx="1866900" cy="2432050"/>
          </a:xfrm>
          <a:prstGeom prst="rect">
            <a:avLst/>
          </a:prstGeom>
          <a:solidFill>
            <a:srgbClr val="FFFFFF"/>
          </a:solidFill>
          <a:ln w="12700">
            <a:solidFill>
              <a:srgbClr val="000000"/>
            </a:solidFill>
            <a:miter lim="800000"/>
            <a:headEnd/>
            <a:tailEnd/>
          </a:ln>
        </p:spPr>
        <p:txBody>
          <a:bodyPr/>
          <a:lstStyle/>
          <a:p>
            <a:endParaRPr lang="zh-CN" altLang="en-US">
              <a:latin typeface="Calibri" pitchFamily="34" charset="0"/>
              <a:ea typeface="华文楷体" pitchFamily="2" charset="-122"/>
            </a:endParaRPr>
          </a:p>
        </p:txBody>
      </p:sp>
      <p:sp>
        <p:nvSpPr>
          <p:cNvPr id="83986" name="Rectangle 18"/>
          <p:cNvSpPr>
            <a:spLocks noChangeArrowheads="1"/>
          </p:cNvSpPr>
          <p:nvPr/>
        </p:nvSpPr>
        <p:spPr bwMode="auto">
          <a:xfrm>
            <a:off x="5875099" y="2142827"/>
            <a:ext cx="2055813" cy="2559050"/>
          </a:xfrm>
          <a:prstGeom prst="rect">
            <a:avLst/>
          </a:prstGeom>
          <a:solidFill>
            <a:srgbClr val="FFFFFF"/>
          </a:solidFill>
          <a:ln w="12700">
            <a:solidFill>
              <a:srgbClr val="000000"/>
            </a:solidFill>
            <a:miter lim="800000"/>
            <a:headEnd/>
            <a:tailEnd/>
          </a:ln>
        </p:spPr>
        <p:txBody>
          <a:bodyPr/>
          <a:lstStyle/>
          <a:p>
            <a:endParaRPr lang="zh-CN" altLang="en-US">
              <a:latin typeface="Calibri" pitchFamily="34" charset="0"/>
              <a:ea typeface="华文楷体" pitchFamily="2" charset="-122"/>
            </a:endParaRPr>
          </a:p>
        </p:txBody>
      </p:sp>
      <p:sp>
        <p:nvSpPr>
          <p:cNvPr id="83987" name="Rectangle 19"/>
          <p:cNvSpPr>
            <a:spLocks noChangeArrowheads="1"/>
          </p:cNvSpPr>
          <p:nvPr/>
        </p:nvSpPr>
        <p:spPr bwMode="auto">
          <a:xfrm>
            <a:off x="6262449" y="2787352"/>
            <a:ext cx="15036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000" b="1" dirty="0">
                <a:solidFill>
                  <a:srgbClr val="0000FF"/>
                </a:solidFill>
                <a:latin typeface="Calibri" pitchFamily="34" charset="0"/>
                <a:ea typeface="华文楷体" pitchFamily="2" charset="-122"/>
              </a:rPr>
              <a:t>3GB</a:t>
            </a:r>
            <a:r>
              <a:rPr kumimoji="1" lang="zh-CN" altLang="en-US" sz="2000" b="1" dirty="0">
                <a:solidFill>
                  <a:srgbClr val="0000FF"/>
                </a:solidFill>
                <a:latin typeface="Calibri" pitchFamily="34" charset="0"/>
                <a:ea typeface="华文楷体" pitchFamily="2" charset="-122"/>
              </a:rPr>
              <a:t>用户空间</a:t>
            </a:r>
            <a:endParaRPr kumimoji="1" lang="zh-CN" altLang="en-US" sz="4400" dirty="0">
              <a:solidFill>
                <a:srgbClr val="0000FF"/>
              </a:solidFill>
              <a:latin typeface="Calibri" pitchFamily="34" charset="0"/>
              <a:ea typeface="华文楷体" pitchFamily="2" charset="-122"/>
            </a:endParaRPr>
          </a:p>
        </p:txBody>
      </p:sp>
      <p:sp>
        <p:nvSpPr>
          <p:cNvPr id="83988" name="Rectangle 20"/>
          <p:cNvSpPr>
            <a:spLocks noChangeArrowheads="1"/>
          </p:cNvSpPr>
          <p:nvPr/>
        </p:nvSpPr>
        <p:spPr bwMode="auto">
          <a:xfrm>
            <a:off x="5875099" y="4843164"/>
            <a:ext cx="2055813" cy="1081088"/>
          </a:xfrm>
          <a:prstGeom prst="rect">
            <a:avLst/>
          </a:prstGeom>
          <a:solidFill>
            <a:srgbClr val="FFFFFF"/>
          </a:solidFill>
          <a:ln w="12700">
            <a:solidFill>
              <a:srgbClr val="000000"/>
            </a:solidFill>
            <a:miter lim="800000"/>
            <a:headEnd/>
            <a:tailEnd/>
          </a:ln>
        </p:spPr>
        <p:txBody>
          <a:bodyPr/>
          <a:lstStyle/>
          <a:p>
            <a:endParaRPr lang="zh-CN" altLang="en-US">
              <a:latin typeface="Calibri" pitchFamily="34" charset="0"/>
              <a:ea typeface="华文楷体" pitchFamily="2" charset="-122"/>
            </a:endParaRPr>
          </a:p>
        </p:txBody>
      </p:sp>
      <p:sp>
        <p:nvSpPr>
          <p:cNvPr id="83989" name="Rectangle 21"/>
          <p:cNvSpPr>
            <a:spLocks noChangeArrowheads="1"/>
          </p:cNvSpPr>
          <p:nvPr/>
        </p:nvSpPr>
        <p:spPr bwMode="auto">
          <a:xfrm>
            <a:off x="6262449" y="5113039"/>
            <a:ext cx="15036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000" b="1" dirty="0">
                <a:solidFill>
                  <a:srgbClr val="0000FF"/>
                </a:solidFill>
                <a:latin typeface="Calibri" pitchFamily="34" charset="0"/>
                <a:ea typeface="华文楷体" pitchFamily="2" charset="-122"/>
              </a:rPr>
              <a:t>1GB</a:t>
            </a:r>
            <a:r>
              <a:rPr kumimoji="1" lang="zh-CN" altLang="en-US" sz="2000" b="1" dirty="0">
                <a:solidFill>
                  <a:srgbClr val="0000FF"/>
                </a:solidFill>
                <a:latin typeface="Calibri" pitchFamily="34" charset="0"/>
                <a:ea typeface="华文楷体" pitchFamily="2" charset="-122"/>
              </a:rPr>
              <a:t>系统空间</a:t>
            </a:r>
            <a:endParaRPr kumimoji="1" lang="zh-CN" altLang="en-US" sz="4400" dirty="0">
              <a:solidFill>
                <a:srgbClr val="0000FF"/>
              </a:solidFill>
              <a:latin typeface="Calibri" pitchFamily="34" charset="0"/>
              <a:ea typeface="华文楷体" pitchFamily="2" charset="-122"/>
            </a:endParaRPr>
          </a:p>
        </p:txBody>
      </p:sp>
      <p:sp>
        <p:nvSpPr>
          <p:cNvPr id="83992" name="Rectangle 24"/>
          <p:cNvSpPr>
            <a:spLocks noChangeArrowheads="1"/>
          </p:cNvSpPr>
          <p:nvPr/>
        </p:nvSpPr>
        <p:spPr bwMode="auto">
          <a:xfrm>
            <a:off x="1282872" y="3279477"/>
            <a:ext cx="71493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500" b="1" dirty="0">
                <a:solidFill>
                  <a:srgbClr val="0000FF"/>
                </a:solidFill>
                <a:latin typeface="Calibri" pitchFamily="34" charset="0"/>
                <a:cs typeface="Calibri" pitchFamily="34" charset="0"/>
              </a:rPr>
              <a:t>7FFFFFFF</a:t>
            </a:r>
            <a:endParaRPr kumimoji="1" lang="en-US" altLang="zh-CN" sz="2400" dirty="0">
              <a:solidFill>
                <a:srgbClr val="0000FF"/>
              </a:solidFill>
              <a:latin typeface="Calibri" pitchFamily="34" charset="0"/>
              <a:cs typeface="Calibri" pitchFamily="34" charset="0"/>
            </a:endParaRPr>
          </a:p>
        </p:txBody>
      </p:sp>
      <p:sp>
        <p:nvSpPr>
          <p:cNvPr id="83993" name="Rectangle 25"/>
          <p:cNvSpPr>
            <a:spLocks noChangeArrowheads="1"/>
          </p:cNvSpPr>
          <p:nvPr/>
        </p:nvSpPr>
        <p:spPr bwMode="auto">
          <a:xfrm>
            <a:off x="1187624" y="3604914"/>
            <a:ext cx="11717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sz="1500" b="1" dirty="0">
                <a:solidFill>
                  <a:srgbClr val="0000FF"/>
                </a:solidFill>
                <a:latin typeface="Calibri" pitchFamily="34" charset="0"/>
                <a:cs typeface="Calibri" pitchFamily="34" charset="0"/>
              </a:rPr>
              <a:t>  </a:t>
            </a:r>
            <a:r>
              <a:rPr kumimoji="1" lang="en-US" altLang="zh-CN" sz="1500" b="1" dirty="0">
                <a:solidFill>
                  <a:srgbClr val="0000FF"/>
                </a:solidFill>
                <a:latin typeface="Calibri" pitchFamily="34" charset="0"/>
                <a:cs typeface="Calibri" pitchFamily="34" charset="0"/>
              </a:rPr>
              <a:t>80000000       </a:t>
            </a:r>
            <a:endParaRPr kumimoji="1" lang="en-US" altLang="zh-CN" sz="2400" dirty="0">
              <a:solidFill>
                <a:srgbClr val="0000FF"/>
              </a:solidFill>
              <a:latin typeface="Calibri" pitchFamily="34" charset="0"/>
              <a:cs typeface="Calibri" pitchFamily="34" charset="0"/>
            </a:endParaRPr>
          </a:p>
        </p:txBody>
      </p:sp>
      <p:sp>
        <p:nvSpPr>
          <p:cNvPr id="83994" name="Rectangle 26"/>
          <p:cNvSpPr>
            <a:spLocks noChangeArrowheads="1"/>
          </p:cNvSpPr>
          <p:nvPr/>
        </p:nvSpPr>
        <p:spPr bwMode="auto">
          <a:xfrm>
            <a:off x="2265634" y="3716039"/>
            <a:ext cx="13849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dirty="0">
                <a:solidFill>
                  <a:srgbClr val="0000FF"/>
                </a:solidFill>
                <a:latin typeface="Calibri" pitchFamily="34" charset="0"/>
                <a:ea typeface="华文楷体" pitchFamily="2" charset="-122"/>
                <a:cs typeface="Calibri" pitchFamily="34" charset="0"/>
              </a:rPr>
              <a:t>内核和执行体</a:t>
            </a:r>
            <a:endParaRPr kumimoji="1" lang="zh-CN" altLang="en-US" dirty="0">
              <a:solidFill>
                <a:srgbClr val="0000FF"/>
              </a:solidFill>
              <a:latin typeface="Calibri" pitchFamily="34" charset="0"/>
              <a:ea typeface="华文楷体" pitchFamily="2" charset="-122"/>
              <a:cs typeface="Calibri" pitchFamily="34" charset="0"/>
            </a:endParaRPr>
          </a:p>
        </p:txBody>
      </p:sp>
      <p:sp>
        <p:nvSpPr>
          <p:cNvPr id="83995" name="Rectangle 27"/>
          <p:cNvSpPr>
            <a:spLocks noChangeArrowheads="1"/>
          </p:cNvSpPr>
          <p:nvPr/>
        </p:nvSpPr>
        <p:spPr bwMode="auto">
          <a:xfrm>
            <a:off x="2735534" y="3927177"/>
            <a:ext cx="3831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dirty="0">
                <a:solidFill>
                  <a:srgbClr val="0000FF"/>
                </a:solidFill>
                <a:latin typeface="Calibri" pitchFamily="34" charset="0"/>
                <a:ea typeface="华文楷体" pitchFamily="2" charset="-122"/>
                <a:cs typeface="Calibri" pitchFamily="34" charset="0"/>
              </a:rPr>
              <a:t>HAL</a:t>
            </a:r>
            <a:endParaRPr kumimoji="1" lang="en-US" altLang="zh-CN" dirty="0">
              <a:solidFill>
                <a:srgbClr val="0000FF"/>
              </a:solidFill>
              <a:latin typeface="Calibri" pitchFamily="34" charset="0"/>
              <a:ea typeface="华文楷体" pitchFamily="2" charset="-122"/>
              <a:cs typeface="Calibri" pitchFamily="34" charset="0"/>
            </a:endParaRPr>
          </a:p>
        </p:txBody>
      </p:sp>
      <p:sp>
        <p:nvSpPr>
          <p:cNvPr id="83996" name="Rectangle 28"/>
          <p:cNvSpPr>
            <a:spLocks noChangeArrowheads="1"/>
          </p:cNvSpPr>
          <p:nvPr/>
        </p:nvSpPr>
        <p:spPr bwMode="auto">
          <a:xfrm>
            <a:off x="1084434" y="4303414"/>
            <a:ext cx="1095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sz="1500" b="1">
                <a:solidFill>
                  <a:srgbClr val="0000FF"/>
                </a:solidFill>
                <a:latin typeface="Times New Roman" pitchFamily="18" charset="0"/>
              </a:rPr>
              <a:t>                       </a:t>
            </a:r>
            <a:endParaRPr kumimoji="1" lang="zh-CN" altLang="en-US" sz="2400">
              <a:solidFill>
                <a:srgbClr val="0000FF"/>
              </a:solidFill>
              <a:latin typeface="Times New Roman" pitchFamily="18" charset="0"/>
            </a:endParaRPr>
          </a:p>
        </p:txBody>
      </p:sp>
      <p:sp>
        <p:nvSpPr>
          <p:cNvPr id="83997" name="Rectangle 29"/>
          <p:cNvSpPr>
            <a:spLocks noChangeArrowheads="1"/>
          </p:cNvSpPr>
          <p:nvPr/>
        </p:nvSpPr>
        <p:spPr bwMode="auto">
          <a:xfrm>
            <a:off x="2286271" y="4162127"/>
            <a:ext cx="13849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a:solidFill>
                  <a:srgbClr val="0000FF"/>
                </a:solidFill>
                <a:latin typeface="Calibri" pitchFamily="34" charset="0"/>
                <a:ea typeface="华文楷体" pitchFamily="2" charset="-122"/>
                <a:cs typeface="Calibri" pitchFamily="34" charset="0"/>
              </a:rPr>
              <a:t>引导驱动程序</a:t>
            </a:r>
            <a:endParaRPr kumimoji="1" lang="zh-CN" altLang="en-US">
              <a:solidFill>
                <a:srgbClr val="0000FF"/>
              </a:solidFill>
              <a:latin typeface="Calibri" pitchFamily="34" charset="0"/>
              <a:ea typeface="华文楷体" pitchFamily="2" charset="-122"/>
              <a:cs typeface="Calibri" pitchFamily="34" charset="0"/>
            </a:endParaRPr>
          </a:p>
        </p:txBody>
      </p:sp>
      <p:sp>
        <p:nvSpPr>
          <p:cNvPr id="83999" name="Rectangle 31"/>
          <p:cNvSpPr>
            <a:spLocks noChangeArrowheads="1"/>
          </p:cNvSpPr>
          <p:nvPr/>
        </p:nvSpPr>
        <p:spPr bwMode="auto">
          <a:xfrm>
            <a:off x="1241597" y="4373264"/>
            <a:ext cx="12631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500" b="1" dirty="0">
                <a:solidFill>
                  <a:srgbClr val="0000FF"/>
                </a:solidFill>
                <a:latin typeface="Calibri" pitchFamily="34" charset="0"/>
                <a:cs typeface="Calibri" pitchFamily="34" charset="0"/>
              </a:rPr>
              <a:t>C0000000           </a:t>
            </a:r>
            <a:endParaRPr kumimoji="1" lang="en-US" altLang="zh-CN" sz="2400" dirty="0">
              <a:solidFill>
                <a:srgbClr val="0000FF"/>
              </a:solidFill>
              <a:latin typeface="Calibri" pitchFamily="34" charset="0"/>
              <a:cs typeface="Calibri" pitchFamily="34" charset="0"/>
            </a:endParaRPr>
          </a:p>
        </p:txBody>
      </p:sp>
      <p:sp>
        <p:nvSpPr>
          <p:cNvPr id="84000" name="Rectangle 32"/>
          <p:cNvSpPr>
            <a:spLocks noChangeArrowheads="1"/>
          </p:cNvSpPr>
          <p:nvPr/>
        </p:nvSpPr>
        <p:spPr bwMode="auto">
          <a:xfrm>
            <a:off x="2352847" y="4453643"/>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dirty="0">
                <a:solidFill>
                  <a:srgbClr val="0000FF"/>
                </a:solidFill>
                <a:latin typeface="Calibri" pitchFamily="34" charset="0"/>
                <a:ea typeface="华文楷体" pitchFamily="2" charset="-122"/>
              </a:rPr>
              <a:t>进程页表</a:t>
            </a:r>
            <a:endParaRPr kumimoji="1" lang="zh-CN" altLang="en-US" sz="3200" dirty="0">
              <a:solidFill>
                <a:srgbClr val="0000FF"/>
              </a:solidFill>
              <a:latin typeface="Calibri" pitchFamily="34" charset="0"/>
              <a:ea typeface="华文楷体" pitchFamily="2" charset="-122"/>
            </a:endParaRPr>
          </a:p>
        </p:txBody>
      </p:sp>
      <p:sp>
        <p:nvSpPr>
          <p:cNvPr id="84001" name="Rectangle 33"/>
          <p:cNvSpPr>
            <a:spLocks noChangeArrowheads="1"/>
          </p:cNvSpPr>
          <p:nvPr/>
        </p:nvSpPr>
        <p:spPr bwMode="auto">
          <a:xfrm>
            <a:off x="4900374" y="4512964"/>
            <a:ext cx="72455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500" b="1" dirty="0">
                <a:solidFill>
                  <a:srgbClr val="0000FF"/>
                </a:solidFill>
                <a:latin typeface="Calibri" pitchFamily="34" charset="0"/>
                <a:ea typeface="华文楷体" pitchFamily="2" charset="-122"/>
                <a:cs typeface="Calibri" pitchFamily="34" charset="0"/>
              </a:rPr>
              <a:t>BFFFFFFF</a:t>
            </a:r>
            <a:endParaRPr kumimoji="1" lang="en-US" altLang="zh-CN" sz="2400" dirty="0">
              <a:solidFill>
                <a:srgbClr val="0000FF"/>
              </a:solidFill>
              <a:latin typeface="Calibri" pitchFamily="34" charset="0"/>
              <a:ea typeface="华文楷体" pitchFamily="2" charset="-122"/>
              <a:cs typeface="Calibri" pitchFamily="34" charset="0"/>
            </a:endParaRPr>
          </a:p>
        </p:txBody>
      </p:sp>
      <p:sp>
        <p:nvSpPr>
          <p:cNvPr id="84003" name="Rectangle 35"/>
          <p:cNvSpPr>
            <a:spLocks noChangeArrowheads="1"/>
          </p:cNvSpPr>
          <p:nvPr/>
        </p:nvSpPr>
        <p:spPr bwMode="auto">
          <a:xfrm>
            <a:off x="2373484" y="47004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dirty="0">
                <a:solidFill>
                  <a:srgbClr val="0000FF"/>
                </a:solidFill>
                <a:latin typeface="Calibri" pitchFamily="34" charset="0"/>
                <a:ea typeface="华文楷体" pitchFamily="2" charset="-122"/>
              </a:rPr>
              <a:t>超空间</a:t>
            </a:r>
            <a:endParaRPr kumimoji="1" lang="zh-CN" altLang="en-US" sz="3200" dirty="0">
              <a:solidFill>
                <a:srgbClr val="0000FF"/>
              </a:solidFill>
              <a:latin typeface="Calibri" pitchFamily="34" charset="0"/>
              <a:ea typeface="华文楷体" pitchFamily="2" charset="-122"/>
            </a:endParaRPr>
          </a:p>
        </p:txBody>
      </p:sp>
      <p:sp>
        <p:nvSpPr>
          <p:cNvPr id="84005" name="Rectangle 37"/>
          <p:cNvSpPr>
            <a:spLocks noChangeArrowheads="1"/>
          </p:cNvSpPr>
          <p:nvPr/>
        </p:nvSpPr>
        <p:spPr bwMode="auto">
          <a:xfrm>
            <a:off x="1174870" y="4926147"/>
            <a:ext cx="11333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sz="1500" b="1" dirty="0">
                <a:solidFill>
                  <a:srgbClr val="0000FF"/>
                </a:solidFill>
                <a:latin typeface="Calibri" pitchFamily="34" charset="0"/>
                <a:cs typeface="Calibri" pitchFamily="34" charset="0"/>
              </a:rPr>
              <a:t>  </a:t>
            </a:r>
            <a:r>
              <a:rPr kumimoji="1" lang="en-US" altLang="zh-CN" sz="1500" b="1" dirty="0">
                <a:solidFill>
                  <a:srgbClr val="0000FF"/>
                </a:solidFill>
                <a:latin typeface="Calibri" pitchFamily="34" charset="0"/>
                <a:cs typeface="Calibri" pitchFamily="34" charset="0"/>
              </a:rPr>
              <a:t>C0800000      </a:t>
            </a:r>
            <a:endParaRPr kumimoji="1" lang="en-US" altLang="zh-CN" sz="2400" dirty="0">
              <a:solidFill>
                <a:srgbClr val="0000FF"/>
              </a:solidFill>
              <a:latin typeface="Calibri" pitchFamily="34" charset="0"/>
              <a:cs typeface="Calibri" pitchFamily="34" charset="0"/>
            </a:endParaRPr>
          </a:p>
        </p:txBody>
      </p:sp>
      <p:sp>
        <p:nvSpPr>
          <p:cNvPr id="84006" name="Rectangle 38"/>
          <p:cNvSpPr>
            <a:spLocks noChangeArrowheads="1"/>
          </p:cNvSpPr>
          <p:nvPr/>
        </p:nvSpPr>
        <p:spPr bwMode="auto">
          <a:xfrm>
            <a:off x="2258967" y="5090814"/>
            <a:ext cx="13849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dirty="0">
                <a:solidFill>
                  <a:srgbClr val="0000FF"/>
                </a:solidFill>
                <a:latin typeface="Calibri" pitchFamily="34" charset="0"/>
                <a:ea typeface="华文楷体" pitchFamily="2" charset="-122"/>
              </a:rPr>
              <a:t>系统高速缓存</a:t>
            </a:r>
            <a:endParaRPr kumimoji="1" lang="zh-CN" altLang="en-US" sz="3200" dirty="0">
              <a:solidFill>
                <a:srgbClr val="0000FF"/>
              </a:solidFill>
              <a:latin typeface="Calibri" pitchFamily="34" charset="0"/>
              <a:ea typeface="华文楷体" pitchFamily="2" charset="-122"/>
            </a:endParaRPr>
          </a:p>
        </p:txBody>
      </p:sp>
      <p:sp>
        <p:nvSpPr>
          <p:cNvPr id="84008" name="Rectangle 40"/>
          <p:cNvSpPr>
            <a:spLocks noChangeArrowheads="1"/>
          </p:cNvSpPr>
          <p:nvPr/>
        </p:nvSpPr>
        <p:spPr bwMode="auto">
          <a:xfrm>
            <a:off x="2258967" y="5314652"/>
            <a:ext cx="1154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dirty="0">
                <a:solidFill>
                  <a:srgbClr val="0000FF"/>
                </a:solidFill>
                <a:latin typeface="Calibri" pitchFamily="34" charset="0"/>
                <a:ea typeface="华文楷体" pitchFamily="2" charset="-122"/>
              </a:rPr>
              <a:t>分页缓冲池</a:t>
            </a:r>
            <a:endParaRPr kumimoji="1" lang="zh-CN" altLang="en-US" sz="3200" dirty="0">
              <a:solidFill>
                <a:srgbClr val="0000FF"/>
              </a:solidFill>
              <a:latin typeface="Calibri" pitchFamily="34" charset="0"/>
              <a:ea typeface="华文楷体" pitchFamily="2" charset="-122"/>
            </a:endParaRPr>
          </a:p>
        </p:txBody>
      </p:sp>
      <p:sp>
        <p:nvSpPr>
          <p:cNvPr id="84009" name="Rectangle 41"/>
          <p:cNvSpPr>
            <a:spLocks noChangeArrowheads="1"/>
          </p:cNvSpPr>
          <p:nvPr/>
        </p:nvSpPr>
        <p:spPr bwMode="auto">
          <a:xfrm>
            <a:off x="2251029" y="5536902"/>
            <a:ext cx="13849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b="1" dirty="0">
                <a:solidFill>
                  <a:srgbClr val="0000FF"/>
                </a:solidFill>
                <a:latin typeface="Calibri" pitchFamily="34" charset="0"/>
                <a:ea typeface="华文楷体" pitchFamily="2" charset="-122"/>
              </a:rPr>
              <a:t>未分页缓冲池</a:t>
            </a:r>
            <a:endParaRPr kumimoji="1" lang="zh-CN" altLang="en-US" sz="3200" dirty="0">
              <a:solidFill>
                <a:srgbClr val="0000FF"/>
              </a:solidFill>
              <a:latin typeface="Calibri" pitchFamily="34" charset="0"/>
              <a:ea typeface="华文楷体" pitchFamily="2" charset="-122"/>
            </a:endParaRPr>
          </a:p>
        </p:txBody>
      </p:sp>
      <p:sp>
        <p:nvSpPr>
          <p:cNvPr id="84011" name="Rectangle 43"/>
          <p:cNvSpPr>
            <a:spLocks noChangeArrowheads="1"/>
          </p:cNvSpPr>
          <p:nvPr/>
        </p:nvSpPr>
        <p:spPr bwMode="auto">
          <a:xfrm>
            <a:off x="1281692" y="5660727"/>
            <a:ext cx="76891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kumimoji="1" lang="en-US" altLang="zh-CN" sz="1500" b="1" dirty="0">
                <a:solidFill>
                  <a:srgbClr val="0000FF"/>
                </a:solidFill>
                <a:latin typeface="Calibri" pitchFamily="34" charset="0"/>
                <a:cs typeface="Calibri" pitchFamily="34" charset="0"/>
              </a:rPr>
              <a:t>FFFFFFFF</a:t>
            </a:r>
            <a:endParaRPr kumimoji="1" lang="en-US" altLang="zh-CN" sz="2400" dirty="0">
              <a:solidFill>
                <a:srgbClr val="0000FF"/>
              </a:solidFill>
              <a:latin typeface="Calibri" pitchFamily="34" charset="0"/>
              <a:cs typeface="Calibri" pitchFamily="34" charset="0"/>
            </a:endParaRPr>
          </a:p>
        </p:txBody>
      </p:sp>
      <p:sp>
        <p:nvSpPr>
          <p:cNvPr id="84012" name="Rectangle 44"/>
          <p:cNvSpPr>
            <a:spLocks noChangeArrowheads="1"/>
          </p:cNvSpPr>
          <p:nvPr/>
        </p:nvSpPr>
        <p:spPr bwMode="auto">
          <a:xfrm>
            <a:off x="467544" y="1568152"/>
            <a:ext cx="11717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sz="1500" b="1" dirty="0">
                <a:solidFill>
                  <a:srgbClr val="0000FF"/>
                </a:solidFill>
                <a:latin typeface="Calibri" pitchFamily="34" charset="0"/>
                <a:cs typeface="Calibri" pitchFamily="34" charset="0"/>
              </a:rPr>
              <a:t>  </a:t>
            </a:r>
            <a:r>
              <a:rPr kumimoji="1" lang="en-US" altLang="zh-CN" sz="1500" b="1" dirty="0">
                <a:solidFill>
                  <a:srgbClr val="0000FF"/>
                </a:solidFill>
                <a:latin typeface="Calibri" pitchFamily="34" charset="0"/>
                <a:cs typeface="Calibri" pitchFamily="34" charset="0"/>
              </a:rPr>
              <a:t>00000000       </a:t>
            </a:r>
            <a:endParaRPr kumimoji="1" lang="en-US" altLang="zh-CN" sz="2400" dirty="0">
              <a:solidFill>
                <a:srgbClr val="0000FF"/>
              </a:solidFill>
              <a:latin typeface="Calibri" pitchFamily="34" charset="0"/>
              <a:cs typeface="Calibri" pitchFamily="34" charset="0"/>
            </a:endParaRPr>
          </a:p>
        </p:txBody>
      </p:sp>
      <p:sp>
        <p:nvSpPr>
          <p:cNvPr id="84013" name="Rectangle 45"/>
          <p:cNvSpPr>
            <a:spLocks noChangeArrowheads="1"/>
          </p:cNvSpPr>
          <p:nvPr/>
        </p:nvSpPr>
        <p:spPr bwMode="auto">
          <a:xfrm>
            <a:off x="3842357" y="1595139"/>
            <a:ext cx="11717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zh-CN" altLang="en-US" sz="1500" b="1" dirty="0">
                <a:solidFill>
                  <a:srgbClr val="0000FF"/>
                </a:solidFill>
                <a:latin typeface="Calibri" pitchFamily="34" charset="0"/>
                <a:ea typeface="华文楷体" pitchFamily="2" charset="-122"/>
                <a:cs typeface="Calibri" pitchFamily="34" charset="0"/>
              </a:rPr>
              <a:t>  </a:t>
            </a:r>
            <a:r>
              <a:rPr kumimoji="1" lang="en-US" altLang="zh-CN" sz="1500" b="1" dirty="0">
                <a:solidFill>
                  <a:srgbClr val="0000FF"/>
                </a:solidFill>
                <a:latin typeface="Calibri" pitchFamily="34" charset="0"/>
                <a:ea typeface="华文楷体" pitchFamily="2" charset="-122"/>
                <a:cs typeface="Calibri" pitchFamily="34" charset="0"/>
              </a:rPr>
              <a:t>00000000       </a:t>
            </a:r>
            <a:endParaRPr kumimoji="1" lang="en-US" altLang="zh-CN" sz="2400" dirty="0">
              <a:solidFill>
                <a:srgbClr val="0000FF"/>
              </a:solidFill>
              <a:latin typeface="Calibri" pitchFamily="34" charset="0"/>
              <a:ea typeface="华文楷体" pitchFamily="2" charset="-122"/>
              <a:cs typeface="Calibri" pitchFamily="34" charset="0"/>
            </a:endParaRPr>
          </a:p>
        </p:txBody>
      </p:sp>
      <p:sp>
        <p:nvSpPr>
          <p:cNvPr id="84014" name="Text Box 46"/>
          <p:cNvSpPr txBox="1">
            <a:spLocks noChangeArrowheads="1"/>
          </p:cNvSpPr>
          <p:nvPr/>
        </p:nvSpPr>
        <p:spPr bwMode="auto">
          <a:xfrm>
            <a:off x="4474924" y="6140152"/>
            <a:ext cx="3911600" cy="457200"/>
          </a:xfrm>
          <a:prstGeom prst="rect">
            <a:avLst/>
          </a:prstGeom>
          <a:solidFill>
            <a:schemeClr val="accent2">
              <a:lumMod val="20000"/>
              <a:lumOff val="80000"/>
            </a:schemeClr>
          </a:solidFill>
          <a:ln>
            <a:noFill/>
          </a:ln>
          <a:extLst/>
        </p:spPr>
        <p:txBody>
          <a:bodyPr wrap="non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r>
              <a:rPr kumimoji="1" lang="zh-CN" altLang="en-US" sz="2400" b="1" dirty="0">
                <a:solidFill>
                  <a:srgbClr val="800080"/>
                </a:solidFill>
                <a:latin typeface="Calibri" pitchFamily="34" charset="0"/>
                <a:ea typeface="华文楷体" pitchFamily="2" charset="-122"/>
                <a:cs typeface="Calibri" pitchFamily="34" charset="0"/>
              </a:rPr>
              <a:t>在</a:t>
            </a:r>
            <a:r>
              <a:rPr kumimoji="1" lang="en-US" altLang="zh-CN" sz="2400" b="1" dirty="0">
                <a:solidFill>
                  <a:srgbClr val="800080"/>
                </a:solidFill>
                <a:latin typeface="Calibri" pitchFamily="34" charset="0"/>
                <a:ea typeface="华文楷体" pitchFamily="2" charset="-122"/>
                <a:cs typeface="Calibri" pitchFamily="34" charset="0"/>
              </a:rPr>
              <a:t>boot.ini</a:t>
            </a:r>
            <a:r>
              <a:rPr kumimoji="1" lang="zh-CN" altLang="en-US" sz="2400" b="1" dirty="0">
                <a:solidFill>
                  <a:srgbClr val="800080"/>
                </a:solidFill>
                <a:latin typeface="Calibri" pitchFamily="34" charset="0"/>
                <a:ea typeface="华文楷体" pitchFamily="2" charset="-122"/>
                <a:cs typeface="Calibri" pitchFamily="34" charset="0"/>
              </a:rPr>
              <a:t>中加入／</a:t>
            </a:r>
            <a:r>
              <a:rPr kumimoji="1" lang="en-US" altLang="zh-CN" sz="2400" b="1" dirty="0">
                <a:solidFill>
                  <a:srgbClr val="800080"/>
                </a:solidFill>
                <a:latin typeface="Calibri" pitchFamily="34" charset="0"/>
                <a:ea typeface="华文楷体" pitchFamily="2" charset="-122"/>
                <a:cs typeface="Calibri" pitchFamily="34" charset="0"/>
              </a:rPr>
              <a:t>3GB</a:t>
            </a:r>
            <a:r>
              <a:rPr kumimoji="1" lang="zh-CN" altLang="en-US" sz="2400" b="1" dirty="0">
                <a:solidFill>
                  <a:srgbClr val="800080"/>
                </a:solidFill>
                <a:latin typeface="Calibri" pitchFamily="34" charset="0"/>
                <a:ea typeface="华文楷体" pitchFamily="2" charset="-122"/>
                <a:cs typeface="Calibri" pitchFamily="34" charset="0"/>
              </a:rPr>
              <a:t>标志</a:t>
            </a:r>
          </a:p>
        </p:txBody>
      </p:sp>
      <p:sp>
        <p:nvSpPr>
          <p:cNvPr id="47" name="Rectangle 33"/>
          <p:cNvSpPr>
            <a:spLocks noChangeArrowheads="1"/>
          </p:cNvSpPr>
          <p:nvPr/>
        </p:nvSpPr>
        <p:spPr bwMode="auto">
          <a:xfrm>
            <a:off x="4901310" y="5423197"/>
            <a:ext cx="72455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500" b="1" dirty="0">
                <a:solidFill>
                  <a:srgbClr val="0000FF"/>
                </a:solidFill>
                <a:latin typeface="Calibri" pitchFamily="34" charset="0"/>
                <a:ea typeface="华文楷体" pitchFamily="2" charset="-122"/>
                <a:cs typeface="Calibri" pitchFamily="34" charset="0"/>
              </a:rPr>
              <a:t>FFFFFFFF</a:t>
            </a:r>
            <a:endParaRPr kumimoji="1" lang="en-US" altLang="zh-CN" sz="2400" dirty="0">
              <a:solidFill>
                <a:srgbClr val="0000FF"/>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17658747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地址空间布局</a:t>
            </a:r>
            <a:r>
              <a:rPr lang="en-US" altLang="zh-CN"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(2/3)</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3" name="Picture 5" descr="图片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15913" y="1600200"/>
            <a:ext cx="4256087" cy="4989513"/>
          </a:xfrm>
          <a:prstGeom prst="rect">
            <a:avLst/>
          </a:prstGeom>
          <a:noFill/>
        </p:spPr>
      </p:pic>
      <p:pic>
        <p:nvPicPr>
          <p:cNvPr id="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4894014" y="1634207"/>
            <a:ext cx="3854450" cy="3883025"/>
          </a:xfrm>
          <a:prstGeom prst="rect">
            <a:avLst/>
          </a:prstGeom>
          <a:solidFill>
            <a:srgbClr val="FFFF00"/>
          </a:solidFill>
        </p:spPr>
      </p:pic>
      <p:sp>
        <p:nvSpPr>
          <p:cNvPr id="5" name="文本框 4"/>
          <p:cNvSpPr txBox="1"/>
          <p:nvPr/>
        </p:nvSpPr>
        <p:spPr>
          <a:xfrm>
            <a:off x="3923928" y="3356992"/>
            <a:ext cx="415498" cy="369332"/>
          </a:xfrm>
          <a:prstGeom prst="rect">
            <a:avLst/>
          </a:prstGeom>
          <a:noFill/>
        </p:spPr>
        <p:txBody>
          <a:bodyPr wrap="non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a:t>
            </a:r>
            <a:endParaRPr lang="zh-CN" altLang="en-US" b="1" dirty="0">
              <a:solidFill>
                <a:srgbClr val="FF0000"/>
              </a:solidFill>
            </a:endParaRPr>
          </a:p>
        </p:txBody>
      </p:sp>
    </p:spTree>
    <p:extLst>
      <p:ext uri="{BB962C8B-B14F-4D97-AF65-F5344CB8AC3E}">
        <p14:creationId xmlns:p14="http://schemas.microsoft.com/office/powerpoint/2010/main" val="7149778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7467600" cy="922114"/>
          </a:xfrm>
          <a:noFill/>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地址空间布局</a:t>
            </a:r>
            <a:r>
              <a:rPr lang="en-US" altLang="zh-CN"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(3/3)</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endParaRPr>
          </a:p>
        </p:txBody>
      </p:sp>
      <p:pic>
        <p:nvPicPr>
          <p:cNvPr id="65539" name="Picture 7" descr="11-30"/>
          <p:cNvPicPr>
            <a:picLocks noChangeAspect="1" noChangeArrowheads="1"/>
          </p:cNvPicPr>
          <p:nvPr/>
        </p:nvPicPr>
        <p:blipFill>
          <a:blip r:embed="rId3" cstate="print"/>
          <a:srcRect/>
          <a:stretch>
            <a:fillRect/>
          </a:stretch>
        </p:blipFill>
        <p:spPr bwMode="auto">
          <a:xfrm>
            <a:off x="467544" y="1600472"/>
            <a:ext cx="7848600" cy="5068888"/>
          </a:xfrm>
          <a:prstGeom prst="rect">
            <a:avLst/>
          </a:prstGeom>
          <a:noFill/>
          <a:ln w="9525">
            <a:noFill/>
            <a:miter lim="800000"/>
            <a:headEnd/>
            <a:tailEnd/>
          </a:ln>
        </p:spPr>
      </p:pic>
    </p:spTree>
    <p:extLst>
      <p:ext uri="{BB962C8B-B14F-4D97-AF65-F5344CB8AC3E}">
        <p14:creationId xmlns:p14="http://schemas.microsoft.com/office/powerpoint/2010/main" val="270987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内容占位符 30"/>
          <p:cNvSpPr>
            <a:spLocks noGrp="1"/>
          </p:cNvSpPr>
          <p:nvPr>
            <p:ph sz="quarter" idx="4294967295"/>
          </p:nvPr>
        </p:nvSpPr>
        <p:spPr>
          <a:xfrm>
            <a:off x="755576" y="4941168"/>
            <a:ext cx="7488832" cy="1411774"/>
          </a:xfrm>
          <a:prstGeom prst="rect">
            <a:avLst/>
          </a:prstGeom>
          <a:solidFill>
            <a:schemeClr val="accent2">
              <a:lumMod val="20000"/>
              <a:lumOff val="80000"/>
            </a:schemeClr>
          </a:solidFill>
        </p:spPr>
        <p:txBody>
          <a:bodyPr>
            <a:noAutofit/>
          </a:bodyPr>
          <a:lstStyle/>
          <a:p>
            <a:pPr marL="0" indent="0">
              <a:buNone/>
            </a:pPr>
            <a:r>
              <a:rPr lang="zh-CN" altLang="en-US" sz="2400" b="1" dirty="0">
                <a:latin typeface="Calibri" pitchFamily="34" charset="0"/>
                <a:ea typeface="华文楷体" pitchFamily="2" charset="-122"/>
                <a:cs typeface="Calibri" pitchFamily="34" charset="0"/>
              </a:rPr>
              <a:t>当用户程序加载到内存时，一次性实现逻辑地址到物理地址的转换</a:t>
            </a:r>
          </a:p>
          <a:p>
            <a:pPr marL="0">
              <a:buSzPct val="80000"/>
              <a:buBlip>
                <a:blip r:embed="rId3"/>
              </a:buBlip>
            </a:pPr>
            <a:r>
              <a:rPr lang="zh-CN" altLang="en-US" sz="2400" b="1" dirty="0">
                <a:solidFill>
                  <a:srgbClr val="006600"/>
                </a:solidFill>
                <a:latin typeface="Calibri" pitchFamily="34" charset="0"/>
                <a:ea typeface="华文楷体" pitchFamily="2" charset="-122"/>
                <a:cs typeface="Calibri" pitchFamily="34" charset="0"/>
              </a:rPr>
              <a:t>一般可以由软件完成</a:t>
            </a:r>
            <a:endParaRPr kumimoji="1" lang="zh-CN" altLang="en-US" sz="2400" b="1" dirty="0">
              <a:solidFill>
                <a:srgbClr val="006600"/>
              </a:solidFill>
              <a:latin typeface="Calibri" pitchFamily="34" charset="0"/>
              <a:ea typeface="华文楷体" pitchFamily="2" charset="-122"/>
              <a:cs typeface="Calibri" pitchFamily="34" charset="0"/>
            </a:endParaRPr>
          </a:p>
          <a:p>
            <a:pPr marL="0"/>
            <a:endParaRPr lang="zh-CN" altLang="en-US" sz="2400" b="1" dirty="0">
              <a:latin typeface="Calibri" pitchFamily="34" charset="0"/>
              <a:ea typeface="华文楷体" pitchFamily="2" charset="-122"/>
              <a:cs typeface="Calibri" pitchFamily="34" charset="0"/>
            </a:endParaRPr>
          </a:p>
        </p:txBody>
      </p:sp>
      <p:sp>
        <p:nvSpPr>
          <p:cNvPr id="2" name="标题 1"/>
          <p:cNvSpPr>
            <a:spLocks noGrp="1"/>
          </p:cNvSpPr>
          <p:nvPr>
            <p:ph type="title"/>
          </p:nvPr>
        </p:nvSpPr>
        <p:spPr/>
        <p:txBody>
          <a:bodyPr>
            <a:normAutofit/>
          </a:bodyPr>
          <a:lstStyle/>
          <a:p>
            <a:r>
              <a:rPr lang="zh-CN" altLang="en-US" sz="4000" dirty="0"/>
              <a:t>静态地址重定位</a:t>
            </a:r>
          </a:p>
        </p:txBody>
      </p:sp>
      <p:sp>
        <p:nvSpPr>
          <p:cNvPr id="3" name="矩形 2"/>
          <p:cNvSpPr/>
          <p:nvPr/>
        </p:nvSpPr>
        <p:spPr>
          <a:xfrm>
            <a:off x="755576" y="2204864"/>
            <a:ext cx="1008112" cy="144016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b="1" dirty="0" err="1">
                <a:solidFill>
                  <a:srgbClr val="FFFF00"/>
                </a:solidFill>
                <a:latin typeface="Calibri" pitchFamily="34" charset="0"/>
                <a:ea typeface="华文楷体" pitchFamily="2" charset="-122"/>
                <a:cs typeface="Calibri" pitchFamily="34" charset="0"/>
              </a:rPr>
              <a:t>int</a:t>
            </a:r>
            <a:r>
              <a:rPr lang="en-US" altLang="zh-CN" sz="1600" b="1" dirty="0">
                <a:solidFill>
                  <a:srgbClr val="FFFF00"/>
                </a:solidFill>
                <a:latin typeface="Calibri" pitchFamily="34" charset="0"/>
                <a:ea typeface="华文楷体" pitchFamily="2" charset="-122"/>
                <a:cs typeface="Calibri" pitchFamily="34" charset="0"/>
              </a:rPr>
              <a:t>  i</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i = …</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f()</a:t>
            </a:r>
            <a:endParaRPr lang="zh-CN" altLang="en-US" sz="1600" b="1" dirty="0">
              <a:solidFill>
                <a:srgbClr val="FFFF00"/>
              </a:solidFill>
              <a:latin typeface="Calibri" pitchFamily="34" charset="0"/>
              <a:ea typeface="华文楷体" pitchFamily="2" charset="-122"/>
              <a:cs typeface="Calibri" pitchFamily="34" charset="0"/>
            </a:endParaRPr>
          </a:p>
        </p:txBody>
      </p:sp>
      <p:sp>
        <p:nvSpPr>
          <p:cNvPr id="4" name="TextBox 3"/>
          <p:cNvSpPr txBox="1"/>
          <p:nvPr/>
        </p:nvSpPr>
        <p:spPr>
          <a:xfrm>
            <a:off x="755576" y="1844824"/>
            <a:ext cx="295274"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S</a:t>
            </a:r>
            <a:endParaRPr lang="zh-CN" altLang="en-US" dirty="0">
              <a:latin typeface="Calibri" pitchFamily="34" charset="0"/>
              <a:ea typeface="华文楷体" pitchFamily="2" charset="-122"/>
              <a:cs typeface="Calibri" pitchFamily="34" charset="0"/>
            </a:endParaRPr>
          </a:p>
        </p:txBody>
      </p:sp>
      <p:cxnSp>
        <p:nvCxnSpPr>
          <p:cNvPr id="5" name="直接箭头连接符 4"/>
          <p:cNvCxnSpPr/>
          <p:nvPr/>
        </p:nvCxnSpPr>
        <p:spPr>
          <a:xfrm>
            <a:off x="1763688" y="2924944"/>
            <a:ext cx="576064"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339752" y="2204864"/>
            <a:ext cx="1008112" cy="144016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600" b="1" dirty="0" err="1">
              <a:solidFill>
                <a:srgbClr val="FFFF00"/>
              </a:solidFill>
              <a:latin typeface="Calibri" pitchFamily="34" charset="0"/>
              <a:ea typeface="华文楷体" pitchFamily="2" charset="-122"/>
              <a:cs typeface="Calibri" pitchFamily="34" charset="0"/>
            </a:endParaRPr>
          </a:p>
          <a:p>
            <a:endParaRPr lang="en-US" altLang="zh-CN" sz="1600" b="1" dirty="0" err="1">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store 20</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branch f</a:t>
            </a:r>
          </a:p>
          <a:p>
            <a:endParaRPr lang="en-US" altLang="zh-CN" sz="1600" b="1" dirty="0">
              <a:solidFill>
                <a:srgbClr val="FFFF00"/>
              </a:solidFill>
              <a:latin typeface="Calibri" pitchFamily="34" charset="0"/>
              <a:ea typeface="华文楷体" pitchFamily="2" charset="-122"/>
              <a:cs typeface="Calibri" pitchFamily="34" charset="0"/>
            </a:endParaRPr>
          </a:p>
          <a:p>
            <a:endParaRPr lang="en-US" altLang="zh-CN" sz="1600" b="1" dirty="0" err="1">
              <a:solidFill>
                <a:srgbClr val="FFFF00"/>
              </a:solidFill>
              <a:latin typeface="Calibri" pitchFamily="34" charset="0"/>
              <a:ea typeface="华文楷体" pitchFamily="2" charset="-122"/>
              <a:cs typeface="Calibri" pitchFamily="34" charset="0"/>
            </a:endParaRPr>
          </a:p>
        </p:txBody>
      </p:sp>
      <p:sp>
        <p:nvSpPr>
          <p:cNvPr id="7" name="TextBox 6"/>
          <p:cNvSpPr txBox="1"/>
          <p:nvPr/>
        </p:nvSpPr>
        <p:spPr>
          <a:xfrm>
            <a:off x="2064776" y="1988840"/>
            <a:ext cx="303288"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0</a:t>
            </a:r>
            <a:endParaRPr lang="zh-CN" altLang="en-US" dirty="0">
              <a:latin typeface="Calibri" pitchFamily="34" charset="0"/>
              <a:ea typeface="华文楷体" pitchFamily="2" charset="-122"/>
              <a:cs typeface="Calibri" pitchFamily="34" charset="0"/>
            </a:endParaRPr>
          </a:p>
        </p:txBody>
      </p:sp>
      <p:sp>
        <p:nvSpPr>
          <p:cNvPr id="8" name="TextBox 7"/>
          <p:cNvSpPr txBox="1"/>
          <p:nvPr/>
        </p:nvSpPr>
        <p:spPr>
          <a:xfrm>
            <a:off x="1979712" y="2183772"/>
            <a:ext cx="417422"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20</a:t>
            </a:r>
            <a:endParaRPr lang="zh-CN" altLang="en-US" dirty="0">
              <a:latin typeface="Calibri" pitchFamily="34" charset="0"/>
              <a:ea typeface="华文楷体" pitchFamily="2" charset="-122"/>
              <a:cs typeface="Calibri" pitchFamily="34" charset="0"/>
            </a:endParaRPr>
          </a:p>
        </p:txBody>
      </p:sp>
      <p:cxnSp>
        <p:nvCxnSpPr>
          <p:cNvPr id="9" name="直接箭头连接符 8"/>
          <p:cNvCxnSpPr/>
          <p:nvPr/>
        </p:nvCxnSpPr>
        <p:spPr>
          <a:xfrm>
            <a:off x="3347864" y="2924944"/>
            <a:ext cx="1030162"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4378026" y="1628800"/>
            <a:ext cx="1296000" cy="2304256"/>
            <a:chOff x="4450034" y="1628800"/>
            <a:chExt cx="1296000" cy="2304256"/>
          </a:xfrm>
          <a:solidFill>
            <a:srgbClr val="0000CC"/>
          </a:solidFill>
        </p:grpSpPr>
        <p:sp>
          <p:nvSpPr>
            <p:cNvPr id="10" name="矩形 9"/>
            <p:cNvSpPr/>
            <p:nvPr/>
          </p:nvSpPr>
          <p:spPr>
            <a:xfrm>
              <a:off x="4450034" y="1628800"/>
              <a:ext cx="1296000" cy="9243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FFFF00"/>
                  </a:solidFill>
                  <a:latin typeface="Calibri" pitchFamily="34" charset="0"/>
                  <a:ea typeface="华文楷体" pitchFamily="2" charset="-122"/>
                  <a:cs typeface="Calibri" pitchFamily="34" charset="0"/>
                </a:rPr>
                <a:t>函数</a:t>
              </a:r>
              <a:r>
                <a:rPr lang="en-US" altLang="zh-CN" sz="1600" b="1" dirty="0">
                  <a:solidFill>
                    <a:srgbClr val="FFFF00"/>
                  </a:solidFill>
                  <a:latin typeface="Calibri" pitchFamily="34" charset="0"/>
                  <a:ea typeface="华文楷体" pitchFamily="2" charset="-122"/>
                  <a:cs typeface="Calibri" pitchFamily="34" charset="0"/>
                </a:rPr>
                <a:t>f</a:t>
              </a:r>
              <a:endParaRPr lang="zh-CN" altLang="en-US" sz="1600" b="1" dirty="0">
                <a:solidFill>
                  <a:srgbClr val="FFFF00"/>
                </a:solidFill>
                <a:latin typeface="Calibri" pitchFamily="34" charset="0"/>
                <a:ea typeface="华文楷体" pitchFamily="2" charset="-122"/>
                <a:cs typeface="Calibri" pitchFamily="34" charset="0"/>
              </a:endParaRPr>
            </a:p>
          </p:txBody>
        </p:sp>
        <p:sp>
          <p:nvSpPr>
            <p:cNvPr id="11" name="矩形 10"/>
            <p:cNvSpPr/>
            <p:nvPr/>
          </p:nvSpPr>
          <p:spPr>
            <a:xfrm>
              <a:off x="4450034" y="2553104"/>
              <a:ext cx="1296000" cy="1379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600" b="1" dirty="0">
                <a:solidFill>
                  <a:srgbClr val="FFFF00"/>
                </a:solidFill>
                <a:latin typeface="Calibri" pitchFamily="34" charset="0"/>
                <a:ea typeface="华文楷体" pitchFamily="2" charset="-122"/>
                <a:cs typeface="Calibri" pitchFamily="34" charset="0"/>
              </a:endParaRP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store 120</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branch 0</a:t>
              </a:r>
            </a:p>
            <a:p>
              <a:endParaRPr lang="zh-CN" altLang="en-US" b="1" dirty="0">
                <a:solidFill>
                  <a:srgbClr val="FFFF00"/>
                </a:solidFill>
                <a:latin typeface="Calibri" pitchFamily="34" charset="0"/>
                <a:ea typeface="华文楷体" pitchFamily="2" charset="-122"/>
                <a:cs typeface="Calibri" pitchFamily="34" charset="0"/>
              </a:endParaRPr>
            </a:p>
          </p:txBody>
        </p:sp>
      </p:grpSp>
      <p:sp>
        <p:nvSpPr>
          <p:cNvPr id="12" name="TextBox 11"/>
          <p:cNvSpPr txBox="1"/>
          <p:nvPr/>
        </p:nvSpPr>
        <p:spPr>
          <a:xfrm>
            <a:off x="4089994" y="1412776"/>
            <a:ext cx="303288"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0</a:t>
            </a:r>
            <a:endParaRPr lang="zh-CN" altLang="en-US" dirty="0">
              <a:latin typeface="Calibri" pitchFamily="34" charset="0"/>
              <a:ea typeface="华文楷体" pitchFamily="2" charset="-122"/>
              <a:cs typeface="Calibri" pitchFamily="34" charset="0"/>
            </a:endParaRPr>
          </a:p>
        </p:txBody>
      </p:sp>
      <p:sp>
        <p:nvSpPr>
          <p:cNvPr id="13" name="TextBox 12"/>
          <p:cNvSpPr txBox="1"/>
          <p:nvPr/>
        </p:nvSpPr>
        <p:spPr>
          <a:xfrm>
            <a:off x="3851920" y="2276872"/>
            <a:ext cx="535724"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100</a:t>
            </a:r>
            <a:endParaRPr lang="zh-CN" altLang="en-US" dirty="0">
              <a:latin typeface="Calibri" pitchFamily="34" charset="0"/>
              <a:ea typeface="华文楷体" pitchFamily="2" charset="-122"/>
              <a:cs typeface="Calibri" pitchFamily="34" charset="0"/>
            </a:endParaRPr>
          </a:p>
        </p:txBody>
      </p:sp>
      <p:sp>
        <p:nvSpPr>
          <p:cNvPr id="14" name="TextBox 13"/>
          <p:cNvSpPr txBox="1"/>
          <p:nvPr/>
        </p:nvSpPr>
        <p:spPr>
          <a:xfrm>
            <a:off x="3855127" y="2555612"/>
            <a:ext cx="535724"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120</a:t>
            </a:r>
            <a:endParaRPr lang="zh-CN" altLang="en-US" dirty="0">
              <a:latin typeface="Calibri" pitchFamily="34" charset="0"/>
              <a:ea typeface="华文楷体" pitchFamily="2" charset="-122"/>
              <a:cs typeface="Calibri" pitchFamily="34" charset="0"/>
            </a:endParaRPr>
          </a:p>
        </p:txBody>
      </p:sp>
      <p:grpSp>
        <p:nvGrpSpPr>
          <p:cNvPr id="22" name="组合 21"/>
          <p:cNvGrpSpPr/>
          <p:nvPr/>
        </p:nvGrpSpPr>
        <p:grpSpPr>
          <a:xfrm>
            <a:off x="6588224" y="1628800"/>
            <a:ext cx="1296144" cy="2304256"/>
            <a:chOff x="6660232" y="1628800"/>
            <a:chExt cx="1296144" cy="2304256"/>
          </a:xfrm>
          <a:solidFill>
            <a:srgbClr val="0000CC"/>
          </a:solidFill>
        </p:grpSpPr>
        <p:sp>
          <p:nvSpPr>
            <p:cNvPr id="15" name="矩形 14"/>
            <p:cNvSpPr/>
            <p:nvPr/>
          </p:nvSpPr>
          <p:spPr>
            <a:xfrm>
              <a:off x="6660232" y="1628800"/>
              <a:ext cx="1296144" cy="9243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FFFF00"/>
                  </a:solidFill>
                  <a:latin typeface="Calibri" pitchFamily="34" charset="0"/>
                  <a:ea typeface="华文楷体" pitchFamily="2" charset="-122"/>
                  <a:cs typeface="Calibri" pitchFamily="34" charset="0"/>
                </a:rPr>
                <a:t>函数</a:t>
              </a:r>
              <a:r>
                <a:rPr lang="en-US" altLang="zh-CN" sz="1600" b="1" dirty="0">
                  <a:solidFill>
                    <a:srgbClr val="FFFF00"/>
                  </a:solidFill>
                  <a:latin typeface="Calibri" pitchFamily="34" charset="0"/>
                  <a:ea typeface="华文楷体" pitchFamily="2" charset="-122"/>
                  <a:cs typeface="Calibri" pitchFamily="34" charset="0"/>
                </a:rPr>
                <a:t>f</a:t>
              </a:r>
              <a:endParaRPr lang="zh-CN" altLang="en-US" sz="1600" b="1" dirty="0">
                <a:solidFill>
                  <a:srgbClr val="FFFF00"/>
                </a:solidFill>
                <a:latin typeface="Calibri" pitchFamily="34" charset="0"/>
                <a:ea typeface="华文楷体" pitchFamily="2" charset="-122"/>
                <a:cs typeface="Calibri" pitchFamily="34" charset="0"/>
              </a:endParaRPr>
            </a:p>
          </p:txBody>
        </p:sp>
        <p:sp>
          <p:nvSpPr>
            <p:cNvPr id="16" name="矩形 15"/>
            <p:cNvSpPr/>
            <p:nvPr/>
          </p:nvSpPr>
          <p:spPr>
            <a:xfrm>
              <a:off x="6660232" y="2553104"/>
              <a:ext cx="1296144" cy="1379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600" b="1" dirty="0">
                <a:solidFill>
                  <a:srgbClr val="FFFF00"/>
                </a:solidFill>
                <a:latin typeface="Calibri" pitchFamily="34" charset="0"/>
                <a:ea typeface="华文楷体" pitchFamily="2" charset="-122"/>
                <a:cs typeface="Calibri" pitchFamily="34" charset="0"/>
              </a:endParaRP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store 1120</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branch 1000</a:t>
              </a:r>
            </a:p>
            <a:p>
              <a:endParaRPr lang="zh-CN" altLang="en-US" b="1" dirty="0">
                <a:solidFill>
                  <a:srgbClr val="FFFF00"/>
                </a:solidFill>
                <a:latin typeface="Calibri" pitchFamily="34" charset="0"/>
                <a:ea typeface="华文楷体" pitchFamily="2" charset="-122"/>
                <a:cs typeface="Calibri" pitchFamily="34" charset="0"/>
              </a:endParaRPr>
            </a:p>
          </p:txBody>
        </p:sp>
      </p:grpSp>
      <p:sp>
        <p:nvSpPr>
          <p:cNvPr id="17" name="TextBox 16"/>
          <p:cNvSpPr txBox="1"/>
          <p:nvPr/>
        </p:nvSpPr>
        <p:spPr>
          <a:xfrm>
            <a:off x="5940152" y="1412776"/>
            <a:ext cx="652743"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1000</a:t>
            </a:r>
            <a:endParaRPr lang="zh-CN" altLang="en-US" dirty="0">
              <a:latin typeface="Calibri" pitchFamily="34" charset="0"/>
              <a:ea typeface="华文楷体" pitchFamily="2" charset="-122"/>
              <a:cs typeface="Calibri" pitchFamily="34" charset="0"/>
            </a:endParaRPr>
          </a:p>
        </p:txBody>
      </p:sp>
      <p:sp>
        <p:nvSpPr>
          <p:cNvPr id="18" name="TextBox 17"/>
          <p:cNvSpPr txBox="1"/>
          <p:nvPr/>
        </p:nvSpPr>
        <p:spPr>
          <a:xfrm>
            <a:off x="5940152" y="2276872"/>
            <a:ext cx="652743"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1100</a:t>
            </a:r>
            <a:endParaRPr lang="zh-CN" altLang="en-US" dirty="0">
              <a:latin typeface="Calibri" pitchFamily="34" charset="0"/>
              <a:ea typeface="华文楷体" pitchFamily="2" charset="-122"/>
              <a:cs typeface="Calibri" pitchFamily="34" charset="0"/>
            </a:endParaRPr>
          </a:p>
        </p:txBody>
      </p:sp>
      <p:sp>
        <p:nvSpPr>
          <p:cNvPr id="19" name="TextBox 18"/>
          <p:cNvSpPr txBox="1"/>
          <p:nvPr/>
        </p:nvSpPr>
        <p:spPr>
          <a:xfrm>
            <a:off x="5943359" y="2555612"/>
            <a:ext cx="652743"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1120</a:t>
            </a:r>
            <a:endParaRPr lang="zh-CN" altLang="en-US" dirty="0">
              <a:latin typeface="Calibri" pitchFamily="34" charset="0"/>
              <a:ea typeface="华文楷体" pitchFamily="2" charset="-122"/>
              <a:cs typeface="Calibri" pitchFamily="34" charset="0"/>
            </a:endParaRPr>
          </a:p>
        </p:txBody>
      </p:sp>
      <p:cxnSp>
        <p:nvCxnSpPr>
          <p:cNvPr id="21" name="直接箭头连接符 20"/>
          <p:cNvCxnSpPr/>
          <p:nvPr/>
        </p:nvCxnSpPr>
        <p:spPr>
          <a:xfrm>
            <a:off x="5680812" y="2924944"/>
            <a:ext cx="904068"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35696" y="2924944"/>
            <a:ext cx="430887" cy="876202"/>
          </a:xfrm>
          <a:prstGeom prst="rect">
            <a:avLst/>
          </a:prstGeom>
          <a:noFill/>
        </p:spPr>
        <p:txBody>
          <a:bodyPr vert="eaVert" wrap="none" rtlCol="0">
            <a:spAutoFit/>
          </a:bodyPr>
          <a:lstStyle/>
          <a:p>
            <a:r>
              <a:rPr lang="zh-CN" altLang="en-US" sz="1600" b="1" dirty="0">
                <a:latin typeface="Calibri" pitchFamily="34" charset="0"/>
                <a:ea typeface="华文楷体" pitchFamily="2" charset="-122"/>
                <a:cs typeface="Calibri" pitchFamily="34" charset="0"/>
              </a:rPr>
              <a:t>编译器</a:t>
            </a:r>
          </a:p>
        </p:txBody>
      </p:sp>
      <p:sp>
        <p:nvSpPr>
          <p:cNvPr id="24" name="TextBox 23"/>
          <p:cNvSpPr txBox="1"/>
          <p:nvPr/>
        </p:nvSpPr>
        <p:spPr>
          <a:xfrm>
            <a:off x="3565049" y="2924944"/>
            <a:ext cx="430887" cy="876202"/>
          </a:xfrm>
          <a:prstGeom prst="rect">
            <a:avLst/>
          </a:prstGeom>
          <a:noFill/>
        </p:spPr>
        <p:txBody>
          <a:bodyPr vert="eaVert" wrap="none" rtlCol="0">
            <a:spAutoFit/>
          </a:bodyPr>
          <a:lstStyle/>
          <a:p>
            <a:r>
              <a:rPr lang="zh-CN" altLang="en-US" sz="1600" b="1" dirty="0">
                <a:latin typeface="Calibri" pitchFamily="34" charset="0"/>
                <a:ea typeface="华文楷体" pitchFamily="2" charset="-122"/>
                <a:cs typeface="Calibri" pitchFamily="34" charset="0"/>
              </a:rPr>
              <a:t>链接器</a:t>
            </a:r>
          </a:p>
        </p:txBody>
      </p:sp>
      <p:sp>
        <p:nvSpPr>
          <p:cNvPr id="25" name="TextBox 24"/>
          <p:cNvSpPr txBox="1"/>
          <p:nvPr/>
        </p:nvSpPr>
        <p:spPr>
          <a:xfrm>
            <a:off x="5869305" y="2924944"/>
            <a:ext cx="430887" cy="876202"/>
          </a:xfrm>
          <a:prstGeom prst="rect">
            <a:avLst/>
          </a:prstGeom>
          <a:noFill/>
        </p:spPr>
        <p:txBody>
          <a:bodyPr vert="eaVert" wrap="none" rtlCol="0">
            <a:spAutoFit/>
          </a:bodyPr>
          <a:lstStyle/>
          <a:p>
            <a:r>
              <a:rPr lang="zh-CN" altLang="en-US" sz="1600" b="1" dirty="0">
                <a:latin typeface="Calibri" pitchFamily="34" charset="0"/>
                <a:ea typeface="华文楷体" pitchFamily="2" charset="-122"/>
                <a:cs typeface="Calibri" pitchFamily="34" charset="0"/>
              </a:rPr>
              <a:t>装载器</a:t>
            </a:r>
          </a:p>
        </p:txBody>
      </p:sp>
      <p:sp>
        <p:nvSpPr>
          <p:cNvPr id="26" name="TextBox 25"/>
          <p:cNvSpPr txBox="1"/>
          <p:nvPr/>
        </p:nvSpPr>
        <p:spPr>
          <a:xfrm>
            <a:off x="859562" y="3717032"/>
            <a:ext cx="800219" cy="338554"/>
          </a:xfrm>
          <a:prstGeom prst="rect">
            <a:avLst/>
          </a:prstGeom>
          <a:noFill/>
        </p:spPr>
        <p:txBody>
          <a:bodyPr wrap="none" rtlCol="0">
            <a:spAutoFit/>
          </a:bodyPr>
          <a:lstStyle/>
          <a:p>
            <a:r>
              <a:rPr lang="zh-CN" altLang="en-US" sz="1600" b="1" dirty="0">
                <a:latin typeface="Calibri" pitchFamily="34" charset="0"/>
                <a:ea typeface="华文楷体" pitchFamily="2" charset="-122"/>
                <a:cs typeface="Calibri" pitchFamily="34" charset="0"/>
              </a:rPr>
              <a:t>源程序</a:t>
            </a:r>
          </a:p>
        </p:txBody>
      </p:sp>
      <p:sp>
        <p:nvSpPr>
          <p:cNvPr id="27" name="TextBox 26"/>
          <p:cNvSpPr txBox="1"/>
          <p:nvPr/>
        </p:nvSpPr>
        <p:spPr>
          <a:xfrm>
            <a:off x="2267744" y="3717032"/>
            <a:ext cx="1005403" cy="338554"/>
          </a:xfrm>
          <a:prstGeom prst="rect">
            <a:avLst/>
          </a:prstGeom>
          <a:noFill/>
        </p:spPr>
        <p:txBody>
          <a:bodyPr wrap="none" rtlCol="0">
            <a:spAutoFit/>
          </a:bodyPr>
          <a:lstStyle/>
          <a:p>
            <a:r>
              <a:rPr lang="zh-CN" altLang="en-US" sz="1600" b="1" dirty="0">
                <a:latin typeface="Calibri" pitchFamily="34" charset="0"/>
                <a:ea typeface="华文楷体" pitchFamily="2" charset="-122"/>
                <a:cs typeface="Calibri" pitchFamily="34" charset="0"/>
              </a:rPr>
              <a:t>目标程序</a:t>
            </a:r>
          </a:p>
        </p:txBody>
      </p:sp>
      <p:sp>
        <p:nvSpPr>
          <p:cNvPr id="28" name="TextBox 27"/>
          <p:cNvSpPr txBox="1"/>
          <p:nvPr/>
        </p:nvSpPr>
        <p:spPr>
          <a:xfrm>
            <a:off x="4502701" y="3954542"/>
            <a:ext cx="1005403" cy="584775"/>
          </a:xfrm>
          <a:prstGeom prst="rect">
            <a:avLst/>
          </a:prstGeom>
          <a:noFill/>
        </p:spPr>
        <p:txBody>
          <a:bodyPr wrap="none" rtlCol="0">
            <a:spAutoFit/>
          </a:bodyPr>
          <a:lstStyle/>
          <a:p>
            <a:r>
              <a:rPr lang="zh-CN" altLang="en-US" sz="1600" b="1" dirty="0">
                <a:latin typeface="Calibri" pitchFamily="34" charset="0"/>
                <a:ea typeface="华文楷体" pitchFamily="2" charset="-122"/>
                <a:cs typeface="Calibri" pitchFamily="34" charset="0"/>
              </a:rPr>
              <a:t>装载模块</a:t>
            </a:r>
            <a:endParaRPr lang="en-US" altLang="zh-CN" sz="1600" b="1" dirty="0">
              <a:latin typeface="Calibri" pitchFamily="34" charset="0"/>
              <a:ea typeface="华文楷体" pitchFamily="2" charset="-122"/>
              <a:cs typeface="Calibri" pitchFamily="34" charset="0"/>
            </a:endParaRPr>
          </a:p>
          <a:p>
            <a:r>
              <a:rPr lang="en-US" altLang="zh-CN" sz="1600" b="1" dirty="0">
                <a:latin typeface="Calibri" pitchFamily="34" charset="0"/>
                <a:ea typeface="华文楷体" pitchFamily="2" charset="-122"/>
                <a:cs typeface="Calibri" pitchFamily="34" charset="0"/>
              </a:rPr>
              <a:t>(</a:t>
            </a:r>
            <a:r>
              <a:rPr lang="zh-CN" altLang="en-US" sz="1600" b="1" dirty="0">
                <a:latin typeface="Calibri" pitchFamily="34" charset="0"/>
                <a:ea typeface="华文楷体" pitchFamily="2" charset="-122"/>
                <a:cs typeface="Calibri" pitchFamily="34" charset="0"/>
              </a:rPr>
              <a:t>磁盘中</a:t>
            </a:r>
            <a:r>
              <a:rPr lang="en-US" altLang="zh-CN" sz="1600" b="1" dirty="0">
                <a:latin typeface="Calibri" pitchFamily="34" charset="0"/>
                <a:ea typeface="华文楷体" pitchFamily="2" charset="-122"/>
                <a:cs typeface="Calibri" pitchFamily="34" charset="0"/>
              </a:rPr>
              <a:t>)</a:t>
            </a:r>
            <a:endParaRPr lang="zh-CN" altLang="en-US" sz="1600" b="1" dirty="0">
              <a:latin typeface="Calibri" pitchFamily="34" charset="0"/>
              <a:ea typeface="华文楷体" pitchFamily="2" charset="-122"/>
              <a:cs typeface="Calibri" pitchFamily="34" charset="0"/>
            </a:endParaRPr>
          </a:p>
        </p:txBody>
      </p:sp>
      <p:sp>
        <p:nvSpPr>
          <p:cNvPr id="29" name="TextBox 28"/>
          <p:cNvSpPr txBox="1"/>
          <p:nvPr/>
        </p:nvSpPr>
        <p:spPr>
          <a:xfrm>
            <a:off x="6734949" y="3933056"/>
            <a:ext cx="1005403" cy="584775"/>
          </a:xfrm>
          <a:prstGeom prst="rect">
            <a:avLst/>
          </a:prstGeom>
          <a:noFill/>
        </p:spPr>
        <p:txBody>
          <a:bodyPr wrap="none" rtlCol="0">
            <a:spAutoFit/>
          </a:bodyPr>
          <a:lstStyle/>
          <a:p>
            <a:r>
              <a:rPr lang="zh-CN" altLang="en-US" sz="1600" b="1" dirty="0">
                <a:latin typeface="Calibri" pitchFamily="34" charset="0"/>
                <a:ea typeface="华文楷体" pitchFamily="2" charset="-122"/>
                <a:cs typeface="Calibri" pitchFamily="34" charset="0"/>
              </a:rPr>
              <a:t>装载模块</a:t>
            </a:r>
            <a:endParaRPr lang="en-US" altLang="zh-CN" sz="1600" b="1" dirty="0">
              <a:latin typeface="Calibri" pitchFamily="34" charset="0"/>
              <a:ea typeface="华文楷体" pitchFamily="2" charset="-122"/>
              <a:cs typeface="Calibri" pitchFamily="34" charset="0"/>
            </a:endParaRPr>
          </a:p>
          <a:p>
            <a:r>
              <a:rPr lang="en-US" altLang="zh-CN" sz="1600" b="1" dirty="0">
                <a:latin typeface="Calibri" pitchFamily="34" charset="0"/>
                <a:ea typeface="华文楷体" pitchFamily="2" charset="-122"/>
                <a:cs typeface="Calibri" pitchFamily="34" charset="0"/>
              </a:rPr>
              <a:t>(</a:t>
            </a:r>
            <a:r>
              <a:rPr lang="zh-CN" altLang="en-US" sz="1600" b="1" dirty="0">
                <a:latin typeface="Calibri" pitchFamily="34" charset="0"/>
                <a:ea typeface="华文楷体" pitchFamily="2" charset="-122"/>
                <a:cs typeface="Calibri" pitchFamily="34" charset="0"/>
              </a:rPr>
              <a:t>内存中</a:t>
            </a:r>
            <a:r>
              <a:rPr lang="en-US" altLang="zh-CN" sz="1600" b="1" dirty="0">
                <a:latin typeface="Calibri" pitchFamily="34" charset="0"/>
                <a:ea typeface="华文楷体" pitchFamily="2" charset="-122"/>
                <a:cs typeface="Calibri" pitchFamily="34" charset="0"/>
              </a:rPr>
              <a:t>)</a:t>
            </a:r>
            <a:endParaRPr lang="zh-CN" altLang="en-US" sz="1600" b="1" dirty="0">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341915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1+#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1+#ppt_w/2"/>
                                          </p:val>
                                        </p:tav>
                                        <p:tav tm="100000">
                                          <p:val>
                                            <p:strVal val="#ppt_x"/>
                                          </p:val>
                                        </p:tav>
                                      </p:tavLst>
                                    </p:anim>
                                    <p:anim calcmode="lin" valueType="num">
                                      <p:cBhvr additive="base">
                                        <p:cTn id="12" dur="20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1+#ppt_w/2"/>
                                          </p:val>
                                        </p:tav>
                                        <p:tav tm="100000">
                                          <p:val>
                                            <p:strVal val="#ppt_x"/>
                                          </p:val>
                                        </p:tav>
                                      </p:tavLst>
                                    </p:anim>
                                    <p:anim calcmode="lin" valueType="num">
                                      <p:cBhvr additive="base">
                                        <p:cTn id="16" dur="20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1+#ppt_w/2"/>
                                          </p:val>
                                        </p:tav>
                                        <p:tav tm="100000">
                                          <p:val>
                                            <p:strVal val="#ppt_x"/>
                                          </p:val>
                                        </p:tav>
                                      </p:tavLst>
                                    </p:anim>
                                    <p:anim calcmode="lin" valueType="num">
                                      <p:cBhvr additive="base">
                                        <p:cTn id="20" dur="20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2000" fill="hold"/>
                                        <p:tgtEl>
                                          <p:spTgt spid="7"/>
                                        </p:tgtEl>
                                        <p:attrNameLst>
                                          <p:attrName>ppt_x</p:attrName>
                                        </p:attrNameLst>
                                      </p:cBhvr>
                                      <p:tavLst>
                                        <p:tav tm="0">
                                          <p:val>
                                            <p:strVal val="1+#ppt_w/2"/>
                                          </p:val>
                                        </p:tav>
                                        <p:tav tm="100000">
                                          <p:val>
                                            <p:strVal val="#ppt_x"/>
                                          </p:val>
                                        </p:tav>
                                      </p:tavLst>
                                    </p:anim>
                                    <p:anim calcmode="lin" valueType="num">
                                      <p:cBhvr additive="base">
                                        <p:cTn id="24" dur="2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2000" fill="hold"/>
                                        <p:tgtEl>
                                          <p:spTgt spid="8"/>
                                        </p:tgtEl>
                                        <p:attrNameLst>
                                          <p:attrName>ppt_x</p:attrName>
                                        </p:attrNameLst>
                                      </p:cBhvr>
                                      <p:tavLst>
                                        <p:tav tm="0">
                                          <p:val>
                                            <p:strVal val="1+#ppt_w/2"/>
                                          </p:val>
                                        </p:tav>
                                        <p:tav tm="100000">
                                          <p:val>
                                            <p:strVal val="#ppt_x"/>
                                          </p:val>
                                        </p:tav>
                                      </p:tavLst>
                                    </p:anim>
                                    <p:anim calcmode="lin" valueType="num">
                                      <p:cBhvr additive="base">
                                        <p:cTn id="28" dur="20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2000" fill="hold"/>
                                        <p:tgtEl>
                                          <p:spTgt spid="9"/>
                                        </p:tgtEl>
                                        <p:attrNameLst>
                                          <p:attrName>ppt_x</p:attrName>
                                        </p:attrNameLst>
                                      </p:cBhvr>
                                      <p:tavLst>
                                        <p:tav tm="0">
                                          <p:val>
                                            <p:strVal val="1+#ppt_w/2"/>
                                          </p:val>
                                        </p:tav>
                                        <p:tav tm="100000">
                                          <p:val>
                                            <p:strVal val="#ppt_x"/>
                                          </p:val>
                                        </p:tav>
                                      </p:tavLst>
                                    </p:anim>
                                    <p:anim calcmode="lin" valueType="num">
                                      <p:cBhvr additive="base">
                                        <p:cTn id="32" dur="20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1+#ppt_w/2"/>
                                          </p:val>
                                        </p:tav>
                                        <p:tav tm="100000">
                                          <p:val>
                                            <p:strVal val="#ppt_x"/>
                                          </p:val>
                                        </p:tav>
                                      </p:tavLst>
                                    </p:anim>
                                    <p:anim calcmode="lin" valueType="num">
                                      <p:cBhvr additive="base">
                                        <p:cTn id="36" dur="20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2000" fill="hold"/>
                                        <p:tgtEl>
                                          <p:spTgt spid="12"/>
                                        </p:tgtEl>
                                        <p:attrNameLst>
                                          <p:attrName>ppt_x</p:attrName>
                                        </p:attrNameLst>
                                      </p:cBhvr>
                                      <p:tavLst>
                                        <p:tav tm="0">
                                          <p:val>
                                            <p:strVal val="1+#ppt_w/2"/>
                                          </p:val>
                                        </p:tav>
                                        <p:tav tm="100000">
                                          <p:val>
                                            <p:strVal val="#ppt_x"/>
                                          </p:val>
                                        </p:tav>
                                      </p:tavLst>
                                    </p:anim>
                                    <p:anim calcmode="lin" valueType="num">
                                      <p:cBhvr additive="base">
                                        <p:cTn id="40" dur="20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2000" fill="hold"/>
                                        <p:tgtEl>
                                          <p:spTgt spid="13"/>
                                        </p:tgtEl>
                                        <p:attrNameLst>
                                          <p:attrName>ppt_x</p:attrName>
                                        </p:attrNameLst>
                                      </p:cBhvr>
                                      <p:tavLst>
                                        <p:tav tm="0">
                                          <p:val>
                                            <p:strVal val="1+#ppt_w/2"/>
                                          </p:val>
                                        </p:tav>
                                        <p:tav tm="100000">
                                          <p:val>
                                            <p:strVal val="#ppt_x"/>
                                          </p:val>
                                        </p:tav>
                                      </p:tavLst>
                                    </p:anim>
                                    <p:anim calcmode="lin" valueType="num">
                                      <p:cBhvr additive="base">
                                        <p:cTn id="44" dur="2000" fill="hold"/>
                                        <p:tgtEl>
                                          <p:spTgt spid="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2000" fill="hold"/>
                                        <p:tgtEl>
                                          <p:spTgt spid="14"/>
                                        </p:tgtEl>
                                        <p:attrNameLst>
                                          <p:attrName>ppt_x</p:attrName>
                                        </p:attrNameLst>
                                      </p:cBhvr>
                                      <p:tavLst>
                                        <p:tav tm="0">
                                          <p:val>
                                            <p:strVal val="1+#ppt_w/2"/>
                                          </p:val>
                                        </p:tav>
                                        <p:tav tm="100000">
                                          <p:val>
                                            <p:strVal val="#ppt_x"/>
                                          </p:val>
                                        </p:tav>
                                      </p:tavLst>
                                    </p:anim>
                                    <p:anim calcmode="lin" valueType="num">
                                      <p:cBhvr additive="base">
                                        <p:cTn id="48" dur="20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2000" fill="hold"/>
                                        <p:tgtEl>
                                          <p:spTgt spid="22"/>
                                        </p:tgtEl>
                                        <p:attrNameLst>
                                          <p:attrName>ppt_x</p:attrName>
                                        </p:attrNameLst>
                                      </p:cBhvr>
                                      <p:tavLst>
                                        <p:tav tm="0">
                                          <p:val>
                                            <p:strVal val="1+#ppt_w/2"/>
                                          </p:val>
                                        </p:tav>
                                        <p:tav tm="100000">
                                          <p:val>
                                            <p:strVal val="#ppt_x"/>
                                          </p:val>
                                        </p:tav>
                                      </p:tavLst>
                                    </p:anim>
                                    <p:anim calcmode="lin" valueType="num">
                                      <p:cBhvr additive="base">
                                        <p:cTn id="52" dur="2000" fill="hold"/>
                                        <p:tgtEl>
                                          <p:spTgt spid="2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2000" fill="hold"/>
                                        <p:tgtEl>
                                          <p:spTgt spid="17"/>
                                        </p:tgtEl>
                                        <p:attrNameLst>
                                          <p:attrName>ppt_x</p:attrName>
                                        </p:attrNameLst>
                                      </p:cBhvr>
                                      <p:tavLst>
                                        <p:tav tm="0">
                                          <p:val>
                                            <p:strVal val="1+#ppt_w/2"/>
                                          </p:val>
                                        </p:tav>
                                        <p:tav tm="100000">
                                          <p:val>
                                            <p:strVal val="#ppt_x"/>
                                          </p:val>
                                        </p:tav>
                                      </p:tavLst>
                                    </p:anim>
                                    <p:anim calcmode="lin" valueType="num">
                                      <p:cBhvr additive="base">
                                        <p:cTn id="56" dur="20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2000" fill="hold"/>
                                        <p:tgtEl>
                                          <p:spTgt spid="18"/>
                                        </p:tgtEl>
                                        <p:attrNameLst>
                                          <p:attrName>ppt_x</p:attrName>
                                        </p:attrNameLst>
                                      </p:cBhvr>
                                      <p:tavLst>
                                        <p:tav tm="0">
                                          <p:val>
                                            <p:strVal val="1+#ppt_w/2"/>
                                          </p:val>
                                        </p:tav>
                                        <p:tav tm="100000">
                                          <p:val>
                                            <p:strVal val="#ppt_x"/>
                                          </p:val>
                                        </p:tav>
                                      </p:tavLst>
                                    </p:anim>
                                    <p:anim calcmode="lin" valueType="num">
                                      <p:cBhvr additive="base">
                                        <p:cTn id="60" dur="20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2000" fill="hold"/>
                                        <p:tgtEl>
                                          <p:spTgt spid="19"/>
                                        </p:tgtEl>
                                        <p:attrNameLst>
                                          <p:attrName>ppt_x</p:attrName>
                                        </p:attrNameLst>
                                      </p:cBhvr>
                                      <p:tavLst>
                                        <p:tav tm="0">
                                          <p:val>
                                            <p:strVal val="1+#ppt_w/2"/>
                                          </p:val>
                                        </p:tav>
                                        <p:tav tm="100000">
                                          <p:val>
                                            <p:strVal val="#ppt_x"/>
                                          </p:val>
                                        </p:tav>
                                      </p:tavLst>
                                    </p:anim>
                                    <p:anim calcmode="lin" valueType="num">
                                      <p:cBhvr additive="base">
                                        <p:cTn id="64" dur="200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2000" fill="hold"/>
                                        <p:tgtEl>
                                          <p:spTgt spid="21"/>
                                        </p:tgtEl>
                                        <p:attrNameLst>
                                          <p:attrName>ppt_x</p:attrName>
                                        </p:attrNameLst>
                                      </p:cBhvr>
                                      <p:tavLst>
                                        <p:tav tm="0">
                                          <p:val>
                                            <p:strVal val="1+#ppt_w/2"/>
                                          </p:val>
                                        </p:tav>
                                        <p:tav tm="100000">
                                          <p:val>
                                            <p:strVal val="#ppt_x"/>
                                          </p:val>
                                        </p:tav>
                                      </p:tavLst>
                                    </p:anim>
                                    <p:anim calcmode="lin" valueType="num">
                                      <p:cBhvr additive="base">
                                        <p:cTn id="68" dur="20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2000" fill="hold"/>
                                        <p:tgtEl>
                                          <p:spTgt spid="23"/>
                                        </p:tgtEl>
                                        <p:attrNameLst>
                                          <p:attrName>ppt_x</p:attrName>
                                        </p:attrNameLst>
                                      </p:cBhvr>
                                      <p:tavLst>
                                        <p:tav tm="0">
                                          <p:val>
                                            <p:strVal val="1+#ppt_w/2"/>
                                          </p:val>
                                        </p:tav>
                                        <p:tav tm="100000">
                                          <p:val>
                                            <p:strVal val="#ppt_x"/>
                                          </p:val>
                                        </p:tav>
                                      </p:tavLst>
                                    </p:anim>
                                    <p:anim calcmode="lin" valueType="num">
                                      <p:cBhvr additive="base">
                                        <p:cTn id="72" dur="2000" fill="hold"/>
                                        <p:tgtEl>
                                          <p:spTgt spid="23"/>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2000" fill="hold"/>
                                        <p:tgtEl>
                                          <p:spTgt spid="24"/>
                                        </p:tgtEl>
                                        <p:attrNameLst>
                                          <p:attrName>ppt_x</p:attrName>
                                        </p:attrNameLst>
                                      </p:cBhvr>
                                      <p:tavLst>
                                        <p:tav tm="0">
                                          <p:val>
                                            <p:strVal val="1+#ppt_w/2"/>
                                          </p:val>
                                        </p:tav>
                                        <p:tav tm="100000">
                                          <p:val>
                                            <p:strVal val="#ppt_x"/>
                                          </p:val>
                                        </p:tav>
                                      </p:tavLst>
                                    </p:anim>
                                    <p:anim calcmode="lin" valueType="num">
                                      <p:cBhvr additive="base">
                                        <p:cTn id="76" dur="2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2000" fill="hold"/>
                                        <p:tgtEl>
                                          <p:spTgt spid="25"/>
                                        </p:tgtEl>
                                        <p:attrNameLst>
                                          <p:attrName>ppt_x</p:attrName>
                                        </p:attrNameLst>
                                      </p:cBhvr>
                                      <p:tavLst>
                                        <p:tav tm="0">
                                          <p:val>
                                            <p:strVal val="1+#ppt_w/2"/>
                                          </p:val>
                                        </p:tav>
                                        <p:tav tm="100000">
                                          <p:val>
                                            <p:strVal val="#ppt_x"/>
                                          </p:val>
                                        </p:tav>
                                      </p:tavLst>
                                    </p:anim>
                                    <p:anim calcmode="lin" valueType="num">
                                      <p:cBhvr additive="base">
                                        <p:cTn id="80" dur="2000" fill="hold"/>
                                        <p:tgtEl>
                                          <p:spTgt spid="25"/>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2000" fill="hold"/>
                                        <p:tgtEl>
                                          <p:spTgt spid="26"/>
                                        </p:tgtEl>
                                        <p:attrNameLst>
                                          <p:attrName>ppt_x</p:attrName>
                                        </p:attrNameLst>
                                      </p:cBhvr>
                                      <p:tavLst>
                                        <p:tav tm="0">
                                          <p:val>
                                            <p:strVal val="1+#ppt_w/2"/>
                                          </p:val>
                                        </p:tav>
                                        <p:tav tm="100000">
                                          <p:val>
                                            <p:strVal val="#ppt_x"/>
                                          </p:val>
                                        </p:tav>
                                      </p:tavLst>
                                    </p:anim>
                                    <p:anim calcmode="lin" valueType="num">
                                      <p:cBhvr additive="base">
                                        <p:cTn id="84" dur="20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2000" fill="hold"/>
                                        <p:tgtEl>
                                          <p:spTgt spid="27"/>
                                        </p:tgtEl>
                                        <p:attrNameLst>
                                          <p:attrName>ppt_x</p:attrName>
                                        </p:attrNameLst>
                                      </p:cBhvr>
                                      <p:tavLst>
                                        <p:tav tm="0">
                                          <p:val>
                                            <p:strVal val="1+#ppt_w/2"/>
                                          </p:val>
                                        </p:tav>
                                        <p:tav tm="100000">
                                          <p:val>
                                            <p:strVal val="#ppt_x"/>
                                          </p:val>
                                        </p:tav>
                                      </p:tavLst>
                                    </p:anim>
                                    <p:anim calcmode="lin" valueType="num">
                                      <p:cBhvr additive="base">
                                        <p:cTn id="88" dur="2000" fill="hold"/>
                                        <p:tgtEl>
                                          <p:spTgt spid="2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2000" fill="hold"/>
                                        <p:tgtEl>
                                          <p:spTgt spid="28"/>
                                        </p:tgtEl>
                                        <p:attrNameLst>
                                          <p:attrName>ppt_x</p:attrName>
                                        </p:attrNameLst>
                                      </p:cBhvr>
                                      <p:tavLst>
                                        <p:tav tm="0">
                                          <p:val>
                                            <p:strVal val="1+#ppt_w/2"/>
                                          </p:val>
                                        </p:tav>
                                        <p:tav tm="100000">
                                          <p:val>
                                            <p:strVal val="#ppt_x"/>
                                          </p:val>
                                        </p:tav>
                                      </p:tavLst>
                                    </p:anim>
                                    <p:anim calcmode="lin" valueType="num">
                                      <p:cBhvr additive="base">
                                        <p:cTn id="92" dur="2000" fill="hold"/>
                                        <p:tgtEl>
                                          <p:spTgt spid="28"/>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2000" fill="hold"/>
                                        <p:tgtEl>
                                          <p:spTgt spid="29"/>
                                        </p:tgtEl>
                                        <p:attrNameLst>
                                          <p:attrName>ppt_x</p:attrName>
                                        </p:attrNameLst>
                                      </p:cBhvr>
                                      <p:tavLst>
                                        <p:tav tm="0">
                                          <p:val>
                                            <p:strVal val="1+#ppt_w/2"/>
                                          </p:val>
                                        </p:tav>
                                        <p:tav tm="100000">
                                          <p:val>
                                            <p:strVal val="#ppt_x"/>
                                          </p:val>
                                        </p:tav>
                                      </p:tavLst>
                                    </p:anim>
                                    <p:anim calcmode="lin" valueType="num">
                                      <p:cBhvr additive="base">
                                        <p:cTn id="96" dur="2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animBg="1"/>
      <p:bldP spid="7" grpId="0"/>
      <p:bldP spid="8" grpId="0"/>
      <p:bldP spid="12" grpId="0"/>
      <p:bldP spid="13" grpId="0"/>
      <p:bldP spid="14" grpId="0"/>
      <p:bldP spid="17" grpId="0"/>
      <p:bldP spid="18" grpId="0"/>
      <p:bldP spid="19" grpId="0"/>
      <p:bldP spid="23" grpId="0"/>
      <p:bldP spid="24" grpId="0"/>
      <p:bldP spid="25" grpId="0"/>
      <p:bldP spid="26" grpId="0"/>
      <p:bldP spid="27" grpId="0"/>
      <p:bldP spid="28" grpId="0"/>
      <p:bldP spid="2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276680" y="4953000"/>
            <a:ext cx="904875" cy="1466850"/>
          </a:xfrm>
          <a:prstGeom prst="rect">
            <a:avLst/>
          </a:prstGeom>
          <a:solidFill>
            <a:schemeClr val="bg1"/>
          </a:solidFill>
          <a:ln w="9525">
            <a:solidFill>
              <a:srgbClr val="000000"/>
            </a:solidFill>
            <a:miter lim="800000"/>
            <a:headEnd/>
            <a:tailEnd/>
          </a:ln>
        </p:spPr>
        <p:txBody>
          <a:bodyPr wrap="none" anchor="ctr"/>
          <a:lstStyle/>
          <a:p>
            <a:endParaRPr lang="zh-CN" altLang="en-US"/>
          </a:p>
        </p:txBody>
      </p:sp>
      <p:sp>
        <p:nvSpPr>
          <p:cNvPr id="36867" name="Rectangle 3"/>
          <p:cNvSpPr>
            <a:spLocks noChangeArrowheads="1"/>
          </p:cNvSpPr>
          <p:nvPr/>
        </p:nvSpPr>
        <p:spPr bwMode="auto">
          <a:xfrm>
            <a:off x="4063955" y="5054600"/>
            <a:ext cx="904875" cy="1466850"/>
          </a:xfrm>
          <a:prstGeom prst="rect">
            <a:avLst/>
          </a:prstGeom>
          <a:solidFill>
            <a:schemeClr val="bg1"/>
          </a:solidFill>
          <a:ln w="9525">
            <a:solidFill>
              <a:srgbClr val="000000"/>
            </a:solidFill>
            <a:miter lim="800000"/>
            <a:headEnd/>
            <a:tailEnd/>
          </a:ln>
        </p:spPr>
        <p:txBody>
          <a:bodyPr wrap="none" anchor="ctr"/>
          <a:lstStyle/>
          <a:p>
            <a:endParaRPr lang="zh-CN" altLang="en-US"/>
          </a:p>
        </p:txBody>
      </p:sp>
      <p:sp>
        <p:nvSpPr>
          <p:cNvPr id="36868" name="Rectangle 4"/>
          <p:cNvSpPr>
            <a:spLocks noChangeArrowheads="1"/>
          </p:cNvSpPr>
          <p:nvPr/>
        </p:nvSpPr>
        <p:spPr bwMode="auto">
          <a:xfrm>
            <a:off x="6657930" y="1695450"/>
            <a:ext cx="900113" cy="2027238"/>
          </a:xfrm>
          <a:prstGeom prst="rect">
            <a:avLst/>
          </a:prstGeom>
          <a:solidFill>
            <a:srgbClr val="FFFFFF"/>
          </a:solidFill>
          <a:ln w="9525">
            <a:solidFill>
              <a:srgbClr val="000000"/>
            </a:solidFill>
            <a:miter lim="800000"/>
            <a:headEnd/>
            <a:tailEnd/>
          </a:ln>
        </p:spPr>
        <p:txBody>
          <a:bodyPr/>
          <a:lstStyle/>
          <a:p>
            <a:pPr algn="just" eaLnBrk="0" hangingPunct="0"/>
            <a:endParaRPr kumimoji="1" lang="zh-CN" altLang="en-US" sz="1000">
              <a:latin typeface="Times New Roman" pitchFamily="18" charset="0"/>
            </a:endParaRPr>
          </a:p>
          <a:p>
            <a:pPr algn="just" eaLnBrk="0" hangingPunct="0"/>
            <a:endParaRPr kumimoji="1" lang="zh-CN" altLang="en-US" sz="1000">
              <a:latin typeface="Times New Roman" pitchFamily="18" charset="0"/>
            </a:endParaRPr>
          </a:p>
          <a:p>
            <a:pPr algn="just" eaLnBrk="0" hangingPunct="0"/>
            <a:endParaRPr kumimoji="1" lang="zh-CN" altLang="en-US" sz="1000">
              <a:latin typeface="Times New Roman" pitchFamily="18" charset="0"/>
            </a:endParaRPr>
          </a:p>
          <a:p>
            <a:pPr algn="just" eaLnBrk="0" hangingPunct="0"/>
            <a:r>
              <a:rPr kumimoji="1" lang="en-US" altLang="zh-CN" sz="1000" b="1">
                <a:latin typeface="宋体" pitchFamily="2" charset="-122"/>
              </a:rPr>
              <a:t>.</a:t>
            </a:r>
          </a:p>
          <a:p>
            <a:pPr algn="just" eaLnBrk="0" hangingPunct="0"/>
            <a:r>
              <a:rPr kumimoji="1" lang="en-US" altLang="zh-CN" sz="1000" b="1">
                <a:latin typeface="宋体" pitchFamily="2" charset="-122"/>
              </a:rPr>
              <a:t>.</a:t>
            </a:r>
            <a:endParaRPr kumimoji="1" lang="en-US" altLang="zh-CN" sz="1000" b="1">
              <a:latin typeface="Times New Roman" pitchFamily="18" charset="0"/>
            </a:endParaRPr>
          </a:p>
          <a:p>
            <a:pPr algn="just" eaLnBrk="0" hangingPunct="0"/>
            <a:r>
              <a:rPr kumimoji="1" lang="en-US" altLang="zh-CN" sz="1000" b="1">
                <a:latin typeface="宋体" pitchFamily="2" charset="-122"/>
              </a:rPr>
              <a:t>.</a:t>
            </a:r>
            <a:endParaRPr kumimoji="1" lang="en-US" altLang="zh-CN" sz="1000" b="1">
              <a:latin typeface="Times New Roman" pitchFamily="18" charset="0"/>
            </a:endParaRPr>
          </a:p>
        </p:txBody>
      </p:sp>
      <p:sp>
        <p:nvSpPr>
          <p:cNvPr id="36869" name="Rectangle 5"/>
          <p:cNvSpPr>
            <a:spLocks noChangeArrowheads="1"/>
          </p:cNvSpPr>
          <p:nvPr/>
        </p:nvSpPr>
        <p:spPr bwMode="auto">
          <a:xfrm>
            <a:off x="1517605" y="1719263"/>
            <a:ext cx="900113" cy="2027237"/>
          </a:xfrm>
          <a:prstGeom prst="rect">
            <a:avLst/>
          </a:prstGeom>
          <a:solidFill>
            <a:srgbClr val="FFFFFF"/>
          </a:solidFill>
          <a:ln w="9525">
            <a:solidFill>
              <a:srgbClr val="000000"/>
            </a:solidFill>
            <a:miter lim="800000"/>
            <a:headEnd/>
            <a:tailEnd/>
          </a:ln>
        </p:spPr>
        <p:txBody>
          <a:bodyPr/>
          <a:lstStyle/>
          <a:p>
            <a:pPr algn="just" eaLnBrk="0" hangingPunct="0"/>
            <a:endParaRPr kumimoji="1" lang="zh-CN" altLang="en-US" sz="1000">
              <a:latin typeface="Times New Roman" pitchFamily="18" charset="0"/>
            </a:endParaRPr>
          </a:p>
          <a:p>
            <a:pPr algn="just" eaLnBrk="0" hangingPunct="0"/>
            <a:endParaRPr kumimoji="1" lang="zh-CN" altLang="en-US" sz="1000">
              <a:latin typeface="Times New Roman" pitchFamily="18" charset="0"/>
            </a:endParaRPr>
          </a:p>
          <a:p>
            <a:pPr algn="just" eaLnBrk="0" hangingPunct="0"/>
            <a:endParaRPr kumimoji="1" lang="zh-CN" altLang="en-US" sz="1000">
              <a:latin typeface="Times New Roman" pitchFamily="18" charset="0"/>
            </a:endParaRPr>
          </a:p>
          <a:p>
            <a:pPr algn="just" eaLnBrk="0" hangingPunct="0"/>
            <a:r>
              <a:rPr kumimoji="1" lang="en-US" altLang="zh-CN" sz="1000" b="1">
                <a:latin typeface="宋体" pitchFamily="2" charset="-122"/>
              </a:rPr>
              <a:t>.</a:t>
            </a:r>
          </a:p>
          <a:p>
            <a:pPr algn="just" eaLnBrk="0" hangingPunct="0"/>
            <a:r>
              <a:rPr kumimoji="1" lang="en-US" altLang="zh-CN" sz="1000" b="1">
                <a:latin typeface="宋体" pitchFamily="2" charset="-122"/>
              </a:rPr>
              <a:t>.</a:t>
            </a:r>
          </a:p>
          <a:p>
            <a:pPr algn="just" eaLnBrk="0" hangingPunct="0"/>
            <a:r>
              <a:rPr kumimoji="1" lang="en-US" altLang="zh-CN" sz="1000" b="1">
                <a:latin typeface="宋体" pitchFamily="2" charset="-122"/>
              </a:rPr>
              <a:t>.</a:t>
            </a:r>
          </a:p>
        </p:txBody>
      </p:sp>
      <p:sp>
        <p:nvSpPr>
          <p:cNvPr id="36870" name="Rectangle 6"/>
          <p:cNvSpPr>
            <a:spLocks noChangeArrowheads="1"/>
          </p:cNvSpPr>
          <p:nvPr/>
        </p:nvSpPr>
        <p:spPr bwMode="auto">
          <a:xfrm>
            <a:off x="1368380" y="1889125"/>
            <a:ext cx="900113" cy="2027238"/>
          </a:xfrm>
          <a:prstGeom prst="rect">
            <a:avLst/>
          </a:prstGeom>
          <a:solidFill>
            <a:srgbClr val="FFFFFF"/>
          </a:solidFill>
          <a:ln w="9525">
            <a:solidFill>
              <a:srgbClr val="000000"/>
            </a:solidFill>
            <a:miter lim="800000"/>
            <a:headEnd/>
            <a:tailEnd/>
          </a:ln>
        </p:spPr>
        <p:txBody>
          <a:bodyPr/>
          <a:lstStyle/>
          <a:p>
            <a:pPr algn="just" eaLnBrk="0" hangingPunct="0"/>
            <a:endParaRPr kumimoji="1" lang="zh-CN" altLang="en-US" sz="1000">
              <a:latin typeface="Times New Roman" pitchFamily="18" charset="0"/>
            </a:endParaRPr>
          </a:p>
          <a:p>
            <a:pPr algn="just" eaLnBrk="0" hangingPunct="0"/>
            <a:endParaRPr kumimoji="1" lang="zh-CN" altLang="en-US" sz="1000">
              <a:latin typeface="Times New Roman" pitchFamily="18" charset="0"/>
            </a:endParaRPr>
          </a:p>
          <a:p>
            <a:pPr algn="just" eaLnBrk="0" hangingPunct="0"/>
            <a:endParaRPr kumimoji="1" lang="zh-CN" altLang="en-US" sz="1000">
              <a:latin typeface="Times New Roman" pitchFamily="18" charset="0"/>
            </a:endParaRPr>
          </a:p>
          <a:p>
            <a:pPr algn="just" eaLnBrk="0" hangingPunct="0"/>
            <a:r>
              <a:rPr kumimoji="1" lang="zh-CN" altLang="en-US" sz="1000" b="1">
                <a:latin typeface="宋体" pitchFamily="2" charset="-122"/>
              </a:rPr>
              <a:t>   </a:t>
            </a:r>
            <a:r>
              <a:rPr kumimoji="1" lang="en-US" altLang="zh-CN" sz="1000" b="1">
                <a:latin typeface="宋体" pitchFamily="2" charset="-122"/>
              </a:rPr>
              <a:t>.</a:t>
            </a:r>
          </a:p>
          <a:p>
            <a:pPr algn="just" eaLnBrk="0" hangingPunct="0"/>
            <a:r>
              <a:rPr kumimoji="1" lang="en-US" altLang="zh-CN" sz="1000" b="1">
                <a:latin typeface="宋体" pitchFamily="2" charset="-122"/>
              </a:rPr>
              <a:t>   .</a:t>
            </a:r>
          </a:p>
          <a:p>
            <a:pPr algn="just" eaLnBrk="0" hangingPunct="0"/>
            <a:r>
              <a:rPr kumimoji="1" lang="en-US" altLang="zh-CN" sz="1000" b="1">
                <a:latin typeface="宋体" pitchFamily="2" charset="-122"/>
              </a:rPr>
              <a:t>   .</a:t>
            </a:r>
          </a:p>
        </p:txBody>
      </p:sp>
      <p:sp>
        <p:nvSpPr>
          <p:cNvPr id="36871" name="Rectangle 7"/>
          <p:cNvSpPr>
            <a:spLocks noChangeArrowheads="1"/>
          </p:cNvSpPr>
          <p:nvPr/>
        </p:nvSpPr>
        <p:spPr bwMode="auto">
          <a:xfrm>
            <a:off x="2654255" y="2789238"/>
            <a:ext cx="898525" cy="20288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872" name="Rectangle 8"/>
          <p:cNvSpPr>
            <a:spLocks noChangeArrowheads="1"/>
          </p:cNvSpPr>
          <p:nvPr/>
        </p:nvSpPr>
        <p:spPr bwMode="auto">
          <a:xfrm>
            <a:off x="5224418" y="2789238"/>
            <a:ext cx="898525" cy="20288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873" name="Rectangle 9"/>
          <p:cNvSpPr>
            <a:spLocks noChangeArrowheads="1"/>
          </p:cNvSpPr>
          <p:nvPr/>
        </p:nvSpPr>
        <p:spPr bwMode="auto">
          <a:xfrm>
            <a:off x="6508705" y="1889125"/>
            <a:ext cx="900113" cy="2027238"/>
          </a:xfrm>
          <a:prstGeom prst="rect">
            <a:avLst/>
          </a:prstGeom>
          <a:solidFill>
            <a:srgbClr val="FFFFFF"/>
          </a:solidFill>
          <a:ln w="9525">
            <a:solidFill>
              <a:srgbClr val="000000"/>
            </a:solidFill>
            <a:miter lim="800000"/>
            <a:headEnd/>
            <a:tailEnd/>
          </a:ln>
        </p:spPr>
        <p:txBody>
          <a:bodyPr/>
          <a:lstStyle/>
          <a:p>
            <a:pPr algn="just" eaLnBrk="0" hangingPunct="0"/>
            <a:endParaRPr kumimoji="1" lang="zh-CN" altLang="en-US" sz="1000">
              <a:latin typeface="Times New Roman" pitchFamily="18" charset="0"/>
            </a:endParaRPr>
          </a:p>
          <a:p>
            <a:pPr algn="just" eaLnBrk="0" hangingPunct="0"/>
            <a:endParaRPr kumimoji="1" lang="zh-CN" altLang="en-US" sz="1000">
              <a:latin typeface="Times New Roman" pitchFamily="18" charset="0"/>
            </a:endParaRPr>
          </a:p>
          <a:p>
            <a:pPr algn="just" eaLnBrk="0" hangingPunct="0"/>
            <a:endParaRPr kumimoji="1" lang="zh-CN" altLang="en-US" sz="1000">
              <a:latin typeface="Times New Roman" pitchFamily="18" charset="0"/>
            </a:endParaRPr>
          </a:p>
          <a:p>
            <a:pPr algn="just" eaLnBrk="0" hangingPunct="0"/>
            <a:r>
              <a:rPr kumimoji="1" lang="en-US" altLang="zh-CN" sz="1000" b="1">
                <a:latin typeface="宋体" pitchFamily="2" charset="-122"/>
              </a:rPr>
              <a:t>.</a:t>
            </a:r>
          </a:p>
          <a:p>
            <a:pPr algn="just" eaLnBrk="0" hangingPunct="0"/>
            <a:r>
              <a:rPr kumimoji="1" lang="en-US" altLang="zh-CN" sz="1000" b="1">
                <a:latin typeface="宋体" pitchFamily="2" charset="-122"/>
              </a:rPr>
              <a:t>.</a:t>
            </a:r>
            <a:endParaRPr kumimoji="1" lang="en-US" altLang="zh-CN" sz="1000" b="1">
              <a:latin typeface="Times New Roman" pitchFamily="18" charset="0"/>
            </a:endParaRPr>
          </a:p>
          <a:p>
            <a:pPr algn="just" eaLnBrk="0" hangingPunct="0"/>
            <a:r>
              <a:rPr kumimoji="1" lang="en-US" altLang="zh-CN" sz="1000" b="1">
                <a:latin typeface="宋体" pitchFamily="2" charset="-122"/>
              </a:rPr>
              <a:t>.</a:t>
            </a:r>
            <a:endParaRPr kumimoji="1" lang="en-US" altLang="zh-CN" sz="1000" b="1">
              <a:latin typeface="Times New Roman" pitchFamily="18" charset="0"/>
            </a:endParaRPr>
          </a:p>
        </p:txBody>
      </p:sp>
      <p:sp>
        <p:nvSpPr>
          <p:cNvPr id="36874" name="Rectangle 10"/>
          <p:cNvSpPr>
            <a:spLocks noChangeArrowheads="1"/>
          </p:cNvSpPr>
          <p:nvPr/>
        </p:nvSpPr>
        <p:spPr bwMode="auto">
          <a:xfrm>
            <a:off x="3938543" y="5156200"/>
            <a:ext cx="900112" cy="1463675"/>
          </a:xfrm>
          <a:prstGeom prst="rect">
            <a:avLst/>
          </a:prstGeom>
          <a:solidFill>
            <a:srgbClr val="FFFFFF"/>
          </a:solidFill>
          <a:ln w="9525">
            <a:solidFill>
              <a:srgbClr val="000000"/>
            </a:solidFill>
            <a:miter lim="800000"/>
            <a:headEnd/>
            <a:tailEnd/>
          </a:ln>
        </p:spPr>
        <p:txBody>
          <a:bodyPr lIns="126000"/>
          <a:lstStyle/>
          <a:p>
            <a:pPr algn="just" eaLnBrk="0" hangingPunct="0"/>
            <a:endParaRPr kumimoji="1" lang="zh-CN" altLang="en-US" sz="1000">
              <a:latin typeface="Times New Roman" pitchFamily="18" charset="0"/>
            </a:endParaRPr>
          </a:p>
          <a:p>
            <a:pPr algn="just" eaLnBrk="0" hangingPunct="0"/>
            <a:r>
              <a:rPr kumimoji="1" lang="en-US" altLang="zh-CN" sz="1000" b="1">
                <a:latin typeface="宋体" pitchFamily="2" charset="-122"/>
              </a:rPr>
              <a:t>.</a:t>
            </a:r>
          </a:p>
          <a:p>
            <a:pPr algn="just" eaLnBrk="0" hangingPunct="0"/>
            <a:r>
              <a:rPr kumimoji="1" lang="en-US" altLang="zh-CN" sz="1000" b="1">
                <a:latin typeface="宋体" pitchFamily="2" charset="-122"/>
              </a:rPr>
              <a:t>.</a:t>
            </a:r>
          </a:p>
          <a:p>
            <a:pPr algn="just" eaLnBrk="0" hangingPunct="0"/>
            <a:r>
              <a:rPr kumimoji="1" lang="en-US" altLang="zh-CN" sz="1000" b="1">
                <a:latin typeface="宋体" pitchFamily="2" charset="-122"/>
              </a:rPr>
              <a:t>.</a:t>
            </a:r>
          </a:p>
        </p:txBody>
      </p:sp>
      <p:sp>
        <p:nvSpPr>
          <p:cNvPr id="36875" name="Rectangle 11"/>
          <p:cNvSpPr>
            <a:spLocks noChangeArrowheads="1"/>
          </p:cNvSpPr>
          <p:nvPr/>
        </p:nvSpPr>
        <p:spPr bwMode="auto">
          <a:xfrm>
            <a:off x="1001668" y="1196975"/>
            <a:ext cx="900112"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1" lang="zh-CN" altLang="en-US" sz="1400" b="1">
                <a:solidFill>
                  <a:srgbClr val="0000FF"/>
                </a:solidFill>
                <a:latin typeface="Calibri" pitchFamily="34" charset="0"/>
                <a:ea typeface="华文楷体" pitchFamily="2" charset="-122"/>
                <a:cs typeface="Calibri" pitchFamily="34" charset="0"/>
              </a:rPr>
              <a:t>进程</a:t>
            </a:r>
            <a:r>
              <a:rPr kumimoji="1" lang="en-US" altLang="zh-CN" sz="1400" b="1">
                <a:solidFill>
                  <a:srgbClr val="0000FF"/>
                </a:solidFill>
                <a:latin typeface="Calibri" pitchFamily="34" charset="0"/>
                <a:ea typeface="华文楷体" pitchFamily="2" charset="-122"/>
                <a:cs typeface="Calibri" pitchFamily="34" charset="0"/>
              </a:rPr>
              <a:t>1</a:t>
            </a:r>
          </a:p>
          <a:p>
            <a:pPr algn="just" eaLnBrk="0" hangingPunct="0"/>
            <a:r>
              <a:rPr kumimoji="1" lang="zh-CN" altLang="en-US" sz="1400" b="1">
                <a:solidFill>
                  <a:srgbClr val="0000FF"/>
                </a:solidFill>
                <a:latin typeface="Calibri" pitchFamily="34" charset="0"/>
                <a:ea typeface="华文楷体" pitchFamily="2" charset="-122"/>
                <a:cs typeface="Calibri" pitchFamily="34" charset="0"/>
              </a:rPr>
              <a:t>的页表</a:t>
            </a:r>
          </a:p>
        </p:txBody>
      </p:sp>
      <p:sp>
        <p:nvSpPr>
          <p:cNvPr id="36876" name="Rectangle 12"/>
          <p:cNvSpPr>
            <a:spLocks noChangeArrowheads="1"/>
          </p:cNvSpPr>
          <p:nvPr/>
        </p:nvSpPr>
        <p:spPr bwMode="auto">
          <a:xfrm>
            <a:off x="7557993" y="1281262"/>
            <a:ext cx="900112"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1" lang="zh-CN" altLang="en-US" sz="1400" b="1" dirty="0">
                <a:solidFill>
                  <a:srgbClr val="0000FF"/>
                </a:solidFill>
                <a:latin typeface="Calibri" pitchFamily="34" charset="0"/>
                <a:ea typeface="华文楷体" pitchFamily="2" charset="-122"/>
                <a:cs typeface="Calibri" pitchFamily="34" charset="0"/>
              </a:rPr>
              <a:t>进程</a:t>
            </a:r>
            <a:r>
              <a:rPr kumimoji="1" lang="en-US" altLang="zh-CN" sz="1400" b="1" dirty="0">
                <a:solidFill>
                  <a:srgbClr val="0000FF"/>
                </a:solidFill>
                <a:latin typeface="Calibri" pitchFamily="34" charset="0"/>
                <a:ea typeface="华文楷体" pitchFamily="2" charset="-122"/>
                <a:cs typeface="Calibri" pitchFamily="34" charset="0"/>
              </a:rPr>
              <a:t>2</a:t>
            </a:r>
          </a:p>
          <a:p>
            <a:pPr algn="just" eaLnBrk="0" hangingPunct="0"/>
            <a:r>
              <a:rPr kumimoji="1" lang="zh-CN" altLang="en-US" sz="1400" b="1" dirty="0">
                <a:solidFill>
                  <a:srgbClr val="0000FF"/>
                </a:solidFill>
                <a:latin typeface="Calibri" pitchFamily="34" charset="0"/>
                <a:ea typeface="华文楷体" pitchFamily="2" charset="-122"/>
                <a:cs typeface="Calibri" pitchFamily="34" charset="0"/>
              </a:rPr>
              <a:t>的页表</a:t>
            </a:r>
          </a:p>
        </p:txBody>
      </p:sp>
      <p:sp>
        <p:nvSpPr>
          <p:cNvPr id="36877" name="Rectangle 13"/>
          <p:cNvSpPr>
            <a:spLocks noChangeArrowheads="1"/>
          </p:cNvSpPr>
          <p:nvPr/>
        </p:nvSpPr>
        <p:spPr bwMode="auto">
          <a:xfrm>
            <a:off x="1368380" y="1889125"/>
            <a:ext cx="900113" cy="338138"/>
          </a:xfrm>
          <a:prstGeom prst="rect">
            <a:avLst/>
          </a:prstGeom>
          <a:solidFill>
            <a:srgbClr val="FFFFFF"/>
          </a:solidFill>
          <a:ln w="9525">
            <a:solidFill>
              <a:srgbClr val="000000"/>
            </a:solidFill>
            <a:miter lim="800000"/>
            <a:headEnd/>
            <a:tailEnd/>
          </a:ln>
        </p:spPr>
        <p:txBody>
          <a:bodyPr lIns="144000"/>
          <a:lstStyle/>
          <a:p>
            <a:pPr algn="just" eaLnBrk="0" hangingPunct="0"/>
            <a:r>
              <a:rPr kumimoji="1" lang="en-US" altLang="zh-CN" sz="1400">
                <a:latin typeface="黑体" pitchFamily="49" charset="-122"/>
                <a:ea typeface="黑体" pitchFamily="49" charset="-122"/>
              </a:rPr>
              <a:t>PTE 0</a:t>
            </a:r>
          </a:p>
        </p:txBody>
      </p:sp>
      <p:sp>
        <p:nvSpPr>
          <p:cNvPr id="36878" name="Rectangle 14"/>
          <p:cNvSpPr>
            <a:spLocks noChangeArrowheads="1"/>
          </p:cNvSpPr>
          <p:nvPr/>
        </p:nvSpPr>
        <p:spPr bwMode="auto">
          <a:xfrm>
            <a:off x="2654255" y="2224088"/>
            <a:ext cx="8985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a:lstStyle/>
          <a:p>
            <a:pPr algn="just" eaLnBrk="0" hangingPunct="0"/>
            <a:r>
              <a:rPr kumimoji="1" lang="zh-CN" altLang="en-US" sz="1400" b="1">
                <a:solidFill>
                  <a:srgbClr val="0000FF"/>
                </a:solidFill>
                <a:latin typeface="Calibri" pitchFamily="34" charset="0"/>
                <a:ea typeface="华文楷体" pitchFamily="2" charset="-122"/>
                <a:cs typeface="Calibri" pitchFamily="34" charset="0"/>
              </a:rPr>
              <a:t>进程</a:t>
            </a:r>
            <a:r>
              <a:rPr kumimoji="1" lang="en-US" altLang="zh-CN" sz="1400" b="1">
                <a:solidFill>
                  <a:srgbClr val="0000FF"/>
                </a:solidFill>
                <a:latin typeface="Calibri" pitchFamily="34" charset="0"/>
                <a:ea typeface="华文楷体" pitchFamily="2" charset="-122"/>
                <a:cs typeface="Calibri" pitchFamily="34" charset="0"/>
              </a:rPr>
              <a:t>1</a:t>
            </a:r>
            <a:r>
              <a:rPr kumimoji="1" lang="zh-CN" altLang="en-US" sz="1400" b="1">
                <a:solidFill>
                  <a:srgbClr val="0000FF"/>
                </a:solidFill>
                <a:latin typeface="Calibri" pitchFamily="34" charset="0"/>
                <a:ea typeface="华文楷体" pitchFamily="2" charset="-122"/>
                <a:cs typeface="Calibri" pitchFamily="34" charset="0"/>
              </a:rPr>
              <a:t>的</a:t>
            </a:r>
          </a:p>
          <a:p>
            <a:pPr algn="just" eaLnBrk="0" hangingPunct="0"/>
            <a:r>
              <a:rPr kumimoji="1" lang="zh-CN" altLang="en-US" sz="1400" b="1">
                <a:solidFill>
                  <a:srgbClr val="0000FF"/>
                </a:solidFill>
                <a:latin typeface="Calibri" pitchFamily="34" charset="0"/>
                <a:ea typeface="华文楷体" pitchFamily="2" charset="-122"/>
                <a:cs typeface="Calibri" pitchFamily="34" charset="0"/>
              </a:rPr>
              <a:t>页目录</a:t>
            </a:r>
          </a:p>
        </p:txBody>
      </p:sp>
      <p:sp>
        <p:nvSpPr>
          <p:cNvPr id="36879" name="Rectangle 15"/>
          <p:cNvSpPr>
            <a:spLocks noChangeArrowheads="1"/>
          </p:cNvSpPr>
          <p:nvPr/>
        </p:nvSpPr>
        <p:spPr bwMode="auto">
          <a:xfrm>
            <a:off x="5224418" y="2224088"/>
            <a:ext cx="8985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a:lstStyle/>
          <a:p>
            <a:pPr algn="just" eaLnBrk="0" hangingPunct="0"/>
            <a:r>
              <a:rPr kumimoji="1" lang="zh-CN" altLang="en-US" sz="1400" b="1">
                <a:solidFill>
                  <a:srgbClr val="0000FF"/>
                </a:solidFill>
                <a:latin typeface="Calibri" pitchFamily="34" charset="0"/>
                <a:ea typeface="华文楷体" pitchFamily="2" charset="-122"/>
                <a:cs typeface="Calibri" pitchFamily="34" charset="0"/>
              </a:rPr>
              <a:t>进程</a:t>
            </a:r>
            <a:r>
              <a:rPr kumimoji="1" lang="en-US" altLang="zh-CN" sz="1400" b="1">
                <a:solidFill>
                  <a:srgbClr val="0000FF"/>
                </a:solidFill>
                <a:latin typeface="Calibri" pitchFamily="34" charset="0"/>
                <a:ea typeface="华文楷体" pitchFamily="2" charset="-122"/>
                <a:cs typeface="Calibri" pitchFamily="34" charset="0"/>
              </a:rPr>
              <a:t>2</a:t>
            </a:r>
            <a:r>
              <a:rPr kumimoji="1" lang="zh-CN" altLang="en-US" sz="1400" b="1">
                <a:solidFill>
                  <a:srgbClr val="0000FF"/>
                </a:solidFill>
                <a:latin typeface="Calibri" pitchFamily="34" charset="0"/>
                <a:ea typeface="华文楷体" pitchFamily="2" charset="-122"/>
                <a:cs typeface="Calibri" pitchFamily="34" charset="0"/>
              </a:rPr>
              <a:t>的</a:t>
            </a:r>
          </a:p>
          <a:p>
            <a:pPr algn="just" eaLnBrk="0" hangingPunct="0"/>
            <a:r>
              <a:rPr kumimoji="1" lang="zh-CN" altLang="en-US" sz="1400" b="1">
                <a:solidFill>
                  <a:srgbClr val="0000FF"/>
                </a:solidFill>
                <a:latin typeface="Calibri" pitchFamily="34" charset="0"/>
                <a:ea typeface="华文楷体" pitchFamily="2" charset="-122"/>
                <a:cs typeface="Calibri" pitchFamily="34" charset="0"/>
              </a:rPr>
              <a:t>页目录</a:t>
            </a:r>
          </a:p>
        </p:txBody>
      </p:sp>
      <p:sp>
        <p:nvSpPr>
          <p:cNvPr id="36880" name="Rectangle 16"/>
          <p:cNvSpPr>
            <a:spLocks noChangeArrowheads="1"/>
          </p:cNvSpPr>
          <p:nvPr/>
        </p:nvSpPr>
        <p:spPr bwMode="auto">
          <a:xfrm>
            <a:off x="6508705" y="1889125"/>
            <a:ext cx="900113" cy="338138"/>
          </a:xfrm>
          <a:prstGeom prst="rect">
            <a:avLst/>
          </a:prstGeom>
          <a:solidFill>
            <a:srgbClr val="FFFFFF"/>
          </a:solidFill>
          <a:ln w="9525">
            <a:solidFill>
              <a:srgbClr val="000000"/>
            </a:solidFill>
            <a:miter lim="800000"/>
            <a:headEnd/>
            <a:tailEnd/>
          </a:ln>
        </p:spPr>
        <p:txBody>
          <a:bodyPr lIns="144000"/>
          <a:lstStyle/>
          <a:p>
            <a:pPr algn="just" eaLnBrk="0" hangingPunct="0"/>
            <a:r>
              <a:rPr kumimoji="1" lang="en-US" altLang="zh-CN" sz="1400">
                <a:latin typeface="黑体" pitchFamily="49" charset="-122"/>
                <a:ea typeface="黑体" pitchFamily="49" charset="-122"/>
              </a:rPr>
              <a:t>PTE 0</a:t>
            </a:r>
          </a:p>
        </p:txBody>
      </p:sp>
      <p:sp>
        <p:nvSpPr>
          <p:cNvPr id="36881" name="Rectangle 17"/>
          <p:cNvSpPr>
            <a:spLocks noChangeArrowheads="1"/>
          </p:cNvSpPr>
          <p:nvPr/>
        </p:nvSpPr>
        <p:spPr bwMode="auto">
          <a:xfrm>
            <a:off x="2654255" y="2789238"/>
            <a:ext cx="898525" cy="338137"/>
          </a:xfrm>
          <a:prstGeom prst="rect">
            <a:avLst/>
          </a:prstGeom>
          <a:solidFill>
            <a:srgbClr val="FFFFFF"/>
          </a:solidFill>
          <a:ln w="9525">
            <a:solidFill>
              <a:srgbClr val="000000"/>
            </a:solidFill>
            <a:miter lim="800000"/>
            <a:headEnd/>
            <a:tailEnd/>
          </a:ln>
        </p:spPr>
        <p:txBody>
          <a:bodyPr lIns="144000"/>
          <a:lstStyle/>
          <a:p>
            <a:pPr algn="just" eaLnBrk="0" hangingPunct="0"/>
            <a:r>
              <a:rPr kumimoji="1" lang="en-US" altLang="zh-CN" sz="1000">
                <a:latin typeface="黑体" pitchFamily="49" charset="-122"/>
                <a:ea typeface="黑体" pitchFamily="49" charset="-122"/>
              </a:rPr>
              <a:t>PDE 0</a:t>
            </a:r>
          </a:p>
        </p:txBody>
      </p:sp>
      <p:sp>
        <p:nvSpPr>
          <p:cNvPr id="36882" name="Rectangle 18"/>
          <p:cNvSpPr>
            <a:spLocks noChangeArrowheads="1"/>
          </p:cNvSpPr>
          <p:nvPr/>
        </p:nvSpPr>
        <p:spPr bwMode="auto">
          <a:xfrm>
            <a:off x="5224418" y="2789238"/>
            <a:ext cx="898525" cy="338137"/>
          </a:xfrm>
          <a:prstGeom prst="rect">
            <a:avLst/>
          </a:prstGeom>
          <a:solidFill>
            <a:srgbClr val="FFFFFF"/>
          </a:solidFill>
          <a:ln w="9525">
            <a:solidFill>
              <a:srgbClr val="000000"/>
            </a:solidFill>
            <a:miter lim="800000"/>
            <a:headEnd/>
            <a:tailEnd/>
          </a:ln>
        </p:spPr>
        <p:txBody>
          <a:bodyPr lIns="144000"/>
          <a:lstStyle/>
          <a:p>
            <a:pPr algn="just" eaLnBrk="0" hangingPunct="0"/>
            <a:r>
              <a:rPr kumimoji="1" lang="en-US" altLang="zh-CN" sz="1000">
                <a:latin typeface="黑体" pitchFamily="49" charset="-122"/>
                <a:ea typeface="黑体" pitchFamily="49" charset="-122"/>
              </a:rPr>
              <a:t>PDE 0</a:t>
            </a:r>
          </a:p>
        </p:txBody>
      </p:sp>
      <p:sp>
        <p:nvSpPr>
          <p:cNvPr id="36883" name="Rectangle 19"/>
          <p:cNvSpPr>
            <a:spLocks noChangeArrowheads="1"/>
          </p:cNvSpPr>
          <p:nvPr/>
        </p:nvSpPr>
        <p:spPr bwMode="auto">
          <a:xfrm>
            <a:off x="3938543" y="5153025"/>
            <a:ext cx="900112" cy="338138"/>
          </a:xfrm>
          <a:prstGeom prst="rect">
            <a:avLst/>
          </a:prstGeom>
          <a:solidFill>
            <a:srgbClr val="FFFFFF"/>
          </a:solidFill>
          <a:ln w="9525">
            <a:solidFill>
              <a:srgbClr val="000000"/>
            </a:solidFill>
            <a:miter lim="800000"/>
            <a:headEnd/>
            <a:tailEnd/>
          </a:ln>
        </p:spPr>
        <p:txBody>
          <a:bodyPr lIns="54000" rIns="0"/>
          <a:lstStyle/>
          <a:p>
            <a:pPr algn="just" eaLnBrk="0" hangingPunct="0"/>
            <a:r>
              <a:rPr kumimoji="1" lang="en-US" altLang="zh-CN" sz="1000">
                <a:latin typeface="黑体" pitchFamily="49" charset="-122"/>
                <a:ea typeface="黑体" pitchFamily="49" charset="-122"/>
              </a:rPr>
              <a:t>System PTE 0</a:t>
            </a:r>
          </a:p>
        </p:txBody>
      </p:sp>
      <p:sp>
        <p:nvSpPr>
          <p:cNvPr id="36884" name="Rectangle 20"/>
          <p:cNvSpPr>
            <a:spLocks noChangeArrowheads="1"/>
          </p:cNvSpPr>
          <p:nvPr/>
        </p:nvSpPr>
        <p:spPr bwMode="auto">
          <a:xfrm>
            <a:off x="2651080" y="3440113"/>
            <a:ext cx="901700" cy="252412"/>
          </a:xfrm>
          <a:prstGeom prst="rect">
            <a:avLst/>
          </a:prstGeom>
          <a:solidFill>
            <a:srgbClr val="FFFFFF"/>
          </a:solidFill>
          <a:ln w="9525">
            <a:solidFill>
              <a:srgbClr val="000000"/>
            </a:solidFill>
            <a:miter lim="800000"/>
            <a:headEnd/>
            <a:tailEnd/>
          </a:ln>
        </p:spPr>
        <p:txBody>
          <a:bodyPr lIns="180000" tIns="0"/>
          <a:lstStyle/>
          <a:p>
            <a:pPr algn="just" eaLnBrk="0" hangingPunct="0"/>
            <a:r>
              <a:rPr kumimoji="1" lang="en-US" altLang="zh-CN" sz="1000">
                <a:latin typeface="黑体" pitchFamily="49" charset="-122"/>
                <a:ea typeface="黑体" pitchFamily="49" charset="-122"/>
              </a:rPr>
              <a:t>PDE 511</a:t>
            </a:r>
          </a:p>
        </p:txBody>
      </p:sp>
      <p:sp>
        <p:nvSpPr>
          <p:cNvPr id="36885" name="Rectangle 21"/>
          <p:cNvSpPr>
            <a:spLocks noChangeArrowheads="1"/>
          </p:cNvSpPr>
          <p:nvPr/>
        </p:nvSpPr>
        <p:spPr bwMode="auto">
          <a:xfrm>
            <a:off x="2654255" y="3690938"/>
            <a:ext cx="898525" cy="225425"/>
          </a:xfrm>
          <a:prstGeom prst="rect">
            <a:avLst/>
          </a:prstGeom>
          <a:solidFill>
            <a:srgbClr val="FFFFFF"/>
          </a:solidFill>
          <a:ln w="9525">
            <a:solidFill>
              <a:srgbClr val="000000"/>
            </a:solidFill>
            <a:miter lim="800000"/>
            <a:headEnd/>
            <a:tailEnd/>
          </a:ln>
        </p:spPr>
        <p:txBody>
          <a:bodyPr lIns="180000" tIns="0"/>
          <a:lstStyle/>
          <a:p>
            <a:pPr algn="just" eaLnBrk="0" hangingPunct="0"/>
            <a:r>
              <a:rPr kumimoji="1" lang="en-US" altLang="zh-CN" sz="1000">
                <a:latin typeface="黑体" pitchFamily="49" charset="-122"/>
                <a:ea typeface="黑体" pitchFamily="49" charset="-122"/>
              </a:rPr>
              <a:t>PDE 512</a:t>
            </a:r>
          </a:p>
        </p:txBody>
      </p:sp>
      <p:sp>
        <p:nvSpPr>
          <p:cNvPr id="36886" name="Rectangle 22"/>
          <p:cNvSpPr>
            <a:spLocks noChangeArrowheads="1"/>
          </p:cNvSpPr>
          <p:nvPr/>
        </p:nvSpPr>
        <p:spPr bwMode="auto">
          <a:xfrm>
            <a:off x="2651080" y="4259737"/>
            <a:ext cx="901700" cy="223837"/>
          </a:xfrm>
          <a:prstGeom prst="rect">
            <a:avLst/>
          </a:prstGeom>
          <a:solidFill>
            <a:srgbClr val="FFFFFF"/>
          </a:solidFill>
          <a:ln w="9525">
            <a:solidFill>
              <a:srgbClr val="000000"/>
            </a:solidFill>
            <a:miter lim="800000"/>
            <a:headEnd/>
            <a:tailEnd/>
          </a:ln>
        </p:spPr>
        <p:txBody>
          <a:bodyPr lIns="144000" tIns="0"/>
          <a:lstStyle/>
          <a:p>
            <a:pPr algn="just" eaLnBrk="0" hangingPunct="0"/>
            <a:r>
              <a:rPr kumimoji="1" lang="en-US" altLang="zh-CN" sz="1000">
                <a:latin typeface="黑体" pitchFamily="49" charset="-122"/>
                <a:ea typeface="黑体" pitchFamily="49" charset="-122"/>
              </a:rPr>
              <a:t>PDE n</a:t>
            </a:r>
          </a:p>
        </p:txBody>
      </p:sp>
      <p:sp>
        <p:nvSpPr>
          <p:cNvPr id="36887" name="Rectangle 23"/>
          <p:cNvSpPr>
            <a:spLocks noChangeArrowheads="1"/>
          </p:cNvSpPr>
          <p:nvPr/>
        </p:nvSpPr>
        <p:spPr bwMode="auto">
          <a:xfrm>
            <a:off x="5224418" y="4252913"/>
            <a:ext cx="898525" cy="230661"/>
          </a:xfrm>
          <a:prstGeom prst="rect">
            <a:avLst/>
          </a:prstGeom>
          <a:solidFill>
            <a:srgbClr val="FFFFFF"/>
          </a:solidFill>
          <a:ln w="9525">
            <a:solidFill>
              <a:srgbClr val="000000"/>
            </a:solidFill>
            <a:miter lim="800000"/>
            <a:headEnd/>
            <a:tailEnd/>
          </a:ln>
        </p:spPr>
        <p:txBody>
          <a:bodyPr lIns="144000" tIns="0"/>
          <a:lstStyle/>
          <a:p>
            <a:pPr algn="just" eaLnBrk="0" hangingPunct="0"/>
            <a:r>
              <a:rPr kumimoji="1" lang="en-US" altLang="zh-CN" sz="1000">
                <a:latin typeface="黑体" pitchFamily="49" charset="-122"/>
                <a:ea typeface="黑体" pitchFamily="49" charset="-122"/>
              </a:rPr>
              <a:t>PDE n</a:t>
            </a:r>
          </a:p>
        </p:txBody>
      </p:sp>
      <p:sp>
        <p:nvSpPr>
          <p:cNvPr id="36888" name="Rectangle 24"/>
          <p:cNvSpPr>
            <a:spLocks noChangeArrowheads="1"/>
          </p:cNvSpPr>
          <p:nvPr/>
        </p:nvSpPr>
        <p:spPr bwMode="auto">
          <a:xfrm>
            <a:off x="5224418" y="3690938"/>
            <a:ext cx="898525" cy="225425"/>
          </a:xfrm>
          <a:prstGeom prst="rect">
            <a:avLst/>
          </a:prstGeom>
          <a:solidFill>
            <a:srgbClr val="FFFFFF"/>
          </a:solidFill>
          <a:ln w="9525">
            <a:solidFill>
              <a:srgbClr val="000000"/>
            </a:solidFill>
            <a:miter lim="800000"/>
            <a:headEnd/>
            <a:tailEnd/>
          </a:ln>
        </p:spPr>
        <p:txBody>
          <a:bodyPr lIns="180000" tIns="0"/>
          <a:lstStyle/>
          <a:p>
            <a:pPr algn="just" eaLnBrk="0" hangingPunct="0"/>
            <a:r>
              <a:rPr kumimoji="1" lang="en-US" altLang="zh-CN" sz="1000">
                <a:latin typeface="黑体" pitchFamily="49" charset="-122"/>
                <a:ea typeface="黑体" pitchFamily="49" charset="-122"/>
              </a:rPr>
              <a:t>PDE 512</a:t>
            </a:r>
          </a:p>
        </p:txBody>
      </p:sp>
      <p:sp>
        <p:nvSpPr>
          <p:cNvPr id="36889" name="Rectangle 25"/>
          <p:cNvSpPr>
            <a:spLocks noChangeArrowheads="1"/>
          </p:cNvSpPr>
          <p:nvPr/>
        </p:nvSpPr>
        <p:spPr bwMode="auto">
          <a:xfrm>
            <a:off x="5224418" y="3465513"/>
            <a:ext cx="898525" cy="225425"/>
          </a:xfrm>
          <a:prstGeom prst="rect">
            <a:avLst/>
          </a:prstGeom>
          <a:solidFill>
            <a:srgbClr val="FFFFFF"/>
          </a:solidFill>
          <a:ln w="9525">
            <a:solidFill>
              <a:srgbClr val="000000"/>
            </a:solidFill>
            <a:miter lim="800000"/>
            <a:headEnd/>
            <a:tailEnd/>
          </a:ln>
        </p:spPr>
        <p:txBody>
          <a:bodyPr lIns="180000" tIns="0"/>
          <a:lstStyle/>
          <a:p>
            <a:pPr algn="just" eaLnBrk="0" hangingPunct="0"/>
            <a:r>
              <a:rPr kumimoji="1" lang="en-US" altLang="zh-CN" sz="1000">
                <a:latin typeface="黑体" pitchFamily="49" charset="-122"/>
                <a:ea typeface="黑体" pitchFamily="49" charset="-122"/>
              </a:rPr>
              <a:t>PDE 511</a:t>
            </a:r>
          </a:p>
        </p:txBody>
      </p:sp>
      <p:sp>
        <p:nvSpPr>
          <p:cNvPr id="36890" name="Rectangle 26"/>
          <p:cNvSpPr>
            <a:spLocks noChangeArrowheads="1"/>
          </p:cNvSpPr>
          <p:nvPr/>
        </p:nvSpPr>
        <p:spPr bwMode="auto">
          <a:xfrm>
            <a:off x="2651080" y="3127375"/>
            <a:ext cx="901700" cy="328613"/>
          </a:xfrm>
          <a:prstGeom prst="rect">
            <a:avLst/>
          </a:prstGeom>
          <a:solidFill>
            <a:srgbClr val="FFFFFF"/>
          </a:solidFill>
          <a:ln w="9525">
            <a:solidFill>
              <a:srgbClr val="000000"/>
            </a:solidFill>
            <a:miter lim="800000"/>
            <a:headEnd/>
            <a:tailEnd/>
          </a:ln>
        </p:spPr>
        <p:txBody>
          <a:bodyPr tIns="0" bIns="0"/>
          <a:lstStyle/>
          <a:p>
            <a:pPr algn="just" eaLnBrk="0" hangingPunct="0"/>
            <a:r>
              <a:rPr kumimoji="1" lang="zh-CN" altLang="en-US" sz="1000" b="1">
                <a:latin typeface="宋体" pitchFamily="2" charset="-122"/>
              </a:rPr>
              <a:t>         </a:t>
            </a:r>
            <a:r>
              <a:rPr kumimoji="1" lang="en-US" altLang="zh-CN" sz="1000" b="1">
                <a:latin typeface="宋体" pitchFamily="2" charset="-122"/>
              </a:rPr>
              <a:t>.</a:t>
            </a:r>
          </a:p>
          <a:p>
            <a:pPr algn="just" eaLnBrk="0" hangingPunct="0"/>
            <a:r>
              <a:rPr kumimoji="1" lang="en-US" altLang="zh-CN" sz="1000" b="1">
                <a:latin typeface="宋体" pitchFamily="2" charset="-122"/>
              </a:rPr>
              <a:t>         .</a:t>
            </a:r>
            <a:endParaRPr kumimoji="1" lang="en-US" altLang="zh-CN" sz="1000" b="1">
              <a:latin typeface="Times New Roman" pitchFamily="18" charset="0"/>
            </a:endParaRPr>
          </a:p>
          <a:p>
            <a:pPr algn="just" eaLnBrk="0" hangingPunct="0"/>
            <a:r>
              <a:rPr kumimoji="1" lang="en-US" altLang="zh-CN" sz="1000" b="1">
                <a:latin typeface="宋体" pitchFamily="2" charset="-122"/>
              </a:rPr>
              <a:t>         .</a:t>
            </a:r>
          </a:p>
        </p:txBody>
      </p:sp>
      <p:sp>
        <p:nvSpPr>
          <p:cNvPr id="36891" name="Rectangle 27"/>
          <p:cNvSpPr>
            <a:spLocks noChangeArrowheads="1"/>
          </p:cNvSpPr>
          <p:nvPr/>
        </p:nvSpPr>
        <p:spPr bwMode="auto">
          <a:xfrm>
            <a:off x="2654255" y="3916363"/>
            <a:ext cx="898525" cy="343374"/>
          </a:xfrm>
          <a:prstGeom prst="rect">
            <a:avLst/>
          </a:prstGeom>
          <a:solidFill>
            <a:srgbClr val="FFFFFF"/>
          </a:solidFill>
          <a:ln w="9525">
            <a:solidFill>
              <a:srgbClr val="000000"/>
            </a:solidFill>
            <a:miter lim="800000"/>
            <a:headEnd/>
            <a:tailEnd/>
          </a:ln>
        </p:spPr>
        <p:txBody>
          <a:bodyPr tIns="0" bIns="0"/>
          <a:lstStyle/>
          <a:p>
            <a:pPr algn="just" eaLnBrk="0" hangingPunct="0"/>
            <a:r>
              <a:rPr kumimoji="1" lang="zh-CN" altLang="en-US" sz="1000" b="1" dirty="0">
                <a:latin typeface="宋体" pitchFamily="2" charset="-122"/>
              </a:rPr>
              <a:t>         </a:t>
            </a:r>
            <a:r>
              <a:rPr kumimoji="1" lang="en-US" altLang="zh-CN" sz="1000" b="1" dirty="0">
                <a:latin typeface="宋体" pitchFamily="2" charset="-122"/>
              </a:rPr>
              <a:t>.</a:t>
            </a:r>
          </a:p>
          <a:p>
            <a:pPr algn="just" eaLnBrk="0" hangingPunct="0"/>
            <a:r>
              <a:rPr kumimoji="1" lang="en-US" altLang="zh-CN" sz="1000" b="1" dirty="0">
                <a:latin typeface="宋体" pitchFamily="2" charset="-122"/>
              </a:rPr>
              <a:t>         .</a:t>
            </a:r>
            <a:endParaRPr kumimoji="1" lang="en-US" altLang="zh-CN" sz="1000" b="1" dirty="0">
              <a:latin typeface="Times New Roman" pitchFamily="18" charset="0"/>
            </a:endParaRPr>
          </a:p>
          <a:p>
            <a:pPr algn="just" eaLnBrk="0" hangingPunct="0"/>
            <a:r>
              <a:rPr kumimoji="1" lang="en-US" altLang="zh-CN" sz="1000" b="1" dirty="0">
                <a:latin typeface="宋体" pitchFamily="2" charset="-122"/>
              </a:rPr>
              <a:t>         .</a:t>
            </a:r>
          </a:p>
        </p:txBody>
      </p:sp>
      <p:sp>
        <p:nvSpPr>
          <p:cNvPr id="36892" name="Rectangle 28"/>
          <p:cNvSpPr>
            <a:spLocks noChangeArrowheads="1"/>
          </p:cNvSpPr>
          <p:nvPr/>
        </p:nvSpPr>
        <p:spPr bwMode="auto">
          <a:xfrm>
            <a:off x="2654255" y="4479925"/>
            <a:ext cx="898525" cy="338138"/>
          </a:xfrm>
          <a:prstGeom prst="rect">
            <a:avLst/>
          </a:prstGeom>
          <a:solidFill>
            <a:srgbClr val="FFFFFF"/>
          </a:solidFill>
          <a:ln w="9525">
            <a:solidFill>
              <a:srgbClr val="000000"/>
            </a:solidFill>
            <a:miter lim="800000"/>
            <a:headEnd/>
            <a:tailEnd/>
          </a:ln>
        </p:spPr>
        <p:txBody>
          <a:bodyPr tIns="0" bIns="0"/>
          <a:lstStyle/>
          <a:p>
            <a:pPr algn="just" eaLnBrk="0" hangingPunct="0"/>
            <a:r>
              <a:rPr kumimoji="1" lang="zh-CN" altLang="en-US" sz="1000" b="1" dirty="0">
                <a:latin typeface="宋体" pitchFamily="2" charset="-122"/>
              </a:rPr>
              <a:t>         </a:t>
            </a:r>
            <a:r>
              <a:rPr kumimoji="1" lang="en-US" altLang="zh-CN" sz="1000" b="1" dirty="0">
                <a:latin typeface="宋体" pitchFamily="2" charset="-122"/>
              </a:rPr>
              <a:t>.</a:t>
            </a:r>
          </a:p>
          <a:p>
            <a:pPr algn="just" eaLnBrk="0" hangingPunct="0"/>
            <a:r>
              <a:rPr kumimoji="1" lang="en-US" altLang="zh-CN" sz="1000" b="1" dirty="0">
                <a:latin typeface="宋体" pitchFamily="2" charset="-122"/>
              </a:rPr>
              <a:t>         .</a:t>
            </a:r>
            <a:endParaRPr kumimoji="1" lang="en-US" altLang="zh-CN" sz="1000" b="1" dirty="0">
              <a:latin typeface="Times New Roman" pitchFamily="18" charset="0"/>
            </a:endParaRPr>
          </a:p>
          <a:p>
            <a:pPr algn="just" eaLnBrk="0" hangingPunct="0"/>
            <a:r>
              <a:rPr kumimoji="1" lang="en-US" altLang="zh-CN" sz="1000" b="1" dirty="0">
                <a:latin typeface="宋体" pitchFamily="2" charset="-122"/>
              </a:rPr>
              <a:t>         .</a:t>
            </a:r>
          </a:p>
        </p:txBody>
      </p:sp>
      <p:sp>
        <p:nvSpPr>
          <p:cNvPr id="36893" name="Rectangle 29"/>
          <p:cNvSpPr>
            <a:spLocks noChangeArrowheads="1"/>
          </p:cNvSpPr>
          <p:nvPr/>
        </p:nvSpPr>
        <p:spPr bwMode="auto">
          <a:xfrm>
            <a:off x="5224418" y="3127375"/>
            <a:ext cx="898525" cy="338138"/>
          </a:xfrm>
          <a:prstGeom prst="rect">
            <a:avLst/>
          </a:prstGeom>
          <a:solidFill>
            <a:srgbClr val="FFFFFF"/>
          </a:solidFill>
          <a:ln w="9525">
            <a:solidFill>
              <a:srgbClr val="000000"/>
            </a:solidFill>
            <a:miter lim="800000"/>
            <a:headEnd/>
            <a:tailEnd/>
          </a:ln>
        </p:spPr>
        <p:txBody>
          <a:bodyPr tIns="0" bIns="0"/>
          <a:lstStyle/>
          <a:p>
            <a:pPr algn="just" eaLnBrk="0" hangingPunct="0"/>
            <a:r>
              <a:rPr kumimoji="1" lang="zh-CN" altLang="en-US" sz="1000" b="1">
                <a:latin typeface="宋体" pitchFamily="2" charset="-122"/>
              </a:rPr>
              <a:t>         </a:t>
            </a:r>
            <a:r>
              <a:rPr kumimoji="1" lang="en-US" altLang="zh-CN" sz="1000" b="1">
                <a:latin typeface="宋体" pitchFamily="2" charset="-122"/>
              </a:rPr>
              <a:t>.</a:t>
            </a:r>
          </a:p>
          <a:p>
            <a:pPr algn="just" eaLnBrk="0" hangingPunct="0"/>
            <a:r>
              <a:rPr kumimoji="1" lang="en-US" altLang="zh-CN" sz="1000" b="1">
                <a:latin typeface="宋体" pitchFamily="2" charset="-122"/>
              </a:rPr>
              <a:t>         .</a:t>
            </a:r>
            <a:endParaRPr kumimoji="1" lang="en-US" altLang="zh-CN" sz="1000" b="1">
              <a:latin typeface="Times New Roman" pitchFamily="18" charset="0"/>
            </a:endParaRPr>
          </a:p>
          <a:p>
            <a:pPr algn="just" eaLnBrk="0" hangingPunct="0"/>
            <a:r>
              <a:rPr kumimoji="1" lang="en-US" altLang="zh-CN" sz="1000" b="1">
                <a:latin typeface="宋体" pitchFamily="2" charset="-122"/>
              </a:rPr>
              <a:t>         .</a:t>
            </a:r>
          </a:p>
        </p:txBody>
      </p:sp>
      <p:sp>
        <p:nvSpPr>
          <p:cNvPr id="36894" name="Rectangle 30"/>
          <p:cNvSpPr>
            <a:spLocks noChangeArrowheads="1"/>
          </p:cNvSpPr>
          <p:nvPr/>
        </p:nvSpPr>
        <p:spPr bwMode="auto">
          <a:xfrm>
            <a:off x="5224418" y="3916363"/>
            <a:ext cx="898525" cy="338137"/>
          </a:xfrm>
          <a:prstGeom prst="rect">
            <a:avLst/>
          </a:prstGeom>
          <a:solidFill>
            <a:srgbClr val="FFFFFF"/>
          </a:solidFill>
          <a:ln w="9525">
            <a:solidFill>
              <a:srgbClr val="000000"/>
            </a:solidFill>
            <a:miter lim="800000"/>
            <a:headEnd/>
            <a:tailEnd/>
          </a:ln>
        </p:spPr>
        <p:txBody>
          <a:bodyPr tIns="0" bIns="0"/>
          <a:lstStyle/>
          <a:p>
            <a:pPr algn="just" eaLnBrk="0" hangingPunct="0"/>
            <a:r>
              <a:rPr kumimoji="1" lang="zh-CN" altLang="en-US" sz="1000" b="1">
                <a:latin typeface="宋体" pitchFamily="2" charset="-122"/>
              </a:rPr>
              <a:t>         </a:t>
            </a:r>
            <a:r>
              <a:rPr kumimoji="1" lang="en-US" altLang="zh-CN" sz="1000" b="1">
                <a:latin typeface="宋体" pitchFamily="2" charset="-122"/>
              </a:rPr>
              <a:t>.</a:t>
            </a:r>
          </a:p>
          <a:p>
            <a:pPr algn="just" eaLnBrk="0" hangingPunct="0"/>
            <a:r>
              <a:rPr kumimoji="1" lang="en-US" altLang="zh-CN" sz="1000" b="1">
                <a:latin typeface="宋体" pitchFamily="2" charset="-122"/>
              </a:rPr>
              <a:t>         .</a:t>
            </a:r>
            <a:endParaRPr kumimoji="1" lang="en-US" altLang="zh-CN" sz="1000" b="1">
              <a:latin typeface="Times New Roman" pitchFamily="18" charset="0"/>
            </a:endParaRPr>
          </a:p>
          <a:p>
            <a:pPr algn="just" eaLnBrk="0" hangingPunct="0"/>
            <a:r>
              <a:rPr kumimoji="1" lang="en-US" altLang="zh-CN" sz="1000" b="1">
                <a:latin typeface="宋体" pitchFamily="2" charset="-122"/>
              </a:rPr>
              <a:t>         .</a:t>
            </a:r>
          </a:p>
        </p:txBody>
      </p:sp>
      <p:sp>
        <p:nvSpPr>
          <p:cNvPr id="36895" name="Rectangle 31"/>
          <p:cNvSpPr>
            <a:spLocks noChangeArrowheads="1"/>
          </p:cNvSpPr>
          <p:nvPr/>
        </p:nvSpPr>
        <p:spPr bwMode="auto">
          <a:xfrm>
            <a:off x="5224418" y="4479925"/>
            <a:ext cx="898525" cy="338138"/>
          </a:xfrm>
          <a:prstGeom prst="rect">
            <a:avLst/>
          </a:prstGeom>
          <a:solidFill>
            <a:srgbClr val="FFFFFF"/>
          </a:solidFill>
          <a:ln w="9525">
            <a:solidFill>
              <a:srgbClr val="000000"/>
            </a:solidFill>
            <a:miter lim="800000"/>
            <a:headEnd/>
            <a:tailEnd/>
          </a:ln>
        </p:spPr>
        <p:txBody>
          <a:bodyPr tIns="0" bIns="0"/>
          <a:lstStyle/>
          <a:p>
            <a:pPr algn="just" eaLnBrk="0" hangingPunct="0"/>
            <a:r>
              <a:rPr kumimoji="1" lang="zh-CN" altLang="en-US" sz="1000" b="1">
                <a:latin typeface="宋体" pitchFamily="2" charset="-122"/>
              </a:rPr>
              <a:t>         </a:t>
            </a:r>
            <a:r>
              <a:rPr kumimoji="1" lang="en-US" altLang="zh-CN" sz="1000" b="1">
                <a:latin typeface="宋体" pitchFamily="2" charset="-122"/>
              </a:rPr>
              <a:t>.</a:t>
            </a:r>
          </a:p>
          <a:p>
            <a:pPr algn="just" eaLnBrk="0" hangingPunct="0"/>
            <a:r>
              <a:rPr kumimoji="1" lang="en-US" altLang="zh-CN" sz="1000" b="1">
                <a:latin typeface="宋体" pitchFamily="2" charset="-122"/>
              </a:rPr>
              <a:t>         .</a:t>
            </a:r>
            <a:endParaRPr kumimoji="1" lang="en-US" altLang="zh-CN" sz="1000" b="1">
              <a:latin typeface="Times New Roman" pitchFamily="18" charset="0"/>
            </a:endParaRPr>
          </a:p>
          <a:p>
            <a:pPr algn="just" eaLnBrk="0" hangingPunct="0"/>
            <a:r>
              <a:rPr kumimoji="1" lang="en-US" altLang="zh-CN" sz="1000" b="1">
                <a:latin typeface="宋体" pitchFamily="2" charset="-122"/>
              </a:rPr>
              <a:t>         .</a:t>
            </a:r>
          </a:p>
        </p:txBody>
      </p:sp>
      <p:sp>
        <p:nvSpPr>
          <p:cNvPr id="36896" name="Rectangle 32"/>
          <p:cNvSpPr>
            <a:spLocks noChangeArrowheads="1"/>
          </p:cNvSpPr>
          <p:nvPr/>
        </p:nvSpPr>
        <p:spPr bwMode="auto">
          <a:xfrm>
            <a:off x="3938543" y="6056313"/>
            <a:ext cx="900112" cy="225425"/>
          </a:xfrm>
          <a:prstGeom prst="rect">
            <a:avLst/>
          </a:prstGeom>
          <a:solidFill>
            <a:srgbClr val="FFFFFF"/>
          </a:solidFill>
          <a:ln w="9525">
            <a:solidFill>
              <a:srgbClr val="000000"/>
            </a:solidFill>
            <a:miter lim="800000"/>
            <a:headEnd/>
            <a:tailEnd/>
          </a:ln>
        </p:spPr>
        <p:txBody>
          <a:bodyPr lIns="54000" tIns="18000" rIns="0"/>
          <a:lstStyle/>
          <a:p>
            <a:pPr algn="just" eaLnBrk="0" hangingPunct="0"/>
            <a:r>
              <a:rPr kumimoji="1" lang="en-US" altLang="zh-CN" sz="1000">
                <a:latin typeface="黑体" pitchFamily="49" charset="-122"/>
                <a:ea typeface="黑体" pitchFamily="49" charset="-122"/>
              </a:rPr>
              <a:t>System PTE n</a:t>
            </a:r>
          </a:p>
        </p:txBody>
      </p:sp>
      <p:sp>
        <p:nvSpPr>
          <p:cNvPr id="36897" name="Rectangle 33"/>
          <p:cNvSpPr>
            <a:spLocks noChangeArrowheads="1"/>
          </p:cNvSpPr>
          <p:nvPr/>
        </p:nvSpPr>
        <p:spPr bwMode="auto">
          <a:xfrm>
            <a:off x="3938543" y="6281738"/>
            <a:ext cx="900112" cy="338137"/>
          </a:xfrm>
          <a:prstGeom prst="rect">
            <a:avLst/>
          </a:prstGeom>
          <a:solidFill>
            <a:srgbClr val="FFFFFF"/>
          </a:solidFill>
          <a:ln w="9525">
            <a:solidFill>
              <a:srgbClr val="000000"/>
            </a:solidFill>
            <a:miter lim="800000"/>
            <a:headEnd/>
            <a:tailEnd/>
          </a:ln>
        </p:spPr>
        <p:txBody>
          <a:bodyPr tIns="0" bIns="0"/>
          <a:lstStyle/>
          <a:p>
            <a:pPr algn="just" eaLnBrk="0" hangingPunct="0"/>
            <a:r>
              <a:rPr kumimoji="1" lang="zh-CN" altLang="en-US" sz="1000" b="1">
                <a:latin typeface="宋体" pitchFamily="2" charset="-122"/>
              </a:rPr>
              <a:t>         </a:t>
            </a:r>
            <a:r>
              <a:rPr kumimoji="1" lang="en-US" altLang="zh-CN" sz="1000" b="1">
                <a:latin typeface="宋体" pitchFamily="2" charset="-122"/>
              </a:rPr>
              <a:t>.</a:t>
            </a:r>
          </a:p>
          <a:p>
            <a:pPr algn="just" eaLnBrk="0" hangingPunct="0"/>
            <a:r>
              <a:rPr kumimoji="1" lang="en-US" altLang="zh-CN" sz="1000" b="1">
                <a:latin typeface="宋体" pitchFamily="2" charset="-122"/>
              </a:rPr>
              <a:t>         .</a:t>
            </a:r>
            <a:endParaRPr kumimoji="1" lang="en-US" altLang="zh-CN" sz="1000" b="1">
              <a:latin typeface="Times New Roman" pitchFamily="18" charset="0"/>
            </a:endParaRPr>
          </a:p>
          <a:p>
            <a:pPr algn="just" eaLnBrk="0" hangingPunct="0"/>
            <a:r>
              <a:rPr kumimoji="1" lang="en-US" altLang="zh-CN" sz="1000" b="1">
                <a:latin typeface="宋体" pitchFamily="2" charset="-122"/>
              </a:rPr>
              <a:t>         .</a:t>
            </a:r>
          </a:p>
        </p:txBody>
      </p:sp>
      <p:sp>
        <p:nvSpPr>
          <p:cNvPr id="36898" name="Rectangle 34"/>
          <p:cNvSpPr>
            <a:spLocks noChangeArrowheads="1"/>
          </p:cNvSpPr>
          <p:nvPr/>
        </p:nvSpPr>
        <p:spPr bwMode="auto">
          <a:xfrm>
            <a:off x="3976643" y="4694238"/>
            <a:ext cx="900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lstStyle/>
          <a:p>
            <a:pPr algn="just" eaLnBrk="0" hangingPunct="0"/>
            <a:r>
              <a:rPr kumimoji="1" lang="zh-CN" altLang="en-US" sz="1200" b="1">
                <a:solidFill>
                  <a:srgbClr val="0000FF"/>
                </a:solidFill>
                <a:latin typeface="Calibri" pitchFamily="34" charset="0"/>
                <a:ea typeface="华文楷体" pitchFamily="2" charset="-122"/>
                <a:cs typeface="Calibri" pitchFamily="34" charset="0"/>
              </a:rPr>
              <a:t>系统页表</a:t>
            </a:r>
          </a:p>
        </p:txBody>
      </p:sp>
      <p:sp>
        <p:nvSpPr>
          <p:cNvPr id="36899" name="Line 35"/>
          <p:cNvSpPr>
            <a:spLocks noChangeShapeType="1"/>
          </p:cNvSpPr>
          <p:nvPr/>
        </p:nvSpPr>
        <p:spPr bwMode="auto">
          <a:xfrm flipH="1">
            <a:off x="6122943" y="4367213"/>
            <a:ext cx="25717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0" name="Rectangle 36"/>
          <p:cNvSpPr>
            <a:spLocks noChangeArrowheads="1"/>
          </p:cNvSpPr>
          <p:nvPr/>
        </p:nvSpPr>
        <p:spPr bwMode="auto">
          <a:xfrm>
            <a:off x="6383293" y="4252913"/>
            <a:ext cx="8985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8000"/>
          <a:lstStyle/>
          <a:p>
            <a:pPr algn="just" eaLnBrk="0" hangingPunct="0"/>
            <a:r>
              <a:rPr kumimoji="1" lang="zh-CN" altLang="en-US" sz="1400" b="1" dirty="0">
                <a:solidFill>
                  <a:srgbClr val="0000FF"/>
                </a:solidFill>
                <a:latin typeface="Calibri" pitchFamily="34" charset="0"/>
                <a:ea typeface="华文楷体" pitchFamily="2" charset="-122"/>
                <a:cs typeface="Calibri" pitchFamily="34" charset="0"/>
              </a:rPr>
              <a:t>进程没有</a:t>
            </a:r>
          </a:p>
          <a:p>
            <a:pPr algn="just" eaLnBrk="0" hangingPunct="0"/>
            <a:r>
              <a:rPr kumimoji="1" lang="zh-CN" altLang="en-US" sz="1400" b="1" dirty="0">
                <a:solidFill>
                  <a:srgbClr val="0000FF"/>
                </a:solidFill>
                <a:latin typeface="Calibri" pitchFamily="34" charset="0"/>
                <a:ea typeface="华文楷体" pitchFamily="2" charset="-122"/>
                <a:cs typeface="Calibri" pitchFamily="34" charset="0"/>
              </a:rPr>
              <a:t>访问的系</a:t>
            </a:r>
          </a:p>
          <a:p>
            <a:pPr algn="just" eaLnBrk="0" hangingPunct="0"/>
            <a:r>
              <a:rPr kumimoji="1" lang="zh-CN" altLang="en-US" sz="1400" b="1" dirty="0">
                <a:solidFill>
                  <a:srgbClr val="0000FF"/>
                </a:solidFill>
                <a:latin typeface="Calibri" pitchFamily="34" charset="0"/>
                <a:ea typeface="华文楷体" pitchFamily="2" charset="-122"/>
                <a:cs typeface="Calibri" pitchFamily="34" charset="0"/>
              </a:rPr>
              <a:t>统页表</a:t>
            </a:r>
          </a:p>
        </p:txBody>
      </p:sp>
      <p:sp>
        <p:nvSpPr>
          <p:cNvPr id="36901" name="Rectangle 37"/>
          <p:cNvSpPr>
            <a:spLocks noChangeArrowheads="1"/>
          </p:cNvSpPr>
          <p:nvPr/>
        </p:nvSpPr>
        <p:spPr bwMode="auto">
          <a:xfrm>
            <a:off x="4101609" y="2708920"/>
            <a:ext cx="9001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a:lstStyle/>
          <a:p>
            <a:pPr algn="just" eaLnBrk="0" hangingPunct="0"/>
            <a:r>
              <a:rPr kumimoji="1" lang="zh-CN" altLang="en-US" sz="1400" b="1" dirty="0">
                <a:solidFill>
                  <a:srgbClr val="0000FF"/>
                </a:solidFill>
                <a:latin typeface="Calibri" pitchFamily="34" charset="0"/>
                <a:ea typeface="华文楷体" pitchFamily="2" charset="-122"/>
                <a:cs typeface="Calibri" pitchFamily="34" charset="0"/>
              </a:rPr>
              <a:t>各进程</a:t>
            </a:r>
            <a:endParaRPr kumimoji="1" lang="en-US" altLang="zh-CN" sz="1400" b="1" dirty="0">
              <a:solidFill>
                <a:srgbClr val="0000FF"/>
              </a:solidFill>
              <a:latin typeface="Calibri" pitchFamily="34" charset="0"/>
              <a:ea typeface="华文楷体" pitchFamily="2" charset="-122"/>
              <a:cs typeface="Calibri" pitchFamily="34" charset="0"/>
            </a:endParaRPr>
          </a:p>
          <a:p>
            <a:pPr algn="just" eaLnBrk="0" hangingPunct="0"/>
            <a:r>
              <a:rPr kumimoji="1" lang="zh-CN" altLang="en-US" sz="1400" b="1" dirty="0">
                <a:solidFill>
                  <a:srgbClr val="0000FF"/>
                </a:solidFill>
                <a:latin typeface="Calibri" pitchFamily="34" charset="0"/>
                <a:ea typeface="华文楷体" pitchFamily="2" charset="-122"/>
                <a:cs typeface="Calibri" pitchFamily="34" charset="0"/>
              </a:rPr>
              <a:t>私有</a:t>
            </a:r>
          </a:p>
        </p:txBody>
      </p:sp>
      <p:sp>
        <p:nvSpPr>
          <p:cNvPr id="36902" name="Line 38"/>
          <p:cNvSpPr>
            <a:spLocks noChangeShapeType="1"/>
          </p:cNvSpPr>
          <p:nvPr/>
        </p:nvSpPr>
        <p:spPr bwMode="auto">
          <a:xfrm>
            <a:off x="4838655" y="2963863"/>
            <a:ext cx="38576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3" name="Line 39"/>
          <p:cNvSpPr>
            <a:spLocks noChangeShapeType="1"/>
          </p:cNvSpPr>
          <p:nvPr/>
        </p:nvSpPr>
        <p:spPr bwMode="auto">
          <a:xfrm flipH="1">
            <a:off x="3552780" y="2963863"/>
            <a:ext cx="38576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4" name="Rectangle 40"/>
          <p:cNvSpPr>
            <a:spLocks noGrp="1" noChangeArrowheads="1"/>
          </p:cNvSpPr>
          <p:nvPr>
            <p:ph type="title"/>
          </p:nvPr>
        </p:nvSpPr>
        <p:spPr>
          <a:xfrm>
            <a:off x="457200" y="274638"/>
            <a:ext cx="7467600" cy="922337"/>
          </a:xfrm>
          <a:noFill/>
        </p:spPr>
        <p:txBody>
          <a:bodyPr>
            <a:normAutofit/>
          </a:bodyPr>
          <a:lstStyle/>
          <a:p>
            <a:pPr eaLnBrk="1" hangingPunct="1"/>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地址转换机制</a:t>
            </a:r>
          </a:p>
        </p:txBody>
      </p:sp>
      <p:sp>
        <p:nvSpPr>
          <p:cNvPr id="36905" name="Text Box 41"/>
          <p:cNvSpPr txBox="1">
            <a:spLocks noChangeArrowheads="1"/>
          </p:cNvSpPr>
          <p:nvPr/>
        </p:nvSpPr>
        <p:spPr bwMode="auto">
          <a:xfrm>
            <a:off x="5505777" y="5703639"/>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r>
              <a:rPr kumimoji="1" lang="zh-CN" altLang="en-US" sz="2400" b="1" dirty="0">
                <a:solidFill>
                  <a:srgbClr val="C00000"/>
                </a:solidFill>
                <a:latin typeface="华文楷体" pitchFamily="2" charset="-122"/>
                <a:ea typeface="华文楷体" pitchFamily="2" charset="-122"/>
                <a:cs typeface="Calibri" pitchFamily="34" charset="0"/>
              </a:rPr>
              <a:t>进程页表与系统页表</a:t>
            </a:r>
          </a:p>
        </p:txBody>
      </p:sp>
      <p:sp>
        <p:nvSpPr>
          <p:cNvPr id="36906" name="Freeform 42"/>
          <p:cNvSpPr>
            <a:spLocks/>
          </p:cNvSpPr>
          <p:nvPr/>
        </p:nvSpPr>
        <p:spPr bwMode="auto">
          <a:xfrm>
            <a:off x="2266905" y="1885950"/>
            <a:ext cx="466725" cy="1038225"/>
          </a:xfrm>
          <a:custGeom>
            <a:avLst/>
            <a:gdLst>
              <a:gd name="T0" fmla="*/ 740925828 w 294"/>
              <a:gd name="T1" fmla="*/ 1648181969 h 654"/>
              <a:gd name="T2" fmla="*/ 166330293 w 294"/>
              <a:gd name="T3" fmla="*/ 1648181969 h 654"/>
              <a:gd name="T4" fmla="*/ 166330293 w 294"/>
              <a:gd name="T5" fmla="*/ 0 h 654"/>
              <a:gd name="T6" fmla="*/ 0 w 294"/>
              <a:gd name="T7" fmla="*/ 0 h 654"/>
              <a:gd name="T8" fmla="*/ 0 60000 65536"/>
              <a:gd name="T9" fmla="*/ 0 60000 65536"/>
              <a:gd name="T10" fmla="*/ 0 60000 65536"/>
              <a:gd name="T11" fmla="*/ 0 60000 65536"/>
              <a:gd name="T12" fmla="*/ 0 w 294"/>
              <a:gd name="T13" fmla="*/ 0 h 654"/>
              <a:gd name="T14" fmla="*/ 294 w 294"/>
              <a:gd name="T15" fmla="*/ 654 h 654"/>
            </a:gdLst>
            <a:ahLst/>
            <a:cxnLst>
              <a:cxn ang="T8">
                <a:pos x="T0" y="T1"/>
              </a:cxn>
              <a:cxn ang="T9">
                <a:pos x="T2" y="T3"/>
              </a:cxn>
              <a:cxn ang="T10">
                <a:pos x="T4" y="T5"/>
              </a:cxn>
              <a:cxn ang="T11">
                <a:pos x="T6" y="T7"/>
              </a:cxn>
            </a:cxnLst>
            <a:rect l="T12" t="T13" r="T14" b="T15"/>
            <a:pathLst>
              <a:path w="294" h="654">
                <a:moveTo>
                  <a:pt x="294" y="654"/>
                </a:moveTo>
                <a:lnTo>
                  <a:pt x="66" y="654"/>
                </a:lnTo>
                <a:lnTo>
                  <a:pt x="66" y="0"/>
                </a:lnTo>
                <a:lnTo>
                  <a:pt x="0" y="0"/>
                </a:lnTo>
              </a:path>
            </a:pathLst>
          </a:custGeom>
          <a:noFill/>
          <a:ln w="19050" cmpd="sng">
            <a:solidFill>
              <a:srgbClr val="C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07" name="Freeform 43"/>
          <p:cNvSpPr>
            <a:spLocks/>
          </p:cNvSpPr>
          <p:nvPr/>
        </p:nvSpPr>
        <p:spPr bwMode="auto">
          <a:xfrm>
            <a:off x="2409780" y="1714500"/>
            <a:ext cx="323850" cy="1847850"/>
          </a:xfrm>
          <a:custGeom>
            <a:avLst/>
            <a:gdLst>
              <a:gd name="T0" fmla="*/ 672300141 w 156"/>
              <a:gd name="T1" fmla="*/ 2147483647 h 1164"/>
              <a:gd name="T2" fmla="*/ 206861247 w 156"/>
              <a:gd name="T3" fmla="*/ 2147483647 h 1164"/>
              <a:gd name="T4" fmla="*/ 206861247 w 156"/>
              <a:gd name="T5" fmla="*/ 0 h 1164"/>
              <a:gd name="T6" fmla="*/ 0 w 156"/>
              <a:gd name="T7" fmla="*/ 0 h 1164"/>
              <a:gd name="T8" fmla="*/ 0 60000 65536"/>
              <a:gd name="T9" fmla="*/ 0 60000 65536"/>
              <a:gd name="T10" fmla="*/ 0 60000 65536"/>
              <a:gd name="T11" fmla="*/ 0 60000 65536"/>
              <a:gd name="T12" fmla="*/ 0 w 156"/>
              <a:gd name="T13" fmla="*/ 0 h 1164"/>
              <a:gd name="T14" fmla="*/ 156 w 156"/>
              <a:gd name="T15" fmla="*/ 1164 h 1164"/>
            </a:gdLst>
            <a:ahLst/>
            <a:cxnLst>
              <a:cxn ang="T8">
                <a:pos x="T0" y="T1"/>
              </a:cxn>
              <a:cxn ang="T9">
                <a:pos x="T2" y="T3"/>
              </a:cxn>
              <a:cxn ang="T10">
                <a:pos x="T4" y="T5"/>
              </a:cxn>
              <a:cxn ang="T11">
                <a:pos x="T6" y="T7"/>
              </a:cxn>
            </a:cxnLst>
            <a:rect l="T12" t="T13" r="T14" b="T15"/>
            <a:pathLst>
              <a:path w="156" h="1164">
                <a:moveTo>
                  <a:pt x="156" y="1164"/>
                </a:moveTo>
                <a:lnTo>
                  <a:pt x="48" y="1164"/>
                </a:lnTo>
                <a:lnTo>
                  <a:pt x="48" y="0"/>
                </a:lnTo>
                <a:lnTo>
                  <a:pt x="0" y="0"/>
                </a:lnTo>
              </a:path>
            </a:pathLst>
          </a:custGeom>
          <a:noFill/>
          <a:ln w="19050" cap="flat" cmpd="sng">
            <a:solidFill>
              <a:srgbClr val="C0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08" name="Freeform 44"/>
          <p:cNvSpPr>
            <a:spLocks/>
          </p:cNvSpPr>
          <p:nvPr/>
        </p:nvSpPr>
        <p:spPr bwMode="auto">
          <a:xfrm>
            <a:off x="5886405" y="1885950"/>
            <a:ext cx="619125" cy="1038225"/>
          </a:xfrm>
          <a:custGeom>
            <a:avLst/>
            <a:gdLst>
              <a:gd name="T0" fmla="*/ 0 w 390"/>
              <a:gd name="T1" fmla="*/ 1648181969 h 654"/>
              <a:gd name="T2" fmla="*/ 740925904 w 390"/>
              <a:gd name="T3" fmla="*/ 1648181969 h 654"/>
              <a:gd name="T4" fmla="*/ 740925904 w 390"/>
              <a:gd name="T5" fmla="*/ 0 h 654"/>
              <a:gd name="T6" fmla="*/ 982861027 w 390"/>
              <a:gd name="T7" fmla="*/ 0 h 654"/>
              <a:gd name="T8" fmla="*/ 0 60000 65536"/>
              <a:gd name="T9" fmla="*/ 0 60000 65536"/>
              <a:gd name="T10" fmla="*/ 0 60000 65536"/>
              <a:gd name="T11" fmla="*/ 0 60000 65536"/>
              <a:gd name="T12" fmla="*/ 0 w 390"/>
              <a:gd name="T13" fmla="*/ 0 h 654"/>
              <a:gd name="T14" fmla="*/ 390 w 390"/>
              <a:gd name="T15" fmla="*/ 654 h 654"/>
            </a:gdLst>
            <a:ahLst/>
            <a:cxnLst>
              <a:cxn ang="T8">
                <a:pos x="T0" y="T1"/>
              </a:cxn>
              <a:cxn ang="T9">
                <a:pos x="T2" y="T3"/>
              </a:cxn>
              <a:cxn ang="T10">
                <a:pos x="T4" y="T5"/>
              </a:cxn>
              <a:cxn ang="T11">
                <a:pos x="T6" y="T7"/>
              </a:cxn>
            </a:cxnLst>
            <a:rect l="T12" t="T13" r="T14" b="T15"/>
            <a:pathLst>
              <a:path w="390" h="654">
                <a:moveTo>
                  <a:pt x="0" y="654"/>
                </a:moveTo>
                <a:lnTo>
                  <a:pt x="294" y="654"/>
                </a:lnTo>
                <a:lnTo>
                  <a:pt x="294" y="0"/>
                </a:lnTo>
                <a:lnTo>
                  <a:pt x="390" y="0"/>
                </a:lnTo>
              </a:path>
            </a:pathLst>
          </a:custGeom>
          <a:noFill/>
          <a:ln w="19050" cap="flat" cmpd="sng">
            <a:solidFill>
              <a:srgbClr val="C0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09" name="Freeform 45"/>
          <p:cNvSpPr>
            <a:spLocks/>
          </p:cNvSpPr>
          <p:nvPr/>
        </p:nvSpPr>
        <p:spPr bwMode="auto">
          <a:xfrm>
            <a:off x="5876880" y="1704975"/>
            <a:ext cx="781050" cy="1857375"/>
          </a:xfrm>
          <a:custGeom>
            <a:avLst/>
            <a:gdLst>
              <a:gd name="T0" fmla="*/ 0 w 492"/>
              <a:gd name="T1" fmla="*/ 2147483647 h 1170"/>
              <a:gd name="T2" fmla="*/ 514111946 w 492"/>
              <a:gd name="T3" fmla="*/ 2147483647 h 1170"/>
              <a:gd name="T4" fmla="*/ 514111946 w 492"/>
              <a:gd name="T5" fmla="*/ 0 h 1170"/>
              <a:gd name="T6" fmla="*/ 1239916964 w 492"/>
              <a:gd name="T7" fmla="*/ 0 h 1170"/>
              <a:gd name="T8" fmla="*/ 0 60000 65536"/>
              <a:gd name="T9" fmla="*/ 0 60000 65536"/>
              <a:gd name="T10" fmla="*/ 0 60000 65536"/>
              <a:gd name="T11" fmla="*/ 0 60000 65536"/>
              <a:gd name="T12" fmla="*/ 0 w 492"/>
              <a:gd name="T13" fmla="*/ 0 h 1170"/>
              <a:gd name="T14" fmla="*/ 492 w 492"/>
              <a:gd name="T15" fmla="*/ 1170 h 1170"/>
            </a:gdLst>
            <a:ahLst/>
            <a:cxnLst>
              <a:cxn ang="T8">
                <a:pos x="T0" y="T1"/>
              </a:cxn>
              <a:cxn ang="T9">
                <a:pos x="T2" y="T3"/>
              </a:cxn>
              <a:cxn ang="T10">
                <a:pos x="T4" y="T5"/>
              </a:cxn>
              <a:cxn ang="T11">
                <a:pos x="T6" y="T7"/>
              </a:cxn>
            </a:cxnLst>
            <a:rect l="T12" t="T13" r="T14" b="T15"/>
            <a:pathLst>
              <a:path w="492" h="1170">
                <a:moveTo>
                  <a:pt x="0" y="1170"/>
                </a:moveTo>
                <a:lnTo>
                  <a:pt x="204" y="1170"/>
                </a:lnTo>
                <a:lnTo>
                  <a:pt x="204" y="0"/>
                </a:lnTo>
                <a:lnTo>
                  <a:pt x="492" y="0"/>
                </a:lnTo>
              </a:path>
            </a:pathLst>
          </a:custGeom>
          <a:noFill/>
          <a:ln w="19050" cap="flat" cmpd="sng">
            <a:solidFill>
              <a:srgbClr val="C0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0" name="Freeform 46"/>
          <p:cNvSpPr>
            <a:spLocks/>
          </p:cNvSpPr>
          <p:nvPr/>
        </p:nvSpPr>
        <p:spPr bwMode="auto">
          <a:xfrm>
            <a:off x="3324180" y="3771900"/>
            <a:ext cx="609600" cy="1390650"/>
          </a:xfrm>
          <a:custGeom>
            <a:avLst/>
            <a:gdLst>
              <a:gd name="T0" fmla="*/ 0 w 384"/>
              <a:gd name="T1" fmla="*/ 0 h 876"/>
              <a:gd name="T2" fmla="*/ 559474708 w 384"/>
              <a:gd name="T3" fmla="*/ 0 h 876"/>
              <a:gd name="T4" fmla="*/ 559474708 w 384"/>
              <a:gd name="T5" fmla="*/ 2147483647 h 876"/>
              <a:gd name="T6" fmla="*/ 967740089 w 384"/>
              <a:gd name="T7" fmla="*/ 2147483647 h 876"/>
              <a:gd name="T8" fmla="*/ 0 60000 65536"/>
              <a:gd name="T9" fmla="*/ 0 60000 65536"/>
              <a:gd name="T10" fmla="*/ 0 60000 65536"/>
              <a:gd name="T11" fmla="*/ 0 60000 65536"/>
              <a:gd name="T12" fmla="*/ 0 w 384"/>
              <a:gd name="T13" fmla="*/ 0 h 876"/>
              <a:gd name="T14" fmla="*/ 384 w 384"/>
              <a:gd name="T15" fmla="*/ 876 h 876"/>
            </a:gdLst>
            <a:ahLst/>
            <a:cxnLst>
              <a:cxn ang="T8">
                <a:pos x="T0" y="T1"/>
              </a:cxn>
              <a:cxn ang="T9">
                <a:pos x="T2" y="T3"/>
              </a:cxn>
              <a:cxn ang="T10">
                <a:pos x="T4" y="T5"/>
              </a:cxn>
              <a:cxn ang="T11">
                <a:pos x="T6" y="T7"/>
              </a:cxn>
            </a:cxnLst>
            <a:rect l="T12" t="T13" r="T14" b="T15"/>
            <a:pathLst>
              <a:path w="384" h="876">
                <a:moveTo>
                  <a:pt x="0" y="0"/>
                </a:moveTo>
                <a:lnTo>
                  <a:pt x="222" y="0"/>
                </a:lnTo>
                <a:lnTo>
                  <a:pt x="222" y="876"/>
                </a:lnTo>
                <a:lnTo>
                  <a:pt x="384" y="876"/>
                </a:lnTo>
              </a:path>
            </a:pathLst>
          </a:custGeom>
          <a:noFill/>
          <a:ln w="19050" cap="flat" cmpd="sng">
            <a:solidFill>
              <a:srgbClr val="C0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1" name="Freeform 47"/>
          <p:cNvSpPr>
            <a:spLocks/>
          </p:cNvSpPr>
          <p:nvPr/>
        </p:nvSpPr>
        <p:spPr bwMode="auto">
          <a:xfrm>
            <a:off x="3305130" y="4352925"/>
            <a:ext cx="752475" cy="695325"/>
          </a:xfrm>
          <a:custGeom>
            <a:avLst/>
            <a:gdLst>
              <a:gd name="T0" fmla="*/ 0 w 474"/>
              <a:gd name="T1" fmla="*/ 0 h 438"/>
              <a:gd name="T2" fmla="*/ 816530613 w 474"/>
              <a:gd name="T3" fmla="*/ 0 h 438"/>
              <a:gd name="T4" fmla="*/ 816530613 w 474"/>
              <a:gd name="T5" fmla="*/ 1103828527 h 438"/>
              <a:gd name="T6" fmla="*/ 1194554152 w 474"/>
              <a:gd name="T7" fmla="*/ 1103828527 h 438"/>
              <a:gd name="T8" fmla="*/ 0 60000 65536"/>
              <a:gd name="T9" fmla="*/ 0 60000 65536"/>
              <a:gd name="T10" fmla="*/ 0 60000 65536"/>
              <a:gd name="T11" fmla="*/ 0 60000 65536"/>
              <a:gd name="T12" fmla="*/ 0 w 474"/>
              <a:gd name="T13" fmla="*/ 0 h 438"/>
              <a:gd name="T14" fmla="*/ 474 w 474"/>
              <a:gd name="T15" fmla="*/ 438 h 438"/>
            </a:gdLst>
            <a:ahLst/>
            <a:cxnLst>
              <a:cxn ang="T8">
                <a:pos x="T0" y="T1"/>
              </a:cxn>
              <a:cxn ang="T9">
                <a:pos x="T2" y="T3"/>
              </a:cxn>
              <a:cxn ang="T10">
                <a:pos x="T4" y="T5"/>
              </a:cxn>
              <a:cxn ang="T11">
                <a:pos x="T6" y="T7"/>
              </a:cxn>
            </a:cxnLst>
            <a:rect l="T12" t="T13" r="T14" b="T15"/>
            <a:pathLst>
              <a:path w="474" h="438">
                <a:moveTo>
                  <a:pt x="0" y="0"/>
                </a:moveTo>
                <a:lnTo>
                  <a:pt x="324" y="0"/>
                </a:lnTo>
                <a:lnTo>
                  <a:pt x="324" y="438"/>
                </a:lnTo>
                <a:lnTo>
                  <a:pt x="474" y="438"/>
                </a:lnTo>
              </a:path>
            </a:pathLst>
          </a:custGeom>
          <a:noFill/>
          <a:ln w="19050" cap="flat" cmpd="sng">
            <a:solidFill>
              <a:srgbClr val="C0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2" name="Freeform 48"/>
          <p:cNvSpPr>
            <a:spLocks/>
          </p:cNvSpPr>
          <p:nvPr/>
        </p:nvSpPr>
        <p:spPr bwMode="auto">
          <a:xfrm>
            <a:off x="4838655" y="3781425"/>
            <a:ext cx="466725" cy="1381125"/>
          </a:xfrm>
          <a:custGeom>
            <a:avLst/>
            <a:gdLst>
              <a:gd name="T0" fmla="*/ 740925828 w 294"/>
              <a:gd name="T1" fmla="*/ 0 h 876"/>
              <a:gd name="T2" fmla="*/ 378023380 w 294"/>
              <a:gd name="T3" fmla="*/ 0 h 876"/>
              <a:gd name="T4" fmla="*/ 378023380 w 294"/>
              <a:gd name="T5" fmla="*/ 2147483647 h 876"/>
              <a:gd name="T6" fmla="*/ 0 w 294"/>
              <a:gd name="T7" fmla="*/ 2147483647 h 876"/>
              <a:gd name="T8" fmla="*/ 0 60000 65536"/>
              <a:gd name="T9" fmla="*/ 0 60000 65536"/>
              <a:gd name="T10" fmla="*/ 0 60000 65536"/>
              <a:gd name="T11" fmla="*/ 0 60000 65536"/>
              <a:gd name="T12" fmla="*/ 0 w 294"/>
              <a:gd name="T13" fmla="*/ 0 h 876"/>
              <a:gd name="T14" fmla="*/ 294 w 294"/>
              <a:gd name="T15" fmla="*/ 876 h 876"/>
            </a:gdLst>
            <a:ahLst/>
            <a:cxnLst>
              <a:cxn ang="T8">
                <a:pos x="T0" y="T1"/>
              </a:cxn>
              <a:cxn ang="T9">
                <a:pos x="T2" y="T3"/>
              </a:cxn>
              <a:cxn ang="T10">
                <a:pos x="T4" y="T5"/>
              </a:cxn>
              <a:cxn ang="T11">
                <a:pos x="T6" y="T7"/>
              </a:cxn>
            </a:cxnLst>
            <a:rect l="T12" t="T13" r="T14" b="T15"/>
            <a:pathLst>
              <a:path w="294" h="876">
                <a:moveTo>
                  <a:pt x="294" y="0"/>
                </a:moveTo>
                <a:lnTo>
                  <a:pt x="150" y="0"/>
                </a:lnTo>
                <a:lnTo>
                  <a:pt x="150" y="876"/>
                </a:lnTo>
                <a:lnTo>
                  <a:pt x="0" y="876"/>
                </a:lnTo>
              </a:path>
            </a:pathLst>
          </a:custGeom>
          <a:noFill/>
          <a:ln w="19050" cap="flat" cmpd="sng">
            <a:solidFill>
              <a:srgbClr val="C0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05909043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899592" y="1989138"/>
            <a:ext cx="7010400" cy="3276600"/>
            <a:chOff x="2340" y="1440"/>
            <a:chExt cx="7740" cy="4212"/>
          </a:xfrm>
        </p:grpSpPr>
        <p:grpSp>
          <p:nvGrpSpPr>
            <p:cNvPr id="4" name="Group 4"/>
            <p:cNvGrpSpPr>
              <a:grpSpLocks/>
            </p:cNvGrpSpPr>
            <p:nvPr/>
          </p:nvGrpSpPr>
          <p:grpSpPr bwMode="auto">
            <a:xfrm>
              <a:off x="7200" y="1596"/>
              <a:ext cx="2880" cy="4056"/>
              <a:chOff x="7200" y="1752"/>
              <a:chExt cx="2880" cy="4056"/>
            </a:xfrm>
          </p:grpSpPr>
          <p:sp>
            <p:nvSpPr>
              <p:cNvPr id="37907" name="Rectangle 5"/>
              <p:cNvSpPr>
                <a:spLocks noChangeArrowheads="1"/>
              </p:cNvSpPr>
              <p:nvPr/>
            </p:nvSpPr>
            <p:spPr bwMode="auto">
              <a:xfrm>
                <a:off x="7200" y="2064"/>
                <a:ext cx="2880" cy="3744"/>
              </a:xfrm>
              <a:prstGeom prst="rect">
                <a:avLst/>
              </a:prstGeom>
              <a:solidFill>
                <a:srgbClr val="FFFFFF"/>
              </a:solidFill>
              <a:ln w="9525">
                <a:solidFill>
                  <a:srgbClr val="000000"/>
                </a:solidFill>
                <a:miter lim="800000"/>
                <a:headEnd/>
                <a:tailEnd/>
              </a:ln>
            </p:spPr>
            <p:txBody>
              <a:bodyPr lIns="72000"/>
              <a:lstStyle/>
              <a:p>
                <a:pPr algn="just" eaLnBrk="0" hangingPunct="0"/>
                <a:endParaRPr kumimoji="1" lang="zh-CN" altLang="en-US" sz="1400">
                  <a:latin typeface="Times New Roman" pitchFamily="18" charset="0"/>
                </a:endParaRPr>
              </a:p>
              <a:p>
                <a:pPr algn="just" eaLnBrk="0" hangingPunct="0"/>
                <a:endParaRPr kumimoji="1" lang="zh-CN" altLang="en-US" sz="1400">
                  <a:latin typeface="Times New Roman" pitchFamily="18" charset="0"/>
                </a:endParaRPr>
              </a:p>
              <a:p>
                <a:pPr algn="just" eaLnBrk="0" hangingPunct="0"/>
                <a:endParaRPr kumimoji="1" lang="zh-CN" altLang="en-US" sz="1400">
                  <a:latin typeface="Times New Roman" pitchFamily="18" charset="0"/>
                </a:endParaRPr>
              </a:p>
              <a:p>
                <a:pPr algn="just" eaLnBrk="0" hangingPunct="0"/>
                <a:endParaRPr kumimoji="1" lang="zh-CN" altLang="en-US" sz="1400">
                  <a:latin typeface="Times New Roman" pitchFamily="18" charset="0"/>
                </a:endParaRPr>
              </a:p>
              <a:p>
                <a:pPr algn="just" eaLnBrk="0" hangingPunct="0"/>
                <a:r>
                  <a:rPr kumimoji="1" lang="zh-CN" altLang="en-US" sz="1400">
                    <a:latin typeface="Times New Roman" pitchFamily="18" charset="0"/>
                  </a:rPr>
                  <a:t>            </a:t>
                </a:r>
                <a:r>
                  <a:rPr kumimoji="1" lang="en-US" altLang="zh-CN" sz="1400" b="1">
                    <a:solidFill>
                      <a:srgbClr val="0000FF"/>
                    </a:solidFill>
                    <a:latin typeface="宋体" pitchFamily="2" charset="-122"/>
                  </a:rPr>
                  <a:t>.</a:t>
                </a:r>
              </a:p>
              <a:p>
                <a:pPr algn="just" eaLnBrk="0" hangingPunct="0"/>
                <a:r>
                  <a:rPr kumimoji="1" lang="en-US" altLang="zh-CN" sz="1400">
                    <a:solidFill>
                      <a:srgbClr val="0000FF"/>
                    </a:solidFill>
                    <a:latin typeface="Times New Roman" pitchFamily="18" charset="0"/>
                  </a:rPr>
                  <a:t>            </a:t>
                </a:r>
                <a:r>
                  <a:rPr kumimoji="1" lang="en-US" altLang="zh-CN" sz="1400" b="1">
                    <a:solidFill>
                      <a:srgbClr val="0000FF"/>
                    </a:solidFill>
                    <a:latin typeface="宋体" pitchFamily="2" charset="-122"/>
                  </a:rPr>
                  <a:t>.</a:t>
                </a:r>
              </a:p>
              <a:p>
                <a:pPr algn="just" eaLnBrk="0" hangingPunct="0"/>
                <a:r>
                  <a:rPr kumimoji="1" lang="en-US" altLang="zh-CN" sz="1400">
                    <a:solidFill>
                      <a:srgbClr val="0000FF"/>
                    </a:solidFill>
                    <a:latin typeface="Times New Roman" pitchFamily="18" charset="0"/>
                  </a:rPr>
                  <a:t>            </a:t>
                </a:r>
                <a:r>
                  <a:rPr kumimoji="1" lang="en-US" altLang="zh-CN" sz="1400" b="1">
                    <a:solidFill>
                      <a:srgbClr val="0000FF"/>
                    </a:solidFill>
                    <a:latin typeface="宋体" pitchFamily="2" charset="-122"/>
                  </a:rPr>
                  <a:t>.</a:t>
                </a:r>
              </a:p>
            </p:txBody>
          </p:sp>
          <p:sp>
            <p:nvSpPr>
              <p:cNvPr id="37908" name="Rectangle 6"/>
              <p:cNvSpPr>
                <a:spLocks noChangeArrowheads="1"/>
              </p:cNvSpPr>
              <p:nvPr/>
            </p:nvSpPr>
            <p:spPr bwMode="auto">
              <a:xfrm>
                <a:off x="7200" y="2064"/>
                <a:ext cx="2880" cy="468"/>
              </a:xfrm>
              <a:prstGeom prst="rect">
                <a:avLst/>
              </a:prstGeom>
              <a:solidFill>
                <a:srgbClr val="FFFFFF"/>
              </a:solidFill>
              <a:ln w="9525">
                <a:solidFill>
                  <a:srgbClr val="000000"/>
                </a:solidFill>
                <a:miter lim="800000"/>
                <a:headEnd/>
                <a:tailEnd/>
              </a:ln>
            </p:spPr>
            <p:txBody>
              <a:bodyPr lIns="72000"/>
              <a:lstStyle/>
              <a:p>
                <a:pPr algn="just" eaLnBrk="0" hangingPunct="0"/>
                <a:r>
                  <a:rPr kumimoji="1" lang="zh-CN" altLang="en-US" sz="1400">
                    <a:solidFill>
                      <a:srgbClr val="0000FF"/>
                    </a:solidFill>
                    <a:latin typeface="黑体" pitchFamily="49" charset="-122"/>
                    <a:ea typeface="黑体" pitchFamily="49" charset="-122"/>
                  </a:rPr>
                  <a:t>虚页</a:t>
                </a:r>
                <a:r>
                  <a:rPr kumimoji="1" lang="en-US" altLang="zh-CN" sz="1400">
                    <a:solidFill>
                      <a:srgbClr val="0000FF"/>
                    </a:solidFill>
                    <a:latin typeface="黑体" pitchFamily="49" charset="-122"/>
                    <a:ea typeface="黑体" pitchFamily="49" charset="-122"/>
                  </a:rPr>
                  <a:t>5         </a:t>
                </a:r>
                <a:r>
                  <a:rPr kumimoji="1" lang="zh-CN" altLang="en-US" sz="1400">
                    <a:solidFill>
                      <a:srgbClr val="0000FF"/>
                    </a:solidFill>
                    <a:latin typeface="黑体" pitchFamily="49" charset="-122"/>
                    <a:ea typeface="黑体" pitchFamily="49" charset="-122"/>
                  </a:rPr>
                  <a:t>页框</a:t>
                </a:r>
                <a:r>
                  <a:rPr kumimoji="1" lang="en-US" altLang="zh-CN" sz="1400">
                    <a:solidFill>
                      <a:srgbClr val="0000FF"/>
                    </a:solidFill>
                    <a:latin typeface="黑体" pitchFamily="49" charset="-122"/>
                    <a:ea typeface="黑体" pitchFamily="49" charset="-122"/>
                  </a:rPr>
                  <a:t>290</a:t>
                </a:r>
              </a:p>
              <a:p>
                <a:pPr algn="just" eaLnBrk="0" hangingPunct="0"/>
                <a:endParaRPr kumimoji="1" lang="zh-CN" altLang="en-US" sz="1400">
                  <a:solidFill>
                    <a:srgbClr val="0000FF"/>
                  </a:solidFill>
                  <a:latin typeface="Times New Roman" pitchFamily="18" charset="0"/>
                </a:endParaRPr>
              </a:p>
            </p:txBody>
          </p:sp>
          <p:sp>
            <p:nvSpPr>
              <p:cNvPr id="37909" name="Rectangle 7"/>
              <p:cNvSpPr>
                <a:spLocks noChangeArrowheads="1"/>
              </p:cNvSpPr>
              <p:nvPr/>
            </p:nvSpPr>
            <p:spPr bwMode="auto">
              <a:xfrm>
                <a:off x="7200" y="2532"/>
                <a:ext cx="2880" cy="468"/>
              </a:xfrm>
              <a:prstGeom prst="rect">
                <a:avLst/>
              </a:prstGeom>
              <a:solidFill>
                <a:srgbClr val="FFFFFF"/>
              </a:solidFill>
              <a:ln w="9525">
                <a:solidFill>
                  <a:srgbClr val="000000"/>
                </a:solidFill>
                <a:miter lim="800000"/>
                <a:headEnd/>
                <a:tailEnd/>
              </a:ln>
            </p:spPr>
            <p:txBody>
              <a:bodyPr lIns="72000"/>
              <a:lstStyle/>
              <a:p>
                <a:pPr algn="just" eaLnBrk="0" hangingPunct="0"/>
                <a:r>
                  <a:rPr kumimoji="1" lang="zh-CN" altLang="en-US" sz="1400">
                    <a:solidFill>
                      <a:srgbClr val="0000FF"/>
                    </a:solidFill>
                    <a:latin typeface="黑体" pitchFamily="49" charset="-122"/>
                    <a:ea typeface="黑体" pitchFamily="49" charset="-122"/>
                  </a:rPr>
                  <a:t>虚页</a:t>
                </a:r>
                <a:r>
                  <a:rPr kumimoji="1" lang="en-US" altLang="zh-CN" sz="1400">
                    <a:solidFill>
                      <a:srgbClr val="0000FF"/>
                    </a:solidFill>
                    <a:latin typeface="黑体" pitchFamily="49" charset="-122"/>
                    <a:ea typeface="黑体" pitchFamily="49" charset="-122"/>
                  </a:rPr>
                  <a:t>64          </a:t>
                </a:r>
                <a:r>
                  <a:rPr kumimoji="1" lang="zh-CN" altLang="en-US" sz="1400">
                    <a:solidFill>
                      <a:srgbClr val="0000FF"/>
                    </a:solidFill>
                    <a:latin typeface="黑体" pitchFamily="49" charset="-122"/>
                    <a:ea typeface="黑体" pitchFamily="49" charset="-122"/>
                  </a:rPr>
                  <a:t>无效</a:t>
                </a:r>
              </a:p>
            </p:txBody>
          </p:sp>
          <p:sp>
            <p:nvSpPr>
              <p:cNvPr id="37910" name="Rectangle 8"/>
              <p:cNvSpPr>
                <a:spLocks noChangeArrowheads="1"/>
              </p:cNvSpPr>
              <p:nvPr/>
            </p:nvSpPr>
            <p:spPr bwMode="auto">
              <a:xfrm>
                <a:off x="7200" y="3000"/>
                <a:ext cx="2880" cy="468"/>
              </a:xfrm>
              <a:prstGeom prst="rect">
                <a:avLst/>
              </a:prstGeom>
              <a:solidFill>
                <a:srgbClr val="FFFFFF"/>
              </a:solidFill>
              <a:ln w="9525">
                <a:solidFill>
                  <a:srgbClr val="000000"/>
                </a:solidFill>
                <a:miter lim="800000"/>
                <a:headEnd/>
                <a:tailEnd/>
              </a:ln>
            </p:spPr>
            <p:txBody>
              <a:bodyPr lIns="72000"/>
              <a:lstStyle/>
              <a:p>
                <a:pPr algn="just" eaLnBrk="0" hangingPunct="0"/>
                <a:r>
                  <a:rPr kumimoji="1" lang="zh-CN" altLang="en-US" sz="1400">
                    <a:solidFill>
                      <a:srgbClr val="0000FF"/>
                    </a:solidFill>
                    <a:latin typeface="黑体" pitchFamily="49" charset="-122"/>
                    <a:ea typeface="黑体" pitchFamily="49" charset="-122"/>
                  </a:rPr>
                  <a:t>虚页</a:t>
                </a:r>
                <a:r>
                  <a:rPr kumimoji="1" lang="en-US" altLang="zh-CN" sz="1400">
                    <a:solidFill>
                      <a:srgbClr val="0000FF"/>
                    </a:solidFill>
                    <a:latin typeface="黑体" pitchFamily="49" charset="-122"/>
                    <a:ea typeface="黑体" pitchFamily="49" charset="-122"/>
                  </a:rPr>
                  <a:t>17        </a:t>
                </a:r>
                <a:r>
                  <a:rPr kumimoji="1" lang="zh-CN" altLang="en-US" sz="1400">
                    <a:solidFill>
                      <a:srgbClr val="0000FF"/>
                    </a:solidFill>
                    <a:latin typeface="黑体" pitchFamily="49" charset="-122"/>
                    <a:ea typeface="黑体" pitchFamily="49" charset="-122"/>
                  </a:rPr>
                  <a:t>页框</a:t>
                </a:r>
                <a:r>
                  <a:rPr kumimoji="1" lang="en-US" altLang="zh-CN" sz="1400">
                    <a:solidFill>
                      <a:srgbClr val="0000FF"/>
                    </a:solidFill>
                    <a:latin typeface="黑体" pitchFamily="49" charset="-122"/>
                    <a:ea typeface="黑体" pitchFamily="49" charset="-122"/>
                  </a:rPr>
                  <a:t>1004</a:t>
                </a:r>
              </a:p>
            </p:txBody>
          </p:sp>
          <p:sp>
            <p:nvSpPr>
              <p:cNvPr id="37911" name="Rectangle 9"/>
              <p:cNvSpPr>
                <a:spLocks noChangeArrowheads="1"/>
              </p:cNvSpPr>
              <p:nvPr/>
            </p:nvSpPr>
            <p:spPr bwMode="auto">
              <a:xfrm>
                <a:off x="7200" y="5340"/>
                <a:ext cx="2880" cy="468"/>
              </a:xfrm>
              <a:prstGeom prst="rect">
                <a:avLst/>
              </a:prstGeom>
              <a:solidFill>
                <a:srgbClr val="FFFFFF"/>
              </a:solidFill>
              <a:ln w="9525">
                <a:solidFill>
                  <a:srgbClr val="000000"/>
                </a:solidFill>
                <a:miter lim="800000"/>
                <a:headEnd/>
                <a:tailEnd/>
              </a:ln>
            </p:spPr>
            <p:txBody>
              <a:bodyPr lIns="72000"/>
              <a:lstStyle/>
              <a:p>
                <a:pPr algn="just" eaLnBrk="0" hangingPunct="0"/>
                <a:r>
                  <a:rPr kumimoji="1" lang="zh-CN" altLang="en-US" sz="1400">
                    <a:solidFill>
                      <a:srgbClr val="0000FF"/>
                    </a:solidFill>
                    <a:latin typeface="黑体" pitchFamily="49" charset="-122"/>
                    <a:ea typeface="黑体" pitchFamily="49" charset="-122"/>
                  </a:rPr>
                  <a:t>虚页</a:t>
                </a:r>
                <a:r>
                  <a:rPr kumimoji="1" lang="en-US" altLang="zh-CN" sz="1400">
                    <a:solidFill>
                      <a:srgbClr val="0000FF"/>
                    </a:solidFill>
                    <a:latin typeface="黑体" pitchFamily="49" charset="-122"/>
                    <a:ea typeface="黑体" pitchFamily="49" charset="-122"/>
                  </a:rPr>
                  <a:t>65        </a:t>
                </a:r>
                <a:r>
                  <a:rPr kumimoji="1" lang="zh-CN" altLang="en-US" sz="1400">
                    <a:solidFill>
                      <a:srgbClr val="0000FF"/>
                    </a:solidFill>
                    <a:latin typeface="黑体" pitchFamily="49" charset="-122"/>
                    <a:ea typeface="黑体" pitchFamily="49" charset="-122"/>
                  </a:rPr>
                  <a:t>页框</a:t>
                </a:r>
                <a:r>
                  <a:rPr kumimoji="1" lang="en-US" altLang="zh-CN" sz="1400">
                    <a:solidFill>
                      <a:srgbClr val="0000FF"/>
                    </a:solidFill>
                    <a:latin typeface="黑体" pitchFamily="49" charset="-122"/>
                    <a:ea typeface="黑体" pitchFamily="49" charset="-122"/>
                  </a:rPr>
                  <a:t>801</a:t>
                </a:r>
                <a:endParaRPr kumimoji="1" lang="en-US" altLang="zh-CN" sz="1400">
                  <a:solidFill>
                    <a:srgbClr val="0000FF"/>
                  </a:solidFill>
                  <a:latin typeface="Times New Roman" pitchFamily="18" charset="0"/>
                </a:endParaRPr>
              </a:p>
            </p:txBody>
          </p:sp>
          <p:sp>
            <p:nvSpPr>
              <p:cNvPr id="37912" name="Rectangle 10"/>
              <p:cNvSpPr>
                <a:spLocks noChangeArrowheads="1"/>
              </p:cNvSpPr>
              <p:nvPr/>
            </p:nvSpPr>
            <p:spPr bwMode="auto">
              <a:xfrm>
                <a:off x="7200" y="4872"/>
                <a:ext cx="2880" cy="468"/>
              </a:xfrm>
              <a:prstGeom prst="rect">
                <a:avLst/>
              </a:prstGeom>
              <a:solidFill>
                <a:srgbClr val="FFFFFF"/>
              </a:solidFill>
              <a:ln w="9525">
                <a:solidFill>
                  <a:srgbClr val="000000"/>
                </a:solidFill>
                <a:miter lim="800000"/>
                <a:headEnd/>
                <a:tailEnd/>
              </a:ln>
            </p:spPr>
            <p:txBody>
              <a:bodyPr lIns="72000"/>
              <a:lstStyle/>
              <a:p>
                <a:pPr algn="just" eaLnBrk="0" hangingPunct="0"/>
                <a:r>
                  <a:rPr kumimoji="1" lang="zh-CN" altLang="en-US" sz="1400">
                    <a:solidFill>
                      <a:srgbClr val="0000FF"/>
                    </a:solidFill>
                    <a:latin typeface="黑体" pitchFamily="49" charset="-122"/>
                    <a:ea typeface="黑体" pitchFamily="49" charset="-122"/>
                  </a:rPr>
                  <a:t>虚页</a:t>
                </a:r>
                <a:r>
                  <a:rPr kumimoji="1" lang="en-US" altLang="zh-CN" sz="1400">
                    <a:solidFill>
                      <a:srgbClr val="0000FF"/>
                    </a:solidFill>
                    <a:latin typeface="黑体" pitchFamily="49" charset="-122"/>
                    <a:ea typeface="黑体" pitchFamily="49" charset="-122"/>
                  </a:rPr>
                  <a:t>6         </a:t>
                </a:r>
                <a:r>
                  <a:rPr kumimoji="1" lang="zh-CN" altLang="en-US" sz="1400">
                    <a:solidFill>
                      <a:srgbClr val="0000FF"/>
                    </a:solidFill>
                    <a:latin typeface="黑体" pitchFamily="49" charset="-122"/>
                    <a:ea typeface="黑体" pitchFamily="49" charset="-122"/>
                  </a:rPr>
                  <a:t>页框</a:t>
                </a:r>
                <a:r>
                  <a:rPr kumimoji="1" lang="en-US" altLang="zh-CN" sz="1400">
                    <a:solidFill>
                      <a:srgbClr val="0000FF"/>
                    </a:solidFill>
                    <a:latin typeface="黑体" pitchFamily="49" charset="-122"/>
                    <a:ea typeface="黑体" pitchFamily="49" charset="-122"/>
                  </a:rPr>
                  <a:t>14</a:t>
                </a:r>
              </a:p>
            </p:txBody>
          </p:sp>
          <p:sp>
            <p:nvSpPr>
              <p:cNvPr id="37913" name="Rectangle 11"/>
              <p:cNvSpPr>
                <a:spLocks noChangeArrowheads="1"/>
              </p:cNvSpPr>
              <p:nvPr/>
            </p:nvSpPr>
            <p:spPr bwMode="auto">
              <a:xfrm>
                <a:off x="7200" y="4404"/>
                <a:ext cx="2880" cy="468"/>
              </a:xfrm>
              <a:prstGeom prst="rect">
                <a:avLst/>
              </a:prstGeom>
              <a:solidFill>
                <a:srgbClr val="FFFFFF"/>
              </a:solidFill>
              <a:ln w="9525">
                <a:solidFill>
                  <a:srgbClr val="000000"/>
                </a:solidFill>
                <a:miter lim="800000"/>
                <a:headEnd/>
                <a:tailEnd/>
              </a:ln>
            </p:spPr>
            <p:txBody>
              <a:bodyPr lIns="72000"/>
              <a:lstStyle/>
              <a:p>
                <a:pPr algn="just" eaLnBrk="0" hangingPunct="0"/>
                <a:r>
                  <a:rPr kumimoji="1" lang="zh-CN" altLang="en-US" sz="1400">
                    <a:solidFill>
                      <a:srgbClr val="0000FF"/>
                    </a:solidFill>
                    <a:latin typeface="黑体" pitchFamily="49" charset="-122"/>
                    <a:ea typeface="黑体" pitchFamily="49" charset="-122"/>
                  </a:rPr>
                  <a:t>虚页</a:t>
                </a:r>
                <a:r>
                  <a:rPr kumimoji="1" lang="en-US" altLang="zh-CN" sz="1400">
                    <a:solidFill>
                      <a:srgbClr val="0000FF"/>
                    </a:solidFill>
                    <a:latin typeface="黑体" pitchFamily="49" charset="-122"/>
                    <a:ea typeface="黑体" pitchFamily="49" charset="-122"/>
                  </a:rPr>
                  <a:t>7           </a:t>
                </a:r>
                <a:r>
                  <a:rPr kumimoji="1" lang="zh-CN" altLang="en-US" sz="1400">
                    <a:solidFill>
                      <a:srgbClr val="0000FF"/>
                    </a:solidFill>
                    <a:latin typeface="黑体" pitchFamily="49" charset="-122"/>
                    <a:ea typeface="黑体" pitchFamily="49" charset="-122"/>
                  </a:rPr>
                  <a:t>无效</a:t>
                </a:r>
              </a:p>
            </p:txBody>
          </p:sp>
          <p:sp>
            <p:nvSpPr>
              <p:cNvPr id="37914" name="Line 12"/>
              <p:cNvSpPr>
                <a:spLocks noChangeShapeType="1"/>
              </p:cNvSpPr>
              <p:nvPr/>
            </p:nvSpPr>
            <p:spPr bwMode="auto">
              <a:xfrm flipV="1">
                <a:off x="8640" y="2064"/>
                <a:ext cx="0" cy="140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7915" name="Line 13"/>
              <p:cNvSpPr>
                <a:spLocks noChangeShapeType="1"/>
              </p:cNvSpPr>
              <p:nvPr/>
            </p:nvSpPr>
            <p:spPr bwMode="auto">
              <a:xfrm flipV="1">
                <a:off x="8640" y="4404"/>
                <a:ext cx="0" cy="140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7916" name="Rectangle 14"/>
              <p:cNvSpPr>
                <a:spLocks noChangeArrowheads="1"/>
              </p:cNvSpPr>
              <p:nvPr/>
            </p:nvSpPr>
            <p:spPr bwMode="auto">
              <a:xfrm>
                <a:off x="7200" y="1752"/>
                <a:ext cx="288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a:lstStyle/>
              <a:p>
                <a:pPr algn="just" eaLnBrk="0" hangingPunct="0"/>
                <a:r>
                  <a:rPr kumimoji="1" lang="zh-CN" altLang="en-US" sz="1400">
                    <a:solidFill>
                      <a:srgbClr val="0000FF"/>
                    </a:solidFill>
                    <a:latin typeface="Times New Roman" pitchFamily="18" charset="0"/>
                  </a:rPr>
                  <a:t>           </a:t>
                </a:r>
                <a:r>
                  <a:rPr kumimoji="1" lang="en-US" altLang="zh-CN" sz="1400" b="1">
                    <a:solidFill>
                      <a:srgbClr val="0000FF"/>
                    </a:solidFill>
                    <a:latin typeface="黑体" pitchFamily="49" charset="-122"/>
                    <a:ea typeface="黑体" pitchFamily="49" charset="-122"/>
                  </a:rPr>
                  <a:t>TLB</a:t>
                </a:r>
              </a:p>
            </p:txBody>
          </p:sp>
        </p:grpSp>
        <p:grpSp>
          <p:nvGrpSpPr>
            <p:cNvPr id="5" name="Group 15"/>
            <p:cNvGrpSpPr>
              <a:grpSpLocks/>
            </p:cNvGrpSpPr>
            <p:nvPr/>
          </p:nvGrpSpPr>
          <p:grpSpPr bwMode="auto">
            <a:xfrm>
              <a:off x="2340" y="1596"/>
              <a:ext cx="2160" cy="780"/>
              <a:chOff x="1800" y="1752"/>
              <a:chExt cx="2160" cy="780"/>
            </a:xfrm>
          </p:grpSpPr>
          <p:sp>
            <p:nvSpPr>
              <p:cNvPr id="37905" name="Rectangle 16"/>
              <p:cNvSpPr>
                <a:spLocks noChangeArrowheads="1"/>
              </p:cNvSpPr>
              <p:nvPr/>
            </p:nvSpPr>
            <p:spPr bwMode="auto">
              <a:xfrm>
                <a:off x="1800" y="2064"/>
                <a:ext cx="2160" cy="468"/>
              </a:xfrm>
              <a:prstGeom prst="rect">
                <a:avLst/>
              </a:prstGeom>
              <a:solidFill>
                <a:srgbClr val="FFFFFF"/>
              </a:solidFill>
              <a:ln w="9525">
                <a:solidFill>
                  <a:srgbClr val="000000"/>
                </a:solidFill>
                <a:miter lim="800000"/>
                <a:headEnd/>
                <a:tailEnd/>
              </a:ln>
            </p:spPr>
            <p:txBody>
              <a:bodyPr lIns="72000"/>
              <a:lstStyle/>
              <a:p>
                <a:pPr algn="just" eaLnBrk="0" hangingPunct="0"/>
                <a:r>
                  <a:rPr kumimoji="1" lang="zh-CN" altLang="en-US" sz="1400">
                    <a:solidFill>
                      <a:srgbClr val="0000FF"/>
                    </a:solidFill>
                    <a:latin typeface="黑体" pitchFamily="49" charset="-122"/>
                    <a:ea typeface="黑体" pitchFamily="49" charset="-122"/>
                  </a:rPr>
                  <a:t>虚页号：</a:t>
                </a:r>
                <a:r>
                  <a:rPr kumimoji="1" lang="en-US" altLang="zh-CN" sz="1400">
                    <a:solidFill>
                      <a:srgbClr val="0000FF"/>
                    </a:solidFill>
                    <a:latin typeface="黑体" pitchFamily="49" charset="-122"/>
                    <a:ea typeface="黑体" pitchFamily="49" charset="-122"/>
                  </a:rPr>
                  <a:t>17</a:t>
                </a:r>
              </a:p>
            </p:txBody>
          </p:sp>
          <p:sp>
            <p:nvSpPr>
              <p:cNvPr id="37906" name="Rectangle 17"/>
              <p:cNvSpPr>
                <a:spLocks noChangeArrowheads="1"/>
              </p:cNvSpPr>
              <p:nvPr/>
            </p:nvSpPr>
            <p:spPr bwMode="auto">
              <a:xfrm>
                <a:off x="1800" y="1752"/>
                <a:ext cx="216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a:lstStyle/>
              <a:p>
                <a:pPr algn="just" eaLnBrk="0" hangingPunct="0"/>
                <a:r>
                  <a:rPr kumimoji="1" lang="zh-CN" altLang="en-US" sz="1400" b="1">
                    <a:solidFill>
                      <a:srgbClr val="0000FF"/>
                    </a:solidFill>
                    <a:latin typeface="Times New Roman" pitchFamily="18" charset="0"/>
                    <a:ea typeface="黑体" pitchFamily="49" charset="-122"/>
                  </a:rPr>
                  <a:t>虚拟地址</a:t>
                </a:r>
              </a:p>
            </p:txBody>
          </p:sp>
        </p:grpSp>
        <p:sp>
          <p:nvSpPr>
            <p:cNvPr id="37895" name="Line 18"/>
            <p:cNvSpPr>
              <a:spLocks noChangeShapeType="1"/>
            </p:cNvSpPr>
            <p:nvPr/>
          </p:nvSpPr>
          <p:spPr bwMode="auto">
            <a:xfrm>
              <a:off x="4500" y="2220"/>
              <a:ext cx="27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7896" name="Line 19"/>
            <p:cNvSpPr>
              <a:spLocks noChangeShapeType="1"/>
            </p:cNvSpPr>
            <p:nvPr/>
          </p:nvSpPr>
          <p:spPr bwMode="auto">
            <a:xfrm>
              <a:off x="4500" y="2220"/>
              <a:ext cx="2700" cy="46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7897" name="Line 20"/>
            <p:cNvSpPr>
              <a:spLocks noChangeShapeType="1"/>
            </p:cNvSpPr>
            <p:nvPr/>
          </p:nvSpPr>
          <p:spPr bwMode="auto">
            <a:xfrm>
              <a:off x="4500" y="2220"/>
              <a:ext cx="2700" cy="936"/>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7898" name="Line 21"/>
            <p:cNvSpPr>
              <a:spLocks noChangeShapeType="1"/>
            </p:cNvSpPr>
            <p:nvPr/>
          </p:nvSpPr>
          <p:spPr bwMode="auto">
            <a:xfrm>
              <a:off x="4500" y="2220"/>
              <a:ext cx="2700" cy="234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7899" name="Line 22"/>
            <p:cNvSpPr>
              <a:spLocks noChangeShapeType="1"/>
            </p:cNvSpPr>
            <p:nvPr/>
          </p:nvSpPr>
          <p:spPr bwMode="auto">
            <a:xfrm>
              <a:off x="4500" y="2220"/>
              <a:ext cx="2700" cy="280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7900" name="Line 23"/>
            <p:cNvSpPr>
              <a:spLocks noChangeShapeType="1"/>
            </p:cNvSpPr>
            <p:nvPr/>
          </p:nvSpPr>
          <p:spPr bwMode="auto">
            <a:xfrm>
              <a:off x="4500" y="2220"/>
              <a:ext cx="2700" cy="3276"/>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7901" name="Rectangle 24"/>
            <p:cNvSpPr>
              <a:spLocks noChangeArrowheads="1"/>
            </p:cNvSpPr>
            <p:nvPr/>
          </p:nvSpPr>
          <p:spPr bwMode="auto">
            <a:xfrm>
              <a:off x="4140" y="3624"/>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a:lstStyle/>
            <a:p>
              <a:pPr algn="just" eaLnBrk="0" hangingPunct="0"/>
              <a:r>
                <a:rPr kumimoji="1" lang="zh-CN" altLang="en-US" sz="1400">
                  <a:solidFill>
                    <a:srgbClr val="0000FF"/>
                  </a:solidFill>
                  <a:latin typeface="Times New Roman" pitchFamily="18" charset="0"/>
                  <a:ea typeface="黑体" pitchFamily="49" charset="-122"/>
                </a:rPr>
                <a:t>同时读取并比较</a:t>
              </a:r>
            </a:p>
          </p:txBody>
        </p:sp>
        <p:sp>
          <p:nvSpPr>
            <p:cNvPr id="37902" name="Oval 25"/>
            <p:cNvSpPr>
              <a:spLocks noChangeArrowheads="1"/>
            </p:cNvSpPr>
            <p:nvPr/>
          </p:nvSpPr>
          <p:spPr bwMode="auto">
            <a:xfrm>
              <a:off x="7020" y="2844"/>
              <a:ext cx="1800" cy="46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a:lstStyle/>
            <a:p>
              <a:endParaRPr lang="zh-CN" altLang="en-US"/>
            </a:p>
          </p:txBody>
        </p:sp>
        <p:sp>
          <p:nvSpPr>
            <p:cNvPr id="37903" name="Arc 26"/>
            <p:cNvSpPr>
              <a:spLocks/>
            </p:cNvSpPr>
            <p:nvPr/>
          </p:nvSpPr>
          <p:spPr bwMode="auto">
            <a:xfrm flipH="1" flipV="1">
              <a:off x="6840" y="1752"/>
              <a:ext cx="720" cy="1092"/>
            </a:xfrm>
            <a:custGeom>
              <a:avLst/>
              <a:gdLst>
                <a:gd name="T0" fmla="*/ 0 w 21597"/>
                <a:gd name="T1" fmla="*/ 0 h 21600"/>
                <a:gd name="T2" fmla="*/ 1 w 21597"/>
                <a:gd name="T3" fmla="*/ 3 h 21600"/>
                <a:gd name="T4" fmla="*/ 0 w 21597"/>
                <a:gd name="T5" fmla="*/ 3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4" y="0"/>
                    <a:pt x="21408" y="9461"/>
                    <a:pt x="21597" y="21254"/>
                  </a:cubicBezTo>
                </a:path>
                <a:path w="21597" h="21600" stroke="0" extrusionOk="0">
                  <a:moveTo>
                    <a:pt x="-1" y="0"/>
                  </a:moveTo>
                  <a:cubicBezTo>
                    <a:pt x="11794" y="0"/>
                    <a:pt x="21408" y="9461"/>
                    <a:pt x="21597" y="21254"/>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a:lstStyle/>
            <a:p>
              <a:endParaRPr lang="zh-CN" altLang="en-US"/>
            </a:p>
          </p:txBody>
        </p:sp>
        <p:sp>
          <p:nvSpPr>
            <p:cNvPr id="37904" name="Rectangle 27"/>
            <p:cNvSpPr>
              <a:spLocks noChangeArrowheads="1"/>
            </p:cNvSpPr>
            <p:nvPr/>
          </p:nvSpPr>
          <p:spPr bwMode="auto">
            <a:xfrm>
              <a:off x="6480" y="1440"/>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a:lstStyle/>
            <a:p>
              <a:pPr algn="just" eaLnBrk="0" hangingPunct="0"/>
              <a:r>
                <a:rPr kumimoji="1" lang="zh-CN" altLang="en-US" sz="1400">
                  <a:solidFill>
                    <a:srgbClr val="0000FF"/>
                  </a:solidFill>
                  <a:latin typeface="Times New Roman" pitchFamily="18" charset="0"/>
                  <a:ea typeface="黑体" pitchFamily="49" charset="-122"/>
                </a:rPr>
                <a:t>匹配</a:t>
              </a:r>
            </a:p>
          </p:txBody>
        </p:sp>
      </p:grpSp>
      <p:sp>
        <p:nvSpPr>
          <p:cNvPr id="2" name="标题 1"/>
          <p:cNvSpPr>
            <a:spLocks noGrp="1"/>
          </p:cNvSpPr>
          <p:nvPr>
            <p:ph type="title"/>
          </p:nvPr>
        </p:nvSpPr>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快表</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TLB</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71432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缺页处理</a:t>
            </a:r>
          </a:p>
        </p:txBody>
      </p:sp>
      <p:sp>
        <p:nvSpPr>
          <p:cNvPr id="2" name="内容占位符 1"/>
          <p:cNvSpPr>
            <a:spLocks noGrp="1"/>
          </p:cNvSpPr>
          <p:nvPr>
            <p:ph idx="1"/>
          </p:nvPr>
        </p:nvSpPr>
        <p:spPr>
          <a:xfrm>
            <a:off x="467544" y="1556792"/>
            <a:ext cx="7408333" cy="4209331"/>
          </a:xfrm>
          <a:prstGeom prst="rect">
            <a:avLst/>
          </a:prstGeom>
        </p:spPr>
        <p:txBody>
          <a:bodyPr>
            <a:normAutofit/>
          </a:bodyPr>
          <a:lstStyle/>
          <a:p>
            <a:pPr>
              <a:spcBef>
                <a:spcPct val="50000"/>
              </a:spcBef>
            </a:pPr>
            <a:r>
              <a:rPr kumimoji="1" lang="zh-CN" altLang="en-US" sz="2400" dirty="0">
                <a:solidFill>
                  <a:srgbClr val="000000"/>
                </a:solidFill>
                <a:latin typeface="Calibri" pitchFamily="34" charset="0"/>
                <a:cs typeface="Calibri" pitchFamily="34" charset="0"/>
              </a:rPr>
              <a:t>页目录项</a:t>
            </a:r>
            <a:r>
              <a:rPr kumimoji="1" lang="en-US" altLang="zh-CN" sz="2400" dirty="0">
                <a:solidFill>
                  <a:srgbClr val="000000"/>
                </a:solidFill>
                <a:latin typeface="Calibri" pitchFamily="34" charset="0"/>
                <a:cs typeface="Calibri" pitchFamily="34" charset="0"/>
              </a:rPr>
              <a:t>PDE</a:t>
            </a:r>
            <a:r>
              <a:rPr kumimoji="1" lang="zh-CN" altLang="en-US" sz="2400" dirty="0">
                <a:solidFill>
                  <a:srgbClr val="000000"/>
                </a:solidFill>
                <a:latin typeface="Calibri" pitchFamily="34" charset="0"/>
                <a:cs typeface="Calibri" pitchFamily="34" charset="0"/>
              </a:rPr>
              <a:t>和页表项</a:t>
            </a:r>
            <a:r>
              <a:rPr kumimoji="1" lang="en-US" altLang="zh-CN" sz="2400" dirty="0">
                <a:solidFill>
                  <a:srgbClr val="000000"/>
                </a:solidFill>
                <a:latin typeface="Calibri" pitchFamily="34" charset="0"/>
                <a:cs typeface="Calibri" pitchFamily="34" charset="0"/>
              </a:rPr>
              <a:t>PTE</a:t>
            </a:r>
            <a:r>
              <a:rPr kumimoji="1" lang="zh-CN" altLang="en-US" sz="2400" dirty="0">
                <a:solidFill>
                  <a:srgbClr val="000000"/>
                </a:solidFill>
                <a:latin typeface="Calibri" pitchFamily="34" charset="0"/>
                <a:cs typeface="Calibri" pitchFamily="34" charset="0"/>
              </a:rPr>
              <a:t>的最低位为</a:t>
            </a:r>
            <a:r>
              <a:rPr kumimoji="1" lang="en-US" altLang="zh-CN" sz="2400" dirty="0">
                <a:solidFill>
                  <a:srgbClr val="000000"/>
                </a:solidFill>
                <a:latin typeface="Calibri" pitchFamily="34" charset="0"/>
                <a:cs typeface="Calibri" pitchFamily="34" charset="0"/>
              </a:rPr>
              <a:t>1</a:t>
            </a:r>
            <a:r>
              <a:rPr kumimoji="1" lang="zh-CN" altLang="en-US" sz="2400" dirty="0">
                <a:solidFill>
                  <a:srgbClr val="000000"/>
                </a:solidFill>
                <a:latin typeface="Calibri" pitchFamily="34" charset="0"/>
                <a:cs typeface="Calibri" pitchFamily="34" charset="0"/>
              </a:rPr>
              <a:t>，有效</a:t>
            </a:r>
            <a:r>
              <a:rPr kumimoji="1" lang="en-US" altLang="zh-CN" sz="2400" dirty="0">
                <a:solidFill>
                  <a:srgbClr val="000000"/>
                </a:solidFill>
                <a:latin typeface="Calibri" pitchFamily="34" charset="0"/>
                <a:cs typeface="Calibri" pitchFamily="34" charset="0"/>
              </a:rPr>
              <a:t>(Valid)</a:t>
            </a:r>
            <a:r>
              <a:rPr kumimoji="1" lang="zh-CN" altLang="en-US" sz="2400" dirty="0">
                <a:solidFill>
                  <a:srgbClr val="000000"/>
                </a:solidFill>
                <a:latin typeface="Calibri" pitchFamily="34" charset="0"/>
                <a:cs typeface="Calibri" pitchFamily="34" charset="0"/>
              </a:rPr>
              <a:t>，表示该页映射了物理内存 </a:t>
            </a:r>
          </a:p>
          <a:p>
            <a:pPr>
              <a:spcBef>
                <a:spcPct val="50000"/>
              </a:spcBef>
            </a:pPr>
            <a:r>
              <a:rPr kumimoji="1" lang="zh-CN" altLang="en-US" sz="2400" dirty="0">
                <a:solidFill>
                  <a:srgbClr val="000000"/>
                </a:solidFill>
                <a:latin typeface="Calibri" pitchFamily="34" charset="0"/>
                <a:cs typeface="Calibri" pitchFamily="34" charset="0"/>
              </a:rPr>
              <a:t>当要访问的虚拟地址所在页在物理内存中时，该虚拟地址所在页相应的 </a:t>
            </a:r>
            <a:r>
              <a:rPr kumimoji="1" lang="en-US" altLang="zh-CN" sz="2400" dirty="0">
                <a:solidFill>
                  <a:srgbClr val="000000"/>
                </a:solidFill>
                <a:latin typeface="Calibri" pitchFamily="34" charset="0"/>
                <a:cs typeface="Calibri" pitchFamily="34" charset="0"/>
              </a:rPr>
              <a:t>PDE</a:t>
            </a:r>
            <a:r>
              <a:rPr kumimoji="1" lang="zh-CN" altLang="en-US" sz="2400" dirty="0">
                <a:solidFill>
                  <a:srgbClr val="000000"/>
                </a:solidFill>
                <a:latin typeface="Calibri" pitchFamily="34" charset="0"/>
                <a:cs typeface="Calibri" pitchFamily="34" charset="0"/>
              </a:rPr>
              <a:t>、</a:t>
            </a:r>
            <a:r>
              <a:rPr kumimoji="1" lang="en-US" altLang="zh-CN" sz="2400" dirty="0">
                <a:solidFill>
                  <a:srgbClr val="000000"/>
                </a:solidFill>
                <a:latin typeface="Calibri" pitchFamily="34" charset="0"/>
                <a:cs typeface="Calibri" pitchFamily="34" charset="0"/>
              </a:rPr>
              <a:t>PTE </a:t>
            </a:r>
            <a:r>
              <a:rPr kumimoji="1" lang="zh-CN" altLang="en-US" sz="2400" dirty="0">
                <a:solidFill>
                  <a:srgbClr val="000000"/>
                </a:solidFill>
                <a:latin typeface="Calibri" pitchFamily="34" charset="0"/>
                <a:cs typeface="Calibri" pitchFamily="34" charset="0"/>
              </a:rPr>
              <a:t>都有效，</a:t>
            </a:r>
            <a:r>
              <a:rPr kumimoji="1" lang="en-US" altLang="zh-CN" sz="2400" dirty="0">
                <a:solidFill>
                  <a:srgbClr val="000000"/>
                </a:solidFill>
                <a:latin typeface="Calibri" pitchFamily="34" charset="0"/>
                <a:cs typeface="Calibri" pitchFamily="34" charset="0"/>
              </a:rPr>
              <a:t>CPU </a:t>
            </a:r>
            <a:r>
              <a:rPr kumimoji="1" lang="zh-CN" altLang="en-US" sz="2400" dirty="0">
                <a:solidFill>
                  <a:srgbClr val="000000"/>
                </a:solidFill>
                <a:latin typeface="Calibri" pitchFamily="34" charset="0"/>
                <a:cs typeface="Calibri" pitchFamily="34" charset="0"/>
              </a:rPr>
              <a:t>自动根据相应的</a:t>
            </a:r>
            <a:r>
              <a:rPr kumimoji="1" lang="en-US" altLang="zh-CN" sz="2400" dirty="0">
                <a:solidFill>
                  <a:srgbClr val="000000"/>
                </a:solidFill>
                <a:latin typeface="Calibri" pitchFamily="34" charset="0"/>
                <a:cs typeface="Calibri" pitchFamily="34" charset="0"/>
              </a:rPr>
              <a:t>PDE</a:t>
            </a:r>
            <a:r>
              <a:rPr kumimoji="1" lang="zh-CN" altLang="en-US" sz="2400" dirty="0">
                <a:solidFill>
                  <a:srgbClr val="000000"/>
                </a:solidFill>
                <a:latin typeface="Calibri" pitchFamily="34" charset="0"/>
                <a:cs typeface="Calibri" pitchFamily="34" charset="0"/>
              </a:rPr>
              <a:t>、</a:t>
            </a:r>
            <a:r>
              <a:rPr kumimoji="1" lang="en-US" altLang="zh-CN" sz="2400" dirty="0">
                <a:solidFill>
                  <a:srgbClr val="000000"/>
                </a:solidFill>
                <a:latin typeface="Calibri" pitchFamily="34" charset="0"/>
                <a:cs typeface="Calibri" pitchFamily="34" charset="0"/>
              </a:rPr>
              <a:t>PTE</a:t>
            </a:r>
            <a:r>
              <a:rPr kumimoji="1" lang="zh-CN" altLang="en-US" sz="2400" dirty="0">
                <a:solidFill>
                  <a:srgbClr val="000000"/>
                </a:solidFill>
                <a:latin typeface="Calibri" pitchFamily="34" charset="0"/>
                <a:cs typeface="Calibri" pitchFamily="34" charset="0"/>
              </a:rPr>
              <a:t>把虚拟地址转换成物理地址，完成访问</a:t>
            </a:r>
            <a:r>
              <a:rPr kumimoji="1" lang="zh-CN" altLang="en-US" sz="2400" dirty="0">
                <a:latin typeface="Calibri" pitchFamily="34" charset="0"/>
                <a:cs typeface="Calibri" pitchFamily="34" charset="0"/>
              </a:rPr>
              <a:t> </a:t>
            </a:r>
            <a:r>
              <a:rPr kumimoji="1" lang="en-US" altLang="zh-CN" sz="2400" dirty="0">
                <a:solidFill>
                  <a:srgbClr val="C00000"/>
                </a:solidFill>
                <a:latin typeface="Calibri" pitchFamily="34" charset="0"/>
                <a:cs typeface="Calibri" pitchFamily="34" charset="0"/>
              </a:rPr>
              <a:t>——</a:t>
            </a:r>
            <a:r>
              <a:rPr kumimoji="1" lang="zh-CN" altLang="en-US" sz="2400" dirty="0">
                <a:solidFill>
                  <a:srgbClr val="C00000"/>
                </a:solidFill>
                <a:latin typeface="Calibri" pitchFamily="34" charset="0"/>
                <a:cs typeface="Calibri" pitchFamily="34" charset="0"/>
              </a:rPr>
              <a:t>这一过程操作系统不需介入</a:t>
            </a:r>
          </a:p>
          <a:p>
            <a:pPr>
              <a:spcBef>
                <a:spcPct val="50000"/>
              </a:spcBef>
            </a:pPr>
            <a:r>
              <a:rPr kumimoji="1" lang="zh-CN" altLang="en-US" sz="2400" dirty="0">
                <a:solidFill>
                  <a:srgbClr val="000000"/>
                </a:solidFill>
                <a:latin typeface="Calibri" pitchFamily="34" charset="0"/>
                <a:cs typeface="Calibri" pitchFamily="34" charset="0"/>
              </a:rPr>
              <a:t>如果要访问的虚拟地址所在页在不物理内存中，此时的</a:t>
            </a:r>
            <a:r>
              <a:rPr kumimoji="1" lang="en-US" altLang="zh-CN" sz="2400" dirty="0">
                <a:solidFill>
                  <a:srgbClr val="000000"/>
                </a:solidFill>
                <a:latin typeface="Calibri" pitchFamily="34" charset="0"/>
                <a:cs typeface="Calibri" pitchFamily="34" charset="0"/>
              </a:rPr>
              <a:t>PTE</a:t>
            </a:r>
            <a:r>
              <a:rPr kumimoji="1" lang="zh-CN" altLang="en-US" sz="2400" dirty="0">
                <a:solidFill>
                  <a:srgbClr val="000000"/>
                </a:solidFill>
                <a:latin typeface="Calibri" pitchFamily="34" charset="0"/>
                <a:cs typeface="Calibri" pitchFamily="34" charset="0"/>
              </a:rPr>
              <a:t>无效（最低位为０ ）</a:t>
            </a:r>
            <a:endParaRPr kumimoji="1" lang="en-US" altLang="zh-CN" sz="2400" dirty="0">
              <a:solidFill>
                <a:srgbClr val="000000"/>
              </a:solidFill>
              <a:latin typeface="Calibri" pitchFamily="34" charset="0"/>
              <a:cs typeface="Calibri" pitchFamily="34" charset="0"/>
            </a:endParaRPr>
          </a:p>
          <a:p>
            <a:pPr>
              <a:spcBef>
                <a:spcPct val="50000"/>
              </a:spcBef>
            </a:pPr>
            <a:r>
              <a:rPr kumimoji="1" lang="zh-CN" altLang="en-US" sz="2400" dirty="0">
                <a:solidFill>
                  <a:srgbClr val="000000"/>
                </a:solidFill>
                <a:latin typeface="Calibri" pitchFamily="34" charset="0"/>
                <a:cs typeface="Calibri" pitchFamily="34" charset="0"/>
              </a:rPr>
              <a:t>对无效</a:t>
            </a:r>
            <a:r>
              <a:rPr kumimoji="1" lang="en-US" altLang="zh-CN" sz="2400" dirty="0">
                <a:solidFill>
                  <a:srgbClr val="000000"/>
                </a:solidFill>
                <a:latin typeface="Calibri" pitchFamily="34" charset="0"/>
                <a:cs typeface="Calibri" pitchFamily="34" charset="0"/>
              </a:rPr>
              <a:t>PTE</a:t>
            </a:r>
            <a:r>
              <a:rPr kumimoji="1" lang="zh-CN" altLang="en-US" sz="2400" dirty="0">
                <a:solidFill>
                  <a:srgbClr val="000000"/>
                </a:solidFill>
                <a:latin typeface="Calibri" pitchFamily="34" charset="0"/>
                <a:cs typeface="Calibri" pitchFamily="34" charset="0"/>
              </a:rPr>
              <a:t>的格式的定义，由操作系统负责</a:t>
            </a:r>
          </a:p>
        </p:txBody>
      </p:sp>
    </p:spTree>
    <p:extLst>
      <p:ext uri="{BB962C8B-B14F-4D97-AF65-F5344CB8AC3E}">
        <p14:creationId xmlns:p14="http://schemas.microsoft.com/office/powerpoint/2010/main" val="26462233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页面失效</a:t>
            </a:r>
            <a:r>
              <a:rPr lang="en-US" altLang="zh-CN" sz="4000" dirty="0"/>
              <a:t>——</a:t>
            </a:r>
            <a:r>
              <a:rPr lang="zh-CN" altLang="en-US" sz="4000" dirty="0"/>
              <a:t>无效的</a:t>
            </a:r>
            <a:r>
              <a:rPr lang="en-US" altLang="zh-CN" sz="4000" dirty="0"/>
              <a:t>PTE</a:t>
            </a:r>
            <a:endParaRPr lang="zh-CN" altLang="en-US" sz="4000" dirty="0"/>
          </a:p>
        </p:txBody>
      </p:sp>
      <p:sp>
        <p:nvSpPr>
          <p:cNvPr id="2" name="内容占位符 1"/>
          <p:cNvSpPr>
            <a:spLocks noGrp="1"/>
          </p:cNvSpPr>
          <p:nvPr>
            <p:ph idx="1"/>
          </p:nvPr>
        </p:nvSpPr>
        <p:spPr>
          <a:xfrm>
            <a:off x="539552" y="1580728"/>
            <a:ext cx="7498080" cy="4800600"/>
          </a:xfrm>
          <a:prstGeom prst="rect">
            <a:avLst/>
          </a:prstGeom>
        </p:spPr>
        <p:txBody>
          <a:bodyPr>
            <a:normAutofit/>
          </a:bodyPr>
          <a:lstStyle/>
          <a:p>
            <a:pPr lvl="0"/>
            <a:r>
              <a:rPr lang="zh-CN" altLang="zh-CN" sz="2400" dirty="0"/>
              <a:t>所引用的页面没有被提交</a:t>
            </a:r>
          </a:p>
          <a:p>
            <a:pPr lvl="0"/>
            <a:r>
              <a:rPr lang="zh-CN" altLang="zh-CN" sz="2400" dirty="0"/>
              <a:t>尝试违反权限的页面访问</a:t>
            </a:r>
          </a:p>
          <a:p>
            <a:pPr lvl="0"/>
            <a:r>
              <a:rPr lang="zh-CN" altLang="zh-CN" sz="2400" dirty="0"/>
              <a:t>修改一个共享的写时复制页面</a:t>
            </a:r>
          </a:p>
          <a:p>
            <a:pPr lvl="0"/>
            <a:r>
              <a:rPr lang="zh-CN" altLang="zh-CN" sz="2400" dirty="0"/>
              <a:t>需要扩大栈</a:t>
            </a:r>
          </a:p>
          <a:p>
            <a:r>
              <a:rPr lang="zh-CN" altLang="zh-CN" sz="2400" dirty="0"/>
              <a:t>所引用的页已被提交但</a:t>
            </a:r>
            <a:r>
              <a:rPr lang="zh-CN" altLang="en-US" sz="2400" dirty="0"/>
              <a:t>尚未被</a:t>
            </a:r>
            <a:r>
              <a:rPr lang="zh-CN" altLang="zh-CN" sz="2400" dirty="0"/>
              <a:t>映射</a:t>
            </a:r>
            <a:endParaRPr lang="en-US" altLang="zh-CN" sz="2400" dirty="0"/>
          </a:p>
          <a:p>
            <a:r>
              <a:rPr lang="zh-CN" altLang="en-US" sz="2400" dirty="0"/>
              <a:t>请求一个零页面</a:t>
            </a:r>
          </a:p>
        </p:txBody>
      </p:sp>
    </p:spTree>
    <p:extLst>
      <p:ext uri="{BB962C8B-B14F-4D97-AF65-F5344CB8AC3E}">
        <p14:creationId xmlns:p14="http://schemas.microsoft.com/office/powerpoint/2010/main" val="27976549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000" dirty="0"/>
              <a:t>Windows</a:t>
            </a:r>
            <a:r>
              <a:rPr lang="zh-CN" altLang="en-US" sz="4000" dirty="0"/>
              <a:t>缺页异常处理</a:t>
            </a:r>
          </a:p>
        </p:txBody>
      </p:sp>
      <p:sp>
        <p:nvSpPr>
          <p:cNvPr id="2" name="内容占位符 1"/>
          <p:cNvSpPr>
            <a:spLocks noGrp="1"/>
          </p:cNvSpPr>
          <p:nvPr>
            <p:ph idx="1"/>
          </p:nvPr>
        </p:nvSpPr>
        <p:spPr>
          <a:xfrm>
            <a:off x="323528" y="1484784"/>
            <a:ext cx="8136904" cy="5184576"/>
          </a:xfrm>
          <a:prstGeom prst="rect">
            <a:avLst/>
          </a:prstGeom>
        </p:spPr>
        <p:txBody>
          <a:bodyPr>
            <a:noAutofit/>
          </a:bodyPr>
          <a:lstStyle/>
          <a:p>
            <a:pPr marL="360000" indent="-360000" eaLnBrk="0" hangingPunct="0">
              <a:lnSpc>
                <a:spcPct val="110000"/>
              </a:lnSpc>
              <a:spcBef>
                <a:spcPts val="600"/>
              </a:spcBef>
            </a:pPr>
            <a:r>
              <a:rPr kumimoji="1" lang="zh-CN" altLang="en-US" sz="2100" dirty="0">
                <a:solidFill>
                  <a:srgbClr val="000000"/>
                </a:solidFill>
                <a:latin typeface="Calibri" pitchFamily="34" charset="0"/>
                <a:cs typeface="Calibri" pitchFamily="34" charset="0"/>
              </a:rPr>
              <a:t>当某条指令访问的页不在物理内存中时，</a:t>
            </a:r>
            <a:r>
              <a:rPr kumimoji="1" lang="en-US" altLang="zh-CN" sz="2100" dirty="0">
                <a:solidFill>
                  <a:srgbClr val="000000"/>
                </a:solidFill>
                <a:latin typeface="Calibri" pitchFamily="34" charset="0"/>
                <a:cs typeface="Calibri" pitchFamily="34" charset="0"/>
              </a:rPr>
              <a:t>CPU </a:t>
            </a:r>
            <a:r>
              <a:rPr kumimoji="1" lang="zh-CN" altLang="en-US" sz="2100" dirty="0">
                <a:solidFill>
                  <a:srgbClr val="000000"/>
                </a:solidFill>
                <a:latin typeface="Calibri" pitchFamily="34" charset="0"/>
                <a:cs typeface="Calibri" pitchFamily="34" charset="0"/>
              </a:rPr>
              <a:t>仍然会自动通过页目录和页表把虚拟地址 转换成物理地址，在地址转换过程中，</a:t>
            </a:r>
            <a:r>
              <a:rPr kumimoji="1" lang="en-US" altLang="zh-CN" sz="2100" dirty="0">
                <a:solidFill>
                  <a:srgbClr val="000000"/>
                </a:solidFill>
                <a:latin typeface="Calibri" pitchFamily="34" charset="0"/>
                <a:cs typeface="Calibri" pitchFamily="34" charset="0"/>
              </a:rPr>
              <a:t>CPU</a:t>
            </a:r>
            <a:r>
              <a:rPr kumimoji="1" lang="zh-CN" altLang="en-US" sz="2100" dirty="0">
                <a:solidFill>
                  <a:srgbClr val="000000"/>
                </a:solidFill>
                <a:latin typeface="Calibri" pitchFamily="34" charset="0"/>
                <a:cs typeface="Calibri" pitchFamily="34" charset="0"/>
              </a:rPr>
              <a:t>将会发现对应地址的页表项无效，从而就会引发</a:t>
            </a:r>
            <a:r>
              <a:rPr kumimoji="1" lang="zh-CN" altLang="en-US" sz="2100" dirty="0">
                <a:solidFill>
                  <a:srgbClr val="006600"/>
                </a:solidFill>
                <a:latin typeface="Calibri" pitchFamily="34" charset="0"/>
                <a:cs typeface="Calibri" pitchFamily="34" charset="0"/>
              </a:rPr>
              <a:t>页面错误（</a:t>
            </a:r>
            <a:r>
              <a:rPr kumimoji="1" lang="en-US" altLang="zh-CN" sz="2100" dirty="0">
                <a:solidFill>
                  <a:srgbClr val="006600"/>
                </a:solidFill>
                <a:latin typeface="Calibri" pitchFamily="34" charset="0"/>
                <a:cs typeface="Calibri" pitchFamily="34" charset="0"/>
              </a:rPr>
              <a:t>Page Fault</a:t>
            </a:r>
            <a:r>
              <a:rPr kumimoji="1" lang="zh-CN" altLang="en-US" sz="2100" dirty="0">
                <a:solidFill>
                  <a:srgbClr val="006600"/>
                </a:solidFill>
                <a:latin typeface="Calibri" pitchFamily="34" charset="0"/>
                <a:cs typeface="Calibri" pitchFamily="34" charset="0"/>
              </a:rPr>
              <a:t>） 异常</a:t>
            </a:r>
            <a:r>
              <a:rPr kumimoji="1" lang="zh-CN" altLang="en-US" sz="2100" dirty="0">
                <a:solidFill>
                  <a:srgbClr val="000000"/>
                </a:solidFill>
                <a:latin typeface="Calibri" pitchFamily="34" charset="0"/>
                <a:cs typeface="Calibri" pitchFamily="34" charset="0"/>
              </a:rPr>
              <a:t>，该异常的中断号是 </a:t>
            </a:r>
            <a:r>
              <a:rPr kumimoji="1" lang="en-US" altLang="zh-CN" sz="2100" dirty="0">
                <a:solidFill>
                  <a:srgbClr val="000000"/>
                </a:solidFill>
                <a:latin typeface="Calibri" pitchFamily="34" charset="0"/>
                <a:cs typeface="Calibri" pitchFamily="34" charset="0"/>
              </a:rPr>
              <a:t>0xe</a:t>
            </a:r>
            <a:r>
              <a:rPr kumimoji="1" lang="zh-CN" altLang="en-US" sz="2100" dirty="0">
                <a:solidFill>
                  <a:srgbClr val="000000"/>
                </a:solidFill>
                <a:latin typeface="Calibri" pitchFamily="34" charset="0"/>
                <a:cs typeface="Calibri" pitchFamily="34" charset="0"/>
              </a:rPr>
              <a:t>，有时也称为</a:t>
            </a:r>
            <a:r>
              <a:rPr kumimoji="1" lang="zh-CN" altLang="en-US" sz="2100" dirty="0">
                <a:solidFill>
                  <a:srgbClr val="006600"/>
                </a:solidFill>
                <a:latin typeface="Calibri" pitchFamily="34" charset="0"/>
                <a:cs typeface="Calibri" pitchFamily="34" charset="0"/>
              </a:rPr>
              <a:t>缺页中断</a:t>
            </a:r>
            <a:endParaRPr kumimoji="1" lang="zh-CN" altLang="en-US" sz="2100" dirty="0">
              <a:latin typeface="Calibri" pitchFamily="34" charset="0"/>
              <a:cs typeface="Calibri" pitchFamily="34" charset="0"/>
            </a:endParaRPr>
          </a:p>
          <a:p>
            <a:pPr marL="360000" indent="-360000" eaLnBrk="0" hangingPunct="0">
              <a:lnSpc>
                <a:spcPct val="110000"/>
              </a:lnSpc>
              <a:spcBef>
                <a:spcPts val="600"/>
              </a:spcBef>
            </a:pPr>
            <a:r>
              <a:rPr kumimoji="1" lang="zh-CN" altLang="en-US" sz="2100" dirty="0">
                <a:solidFill>
                  <a:srgbClr val="000000"/>
                </a:solidFill>
                <a:latin typeface="Calibri" pitchFamily="34" charset="0"/>
                <a:cs typeface="Calibri" pitchFamily="34" charset="0"/>
              </a:rPr>
              <a:t>发生缺页中断时， </a:t>
            </a:r>
            <a:r>
              <a:rPr kumimoji="1" lang="en-US" altLang="zh-CN" sz="2100" dirty="0">
                <a:solidFill>
                  <a:srgbClr val="000000"/>
                </a:solidFill>
                <a:latin typeface="Calibri" pitchFamily="34" charset="0"/>
                <a:cs typeface="Calibri" pitchFamily="34" charset="0"/>
              </a:rPr>
              <a:t>CPU </a:t>
            </a:r>
            <a:r>
              <a:rPr kumimoji="1" lang="zh-CN" altLang="en-US" sz="2100" dirty="0">
                <a:solidFill>
                  <a:srgbClr val="000000"/>
                </a:solidFill>
                <a:latin typeface="Calibri" pitchFamily="34" charset="0"/>
                <a:cs typeface="Calibri" pitchFamily="34" charset="0"/>
              </a:rPr>
              <a:t>自动将引发异常时访问的虚拟地址存入寄存器</a:t>
            </a:r>
            <a:r>
              <a:rPr kumimoji="1" lang="en-US" altLang="zh-CN" sz="2100" dirty="0">
                <a:solidFill>
                  <a:srgbClr val="000000"/>
                </a:solidFill>
                <a:latin typeface="Calibri" pitchFamily="34" charset="0"/>
                <a:cs typeface="Calibri" pitchFamily="34" charset="0"/>
              </a:rPr>
              <a:t>CR2</a:t>
            </a:r>
          </a:p>
          <a:p>
            <a:pPr marL="360000" indent="-360000" eaLnBrk="0" hangingPunct="0">
              <a:lnSpc>
                <a:spcPct val="110000"/>
              </a:lnSpc>
              <a:spcBef>
                <a:spcPts val="600"/>
              </a:spcBef>
            </a:pPr>
            <a:r>
              <a:rPr kumimoji="1" lang="zh-CN" altLang="en-US" sz="2100" dirty="0">
                <a:solidFill>
                  <a:srgbClr val="000000"/>
                </a:solidFill>
                <a:latin typeface="Calibri" pitchFamily="34" charset="0"/>
                <a:cs typeface="Calibri" pitchFamily="34" charset="0"/>
              </a:rPr>
              <a:t>在发生异常时，</a:t>
            </a:r>
            <a:r>
              <a:rPr kumimoji="1" lang="en-US" altLang="zh-CN" sz="2100" dirty="0">
                <a:solidFill>
                  <a:srgbClr val="000000"/>
                </a:solidFill>
                <a:latin typeface="Calibri" pitchFamily="34" charset="0"/>
                <a:cs typeface="Calibri" pitchFamily="34" charset="0"/>
              </a:rPr>
              <a:t>CPU </a:t>
            </a:r>
            <a:r>
              <a:rPr kumimoji="1" lang="zh-CN" altLang="en-US" sz="2100" dirty="0">
                <a:solidFill>
                  <a:srgbClr val="000000"/>
                </a:solidFill>
                <a:latin typeface="Calibri" pitchFamily="34" charset="0"/>
                <a:cs typeface="Calibri" pitchFamily="34" charset="0"/>
              </a:rPr>
              <a:t>自动根据中断号，在中断描述符表中找到相应的中断描述符，根据中断描述符中的地址，转到异常处理程序</a:t>
            </a:r>
            <a:r>
              <a:rPr kumimoji="1" lang="en-US" altLang="zh-CN" sz="2100" dirty="0">
                <a:solidFill>
                  <a:srgbClr val="000000"/>
                </a:solidFill>
                <a:latin typeface="Calibri" pitchFamily="34" charset="0"/>
                <a:cs typeface="Calibri" pitchFamily="34" charset="0"/>
              </a:rPr>
              <a:t>ntoskrnl!KiTrap0E</a:t>
            </a:r>
          </a:p>
          <a:p>
            <a:pPr marL="360000" indent="-360000" eaLnBrk="0" hangingPunct="0">
              <a:lnSpc>
                <a:spcPct val="110000"/>
              </a:lnSpc>
              <a:spcBef>
                <a:spcPts val="600"/>
              </a:spcBef>
            </a:pPr>
            <a:r>
              <a:rPr kumimoji="1" lang="zh-CN" altLang="en-US" sz="2100" dirty="0">
                <a:solidFill>
                  <a:srgbClr val="000000"/>
                </a:solidFill>
                <a:latin typeface="Calibri" pitchFamily="34" charset="0"/>
                <a:cs typeface="Calibri" pitchFamily="34" charset="0"/>
              </a:rPr>
              <a:t>异常处理程序 </a:t>
            </a:r>
            <a:r>
              <a:rPr kumimoji="1" lang="en-US" altLang="zh-CN" sz="2100" dirty="0">
                <a:solidFill>
                  <a:srgbClr val="000000"/>
                </a:solidFill>
                <a:latin typeface="Calibri" pitchFamily="34" charset="0"/>
                <a:cs typeface="Calibri" pitchFamily="34" charset="0"/>
              </a:rPr>
              <a:t>KiTrap0E</a:t>
            </a:r>
            <a:r>
              <a:rPr kumimoji="1" lang="zh-CN" altLang="en-US" sz="2100" dirty="0">
                <a:solidFill>
                  <a:srgbClr val="000000"/>
                </a:solidFill>
                <a:latin typeface="Calibri" pitchFamily="34" charset="0"/>
                <a:cs typeface="Calibri" pitchFamily="34" charset="0"/>
              </a:rPr>
              <a:t>是操作系统提供的，它将会调用</a:t>
            </a:r>
            <a:r>
              <a:rPr kumimoji="1" lang="en-US" altLang="zh-CN" sz="2100" dirty="0" err="1">
                <a:solidFill>
                  <a:srgbClr val="000000"/>
                </a:solidFill>
                <a:latin typeface="Calibri" pitchFamily="34" charset="0"/>
                <a:cs typeface="Calibri" pitchFamily="34" charset="0"/>
              </a:rPr>
              <a:t>MmAccessFault</a:t>
            </a:r>
            <a:r>
              <a:rPr kumimoji="1" lang="en-US" altLang="zh-CN" sz="2100" dirty="0">
                <a:solidFill>
                  <a:srgbClr val="000000"/>
                </a:solidFill>
                <a:latin typeface="Calibri" pitchFamily="34" charset="0"/>
                <a:cs typeface="Calibri" pitchFamily="34" charset="0"/>
              </a:rPr>
              <a:t> </a:t>
            </a:r>
            <a:r>
              <a:rPr kumimoji="1" lang="zh-CN" altLang="en-US" sz="2100" dirty="0">
                <a:solidFill>
                  <a:srgbClr val="000000"/>
                </a:solidFill>
                <a:latin typeface="Calibri" pitchFamily="34" charset="0"/>
                <a:cs typeface="Calibri" pitchFamily="34" charset="0"/>
              </a:rPr>
              <a:t>，</a:t>
            </a:r>
            <a:r>
              <a:rPr kumimoji="1" lang="en-US" altLang="zh-CN" sz="2100" dirty="0" err="1">
                <a:solidFill>
                  <a:srgbClr val="000000"/>
                </a:solidFill>
                <a:latin typeface="Calibri" pitchFamily="34" charset="0"/>
                <a:cs typeface="Calibri" pitchFamily="34" charset="0"/>
              </a:rPr>
              <a:t>MmAccessFault</a:t>
            </a:r>
            <a:r>
              <a:rPr kumimoji="1" lang="en-US" altLang="zh-CN" sz="2100" dirty="0">
                <a:solidFill>
                  <a:srgbClr val="000000"/>
                </a:solidFill>
                <a:latin typeface="Calibri" pitchFamily="34" charset="0"/>
                <a:cs typeface="Calibri" pitchFamily="34" charset="0"/>
              </a:rPr>
              <a:t> </a:t>
            </a:r>
            <a:r>
              <a:rPr kumimoji="1" lang="zh-CN" altLang="en-US" sz="2100" dirty="0">
                <a:solidFill>
                  <a:srgbClr val="000000"/>
                </a:solidFill>
                <a:latin typeface="Calibri" pitchFamily="34" charset="0"/>
                <a:cs typeface="Calibri" pitchFamily="34" charset="0"/>
              </a:rPr>
              <a:t>通过 </a:t>
            </a:r>
            <a:r>
              <a:rPr kumimoji="1" lang="en-US" altLang="zh-CN" sz="2100" dirty="0">
                <a:solidFill>
                  <a:srgbClr val="000000"/>
                </a:solidFill>
                <a:latin typeface="Calibri" pitchFamily="34" charset="0"/>
                <a:cs typeface="Calibri" pitchFamily="34" charset="0"/>
              </a:rPr>
              <a:t>CR2 </a:t>
            </a:r>
            <a:r>
              <a:rPr kumimoji="1" lang="zh-CN" altLang="en-US" sz="2100" dirty="0">
                <a:solidFill>
                  <a:srgbClr val="000000"/>
                </a:solidFill>
                <a:latin typeface="Calibri" pitchFamily="34" charset="0"/>
                <a:cs typeface="Calibri" pitchFamily="34" charset="0"/>
              </a:rPr>
              <a:t>中的访问地址，计算出相应的 </a:t>
            </a:r>
            <a:r>
              <a:rPr kumimoji="1" lang="en-US" altLang="zh-CN" sz="2100" dirty="0">
                <a:solidFill>
                  <a:srgbClr val="000000"/>
                </a:solidFill>
                <a:latin typeface="Calibri" pitchFamily="34" charset="0"/>
                <a:cs typeface="Calibri" pitchFamily="34" charset="0"/>
              </a:rPr>
              <a:t>PDE</a:t>
            </a:r>
            <a:r>
              <a:rPr kumimoji="1" lang="zh-CN" altLang="en-US" sz="2100" dirty="0">
                <a:solidFill>
                  <a:srgbClr val="000000"/>
                </a:solidFill>
                <a:latin typeface="Calibri" pitchFamily="34" charset="0"/>
                <a:cs typeface="Calibri" pitchFamily="34" charset="0"/>
              </a:rPr>
              <a:t>／</a:t>
            </a:r>
            <a:r>
              <a:rPr kumimoji="1" lang="en-US" altLang="zh-CN" sz="2100" dirty="0">
                <a:solidFill>
                  <a:srgbClr val="000000"/>
                </a:solidFill>
                <a:latin typeface="Calibri" pitchFamily="34" charset="0"/>
                <a:cs typeface="Calibri" pitchFamily="34" charset="0"/>
              </a:rPr>
              <a:t>PTE</a:t>
            </a:r>
            <a:r>
              <a:rPr kumimoji="1" lang="zh-CN" altLang="en-US" sz="2100" dirty="0">
                <a:solidFill>
                  <a:srgbClr val="000000"/>
                </a:solidFill>
                <a:latin typeface="Calibri" pitchFamily="34" charset="0"/>
                <a:cs typeface="Calibri" pitchFamily="34" charset="0"/>
              </a:rPr>
              <a:t>地址，通过分析</a:t>
            </a:r>
            <a:r>
              <a:rPr kumimoji="1" lang="en-US" altLang="zh-CN" sz="2100" dirty="0">
                <a:solidFill>
                  <a:srgbClr val="000000"/>
                </a:solidFill>
                <a:latin typeface="Calibri" pitchFamily="34" charset="0"/>
                <a:cs typeface="Calibri" pitchFamily="34" charset="0"/>
              </a:rPr>
              <a:t>PTE</a:t>
            </a:r>
            <a:r>
              <a:rPr kumimoji="1" lang="zh-CN" altLang="en-US" sz="2100" dirty="0">
                <a:solidFill>
                  <a:srgbClr val="000000"/>
                </a:solidFill>
                <a:latin typeface="Calibri" pitchFamily="34" charset="0"/>
                <a:cs typeface="Calibri" pitchFamily="34" charset="0"/>
              </a:rPr>
              <a:t>中的内容（无效的 </a:t>
            </a:r>
            <a:r>
              <a:rPr kumimoji="1" lang="en-US" altLang="zh-CN" sz="2100" dirty="0">
                <a:solidFill>
                  <a:srgbClr val="000000"/>
                </a:solidFill>
                <a:latin typeface="Calibri" pitchFamily="34" charset="0"/>
                <a:cs typeface="Calibri" pitchFamily="34" charset="0"/>
              </a:rPr>
              <a:t>PDE</a:t>
            </a:r>
            <a:r>
              <a:rPr kumimoji="1" lang="zh-CN" altLang="en-US" sz="2100" dirty="0">
                <a:solidFill>
                  <a:srgbClr val="000000"/>
                </a:solidFill>
                <a:latin typeface="Calibri" pitchFamily="34" charset="0"/>
                <a:cs typeface="Calibri" pitchFamily="34" charset="0"/>
              </a:rPr>
              <a:t>／</a:t>
            </a:r>
            <a:r>
              <a:rPr kumimoji="1" lang="en-US" altLang="zh-CN" sz="2100" dirty="0">
                <a:solidFill>
                  <a:srgbClr val="000000"/>
                </a:solidFill>
                <a:latin typeface="Calibri" pitchFamily="34" charset="0"/>
                <a:cs typeface="Calibri" pitchFamily="34" charset="0"/>
              </a:rPr>
              <a:t>PTE</a:t>
            </a:r>
            <a:r>
              <a:rPr kumimoji="1" lang="zh-CN" altLang="en-US" sz="2100" dirty="0">
                <a:solidFill>
                  <a:srgbClr val="000000"/>
                </a:solidFill>
                <a:latin typeface="Calibri" pitchFamily="34" charset="0"/>
                <a:cs typeface="Calibri" pitchFamily="34" charset="0"/>
              </a:rPr>
              <a:t>的格式由操作系统定义），可以知道是哪种情况引起的异常，并根据情况作出相应的处理</a:t>
            </a:r>
            <a:endParaRPr kumimoji="1" lang="zh-CN" altLang="en-US" sz="2100" dirty="0">
              <a:latin typeface="Calibri" pitchFamily="34" charset="0"/>
              <a:cs typeface="Calibri" pitchFamily="34" charset="0"/>
            </a:endParaRPr>
          </a:p>
        </p:txBody>
      </p:sp>
    </p:spTree>
    <p:extLst>
      <p:ext uri="{BB962C8B-B14F-4D97-AF65-F5344CB8AC3E}">
        <p14:creationId xmlns:p14="http://schemas.microsoft.com/office/powerpoint/2010/main" val="10682224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zh-CN" altLang="en-US" sz="4000" dirty="0"/>
              <a:t>页目录</a:t>
            </a:r>
          </a:p>
        </p:txBody>
      </p:sp>
      <p:sp>
        <p:nvSpPr>
          <p:cNvPr id="33795" name="Rectangle 3"/>
          <p:cNvSpPr>
            <a:spLocks noGrp="1" noChangeArrowheads="1"/>
          </p:cNvSpPr>
          <p:nvPr>
            <p:ph idx="1"/>
          </p:nvPr>
        </p:nvSpPr>
        <p:spPr>
          <a:xfrm>
            <a:off x="539552" y="1652736"/>
            <a:ext cx="7498080" cy="4800600"/>
          </a:xfrm>
          <a:prstGeom prst="rect">
            <a:avLst/>
          </a:prstGeom>
        </p:spPr>
        <p:txBody>
          <a:bodyPr>
            <a:normAutofit/>
          </a:bodyPr>
          <a:lstStyle/>
          <a:p>
            <a:pPr eaLnBrk="1" hangingPunct="1"/>
            <a:r>
              <a:rPr lang="zh-CN" altLang="en-US" sz="2400" dirty="0">
                <a:latin typeface="Calibri" pitchFamily="34" charset="0"/>
                <a:cs typeface="Calibri" pitchFamily="34" charset="0"/>
              </a:rPr>
              <a:t>内存管理器创建的特殊页，用于映射进程所有页表的位置</a:t>
            </a:r>
          </a:p>
          <a:p>
            <a:pPr eaLnBrk="1" hangingPunct="1"/>
            <a:r>
              <a:rPr lang="zh-CN" altLang="en-US" sz="2400" dirty="0">
                <a:latin typeface="Calibri" pitchFamily="34" charset="0"/>
                <a:cs typeface="Calibri" pitchFamily="34" charset="0"/>
              </a:rPr>
              <a:t>其物理地址保存在</a:t>
            </a:r>
            <a:r>
              <a:rPr lang="en-US" altLang="zh-CN" sz="2400" dirty="0">
                <a:latin typeface="Calibri" pitchFamily="34" charset="0"/>
                <a:cs typeface="Calibri" pitchFamily="34" charset="0"/>
              </a:rPr>
              <a:t>KPROCESS</a:t>
            </a:r>
            <a:r>
              <a:rPr lang="zh-CN" altLang="en-US" sz="2400" dirty="0">
                <a:latin typeface="Calibri" pitchFamily="34" charset="0"/>
                <a:cs typeface="Calibri" pitchFamily="34" charset="0"/>
              </a:rPr>
              <a:t>中</a:t>
            </a:r>
          </a:p>
          <a:p>
            <a:pPr eaLnBrk="1" hangingPunct="1"/>
            <a:r>
              <a:rPr lang="zh-CN" altLang="en-US" sz="2400" dirty="0">
                <a:latin typeface="Calibri" pitchFamily="34" charset="0"/>
                <a:cs typeface="Calibri" pitchFamily="34" charset="0"/>
              </a:rPr>
              <a:t>硬件访问页目录、页表和页：通过</a:t>
            </a:r>
            <a:r>
              <a:rPr lang="en-US" altLang="zh-CN" sz="2400" dirty="0">
                <a:latin typeface="Calibri" pitchFamily="34" charset="0"/>
                <a:cs typeface="Calibri" pitchFamily="34" charset="0"/>
              </a:rPr>
              <a:t>PFN</a:t>
            </a:r>
            <a:r>
              <a:rPr lang="zh-CN" altLang="en-US" sz="2400" dirty="0">
                <a:latin typeface="Calibri" pitchFamily="34" charset="0"/>
                <a:cs typeface="Calibri" pitchFamily="34" charset="0"/>
              </a:rPr>
              <a:t>完成 </a:t>
            </a:r>
          </a:p>
          <a:p>
            <a:pPr eaLnBrk="1" hangingPunct="1"/>
            <a:r>
              <a:rPr lang="zh-CN" altLang="en-US" sz="2400" dirty="0">
                <a:latin typeface="Calibri" pitchFamily="34" charset="0"/>
                <a:cs typeface="Calibri" pitchFamily="34" charset="0"/>
              </a:rPr>
              <a:t>内核：通过虚地址来对它们进行访问，实际上在</a:t>
            </a:r>
            <a:r>
              <a:rPr lang="en-US" altLang="zh-CN" sz="2400" dirty="0">
                <a:latin typeface="Calibri" pitchFamily="34" charset="0"/>
                <a:cs typeface="Calibri" pitchFamily="34" charset="0"/>
              </a:rPr>
              <a:t>x86</a:t>
            </a:r>
            <a:r>
              <a:rPr lang="zh-CN" altLang="en-US" sz="2400" dirty="0">
                <a:latin typeface="Calibri" pitchFamily="34" charset="0"/>
                <a:cs typeface="Calibri" pitchFamily="34" charset="0"/>
              </a:rPr>
              <a:t>系统中它还同时被映射到地址</a:t>
            </a:r>
            <a:r>
              <a:rPr lang="en-US" altLang="zh-CN" sz="2400" dirty="0">
                <a:solidFill>
                  <a:srgbClr val="C00000"/>
                </a:solidFill>
                <a:latin typeface="Calibri" pitchFamily="34" charset="0"/>
                <a:cs typeface="Calibri" pitchFamily="34" charset="0"/>
              </a:rPr>
              <a:t>0xC0300000</a:t>
            </a:r>
            <a:r>
              <a:rPr lang="zh-CN" altLang="en-US" sz="2400" dirty="0">
                <a:latin typeface="Calibri" pitchFamily="34" charset="0"/>
                <a:cs typeface="Calibri" pitchFamily="34" charset="0"/>
              </a:rPr>
              <a:t>处</a:t>
            </a:r>
          </a:p>
          <a:p>
            <a:pPr eaLnBrk="1" hangingPunct="1"/>
            <a:r>
              <a:rPr lang="zh-CN" altLang="en-US" sz="2400" dirty="0">
                <a:latin typeface="Calibri" pitchFamily="34" charset="0"/>
                <a:cs typeface="Calibri" pitchFamily="34" charset="0"/>
              </a:rPr>
              <a:t>专用寄存器（</a:t>
            </a:r>
            <a:r>
              <a:rPr lang="en-US" altLang="zh-CN" sz="2400" dirty="0">
                <a:latin typeface="Calibri" pitchFamily="34" charset="0"/>
                <a:cs typeface="Calibri" pitchFamily="34" charset="0"/>
              </a:rPr>
              <a:t>x86</a:t>
            </a:r>
            <a:r>
              <a:rPr lang="zh-CN" altLang="en-US" sz="2400" dirty="0">
                <a:latin typeface="Calibri" pitchFamily="34" charset="0"/>
                <a:cs typeface="Calibri" pitchFamily="34" charset="0"/>
              </a:rPr>
              <a:t>中为</a:t>
            </a:r>
            <a:r>
              <a:rPr lang="en-US" altLang="zh-CN" sz="2400" dirty="0">
                <a:latin typeface="Calibri" pitchFamily="34" charset="0"/>
                <a:cs typeface="Calibri" pitchFamily="34" charset="0"/>
              </a:rPr>
              <a:t>CR3</a:t>
            </a:r>
            <a:r>
              <a:rPr lang="zh-CN" altLang="en-US" sz="2400" dirty="0">
                <a:latin typeface="Calibri" pitchFamily="34" charset="0"/>
                <a:cs typeface="Calibri" pitchFamily="34" charset="0"/>
              </a:rPr>
              <a:t>）用于保存页目录的物理地址</a:t>
            </a:r>
          </a:p>
        </p:txBody>
      </p:sp>
    </p:spTree>
    <p:extLst>
      <p:ext uri="{BB962C8B-B14F-4D97-AF65-F5344CB8AC3E}">
        <p14:creationId xmlns:p14="http://schemas.microsoft.com/office/powerpoint/2010/main" val="25750473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页目录自映射机制</a:t>
            </a:r>
          </a:p>
        </p:txBody>
      </p:sp>
      <p:pic>
        <p:nvPicPr>
          <p:cNvPr id="3" name="Picture 2"/>
          <p:cNvPicPr>
            <a:picLocks noChangeArrowheads="1"/>
          </p:cNvPicPr>
          <p:nvPr/>
        </p:nvPicPr>
        <p:blipFill rotWithShape="1">
          <a:blip r:embed="rId3" cstate="print"/>
          <a:srcRect b="18414"/>
          <a:stretch/>
        </p:blipFill>
        <p:spPr bwMode="auto">
          <a:xfrm>
            <a:off x="539552" y="1608889"/>
            <a:ext cx="7786742" cy="3980351"/>
          </a:xfrm>
          <a:prstGeom prst="rect">
            <a:avLst/>
          </a:prstGeom>
          <a:noFill/>
          <a:ln w="9525">
            <a:noFill/>
            <a:miter lim="800000"/>
            <a:headEnd/>
            <a:tailEnd/>
          </a:ln>
          <a:effectLst/>
        </p:spPr>
      </p:pic>
      <p:sp>
        <p:nvSpPr>
          <p:cNvPr id="5" name="矩形 4"/>
          <p:cNvSpPr/>
          <p:nvPr/>
        </p:nvSpPr>
        <p:spPr>
          <a:xfrm>
            <a:off x="539552" y="5640716"/>
            <a:ext cx="7786742" cy="956636"/>
          </a:xfrm>
          <a:prstGeom prst="rect">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dirty="0">
                <a:solidFill>
                  <a:srgbClr val="C00000"/>
                </a:solidFill>
                <a:latin typeface="Calibri" pitchFamily="34" charset="0"/>
                <a:ea typeface="华文楷体" pitchFamily="2" charset="-122"/>
                <a:cs typeface="Calibri" pitchFamily="34" charset="0"/>
              </a:rPr>
              <a:t>自映射：</a:t>
            </a:r>
            <a:r>
              <a:rPr lang="en-US" altLang="zh-CN" b="1" dirty="0">
                <a:solidFill>
                  <a:srgbClr val="C00000"/>
                </a:solidFill>
                <a:latin typeface="Calibri" pitchFamily="34" charset="0"/>
                <a:ea typeface="华文楷体" pitchFamily="2" charset="-122"/>
                <a:cs typeface="Calibri" pitchFamily="34" charset="0"/>
              </a:rPr>
              <a:t>PD[0xc0300000&gt;&gt;22]</a:t>
            </a:r>
            <a:r>
              <a:rPr lang="zh-CN" altLang="en-US" b="1" dirty="0">
                <a:solidFill>
                  <a:srgbClr val="C00000"/>
                </a:solidFill>
                <a:latin typeface="Calibri" pitchFamily="34" charset="0"/>
                <a:ea typeface="华文楷体" pitchFamily="2" charset="-122"/>
                <a:cs typeface="Calibri" pitchFamily="34" charset="0"/>
              </a:rPr>
              <a:t>即</a:t>
            </a:r>
            <a:r>
              <a:rPr lang="en-US" altLang="zh-CN" b="1" dirty="0">
                <a:solidFill>
                  <a:srgbClr val="C00000"/>
                </a:solidFill>
                <a:latin typeface="Calibri" pitchFamily="34" charset="0"/>
                <a:ea typeface="华文楷体" pitchFamily="2" charset="-122"/>
                <a:cs typeface="Calibri" pitchFamily="34" charset="0"/>
              </a:rPr>
              <a:t>PD</a:t>
            </a:r>
          </a:p>
          <a:p>
            <a:r>
              <a:rPr lang="zh-CN" altLang="en-US" b="1" dirty="0">
                <a:solidFill>
                  <a:srgbClr val="C00000"/>
                </a:solidFill>
                <a:latin typeface="Calibri" pitchFamily="34" charset="0"/>
                <a:ea typeface="华文楷体" pitchFamily="2" charset="-122"/>
                <a:cs typeface="Calibri" pitchFamily="34" charset="0"/>
              </a:rPr>
              <a:t>虚拟地址</a:t>
            </a:r>
            <a:r>
              <a:rPr lang="en-US" altLang="zh-CN" b="1" dirty="0">
                <a:solidFill>
                  <a:srgbClr val="C00000"/>
                </a:solidFill>
                <a:latin typeface="Calibri" pitchFamily="34" charset="0"/>
                <a:ea typeface="华文楷体" pitchFamily="2" charset="-122"/>
                <a:cs typeface="Calibri" pitchFamily="34" charset="0"/>
              </a:rPr>
              <a:t>(a)</a:t>
            </a:r>
            <a:r>
              <a:rPr lang="zh-CN" altLang="en-US" b="1" dirty="0">
                <a:solidFill>
                  <a:srgbClr val="C00000"/>
                </a:solidFill>
                <a:latin typeface="Calibri" pitchFamily="34" charset="0"/>
                <a:ea typeface="华文楷体" pitchFamily="2" charset="-122"/>
                <a:cs typeface="Calibri" pitchFamily="34" charset="0"/>
              </a:rPr>
              <a:t>：</a:t>
            </a:r>
            <a:r>
              <a:rPr lang="en-US" altLang="zh-CN" b="1" dirty="0">
                <a:solidFill>
                  <a:srgbClr val="C00000"/>
                </a:solidFill>
                <a:latin typeface="Calibri" pitchFamily="34" charset="0"/>
                <a:ea typeface="华文楷体" pitchFamily="2" charset="-122"/>
                <a:cs typeface="Calibri" pitchFamily="34" charset="0"/>
              </a:rPr>
              <a:t>(PTE *)(0xc0300c00)</a:t>
            </a:r>
            <a:r>
              <a:rPr lang="zh-CN" altLang="en-US" b="1" dirty="0">
                <a:solidFill>
                  <a:srgbClr val="C00000"/>
                </a:solidFill>
                <a:latin typeface="Calibri" pitchFamily="34" charset="0"/>
                <a:ea typeface="华文楷体" pitchFamily="2" charset="-122"/>
                <a:cs typeface="Calibri" pitchFamily="34" charset="0"/>
              </a:rPr>
              <a:t>指向</a:t>
            </a:r>
            <a:r>
              <a:rPr lang="en-US" altLang="zh-CN" b="1" dirty="0">
                <a:solidFill>
                  <a:srgbClr val="C00000"/>
                </a:solidFill>
                <a:latin typeface="Calibri" pitchFamily="34" charset="0"/>
                <a:ea typeface="华文楷体" pitchFamily="2" charset="-122"/>
                <a:cs typeface="Calibri" pitchFamily="34" charset="0"/>
              </a:rPr>
              <a:t>PD[0x300]</a:t>
            </a:r>
            <a:r>
              <a:rPr lang="zh-CN" altLang="en-US" b="1" dirty="0">
                <a:solidFill>
                  <a:srgbClr val="C00000"/>
                </a:solidFill>
                <a:latin typeface="Calibri" pitchFamily="34" charset="0"/>
                <a:ea typeface="华文楷体" pitchFamily="2" charset="-122"/>
                <a:cs typeface="Calibri" pitchFamily="34" charset="0"/>
              </a:rPr>
              <a:t>，即自映射页目录项</a:t>
            </a:r>
            <a:endParaRPr lang="en-US" altLang="zh-CN" b="1" dirty="0">
              <a:solidFill>
                <a:srgbClr val="C00000"/>
              </a:solidFill>
              <a:latin typeface="Calibri" pitchFamily="34" charset="0"/>
              <a:ea typeface="华文楷体" pitchFamily="2" charset="-122"/>
              <a:cs typeface="Calibri" pitchFamily="34" charset="0"/>
            </a:endParaRPr>
          </a:p>
          <a:p>
            <a:r>
              <a:rPr lang="zh-CN" altLang="en-US" b="1" dirty="0">
                <a:solidFill>
                  <a:srgbClr val="C00000"/>
                </a:solidFill>
                <a:latin typeface="Calibri" pitchFamily="34" charset="0"/>
                <a:ea typeface="华文楷体" pitchFamily="2" charset="-122"/>
                <a:cs typeface="Calibri" pitchFamily="34" charset="0"/>
              </a:rPr>
              <a:t>虚拟地址</a:t>
            </a:r>
            <a:r>
              <a:rPr lang="en-US" altLang="zh-CN" b="1" dirty="0">
                <a:solidFill>
                  <a:srgbClr val="C00000"/>
                </a:solidFill>
                <a:latin typeface="Calibri" pitchFamily="34" charset="0"/>
                <a:ea typeface="华文楷体" pitchFamily="2" charset="-122"/>
                <a:cs typeface="Calibri" pitchFamily="34" charset="0"/>
              </a:rPr>
              <a:t>(b)</a:t>
            </a:r>
            <a:r>
              <a:rPr lang="zh-CN" altLang="en-US" b="1" dirty="0">
                <a:solidFill>
                  <a:srgbClr val="C00000"/>
                </a:solidFill>
                <a:latin typeface="Calibri" pitchFamily="34" charset="0"/>
                <a:ea typeface="华文楷体" pitchFamily="2" charset="-122"/>
                <a:cs typeface="Calibri" pitchFamily="34" charset="0"/>
              </a:rPr>
              <a:t>：</a:t>
            </a:r>
            <a:r>
              <a:rPr lang="en-US" altLang="zh-CN" b="1" dirty="0">
                <a:solidFill>
                  <a:srgbClr val="C00000"/>
                </a:solidFill>
                <a:latin typeface="Calibri" pitchFamily="34" charset="0"/>
                <a:ea typeface="华文楷体" pitchFamily="2" charset="-122"/>
                <a:cs typeface="Calibri" pitchFamily="34" charset="0"/>
              </a:rPr>
              <a:t>(PTE *)(0xc0390c84)</a:t>
            </a:r>
            <a:r>
              <a:rPr lang="zh-CN" altLang="en-US" b="1" dirty="0">
                <a:solidFill>
                  <a:srgbClr val="C00000"/>
                </a:solidFill>
                <a:latin typeface="Calibri" pitchFamily="34" charset="0"/>
                <a:ea typeface="华文楷体" pitchFamily="2" charset="-122"/>
                <a:cs typeface="Calibri" pitchFamily="34" charset="0"/>
              </a:rPr>
              <a:t>指向</a:t>
            </a:r>
            <a:r>
              <a:rPr lang="en-US" altLang="zh-CN" b="1" dirty="0">
                <a:solidFill>
                  <a:srgbClr val="C00000"/>
                </a:solidFill>
                <a:latin typeface="Calibri" pitchFamily="34" charset="0"/>
                <a:ea typeface="华文楷体" pitchFamily="2" charset="-122"/>
                <a:cs typeface="Calibri" pitchFamily="34" charset="0"/>
              </a:rPr>
              <a:t>PTE</a:t>
            </a:r>
            <a:r>
              <a:rPr lang="zh-CN" altLang="en-US" b="1" dirty="0">
                <a:solidFill>
                  <a:srgbClr val="C00000"/>
                </a:solidFill>
                <a:latin typeface="Calibri" pitchFamily="34" charset="0"/>
                <a:ea typeface="华文楷体" pitchFamily="2" charset="-122"/>
                <a:cs typeface="Calibri" pitchFamily="34" charset="0"/>
              </a:rPr>
              <a:t>，对应虚拟地址</a:t>
            </a:r>
            <a:r>
              <a:rPr lang="en-US" altLang="zh-CN" b="1" dirty="0">
                <a:solidFill>
                  <a:srgbClr val="C00000"/>
                </a:solidFill>
                <a:latin typeface="Calibri" pitchFamily="34" charset="0"/>
                <a:ea typeface="华文楷体" pitchFamily="2" charset="-122"/>
                <a:cs typeface="Calibri" pitchFamily="34" charset="0"/>
              </a:rPr>
              <a:t>0xe4321000</a:t>
            </a:r>
          </a:p>
        </p:txBody>
      </p:sp>
    </p:spTree>
    <p:extLst>
      <p:ext uri="{BB962C8B-B14F-4D97-AF65-F5344CB8AC3E}">
        <p14:creationId xmlns:p14="http://schemas.microsoft.com/office/powerpoint/2010/main" val="30431340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zh-CN" altLang="en-US" sz="4000" dirty="0"/>
              <a:t>页目录自映射机制</a:t>
            </a:r>
            <a:r>
              <a:rPr lang="en-US" altLang="zh-CN" sz="4000" dirty="0"/>
              <a:t>(</a:t>
            </a:r>
            <a:r>
              <a:rPr lang="zh-CN" altLang="en-US" sz="4000" dirty="0"/>
              <a:t>续</a:t>
            </a:r>
            <a:r>
              <a:rPr lang="en-US" altLang="zh-CN" sz="4000" dirty="0"/>
              <a:t>)</a:t>
            </a:r>
            <a:endParaRPr lang="zh-CN" altLang="en-US" sz="4000" dirty="0"/>
          </a:p>
        </p:txBody>
      </p:sp>
      <p:sp>
        <p:nvSpPr>
          <p:cNvPr id="20484" name="Text Box 34"/>
          <p:cNvSpPr txBox="1">
            <a:spLocks noChangeArrowheads="1"/>
          </p:cNvSpPr>
          <p:nvPr/>
        </p:nvSpPr>
        <p:spPr bwMode="auto">
          <a:xfrm>
            <a:off x="827584" y="1628998"/>
            <a:ext cx="7344494" cy="1655440"/>
          </a:xfrm>
          <a:prstGeom prst="rect">
            <a:avLst/>
          </a:prstGeom>
          <a:solidFill>
            <a:srgbClr val="CCECFF"/>
          </a:solidFill>
          <a:ln>
            <a:solidFill>
              <a:schemeClr val="accent1"/>
            </a:solidFill>
          </a:ln>
        </p:spPr>
        <p:txBody>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just" eaLnBrk="1" hangingPunct="1"/>
            <a:r>
              <a:rPr lang="zh-CN" altLang="en-US" sz="2400" b="1" dirty="0">
                <a:solidFill>
                  <a:srgbClr val="0000FF"/>
                </a:solidFill>
                <a:latin typeface="Calibri" pitchFamily="34" charset="0"/>
                <a:ea typeface="华文楷体" pitchFamily="2" charset="-122"/>
                <a:cs typeface="Calibri" pitchFamily="34" charset="0"/>
              </a:rPr>
              <a:t>宏</a:t>
            </a:r>
            <a:r>
              <a:rPr lang="en-US" altLang="zh-CN" sz="2400" b="1" dirty="0" err="1">
                <a:solidFill>
                  <a:srgbClr val="0000FF"/>
                </a:solidFill>
                <a:latin typeface="Calibri" pitchFamily="34" charset="0"/>
                <a:ea typeface="华文楷体" pitchFamily="2" charset="-122"/>
                <a:cs typeface="Calibri" pitchFamily="34" charset="0"/>
              </a:rPr>
              <a:t>MiGetPdeAddress</a:t>
            </a:r>
            <a:r>
              <a:rPr lang="en-US" altLang="zh-CN" sz="2400" b="1" dirty="0">
                <a:solidFill>
                  <a:srgbClr val="0000FF"/>
                </a:solidFill>
                <a:latin typeface="Calibri" pitchFamily="34" charset="0"/>
                <a:ea typeface="华文楷体" pitchFamily="2" charset="-122"/>
                <a:cs typeface="Calibri" pitchFamily="34" charset="0"/>
              </a:rPr>
              <a:t>():</a:t>
            </a:r>
          </a:p>
          <a:p>
            <a:pPr algn="just" eaLnBrk="1" hangingPunct="1"/>
            <a:r>
              <a:rPr lang="zh-CN" altLang="en-US" sz="2400" b="1" dirty="0">
                <a:solidFill>
                  <a:srgbClr val="0000FF"/>
                </a:solidFill>
                <a:latin typeface="Calibri" pitchFamily="34" charset="0"/>
                <a:ea typeface="华文楷体" pitchFamily="2" charset="-122"/>
                <a:cs typeface="Calibri" pitchFamily="34" charset="0"/>
              </a:rPr>
              <a:t>        给定一个虚拟地址</a:t>
            </a:r>
            <a:r>
              <a:rPr lang="en-US" altLang="zh-CN" sz="2400" b="1" dirty="0" err="1">
                <a:solidFill>
                  <a:srgbClr val="0000FF"/>
                </a:solidFill>
                <a:latin typeface="Calibri" pitchFamily="34" charset="0"/>
                <a:ea typeface="华文楷体" pitchFamily="2" charset="-122"/>
                <a:cs typeface="Calibri" pitchFamily="34" charset="0"/>
              </a:rPr>
              <a:t>va</a:t>
            </a:r>
            <a:r>
              <a:rPr lang="zh-CN" altLang="en-US" sz="2400" b="1" dirty="0">
                <a:solidFill>
                  <a:srgbClr val="0000FF"/>
                </a:solidFill>
                <a:latin typeface="Calibri" pitchFamily="34" charset="0"/>
                <a:ea typeface="华文楷体" pitchFamily="2" charset="-122"/>
                <a:cs typeface="Calibri" pitchFamily="34" charset="0"/>
              </a:rPr>
              <a:t>，计算出对应的</a:t>
            </a:r>
            <a:r>
              <a:rPr lang="en-US" altLang="zh-CN" sz="2400" b="1" dirty="0">
                <a:solidFill>
                  <a:srgbClr val="0000FF"/>
                </a:solidFill>
                <a:latin typeface="Calibri" pitchFamily="34" charset="0"/>
                <a:ea typeface="华文楷体" pitchFamily="2" charset="-122"/>
                <a:cs typeface="Calibri" pitchFamily="34" charset="0"/>
              </a:rPr>
              <a:t>PDE</a:t>
            </a:r>
            <a:r>
              <a:rPr lang="en-US" altLang="zh-CN" sz="2400" dirty="0">
                <a:solidFill>
                  <a:srgbClr val="0000FF"/>
                </a:solidFill>
                <a:latin typeface="Calibri" pitchFamily="34" charset="0"/>
                <a:ea typeface="华文楷体" pitchFamily="2" charset="-122"/>
                <a:cs typeface="Calibri" pitchFamily="34" charset="0"/>
              </a:rPr>
              <a:t> </a:t>
            </a:r>
            <a:endParaRPr lang="en-US" altLang="zh-CN" sz="2400" b="1" dirty="0">
              <a:solidFill>
                <a:srgbClr val="0000FF"/>
              </a:solidFill>
              <a:latin typeface="Calibri" pitchFamily="34" charset="0"/>
              <a:ea typeface="华文楷体" pitchFamily="2" charset="-122"/>
              <a:cs typeface="Calibri" pitchFamily="34" charset="0"/>
            </a:endParaRPr>
          </a:p>
          <a:p>
            <a:pPr algn="just" eaLnBrk="1" hangingPunct="1"/>
            <a:endParaRPr lang="en-US" altLang="zh-CN" sz="2400" b="1" dirty="0">
              <a:solidFill>
                <a:srgbClr val="0000FF"/>
              </a:solidFill>
              <a:latin typeface="Calibri" pitchFamily="34" charset="0"/>
              <a:ea typeface="华文楷体" pitchFamily="2" charset="-122"/>
              <a:cs typeface="Calibri" pitchFamily="34" charset="0"/>
            </a:endParaRPr>
          </a:p>
          <a:p>
            <a:pPr algn="just" eaLnBrk="1" hangingPunct="1"/>
            <a:r>
              <a:rPr lang="fr-FR" altLang="zh-CN" sz="2400" b="1" dirty="0">
                <a:solidFill>
                  <a:srgbClr val="0000FF"/>
                </a:solidFill>
                <a:latin typeface="Calibri" pitchFamily="34" charset="0"/>
                <a:ea typeface="华文楷体" pitchFamily="2" charset="-122"/>
                <a:cs typeface="Calibri" pitchFamily="34" charset="0"/>
              </a:rPr>
              <a:t>((PMMPTE)(((((ULONG)(va))&gt;&gt;22)&lt;&lt; 2) + PDE_BASE))</a:t>
            </a:r>
            <a:r>
              <a:rPr lang="fr-FR" altLang="zh-CN" sz="2400" dirty="0">
                <a:solidFill>
                  <a:srgbClr val="0000FF"/>
                </a:solidFill>
                <a:latin typeface="Calibri" pitchFamily="34" charset="0"/>
                <a:ea typeface="华文楷体" pitchFamily="2" charset="-122"/>
                <a:cs typeface="Calibri" pitchFamily="34" charset="0"/>
              </a:rPr>
              <a:t> </a:t>
            </a:r>
            <a:endParaRPr lang="en-US" altLang="zh-CN" sz="2400" dirty="0">
              <a:solidFill>
                <a:srgbClr val="0000FF"/>
              </a:solidFill>
              <a:latin typeface="Calibri" pitchFamily="34" charset="0"/>
              <a:ea typeface="华文楷体" pitchFamily="2" charset="-122"/>
              <a:cs typeface="Calibri" pitchFamily="34" charset="0"/>
            </a:endParaRPr>
          </a:p>
        </p:txBody>
      </p:sp>
      <p:sp>
        <p:nvSpPr>
          <p:cNvPr id="20485" name="Text Box 35"/>
          <p:cNvSpPr txBox="1">
            <a:spLocks noChangeArrowheads="1"/>
          </p:cNvSpPr>
          <p:nvPr/>
        </p:nvSpPr>
        <p:spPr bwMode="auto">
          <a:xfrm>
            <a:off x="827584" y="3717776"/>
            <a:ext cx="7344494" cy="1655440"/>
          </a:xfrm>
          <a:prstGeom prst="rect">
            <a:avLst/>
          </a:prstGeom>
          <a:solidFill>
            <a:srgbClr val="CCECFF"/>
          </a:solidFill>
          <a:ln>
            <a:solidFill>
              <a:schemeClr val="accent1"/>
            </a:solidFill>
          </a:ln>
        </p:spPr>
        <p:txBody>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just" eaLnBrk="1" hangingPunct="1"/>
            <a:r>
              <a:rPr lang="zh-CN" altLang="en-US" sz="2400" b="1" dirty="0">
                <a:solidFill>
                  <a:srgbClr val="0000FF"/>
                </a:solidFill>
                <a:latin typeface="Calibri" pitchFamily="34" charset="0"/>
                <a:ea typeface="华文楷体" pitchFamily="2" charset="-122"/>
                <a:cs typeface="Calibri" pitchFamily="34" charset="0"/>
              </a:rPr>
              <a:t>宏</a:t>
            </a:r>
            <a:r>
              <a:rPr lang="en-US" altLang="zh-CN" sz="2400" b="1" dirty="0" err="1">
                <a:solidFill>
                  <a:srgbClr val="0000FF"/>
                </a:solidFill>
                <a:latin typeface="Calibri" pitchFamily="34" charset="0"/>
                <a:ea typeface="华文楷体" pitchFamily="2" charset="-122"/>
                <a:cs typeface="Calibri" pitchFamily="34" charset="0"/>
              </a:rPr>
              <a:t>MiGetPteAddress</a:t>
            </a:r>
            <a:r>
              <a:rPr lang="en-US" altLang="zh-CN" sz="2400" b="1" dirty="0">
                <a:solidFill>
                  <a:srgbClr val="0000FF"/>
                </a:solidFill>
                <a:latin typeface="Calibri" pitchFamily="34" charset="0"/>
                <a:ea typeface="华文楷体" pitchFamily="2" charset="-122"/>
                <a:cs typeface="Calibri" pitchFamily="34" charset="0"/>
              </a:rPr>
              <a:t>():</a:t>
            </a:r>
          </a:p>
          <a:p>
            <a:pPr algn="just" eaLnBrk="1" hangingPunct="1"/>
            <a:r>
              <a:rPr lang="zh-CN" altLang="en-US" sz="2400" b="1" dirty="0">
                <a:solidFill>
                  <a:srgbClr val="0000FF"/>
                </a:solidFill>
                <a:latin typeface="Calibri" pitchFamily="34" charset="0"/>
                <a:ea typeface="华文楷体" pitchFamily="2" charset="-122"/>
                <a:cs typeface="Calibri" pitchFamily="34" charset="0"/>
              </a:rPr>
              <a:t>       给定一个虚拟地址</a:t>
            </a:r>
            <a:r>
              <a:rPr lang="en-US" altLang="zh-CN" sz="2400" b="1" dirty="0" err="1">
                <a:solidFill>
                  <a:srgbClr val="0000FF"/>
                </a:solidFill>
                <a:latin typeface="Calibri" pitchFamily="34" charset="0"/>
                <a:ea typeface="华文楷体" pitchFamily="2" charset="-122"/>
                <a:cs typeface="Calibri" pitchFamily="34" charset="0"/>
              </a:rPr>
              <a:t>va</a:t>
            </a:r>
            <a:r>
              <a:rPr lang="zh-CN" altLang="en-US" sz="2400" b="1" dirty="0">
                <a:solidFill>
                  <a:srgbClr val="0000FF"/>
                </a:solidFill>
                <a:latin typeface="Calibri" pitchFamily="34" charset="0"/>
                <a:ea typeface="华文楷体" pitchFamily="2" charset="-122"/>
                <a:cs typeface="Calibri" pitchFamily="34" charset="0"/>
              </a:rPr>
              <a:t>，计算出对应的</a:t>
            </a:r>
            <a:r>
              <a:rPr lang="en-US" altLang="zh-CN" sz="2400" b="1" dirty="0">
                <a:solidFill>
                  <a:srgbClr val="0000FF"/>
                </a:solidFill>
                <a:latin typeface="Calibri" pitchFamily="34" charset="0"/>
                <a:ea typeface="华文楷体" pitchFamily="2" charset="-122"/>
                <a:cs typeface="Calibri" pitchFamily="34" charset="0"/>
              </a:rPr>
              <a:t>PTE</a:t>
            </a:r>
            <a:r>
              <a:rPr lang="en-US" altLang="zh-CN" sz="2400" dirty="0">
                <a:solidFill>
                  <a:srgbClr val="0000FF"/>
                </a:solidFill>
                <a:latin typeface="Calibri" pitchFamily="34" charset="0"/>
                <a:ea typeface="华文楷体" pitchFamily="2" charset="-122"/>
                <a:cs typeface="Calibri" pitchFamily="34" charset="0"/>
              </a:rPr>
              <a:t> </a:t>
            </a:r>
            <a:endParaRPr lang="en-US" altLang="zh-CN" sz="2400" b="1" dirty="0">
              <a:solidFill>
                <a:srgbClr val="0000FF"/>
              </a:solidFill>
              <a:latin typeface="Calibri" pitchFamily="34" charset="0"/>
              <a:ea typeface="华文楷体" pitchFamily="2" charset="-122"/>
              <a:cs typeface="Calibri" pitchFamily="34" charset="0"/>
            </a:endParaRPr>
          </a:p>
          <a:p>
            <a:pPr algn="just" eaLnBrk="1" hangingPunct="1"/>
            <a:endParaRPr lang="en-US" altLang="zh-CN" sz="2400" b="1" dirty="0">
              <a:solidFill>
                <a:srgbClr val="0000FF"/>
              </a:solidFill>
              <a:latin typeface="Calibri" pitchFamily="34" charset="0"/>
              <a:ea typeface="华文楷体" pitchFamily="2" charset="-122"/>
              <a:cs typeface="Calibri" pitchFamily="34" charset="0"/>
            </a:endParaRPr>
          </a:p>
          <a:p>
            <a:pPr algn="just" eaLnBrk="1" hangingPunct="1"/>
            <a:r>
              <a:rPr lang="fr-FR" altLang="zh-CN" sz="2400" b="1" dirty="0">
                <a:solidFill>
                  <a:srgbClr val="0000FF"/>
                </a:solidFill>
                <a:latin typeface="Calibri" pitchFamily="34" charset="0"/>
                <a:ea typeface="华文楷体" pitchFamily="2" charset="-122"/>
                <a:cs typeface="Calibri" pitchFamily="34" charset="0"/>
              </a:rPr>
              <a:t>((PMMPTE)(((((ULONG)(va))&gt;&gt;12)&lt;&lt; 2) + PTE_BASE))</a:t>
            </a:r>
            <a:r>
              <a:rPr lang="fr-FR" altLang="zh-CN" sz="2400" dirty="0">
                <a:solidFill>
                  <a:srgbClr val="0000FF"/>
                </a:solidFill>
                <a:latin typeface="Calibri" pitchFamily="34" charset="0"/>
                <a:ea typeface="华文楷体" pitchFamily="2" charset="-122"/>
                <a:cs typeface="Calibri" pitchFamily="34" charset="0"/>
              </a:rPr>
              <a:t> </a:t>
            </a:r>
            <a:endParaRPr lang="en-US" altLang="zh-CN" sz="2400" dirty="0">
              <a:solidFill>
                <a:srgbClr val="0000FF"/>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7253996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Windows</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的工作集</a:t>
            </a:r>
            <a:r>
              <a:rPr lang="en-US" altLang="zh-CN"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(1/3)</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3" name="组合 31"/>
          <p:cNvGrpSpPr/>
          <p:nvPr/>
        </p:nvGrpSpPr>
        <p:grpSpPr>
          <a:xfrm>
            <a:off x="2411760" y="1844824"/>
            <a:ext cx="2232248" cy="4824536"/>
            <a:chOff x="2555776" y="1412776"/>
            <a:chExt cx="2520280" cy="5256584"/>
          </a:xfrm>
        </p:grpSpPr>
        <p:sp>
          <p:nvSpPr>
            <p:cNvPr id="4" name="矩形 3"/>
            <p:cNvSpPr/>
            <p:nvPr/>
          </p:nvSpPr>
          <p:spPr>
            <a:xfrm>
              <a:off x="2555776" y="1412776"/>
              <a:ext cx="2520280"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07904" y="1612831"/>
              <a:ext cx="720080" cy="384393"/>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71800" y="1844824"/>
              <a:ext cx="720080" cy="38439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7944" y="2204864"/>
              <a:ext cx="720080" cy="38439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67944" y="2900591"/>
              <a:ext cx="720080" cy="3843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79912" y="3548663"/>
              <a:ext cx="720080" cy="3843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11960" y="4437112"/>
              <a:ext cx="720080" cy="38439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79912" y="5204847"/>
              <a:ext cx="720080" cy="38439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139952" y="5924927"/>
              <a:ext cx="720080" cy="3843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5924927"/>
              <a:ext cx="720080" cy="384393"/>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203848" y="4077072"/>
              <a:ext cx="720080" cy="384393"/>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71800" y="3188623"/>
              <a:ext cx="720080" cy="38439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87824" y="2468543"/>
              <a:ext cx="720080" cy="384393"/>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71800" y="4844807"/>
              <a:ext cx="720080" cy="384393"/>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5724128" y="1844824"/>
            <a:ext cx="2232248" cy="48245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744584" y="2028436"/>
            <a:ext cx="637785" cy="352799"/>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950439" y="2428129"/>
            <a:ext cx="637785" cy="35279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063477" y="2571809"/>
            <a:ext cx="637785" cy="35279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063477" y="3210353"/>
            <a:ext cx="637785" cy="3527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191034" y="4620584"/>
            <a:ext cx="637785" cy="35279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174575" y="5949280"/>
            <a:ext cx="637785" cy="3527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170578" y="5986113"/>
            <a:ext cx="637785" cy="352799"/>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298135" y="4290137"/>
            <a:ext cx="637785" cy="352799"/>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915464" y="4994770"/>
            <a:ext cx="637785" cy="352799"/>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2771800" y="1383159"/>
            <a:ext cx="1415772" cy="461665"/>
          </a:xfrm>
          <a:prstGeom prst="rect">
            <a:avLst/>
          </a:prstGeom>
          <a:noFill/>
        </p:spPr>
        <p:txBody>
          <a:bodyPr wrap="none" rtlCol="0">
            <a:spAutoFit/>
          </a:bodyPr>
          <a:lstStyle/>
          <a:p>
            <a:r>
              <a:rPr lang="zh-CN" altLang="en-US" sz="2400" b="1" dirty="0">
                <a:latin typeface="华文楷体" pitchFamily="2" charset="-122"/>
                <a:ea typeface="华文楷体" pitchFamily="2" charset="-122"/>
              </a:rPr>
              <a:t>虚拟内存</a:t>
            </a:r>
          </a:p>
        </p:txBody>
      </p:sp>
      <p:sp>
        <p:nvSpPr>
          <p:cNvPr id="35" name="TextBox 34"/>
          <p:cNvSpPr txBox="1"/>
          <p:nvPr/>
        </p:nvSpPr>
        <p:spPr>
          <a:xfrm>
            <a:off x="6108556" y="1383159"/>
            <a:ext cx="1415772" cy="461665"/>
          </a:xfrm>
          <a:prstGeom prst="rect">
            <a:avLst/>
          </a:prstGeom>
          <a:noFill/>
        </p:spPr>
        <p:txBody>
          <a:bodyPr wrap="none" rtlCol="0">
            <a:spAutoFit/>
          </a:bodyPr>
          <a:lstStyle/>
          <a:p>
            <a:r>
              <a:rPr lang="zh-CN" altLang="en-US" sz="2400" b="1" dirty="0">
                <a:latin typeface="华文楷体" pitchFamily="2" charset="-122"/>
                <a:ea typeface="华文楷体" pitchFamily="2" charset="-122"/>
              </a:rPr>
              <a:t>物理内存</a:t>
            </a:r>
          </a:p>
        </p:txBody>
      </p:sp>
      <p:sp>
        <p:nvSpPr>
          <p:cNvPr id="36" name="椭圆 35"/>
          <p:cNvSpPr/>
          <p:nvPr/>
        </p:nvSpPr>
        <p:spPr>
          <a:xfrm>
            <a:off x="5495761" y="1844824"/>
            <a:ext cx="2748648" cy="4824535"/>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磁盘 36"/>
          <p:cNvSpPr/>
          <p:nvPr/>
        </p:nvSpPr>
        <p:spPr>
          <a:xfrm>
            <a:off x="107504" y="4973383"/>
            <a:ext cx="1224136" cy="1189129"/>
          </a:xfrm>
          <a:prstGeom prst="flowChartMagneticDisk">
            <a:avLst/>
          </a:prstGeom>
          <a:solidFill>
            <a:srgbClr val="CCFFFF"/>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315397" y="5589240"/>
            <a:ext cx="800219" cy="461665"/>
          </a:xfrm>
          <a:prstGeom prst="rect">
            <a:avLst/>
          </a:prstGeom>
          <a:noFill/>
        </p:spPr>
        <p:txBody>
          <a:bodyPr wrap="none" rtlCol="0">
            <a:spAutoFit/>
          </a:bodyPr>
          <a:lstStyle/>
          <a:p>
            <a:r>
              <a:rPr lang="zh-CN" altLang="en-US" sz="2400" b="1" dirty="0">
                <a:latin typeface="华文楷体" pitchFamily="2" charset="-122"/>
                <a:ea typeface="华文楷体" pitchFamily="2" charset="-122"/>
              </a:rPr>
              <a:t>磁盘</a:t>
            </a:r>
          </a:p>
        </p:txBody>
      </p:sp>
      <p:cxnSp>
        <p:nvCxnSpPr>
          <p:cNvPr id="40" name="直接箭头连接符 39"/>
          <p:cNvCxnSpPr>
            <a:stCxn id="16" idx="1"/>
            <a:endCxn id="37" idx="1"/>
          </p:cNvCxnSpPr>
          <p:nvPr/>
        </p:nvCxnSpPr>
        <p:spPr>
          <a:xfrm flipH="1">
            <a:off x="719572" y="2990216"/>
            <a:ext cx="2074859" cy="1983167"/>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5" idx="1"/>
            <a:endCxn id="37" idx="1"/>
          </p:cNvCxnSpPr>
          <p:nvPr/>
        </p:nvCxnSpPr>
        <p:spPr>
          <a:xfrm flipH="1">
            <a:off x="719572" y="3651111"/>
            <a:ext cx="1883524" cy="1322272"/>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9" idx="1"/>
            <a:endCxn id="37" idx="1"/>
          </p:cNvCxnSpPr>
          <p:nvPr/>
        </p:nvCxnSpPr>
        <p:spPr>
          <a:xfrm flipH="1">
            <a:off x="719572" y="3981559"/>
            <a:ext cx="2776423" cy="991824"/>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1" idx="1"/>
          </p:cNvCxnSpPr>
          <p:nvPr/>
        </p:nvCxnSpPr>
        <p:spPr>
          <a:xfrm flipH="1" flipV="1">
            <a:off x="827584" y="4973383"/>
            <a:ext cx="2668411" cy="528235"/>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 idx="3"/>
            <a:endCxn id="18" idx="1"/>
          </p:cNvCxnSpPr>
          <p:nvPr/>
        </p:nvCxnSpPr>
        <p:spPr>
          <a:xfrm>
            <a:off x="4644008" y="4257092"/>
            <a:ext cx="1080120" cy="0"/>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67699" y="5301208"/>
            <a:ext cx="553998" cy="1270541"/>
          </a:xfrm>
          <a:prstGeom prst="rect">
            <a:avLst/>
          </a:prstGeom>
          <a:noFill/>
        </p:spPr>
        <p:txBody>
          <a:bodyPr vert="eaVert" wrap="none" rtlCol="0">
            <a:spAutoFit/>
          </a:bodyPr>
          <a:lstStyle/>
          <a:p>
            <a:r>
              <a:rPr lang="zh-CN" altLang="en-US" sz="2400" b="1" dirty="0">
                <a:latin typeface="华文楷体" pitchFamily="2" charset="-122"/>
                <a:ea typeface="华文楷体" pitchFamily="2" charset="-122"/>
              </a:rPr>
              <a:t>工作集</a:t>
            </a:r>
          </a:p>
        </p:txBody>
      </p:sp>
      <p:cxnSp>
        <p:nvCxnSpPr>
          <p:cNvPr id="53" name="直接箭头连接符 52"/>
          <p:cNvCxnSpPr>
            <a:stCxn id="51" idx="3"/>
          </p:cNvCxnSpPr>
          <p:nvPr/>
        </p:nvCxnSpPr>
        <p:spPr>
          <a:xfrm flipV="1">
            <a:off x="5321697" y="5347569"/>
            <a:ext cx="330423" cy="588910"/>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2322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000" dirty="0"/>
              <a:t>Windows</a:t>
            </a:r>
            <a:r>
              <a:rPr lang="zh-CN" altLang="en-US" sz="4000" dirty="0"/>
              <a:t>的工作集</a:t>
            </a:r>
            <a:r>
              <a:rPr lang="en-US" altLang="zh-CN" sz="4000" dirty="0"/>
              <a:t>(2/3)</a:t>
            </a:r>
            <a:endParaRPr lang="zh-CN" altLang="en-US" sz="4000" dirty="0"/>
          </a:p>
        </p:txBody>
      </p:sp>
      <p:sp>
        <p:nvSpPr>
          <p:cNvPr id="2" name="内容占位符 1"/>
          <p:cNvSpPr>
            <a:spLocks noGrp="1"/>
          </p:cNvSpPr>
          <p:nvPr>
            <p:ph idx="1"/>
          </p:nvPr>
        </p:nvSpPr>
        <p:spPr>
          <a:xfrm>
            <a:off x="683568" y="1580728"/>
            <a:ext cx="7498080" cy="4800600"/>
          </a:xfrm>
          <a:prstGeom prst="rect">
            <a:avLst/>
          </a:prstGeom>
        </p:spPr>
        <p:txBody>
          <a:bodyPr>
            <a:normAutofit/>
          </a:bodyPr>
          <a:lstStyle/>
          <a:p>
            <a:pPr>
              <a:buSzPct val="80000"/>
            </a:pPr>
            <a:r>
              <a:rPr kumimoji="1" lang="zh-CN" altLang="en-US" sz="2400" dirty="0">
                <a:solidFill>
                  <a:srgbClr val="000000"/>
                </a:solidFill>
                <a:latin typeface="Times New Roman" pitchFamily="18" charset="0"/>
              </a:rPr>
              <a:t>工作集</a:t>
            </a:r>
            <a:endParaRPr kumimoji="1" lang="en-US" altLang="zh-CN" sz="2400" dirty="0">
              <a:solidFill>
                <a:srgbClr val="000000"/>
              </a:solidFill>
              <a:latin typeface="Times New Roman" pitchFamily="18" charset="0"/>
            </a:endParaRPr>
          </a:p>
          <a:p>
            <a:pPr marL="0" indent="0">
              <a:buNone/>
            </a:pPr>
            <a:r>
              <a:rPr kumimoji="1" lang="en-US" altLang="zh-CN" sz="2400" dirty="0">
                <a:solidFill>
                  <a:srgbClr val="000000"/>
                </a:solidFill>
                <a:latin typeface="Times New Roman" pitchFamily="18" charset="0"/>
              </a:rPr>
              <a:t>      </a:t>
            </a:r>
            <a:r>
              <a:rPr kumimoji="1" lang="zh-CN" altLang="en-US" sz="2400" dirty="0">
                <a:solidFill>
                  <a:srgbClr val="000000"/>
                </a:solidFill>
                <a:latin typeface="Times New Roman" pitchFamily="18" charset="0"/>
              </a:rPr>
              <a:t>驻留在物理内存中的虚拟页面的子集</a:t>
            </a:r>
            <a:endParaRPr kumimoji="1" lang="en-US" altLang="zh-CN" sz="2400" dirty="0">
              <a:solidFill>
                <a:srgbClr val="000000"/>
              </a:solidFill>
              <a:latin typeface="Times New Roman" pitchFamily="18" charset="0"/>
            </a:endParaRPr>
          </a:p>
          <a:p>
            <a:pPr lvl="1">
              <a:spcBef>
                <a:spcPts val="1200"/>
              </a:spcBef>
              <a:buSzPct val="100000"/>
              <a:buFont typeface="Wingdings" pitchFamily="2" charset="2"/>
              <a:buChar char="ü"/>
            </a:pPr>
            <a:r>
              <a:rPr kumimoji="1" lang="zh-CN" altLang="en-US" sz="2400" b="1" spc="30" dirty="0">
                <a:solidFill>
                  <a:srgbClr val="000000"/>
                </a:solidFill>
                <a:latin typeface="Times New Roman" pitchFamily="18" charset="0"/>
                <a:ea typeface="华文楷体" pitchFamily="2" charset="-122"/>
              </a:rPr>
              <a:t>进程工作集：为每个进程分配的一定数量的页框</a:t>
            </a:r>
          </a:p>
          <a:p>
            <a:pPr lvl="1">
              <a:spcBef>
                <a:spcPts val="1200"/>
              </a:spcBef>
              <a:buSzPct val="100000"/>
              <a:buFont typeface="Wingdings" pitchFamily="2" charset="2"/>
              <a:buChar char="ü"/>
            </a:pPr>
            <a:r>
              <a:rPr kumimoji="1" lang="zh-CN" altLang="en-US" sz="2400" b="1" spc="30" dirty="0">
                <a:solidFill>
                  <a:srgbClr val="000000"/>
                </a:solidFill>
                <a:latin typeface="Times New Roman" pitchFamily="18" charset="0"/>
                <a:ea typeface="华文楷体" pitchFamily="2" charset="-122"/>
              </a:rPr>
              <a:t>系统工作集：为可分页的系统代码和数据分配的页框</a:t>
            </a:r>
            <a:endParaRPr kumimoji="1" lang="en-US" altLang="zh-CN" sz="2400" b="1" spc="30" dirty="0">
              <a:solidFill>
                <a:srgbClr val="000000"/>
              </a:solidFill>
              <a:latin typeface="Times New Roman" pitchFamily="18" charset="0"/>
              <a:ea typeface="华文楷体" pitchFamily="2" charset="-122"/>
            </a:endParaRPr>
          </a:p>
          <a:p>
            <a:pPr lvl="1">
              <a:spcBef>
                <a:spcPts val="1200"/>
              </a:spcBef>
              <a:buSzPct val="100000"/>
            </a:pPr>
            <a:r>
              <a:rPr kumimoji="1" lang="zh-CN" altLang="en-US" sz="2400" b="1" spc="30" dirty="0">
                <a:solidFill>
                  <a:srgbClr val="000000"/>
                </a:solidFill>
                <a:latin typeface="Times New Roman" pitchFamily="18" charset="0"/>
                <a:ea typeface="华文楷体" pitchFamily="2" charset="-122"/>
              </a:rPr>
              <a:t> 内存管理器利用请求式页面调度算法以及簇方式将页面装入内存</a:t>
            </a:r>
            <a:endParaRPr kumimoji="1" lang="en-US" altLang="zh-CN" sz="2400" b="1" spc="30" dirty="0">
              <a:solidFill>
                <a:srgbClr val="000000"/>
              </a:solidFill>
              <a:latin typeface="Times New Roman" pitchFamily="18" charset="0"/>
              <a:ea typeface="华文楷体" pitchFamily="2" charset="-122"/>
            </a:endParaRPr>
          </a:p>
          <a:p>
            <a:pPr lvl="1">
              <a:spcBef>
                <a:spcPts val="1200"/>
              </a:spcBef>
              <a:buSzPct val="100000"/>
            </a:pPr>
            <a:r>
              <a:rPr kumimoji="1" lang="zh-CN" altLang="en-US" sz="2400" b="1" spc="30" dirty="0">
                <a:solidFill>
                  <a:srgbClr val="000000"/>
                </a:solidFill>
                <a:latin typeface="Times New Roman" pitchFamily="18" charset="0"/>
                <a:ea typeface="华文楷体" pitchFamily="2" charset="-122"/>
              </a:rPr>
              <a:t> 置页策略：选择页框应使</a:t>
            </a:r>
            <a:r>
              <a:rPr kumimoji="1" lang="en-US" altLang="zh-CN" sz="2400" b="1" spc="30" dirty="0">
                <a:solidFill>
                  <a:srgbClr val="000000"/>
                </a:solidFill>
                <a:latin typeface="Arial" panose="020B0604020202020204" pitchFamily="34" charset="0"/>
                <a:ea typeface="华文楷体" pitchFamily="2" charset="-122"/>
                <a:cs typeface="Arial" panose="020B0604020202020204" pitchFamily="34" charset="0"/>
              </a:rPr>
              <a:t>CPU</a:t>
            </a:r>
            <a:r>
              <a:rPr kumimoji="1" lang="zh-CN" altLang="en-US" sz="2400" b="1" spc="30" dirty="0">
                <a:solidFill>
                  <a:srgbClr val="000000"/>
                </a:solidFill>
                <a:latin typeface="Times New Roman" pitchFamily="18" charset="0"/>
                <a:ea typeface="华文楷体" pitchFamily="2" charset="-122"/>
              </a:rPr>
              <a:t>内存高速缓存不必要的震荡最小</a:t>
            </a:r>
          </a:p>
          <a:p>
            <a:pPr lvl="1">
              <a:spcBef>
                <a:spcPts val="1200"/>
              </a:spcBef>
              <a:buSzPct val="100000"/>
            </a:pPr>
            <a:endParaRPr kumimoji="1" lang="zh-CN" altLang="en-US" sz="2400" b="1" spc="30" dirty="0">
              <a:solidFill>
                <a:srgbClr val="000000"/>
              </a:solidFill>
              <a:latin typeface="Times New Roman" pitchFamily="18" charset="0"/>
              <a:ea typeface="华文楷体" pitchFamily="2" charset="-122"/>
            </a:endParaRPr>
          </a:p>
          <a:p>
            <a:pPr lvl="1">
              <a:spcBef>
                <a:spcPts val="1200"/>
              </a:spcBef>
              <a:buSzPct val="100000"/>
            </a:pPr>
            <a:endParaRPr kumimoji="1" lang="zh-CN" altLang="en-US" sz="2400" b="1" spc="30" dirty="0">
              <a:solidFill>
                <a:srgbClr val="000000"/>
              </a:solidFill>
              <a:latin typeface="Times New Roman" pitchFamily="18" charset="0"/>
              <a:ea typeface="华文楷体" pitchFamily="2" charset="-122"/>
            </a:endParaRPr>
          </a:p>
          <a:p>
            <a:pPr marL="0" indent="0">
              <a:buNone/>
            </a:pPr>
            <a:endParaRPr kumimoji="1" lang="zh-CN" altLang="en-US" sz="2800" dirty="0">
              <a:solidFill>
                <a:srgbClr val="000000"/>
              </a:solidFill>
              <a:latin typeface="Times New Roman" pitchFamily="18" charset="0"/>
            </a:endParaRPr>
          </a:p>
          <a:p>
            <a:endParaRPr lang="zh-CN" altLang="en-US" sz="2800" dirty="0"/>
          </a:p>
        </p:txBody>
      </p:sp>
    </p:spTree>
    <p:extLst>
      <p:ext uri="{BB962C8B-B14F-4D97-AF65-F5344CB8AC3E}">
        <p14:creationId xmlns:p14="http://schemas.microsoft.com/office/powerpoint/2010/main" val="327498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1"/>
          <p:cNvSpPr>
            <a:spLocks noGrp="1"/>
          </p:cNvSpPr>
          <p:nvPr>
            <p:ph sz="quarter" idx="4294967295"/>
          </p:nvPr>
        </p:nvSpPr>
        <p:spPr>
          <a:xfrm>
            <a:off x="683568" y="4941168"/>
            <a:ext cx="7632848" cy="1656184"/>
          </a:xfrm>
          <a:prstGeom prst="rect">
            <a:avLst/>
          </a:prstGeom>
          <a:solidFill>
            <a:schemeClr val="accent2">
              <a:lumMod val="20000"/>
              <a:lumOff val="80000"/>
            </a:schemeClr>
          </a:solidFill>
        </p:spPr>
        <p:txBody>
          <a:bodyPr>
            <a:normAutofit/>
          </a:bodyPr>
          <a:lstStyle/>
          <a:p>
            <a:pPr marL="0" indent="0">
              <a:buNone/>
            </a:pPr>
            <a:r>
              <a:rPr lang="zh-CN" altLang="en-US" sz="2400" b="1" dirty="0">
                <a:latin typeface="Calibri" pitchFamily="34" charset="0"/>
                <a:ea typeface="华文楷体" pitchFamily="2" charset="-122"/>
                <a:cs typeface="Calibri" pitchFamily="34" charset="0"/>
              </a:rPr>
              <a:t>在进程执行过程中进行地址变换  </a:t>
            </a:r>
            <a:endParaRPr lang="en-US" altLang="zh-CN" sz="2400" b="1" dirty="0">
              <a:latin typeface="Calibri" pitchFamily="34" charset="0"/>
              <a:ea typeface="华文楷体" pitchFamily="2" charset="-122"/>
              <a:cs typeface="Calibri" pitchFamily="34" charset="0"/>
            </a:endParaRPr>
          </a:p>
          <a:p>
            <a:pPr marL="0" indent="0">
              <a:buNone/>
            </a:pPr>
            <a:r>
              <a:rPr lang="en-US" altLang="zh-CN" sz="2400" b="1" dirty="0">
                <a:latin typeface="Calibri" pitchFamily="34" charset="0"/>
                <a:ea typeface="华文楷体" pitchFamily="2" charset="-122"/>
                <a:cs typeface="Calibri" pitchFamily="34" charset="0"/>
              </a:rPr>
              <a:t>         </a:t>
            </a:r>
            <a:r>
              <a:rPr lang="zh-CN" altLang="en-US" sz="2400" b="1" dirty="0">
                <a:latin typeface="Calibri" pitchFamily="34" charset="0"/>
                <a:ea typeface="华文楷体" pitchFamily="2" charset="-122"/>
                <a:cs typeface="Calibri" pitchFamily="34" charset="0"/>
              </a:rPr>
              <a:t>→   即</a:t>
            </a:r>
            <a:r>
              <a:rPr lang="zh-CN" altLang="en-US" sz="2400" b="1" dirty="0">
                <a:solidFill>
                  <a:srgbClr val="C00000"/>
                </a:solidFill>
                <a:latin typeface="Calibri" pitchFamily="34" charset="0"/>
                <a:ea typeface="华文楷体" pitchFamily="2" charset="-122"/>
                <a:cs typeface="Calibri" pitchFamily="34" charset="0"/>
              </a:rPr>
              <a:t>逐条指令执行时</a:t>
            </a:r>
            <a:r>
              <a:rPr lang="zh-CN" altLang="en-US" sz="2400" b="1" dirty="0">
                <a:latin typeface="Calibri" pitchFamily="34" charset="0"/>
                <a:ea typeface="华文楷体" pitchFamily="2" charset="-122"/>
                <a:cs typeface="Calibri" pitchFamily="34" charset="0"/>
              </a:rPr>
              <a:t>完成地址映射</a:t>
            </a:r>
          </a:p>
          <a:p>
            <a:pPr>
              <a:buSzPct val="80000"/>
              <a:buBlip>
                <a:blip r:embed="rId3"/>
              </a:buBlip>
            </a:pPr>
            <a:r>
              <a:rPr lang="zh-CN" altLang="en-US" sz="2400" b="1" dirty="0">
                <a:solidFill>
                  <a:srgbClr val="006600"/>
                </a:solidFill>
                <a:latin typeface="Calibri" pitchFamily="34" charset="0"/>
                <a:ea typeface="华文楷体" pitchFamily="2" charset="-122"/>
                <a:cs typeface="Calibri" pitchFamily="34" charset="0"/>
              </a:rPr>
              <a:t>需要硬件支持？</a:t>
            </a:r>
            <a:endParaRPr kumimoji="1" lang="zh-CN" altLang="en-US" sz="2400" b="1" dirty="0">
              <a:solidFill>
                <a:srgbClr val="006600"/>
              </a:solidFill>
              <a:latin typeface="Calibri" pitchFamily="34" charset="0"/>
              <a:ea typeface="华文楷体" pitchFamily="2" charset="-122"/>
              <a:cs typeface="Calibri" pitchFamily="34" charset="0"/>
            </a:endParaRPr>
          </a:p>
          <a:p>
            <a:pPr marL="0" indent="0"/>
            <a:endParaRPr lang="zh-CN" altLang="en-US" sz="2400" b="1" dirty="0">
              <a:latin typeface="Calibri" pitchFamily="34" charset="0"/>
              <a:ea typeface="华文楷体" pitchFamily="2" charset="-122"/>
              <a:cs typeface="Calibri" pitchFamily="34" charset="0"/>
            </a:endParaRPr>
          </a:p>
        </p:txBody>
      </p:sp>
      <p:sp>
        <p:nvSpPr>
          <p:cNvPr id="2" name="标题 1"/>
          <p:cNvSpPr>
            <a:spLocks noGrp="1"/>
          </p:cNvSpPr>
          <p:nvPr>
            <p:ph type="title"/>
          </p:nvPr>
        </p:nvSpPr>
        <p:spPr/>
        <p:txBody>
          <a:bodyPr>
            <a:normAutofit/>
          </a:bodyPr>
          <a:lstStyle/>
          <a:p>
            <a:r>
              <a:rPr lang="zh-CN" altLang="en-US" sz="4000" dirty="0"/>
              <a:t>动态地址重定位</a:t>
            </a:r>
          </a:p>
        </p:txBody>
      </p:sp>
      <p:sp>
        <p:nvSpPr>
          <p:cNvPr id="3" name="矩形 2"/>
          <p:cNvSpPr/>
          <p:nvPr/>
        </p:nvSpPr>
        <p:spPr>
          <a:xfrm>
            <a:off x="323528" y="2204864"/>
            <a:ext cx="1008112" cy="144016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b="1" dirty="0" err="1">
                <a:solidFill>
                  <a:srgbClr val="FFFF00"/>
                </a:solidFill>
                <a:latin typeface="Calibri" pitchFamily="34" charset="0"/>
                <a:ea typeface="华文楷体" pitchFamily="2" charset="-122"/>
                <a:cs typeface="Calibri" pitchFamily="34" charset="0"/>
              </a:rPr>
              <a:t>int</a:t>
            </a:r>
            <a:r>
              <a:rPr lang="en-US" altLang="zh-CN" sz="1600" b="1" dirty="0">
                <a:solidFill>
                  <a:srgbClr val="FFFF00"/>
                </a:solidFill>
                <a:latin typeface="Calibri" pitchFamily="34" charset="0"/>
                <a:ea typeface="华文楷体" pitchFamily="2" charset="-122"/>
                <a:cs typeface="Calibri" pitchFamily="34" charset="0"/>
              </a:rPr>
              <a:t>  i</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i = …</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f()</a:t>
            </a:r>
            <a:endParaRPr lang="zh-CN" altLang="en-US" sz="1600" b="1" dirty="0">
              <a:solidFill>
                <a:srgbClr val="FFFF00"/>
              </a:solidFill>
              <a:latin typeface="Calibri" pitchFamily="34" charset="0"/>
              <a:ea typeface="华文楷体" pitchFamily="2" charset="-122"/>
              <a:cs typeface="Calibri" pitchFamily="34" charset="0"/>
            </a:endParaRPr>
          </a:p>
        </p:txBody>
      </p:sp>
      <p:sp>
        <p:nvSpPr>
          <p:cNvPr id="4" name="TextBox 3"/>
          <p:cNvSpPr txBox="1"/>
          <p:nvPr/>
        </p:nvSpPr>
        <p:spPr>
          <a:xfrm>
            <a:off x="323528" y="1844824"/>
            <a:ext cx="295274"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S</a:t>
            </a:r>
            <a:endParaRPr lang="zh-CN" altLang="en-US" dirty="0">
              <a:latin typeface="Calibri" pitchFamily="34" charset="0"/>
              <a:ea typeface="华文楷体" pitchFamily="2" charset="-122"/>
              <a:cs typeface="Calibri" pitchFamily="34" charset="0"/>
            </a:endParaRPr>
          </a:p>
        </p:txBody>
      </p:sp>
      <p:cxnSp>
        <p:nvCxnSpPr>
          <p:cNvPr id="5" name="直接箭头连接符 4"/>
          <p:cNvCxnSpPr/>
          <p:nvPr/>
        </p:nvCxnSpPr>
        <p:spPr>
          <a:xfrm>
            <a:off x="1331640" y="2924944"/>
            <a:ext cx="576064"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907704" y="2204864"/>
            <a:ext cx="1008112" cy="144016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600" b="1" dirty="0" err="1">
              <a:solidFill>
                <a:srgbClr val="FFFF00"/>
              </a:solidFill>
              <a:latin typeface="Calibri" pitchFamily="34" charset="0"/>
              <a:ea typeface="华文楷体" pitchFamily="2" charset="-122"/>
              <a:cs typeface="Calibri" pitchFamily="34" charset="0"/>
            </a:endParaRPr>
          </a:p>
          <a:p>
            <a:endParaRPr lang="en-US" altLang="zh-CN" sz="1600" b="1" dirty="0" err="1">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store 20</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branch f</a:t>
            </a:r>
          </a:p>
          <a:p>
            <a:endParaRPr lang="en-US" altLang="zh-CN" sz="1600" b="1" dirty="0">
              <a:solidFill>
                <a:srgbClr val="FFFF00"/>
              </a:solidFill>
              <a:latin typeface="Calibri" pitchFamily="34" charset="0"/>
              <a:ea typeface="华文楷体" pitchFamily="2" charset="-122"/>
              <a:cs typeface="Calibri" pitchFamily="34" charset="0"/>
            </a:endParaRPr>
          </a:p>
          <a:p>
            <a:endParaRPr lang="en-US" altLang="zh-CN" sz="1600" b="1" dirty="0" err="1">
              <a:solidFill>
                <a:srgbClr val="FFFF00"/>
              </a:solidFill>
              <a:latin typeface="Calibri" pitchFamily="34" charset="0"/>
              <a:ea typeface="华文楷体" pitchFamily="2" charset="-122"/>
              <a:cs typeface="Calibri" pitchFamily="34" charset="0"/>
            </a:endParaRPr>
          </a:p>
        </p:txBody>
      </p:sp>
      <p:sp>
        <p:nvSpPr>
          <p:cNvPr id="7" name="TextBox 6"/>
          <p:cNvSpPr txBox="1"/>
          <p:nvPr/>
        </p:nvSpPr>
        <p:spPr>
          <a:xfrm>
            <a:off x="1632728" y="1988840"/>
            <a:ext cx="303288"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0</a:t>
            </a:r>
            <a:endParaRPr lang="zh-CN" altLang="en-US" dirty="0">
              <a:latin typeface="Calibri" pitchFamily="34" charset="0"/>
              <a:ea typeface="华文楷体" pitchFamily="2" charset="-122"/>
              <a:cs typeface="Calibri" pitchFamily="34" charset="0"/>
            </a:endParaRPr>
          </a:p>
        </p:txBody>
      </p:sp>
      <p:sp>
        <p:nvSpPr>
          <p:cNvPr id="8" name="TextBox 7"/>
          <p:cNvSpPr txBox="1"/>
          <p:nvPr/>
        </p:nvSpPr>
        <p:spPr>
          <a:xfrm>
            <a:off x="1547664" y="2258203"/>
            <a:ext cx="417422"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20</a:t>
            </a:r>
            <a:endParaRPr lang="zh-CN" altLang="en-US" dirty="0">
              <a:latin typeface="Calibri" pitchFamily="34" charset="0"/>
              <a:ea typeface="华文楷体" pitchFamily="2" charset="-122"/>
              <a:cs typeface="Calibri" pitchFamily="34" charset="0"/>
            </a:endParaRPr>
          </a:p>
        </p:txBody>
      </p:sp>
      <p:cxnSp>
        <p:nvCxnSpPr>
          <p:cNvPr id="9" name="直接箭头连接符 8"/>
          <p:cNvCxnSpPr/>
          <p:nvPr/>
        </p:nvCxnSpPr>
        <p:spPr>
          <a:xfrm>
            <a:off x="2915816" y="2924944"/>
            <a:ext cx="1030162"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3945978" y="1628800"/>
            <a:ext cx="1296000" cy="2304256"/>
            <a:chOff x="3945978" y="1628800"/>
            <a:chExt cx="1296000" cy="2304256"/>
          </a:xfrm>
          <a:solidFill>
            <a:srgbClr val="0000CC"/>
          </a:solidFill>
        </p:grpSpPr>
        <p:sp>
          <p:nvSpPr>
            <p:cNvPr id="10" name="矩形 9"/>
            <p:cNvSpPr/>
            <p:nvPr/>
          </p:nvSpPr>
          <p:spPr>
            <a:xfrm>
              <a:off x="3945978" y="1628800"/>
              <a:ext cx="1296000" cy="9243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FFFF00"/>
                  </a:solidFill>
                  <a:latin typeface="Calibri" pitchFamily="34" charset="0"/>
                  <a:ea typeface="华文楷体" pitchFamily="2" charset="-122"/>
                  <a:cs typeface="Calibri" pitchFamily="34" charset="0"/>
                </a:rPr>
                <a:t>函数</a:t>
              </a:r>
              <a:r>
                <a:rPr lang="en-US" altLang="zh-CN" sz="1600" b="1" dirty="0">
                  <a:solidFill>
                    <a:srgbClr val="FFFF00"/>
                  </a:solidFill>
                  <a:latin typeface="Calibri" pitchFamily="34" charset="0"/>
                  <a:ea typeface="华文楷体" pitchFamily="2" charset="-122"/>
                  <a:cs typeface="Calibri" pitchFamily="34" charset="0"/>
                </a:rPr>
                <a:t>f</a:t>
              </a:r>
              <a:endParaRPr lang="zh-CN" altLang="en-US" sz="1600" b="1" dirty="0">
                <a:solidFill>
                  <a:srgbClr val="FFFF00"/>
                </a:solidFill>
                <a:latin typeface="Calibri" pitchFamily="34" charset="0"/>
                <a:ea typeface="华文楷体" pitchFamily="2" charset="-122"/>
                <a:cs typeface="Calibri" pitchFamily="34" charset="0"/>
              </a:endParaRPr>
            </a:p>
          </p:txBody>
        </p:sp>
        <p:sp>
          <p:nvSpPr>
            <p:cNvPr id="11" name="矩形 10"/>
            <p:cNvSpPr/>
            <p:nvPr/>
          </p:nvSpPr>
          <p:spPr>
            <a:xfrm>
              <a:off x="3945978" y="2553104"/>
              <a:ext cx="1296000" cy="1379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600" b="1" dirty="0">
                <a:solidFill>
                  <a:srgbClr val="FFFF00"/>
                </a:solidFill>
                <a:latin typeface="Calibri" pitchFamily="34" charset="0"/>
                <a:ea typeface="华文楷体" pitchFamily="2" charset="-122"/>
                <a:cs typeface="Calibri" pitchFamily="34" charset="0"/>
              </a:endParaRP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store 120</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branch 0</a:t>
              </a:r>
            </a:p>
            <a:p>
              <a:endParaRPr lang="zh-CN" altLang="en-US" b="1" dirty="0">
                <a:solidFill>
                  <a:srgbClr val="FFFF00"/>
                </a:solidFill>
                <a:latin typeface="Calibri" pitchFamily="34" charset="0"/>
                <a:ea typeface="华文楷体" pitchFamily="2" charset="-122"/>
                <a:cs typeface="Calibri" pitchFamily="34" charset="0"/>
              </a:endParaRPr>
            </a:p>
          </p:txBody>
        </p:sp>
      </p:grpSp>
      <p:sp>
        <p:nvSpPr>
          <p:cNvPr id="12" name="TextBox 11"/>
          <p:cNvSpPr txBox="1"/>
          <p:nvPr/>
        </p:nvSpPr>
        <p:spPr>
          <a:xfrm>
            <a:off x="3657946" y="1412776"/>
            <a:ext cx="303288"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0</a:t>
            </a:r>
            <a:endParaRPr lang="zh-CN" altLang="en-US" dirty="0">
              <a:latin typeface="Calibri" pitchFamily="34" charset="0"/>
              <a:ea typeface="华文楷体" pitchFamily="2" charset="-122"/>
              <a:cs typeface="Calibri" pitchFamily="34" charset="0"/>
            </a:endParaRPr>
          </a:p>
        </p:txBody>
      </p:sp>
      <p:sp>
        <p:nvSpPr>
          <p:cNvPr id="13" name="TextBox 12"/>
          <p:cNvSpPr txBox="1"/>
          <p:nvPr/>
        </p:nvSpPr>
        <p:spPr>
          <a:xfrm>
            <a:off x="3473037" y="2276872"/>
            <a:ext cx="535724"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100</a:t>
            </a:r>
            <a:endParaRPr lang="zh-CN" altLang="en-US" dirty="0">
              <a:latin typeface="Calibri" pitchFamily="34" charset="0"/>
              <a:ea typeface="华文楷体" pitchFamily="2" charset="-122"/>
              <a:cs typeface="Calibri" pitchFamily="34" charset="0"/>
            </a:endParaRPr>
          </a:p>
        </p:txBody>
      </p:sp>
      <p:sp>
        <p:nvSpPr>
          <p:cNvPr id="14" name="TextBox 13"/>
          <p:cNvSpPr txBox="1"/>
          <p:nvPr/>
        </p:nvSpPr>
        <p:spPr>
          <a:xfrm>
            <a:off x="3476244" y="2555612"/>
            <a:ext cx="535724"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120</a:t>
            </a:r>
            <a:endParaRPr lang="zh-CN" altLang="en-US" dirty="0">
              <a:latin typeface="Calibri" pitchFamily="34" charset="0"/>
              <a:ea typeface="华文楷体" pitchFamily="2" charset="-122"/>
              <a:cs typeface="Calibri" pitchFamily="34" charset="0"/>
            </a:endParaRPr>
          </a:p>
        </p:txBody>
      </p:sp>
      <p:grpSp>
        <p:nvGrpSpPr>
          <p:cNvPr id="31" name="组合 30"/>
          <p:cNvGrpSpPr/>
          <p:nvPr/>
        </p:nvGrpSpPr>
        <p:grpSpPr>
          <a:xfrm>
            <a:off x="6156176" y="1628800"/>
            <a:ext cx="1296144" cy="2304256"/>
            <a:chOff x="6156176" y="1628800"/>
            <a:chExt cx="1296144" cy="2304256"/>
          </a:xfrm>
          <a:solidFill>
            <a:srgbClr val="0000CC"/>
          </a:solidFill>
        </p:grpSpPr>
        <p:sp>
          <p:nvSpPr>
            <p:cNvPr id="15" name="矩形 14"/>
            <p:cNvSpPr/>
            <p:nvPr/>
          </p:nvSpPr>
          <p:spPr>
            <a:xfrm>
              <a:off x="6156176" y="1628800"/>
              <a:ext cx="1296144" cy="9243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FFFF00"/>
                  </a:solidFill>
                  <a:latin typeface="Calibri" pitchFamily="34" charset="0"/>
                  <a:ea typeface="华文楷体" pitchFamily="2" charset="-122"/>
                  <a:cs typeface="Calibri" pitchFamily="34" charset="0"/>
                </a:rPr>
                <a:t>函数</a:t>
              </a:r>
              <a:r>
                <a:rPr lang="en-US" altLang="zh-CN" sz="1600" b="1" dirty="0">
                  <a:solidFill>
                    <a:srgbClr val="FFFF00"/>
                  </a:solidFill>
                  <a:latin typeface="Calibri" pitchFamily="34" charset="0"/>
                  <a:ea typeface="华文楷体" pitchFamily="2" charset="-122"/>
                  <a:cs typeface="Calibri" pitchFamily="34" charset="0"/>
                </a:rPr>
                <a:t>f</a:t>
              </a:r>
              <a:endParaRPr lang="zh-CN" altLang="en-US" sz="1600" b="1" dirty="0">
                <a:solidFill>
                  <a:srgbClr val="FFFF00"/>
                </a:solidFill>
                <a:latin typeface="Calibri" pitchFamily="34" charset="0"/>
                <a:ea typeface="华文楷体" pitchFamily="2" charset="-122"/>
                <a:cs typeface="Calibri" pitchFamily="34" charset="0"/>
              </a:endParaRPr>
            </a:p>
          </p:txBody>
        </p:sp>
        <p:sp>
          <p:nvSpPr>
            <p:cNvPr id="16" name="矩形 15"/>
            <p:cNvSpPr/>
            <p:nvPr/>
          </p:nvSpPr>
          <p:spPr>
            <a:xfrm>
              <a:off x="6156176" y="2553104"/>
              <a:ext cx="1296144" cy="1379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600" b="1" dirty="0">
                <a:solidFill>
                  <a:srgbClr val="FFFF00"/>
                </a:solidFill>
                <a:latin typeface="Calibri" pitchFamily="34" charset="0"/>
                <a:ea typeface="华文楷体" pitchFamily="2" charset="-122"/>
                <a:cs typeface="Calibri" pitchFamily="34" charset="0"/>
              </a:endParaRP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store 120</a:t>
              </a:r>
            </a:p>
            <a:p>
              <a:endParaRPr lang="en-US" altLang="zh-CN" sz="1600" b="1" dirty="0">
                <a:solidFill>
                  <a:srgbClr val="FFFF00"/>
                </a:solidFill>
                <a:latin typeface="Calibri" pitchFamily="34" charset="0"/>
                <a:ea typeface="华文楷体" pitchFamily="2" charset="-122"/>
                <a:cs typeface="Calibri" pitchFamily="34" charset="0"/>
              </a:endParaRPr>
            </a:p>
            <a:p>
              <a:r>
                <a:rPr lang="en-US" altLang="zh-CN" sz="1600" b="1" dirty="0">
                  <a:solidFill>
                    <a:srgbClr val="FFFF00"/>
                  </a:solidFill>
                  <a:latin typeface="Calibri" pitchFamily="34" charset="0"/>
                  <a:ea typeface="华文楷体" pitchFamily="2" charset="-122"/>
                  <a:cs typeface="Calibri" pitchFamily="34" charset="0"/>
                </a:rPr>
                <a:t>branch 0</a:t>
              </a:r>
            </a:p>
            <a:p>
              <a:endParaRPr lang="zh-CN" altLang="en-US" b="1" dirty="0">
                <a:solidFill>
                  <a:srgbClr val="FFFF00"/>
                </a:solidFill>
                <a:latin typeface="Calibri" pitchFamily="34" charset="0"/>
                <a:ea typeface="华文楷体" pitchFamily="2" charset="-122"/>
                <a:cs typeface="Calibri" pitchFamily="34" charset="0"/>
              </a:endParaRPr>
            </a:p>
          </p:txBody>
        </p:sp>
      </p:grpSp>
      <p:sp>
        <p:nvSpPr>
          <p:cNvPr id="17" name="TextBox 16"/>
          <p:cNvSpPr txBox="1"/>
          <p:nvPr/>
        </p:nvSpPr>
        <p:spPr>
          <a:xfrm>
            <a:off x="5508104" y="1412776"/>
            <a:ext cx="652743"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1000</a:t>
            </a:r>
            <a:endParaRPr lang="zh-CN" altLang="en-US" dirty="0">
              <a:latin typeface="Calibri" pitchFamily="34" charset="0"/>
              <a:ea typeface="华文楷体" pitchFamily="2" charset="-122"/>
              <a:cs typeface="Calibri" pitchFamily="34" charset="0"/>
            </a:endParaRPr>
          </a:p>
        </p:txBody>
      </p:sp>
      <p:sp>
        <p:nvSpPr>
          <p:cNvPr id="18" name="TextBox 17"/>
          <p:cNvSpPr txBox="1"/>
          <p:nvPr/>
        </p:nvSpPr>
        <p:spPr>
          <a:xfrm>
            <a:off x="5561269" y="2276872"/>
            <a:ext cx="652743"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1100</a:t>
            </a:r>
            <a:endParaRPr lang="zh-CN" altLang="en-US" dirty="0">
              <a:latin typeface="Calibri" pitchFamily="34" charset="0"/>
              <a:ea typeface="华文楷体" pitchFamily="2" charset="-122"/>
              <a:cs typeface="Calibri" pitchFamily="34" charset="0"/>
            </a:endParaRPr>
          </a:p>
        </p:txBody>
      </p:sp>
      <p:sp>
        <p:nvSpPr>
          <p:cNvPr id="19" name="TextBox 18"/>
          <p:cNvSpPr txBox="1"/>
          <p:nvPr/>
        </p:nvSpPr>
        <p:spPr>
          <a:xfrm>
            <a:off x="5564476" y="2555612"/>
            <a:ext cx="652743" cy="369332"/>
          </a:xfrm>
          <a:prstGeom prst="rect">
            <a:avLst/>
          </a:prstGeom>
          <a:noFill/>
        </p:spPr>
        <p:txBody>
          <a:bodyPr wrap="none" rtlCol="0">
            <a:spAutoFit/>
          </a:bodyPr>
          <a:lstStyle/>
          <a:p>
            <a:r>
              <a:rPr lang="en-US" altLang="zh-CN" dirty="0">
                <a:latin typeface="Calibri" pitchFamily="34" charset="0"/>
                <a:ea typeface="华文楷体" pitchFamily="2" charset="-122"/>
                <a:cs typeface="Calibri" pitchFamily="34" charset="0"/>
              </a:rPr>
              <a:t>1120</a:t>
            </a:r>
            <a:endParaRPr lang="zh-CN" altLang="en-US" dirty="0">
              <a:latin typeface="Calibri" pitchFamily="34" charset="0"/>
              <a:ea typeface="华文楷体" pitchFamily="2" charset="-122"/>
              <a:cs typeface="Calibri" pitchFamily="34" charset="0"/>
            </a:endParaRPr>
          </a:p>
        </p:txBody>
      </p:sp>
      <p:cxnSp>
        <p:nvCxnSpPr>
          <p:cNvPr id="21" name="直接箭头连接符 20"/>
          <p:cNvCxnSpPr/>
          <p:nvPr/>
        </p:nvCxnSpPr>
        <p:spPr>
          <a:xfrm>
            <a:off x="5248764" y="2924944"/>
            <a:ext cx="904068"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03648" y="2924944"/>
            <a:ext cx="430887" cy="876202"/>
          </a:xfrm>
          <a:prstGeom prst="rect">
            <a:avLst/>
          </a:prstGeom>
          <a:noFill/>
        </p:spPr>
        <p:txBody>
          <a:bodyPr vert="eaVert" wrap="none" rtlCol="0">
            <a:spAutoFit/>
          </a:bodyPr>
          <a:lstStyle/>
          <a:p>
            <a:r>
              <a:rPr lang="zh-CN" altLang="en-US" sz="1600" b="1" dirty="0">
                <a:latin typeface="Calibri" pitchFamily="34" charset="0"/>
                <a:ea typeface="华文楷体" pitchFamily="2" charset="-122"/>
                <a:cs typeface="Calibri" pitchFamily="34" charset="0"/>
              </a:rPr>
              <a:t>编译器</a:t>
            </a:r>
          </a:p>
        </p:txBody>
      </p:sp>
      <p:sp>
        <p:nvSpPr>
          <p:cNvPr id="24" name="TextBox 23"/>
          <p:cNvSpPr txBox="1"/>
          <p:nvPr/>
        </p:nvSpPr>
        <p:spPr>
          <a:xfrm>
            <a:off x="3133001" y="2924944"/>
            <a:ext cx="430887" cy="876202"/>
          </a:xfrm>
          <a:prstGeom prst="rect">
            <a:avLst/>
          </a:prstGeom>
          <a:noFill/>
        </p:spPr>
        <p:txBody>
          <a:bodyPr vert="eaVert" wrap="none" rtlCol="0">
            <a:spAutoFit/>
          </a:bodyPr>
          <a:lstStyle/>
          <a:p>
            <a:r>
              <a:rPr lang="zh-CN" altLang="en-US" sz="1600" b="1" dirty="0">
                <a:latin typeface="Calibri" pitchFamily="34" charset="0"/>
                <a:ea typeface="华文楷体" pitchFamily="2" charset="-122"/>
                <a:cs typeface="Calibri" pitchFamily="34" charset="0"/>
              </a:rPr>
              <a:t>链接器</a:t>
            </a:r>
          </a:p>
        </p:txBody>
      </p:sp>
      <p:sp>
        <p:nvSpPr>
          <p:cNvPr id="25" name="TextBox 24"/>
          <p:cNvSpPr txBox="1"/>
          <p:nvPr/>
        </p:nvSpPr>
        <p:spPr>
          <a:xfrm>
            <a:off x="5437257" y="2924944"/>
            <a:ext cx="430887" cy="876202"/>
          </a:xfrm>
          <a:prstGeom prst="rect">
            <a:avLst/>
          </a:prstGeom>
          <a:noFill/>
        </p:spPr>
        <p:txBody>
          <a:bodyPr vert="eaVert" wrap="none" rtlCol="0">
            <a:spAutoFit/>
          </a:bodyPr>
          <a:lstStyle/>
          <a:p>
            <a:r>
              <a:rPr lang="zh-CN" altLang="en-US" sz="1600" b="1" dirty="0">
                <a:latin typeface="Calibri" pitchFamily="34" charset="0"/>
                <a:ea typeface="华文楷体" pitchFamily="2" charset="-122"/>
                <a:cs typeface="Calibri" pitchFamily="34" charset="0"/>
              </a:rPr>
              <a:t>装载器</a:t>
            </a:r>
          </a:p>
        </p:txBody>
      </p:sp>
      <p:sp>
        <p:nvSpPr>
          <p:cNvPr id="26" name="TextBox 25"/>
          <p:cNvSpPr txBox="1"/>
          <p:nvPr/>
        </p:nvSpPr>
        <p:spPr>
          <a:xfrm>
            <a:off x="427514" y="3717032"/>
            <a:ext cx="800219" cy="338554"/>
          </a:xfrm>
          <a:prstGeom prst="rect">
            <a:avLst/>
          </a:prstGeom>
          <a:noFill/>
        </p:spPr>
        <p:txBody>
          <a:bodyPr wrap="none" rtlCol="0">
            <a:spAutoFit/>
          </a:bodyPr>
          <a:lstStyle/>
          <a:p>
            <a:r>
              <a:rPr lang="zh-CN" altLang="en-US" sz="1600" b="1" dirty="0">
                <a:latin typeface="Calibri" pitchFamily="34" charset="0"/>
                <a:ea typeface="华文楷体" pitchFamily="2" charset="-122"/>
                <a:cs typeface="Calibri" pitchFamily="34" charset="0"/>
              </a:rPr>
              <a:t>源程序</a:t>
            </a:r>
          </a:p>
        </p:txBody>
      </p:sp>
      <p:sp>
        <p:nvSpPr>
          <p:cNvPr id="27" name="TextBox 26"/>
          <p:cNvSpPr txBox="1"/>
          <p:nvPr/>
        </p:nvSpPr>
        <p:spPr>
          <a:xfrm>
            <a:off x="1907704" y="3717032"/>
            <a:ext cx="1005403" cy="338554"/>
          </a:xfrm>
          <a:prstGeom prst="rect">
            <a:avLst/>
          </a:prstGeom>
          <a:noFill/>
        </p:spPr>
        <p:txBody>
          <a:bodyPr wrap="none" rtlCol="0">
            <a:spAutoFit/>
          </a:bodyPr>
          <a:lstStyle/>
          <a:p>
            <a:r>
              <a:rPr lang="zh-CN" altLang="en-US" sz="1600" b="1" dirty="0">
                <a:latin typeface="Calibri" pitchFamily="34" charset="0"/>
                <a:ea typeface="华文楷体" pitchFamily="2" charset="-122"/>
                <a:cs typeface="Calibri" pitchFamily="34" charset="0"/>
              </a:rPr>
              <a:t>目标程序</a:t>
            </a:r>
          </a:p>
        </p:txBody>
      </p:sp>
      <p:sp>
        <p:nvSpPr>
          <p:cNvPr id="28" name="TextBox 27"/>
          <p:cNvSpPr txBox="1"/>
          <p:nvPr/>
        </p:nvSpPr>
        <p:spPr>
          <a:xfrm>
            <a:off x="4070653" y="3954542"/>
            <a:ext cx="1005403" cy="584775"/>
          </a:xfrm>
          <a:prstGeom prst="rect">
            <a:avLst/>
          </a:prstGeom>
          <a:noFill/>
        </p:spPr>
        <p:txBody>
          <a:bodyPr wrap="none" rtlCol="0">
            <a:spAutoFit/>
          </a:bodyPr>
          <a:lstStyle/>
          <a:p>
            <a:r>
              <a:rPr lang="zh-CN" altLang="en-US" sz="1600" b="1" dirty="0">
                <a:latin typeface="Calibri" pitchFamily="34" charset="0"/>
                <a:ea typeface="华文楷体" pitchFamily="2" charset="-122"/>
                <a:cs typeface="Calibri" pitchFamily="34" charset="0"/>
              </a:rPr>
              <a:t>装载模块</a:t>
            </a:r>
            <a:endParaRPr lang="en-US" altLang="zh-CN" sz="1600" b="1" dirty="0">
              <a:latin typeface="Calibri" pitchFamily="34" charset="0"/>
              <a:ea typeface="华文楷体" pitchFamily="2" charset="-122"/>
              <a:cs typeface="Calibri" pitchFamily="34" charset="0"/>
            </a:endParaRPr>
          </a:p>
          <a:p>
            <a:r>
              <a:rPr lang="en-US" altLang="zh-CN" sz="1600" b="1" dirty="0">
                <a:latin typeface="Calibri" pitchFamily="34" charset="0"/>
                <a:ea typeface="华文楷体" pitchFamily="2" charset="-122"/>
                <a:cs typeface="Calibri" pitchFamily="34" charset="0"/>
              </a:rPr>
              <a:t>(</a:t>
            </a:r>
            <a:r>
              <a:rPr lang="zh-CN" altLang="en-US" sz="1600" b="1" dirty="0">
                <a:latin typeface="Calibri" pitchFamily="34" charset="0"/>
                <a:ea typeface="华文楷体" pitchFamily="2" charset="-122"/>
                <a:cs typeface="Calibri" pitchFamily="34" charset="0"/>
              </a:rPr>
              <a:t>磁盘中</a:t>
            </a:r>
            <a:r>
              <a:rPr lang="en-US" altLang="zh-CN" sz="1600" b="1" dirty="0">
                <a:latin typeface="Calibri" pitchFamily="34" charset="0"/>
                <a:ea typeface="华文楷体" pitchFamily="2" charset="-122"/>
                <a:cs typeface="Calibri" pitchFamily="34" charset="0"/>
              </a:rPr>
              <a:t>)</a:t>
            </a:r>
            <a:endParaRPr lang="zh-CN" altLang="en-US" sz="1600" b="1" dirty="0">
              <a:latin typeface="Calibri" pitchFamily="34" charset="0"/>
              <a:ea typeface="华文楷体" pitchFamily="2" charset="-122"/>
              <a:cs typeface="Calibri" pitchFamily="34" charset="0"/>
            </a:endParaRPr>
          </a:p>
        </p:txBody>
      </p:sp>
      <p:sp>
        <p:nvSpPr>
          <p:cNvPr id="29" name="TextBox 28"/>
          <p:cNvSpPr txBox="1"/>
          <p:nvPr/>
        </p:nvSpPr>
        <p:spPr>
          <a:xfrm>
            <a:off x="6302901" y="3933056"/>
            <a:ext cx="1005403" cy="584775"/>
          </a:xfrm>
          <a:prstGeom prst="rect">
            <a:avLst/>
          </a:prstGeom>
          <a:noFill/>
        </p:spPr>
        <p:txBody>
          <a:bodyPr wrap="none" rtlCol="0">
            <a:spAutoFit/>
          </a:bodyPr>
          <a:lstStyle/>
          <a:p>
            <a:r>
              <a:rPr lang="zh-CN" altLang="en-US" sz="1600" b="1" dirty="0">
                <a:latin typeface="Calibri" pitchFamily="34" charset="0"/>
                <a:ea typeface="华文楷体" pitchFamily="2" charset="-122"/>
                <a:cs typeface="Calibri" pitchFamily="34" charset="0"/>
              </a:rPr>
              <a:t>装载模块</a:t>
            </a:r>
            <a:endParaRPr lang="en-US" altLang="zh-CN" sz="1600" b="1" dirty="0">
              <a:latin typeface="Calibri" pitchFamily="34" charset="0"/>
              <a:ea typeface="华文楷体" pitchFamily="2" charset="-122"/>
              <a:cs typeface="Calibri" pitchFamily="34" charset="0"/>
            </a:endParaRPr>
          </a:p>
          <a:p>
            <a:r>
              <a:rPr lang="en-US" altLang="zh-CN" sz="1600" b="1" dirty="0">
                <a:latin typeface="Calibri" pitchFamily="34" charset="0"/>
                <a:ea typeface="华文楷体" pitchFamily="2" charset="-122"/>
                <a:cs typeface="Calibri" pitchFamily="34" charset="0"/>
              </a:rPr>
              <a:t>(</a:t>
            </a:r>
            <a:r>
              <a:rPr lang="zh-CN" altLang="en-US" sz="1600" b="1" dirty="0">
                <a:latin typeface="Calibri" pitchFamily="34" charset="0"/>
                <a:ea typeface="华文楷体" pitchFamily="2" charset="-122"/>
                <a:cs typeface="Calibri" pitchFamily="34" charset="0"/>
              </a:rPr>
              <a:t>内存中</a:t>
            </a:r>
            <a:r>
              <a:rPr lang="en-US" altLang="zh-CN" sz="1600" b="1" dirty="0">
                <a:latin typeface="Calibri" pitchFamily="34" charset="0"/>
                <a:ea typeface="华文楷体" pitchFamily="2" charset="-122"/>
                <a:cs typeface="Calibri" pitchFamily="34" charset="0"/>
              </a:rPr>
              <a:t>)</a:t>
            </a:r>
            <a:endParaRPr lang="zh-CN" altLang="en-US" sz="1600" b="1" dirty="0">
              <a:latin typeface="Calibri" pitchFamily="34" charset="0"/>
              <a:ea typeface="华文楷体" pitchFamily="2" charset="-122"/>
              <a:cs typeface="Calibri" pitchFamily="34" charset="0"/>
            </a:endParaRPr>
          </a:p>
        </p:txBody>
      </p:sp>
      <p:sp>
        <p:nvSpPr>
          <p:cNvPr id="20" name="矩形 19"/>
          <p:cNvSpPr/>
          <p:nvPr/>
        </p:nvSpPr>
        <p:spPr>
          <a:xfrm>
            <a:off x="7884368" y="2565625"/>
            <a:ext cx="648072" cy="71684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FF00"/>
                </a:solidFill>
                <a:latin typeface="Calibri" pitchFamily="34" charset="0"/>
                <a:ea typeface="华文楷体" pitchFamily="2" charset="-122"/>
                <a:cs typeface="Calibri" pitchFamily="34" charset="0"/>
              </a:rPr>
              <a:t>地址映射</a:t>
            </a:r>
          </a:p>
        </p:txBody>
      </p:sp>
      <p:cxnSp>
        <p:nvCxnSpPr>
          <p:cNvPr id="32" name="直接箭头连接符 31"/>
          <p:cNvCxnSpPr>
            <a:endCxn id="20" idx="1"/>
          </p:cNvCxnSpPr>
          <p:nvPr/>
        </p:nvCxnSpPr>
        <p:spPr>
          <a:xfrm>
            <a:off x="7452320" y="2924045"/>
            <a:ext cx="432048" cy="1"/>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0" idx="3"/>
          </p:cNvCxnSpPr>
          <p:nvPr/>
        </p:nvCxnSpPr>
        <p:spPr>
          <a:xfrm flipV="1">
            <a:off x="8532440" y="2924045"/>
            <a:ext cx="432048" cy="1"/>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4368" y="2235061"/>
            <a:ext cx="595035" cy="338554"/>
          </a:xfrm>
          <a:prstGeom prst="rect">
            <a:avLst/>
          </a:prstGeom>
          <a:noFill/>
        </p:spPr>
        <p:txBody>
          <a:bodyPr wrap="none" rtlCol="0">
            <a:spAutoFit/>
          </a:bodyPr>
          <a:lstStyle/>
          <a:p>
            <a:r>
              <a:rPr lang="zh-CN" altLang="en-US" sz="1600" b="1" dirty="0">
                <a:latin typeface="Calibri" pitchFamily="34" charset="0"/>
                <a:ea typeface="华文楷体" pitchFamily="2" charset="-122"/>
                <a:cs typeface="Calibri" pitchFamily="34" charset="0"/>
              </a:rPr>
              <a:t>执行</a:t>
            </a:r>
          </a:p>
        </p:txBody>
      </p:sp>
    </p:spTree>
    <p:extLst>
      <p:ext uri="{BB962C8B-B14F-4D97-AF65-F5344CB8AC3E}">
        <p14:creationId xmlns:p14="http://schemas.microsoft.com/office/powerpoint/2010/main" val="174082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1+#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1+#ppt_w/2"/>
                                          </p:val>
                                        </p:tav>
                                        <p:tav tm="100000">
                                          <p:val>
                                            <p:strVal val="#ppt_x"/>
                                          </p:val>
                                        </p:tav>
                                      </p:tavLst>
                                    </p:anim>
                                    <p:anim calcmode="lin" valueType="num">
                                      <p:cBhvr additive="base">
                                        <p:cTn id="12" dur="20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1+#ppt_w/2"/>
                                          </p:val>
                                        </p:tav>
                                        <p:tav tm="100000">
                                          <p:val>
                                            <p:strVal val="#ppt_x"/>
                                          </p:val>
                                        </p:tav>
                                      </p:tavLst>
                                    </p:anim>
                                    <p:anim calcmode="lin" valueType="num">
                                      <p:cBhvr additive="base">
                                        <p:cTn id="16" dur="20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1+#ppt_w/2"/>
                                          </p:val>
                                        </p:tav>
                                        <p:tav tm="100000">
                                          <p:val>
                                            <p:strVal val="#ppt_x"/>
                                          </p:val>
                                        </p:tav>
                                      </p:tavLst>
                                    </p:anim>
                                    <p:anim calcmode="lin" valueType="num">
                                      <p:cBhvr additive="base">
                                        <p:cTn id="20" dur="20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2000" fill="hold"/>
                                        <p:tgtEl>
                                          <p:spTgt spid="7"/>
                                        </p:tgtEl>
                                        <p:attrNameLst>
                                          <p:attrName>ppt_x</p:attrName>
                                        </p:attrNameLst>
                                      </p:cBhvr>
                                      <p:tavLst>
                                        <p:tav tm="0">
                                          <p:val>
                                            <p:strVal val="1+#ppt_w/2"/>
                                          </p:val>
                                        </p:tav>
                                        <p:tav tm="100000">
                                          <p:val>
                                            <p:strVal val="#ppt_x"/>
                                          </p:val>
                                        </p:tav>
                                      </p:tavLst>
                                    </p:anim>
                                    <p:anim calcmode="lin" valueType="num">
                                      <p:cBhvr additive="base">
                                        <p:cTn id="24" dur="2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2000" fill="hold"/>
                                        <p:tgtEl>
                                          <p:spTgt spid="8"/>
                                        </p:tgtEl>
                                        <p:attrNameLst>
                                          <p:attrName>ppt_x</p:attrName>
                                        </p:attrNameLst>
                                      </p:cBhvr>
                                      <p:tavLst>
                                        <p:tav tm="0">
                                          <p:val>
                                            <p:strVal val="1+#ppt_w/2"/>
                                          </p:val>
                                        </p:tav>
                                        <p:tav tm="100000">
                                          <p:val>
                                            <p:strVal val="#ppt_x"/>
                                          </p:val>
                                        </p:tav>
                                      </p:tavLst>
                                    </p:anim>
                                    <p:anim calcmode="lin" valueType="num">
                                      <p:cBhvr additive="base">
                                        <p:cTn id="28" dur="20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2000" fill="hold"/>
                                        <p:tgtEl>
                                          <p:spTgt spid="9"/>
                                        </p:tgtEl>
                                        <p:attrNameLst>
                                          <p:attrName>ppt_x</p:attrName>
                                        </p:attrNameLst>
                                      </p:cBhvr>
                                      <p:tavLst>
                                        <p:tav tm="0">
                                          <p:val>
                                            <p:strVal val="1+#ppt_w/2"/>
                                          </p:val>
                                        </p:tav>
                                        <p:tav tm="100000">
                                          <p:val>
                                            <p:strVal val="#ppt_x"/>
                                          </p:val>
                                        </p:tav>
                                      </p:tavLst>
                                    </p:anim>
                                    <p:anim calcmode="lin" valueType="num">
                                      <p:cBhvr additive="base">
                                        <p:cTn id="32" dur="20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2000" fill="hold"/>
                                        <p:tgtEl>
                                          <p:spTgt spid="30"/>
                                        </p:tgtEl>
                                        <p:attrNameLst>
                                          <p:attrName>ppt_x</p:attrName>
                                        </p:attrNameLst>
                                      </p:cBhvr>
                                      <p:tavLst>
                                        <p:tav tm="0">
                                          <p:val>
                                            <p:strVal val="1+#ppt_w/2"/>
                                          </p:val>
                                        </p:tav>
                                        <p:tav tm="100000">
                                          <p:val>
                                            <p:strVal val="#ppt_x"/>
                                          </p:val>
                                        </p:tav>
                                      </p:tavLst>
                                    </p:anim>
                                    <p:anim calcmode="lin" valueType="num">
                                      <p:cBhvr additive="base">
                                        <p:cTn id="36" dur="200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2000" fill="hold"/>
                                        <p:tgtEl>
                                          <p:spTgt spid="12"/>
                                        </p:tgtEl>
                                        <p:attrNameLst>
                                          <p:attrName>ppt_x</p:attrName>
                                        </p:attrNameLst>
                                      </p:cBhvr>
                                      <p:tavLst>
                                        <p:tav tm="0">
                                          <p:val>
                                            <p:strVal val="1+#ppt_w/2"/>
                                          </p:val>
                                        </p:tav>
                                        <p:tav tm="100000">
                                          <p:val>
                                            <p:strVal val="#ppt_x"/>
                                          </p:val>
                                        </p:tav>
                                      </p:tavLst>
                                    </p:anim>
                                    <p:anim calcmode="lin" valueType="num">
                                      <p:cBhvr additive="base">
                                        <p:cTn id="40" dur="20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2000" fill="hold"/>
                                        <p:tgtEl>
                                          <p:spTgt spid="13"/>
                                        </p:tgtEl>
                                        <p:attrNameLst>
                                          <p:attrName>ppt_x</p:attrName>
                                        </p:attrNameLst>
                                      </p:cBhvr>
                                      <p:tavLst>
                                        <p:tav tm="0">
                                          <p:val>
                                            <p:strVal val="1+#ppt_w/2"/>
                                          </p:val>
                                        </p:tav>
                                        <p:tav tm="100000">
                                          <p:val>
                                            <p:strVal val="#ppt_x"/>
                                          </p:val>
                                        </p:tav>
                                      </p:tavLst>
                                    </p:anim>
                                    <p:anim calcmode="lin" valueType="num">
                                      <p:cBhvr additive="base">
                                        <p:cTn id="44" dur="2000" fill="hold"/>
                                        <p:tgtEl>
                                          <p:spTgt spid="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2000" fill="hold"/>
                                        <p:tgtEl>
                                          <p:spTgt spid="14"/>
                                        </p:tgtEl>
                                        <p:attrNameLst>
                                          <p:attrName>ppt_x</p:attrName>
                                        </p:attrNameLst>
                                      </p:cBhvr>
                                      <p:tavLst>
                                        <p:tav tm="0">
                                          <p:val>
                                            <p:strVal val="1+#ppt_w/2"/>
                                          </p:val>
                                        </p:tav>
                                        <p:tav tm="100000">
                                          <p:val>
                                            <p:strVal val="#ppt_x"/>
                                          </p:val>
                                        </p:tav>
                                      </p:tavLst>
                                    </p:anim>
                                    <p:anim calcmode="lin" valueType="num">
                                      <p:cBhvr additive="base">
                                        <p:cTn id="48" dur="20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2000" fill="hold"/>
                                        <p:tgtEl>
                                          <p:spTgt spid="31"/>
                                        </p:tgtEl>
                                        <p:attrNameLst>
                                          <p:attrName>ppt_x</p:attrName>
                                        </p:attrNameLst>
                                      </p:cBhvr>
                                      <p:tavLst>
                                        <p:tav tm="0">
                                          <p:val>
                                            <p:strVal val="1+#ppt_w/2"/>
                                          </p:val>
                                        </p:tav>
                                        <p:tav tm="100000">
                                          <p:val>
                                            <p:strVal val="#ppt_x"/>
                                          </p:val>
                                        </p:tav>
                                      </p:tavLst>
                                    </p:anim>
                                    <p:anim calcmode="lin" valueType="num">
                                      <p:cBhvr additive="base">
                                        <p:cTn id="52" dur="2000" fill="hold"/>
                                        <p:tgtEl>
                                          <p:spTgt spid="3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2000" fill="hold"/>
                                        <p:tgtEl>
                                          <p:spTgt spid="17"/>
                                        </p:tgtEl>
                                        <p:attrNameLst>
                                          <p:attrName>ppt_x</p:attrName>
                                        </p:attrNameLst>
                                      </p:cBhvr>
                                      <p:tavLst>
                                        <p:tav tm="0">
                                          <p:val>
                                            <p:strVal val="1+#ppt_w/2"/>
                                          </p:val>
                                        </p:tav>
                                        <p:tav tm="100000">
                                          <p:val>
                                            <p:strVal val="#ppt_x"/>
                                          </p:val>
                                        </p:tav>
                                      </p:tavLst>
                                    </p:anim>
                                    <p:anim calcmode="lin" valueType="num">
                                      <p:cBhvr additive="base">
                                        <p:cTn id="56" dur="20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2000" fill="hold"/>
                                        <p:tgtEl>
                                          <p:spTgt spid="18"/>
                                        </p:tgtEl>
                                        <p:attrNameLst>
                                          <p:attrName>ppt_x</p:attrName>
                                        </p:attrNameLst>
                                      </p:cBhvr>
                                      <p:tavLst>
                                        <p:tav tm="0">
                                          <p:val>
                                            <p:strVal val="1+#ppt_w/2"/>
                                          </p:val>
                                        </p:tav>
                                        <p:tav tm="100000">
                                          <p:val>
                                            <p:strVal val="#ppt_x"/>
                                          </p:val>
                                        </p:tav>
                                      </p:tavLst>
                                    </p:anim>
                                    <p:anim calcmode="lin" valueType="num">
                                      <p:cBhvr additive="base">
                                        <p:cTn id="60" dur="20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2000" fill="hold"/>
                                        <p:tgtEl>
                                          <p:spTgt spid="19"/>
                                        </p:tgtEl>
                                        <p:attrNameLst>
                                          <p:attrName>ppt_x</p:attrName>
                                        </p:attrNameLst>
                                      </p:cBhvr>
                                      <p:tavLst>
                                        <p:tav tm="0">
                                          <p:val>
                                            <p:strVal val="1+#ppt_w/2"/>
                                          </p:val>
                                        </p:tav>
                                        <p:tav tm="100000">
                                          <p:val>
                                            <p:strVal val="#ppt_x"/>
                                          </p:val>
                                        </p:tav>
                                      </p:tavLst>
                                    </p:anim>
                                    <p:anim calcmode="lin" valueType="num">
                                      <p:cBhvr additive="base">
                                        <p:cTn id="64" dur="200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2000" fill="hold"/>
                                        <p:tgtEl>
                                          <p:spTgt spid="21"/>
                                        </p:tgtEl>
                                        <p:attrNameLst>
                                          <p:attrName>ppt_x</p:attrName>
                                        </p:attrNameLst>
                                      </p:cBhvr>
                                      <p:tavLst>
                                        <p:tav tm="0">
                                          <p:val>
                                            <p:strVal val="1+#ppt_w/2"/>
                                          </p:val>
                                        </p:tav>
                                        <p:tav tm="100000">
                                          <p:val>
                                            <p:strVal val="#ppt_x"/>
                                          </p:val>
                                        </p:tav>
                                      </p:tavLst>
                                    </p:anim>
                                    <p:anim calcmode="lin" valueType="num">
                                      <p:cBhvr additive="base">
                                        <p:cTn id="68" dur="20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2000" fill="hold"/>
                                        <p:tgtEl>
                                          <p:spTgt spid="23"/>
                                        </p:tgtEl>
                                        <p:attrNameLst>
                                          <p:attrName>ppt_x</p:attrName>
                                        </p:attrNameLst>
                                      </p:cBhvr>
                                      <p:tavLst>
                                        <p:tav tm="0">
                                          <p:val>
                                            <p:strVal val="1+#ppt_w/2"/>
                                          </p:val>
                                        </p:tav>
                                        <p:tav tm="100000">
                                          <p:val>
                                            <p:strVal val="#ppt_x"/>
                                          </p:val>
                                        </p:tav>
                                      </p:tavLst>
                                    </p:anim>
                                    <p:anim calcmode="lin" valueType="num">
                                      <p:cBhvr additive="base">
                                        <p:cTn id="72" dur="2000" fill="hold"/>
                                        <p:tgtEl>
                                          <p:spTgt spid="23"/>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2000" fill="hold"/>
                                        <p:tgtEl>
                                          <p:spTgt spid="24"/>
                                        </p:tgtEl>
                                        <p:attrNameLst>
                                          <p:attrName>ppt_x</p:attrName>
                                        </p:attrNameLst>
                                      </p:cBhvr>
                                      <p:tavLst>
                                        <p:tav tm="0">
                                          <p:val>
                                            <p:strVal val="1+#ppt_w/2"/>
                                          </p:val>
                                        </p:tav>
                                        <p:tav tm="100000">
                                          <p:val>
                                            <p:strVal val="#ppt_x"/>
                                          </p:val>
                                        </p:tav>
                                      </p:tavLst>
                                    </p:anim>
                                    <p:anim calcmode="lin" valueType="num">
                                      <p:cBhvr additive="base">
                                        <p:cTn id="76" dur="2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2000" fill="hold"/>
                                        <p:tgtEl>
                                          <p:spTgt spid="25"/>
                                        </p:tgtEl>
                                        <p:attrNameLst>
                                          <p:attrName>ppt_x</p:attrName>
                                        </p:attrNameLst>
                                      </p:cBhvr>
                                      <p:tavLst>
                                        <p:tav tm="0">
                                          <p:val>
                                            <p:strVal val="1+#ppt_w/2"/>
                                          </p:val>
                                        </p:tav>
                                        <p:tav tm="100000">
                                          <p:val>
                                            <p:strVal val="#ppt_x"/>
                                          </p:val>
                                        </p:tav>
                                      </p:tavLst>
                                    </p:anim>
                                    <p:anim calcmode="lin" valueType="num">
                                      <p:cBhvr additive="base">
                                        <p:cTn id="80" dur="2000" fill="hold"/>
                                        <p:tgtEl>
                                          <p:spTgt spid="25"/>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2000" fill="hold"/>
                                        <p:tgtEl>
                                          <p:spTgt spid="26"/>
                                        </p:tgtEl>
                                        <p:attrNameLst>
                                          <p:attrName>ppt_x</p:attrName>
                                        </p:attrNameLst>
                                      </p:cBhvr>
                                      <p:tavLst>
                                        <p:tav tm="0">
                                          <p:val>
                                            <p:strVal val="1+#ppt_w/2"/>
                                          </p:val>
                                        </p:tav>
                                        <p:tav tm="100000">
                                          <p:val>
                                            <p:strVal val="#ppt_x"/>
                                          </p:val>
                                        </p:tav>
                                      </p:tavLst>
                                    </p:anim>
                                    <p:anim calcmode="lin" valueType="num">
                                      <p:cBhvr additive="base">
                                        <p:cTn id="84" dur="20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2000" fill="hold"/>
                                        <p:tgtEl>
                                          <p:spTgt spid="27"/>
                                        </p:tgtEl>
                                        <p:attrNameLst>
                                          <p:attrName>ppt_x</p:attrName>
                                        </p:attrNameLst>
                                      </p:cBhvr>
                                      <p:tavLst>
                                        <p:tav tm="0">
                                          <p:val>
                                            <p:strVal val="1+#ppt_w/2"/>
                                          </p:val>
                                        </p:tav>
                                        <p:tav tm="100000">
                                          <p:val>
                                            <p:strVal val="#ppt_x"/>
                                          </p:val>
                                        </p:tav>
                                      </p:tavLst>
                                    </p:anim>
                                    <p:anim calcmode="lin" valueType="num">
                                      <p:cBhvr additive="base">
                                        <p:cTn id="88" dur="2000" fill="hold"/>
                                        <p:tgtEl>
                                          <p:spTgt spid="2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2000" fill="hold"/>
                                        <p:tgtEl>
                                          <p:spTgt spid="28"/>
                                        </p:tgtEl>
                                        <p:attrNameLst>
                                          <p:attrName>ppt_x</p:attrName>
                                        </p:attrNameLst>
                                      </p:cBhvr>
                                      <p:tavLst>
                                        <p:tav tm="0">
                                          <p:val>
                                            <p:strVal val="1+#ppt_w/2"/>
                                          </p:val>
                                        </p:tav>
                                        <p:tav tm="100000">
                                          <p:val>
                                            <p:strVal val="#ppt_x"/>
                                          </p:val>
                                        </p:tav>
                                      </p:tavLst>
                                    </p:anim>
                                    <p:anim calcmode="lin" valueType="num">
                                      <p:cBhvr additive="base">
                                        <p:cTn id="92" dur="2000" fill="hold"/>
                                        <p:tgtEl>
                                          <p:spTgt spid="28"/>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2000" fill="hold"/>
                                        <p:tgtEl>
                                          <p:spTgt spid="29"/>
                                        </p:tgtEl>
                                        <p:attrNameLst>
                                          <p:attrName>ppt_x</p:attrName>
                                        </p:attrNameLst>
                                      </p:cBhvr>
                                      <p:tavLst>
                                        <p:tav tm="0">
                                          <p:val>
                                            <p:strVal val="1+#ppt_w/2"/>
                                          </p:val>
                                        </p:tav>
                                        <p:tav tm="100000">
                                          <p:val>
                                            <p:strVal val="#ppt_x"/>
                                          </p:val>
                                        </p:tav>
                                      </p:tavLst>
                                    </p:anim>
                                    <p:anim calcmode="lin" valueType="num">
                                      <p:cBhvr additive="base">
                                        <p:cTn id="96" dur="2000" fill="hold"/>
                                        <p:tgtEl>
                                          <p:spTgt spid="2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 calcmode="lin" valueType="num">
                                      <p:cBhvr additive="base">
                                        <p:cTn id="99" dur="2000" fill="hold"/>
                                        <p:tgtEl>
                                          <p:spTgt spid="20"/>
                                        </p:tgtEl>
                                        <p:attrNameLst>
                                          <p:attrName>ppt_x</p:attrName>
                                        </p:attrNameLst>
                                      </p:cBhvr>
                                      <p:tavLst>
                                        <p:tav tm="0">
                                          <p:val>
                                            <p:strVal val="1+#ppt_w/2"/>
                                          </p:val>
                                        </p:tav>
                                        <p:tav tm="100000">
                                          <p:val>
                                            <p:strVal val="#ppt_x"/>
                                          </p:val>
                                        </p:tav>
                                      </p:tavLst>
                                    </p:anim>
                                    <p:anim calcmode="lin" valueType="num">
                                      <p:cBhvr additive="base">
                                        <p:cTn id="100" dur="2000" fill="hold"/>
                                        <p:tgtEl>
                                          <p:spTgt spid="20"/>
                                        </p:tgtEl>
                                        <p:attrNameLst>
                                          <p:attrName>ppt_y</p:attrName>
                                        </p:attrNameLst>
                                      </p:cBhvr>
                                      <p:tavLst>
                                        <p:tav tm="0">
                                          <p:val>
                                            <p:strVal val="#ppt_y"/>
                                          </p:val>
                                        </p:tav>
                                        <p:tav tm="100000">
                                          <p:val>
                                            <p:strVal val="#ppt_y"/>
                                          </p:val>
                                        </p:tav>
                                      </p:tavLst>
                                    </p:anim>
                                  </p:childTnLst>
                                </p:cTn>
                              </p:par>
                              <p:par>
                                <p:cTn id="101" presetID="2" presetClass="entr" presetSubtype="2" fill="hold"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2000" fill="hold"/>
                                        <p:tgtEl>
                                          <p:spTgt spid="32"/>
                                        </p:tgtEl>
                                        <p:attrNameLst>
                                          <p:attrName>ppt_x</p:attrName>
                                        </p:attrNameLst>
                                      </p:cBhvr>
                                      <p:tavLst>
                                        <p:tav tm="0">
                                          <p:val>
                                            <p:strVal val="1+#ppt_w/2"/>
                                          </p:val>
                                        </p:tav>
                                        <p:tav tm="100000">
                                          <p:val>
                                            <p:strVal val="#ppt_x"/>
                                          </p:val>
                                        </p:tav>
                                      </p:tavLst>
                                    </p:anim>
                                    <p:anim calcmode="lin" valueType="num">
                                      <p:cBhvr additive="base">
                                        <p:cTn id="104" dur="2000" fill="hold"/>
                                        <p:tgtEl>
                                          <p:spTgt spid="32"/>
                                        </p:tgtEl>
                                        <p:attrNameLst>
                                          <p:attrName>ppt_y</p:attrName>
                                        </p:attrNameLst>
                                      </p:cBhvr>
                                      <p:tavLst>
                                        <p:tav tm="0">
                                          <p:val>
                                            <p:strVal val="#ppt_y"/>
                                          </p:val>
                                        </p:tav>
                                        <p:tav tm="100000">
                                          <p:val>
                                            <p:strVal val="#ppt_y"/>
                                          </p:val>
                                        </p:tav>
                                      </p:tavLst>
                                    </p:anim>
                                  </p:childTnLst>
                                </p:cTn>
                              </p:par>
                              <p:par>
                                <p:cTn id="105" presetID="2" presetClass="entr" presetSubtype="2"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2000" fill="hold"/>
                                        <p:tgtEl>
                                          <p:spTgt spid="34"/>
                                        </p:tgtEl>
                                        <p:attrNameLst>
                                          <p:attrName>ppt_x</p:attrName>
                                        </p:attrNameLst>
                                      </p:cBhvr>
                                      <p:tavLst>
                                        <p:tav tm="0">
                                          <p:val>
                                            <p:strVal val="1+#ppt_w/2"/>
                                          </p:val>
                                        </p:tav>
                                        <p:tav tm="100000">
                                          <p:val>
                                            <p:strVal val="#ppt_x"/>
                                          </p:val>
                                        </p:tav>
                                      </p:tavLst>
                                    </p:anim>
                                    <p:anim calcmode="lin" valueType="num">
                                      <p:cBhvr additive="base">
                                        <p:cTn id="108" dur="2000" fill="hold"/>
                                        <p:tgtEl>
                                          <p:spTgt spid="34"/>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anim calcmode="lin" valueType="num">
                                      <p:cBhvr additive="base">
                                        <p:cTn id="111" dur="2000" fill="hold"/>
                                        <p:tgtEl>
                                          <p:spTgt spid="35"/>
                                        </p:tgtEl>
                                        <p:attrNameLst>
                                          <p:attrName>ppt_x</p:attrName>
                                        </p:attrNameLst>
                                      </p:cBhvr>
                                      <p:tavLst>
                                        <p:tav tm="0">
                                          <p:val>
                                            <p:strVal val="1+#ppt_w/2"/>
                                          </p:val>
                                        </p:tav>
                                        <p:tav tm="100000">
                                          <p:val>
                                            <p:strVal val="#ppt_x"/>
                                          </p:val>
                                        </p:tav>
                                      </p:tavLst>
                                    </p:anim>
                                    <p:anim calcmode="lin" valueType="num">
                                      <p:cBhvr additive="base">
                                        <p:cTn id="112" dur="2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animBg="1"/>
      <p:bldP spid="7" grpId="0"/>
      <p:bldP spid="8" grpId="0"/>
      <p:bldP spid="12" grpId="0"/>
      <p:bldP spid="13" grpId="0"/>
      <p:bldP spid="14" grpId="0"/>
      <p:bldP spid="17" grpId="0"/>
      <p:bldP spid="18" grpId="0"/>
      <p:bldP spid="19" grpId="0"/>
      <p:bldP spid="23" grpId="0"/>
      <p:bldP spid="24" grpId="0"/>
      <p:bldP spid="25" grpId="0"/>
      <p:bldP spid="26" grpId="0"/>
      <p:bldP spid="27" grpId="0"/>
      <p:bldP spid="28" grpId="0"/>
      <p:bldP spid="29" grpId="0"/>
      <p:bldP spid="20" grpId="0" animBg="1"/>
      <p:bldP spid="3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
          <p:cNvGraphicFramePr>
            <a:graphicFrameLocks noChangeAspect="1"/>
          </p:cNvGraphicFramePr>
          <p:nvPr>
            <p:extLst>
              <p:ext uri="{D42A27DB-BD31-4B8C-83A1-F6EECF244321}">
                <p14:modId xmlns:p14="http://schemas.microsoft.com/office/powerpoint/2010/main" val="1700795661"/>
              </p:ext>
            </p:extLst>
          </p:nvPr>
        </p:nvGraphicFramePr>
        <p:xfrm>
          <a:off x="2887017" y="3775303"/>
          <a:ext cx="6005463" cy="3038073"/>
        </p:xfrm>
        <a:graphic>
          <a:graphicData uri="http://schemas.openxmlformats.org/presentationml/2006/ole">
            <mc:AlternateContent xmlns:mc="http://schemas.openxmlformats.org/markup-compatibility/2006">
              <mc:Choice xmlns:v="urn:schemas-microsoft-com:vml" Requires="v">
                <p:oleObj spid="_x0000_s1045" name="VISIO" r:id="rId4" imgW="4163040" imgH="2105640" progId="">
                  <p:embed/>
                </p:oleObj>
              </mc:Choice>
              <mc:Fallback>
                <p:oleObj name="VISIO" r:id="rId4" imgW="4163040" imgH="21056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017" y="3775303"/>
                        <a:ext cx="6005463" cy="30380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Grp="1" noChangeArrowheads="1"/>
          </p:cNvSpPr>
          <p:nvPr>
            <p:ph type="title"/>
          </p:nvPr>
        </p:nvSpPr>
        <p:spPr>
          <a:noFill/>
        </p:spPr>
        <p:txBody>
          <a:bodyPr>
            <a:normAutofit/>
          </a:bodyPr>
          <a:lstStyle/>
          <a:p>
            <a:r>
              <a:rPr lang="en-US" altLang="zh-CN" sz="4000" dirty="0"/>
              <a:t>Windows</a:t>
            </a:r>
            <a:r>
              <a:rPr lang="zh-CN" altLang="en-US" sz="4000" dirty="0"/>
              <a:t>的工作集</a:t>
            </a:r>
            <a:r>
              <a:rPr lang="en-US" altLang="zh-CN" sz="4000" dirty="0"/>
              <a:t>(3/3)</a:t>
            </a:r>
            <a:endParaRPr lang="zh-CN" altLang="en-US" sz="4000" dirty="0"/>
          </a:p>
        </p:txBody>
      </p:sp>
      <p:sp>
        <p:nvSpPr>
          <p:cNvPr id="2" name="内容占位符 1"/>
          <p:cNvSpPr>
            <a:spLocks noGrp="1"/>
          </p:cNvSpPr>
          <p:nvPr>
            <p:ph idx="1"/>
          </p:nvPr>
        </p:nvSpPr>
        <p:spPr>
          <a:xfrm>
            <a:off x="683568" y="1535008"/>
            <a:ext cx="7239000" cy="4846320"/>
          </a:xfrm>
          <a:prstGeom prst="rect">
            <a:avLst/>
          </a:prstGeom>
        </p:spPr>
        <p:txBody>
          <a:bodyPr>
            <a:noAutofit/>
          </a:bodyPr>
          <a:lstStyle/>
          <a:p>
            <a:r>
              <a:rPr kumimoji="1" lang="zh-CN" altLang="en-US" sz="2400" dirty="0">
                <a:solidFill>
                  <a:srgbClr val="000000"/>
                </a:solidFill>
                <a:latin typeface="Times New Roman" pitchFamily="18" charset="0"/>
              </a:rPr>
              <a:t>工作集大小的变化：进程开始执行后，随着访问新页面逐步建立</a:t>
            </a:r>
            <a:r>
              <a:rPr kumimoji="1" lang="zh-CN" altLang="en-US" sz="2400" dirty="0">
                <a:solidFill>
                  <a:srgbClr val="006600"/>
                </a:solidFill>
                <a:latin typeface="Times New Roman" pitchFamily="18" charset="0"/>
              </a:rPr>
              <a:t>较稳定的工作集</a:t>
            </a:r>
            <a:endParaRPr kumimoji="1" lang="en-US" altLang="zh-CN" sz="2400" dirty="0">
              <a:solidFill>
                <a:srgbClr val="000000"/>
              </a:solidFill>
              <a:latin typeface="Times New Roman" pitchFamily="18" charset="0"/>
            </a:endParaRPr>
          </a:p>
          <a:p>
            <a:r>
              <a:rPr kumimoji="1" lang="zh-CN" altLang="en-US" sz="2400" dirty="0">
                <a:solidFill>
                  <a:srgbClr val="000000"/>
                </a:solidFill>
                <a:latin typeface="Times New Roman" pitchFamily="18" charset="0"/>
              </a:rPr>
              <a:t>当内存访问的</a:t>
            </a:r>
            <a:r>
              <a:rPr kumimoji="1" lang="zh-CN" altLang="en-US" sz="2400" dirty="0">
                <a:solidFill>
                  <a:srgbClr val="006600"/>
                </a:solidFill>
                <a:latin typeface="Times New Roman" pitchFamily="18" charset="0"/>
              </a:rPr>
              <a:t>局部性区域</a:t>
            </a:r>
            <a:r>
              <a:rPr kumimoji="1" lang="zh-CN" altLang="en-US" sz="2400" dirty="0">
                <a:solidFill>
                  <a:srgbClr val="000000"/>
                </a:solidFill>
                <a:latin typeface="Times New Roman" pitchFamily="18" charset="0"/>
              </a:rPr>
              <a:t>的位置大致稳定时，工作集大小也大致稳定</a:t>
            </a:r>
            <a:endParaRPr kumimoji="1" lang="en-US" altLang="zh-CN" sz="2400" dirty="0">
              <a:solidFill>
                <a:srgbClr val="000000"/>
              </a:solidFill>
              <a:latin typeface="Times New Roman" pitchFamily="18" charset="0"/>
            </a:endParaRPr>
          </a:p>
          <a:p>
            <a:r>
              <a:rPr kumimoji="1" lang="zh-CN" altLang="en-US" sz="2400" dirty="0">
                <a:solidFill>
                  <a:srgbClr val="000000"/>
                </a:solidFill>
                <a:latin typeface="Times New Roman" pitchFamily="18" charset="0"/>
              </a:rPr>
              <a:t>局部性区域的位置改变时，工作集</a:t>
            </a:r>
            <a:r>
              <a:rPr kumimoji="1" lang="zh-CN" altLang="en-US" sz="2400" dirty="0">
                <a:solidFill>
                  <a:srgbClr val="006600"/>
                </a:solidFill>
                <a:latin typeface="Times New Roman" pitchFamily="18" charset="0"/>
              </a:rPr>
              <a:t>快速扩张和收缩过渡</a:t>
            </a:r>
            <a:r>
              <a:rPr kumimoji="1" lang="zh-CN" altLang="en-US" sz="2400" dirty="0">
                <a:solidFill>
                  <a:srgbClr val="000000"/>
                </a:solidFill>
                <a:latin typeface="Times New Roman" pitchFamily="18" charset="0"/>
              </a:rPr>
              <a:t>到下一个稳定值</a:t>
            </a:r>
          </a:p>
          <a:p>
            <a:endParaRPr lang="zh-CN" altLang="en-US" sz="2400" dirty="0"/>
          </a:p>
        </p:txBody>
      </p:sp>
    </p:spTree>
    <p:extLst>
      <p:ext uri="{BB962C8B-B14F-4D97-AF65-F5344CB8AC3E}">
        <p14:creationId xmlns:p14="http://schemas.microsoft.com/office/powerpoint/2010/main" val="133176849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页面置换算法</a:t>
            </a:r>
          </a:p>
        </p:txBody>
      </p:sp>
      <p:sp>
        <p:nvSpPr>
          <p:cNvPr id="2" name="内容占位符 1"/>
          <p:cNvSpPr>
            <a:spLocks noGrp="1"/>
          </p:cNvSpPr>
          <p:nvPr>
            <p:ph idx="1"/>
          </p:nvPr>
        </p:nvSpPr>
        <p:spPr>
          <a:xfrm>
            <a:off x="683568" y="1652736"/>
            <a:ext cx="7498080" cy="4800600"/>
          </a:xfrm>
          <a:prstGeom prst="rect">
            <a:avLst/>
          </a:prstGeom>
        </p:spPr>
        <p:txBody>
          <a:bodyPr>
            <a:normAutofit/>
          </a:bodyPr>
          <a:lstStyle/>
          <a:p>
            <a:r>
              <a:rPr lang="zh-CN" altLang="en-US" sz="2400" dirty="0"/>
              <a:t>基于工作集模型</a:t>
            </a:r>
            <a:endParaRPr lang="en-US" altLang="zh-CN" sz="2400" dirty="0"/>
          </a:p>
          <a:p>
            <a:pPr lvl="2"/>
            <a:r>
              <a:rPr lang="zh-CN" altLang="en-US" sz="2400" dirty="0"/>
              <a:t> 由已装入内存的页框组成</a:t>
            </a:r>
            <a:endParaRPr lang="en-US" altLang="zh-CN" sz="2400" dirty="0"/>
          </a:p>
          <a:p>
            <a:pPr lvl="2"/>
            <a:r>
              <a:rPr lang="en-US" altLang="zh-CN" sz="2400" dirty="0"/>
              <a:t> </a:t>
            </a:r>
            <a:r>
              <a:rPr lang="zh-CN" altLang="en-US" sz="2400" dirty="0"/>
              <a:t>最小值</a:t>
            </a:r>
            <a:r>
              <a:rPr lang="en-US" altLang="zh-CN" sz="2400" dirty="0"/>
              <a:t>/</a:t>
            </a:r>
            <a:r>
              <a:rPr lang="zh-CN" altLang="en-US" sz="2400" dirty="0"/>
              <a:t>最大值</a:t>
            </a:r>
            <a:endParaRPr lang="en-US" altLang="zh-CN" sz="2400" dirty="0"/>
          </a:p>
          <a:p>
            <a:pPr lvl="2"/>
            <a:r>
              <a:rPr lang="en-US" altLang="zh-CN" sz="2400" dirty="0"/>
              <a:t> </a:t>
            </a:r>
            <a:r>
              <a:rPr lang="zh-CN" altLang="en-US" sz="2400" dirty="0"/>
              <a:t>当可用页框数量降低到一定程度时，启动工作集修整策略</a:t>
            </a:r>
            <a:endParaRPr lang="en-US" altLang="zh-CN" sz="2400" dirty="0"/>
          </a:p>
          <a:p>
            <a:pPr marL="179388" lvl="2" indent="0">
              <a:buNone/>
            </a:pPr>
            <a:r>
              <a:rPr lang="en-US" altLang="zh-CN" sz="2400" dirty="0"/>
              <a:t>    </a:t>
            </a:r>
            <a:r>
              <a:rPr lang="zh-CN" altLang="en-US" sz="2400" dirty="0">
                <a:solidFill>
                  <a:srgbClr val="0000CC"/>
                </a:solidFill>
              </a:rPr>
              <a:t>平衡集管理器</a:t>
            </a:r>
            <a:r>
              <a:rPr lang="zh-CN" altLang="en-US" sz="2400" dirty="0"/>
              <a:t>线程调用</a:t>
            </a:r>
            <a:r>
              <a:rPr lang="zh-CN" altLang="en-US" sz="2400" dirty="0">
                <a:solidFill>
                  <a:srgbClr val="C00000"/>
                </a:solidFill>
              </a:rPr>
              <a:t>工作集管理器</a:t>
            </a:r>
            <a:endParaRPr lang="en-US" altLang="zh-CN" sz="2400" dirty="0">
              <a:solidFill>
                <a:srgbClr val="C00000"/>
              </a:solidFill>
            </a:endParaRPr>
          </a:p>
          <a:p>
            <a:pPr lvl="2"/>
            <a:r>
              <a:rPr lang="zh-CN" altLang="en-US" sz="2400" dirty="0"/>
              <a:t> 周期性检查</a:t>
            </a:r>
            <a:endParaRPr lang="en-US" altLang="zh-CN" sz="2400" dirty="0"/>
          </a:p>
          <a:p>
            <a:pPr marL="179388" lvl="2" indent="0">
              <a:buNone/>
            </a:pPr>
            <a:r>
              <a:rPr lang="en-US" altLang="zh-CN" sz="2400" dirty="0"/>
              <a:t>          </a:t>
            </a:r>
            <a:r>
              <a:rPr lang="zh-CN" altLang="en-US" sz="2400" dirty="0"/>
              <a:t>大量可用内存、内存开始紧张、内存紧缺</a:t>
            </a:r>
          </a:p>
        </p:txBody>
      </p:sp>
      <p:sp>
        <p:nvSpPr>
          <p:cNvPr id="4" name="云形 3"/>
          <p:cNvSpPr/>
          <p:nvPr/>
        </p:nvSpPr>
        <p:spPr>
          <a:xfrm>
            <a:off x="5580112" y="1196752"/>
            <a:ext cx="2664296" cy="1440160"/>
          </a:xfrm>
          <a:prstGeom prst="cloud">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华文楷体" pitchFamily="2" charset="-122"/>
                <a:ea typeface="华文楷体" pitchFamily="2" charset="-122"/>
                <a:cs typeface="Calibri" pitchFamily="34" charset="0"/>
              </a:rPr>
              <a:t>动态改变大小和构成</a:t>
            </a:r>
          </a:p>
        </p:txBody>
      </p:sp>
    </p:spTree>
    <p:extLst>
      <p:ext uri="{BB962C8B-B14F-4D97-AF65-F5344CB8AC3E}">
        <p14:creationId xmlns:p14="http://schemas.microsoft.com/office/powerpoint/2010/main" val="32356855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dirty="0"/>
              <a:t>用户空间内存分配方式</a:t>
            </a:r>
          </a:p>
        </p:txBody>
      </p:sp>
      <p:sp>
        <p:nvSpPr>
          <p:cNvPr id="2" name="内容占位符 1"/>
          <p:cNvSpPr>
            <a:spLocks noGrp="1"/>
          </p:cNvSpPr>
          <p:nvPr>
            <p:ph idx="1"/>
          </p:nvPr>
        </p:nvSpPr>
        <p:spPr/>
        <p:txBody>
          <a:bodyPr>
            <a:normAutofit/>
          </a:bodyPr>
          <a:lstStyle/>
          <a:p>
            <a:r>
              <a:rPr lang="zh-CN" altLang="en-US" sz="2400" dirty="0"/>
              <a:t>以页为单位的虚拟内存分配方式</a:t>
            </a:r>
          </a:p>
          <a:p>
            <a:pPr marL="292608" lvl="1" indent="0">
              <a:buNone/>
            </a:pPr>
            <a:r>
              <a:rPr lang="zh-CN" altLang="en-US" dirty="0"/>
              <a:t>   函数（</a:t>
            </a:r>
            <a:r>
              <a:rPr lang="en-US" altLang="zh-CN" dirty="0" err="1"/>
              <a:t>Virtualxxx</a:t>
            </a:r>
            <a:r>
              <a:rPr lang="zh-CN" altLang="en-US" dirty="0"/>
              <a:t>）</a:t>
            </a:r>
          </a:p>
          <a:p>
            <a:pPr>
              <a:spcBef>
                <a:spcPts val="1200"/>
              </a:spcBef>
            </a:pPr>
            <a:r>
              <a:rPr lang="zh-CN" altLang="en-US" sz="2400" dirty="0"/>
              <a:t>内存映射文件</a:t>
            </a:r>
          </a:p>
          <a:p>
            <a:pPr marL="292608" lvl="1" indent="0">
              <a:buNone/>
            </a:pPr>
            <a:r>
              <a:rPr lang="zh-CN" altLang="en-US" dirty="0"/>
              <a:t>   函数（</a:t>
            </a:r>
            <a:r>
              <a:rPr lang="en-US" altLang="zh-CN" dirty="0" err="1"/>
              <a:t>CreateFileMapping</a:t>
            </a:r>
            <a:r>
              <a:rPr lang="en-US" altLang="zh-CN" dirty="0"/>
              <a:t>,  </a:t>
            </a:r>
            <a:r>
              <a:rPr lang="en-US" altLang="zh-CN" dirty="0" err="1"/>
              <a:t>MapViewOfFile</a:t>
            </a:r>
            <a:r>
              <a:rPr lang="zh-CN" altLang="en-US" dirty="0"/>
              <a:t>）</a:t>
            </a:r>
          </a:p>
          <a:p>
            <a:pPr>
              <a:spcBef>
                <a:spcPts val="1200"/>
              </a:spcBef>
            </a:pPr>
            <a:r>
              <a:rPr lang="zh-CN" altLang="en-US" sz="2400" dirty="0"/>
              <a:t>内存堆方法</a:t>
            </a:r>
          </a:p>
          <a:p>
            <a:pPr marL="292608" lvl="1" indent="0">
              <a:buNone/>
            </a:pPr>
            <a:r>
              <a:rPr lang="zh-CN" altLang="en-US" dirty="0"/>
              <a:t>  （</a:t>
            </a:r>
            <a:r>
              <a:rPr lang="en-US" altLang="zh-CN" dirty="0" err="1"/>
              <a:t>Heapxxx</a:t>
            </a:r>
            <a:r>
              <a:rPr lang="en-US" altLang="zh-CN" dirty="0"/>
              <a:t> </a:t>
            </a:r>
            <a:r>
              <a:rPr lang="zh-CN" altLang="en-US" dirty="0"/>
              <a:t>和早期的接口</a:t>
            </a:r>
            <a:r>
              <a:rPr lang="en-US" altLang="zh-CN" dirty="0" err="1"/>
              <a:t>Localxxx</a:t>
            </a:r>
            <a:r>
              <a:rPr lang="en-US" altLang="zh-CN" dirty="0"/>
              <a:t> </a:t>
            </a:r>
            <a:r>
              <a:rPr lang="zh-CN" altLang="en-US" dirty="0"/>
              <a:t>和</a:t>
            </a:r>
            <a:r>
              <a:rPr lang="en-US" altLang="zh-CN" dirty="0" err="1"/>
              <a:t>Globalxxx</a:t>
            </a:r>
            <a:r>
              <a:rPr lang="zh-CN" altLang="en-US" dirty="0"/>
              <a:t>）</a:t>
            </a:r>
          </a:p>
        </p:txBody>
      </p:sp>
    </p:spTree>
    <p:extLst>
      <p:ext uri="{BB962C8B-B14F-4D97-AF65-F5344CB8AC3E}">
        <p14:creationId xmlns:p14="http://schemas.microsoft.com/office/powerpoint/2010/main" val="25236518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dirty="0"/>
              <a:t>以页为单位的虚拟内存分配</a:t>
            </a:r>
            <a:r>
              <a:rPr lang="en-US" altLang="zh-CN" sz="3600" dirty="0"/>
              <a:t>(1/3)</a:t>
            </a:r>
            <a:endParaRPr lang="zh-CN" altLang="en-US" sz="3600" dirty="0"/>
          </a:p>
        </p:txBody>
      </p:sp>
      <p:sp>
        <p:nvSpPr>
          <p:cNvPr id="2" name="内容占位符 1"/>
          <p:cNvSpPr>
            <a:spLocks noGrp="1"/>
          </p:cNvSpPr>
          <p:nvPr>
            <p:ph idx="1"/>
          </p:nvPr>
        </p:nvSpPr>
        <p:spPr>
          <a:xfrm>
            <a:off x="539552" y="1556792"/>
            <a:ext cx="7660373" cy="4209331"/>
          </a:xfrm>
          <a:prstGeom prst="rect">
            <a:avLst/>
          </a:prstGeom>
        </p:spPr>
        <p:txBody>
          <a:bodyPr>
            <a:normAutofit fontScale="92500"/>
          </a:bodyPr>
          <a:lstStyle/>
          <a:p>
            <a:pPr>
              <a:lnSpc>
                <a:spcPct val="110000"/>
              </a:lnSpc>
            </a:pPr>
            <a:r>
              <a:rPr kumimoji="1" lang="zh-CN" altLang="en-US" sz="2400" dirty="0"/>
              <a:t>进程地址空间</a:t>
            </a:r>
            <a:r>
              <a:rPr kumimoji="1" lang="en-US" altLang="zh-CN" sz="2400" dirty="0"/>
              <a:t>0x0~0x7FFFFFFF</a:t>
            </a:r>
            <a:r>
              <a:rPr kumimoji="1" lang="zh-CN" altLang="en-US" sz="2400" dirty="0"/>
              <a:t>，用户程序必须经过“</a:t>
            </a:r>
            <a:r>
              <a:rPr kumimoji="1" lang="zh-CN" altLang="en-US" sz="2400" dirty="0">
                <a:solidFill>
                  <a:srgbClr val="C00000"/>
                </a:solidFill>
              </a:rPr>
              <a:t>保留</a:t>
            </a:r>
            <a:r>
              <a:rPr kumimoji="1" lang="zh-CN" altLang="en-US" sz="2400" dirty="0"/>
              <a:t>”和“</a:t>
            </a:r>
            <a:r>
              <a:rPr kumimoji="1" lang="zh-CN" altLang="en-US" sz="2400" dirty="0">
                <a:solidFill>
                  <a:srgbClr val="C00000"/>
                </a:solidFill>
              </a:rPr>
              <a:t>提交</a:t>
            </a:r>
            <a:r>
              <a:rPr kumimoji="1" lang="zh-CN" altLang="en-US" sz="2400" dirty="0"/>
              <a:t>”两个阶段使用一段地址范围</a:t>
            </a:r>
            <a:endParaRPr kumimoji="1" lang="zh-CN" altLang="en-US" sz="2400" dirty="0">
              <a:latin typeface="Calibri" pitchFamily="34" charset="0"/>
              <a:cs typeface="Calibri" pitchFamily="34" charset="0"/>
            </a:endParaRPr>
          </a:p>
          <a:p>
            <a:pPr>
              <a:lnSpc>
                <a:spcPct val="110000"/>
              </a:lnSpc>
            </a:pPr>
            <a:r>
              <a:rPr kumimoji="1" lang="en-US" altLang="zh-CN" sz="2400" dirty="0" err="1">
                <a:latin typeface="Calibri" pitchFamily="34" charset="0"/>
                <a:cs typeface="Calibri" pitchFamily="34" charset="0"/>
              </a:rPr>
              <a:t>VirtualAlloc</a:t>
            </a:r>
            <a:r>
              <a:rPr kumimoji="1" lang="zh-CN" altLang="en-US" sz="2400" dirty="0">
                <a:latin typeface="Calibri" pitchFamily="34" charset="0"/>
                <a:cs typeface="Calibri" pitchFamily="34" charset="0"/>
              </a:rPr>
              <a:t>和</a:t>
            </a:r>
            <a:r>
              <a:rPr kumimoji="1" lang="en-US" altLang="zh-CN" sz="2400" dirty="0" err="1">
                <a:latin typeface="Calibri" pitchFamily="34" charset="0"/>
                <a:cs typeface="Calibri" pitchFamily="34" charset="0"/>
              </a:rPr>
              <a:t>VirtualAllocEx</a:t>
            </a:r>
            <a:r>
              <a:rPr kumimoji="1" lang="zh-CN" altLang="en-US" sz="2400" dirty="0">
                <a:latin typeface="Calibri" pitchFamily="34" charset="0"/>
                <a:cs typeface="Calibri" pitchFamily="34" charset="0"/>
              </a:rPr>
              <a:t>函数实现这些</a:t>
            </a:r>
            <a:r>
              <a:rPr kumimoji="1" lang="zh-CN" altLang="en-US" sz="2400" dirty="0"/>
              <a:t>功能，用户程序可以首先保留地址空间，然后向此地址空间提交物理页面</a:t>
            </a:r>
            <a:endParaRPr kumimoji="1" lang="zh-CN" altLang="en-US" sz="2400" dirty="0">
              <a:latin typeface="Calibri" pitchFamily="34" charset="0"/>
              <a:cs typeface="Calibri" pitchFamily="34" charset="0"/>
            </a:endParaRPr>
          </a:p>
          <a:p>
            <a:pPr>
              <a:lnSpc>
                <a:spcPct val="110000"/>
              </a:lnSpc>
            </a:pPr>
            <a:r>
              <a:rPr kumimoji="1" lang="zh-CN" altLang="en-US" sz="2400" dirty="0">
                <a:latin typeface="Calibri" pitchFamily="34" charset="0"/>
                <a:cs typeface="Calibri" pitchFamily="34" charset="0"/>
              </a:rPr>
              <a:t>保留地址空间是为线程将来使用所保留的一块虚拟地址。在已保留的区域中，提交页面必须指出将物理存储器提交到何处以及提交多少；提交页面在访问时会转变为物理内存中的有效页面</a:t>
            </a:r>
          </a:p>
          <a:p>
            <a:pPr>
              <a:lnSpc>
                <a:spcPct val="110000"/>
              </a:lnSpc>
            </a:pPr>
            <a:r>
              <a:rPr kumimoji="1" lang="en-US" altLang="zh-CN" sz="2400" dirty="0" err="1">
                <a:latin typeface="Calibri" pitchFamily="34" charset="0"/>
                <a:cs typeface="Calibri" pitchFamily="34" charset="0"/>
              </a:rPr>
              <a:t>VirtualFree</a:t>
            </a:r>
            <a:r>
              <a:rPr kumimoji="1" lang="zh-CN" altLang="en-US" sz="2400" dirty="0">
                <a:latin typeface="Calibri" pitchFamily="34" charset="0"/>
                <a:cs typeface="Calibri" pitchFamily="34" charset="0"/>
              </a:rPr>
              <a:t>或</a:t>
            </a:r>
            <a:r>
              <a:rPr kumimoji="1" lang="en-US" altLang="zh-CN" sz="2400" dirty="0" err="1">
                <a:latin typeface="Calibri" pitchFamily="34" charset="0"/>
                <a:cs typeface="Calibri" pitchFamily="34" charset="0"/>
              </a:rPr>
              <a:t>VirtualFreeEx</a:t>
            </a:r>
            <a:r>
              <a:rPr kumimoji="1" lang="zh-CN" altLang="en-US" sz="2400" dirty="0">
                <a:latin typeface="Calibri" pitchFamily="34" charset="0"/>
                <a:cs typeface="Calibri" pitchFamily="34" charset="0"/>
              </a:rPr>
              <a:t>函数回收页面或释放地址空间</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25637138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dirty="0"/>
              <a:t>以页为单位的虚拟内存分配</a:t>
            </a:r>
            <a:r>
              <a:rPr lang="en-US" altLang="zh-CN" sz="3600" dirty="0"/>
              <a:t>(2/3)</a:t>
            </a:r>
            <a:endParaRPr lang="zh-CN" altLang="en-US" sz="3600" dirty="0"/>
          </a:p>
        </p:txBody>
      </p:sp>
      <p:sp>
        <p:nvSpPr>
          <p:cNvPr id="2" name="内容占位符 1"/>
          <p:cNvSpPr>
            <a:spLocks noGrp="1"/>
          </p:cNvSpPr>
          <p:nvPr>
            <p:ph sz="quarter" idx="1"/>
          </p:nvPr>
        </p:nvSpPr>
        <p:spPr>
          <a:xfrm>
            <a:off x="467544" y="1556792"/>
            <a:ext cx="8075240" cy="4846638"/>
          </a:xfrm>
        </p:spPr>
        <p:txBody>
          <a:bodyPr>
            <a:noAutofit/>
          </a:bodyPr>
          <a:lstStyle/>
          <a:p>
            <a:pPr marL="0" indent="0">
              <a:buNone/>
            </a:pPr>
            <a:r>
              <a:rPr lang="zh-CN" altLang="en-US" sz="2400" dirty="0"/>
              <a:t>问题？</a:t>
            </a:r>
            <a:endParaRPr lang="en-US" altLang="zh-CN" sz="2400" dirty="0"/>
          </a:p>
          <a:p>
            <a:r>
              <a:rPr lang="zh-CN" altLang="en-US" sz="2400" dirty="0"/>
              <a:t>使用 </a:t>
            </a:r>
            <a:r>
              <a:rPr lang="en-US" altLang="zh-CN" sz="2400" dirty="0" err="1"/>
              <a:t>VirtualAlloc</a:t>
            </a:r>
            <a:r>
              <a:rPr lang="en-US" altLang="zh-CN" sz="2400" dirty="0"/>
              <a:t> </a:t>
            </a:r>
            <a:r>
              <a:rPr lang="zh-CN" altLang="en-US" sz="2400" dirty="0"/>
              <a:t>可以在用户地址空间中保留或者提交指定地址和大小的一段地址空间，</a:t>
            </a:r>
            <a:r>
              <a:rPr lang="zh-CN" altLang="en-US" sz="2400" dirty="0">
                <a:solidFill>
                  <a:srgbClr val="0000CC"/>
                </a:solidFill>
              </a:rPr>
              <a:t>那么系统如何知道指定的这段地址空间是不是已经被分配（保留或者提交）？</a:t>
            </a:r>
            <a:endParaRPr lang="en-US" altLang="zh-CN" sz="2400" dirty="0">
              <a:solidFill>
                <a:srgbClr val="0000CC"/>
              </a:solidFill>
            </a:endParaRPr>
          </a:p>
          <a:p>
            <a:r>
              <a:rPr lang="zh-CN" altLang="en-US" sz="2400" dirty="0"/>
              <a:t>对于指定地址空间是否已经被提交了物理内存，可以通过</a:t>
            </a:r>
            <a:r>
              <a:rPr lang="zh-CN" altLang="en-US" sz="2400" dirty="0">
                <a:solidFill>
                  <a:srgbClr val="7030A0"/>
                </a:solidFill>
              </a:rPr>
              <a:t>页目录和页表</a:t>
            </a:r>
            <a:r>
              <a:rPr lang="zh-CN" altLang="en-US" sz="2400" dirty="0"/>
              <a:t>来判断，不过这样做很麻烦；而对于指定地址空间是否已经被保留，通过页目录和页表是没有办法判断的</a:t>
            </a:r>
          </a:p>
          <a:p>
            <a:r>
              <a:rPr lang="en-US" altLang="zh-CN" sz="2400" dirty="0"/>
              <a:t>Windows</a:t>
            </a:r>
            <a:r>
              <a:rPr lang="zh-CN" altLang="en-US" sz="2400" dirty="0"/>
              <a:t>中使用 </a:t>
            </a:r>
            <a:r>
              <a:rPr lang="en-US" altLang="zh-CN" sz="2400" dirty="0"/>
              <a:t>VAD </a:t>
            </a:r>
            <a:r>
              <a:rPr lang="zh-CN" altLang="en-US" sz="2400" dirty="0"/>
              <a:t>来解决这个问题</a:t>
            </a:r>
          </a:p>
          <a:p>
            <a:endParaRPr lang="zh-CN" altLang="en-US" sz="2400" dirty="0"/>
          </a:p>
        </p:txBody>
      </p:sp>
    </p:spTree>
    <p:extLst>
      <p:ext uri="{BB962C8B-B14F-4D97-AF65-F5344CB8AC3E}">
        <p14:creationId xmlns:p14="http://schemas.microsoft.com/office/powerpoint/2010/main" val="28431666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643437" y="1700808"/>
            <a:ext cx="337978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400" b="1" dirty="0">
                <a:solidFill>
                  <a:srgbClr val="800080"/>
                </a:solidFill>
                <a:latin typeface="+mn-lt"/>
                <a:ea typeface="隶书" pitchFamily="49" charset="-122"/>
              </a:rPr>
              <a:t>虚拟地址描述符</a:t>
            </a:r>
            <a:r>
              <a:rPr lang="en-US" altLang="zh-CN" sz="2400" b="1" dirty="0">
                <a:solidFill>
                  <a:srgbClr val="800080"/>
                </a:solidFill>
                <a:latin typeface="+mn-lt"/>
                <a:ea typeface="隶书" pitchFamily="49" charset="-122"/>
              </a:rPr>
              <a:t>VAD</a:t>
            </a:r>
            <a:endParaRPr lang="zh-CN" altLang="en-US" sz="2400" b="1" dirty="0">
              <a:solidFill>
                <a:srgbClr val="800080"/>
              </a:solidFill>
              <a:latin typeface="+mn-lt"/>
              <a:ea typeface="隶书" pitchFamily="49" charset="-122"/>
            </a:endParaRPr>
          </a:p>
        </p:txBody>
      </p:sp>
      <p:grpSp>
        <p:nvGrpSpPr>
          <p:cNvPr id="3" name="Group 3"/>
          <p:cNvGrpSpPr>
            <a:grpSpLocks/>
          </p:cNvGrpSpPr>
          <p:nvPr/>
        </p:nvGrpSpPr>
        <p:grpSpPr bwMode="auto">
          <a:xfrm>
            <a:off x="3832225" y="2203450"/>
            <a:ext cx="5308600" cy="3589338"/>
            <a:chOff x="2700" y="7992"/>
            <a:chExt cx="6840" cy="4212"/>
          </a:xfrm>
        </p:grpSpPr>
        <p:sp>
          <p:nvSpPr>
            <p:cNvPr id="32775" name="Rectangle 4"/>
            <p:cNvSpPr>
              <a:spLocks noChangeArrowheads="1"/>
            </p:cNvSpPr>
            <p:nvPr/>
          </p:nvSpPr>
          <p:spPr bwMode="auto">
            <a:xfrm>
              <a:off x="4140" y="7992"/>
              <a:ext cx="2880" cy="780"/>
            </a:xfrm>
            <a:prstGeom prst="rect">
              <a:avLst/>
            </a:prstGeom>
            <a:solidFill>
              <a:srgbClr val="FFFFFF"/>
            </a:solidFill>
            <a:ln w="9525">
              <a:solidFill>
                <a:srgbClr val="000000"/>
              </a:solidFill>
              <a:miter lim="800000"/>
              <a:headEnd/>
              <a:tailEnd/>
            </a:ln>
          </p:spPr>
          <p:txBody>
            <a:bodyPr lIns="72000" tIns="18000" rIns="72000" bIns="0"/>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just"/>
              <a:r>
                <a:rPr kumimoji="1" lang="zh-CN" altLang="en-US" sz="1200" b="1" dirty="0">
                  <a:solidFill>
                    <a:srgbClr val="990099"/>
                  </a:solidFill>
                  <a:latin typeface="+mn-ea"/>
                  <a:ea typeface="+mn-ea"/>
                </a:rPr>
                <a:t>范围：</a:t>
              </a:r>
              <a:r>
                <a:rPr kumimoji="1" lang="en-US" altLang="zh-CN" sz="1200" b="1" dirty="0">
                  <a:solidFill>
                    <a:srgbClr val="990099"/>
                  </a:solidFill>
                  <a:latin typeface="+mn-ea"/>
                  <a:ea typeface="+mn-ea"/>
                </a:rPr>
                <a:t>20000000</a:t>
              </a:r>
              <a:r>
                <a:rPr kumimoji="1" lang="zh-CN" altLang="en-US" sz="1200" b="1" dirty="0">
                  <a:solidFill>
                    <a:srgbClr val="990099"/>
                  </a:solidFill>
                  <a:latin typeface="+mn-ea"/>
                  <a:ea typeface="+mn-ea"/>
                </a:rPr>
                <a:t>到</a:t>
              </a:r>
              <a:r>
                <a:rPr kumimoji="1" lang="en-US" altLang="zh-CN" sz="1200" b="1" dirty="0">
                  <a:solidFill>
                    <a:srgbClr val="990099"/>
                  </a:solidFill>
                  <a:latin typeface="+mn-ea"/>
                  <a:ea typeface="+mn-ea"/>
                </a:rPr>
                <a:t>2000FFFF</a:t>
              </a:r>
            </a:p>
            <a:p>
              <a:pPr algn="just"/>
              <a:r>
                <a:rPr kumimoji="1" lang="zh-CN" altLang="en-US" sz="1200" b="1" dirty="0">
                  <a:solidFill>
                    <a:srgbClr val="990099"/>
                  </a:solidFill>
                  <a:latin typeface="+mn-ea"/>
                  <a:ea typeface="+mn-ea"/>
                </a:rPr>
                <a:t>保护限制：读</a:t>
              </a:r>
              <a:r>
                <a:rPr kumimoji="1" lang="en-US" altLang="zh-CN" sz="1200" b="1" dirty="0">
                  <a:solidFill>
                    <a:srgbClr val="990099"/>
                  </a:solidFill>
                  <a:latin typeface="+mn-ea"/>
                  <a:ea typeface="+mn-ea"/>
                </a:rPr>
                <a:t>/</a:t>
              </a:r>
              <a:r>
                <a:rPr kumimoji="1" lang="zh-CN" altLang="en-US" sz="1200" b="1" dirty="0">
                  <a:solidFill>
                    <a:srgbClr val="990099"/>
                  </a:solidFill>
                  <a:latin typeface="+mn-ea"/>
                  <a:ea typeface="+mn-ea"/>
                </a:rPr>
                <a:t>写</a:t>
              </a:r>
            </a:p>
            <a:p>
              <a:pPr algn="just"/>
              <a:r>
                <a:rPr kumimoji="1" lang="zh-CN" altLang="en-US" sz="1200" b="1" dirty="0">
                  <a:solidFill>
                    <a:srgbClr val="990099"/>
                  </a:solidFill>
                  <a:latin typeface="+mn-ea"/>
                  <a:ea typeface="+mn-ea"/>
                </a:rPr>
                <a:t>继承：有</a:t>
              </a:r>
            </a:p>
          </p:txBody>
        </p:sp>
        <p:sp>
          <p:nvSpPr>
            <p:cNvPr id="32776" name="Rectangle 5"/>
            <p:cNvSpPr>
              <a:spLocks noChangeArrowheads="1"/>
            </p:cNvSpPr>
            <p:nvPr/>
          </p:nvSpPr>
          <p:spPr bwMode="auto">
            <a:xfrm>
              <a:off x="2700" y="9708"/>
              <a:ext cx="2700" cy="780"/>
            </a:xfrm>
            <a:prstGeom prst="rect">
              <a:avLst/>
            </a:prstGeom>
            <a:solidFill>
              <a:srgbClr val="FFFFFF"/>
            </a:solidFill>
            <a:ln w="9525">
              <a:solidFill>
                <a:srgbClr val="000000"/>
              </a:solidFill>
              <a:miter lim="800000"/>
              <a:headEnd/>
              <a:tailEnd/>
            </a:ln>
          </p:spPr>
          <p:txBody>
            <a:bodyPr lIns="72000" tIns="18000" rIns="72000" bIns="0"/>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just"/>
              <a:r>
                <a:rPr kumimoji="1" lang="zh-CN" altLang="en-US" sz="1200" b="1" dirty="0">
                  <a:solidFill>
                    <a:srgbClr val="990099"/>
                  </a:solidFill>
                  <a:latin typeface="+mn-ea"/>
                  <a:ea typeface="+mn-ea"/>
                </a:rPr>
                <a:t>范围：</a:t>
              </a:r>
              <a:r>
                <a:rPr kumimoji="1" lang="en-US" altLang="zh-CN" sz="1200" b="1" dirty="0">
                  <a:solidFill>
                    <a:srgbClr val="990099"/>
                  </a:solidFill>
                  <a:latin typeface="+mn-ea"/>
                  <a:ea typeface="+mn-ea"/>
                </a:rPr>
                <a:t>00002000</a:t>
              </a:r>
              <a:r>
                <a:rPr kumimoji="1" lang="zh-CN" altLang="en-US" sz="1200" b="1" dirty="0">
                  <a:solidFill>
                    <a:srgbClr val="990099"/>
                  </a:solidFill>
                  <a:latin typeface="+mn-ea"/>
                  <a:ea typeface="+mn-ea"/>
                </a:rPr>
                <a:t>到</a:t>
              </a:r>
              <a:r>
                <a:rPr kumimoji="1" lang="en-US" altLang="zh-CN" sz="1200" b="1" dirty="0">
                  <a:solidFill>
                    <a:srgbClr val="990099"/>
                  </a:solidFill>
                  <a:latin typeface="+mn-ea"/>
                  <a:ea typeface="+mn-ea"/>
                </a:rPr>
                <a:t>0000FFFF</a:t>
              </a:r>
            </a:p>
            <a:p>
              <a:pPr algn="just"/>
              <a:r>
                <a:rPr kumimoji="1" lang="zh-CN" altLang="en-US" sz="1200" b="1" dirty="0">
                  <a:solidFill>
                    <a:srgbClr val="990099"/>
                  </a:solidFill>
                  <a:latin typeface="+mn-ea"/>
                  <a:ea typeface="+mn-ea"/>
                </a:rPr>
                <a:t>保护限制：只读</a:t>
              </a:r>
            </a:p>
            <a:p>
              <a:pPr algn="just"/>
              <a:r>
                <a:rPr kumimoji="1" lang="zh-CN" altLang="en-US" sz="1200" b="1" dirty="0">
                  <a:solidFill>
                    <a:srgbClr val="990099"/>
                  </a:solidFill>
                  <a:latin typeface="+mn-ea"/>
                  <a:ea typeface="+mn-ea"/>
                </a:rPr>
                <a:t>继承：无</a:t>
              </a:r>
            </a:p>
          </p:txBody>
        </p:sp>
        <p:sp>
          <p:nvSpPr>
            <p:cNvPr id="32777" name="Line 6"/>
            <p:cNvSpPr>
              <a:spLocks noChangeShapeType="1"/>
            </p:cNvSpPr>
            <p:nvPr/>
          </p:nvSpPr>
          <p:spPr bwMode="auto">
            <a:xfrm flipH="1">
              <a:off x="4320" y="8772"/>
              <a:ext cx="900" cy="93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72000"/>
            <a:lstStyle/>
            <a:p>
              <a:endParaRPr lang="zh-CN" altLang="en-US" sz="2800">
                <a:latin typeface="+mn-ea"/>
              </a:endParaRPr>
            </a:p>
          </p:txBody>
        </p:sp>
        <p:sp>
          <p:nvSpPr>
            <p:cNvPr id="32778" name="Rectangle 7"/>
            <p:cNvSpPr>
              <a:spLocks noChangeArrowheads="1"/>
            </p:cNvSpPr>
            <p:nvPr/>
          </p:nvSpPr>
          <p:spPr bwMode="auto">
            <a:xfrm>
              <a:off x="5580" y="9708"/>
              <a:ext cx="2700" cy="780"/>
            </a:xfrm>
            <a:prstGeom prst="rect">
              <a:avLst/>
            </a:prstGeom>
            <a:solidFill>
              <a:srgbClr val="FFFFFF"/>
            </a:solidFill>
            <a:ln w="9525">
              <a:solidFill>
                <a:srgbClr val="000000"/>
              </a:solidFill>
              <a:miter lim="800000"/>
              <a:headEnd/>
              <a:tailEnd/>
            </a:ln>
          </p:spPr>
          <p:txBody>
            <a:bodyPr lIns="72000" tIns="18000" rIns="72000" bIns="0"/>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just"/>
              <a:r>
                <a:rPr kumimoji="1" lang="zh-CN" altLang="en-US" sz="1200" b="1" dirty="0">
                  <a:solidFill>
                    <a:srgbClr val="990099"/>
                  </a:solidFill>
                  <a:latin typeface="+mn-ea"/>
                  <a:ea typeface="+mn-ea"/>
                </a:rPr>
                <a:t>范围：</a:t>
              </a:r>
              <a:r>
                <a:rPr kumimoji="1" lang="en-US" altLang="zh-CN" sz="1200" b="1" dirty="0">
                  <a:solidFill>
                    <a:srgbClr val="990099"/>
                  </a:solidFill>
                  <a:latin typeface="+mn-ea"/>
                  <a:ea typeface="+mn-ea"/>
                </a:rPr>
                <a:t>4E000000</a:t>
              </a:r>
              <a:r>
                <a:rPr kumimoji="1" lang="zh-CN" altLang="en-US" sz="1200" b="1" dirty="0">
                  <a:solidFill>
                    <a:srgbClr val="990099"/>
                  </a:solidFill>
                  <a:latin typeface="+mn-ea"/>
                  <a:ea typeface="+mn-ea"/>
                </a:rPr>
                <a:t>到</a:t>
              </a:r>
              <a:r>
                <a:rPr kumimoji="1" lang="en-US" altLang="zh-CN" sz="1200" b="1" dirty="0">
                  <a:solidFill>
                    <a:srgbClr val="990099"/>
                  </a:solidFill>
                  <a:latin typeface="+mn-ea"/>
                  <a:ea typeface="+mn-ea"/>
                </a:rPr>
                <a:t>4F000000</a:t>
              </a:r>
            </a:p>
            <a:p>
              <a:pPr algn="just"/>
              <a:r>
                <a:rPr kumimoji="1" lang="zh-CN" altLang="en-US" sz="1200" b="1" dirty="0">
                  <a:solidFill>
                    <a:srgbClr val="990099"/>
                  </a:solidFill>
                  <a:latin typeface="+mn-ea"/>
                  <a:ea typeface="+mn-ea"/>
                </a:rPr>
                <a:t>保护限制：复制可写入</a:t>
              </a:r>
            </a:p>
            <a:p>
              <a:pPr algn="just"/>
              <a:r>
                <a:rPr kumimoji="1" lang="zh-CN" altLang="en-US" sz="1200" b="1" dirty="0">
                  <a:solidFill>
                    <a:srgbClr val="990099"/>
                  </a:solidFill>
                  <a:latin typeface="+mn-ea"/>
                  <a:ea typeface="+mn-ea"/>
                </a:rPr>
                <a:t>继承：有</a:t>
              </a:r>
            </a:p>
          </p:txBody>
        </p:sp>
        <p:sp>
          <p:nvSpPr>
            <p:cNvPr id="32779" name="Line 8"/>
            <p:cNvSpPr>
              <a:spLocks noChangeShapeType="1"/>
            </p:cNvSpPr>
            <p:nvPr/>
          </p:nvSpPr>
          <p:spPr bwMode="auto">
            <a:xfrm>
              <a:off x="5580" y="8772"/>
              <a:ext cx="900" cy="93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72000"/>
            <a:lstStyle/>
            <a:p>
              <a:endParaRPr lang="zh-CN" altLang="en-US" sz="2800">
                <a:latin typeface="+mn-ea"/>
              </a:endParaRPr>
            </a:p>
          </p:txBody>
        </p:sp>
        <p:sp>
          <p:nvSpPr>
            <p:cNvPr id="32780" name="Rectangle 9"/>
            <p:cNvSpPr>
              <a:spLocks noChangeArrowheads="1"/>
            </p:cNvSpPr>
            <p:nvPr/>
          </p:nvSpPr>
          <p:spPr bwMode="auto">
            <a:xfrm>
              <a:off x="3745" y="11424"/>
              <a:ext cx="2915" cy="780"/>
            </a:xfrm>
            <a:prstGeom prst="rect">
              <a:avLst/>
            </a:prstGeom>
            <a:solidFill>
              <a:srgbClr val="FFFFFF"/>
            </a:solidFill>
            <a:ln w="9525">
              <a:solidFill>
                <a:srgbClr val="000000"/>
              </a:solidFill>
              <a:miter lim="800000"/>
              <a:headEnd/>
              <a:tailEnd/>
            </a:ln>
          </p:spPr>
          <p:txBody>
            <a:bodyPr lIns="72000" tIns="18000" rIns="72000" bIns="0"/>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just"/>
              <a:r>
                <a:rPr kumimoji="1" lang="zh-CN" altLang="en-US" sz="1200" b="1">
                  <a:solidFill>
                    <a:srgbClr val="990099"/>
                  </a:solidFill>
                  <a:latin typeface="+mn-ea"/>
                  <a:ea typeface="+mn-ea"/>
                </a:rPr>
                <a:t>范围：</a:t>
              </a:r>
              <a:r>
                <a:rPr kumimoji="1" lang="en-US" altLang="zh-CN" sz="1200" b="1">
                  <a:solidFill>
                    <a:srgbClr val="990099"/>
                  </a:solidFill>
                  <a:latin typeface="+mn-ea"/>
                  <a:ea typeface="+mn-ea"/>
                </a:rPr>
                <a:t>32000000</a:t>
              </a:r>
              <a:r>
                <a:rPr kumimoji="1" lang="zh-CN" altLang="en-US" sz="1200" b="1">
                  <a:solidFill>
                    <a:srgbClr val="990099"/>
                  </a:solidFill>
                  <a:latin typeface="+mn-ea"/>
                  <a:ea typeface="+mn-ea"/>
                </a:rPr>
                <a:t>到</a:t>
              </a:r>
              <a:r>
                <a:rPr kumimoji="1" lang="en-US" altLang="zh-CN" sz="1200" b="1">
                  <a:solidFill>
                    <a:srgbClr val="990099"/>
                  </a:solidFill>
                  <a:latin typeface="+mn-ea"/>
                  <a:ea typeface="+mn-ea"/>
                </a:rPr>
                <a:t>3300FFFF</a:t>
              </a:r>
            </a:p>
            <a:p>
              <a:pPr algn="just"/>
              <a:r>
                <a:rPr kumimoji="1" lang="zh-CN" altLang="en-US" sz="1200" b="1">
                  <a:solidFill>
                    <a:srgbClr val="990099"/>
                  </a:solidFill>
                  <a:latin typeface="+mn-ea"/>
                  <a:ea typeface="+mn-ea"/>
                </a:rPr>
                <a:t>保护限制：只读</a:t>
              </a:r>
            </a:p>
            <a:p>
              <a:pPr algn="just"/>
              <a:r>
                <a:rPr kumimoji="1" lang="zh-CN" altLang="en-US" sz="1200" b="1">
                  <a:solidFill>
                    <a:srgbClr val="990099"/>
                  </a:solidFill>
                  <a:latin typeface="+mn-ea"/>
                  <a:ea typeface="+mn-ea"/>
                </a:rPr>
                <a:t>继承：无</a:t>
              </a:r>
            </a:p>
          </p:txBody>
        </p:sp>
        <p:sp>
          <p:nvSpPr>
            <p:cNvPr id="32781" name="Rectangle 10"/>
            <p:cNvSpPr>
              <a:spLocks noChangeArrowheads="1"/>
            </p:cNvSpPr>
            <p:nvPr/>
          </p:nvSpPr>
          <p:spPr bwMode="auto">
            <a:xfrm>
              <a:off x="7020" y="11424"/>
              <a:ext cx="2520" cy="780"/>
            </a:xfrm>
            <a:prstGeom prst="rect">
              <a:avLst/>
            </a:prstGeom>
            <a:solidFill>
              <a:srgbClr val="FFFFFF"/>
            </a:solidFill>
            <a:ln w="9525">
              <a:solidFill>
                <a:srgbClr val="000000"/>
              </a:solidFill>
              <a:miter lim="800000"/>
              <a:headEnd/>
              <a:tailEnd/>
            </a:ln>
          </p:spPr>
          <p:txBody>
            <a:bodyPr lIns="72000" tIns="18000" rIns="72000" bIns="0"/>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just"/>
              <a:r>
                <a:rPr kumimoji="1" lang="zh-CN" altLang="en-US" sz="1100" b="1" dirty="0">
                  <a:solidFill>
                    <a:srgbClr val="990099"/>
                  </a:solidFill>
                  <a:latin typeface="+mn-ea"/>
                  <a:ea typeface="+mn-ea"/>
                </a:rPr>
                <a:t>范围：</a:t>
              </a:r>
              <a:r>
                <a:rPr kumimoji="1" lang="en-US" altLang="zh-CN" sz="1100" b="1" dirty="0">
                  <a:solidFill>
                    <a:srgbClr val="990099"/>
                  </a:solidFill>
                  <a:latin typeface="+mn-ea"/>
                  <a:ea typeface="+mn-ea"/>
                </a:rPr>
                <a:t>7AAA0000</a:t>
              </a:r>
              <a:r>
                <a:rPr kumimoji="1" lang="zh-CN" altLang="en-US" sz="1100" b="1" dirty="0">
                  <a:solidFill>
                    <a:srgbClr val="990099"/>
                  </a:solidFill>
                  <a:latin typeface="+mn-ea"/>
                  <a:ea typeface="+mn-ea"/>
                </a:rPr>
                <a:t>到</a:t>
              </a:r>
              <a:r>
                <a:rPr kumimoji="1" lang="en-US" altLang="zh-CN" sz="1100" b="1" dirty="0">
                  <a:solidFill>
                    <a:srgbClr val="990099"/>
                  </a:solidFill>
                  <a:latin typeface="+mn-ea"/>
                  <a:ea typeface="+mn-ea"/>
                </a:rPr>
                <a:t>7AAA00FF</a:t>
              </a:r>
            </a:p>
            <a:p>
              <a:pPr algn="just"/>
              <a:r>
                <a:rPr kumimoji="1" lang="zh-CN" altLang="en-US" sz="1200" b="1" dirty="0">
                  <a:solidFill>
                    <a:srgbClr val="990099"/>
                  </a:solidFill>
                  <a:latin typeface="+mn-ea"/>
                  <a:ea typeface="+mn-ea"/>
                </a:rPr>
                <a:t>保护限制：读</a:t>
              </a:r>
              <a:r>
                <a:rPr kumimoji="1" lang="en-US" altLang="zh-CN" sz="1200" b="1" dirty="0">
                  <a:solidFill>
                    <a:srgbClr val="990099"/>
                  </a:solidFill>
                  <a:latin typeface="+mn-ea"/>
                  <a:ea typeface="+mn-ea"/>
                </a:rPr>
                <a:t>/</a:t>
              </a:r>
              <a:r>
                <a:rPr kumimoji="1" lang="zh-CN" altLang="en-US" sz="1200" b="1" dirty="0">
                  <a:solidFill>
                    <a:srgbClr val="990099"/>
                  </a:solidFill>
                  <a:latin typeface="+mn-ea"/>
                  <a:ea typeface="+mn-ea"/>
                </a:rPr>
                <a:t>写</a:t>
              </a:r>
            </a:p>
            <a:p>
              <a:pPr algn="just"/>
              <a:r>
                <a:rPr kumimoji="1" lang="zh-CN" altLang="en-US" sz="1200" b="1" dirty="0">
                  <a:solidFill>
                    <a:srgbClr val="990099"/>
                  </a:solidFill>
                  <a:latin typeface="+mn-ea"/>
                  <a:ea typeface="+mn-ea"/>
                </a:rPr>
                <a:t>继承：无</a:t>
              </a:r>
            </a:p>
          </p:txBody>
        </p:sp>
        <p:sp>
          <p:nvSpPr>
            <p:cNvPr id="32782" name="Line 11"/>
            <p:cNvSpPr>
              <a:spLocks noChangeShapeType="1"/>
            </p:cNvSpPr>
            <p:nvPr/>
          </p:nvSpPr>
          <p:spPr bwMode="auto">
            <a:xfrm flipH="1">
              <a:off x="5760" y="10488"/>
              <a:ext cx="900" cy="93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72000"/>
            <a:lstStyle/>
            <a:p>
              <a:endParaRPr lang="zh-CN" altLang="en-US" sz="2800">
                <a:latin typeface="+mn-ea"/>
              </a:endParaRPr>
            </a:p>
          </p:txBody>
        </p:sp>
        <p:sp>
          <p:nvSpPr>
            <p:cNvPr id="32783" name="Line 12"/>
            <p:cNvSpPr>
              <a:spLocks noChangeShapeType="1"/>
            </p:cNvSpPr>
            <p:nvPr/>
          </p:nvSpPr>
          <p:spPr bwMode="auto">
            <a:xfrm>
              <a:off x="7020" y="10488"/>
              <a:ext cx="900" cy="93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72000"/>
            <a:lstStyle/>
            <a:p>
              <a:endParaRPr lang="zh-CN" altLang="en-US" sz="2800">
                <a:latin typeface="+mn-ea"/>
              </a:endParaRPr>
            </a:p>
          </p:txBody>
        </p:sp>
      </p:grpSp>
      <p:sp>
        <p:nvSpPr>
          <p:cNvPr id="32772" name="Text Box 13"/>
          <p:cNvSpPr txBox="1">
            <a:spLocks noChangeArrowheads="1"/>
          </p:cNvSpPr>
          <p:nvPr/>
        </p:nvSpPr>
        <p:spPr bwMode="auto">
          <a:xfrm>
            <a:off x="439738" y="1754188"/>
            <a:ext cx="3340100" cy="3647152"/>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just">
              <a:spcBef>
                <a:spcPct val="50000"/>
              </a:spcBef>
            </a:pPr>
            <a:r>
              <a:rPr kumimoji="1" lang="zh-CN" altLang="en-US" sz="2200" b="1" dirty="0">
                <a:solidFill>
                  <a:srgbClr val="0000FF"/>
                </a:solidFill>
                <a:latin typeface="Calibri" pitchFamily="34" charset="0"/>
                <a:ea typeface="华文楷体" pitchFamily="2" charset="-122"/>
                <a:cs typeface="Arial" pitchFamily="34" charset="0"/>
              </a:rPr>
              <a:t>对于每一个进程，</a:t>
            </a:r>
            <a:r>
              <a:rPr kumimoji="1" lang="en-US" altLang="zh-CN" sz="2200" b="1" dirty="0">
                <a:solidFill>
                  <a:srgbClr val="0000FF"/>
                </a:solidFill>
                <a:latin typeface="Calibri" pitchFamily="34" charset="0"/>
                <a:ea typeface="华文楷体" pitchFamily="2" charset="-122"/>
                <a:cs typeface="Arial" pitchFamily="34" charset="0"/>
              </a:rPr>
              <a:t>Windows </a:t>
            </a:r>
            <a:r>
              <a:rPr kumimoji="1" lang="zh-CN" altLang="en-US" sz="2200" b="1" dirty="0">
                <a:solidFill>
                  <a:srgbClr val="0000FF"/>
                </a:solidFill>
                <a:latin typeface="Calibri" pitchFamily="34" charset="0"/>
                <a:ea typeface="华文楷体" pitchFamily="2" charset="-122"/>
                <a:cs typeface="Arial" pitchFamily="34" charset="0"/>
              </a:rPr>
              <a:t>的内存管理器维护一组虚拟地址描述符（</a:t>
            </a:r>
            <a:r>
              <a:rPr kumimoji="1" lang="en-US" altLang="zh-CN" sz="2200" b="1" dirty="0">
                <a:solidFill>
                  <a:srgbClr val="0000FF"/>
                </a:solidFill>
                <a:latin typeface="Calibri" pitchFamily="34" charset="0"/>
                <a:ea typeface="华文楷体" pitchFamily="2" charset="-122"/>
                <a:cs typeface="Arial" pitchFamily="34" charset="0"/>
              </a:rPr>
              <a:t>VAD</a:t>
            </a:r>
            <a:r>
              <a:rPr kumimoji="1" lang="zh-CN" altLang="en-US" sz="2200" b="1" dirty="0">
                <a:solidFill>
                  <a:srgbClr val="0000FF"/>
                </a:solidFill>
                <a:latin typeface="Calibri" pitchFamily="34" charset="0"/>
                <a:ea typeface="华文楷体" pitchFamily="2" charset="-122"/>
                <a:cs typeface="Arial" pitchFamily="34" charset="0"/>
              </a:rPr>
              <a:t>，</a:t>
            </a:r>
            <a:r>
              <a:rPr kumimoji="1" lang="en-US" altLang="zh-CN" sz="2200" b="1" dirty="0">
                <a:solidFill>
                  <a:srgbClr val="0000FF"/>
                </a:solidFill>
                <a:latin typeface="Calibri" pitchFamily="34" charset="0"/>
                <a:ea typeface="华文楷体" pitchFamily="2" charset="-122"/>
                <a:cs typeface="Arial" pitchFamily="34" charset="0"/>
              </a:rPr>
              <a:t>Virtue Address Descriptors</a:t>
            </a:r>
            <a:r>
              <a:rPr kumimoji="1" lang="zh-CN" altLang="en-US" sz="2200" b="1" dirty="0">
                <a:solidFill>
                  <a:srgbClr val="0000FF"/>
                </a:solidFill>
                <a:latin typeface="Calibri" pitchFamily="34" charset="0"/>
                <a:ea typeface="华文楷体" pitchFamily="2" charset="-122"/>
                <a:cs typeface="Arial" pitchFamily="34" charset="0"/>
              </a:rPr>
              <a:t>）来描述一段被分配的进程虚拟空间的状态</a:t>
            </a:r>
          </a:p>
          <a:p>
            <a:pPr algn="just">
              <a:spcBef>
                <a:spcPct val="50000"/>
              </a:spcBef>
            </a:pPr>
            <a:r>
              <a:rPr kumimoji="1" lang="zh-CN" altLang="en-US" sz="2200" b="1" dirty="0">
                <a:solidFill>
                  <a:srgbClr val="0000FF"/>
                </a:solidFill>
                <a:latin typeface="Calibri" pitchFamily="34" charset="0"/>
                <a:ea typeface="华文楷体" pitchFamily="2" charset="-122"/>
                <a:cs typeface="Arial" pitchFamily="34" charset="0"/>
              </a:rPr>
              <a:t>虚拟地址描述信息被构造成一棵自平衡二叉树以使查找更有效率 </a:t>
            </a:r>
          </a:p>
        </p:txBody>
      </p:sp>
      <p:sp>
        <p:nvSpPr>
          <p:cNvPr id="32773" name="Rectangle 14"/>
          <p:cNvSpPr>
            <a:spLocks noChangeArrowheads="1"/>
          </p:cNvSpPr>
          <p:nvPr/>
        </p:nvSpPr>
        <p:spPr bwMode="auto">
          <a:xfrm>
            <a:off x="415925" y="6090593"/>
            <a:ext cx="78759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r>
              <a:rPr kumimoji="1" lang="en-US" altLang="zh-CN" sz="2400" b="1" dirty="0">
                <a:solidFill>
                  <a:srgbClr val="990099"/>
                </a:solidFill>
                <a:latin typeface="+mn-lt"/>
                <a:ea typeface="+mn-ea"/>
                <a:cs typeface="Arial" pitchFamily="34" charset="0"/>
              </a:rPr>
              <a:t>VAD</a:t>
            </a:r>
            <a:r>
              <a:rPr kumimoji="1" lang="zh-CN" altLang="en-US" sz="2400" b="1" dirty="0">
                <a:solidFill>
                  <a:srgbClr val="990099"/>
                </a:solidFill>
                <a:latin typeface="+mn-lt"/>
                <a:ea typeface="+mn-ea"/>
                <a:cs typeface="Arial" pitchFamily="34" charset="0"/>
              </a:rPr>
              <a:t>二叉排序树的根的地址保存在进程结构 </a:t>
            </a:r>
            <a:r>
              <a:rPr kumimoji="1" lang="en-US" altLang="zh-CN" sz="2400" b="1" dirty="0">
                <a:solidFill>
                  <a:srgbClr val="990099"/>
                </a:solidFill>
                <a:latin typeface="+mn-lt"/>
                <a:ea typeface="+mn-ea"/>
                <a:cs typeface="Arial" pitchFamily="34" charset="0"/>
              </a:rPr>
              <a:t>EPROCESS </a:t>
            </a:r>
            <a:r>
              <a:rPr kumimoji="1" lang="zh-CN" altLang="en-US" sz="2400" b="1" dirty="0">
                <a:solidFill>
                  <a:srgbClr val="990099"/>
                </a:solidFill>
                <a:latin typeface="+mn-lt"/>
                <a:ea typeface="+mn-ea"/>
                <a:cs typeface="Arial" pitchFamily="34" charset="0"/>
              </a:rPr>
              <a:t>中 </a:t>
            </a:r>
          </a:p>
        </p:txBody>
      </p:sp>
      <p:sp>
        <p:nvSpPr>
          <p:cNvPr id="2" name="标题 1"/>
          <p:cNvSpPr>
            <a:spLocks noGrp="1"/>
          </p:cNvSpPr>
          <p:nvPr>
            <p:ph type="title"/>
          </p:nvPr>
        </p:nvSpPr>
        <p:spPr/>
        <p:txBody>
          <a:bodyPr>
            <a:normAutofit/>
          </a:bodyPr>
          <a:lstStyle/>
          <a:p>
            <a:r>
              <a:rPr lang="zh-CN" altLang="en-US" sz="3600" dirty="0"/>
              <a:t>以页为单位的虚拟内存分配</a:t>
            </a:r>
            <a:r>
              <a:rPr lang="en-US" altLang="zh-CN" sz="3600" dirty="0"/>
              <a:t>(3/3)</a:t>
            </a:r>
            <a:endParaRPr lang="zh-CN" altLang="en-US" sz="3600" dirty="0"/>
          </a:p>
        </p:txBody>
      </p:sp>
    </p:spTree>
    <p:extLst>
      <p:ext uri="{BB962C8B-B14F-4D97-AF65-F5344CB8AC3E}">
        <p14:creationId xmlns:p14="http://schemas.microsoft.com/office/powerpoint/2010/main" val="27297806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3423" y="1700808"/>
            <a:ext cx="6738937"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8945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552" y="332656"/>
            <a:ext cx="7326313" cy="914400"/>
          </a:xfrm>
        </p:spPr>
        <p:txBody>
          <a:bodyPr>
            <a:normAutofit/>
          </a:bodyPr>
          <a:lstStyle/>
          <a:p>
            <a:r>
              <a:rPr lang="zh-CN" altLang="en-US" sz="3600" dirty="0"/>
              <a:t>利用区域对象实现内存映射文件</a:t>
            </a:r>
            <a:endParaRPr kumimoji="1" lang="zh-CN" altLang="en-US" sz="3600" dirty="0"/>
          </a:p>
        </p:txBody>
      </p:sp>
      <p:sp>
        <p:nvSpPr>
          <p:cNvPr id="34819" name="Rectangle 3"/>
          <p:cNvSpPr>
            <a:spLocks noGrp="1" noChangeArrowheads="1"/>
          </p:cNvSpPr>
          <p:nvPr>
            <p:ph type="body" idx="1"/>
          </p:nvPr>
        </p:nvSpPr>
        <p:spPr>
          <a:xfrm>
            <a:off x="611560" y="1628775"/>
            <a:ext cx="7489204" cy="4575175"/>
          </a:xfrm>
        </p:spPr>
        <p:txBody>
          <a:bodyPr>
            <a:normAutofit/>
          </a:bodyPr>
          <a:lstStyle/>
          <a:p>
            <a:pPr eaLnBrk="1" hangingPunct="1">
              <a:buFontTx/>
              <a:buNone/>
            </a:pPr>
            <a:r>
              <a:rPr kumimoji="1" lang="zh-CN" altLang="en-US" sz="2400" dirty="0">
                <a:solidFill>
                  <a:srgbClr val="990099"/>
                </a:solidFill>
              </a:rPr>
              <a:t>通过区域对象服务提供的大数据流和内存共享服务</a:t>
            </a:r>
          </a:p>
          <a:p>
            <a:pPr eaLnBrk="1" hangingPunct="1">
              <a:spcBef>
                <a:spcPts val="1200"/>
              </a:spcBef>
              <a:buClr>
                <a:srgbClr val="0000FF"/>
              </a:buClr>
              <a:buSzPct val="70000"/>
              <a:buFont typeface="Wingdings" pitchFamily="2" charset="2"/>
              <a:buChar char="Ø"/>
            </a:pPr>
            <a:r>
              <a:rPr kumimoji="1" lang="zh-CN" altLang="en-US" sz="2400" dirty="0"/>
              <a:t>区域对象（</a:t>
            </a:r>
            <a:r>
              <a:rPr kumimoji="1" lang="en-US" altLang="zh-CN" sz="2400" dirty="0"/>
              <a:t>section object</a:t>
            </a:r>
            <a:r>
              <a:rPr kumimoji="1" lang="zh-CN" altLang="en-US" sz="2400" dirty="0"/>
              <a:t>）在</a:t>
            </a:r>
            <a:r>
              <a:rPr kumimoji="1" lang="en-US" altLang="zh-CN" sz="2400" dirty="0"/>
              <a:t>Win32</a:t>
            </a:r>
            <a:r>
              <a:rPr kumimoji="1" lang="zh-CN" altLang="en-US" sz="2400" dirty="0"/>
              <a:t>子系统中称为文件映射对象</a:t>
            </a:r>
            <a:endParaRPr kumimoji="1" lang="en-US" altLang="zh-CN" sz="2400" dirty="0"/>
          </a:p>
          <a:p>
            <a:pPr eaLnBrk="1" hangingPunct="1">
              <a:spcBef>
                <a:spcPts val="1200"/>
              </a:spcBef>
              <a:buClr>
                <a:srgbClr val="0000FF"/>
              </a:buClr>
              <a:buSzPct val="70000"/>
              <a:buFont typeface="Wingdings" pitchFamily="2" charset="2"/>
              <a:buChar char="Ø"/>
            </a:pPr>
            <a:r>
              <a:rPr kumimoji="1" lang="zh-CN" altLang="en-US" sz="2400" dirty="0"/>
              <a:t>表示可以被两个或更多进程所共享的内存块，区域对象也可以基于页文件</a:t>
            </a:r>
          </a:p>
          <a:p>
            <a:pPr lvl="1" eaLnBrk="1" hangingPunct="1">
              <a:buClr>
                <a:srgbClr val="990099"/>
              </a:buClr>
              <a:buSzPct val="60000"/>
              <a:buFont typeface="Wingdings" pitchFamily="2" charset="2"/>
              <a:buChar char="u"/>
            </a:pPr>
            <a:r>
              <a:rPr kumimoji="1" lang="en-US" altLang="zh-CN" sz="2400" dirty="0" err="1"/>
              <a:t>CreateFileMapping</a:t>
            </a:r>
            <a:r>
              <a:rPr kumimoji="1" lang="zh-CN" altLang="en-US" sz="2400" dirty="0"/>
              <a:t>创建区域对象 </a:t>
            </a:r>
          </a:p>
          <a:p>
            <a:pPr lvl="1" eaLnBrk="1" hangingPunct="1">
              <a:buClr>
                <a:srgbClr val="990099"/>
              </a:buClr>
              <a:buSzPct val="60000"/>
              <a:buFont typeface="Wingdings" pitchFamily="2" charset="2"/>
              <a:buChar char="u"/>
            </a:pPr>
            <a:r>
              <a:rPr kumimoji="1" lang="en-US" altLang="zh-CN" sz="2400" dirty="0" err="1"/>
              <a:t>MapViewOfFile</a:t>
            </a:r>
            <a:r>
              <a:rPr kumimoji="1" lang="zh-CN" altLang="en-US" sz="2400" dirty="0"/>
              <a:t>函数映射区域对象的一部分（叫做区域视图），并指定映射范围</a:t>
            </a:r>
          </a:p>
          <a:p>
            <a:pPr eaLnBrk="1" hangingPunct="1">
              <a:buClr>
                <a:srgbClr val="0000FF"/>
              </a:buClr>
              <a:buSzPct val="70000"/>
              <a:buFont typeface="Wingdings" pitchFamily="2" charset="2"/>
              <a:buChar char="Ø"/>
            </a:pPr>
            <a:r>
              <a:rPr kumimoji="1" lang="zh-CN" altLang="en-US" sz="2400" dirty="0"/>
              <a:t>当两个进程对同一区域对象建立视图时，就发生了对该区域对象的共享</a:t>
            </a:r>
          </a:p>
        </p:txBody>
      </p:sp>
    </p:spTree>
    <p:extLst>
      <p:ext uri="{BB962C8B-B14F-4D97-AF65-F5344CB8AC3E}">
        <p14:creationId xmlns:p14="http://schemas.microsoft.com/office/powerpoint/2010/main" val="307481609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dirty="0"/>
              <a:t>利用区域对象实现内存映射文件</a:t>
            </a:r>
          </a:p>
        </p:txBody>
      </p:sp>
      <p:sp>
        <p:nvSpPr>
          <p:cNvPr id="2" name="内容占位符 1"/>
          <p:cNvSpPr>
            <a:spLocks noGrp="1"/>
          </p:cNvSpPr>
          <p:nvPr>
            <p:ph idx="1"/>
          </p:nvPr>
        </p:nvSpPr>
        <p:spPr>
          <a:xfrm>
            <a:off x="467544" y="1508720"/>
            <a:ext cx="7498080" cy="4800600"/>
          </a:xfrm>
          <a:prstGeom prst="rect">
            <a:avLst/>
          </a:prstGeom>
        </p:spPr>
        <p:txBody>
          <a:bodyPr>
            <a:normAutofit/>
          </a:bodyPr>
          <a:lstStyle/>
          <a:p>
            <a:r>
              <a:rPr lang="zh-CN" altLang="en-US" sz="2400" dirty="0">
                <a:latin typeface="Calibri" pitchFamily="34" charset="0"/>
                <a:cs typeface="Calibri" pitchFamily="34" charset="0"/>
              </a:rPr>
              <a:t>使用区域对象将一个文件映射到进程的地址空间，之后</a:t>
            </a:r>
            <a:r>
              <a:rPr lang="zh-CN" altLang="en-US" sz="2400" dirty="0">
                <a:solidFill>
                  <a:srgbClr val="990099"/>
                </a:solidFill>
                <a:latin typeface="Calibri" pitchFamily="34" charset="0"/>
                <a:cs typeface="Calibri" pitchFamily="34" charset="0"/>
              </a:rPr>
              <a:t>访问这个文件就象访问内存中的一个大数组，而不是对文件进行读写</a:t>
            </a:r>
            <a:endParaRPr lang="en-US" altLang="zh-CN" sz="2400" dirty="0">
              <a:solidFill>
                <a:srgbClr val="990099"/>
              </a:solidFill>
              <a:latin typeface="Calibri" pitchFamily="34" charset="0"/>
              <a:cs typeface="Calibri" pitchFamily="34" charset="0"/>
            </a:endParaRPr>
          </a:p>
          <a:p>
            <a:pPr>
              <a:spcBef>
                <a:spcPts val="600"/>
              </a:spcBef>
            </a:pPr>
            <a:r>
              <a:rPr lang="zh-CN" altLang="en-US" sz="2400" dirty="0">
                <a:latin typeface="Calibri" pitchFamily="34" charset="0"/>
                <a:cs typeface="Calibri" pitchFamily="34" charset="0"/>
              </a:rPr>
              <a:t>当程序访问一个无效的页面（不在物理内存中的页面）时，引起缺页中断，内存管理器会自动将这个页面从映射文件调入内存</a:t>
            </a:r>
            <a:endParaRPr lang="en-US" altLang="zh-CN" sz="2400" dirty="0">
              <a:latin typeface="Calibri" pitchFamily="34" charset="0"/>
              <a:cs typeface="Calibri" pitchFamily="34" charset="0"/>
            </a:endParaRPr>
          </a:p>
          <a:p>
            <a:pPr>
              <a:spcBef>
                <a:spcPts val="600"/>
              </a:spcBef>
            </a:pPr>
            <a:r>
              <a:rPr lang="zh-CN" altLang="en-US" sz="2400" dirty="0">
                <a:latin typeface="Calibri" pitchFamily="34" charset="0"/>
                <a:cs typeface="Calibri" pitchFamily="34" charset="0"/>
              </a:rPr>
              <a:t> 如果应用程序修改了页面，内存管理器在页面进行常规调度时将修改写回文件（或者应用程序可以通过利用</a:t>
            </a:r>
            <a:r>
              <a:rPr lang="en-US" altLang="zh-CN" sz="2400" dirty="0">
                <a:latin typeface="Calibri" pitchFamily="34" charset="0"/>
                <a:cs typeface="Calibri" pitchFamily="34" charset="0"/>
              </a:rPr>
              <a:t>Win32</a:t>
            </a:r>
            <a:r>
              <a:rPr lang="zh-CN" altLang="en-US" sz="2400" dirty="0">
                <a:latin typeface="Calibri" pitchFamily="34" charset="0"/>
                <a:cs typeface="Calibri" pitchFamily="34" charset="0"/>
              </a:rPr>
              <a:t>的</a:t>
            </a:r>
            <a:r>
              <a:rPr lang="en-US" altLang="zh-CN" sz="2400" dirty="0" err="1">
                <a:latin typeface="Calibri" pitchFamily="34" charset="0"/>
                <a:cs typeface="Calibri" pitchFamily="34" charset="0"/>
              </a:rPr>
              <a:t>FlushViewOfFile</a:t>
            </a:r>
            <a:r>
              <a:rPr lang="zh-CN" altLang="en-US" sz="2400" dirty="0">
                <a:latin typeface="Calibri" pitchFamily="34" charset="0"/>
                <a:cs typeface="Calibri" pitchFamily="34" charset="0"/>
              </a:rPr>
              <a:t>函数来刷新一个视图） </a:t>
            </a:r>
          </a:p>
          <a:p>
            <a:pPr marL="0" indent="0"/>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50977971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内存堆方法</a:t>
            </a:r>
          </a:p>
        </p:txBody>
      </p:sp>
      <p:sp>
        <p:nvSpPr>
          <p:cNvPr id="2" name="内容占位符 1"/>
          <p:cNvSpPr>
            <a:spLocks noGrp="1"/>
          </p:cNvSpPr>
          <p:nvPr>
            <p:ph idx="1"/>
          </p:nvPr>
        </p:nvSpPr>
        <p:spPr>
          <a:xfrm>
            <a:off x="539552" y="1580728"/>
            <a:ext cx="7498080" cy="4800600"/>
          </a:xfrm>
          <a:prstGeom prst="rect">
            <a:avLst/>
          </a:prstGeom>
        </p:spPr>
        <p:txBody>
          <a:bodyPr>
            <a:normAutofit fontScale="70000" lnSpcReduction="20000"/>
          </a:bodyPr>
          <a:lstStyle/>
          <a:p>
            <a:pPr>
              <a:lnSpc>
                <a:spcPct val="120000"/>
              </a:lnSpc>
              <a:spcBef>
                <a:spcPts val="600"/>
              </a:spcBef>
            </a:pPr>
            <a:r>
              <a:rPr kumimoji="1" lang="zh-CN" altLang="en-US" dirty="0">
                <a:latin typeface="Calibri" pitchFamily="34" charset="0"/>
                <a:cs typeface="Calibri" pitchFamily="34" charset="0"/>
              </a:rPr>
              <a:t>内存堆方法适合于大量的小型内存申请</a:t>
            </a:r>
            <a:endParaRPr kumimoji="1" lang="en-US" altLang="zh-CN" dirty="0">
              <a:latin typeface="Calibri" pitchFamily="34" charset="0"/>
              <a:cs typeface="Calibri" pitchFamily="34" charset="0"/>
            </a:endParaRPr>
          </a:p>
          <a:p>
            <a:pPr>
              <a:lnSpc>
                <a:spcPct val="120000"/>
              </a:lnSpc>
              <a:spcBef>
                <a:spcPts val="600"/>
              </a:spcBef>
            </a:pPr>
            <a:r>
              <a:rPr kumimoji="1" lang="zh-CN" altLang="en-US" dirty="0">
                <a:latin typeface="Calibri" pitchFamily="34" charset="0"/>
                <a:cs typeface="Calibri" pitchFamily="34" charset="0"/>
              </a:rPr>
              <a:t>堆</a:t>
            </a:r>
            <a:r>
              <a:rPr kumimoji="1" lang="en-US" altLang="zh-CN" dirty="0">
                <a:latin typeface="Calibri" pitchFamily="34" charset="0"/>
                <a:cs typeface="Calibri" pitchFamily="34" charset="0"/>
              </a:rPr>
              <a:t>(heap)</a:t>
            </a:r>
            <a:r>
              <a:rPr kumimoji="1" lang="zh-CN" altLang="en-US" dirty="0">
                <a:latin typeface="Calibri" pitchFamily="34" charset="0"/>
                <a:cs typeface="Calibri" pitchFamily="34" charset="0"/>
              </a:rPr>
              <a:t>是保留的地址空间中一个或多个页组成的区域，这个地址区域可以由堆管理器按更小块划分和分配</a:t>
            </a:r>
            <a:endParaRPr kumimoji="1" lang="en-US" altLang="zh-CN" dirty="0">
              <a:latin typeface="Calibri" pitchFamily="34" charset="0"/>
              <a:cs typeface="Calibri" pitchFamily="34" charset="0"/>
            </a:endParaRPr>
          </a:p>
          <a:p>
            <a:pPr>
              <a:lnSpc>
                <a:spcPct val="120000"/>
              </a:lnSpc>
              <a:spcBef>
                <a:spcPts val="600"/>
              </a:spcBef>
            </a:pPr>
            <a:r>
              <a:rPr kumimoji="1" lang="zh-CN" altLang="en-US" dirty="0">
                <a:latin typeface="Calibri" pitchFamily="34" charset="0"/>
                <a:cs typeface="Calibri" pitchFamily="34" charset="0"/>
              </a:rPr>
              <a:t>堆管理器是执行体中分配和回收可变内存的函数集</a:t>
            </a:r>
          </a:p>
          <a:p>
            <a:pPr>
              <a:lnSpc>
                <a:spcPct val="120000"/>
              </a:lnSpc>
              <a:spcBef>
                <a:spcPts val="600"/>
              </a:spcBef>
            </a:pPr>
            <a:r>
              <a:rPr kumimoji="1" lang="zh-CN" altLang="en-US" dirty="0">
                <a:latin typeface="Calibri" pitchFamily="34" charset="0"/>
                <a:cs typeface="Calibri" pitchFamily="34" charset="0"/>
              </a:rPr>
              <a:t>进程启动时带有一个缺省进程堆，通常是</a:t>
            </a:r>
            <a:r>
              <a:rPr kumimoji="1" lang="en-US" altLang="zh-CN" dirty="0">
                <a:latin typeface="Calibri" pitchFamily="34" charset="0"/>
                <a:cs typeface="Calibri" pitchFamily="34" charset="0"/>
              </a:rPr>
              <a:t>1MB</a:t>
            </a:r>
            <a:r>
              <a:rPr kumimoji="1" lang="zh-CN" altLang="en-US" dirty="0">
                <a:latin typeface="Calibri" pitchFamily="34" charset="0"/>
                <a:cs typeface="Calibri" pitchFamily="34" charset="0"/>
              </a:rPr>
              <a:t>大小。为了从缺省堆中分配内存，线程必须调用</a:t>
            </a:r>
            <a:r>
              <a:rPr kumimoji="1" lang="en-US" altLang="zh-CN" dirty="0" err="1">
                <a:latin typeface="Calibri" pitchFamily="34" charset="0"/>
                <a:cs typeface="Calibri" pitchFamily="34" charset="0"/>
              </a:rPr>
              <a:t>GetProcessHeap</a:t>
            </a:r>
            <a:r>
              <a:rPr kumimoji="1" lang="zh-CN" altLang="en-US" dirty="0">
                <a:latin typeface="Calibri" pitchFamily="34" charset="0"/>
                <a:cs typeface="Calibri" pitchFamily="34" charset="0"/>
              </a:rPr>
              <a:t>函数得到一个指向它的句柄。有了句柄后，线程可以调用</a:t>
            </a:r>
            <a:r>
              <a:rPr kumimoji="1" lang="en-US" altLang="zh-CN" dirty="0" err="1">
                <a:latin typeface="Calibri" pitchFamily="34" charset="0"/>
                <a:cs typeface="Calibri" pitchFamily="34" charset="0"/>
              </a:rPr>
              <a:t>HeapAlloc</a:t>
            </a:r>
            <a:r>
              <a:rPr kumimoji="1" lang="zh-CN" altLang="en-US" dirty="0">
                <a:latin typeface="Calibri" pitchFamily="34" charset="0"/>
                <a:cs typeface="Calibri" pitchFamily="34" charset="0"/>
              </a:rPr>
              <a:t>和</a:t>
            </a:r>
            <a:r>
              <a:rPr kumimoji="1" lang="en-US" altLang="zh-CN" dirty="0" err="1">
                <a:latin typeface="Calibri" pitchFamily="34" charset="0"/>
                <a:cs typeface="Calibri" pitchFamily="34" charset="0"/>
              </a:rPr>
              <a:t>HeapFree</a:t>
            </a:r>
            <a:r>
              <a:rPr kumimoji="1" lang="zh-CN" altLang="en-US" dirty="0">
                <a:latin typeface="Calibri" pitchFamily="34" charset="0"/>
                <a:cs typeface="Calibri" pitchFamily="34" charset="0"/>
              </a:rPr>
              <a:t>来从堆中分配和回收内存块 </a:t>
            </a:r>
          </a:p>
          <a:p>
            <a:pPr>
              <a:lnSpc>
                <a:spcPct val="120000"/>
              </a:lnSpc>
              <a:spcBef>
                <a:spcPts val="600"/>
              </a:spcBef>
            </a:pPr>
            <a:r>
              <a:rPr kumimoji="1" lang="zh-CN" altLang="en-US" dirty="0">
                <a:latin typeface="Calibri" pitchFamily="34" charset="0"/>
                <a:cs typeface="Calibri" pitchFamily="34" charset="0"/>
              </a:rPr>
              <a:t>进程也可以使用</a:t>
            </a:r>
            <a:r>
              <a:rPr kumimoji="1" lang="en-US" altLang="zh-CN" dirty="0" err="1">
                <a:latin typeface="Calibri" pitchFamily="34" charset="0"/>
                <a:cs typeface="Calibri" pitchFamily="34" charset="0"/>
              </a:rPr>
              <a:t>HeapCreate</a:t>
            </a:r>
            <a:r>
              <a:rPr kumimoji="1" lang="zh-CN" altLang="en-US" dirty="0">
                <a:latin typeface="Calibri" pitchFamily="34" charset="0"/>
                <a:cs typeface="Calibri" pitchFamily="34" charset="0"/>
              </a:rPr>
              <a:t>函数创建另外的私有堆。当进程不再需要私有堆时，可以通过调用</a:t>
            </a:r>
            <a:r>
              <a:rPr kumimoji="1" lang="en-US" altLang="zh-CN" dirty="0" err="1">
                <a:latin typeface="Calibri" pitchFamily="34" charset="0"/>
                <a:cs typeface="Calibri" pitchFamily="34" charset="0"/>
              </a:rPr>
              <a:t>HeapDestroy</a:t>
            </a:r>
            <a:r>
              <a:rPr kumimoji="1" lang="zh-CN" altLang="en-US" dirty="0">
                <a:latin typeface="Calibri" pitchFamily="34" charset="0"/>
                <a:cs typeface="Calibri" pitchFamily="34" charset="0"/>
              </a:rPr>
              <a:t>释放虚拟地址空间</a:t>
            </a:r>
          </a:p>
        </p:txBody>
      </p:sp>
    </p:spTree>
    <p:extLst>
      <p:ext uri="{BB962C8B-B14F-4D97-AF65-F5344CB8AC3E}">
        <p14:creationId xmlns:p14="http://schemas.microsoft.com/office/powerpoint/2010/main" val="27118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94122"/>
          </a:xfrm>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动态重定位实现</a:t>
            </a:r>
          </a:p>
        </p:txBody>
      </p:sp>
      <p:sp>
        <p:nvSpPr>
          <p:cNvPr id="3" name="矩形 2"/>
          <p:cNvSpPr/>
          <p:nvPr/>
        </p:nvSpPr>
        <p:spPr>
          <a:xfrm>
            <a:off x="323528" y="3456655"/>
            <a:ext cx="1347990" cy="656800"/>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CC"/>
                </a:solidFill>
                <a:latin typeface="Calibri" pitchFamily="34" charset="0"/>
                <a:cs typeface="Calibri" pitchFamily="34" charset="0"/>
              </a:rPr>
              <a:t>CPU</a:t>
            </a:r>
            <a:endParaRPr lang="zh-CN" altLang="en-US" b="1" dirty="0">
              <a:solidFill>
                <a:srgbClr val="0000CC"/>
              </a:solidFill>
              <a:latin typeface="Calibri" pitchFamily="34" charset="0"/>
              <a:cs typeface="Calibri" pitchFamily="34" charset="0"/>
            </a:endParaRPr>
          </a:p>
        </p:txBody>
      </p:sp>
      <p:sp>
        <p:nvSpPr>
          <p:cNvPr id="4" name="矩形 3"/>
          <p:cNvSpPr/>
          <p:nvPr/>
        </p:nvSpPr>
        <p:spPr>
          <a:xfrm>
            <a:off x="6516216" y="2132856"/>
            <a:ext cx="1296144" cy="3312368"/>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cs typeface="Calibri" pitchFamily="34" charset="0"/>
              </a:rPr>
              <a:t>物理内存</a:t>
            </a:r>
          </a:p>
        </p:txBody>
      </p:sp>
      <p:sp>
        <p:nvSpPr>
          <p:cNvPr id="5" name="矩形 4"/>
          <p:cNvSpPr/>
          <p:nvPr/>
        </p:nvSpPr>
        <p:spPr>
          <a:xfrm>
            <a:off x="3131840" y="2745303"/>
            <a:ext cx="1584176" cy="2088232"/>
          </a:xfrm>
          <a:prstGeom prst="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cs typeface="Calibri" pitchFamily="34" charset="0"/>
            </a:endParaRPr>
          </a:p>
        </p:txBody>
      </p:sp>
      <p:sp>
        <p:nvSpPr>
          <p:cNvPr id="6" name="矩形 5"/>
          <p:cNvSpPr/>
          <p:nvPr/>
        </p:nvSpPr>
        <p:spPr>
          <a:xfrm>
            <a:off x="3419872" y="2871816"/>
            <a:ext cx="1008112" cy="377543"/>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alibri" pitchFamily="34" charset="0"/>
                <a:cs typeface="Calibri" pitchFamily="34" charset="0"/>
              </a:rPr>
              <a:t>12000</a:t>
            </a:r>
            <a:endParaRPr lang="zh-CN" altLang="en-US" dirty="0">
              <a:latin typeface="Calibri" pitchFamily="34" charset="0"/>
              <a:cs typeface="Calibri" pitchFamily="34" charset="0"/>
            </a:endParaRPr>
          </a:p>
        </p:txBody>
      </p:sp>
      <p:sp>
        <p:nvSpPr>
          <p:cNvPr id="7" name="椭圆 6"/>
          <p:cNvSpPr/>
          <p:nvPr/>
        </p:nvSpPr>
        <p:spPr>
          <a:xfrm>
            <a:off x="3635896" y="3486871"/>
            <a:ext cx="576064" cy="590201"/>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Calibri" pitchFamily="34" charset="0"/>
                <a:cs typeface="Calibri" pitchFamily="34" charset="0"/>
              </a:rPr>
              <a:t>+</a:t>
            </a:r>
            <a:endParaRPr lang="zh-CN" altLang="en-US" sz="3600" dirty="0">
              <a:latin typeface="Calibri" pitchFamily="34" charset="0"/>
              <a:cs typeface="Calibri" pitchFamily="34" charset="0"/>
            </a:endParaRPr>
          </a:p>
        </p:txBody>
      </p:sp>
      <p:cxnSp>
        <p:nvCxnSpPr>
          <p:cNvPr id="9" name="直接箭头连接符 8"/>
          <p:cNvCxnSpPr>
            <a:stCxn id="3" idx="3"/>
            <a:endCxn id="7" idx="2"/>
          </p:cNvCxnSpPr>
          <p:nvPr/>
        </p:nvCxnSpPr>
        <p:spPr>
          <a:xfrm flipV="1">
            <a:off x="1671518" y="3781972"/>
            <a:ext cx="1964378" cy="308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6"/>
            <a:endCxn id="4" idx="1"/>
          </p:cNvCxnSpPr>
          <p:nvPr/>
        </p:nvCxnSpPr>
        <p:spPr>
          <a:xfrm>
            <a:off x="4211960" y="3781972"/>
            <a:ext cx="2304256" cy="706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35696" y="3393375"/>
            <a:ext cx="1107996" cy="369332"/>
          </a:xfrm>
          <a:prstGeom prst="rect">
            <a:avLst/>
          </a:prstGeom>
          <a:noFill/>
        </p:spPr>
        <p:txBody>
          <a:bodyPr wrap="none" rtlCol="0">
            <a:spAutoFit/>
          </a:bodyPr>
          <a:lstStyle/>
          <a:p>
            <a:r>
              <a:rPr lang="zh-CN" altLang="en-US" b="1" dirty="0">
                <a:latin typeface="Calibri" pitchFamily="34" charset="0"/>
                <a:ea typeface="华文楷体" pitchFamily="2" charset="-122"/>
                <a:cs typeface="Calibri" pitchFamily="34" charset="0"/>
              </a:rPr>
              <a:t>逻辑地址</a:t>
            </a:r>
          </a:p>
        </p:txBody>
      </p:sp>
      <p:sp>
        <p:nvSpPr>
          <p:cNvPr id="18" name="TextBox 17"/>
          <p:cNvSpPr txBox="1"/>
          <p:nvPr/>
        </p:nvSpPr>
        <p:spPr>
          <a:xfrm>
            <a:off x="5048180" y="3393375"/>
            <a:ext cx="1107996" cy="369332"/>
          </a:xfrm>
          <a:prstGeom prst="rect">
            <a:avLst/>
          </a:prstGeom>
          <a:noFill/>
        </p:spPr>
        <p:txBody>
          <a:bodyPr wrap="none" rtlCol="0">
            <a:spAutoFit/>
          </a:bodyPr>
          <a:lstStyle/>
          <a:p>
            <a:r>
              <a:rPr lang="zh-CN" altLang="en-US" b="1" dirty="0">
                <a:latin typeface="Calibri" pitchFamily="34" charset="0"/>
                <a:ea typeface="华文楷体" pitchFamily="2" charset="-122"/>
                <a:cs typeface="Calibri" pitchFamily="34" charset="0"/>
              </a:rPr>
              <a:t>物理地址</a:t>
            </a:r>
          </a:p>
        </p:txBody>
      </p:sp>
      <p:sp>
        <p:nvSpPr>
          <p:cNvPr id="19" name="TextBox 18"/>
          <p:cNvSpPr txBox="1"/>
          <p:nvPr/>
        </p:nvSpPr>
        <p:spPr>
          <a:xfrm>
            <a:off x="2154450" y="3825423"/>
            <a:ext cx="545342" cy="369332"/>
          </a:xfrm>
          <a:prstGeom prst="rect">
            <a:avLst/>
          </a:prstGeom>
          <a:noFill/>
        </p:spPr>
        <p:txBody>
          <a:bodyPr wrap="none" rtlCol="0">
            <a:spAutoFit/>
          </a:bodyPr>
          <a:lstStyle/>
          <a:p>
            <a:r>
              <a:rPr lang="en-US" altLang="zh-CN" b="1" dirty="0">
                <a:latin typeface="Calibri" pitchFamily="34" charset="0"/>
                <a:cs typeface="Calibri" pitchFamily="34" charset="0"/>
              </a:rPr>
              <a:t>456</a:t>
            </a:r>
            <a:endParaRPr lang="zh-CN" altLang="en-US" b="1" dirty="0">
              <a:latin typeface="Calibri" pitchFamily="34" charset="0"/>
              <a:cs typeface="Calibri" pitchFamily="34" charset="0"/>
            </a:endParaRPr>
          </a:p>
        </p:txBody>
      </p:sp>
      <p:sp>
        <p:nvSpPr>
          <p:cNvPr id="20" name="TextBox 19"/>
          <p:cNvSpPr txBox="1"/>
          <p:nvPr/>
        </p:nvSpPr>
        <p:spPr>
          <a:xfrm>
            <a:off x="5242397" y="3825423"/>
            <a:ext cx="769763" cy="369332"/>
          </a:xfrm>
          <a:prstGeom prst="rect">
            <a:avLst/>
          </a:prstGeom>
          <a:noFill/>
        </p:spPr>
        <p:txBody>
          <a:bodyPr wrap="none" rtlCol="0">
            <a:spAutoFit/>
          </a:bodyPr>
          <a:lstStyle/>
          <a:p>
            <a:r>
              <a:rPr lang="en-US" altLang="zh-CN" b="1" dirty="0">
                <a:latin typeface="Calibri" pitchFamily="34" charset="0"/>
                <a:cs typeface="Calibri" pitchFamily="34" charset="0"/>
              </a:rPr>
              <a:t>12456</a:t>
            </a:r>
            <a:endParaRPr lang="zh-CN" altLang="en-US" b="1" dirty="0">
              <a:latin typeface="Calibri" pitchFamily="34" charset="0"/>
              <a:cs typeface="Calibri" pitchFamily="34" charset="0"/>
            </a:endParaRPr>
          </a:p>
        </p:txBody>
      </p:sp>
      <p:cxnSp>
        <p:nvCxnSpPr>
          <p:cNvPr id="22" name="直接箭头连接符 21"/>
          <p:cNvCxnSpPr>
            <a:endCxn id="6" idx="0"/>
          </p:cNvCxnSpPr>
          <p:nvPr/>
        </p:nvCxnSpPr>
        <p:spPr>
          <a:xfrm flipH="1">
            <a:off x="3923928" y="2132856"/>
            <a:ext cx="792088" cy="73896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923928" y="1665183"/>
            <a:ext cx="1944216" cy="5491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itchFamily="34" charset="0"/>
                <a:ea typeface="华文楷体" pitchFamily="2" charset="-122"/>
                <a:cs typeface="Calibri" pitchFamily="34" charset="0"/>
              </a:rPr>
              <a:t>重定位寄存器</a:t>
            </a:r>
          </a:p>
        </p:txBody>
      </p:sp>
      <p:sp>
        <p:nvSpPr>
          <p:cNvPr id="24" name="矩形 23"/>
          <p:cNvSpPr/>
          <p:nvPr/>
        </p:nvSpPr>
        <p:spPr>
          <a:xfrm>
            <a:off x="3275856" y="4905543"/>
            <a:ext cx="129614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内存管理单元</a:t>
            </a:r>
            <a:r>
              <a:rPr lang="en-US" altLang="zh-CN" b="1" dirty="0">
                <a:solidFill>
                  <a:srgbClr val="0000CC"/>
                </a:solidFill>
                <a:latin typeface="Calibri" pitchFamily="34" charset="0"/>
                <a:ea typeface="华文楷体" pitchFamily="2" charset="-122"/>
                <a:cs typeface="Calibri" pitchFamily="34" charset="0"/>
              </a:rPr>
              <a:t>MMU</a:t>
            </a:r>
            <a:endParaRPr lang="zh-CN" altLang="en-US" b="1" dirty="0">
              <a:solidFill>
                <a:srgbClr val="0000CC"/>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308954324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dirty="0"/>
              <a:t>物理内存管理</a:t>
            </a:r>
          </a:p>
        </p:txBody>
      </p:sp>
      <p:sp>
        <p:nvSpPr>
          <p:cNvPr id="2" name="内容占位符 1"/>
          <p:cNvSpPr>
            <a:spLocks noGrp="1"/>
          </p:cNvSpPr>
          <p:nvPr>
            <p:ph idx="1"/>
          </p:nvPr>
        </p:nvSpPr>
        <p:spPr>
          <a:xfrm>
            <a:off x="611560" y="1580728"/>
            <a:ext cx="7498080" cy="4800600"/>
          </a:xfrm>
          <a:prstGeom prst="rect">
            <a:avLst/>
          </a:prstGeom>
        </p:spPr>
        <p:txBody>
          <a:bodyPr>
            <a:normAutofit/>
          </a:bodyPr>
          <a:lstStyle/>
          <a:p>
            <a:pPr>
              <a:spcBef>
                <a:spcPts val="600"/>
              </a:spcBef>
            </a:pPr>
            <a:r>
              <a:rPr kumimoji="1" lang="zh-CN" altLang="en-US" sz="2400" dirty="0">
                <a:solidFill>
                  <a:srgbClr val="000000"/>
                </a:solidFill>
                <a:latin typeface="Calibri" pitchFamily="34" charset="0"/>
                <a:cs typeface="Calibri" pitchFamily="34" charset="0"/>
              </a:rPr>
              <a:t>页框号数据库（ </a:t>
            </a:r>
            <a:r>
              <a:rPr kumimoji="1" lang="en-US" altLang="zh-CN" sz="2400" dirty="0">
                <a:solidFill>
                  <a:srgbClr val="000000"/>
                </a:solidFill>
                <a:latin typeface="Calibri" pitchFamily="34" charset="0"/>
                <a:cs typeface="Calibri" pitchFamily="34" charset="0"/>
              </a:rPr>
              <a:t>PFN</a:t>
            </a:r>
            <a:r>
              <a:rPr kumimoji="1" lang="zh-CN" altLang="en-US" sz="2400" dirty="0">
                <a:solidFill>
                  <a:srgbClr val="000000"/>
                </a:solidFill>
                <a:latin typeface="Calibri" pitchFamily="34" charset="0"/>
                <a:cs typeface="Calibri" pitchFamily="34" charset="0"/>
              </a:rPr>
              <a:t>数据库</a:t>
            </a:r>
            <a:r>
              <a:rPr kumimoji="1" lang="en-US" altLang="zh-CN" sz="2400" dirty="0">
                <a:solidFill>
                  <a:srgbClr val="000000"/>
                </a:solidFill>
                <a:latin typeface="Calibri" pitchFamily="34" charset="0"/>
                <a:cs typeface="Calibri" pitchFamily="34" charset="0"/>
              </a:rPr>
              <a:t> </a:t>
            </a:r>
            <a:r>
              <a:rPr kumimoji="1" lang="zh-CN" altLang="en-US" sz="2400" dirty="0">
                <a:solidFill>
                  <a:srgbClr val="000000"/>
                </a:solidFill>
                <a:latin typeface="Calibri" pitchFamily="34" charset="0"/>
                <a:cs typeface="Calibri" pitchFamily="34" charset="0"/>
              </a:rPr>
              <a:t>）</a:t>
            </a:r>
            <a:endParaRPr kumimoji="1" lang="en-US" altLang="zh-CN" sz="2400" dirty="0">
              <a:solidFill>
                <a:srgbClr val="000000"/>
              </a:solidFill>
              <a:latin typeface="Calibri" pitchFamily="34" charset="0"/>
              <a:cs typeface="Calibri" pitchFamily="34" charset="0"/>
            </a:endParaRPr>
          </a:p>
          <a:p>
            <a:pPr>
              <a:spcBef>
                <a:spcPts val="600"/>
              </a:spcBef>
            </a:pPr>
            <a:r>
              <a:rPr kumimoji="1" lang="zh-CN" altLang="en-US" sz="2400" dirty="0">
                <a:solidFill>
                  <a:srgbClr val="000000"/>
                </a:solidFill>
                <a:latin typeface="Calibri" pitchFamily="34" charset="0"/>
                <a:cs typeface="Calibri" pitchFamily="34" charset="0"/>
              </a:rPr>
              <a:t>结构</a:t>
            </a:r>
            <a:r>
              <a:rPr kumimoji="1" lang="en-US" altLang="zh-CN" sz="2400" dirty="0">
                <a:solidFill>
                  <a:srgbClr val="000000"/>
                </a:solidFill>
                <a:latin typeface="Calibri" pitchFamily="34" charset="0"/>
                <a:cs typeface="Calibri" pitchFamily="34" charset="0"/>
              </a:rPr>
              <a:t>MMPFN</a:t>
            </a:r>
            <a:r>
              <a:rPr kumimoji="1" lang="zh-CN" altLang="en-US" sz="2400" dirty="0">
                <a:solidFill>
                  <a:srgbClr val="000000"/>
                </a:solidFill>
                <a:latin typeface="Calibri" pitchFamily="34" charset="0"/>
                <a:cs typeface="Calibri" pitchFamily="34" charset="0"/>
              </a:rPr>
              <a:t>（</a:t>
            </a:r>
            <a:r>
              <a:rPr kumimoji="1" lang="en-US" altLang="zh-CN" sz="2400" dirty="0">
                <a:solidFill>
                  <a:srgbClr val="000000"/>
                </a:solidFill>
                <a:latin typeface="Calibri" pitchFamily="34" charset="0"/>
                <a:cs typeface="Calibri" pitchFamily="34" charset="0"/>
              </a:rPr>
              <a:t>24</a:t>
            </a:r>
            <a:r>
              <a:rPr kumimoji="1" lang="zh-CN" altLang="en-US" sz="2400" dirty="0">
                <a:solidFill>
                  <a:srgbClr val="000000"/>
                </a:solidFill>
                <a:latin typeface="Calibri" pitchFamily="34" charset="0"/>
                <a:cs typeface="Calibri" pitchFamily="34" charset="0"/>
              </a:rPr>
              <a:t>字节）</a:t>
            </a:r>
            <a:endParaRPr kumimoji="1" lang="en-US" altLang="zh-CN" sz="2400" dirty="0">
              <a:solidFill>
                <a:srgbClr val="000000"/>
              </a:solidFill>
              <a:latin typeface="Calibri" pitchFamily="34" charset="0"/>
              <a:cs typeface="Calibri" pitchFamily="34" charset="0"/>
            </a:endParaRPr>
          </a:p>
          <a:p>
            <a:pPr marL="0" indent="0">
              <a:spcBef>
                <a:spcPts val="600"/>
              </a:spcBef>
              <a:buNone/>
            </a:pPr>
            <a:r>
              <a:rPr kumimoji="1" lang="en-US" altLang="zh-CN" sz="2400" dirty="0">
                <a:solidFill>
                  <a:srgbClr val="000000"/>
                </a:solidFill>
                <a:latin typeface="Calibri" pitchFamily="34" charset="0"/>
                <a:cs typeface="Calibri" pitchFamily="34" charset="0"/>
              </a:rPr>
              <a:t>            </a:t>
            </a:r>
            <a:r>
              <a:rPr kumimoji="1" lang="zh-CN" altLang="en-US" sz="2400" dirty="0">
                <a:solidFill>
                  <a:srgbClr val="000000"/>
                </a:solidFill>
                <a:latin typeface="Calibri" pitchFamily="34" charset="0"/>
                <a:cs typeface="Calibri" pitchFamily="34" charset="0"/>
              </a:rPr>
              <a:t>保存每一个物理页的相关信息</a:t>
            </a:r>
            <a:endParaRPr kumimoji="1" lang="en-US" altLang="zh-CN" sz="2400" dirty="0">
              <a:solidFill>
                <a:srgbClr val="000000"/>
              </a:solidFill>
              <a:latin typeface="Calibri" pitchFamily="34" charset="0"/>
              <a:cs typeface="Calibri" pitchFamily="34" charset="0"/>
            </a:endParaRPr>
          </a:p>
          <a:p>
            <a:pPr>
              <a:spcBef>
                <a:spcPts val="600"/>
              </a:spcBef>
            </a:pPr>
            <a:r>
              <a:rPr kumimoji="1" lang="zh-CN" altLang="en-US" sz="2400" dirty="0">
                <a:solidFill>
                  <a:srgbClr val="000000"/>
                </a:solidFill>
                <a:latin typeface="Calibri" pitchFamily="34" charset="0"/>
                <a:cs typeface="Calibri" pitchFamily="34" charset="0"/>
              </a:rPr>
              <a:t>全局变量 </a:t>
            </a:r>
            <a:r>
              <a:rPr kumimoji="1" lang="en-US" altLang="zh-CN" sz="2400" dirty="0" err="1">
                <a:solidFill>
                  <a:srgbClr val="000000"/>
                </a:solidFill>
                <a:latin typeface="Calibri" pitchFamily="34" charset="0"/>
                <a:cs typeface="Calibri" pitchFamily="34" charset="0"/>
              </a:rPr>
              <a:t>MmPfnDatabase</a:t>
            </a:r>
            <a:r>
              <a:rPr kumimoji="1" lang="en-US" altLang="zh-CN" sz="2400" dirty="0">
                <a:solidFill>
                  <a:srgbClr val="000000"/>
                </a:solidFill>
                <a:latin typeface="Calibri" pitchFamily="34" charset="0"/>
                <a:cs typeface="Calibri" pitchFamily="34" charset="0"/>
              </a:rPr>
              <a:t> </a:t>
            </a:r>
          </a:p>
          <a:p>
            <a:pPr marL="0" indent="0">
              <a:spcBef>
                <a:spcPts val="600"/>
              </a:spcBef>
              <a:buNone/>
            </a:pPr>
            <a:r>
              <a:rPr kumimoji="1" lang="en-US" altLang="zh-CN" sz="2400" dirty="0">
                <a:solidFill>
                  <a:srgbClr val="000000"/>
                </a:solidFill>
                <a:latin typeface="Calibri" pitchFamily="34" charset="0"/>
                <a:cs typeface="Calibri" pitchFamily="34" charset="0"/>
              </a:rPr>
              <a:t>            </a:t>
            </a:r>
            <a:r>
              <a:rPr kumimoji="1" lang="zh-CN" altLang="en-US" sz="2400" dirty="0">
                <a:solidFill>
                  <a:srgbClr val="000000"/>
                </a:solidFill>
                <a:latin typeface="Calibri" pitchFamily="34" charset="0"/>
                <a:cs typeface="Calibri" pitchFamily="34" charset="0"/>
              </a:rPr>
              <a:t>保存页框号数据库的首地址</a:t>
            </a:r>
            <a:r>
              <a:rPr kumimoji="1" lang="zh-CN" altLang="en-US" sz="2400" dirty="0">
                <a:latin typeface="Calibri" pitchFamily="34" charset="0"/>
                <a:cs typeface="Calibri" pitchFamily="34" charset="0"/>
              </a:rPr>
              <a:t> </a:t>
            </a:r>
          </a:p>
          <a:p>
            <a:pPr>
              <a:spcBef>
                <a:spcPts val="600"/>
              </a:spcBef>
            </a:pP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30056278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dirty="0"/>
              <a:t>页框的状态</a:t>
            </a:r>
            <a:r>
              <a:rPr lang="en-US" altLang="zh-CN" sz="3600" dirty="0"/>
              <a:t>(1/2)</a:t>
            </a:r>
            <a:endParaRPr lang="zh-CN" altLang="en-US" sz="3600" dirty="0"/>
          </a:p>
        </p:txBody>
      </p:sp>
      <p:sp>
        <p:nvSpPr>
          <p:cNvPr id="2" name="内容占位符 1"/>
          <p:cNvSpPr>
            <a:spLocks noGrp="1"/>
          </p:cNvSpPr>
          <p:nvPr>
            <p:ph idx="1"/>
          </p:nvPr>
        </p:nvSpPr>
        <p:spPr>
          <a:xfrm>
            <a:off x="467544" y="1607016"/>
            <a:ext cx="7704856" cy="4846320"/>
          </a:xfrm>
          <a:prstGeom prst="rect">
            <a:avLst/>
          </a:prstGeom>
        </p:spPr>
        <p:txBody>
          <a:bodyPr>
            <a:noAutofit/>
          </a:bodyPr>
          <a:lstStyle/>
          <a:p>
            <a:pPr algn="just">
              <a:lnSpc>
                <a:spcPct val="90000"/>
              </a:lnSpc>
              <a:buClr>
                <a:srgbClr val="990099"/>
              </a:buClr>
              <a:buSzPct val="65000"/>
            </a:pPr>
            <a:r>
              <a:rPr lang="zh-CN" altLang="en-US" sz="2000" dirty="0">
                <a:solidFill>
                  <a:srgbClr val="0000CC"/>
                </a:solidFill>
              </a:rPr>
              <a:t>活动（</a:t>
            </a:r>
            <a:r>
              <a:rPr lang="en-US" altLang="zh-CN" sz="2000" dirty="0">
                <a:solidFill>
                  <a:srgbClr val="0000CC"/>
                </a:solidFill>
              </a:rPr>
              <a:t>Active</a:t>
            </a:r>
            <a:r>
              <a:rPr lang="zh-CN" altLang="en-US" sz="2000" dirty="0">
                <a:solidFill>
                  <a:srgbClr val="0000CC"/>
                </a:solidFill>
              </a:rPr>
              <a:t>）</a:t>
            </a:r>
            <a:r>
              <a:rPr lang="en-US" altLang="zh-CN" sz="2000" dirty="0">
                <a:solidFill>
                  <a:srgbClr val="0000CC"/>
                </a:solidFill>
              </a:rPr>
              <a:t>/</a:t>
            </a:r>
            <a:r>
              <a:rPr lang="zh-CN" altLang="en-US" sz="2000" dirty="0">
                <a:solidFill>
                  <a:srgbClr val="0000CC"/>
                </a:solidFill>
              </a:rPr>
              <a:t>有效（</a:t>
            </a:r>
            <a:r>
              <a:rPr lang="en-US" altLang="zh-CN" sz="2000" dirty="0">
                <a:solidFill>
                  <a:srgbClr val="0000CC"/>
                </a:solidFill>
              </a:rPr>
              <a:t>Valid </a:t>
            </a:r>
            <a:r>
              <a:rPr lang="zh-CN" altLang="en-US" sz="2000" dirty="0">
                <a:solidFill>
                  <a:srgbClr val="0000CC"/>
                </a:solidFill>
              </a:rPr>
              <a:t>）</a:t>
            </a:r>
          </a:p>
          <a:p>
            <a:pPr marL="0" lvl="1" indent="0" algn="just">
              <a:buNone/>
            </a:pPr>
            <a:r>
              <a:rPr lang="en-US" altLang="zh-CN" sz="2000" b="1" dirty="0"/>
              <a:t>    </a:t>
            </a:r>
            <a:r>
              <a:rPr lang="zh-CN" altLang="en-US" sz="2000" b="1" dirty="0"/>
              <a:t>该页框在某个进程的工作集中</a:t>
            </a:r>
            <a:endParaRPr lang="en-US" altLang="zh-CN" sz="2000" b="1" dirty="0"/>
          </a:p>
          <a:p>
            <a:pPr marL="0" lvl="1" indent="0" algn="just">
              <a:buNone/>
            </a:pPr>
            <a:r>
              <a:rPr lang="en-US" altLang="zh-CN" sz="2000" b="1" dirty="0"/>
              <a:t>    </a:t>
            </a:r>
            <a:r>
              <a:rPr lang="zh-CN" altLang="en-US" sz="2000" b="1" dirty="0"/>
              <a:t>此进程的对应页表项是有效的，从高</a:t>
            </a:r>
            <a:r>
              <a:rPr lang="en-US" altLang="zh-CN" sz="2000" b="1" dirty="0"/>
              <a:t>20bit</a:t>
            </a:r>
            <a:r>
              <a:rPr lang="zh-CN" altLang="en-US" sz="2000" b="1" dirty="0"/>
              <a:t>可获得</a:t>
            </a:r>
            <a:r>
              <a:rPr lang="en-US" altLang="zh-CN" sz="2000" b="1" dirty="0"/>
              <a:t>PFN</a:t>
            </a:r>
          </a:p>
          <a:p>
            <a:pPr>
              <a:lnSpc>
                <a:spcPct val="90000"/>
              </a:lnSpc>
              <a:buClr>
                <a:srgbClr val="990099"/>
              </a:buClr>
              <a:buSzPct val="65000"/>
            </a:pPr>
            <a:r>
              <a:rPr lang="zh-CN" altLang="en-US" sz="2000" dirty="0">
                <a:solidFill>
                  <a:srgbClr val="0000CC"/>
                </a:solidFill>
              </a:rPr>
              <a:t>过渡（</a:t>
            </a:r>
            <a:r>
              <a:rPr lang="en-US" altLang="zh-CN" sz="2000" dirty="0">
                <a:solidFill>
                  <a:srgbClr val="0000CC"/>
                </a:solidFill>
              </a:rPr>
              <a:t>Transition</a:t>
            </a:r>
            <a:r>
              <a:rPr lang="zh-CN" altLang="en-US" sz="2000" dirty="0">
                <a:solidFill>
                  <a:srgbClr val="0000CC"/>
                </a:solidFill>
              </a:rPr>
              <a:t>）</a:t>
            </a:r>
          </a:p>
          <a:p>
            <a:pPr marL="0" indent="0" algn="just">
              <a:lnSpc>
                <a:spcPct val="90000"/>
              </a:lnSpc>
              <a:buClr>
                <a:srgbClr val="990099"/>
              </a:buClr>
              <a:buSzPct val="65000"/>
              <a:buNone/>
            </a:pPr>
            <a:r>
              <a:rPr lang="zh-CN" altLang="en-US" sz="2000" dirty="0"/>
              <a:t>    系统正在从一个文件将内容读入该页框，或者正在向一个文件写出该页框的内容</a:t>
            </a:r>
            <a:endParaRPr lang="en-US" altLang="zh-CN" sz="2000" dirty="0"/>
          </a:p>
          <a:p>
            <a:pPr algn="just">
              <a:lnSpc>
                <a:spcPct val="90000"/>
              </a:lnSpc>
              <a:buClr>
                <a:srgbClr val="990099"/>
              </a:buClr>
              <a:buSzPct val="65000"/>
            </a:pPr>
            <a:r>
              <a:rPr lang="zh-CN" altLang="en-US" sz="2000" dirty="0">
                <a:solidFill>
                  <a:srgbClr val="0000CC"/>
                </a:solidFill>
              </a:rPr>
              <a:t>空闲（</a:t>
            </a:r>
            <a:r>
              <a:rPr lang="en-US" altLang="zh-CN" sz="2000" dirty="0">
                <a:solidFill>
                  <a:srgbClr val="0000CC"/>
                </a:solidFill>
              </a:rPr>
              <a:t>Free </a:t>
            </a:r>
            <a:r>
              <a:rPr lang="zh-CN" altLang="en-US" sz="2000" dirty="0">
                <a:solidFill>
                  <a:srgbClr val="0000CC"/>
                </a:solidFill>
              </a:rPr>
              <a:t>）</a:t>
            </a:r>
            <a:r>
              <a:rPr lang="zh-CN" altLang="en-US" sz="2000" dirty="0"/>
              <a:t>	</a:t>
            </a:r>
          </a:p>
          <a:p>
            <a:pPr marL="0" lvl="1" indent="0" algn="just">
              <a:lnSpc>
                <a:spcPct val="90000"/>
              </a:lnSpc>
              <a:spcBef>
                <a:spcPts val="1200"/>
              </a:spcBef>
              <a:buClr>
                <a:srgbClr val="990099"/>
              </a:buClr>
              <a:buSzPct val="65000"/>
              <a:buNone/>
            </a:pPr>
            <a:r>
              <a:rPr lang="zh-CN" altLang="en-US" sz="2000" b="1" spc="30" dirty="0"/>
              <a:t>    该页框中的内容不再被需要 </a:t>
            </a:r>
          </a:p>
          <a:p>
            <a:pPr>
              <a:lnSpc>
                <a:spcPct val="90000"/>
              </a:lnSpc>
              <a:buClr>
                <a:srgbClr val="990099"/>
              </a:buClr>
              <a:buSzPct val="65000"/>
            </a:pPr>
            <a:r>
              <a:rPr lang="zh-CN" altLang="en-US" sz="2000" dirty="0">
                <a:solidFill>
                  <a:srgbClr val="0000CC"/>
                </a:solidFill>
              </a:rPr>
              <a:t>零初始化（</a:t>
            </a:r>
            <a:r>
              <a:rPr lang="en-US" altLang="zh-CN" sz="2000" dirty="0">
                <a:solidFill>
                  <a:srgbClr val="0000CC"/>
                </a:solidFill>
              </a:rPr>
              <a:t>zeroed</a:t>
            </a:r>
            <a:r>
              <a:rPr lang="zh-CN" altLang="en-US" sz="2000" dirty="0">
                <a:solidFill>
                  <a:srgbClr val="0000CC"/>
                </a:solidFill>
              </a:rPr>
              <a:t>）</a:t>
            </a:r>
            <a:r>
              <a:rPr lang="en-US" altLang="zh-CN" sz="2000" dirty="0"/>
              <a:t>	</a:t>
            </a:r>
          </a:p>
          <a:p>
            <a:pPr marL="0" lvl="1" indent="0">
              <a:lnSpc>
                <a:spcPct val="90000"/>
              </a:lnSpc>
              <a:buNone/>
            </a:pPr>
            <a:r>
              <a:rPr lang="zh-CN" altLang="en-US" sz="2000" b="1" dirty="0"/>
              <a:t>    该页框空闲并且已经被用零初始化 </a:t>
            </a:r>
          </a:p>
          <a:p>
            <a:pPr>
              <a:lnSpc>
                <a:spcPct val="90000"/>
              </a:lnSpc>
              <a:buClr>
                <a:srgbClr val="990099"/>
              </a:buClr>
              <a:buSzPct val="65000"/>
            </a:pPr>
            <a:r>
              <a:rPr lang="zh-CN" altLang="en-US" sz="2000" dirty="0">
                <a:solidFill>
                  <a:srgbClr val="0000CC"/>
                </a:solidFill>
              </a:rPr>
              <a:t>坏（</a:t>
            </a:r>
            <a:r>
              <a:rPr lang="en-US" altLang="zh-CN" sz="2000" dirty="0">
                <a:solidFill>
                  <a:srgbClr val="0000CC"/>
                </a:solidFill>
              </a:rPr>
              <a:t>Bad </a:t>
            </a:r>
            <a:r>
              <a:rPr lang="zh-CN" altLang="en-US" sz="2000" dirty="0">
                <a:solidFill>
                  <a:srgbClr val="0000CC"/>
                </a:solidFill>
              </a:rPr>
              <a:t>）</a:t>
            </a:r>
          </a:p>
          <a:p>
            <a:pPr marL="0" lvl="1" indent="0">
              <a:lnSpc>
                <a:spcPct val="90000"/>
              </a:lnSpc>
              <a:buNone/>
            </a:pPr>
            <a:r>
              <a:rPr lang="zh-CN" altLang="en-US" sz="2000" b="1" dirty="0"/>
              <a:t>    该页框存在硬件错误，不能被使用 </a:t>
            </a:r>
          </a:p>
          <a:p>
            <a:pPr marL="0" lvl="1" indent="0" algn="just">
              <a:lnSpc>
                <a:spcPct val="90000"/>
              </a:lnSpc>
              <a:buNone/>
            </a:pPr>
            <a:endParaRPr lang="en-US" altLang="zh-CN" sz="2000" b="1" dirty="0"/>
          </a:p>
          <a:p>
            <a:pPr marL="0" lvl="1" indent="0" algn="just">
              <a:lnSpc>
                <a:spcPct val="90000"/>
              </a:lnSpc>
              <a:buNone/>
            </a:pPr>
            <a:r>
              <a:rPr lang="zh-CN" altLang="en-US" sz="2000" b="1" dirty="0"/>
              <a:t>	</a:t>
            </a:r>
          </a:p>
          <a:p>
            <a:pPr marL="0" lvl="1" indent="0" algn="just">
              <a:buNone/>
            </a:pPr>
            <a:endParaRPr lang="zh-CN" altLang="en-US" sz="2000" b="1" dirty="0"/>
          </a:p>
        </p:txBody>
      </p:sp>
    </p:spTree>
    <p:extLst>
      <p:ext uri="{BB962C8B-B14F-4D97-AF65-F5344CB8AC3E}">
        <p14:creationId xmlns:p14="http://schemas.microsoft.com/office/powerpoint/2010/main" val="24360808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7467600" cy="994122"/>
          </a:xfrm>
        </p:spPr>
        <p:txBody>
          <a:bodyPr>
            <a:normAutofit/>
          </a:bodyPr>
          <a:lstStyle/>
          <a:p>
            <a:r>
              <a:rPr lang="zh-CN" altLang="en-US" sz="36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页框的状态</a:t>
            </a:r>
            <a:r>
              <a:rPr lang="en-US" altLang="zh-CN" sz="36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(2/2)</a:t>
            </a:r>
            <a:endParaRPr lang="zh-CN" altLang="en-US" sz="36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endParaRPr>
          </a:p>
        </p:txBody>
      </p:sp>
      <p:sp>
        <p:nvSpPr>
          <p:cNvPr id="5" name="内容占位符 4"/>
          <p:cNvSpPr>
            <a:spLocks noGrp="1"/>
          </p:cNvSpPr>
          <p:nvPr>
            <p:ph sz="quarter" idx="4294967295"/>
          </p:nvPr>
        </p:nvSpPr>
        <p:spPr>
          <a:xfrm>
            <a:off x="4646240" y="1607393"/>
            <a:ext cx="3886200" cy="5133677"/>
          </a:xfrm>
          <a:prstGeom prst="rect">
            <a:avLst/>
          </a:prstGeom>
          <a:solidFill>
            <a:srgbClr val="E5E5FF"/>
          </a:solidFill>
        </p:spPr>
        <p:txBody>
          <a:bodyPr>
            <a:noAutofit/>
          </a:bodyPr>
          <a:lstStyle/>
          <a:p>
            <a:pPr marL="342900" indent="-342900">
              <a:buClr>
                <a:srgbClr val="7030A0"/>
              </a:buClr>
              <a:buFont typeface="Wingdings" pitchFamily="2" charset="2"/>
              <a:buChar char="p"/>
            </a:pPr>
            <a:r>
              <a:rPr lang="zh-CN" altLang="en-US" sz="1800" b="1" dirty="0">
                <a:solidFill>
                  <a:srgbClr val="0000CC"/>
                </a:solidFill>
                <a:latin typeface="Calibri" pitchFamily="34" charset="0"/>
                <a:ea typeface="华文楷体" pitchFamily="2" charset="-122"/>
                <a:cs typeface="Calibri" pitchFamily="34" charset="0"/>
              </a:rPr>
              <a:t>修改（</a:t>
            </a:r>
            <a:r>
              <a:rPr lang="en-US" altLang="zh-CN" sz="1800" b="1" dirty="0">
                <a:solidFill>
                  <a:srgbClr val="0000CC"/>
                </a:solidFill>
                <a:latin typeface="Calibri" pitchFamily="34" charset="0"/>
                <a:ea typeface="华文楷体" pitchFamily="2" charset="-122"/>
                <a:cs typeface="Calibri" pitchFamily="34" charset="0"/>
              </a:rPr>
              <a:t>Modified </a:t>
            </a:r>
            <a:r>
              <a:rPr lang="zh-CN" altLang="en-US" sz="1800" b="1" dirty="0">
                <a:solidFill>
                  <a:srgbClr val="0000CC"/>
                </a:solidFill>
                <a:latin typeface="Calibri" pitchFamily="34" charset="0"/>
                <a:ea typeface="华文楷体" pitchFamily="2" charset="-122"/>
                <a:cs typeface="Calibri" pitchFamily="34" charset="0"/>
              </a:rPr>
              <a:t>）</a:t>
            </a:r>
          </a:p>
          <a:p>
            <a:r>
              <a:rPr lang="zh-CN" altLang="en-US" sz="1800" b="1" dirty="0">
                <a:latin typeface="Calibri" pitchFamily="34" charset="0"/>
                <a:ea typeface="华文楷体" pitchFamily="2" charset="-122"/>
                <a:cs typeface="Calibri" pitchFamily="34" charset="0"/>
              </a:rPr>
              <a:t>该页框曾经在某个进程的工作集中，且该页框的内容在被此进程使用时有改变</a:t>
            </a:r>
            <a:endParaRPr lang="en-US" altLang="zh-CN" sz="1800" b="1" dirty="0">
              <a:latin typeface="Calibri" pitchFamily="34" charset="0"/>
              <a:ea typeface="华文楷体" pitchFamily="2" charset="-122"/>
              <a:cs typeface="Calibri" pitchFamily="34" charset="0"/>
            </a:endParaRPr>
          </a:p>
          <a:p>
            <a:r>
              <a:rPr lang="zh-CN" altLang="en-US" sz="1800" b="1" dirty="0">
                <a:latin typeface="Calibri" pitchFamily="34" charset="0"/>
                <a:ea typeface="华文楷体" pitchFamily="2" charset="-122"/>
                <a:cs typeface="Calibri" pitchFamily="34" charset="0"/>
              </a:rPr>
              <a:t>该页框现在已被移出该进程的 工作集，不过页框中的内容仍是在此进程的内容；对应的</a:t>
            </a:r>
            <a:r>
              <a:rPr lang="en-US" altLang="zh-CN" sz="1800" b="1" dirty="0">
                <a:latin typeface="Calibri" pitchFamily="34" charset="0"/>
                <a:ea typeface="华文楷体" pitchFamily="2" charset="-122"/>
                <a:cs typeface="Calibri" pitchFamily="34" charset="0"/>
              </a:rPr>
              <a:t>PTE</a:t>
            </a:r>
            <a:r>
              <a:rPr lang="zh-CN" altLang="en-US" sz="1800" b="1" dirty="0">
                <a:latin typeface="Calibri" pitchFamily="34" charset="0"/>
                <a:ea typeface="华文楷体" pitchFamily="2" charset="-122"/>
                <a:cs typeface="Calibri" pitchFamily="34" charset="0"/>
              </a:rPr>
              <a:t>中的高</a:t>
            </a:r>
            <a:r>
              <a:rPr lang="en-US" altLang="zh-CN" sz="1800" b="1" dirty="0">
                <a:latin typeface="Calibri" pitchFamily="34" charset="0"/>
                <a:ea typeface="华文楷体" pitchFamily="2" charset="-122"/>
                <a:cs typeface="Calibri" pitchFamily="34" charset="0"/>
              </a:rPr>
              <a:t>20bit</a:t>
            </a:r>
            <a:r>
              <a:rPr lang="zh-CN" altLang="en-US" sz="1800" b="1" dirty="0">
                <a:latin typeface="Calibri" pitchFamily="34" charset="0"/>
                <a:ea typeface="华文楷体" pitchFamily="2" charset="-122"/>
                <a:cs typeface="Calibri" pitchFamily="34" charset="0"/>
              </a:rPr>
              <a:t>仍然是该页框号，只是该</a:t>
            </a:r>
            <a:r>
              <a:rPr lang="en-US" altLang="zh-CN" sz="1800" b="1" dirty="0">
                <a:latin typeface="Calibri" pitchFamily="34" charset="0"/>
                <a:ea typeface="华文楷体" pitchFamily="2" charset="-122"/>
                <a:cs typeface="Calibri" pitchFamily="34" charset="0"/>
              </a:rPr>
              <a:t>PTE</a:t>
            </a:r>
            <a:r>
              <a:rPr lang="zh-CN" altLang="en-US" sz="1800" b="1" dirty="0">
                <a:latin typeface="Calibri" pitchFamily="34" charset="0"/>
                <a:ea typeface="华文楷体" pitchFamily="2" charset="-122"/>
                <a:cs typeface="Calibri" pitchFamily="34" charset="0"/>
              </a:rPr>
              <a:t>被标记为 </a:t>
            </a:r>
            <a:r>
              <a:rPr lang="en-US" altLang="zh-CN" sz="1800" b="1" dirty="0">
                <a:latin typeface="Calibri" pitchFamily="34" charset="0"/>
                <a:ea typeface="华文楷体" pitchFamily="2" charset="-122"/>
                <a:cs typeface="Calibri" pitchFamily="34" charset="0"/>
              </a:rPr>
              <a:t>invalid </a:t>
            </a:r>
            <a:r>
              <a:rPr lang="zh-CN" altLang="en-US" sz="1800" b="1" dirty="0">
                <a:latin typeface="Calibri" pitchFamily="34" charset="0"/>
                <a:ea typeface="华文楷体" pitchFamily="2" charset="-122"/>
                <a:cs typeface="Calibri" pitchFamily="34" charset="0"/>
              </a:rPr>
              <a:t>和 </a:t>
            </a:r>
            <a:r>
              <a:rPr lang="en-US" altLang="zh-CN" sz="1800" b="1" dirty="0">
                <a:latin typeface="Calibri" pitchFamily="34" charset="0"/>
                <a:ea typeface="华文楷体" pitchFamily="2" charset="-122"/>
                <a:cs typeface="Calibri" pitchFamily="34" charset="0"/>
              </a:rPr>
              <a:t>transition</a:t>
            </a:r>
          </a:p>
          <a:p>
            <a:r>
              <a:rPr lang="zh-CN" altLang="en-US" sz="1800" b="1" dirty="0">
                <a:latin typeface="Calibri" pitchFamily="34" charset="0"/>
                <a:ea typeface="华文楷体" pitchFamily="2" charset="-122"/>
                <a:cs typeface="Calibri" pitchFamily="34" charset="0"/>
              </a:rPr>
              <a:t>当此进程需要再次访问这一页内容时，只需要重新设定该</a:t>
            </a:r>
            <a:r>
              <a:rPr lang="en-US" altLang="zh-CN" sz="1800" b="1" dirty="0">
                <a:latin typeface="Calibri" pitchFamily="34" charset="0"/>
                <a:ea typeface="华文楷体" pitchFamily="2" charset="-122"/>
                <a:cs typeface="Calibri" pitchFamily="34" charset="0"/>
              </a:rPr>
              <a:t>PTE</a:t>
            </a:r>
            <a:r>
              <a:rPr lang="zh-CN" altLang="en-US" sz="1800" b="1" dirty="0">
                <a:latin typeface="Calibri" pitchFamily="34" charset="0"/>
                <a:ea typeface="华文楷体" pitchFamily="2" charset="-122"/>
                <a:cs typeface="Calibri" pitchFamily="34" charset="0"/>
              </a:rPr>
              <a:t>的标志，并把该</a:t>
            </a:r>
            <a:r>
              <a:rPr lang="en-US" altLang="zh-CN" sz="1800" b="1" dirty="0">
                <a:latin typeface="Calibri" pitchFamily="34" charset="0"/>
                <a:ea typeface="华文楷体" pitchFamily="2" charset="-122"/>
                <a:cs typeface="Calibri" pitchFamily="34" charset="0"/>
              </a:rPr>
              <a:t>PTE</a:t>
            </a:r>
            <a:r>
              <a:rPr lang="zh-CN" altLang="en-US" sz="1800" b="1" dirty="0">
                <a:latin typeface="Calibri" pitchFamily="34" charset="0"/>
                <a:ea typeface="华文楷体" pitchFamily="2" charset="-122"/>
                <a:cs typeface="Calibri" pitchFamily="34" charset="0"/>
              </a:rPr>
              <a:t>变为有效，即把该页框从 </a:t>
            </a:r>
            <a:r>
              <a:rPr lang="en-US" altLang="zh-CN" sz="1800" b="1" dirty="0">
                <a:latin typeface="Calibri" pitchFamily="34" charset="0"/>
                <a:ea typeface="华文楷体" pitchFamily="2" charset="-122"/>
                <a:cs typeface="Calibri" pitchFamily="34" charset="0"/>
              </a:rPr>
              <a:t>modified </a:t>
            </a:r>
            <a:r>
              <a:rPr lang="zh-CN" altLang="en-US" sz="1800" b="1" dirty="0">
                <a:latin typeface="Calibri" pitchFamily="34" charset="0"/>
                <a:ea typeface="华文楷体" pitchFamily="2" charset="-122"/>
                <a:cs typeface="Calibri" pitchFamily="34" charset="0"/>
              </a:rPr>
              <a:t>状态变为</a:t>
            </a:r>
            <a:r>
              <a:rPr lang="en-US" altLang="zh-CN" sz="1800" b="1" dirty="0">
                <a:latin typeface="Calibri" pitchFamily="34" charset="0"/>
                <a:ea typeface="华文楷体" pitchFamily="2" charset="-122"/>
                <a:cs typeface="Calibri" pitchFamily="34" charset="0"/>
              </a:rPr>
              <a:t>active(valid) </a:t>
            </a:r>
            <a:r>
              <a:rPr lang="zh-CN" altLang="en-US" sz="1800" b="1" dirty="0">
                <a:latin typeface="Calibri" pitchFamily="34" charset="0"/>
                <a:ea typeface="华文楷体" pitchFamily="2" charset="-122"/>
                <a:cs typeface="Calibri" pitchFamily="34" charset="0"/>
              </a:rPr>
              <a:t>状态就可以了</a:t>
            </a:r>
          </a:p>
          <a:p>
            <a:r>
              <a:rPr lang="zh-CN" altLang="en-US" sz="1800" b="1" dirty="0">
                <a:latin typeface="Calibri" pitchFamily="34" charset="0"/>
                <a:ea typeface="华文楷体" pitchFamily="2" charset="-122"/>
                <a:cs typeface="Calibri" pitchFamily="34" charset="0"/>
              </a:rPr>
              <a:t>在该页框被系统作为其他用途使用之前，需要将该页框中的内容写入硬盘中的页文件中</a:t>
            </a:r>
          </a:p>
        </p:txBody>
      </p:sp>
      <p:sp>
        <p:nvSpPr>
          <p:cNvPr id="4" name="内容占位符 3"/>
          <p:cNvSpPr>
            <a:spLocks noGrp="1"/>
          </p:cNvSpPr>
          <p:nvPr>
            <p:ph sz="quarter" idx="4294967295"/>
          </p:nvPr>
        </p:nvSpPr>
        <p:spPr>
          <a:xfrm>
            <a:off x="542800" y="1607393"/>
            <a:ext cx="3886200" cy="5133975"/>
          </a:xfrm>
          <a:prstGeom prst="rect">
            <a:avLst/>
          </a:prstGeom>
          <a:solidFill>
            <a:srgbClr val="E5E5FF"/>
          </a:solidFill>
        </p:spPr>
        <p:txBody>
          <a:bodyPr>
            <a:noAutofit/>
          </a:bodyPr>
          <a:lstStyle/>
          <a:p>
            <a:pPr marL="342900" indent="-342900">
              <a:buClr>
                <a:srgbClr val="7030A0"/>
              </a:buClr>
              <a:buFont typeface="Wingdings" pitchFamily="2" charset="2"/>
              <a:buChar char="p"/>
            </a:pPr>
            <a:r>
              <a:rPr lang="zh-CN" altLang="en-US" sz="2000" b="1" dirty="0">
                <a:solidFill>
                  <a:srgbClr val="0000CC"/>
                </a:solidFill>
                <a:latin typeface="Calibri" pitchFamily="34" charset="0"/>
                <a:ea typeface="华文楷体" pitchFamily="2" charset="-122"/>
                <a:cs typeface="Calibri" pitchFamily="34" charset="0"/>
              </a:rPr>
              <a:t>后备</a:t>
            </a:r>
            <a:r>
              <a:rPr lang="en-US" altLang="zh-CN" sz="2000" b="1" dirty="0">
                <a:solidFill>
                  <a:srgbClr val="0000CC"/>
                </a:solidFill>
                <a:latin typeface="Calibri" pitchFamily="34" charset="0"/>
                <a:ea typeface="华文楷体" pitchFamily="2" charset="-122"/>
                <a:cs typeface="Calibri" pitchFamily="34" charset="0"/>
              </a:rPr>
              <a:t>(standby)</a:t>
            </a:r>
            <a:r>
              <a:rPr lang="en-US" altLang="zh-CN" sz="2000" b="1" dirty="0">
                <a:latin typeface="Calibri" pitchFamily="34" charset="0"/>
                <a:ea typeface="华文楷体" pitchFamily="2" charset="-122"/>
                <a:cs typeface="Calibri" pitchFamily="34" charset="0"/>
              </a:rPr>
              <a:t>	</a:t>
            </a:r>
          </a:p>
          <a:p>
            <a:r>
              <a:rPr lang="zh-CN" altLang="en-US" sz="2000" b="1" dirty="0">
                <a:latin typeface="Calibri" pitchFamily="34" charset="0"/>
                <a:ea typeface="华文楷体" pitchFamily="2" charset="-122"/>
                <a:cs typeface="Calibri" pitchFamily="34" charset="0"/>
              </a:rPr>
              <a:t> 该页框曾经在某个进程的工作集中，且该页框的内容在被此进程使用时没有改变</a:t>
            </a:r>
            <a:endParaRPr lang="en-US" altLang="zh-CN" sz="2000" b="1" dirty="0">
              <a:latin typeface="Calibri" pitchFamily="34" charset="0"/>
              <a:ea typeface="华文楷体" pitchFamily="2" charset="-122"/>
              <a:cs typeface="Calibri" pitchFamily="34" charset="0"/>
            </a:endParaRPr>
          </a:p>
          <a:p>
            <a:r>
              <a:rPr lang="zh-CN" altLang="en-US" sz="2000" b="1" dirty="0">
                <a:latin typeface="Calibri" pitchFamily="34" charset="0"/>
                <a:ea typeface="华文楷体" pitchFamily="2" charset="-122"/>
                <a:cs typeface="Calibri" pitchFamily="34" charset="0"/>
              </a:rPr>
              <a:t> 该页框现在已被移出该进程的 工作集，不过页框中的内容仍是此进程的内容；即对应的</a:t>
            </a:r>
            <a:r>
              <a:rPr lang="en-US" altLang="zh-CN" sz="2000" b="1" dirty="0">
                <a:latin typeface="Calibri" pitchFamily="34" charset="0"/>
                <a:ea typeface="华文楷体" pitchFamily="2" charset="-122"/>
                <a:cs typeface="Calibri" pitchFamily="34" charset="0"/>
              </a:rPr>
              <a:t>PTE</a:t>
            </a:r>
            <a:r>
              <a:rPr lang="zh-CN" altLang="en-US" sz="2000" b="1" dirty="0">
                <a:latin typeface="Calibri" pitchFamily="34" charset="0"/>
                <a:ea typeface="华文楷体" pitchFamily="2" charset="-122"/>
                <a:cs typeface="Calibri" pitchFamily="34" charset="0"/>
              </a:rPr>
              <a:t>中的高</a:t>
            </a:r>
            <a:r>
              <a:rPr lang="en-US" altLang="zh-CN" sz="2000" b="1" dirty="0">
                <a:latin typeface="Calibri" pitchFamily="34" charset="0"/>
                <a:ea typeface="华文楷体" pitchFamily="2" charset="-122"/>
                <a:cs typeface="Calibri" pitchFamily="34" charset="0"/>
              </a:rPr>
              <a:t>20bit</a:t>
            </a:r>
            <a:r>
              <a:rPr lang="zh-CN" altLang="en-US" sz="2000" b="1" dirty="0">
                <a:latin typeface="Calibri" pitchFamily="34" charset="0"/>
                <a:ea typeface="华文楷体" pitchFamily="2" charset="-122"/>
                <a:cs typeface="Calibri" pitchFamily="34" charset="0"/>
              </a:rPr>
              <a:t>仍然是该页框号，只是该</a:t>
            </a:r>
            <a:r>
              <a:rPr lang="en-US" altLang="zh-CN" sz="2000" b="1" dirty="0">
                <a:latin typeface="Calibri" pitchFamily="34" charset="0"/>
                <a:ea typeface="华文楷体" pitchFamily="2" charset="-122"/>
                <a:cs typeface="Calibri" pitchFamily="34" charset="0"/>
              </a:rPr>
              <a:t>PTE</a:t>
            </a:r>
            <a:r>
              <a:rPr lang="zh-CN" altLang="en-US" sz="2000" b="1" dirty="0">
                <a:latin typeface="Calibri" pitchFamily="34" charset="0"/>
                <a:ea typeface="华文楷体" pitchFamily="2" charset="-122"/>
                <a:cs typeface="Calibri" pitchFamily="34" charset="0"/>
              </a:rPr>
              <a:t>被标记为 </a:t>
            </a:r>
            <a:r>
              <a:rPr lang="en-US" altLang="zh-CN" sz="2000" b="1" dirty="0">
                <a:latin typeface="Calibri" pitchFamily="34" charset="0"/>
                <a:ea typeface="华文楷体" pitchFamily="2" charset="-122"/>
                <a:cs typeface="Calibri" pitchFamily="34" charset="0"/>
              </a:rPr>
              <a:t>invalid </a:t>
            </a:r>
            <a:r>
              <a:rPr lang="zh-CN" altLang="en-US" sz="2000" b="1" dirty="0">
                <a:latin typeface="Calibri" pitchFamily="34" charset="0"/>
                <a:ea typeface="华文楷体" pitchFamily="2" charset="-122"/>
                <a:cs typeface="Calibri" pitchFamily="34" charset="0"/>
              </a:rPr>
              <a:t>和 </a:t>
            </a:r>
            <a:r>
              <a:rPr lang="en-US" altLang="zh-CN" sz="2000" b="1" dirty="0">
                <a:latin typeface="Calibri" pitchFamily="34" charset="0"/>
                <a:ea typeface="华文楷体" pitchFamily="2" charset="-122"/>
                <a:cs typeface="Calibri" pitchFamily="34" charset="0"/>
              </a:rPr>
              <a:t>transition</a:t>
            </a:r>
          </a:p>
          <a:p>
            <a:r>
              <a:rPr lang="zh-CN" altLang="en-US" sz="2000" b="1" dirty="0">
                <a:latin typeface="Calibri" pitchFamily="34" charset="0"/>
                <a:ea typeface="华文楷体" pitchFamily="2" charset="-122"/>
                <a:cs typeface="Calibri" pitchFamily="34" charset="0"/>
              </a:rPr>
              <a:t>当此进程需要再次访问这一页内容时，只需要重新设定该</a:t>
            </a:r>
            <a:r>
              <a:rPr lang="en-US" altLang="zh-CN" sz="2000" b="1" dirty="0">
                <a:latin typeface="Calibri" pitchFamily="34" charset="0"/>
                <a:ea typeface="华文楷体" pitchFamily="2" charset="-122"/>
                <a:cs typeface="Calibri" pitchFamily="34" charset="0"/>
              </a:rPr>
              <a:t>PTE</a:t>
            </a:r>
            <a:r>
              <a:rPr lang="zh-CN" altLang="en-US" sz="2000" b="1" dirty="0">
                <a:latin typeface="Calibri" pitchFamily="34" charset="0"/>
                <a:ea typeface="华文楷体" pitchFamily="2" charset="-122"/>
                <a:cs typeface="Calibri" pitchFamily="34" charset="0"/>
              </a:rPr>
              <a:t>的标志，并把该</a:t>
            </a:r>
            <a:r>
              <a:rPr lang="en-US" altLang="zh-CN" sz="2000" b="1" dirty="0">
                <a:latin typeface="Calibri" pitchFamily="34" charset="0"/>
                <a:ea typeface="华文楷体" pitchFamily="2" charset="-122"/>
                <a:cs typeface="Calibri" pitchFamily="34" charset="0"/>
              </a:rPr>
              <a:t>PTE</a:t>
            </a:r>
            <a:r>
              <a:rPr lang="zh-CN" altLang="en-US" sz="2000" b="1" dirty="0">
                <a:latin typeface="Calibri" pitchFamily="34" charset="0"/>
                <a:ea typeface="华文楷体" pitchFamily="2" charset="-122"/>
                <a:cs typeface="Calibri" pitchFamily="34" charset="0"/>
              </a:rPr>
              <a:t>变为有效，即把该页框从 </a:t>
            </a:r>
            <a:r>
              <a:rPr lang="en-US" altLang="zh-CN" sz="2000" b="1" dirty="0">
                <a:latin typeface="Calibri" pitchFamily="34" charset="0"/>
                <a:ea typeface="华文楷体" pitchFamily="2" charset="-122"/>
                <a:cs typeface="Calibri" pitchFamily="34" charset="0"/>
              </a:rPr>
              <a:t>standby </a:t>
            </a:r>
            <a:r>
              <a:rPr lang="zh-CN" altLang="en-US" sz="2000" b="1" dirty="0">
                <a:latin typeface="Calibri" pitchFamily="34" charset="0"/>
                <a:ea typeface="华文楷体" pitchFamily="2" charset="-122"/>
                <a:cs typeface="Calibri" pitchFamily="34" charset="0"/>
              </a:rPr>
              <a:t>状态变为</a:t>
            </a:r>
            <a:r>
              <a:rPr lang="en-US" altLang="zh-CN" sz="2000" b="1" dirty="0">
                <a:latin typeface="Calibri" pitchFamily="34" charset="0"/>
                <a:ea typeface="华文楷体" pitchFamily="2" charset="-122"/>
                <a:cs typeface="Calibri" pitchFamily="34" charset="0"/>
              </a:rPr>
              <a:t>active(valid) </a:t>
            </a:r>
            <a:r>
              <a:rPr lang="zh-CN" altLang="en-US" sz="2000" b="1" dirty="0">
                <a:latin typeface="Calibri" pitchFamily="34" charset="0"/>
                <a:ea typeface="华文楷体" pitchFamily="2" charset="-122"/>
                <a:cs typeface="Calibri" pitchFamily="34" charset="0"/>
              </a:rPr>
              <a:t>状态即可</a:t>
            </a:r>
          </a:p>
        </p:txBody>
      </p:sp>
    </p:spTree>
    <p:extLst>
      <p:ext uri="{BB962C8B-B14F-4D97-AF65-F5344CB8AC3E}">
        <p14:creationId xmlns:p14="http://schemas.microsoft.com/office/powerpoint/2010/main" val="3915258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solidFill>
                  <a:schemeClr val="accent1">
                    <a:lumMod val="75000"/>
                  </a:schemeClr>
                </a:solidFill>
                <a:latin typeface="微软雅黑" panose="020B0503020204020204" pitchFamily="34" charset="-122"/>
                <a:ea typeface="微软雅黑" panose="020B0503020204020204" pitchFamily="34" charset="-122"/>
              </a:rPr>
              <a:t>页表与页框号数据库</a:t>
            </a:r>
          </a:p>
        </p:txBody>
      </p:sp>
      <p:grpSp>
        <p:nvGrpSpPr>
          <p:cNvPr id="8" name="组合 7"/>
          <p:cNvGrpSpPr/>
          <p:nvPr/>
        </p:nvGrpSpPr>
        <p:grpSpPr>
          <a:xfrm>
            <a:off x="755576" y="1699220"/>
            <a:ext cx="7653337" cy="4610100"/>
            <a:chOff x="1095127" y="1556792"/>
            <a:chExt cx="7653337" cy="4610100"/>
          </a:xfrm>
        </p:grpSpPr>
        <p:pic>
          <p:nvPicPr>
            <p:cNvPr id="101378" name="Picture 70"/>
            <p:cNvPicPr>
              <a:picLocks noChangeArrowheads="1"/>
            </p:cNvPicPr>
            <p:nvPr/>
          </p:nvPicPr>
          <p:blipFill>
            <a:blip r:embed="rId3" cstate="print"/>
            <a:srcRect/>
            <a:stretch>
              <a:fillRect/>
            </a:stretch>
          </p:blipFill>
          <p:spPr bwMode="auto">
            <a:xfrm>
              <a:off x="1095127" y="1556792"/>
              <a:ext cx="7653337" cy="4610100"/>
            </a:xfrm>
            <a:prstGeom prst="rect">
              <a:avLst/>
            </a:prstGeom>
            <a:noFill/>
            <a:ln w="9525">
              <a:noFill/>
              <a:miter lim="800000"/>
              <a:headEnd/>
              <a:tailEnd/>
            </a:ln>
          </p:spPr>
        </p:pic>
        <p:sp>
          <p:nvSpPr>
            <p:cNvPr id="3" name="矩形 2"/>
            <p:cNvSpPr/>
            <p:nvPr/>
          </p:nvSpPr>
          <p:spPr>
            <a:xfrm>
              <a:off x="3255367" y="1556792"/>
              <a:ext cx="194421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Calibri" pitchFamily="34" charset="0"/>
                  <a:ea typeface="华文楷体" pitchFamily="2" charset="-122"/>
                  <a:cs typeface="Calibri" pitchFamily="34" charset="0"/>
                </a:rPr>
                <a:t>页框号数据库</a:t>
              </a:r>
            </a:p>
          </p:txBody>
        </p:sp>
        <p:sp>
          <p:nvSpPr>
            <p:cNvPr id="6" name="矩形 5"/>
            <p:cNvSpPr/>
            <p:nvPr/>
          </p:nvSpPr>
          <p:spPr>
            <a:xfrm>
              <a:off x="7503840" y="1709192"/>
              <a:ext cx="1152128"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Calibri" pitchFamily="34" charset="0"/>
                  <a:ea typeface="华文楷体" pitchFamily="2" charset="-122"/>
                  <a:cs typeface="Calibri" pitchFamily="34" charset="0"/>
                </a:rPr>
                <a:t>页表</a:t>
              </a:r>
            </a:p>
          </p:txBody>
        </p:sp>
        <p:sp>
          <p:nvSpPr>
            <p:cNvPr id="7" name="矩形 6"/>
            <p:cNvSpPr/>
            <p:nvPr/>
          </p:nvSpPr>
          <p:spPr>
            <a:xfrm>
              <a:off x="1116028" y="2924944"/>
              <a:ext cx="163528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Calibri" pitchFamily="34" charset="0"/>
                  <a:ea typeface="华文楷体" pitchFamily="2" charset="-122"/>
                  <a:cs typeface="Calibri" pitchFamily="34" charset="0"/>
                </a:rPr>
                <a:t>链表头</a:t>
              </a:r>
            </a:p>
          </p:txBody>
        </p:sp>
      </p:grpSp>
    </p:spTree>
    <p:extLst>
      <p:ext uri="{BB962C8B-B14F-4D97-AF65-F5344CB8AC3E}">
        <p14:creationId xmlns:p14="http://schemas.microsoft.com/office/powerpoint/2010/main" val="3189392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zh-CN" altLang="en-US" sz="3600" dirty="0">
                <a:solidFill>
                  <a:schemeClr val="accent1">
                    <a:lumMod val="75000"/>
                  </a:schemeClr>
                </a:solidFill>
                <a:latin typeface="微软雅黑" panose="020B0503020204020204" pitchFamily="34" charset="-122"/>
                <a:ea typeface="微软雅黑" panose="020B0503020204020204" pitchFamily="34" charset="-122"/>
              </a:rPr>
              <a:t>页框数据库实现与应用</a:t>
            </a:r>
          </a:p>
        </p:txBody>
      </p:sp>
      <p:sp>
        <p:nvSpPr>
          <p:cNvPr id="3" name="Rectangle 3"/>
          <p:cNvSpPr>
            <a:spLocks noChangeArrowheads="1"/>
          </p:cNvSpPr>
          <p:nvPr/>
        </p:nvSpPr>
        <p:spPr bwMode="auto">
          <a:xfrm>
            <a:off x="1355725" y="3232173"/>
            <a:ext cx="865188" cy="1751012"/>
          </a:xfrm>
          <a:prstGeom prst="rect">
            <a:avLst/>
          </a:prstGeom>
          <a:solidFill>
            <a:srgbClr val="FFFFFF"/>
          </a:solidFill>
          <a:ln w="9525">
            <a:solidFill>
              <a:srgbClr val="000000"/>
            </a:solidFill>
            <a:miter lim="800000"/>
            <a:headEnd/>
            <a:tailEnd/>
          </a:ln>
        </p:spPr>
        <p:txBody>
          <a:bodyPr lIns="108000"/>
          <a:lstStyle/>
          <a:p>
            <a:endParaRPr lang="zh-CN" altLang="en-US" b="1">
              <a:latin typeface="华文楷体" pitchFamily="2" charset="-122"/>
              <a:ea typeface="华文楷体" pitchFamily="2" charset="-122"/>
              <a:cs typeface="Calibri" pitchFamily="34" charset="0"/>
            </a:endParaRPr>
          </a:p>
        </p:txBody>
      </p:sp>
      <p:sp>
        <p:nvSpPr>
          <p:cNvPr id="4" name="Rectangle 4"/>
          <p:cNvSpPr>
            <a:spLocks noChangeArrowheads="1"/>
          </p:cNvSpPr>
          <p:nvPr/>
        </p:nvSpPr>
        <p:spPr bwMode="auto">
          <a:xfrm>
            <a:off x="1500188" y="3357585"/>
            <a:ext cx="863600" cy="1751013"/>
          </a:xfrm>
          <a:prstGeom prst="rect">
            <a:avLst/>
          </a:prstGeom>
          <a:solidFill>
            <a:srgbClr val="FFFFFF"/>
          </a:solidFill>
          <a:ln w="9525">
            <a:solidFill>
              <a:srgbClr val="000000"/>
            </a:solidFill>
            <a:miter lim="800000"/>
            <a:headEnd/>
            <a:tailEnd/>
          </a:ln>
        </p:spPr>
        <p:txBody>
          <a:bodyPr lIns="108000"/>
          <a:lstStyle/>
          <a:p>
            <a:endParaRPr lang="zh-CN" altLang="en-US" b="1">
              <a:latin typeface="华文楷体" pitchFamily="2" charset="-122"/>
              <a:ea typeface="华文楷体" pitchFamily="2" charset="-122"/>
              <a:cs typeface="Calibri" pitchFamily="34" charset="0"/>
            </a:endParaRPr>
          </a:p>
        </p:txBody>
      </p:sp>
      <p:sp>
        <p:nvSpPr>
          <p:cNvPr id="5" name="Rectangle 5"/>
          <p:cNvSpPr>
            <a:spLocks noChangeArrowheads="1"/>
          </p:cNvSpPr>
          <p:nvPr/>
        </p:nvSpPr>
        <p:spPr bwMode="auto">
          <a:xfrm>
            <a:off x="1641475" y="3482998"/>
            <a:ext cx="865188" cy="1749425"/>
          </a:xfrm>
          <a:prstGeom prst="rect">
            <a:avLst/>
          </a:prstGeom>
          <a:solidFill>
            <a:srgbClr val="FFFFFF"/>
          </a:solidFill>
          <a:ln w="9525">
            <a:solidFill>
              <a:srgbClr val="000000"/>
            </a:solidFill>
            <a:miter lim="800000"/>
            <a:headEnd/>
            <a:tailEnd/>
          </a:ln>
        </p:spPr>
        <p:txBody>
          <a:bodyPr lIns="144000"/>
          <a:lstStyle/>
          <a:p>
            <a:pPr algn="just" eaLnBrk="0" hangingPunct="0"/>
            <a:endParaRPr kumimoji="1" lang="zh-CN" altLang="en-US" sz="14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进程的</a:t>
            </a: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工作集</a:t>
            </a:r>
          </a:p>
        </p:txBody>
      </p:sp>
      <p:sp>
        <p:nvSpPr>
          <p:cNvPr id="6" name="Rectangle 6"/>
          <p:cNvSpPr>
            <a:spLocks noChangeArrowheads="1"/>
          </p:cNvSpPr>
          <p:nvPr/>
        </p:nvSpPr>
        <p:spPr bwMode="auto">
          <a:xfrm>
            <a:off x="3228975" y="2606698"/>
            <a:ext cx="720725" cy="876300"/>
          </a:xfrm>
          <a:prstGeom prst="rect">
            <a:avLst/>
          </a:prstGeom>
          <a:solidFill>
            <a:srgbClr val="FFFFFF"/>
          </a:solidFill>
          <a:ln w="9525">
            <a:solidFill>
              <a:srgbClr val="000000"/>
            </a:solidFill>
            <a:miter lim="800000"/>
            <a:headEnd/>
            <a:tailEnd/>
          </a:ln>
        </p:spPr>
        <p:txBody>
          <a:bodyPr lIns="108000" tIns="118800"/>
          <a:lstStyle/>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后备</a:t>
            </a:r>
            <a:endParaRPr kumimoji="1" lang="en-US" altLang="zh-CN"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页面</a:t>
            </a:r>
            <a:endParaRPr kumimoji="1" lang="en-US" altLang="zh-CN"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链表</a:t>
            </a:r>
          </a:p>
        </p:txBody>
      </p:sp>
      <p:sp>
        <p:nvSpPr>
          <p:cNvPr id="7" name="Rectangle 8"/>
          <p:cNvSpPr>
            <a:spLocks noChangeArrowheads="1"/>
          </p:cNvSpPr>
          <p:nvPr/>
        </p:nvSpPr>
        <p:spPr bwMode="auto">
          <a:xfrm>
            <a:off x="3228975" y="5108598"/>
            <a:ext cx="720725" cy="874712"/>
          </a:xfrm>
          <a:prstGeom prst="rect">
            <a:avLst/>
          </a:prstGeom>
          <a:solidFill>
            <a:srgbClr val="FFFFFF"/>
          </a:solidFill>
          <a:ln w="9525">
            <a:solidFill>
              <a:srgbClr val="000000"/>
            </a:solidFill>
            <a:miter lim="800000"/>
            <a:headEnd/>
            <a:tailEnd/>
          </a:ln>
        </p:spPr>
        <p:txBody>
          <a:bodyPr lIns="108000" tIns="118800"/>
          <a:lstStyle/>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修改</a:t>
            </a:r>
            <a:endParaRPr kumimoji="1" lang="en-US" altLang="zh-CN"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页面</a:t>
            </a:r>
            <a:endParaRPr kumimoji="1" lang="en-US" altLang="zh-CN"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链表</a:t>
            </a:r>
          </a:p>
        </p:txBody>
      </p:sp>
      <p:sp>
        <p:nvSpPr>
          <p:cNvPr id="8" name="Rectangle 9"/>
          <p:cNvSpPr>
            <a:spLocks noChangeArrowheads="1"/>
          </p:cNvSpPr>
          <p:nvPr/>
        </p:nvSpPr>
        <p:spPr bwMode="auto">
          <a:xfrm>
            <a:off x="4525963" y="2732110"/>
            <a:ext cx="720725" cy="3125788"/>
          </a:xfrm>
          <a:prstGeom prst="rect">
            <a:avLst/>
          </a:prstGeom>
          <a:solidFill>
            <a:srgbClr val="FFFFFF"/>
          </a:solidFill>
          <a:ln w="9525">
            <a:solidFill>
              <a:srgbClr val="000000"/>
            </a:solidFill>
            <a:miter lim="800000"/>
            <a:headEnd/>
            <a:tailEnd/>
          </a:ln>
        </p:spPr>
        <p:txBody>
          <a:bodyPr lIns="90000"/>
          <a:lstStyle/>
          <a:p>
            <a:pPr algn="just" eaLnBrk="0" hangingPunct="0"/>
            <a:endParaRPr kumimoji="1" lang="zh-CN" altLang="en-US" sz="14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4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4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4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600" b="1" dirty="0">
                <a:solidFill>
                  <a:srgbClr val="0000FF"/>
                </a:solidFill>
                <a:latin typeface="华文楷体" pitchFamily="2" charset="-122"/>
                <a:ea typeface="华文楷体" pitchFamily="2" charset="-122"/>
                <a:cs typeface="Calibri" pitchFamily="34" charset="0"/>
              </a:rPr>
              <a:t>空闲</a:t>
            </a:r>
            <a:endParaRPr kumimoji="1" lang="en-US" altLang="zh-CN" sz="16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600" b="1" dirty="0">
                <a:solidFill>
                  <a:srgbClr val="0000FF"/>
                </a:solidFill>
                <a:latin typeface="华文楷体" pitchFamily="2" charset="-122"/>
                <a:ea typeface="华文楷体" pitchFamily="2" charset="-122"/>
                <a:cs typeface="Calibri" pitchFamily="34" charset="0"/>
              </a:rPr>
              <a:t>页面</a:t>
            </a:r>
            <a:endParaRPr kumimoji="1" lang="en-US" altLang="zh-CN" sz="16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600" b="1" dirty="0">
                <a:solidFill>
                  <a:srgbClr val="0000FF"/>
                </a:solidFill>
                <a:latin typeface="华文楷体" pitchFamily="2" charset="-122"/>
                <a:ea typeface="华文楷体" pitchFamily="2" charset="-122"/>
                <a:cs typeface="Calibri" pitchFamily="34" charset="0"/>
              </a:rPr>
              <a:t>链表</a:t>
            </a:r>
            <a:r>
              <a:rPr kumimoji="1" lang="zh-CN" altLang="en-US" sz="1400" b="1" dirty="0">
                <a:solidFill>
                  <a:srgbClr val="0000FF"/>
                </a:solidFill>
                <a:latin typeface="华文楷体" pitchFamily="2" charset="-122"/>
                <a:ea typeface="华文楷体" pitchFamily="2" charset="-122"/>
                <a:cs typeface="Calibri" pitchFamily="34" charset="0"/>
              </a:rPr>
              <a:t> </a:t>
            </a:r>
          </a:p>
        </p:txBody>
      </p:sp>
      <p:sp>
        <p:nvSpPr>
          <p:cNvPr id="9" name="AutoShape 10"/>
          <p:cNvSpPr>
            <a:spLocks noChangeArrowheads="1"/>
          </p:cNvSpPr>
          <p:nvPr/>
        </p:nvSpPr>
        <p:spPr bwMode="auto">
          <a:xfrm>
            <a:off x="5391150" y="3859235"/>
            <a:ext cx="722313" cy="876300"/>
          </a:xfrm>
          <a:prstGeom prst="hexagon">
            <a:avLst>
              <a:gd name="adj" fmla="val 25000"/>
              <a:gd name="vf" fmla="val 115470"/>
            </a:avLst>
          </a:prstGeom>
          <a:solidFill>
            <a:srgbClr val="FFFFFF"/>
          </a:solidFill>
          <a:ln w="9525">
            <a:solidFill>
              <a:srgbClr val="000000"/>
            </a:solidFill>
            <a:miter lim="800000"/>
            <a:headEnd/>
            <a:tailEnd/>
          </a:ln>
        </p:spPr>
        <p:txBody>
          <a:bodyPr lIns="0" tIns="0" rIns="0" bIns="0"/>
          <a:lstStyle/>
          <a:p>
            <a:pPr algn="just" eaLnBrk="0" hangingPunct="0"/>
            <a:r>
              <a:rPr kumimoji="1" lang="zh-CN" altLang="en-US" sz="1200" b="1">
                <a:solidFill>
                  <a:srgbClr val="9900CC"/>
                </a:solidFill>
                <a:latin typeface="华文楷体" pitchFamily="2" charset="-122"/>
                <a:ea typeface="华文楷体" pitchFamily="2" charset="-122"/>
                <a:cs typeface="Calibri" pitchFamily="34" charset="0"/>
              </a:rPr>
              <a:t>零初始化页面线程</a:t>
            </a:r>
          </a:p>
        </p:txBody>
      </p:sp>
      <p:sp>
        <p:nvSpPr>
          <p:cNvPr id="10" name="Rectangle 11"/>
          <p:cNvSpPr>
            <a:spLocks noChangeArrowheads="1"/>
          </p:cNvSpPr>
          <p:nvPr/>
        </p:nvSpPr>
        <p:spPr bwMode="auto">
          <a:xfrm>
            <a:off x="6256338" y="2732110"/>
            <a:ext cx="720725" cy="3125788"/>
          </a:xfrm>
          <a:prstGeom prst="rect">
            <a:avLst/>
          </a:prstGeom>
          <a:solidFill>
            <a:srgbClr val="FFFFFF"/>
          </a:solidFill>
          <a:ln w="9525">
            <a:solidFill>
              <a:srgbClr val="000000"/>
            </a:solidFill>
            <a:miter lim="800000"/>
            <a:headEnd/>
            <a:tailEnd/>
          </a:ln>
        </p:spPr>
        <p:txBody>
          <a:bodyPr lIns="36000" rIns="36000"/>
          <a:lstStyle/>
          <a:p>
            <a:pPr algn="just" eaLnBrk="0" hangingPunct="0"/>
            <a:endParaRPr kumimoji="1" lang="zh-CN" altLang="en-US" sz="12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2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2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2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2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零初始</a:t>
            </a:r>
            <a:endParaRPr kumimoji="1" lang="en-US" altLang="zh-CN"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化页面</a:t>
            </a:r>
            <a:endParaRPr kumimoji="1" lang="en-US" altLang="zh-CN"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链表</a:t>
            </a:r>
          </a:p>
        </p:txBody>
      </p:sp>
      <p:sp>
        <p:nvSpPr>
          <p:cNvPr id="11" name="Rectangle 12"/>
          <p:cNvSpPr>
            <a:spLocks noChangeArrowheads="1"/>
          </p:cNvSpPr>
          <p:nvPr/>
        </p:nvSpPr>
        <p:spPr bwMode="auto">
          <a:xfrm>
            <a:off x="7264400" y="3865585"/>
            <a:ext cx="720725" cy="1928813"/>
          </a:xfrm>
          <a:prstGeom prst="rect">
            <a:avLst/>
          </a:prstGeom>
          <a:solidFill>
            <a:srgbClr val="FFFFFF"/>
          </a:solidFill>
          <a:ln w="9525">
            <a:solidFill>
              <a:srgbClr val="000000"/>
            </a:solidFill>
            <a:miter lim="800000"/>
            <a:headEnd/>
            <a:tailEnd/>
          </a:ln>
        </p:spPr>
        <p:txBody>
          <a:bodyPr lIns="162000"/>
          <a:lstStyle/>
          <a:p>
            <a:pPr algn="just" eaLnBrk="0" hangingPunct="0"/>
            <a:endParaRPr kumimoji="1" lang="zh-CN" altLang="en-US" sz="1400" b="1" dirty="0">
              <a:solidFill>
                <a:srgbClr val="0000FF"/>
              </a:solidFill>
              <a:latin typeface="华文楷体" pitchFamily="2" charset="-122"/>
              <a:ea typeface="华文楷体" pitchFamily="2" charset="-122"/>
              <a:cs typeface="Calibri" pitchFamily="34" charset="0"/>
            </a:endParaRPr>
          </a:p>
          <a:p>
            <a:pPr algn="just" eaLnBrk="0" hangingPunct="0"/>
            <a:endParaRPr kumimoji="1" lang="zh-CN" altLang="en-US"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坏页</a:t>
            </a:r>
            <a:endParaRPr kumimoji="1" lang="en-US" altLang="zh-CN"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面链</a:t>
            </a:r>
            <a:endParaRPr kumimoji="1" lang="en-US" altLang="zh-CN" sz="1400" b="1" dirty="0">
              <a:solidFill>
                <a:srgbClr val="0000FF"/>
              </a:solidFill>
              <a:latin typeface="华文楷体" pitchFamily="2" charset="-122"/>
              <a:ea typeface="华文楷体" pitchFamily="2" charset="-122"/>
              <a:cs typeface="Calibri" pitchFamily="34" charset="0"/>
            </a:endParaRPr>
          </a:p>
          <a:p>
            <a:pPr algn="just" eaLnBrk="0" hangingPunct="0"/>
            <a:r>
              <a:rPr kumimoji="1" lang="zh-CN" altLang="en-US" sz="1400" b="1" dirty="0">
                <a:solidFill>
                  <a:srgbClr val="0000FF"/>
                </a:solidFill>
                <a:latin typeface="华文楷体" pitchFamily="2" charset="-122"/>
                <a:ea typeface="华文楷体" pitchFamily="2" charset="-122"/>
                <a:cs typeface="Calibri" pitchFamily="34" charset="0"/>
              </a:rPr>
              <a:t>表</a:t>
            </a:r>
          </a:p>
        </p:txBody>
      </p:sp>
      <p:sp>
        <p:nvSpPr>
          <p:cNvPr id="12" name="Line 13"/>
          <p:cNvSpPr>
            <a:spLocks noChangeShapeType="1"/>
          </p:cNvSpPr>
          <p:nvPr/>
        </p:nvSpPr>
        <p:spPr bwMode="auto">
          <a:xfrm>
            <a:off x="5678488" y="4732360"/>
            <a:ext cx="0" cy="1500188"/>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13" name="Line 14"/>
          <p:cNvSpPr>
            <a:spLocks noChangeShapeType="1"/>
          </p:cNvSpPr>
          <p:nvPr/>
        </p:nvSpPr>
        <p:spPr bwMode="auto">
          <a:xfrm flipH="1">
            <a:off x="2797175" y="2981348"/>
            <a:ext cx="431800"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14" name="Line 15"/>
          <p:cNvSpPr>
            <a:spLocks noChangeShapeType="1"/>
          </p:cNvSpPr>
          <p:nvPr/>
        </p:nvSpPr>
        <p:spPr bwMode="auto">
          <a:xfrm>
            <a:off x="2797175" y="2981348"/>
            <a:ext cx="0" cy="750887"/>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15" name="Line 16"/>
          <p:cNvSpPr>
            <a:spLocks noChangeShapeType="1"/>
          </p:cNvSpPr>
          <p:nvPr/>
        </p:nvSpPr>
        <p:spPr bwMode="auto">
          <a:xfrm flipH="1">
            <a:off x="2508250" y="3732235"/>
            <a:ext cx="288925" cy="0"/>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22" name="Line 23"/>
          <p:cNvSpPr>
            <a:spLocks noChangeShapeType="1"/>
          </p:cNvSpPr>
          <p:nvPr/>
        </p:nvSpPr>
        <p:spPr bwMode="auto">
          <a:xfrm flipH="1">
            <a:off x="2797175" y="5608660"/>
            <a:ext cx="431800"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23" name="Line 24"/>
          <p:cNvSpPr>
            <a:spLocks noChangeShapeType="1"/>
          </p:cNvSpPr>
          <p:nvPr/>
        </p:nvSpPr>
        <p:spPr bwMode="auto">
          <a:xfrm flipV="1">
            <a:off x="2797175" y="4857773"/>
            <a:ext cx="0" cy="750887"/>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24" name="Line 25"/>
          <p:cNvSpPr>
            <a:spLocks noChangeShapeType="1"/>
          </p:cNvSpPr>
          <p:nvPr/>
        </p:nvSpPr>
        <p:spPr bwMode="auto">
          <a:xfrm flipH="1">
            <a:off x="2508250" y="4857773"/>
            <a:ext cx="288925" cy="0"/>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25" name="Line 26"/>
          <p:cNvSpPr>
            <a:spLocks noChangeShapeType="1"/>
          </p:cNvSpPr>
          <p:nvPr/>
        </p:nvSpPr>
        <p:spPr bwMode="auto">
          <a:xfrm flipV="1">
            <a:off x="3517900" y="4732360"/>
            <a:ext cx="0" cy="376238"/>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26" name="Line 27"/>
          <p:cNvSpPr>
            <a:spLocks noChangeShapeType="1"/>
          </p:cNvSpPr>
          <p:nvPr/>
        </p:nvSpPr>
        <p:spPr bwMode="auto">
          <a:xfrm flipV="1">
            <a:off x="3517900" y="3482998"/>
            <a:ext cx="0" cy="374650"/>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27" name="Line 28"/>
          <p:cNvSpPr>
            <a:spLocks noChangeShapeType="1"/>
          </p:cNvSpPr>
          <p:nvPr/>
        </p:nvSpPr>
        <p:spPr bwMode="auto">
          <a:xfrm>
            <a:off x="5678488" y="6232548"/>
            <a:ext cx="865187"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28" name="Line 29"/>
          <p:cNvSpPr>
            <a:spLocks noChangeShapeType="1"/>
          </p:cNvSpPr>
          <p:nvPr/>
        </p:nvSpPr>
        <p:spPr bwMode="auto">
          <a:xfrm flipV="1">
            <a:off x="6543675" y="5857898"/>
            <a:ext cx="0" cy="374650"/>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29" name="Line 30"/>
          <p:cNvSpPr>
            <a:spLocks noChangeShapeType="1"/>
          </p:cNvSpPr>
          <p:nvPr/>
        </p:nvSpPr>
        <p:spPr bwMode="auto">
          <a:xfrm flipV="1">
            <a:off x="5102225" y="2606698"/>
            <a:ext cx="0" cy="125412"/>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30" name="Line 31"/>
          <p:cNvSpPr>
            <a:spLocks noChangeShapeType="1"/>
          </p:cNvSpPr>
          <p:nvPr/>
        </p:nvSpPr>
        <p:spPr bwMode="auto">
          <a:xfrm>
            <a:off x="5102225" y="2606698"/>
            <a:ext cx="576263"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31" name="Line 32"/>
          <p:cNvSpPr>
            <a:spLocks noChangeShapeType="1"/>
          </p:cNvSpPr>
          <p:nvPr/>
        </p:nvSpPr>
        <p:spPr bwMode="auto">
          <a:xfrm>
            <a:off x="5678488" y="2606698"/>
            <a:ext cx="0" cy="1250950"/>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32" name="Line 33"/>
          <p:cNvSpPr>
            <a:spLocks noChangeShapeType="1"/>
          </p:cNvSpPr>
          <p:nvPr/>
        </p:nvSpPr>
        <p:spPr bwMode="auto">
          <a:xfrm flipV="1">
            <a:off x="3805238" y="2481285"/>
            <a:ext cx="0" cy="125413"/>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33" name="Line 34"/>
          <p:cNvSpPr>
            <a:spLocks noChangeShapeType="1"/>
          </p:cNvSpPr>
          <p:nvPr/>
        </p:nvSpPr>
        <p:spPr bwMode="auto">
          <a:xfrm>
            <a:off x="3805238" y="2481285"/>
            <a:ext cx="576262"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34" name="Line 35"/>
          <p:cNvSpPr>
            <a:spLocks noChangeShapeType="1"/>
          </p:cNvSpPr>
          <p:nvPr/>
        </p:nvSpPr>
        <p:spPr bwMode="auto">
          <a:xfrm>
            <a:off x="4381500" y="2481285"/>
            <a:ext cx="0" cy="3627438"/>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35" name="Line 36"/>
          <p:cNvSpPr>
            <a:spLocks noChangeShapeType="1"/>
          </p:cNvSpPr>
          <p:nvPr/>
        </p:nvSpPr>
        <p:spPr bwMode="auto">
          <a:xfrm>
            <a:off x="4381500" y="6108723"/>
            <a:ext cx="577850"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36" name="Line 37"/>
          <p:cNvSpPr>
            <a:spLocks noChangeShapeType="1"/>
          </p:cNvSpPr>
          <p:nvPr/>
        </p:nvSpPr>
        <p:spPr bwMode="auto">
          <a:xfrm flipV="1">
            <a:off x="4959350" y="5857898"/>
            <a:ext cx="0" cy="250825"/>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37" name="Rectangle 38"/>
          <p:cNvSpPr>
            <a:spLocks noChangeArrowheads="1"/>
          </p:cNvSpPr>
          <p:nvPr/>
        </p:nvSpPr>
        <p:spPr bwMode="auto">
          <a:xfrm>
            <a:off x="2483768" y="3971063"/>
            <a:ext cx="576263" cy="623888"/>
          </a:xfrm>
          <a:prstGeom prst="rect">
            <a:avLst/>
          </a:prstGeom>
          <a:noFill/>
          <a:ln w="9525">
            <a:noFill/>
            <a:miter lim="800000"/>
            <a:headEnd/>
            <a:tailEnd/>
          </a:ln>
        </p:spPr>
        <p:txBody>
          <a:bodyPr lIns="36000" tIns="0" rIns="36000" bIns="0"/>
          <a:lstStyle/>
          <a:p>
            <a:pPr algn="just" eaLnBrk="0" hangingPunct="0"/>
            <a:r>
              <a:rPr kumimoji="1" lang="zh-CN" altLang="en-US" sz="1200" b="1" dirty="0">
                <a:solidFill>
                  <a:srgbClr val="006600"/>
                </a:solidFill>
                <a:latin typeface="华文楷体" pitchFamily="2" charset="-122"/>
                <a:ea typeface="华文楷体" pitchFamily="2" charset="-122"/>
                <a:cs typeface="Calibri" pitchFamily="34" charset="0"/>
              </a:rPr>
              <a:t>“软”缺页</a:t>
            </a:r>
          </a:p>
          <a:p>
            <a:pPr algn="just" eaLnBrk="0" hangingPunct="0"/>
            <a:r>
              <a:rPr kumimoji="1" lang="zh-CN" altLang="en-US" sz="1200" b="1" dirty="0">
                <a:solidFill>
                  <a:srgbClr val="006600"/>
                </a:solidFill>
                <a:latin typeface="华文楷体" pitchFamily="2" charset="-122"/>
                <a:ea typeface="华文楷体" pitchFamily="2" charset="-122"/>
                <a:cs typeface="Calibri" pitchFamily="34" charset="0"/>
              </a:rPr>
              <a:t>故障</a:t>
            </a:r>
          </a:p>
        </p:txBody>
      </p:sp>
      <p:sp>
        <p:nvSpPr>
          <p:cNvPr id="38" name="Rectangle 39"/>
          <p:cNvSpPr>
            <a:spLocks noChangeArrowheads="1"/>
          </p:cNvSpPr>
          <p:nvPr/>
        </p:nvSpPr>
        <p:spPr bwMode="auto">
          <a:xfrm>
            <a:off x="1644650" y="5483248"/>
            <a:ext cx="863600" cy="500062"/>
          </a:xfrm>
          <a:prstGeom prst="rect">
            <a:avLst/>
          </a:prstGeom>
          <a:noFill/>
          <a:ln w="9525">
            <a:noFill/>
            <a:miter lim="800000"/>
            <a:headEnd/>
            <a:tailEnd/>
          </a:ln>
        </p:spPr>
        <p:txBody>
          <a:bodyPr lIns="72000" tIns="0" bIns="0"/>
          <a:lstStyle/>
          <a:p>
            <a:pPr algn="just" eaLnBrk="0" hangingPunct="0"/>
            <a:r>
              <a:rPr kumimoji="1" lang="zh-CN" altLang="en-US" sz="1400" b="1" dirty="0">
                <a:solidFill>
                  <a:srgbClr val="006600"/>
                </a:solidFill>
                <a:latin typeface="华文楷体" pitchFamily="2" charset="-122"/>
                <a:ea typeface="华文楷体" pitchFamily="2" charset="-122"/>
                <a:cs typeface="Calibri" pitchFamily="34" charset="0"/>
              </a:rPr>
              <a:t>工作集</a:t>
            </a:r>
          </a:p>
          <a:p>
            <a:pPr algn="just" eaLnBrk="0" hangingPunct="0"/>
            <a:r>
              <a:rPr kumimoji="1" lang="zh-CN" altLang="en-US" sz="1400" b="1" dirty="0">
                <a:solidFill>
                  <a:srgbClr val="006600"/>
                </a:solidFill>
                <a:latin typeface="华文楷体" pitchFamily="2" charset="-122"/>
                <a:ea typeface="华文楷体" pitchFamily="2" charset="-122"/>
                <a:cs typeface="Calibri" pitchFamily="34" charset="0"/>
              </a:rPr>
              <a:t>置换</a:t>
            </a:r>
          </a:p>
        </p:txBody>
      </p:sp>
      <p:sp>
        <p:nvSpPr>
          <p:cNvPr id="39" name="Line 40"/>
          <p:cNvSpPr>
            <a:spLocks noChangeShapeType="1"/>
          </p:cNvSpPr>
          <p:nvPr/>
        </p:nvSpPr>
        <p:spPr bwMode="auto">
          <a:xfrm>
            <a:off x="2076450" y="5232423"/>
            <a:ext cx="0" cy="250825"/>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40" name="Line 41"/>
          <p:cNvSpPr>
            <a:spLocks noChangeShapeType="1"/>
          </p:cNvSpPr>
          <p:nvPr/>
        </p:nvSpPr>
        <p:spPr bwMode="auto">
          <a:xfrm>
            <a:off x="2076450" y="5983310"/>
            <a:ext cx="0" cy="719138"/>
          </a:xfrm>
          <a:prstGeom prst="line">
            <a:avLst/>
          </a:prstGeom>
          <a:noFill/>
          <a:ln w="19050">
            <a:solidFill>
              <a:srgbClr val="000000"/>
            </a:solidFill>
            <a:round/>
            <a:headEnd/>
            <a:tailEnd/>
          </a:ln>
        </p:spPr>
        <p:txBody>
          <a:bodyPr lIns="72000"/>
          <a:lstStyle/>
          <a:p>
            <a:endParaRPr lang="zh-CN" altLang="en-US"/>
          </a:p>
        </p:txBody>
      </p:sp>
      <p:sp>
        <p:nvSpPr>
          <p:cNvPr id="41" name="Line 42"/>
          <p:cNvSpPr>
            <a:spLocks noChangeShapeType="1"/>
          </p:cNvSpPr>
          <p:nvPr/>
        </p:nvSpPr>
        <p:spPr bwMode="auto">
          <a:xfrm>
            <a:off x="2076450" y="6232548"/>
            <a:ext cx="1441450"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42" name="Line 43"/>
          <p:cNvSpPr>
            <a:spLocks noChangeShapeType="1"/>
          </p:cNvSpPr>
          <p:nvPr/>
        </p:nvSpPr>
        <p:spPr bwMode="auto">
          <a:xfrm flipV="1">
            <a:off x="3517900" y="5983310"/>
            <a:ext cx="0" cy="249238"/>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43" name="Line 44"/>
          <p:cNvSpPr>
            <a:spLocks noChangeShapeType="1"/>
          </p:cNvSpPr>
          <p:nvPr/>
        </p:nvSpPr>
        <p:spPr bwMode="auto">
          <a:xfrm>
            <a:off x="2076450" y="6483373"/>
            <a:ext cx="2017713"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44" name="Line 45"/>
          <p:cNvSpPr>
            <a:spLocks noChangeShapeType="1"/>
          </p:cNvSpPr>
          <p:nvPr/>
        </p:nvSpPr>
        <p:spPr bwMode="auto">
          <a:xfrm flipV="1">
            <a:off x="4094163" y="3732235"/>
            <a:ext cx="0" cy="2751138"/>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45" name="Line 46"/>
          <p:cNvSpPr>
            <a:spLocks noChangeShapeType="1"/>
          </p:cNvSpPr>
          <p:nvPr/>
        </p:nvSpPr>
        <p:spPr bwMode="auto">
          <a:xfrm flipH="1">
            <a:off x="3805238" y="3732235"/>
            <a:ext cx="288925"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46" name="Line 47"/>
          <p:cNvSpPr>
            <a:spLocks noChangeShapeType="1"/>
          </p:cNvSpPr>
          <p:nvPr/>
        </p:nvSpPr>
        <p:spPr bwMode="auto">
          <a:xfrm flipV="1">
            <a:off x="3805238" y="3482998"/>
            <a:ext cx="0" cy="249237"/>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47" name="Line 48"/>
          <p:cNvSpPr>
            <a:spLocks noChangeShapeType="1"/>
          </p:cNvSpPr>
          <p:nvPr/>
        </p:nvSpPr>
        <p:spPr bwMode="auto">
          <a:xfrm flipV="1">
            <a:off x="4670425" y="2106635"/>
            <a:ext cx="0" cy="625475"/>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48" name="Rectangle 49"/>
          <p:cNvSpPr>
            <a:spLocks noChangeArrowheads="1"/>
          </p:cNvSpPr>
          <p:nvPr/>
        </p:nvSpPr>
        <p:spPr bwMode="auto">
          <a:xfrm>
            <a:off x="3373438" y="1893910"/>
            <a:ext cx="1008062" cy="442913"/>
          </a:xfrm>
          <a:prstGeom prst="rect">
            <a:avLst/>
          </a:prstGeom>
          <a:noFill/>
          <a:ln w="9525">
            <a:noFill/>
            <a:miter lim="800000"/>
            <a:headEnd/>
            <a:tailEnd/>
          </a:ln>
        </p:spPr>
        <p:txBody>
          <a:bodyPr lIns="72000" tIns="0" bIns="0"/>
          <a:lstStyle/>
          <a:p>
            <a:pPr algn="just" eaLnBrk="0" hangingPunct="0"/>
            <a:r>
              <a:rPr kumimoji="1" lang="zh-CN" altLang="en-US" sz="1400" b="1" dirty="0">
                <a:solidFill>
                  <a:srgbClr val="006600"/>
                </a:solidFill>
                <a:latin typeface="华文楷体" pitchFamily="2" charset="-122"/>
                <a:ea typeface="华文楷体" pitchFamily="2" charset="-122"/>
                <a:cs typeface="Calibri" pitchFamily="34" charset="0"/>
              </a:rPr>
              <a:t>从磁盘读入的页面</a:t>
            </a:r>
          </a:p>
        </p:txBody>
      </p:sp>
      <p:sp>
        <p:nvSpPr>
          <p:cNvPr id="49" name="Line 50"/>
          <p:cNvSpPr>
            <a:spLocks noChangeShapeType="1"/>
          </p:cNvSpPr>
          <p:nvPr/>
        </p:nvSpPr>
        <p:spPr bwMode="auto">
          <a:xfrm flipH="1">
            <a:off x="4381500" y="2106635"/>
            <a:ext cx="288925"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50" name="Line 51"/>
          <p:cNvSpPr>
            <a:spLocks noChangeShapeType="1"/>
          </p:cNvSpPr>
          <p:nvPr/>
        </p:nvSpPr>
        <p:spPr bwMode="auto">
          <a:xfrm flipH="1">
            <a:off x="2076450" y="2106635"/>
            <a:ext cx="1296988"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51" name="Line 52"/>
          <p:cNvSpPr>
            <a:spLocks noChangeShapeType="1"/>
          </p:cNvSpPr>
          <p:nvPr/>
        </p:nvSpPr>
        <p:spPr bwMode="auto">
          <a:xfrm>
            <a:off x="2076450" y="2106635"/>
            <a:ext cx="0" cy="1125538"/>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52" name="Line 53"/>
          <p:cNvSpPr>
            <a:spLocks noChangeShapeType="1"/>
          </p:cNvSpPr>
          <p:nvPr/>
        </p:nvSpPr>
        <p:spPr bwMode="auto">
          <a:xfrm flipV="1">
            <a:off x="6543675" y="1606573"/>
            <a:ext cx="0" cy="1125537"/>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53" name="Line 54"/>
          <p:cNvSpPr>
            <a:spLocks noChangeShapeType="1"/>
          </p:cNvSpPr>
          <p:nvPr/>
        </p:nvSpPr>
        <p:spPr bwMode="auto">
          <a:xfrm flipH="1">
            <a:off x="1644650" y="1606573"/>
            <a:ext cx="4899025" cy="0"/>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54" name="Rectangle 55"/>
          <p:cNvSpPr>
            <a:spLocks noChangeArrowheads="1"/>
          </p:cNvSpPr>
          <p:nvPr/>
        </p:nvSpPr>
        <p:spPr bwMode="auto">
          <a:xfrm>
            <a:off x="1187625" y="1731985"/>
            <a:ext cx="884064" cy="419100"/>
          </a:xfrm>
          <a:prstGeom prst="rect">
            <a:avLst/>
          </a:prstGeom>
          <a:noFill/>
          <a:ln w="9525">
            <a:noFill/>
            <a:miter lim="800000"/>
            <a:headEnd/>
            <a:tailEnd/>
          </a:ln>
        </p:spPr>
        <p:txBody>
          <a:bodyPr lIns="36000" tIns="0" rIns="36000" bIns="0"/>
          <a:lstStyle/>
          <a:p>
            <a:pPr algn="just" eaLnBrk="0" hangingPunct="0"/>
            <a:r>
              <a:rPr kumimoji="1" lang="zh-CN" altLang="en-US" sz="1400" b="1" dirty="0">
                <a:solidFill>
                  <a:srgbClr val="006600"/>
                </a:solidFill>
                <a:latin typeface="华文楷体" pitchFamily="2" charset="-122"/>
                <a:ea typeface="华文楷体" pitchFamily="2" charset="-122"/>
                <a:cs typeface="Calibri" pitchFamily="34" charset="0"/>
              </a:rPr>
              <a:t>需求零</a:t>
            </a:r>
          </a:p>
          <a:p>
            <a:pPr algn="just" eaLnBrk="0" hangingPunct="0"/>
            <a:r>
              <a:rPr kumimoji="1" lang="zh-CN" altLang="en-US" sz="1400" b="1" dirty="0">
                <a:solidFill>
                  <a:srgbClr val="006600"/>
                </a:solidFill>
                <a:latin typeface="华文楷体" pitchFamily="2" charset="-122"/>
                <a:ea typeface="华文楷体" pitchFamily="2" charset="-122"/>
                <a:cs typeface="Calibri" pitchFamily="34" charset="0"/>
              </a:rPr>
              <a:t>缺页故障</a:t>
            </a:r>
          </a:p>
        </p:txBody>
      </p:sp>
      <p:sp>
        <p:nvSpPr>
          <p:cNvPr id="55" name="Line 56"/>
          <p:cNvSpPr>
            <a:spLocks noChangeShapeType="1"/>
          </p:cNvSpPr>
          <p:nvPr/>
        </p:nvSpPr>
        <p:spPr bwMode="auto">
          <a:xfrm>
            <a:off x="1644650" y="2106635"/>
            <a:ext cx="0" cy="1125538"/>
          </a:xfrm>
          <a:prstGeom prst="line">
            <a:avLst/>
          </a:prstGeom>
          <a:noFill/>
          <a:ln w="19050">
            <a:solidFill>
              <a:srgbClr val="000000"/>
            </a:solidFill>
            <a:round/>
            <a:headEnd/>
            <a:tailEnd type="triangle" w="med" len="med"/>
          </a:ln>
        </p:spPr>
        <p:txBody>
          <a:bodyPr lIns="72000"/>
          <a:lstStyle/>
          <a:p>
            <a:endParaRPr lang="zh-CN" altLang="en-US" b="1">
              <a:latin typeface="华文楷体" pitchFamily="2" charset="-122"/>
              <a:ea typeface="华文楷体" pitchFamily="2" charset="-122"/>
              <a:cs typeface="Calibri" pitchFamily="34" charset="0"/>
            </a:endParaRPr>
          </a:p>
        </p:txBody>
      </p:sp>
      <p:sp>
        <p:nvSpPr>
          <p:cNvPr id="56" name="Line 57"/>
          <p:cNvSpPr>
            <a:spLocks noChangeShapeType="1"/>
          </p:cNvSpPr>
          <p:nvPr/>
        </p:nvSpPr>
        <p:spPr bwMode="auto">
          <a:xfrm>
            <a:off x="1644650" y="1606573"/>
            <a:ext cx="0" cy="125412"/>
          </a:xfrm>
          <a:prstGeom prst="line">
            <a:avLst/>
          </a:prstGeom>
          <a:noFill/>
          <a:ln w="19050">
            <a:solidFill>
              <a:srgbClr val="000000"/>
            </a:solidFill>
            <a:round/>
            <a:headEnd/>
            <a:tailEnd/>
          </a:ln>
        </p:spPr>
        <p:txBody>
          <a:bodyPr lIns="72000"/>
          <a:lstStyle/>
          <a:p>
            <a:endParaRPr lang="zh-CN" altLang="en-US" b="1">
              <a:latin typeface="华文楷体" pitchFamily="2" charset="-122"/>
              <a:ea typeface="华文楷体" pitchFamily="2" charset="-122"/>
              <a:cs typeface="Calibri" pitchFamily="34" charset="0"/>
            </a:endParaRPr>
          </a:p>
        </p:txBody>
      </p:sp>
      <p:sp>
        <p:nvSpPr>
          <p:cNvPr id="57" name="Line 44"/>
          <p:cNvSpPr>
            <a:spLocks noChangeShapeType="1"/>
          </p:cNvSpPr>
          <p:nvPr/>
        </p:nvSpPr>
        <p:spPr bwMode="auto">
          <a:xfrm>
            <a:off x="2071688" y="6713560"/>
            <a:ext cx="3095625" cy="0"/>
          </a:xfrm>
          <a:prstGeom prst="line">
            <a:avLst/>
          </a:prstGeom>
          <a:noFill/>
          <a:ln w="19050">
            <a:solidFill>
              <a:srgbClr val="000000"/>
            </a:solidFill>
            <a:round/>
            <a:headEnd/>
            <a:tailEnd/>
          </a:ln>
        </p:spPr>
        <p:txBody>
          <a:bodyPr lIns="72000"/>
          <a:lstStyle/>
          <a:p>
            <a:endParaRPr lang="zh-CN" altLang="en-US"/>
          </a:p>
        </p:txBody>
      </p:sp>
      <p:cxnSp>
        <p:nvCxnSpPr>
          <p:cNvPr id="58" name="直接连接符 57"/>
          <p:cNvCxnSpPr/>
          <p:nvPr/>
        </p:nvCxnSpPr>
        <p:spPr>
          <a:xfrm rot="5400000" flipH="1" flipV="1">
            <a:off x="4734719" y="6285729"/>
            <a:ext cx="857250" cy="1588"/>
          </a:xfrm>
          <a:prstGeom prst="line">
            <a:avLst/>
          </a:prstGeom>
          <a:ln w="19050">
            <a:solidFill>
              <a:srgbClr val="0E0E1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AutoShape 10"/>
          <p:cNvSpPr>
            <a:spLocks noChangeArrowheads="1"/>
          </p:cNvSpPr>
          <p:nvPr/>
        </p:nvSpPr>
        <p:spPr bwMode="auto">
          <a:xfrm>
            <a:off x="3186113" y="3856060"/>
            <a:ext cx="722312" cy="874713"/>
          </a:xfrm>
          <a:prstGeom prst="hexagon">
            <a:avLst>
              <a:gd name="adj" fmla="val 25000"/>
              <a:gd name="vf" fmla="val 115470"/>
            </a:avLst>
          </a:prstGeom>
          <a:solidFill>
            <a:srgbClr val="FFFFFF"/>
          </a:solidFill>
          <a:ln w="9525">
            <a:solidFill>
              <a:srgbClr val="000000"/>
            </a:solidFill>
            <a:miter lim="800000"/>
            <a:headEnd/>
            <a:tailEnd/>
          </a:ln>
        </p:spPr>
        <p:txBody>
          <a:bodyPr lIns="0" tIns="0" rIns="0" bIns="0"/>
          <a:lstStyle/>
          <a:p>
            <a:pPr algn="just" eaLnBrk="0" hangingPunct="0"/>
            <a:r>
              <a:rPr kumimoji="1" lang="zh-CN" altLang="en-US" sz="1200" b="1" dirty="0">
                <a:solidFill>
                  <a:srgbClr val="9900CC"/>
                </a:solidFill>
                <a:latin typeface="华文楷体" pitchFamily="2" charset="-122"/>
                <a:ea typeface="华文楷体" pitchFamily="2" charset="-122"/>
                <a:cs typeface="Calibri" pitchFamily="34" charset="0"/>
              </a:rPr>
              <a:t>已修改页面写出线程</a:t>
            </a:r>
          </a:p>
        </p:txBody>
      </p:sp>
    </p:spTree>
    <p:extLst>
      <p:ext uri="{BB962C8B-B14F-4D97-AF65-F5344CB8AC3E}">
        <p14:creationId xmlns:p14="http://schemas.microsoft.com/office/powerpoint/2010/main" val="392189965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3060056" y="1624860"/>
            <a:ext cx="2592388" cy="2232025"/>
          </a:xfrm>
          <a:prstGeom prst="rect">
            <a:avLst/>
          </a:prstGeom>
          <a:solidFill>
            <a:srgbClr val="E5E5FF"/>
          </a:solidFill>
          <a:ln w="9525">
            <a:solidFill>
              <a:schemeClr val="tx1"/>
            </a:solidFill>
            <a:miter lim="800000"/>
            <a:headEnd/>
            <a:tailEnd/>
          </a:ln>
        </p:spPr>
        <p:txBody>
          <a:bodyPr wrap="none" anchor="ctr"/>
          <a:lstStyle/>
          <a:p>
            <a:endParaRPr lang="zh-CN" altLang="en-US">
              <a:latin typeface="Calibri" pitchFamily="34" charset="0"/>
              <a:ea typeface="华文楷体" pitchFamily="2" charset="-122"/>
            </a:endParaRPr>
          </a:p>
        </p:txBody>
      </p:sp>
      <p:sp>
        <p:nvSpPr>
          <p:cNvPr id="21" name="Rectangle 20"/>
          <p:cNvSpPr>
            <a:spLocks noChangeArrowheads="1"/>
          </p:cNvSpPr>
          <p:nvPr/>
        </p:nvSpPr>
        <p:spPr bwMode="auto">
          <a:xfrm>
            <a:off x="3923656" y="1985223"/>
            <a:ext cx="865188" cy="287338"/>
          </a:xfrm>
          <a:prstGeom prst="rect">
            <a:avLst/>
          </a:prstGeom>
          <a:solidFill>
            <a:schemeClr val="accent6">
              <a:lumMod val="20000"/>
              <a:lumOff val="80000"/>
            </a:schemeClr>
          </a:solidFill>
          <a:ln w="19050">
            <a:solidFill>
              <a:schemeClr val="accent1">
                <a:lumMod val="75000"/>
              </a:schemeClr>
            </a:solidFill>
            <a:miter lim="800000"/>
            <a:headEnd/>
            <a:tailEnd/>
          </a:ln>
        </p:spPr>
        <p:txBody>
          <a:bodyPr wrap="none" anchor="ctr"/>
          <a:lstStyle/>
          <a:p>
            <a:pPr algn="ctr"/>
            <a:r>
              <a:rPr lang="zh-CN" altLang="en-US" sz="1600" b="1">
                <a:solidFill>
                  <a:srgbClr val="0000CC"/>
                </a:solidFill>
                <a:latin typeface="Calibri" pitchFamily="34" charset="0"/>
                <a:ea typeface="华文楷体" pitchFamily="2" charset="-122"/>
                <a:cs typeface="Calibri" pitchFamily="34" charset="0"/>
              </a:rPr>
              <a:t>页面</a:t>
            </a:r>
            <a:r>
              <a:rPr lang="en-US" altLang="zh-CN" sz="1600" b="1">
                <a:solidFill>
                  <a:srgbClr val="0000CC"/>
                </a:solidFill>
                <a:latin typeface="Calibri" pitchFamily="34" charset="0"/>
                <a:ea typeface="华文楷体" pitchFamily="2" charset="-122"/>
                <a:cs typeface="Calibri" pitchFamily="34" charset="0"/>
              </a:rPr>
              <a:t>1</a:t>
            </a:r>
          </a:p>
        </p:txBody>
      </p:sp>
      <p:sp>
        <p:nvSpPr>
          <p:cNvPr id="22" name="Rectangle 21"/>
          <p:cNvSpPr>
            <a:spLocks noChangeArrowheads="1"/>
          </p:cNvSpPr>
          <p:nvPr/>
        </p:nvSpPr>
        <p:spPr bwMode="auto">
          <a:xfrm>
            <a:off x="4355456" y="2490048"/>
            <a:ext cx="865188" cy="287338"/>
          </a:xfrm>
          <a:prstGeom prst="rect">
            <a:avLst/>
          </a:prstGeom>
          <a:solidFill>
            <a:schemeClr val="accent6">
              <a:lumMod val="20000"/>
              <a:lumOff val="80000"/>
            </a:schemeClr>
          </a:solidFill>
          <a:ln w="19050">
            <a:solidFill>
              <a:schemeClr val="accent1">
                <a:lumMod val="75000"/>
              </a:schemeClr>
            </a:solidFill>
            <a:miter lim="800000"/>
            <a:headEnd/>
            <a:tailEnd/>
          </a:ln>
        </p:spPr>
        <p:txBody>
          <a:bodyPr wrap="none" anchor="ctr"/>
          <a:lstStyle/>
          <a:p>
            <a:pPr algn="ctr"/>
            <a:r>
              <a:rPr lang="zh-CN" altLang="en-US" sz="1600" b="1">
                <a:solidFill>
                  <a:srgbClr val="0000CC"/>
                </a:solidFill>
                <a:latin typeface="Calibri" pitchFamily="34" charset="0"/>
                <a:ea typeface="华文楷体" pitchFamily="2" charset="-122"/>
                <a:cs typeface="Calibri" pitchFamily="34" charset="0"/>
              </a:rPr>
              <a:t>页面</a:t>
            </a:r>
            <a:r>
              <a:rPr lang="en-US" altLang="zh-CN" sz="1600" b="1">
                <a:solidFill>
                  <a:srgbClr val="0000CC"/>
                </a:solidFill>
                <a:latin typeface="Calibri" pitchFamily="34" charset="0"/>
                <a:ea typeface="华文楷体" pitchFamily="2" charset="-122"/>
                <a:cs typeface="Calibri" pitchFamily="34" charset="0"/>
              </a:rPr>
              <a:t>2</a:t>
            </a:r>
          </a:p>
        </p:txBody>
      </p:sp>
      <p:sp>
        <p:nvSpPr>
          <p:cNvPr id="23" name="Rectangle 22"/>
          <p:cNvSpPr>
            <a:spLocks noChangeArrowheads="1"/>
          </p:cNvSpPr>
          <p:nvPr/>
        </p:nvSpPr>
        <p:spPr bwMode="auto">
          <a:xfrm>
            <a:off x="3420418" y="2921848"/>
            <a:ext cx="865188" cy="287338"/>
          </a:xfrm>
          <a:prstGeom prst="rect">
            <a:avLst/>
          </a:prstGeom>
          <a:solidFill>
            <a:schemeClr val="accent6">
              <a:lumMod val="20000"/>
              <a:lumOff val="80000"/>
            </a:schemeClr>
          </a:solidFill>
          <a:ln w="19050">
            <a:solidFill>
              <a:schemeClr val="accent1">
                <a:lumMod val="75000"/>
              </a:schemeClr>
            </a:solidFill>
            <a:miter lim="800000"/>
            <a:headEnd/>
            <a:tailEnd/>
          </a:ln>
        </p:spPr>
        <p:txBody>
          <a:bodyPr wrap="none" anchor="ctr"/>
          <a:lstStyle/>
          <a:p>
            <a:pPr algn="ctr"/>
            <a:r>
              <a:rPr lang="zh-CN" altLang="en-US" sz="1600" b="1">
                <a:solidFill>
                  <a:srgbClr val="0000CC"/>
                </a:solidFill>
                <a:latin typeface="Calibri" pitchFamily="34" charset="0"/>
                <a:ea typeface="华文楷体" pitchFamily="2" charset="-122"/>
                <a:cs typeface="Calibri" pitchFamily="34" charset="0"/>
              </a:rPr>
              <a:t>页面</a:t>
            </a:r>
            <a:r>
              <a:rPr lang="en-US" altLang="zh-CN" sz="1600" b="1">
                <a:solidFill>
                  <a:srgbClr val="0000CC"/>
                </a:solidFill>
                <a:latin typeface="Calibri" pitchFamily="34" charset="0"/>
                <a:ea typeface="华文楷体" pitchFamily="2" charset="-122"/>
                <a:cs typeface="Calibri" pitchFamily="34" charset="0"/>
              </a:rPr>
              <a:t>3</a:t>
            </a:r>
          </a:p>
        </p:txBody>
      </p:sp>
      <p:sp>
        <p:nvSpPr>
          <p:cNvPr id="24" name="Rectangle 23"/>
          <p:cNvSpPr>
            <a:spLocks noChangeArrowheads="1"/>
          </p:cNvSpPr>
          <p:nvPr/>
        </p:nvSpPr>
        <p:spPr bwMode="auto">
          <a:xfrm>
            <a:off x="3636318" y="3496523"/>
            <a:ext cx="1152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600" b="1">
                <a:solidFill>
                  <a:schemeClr val="tx2"/>
                </a:solidFill>
                <a:latin typeface="Calibri" pitchFamily="34" charset="0"/>
                <a:ea typeface="华文楷体" pitchFamily="2" charset="-122"/>
              </a:rPr>
              <a:t>物理内存</a:t>
            </a:r>
          </a:p>
        </p:txBody>
      </p:sp>
      <p:sp>
        <p:nvSpPr>
          <p:cNvPr id="34" name="Rectangle 29"/>
          <p:cNvSpPr>
            <a:spLocks noChangeArrowheads="1"/>
          </p:cNvSpPr>
          <p:nvPr/>
        </p:nvSpPr>
        <p:spPr bwMode="auto">
          <a:xfrm>
            <a:off x="4500290" y="3137797"/>
            <a:ext cx="1081286" cy="287338"/>
          </a:xfrm>
          <a:prstGeom prst="rect">
            <a:avLst/>
          </a:prstGeom>
          <a:solidFill>
            <a:srgbClr val="FFFF00"/>
          </a:solidFill>
          <a:ln w="19050">
            <a:solidFill>
              <a:schemeClr val="accent1">
                <a:lumMod val="75000"/>
              </a:schemeClr>
            </a:solidFill>
            <a:miter lim="800000"/>
            <a:headEnd/>
            <a:tailEnd/>
          </a:ln>
        </p:spPr>
        <p:txBody>
          <a:bodyPr wrap="none" anchor="ctr"/>
          <a:lstStyle/>
          <a:p>
            <a:pPr algn="ctr"/>
            <a:r>
              <a:rPr lang="zh-CN" altLang="en-US" sz="1400" b="1" dirty="0">
                <a:solidFill>
                  <a:srgbClr val="C00000"/>
                </a:solidFill>
                <a:latin typeface="Calibri" pitchFamily="34" charset="0"/>
                <a:ea typeface="华文楷体" pitchFamily="2" charset="-122"/>
                <a:cs typeface="Calibri" pitchFamily="34" charset="0"/>
              </a:rPr>
              <a:t>页面</a:t>
            </a:r>
            <a:r>
              <a:rPr lang="en-US" altLang="zh-CN" sz="1400" b="1" dirty="0">
                <a:solidFill>
                  <a:srgbClr val="C00000"/>
                </a:solidFill>
                <a:latin typeface="Calibri" pitchFamily="34" charset="0"/>
                <a:ea typeface="华文楷体" pitchFamily="2" charset="-122"/>
                <a:cs typeface="Calibri" pitchFamily="34" charset="0"/>
              </a:rPr>
              <a:t>2</a:t>
            </a:r>
            <a:r>
              <a:rPr lang="zh-CN" altLang="en-US" sz="1400" b="1" dirty="0">
                <a:solidFill>
                  <a:srgbClr val="C00000"/>
                </a:solidFill>
                <a:latin typeface="Calibri" pitchFamily="34" charset="0"/>
                <a:ea typeface="华文楷体" pitchFamily="2" charset="-122"/>
                <a:cs typeface="Calibri" pitchFamily="34" charset="0"/>
              </a:rPr>
              <a:t>的复制</a:t>
            </a:r>
          </a:p>
        </p:txBody>
      </p:sp>
      <p:sp>
        <p:nvSpPr>
          <p:cNvPr id="2" name="标题 1"/>
          <p:cNvSpPr>
            <a:spLocks noGrp="1"/>
          </p:cNvSpPr>
          <p:nvPr>
            <p:ph type="title"/>
          </p:nvPr>
        </p:nvSpPr>
        <p:spPr>
          <a:xfrm>
            <a:off x="457200" y="274638"/>
            <a:ext cx="7467600" cy="994122"/>
          </a:xfrm>
        </p:spPr>
        <p:txBody>
          <a:bodyPr>
            <a:normAutofit/>
          </a:bodyPr>
          <a:lstStyle/>
          <a:p>
            <a:pPr algn="l"/>
            <a:r>
              <a:rPr lang="zh-CN" altLang="en-US" sz="3600" dirty="0">
                <a:solidFill>
                  <a:schemeClr val="accent1">
                    <a:lumMod val="75000"/>
                  </a:schemeClr>
                </a:solidFill>
                <a:latin typeface="微软雅黑" panose="020B0503020204020204" pitchFamily="34" charset="-122"/>
                <a:ea typeface="微软雅黑" panose="020B0503020204020204" pitchFamily="34" charset="-122"/>
              </a:rPr>
              <a:t>支持写时复制技术</a:t>
            </a:r>
          </a:p>
        </p:txBody>
      </p:sp>
      <p:grpSp>
        <p:nvGrpSpPr>
          <p:cNvPr id="3" name="Group 2"/>
          <p:cNvGrpSpPr>
            <a:grpSpLocks/>
          </p:cNvGrpSpPr>
          <p:nvPr/>
        </p:nvGrpSpPr>
        <p:grpSpPr bwMode="auto">
          <a:xfrm>
            <a:off x="683568" y="1624860"/>
            <a:ext cx="1800225" cy="3455988"/>
            <a:chOff x="385" y="1344"/>
            <a:chExt cx="1134" cy="2177"/>
          </a:xfrm>
        </p:grpSpPr>
        <p:sp>
          <p:nvSpPr>
            <p:cNvPr id="4" name="Rectangle 3"/>
            <p:cNvSpPr>
              <a:spLocks noChangeArrowheads="1"/>
            </p:cNvSpPr>
            <p:nvPr/>
          </p:nvSpPr>
          <p:spPr bwMode="auto">
            <a:xfrm>
              <a:off x="385" y="1344"/>
              <a:ext cx="1134" cy="2177"/>
            </a:xfrm>
            <a:prstGeom prst="rect">
              <a:avLst/>
            </a:prstGeom>
            <a:solidFill>
              <a:schemeClr val="bg1"/>
            </a:solidFill>
            <a:ln w="9525">
              <a:solidFill>
                <a:schemeClr val="tx1"/>
              </a:solidFill>
              <a:miter lim="800000"/>
              <a:headEnd/>
              <a:tailEnd/>
            </a:ln>
          </p:spPr>
          <p:txBody>
            <a:bodyPr wrap="none" anchor="ctr"/>
            <a:lstStyle/>
            <a:p>
              <a:pPr algn="ctr"/>
              <a:endParaRPr lang="zh-CN" altLang="en-US" sz="1000">
                <a:solidFill>
                  <a:schemeClr val="tx2"/>
                </a:solidFill>
                <a:latin typeface="Calibri" pitchFamily="34" charset="0"/>
                <a:ea typeface="华文楷体" pitchFamily="2" charset="-122"/>
              </a:endParaRPr>
            </a:p>
          </p:txBody>
        </p:sp>
        <p:sp>
          <p:nvSpPr>
            <p:cNvPr id="5" name="Line 4"/>
            <p:cNvSpPr>
              <a:spLocks noChangeShapeType="1"/>
            </p:cNvSpPr>
            <p:nvPr/>
          </p:nvSpPr>
          <p:spPr bwMode="auto">
            <a:xfrm>
              <a:off x="385" y="1661"/>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6" name="Line 5"/>
            <p:cNvSpPr>
              <a:spLocks noChangeShapeType="1"/>
            </p:cNvSpPr>
            <p:nvPr/>
          </p:nvSpPr>
          <p:spPr bwMode="auto">
            <a:xfrm>
              <a:off x="385" y="1797"/>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7" name="Line 6"/>
            <p:cNvSpPr>
              <a:spLocks noChangeShapeType="1"/>
            </p:cNvSpPr>
            <p:nvPr/>
          </p:nvSpPr>
          <p:spPr bwMode="auto">
            <a:xfrm>
              <a:off x="385" y="1933"/>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8" name="Line 7"/>
            <p:cNvSpPr>
              <a:spLocks noChangeShapeType="1"/>
            </p:cNvSpPr>
            <p:nvPr/>
          </p:nvSpPr>
          <p:spPr bwMode="auto">
            <a:xfrm>
              <a:off x="385" y="2069"/>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9" name="Rectangle 8"/>
            <p:cNvSpPr>
              <a:spLocks noChangeArrowheads="1"/>
            </p:cNvSpPr>
            <p:nvPr/>
          </p:nvSpPr>
          <p:spPr bwMode="auto">
            <a:xfrm>
              <a:off x="657" y="1797"/>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600" b="1" dirty="0">
                  <a:solidFill>
                    <a:schemeClr val="tx2"/>
                  </a:solidFill>
                  <a:latin typeface="Calibri" pitchFamily="34" charset="0"/>
                  <a:ea typeface="华文楷体" pitchFamily="2" charset="-122"/>
                </a:rPr>
                <a:t>原始数据</a:t>
              </a:r>
            </a:p>
          </p:txBody>
        </p:sp>
        <p:sp>
          <p:nvSpPr>
            <p:cNvPr id="10" name="Rectangle 9"/>
            <p:cNvSpPr>
              <a:spLocks noChangeArrowheads="1"/>
            </p:cNvSpPr>
            <p:nvPr/>
          </p:nvSpPr>
          <p:spPr bwMode="auto">
            <a:xfrm>
              <a:off x="657" y="2478"/>
              <a:ext cx="590"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solidFill>
                    <a:schemeClr val="tx2"/>
                  </a:solidFill>
                  <a:latin typeface="Calibri" pitchFamily="34" charset="0"/>
                  <a:ea typeface="华文楷体" pitchFamily="2" charset="-122"/>
                </a:rPr>
                <a:t>进程地址空间</a:t>
              </a:r>
            </a:p>
          </p:txBody>
        </p:sp>
      </p:grpSp>
      <p:grpSp>
        <p:nvGrpSpPr>
          <p:cNvPr id="11" name="Group 10"/>
          <p:cNvGrpSpPr>
            <a:grpSpLocks/>
          </p:cNvGrpSpPr>
          <p:nvPr/>
        </p:nvGrpSpPr>
        <p:grpSpPr bwMode="auto">
          <a:xfrm>
            <a:off x="6300143" y="1624860"/>
            <a:ext cx="1800225" cy="3455988"/>
            <a:chOff x="3923" y="1344"/>
            <a:chExt cx="1134" cy="2177"/>
          </a:xfrm>
        </p:grpSpPr>
        <p:sp>
          <p:nvSpPr>
            <p:cNvPr id="12" name="Rectangle 11"/>
            <p:cNvSpPr>
              <a:spLocks noChangeArrowheads="1"/>
            </p:cNvSpPr>
            <p:nvPr/>
          </p:nvSpPr>
          <p:spPr bwMode="auto">
            <a:xfrm>
              <a:off x="3923" y="1344"/>
              <a:ext cx="1134" cy="2177"/>
            </a:xfrm>
            <a:prstGeom prst="rect">
              <a:avLst/>
            </a:prstGeom>
            <a:solidFill>
              <a:schemeClr val="bg1"/>
            </a:solidFill>
            <a:ln w="9525">
              <a:solidFill>
                <a:schemeClr val="tx1"/>
              </a:solidFill>
              <a:miter lim="800000"/>
              <a:headEnd/>
              <a:tailEnd/>
            </a:ln>
          </p:spPr>
          <p:txBody>
            <a:bodyPr wrap="none" anchor="ctr"/>
            <a:lstStyle/>
            <a:p>
              <a:pPr algn="ctr"/>
              <a:endParaRPr lang="zh-CN" altLang="en-US" sz="1000">
                <a:solidFill>
                  <a:schemeClr val="tx2"/>
                </a:solidFill>
                <a:latin typeface="Calibri" pitchFamily="34" charset="0"/>
                <a:ea typeface="华文楷体" pitchFamily="2" charset="-122"/>
              </a:endParaRPr>
            </a:p>
          </p:txBody>
        </p:sp>
        <p:sp>
          <p:nvSpPr>
            <p:cNvPr id="13" name="Line 12"/>
            <p:cNvSpPr>
              <a:spLocks noChangeShapeType="1"/>
            </p:cNvSpPr>
            <p:nvPr/>
          </p:nvSpPr>
          <p:spPr bwMode="auto">
            <a:xfrm>
              <a:off x="3923" y="1661"/>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14" name="Line 13"/>
            <p:cNvSpPr>
              <a:spLocks noChangeShapeType="1"/>
            </p:cNvSpPr>
            <p:nvPr/>
          </p:nvSpPr>
          <p:spPr bwMode="auto">
            <a:xfrm>
              <a:off x="3923" y="1797"/>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15" name="Line 14"/>
            <p:cNvSpPr>
              <a:spLocks noChangeShapeType="1"/>
            </p:cNvSpPr>
            <p:nvPr/>
          </p:nvSpPr>
          <p:spPr bwMode="auto">
            <a:xfrm>
              <a:off x="3923" y="1933"/>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16" name="Line 15"/>
            <p:cNvSpPr>
              <a:spLocks noChangeShapeType="1"/>
            </p:cNvSpPr>
            <p:nvPr/>
          </p:nvSpPr>
          <p:spPr bwMode="auto">
            <a:xfrm>
              <a:off x="3923" y="2069"/>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17" name="Rectangle 16"/>
            <p:cNvSpPr>
              <a:spLocks noChangeArrowheads="1"/>
            </p:cNvSpPr>
            <p:nvPr/>
          </p:nvSpPr>
          <p:spPr bwMode="auto">
            <a:xfrm>
              <a:off x="4195" y="1797"/>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600" b="1" dirty="0">
                  <a:solidFill>
                    <a:schemeClr val="tx2"/>
                  </a:solidFill>
                  <a:latin typeface="Calibri" pitchFamily="34" charset="0"/>
                  <a:ea typeface="华文楷体" pitchFamily="2" charset="-122"/>
                </a:rPr>
                <a:t>原始数据</a:t>
              </a:r>
              <a:endParaRPr lang="zh-CN" altLang="en-US" sz="1200" b="1" dirty="0">
                <a:solidFill>
                  <a:schemeClr val="tx2"/>
                </a:solidFill>
                <a:latin typeface="Calibri" pitchFamily="34" charset="0"/>
                <a:ea typeface="华文楷体" pitchFamily="2" charset="-122"/>
              </a:endParaRPr>
            </a:p>
          </p:txBody>
        </p:sp>
        <p:sp>
          <p:nvSpPr>
            <p:cNvPr id="18" name="Rectangle 17"/>
            <p:cNvSpPr>
              <a:spLocks noChangeArrowheads="1"/>
            </p:cNvSpPr>
            <p:nvPr/>
          </p:nvSpPr>
          <p:spPr bwMode="auto">
            <a:xfrm>
              <a:off x="4195" y="2478"/>
              <a:ext cx="590"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solidFill>
                    <a:schemeClr val="tx2"/>
                  </a:solidFill>
                  <a:latin typeface="Calibri" pitchFamily="34" charset="0"/>
                  <a:ea typeface="华文楷体" pitchFamily="2" charset="-122"/>
                </a:rPr>
                <a:t>进程地址空间</a:t>
              </a:r>
            </a:p>
          </p:txBody>
        </p:sp>
      </p:grpSp>
      <p:sp>
        <p:nvSpPr>
          <p:cNvPr id="26" name="Line 25"/>
          <p:cNvSpPr>
            <a:spLocks noChangeShapeType="1"/>
          </p:cNvSpPr>
          <p:nvPr/>
        </p:nvSpPr>
        <p:spPr bwMode="auto">
          <a:xfrm>
            <a:off x="2483793" y="2488460"/>
            <a:ext cx="1873250" cy="144463"/>
          </a:xfrm>
          <a:prstGeom prst="line">
            <a:avLst/>
          </a:prstGeom>
          <a:noFill/>
          <a:ln w="190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27" name="Line 26"/>
          <p:cNvSpPr>
            <a:spLocks noChangeShapeType="1"/>
          </p:cNvSpPr>
          <p:nvPr/>
        </p:nvSpPr>
        <p:spPr bwMode="auto">
          <a:xfrm>
            <a:off x="2483793" y="2632923"/>
            <a:ext cx="936625" cy="431800"/>
          </a:xfrm>
          <a:prstGeom prst="line">
            <a:avLst/>
          </a:prstGeom>
          <a:noFill/>
          <a:ln w="190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28" name="Line 27"/>
          <p:cNvSpPr>
            <a:spLocks noChangeShapeType="1"/>
          </p:cNvSpPr>
          <p:nvPr/>
        </p:nvSpPr>
        <p:spPr bwMode="auto">
          <a:xfrm flipH="1" flipV="1">
            <a:off x="4788843" y="2128098"/>
            <a:ext cx="1511300" cy="71438"/>
          </a:xfrm>
          <a:prstGeom prst="line">
            <a:avLst/>
          </a:prstGeom>
          <a:noFill/>
          <a:ln w="190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29" name="Line 28"/>
          <p:cNvSpPr>
            <a:spLocks noChangeShapeType="1"/>
          </p:cNvSpPr>
          <p:nvPr/>
        </p:nvSpPr>
        <p:spPr bwMode="auto">
          <a:xfrm flipH="1">
            <a:off x="5220643" y="2415435"/>
            <a:ext cx="1079500" cy="217488"/>
          </a:xfrm>
          <a:prstGeom prst="line">
            <a:avLst/>
          </a:prstGeom>
          <a:noFill/>
          <a:ln w="190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30" name="Line 29"/>
          <p:cNvSpPr>
            <a:spLocks noChangeShapeType="1"/>
          </p:cNvSpPr>
          <p:nvPr/>
        </p:nvSpPr>
        <p:spPr bwMode="auto">
          <a:xfrm flipH="1">
            <a:off x="4284018" y="2704360"/>
            <a:ext cx="2016125" cy="360363"/>
          </a:xfrm>
          <a:prstGeom prst="line">
            <a:avLst/>
          </a:prstGeom>
          <a:noFill/>
          <a:ln w="190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31" name="Rectangle 30"/>
          <p:cNvSpPr>
            <a:spLocks noChangeArrowheads="1"/>
          </p:cNvSpPr>
          <p:nvPr/>
        </p:nvSpPr>
        <p:spPr bwMode="auto">
          <a:xfrm>
            <a:off x="683692" y="5333186"/>
            <a:ext cx="7632700" cy="461665"/>
          </a:xfrm>
          <a:prstGeom prst="rect">
            <a:avLst/>
          </a:prstGeom>
          <a:solidFill>
            <a:schemeClr val="accent4">
              <a:lumMod val="40000"/>
              <a:lumOff val="60000"/>
            </a:schemeClr>
          </a:solidFill>
          <a:ln>
            <a:noFill/>
          </a:ln>
        </p:spPr>
        <p:txBody>
          <a:bodyPr anchor="ctr">
            <a:spAutoFit/>
          </a:bodyPr>
          <a:lstStyle/>
          <a:p>
            <a:r>
              <a:rPr lang="zh-CN" altLang="en-US" sz="2400" b="1" dirty="0">
                <a:solidFill>
                  <a:srgbClr val="0000FF"/>
                </a:solidFill>
                <a:latin typeface="华文楷体" pitchFamily="2" charset="-122"/>
                <a:ea typeface="华文楷体" pitchFamily="2" charset="-122"/>
              </a:rPr>
              <a:t>例如，两个进程共享三个页，每页个都标志成写时复制</a:t>
            </a:r>
          </a:p>
        </p:txBody>
      </p:sp>
      <p:cxnSp>
        <p:nvCxnSpPr>
          <p:cNvPr id="33" name="直接箭头连接符 32"/>
          <p:cNvCxnSpPr>
            <a:endCxn id="21" idx="1"/>
          </p:cNvCxnSpPr>
          <p:nvPr/>
        </p:nvCxnSpPr>
        <p:spPr>
          <a:xfrm flipV="1">
            <a:off x="2483793" y="2128892"/>
            <a:ext cx="1439863" cy="70644"/>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Line 30"/>
          <p:cNvSpPr>
            <a:spLocks noChangeShapeType="1"/>
          </p:cNvSpPr>
          <p:nvPr/>
        </p:nvSpPr>
        <p:spPr bwMode="auto">
          <a:xfrm flipH="1">
            <a:off x="5221213" y="2488509"/>
            <a:ext cx="1079500" cy="647700"/>
          </a:xfrm>
          <a:prstGeom prst="line">
            <a:avLst/>
          </a:prstGeom>
          <a:noFill/>
          <a:ln w="190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endParaRPr>
          </a:p>
        </p:txBody>
      </p:sp>
      <p:sp>
        <p:nvSpPr>
          <p:cNvPr id="36" name="Rectangle 31"/>
          <p:cNvSpPr>
            <a:spLocks noChangeArrowheads="1"/>
          </p:cNvSpPr>
          <p:nvPr/>
        </p:nvSpPr>
        <p:spPr bwMode="auto">
          <a:xfrm>
            <a:off x="683692" y="5982379"/>
            <a:ext cx="7632700" cy="830997"/>
          </a:xfrm>
          <a:prstGeom prst="rect">
            <a:avLst/>
          </a:prstGeom>
          <a:solidFill>
            <a:schemeClr val="accent6">
              <a:lumMod val="40000"/>
              <a:lumOff val="60000"/>
            </a:schemeClr>
          </a:solidFill>
          <a:ln>
            <a:noFill/>
          </a:ln>
        </p:spPr>
        <p:txBody>
          <a:bodyPr anchor="ctr">
            <a:spAutoFit/>
          </a:bodyPr>
          <a:lstStyle/>
          <a:p>
            <a:r>
              <a:rPr lang="zh-CN" altLang="en-US" sz="2400" b="1" dirty="0">
                <a:solidFill>
                  <a:srgbClr val="0000FF"/>
                </a:solidFill>
                <a:latin typeface="华文楷体" pitchFamily="2" charset="-122"/>
                <a:ea typeface="华文楷体" pitchFamily="2" charset="-122"/>
              </a:rPr>
              <a:t>新复制的页面对执行写操作的进程是私有的，对其他共享写时复制页面的进程是不可见的</a:t>
            </a:r>
            <a:r>
              <a:rPr lang="zh-CN" altLang="en-US" sz="2400" dirty="0">
                <a:solidFill>
                  <a:srgbClr val="0000FF"/>
                </a:solidFill>
                <a:latin typeface="华文楷体" pitchFamily="2" charset="-122"/>
                <a:ea typeface="华文楷体" pitchFamily="2" charset="-122"/>
              </a:rPr>
              <a:t> </a:t>
            </a:r>
          </a:p>
        </p:txBody>
      </p:sp>
      <p:sp>
        <p:nvSpPr>
          <p:cNvPr id="40" name="云形 39"/>
          <p:cNvSpPr/>
          <p:nvPr/>
        </p:nvSpPr>
        <p:spPr>
          <a:xfrm>
            <a:off x="5796136" y="116632"/>
            <a:ext cx="2592288" cy="1080120"/>
          </a:xfrm>
          <a:prstGeom prst="cloud">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C00000"/>
                </a:solidFill>
                <a:latin typeface="Calibri" pitchFamily="34" charset="0"/>
                <a:ea typeface="华文楷体" pitchFamily="2" charset="-122"/>
                <a:cs typeface="Calibri" pitchFamily="34" charset="0"/>
              </a:rPr>
              <a:t>进程试图改变页面</a:t>
            </a:r>
            <a:r>
              <a:rPr lang="en-US" altLang="zh-CN" b="1" dirty="0">
                <a:solidFill>
                  <a:srgbClr val="C00000"/>
                </a:solidFill>
                <a:latin typeface="Calibri" pitchFamily="34" charset="0"/>
                <a:ea typeface="华文楷体" pitchFamily="2" charset="-122"/>
                <a:cs typeface="Calibri" pitchFamily="34" charset="0"/>
              </a:rPr>
              <a:t>2</a:t>
            </a:r>
            <a:r>
              <a:rPr lang="zh-CN" altLang="en-US" b="1" dirty="0">
                <a:solidFill>
                  <a:srgbClr val="C00000"/>
                </a:solidFill>
                <a:latin typeface="Calibri" pitchFamily="34" charset="0"/>
                <a:ea typeface="华文楷体" pitchFamily="2" charset="-122"/>
                <a:cs typeface="Calibri" pitchFamily="34" charset="0"/>
              </a:rPr>
              <a:t>的数据后</a:t>
            </a:r>
          </a:p>
        </p:txBody>
      </p:sp>
    </p:spTree>
    <p:extLst>
      <p:ext uri="{BB962C8B-B14F-4D97-AF65-F5344CB8AC3E}">
        <p14:creationId xmlns:p14="http://schemas.microsoft.com/office/powerpoint/2010/main" val="269092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500" fill="hold"/>
                                        <p:tgtEl>
                                          <p:spTgt spid="40"/>
                                        </p:tgtEl>
                                        <p:attrNameLst>
                                          <p:attrName>ppt_x</p:attrName>
                                        </p:attrNameLst>
                                      </p:cBhvr>
                                      <p:tavLst>
                                        <p:tav tm="0">
                                          <p:val>
                                            <p:strVal val="1+#ppt_w/2"/>
                                          </p:val>
                                        </p:tav>
                                        <p:tav tm="100000">
                                          <p:val>
                                            <p:strVal val="#ppt_x"/>
                                          </p:val>
                                        </p:tav>
                                      </p:tavLst>
                                    </p:anim>
                                    <p:anim calcmode="lin" valueType="num">
                                      <p:cBhvr additive="base">
                                        <p:cTn id="8" dur="1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9"/>
                                        </p:tgtEl>
                                      </p:cBhvr>
                                    </p:animEffect>
                                    <p:set>
                                      <p:cBhvr>
                                        <p:cTn id="13" dur="1" fill="hold">
                                          <p:stCondLst>
                                            <p:cond delay="499"/>
                                          </p:stCondLst>
                                        </p:cTn>
                                        <p:tgtEl>
                                          <p:spTgt spid="29"/>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heel(1)">
                                      <p:cBhvr>
                                        <p:cTn id="20" dur="20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ircle(in)">
                                      <p:cBhvr>
                                        <p:cTn id="25"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animBg="1"/>
      <p:bldP spid="35" grpId="0" animBg="1"/>
      <p:bldP spid="36" grpId="0" animBg="1"/>
      <p:bldP spid="4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dirty="0"/>
              <a:t>重点小结</a:t>
            </a:r>
            <a:r>
              <a:rPr lang="en-US" altLang="zh-CN" dirty="0"/>
              <a:t>1</a:t>
            </a:r>
            <a:endParaRPr lang="zh-CN" altLang="en-US" dirty="0"/>
          </a:p>
        </p:txBody>
      </p:sp>
      <p:sp>
        <p:nvSpPr>
          <p:cNvPr id="83971" name="Rectangle 3"/>
          <p:cNvSpPr>
            <a:spLocks noGrp="1" noChangeArrowheads="1"/>
          </p:cNvSpPr>
          <p:nvPr>
            <p:ph type="body" idx="4294967295"/>
          </p:nvPr>
        </p:nvSpPr>
        <p:spPr>
          <a:xfrm>
            <a:off x="683568" y="1701354"/>
            <a:ext cx="7991475" cy="4823990"/>
          </a:xfrm>
          <a:prstGeom prst="rect">
            <a:avLst/>
          </a:prstGeom>
        </p:spPr>
        <p:txBody>
          <a:bodyPr>
            <a:normAutofit/>
          </a:bodyPr>
          <a:lstStyle/>
          <a:p>
            <a:pPr marL="457200" indent="-457200" eaLnBrk="1" hangingPunct="1">
              <a:buClr>
                <a:srgbClr val="0000CC"/>
              </a:buClr>
              <a:buSzPct val="80000"/>
              <a:buFont typeface="Wingdings" pitchFamily="2" charset="2"/>
              <a:buChar char="p"/>
            </a:pPr>
            <a:r>
              <a:rPr lang="zh-CN" altLang="en-US" sz="2400" b="1" dirty="0">
                <a:latin typeface="Calibri" pitchFamily="34" charset="0"/>
                <a:ea typeface="华文楷体" pitchFamily="2" charset="-122"/>
                <a:cs typeface="Calibri" pitchFamily="34" charset="0"/>
              </a:rPr>
              <a:t>基本概念</a:t>
            </a:r>
            <a:endParaRPr lang="en-US" altLang="zh-CN" sz="2400" b="1" dirty="0">
              <a:latin typeface="Calibri" pitchFamily="34" charset="0"/>
              <a:ea typeface="华文楷体" pitchFamily="2" charset="-122"/>
              <a:cs typeface="Calibri" pitchFamily="34" charset="0"/>
            </a:endParaRPr>
          </a:p>
          <a:p>
            <a:pPr lvl="2">
              <a:buClr>
                <a:srgbClr val="7030A0"/>
              </a:buClr>
            </a:pPr>
            <a:r>
              <a:rPr lang="en-US" altLang="zh-CN" sz="2800" b="1" dirty="0">
                <a:solidFill>
                  <a:srgbClr val="0000FF"/>
                </a:solidFill>
                <a:latin typeface="Calibri" pitchFamily="34" charset="0"/>
                <a:ea typeface="华文楷体" pitchFamily="2" charset="-122"/>
                <a:cs typeface="Calibri" pitchFamily="34" charset="0"/>
              </a:rPr>
              <a:t> </a:t>
            </a:r>
            <a:r>
              <a:rPr lang="zh-CN" altLang="en-US" sz="2800" b="1" dirty="0">
                <a:solidFill>
                  <a:srgbClr val="0000FF"/>
                </a:solidFill>
                <a:latin typeface="Calibri" pitchFamily="34" charset="0"/>
                <a:ea typeface="华文楷体" pitchFamily="2" charset="-122"/>
                <a:cs typeface="Calibri" pitchFamily="34" charset="0"/>
              </a:rPr>
              <a:t>虚拟内存、虚拟地址、虚拟地址空间</a:t>
            </a:r>
            <a:endParaRPr lang="en-US" altLang="zh-CN" sz="2800" b="1" dirty="0">
              <a:solidFill>
                <a:srgbClr val="0000FF"/>
              </a:solidFill>
              <a:latin typeface="Calibri" pitchFamily="34" charset="0"/>
              <a:ea typeface="华文楷体" pitchFamily="2" charset="-122"/>
              <a:cs typeface="Calibri" pitchFamily="34" charset="0"/>
            </a:endParaRPr>
          </a:p>
          <a:p>
            <a:pPr lvl="2">
              <a:buClr>
                <a:srgbClr val="7030A0"/>
              </a:buClr>
            </a:pPr>
            <a:r>
              <a:rPr lang="en-US" altLang="zh-CN" sz="2800" b="1" dirty="0">
                <a:solidFill>
                  <a:srgbClr val="0000FF"/>
                </a:solidFill>
                <a:latin typeface="Calibri" pitchFamily="34" charset="0"/>
                <a:ea typeface="华文楷体" pitchFamily="2" charset="-122"/>
                <a:cs typeface="Calibri" pitchFamily="34" charset="0"/>
              </a:rPr>
              <a:t> </a:t>
            </a:r>
            <a:r>
              <a:rPr lang="zh-CN" altLang="en-US" sz="2800" b="1" dirty="0">
                <a:solidFill>
                  <a:srgbClr val="0000FF"/>
                </a:solidFill>
                <a:latin typeface="Calibri" pitchFamily="34" charset="0"/>
                <a:ea typeface="华文楷体" pitchFamily="2" charset="-122"/>
                <a:cs typeface="Calibri" pitchFamily="34" charset="0"/>
              </a:rPr>
              <a:t>页表表项、多级页表、倒排页表</a:t>
            </a:r>
            <a:endParaRPr lang="en-US" altLang="zh-CN" sz="2800" b="1" dirty="0">
              <a:solidFill>
                <a:srgbClr val="0000FF"/>
              </a:solidFill>
              <a:latin typeface="Calibri" pitchFamily="34" charset="0"/>
              <a:ea typeface="华文楷体" pitchFamily="2" charset="-122"/>
              <a:cs typeface="Calibri" pitchFamily="34" charset="0"/>
            </a:endParaRPr>
          </a:p>
          <a:p>
            <a:pPr lvl="2">
              <a:buClr>
                <a:srgbClr val="7030A0"/>
              </a:buClr>
            </a:pPr>
            <a:r>
              <a:rPr lang="en-US" altLang="zh-CN" sz="2800" b="1" dirty="0">
                <a:solidFill>
                  <a:srgbClr val="0000FF"/>
                </a:solidFill>
                <a:latin typeface="Calibri" pitchFamily="34" charset="0"/>
                <a:ea typeface="华文楷体" pitchFamily="2" charset="-122"/>
                <a:cs typeface="Calibri" pitchFamily="34" charset="0"/>
              </a:rPr>
              <a:t> </a:t>
            </a:r>
            <a:r>
              <a:rPr lang="zh-CN" altLang="en-US" sz="2800" b="1" dirty="0">
                <a:solidFill>
                  <a:srgbClr val="0000FF"/>
                </a:solidFill>
                <a:latin typeface="Calibri" pitchFamily="34" charset="0"/>
                <a:ea typeface="华文楷体" pitchFamily="2" charset="-122"/>
                <a:cs typeface="Calibri" pitchFamily="34" charset="0"/>
              </a:rPr>
              <a:t>快表</a:t>
            </a:r>
            <a:r>
              <a:rPr lang="en-US" altLang="zh-CN" sz="2800" b="1" dirty="0">
                <a:solidFill>
                  <a:srgbClr val="0000FF"/>
                </a:solidFill>
                <a:latin typeface="Calibri" pitchFamily="34" charset="0"/>
                <a:ea typeface="华文楷体" pitchFamily="2" charset="-122"/>
                <a:cs typeface="Calibri" pitchFamily="34" charset="0"/>
              </a:rPr>
              <a:t>TLB</a:t>
            </a:r>
            <a:endParaRPr lang="zh-CN" altLang="en-US" sz="2800" b="1" dirty="0">
              <a:solidFill>
                <a:srgbClr val="0000FF"/>
              </a:solidFill>
              <a:latin typeface="Calibri" pitchFamily="34" charset="0"/>
              <a:ea typeface="华文楷体" pitchFamily="2" charset="-122"/>
              <a:cs typeface="Calibri" pitchFamily="34" charset="0"/>
            </a:endParaRPr>
          </a:p>
          <a:p>
            <a:pPr marL="457200" indent="-457200">
              <a:buClr>
                <a:srgbClr val="0000CC"/>
              </a:buClr>
              <a:buSzPct val="80000"/>
              <a:buFont typeface="Wingdings" pitchFamily="2" charset="2"/>
              <a:buChar char="p"/>
            </a:pPr>
            <a:r>
              <a:rPr lang="zh-CN" altLang="en-US" sz="2400" b="1" dirty="0">
                <a:latin typeface="Calibri" pitchFamily="34" charset="0"/>
                <a:ea typeface="华文楷体" pitchFamily="2" charset="-122"/>
                <a:cs typeface="Calibri" pitchFamily="34" charset="0"/>
              </a:rPr>
              <a:t>虚拟内存管理</a:t>
            </a:r>
            <a:endParaRPr lang="en-US" altLang="zh-CN" sz="2400" b="1" dirty="0">
              <a:latin typeface="Calibri" pitchFamily="34" charset="0"/>
              <a:ea typeface="华文楷体" pitchFamily="2" charset="-122"/>
              <a:cs typeface="Calibri" pitchFamily="34" charset="0"/>
            </a:endParaRPr>
          </a:p>
          <a:p>
            <a:pPr lvl="2">
              <a:buClr>
                <a:srgbClr val="7030A0"/>
              </a:buClr>
            </a:pPr>
            <a:r>
              <a:rPr lang="zh-CN" altLang="en-US" sz="2800" b="1" dirty="0">
                <a:solidFill>
                  <a:srgbClr val="0000FF"/>
                </a:solidFill>
                <a:latin typeface="Calibri" pitchFamily="34" charset="0"/>
                <a:ea typeface="华文楷体" pitchFamily="2" charset="-122"/>
                <a:cs typeface="Calibri" pitchFamily="34" charset="0"/>
              </a:rPr>
              <a:t>取页策略（按需、预取）</a:t>
            </a:r>
            <a:endParaRPr lang="en-US" altLang="zh-CN" sz="2800" b="1" dirty="0">
              <a:solidFill>
                <a:srgbClr val="0000FF"/>
              </a:solidFill>
              <a:latin typeface="Calibri" pitchFamily="34" charset="0"/>
              <a:ea typeface="华文楷体" pitchFamily="2" charset="-122"/>
              <a:cs typeface="Calibri" pitchFamily="34" charset="0"/>
            </a:endParaRPr>
          </a:p>
          <a:p>
            <a:pPr lvl="2">
              <a:buClr>
                <a:srgbClr val="7030A0"/>
              </a:buClr>
            </a:pPr>
            <a:r>
              <a:rPr lang="zh-CN" altLang="en-US" sz="2800" b="1" dirty="0">
                <a:solidFill>
                  <a:srgbClr val="0000FF"/>
                </a:solidFill>
                <a:latin typeface="Calibri" pitchFamily="34" charset="0"/>
                <a:ea typeface="华文楷体" pitchFamily="2" charset="-122"/>
                <a:cs typeface="Calibri" pitchFamily="34" charset="0"/>
              </a:rPr>
              <a:t>驻留集管理（固定、可变）</a:t>
            </a:r>
            <a:endParaRPr lang="en-US" altLang="zh-CN" sz="2800" b="1" dirty="0">
              <a:solidFill>
                <a:srgbClr val="0000FF"/>
              </a:solidFill>
              <a:latin typeface="Calibri" pitchFamily="34" charset="0"/>
              <a:ea typeface="华文楷体" pitchFamily="2" charset="-122"/>
              <a:cs typeface="Calibri" pitchFamily="34" charset="0"/>
            </a:endParaRPr>
          </a:p>
          <a:p>
            <a:pPr lvl="2">
              <a:buClr>
                <a:srgbClr val="7030A0"/>
              </a:buClr>
            </a:pPr>
            <a:r>
              <a:rPr lang="zh-CN" altLang="en-US" sz="2800" b="1" dirty="0">
                <a:solidFill>
                  <a:srgbClr val="0000FF"/>
                </a:solidFill>
                <a:latin typeface="Calibri" pitchFamily="34" charset="0"/>
                <a:ea typeface="华文楷体" pitchFamily="2" charset="-122"/>
                <a:cs typeface="Calibri" pitchFamily="34" charset="0"/>
              </a:rPr>
              <a:t>置换范围与策略（局部、全局）</a:t>
            </a:r>
            <a:endParaRPr lang="en-US" altLang="zh-CN" sz="2800" b="1" dirty="0">
              <a:solidFill>
                <a:srgbClr val="0000FF"/>
              </a:solidFill>
              <a:latin typeface="Calibri" pitchFamily="34" charset="0"/>
              <a:ea typeface="华文楷体" pitchFamily="2" charset="-122"/>
              <a:cs typeface="Calibri" pitchFamily="34" charset="0"/>
            </a:endParaRPr>
          </a:p>
          <a:p>
            <a:pPr lvl="2">
              <a:buClr>
                <a:srgbClr val="7030A0"/>
              </a:buClr>
            </a:pPr>
            <a:r>
              <a:rPr lang="zh-CN" altLang="en-US" sz="2800" b="1" dirty="0">
                <a:solidFill>
                  <a:srgbClr val="0000FF"/>
                </a:solidFill>
                <a:latin typeface="Calibri" pitchFamily="34" charset="0"/>
                <a:ea typeface="华文楷体" pitchFamily="2" charset="-122"/>
                <a:cs typeface="Calibri" pitchFamily="34" charset="0"/>
              </a:rPr>
              <a:t>清除策略（页缓冲）</a:t>
            </a:r>
            <a:endParaRPr lang="en-US" altLang="zh-CN" sz="2800" b="1" dirty="0">
              <a:solidFill>
                <a:srgbClr val="0000FF"/>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31785488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dirty="0"/>
              <a:t>重点小结</a:t>
            </a:r>
            <a:r>
              <a:rPr lang="en-US" altLang="zh-CN" dirty="0"/>
              <a:t>2</a:t>
            </a:r>
            <a:endParaRPr lang="zh-CN" altLang="en-US" dirty="0"/>
          </a:p>
        </p:txBody>
      </p:sp>
      <p:sp>
        <p:nvSpPr>
          <p:cNvPr id="83971" name="Rectangle 3"/>
          <p:cNvSpPr>
            <a:spLocks noGrp="1" noChangeArrowheads="1"/>
          </p:cNvSpPr>
          <p:nvPr>
            <p:ph type="body" idx="4294967295"/>
          </p:nvPr>
        </p:nvSpPr>
        <p:spPr>
          <a:xfrm>
            <a:off x="539552" y="1773362"/>
            <a:ext cx="7559427" cy="4607966"/>
          </a:xfrm>
          <a:prstGeom prst="rect">
            <a:avLst/>
          </a:prstGeom>
        </p:spPr>
        <p:txBody>
          <a:bodyPr>
            <a:normAutofit/>
          </a:bodyPr>
          <a:lstStyle/>
          <a:p>
            <a:pPr marL="457200" indent="-457200" eaLnBrk="1" hangingPunct="1">
              <a:buClr>
                <a:srgbClr val="0000CC"/>
              </a:buClr>
              <a:buSzPct val="80000"/>
              <a:buFont typeface="Wingdings" pitchFamily="2" charset="2"/>
              <a:buChar char="p"/>
            </a:pPr>
            <a:r>
              <a:rPr lang="en-US" altLang="zh-CN" sz="2400" b="1" dirty="0">
                <a:latin typeface="Calibri" pitchFamily="34" charset="0"/>
                <a:ea typeface="华文楷体" pitchFamily="2" charset="-122"/>
                <a:cs typeface="Calibri" pitchFamily="34" charset="0"/>
              </a:rPr>
              <a:t>Intel Pentium</a:t>
            </a:r>
            <a:r>
              <a:rPr lang="zh-CN" altLang="en-US" sz="2400" b="1" dirty="0">
                <a:latin typeface="Calibri" pitchFamily="34" charset="0"/>
                <a:ea typeface="华文楷体" pitchFamily="2" charset="-122"/>
                <a:cs typeface="Calibri" pitchFamily="34" charset="0"/>
              </a:rPr>
              <a:t>虚存机制</a:t>
            </a:r>
            <a:endParaRPr lang="en-US" altLang="zh-CN" sz="2400" b="1" dirty="0">
              <a:latin typeface="Calibri" pitchFamily="34" charset="0"/>
              <a:ea typeface="华文楷体" pitchFamily="2" charset="-122"/>
              <a:cs typeface="Calibri" pitchFamily="34" charset="0"/>
            </a:endParaRPr>
          </a:p>
          <a:p>
            <a:pPr lvl="3">
              <a:buClr>
                <a:srgbClr val="7030A0"/>
              </a:buClr>
            </a:pPr>
            <a:r>
              <a:rPr lang="en-US" altLang="zh-CN" sz="2400" b="1" dirty="0">
                <a:solidFill>
                  <a:srgbClr val="0000FF"/>
                </a:solidFill>
                <a:latin typeface="Calibri" pitchFamily="34" charset="0"/>
                <a:ea typeface="华文楷体" pitchFamily="2" charset="-122"/>
                <a:cs typeface="Calibri" pitchFamily="34" charset="0"/>
              </a:rPr>
              <a:t> </a:t>
            </a:r>
            <a:r>
              <a:rPr lang="zh-CN" altLang="en-US" sz="2400" b="1" dirty="0">
                <a:solidFill>
                  <a:srgbClr val="0000FF"/>
                </a:solidFill>
                <a:latin typeface="Calibri" pitchFamily="34" charset="0"/>
                <a:ea typeface="华文楷体" pitchFamily="2" charset="-122"/>
                <a:cs typeface="Calibri" pitchFamily="34" charset="0"/>
              </a:rPr>
              <a:t>保护模式下寻址方式</a:t>
            </a:r>
            <a:endParaRPr lang="en-US" altLang="zh-CN" sz="2400" b="1" dirty="0">
              <a:solidFill>
                <a:srgbClr val="0000FF"/>
              </a:solidFill>
              <a:latin typeface="Calibri" pitchFamily="34" charset="0"/>
              <a:ea typeface="华文楷体" pitchFamily="2" charset="-122"/>
              <a:cs typeface="Calibri" pitchFamily="34" charset="0"/>
            </a:endParaRPr>
          </a:p>
          <a:p>
            <a:pPr lvl="3">
              <a:buClr>
                <a:srgbClr val="7030A0"/>
              </a:buClr>
            </a:pPr>
            <a:r>
              <a:rPr lang="en-US" altLang="zh-CN" sz="2400" b="1" dirty="0">
                <a:solidFill>
                  <a:srgbClr val="0000FF"/>
                </a:solidFill>
                <a:latin typeface="Calibri" pitchFamily="34" charset="0"/>
                <a:ea typeface="华文楷体" pitchFamily="2" charset="-122"/>
                <a:cs typeface="Calibri" pitchFamily="34" charset="0"/>
              </a:rPr>
              <a:t> </a:t>
            </a:r>
            <a:r>
              <a:rPr lang="zh-CN" altLang="en-US" sz="2400" b="1" dirty="0">
                <a:solidFill>
                  <a:srgbClr val="0000FF"/>
                </a:solidFill>
                <a:latin typeface="Calibri" pitchFamily="34" charset="0"/>
                <a:ea typeface="华文楷体" pitchFamily="2" charset="-122"/>
                <a:cs typeface="Calibri" pitchFamily="34" charset="0"/>
              </a:rPr>
              <a:t>地址转换：段式转换与页式转换</a:t>
            </a:r>
            <a:endParaRPr lang="en-US" altLang="zh-CN" sz="2400" b="1" dirty="0">
              <a:solidFill>
                <a:srgbClr val="0000FF"/>
              </a:solidFill>
              <a:latin typeface="Calibri" pitchFamily="34" charset="0"/>
              <a:ea typeface="华文楷体" pitchFamily="2" charset="-122"/>
              <a:cs typeface="Calibri" pitchFamily="34" charset="0"/>
            </a:endParaRPr>
          </a:p>
          <a:p>
            <a:pPr marL="457200" indent="-457200">
              <a:buClr>
                <a:srgbClr val="0000CC"/>
              </a:buClr>
              <a:buSzPct val="80000"/>
              <a:buFont typeface="Wingdings" pitchFamily="2" charset="2"/>
              <a:buChar char="p"/>
            </a:pPr>
            <a:r>
              <a:rPr lang="en-US" altLang="zh-CN" sz="2400" b="1" dirty="0">
                <a:latin typeface="Calibri" pitchFamily="34" charset="0"/>
                <a:ea typeface="华文楷体" pitchFamily="2" charset="-122"/>
                <a:cs typeface="Calibri" pitchFamily="34" charset="0"/>
              </a:rPr>
              <a:t>Windows</a:t>
            </a:r>
            <a:r>
              <a:rPr lang="zh-CN" altLang="en-US" sz="2400" b="1" dirty="0">
                <a:latin typeface="Calibri" pitchFamily="34" charset="0"/>
                <a:ea typeface="华文楷体" pitchFamily="2" charset="-122"/>
                <a:cs typeface="Calibri" pitchFamily="34" charset="0"/>
              </a:rPr>
              <a:t>虚拟内存管理</a:t>
            </a:r>
            <a:endParaRPr lang="en-US" altLang="zh-CN" sz="2400" b="1" dirty="0">
              <a:latin typeface="Calibri" pitchFamily="34" charset="0"/>
              <a:ea typeface="华文楷体" pitchFamily="2" charset="-122"/>
              <a:cs typeface="Calibri" pitchFamily="34" charset="0"/>
            </a:endParaRPr>
          </a:p>
          <a:p>
            <a:pPr lvl="3">
              <a:buClr>
                <a:srgbClr val="7030A0"/>
              </a:buClr>
            </a:pPr>
            <a:r>
              <a:rPr lang="zh-CN" altLang="en-US" sz="2400" b="1" dirty="0">
                <a:solidFill>
                  <a:srgbClr val="0000FF"/>
                </a:solidFill>
                <a:latin typeface="Calibri" pitchFamily="34" charset="0"/>
                <a:ea typeface="华文楷体" pitchFamily="2" charset="-122"/>
                <a:cs typeface="Calibri" pitchFamily="34" charset="0"/>
              </a:rPr>
              <a:t>地址空间布局</a:t>
            </a:r>
            <a:endParaRPr lang="en-US" altLang="zh-CN" sz="2400" b="1" dirty="0">
              <a:solidFill>
                <a:srgbClr val="0000FF"/>
              </a:solidFill>
              <a:latin typeface="Calibri" pitchFamily="34" charset="0"/>
              <a:ea typeface="华文楷体" pitchFamily="2" charset="-122"/>
              <a:cs typeface="Calibri" pitchFamily="34" charset="0"/>
            </a:endParaRPr>
          </a:p>
          <a:p>
            <a:pPr lvl="3">
              <a:buClr>
                <a:srgbClr val="7030A0"/>
              </a:buClr>
            </a:pPr>
            <a:r>
              <a:rPr lang="zh-CN" altLang="en-US" sz="2400" b="1" dirty="0">
                <a:solidFill>
                  <a:srgbClr val="0000FF"/>
                </a:solidFill>
                <a:latin typeface="Calibri" pitchFamily="34" charset="0"/>
                <a:ea typeface="华文楷体" pitchFamily="2" charset="-122"/>
                <a:cs typeface="Calibri" pitchFamily="34" charset="0"/>
              </a:rPr>
              <a:t>虚拟页面状态</a:t>
            </a:r>
            <a:endParaRPr lang="en-US" altLang="zh-CN" sz="2400" b="1" dirty="0">
              <a:solidFill>
                <a:srgbClr val="0000FF"/>
              </a:solidFill>
              <a:latin typeface="Calibri" pitchFamily="34" charset="0"/>
              <a:ea typeface="华文楷体" pitchFamily="2" charset="-122"/>
              <a:cs typeface="Calibri" pitchFamily="34" charset="0"/>
            </a:endParaRPr>
          </a:p>
          <a:p>
            <a:pPr lvl="3">
              <a:buClr>
                <a:srgbClr val="7030A0"/>
              </a:buClr>
            </a:pPr>
            <a:r>
              <a:rPr lang="zh-CN" altLang="en-US" sz="2400" b="1" dirty="0">
                <a:solidFill>
                  <a:srgbClr val="0000FF"/>
                </a:solidFill>
                <a:latin typeface="Calibri" pitchFamily="34" charset="0"/>
                <a:ea typeface="华文楷体" pitchFamily="2" charset="-122"/>
                <a:cs typeface="Calibri" pitchFamily="34" charset="0"/>
              </a:rPr>
              <a:t>区域对象与内存映射文件</a:t>
            </a:r>
            <a:endParaRPr lang="en-US" altLang="zh-CN" sz="2400" b="1" dirty="0">
              <a:solidFill>
                <a:srgbClr val="0000FF"/>
              </a:solidFill>
              <a:latin typeface="Calibri" pitchFamily="34" charset="0"/>
              <a:ea typeface="华文楷体" pitchFamily="2" charset="-122"/>
              <a:cs typeface="Calibri" pitchFamily="34" charset="0"/>
            </a:endParaRPr>
          </a:p>
          <a:p>
            <a:pPr lvl="3">
              <a:buClr>
                <a:srgbClr val="7030A0"/>
              </a:buClr>
            </a:pPr>
            <a:r>
              <a:rPr lang="zh-CN" altLang="en-US" sz="2400" b="1" dirty="0">
                <a:solidFill>
                  <a:srgbClr val="0000FF"/>
                </a:solidFill>
                <a:latin typeface="Calibri" pitchFamily="34" charset="0"/>
                <a:ea typeface="华文楷体" pitchFamily="2" charset="-122"/>
                <a:cs typeface="Calibri" pitchFamily="34" charset="0"/>
              </a:rPr>
              <a:t>物理内存管理</a:t>
            </a:r>
            <a:endParaRPr lang="en-US" altLang="zh-CN" sz="2400" b="1" dirty="0">
              <a:solidFill>
                <a:srgbClr val="0000FF"/>
              </a:solidFill>
              <a:latin typeface="Calibri" pitchFamily="34" charset="0"/>
              <a:ea typeface="华文楷体" pitchFamily="2" charset="-122"/>
              <a:cs typeface="Calibri" pitchFamily="34" charset="0"/>
            </a:endParaRPr>
          </a:p>
          <a:p>
            <a:pPr lvl="3">
              <a:buClr>
                <a:srgbClr val="7030A0"/>
              </a:buClr>
            </a:pPr>
            <a:r>
              <a:rPr lang="zh-CN" altLang="en-US" sz="2400" b="1" dirty="0">
                <a:solidFill>
                  <a:srgbClr val="0000FF"/>
                </a:solidFill>
                <a:latin typeface="Calibri" pitchFamily="34" charset="0"/>
                <a:ea typeface="华文楷体" pitchFamily="2" charset="-122"/>
                <a:cs typeface="Calibri" pitchFamily="34" charset="0"/>
              </a:rPr>
              <a:t>工作集模型</a:t>
            </a:r>
            <a:endParaRPr lang="en-US" altLang="zh-CN" sz="2400" b="1" dirty="0">
              <a:solidFill>
                <a:srgbClr val="0000FF"/>
              </a:solidFill>
              <a:latin typeface="Calibri" pitchFamily="34" charset="0"/>
              <a:ea typeface="华文楷体" pitchFamily="2" charset="-122"/>
              <a:cs typeface="Calibri" pitchFamily="34" charset="0"/>
            </a:endParaRPr>
          </a:p>
          <a:p>
            <a:pPr lvl="3">
              <a:buClr>
                <a:srgbClr val="7030A0"/>
              </a:buClr>
            </a:pPr>
            <a:r>
              <a:rPr lang="zh-CN" altLang="en-US" sz="2400" b="1" dirty="0">
                <a:solidFill>
                  <a:srgbClr val="0000FF"/>
                </a:solidFill>
                <a:latin typeface="Calibri" pitchFamily="34" charset="0"/>
                <a:ea typeface="华文楷体" pitchFamily="2" charset="-122"/>
                <a:cs typeface="Calibri" pitchFamily="34" charset="0"/>
              </a:rPr>
              <a:t>写时复制技术支持</a:t>
            </a:r>
            <a:endParaRPr lang="en-US" altLang="zh-CN" sz="2400" b="1" dirty="0">
              <a:solidFill>
                <a:srgbClr val="0000FF"/>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3514377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a:spLocks/>
          </p:cNvSpPr>
          <p:nvPr/>
        </p:nvSpPr>
        <p:spPr bwMode="auto">
          <a:xfrm>
            <a:off x="1066800" y="4214818"/>
            <a:ext cx="6255488" cy="1362075"/>
          </a:xfrm>
          <a:prstGeom prst="rect">
            <a:avLst/>
          </a:prstGeom>
          <a:noFill/>
          <a:ln w="9525">
            <a:noFill/>
            <a:miter lim="800000"/>
            <a:headEnd/>
            <a:tailEnd/>
          </a:ln>
          <a:effectLst/>
          <a:scene3d>
            <a:camera prst="perspectiveRight"/>
            <a:lightRig rig="threePt" dir="t"/>
          </a:scene3d>
        </p:spPr>
        <p:txBody>
          <a:bodyPr vert="horz" wrap="square" lIns="91440" tIns="45720" rIns="91440" bIns="45720" numCol="1" anchor="ctr" anchorCtr="0" compatLnSpc="1">
            <a:prstTxWarp prst="textNoShape">
              <a:avLst/>
            </a:prstTxWarp>
          </a:bodyPr>
          <a:lstStyle/>
          <a:p>
            <a:pPr marL="0" marR="0" lvl="0" indent="0" algn="ctr" defTabSz="914400" latinLnBrk="0">
              <a:lnSpc>
                <a:spcPct val="100000"/>
              </a:lnSpc>
              <a:buClrTx/>
              <a:buSzTx/>
              <a:tabLst/>
              <a:defRPr/>
            </a:pPr>
            <a:r>
              <a:rPr lang="en-US" altLang="zh-CN" sz="6000" b="1" cap="all" dirty="0">
                <a:ln w="500">
                  <a:solidFill>
                    <a:schemeClr val="tx2">
                      <a:shade val="20000"/>
                      <a:satMod val="120000"/>
                    </a:schemeClr>
                  </a:solidFill>
                </a:ln>
                <a:solidFill>
                  <a:schemeClr val="accent1">
                    <a:lumMod val="75000"/>
                  </a:schemeClr>
                </a:solidFill>
                <a:latin typeface="Lucida Calligraphy" pitchFamily="66" charset="0"/>
                <a:ea typeface="+mj-ea"/>
                <a:cs typeface="+mj-cs"/>
              </a:rPr>
              <a:t>Thanks</a:t>
            </a:r>
            <a:endParaRPr lang="zh-CN" altLang="en-US" sz="6000" b="1" cap="all" dirty="0">
              <a:ln w="500">
                <a:solidFill>
                  <a:schemeClr val="tx2">
                    <a:shade val="20000"/>
                    <a:satMod val="120000"/>
                  </a:schemeClr>
                </a:solidFill>
              </a:ln>
              <a:solidFill>
                <a:schemeClr val="accent1">
                  <a:lumMod val="75000"/>
                </a:schemeClr>
              </a:solidFill>
              <a:latin typeface="Lucida Calligraphy" pitchFamily="66" charset="0"/>
              <a:ea typeface="+mj-ea"/>
              <a:cs typeface="+mj-cs"/>
            </a:endParaRPr>
          </a:p>
        </p:txBody>
      </p:sp>
      <p:sp>
        <p:nvSpPr>
          <p:cNvPr id="7" name="文本占位符 4"/>
          <p:cNvSpPr txBox="1">
            <a:spLocks/>
          </p:cNvSpPr>
          <p:nvPr/>
        </p:nvSpPr>
        <p:spPr bwMode="auto">
          <a:xfrm>
            <a:off x="1066800" y="3214686"/>
            <a:ext cx="6254750" cy="7429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tabLst/>
              <a:defRPr/>
            </a:pPr>
            <a:r>
              <a:rPr kumimoji="0" lang="en-US" altLang="zh-CN" sz="5400" b="1" i="0" u="none" strike="noStrike" kern="0" cap="none" spc="0" normalizeH="0" baseline="0" noProof="0" dirty="0">
                <a:ln>
                  <a:noFill/>
                </a:ln>
                <a:solidFill>
                  <a:srgbClr val="7030A0"/>
                </a:solidFill>
                <a:effectLst/>
                <a:uLnTx/>
                <a:uFillTx/>
                <a:latin typeface="Brush Script MT" pitchFamily="66" charset="0"/>
                <a:ea typeface="+mn-ea"/>
                <a:cs typeface="+mn-cs"/>
              </a:rPr>
              <a:t>The End</a:t>
            </a:r>
            <a:endParaRPr kumimoji="0" lang="zh-CN" altLang="en-US" sz="5400" b="1" i="0" u="none" strike="noStrike" kern="0" cap="none" spc="0" normalizeH="0" baseline="0" noProof="0" dirty="0">
              <a:ln>
                <a:noFill/>
              </a:ln>
              <a:solidFill>
                <a:srgbClr val="7030A0"/>
              </a:solidFill>
              <a:effectLst/>
              <a:uLnTx/>
              <a:uFillTx/>
              <a:latin typeface="Brush Script MT" pitchFamily="66"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地址保护</a:t>
            </a:r>
          </a:p>
        </p:txBody>
      </p:sp>
      <p:sp>
        <p:nvSpPr>
          <p:cNvPr id="2" name="内容占位符 1"/>
          <p:cNvSpPr>
            <a:spLocks noGrp="1"/>
          </p:cNvSpPr>
          <p:nvPr>
            <p:ph idx="1"/>
          </p:nvPr>
        </p:nvSpPr>
        <p:spPr>
          <a:prstGeom prst="rect">
            <a:avLst/>
          </a:prstGeom>
        </p:spPr>
        <p:txBody>
          <a:bodyPr>
            <a:normAutofit/>
          </a:bodyPr>
          <a:lstStyle/>
          <a:p>
            <a:r>
              <a:rPr lang="zh-CN" altLang="en-US" sz="2400" b="1" dirty="0"/>
              <a:t>确保每个进程有独立的地址空间</a:t>
            </a:r>
            <a:endParaRPr lang="en-US" altLang="zh-CN" sz="2400" b="1" dirty="0"/>
          </a:p>
          <a:p>
            <a:r>
              <a:rPr lang="zh-CN" altLang="en-US" sz="2400" b="1" dirty="0"/>
              <a:t>确定进程可访问的合法地址的范围，以确保进程只访问其合法地址</a:t>
            </a:r>
          </a:p>
        </p:txBody>
      </p:sp>
      <p:sp>
        <p:nvSpPr>
          <p:cNvPr id="4" name="云形 3"/>
          <p:cNvSpPr/>
          <p:nvPr/>
        </p:nvSpPr>
        <p:spPr>
          <a:xfrm>
            <a:off x="6660232" y="44624"/>
            <a:ext cx="1944216" cy="1584176"/>
          </a:xfrm>
          <a:prstGeom prst="cloud">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Calibri" pitchFamily="34" charset="0"/>
                <a:ea typeface="华文楷体" pitchFamily="2" charset="-122"/>
                <a:cs typeface="Calibri" pitchFamily="34" charset="0"/>
              </a:rPr>
              <a:t>防止地址越界</a:t>
            </a:r>
          </a:p>
        </p:txBody>
      </p:sp>
      <p:grpSp>
        <p:nvGrpSpPr>
          <p:cNvPr id="11" name="组合 10"/>
          <p:cNvGrpSpPr/>
          <p:nvPr/>
        </p:nvGrpSpPr>
        <p:grpSpPr>
          <a:xfrm>
            <a:off x="971600" y="3501008"/>
            <a:ext cx="7092788" cy="3024336"/>
            <a:chOff x="539552" y="3501008"/>
            <a:chExt cx="7092788" cy="3024336"/>
          </a:xfrm>
        </p:grpSpPr>
        <p:sp>
          <p:nvSpPr>
            <p:cNvPr id="5" name="矩形 4"/>
            <p:cNvSpPr/>
            <p:nvPr/>
          </p:nvSpPr>
          <p:spPr>
            <a:xfrm>
              <a:off x="539552" y="4686990"/>
              <a:ext cx="936104" cy="504056"/>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CC"/>
                  </a:solidFill>
                  <a:latin typeface="Calibri" pitchFamily="34" charset="0"/>
                  <a:ea typeface="华文楷体" pitchFamily="2" charset="-122"/>
                  <a:cs typeface="Calibri" pitchFamily="34" charset="0"/>
                </a:rPr>
                <a:t>CPU</a:t>
              </a:r>
              <a:endParaRPr lang="zh-CN" altLang="en-US" b="1" dirty="0">
                <a:solidFill>
                  <a:srgbClr val="0000CC"/>
                </a:solidFill>
                <a:latin typeface="Calibri" pitchFamily="34" charset="0"/>
                <a:ea typeface="华文楷体" pitchFamily="2" charset="-122"/>
                <a:cs typeface="Calibri" pitchFamily="34" charset="0"/>
              </a:endParaRPr>
            </a:p>
          </p:txBody>
        </p:sp>
        <p:sp>
          <p:nvSpPr>
            <p:cNvPr id="6" name="菱形 5"/>
            <p:cNvSpPr/>
            <p:nvPr/>
          </p:nvSpPr>
          <p:spPr>
            <a:xfrm>
              <a:off x="2483768" y="4581128"/>
              <a:ext cx="1008112" cy="720080"/>
            </a:xfrm>
            <a:prstGeom prst="diamond">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00CC"/>
                  </a:solidFill>
                  <a:latin typeface="Calibri" pitchFamily="34" charset="0"/>
                  <a:ea typeface="华文楷体" pitchFamily="2" charset="-122"/>
                  <a:cs typeface="Calibri" pitchFamily="34" charset="0"/>
                </a:rPr>
                <a:t>≥</a:t>
              </a:r>
            </a:p>
          </p:txBody>
        </p:sp>
        <p:sp>
          <p:nvSpPr>
            <p:cNvPr id="7" name="菱形 6"/>
            <p:cNvSpPr/>
            <p:nvPr/>
          </p:nvSpPr>
          <p:spPr>
            <a:xfrm>
              <a:off x="4211960" y="4579527"/>
              <a:ext cx="1008112" cy="720080"/>
            </a:xfrm>
            <a:prstGeom prst="diamond">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00CC"/>
                  </a:solidFill>
                  <a:latin typeface="Calibri" pitchFamily="34" charset="0"/>
                  <a:ea typeface="华文楷体" pitchFamily="2" charset="-122"/>
                  <a:cs typeface="Calibri" pitchFamily="34" charset="0"/>
                </a:rPr>
                <a:t>&lt;</a:t>
              </a:r>
              <a:endParaRPr lang="zh-CN" altLang="en-US" sz="2400" b="1" dirty="0">
                <a:solidFill>
                  <a:srgbClr val="0000CC"/>
                </a:solidFill>
                <a:latin typeface="Calibri" pitchFamily="34" charset="0"/>
                <a:ea typeface="华文楷体" pitchFamily="2" charset="-122"/>
                <a:cs typeface="Calibri" pitchFamily="34" charset="0"/>
              </a:endParaRPr>
            </a:p>
          </p:txBody>
        </p:sp>
        <p:sp>
          <p:nvSpPr>
            <p:cNvPr id="8" name="矩形 7"/>
            <p:cNvSpPr/>
            <p:nvPr/>
          </p:nvSpPr>
          <p:spPr>
            <a:xfrm>
              <a:off x="6732240" y="3733383"/>
              <a:ext cx="900100" cy="2376264"/>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cs typeface="Calibri" pitchFamily="34" charset="0"/>
              </a:endParaRPr>
            </a:p>
          </p:txBody>
        </p:sp>
        <p:sp>
          <p:nvSpPr>
            <p:cNvPr id="9" name="TextBox 8"/>
            <p:cNvSpPr txBox="1"/>
            <p:nvPr/>
          </p:nvSpPr>
          <p:spPr>
            <a:xfrm>
              <a:off x="6876256" y="6093296"/>
              <a:ext cx="646331" cy="369332"/>
            </a:xfrm>
            <a:prstGeom prst="rect">
              <a:avLst/>
            </a:prstGeom>
            <a:noFill/>
            <a:ln w="12700">
              <a:noFill/>
            </a:ln>
          </p:spPr>
          <p:txBody>
            <a:bodyPr wrap="none" rtlCol="0">
              <a:spAutoFit/>
            </a:bodyPr>
            <a:lstStyle/>
            <a:p>
              <a:r>
                <a:rPr lang="zh-CN" altLang="en-US" b="1" dirty="0">
                  <a:latin typeface="Calibri" pitchFamily="34" charset="0"/>
                  <a:ea typeface="华文楷体" pitchFamily="2" charset="-122"/>
                  <a:cs typeface="Calibri" pitchFamily="34" charset="0"/>
                </a:rPr>
                <a:t>内存</a:t>
              </a:r>
            </a:p>
          </p:txBody>
        </p:sp>
        <p:sp>
          <p:nvSpPr>
            <p:cNvPr id="10" name="矩形 9"/>
            <p:cNvSpPr/>
            <p:nvPr/>
          </p:nvSpPr>
          <p:spPr>
            <a:xfrm>
              <a:off x="2367591" y="3501008"/>
              <a:ext cx="1242427" cy="504056"/>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CC"/>
                  </a:solidFill>
                  <a:latin typeface="Calibri" pitchFamily="34" charset="0"/>
                  <a:ea typeface="华文楷体" pitchFamily="2" charset="-122"/>
                  <a:cs typeface="Calibri" pitchFamily="34" charset="0"/>
                </a:rPr>
                <a:t>基地址</a:t>
              </a:r>
              <a:endParaRPr lang="en-US" altLang="zh-CN" sz="1600" b="1" dirty="0">
                <a:solidFill>
                  <a:srgbClr val="0000CC"/>
                </a:solidFill>
                <a:latin typeface="Calibri" pitchFamily="34" charset="0"/>
                <a:ea typeface="华文楷体" pitchFamily="2" charset="-122"/>
                <a:cs typeface="Calibri" pitchFamily="34" charset="0"/>
              </a:endParaRPr>
            </a:p>
            <a:p>
              <a:pPr algn="ctr"/>
              <a:r>
                <a:rPr lang="zh-CN" altLang="en-US" sz="1600" b="1" dirty="0">
                  <a:solidFill>
                    <a:srgbClr val="0000CC"/>
                  </a:solidFill>
                  <a:latin typeface="Calibri" pitchFamily="34" charset="0"/>
                  <a:ea typeface="华文楷体" pitchFamily="2" charset="-122"/>
                  <a:cs typeface="Calibri" pitchFamily="34" charset="0"/>
                </a:rPr>
                <a:t>寄存器</a:t>
              </a:r>
            </a:p>
          </p:txBody>
        </p:sp>
        <p:sp>
          <p:nvSpPr>
            <p:cNvPr id="12" name="矩形 11"/>
            <p:cNvSpPr/>
            <p:nvPr/>
          </p:nvSpPr>
          <p:spPr>
            <a:xfrm>
              <a:off x="4101852" y="3501008"/>
              <a:ext cx="1224136" cy="504056"/>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CC"/>
                  </a:solidFill>
                  <a:latin typeface="Calibri" pitchFamily="34" charset="0"/>
                  <a:ea typeface="华文楷体" pitchFamily="2" charset="-122"/>
                  <a:cs typeface="Calibri" pitchFamily="34" charset="0"/>
                </a:rPr>
                <a:t>界限</a:t>
              </a:r>
              <a:endParaRPr lang="en-US" altLang="zh-CN" sz="1600" b="1" dirty="0">
                <a:solidFill>
                  <a:srgbClr val="0000CC"/>
                </a:solidFill>
                <a:latin typeface="Calibri" pitchFamily="34" charset="0"/>
                <a:ea typeface="华文楷体" pitchFamily="2" charset="-122"/>
                <a:cs typeface="Calibri" pitchFamily="34" charset="0"/>
              </a:endParaRPr>
            </a:p>
            <a:p>
              <a:pPr algn="ctr"/>
              <a:r>
                <a:rPr lang="zh-CN" altLang="en-US" sz="1600" b="1" dirty="0">
                  <a:solidFill>
                    <a:srgbClr val="0000CC"/>
                  </a:solidFill>
                  <a:latin typeface="Calibri" pitchFamily="34" charset="0"/>
                  <a:ea typeface="华文楷体" pitchFamily="2" charset="-122"/>
                  <a:cs typeface="Calibri" pitchFamily="34" charset="0"/>
                </a:rPr>
                <a:t>寄存器</a:t>
              </a:r>
            </a:p>
          </p:txBody>
        </p:sp>
        <p:cxnSp>
          <p:nvCxnSpPr>
            <p:cNvPr id="16" name="直接箭头连接符 15"/>
            <p:cNvCxnSpPr>
              <a:stCxn id="5" idx="3"/>
              <a:endCxn id="6" idx="1"/>
            </p:cNvCxnSpPr>
            <p:nvPr/>
          </p:nvCxnSpPr>
          <p:spPr>
            <a:xfrm>
              <a:off x="1475656" y="4939018"/>
              <a:ext cx="1008112" cy="215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7" idx="1"/>
            </p:cNvCxnSpPr>
            <p:nvPr/>
          </p:nvCxnSpPr>
          <p:spPr>
            <a:xfrm flipV="1">
              <a:off x="3491880" y="4939567"/>
              <a:ext cx="720080" cy="1601"/>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3"/>
              <a:endCxn id="8" idx="1"/>
            </p:cNvCxnSpPr>
            <p:nvPr/>
          </p:nvCxnSpPr>
          <p:spPr>
            <a:xfrm flipV="1">
              <a:off x="5220072" y="4921515"/>
              <a:ext cx="1512168" cy="18052"/>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2"/>
              <a:endCxn id="6" idx="0"/>
            </p:cNvCxnSpPr>
            <p:nvPr/>
          </p:nvCxnSpPr>
          <p:spPr>
            <a:xfrm flipH="1">
              <a:off x="2987824" y="4005064"/>
              <a:ext cx="981" cy="576064"/>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2" idx="2"/>
              <a:endCxn id="7" idx="0"/>
            </p:cNvCxnSpPr>
            <p:nvPr/>
          </p:nvCxnSpPr>
          <p:spPr>
            <a:xfrm>
              <a:off x="4713920" y="4005064"/>
              <a:ext cx="2096" cy="574463"/>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2987824" y="5301208"/>
              <a:ext cx="6528" cy="576064"/>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713920" y="5301208"/>
              <a:ext cx="2096" cy="574463"/>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91680" y="4581128"/>
              <a:ext cx="646331" cy="369332"/>
            </a:xfrm>
            <a:prstGeom prst="rect">
              <a:avLst/>
            </a:prstGeom>
            <a:noFill/>
            <a:ln w="12700">
              <a:noFill/>
            </a:ln>
          </p:spPr>
          <p:txBody>
            <a:bodyPr wrap="none" rtlCol="0">
              <a:spAutoFit/>
            </a:bodyPr>
            <a:lstStyle/>
            <a:p>
              <a:r>
                <a:rPr lang="zh-CN" altLang="en-US" b="1" dirty="0">
                  <a:latin typeface="Calibri" pitchFamily="34" charset="0"/>
                  <a:ea typeface="华文楷体" pitchFamily="2" charset="-122"/>
                  <a:cs typeface="Calibri" pitchFamily="34" charset="0"/>
                </a:rPr>
                <a:t>地址</a:t>
              </a:r>
            </a:p>
          </p:txBody>
        </p:sp>
        <p:sp>
          <p:nvSpPr>
            <p:cNvPr id="29" name="TextBox 28"/>
            <p:cNvSpPr txBox="1"/>
            <p:nvPr/>
          </p:nvSpPr>
          <p:spPr>
            <a:xfrm>
              <a:off x="3061573" y="5291916"/>
              <a:ext cx="415498" cy="369332"/>
            </a:xfrm>
            <a:prstGeom prst="rect">
              <a:avLst/>
            </a:prstGeom>
            <a:noFill/>
            <a:ln w="12700">
              <a:noFill/>
            </a:ln>
          </p:spPr>
          <p:txBody>
            <a:bodyPr wrap="none" rtlCol="0">
              <a:spAutoFit/>
            </a:bodyPr>
            <a:lstStyle/>
            <a:p>
              <a:r>
                <a:rPr lang="zh-CN" altLang="en-US" b="1" dirty="0">
                  <a:solidFill>
                    <a:srgbClr val="C00000"/>
                  </a:solidFill>
                  <a:latin typeface="Calibri" pitchFamily="34" charset="0"/>
                  <a:ea typeface="华文楷体" pitchFamily="2" charset="-122"/>
                  <a:cs typeface="Calibri" pitchFamily="34" charset="0"/>
                </a:rPr>
                <a:t>否</a:t>
              </a:r>
            </a:p>
          </p:txBody>
        </p:sp>
        <p:sp>
          <p:nvSpPr>
            <p:cNvPr id="30" name="TextBox 29"/>
            <p:cNvSpPr txBox="1"/>
            <p:nvPr/>
          </p:nvSpPr>
          <p:spPr>
            <a:xfrm>
              <a:off x="3580438" y="4581128"/>
              <a:ext cx="415498" cy="369332"/>
            </a:xfrm>
            <a:prstGeom prst="rect">
              <a:avLst/>
            </a:prstGeom>
            <a:noFill/>
            <a:ln w="12700">
              <a:noFill/>
            </a:ln>
          </p:spPr>
          <p:txBody>
            <a:bodyPr wrap="none" rtlCol="0">
              <a:spAutoFit/>
            </a:bodyPr>
            <a:lstStyle/>
            <a:p>
              <a:r>
                <a:rPr lang="zh-CN" altLang="en-US" b="1" dirty="0">
                  <a:latin typeface="Calibri" pitchFamily="34" charset="0"/>
                  <a:ea typeface="华文楷体" pitchFamily="2" charset="-122"/>
                  <a:cs typeface="Calibri" pitchFamily="34" charset="0"/>
                </a:rPr>
                <a:t>是</a:t>
              </a:r>
            </a:p>
          </p:txBody>
        </p:sp>
        <p:sp>
          <p:nvSpPr>
            <p:cNvPr id="31" name="TextBox 30"/>
            <p:cNvSpPr txBox="1"/>
            <p:nvPr/>
          </p:nvSpPr>
          <p:spPr>
            <a:xfrm>
              <a:off x="5596662" y="4581128"/>
              <a:ext cx="415498" cy="369332"/>
            </a:xfrm>
            <a:prstGeom prst="rect">
              <a:avLst/>
            </a:prstGeom>
            <a:noFill/>
            <a:ln w="12700">
              <a:noFill/>
            </a:ln>
          </p:spPr>
          <p:txBody>
            <a:bodyPr wrap="none" rtlCol="0">
              <a:spAutoFit/>
            </a:bodyPr>
            <a:lstStyle/>
            <a:p>
              <a:r>
                <a:rPr lang="zh-CN" altLang="en-US" b="1" dirty="0">
                  <a:latin typeface="Calibri" pitchFamily="34" charset="0"/>
                  <a:ea typeface="华文楷体" pitchFamily="2" charset="-122"/>
                  <a:cs typeface="Calibri" pitchFamily="34" charset="0"/>
                </a:rPr>
                <a:t>是</a:t>
              </a:r>
            </a:p>
          </p:txBody>
        </p:sp>
        <p:sp>
          <p:nvSpPr>
            <p:cNvPr id="32" name="TextBox 31"/>
            <p:cNvSpPr txBox="1"/>
            <p:nvPr/>
          </p:nvSpPr>
          <p:spPr>
            <a:xfrm>
              <a:off x="4717757" y="5291916"/>
              <a:ext cx="415498" cy="369332"/>
            </a:xfrm>
            <a:prstGeom prst="rect">
              <a:avLst/>
            </a:prstGeom>
            <a:noFill/>
            <a:ln w="12700">
              <a:noFill/>
            </a:ln>
          </p:spPr>
          <p:txBody>
            <a:bodyPr wrap="none" rtlCol="0">
              <a:spAutoFit/>
            </a:bodyPr>
            <a:lstStyle/>
            <a:p>
              <a:r>
                <a:rPr lang="zh-CN" altLang="en-US" b="1" dirty="0">
                  <a:solidFill>
                    <a:srgbClr val="C00000"/>
                  </a:solidFill>
                  <a:latin typeface="Calibri" pitchFamily="34" charset="0"/>
                  <a:ea typeface="华文楷体" pitchFamily="2" charset="-122"/>
                  <a:cs typeface="Calibri" pitchFamily="34" charset="0"/>
                </a:rPr>
                <a:t>否</a:t>
              </a:r>
            </a:p>
          </p:txBody>
        </p:sp>
        <p:sp>
          <p:nvSpPr>
            <p:cNvPr id="33" name="流程图: 资料带 32"/>
            <p:cNvSpPr/>
            <p:nvPr/>
          </p:nvSpPr>
          <p:spPr>
            <a:xfrm>
              <a:off x="2338012" y="5949280"/>
              <a:ext cx="3170092" cy="576064"/>
            </a:xfrm>
            <a:prstGeom prst="flowChartPunchedTape">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地址越界 → 陷入操作系统</a:t>
              </a:r>
            </a:p>
          </p:txBody>
        </p:sp>
        <p:sp>
          <p:nvSpPr>
            <p:cNvPr id="36" name="TextBox 35"/>
            <p:cNvSpPr txBox="1"/>
            <p:nvPr/>
          </p:nvSpPr>
          <p:spPr>
            <a:xfrm>
              <a:off x="4666073" y="4201924"/>
              <a:ext cx="1562111" cy="307777"/>
            </a:xfrm>
            <a:prstGeom prst="rect">
              <a:avLst/>
            </a:prstGeom>
            <a:noFill/>
            <a:ln w="12700">
              <a:noFill/>
            </a:ln>
          </p:spPr>
          <p:txBody>
            <a:bodyPr wrap="square" rtlCol="0">
              <a:spAutoFit/>
            </a:bodyPr>
            <a:lstStyle/>
            <a:p>
              <a:pPr algn="ctr"/>
              <a:r>
                <a:rPr lang="zh-CN" altLang="en-US" sz="1400" b="1" dirty="0">
                  <a:solidFill>
                    <a:srgbClr val="0000CC"/>
                  </a:solidFill>
                  <a:latin typeface="Calibri" pitchFamily="34" charset="0"/>
                  <a:ea typeface="华文楷体" pitchFamily="2" charset="-122"/>
                  <a:cs typeface="Calibri" pitchFamily="34" charset="0"/>
                </a:rPr>
                <a:t>基地址</a:t>
              </a:r>
              <a:r>
                <a:rPr lang="en-US" altLang="zh-CN" sz="1400" b="1" dirty="0">
                  <a:solidFill>
                    <a:srgbClr val="0000CC"/>
                  </a:solidFill>
                  <a:latin typeface="Calibri" pitchFamily="34" charset="0"/>
                  <a:ea typeface="华文楷体" pitchFamily="2" charset="-122"/>
                  <a:cs typeface="Calibri" pitchFamily="34" charset="0"/>
                </a:rPr>
                <a:t>+</a:t>
              </a:r>
              <a:r>
                <a:rPr lang="zh-CN" altLang="en-US" sz="1400" b="1" dirty="0">
                  <a:solidFill>
                    <a:srgbClr val="0000CC"/>
                  </a:solidFill>
                  <a:latin typeface="Calibri" pitchFamily="34" charset="0"/>
                  <a:ea typeface="华文楷体" pitchFamily="2" charset="-122"/>
                  <a:cs typeface="Calibri" pitchFamily="34" charset="0"/>
                </a:rPr>
                <a:t>界限地址</a:t>
              </a:r>
              <a:endParaRPr lang="zh-CN" altLang="en-US" sz="1400" dirty="0">
                <a:latin typeface="Calibri" pitchFamily="34" charset="0"/>
                <a:ea typeface="华文楷体" pitchFamily="2" charset="-122"/>
                <a:cs typeface="Calibri" pitchFamily="34" charset="0"/>
              </a:endParaRPr>
            </a:p>
          </p:txBody>
        </p:sp>
        <p:sp>
          <p:nvSpPr>
            <p:cNvPr id="37" name="TextBox 36"/>
            <p:cNvSpPr txBox="1"/>
            <p:nvPr/>
          </p:nvSpPr>
          <p:spPr>
            <a:xfrm>
              <a:off x="2998857" y="4201343"/>
              <a:ext cx="781055" cy="307777"/>
            </a:xfrm>
            <a:prstGeom prst="rect">
              <a:avLst/>
            </a:prstGeom>
            <a:noFill/>
            <a:ln w="12700">
              <a:noFill/>
            </a:ln>
          </p:spPr>
          <p:txBody>
            <a:bodyPr wrap="square" rtlCol="0">
              <a:spAutoFit/>
            </a:bodyPr>
            <a:lstStyle/>
            <a:p>
              <a:pPr algn="ctr"/>
              <a:r>
                <a:rPr lang="zh-CN" altLang="en-US" sz="1400" b="1" dirty="0">
                  <a:solidFill>
                    <a:srgbClr val="0000CC"/>
                  </a:solidFill>
                  <a:latin typeface="Calibri" pitchFamily="34" charset="0"/>
                  <a:ea typeface="华文楷体" pitchFamily="2" charset="-122"/>
                  <a:cs typeface="Calibri" pitchFamily="34" charset="0"/>
                </a:rPr>
                <a:t>基地址</a:t>
              </a:r>
              <a:endParaRPr lang="zh-CN" altLang="en-US" sz="1400" dirty="0">
                <a:latin typeface="Calibri" pitchFamily="34" charset="0"/>
                <a:ea typeface="华文楷体" pitchFamily="2" charset="-122"/>
                <a:cs typeface="Calibri" pitchFamily="34" charset="0"/>
              </a:endParaRPr>
            </a:p>
          </p:txBody>
        </p:sp>
      </p:grpSp>
      <p:grpSp>
        <p:nvGrpSpPr>
          <p:cNvPr id="13" name="组合 12"/>
          <p:cNvGrpSpPr/>
          <p:nvPr/>
        </p:nvGrpSpPr>
        <p:grpSpPr>
          <a:xfrm>
            <a:off x="3852901" y="2780928"/>
            <a:ext cx="5183595" cy="720080"/>
            <a:chOff x="3420853" y="2780928"/>
            <a:chExt cx="5183595" cy="720080"/>
          </a:xfrm>
        </p:grpSpPr>
        <p:sp>
          <p:nvSpPr>
            <p:cNvPr id="39" name="圆角矩形 38"/>
            <p:cNvSpPr/>
            <p:nvPr/>
          </p:nvSpPr>
          <p:spPr>
            <a:xfrm>
              <a:off x="5976156" y="2780928"/>
              <a:ext cx="2628292" cy="720080"/>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操作系统通过特殊的特权指令加载</a:t>
              </a:r>
            </a:p>
          </p:txBody>
        </p:sp>
        <p:cxnSp>
          <p:nvCxnSpPr>
            <p:cNvPr id="41" name="直接连接符 40"/>
            <p:cNvCxnSpPr>
              <a:stCxn id="39" idx="1"/>
              <a:endCxn id="12" idx="0"/>
            </p:cNvCxnSpPr>
            <p:nvPr/>
          </p:nvCxnSpPr>
          <p:spPr>
            <a:xfrm flipH="1">
              <a:off x="4785928" y="3140968"/>
              <a:ext cx="1190228" cy="36004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endCxn id="10" idx="0"/>
            </p:cNvCxnSpPr>
            <p:nvPr/>
          </p:nvCxnSpPr>
          <p:spPr>
            <a:xfrm flipH="1">
              <a:off x="3420853" y="2924944"/>
              <a:ext cx="2987351" cy="576064"/>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22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000" fill="hold"/>
                                        <p:tgtEl>
                                          <p:spTgt spid="13"/>
                                        </p:tgtEl>
                                        <p:attrNameLst>
                                          <p:attrName>ppt_x</p:attrName>
                                        </p:attrNameLst>
                                      </p:cBhvr>
                                      <p:tavLst>
                                        <p:tav tm="0">
                                          <p:val>
                                            <p:strVal val="1+#ppt_w/2"/>
                                          </p:val>
                                        </p:tav>
                                        <p:tav tm="100000">
                                          <p:val>
                                            <p:strVal val="#ppt_x"/>
                                          </p:val>
                                        </p:tav>
                                      </p:tavLst>
                                    </p:anim>
                                    <p:anim calcmode="lin" valueType="num">
                                      <p:cBhvr additive="base">
                                        <p:cTn id="20"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700808"/>
            <a:ext cx="7408333" cy="4209331"/>
          </a:xfrm>
        </p:spPr>
        <p:txBody>
          <a:bodyPr>
            <a:normAutofit/>
          </a:bodyPr>
          <a:lstStyle/>
          <a:p>
            <a:pPr>
              <a:spcBef>
                <a:spcPts val="1200"/>
              </a:spcBef>
            </a:pPr>
            <a:r>
              <a:rPr lang="zh-CN" altLang="en-US" sz="2400" b="1" dirty="0"/>
              <a:t>给进程分配内存</a:t>
            </a:r>
            <a:r>
              <a:rPr lang="en-US" altLang="zh-CN" sz="2400" b="1" dirty="0"/>
              <a:t>——</a:t>
            </a:r>
            <a:r>
              <a:rPr lang="zh-CN" altLang="en-US" sz="2400" b="1" dirty="0"/>
              <a:t>地址空间</a:t>
            </a:r>
            <a:endParaRPr lang="en-US" altLang="zh-CN" sz="2400" b="1" dirty="0"/>
          </a:p>
          <a:p>
            <a:pPr>
              <a:spcBef>
                <a:spcPts val="1200"/>
              </a:spcBef>
            </a:pPr>
            <a:r>
              <a:rPr lang="zh-CN" altLang="en-US" sz="2400" b="1" dirty="0"/>
              <a:t>往内存加载内容</a:t>
            </a:r>
            <a:r>
              <a:rPr lang="en-US" altLang="zh-CN" sz="2400" b="1" dirty="0"/>
              <a:t>——</a:t>
            </a:r>
            <a:r>
              <a:rPr lang="zh-CN" altLang="en-US" sz="2400" b="1" dirty="0"/>
              <a:t>映射进程地址空间到物理内存</a:t>
            </a:r>
            <a:endParaRPr lang="en-US" altLang="zh-CN" sz="2400" b="1" dirty="0"/>
          </a:p>
          <a:p>
            <a:pPr>
              <a:spcBef>
                <a:spcPts val="1200"/>
              </a:spcBef>
            </a:pPr>
            <a:r>
              <a:rPr lang="zh-CN" altLang="en-US" sz="2400" b="1" dirty="0"/>
              <a:t>管理共享的内存</a:t>
            </a:r>
            <a:endParaRPr lang="en-US" altLang="zh-CN" sz="2400" b="1" dirty="0"/>
          </a:p>
          <a:p>
            <a:pPr>
              <a:spcBef>
                <a:spcPts val="1200"/>
              </a:spcBef>
            </a:pPr>
            <a:r>
              <a:rPr lang="zh-CN" altLang="en-US" sz="2400" b="1" dirty="0"/>
              <a:t>最小化存储访问时间</a:t>
            </a:r>
          </a:p>
        </p:txBody>
      </p:sp>
      <p:sp>
        <p:nvSpPr>
          <p:cNvPr id="3" name="标题 2"/>
          <p:cNvSpPr>
            <a:spLocks noGrp="1"/>
          </p:cNvSpPr>
          <p:nvPr>
            <p:ph type="title"/>
          </p:nvPr>
        </p:nvSpPr>
        <p:spPr/>
        <p:txBody>
          <a:bodyPr/>
          <a:lstStyle/>
          <a:p>
            <a:r>
              <a:rPr lang="zh-CN" altLang="en-US" dirty="0"/>
              <a:t>存储管理的基本目标</a:t>
            </a:r>
          </a:p>
        </p:txBody>
      </p:sp>
    </p:spTree>
    <p:extLst>
      <p:ext uri="{BB962C8B-B14F-4D97-AF65-F5344CB8AC3E}">
        <p14:creationId xmlns:p14="http://schemas.microsoft.com/office/powerpoint/2010/main" val="265868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1500" fill="hold"/>
                                        <p:tgtEl>
                                          <p:spTgt spid="2">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1500" fill="hold"/>
                                        <p:tgtEl>
                                          <p:spTgt spid="2">
                                            <p:txEl>
                                              <p:pRg st="1" end="1"/>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1500" fill="hold"/>
                                        <p:tgtEl>
                                          <p:spTgt spid="2">
                                            <p:txEl>
                                              <p:pRg st="2" end="2"/>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1500" fill="hold"/>
                                        <p:tgtEl>
                                          <p:spTgt spid="2">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872" y="3219053"/>
            <a:ext cx="6745560" cy="1362075"/>
          </a:xfrm>
        </p:spPr>
        <p:txBody>
          <a:bodyPr anchor="ctr">
            <a:noAutofit/>
          </a:bodyPr>
          <a:lstStyle/>
          <a:p>
            <a:pPr algn="ctr"/>
            <a:r>
              <a:rPr lang="zh-CN" altLang="en-US" sz="4800" i="1" dirty="0">
                <a:effectLst>
                  <a:outerShdw blurRad="38100" dist="38100" dir="2700000" algn="tl">
                    <a:srgbClr val="000000">
                      <a:alpha val="43137"/>
                    </a:srgbClr>
                  </a:outerShdw>
                </a:effectLst>
              </a:rPr>
              <a:t>物理内存管理方案</a:t>
            </a:r>
          </a:p>
        </p:txBody>
      </p:sp>
      <p:sp>
        <p:nvSpPr>
          <p:cNvPr id="3" name="文本占位符 2"/>
          <p:cNvSpPr>
            <a:spLocks noGrp="1"/>
          </p:cNvSpPr>
          <p:nvPr>
            <p:ph type="body" idx="1"/>
          </p:nvPr>
        </p:nvSpPr>
        <p:spPr>
          <a:xfrm>
            <a:off x="827584" y="1988841"/>
            <a:ext cx="7776864" cy="1080120"/>
          </a:xfrm>
        </p:spPr>
        <p:txBody>
          <a:bodyPr>
            <a:noAutofit/>
          </a:bodyPr>
          <a:lstStyle/>
          <a:p>
            <a:pPr algn="r">
              <a:lnSpc>
                <a:spcPts val="3000"/>
              </a:lnSpc>
            </a:pPr>
            <a:r>
              <a:rPr lang="zh-CN" altLang="en-US" sz="2400" b="1" i="1" dirty="0">
                <a:solidFill>
                  <a:schemeClr val="tx2">
                    <a:lumMod val="75000"/>
                  </a:schemeClr>
                </a:solidFill>
              </a:rPr>
              <a:t>位图法、空闲区表、空闲区链表</a:t>
            </a:r>
            <a:endParaRPr lang="en-US" altLang="zh-CN" sz="2400" b="1" i="1" dirty="0">
              <a:solidFill>
                <a:schemeClr val="tx2">
                  <a:lumMod val="75000"/>
                </a:schemeClr>
              </a:solidFill>
            </a:endParaRPr>
          </a:p>
          <a:p>
            <a:pPr algn="r">
              <a:lnSpc>
                <a:spcPts val="3000"/>
              </a:lnSpc>
            </a:pPr>
            <a:r>
              <a:rPr lang="zh-CN" altLang="en-US" sz="2400" b="1" i="1" dirty="0">
                <a:solidFill>
                  <a:schemeClr val="tx2">
                    <a:lumMod val="75000"/>
                  </a:schemeClr>
                </a:solidFill>
              </a:rPr>
              <a:t>                        首先适配、最佳适配、最差适配</a:t>
            </a:r>
          </a:p>
        </p:txBody>
      </p:sp>
    </p:spTree>
    <p:extLst>
      <p:ext uri="{BB962C8B-B14F-4D97-AF65-F5344CB8AC3E}">
        <p14:creationId xmlns:p14="http://schemas.microsoft.com/office/powerpoint/2010/main" val="330993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空闲内存管理</a:t>
            </a:r>
          </a:p>
        </p:txBody>
      </p:sp>
      <p:sp>
        <p:nvSpPr>
          <p:cNvPr id="27" name="内容占位符 26"/>
          <p:cNvSpPr>
            <a:spLocks noGrp="1"/>
          </p:cNvSpPr>
          <p:nvPr>
            <p:ph idx="1"/>
          </p:nvPr>
        </p:nvSpPr>
        <p:spPr>
          <a:xfrm>
            <a:off x="611560" y="1679024"/>
            <a:ext cx="4320480" cy="4846320"/>
          </a:xfrm>
          <a:prstGeom prst="rect">
            <a:avLst/>
          </a:prstGeom>
        </p:spPr>
        <p:txBody>
          <a:bodyPr>
            <a:noAutofit/>
          </a:bodyPr>
          <a:lstStyle/>
          <a:p>
            <a:pPr>
              <a:spcBef>
                <a:spcPts val="0"/>
              </a:spcBef>
            </a:pPr>
            <a:r>
              <a:rPr lang="zh-CN" altLang="en-US" sz="2400" b="1" dirty="0"/>
              <a:t>数据结构</a:t>
            </a:r>
          </a:p>
          <a:p>
            <a:pPr lvl="1">
              <a:spcBef>
                <a:spcPts val="600"/>
              </a:spcBef>
              <a:buClr>
                <a:srgbClr val="0000CC"/>
              </a:buClr>
              <a:buSzPct val="80000"/>
              <a:buFont typeface="Wingdings" pitchFamily="2" charset="2"/>
              <a:buChar char="Ø"/>
            </a:pPr>
            <a:r>
              <a:rPr lang="zh-CN" altLang="en-US" sz="2400" b="1" dirty="0">
                <a:solidFill>
                  <a:srgbClr val="0000CC"/>
                </a:solidFill>
              </a:rPr>
              <a:t> 位图</a:t>
            </a:r>
            <a:endParaRPr lang="en-US" altLang="zh-CN" sz="2400" b="1" dirty="0">
              <a:solidFill>
                <a:srgbClr val="0000CC"/>
              </a:solidFill>
            </a:endParaRPr>
          </a:p>
          <a:p>
            <a:pPr marL="457200" lvl="1" indent="0">
              <a:spcBef>
                <a:spcPts val="0"/>
              </a:spcBef>
              <a:buClr>
                <a:srgbClr val="0000CC"/>
              </a:buClr>
              <a:buNone/>
            </a:pPr>
            <a:r>
              <a:rPr lang="zh-CN" altLang="zh-CN" sz="2000" b="1" dirty="0">
                <a:latin typeface="华文楷体" panose="02010600040101010101" pitchFamily="2" charset="-122"/>
                <a:ea typeface="华文楷体" panose="02010600040101010101" pitchFamily="2" charset="-122"/>
              </a:rPr>
              <a:t>每个分配单元对应于位图中的一位，</a:t>
            </a:r>
            <a:r>
              <a:rPr lang="en-US" altLang="zh-CN" sz="2000" b="1" dirty="0">
                <a:latin typeface="华文楷体" panose="02010600040101010101" pitchFamily="2" charset="-122"/>
                <a:ea typeface="华文楷体" panose="02010600040101010101" pitchFamily="2" charset="-122"/>
              </a:rPr>
              <a:t>0</a:t>
            </a:r>
            <a:r>
              <a:rPr lang="zh-CN" altLang="zh-CN" sz="2000" b="1" dirty="0">
                <a:latin typeface="华文楷体" panose="02010600040101010101" pitchFamily="2" charset="-122"/>
                <a:ea typeface="华文楷体" panose="02010600040101010101" pitchFamily="2" charset="-122"/>
              </a:rPr>
              <a:t>表示空闲，</a:t>
            </a:r>
            <a:r>
              <a:rPr lang="en-US" altLang="zh-CN" sz="2000" b="1" dirty="0">
                <a:latin typeface="华文楷体" panose="02010600040101010101" pitchFamily="2" charset="-122"/>
                <a:ea typeface="华文楷体" panose="02010600040101010101" pitchFamily="2" charset="-122"/>
              </a:rPr>
              <a:t>1</a:t>
            </a:r>
            <a:r>
              <a:rPr lang="zh-CN" altLang="zh-CN" sz="2000" b="1" dirty="0">
                <a:latin typeface="华文楷体" panose="02010600040101010101" pitchFamily="2" charset="-122"/>
                <a:ea typeface="华文楷体" panose="02010600040101010101" pitchFamily="2" charset="-122"/>
              </a:rPr>
              <a:t>表示占用（或者相反）</a:t>
            </a:r>
            <a:endParaRPr lang="en-US" altLang="zh-CN" sz="2000" b="1" dirty="0">
              <a:latin typeface="华文楷体" panose="02010600040101010101" pitchFamily="2" charset="-122"/>
              <a:ea typeface="华文楷体" panose="02010600040101010101" pitchFamily="2" charset="-122"/>
            </a:endParaRPr>
          </a:p>
          <a:p>
            <a:pPr marL="457200" lvl="1" indent="0">
              <a:spcBef>
                <a:spcPts val="0"/>
              </a:spcBef>
              <a:buClr>
                <a:srgbClr val="0000CC"/>
              </a:buClr>
              <a:buNone/>
            </a:pPr>
            <a:endParaRPr lang="en-US" altLang="zh-CN" sz="2000" b="1" dirty="0">
              <a:solidFill>
                <a:srgbClr val="006600"/>
              </a:solidFill>
            </a:endParaRPr>
          </a:p>
          <a:p>
            <a:pPr lvl="1">
              <a:spcBef>
                <a:spcPts val="600"/>
              </a:spcBef>
              <a:buClr>
                <a:srgbClr val="0000CC"/>
              </a:buClr>
              <a:buSzPct val="80000"/>
              <a:buFont typeface="Wingdings" pitchFamily="2" charset="2"/>
              <a:buChar char="Ø"/>
            </a:pPr>
            <a:r>
              <a:rPr lang="zh-CN" altLang="en-US" sz="2400" b="1" dirty="0">
                <a:solidFill>
                  <a:srgbClr val="0000CC"/>
                </a:solidFill>
              </a:rPr>
              <a:t> 空闲区表、已分配区表</a:t>
            </a:r>
            <a:endParaRPr lang="en-US" altLang="zh-CN" sz="2400" b="1" dirty="0">
              <a:solidFill>
                <a:srgbClr val="0000CC"/>
              </a:solidFill>
            </a:endParaRPr>
          </a:p>
          <a:p>
            <a:pPr marL="457200" lvl="1" indent="0">
              <a:spcBef>
                <a:spcPts val="0"/>
              </a:spcBef>
              <a:buClr>
                <a:srgbClr val="0000CC"/>
              </a:buClr>
              <a:buNone/>
            </a:pPr>
            <a:r>
              <a:rPr lang="zh-CN" altLang="en-US" sz="2000" b="1" dirty="0">
                <a:latin typeface="华文楷体" panose="02010600040101010101" pitchFamily="2" charset="-122"/>
                <a:ea typeface="华文楷体" panose="02010600040101010101" pitchFamily="2" charset="-122"/>
              </a:rPr>
              <a:t>表中每一项记录了空闲区（或已分配区）的起始地址、长度、标志</a:t>
            </a:r>
            <a:endParaRPr lang="en-US" altLang="zh-CN" sz="2000" b="1" dirty="0">
              <a:latin typeface="华文楷体" panose="02010600040101010101" pitchFamily="2" charset="-122"/>
              <a:ea typeface="华文楷体" panose="02010600040101010101" pitchFamily="2" charset="-122"/>
            </a:endParaRPr>
          </a:p>
          <a:p>
            <a:pPr marL="457200" lvl="1" indent="0">
              <a:spcBef>
                <a:spcPts val="0"/>
              </a:spcBef>
              <a:buClr>
                <a:srgbClr val="0000CC"/>
              </a:buClr>
              <a:buNone/>
            </a:pPr>
            <a:endParaRPr lang="en-US" altLang="zh-CN" sz="2000" b="1" dirty="0">
              <a:latin typeface="华文楷体" panose="02010600040101010101" pitchFamily="2" charset="-122"/>
              <a:ea typeface="华文楷体" panose="02010600040101010101" pitchFamily="2" charset="-122"/>
            </a:endParaRPr>
          </a:p>
          <a:p>
            <a:pPr lvl="1">
              <a:spcBef>
                <a:spcPts val="600"/>
              </a:spcBef>
              <a:buClr>
                <a:srgbClr val="0000CC"/>
              </a:buClr>
              <a:buSzPct val="80000"/>
              <a:buFont typeface="Wingdings" pitchFamily="2" charset="2"/>
              <a:buChar char="Ø"/>
            </a:pPr>
            <a:r>
              <a:rPr lang="zh-CN" altLang="en-US" sz="2400" b="1" dirty="0">
                <a:solidFill>
                  <a:srgbClr val="0000CC"/>
                </a:solidFill>
              </a:rPr>
              <a:t> 空闲块链表</a:t>
            </a:r>
            <a:r>
              <a:rPr lang="en-US" altLang="zh-CN" sz="2400" b="1" dirty="0">
                <a:solidFill>
                  <a:srgbClr val="0000CC"/>
                </a:solidFill>
              </a:rPr>
              <a:t> </a:t>
            </a:r>
            <a:endParaRPr lang="zh-CN" altLang="en-US" sz="2400" b="1" dirty="0">
              <a:solidFill>
                <a:srgbClr val="0000CC"/>
              </a:solidFill>
              <a:latin typeface="华文楷体" panose="02010600040101010101" pitchFamily="2" charset="-122"/>
              <a:ea typeface="华文楷体" panose="02010600040101010101" pitchFamily="2" charset="-122"/>
            </a:endParaRPr>
          </a:p>
        </p:txBody>
      </p:sp>
      <p:sp>
        <p:nvSpPr>
          <p:cNvPr id="2" name="矩形 1"/>
          <p:cNvSpPr/>
          <p:nvPr/>
        </p:nvSpPr>
        <p:spPr>
          <a:xfrm>
            <a:off x="5436096" y="1508787"/>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36096" y="1988840"/>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436096" y="2468894"/>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436096" y="2948947"/>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436096" y="3429000"/>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36096" y="3909054"/>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436096" y="4389107"/>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436096" y="4869160"/>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436096" y="5349214"/>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436096" y="5829267"/>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020272" y="1508787"/>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7020272" y="1988840"/>
            <a:ext cx="1008112" cy="1056117"/>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020272" y="3813043"/>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020272" y="4293096"/>
            <a:ext cx="1008112" cy="357040"/>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020272" y="4638635"/>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020272" y="5109187"/>
            <a:ext cx="1008112" cy="720080"/>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020272" y="5829267"/>
            <a:ext cx="1008112" cy="480053"/>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020272" y="3044958"/>
            <a:ext cx="1008112" cy="768085"/>
          </a:xfrm>
          <a:prstGeom prst="rect">
            <a:avLst/>
          </a:prstGeom>
          <a:solidFill>
            <a:srgbClr val="CCEC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439526" y="6309320"/>
            <a:ext cx="1076691" cy="338554"/>
          </a:xfrm>
          <a:prstGeom prst="rect">
            <a:avLst/>
          </a:prstGeom>
          <a:noFill/>
        </p:spPr>
        <p:txBody>
          <a:bodyPr wrap="square" rtlCol="0">
            <a:spAutoFit/>
          </a:bodyPr>
          <a:lstStyle/>
          <a:p>
            <a:r>
              <a:rPr lang="zh-CN" altLang="en-US" sz="1600" b="1" dirty="0">
                <a:latin typeface="华文楷体" panose="02010600040101010101" pitchFamily="2" charset="-122"/>
                <a:ea typeface="华文楷体" panose="02010600040101010101" pitchFamily="2" charset="-122"/>
              </a:rPr>
              <a:t>等长划分</a:t>
            </a:r>
          </a:p>
        </p:txBody>
      </p:sp>
      <p:sp>
        <p:nvSpPr>
          <p:cNvPr id="41" name="文本框 40"/>
          <p:cNvSpPr txBox="1"/>
          <p:nvPr/>
        </p:nvSpPr>
        <p:spPr>
          <a:xfrm>
            <a:off x="6948264" y="6309320"/>
            <a:ext cx="1224136" cy="338554"/>
          </a:xfrm>
          <a:prstGeom prst="rect">
            <a:avLst/>
          </a:prstGeom>
          <a:noFill/>
        </p:spPr>
        <p:txBody>
          <a:bodyPr wrap="square" rtlCol="0">
            <a:spAutoFit/>
          </a:bodyPr>
          <a:lstStyle/>
          <a:p>
            <a:r>
              <a:rPr lang="zh-CN" altLang="en-US" sz="1600" b="1" dirty="0">
                <a:latin typeface="华文楷体" panose="02010600040101010101" pitchFamily="2" charset="-122"/>
                <a:ea typeface="华文楷体" panose="02010600040101010101" pitchFamily="2" charset="-122"/>
              </a:rPr>
              <a:t>不等长划分</a:t>
            </a:r>
          </a:p>
        </p:txBody>
      </p:sp>
    </p:spTree>
    <p:extLst>
      <p:ext uri="{BB962C8B-B14F-4D97-AF65-F5344CB8AC3E}">
        <p14:creationId xmlns:p14="http://schemas.microsoft.com/office/powerpoint/2010/main" val="349083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Effect transition="in" filter="randombar(horizontal)">
                                      <p:cBhvr>
                                        <p:cTn id="19" dur="2000"/>
                                        <p:tgtEl>
                                          <p:spTgt spid="2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7">
                                            <p:txEl>
                                              <p:pRg st="4" end="4"/>
                                            </p:txEl>
                                          </p:spTgt>
                                        </p:tgtEl>
                                        <p:attrNameLst>
                                          <p:attrName>style.visibility</p:attrName>
                                        </p:attrNameLst>
                                      </p:cBhvr>
                                      <p:to>
                                        <p:strVal val="visible"/>
                                      </p:to>
                                    </p:set>
                                    <p:animEffect transition="in" filter="randombar(horizontal)">
                                      <p:cBhvr>
                                        <p:cTn id="24" dur="2000"/>
                                        <p:tgtEl>
                                          <p:spTgt spid="2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7">
                                            <p:txEl>
                                              <p:pRg st="5" end="5"/>
                                            </p:txEl>
                                          </p:spTgt>
                                        </p:tgtEl>
                                        <p:attrNameLst>
                                          <p:attrName>style.visibility</p:attrName>
                                        </p:attrNameLst>
                                      </p:cBhvr>
                                      <p:to>
                                        <p:strVal val="visible"/>
                                      </p:to>
                                    </p:set>
                                    <p:animEffect transition="in" filter="randombar(horizontal)">
                                      <p:cBhvr>
                                        <p:cTn id="29" dur="2000"/>
                                        <p:tgtEl>
                                          <p:spTgt spid="27">
                                            <p:txEl>
                                              <p:pRg st="5" end="5"/>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7">
                                            <p:txEl>
                                              <p:pRg st="7" end="7"/>
                                            </p:txEl>
                                          </p:spTgt>
                                        </p:tgtEl>
                                        <p:attrNameLst>
                                          <p:attrName>style.visibility</p:attrName>
                                        </p:attrNameLst>
                                      </p:cBhvr>
                                      <p:to>
                                        <p:strVal val="visible"/>
                                      </p:to>
                                    </p:set>
                                    <p:animEffect transition="in" filter="randombar(horizontal)">
                                      <p:cBhvr>
                                        <p:cTn id="32" dur="2000"/>
                                        <p:tgtEl>
                                          <p:spTgt spid="27">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randombar(horizontal)">
                                      <p:cBhvr>
                                        <p:cTn id="35" dur="2000"/>
                                        <p:tgtEl>
                                          <p:spTgt spid="27">
                                            <p:txEl>
                                              <p:pRg st="1" end="1"/>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7">
                                            <p:txEl>
                                              <p:pRg st="2" end="2"/>
                                            </p:txEl>
                                          </p:spTgt>
                                        </p:tgtEl>
                                        <p:attrNameLst>
                                          <p:attrName>style.visibility</p:attrName>
                                        </p:attrNameLst>
                                      </p:cBhvr>
                                      <p:to>
                                        <p:strVal val="visible"/>
                                      </p:to>
                                    </p:set>
                                    <p:animEffect transition="in" filter="randombar(horizontal)">
                                      <p:cBhvr>
                                        <p:cTn id="38" dur="20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内存分配算法</a:t>
            </a:r>
          </a:p>
        </p:txBody>
      </p:sp>
      <p:sp>
        <p:nvSpPr>
          <p:cNvPr id="3" name="内容占位符 2"/>
          <p:cNvSpPr>
            <a:spLocks noGrp="1"/>
          </p:cNvSpPr>
          <p:nvPr>
            <p:ph idx="1"/>
          </p:nvPr>
        </p:nvSpPr>
        <p:spPr>
          <a:xfrm>
            <a:off x="539552" y="1556792"/>
            <a:ext cx="6624736" cy="4315861"/>
          </a:xfrm>
        </p:spPr>
        <p:txBody>
          <a:bodyPr>
            <a:normAutofit/>
          </a:bodyPr>
          <a:lstStyle/>
          <a:p>
            <a:r>
              <a:rPr lang="zh-CN" altLang="en-US" sz="2400" b="1" dirty="0">
                <a:solidFill>
                  <a:srgbClr val="0000CC"/>
                </a:solidFill>
              </a:rPr>
              <a:t>首次适配 </a:t>
            </a:r>
            <a:r>
              <a:rPr lang="en-US" altLang="zh-CN" sz="2400" b="1" dirty="0">
                <a:solidFill>
                  <a:srgbClr val="0000CC"/>
                </a:solidFill>
              </a:rPr>
              <a:t>first fit</a:t>
            </a:r>
          </a:p>
          <a:p>
            <a:pPr marL="532638" lvl="1" indent="-285750"/>
            <a:r>
              <a:rPr lang="zh-CN" altLang="en-US" sz="2000" b="1" dirty="0">
                <a:latin typeface="华文楷体" panose="02010600040101010101" pitchFamily="2" charset="-122"/>
                <a:ea typeface="华文楷体" panose="02010600040101010101" pitchFamily="2" charset="-122"/>
              </a:rPr>
              <a:t>在空闲区表中找到第一个满足进程要求的空闲区</a:t>
            </a:r>
          </a:p>
          <a:p>
            <a:r>
              <a:rPr lang="zh-CN" altLang="en-US" sz="2400" b="1" dirty="0">
                <a:solidFill>
                  <a:srgbClr val="0000CC"/>
                </a:solidFill>
              </a:rPr>
              <a:t>下次适配 </a:t>
            </a:r>
            <a:r>
              <a:rPr lang="en-US" altLang="zh-CN" sz="2400" b="1" dirty="0">
                <a:solidFill>
                  <a:srgbClr val="0000CC"/>
                </a:solidFill>
              </a:rPr>
              <a:t>next fit</a:t>
            </a:r>
            <a:endParaRPr lang="zh-CN" altLang="en-US" sz="2400" b="1" dirty="0">
              <a:solidFill>
                <a:srgbClr val="0000CC"/>
              </a:solidFill>
            </a:endParaRPr>
          </a:p>
          <a:p>
            <a:pPr marL="532638" lvl="1" indent="-285750"/>
            <a:r>
              <a:rPr lang="zh-CN" altLang="en-US" sz="2000" b="1" dirty="0">
                <a:latin typeface="华文楷体" panose="02010600040101010101" pitchFamily="2" charset="-122"/>
                <a:ea typeface="华文楷体" panose="02010600040101010101" pitchFamily="2" charset="-122"/>
              </a:rPr>
              <a:t>从上次找到的空闲区处接着查找</a:t>
            </a:r>
            <a:endParaRPr lang="en-US" altLang="zh-CN" sz="2000" b="1" dirty="0">
              <a:latin typeface="华文楷体" panose="02010600040101010101" pitchFamily="2" charset="-122"/>
              <a:ea typeface="华文楷体" panose="02010600040101010101" pitchFamily="2" charset="-122"/>
            </a:endParaRPr>
          </a:p>
          <a:p>
            <a:r>
              <a:rPr lang="zh-CN" altLang="en-US" sz="2400" b="1" dirty="0">
                <a:solidFill>
                  <a:srgbClr val="0000CC"/>
                </a:solidFill>
              </a:rPr>
              <a:t>最佳适配 </a:t>
            </a:r>
            <a:r>
              <a:rPr lang="en-US" altLang="zh-CN" sz="2400" b="1" dirty="0">
                <a:solidFill>
                  <a:srgbClr val="0000CC"/>
                </a:solidFill>
              </a:rPr>
              <a:t>best fit</a:t>
            </a:r>
            <a:endParaRPr lang="zh-CN" altLang="en-US" sz="2400" b="1" dirty="0">
              <a:solidFill>
                <a:srgbClr val="0000CC"/>
              </a:solidFill>
            </a:endParaRPr>
          </a:p>
          <a:p>
            <a:pPr marL="532638" lvl="1" indent="-285750"/>
            <a:r>
              <a:rPr lang="zh-CN" altLang="en-US" sz="2000" b="1" dirty="0">
                <a:latin typeface="华文楷体" panose="02010600040101010101" pitchFamily="2" charset="-122"/>
                <a:ea typeface="华文楷体" panose="02010600040101010101" pitchFamily="2" charset="-122"/>
              </a:rPr>
              <a:t>查找整个空闲区表，找到能够满足进程要求的最小空闲区</a:t>
            </a:r>
            <a:endParaRPr lang="en-US" altLang="zh-CN" sz="2000" b="1" dirty="0">
              <a:latin typeface="华文楷体" panose="02010600040101010101" pitchFamily="2" charset="-122"/>
              <a:ea typeface="华文楷体" panose="02010600040101010101" pitchFamily="2" charset="-122"/>
            </a:endParaRPr>
          </a:p>
          <a:p>
            <a:r>
              <a:rPr lang="zh-CN" altLang="en-US" sz="2400" b="1" dirty="0">
                <a:solidFill>
                  <a:srgbClr val="0000CC"/>
                </a:solidFill>
              </a:rPr>
              <a:t>最差适配 </a:t>
            </a:r>
            <a:r>
              <a:rPr lang="en-US" altLang="zh-CN" sz="2400" b="1" dirty="0">
                <a:solidFill>
                  <a:srgbClr val="0000CC"/>
                </a:solidFill>
              </a:rPr>
              <a:t>worst fit</a:t>
            </a:r>
            <a:endParaRPr lang="zh-CN" altLang="en-US" sz="2400" b="1" dirty="0">
              <a:solidFill>
                <a:srgbClr val="0000CC"/>
              </a:solidFill>
            </a:endParaRPr>
          </a:p>
          <a:p>
            <a:pPr marL="532638" lvl="1" indent="-285750"/>
            <a:r>
              <a:rPr lang="zh-CN" altLang="en-US" sz="2000" b="1" dirty="0">
                <a:latin typeface="华文楷体" panose="02010600040101010101" pitchFamily="2" charset="-122"/>
                <a:ea typeface="华文楷体" panose="02010600040101010101" pitchFamily="2" charset="-122"/>
              </a:rPr>
              <a:t>总是分配满足进程要求的最大空闲区</a:t>
            </a:r>
            <a:endParaRPr lang="en-US" altLang="zh-CN" sz="2000" b="1" dirty="0">
              <a:latin typeface="华文楷体" panose="02010600040101010101" pitchFamily="2" charset="-122"/>
              <a:ea typeface="华文楷体" panose="02010600040101010101" pitchFamily="2" charset="-122"/>
            </a:endParaRPr>
          </a:p>
          <a:p>
            <a:endParaRPr lang="zh-CN" altLang="en-US" sz="2400" b="1" dirty="0"/>
          </a:p>
        </p:txBody>
      </p:sp>
      <p:sp>
        <p:nvSpPr>
          <p:cNvPr id="4" name="流程图: 资料带 3"/>
          <p:cNvSpPr/>
          <p:nvPr/>
        </p:nvSpPr>
        <p:spPr>
          <a:xfrm>
            <a:off x="899592" y="5373216"/>
            <a:ext cx="6686400" cy="1152128"/>
          </a:xfrm>
          <a:prstGeom prst="flowChartPunchedTape">
            <a:avLst/>
          </a:prstGeom>
          <a:solidFill>
            <a:srgbClr val="CCECFF"/>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latin typeface="华文楷体" panose="02010600040101010101" pitchFamily="2" charset="-122"/>
                <a:ea typeface="华文楷体" panose="02010600040101010101" pitchFamily="2" charset="-122"/>
              </a:rPr>
              <a:t>将该空闲区分为两部分，一部分供进程使用，另一部分形成新的空闲区</a:t>
            </a:r>
          </a:p>
        </p:txBody>
      </p:sp>
    </p:spTree>
    <p:extLst>
      <p:ext uri="{BB962C8B-B14F-4D97-AF65-F5344CB8AC3E}">
        <p14:creationId xmlns:p14="http://schemas.microsoft.com/office/powerpoint/2010/main" val="187474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1000"/>
                                        <p:tgtEl>
                                          <p:spTgt spid="3">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outVertical)">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outVertical)">
                                      <p:cBhvr>
                                        <p:cTn id="15" dur="1000"/>
                                        <p:tgtEl>
                                          <p:spTgt spid="3">
                                            <p:txEl>
                                              <p:pRg st="2" end="2"/>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outVertical)">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outVertical)">
                                      <p:cBhvr>
                                        <p:cTn id="23" dur="1000"/>
                                        <p:tgtEl>
                                          <p:spTgt spid="3">
                                            <p:txEl>
                                              <p:pRg st="4" end="4"/>
                                            </p:txEl>
                                          </p:spTgt>
                                        </p:tgtEl>
                                      </p:cBhvr>
                                    </p:animEffect>
                                  </p:childTnLst>
                                </p:cTn>
                              </p:par>
                              <p:par>
                                <p:cTn id="24" presetID="16" presetClass="entr" presetSubtype="37"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outVertical)">
                                      <p:cBhvr>
                                        <p:cTn id="26" dur="1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outVertical)">
                                      <p:cBhvr>
                                        <p:cTn id="31" dur="1000"/>
                                        <p:tgtEl>
                                          <p:spTgt spid="3">
                                            <p:txEl>
                                              <p:pRg st="6" end="6"/>
                                            </p:txEl>
                                          </p:spTgt>
                                        </p:tgtEl>
                                      </p:cBhvr>
                                    </p:animEffect>
                                  </p:childTnLst>
                                </p:cTn>
                              </p:par>
                              <p:par>
                                <p:cTn id="32" presetID="16" presetClass="entr" presetSubtype="37"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outVertical)">
                                      <p:cBhvr>
                                        <p:cTn id="34" dur="1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t>存储管理</a:t>
            </a:r>
            <a:r>
              <a:rPr lang="en-US" altLang="zh-CN" dirty="0"/>
              <a:t>——</a:t>
            </a:r>
            <a:r>
              <a:rPr lang="zh-CN" altLang="en-US" dirty="0"/>
              <a:t>大纲</a:t>
            </a:r>
          </a:p>
        </p:txBody>
      </p:sp>
      <p:sp>
        <p:nvSpPr>
          <p:cNvPr id="4099" name="Rectangle 3"/>
          <p:cNvSpPr>
            <a:spLocks noGrp="1" noChangeArrowheads="1"/>
          </p:cNvSpPr>
          <p:nvPr>
            <p:ph idx="1"/>
          </p:nvPr>
        </p:nvSpPr>
        <p:spPr>
          <a:xfrm>
            <a:off x="539552" y="1556792"/>
            <a:ext cx="7527032" cy="4846320"/>
          </a:xfrm>
          <a:prstGeom prst="rect">
            <a:avLst/>
          </a:prstGeom>
        </p:spPr>
        <p:txBody>
          <a:bodyPr>
            <a:normAutofit fontScale="92500" lnSpcReduction="20000"/>
          </a:bodyPr>
          <a:lstStyle/>
          <a:p>
            <a:pPr>
              <a:lnSpc>
                <a:spcPct val="120000"/>
              </a:lnSpc>
              <a:spcBef>
                <a:spcPts val="0"/>
              </a:spcBef>
              <a:buClr>
                <a:srgbClr val="006600"/>
              </a:buClr>
              <a:buSzPct val="80000"/>
              <a:buFont typeface="Wingdings" pitchFamily="2" charset="2"/>
              <a:buChar char="p"/>
            </a:pPr>
            <a:r>
              <a:rPr kumimoji="1" lang="zh-CN" altLang="en-US" sz="2800" b="1" dirty="0"/>
              <a:t> </a:t>
            </a:r>
            <a:r>
              <a:rPr kumimoji="1" lang="zh-CN" altLang="en-US" sz="2600" b="1" dirty="0"/>
              <a:t>重要概念</a:t>
            </a:r>
            <a:endParaRPr kumimoji="1" lang="en-US" altLang="zh-CN" sz="2600" b="1" dirty="0"/>
          </a:p>
          <a:p>
            <a:pPr lvl="2">
              <a:lnSpc>
                <a:spcPct val="120000"/>
              </a:lnSpc>
              <a:spcBef>
                <a:spcPts val="0"/>
              </a:spcBef>
              <a:buClr>
                <a:srgbClr val="006600"/>
              </a:buClr>
              <a:buSzPct val="80000"/>
              <a:buFont typeface="Wingdings" pitchFamily="2" charset="2"/>
              <a:buChar char="Ø"/>
            </a:pPr>
            <a:r>
              <a:rPr kumimoji="1" lang="en-US" altLang="zh-CN" sz="2400" b="1" dirty="0">
                <a:solidFill>
                  <a:srgbClr val="7030A0"/>
                </a:solidFill>
              </a:rPr>
              <a:t> </a:t>
            </a:r>
            <a:r>
              <a:rPr kumimoji="1" lang="zh-CN" altLang="en-US" sz="2400" b="1" dirty="0">
                <a:solidFill>
                  <a:srgbClr val="7030A0"/>
                </a:solidFill>
              </a:rPr>
              <a:t>存储体系、存储保护、地址重定位</a:t>
            </a:r>
          </a:p>
          <a:p>
            <a:pPr>
              <a:lnSpc>
                <a:spcPct val="120000"/>
              </a:lnSpc>
              <a:spcBef>
                <a:spcPts val="0"/>
              </a:spcBef>
              <a:buClr>
                <a:srgbClr val="006600"/>
              </a:buClr>
              <a:buSzPct val="80000"/>
              <a:buFont typeface="Wingdings" pitchFamily="2" charset="2"/>
              <a:buChar char="p"/>
            </a:pPr>
            <a:r>
              <a:rPr kumimoji="1" lang="en-US" altLang="zh-CN" sz="2800" b="1" dirty="0"/>
              <a:t> </a:t>
            </a:r>
            <a:r>
              <a:rPr kumimoji="1" lang="zh-CN" altLang="en-US" sz="2600" b="1" dirty="0"/>
              <a:t>物理内存管理</a:t>
            </a:r>
            <a:endParaRPr kumimoji="1" lang="en-US" altLang="zh-CN" sz="2600" b="1" dirty="0"/>
          </a:p>
          <a:p>
            <a:pPr lvl="2">
              <a:lnSpc>
                <a:spcPct val="120000"/>
              </a:lnSpc>
              <a:spcBef>
                <a:spcPts val="0"/>
              </a:spcBef>
              <a:buClr>
                <a:srgbClr val="006600"/>
              </a:buClr>
              <a:buSzPct val="80000"/>
            </a:pPr>
            <a:r>
              <a:rPr kumimoji="1" lang="zh-CN" altLang="en-US" b="1" dirty="0">
                <a:solidFill>
                  <a:srgbClr val="7030A0"/>
                </a:solidFill>
              </a:rPr>
              <a:t> 数据结构（位示图、空闲区表、空闲区链表）</a:t>
            </a:r>
            <a:endParaRPr kumimoji="1" lang="en-US" altLang="zh-CN" b="1" dirty="0">
              <a:solidFill>
                <a:srgbClr val="7030A0"/>
              </a:solidFill>
            </a:endParaRPr>
          </a:p>
          <a:p>
            <a:pPr lvl="2">
              <a:lnSpc>
                <a:spcPct val="120000"/>
              </a:lnSpc>
              <a:spcBef>
                <a:spcPts val="0"/>
              </a:spcBef>
              <a:buClr>
                <a:srgbClr val="006600"/>
              </a:buClr>
              <a:buSzPct val="80000"/>
            </a:pPr>
            <a:r>
              <a:rPr kumimoji="1" lang="zh-CN" altLang="en-US" b="1" dirty="0">
                <a:solidFill>
                  <a:srgbClr val="7030A0"/>
                </a:solidFill>
              </a:rPr>
              <a:t>分配算法（首先适配、最佳适配、最差适配  </a:t>
            </a:r>
            <a:r>
              <a:rPr kumimoji="1" lang="en-US" altLang="zh-CN" b="1" dirty="0">
                <a:solidFill>
                  <a:srgbClr val="7030A0"/>
                </a:solidFill>
              </a:rPr>
              <a:t>……</a:t>
            </a:r>
            <a:r>
              <a:rPr kumimoji="1" lang="zh-CN" altLang="en-US" b="1" dirty="0">
                <a:solidFill>
                  <a:srgbClr val="7030A0"/>
                </a:solidFill>
              </a:rPr>
              <a:t>）</a:t>
            </a:r>
            <a:endParaRPr kumimoji="1" lang="en-US" altLang="zh-CN" b="1" dirty="0">
              <a:solidFill>
                <a:srgbClr val="7030A0"/>
              </a:solidFill>
            </a:endParaRPr>
          </a:p>
          <a:p>
            <a:pPr>
              <a:lnSpc>
                <a:spcPct val="120000"/>
              </a:lnSpc>
              <a:spcBef>
                <a:spcPts val="0"/>
              </a:spcBef>
              <a:buClr>
                <a:srgbClr val="006600"/>
              </a:buClr>
              <a:buSzPct val="80000"/>
              <a:buFont typeface="Wingdings" pitchFamily="2" charset="2"/>
              <a:buChar char="p"/>
            </a:pPr>
            <a:r>
              <a:rPr kumimoji="1" lang="zh-CN" altLang="en-US" sz="2800" b="1" dirty="0"/>
              <a:t> </a:t>
            </a:r>
            <a:r>
              <a:rPr kumimoji="1" lang="zh-CN" altLang="en-US" sz="2800" b="1" dirty="0">
                <a:solidFill>
                  <a:srgbClr val="0000CC"/>
                </a:solidFill>
              </a:rPr>
              <a:t>各种存储管理方案</a:t>
            </a:r>
            <a:endParaRPr kumimoji="1" lang="en-US" altLang="zh-CN" sz="2800" b="1" dirty="0">
              <a:solidFill>
                <a:srgbClr val="0000CC"/>
              </a:solidFill>
            </a:endParaRPr>
          </a:p>
          <a:p>
            <a:pPr lvl="2">
              <a:lnSpc>
                <a:spcPct val="120000"/>
              </a:lnSpc>
              <a:spcBef>
                <a:spcPts val="0"/>
              </a:spcBef>
              <a:buClr>
                <a:srgbClr val="006600"/>
              </a:buClr>
              <a:buSzPct val="80000"/>
              <a:buFont typeface="Wingdings" pitchFamily="2" charset="2"/>
              <a:buChar char="Ø"/>
            </a:pPr>
            <a:r>
              <a:rPr kumimoji="1" lang="zh-CN" altLang="en-US" sz="2400" b="1" dirty="0">
                <a:solidFill>
                  <a:srgbClr val="7030A0"/>
                </a:solidFill>
              </a:rPr>
              <a:t> 单一连续区、固定分区、可变分区、页式、段式、段页式</a:t>
            </a:r>
          </a:p>
          <a:p>
            <a:pPr>
              <a:lnSpc>
                <a:spcPct val="120000"/>
              </a:lnSpc>
              <a:spcBef>
                <a:spcPts val="0"/>
              </a:spcBef>
              <a:buClr>
                <a:srgbClr val="006600"/>
              </a:buClr>
              <a:buSzPct val="80000"/>
              <a:buFont typeface="Wingdings" pitchFamily="2" charset="2"/>
              <a:buChar char="p"/>
            </a:pPr>
            <a:r>
              <a:rPr kumimoji="1" lang="zh-CN" altLang="en-US" sz="2800" b="1" dirty="0"/>
              <a:t> </a:t>
            </a:r>
            <a:r>
              <a:rPr kumimoji="1" lang="zh-CN" altLang="en-US" sz="2600" b="1" dirty="0"/>
              <a:t>虚拟存储管理</a:t>
            </a:r>
            <a:endParaRPr kumimoji="1" lang="en-US" altLang="zh-CN" sz="2600" b="1" dirty="0"/>
          </a:p>
          <a:p>
            <a:pPr lvl="2">
              <a:lnSpc>
                <a:spcPct val="120000"/>
              </a:lnSpc>
              <a:spcBef>
                <a:spcPts val="0"/>
              </a:spcBef>
              <a:buClr>
                <a:srgbClr val="006600"/>
              </a:buClr>
              <a:buSzPct val="80000"/>
              <a:buFont typeface="Wingdings" pitchFamily="2" charset="2"/>
              <a:buChar char="Ø"/>
            </a:pPr>
            <a:r>
              <a:rPr kumimoji="1" lang="zh-CN" altLang="en-US" sz="2400" b="1" dirty="0">
                <a:solidFill>
                  <a:srgbClr val="7030A0"/>
                </a:solidFill>
              </a:rPr>
              <a:t> 硬件、页表、页错误处理</a:t>
            </a:r>
            <a:endParaRPr kumimoji="1" lang="en-US" altLang="zh-CN" sz="2400" b="1" dirty="0">
              <a:solidFill>
                <a:srgbClr val="7030A0"/>
              </a:solidFill>
            </a:endParaRPr>
          </a:p>
          <a:p>
            <a:pPr lvl="2">
              <a:lnSpc>
                <a:spcPct val="120000"/>
              </a:lnSpc>
              <a:spcBef>
                <a:spcPts val="0"/>
              </a:spcBef>
              <a:buClr>
                <a:srgbClr val="006600"/>
              </a:buClr>
              <a:buSzPct val="80000"/>
              <a:buFont typeface="Wingdings" pitchFamily="2" charset="2"/>
              <a:buChar char="Ø"/>
            </a:pPr>
            <a:r>
              <a:rPr kumimoji="1" lang="en-US" altLang="zh-CN" sz="2400" b="1" dirty="0">
                <a:solidFill>
                  <a:srgbClr val="7030A0"/>
                </a:solidFill>
              </a:rPr>
              <a:t> </a:t>
            </a:r>
            <a:r>
              <a:rPr kumimoji="1" lang="zh-CN" altLang="en-US" sz="2400" b="1" dirty="0">
                <a:solidFill>
                  <a:srgbClr val="7030A0"/>
                </a:solidFill>
              </a:rPr>
              <a:t>软件策略：读取策略、放置策略、置换策略、驻留集策略、清除策略、装载控制策略</a:t>
            </a:r>
            <a:endParaRPr kumimoji="1" lang="en-US" altLang="zh-CN" sz="2400" b="1" dirty="0">
              <a:solidFill>
                <a:srgbClr val="7030A0"/>
              </a:solidFill>
            </a:endParaRPr>
          </a:p>
          <a:p>
            <a:pPr>
              <a:lnSpc>
                <a:spcPct val="120000"/>
              </a:lnSpc>
              <a:spcBef>
                <a:spcPts val="0"/>
              </a:spcBef>
              <a:buClr>
                <a:srgbClr val="006600"/>
              </a:buClr>
              <a:buSzPct val="80000"/>
              <a:buFont typeface="Wingdings" pitchFamily="2" charset="2"/>
              <a:buChar char="p"/>
            </a:pPr>
            <a:r>
              <a:rPr kumimoji="1" lang="en-US" altLang="zh-CN" sz="3200" dirty="0">
                <a:solidFill>
                  <a:srgbClr val="7030A0"/>
                </a:solidFill>
              </a:rPr>
              <a:t> </a:t>
            </a:r>
            <a:r>
              <a:rPr kumimoji="1" lang="en-US" altLang="zh-CN" sz="2600" dirty="0"/>
              <a:t>Windows</a:t>
            </a:r>
            <a:r>
              <a:rPr kumimoji="1" lang="zh-CN" altLang="en-US" sz="2600" dirty="0"/>
              <a:t>存储管理方案</a:t>
            </a:r>
            <a:endParaRPr kumimoji="1" lang="en-US" altLang="zh-CN" sz="2600" dirty="0"/>
          </a:p>
        </p:txBody>
      </p:sp>
    </p:spTree>
    <p:extLst>
      <p:ext uri="{BB962C8B-B14F-4D97-AF65-F5344CB8AC3E}">
        <p14:creationId xmlns:p14="http://schemas.microsoft.com/office/powerpoint/2010/main" val="41259678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1000"/>
                                        <p:tgtEl>
                                          <p:spTgt spid="4099">
                                            <p:txEl>
                                              <p:pRg st="0" end="0"/>
                                            </p:txEl>
                                          </p:spTgt>
                                        </p:tgtEl>
                                      </p:cBhvr>
                                    </p:animEffect>
                                    <p:anim calcmode="lin" valueType="num">
                                      <p:cBhvr>
                                        <p:cTn id="8" dur="1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1000"/>
                                        <p:tgtEl>
                                          <p:spTgt spid="4099">
                                            <p:txEl>
                                              <p:pRg st="1" end="1"/>
                                            </p:txEl>
                                          </p:spTgt>
                                        </p:tgtEl>
                                      </p:cBhvr>
                                    </p:animEffect>
                                    <p:anim calcmode="lin" valueType="num">
                                      <p:cBhvr>
                                        <p:cTn id="13"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Effect transition="in" filter="fade">
                                      <p:cBhvr>
                                        <p:cTn id="19" dur="1000"/>
                                        <p:tgtEl>
                                          <p:spTgt spid="4099">
                                            <p:txEl>
                                              <p:pRg st="2" end="2"/>
                                            </p:txEl>
                                          </p:spTgt>
                                        </p:tgtEl>
                                      </p:cBhvr>
                                    </p:animEffect>
                                    <p:anim calcmode="lin" valueType="num">
                                      <p:cBhvr>
                                        <p:cTn id="20"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09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099">
                                            <p:txEl>
                                              <p:pRg st="3" end="3"/>
                                            </p:txEl>
                                          </p:spTgt>
                                        </p:tgtEl>
                                        <p:attrNameLst>
                                          <p:attrName>style.visibility</p:attrName>
                                        </p:attrNameLst>
                                      </p:cBhvr>
                                      <p:to>
                                        <p:strVal val="visible"/>
                                      </p:to>
                                    </p:set>
                                    <p:animEffect transition="in" filter="fade">
                                      <p:cBhvr>
                                        <p:cTn id="24" dur="1000"/>
                                        <p:tgtEl>
                                          <p:spTgt spid="4099">
                                            <p:txEl>
                                              <p:pRg st="3" end="3"/>
                                            </p:txEl>
                                          </p:spTgt>
                                        </p:tgtEl>
                                      </p:cBhvr>
                                    </p:animEffect>
                                    <p:anim calcmode="lin" valueType="num">
                                      <p:cBhvr>
                                        <p:cTn id="25" dur="10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09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099">
                                            <p:txEl>
                                              <p:pRg st="4" end="4"/>
                                            </p:txEl>
                                          </p:spTgt>
                                        </p:tgtEl>
                                        <p:attrNameLst>
                                          <p:attrName>style.visibility</p:attrName>
                                        </p:attrNameLst>
                                      </p:cBhvr>
                                      <p:to>
                                        <p:strVal val="visible"/>
                                      </p:to>
                                    </p:set>
                                    <p:animEffect transition="in" filter="fade">
                                      <p:cBhvr>
                                        <p:cTn id="29" dur="1000"/>
                                        <p:tgtEl>
                                          <p:spTgt spid="4099">
                                            <p:txEl>
                                              <p:pRg st="4" end="4"/>
                                            </p:txEl>
                                          </p:spTgt>
                                        </p:tgtEl>
                                      </p:cBhvr>
                                    </p:animEffect>
                                    <p:anim calcmode="lin" valueType="num">
                                      <p:cBhvr>
                                        <p:cTn id="30" dur="10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0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099">
                                            <p:txEl>
                                              <p:pRg st="5" end="5"/>
                                            </p:txEl>
                                          </p:spTgt>
                                        </p:tgtEl>
                                        <p:attrNameLst>
                                          <p:attrName>style.visibility</p:attrName>
                                        </p:attrNameLst>
                                      </p:cBhvr>
                                      <p:to>
                                        <p:strVal val="visible"/>
                                      </p:to>
                                    </p:set>
                                    <p:animEffect transition="in" filter="fade">
                                      <p:cBhvr>
                                        <p:cTn id="36" dur="1000"/>
                                        <p:tgtEl>
                                          <p:spTgt spid="4099">
                                            <p:txEl>
                                              <p:pRg st="5" end="5"/>
                                            </p:txEl>
                                          </p:spTgt>
                                        </p:tgtEl>
                                      </p:cBhvr>
                                    </p:animEffect>
                                    <p:anim calcmode="lin" valueType="num">
                                      <p:cBhvr>
                                        <p:cTn id="37" dur="1000" fill="hold"/>
                                        <p:tgtEl>
                                          <p:spTgt spid="409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099">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099">
                                            <p:txEl>
                                              <p:pRg st="6" end="6"/>
                                            </p:txEl>
                                          </p:spTgt>
                                        </p:tgtEl>
                                        <p:attrNameLst>
                                          <p:attrName>style.visibility</p:attrName>
                                        </p:attrNameLst>
                                      </p:cBhvr>
                                      <p:to>
                                        <p:strVal val="visible"/>
                                      </p:to>
                                    </p:set>
                                    <p:animEffect transition="in" filter="fade">
                                      <p:cBhvr>
                                        <p:cTn id="41" dur="1000"/>
                                        <p:tgtEl>
                                          <p:spTgt spid="4099">
                                            <p:txEl>
                                              <p:pRg st="6" end="6"/>
                                            </p:txEl>
                                          </p:spTgt>
                                        </p:tgtEl>
                                      </p:cBhvr>
                                    </p:animEffect>
                                    <p:anim calcmode="lin" valueType="num">
                                      <p:cBhvr>
                                        <p:cTn id="42" dur="1000" fill="hold"/>
                                        <p:tgtEl>
                                          <p:spTgt spid="4099">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09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099">
                                            <p:txEl>
                                              <p:pRg st="7" end="7"/>
                                            </p:txEl>
                                          </p:spTgt>
                                        </p:tgtEl>
                                        <p:attrNameLst>
                                          <p:attrName>style.visibility</p:attrName>
                                        </p:attrNameLst>
                                      </p:cBhvr>
                                      <p:to>
                                        <p:strVal val="visible"/>
                                      </p:to>
                                    </p:set>
                                    <p:animEffect transition="in" filter="fade">
                                      <p:cBhvr>
                                        <p:cTn id="48" dur="1000"/>
                                        <p:tgtEl>
                                          <p:spTgt spid="4099">
                                            <p:txEl>
                                              <p:pRg st="7" end="7"/>
                                            </p:txEl>
                                          </p:spTgt>
                                        </p:tgtEl>
                                      </p:cBhvr>
                                    </p:animEffect>
                                    <p:anim calcmode="lin" valueType="num">
                                      <p:cBhvr>
                                        <p:cTn id="49" dur="1000" fill="hold"/>
                                        <p:tgtEl>
                                          <p:spTgt spid="4099">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4099">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099">
                                            <p:txEl>
                                              <p:pRg st="8" end="8"/>
                                            </p:txEl>
                                          </p:spTgt>
                                        </p:tgtEl>
                                        <p:attrNameLst>
                                          <p:attrName>style.visibility</p:attrName>
                                        </p:attrNameLst>
                                      </p:cBhvr>
                                      <p:to>
                                        <p:strVal val="visible"/>
                                      </p:to>
                                    </p:set>
                                    <p:animEffect transition="in" filter="fade">
                                      <p:cBhvr>
                                        <p:cTn id="53" dur="1000"/>
                                        <p:tgtEl>
                                          <p:spTgt spid="4099">
                                            <p:txEl>
                                              <p:pRg st="8" end="8"/>
                                            </p:txEl>
                                          </p:spTgt>
                                        </p:tgtEl>
                                      </p:cBhvr>
                                    </p:animEffect>
                                    <p:anim calcmode="lin" valueType="num">
                                      <p:cBhvr>
                                        <p:cTn id="54" dur="1000" fill="hold"/>
                                        <p:tgtEl>
                                          <p:spTgt spid="4099">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4099">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099">
                                            <p:txEl>
                                              <p:pRg st="9" end="9"/>
                                            </p:txEl>
                                          </p:spTgt>
                                        </p:tgtEl>
                                        <p:attrNameLst>
                                          <p:attrName>style.visibility</p:attrName>
                                        </p:attrNameLst>
                                      </p:cBhvr>
                                      <p:to>
                                        <p:strVal val="visible"/>
                                      </p:to>
                                    </p:set>
                                    <p:animEffect transition="in" filter="fade">
                                      <p:cBhvr>
                                        <p:cTn id="58" dur="1000"/>
                                        <p:tgtEl>
                                          <p:spTgt spid="4099">
                                            <p:txEl>
                                              <p:pRg st="9" end="9"/>
                                            </p:txEl>
                                          </p:spTgt>
                                        </p:tgtEl>
                                      </p:cBhvr>
                                    </p:animEffect>
                                    <p:anim calcmode="lin" valueType="num">
                                      <p:cBhvr>
                                        <p:cTn id="59" dur="1000" fill="hold"/>
                                        <p:tgtEl>
                                          <p:spTgt spid="4099">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409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099">
                                            <p:txEl>
                                              <p:pRg st="10" end="10"/>
                                            </p:txEl>
                                          </p:spTgt>
                                        </p:tgtEl>
                                        <p:attrNameLst>
                                          <p:attrName>style.visibility</p:attrName>
                                        </p:attrNameLst>
                                      </p:cBhvr>
                                      <p:to>
                                        <p:strVal val="visible"/>
                                      </p:to>
                                    </p:set>
                                    <p:animEffect transition="in" filter="fade">
                                      <p:cBhvr>
                                        <p:cTn id="65" dur="1000"/>
                                        <p:tgtEl>
                                          <p:spTgt spid="4099">
                                            <p:txEl>
                                              <p:pRg st="10" end="10"/>
                                            </p:txEl>
                                          </p:spTgt>
                                        </p:tgtEl>
                                      </p:cBhvr>
                                    </p:animEffect>
                                    <p:anim calcmode="lin" valueType="num">
                                      <p:cBhvr>
                                        <p:cTn id="66" dur="10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409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726704" y="1803067"/>
            <a:ext cx="1261120" cy="4724400"/>
          </a:xfrm>
          <a:prstGeom prst="rect">
            <a:avLst/>
          </a:prstGeom>
          <a:noFill/>
          <a:ln w="2857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latin typeface="Calibri" panose="020F0502020204030204" pitchFamily="34" charset="0"/>
            </a:endParaRPr>
          </a:p>
        </p:txBody>
      </p:sp>
      <p:sp>
        <p:nvSpPr>
          <p:cNvPr id="27651" name="Rectangle 3" descr="宽上对角线"/>
          <p:cNvSpPr>
            <a:spLocks noChangeArrowheads="1"/>
          </p:cNvSpPr>
          <p:nvPr/>
        </p:nvSpPr>
        <p:spPr bwMode="auto">
          <a:xfrm>
            <a:off x="1726704" y="1805480"/>
            <a:ext cx="1261120" cy="609600"/>
          </a:xfrm>
          <a:prstGeom prst="rect">
            <a:avLst/>
          </a:prstGeom>
          <a:pattFill prst="wdUpDiag">
            <a:fgClr>
              <a:srgbClr val="00B0F0"/>
            </a:fgClr>
            <a:bgClr>
              <a:schemeClr val="bg1"/>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7652" name="Rectangle 4"/>
          <p:cNvSpPr>
            <a:spLocks noChangeArrowheads="1"/>
          </p:cNvSpPr>
          <p:nvPr/>
        </p:nvSpPr>
        <p:spPr bwMode="auto">
          <a:xfrm>
            <a:off x="1726704" y="2412667"/>
            <a:ext cx="1261120" cy="838200"/>
          </a:xfrm>
          <a:prstGeom prst="rect">
            <a:avLst/>
          </a:prstGeom>
          <a:noFill/>
          <a:ln w="2857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latin typeface="Calibri" panose="020F0502020204030204" pitchFamily="34" charset="0"/>
            </a:endParaRPr>
          </a:p>
        </p:txBody>
      </p:sp>
      <p:sp>
        <p:nvSpPr>
          <p:cNvPr id="27653" name="Rectangle 5" descr="宽上对角线"/>
          <p:cNvSpPr>
            <a:spLocks noChangeArrowheads="1"/>
          </p:cNvSpPr>
          <p:nvPr/>
        </p:nvSpPr>
        <p:spPr bwMode="auto">
          <a:xfrm>
            <a:off x="1726704" y="3250867"/>
            <a:ext cx="1261120" cy="457200"/>
          </a:xfrm>
          <a:prstGeom prst="rect">
            <a:avLst/>
          </a:prstGeom>
          <a:pattFill prst="wdUpDiag">
            <a:fgClr>
              <a:srgbClr val="00B0F0"/>
            </a:fgClr>
            <a:bgClr>
              <a:schemeClr val="bg1"/>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7654" name="Rectangle 6"/>
          <p:cNvSpPr>
            <a:spLocks noChangeArrowheads="1"/>
          </p:cNvSpPr>
          <p:nvPr/>
        </p:nvSpPr>
        <p:spPr bwMode="auto">
          <a:xfrm>
            <a:off x="1726704" y="3708067"/>
            <a:ext cx="1261120" cy="762000"/>
          </a:xfrm>
          <a:prstGeom prst="rect">
            <a:avLst/>
          </a:prstGeom>
          <a:noFill/>
          <a:ln w="2857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latin typeface="Calibri" panose="020F0502020204030204" pitchFamily="34" charset="0"/>
            </a:endParaRPr>
          </a:p>
        </p:txBody>
      </p:sp>
      <p:sp>
        <p:nvSpPr>
          <p:cNvPr id="27655" name="Rectangle 7" descr="宽上对角线"/>
          <p:cNvSpPr>
            <a:spLocks noChangeArrowheads="1"/>
          </p:cNvSpPr>
          <p:nvPr/>
        </p:nvSpPr>
        <p:spPr bwMode="auto">
          <a:xfrm>
            <a:off x="1726704" y="4470067"/>
            <a:ext cx="1261120" cy="609600"/>
          </a:xfrm>
          <a:prstGeom prst="rect">
            <a:avLst/>
          </a:prstGeom>
          <a:pattFill prst="wdUpDiag">
            <a:fgClr>
              <a:srgbClr val="00B0F0"/>
            </a:fgClr>
            <a:bgClr>
              <a:schemeClr val="bg1"/>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7656" name="Rectangle 8"/>
          <p:cNvSpPr>
            <a:spLocks noChangeArrowheads="1"/>
          </p:cNvSpPr>
          <p:nvPr/>
        </p:nvSpPr>
        <p:spPr bwMode="auto">
          <a:xfrm>
            <a:off x="1726704" y="5079667"/>
            <a:ext cx="1261120" cy="914400"/>
          </a:xfrm>
          <a:prstGeom prst="rect">
            <a:avLst/>
          </a:prstGeom>
          <a:noFill/>
          <a:ln w="2857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latin typeface="Calibri" panose="020F0502020204030204" pitchFamily="34" charset="0"/>
            </a:endParaRPr>
          </a:p>
        </p:txBody>
      </p:sp>
      <p:sp>
        <p:nvSpPr>
          <p:cNvPr id="27657" name="Rectangle 9" descr="宽上对角线"/>
          <p:cNvSpPr>
            <a:spLocks noChangeArrowheads="1"/>
          </p:cNvSpPr>
          <p:nvPr/>
        </p:nvSpPr>
        <p:spPr bwMode="auto">
          <a:xfrm>
            <a:off x="1726704" y="5994067"/>
            <a:ext cx="1261120" cy="533400"/>
          </a:xfrm>
          <a:prstGeom prst="rect">
            <a:avLst/>
          </a:prstGeom>
          <a:pattFill prst="wdUpDiag">
            <a:fgClr>
              <a:srgbClr val="00B0F0"/>
            </a:fgClr>
            <a:bgClr>
              <a:schemeClr val="bg1"/>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7658" name="Text Box 10"/>
          <p:cNvSpPr txBox="1">
            <a:spLocks noChangeArrowheads="1"/>
          </p:cNvSpPr>
          <p:nvPr/>
        </p:nvSpPr>
        <p:spPr bwMode="auto">
          <a:xfrm>
            <a:off x="1324149" y="1588757"/>
            <a:ext cx="373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dirty="0">
                <a:solidFill>
                  <a:srgbClr val="990099"/>
                </a:solidFill>
                <a:latin typeface="Calibri" panose="020F0502020204030204" pitchFamily="34" charset="0"/>
              </a:rPr>
              <a:t>0K</a:t>
            </a:r>
          </a:p>
        </p:txBody>
      </p:sp>
      <p:sp>
        <p:nvSpPr>
          <p:cNvPr id="27659" name="Text Box 11"/>
          <p:cNvSpPr txBox="1">
            <a:spLocks noChangeArrowheads="1"/>
          </p:cNvSpPr>
          <p:nvPr/>
        </p:nvSpPr>
        <p:spPr bwMode="auto">
          <a:xfrm>
            <a:off x="1263824" y="21681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990099"/>
                </a:solidFill>
                <a:latin typeface="Calibri" panose="020F0502020204030204" pitchFamily="34" charset="0"/>
              </a:rPr>
              <a:t>15K</a:t>
            </a:r>
          </a:p>
        </p:txBody>
      </p:sp>
      <p:sp>
        <p:nvSpPr>
          <p:cNvPr id="27660" name="Text Box 12"/>
          <p:cNvSpPr txBox="1">
            <a:spLocks noChangeArrowheads="1"/>
          </p:cNvSpPr>
          <p:nvPr/>
        </p:nvSpPr>
        <p:spPr bwMode="auto">
          <a:xfrm>
            <a:off x="1263824" y="30063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990099"/>
                </a:solidFill>
                <a:latin typeface="Calibri" panose="020F0502020204030204" pitchFamily="34" charset="0"/>
              </a:rPr>
              <a:t>38K</a:t>
            </a:r>
          </a:p>
        </p:txBody>
      </p:sp>
      <p:sp>
        <p:nvSpPr>
          <p:cNvPr id="27661" name="Text Box 13"/>
          <p:cNvSpPr txBox="1">
            <a:spLocks noChangeArrowheads="1"/>
          </p:cNvSpPr>
          <p:nvPr/>
        </p:nvSpPr>
        <p:spPr bwMode="auto">
          <a:xfrm>
            <a:off x="1251124" y="34635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990099"/>
                </a:solidFill>
                <a:latin typeface="Calibri" panose="020F0502020204030204" pitchFamily="34" charset="0"/>
              </a:rPr>
              <a:t>48K</a:t>
            </a:r>
          </a:p>
        </p:txBody>
      </p:sp>
      <p:sp>
        <p:nvSpPr>
          <p:cNvPr id="27662" name="Text Box 14"/>
          <p:cNvSpPr txBox="1">
            <a:spLocks noChangeArrowheads="1"/>
          </p:cNvSpPr>
          <p:nvPr/>
        </p:nvSpPr>
        <p:spPr bwMode="auto">
          <a:xfrm>
            <a:off x="1263824" y="42255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990099"/>
                </a:solidFill>
                <a:latin typeface="Calibri" panose="020F0502020204030204" pitchFamily="34" charset="0"/>
              </a:rPr>
              <a:t>68K</a:t>
            </a:r>
          </a:p>
        </p:txBody>
      </p:sp>
      <p:sp>
        <p:nvSpPr>
          <p:cNvPr id="27663" name="Text Box 15"/>
          <p:cNvSpPr txBox="1">
            <a:spLocks noChangeArrowheads="1"/>
          </p:cNvSpPr>
          <p:nvPr/>
        </p:nvSpPr>
        <p:spPr bwMode="auto">
          <a:xfrm>
            <a:off x="1263824" y="48351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990099"/>
                </a:solidFill>
                <a:latin typeface="Calibri" panose="020F0502020204030204" pitchFamily="34" charset="0"/>
              </a:rPr>
              <a:t>80K</a:t>
            </a:r>
          </a:p>
        </p:txBody>
      </p:sp>
      <p:sp>
        <p:nvSpPr>
          <p:cNvPr id="27664" name="Text Box 16"/>
          <p:cNvSpPr txBox="1">
            <a:spLocks noChangeArrowheads="1"/>
          </p:cNvSpPr>
          <p:nvPr/>
        </p:nvSpPr>
        <p:spPr bwMode="auto">
          <a:xfrm>
            <a:off x="1187625" y="5749594"/>
            <a:ext cx="556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990099"/>
                </a:solidFill>
                <a:latin typeface="Calibri" panose="020F0502020204030204" pitchFamily="34" charset="0"/>
              </a:rPr>
              <a:t>110K</a:t>
            </a:r>
          </a:p>
        </p:txBody>
      </p:sp>
      <p:sp>
        <p:nvSpPr>
          <p:cNvPr id="27665" name="Text Box 17"/>
          <p:cNvSpPr txBox="1">
            <a:spLocks noChangeArrowheads="1"/>
          </p:cNvSpPr>
          <p:nvPr/>
        </p:nvSpPr>
        <p:spPr bwMode="auto">
          <a:xfrm>
            <a:off x="1187625" y="6282994"/>
            <a:ext cx="556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990099"/>
                </a:solidFill>
                <a:latin typeface="Calibri" panose="020F0502020204030204" pitchFamily="34" charset="0"/>
              </a:rPr>
              <a:t>120K</a:t>
            </a:r>
          </a:p>
        </p:txBody>
      </p:sp>
      <p:graphicFrame>
        <p:nvGraphicFramePr>
          <p:cNvPr id="454741" name="Group 85"/>
          <p:cNvGraphicFramePr>
            <a:graphicFrameLocks noGrp="1"/>
          </p:cNvGraphicFramePr>
          <p:nvPr>
            <p:extLst>
              <p:ext uri="{D42A27DB-BD31-4B8C-83A1-F6EECF244321}">
                <p14:modId xmlns:p14="http://schemas.microsoft.com/office/powerpoint/2010/main" val="1726248362"/>
              </p:ext>
            </p:extLst>
          </p:nvPr>
        </p:nvGraphicFramePr>
        <p:xfrm>
          <a:off x="3707904" y="1902002"/>
          <a:ext cx="3240000" cy="2031054"/>
        </p:xfrm>
        <a:graphic>
          <a:graphicData uri="http://schemas.openxmlformats.org/drawingml/2006/table">
            <a:tbl>
              <a:tblPr/>
              <a:tblGrid>
                <a:gridCol w="108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tblGrid>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始址</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长度</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标志</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15K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23K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48K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20K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80K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30K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graphicFrame>
        <p:nvGraphicFramePr>
          <p:cNvPr id="454742" name="Group 86"/>
          <p:cNvGraphicFramePr>
            <a:graphicFrameLocks noGrp="1"/>
          </p:cNvGraphicFramePr>
          <p:nvPr>
            <p:extLst>
              <p:ext uri="{D42A27DB-BD31-4B8C-83A1-F6EECF244321}">
                <p14:modId xmlns:p14="http://schemas.microsoft.com/office/powerpoint/2010/main" val="1606189440"/>
              </p:ext>
            </p:extLst>
          </p:nvPr>
        </p:nvGraphicFramePr>
        <p:xfrm>
          <a:off x="3707904" y="4346552"/>
          <a:ext cx="3240360" cy="2346813"/>
        </p:xfrm>
        <a:graphic>
          <a:graphicData uri="http://schemas.openxmlformats.org/drawingml/2006/table">
            <a:tbl>
              <a:tblPr/>
              <a:tblGrid>
                <a:gridCol w="108012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始址</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长度</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标志</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0K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15K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38K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10K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2</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68K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12K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3</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110K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10K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4</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6"/>
                  </a:ext>
                </a:extLst>
              </a:tr>
            </a:tbl>
          </a:graphicData>
        </a:graphic>
      </p:graphicFrame>
      <p:sp>
        <p:nvSpPr>
          <p:cNvPr id="27732" name="Rectangle 84"/>
          <p:cNvSpPr>
            <a:spLocks noGrp="1" noChangeArrowheads="1"/>
          </p:cNvSpPr>
          <p:nvPr>
            <p:ph type="title"/>
          </p:nvPr>
        </p:nvSpPr>
        <p:spPr>
          <a:xfrm>
            <a:off x="457200" y="274638"/>
            <a:ext cx="7467600" cy="922114"/>
          </a:xfrm>
        </p:spPr>
        <p:txBody>
          <a:bodyPr>
            <a:normAutofit/>
          </a:bodyPr>
          <a:lstStyle/>
          <a:p>
            <a:pPr eaLnBrk="1" hangingPunct="1"/>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示例</a:t>
            </a:r>
          </a:p>
        </p:txBody>
      </p:sp>
      <p:sp>
        <p:nvSpPr>
          <p:cNvPr id="23" name="Text Box 18"/>
          <p:cNvSpPr txBox="1">
            <a:spLocks noChangeArrowheads="1"/>
          </p:cNvSpPr>
          <p:nvPr/>
        </p:nvSpPr>
        <p:spPr bwMode="auto">
          <a:xfrm>
            <a:off x="3700773" y="1475492"/>
            <a:ext cx="1807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1800" b="1" dirty="0">
                <a:solidFill>
                  <a:srgbClr val="7030A0"/>
                </a:solidFill>
                <a:latin typeface="华文楷体" panose="02010600040101010101" pitchFamily="2" charset="-122"/>
                <a:ea typeface="华文楷体" panose="02010600040101010101" pitchFamily="2" charset="-122"/>
              </a:rPr>
              <a:t>空闲区表</a:t>
            </a:r>
          </a:p>
        </p:txBody>
      </p:sp>
      <p:sp>
        <p:nvSpPr>
          <p:cNvPr id="24" name="Text Box 19"/>
          <p:cNvSpPr txBox="1">
            <a:spLocks noChangeArrowheads="1"/>
          </p:cNvSpPr>
          <p:nvPr/>
        </p:nvSpPr>
        <p:spPr bwMode="auto">
          <a:xfrm>
            <a:off x="3635896" y="3995772"/>
            <a:ext cx="22922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1800" b="1" dirty="0">
                <a:solidFill>
                  <a:srgbClr val="7030A0"/>
                </a:solidFill>
                <a:latin typeface="华文楷体" panose="02010600040101010101" pitchFamily="2" charset="-122"/>
                <a:ea typeface="华文楷体" panose="02010600040101010101" pitchFamily="2" charset="-122"/>
              </a:rPr>
              <a:t>已分配区表</a:t>
            </a:r>
          </a:p>
        </p:txBody>
      </p:sp>
    </p:spTree>
    <p:extLst>
      <p:ext uri="{BB962C8B-B14F-4D97-AF65-F5344CB8AC3E}">
        <p14:creationId xmlns:p14="http://schemas.microsoft.com/office/powerpoint/2010/main" val="1023199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691679" y="1780065"/>
            <a:ext cx="1440160" cy="4724400"/>
          </a:xfrm>
          <a:prstGeom prst="rect">
            <a:avLst/>
          </a:prstGeom>
          <a:noFill/>
          <a:ln w="2857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latin typeface="Calibri" panose="020F0502020204030204" pitchFamily="34" charset="0"/>
            </a:endParaRPr>
          </a:p>
        </p:txBody>
      </p:sp>
      <p:sp>
        <p:nvSpPr>
          <p:cNvPr id="28675" name="Rectangle 3" descr="宽上对角线"/>
          <p:cNvSpPr>
            <a:spLocks noChangeArrowheads="1"/>
          </p:cNvSpPr>
          <p:nvPr/>
        </p:nvSpPr>
        <p:spPr bwMode="auto">
          <a:xfrm>
            <a:off x="1691679" y="1782479"/>
            <a:ext cx="1440160" cy="609600"/>
          </a:xfrm>
          <a:prstGeom prst="rect">
            <a:avLst/>
          </a:prstGeom>
          <a:pattFill prst="wdUpDiag">
            <a:fgClr>
              <a:srgbClr val="00B0F0"/>
            </a:fgClr>
            <a:bgClr>
              <a:schemeClr val="bg1"/>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8676" name="Rectangle 4"/>
          <p:cNvSpPr>
            <a:spLocks noChangeArrowheads="1"/>
          </p:cNvSpPr>
          <p:nvPr/>
        </p:nvSpPr>
        <p:spPr bwMode="auto">
          <a:xfrm>
            <a:off x="1691679" y="2389665"/>
            <a:ext cx="1440160" cy="838200"/>
          </a:xfrm>
          <a:prstGeom prst="rect">
            <a:avLst/>
          </a:prstGeom>
          <a:noFill/>
          <a:ln w="2857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latin typeface="Calibri" panose="020F0502020204030204" pitchFamily="34" charset="0"/>
            </a:endParaRPr>
          </a:p>
        </p:txBody>
      </p:sp>
      <p:sp>
        <p:nvSpPr>
          <p:cNvPr id="28677" name="Rectangle 5" descr="宽上对角线"/>
          <p:cNvSpPr>
            <a:spLocks noChangeArrowheads="1"/>
          </p:cNvSpPr>
          <p:nvPr/>
        </p:nvSpPr>
        <p:spPr bwMode="auto">
          <a:xfrm>
            <a:off x="1691679" y="3227865"/>
            <a:ext cx="1440160" cy="457200"/>
          </a:xfrm>
          <a:prstGeom prst="rect">
            <a:avLst/>
          </a:prstGeom>
          <a:pattFill prst="wdUpDiag">
            <a:fgClr>
              <a:srgbClr val="00B0F0"/>
            </a:fgClr>
            <a:bgClr>
              <a:schemeClr val="bg1"/>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8678" name="Rectangle 6"/>
          <p:cNvSpPr>
            <a:spLocks noChangeArrowheads="1"/>
          </p:cNvSpPr>
          <p:nvPr/>
        </p:nvSpPr>
        <p:spPr bwMode="auto">
          <a:xfrm>
            <a:off x="1691679" y="3685065"/>
            <a:ext cx="1440160" cy="762000"/>
          </a:xfrm>
          <a:prstGeom prst="rect">
            <a:avLst/>
          </a:prstGeom>
          <a:noFill/>
          <a:ln w="2857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latin typeface="Calibri" panose="020F0502020204030204" pitchFamily="34" charset="0"/>
            </a:endParaRPr>
          </a:p>
        </p:txBody>
      </p:sp>
      <p:sp>
        <p:nvSpPr>
          <p:cNvPr id="28679" name="Rectangle 7" descr="宽上对角线"/>
          <p:cNvSpPr>
            <a:spLocks noChangeArrowheads="1"/>
          </p:cNvSpPr>
          <p:nvPr/>
        </p:nvSpPr>
        <p:spPr bwMode="auto">
          <a:xfrm>
            <a:off x="1691679" y="4447065"/>
            <a:ext cx="1440160" cy="609600"/>
          </a:xfrm>
          <a:prstGeom prst="rect">
            <a:avLst/>
          </a:prstGeom>
          <a:pattFill prst="wdUpDiag">
            <a:fgClr>
              <a:srgbClr val="00B0F0"/>
            </a:fgClr>
            <a:bgClr>
              <a:schemeClr val="bg1"/>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8680" name="Rectangle 8"/>
          <p:cNvSpPr>
            <a:spLocks noChangeArrowheads="1"/>
          </p:cNvSpPr>
          <p:nvPr/>
        </p:nvSpPr>
        <p:spPr bwMode="auto">
          <a:xfrm>
            <a:off x="1691679" y="5056665"/>
            <a:ext cx="1440160" cy="914400"/>
          </a:xfrm>
          <a:prstGeom prst="rect">
            <a:avLst/>
          </a:prstGeom>
          <a:noFill/>
          <a:ln w="2857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latin typeface="Calibri" panose="020F0502020204030204" pitchFamily="34" charset="0"/>
            </a:endParaRPr>
          </a:p>
        </p:txBody>
      </p:sp>
      <p:sp>
        <p:nvSpPr>
          <p:cNvPr id="28681" name="Rectangle 9" descr="宽上对角线"/>
          <p:cNvSpPr>
            <a:spLocks noChangeArrowheads="1"/>
          </p:cNvSpPr>
          <p:nvPr/>
        </p:nvSpPr>
        <p:spPr bwMode="auto">
          <a:xfrm>
            <a:off x="1691679" y="5971065"/>
            <a:ext cx="1440160" cy="533400"/>
          </a:xfrm>
          <a:prstGeom prst="rect">
            <a:avLst/>
          </a:prstGeom>
          <a:pattFill prst="wdUpDiag">
            <a:fgClr>
              <a:srgbClr val="00B0F0"/>
            </a:fgClr>
            <a:bgClr>
              <a:schemeClr val="bg1"/>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8682" name="Text Box 10"/>
          <p:cNvSpPr txBox="1">
            <a:spLocks noChangeArrowheads="1"/>
          </p:cNvSpPr>
          <p:nvPr/>
        </p:nvSpPr>
        <p:spPr bwMode="auto">
          <a:xfrm>
            <a:off x="1340023" y="1574470"/>
            <a:ext cx="373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7030A0"/>
                </a:solidFill>
                <a:latin typeface="Calibri" panose="020F0502020204030204" pitchFamily="34" charset="0"/>
              </a:rPr>
              <a:t>0K</a:t>
            </a:r>
          </a:p>
        </p:txBody>
      </p:sp>
      <p:sp>
        <p:nvSpPr>
          <p:cNvPr id="28683" name="Text Box 11"/>
          <p:cNvSpPr txBox="1">
            <a:spLocks noChangeArrowheads="1"/>
          </p:cNvSpPr>
          <p:nvPr/>
        </p:nvSpPr>
        <p:spPr bwMode="auto">
          <a:xfrm>
            <a:off x="1263823" y="21681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7030A0"/>
                </a:solidFill>
                <a:latin typeface="Calibri" panose="020F0502020204030204" pitchFamily="34" charset="0"/>
              </a:rPr>
              <a:t>15K</a:t>
            </a:r>
          </a:p>
        </p:txBody>
      </p:sp>
      <p:sp>
        <p:nvSpPr>
          <p:cNvPr id="28684" name="Text Box 12"/>
          <p:cNvSpPr txBox="1">
            <a:spLocks noChangeArrowheads="1"/>
          </p:cNvSpPr>
          <p:nvPr/>
        </p:nvSpPr>
        <p:spPr bwMode="auto">
          <a:xfrm>
            <a:off x="1263823" y="30063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7030A0"/>
                </a:solidFill>
                <a:latin typeface="Calibri" panose="020F0502020204030204" pitchFamily="34" charset="0"/>
              </a:rPr>
              <a:t>38K</a:t>
            </a:r>
          </a:p>
        </p:txBody>
      </p:sp>
      <p:sp>
        <p:nvSpPr>
          <p:cNvPr id="28685" name="Text Box 13"/>
          <p:cNvSpPr txBox="1">
            <a:spLocks noChangeArrowheads="1"/>
          </p:cNvSpPr>
          <p:nvPr/>
        </p:nvSpPr>
        <p:spPr bwMode="auto">
          <a:xfrm>
            <a:off x="1251123" y="34635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7030A0"/>
                </a:solidFill>
                <a:latin typeface="Calibri" panose="020F0502020204030204" pitchFamily="34" charset="0"/>
              </a:rPr>
              <a:t>48K</a:t>
            </a:r>
          </a:p>
        </p:txBody>
      </p:sp>
      <p:sp>
        <p:nvSpPr>
          <p:cNvPr id="28686" name="Text Box 14"/>
          <p:cNvSpPr txBox="1">
            <a:spLocks noChangeArrowheads="1"/>
          </p:cNvSpPr>
          <p:nvPr/>
        </p:nvSpPr>
        <p:spPr bwMode="auto">
          <a:xfrm>
            <a:off x="1263823" y="42255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7030A0"/>
                </a:solidFill>
                <a:latin typeface="Calibri" panose="020F0502020204030204" pitchFamily="34" charset="0"/>
              </a:rPr>
              <a:t>68K</a:t>
            </a:r>
          </a:p>
        </p:txBody>
      </p:sp>
      <p:sp>
        <p:nvSpPr>
          <p:cNvPr id="28687" name="Text Box 15"/>
          <p:cNvSpPr txBox="1">
            <a:spLocks noChangeArrowheads="1"/>
          </p:cNvSpPr>
          <p:nvPr/>
        </p:nvSpPr>
        <p:spPr bwMode="auto">
          <a:xfrm>
            <a:off x="1263823" y="48351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7030A0"/>
                </a:solidFill>
                <a:latin typeface="Calibri" panose="020F0502020204030204" pitchFamily="34" charset="0"/>
              </a:rPr>
              <a:t>80K</a:t>
            </a:r>
          </a:p>
        </p:txBody>
      </p:sp>
      <p:sp>
        <p:nvSpPr>
          <p:cNvPr id="28688" name="Text Box 16"/>
          <p:cNvSpPr txBox="1">
            <a:spLocks noChangeArrowheads="1"/>
          </p:cNvSpPr>
          <p:nvPr/>
        </p:nvSpPr>
        <p:spPr bwMode="auto">
          <a:xfrm>
            <a:off x="1187624" y="5749594"/>
            <a:ext cx="556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7030A0"/>
                </a:solidFill>
                <a:latin typeface="Calibri" panose="020F0502020204030204" pitchFamily="34" charset="0"/>
              </a:rPr>
              <a:t>110K</a:t>
            </a:r>
          </a:p>
        </p:txBody>
      </p:sp>
      <p:sp>
        <p:nvSpPr>
          <p:cNvPr id="28689" name="Text Box 17"/>
          <p:cNvSpPr txBox="1">
            <a:spLocks noChangeArrowheads="1"/>
          </p:cNvSpPr>
          <p:nvPr/>
        </p:nvSpPr>
        <p:spPr bwMode="auto">
          <a:xfrm>
            <a:off x="1187624" y="6282994"/>
            <a:ext cx="556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7030A0"/>
                </a:solidFill>
                <a:latin typeface="Calibri" panose="020F0502020204030204" pitchFamily="34" charset="0"/>
              </a:rPr>
              <a:t>120K</a:t>
            </a:r>
          </a:p>
        </p:txBody>
      </p:sp>
      <p:sp>
        <p:nvSpPr>
          <p:cNvPr id="28756" name="Rectangle 84" descr="小棋盘"/>
          <p:cNvSpPr>
            <a:spLocks noChangeArrowheads="1"/>
          </p:cNvSpPr>
          <p:nvPr/>
        </p:nvSpPr>
        <p:spPr bwMode="auto">
          <a:xfrm>
            <a:off x="1691679" y="5056665"/>
            <a:ext cx="1440160" cy="228600"/>
          </a:xfrm>
          <a:prstGeom prst="rect">
            <a:avLst/>
          </a:prstGeom>
          <a:pattFill prst="smCheck">
            <a:fgClr>
              <a:schemeClr val="accent3">
                <a:lumMod val="75000"/>
              </a:schemeClr>
            </a:fgClr>
            <a:bgClr>
              <a:srgbClr val="FFFFFF"/>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8757" name="Text Box 85"/>
          <p:cNvSpPr txBox="1">
            <a:spLocks noChangeArrowheads="1"/>
          </p:cNvSpPr>
          <p:nvPr/>
        </p:nvSpPr>
        <p:spPr bwMode="auto">
          <a:xfrm>
            <a:off x="1263823" y="5093958"/>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dirty="0">
                <a:solidFill>
                  <a:srgbClr val="7030A0"/>
                </a:solidFill>
                <a:latin typeface="Calibri" panose="020F0502020204030204" pitchFamily="34" charset="0"/>
              </a:rPr>
              <a:t>85K</a:t>
            </a:r>
          </a:p>
        </p:txBody>
      </p:sp>
      <p:sp>
        <p:nvSpPr>
          <p:cNvPr id="28758" name="Rectangle 86" descr="棚架"/>
          <p:cNvSpPr>
            <a:spLocks noChangeArrowheads="1"/>
          </p:cNvSpPr>
          <p:nvPr/>
        </p:nvSpPr>
        <p:spPr bwMode="auto">
          <a:xfrm>
            <a:off x="1691679" y="5285265"/>
            <a:ext cx="1440160" cy="381000"/>
          </a:xfrm>
          <a:prstGeom prst="rect">
            <a:avLst/>
          </a:prstGeom>
          <a:pattFill prst="trellis">
            <a:fgClr>
              <a:srgbClr val="FF99FF"/>
            </a:fgClr>
            <a:bgClr>
              <a:schemeClr val="bg1"/>
            </a:bgClr>
          </a:pattFill>
          <a:ln w="28575">
            <a:solidFill>
              <a:schemeClr val="accent1">
                <a:lumMod val="50000"/>
              </a:schemeClr>
            </a:solidFill>
            <a:miter lim="800000"/>
            <a:headEnd/>
            <a:tailEnd/>
          </a:ln>
        </p:spPr>
        <p:txBody>
          <a:bodyPr wrap="none" anchor="ctr"/>
          <a:lstStyle/>
          <a:p>
            <a:endParaRPr lang="zh-CN" altLang="en-US" sz="1400">
              <a:latin typeface="Calibri" panose="020F0502020204030204" pitchFamily="34" charset="0"/>
            </a:endParaRPr>
          </a:p>
        </p:txBody>
      </p:sp>
      <p:sp>
        <p:nvSpPr>
          <p:cNvPr id="28759" name="Text Box 87"/>
          <p:cNvSpPr txBox="1">
            <a:spLocks noChangeArrowheads="1"/>
          </p:cNvSpPr>
          <p:nvPr/>
        </p:nvSpPr>
        <p:spPr bwMode="auto">
          <a:xfrm>
            <a:off x="1263823" y="5444794"/>
            <a:ext cx="465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dirty="0">
                <a:solidFill>
                  <a:srgbClr val="7030A0"/>
                </a:solidFill>
                <a:latin typeface="Calibri" panose="020F0502020204030204" pitchFamily="34" charset="0"/>
              </a:rPr>
              <a:t>98K</a:t>
            </a:r>
          </a:p>
        </p:txBody>
      </p:sp>
      <p:sp>
        <p:nvSpPr>
          <p:cNvPr id="28760" name="Rectangle 88"/>
          <p:cNvSpPr>
            <a:spLocks noGrp="1" noChangeArrowheads="1"/>
          </p:cNvSpPr>
          <p:nvPr>
            <p:ph type="title"/>
          </p:nvPr>
        </p:nvSpPr>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示例</a:t>
            </a:r>
          </a:p>
        </p:txBody>
      </p:sp>
      <p:graphicFrame>
        <p:nvGraphicFramePr>
          <p:cNvPr id="27" name="Group 85"/>
          <p:cNvGraphicFramePr>
            <a:graphicFrameLocks noGrp="1"/>
          </p:cNvGraphicFramePr>
          <p:nvPr>
            <p:extLst>
              <p:ext uri="{D42A27DB-BD31-4B8C-83A1-F6EECF244321}">
                <p14:modId xmlns:p14="http://schemas.microsoft.com/office/powerpoint/2010/main" val="3675485121"/>
              </p:ext>
            </p:extLst>
          </p:nvPr>
        </p:nvGraphicFramePr>
        <p:xfrm>
          <a:off x="3779911" y="1781987"/>
          <a:ext cx="3240000" cy="2031054"/>
        </p:xfrm>
        <a:graphic>
          <a:graphicData uri="http://schemas.openxmlformats.org/drawingml/2006/table">
            <a:tbl>
              <a:tblPr/>
              <a:tblGrid>
                <a:gridCol w="108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tblGrid>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始址</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长度</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标志</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15K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23K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48K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20K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80K</a:t>
                      </a:r>
                      <a:endPar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30K</a:t>
                      </a:r>
                      <a:endPar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graphicFrame>
        <p:nvGraphicFramePr>
          <p:cNvPr id="28" name="Group 86"/>
          <p:cNvGraphicFramePr>
            <a:graphicFrameLocks noGrp="1"/>
          </p:cNvGraphicFramePr>
          <p:nvPr>
            <p:extLst>
              <p:ext uri="{D42A27DB-BD31-4B8C-83A1-F6EECF244321}">
                <p14:modId xmlns:p14="http://schemas.microsoft.com/office/powerpoint/2010/main" val="532689043"/>
              </p:ext>
            </p:extLst>
          </p:nvPr>
        </p:nvGraphicFramePr>
        <p:xfrm>
          <a:off x="3779911" y="4346552"/>
          <a:ext cx="3240360" cy="2346813"/>
        </p:xfrm>
        <a:graphic>
          <a:graphicData uri="http://schemas.openxmlformats.org/drawingml/2006/table">
            <a:tbl>
              <a:tblPr/>
              <a:tblGrid>
                <a:gridCol w="108012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始址</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长度</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标志</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0K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15K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38K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10K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2</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68K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12K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3</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110K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10K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4</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6"/>
                  </a:ext>
                </a:extLst>
              </a:tr>
            </a:tbl>
          </a:graphicData>
        </a:graphic>
      </p:graphicFrame>
      <p:sp>
        <p:nvSpPr>
          <p:cNvPr id="29" name="Text Box 18"/>
          <p:cNvSpPr txBox="1">
            <a:spLocks noChangeArrowheads="1"/>
          </p:cNvSpPr>
          <p:nvPr/>
        </p:nvSpPr>
        <p:spPr bwMode="auto">
          <a:xfrm>
            <a:off x="3707903" y="1403484"/>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1800" b="1" dirty="0">
                <a:solidFill>
                  <a:srgbClr val="7030A0"/>
                </a:solidFill>
                <a:latin typeface="华文楷体" panose="02010600040101010101" pitchFamily="2" charset="-122"/>
                <a:ea typeface="华文楷体" panose="02010600040101010101" pitchFamily="2" charset="-122"/>
              </a:rPr>
              <a:t>空闲区表</a:t>
            </a:r>
          </a:p>
        </p:txBody>
      </p:sp>
      <p:sp>
        <p:nvSpPr>
          <p:cNvPr id="30" name="Text Box 19"/>
          <p:cNvSpPr txBox="1">
            <a:spLocks noChangeArrowheads="1"/>
          </p:cNvSpPr>
          <p:nvPr/>
        </p:nvSpPr>
        <p:spPr bwMode="auto">
          <a:xfrm>
            <a:off x="3779911" y="3995772"/>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1800" b="1" dirty="0">
                <a:solidFill>
                  <a:srgbClr val="7030A0"/>
                </a:solidFill>
                <a:latin typeface="华文楷体" panose="02010600040101010101" pitchFamily="2" charset="-122"/>
                <a:ea typeface="华文楷体" panose="02010600040101010101" pitchFamily="2" charset="-122"/>
              </a:rPr>
              <a:t>已分配区表</a:t>
            </a:r>
          </a:p>
        </p:txBody>
      </p:sp>
      <p:graphicFrame>
        <p:nvGraphicFramePr>
          <p:cNvPr id="31" name="Group 86"/>
          <p:cNvGraphicFramePr>
            <a:graphicFrameLocks noGrp="1"/>
          </p:cNvGraphicFramePr>
          <p:nvPr>
            <p:extLst>
              <p:ext uri="{D42A27DB-BD31-4B8C-83A1-F6EECF244321}">
                <p14:modId xmlns:p14="http://schemas.microsoft.com/office/powerpoint/2010/main" val="118378626"/>
              </p:ext>
            </p:extLst>
          </p:nvPr>
        </p:nvGraphicFramePr>
        <p:xfrm>
          <a:off x="3779911" y="4346552"/>
          <a:ext cx="3240360" cy="2346813"/>
        </p:xfrm>
        <a:graphic>
          <a:graphicData uri="http://schemas.openxmlformats.org/drawingml/2006/table">
            <a:tbl>
              <a:tblPr/>
              <a:tblGrid>
                <a:gridCol w="108012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始址</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长度</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标志</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0K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15K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38K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10K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2</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68K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12K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3</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110K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10K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4</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80K</a:t>
                      </a: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5K</a:t>
                      </a: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C00000"/>
                          </a:solidFill>
                          <a:effectLst/>
                          <a:latin typeface="Calibri" panose="020F0502020204030204" pitchFamily="34" charset="0"/>
                          <a:ea typeface="华文楷体" panose="02010600040101010101" pitchFamily="2" charset="-122"/>
                        </a:rPr>
                        <a:t>5</a:t>
                      </a:r>
                      <a:endParaRPr kumimoji="0" lang="zh-CN" altLang="en-US" sz="1600" b="1" i="0" u="none" strike="noStrike" cap="none" normalizeH="0" baseline="-2500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6"/>
                  </a:ext>
                </a:extLst>
              </a:tr>
            </a:tbl>
          </a:graphicData>
        </a:graphic>
      </p:graphicFrame>
      <p:graphicFrame>
        <p:nvGraphicFramePr>
          <p:cNvPr id="32" name="Group 86"/>
          <p:cNvGraphicFramePr>
            <a:graphicFrameLocks noGrp="1"/>
          </p:cNvGraphicFramePr>
          <p:nvPr>
            <p:extLst>
              <p:ext uri="{D42A27DB-BD31-4B8C-83A1-F6EECF244321}">
                <p14:modId xmlns:p14="http://schemas.microsoft.com/office/powerpoint/2010/main" val="1912461964"/>
              </p:ext>
            </p:extLst>
          </p:nvPr>
        </p:nvGraphicFramePr>
        <p:xfrm>
          <a:off x="3779911" y="4346552"/>
          <a:ext cx="3240360" cy="2346813"/>
        </p:xfrm>
        <a:graphic>
          <a:graphicData uri="http://schemas.openxmlformats.org/drawingml/2006/table">
            <a:tbl>
              <a:tblPr/>
              <a:tblGrid>
                <a:gridCol w="108012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始址</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长度</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标志</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0K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15K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38K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10K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2</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68K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12K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3</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110K</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10K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0000CC"/>
                          </a:solidFill>
                          <a:effectLst/>
                          <a:latin typeface="Calibri" panose="020F0502020204030204" pitchFamily="34" charset="0"/>
                          <a:ea typeface="华文楷体" panose="02010600040101010101" pitchFamily="2" charset="-122"/>
                        </a:rPr>
                        <a:t>4</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80K</a:t>
                      </a: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5K</a:t>
                      </a: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C00000"/>
                          </a:solidFill>
                          <a:effectLst/>
                          <a:latin typeface="Calibri" panose="020F0502020204030204" pitchFamily="34" charset="0"/>
                          <a:ea typeface="华文楷体" panose="02010600040101010101" pitchFamily="2" charset="-122"/>
                        </a:rPr>
                        <a:t>5</a:t>
                      </a:r>
                      <a:endParaRPr kumimoji="0" lang="zh-CN" altLang="en-US" sz="1600" b="1" i="0" u="none" strike="noStrike" cap="none" normalizeH="0" baseline="-2500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r h="335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85K</a:t>
                      </a: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13K</a:t>
                      </a:r>
                      <a:endPar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P</a:t>
                      </a:r>
                      <a:r>
                        <a:rPr kumimoji="0" lang="en-US" altLang="zh-CN" sz="1600" b="1" i="0" u="none" strike="noStrike" cap="none" normalizeH="0" baseline="-25000" dirty="0">
                          <a:ln>
                            <a:noFill/>
                          </a:ln>
                          <a:solidFill>
                            <a:srgbClr val="C00000"/>
                          </a:solidFill>
                          <a:effectLst/>
                          <a:latin typeface="Calibri" panose="020F0502020204030204" pitchFamily="34" charset="0"/>
                          <a:ea typeface="华文楷体" panose="02010600040101010101" pitchFamily="2" charset="-122"/>
                        </a:rPr>
                        <a:t>6</a:t>
                      </a:r>
                      <a:endParaRPr kumimoji="0" lang="zh-CN" altLang="en-US" sz="1600" b="1" i="0" u="none" strike="noStrike" cap="none" normalizeH="0" baseline="-25000" dirty="0">
                        <a:ln>
                          <a:noFill/>
                        </a:ln>
                        <a:solidFill>
                          <a:srgbClr val="C00000"/>
                        </a:solidFill>
                        <a:effectLst/>
                        <a:latin typeface="Calibri" panose="020F0502020204030204" pitchFamily="34" charset="0"/>
                        <a:ea typeface="华文楷体"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6"/>
                  </a:ext>
                </a:extLst>
              </a:tr>
            </a:tbl>
          </a:graphicData>
        </a:graphic>
      </p:graphicFrame>
      <p:graphicFrame>
        <p:nvGraphicFramePr>
          <p:cNvPr id="33" name="Group 85"/>
          <p:cNvGraphicFramePr>
            <a:graphicFrameLocks noGrp="1"/>
          </p:cNvGraphicFramePr>
          <p:nvPr>
            <p:extLst>
              <p:ext uri="{D42A27DB-BD31-4B8C-83A1-F6EECF244321}">
                <p14:modId xmlns:p14="http://schemas.microsoft.com/office/powerpoint/2010/main" val="2655165813"/>
              </p:ext>
            </p:extLst>
          </p:nvPr>
        </p:nvGraphicFramePr>
        <p:xfrm>
          <a:off x="3779911" y="1781987"/>
          <a:ext cx="3240000" cy="2031054"/>
        </p:xfrm>
        <a:graphic>
          <a:graphicData uri="http://schemas.openxmlformats.org/drawingml/2006/table">
            <a:tbl>
              <a:tblPr/>
              <a:tblGrid>
                <a:gridCol w="108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tblGrid>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始址</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长度</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标志</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15K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23K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48K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20K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85K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25K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graphicFrame>
        <p:nvGraphicFramePr>
          <p:cNvPr id="34" name="Group 85"/>
          <p:cNvGraphicFramePr>
            <a:graphicFrameLocks noGrp="1"/>
          </p:cNvGraphicFramePr>
          <p:nvPr>
            <p:extLst>
              <p:ext uri="{D42A27DB-BD31-4B8C-83A1-F6EECF244321}">
                <p14:modId xmlns:p14="http://schemas.microsoft.com/office/powerpoint/2010/main" val="3980762777"/>
              </p:ext>
            </p:extLst>
          </p:nvPr>
        </p:nvGraphicFramePr>
        <p:xfrm>
          <a:off x="3779911" y="1781987"/>
          <a:ext cx="3240000" cy="2031054"/>
        </p:xfrm>
        <a:graphic>
          <a:graphicData uri="http://schemas.openxmlformats.org/drawingml/2006/table">
            <a:tbl>
              <a:tblPr/>
              <a:tblGrid>
                <a:gridCol w="108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tblGrid>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始址</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长度</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标志</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15K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23K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rPr>
                        <a:t>48K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20K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98K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12K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C00000"/>
                          </a:solidFill>
                          <a:effectLst/>
                          <a:latin typeface="Calibri" panose="020F0502020204030204" pitchFamily="34" charset="0"/>
                          <a:ea typeface="华文楷体" panose="02010600040101010101" pitchFamily="2" charset="-122"/>
                        </a:rPr>
                        <a:t>未分配</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338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a:ln>
                          <a:noFill/>
                        </a:ln>
                        <a:solidFill>
                          <a:srgbClr val="0000CC"/>
                        </a:solidFill>
                        <a:effectLst/>
                        <a:latin typeface="Calibri" panose="020F0502020204030204" pitchFamily="34" charset="0"/>
                        <a:ea typeface="华文楷体" panose="0201060004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00CC"/>
                          </a:solidFill>
                          <a:effectLst/>
                          <a:latin typeface="Calibri" panose="020F0502020204030204" pitchFamily="34" charset="0"/>
                          <a:ea typeface="华文楷体" panose="02010600040101010101" pitchFamily="2" charset="-122"/>
                        </a:rPr>
                        <a:t>空项</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9367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56"/>
                                        </p:tgtEl>
                                        <p:attrNameLst>
                                          <p:attrName>style.visibility</p:attrName>
                                        </p:attrNameLst>
                                      </p:cBhvr>
                                      <p:to>
                                        <p:strVal val="visible"/>
                                      </p:to>
                                    </p:set>
                                    <p:animEffect transition="in" filter="wipe(left)">
                                      <p:cBhvr>
                                        <p:cTn id="7" dur="1000"/>
                                        <p:tgtEl>
                                          <p:spTgt spid="28756"/>
                                        </p:tgtEl>
                                      </p:cBhvr>
                                    </p:animEffect>
                                  </p:childTnLst>
                                </p:cTn>
                              </p:par>
                              <p:par>
                                <p:cTn id="8" presetID="22" presetClass="entr" presetSubtype="8" fill="hold" nodeType="withEffect">
                                  <p:stCondLst>
                                    <p:cond delay="0"/>
                                  </p:stCondLst>
                                  <p:childTnLst>
                                    <p:set>
                                      <p:cBhvr>
                                        <p:cTn id="9" dur="1" fill="hold">
                                          <p:stCondLst>
                                            <p:cond delay="0"/>
                                          </p:stCondLst>
                                        </p:cTn>
                                        <p:tgtEl>
                                          <p:spTgt spid="28757">
                                            <p:txEl>
                                              <p:pRg st="0" end="0"/>
                                            </p:txEl>
                                          </p:spTgt>
                                        </p:tgtEl>
                                        <p:attrNameLst>
                                          <p:attrName>style.visibility</p:attrName>
                                        </p:attrNameLst>
                                      </p:cBhvr>
                                      <p:to>
                                        <p:strVal val="visible"/>
                                      </p:to>
                                    </p:set>
                                    <p:animEffect transition="in" filter="wipe(left)">
                                      <p:cBhvr>
                                        <p:cTn id="10" dur="1000"/>
                                        <p:tgtEl>
                                          <p:spTgt spid="2875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10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10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758"/>
                                        </p:tgtEl>
                                        <p:attrNameLst>
                                          <p:attrName>style.visibility</p:attrName>
                                        </p:attrNameLst>
                                      </p:cBhvr>
                                      <p:to>
                                        <p:strVal val="visible"/>
                                      </p:to>
                                    </p:set>
                                    <p:animEffect transition="in" filter="wipe(left)">
                                      <p:cBhvr>
                                        <p:cTn id="25" dur="1000"/>
                                        <p:tgtEl>
                                          <p:spTgt spid="28758"/>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8759"/>
                                        </p:tgtEl>
                                        <p:attrNameLst>
                                          <p:attrName>style.visibility</p:attrName>
                                        </p:attrNameLst>
                                      </p:cBhvr>
                                      <p:to>
                                        <p:strVal val="visible"/>
                                      </p:to>
                                    </p:set>
                                    <p:animEffect transition="in" filter="wipe(left)">
                                      <p:cBhvr>
                                        <p:cTn id="29" dur="1000"/>
                                        <p:tgtEl>
                                          <p:spTgt spid="2875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10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56" grpId="0" animBg="1"/>
      <p:bldP spid="28758" grpId="0" animBg="1"/>
      <p:bldP spid="287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3568" y="464056"/>
            <a:ext cx="5915000" cy="804704"/>
          </a:xfrm>
        </p:spPr>
        <p:txBody>
          <a:bodyPr>
            <a:normAutofit/>
          </a:bodyPr>
          <a:lstStyle/>
          <a:p>
            <a:r>
              <a:rPr lang="zh-CN" altLang="en-US" sz="4000" dirty="0"/>
              <a:t>回收问题</a:t>
            </a:r>
          </a:p>
        </p:txBody>
      </p:sp>
      <p:sp>
        <p:nvSpPr>
          <p:cNvPr id="29699" name="Rectangle 3"/>
          <p:cNvSpPr>
            <a:spLocks noGrp="1" noChangeArrowheads="1"/>
          </p:cNvSpPr>
          <p:nvPr>
            <p:ph idx="1"/>
          </p:nvPr>
        </p:nvSpPr>
        <p:spPr>
          <a:xfrm>
            <a:off x="827584" y="1609416"/>
            <a:ext cx="7056784" cy="4846320"/>
          </a:xfrm>
        </p:spPr>
        <p:txBody>
          <a:bodyPr>
            <a:normAutofit/>
          </a:bodyPr>
          <a:lstStyle/>
          <a:p>
            <a:pPr>
              <a:spcBef>
                <a:spcPts val="0"/>
              </a:spcBef>
            </a:pPr>
            <a:r>
              <a:rPr lang="zh-CN" altLang="en-US" sz="2400" b="1" dirty="0"/>
              <a:t> 内存回收算法</a:t>
            </a:r>
          </a:p>
          <a:p>
            <a:pPr lvl="1">
              <a:spcBef>
                <a:spcPts val="0"/>
              </a:spcBef>
            </a:pPr>
            <a:r>
              <a:rPr lang="zh-CN" altLang="en-US" sz="2400" b="1" dirty="0"/>
              <a:t>当某一块归还后，前后空闲空间合并，修改内存空闲区表</a:t>
            </a:r>
          </a:p>
          <a:p>
            <a:pPr lvl="1">
              <a:spcBef>
                <a:spcPts val="0"/>
              </a:spcBef>
            </a:pPr>
            <a:r>
              <a:rPr lang="zh-CN" altLang="en-US" sz="2400" b="1" dirty="0"/>
              <a:t>四种情况</a:t>
            </a:r>
            <a:endParaRPr lang="en-US" altLang="zh-CN" sz="2400" b="1" dirty="0"/>
          </a:p>
          <a:p>
            <a:pPr marL="292608" lvl="1" indent="0">
              <a:spcBef>
                <a:spcPts val="0"/>
              </a:spcBef>
              <a:buNone/>
            </a:pPr>
            <a:r>
              <a:rPr lang="en-US" altLang="zh-CN" sz="2400" b="1" dirty="0"/>
              <a:t>    </a:t>
            </a:r>
            <a:r>
              <a:rPr lang="zh-CN" altLang="en-US" sz="2400" b="1" dirty="0"/>
              <a:t>上相邻、下相邻、上下都相邻、上下都不相邻</a:t>
            </a:r>
          </a:p>
        </p:txBody>
      </p:sp>
    </p:spTree>
    <p:extLst>
      <p:ext uri="{BB962C8B-B14F-4D97-AF65-F5344CB8AC3E}">
        <p14:creationId xmlns:p14="http://schemas.microsoft.com/office/powerpoint/2010/main" val="392232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randombar(horizontal)">
                                      <p:cBhvr>
                                        <p:cTn id="7" dur="1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randombar(horizontal)">
                                      <p:cBhvr>
                                        <p:cTn id="12" dur="1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randombar(horizontal)">
                                      <p:cBhvr>
                                        <p:cTn id="17" dur="1500"/>
                                        <p:tgtEl>
                                          <p:spTgt spid="29699">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9699">
                                            <p:txEl>
                                              <p:pRg st="3" end="3"/>
                                            </p:txEl>
                                          </p:spTgt>
                                        </p:tgtEl>
                                        <p:attrNameLst>
                                          <p:attrName>style.visibility</p:attrName>
                                        </p:attrNameLst>
                                      </p:cBhvr>
                                      <p:to>
                                        <p:strVal val="visible"/>
                                      </p:to>
                                    </p:set>
                                    <p:animEffect transition="in" filter="randombar(horizontal)">
                                      <p:cBhvr>
                                        <p:cTn id="20" dur="1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normAutofit/>
          </a:bodyPr>
          <a:lstStyle/>
          <a:p>
            <a:pPr algn="l"/>
            <a:r>
              <a:rPr lang="zh-CN" altLang="en-US" sz="4000" dirty="0"/>
              <a:t>伙伴系统</a:t>
            </a:r>
          </a:p>
        </p:txBody>
      </p:sp>
      <p:sp>
        <p:nvSpPr>
          <p:cNvPr id="31747" name="内容占位符 2"/>
          <p:cNvSpPr>
            <a:spLocks noGrp="1"/>
          </p:cNvSpPr>
          <p:nvPr>
            <p:ph idx="1"/>
          </p:nvPr>
        </p:nvSpPr>
        <p:spPr>
          <a:xfrm>
            <a:off x="539552" y="1823040"/>
            <a:ext cx="7283152" cy="4846320"/>
          </a:xfrm>
          <a:prstGeom prst="rect">
            <a:avLst/>
          </a:prstGeom>
        </p:spPr>
        <p:txBody>
          <a:bodyPr>
            <a:normAutofit/>
          </a:bodyPr>
          <a:lstStyle/>
          <a:p>
            <a:r>
              <a:rPr lang="zh-CN" altLang="en-US" sz="2400" b="1" dirty="0"/>
              <a:t>一种经典的内存分配方案</a:t>
            </a:r>
            <a:endParaRPr lang="en-US" altLang="zh-CN" sz="2400" b="1" dirty="0"/>
          </a:p>
          <a:p>
            <a:pPr>
              <a:spcBef>
                <a:spcPts val="0"/>
              </a:spcBef>
            </a:pPr>
            <a:r>
              <a:rPr lang="zh-CN" altLang="en-US" sz="2400" b="1" dirty="0"/>
              <a:t>主要思想：将内存按</a:t>
            </a:r>
            <a:r>
              <a:rPr lang="en-US" altLang="zh-CN" sz="2400" b="1" dirty="0"/>
              <a:t>2</a:t>
            </a:r>
            <a:r>
              <a:rPr lang="zh-CN" altLang="en-US" sz="2400" b="1" dirty="0"/>
              <a:t>的幂进行划分，组成若干空闲块链表；查找该链表找到能满足进程需求的最佳匹配块</a:t>
            </a:r>
            <a:endParaRPr lang="en-US" altLang="zh-CN" sz="2400" b="1" dirty="0"/>
          </a:p>
          <a:p>
            <a:r>
              <a:rPr lang="zh-CN" altLang="en-US" sz="2400" b="1" dirty="0"/>
              <a:t>算法：</a:t>
            </a:r>
            <a:endParaRPr lang="en-US" altLang="zh-CN" sz="2400" b="1" dirty="0"/>
          </a:p>
          <a:p>
            <a:pPr lvl="1"/>
            <a:r>
              <a:rPr lang="zh-CN" altLang="en-US" sz="2000" b="1" dirty="0"/>
              <a:t>首先将整个可用空间看作一块：</a:t>
            </a:r>
            <a:r>
              <a:rPr lang="en-US" altLang="zh-CN" sz="2000" b="1" dirty="0"/>
              <a:t>2</a:t>
            </a:r>
            <a:r>
              <a:rPr lang="en-US" altLang="zh-CN" sz="2000" b="1" baseline="30000" dirty="0"/>
              <a:t>U</a:t>
            </a:r>
            <a:endParaRPr lang="en-US" altLang="zh-CN" sz="2000" b="1" dirty="0"/>
          </a:p>
          <a:p>
            <a:pPr lvl="1"/>
            <a:r>
              <a:rPr lang="zh-CN" altLang="en-US" sz="2000" b="1" dirty="0"/>
              <a:t>假设进程申请的空间大小为 </a:t>
            </a:r>
            <a:r>
              <a:rPr lang="en-US" altLang="zh-CN" sz="2000" b="1" dirty="0"/>
              <a:t>s</a:t>
            </a:r>
            <a:r>
              <a:rPr lang="zh-CN" altLang="en-US" sz="2000" b="1" dirty="0"/>
              <a:t>，如果满足</a:t>
            </a:r>
            <a:endParaRPr lang="en-US" altLang="zh-CN" sz="2000" b="1" dirty="0"/>
          </a:p>
          <a:p>
            <a:pPr lvl="1">
              <a:buFontTx/>
              <a:buNone/>
            </a:pPr>
            <a:r>
              <a:rPr lang="en-US" altLang="zh-CN" sz="2000" b="1" dirty="0"/>
              <a:t>           2</a:t>
            </a:r>
            <a:r>
              <a:rPr lang="en-US" altLang="zh-CN" sz="2000" b="1" i="1" baseline="30000" dirty="0"/>
              <a:t>U</a:t>
            </a:r>
            <a:r>
              <a:rPr lang="en-US" altLang="zh-CN" sz="2000" b="1" baseline="30000" dirty="0"/>
              <a:t>-1</a:t>
            </a:r>
            <a:r>
              <a:rPr lang="en-US" altLang="zh-CN" sz="2000" b="1" dirty="0"/>
              <a:t> &lt; </a:t>
            </a:r>
            <a:r>
              <a:rPr lang="en-US" altLang="zh-CN" sz="2000" b="1" i="1" dirty="0"/>
              <a:t>s </a:t>
            </a:r>
            <a:r>
              <a:rPr lang="en-US" altLang="zh-CN" sz="2000" b="1" dirty="0"/>
              <a:t>&lt;= 2</a:t>
            </a:r>
            <a:r>
              <a:rPr lang="en-US" altLang="zh-CN" sz="2000" b="1" i="1" baseline="30000" dirty="0"/>
              <a:t>U</a:t>
            </a:r>
            <a:r>
              <a:rPr lang="zh-CN" altLang="en-US" sz="2000" b="1" dirty="0"/>
              <a:t>，则分配整个块</a:t>
            </a:r>
            <a:endParaRPr lang="en-US" altLang="zh-CN" sz="2000" b="1" dirty="0"/>
          </a:p>
          <a:p>
            <a:pPr marL="246888" lvl="1" indent="0">
              <a:buNone/>
            </a:pPr>
            <a:r>
              <a:rPr lang="zh-CN" altLang="en-US" sz="2000" b="1" dirty="0"/>
              <a:t>     否则，将块划分为两个大小相等的伙伴，大小为</a:t>
            </a:r>
            <a:r>
              <a:rPr lang="en-US" altLang="zh-CN" sz="2000" b="1" dirty="0"/>
              <a:t>2</a:t>
            </a:r>
            <a:r>
              <a:rPr lang="en-US" altLang="zh-CN" sz="2000" b="1" i="1" baseline="30000" dirty="0"/>
              <a:t>U</a:t>
            </a:r>
            <a:r>
              <a:rPr lang="en-US" altLang="zh-CN" sz="2000" b="1" baseline="30000" dirty="0"/>
              <a:t>-1</a:t>
            </a:r>
            <a:endParaRPr lang="en-US" altLang="zh-CN" sz="2000" b="1" dirty="0"/>
          </a:p>
          <a:p>
            <a:pPr lvl="1"/>
            <a:r>
              <a:rPr lang="zh-CN" altLang="en-US" sz="2000" b="1" dirty="0"/>
              <a:t>一直划分下去直到产生</a:t>
            </a:r>
            <a:r>
              <a:rPr lang="zh-CN" altLang="en-US" sz="2000" b="1" dirty="0">
                <a:solidFill>
                  <a:srgbClr val="C00000"/>
                </a:solidFill>
              </a:rPr>
              <a:t>大于或等于 </a:t>
            </a:r>
            <a:r>
              <a:rPr lang="en-US" altLang="zh-CN" sz="2000" b="1" dirty="0">
                <a:solidFill>
                  <a:srgbClr val="C00000"/>
                </a:solidFill>
              </a:rPr>
              <a:t>s </a:t>
            </a:r>
            <a:r>
              <a:rPr lang="zh-CN" altLang="en-US" sz="2000" b="1" dirty="0">
                <a:solidFill>
                  <a:srgbClr val="C00000"/>
                </a:solidFill>
              </a:rPr>
              <a:t>的最小块</a:t>
            </a:r>
            <a:endParaRPr lang="en-US" altLang="zh-CN" sz="2000" b="1" dirty="0">
              <a:solidFill>
                <a:srgbClr val="C00000"/>
              </a:solidFill>
            </a:endParaRPr>
          </a:p>
          <a:p>
            <a:endParaRPr lang="zh-CN" altLang="en-US" sz="2400" b="1" dirty="0"/>
          </a:p>
        </p:txBody>
      </p:sp>
      <p:sp>
        <p:nvSpPr>
          <p:cNvPr id="2" name="云形 1"/>
          <p:cNvSpPr/>
          <p:nvPr/>
        </p:nvSpPr>
        <p:spPr>
          <a:xfrm>
            <a:off x="4067944" y="164637"/>
            <a:ext cx="2592288" cy="1224136"/>
          </a:xfrm>
          <a:prstGeom prst="cloud">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0000CC"/>
                </a:solidFill>
                <a:latin typeface="Calibri" panose="020F0502020204030204" pitchFamily="34" charset="0"/>
                <a:ea typeface="华文楷体" panose="02010600040101010101" pitchFamily="2" charset="-122"/>
              </a:rPr>
              <a:t>Linux</a:t>
            </a:r>
            <a:r>
              <a:rPr lang="zh-CN" altLang="en-US" sz="2000" b="1" dirty="0">
                <a:solidFill>
                  <a:srgbClr val="0000CC"/>
                </a:solidFill>
                <a:latin typeface="Calibri" panose="020F0502020204030204" pitchFamily="34" charset="0"/>
                <a:ea typeface="华文楷体" panose="02010600040101010101" pitchFamily="2" charset="-122"/>
              </a:rPr>
              <a:t>低层内存管理采用</a:t>
            </a:r>
          </a:p>
        </p:txBody>
      </p:sp>
      <p:sp>
        <p:nvSpPr>
          <p:cNvPr id="5" name="云形 4"/>
          <p:cNvSpPr/>
          <p:nvPr/>
        </p:nvSpPr>
        <p:spPr>
          <a:xfrm>
            <a:off x="6156176" y="836712"/>
            <a:ext cx="2592288" cy="1224136"/>
          </a:xfrm>
          <a:prstGeom prst="cloud">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Calibri" panose="020F0502020204030204" pitchFamily="34" charset="0"/>
                <a:ea typeface="华文楷体" panose="02010600040101010101" pitchFamily="2" charset="-122"/>
              </a:rPr>
              <a:t>一种特殊的“分离适配”算法</a:t>
            </a:r>
          </a:p>
        </p:txBody>
      </p:sp>
    </p:spTree>
    <p:extLst>
      <p:ext uri="{BB962C8B-B14F-4D97-AF65-F5344CB8AC3E}">
        <p14:creationId xmlns:p14="http://schemas.microsoft.com/office/powerpoint/2010/main" val="420965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1747">
                                            <p:txEl>
                                              <p:pRg st="0" end="0"/>
                                            </p:txEl>
                                          </p:spTgt>
                                        </p:tgtEl>
                                        <p:attrNameLst>
                                          <p:attrName>style.visibility</p:attrName>
                                        </p:attrNameLst>
                                      </p:cBhvr>
                                      <p:to>
                                        <p:strVal val="visible"/>
                                      </p:to>
                                    </p:set>
                                    <p:animEffect transition="in" filter="wipe(left)">
                                      <p:cBhvr>
                                        <p:cTn id="14" dur="1000"/>
                                        <p:tgtEl>
                                          <p:spTgt spid="3174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1747">
                                            <p:txEl>
                                              <p:pRg st="1" end="1"/>
                                            </p:txEl>
                                          </p:spTgt>
                                        </p:tgtEl>
                                        <p:attrNameLst>
                                          <p:attrName>style.visibility</p:attrName>
                                        </p:attrNameLst>
                                      </p:cBhvr>
                                      <p:to>
                                        <p:strVal val="visible"/>
                                      </p:to>
                                    </p:set>
                                    <p:animEffect transition="in" filter="wipe(left)">
                                      <p:cBhvr>
                                        <p:cTn id="26" dur="1500"/>
                                        <p:tgtEl>
                                          <p:spTgt spid="3174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31747">
                                            <p:txEl>
                                              <p:pRg st="2" end="2"/>
                                            </p:txEl>
                                          </p:spTgt>
                                        </p:tgtEl>
                                        <p:attrNameLst>
                                          <p:attrName>style.visibility</p:attrName>
                                        </p:attrNameLst>
                                      </p:cBhvr>
                                      <p:to>
                                        <p:strVal val="visible"/>
                                      </p:to>
                                    </p:set>
                                    <p:animEffect transition="in" filter="barn(outVertical)">
                                      <p:cBhvr>
                                        <p:cTn id="31" dur="500"/>
                                        <p:tgtEl>
                                          <p:spTgt spid="3174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747">
                                            <p:txEl>
                                              <p:pRg st="3" end="3"/>
                                            </p:txEl>
                                          </p:spTgt>
                                        </p:tgtEl>
                                        <p:attrNameLst>
                                          <p:attrName>style.visibility</p:attrName>
                                        </p:attrNameLst>
                                      </p:cBhvr>
                                      <p:to>
                                        <p:strVal val="visible"/>
                                      </p:to>
                                    </p:set>
                                    <p:animEffect transition="in" filter="wipe(left)">
                                      <p:cBhvr>
                                        <p:cTn id="36" dur="1000"/>
                                        <p:tgtEl>
                                          <p:spTgt spid="31747">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1747">
                                            <p:txEl>
                                              <p:pRg st="4" end="4"/>
                                            </p:txEl>
                                          </p:spTgt>
                                        </p:tgtEl>
                                        <p:attrNameLst>
                                          <p:attrName>style.visibility</p:attrName>
                                        </p:attrNameLst>
                                      </p:cBhvr>
                                      <p:to>
                                        <p:strVal val="visible"/>
                                      </p:to>
                                    </p:set>
                                    <p:animEffect transition="in" filter="wipe(left)">
                                      <p:cBhvr>
                                        <p:cTn id="41" dur="1500"/>
                                        <p:tgtEl>
                                          <p:spTgt spid="31747">
                                            <p:txEl>
                                              <p:pRg st="4" end="4"/>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31747">
                                            <p:txEl>
                                              <p:pRg st="5" end="5"/>
                                            </p:txEl>
                                          </p:spTgt>
                                        </p:tgtEl>
                                        <p:attrNameLst>
                                          <p:attrName>style.visibility</p:attrName>
                                        </p:attrNameLst>
                                      </p:cBhvr>
                                      <p:to>
                                        <p:strVal val="visible"/>
                                      </p:to>
                                    </p:set>
                                    <p:animEffect transition="in" filter="wipe(left)">
                                      <p:cBhvr>
                                        <p:cTn id="44" dur="1500"/>
                                        <p:tgtEl>
                                          <p:spTgt spid="31747">
                                            <p:txEl>
                                              <p:pRg st="5" end="5"/>
                                            </p:txEl>
                                          </p:spTgt>
                                        </p:tgtEl>
                                      </p:cBhvr>
                                    </p:animEffect>
                                  </p:childTnLst>
                                </p:cTn>
                              </p:par>
                              <p:par>
                                <p:cTn id="45" presetID="22" presetClass="entr" presetSubtype="8" fill="hold" nodeType="withEffect">
                                  <p:stCondLst>
                                    <p:cond delay="0"/>
                                  </p:stCondLst>
                                  <p:childTnLst>
                                    <p:set>
                                      <p:cBhvr>
                                        <p:cTn id="46" dur="1" fill="hold">
                                          <p:stCondLst>
                                            <p:cond delay="0"/>
                                          </p:stCondLst>
                                        </p:cTn>
                                        <p:tgtEl>
                                          <p:spTgt spid="31747">
                                            <p:txEl>
                                              <p:pRg st="6" end="6"/>
                                            </p:txEl>
                                          </p:spTgt>
                                        </p:tgtEl>
                                        <p:attrNameLst>
                                          <p:attrName>style.visibility</p:attrName>
                                        </p:attrNameLst>
                                      </p:cBhvr>
                                      <p:to>
                                        <p:strVal val="visible"/>
                                      </p:to>
                                    </p:set>
                                    <p:animEffect transition="in" filter="wipe(left)">
                                      <p:cBhvr>
                                        <p:cTn id="47" dur="1500"/>
                                        <p:tgtEl>
                                          <p:spTgt spid="3174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747">
                                            <p:txEl>
                                              <p:pRg st="7" end="7"/>
                                            </p:txEl>
                                          </p:spTgt>
                                        </p:tgtEl>
                                        <p:attrNameLst>
                                          <p:attrName>style.visibility</p:attrName>
                                        </p:attrNameLst>
                                      </p:cBhvr>
                                      <p:to>
                                        <p:strVal val="visible"/>
                                      </p:to>
                                    </p:set>
                                    <p:animEffect transition="in" filter="wipe(left)">
                                      <p:cBhvr>
                                        <p:cTn id="52" dur="10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683568" y="260648"/>
            <a:ext cx="7326313" cy="914400"/>
          </a:xfrm>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伙伴系统的例子</a:t>
            </a:r>
          </a:p>
        </p:txBody>
      </p:sp>
      <p:grpSp>
        <p:nvGrpSpPr>
          <p:cNvPr id="2" name="组合 10"/>
          <p:cNvGrpSpPr/>
          <p:nvPr/>
        </p:nvGrpSpPr>
        <p:grpSpPr>
          <a:xfrm>
            <a:off x="976363" y="1556792"/>
            <a:ext cx="6235953" cy="295839"/>
            <a:chOff x="144017" y="1217403"/>
            <a:chExt cx="6235953" cy="221879"/>
          </a:xfrm>
        </p:grpSpPr>
        <p:sp>
          <p:nvSpPr>
            <p:cNvPr id="62" name="矩形 61"/>
            <p:cNvSpPr/>
            <p:nvPr/>
          </p:nvSpPr>
          <p:spPr>
            <a:xfrm>
              <a:off x="971600" y="1217403"/>
              <a:ext cx="5408370" cy="221879"/>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1M</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63" name="文本框 4"/>
            <p:cNvSpPr txBox="1"/>
            <p:nvPr/>
          </p:nvSpPr>
          <p:spPr>
            <a:xfrm>
              <a:off x="144017" y="1252955"/>
              <a:ext cx="899591" cy="184666"/>
            </a:xfrm>
            <a:prstGeom prst="rect">
              <a:avLst/>
            </a:prstGeom>
            <a:noFill/>
          </p:spPr>
          <p:txBody>
            <a:bodyPr wrap="square" rtlCol="0">
              <a:spAutoFit/>
            </a:bodyPr>
            <a:lstStyle/>
            <a:p>
              <a:r>
                <a:rPr lang="en-US" altLang="zh-CN" sz="1000" b="1" dirty="0">
                  <a:solidFill>
                    <a:prstClr val="black"/>
                  </a:solidFill>
                  <a:latin typeface="Calibri" panose="020F0502020204030204"/>
                  <a:ea typeface="宋体"/>
                </a:rPr>
                <a:t>1 MB </a:t>
              </a:r>
              <a:r>
                <a:rPr lang="zh-CN" altLang="en-US" sz="1000" b="1" dirty="0">
                  <a:solidFill>
                    <a:prstClr val="black"/>
                  </a:solidFill>
                  <a:latin typeface="Calibri" panose="020F0502020204030204"/>
                  <a:ea typeface="宋体"/>
                </a:rPr>
                <a:t>内存</a:t>
              </a:r>
            </a:p>
          </p:txBody>
        </p:sp>
      </p:grpSp>
      <p:grpSp>
        <p:nvGrpSpPr>
          <p:cNvPr id="3" name="组合 9"/>
          <p:cNvGrpSpPr/>
          <p:nvPr/>
        </p:nvGrpSpPr>
        <p:grpSpPr>
          <a:xfrm>
            <a:off x="976363" y="2445536"/>
            <a:ext cx="6235953" cy="284869"/>
            <a:chOff x="144017" y="1883961"/>
            <a:chExt cx="6235953" cy="213652"/>
          </a:xfrm>
        </p:grpSpPr>
        <p:sp>
          <p:nvSpPr>
            <p:cNvPr id="69" name="文本框 15"/>
            <p:cNvSpPr txBox="1"/>
            <p:nvPr/>
          </p:nvSpPr>
          <p:spPr>
            <a:xfrm>
              <a:off x="144017" y="1883961"/>
              <a:ext cx="899591" cy="184666"/>
            </a:xfrm>
            <a:prstGeom prst="rect">
              <a:avLst/>
            </a:prstGeom>
            <a:noFill/>
          </p:spPr>
          <p:txBody>
            <a:bodyPr wrap="square" rtlCol="0">
              <a:spAutoFit/>
            </a:bodyPr>
            <a:lstStyle/>
            <a:p>
              <a:r>
                <a:rPr lang="en-US" altLang="zh-CN" sz="1000" b="1" dirty="0">
                  <a:solidFill>
                    <a:prstClr val="black"/>
                  </a:solidFill>
                  <a:latin typeface="Calibri" panose="020F0502020204030204"/>
                  <a:ea typeface="宋体"/>
                </a:rPr>
                <a:t>B</a:t>
              </a:r>
              <a:r>
                <a:rPr lang="zh-CN" altLang="en-US" sz="1000" b="1" dirty="0">
                  <a:solidFill>
                    <a:prstClr val="black"/>
                  </a:solidFill>
                  <a:latin typeface="Calibri" panose="020F0502020204030204"/>
                  <a:ea typeface="宋体"/>
                </a:rPr>
                <a:t>申请</a:t>
              </a:r>
              <a:r>
                <a:rPr lang="en-US" altLang="zh-CN" sz="1000" b="1" dirty="0">
                  <a:solidFill>
                    <a:prstClr val="black"/>
                  </a:solidFill>
                  <a:latin typeface="Calibri" panose="020F0502020204030204"/>
                  <a:ea typeface="宋体"/>
                </a:rPr>
                <a:t> 240K</a:t>
              </a:r>
              <a:endParaRPr lang="zh-CN" altLang="en-US" sz="1000" b="1" dirty="0">
                <a:solidFill>
                  <a:prstClr val="black"/>
                </a:solidFill>
                <a:latin typeface="Calibri" panose="020F0502020204030204"/>
                <a:ea typeface="宋体"/>
              </a:endParaRPr>
            </a:p>
          </p:txBody>
        </p:sp>
        <p:sp>
          <p:nvSpPr>
            <p:cNvPr id="70" name="矩形 69"/>
            <p:cNvSpPr/>
            <p:nvPr/>
          </p:nvSpPr>
          <p:spPr>
            <a:xfrm>
              <a:off x="3629604" y="1884197"/>
              <a:ext cx="2750366" cy="2134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512K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71" name="矩形 70"/>
            <p:cNvSpPr/>
            <p:nvPr/>
          </p:nvSpPr>
          <p:spPr>
            <a:xfrm>
              <a:off x="2346783" y="1884197"/>
              <a:ext cx="1282820" cy="213416"/>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FF0000"/>
                  </a:solidFill>
                  <a:effectLst/>
                  <a:uLnTx/>
                  <a:uFillTx/>
                  <a:latin typeface="Calibri" panose="020F0502020204030204"/>
                  <a:ea typeface="宋体"/>
                  <a:cs typeface="+mn-cs"/>
                </a:rPr>
                <a:t>B=256K</a:t>
              </a:r>
              <a:endParaRPr kumimoji="0" lang="zh-CN" altLang="en-US" sz="1000" b="1" i="0" u="none" strike="noStrike" kern="0" cap="none" spc="0" normalizeH="0" baseline="0" noProof="0" dirty="0">
                <a:ln>
                  <a:noFill/>
                </a:ln>
                <a:solidFill>
                  <a:srgbClr val="FF0000"/>
                </a:solidFill>
                <a:effectLst/>
                <a:uLnTx/>
                <a:uFillTx/>
                <a:latin typeface="Calibri" panose="020F0502020204030204"/>
                <a:ea typeface="宋体"/>
                <a:cs typeface="+mn-cs"/>
              </a:endParaRPr>
            </a:p>
          </p:txBody>
        </p:sp>
        <p:sp>
          <p:nvSpPr>
            <p:cNvPr id="72" name="矩形 71"/>
            <p:cNvSpPr/>
            <p:nvPr/>
          </p:nvSpPr>
          <p:spPr>
            <a:xfrm>
              <a:off x="1638666" y="1884197"/>
              <a:ext cx="708118" cy="213416"/>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128k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73" name="矩形 72"/>
            <p:cNvSpPr/>
            <p:nvPr/>
          </p:nvSpPr>
          <p:spPr>
            <a:xfrm>
              <a:off x="971600" y="1884197"/>
              <a:ext cx="667066" cy="213416"/>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A=128K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grpSp>
      <p:grpSp>
        <p:nvGrpSpPr>
          <p:cNvPr id="4" name="组合 1"/>
          <p:cNvGrpSpPr/>
          <p:nvPr/>
        </p:nvGrpSpPr>
        <p:grpSpPr>
          <a:xfrm>
            <a:off x="976363" y="2909672"/>
            <a:ext cx="6235953" cy="284556"/>
            <a:chOff x="144017" y="2231106"/>
            <a:chExt cx="6235953" cy="213417"/>
          </a:xfrm>
        </p:grpSpPr>
        <p:sp>
          <p:nvSpPr>
            <p:cNvPr id="74" name="文本框 20"/>
            <p:cNvSpPr txBox="1"/>
            <p:nvPr/>
          </p:nvSpPr>
          <p:spPr>
            <a:xfrm>
              <a:off x="144017" y="2246759"/>
              <a:ext cx="899591" cy="184666"/>
            </a:xfrm>
            <a:prstGeom prst="rect">
              <a:avLst/>
            </a:prstGeom>
            <a:noFill/>
          </p:spPr>
          <p:txBody>
            <a:bodyPr wrap="square" rtlCol="0">
              <a:spAutoFit/>
            </a:bodyPr>
            <a:lstStyle/>
            <a:p>
              <a:r>
                <a:rPr lang="en-US" altLang="zh-CN" sz="1000" b="1" dirty="0">
                  <a:solidFill>
                    <a:prstClr val="black"/>
                  </a:solidFill>
                  <a:latin typeface="Calibri" panose="020F0502020204030204"/>
                  <a:ea typeface="宋体"/>
                </a:rPr>
                <a:t>C</a:t>
              </a:r>
              <a:r>
                <a:rPr lang="zh-CN" altLang="en-US" sz="1000" b="1" dirty="0">
                  <a:solidFill>
                    <a:prstClr val="black"/>
                  </a:solidFill>
                  <a:latin typeface="Calibri" panose="020F0502020204030204"/>
                  <a:ea typeface="宋体"/>
                </a:rPr>
                <a:t>申请</a:t>
              </a:r>
              <a:r>
                <a:rPr lang="en-US" altLang="zh-CN" sz="1000" b="1" dirty="0">
                  <a:solidFill>
                    <a:prstClr val="black"/>
                  </a:solidFill>
                  <a:latin typeface="Calibri" panose="020F0502020204030204"/>
                  <a:ea typeface="宋体"/>
                </a:rPr>
                <a:t> 64K</a:t>
              </a:r>
              <a:endParaRPr lang="zh-CN" altLang="en-US" sz="1000" b="1" dirty="0">
                <a:solidFill>
                  <a:prstClr val="black"/>
                </a:solidFill>
                <a:latin typeface="Calibri" panose="020F0502020204030204"/>
                <a:ea typeface="宋体"/>
              </a:endParaRPr>
            </a:p>
          </p:txBody>
        </p:sp>
        <p:sp>
          <p:nvSpPr>
            <p:cNvPr id="75" name="矩形 74"/>
            <p:cNvSpPr/>
            <p:nvPr/>
          </p:nvSpPr>
          <p:spPr>
            <a:xfrm>
              <a:off x="3629604" y="2231107"/>
              <a:ext cx="2750366" cy="2134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512K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76" name="矩形 75"/>
            <p:cNvSpPr/>
            <p:nvPr/>
          </p:nvSpPr>
          <p:spPr>
            <a:xfrm>
              <a:off x="2346783" y="2231107"/>
              <a:ext cx="1282820" cy="213416"/>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B=256K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77" name="矩形 76"/>
            <p:cNvSpPr/>
            <p:nvPr/>
          </p:nvSpPr>
          <p:spPr>
            <a:xfrm>
              <a:off x="971600" y="2231107"/>
              <a:ext cx="667066" cy="213416"/>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A=128K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78" name="矩形 77"/>
            <p:cNvSpPr/>
            <p:nvPr/>
          </p:nvSpPr>
          <p:spPr>
            <a:xfrm>
              <a:off x="1987594" y="2231106"/>
              <a:ext cx="359189" cy="21341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prstClr val="black"/>
                  </a:solidFill>
                  <a:effectLst/>
                  <a:uLnTx/>
                  <a:uFillTx/>
                  <a:latin typeface="Calibri" panose="020F0502020204030204"/>
                  <a:ea typeface="宋体"/>
                  <a:cs typeface="+mn-cs"/>
                </a:rPr>
                <a:t>64K</a:t>
              </a:r>
              <a:endParaRPr kumimoji="0" lang="zh-CN" altLang="en-US" sz="9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79" name="矩形 78"/>
            <p:cNvSpPr/>
            <p:nvPr/>
          </p:nvSpPr>
          <p:spPr>
            <a:xfrm>
              <a:off x="1638666" y="2231107"/>
              <a:ext cx="354059" cy="213416"/>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srgbClr val="FF0000"/>
                  </a:solidFill>
                  <a:effectLst/>
                  <a:uLnTx/>
                  <a:uFillTx/>
                  <a:latin typeface="Calibri" panose="020F0502020204030204"/>
                  <a:ea typeface="宋体"/>
                  <a:cs typeface="+mn-cs"/>
                </a:rPr>
                <a:t>C=</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srgbClr val="FF0000"/>
                  </a:solidFill>
                  <a:effectLst/>
                  <a:uLnTx/>
                  <a:uFillTx/>
                  <a:latin typeface="Calibri" panose="020F0502020204030204"/>
                  <a:ea typeface="宋体"/>
                  <a:cs typeface="+mn-cs"/>
                </a:rPr>
                <a:t>64K</a:t>
              </a:r>
              <a:endParaRPr kumimoji="0" lang="zh-CN" altLang="en-US" sz="800" b="1" i="0" u="none" strike="noStrike" kern="0" cap="none" spc="0" normalizeH="0" baseline="0" noProof="0" dirty="0">
                <a:ln>
                  <a:noFill/>
                </a:ln>
                <a:solidFill>
                  <a:srgbClr val="FF0000"/>
                </a:solidFill>
                <a:effectLst/>
                <a:uLnTx/>
                <a:uFillTx/>
                <a:latin typeface="Calibri" panose="020F0502020204030204"/>
                <a:ea typeface="宋体"/>
                <a:cs typeface="+mn-cs"/>
              </a:endParaRPr>
            </a:p>
          </p:txBody>
        </p:sp>
      </p:grpSp>
      <p:grpSp>
        <p:nvGrpSpPr>
          <p:cNvPr id="5" name="组合 2"/>
          <p:cNvGrpSpPr/>
          <p:nvPr/>
        </p:nvGrpSpPr>
        <p:grpSpPr>
          <a:xfrm>
            <a:off x="976363" y="3372433"/>
            <a:ext cx="6235953" cy="285616"/>
            <a:chOff x="144017" y="2586922"/>
            <a:chExt cx="6235953" cy="214212"/>
          </a:xfrm>
        </p:grpSpPr>
        <p:sp>
          <p:nvSpPr>
            <p:cNvPr id="80" name="文本框 27"/>
            <p:cNvSpPr txBox="1"/>
            <p:nvPr/>
          </p:nvSpPr>
          <p:spPr>
            <a:xfrm>
              <a:off x="144017" y="2610899"/>
              <a:ext cx="899591" cy="184666"/>
            </a:xfrm>
            <a:prstGeom prst="rect">
              <a:avLst/>
            </a:prstGeom>
            <a:noFill/>
          </p:spPr>
          <p:txBody>
            <a:bodyPr wrap="square" rtlCol="0">
              <a:spAutoFit/>
            </a:bodyPr>
            <a:lstStyle/>
            <a:p>
              <a:r>
                <a:rPr lang="en-US" altLang="zh-CN" sz="1000" b="1" dirty="0">
                  <a:solidFill>
                    <a:prstClr val="black"/>
                  </a:solidFill>
                  <a:latin typeface="Calibri" panose="020F0502020204030204"/>
                  <a:ea typeface="宋体"/>
                </a:rPr>
                <a:t>D</a:t>
              </a:r>
              <a:r>
                <a:rPr lang="zh-CN" altLang="en-US" sz="1000" b="1" dirty="0">
                  <a:solidFill>
                    <a:prstClr val="black"/>
                  </a:solidFill>
                  <a:latin typeface="Calibri" panose="020F0502020204030204"/>
                  <a:ea typeface="宋体"/>
                </a:rPr>
                <a:t>申请</a:t>
              </a:r>
              <a:r>
                <a:rPr lang="en-US" altLang="zh-CN" sz="1000" b="1" dirty="0">
                  <a:solidFill>
                    <a:prstClr val="black"/>
                  </a:solidFill>
                  <a:latin typeface="Calibri" panose="020F0502020204030204"/>
                  <a:ea typeface="宋体"/>
                </a:rPr>
                <a:t> 256K</a:t>
              </a:r>
              <a:endParaRPr lang="zh-CN" altLang="en-US" sz="1000" b="1" dirty="0">
                <a:solidFill>
                  <a:prstClr val="black"/>
                </a:solidFill>
                <a:latin typeface="Calibri" panose="020F0502020204030204"/>
                <a:ea typeface="宋体"/>
              </a:endParaRPr>
            </a:p>
          </p:txBody>
        </p:sp>
        <p:sp>
          <p:nvSpPr>
            <p:cNvPr id="81" name="矩形 80"/>
            <p:cNvSpPr/>
            <p:nvPr/>
          </p:nvSpPr>
          <p:spPr>
            <a:xfrm>
              <a:off x="2346783" y="2587718"/>
              <a:ext cx="1282820" cy="213416"/>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B=256K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82" name="矩形 81"/>
            <p:cNvSpPr/>
            <p:nvPr/>
          </p:nvSpPr>
          <p:spPr>
            <a:xfrm>
              <a:off x="971600" y="2587718"/>
              <a:ext cx="667066" cy="213416"/>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A=128K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83" name="矩形 82"/>
            <p:cNvSpPr/>
            <p:nvPr/>
          </p:nvSpPr>
          <p:spPr>
            <a:xfrm>
              <a:off x="1987594" y="2587717"/>
              <a:ext cx="359189" cy="21341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prstClr val="black"/>
                  </a:solidFill>
                  <a:effectLst/>
                  <a:uLnTx/>
                  <a:uFillTx/>
                  <a:latin typeface="Calibri" panose="020F0502020204030204"/>
                  <a:ea typeface="宋体"/>
                  <a:cs typeface="+mn-cs"/>
                </a:rPr>
                <a:t>64K</a:t>
              </a:r>
              <a:endParaRPr kumimoji="0" lang="zh-CN" altLang="en-US" sz="9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84" name="矩形 83"/>
            <p:cNvSpPr/>
            <p:nvPr/>
          </p:nvSpPr>
          <p:spPr>
            <a:xfrm>
              <a:off x="1638666" y="2587718"/>
              <a:ext cx="354059" cy="213416"/>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宋体"/>
                  <a:cs typeface="+mn-cs"/>
                </a:rPr>
                <a:t>C=</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宋体"/>
                  <a:cs typeface="+mn-cs"/>
                </a:rPr>
                <a:t>64K</a:t>
              </a:r>
              <a:endParaRPr kumimoji="0" lang="zh-CN" altLang="en-US" sz="8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85" name="矩形 84"/>
            <p:cNvSpPr/>
            <p:nvPr/>
          </p:nvSpPr>
          <p:spPr>
            <a:xfrm>
              <a:off x="3629604" y="2586922"/>
              <a:ext cx="1385446" cy="211339"/>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FF0000"/>
                  </a:solidFill>
                  <a:effectLst/>
                  <a:uLnTx/>
                  <a:uFillTx/>
                  <a:latin typeface="Calibri" panose="020F0502020204030204"/>
                  <a:ea typeface="宋体"/>
                  <a:cs typeface="+mn-cs"/>
                </a:rPr>
                <a:t>D=256K</a:t>
              </a:r>
              <a:endParaRPr kumimoji="0" lang="zh-CN" altLang="en-US" sz="1000" b="1" i="0" u="none" strike="noStrike" kern="0" cap="none" spc="0" normalizeH="0" baseline="0" noProof="0" dirty="0">
                <a:ln>
                  <a:noFill/>
                </a:ln>
                <a:solidFill>
                  <a:srgbClr val="FF0000"/>
                </a:solidFill>
                <a:effectLst/>
                <a:uLnTx/>
                <a:uFillTx/>
                <a:latin typeface="Calibri" panose="020F0502020204030204"/>
                <a:ea typeface="宋体"/>
                <a:cs typeface="+mn-cs"/>
              </a:endParaRPr>
            </a:p>
          </p:txBody>
        </p:sp>
        <p:sp>
          <p:nvSpPr>
            <p:cNvPr id="86" name="矩形 85"/>
            <p:cNvSpPr/>
            <p:nvPr/>
          </p:nvSpPr>
          <p:spPr>
            <a:xfrm>
              <a:off x="5015050" y="2586922"/>
              <a:ext cx="1364920" cy="211339"/>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1200" cap="none" spc="0" normalizeH="0" baseline="0" noProof="0" dirty="0">
                <a:ln>
                  <a:noFill/>
                </a:ln>
                <a:solidFill>
                  <a:prstClr val="black"/>
                </a:solidFill>
                <a:effectLst/>
                <a:uLnTx/>
                <a:uFillTx/>
                <a:latin typeface="Calibri" panose="020F0502020204030204"/>
                <a:ea typeface="宋体"/>
                <a:cs typeface="+mn-cs"/>
              </a:endParaRPr>
            </a:p>
          </p:txBody>
        </p:sp>
      </p:grpSp>
      <p:grpSp>
        <p:nvGrpSpPr>
          <p:cNvPr id="6" name="组合 3"/>
          <p:cNvGrpSpPr/>
          <p:nvPr/>
        </p:nvGrpSpPr>
        <p:grpSpPr>
          <a:xfrm>
            <a:off x="976363" y="3836442"/>
            <a:ext cx="6235953" cy="285421"/>
            <a:chOff x="144017" y="2936057"/>
            <a:chExt cx="6235953" cy="214066"/>
          </a:xfrm>
        </p:grpSpPr>
        <p:sp>
          <p:nvSpPr>
            <p:cNvPr id="87" name="文本框 35"/>
            <p:cNvSpPr txBox="1"/>
            <p:nvPr/>
          </p:nvSpPr>
          <p:spPr>
            <a:xfrm>
              <a:off x="144017" y="2936057"/>
              <a:ext cx="899591" cy="184666"/>
            </a:xfrm>
            <a:prstGeom prst="rect">
              <a:avLst/>
            </a:prstGeom>
            <a:noFill/>
          </p:spPr>
          <p:txBody>
            <a:bodyPr wrap="square" rtlCol="0">
              <a:spAutoFit/>
            </a:bodyPr>
            <a:lstStyle/>
            <a:p>
              <a:r>
                <a:rPr lang="zh-CN" altLang="en-US" sz="1000" b="1" dirty="0">
                  <a:solidFill>
                    <a:prstClr val="black"/>
                  </a:solidFill>
                  <a:latin typeface="Calibri" panose="020F0502020204030204"/>
                  <a:ea typeface="宋体"/>
                </a:rPr>
                <a:t>释放</a:t>
              </a:r>
              <a:r>
                <a:rPr lang="en-US" altLang="zh-CN" sz="1000" b="1" dirty="0">
                  <a:solidFill>
                    <a:prstClr val="black"/>
                  </a:solidFill>
                  <a:latin typeface="Calibri" panose="020F0502020204030204"/>
                  <a:ea typeface="宋体"/>
                </a:rPr>
                <a:t> B</a:t>
              </a:r>
              <a:endParaRPr lang="zh-CN" altLang="en-US" sz="1000" b="1" dirty="0">
                <a:solidFill>
                  <a:prstClr val="black"/>
                </a:solidFill>
                <a:latin typeface="Calibri" panose="020F0502020204030204"/>
                <a:ea typeface="宋体"/>
              </a:endParaRPr>
            </a:p>
          </p:txBody>
        </p:sp>
        <p:sp>
          <p:nvSpPr>
            <p:cNvPr id="88" name="矩形 87"/>
            <p:cNvSpPr/>
            <p:nvPr/>
          </p:nvSpPr>
          <p:spPr>
            <a:xfrm>
              <a:off x="2346783" y="2936706"/>
              <a:ext cx="1282820" cy="213416"/>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89" name="矩形 88"/>
            <p:cNvSpPr/>
            <p:nvPr/>
          </p:nvSpPr>
          <p:spPr>
            <a:xfrm>
              <a:off x="971600" y="2936706"/>
              <a:ext cx="667066" cy="213416"/>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A=128K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90" name="矩形 89"/>
            <p:cNvSpPr/>
            <p:nvPr/>
          </p:nvSpPr>
          <p:spPr>
            <a:xfrm>
              <a:off x="1987594" y="2936705"/>
              <a:ext cx="359189" cy="21341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prstClr val="black"/>
                  </a:solidFill>
                  <a:effectLst/>
                  <a:uLnTx/>
                  <a:uFillTx/>
                  <a:latin typeface="Calibri" panose="020F0502020204030204"/>
                  <a:ea typeface="宋体"/>
                  <a:cs typeface="+mn-cs"/>
                </a:rPr>
                <a:t>64K</a:t>
              </a:r>
              <a:endParaRPr kumimoji="0" lang="zh-CN" altLang="en-US" sz="9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91" name="矩形 90"/>
            <p:cNvSpPr/>
            <p:nvPr/>
          </p:nvSpPr>
          <p:spPr>
            <a:xfrm>
              <a:off x="1638666" y="2936706"/>
              <a:ext cx="354059" cy="213416"/>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宋体"/>
                  <a:cs typeface="+mn-cs"/>
                </a:rPr>
                <a:t>C=</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宋体"/>
                  <a:cs typeface="+mn-cs"/>
                </a:rPr>
                <a:t>64K</a:t>
              </a:r>
              <a:endParaRPr kumimoji="0" lang="zh-CN" altLang="en-US" sz="8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92" name="矩形 91"/>
            <p:cNvSpPr/>
            <p:nvPr/>
          </p:nvSpPr>
          <p:spPr>
            <a:xfrm>
              <a:off x="3629604" y="2936938"/>
              <a:ext cx="1385446" cy="213185"/>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D=256K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93" name="矩形 92"/>
            <p:cNvSpPr/>
            <p:nvPr/>
          </p:nvSpPr>
          <p:spPr>
            <a:xfrm>
              <a:off x="5015050" y="2937081"/>
              <a:ext cx="1364920" cy="213041"/>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1200" cap="none" spc="0" normalizeH="0" baseline="0" noProof="0" dirty="0">
                <a:ln>
                  <a:noFill/>
                </a:ln>
                <a:solidFill>
                  <a:prstClr val="black"/>
                </a:solidFill>
                <a:effectLst/>
                <a:uLnTx/>
                <a:uFillTx/>
                <a:latin typeface="Calibri" panose="020F0502020204030204"/>
                <a:ea typeface="宋体"/>
                <a:cs typeface="+mn-cs"/>
              </a:endParaRPr>
            </a:p>
          </p:txBody>
        </p:sp>
      </p:grpSp>
      <p:grpSp>
        <p:nvGrpSpPr>
          <p:cNvPr id="7" name="组合 4"/>
          <p:cNvGrpSpPr/>
          <p:nvPr/>
        </p:nvGrpSpPr>
        <p:grpSpPr>
          <a:xfrm>
            <a:off x="976363" y="4288189"/>
            <a:ext cx="6235953" cy="298529"/>
            <a:chOff x="144017" y="3270246"/>
            <a:chExt cx="6235953" cy="223897"/>
          </a:xfrm>
        </p:grpSpPr>
        <p:sp>
          <p:nvSpPr>
            <p:cNvPr id="94" name="文本框 42"/>
            <p:cNvSpPr txBox="1"/>
            <p:nvPr/>
          </p:nvSpPr>
          <p:spPr>
            <a:xfrm>
              <a:off x="144017" y="3309477"/>
              <a:ext cx="899591" cy="184666"/>
            </a:xfrm>
            <a:prstGeom prst="rect">
              <a:avLst/>
            </a:prstGeom>
            <a:noFill/>
          </p:spPr>
          <p:txBody>
            <a:bodyPr wrap="square" rtlCol="0">
              <a:spAutoFit/>
            </a:bodyPr>
            <a:lstStyle/>
            <a:p>
              <a:r>
                <a:rPr lang="zh-CN" altLang="en-US" sz="1000" b="1" dirty="0">
                  <a:solidFill>
                    <a:prstClr val="black"/>
                  </a:solidFill>
                  <a:latin typeface="Calibri" panose="020F0502020204030204"/>
                  <a:ea typeface="宋体"/>
                </a:rPr>
                <a:t>释放</a:t>
              </a:r>
              <a:r>
                <a:rPr lang="en-US" altLang="zh-CN" sz="1000" b="1" dirty="0">
                  <a:solidFill>
                    <a:prstClr val="black"/>
                  </a:solidFill>
                  <a:latin typeface="Calibri" panose="020F0502020204030204"/>
                  <a:ea typeface="宋体"/>
                </a:rPr>
                <a:t> A</a:t>
              </a:r>
              <a:endParaRPr lang="zh-CN" altLang="en-US" sz="1000" b="1" dirty="0">
                <a:solidFill>
                  <a:prstClr val="black"/>
                </a:solidFill>
                <a:latin typeface="Calibri" panose="020F0502020204030204"/>
                <a:ea typeface="宋体"/>
              </a:endParaRPr>
            </a:p>
          </p:txBody>
        </p:sp>
        <p:sp>
          <p:nvSpPr>
            <p:cNvPr id="95" name="矩形 94"/>
            <p:cNvSpPr/>
            <p:nvPr/>
          </p:nvSpPr>
          <p:spPr>
            <a:xfrm>
              <a:off x="2346783" y="3270246"/>
              <a:ext cx="1282820" cy="213416"/>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96" name="矩形 95"/>
            <p:cNvSpPr/>
            <p:nvPr/>
          </p:nvSpPr>
          <p:spPr>
            <a:xfrm>
              <a:off x="971600" y="3270246"/>
              <a:ext cx="667066" cy="213416"/>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128K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97" name="矩形 96"/>
            <p:cNvSpPr/>
            <p:nvPr/>
          </p:nvSpPr>
          <p:spPr>
            <a:xfrm>
              <a:off x="1987594" y="3270246"/>
              <a:ext cx="359189" cy="21341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prstClr val="black"/>
                  </a:solidFill>
                  <a:effectLst/>
                  <a:uLnTx/>
                  <a:uFillTx/>
                  <a:latin typeface="Calibri" panose="020F0502020204030204"/>
                  <a:ea typeface="宋体"/>
                  <a:cs typeface="+mn-cs"/>
                </a:rPr>
                <a:t>64K</a:t>
              </a:r>
              <a:endParaRPr kumimoji="0" lang="zh-CN" altLang="en-US" sz="9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98" name="矩形 97"/>
            <p:cNvSpPr/>
            <p:nvPr/>
          </p:nvSpPr>
          <p:spPr>
            <a:xfrm>
              <a:off x="1638666" y="3270246"/>
              <a:ext cx="354059" cy="213416"/>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宋体"/>
                  <a:cs typeface="+mn-cs"/>
                </a:rPr>
                <a:t>C=</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宋体"/>
                  <a:cs typeface="+mn-cs"/>
                </a:rPr>
                <a:t>64K</a:t>
              </a:r>
              <a:endParaRPr kumimoji="0" lang="zh-CN" altLang="en-US" sz="8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99" name="矩形 98"/>
            <p:cNvSpPr/>
            <p:nvPr/>
          </p:nvSpPr>
          <p:spPr>
            <a:xfrm>
              <a:off x="3629604" y="3271658"/>
              <a:ext cx="1385446" cy="212005"/>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D=256K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00" name="矩形 99"/>
            <p:cNvSpPr/>
            <p:nvPr/>
          </p:nvSpPr>
          <p:spPr>
            <a:xfrm>
              <a:off x="5015050" y="3271658"/>
              <a:ext cx="1364920" cy="212005"/>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1200" cap="none" spc="0" normalizeH="0" baseline="0" noProof="0" dirty="0">
                <a:ln>
                  <a:noFill/>
                </a:ln>
                <a:solidFill>
                  <a:prstClr val="black"/>
                </a:solidFill>
                <a:effectLst/>
                <a:uLnTx/>
                <a:uFillTx/>
                <a:latin typeface="Calibri" panose="020F0502020204030204"/>
                <a:ea typeface="宋体"/>
                <a:cs typeface="+mn-cs"/>
              </a:endParaRPr>
            </a:p>
          </p:txBody>
        </p:sp>
      </p:grpSp>
      <p:grpSp>
        <p:nvGrpSpPr>
          <p:cNvPr id="8" name="组合 5"/>
          <p:cNvGrpSpPr/>
          <p:nvPr/>
        </p:nvGrpSpPr>
        <p:grpSpPr>
          <a:xfrm>
            <a:off x="976363" y="4761378"/>
            <a:ext cx="6235953" cy="284556"/>
            <a:chOff x="144017" y="3621563"/>
            <a:chExt cx="6235953" cy="213417"/>
          </a:xfrm>
        </p:grpSpPr>
        <p:sp>
          <p:nvSpPr>
            <p:cNvPr id="101" name="文本框 49"/>
            <p:cNvSpPr txBox="1"/>
            <p:nvPr/>
          </p:nvSpPr>
          <p:spPr>
            <a:xfrm>
              <a:off x="144017" y="3629946"/>
              <a:ext cx="899591" cy="184666"/>
            </a:xfrm>
            <a:prstGeom prst="rect">
              <a:avLst/>
            </a:prstGeom>
            <a:noFill/>
          </p:spPr>
          <p:txBody>
            <a:bodyPr wrap="square" rtlCol="0">
              <a:spAutoFit/>
            </a:bodyPr>
            <a:lstStyle/>
            <a:p>
              <a:r>
                <a:rPr lang="en-US" altLang="zh-CN" sz="1000" b="1" dirty="0">
                  <a:solidFill>
                    <a:prstClr val="black"/>
                  </a:solidFill>
                  <a:latin typeface="Calibri" panose="020F0502020204030204"/>
                  <a:ea typeface="宋体"/>
                </a:rPr>
                <a:t>E</a:t>
              </a:r>
              <a:r>
                <a:rPr lang="zh-CN" altLang="en-US" sz="1000" b="1" dirty="0">
                  <a:solidFill>
                    <a:prstClr val="black"/>
                  </a:solidFill>
                  <a:latin typeface="Calibri" panose="020F0502020204030204"/>
                  <a:ea typeface="宋体"/>
                </a:rPr>
                <a:t>申请</a:t>
              </a:r>
              <a:r>
                <a:rPr lang="en-US" altLang="zh-CN" sz="1000" b="1" dirty="0">
                  <a:solidFill>
                    <a:prstClr val="black"/>
                  </a:solidFill>
                  <a:latin typeface="Calibri" panose="020F0502020204030204"/>
                  <a:ea typeface="宋体"/>
                </a:rPr>
                <a:t> 75K</a:t>
              </a:r>
              <a:endParaRPr lang="zh-CN" altLang="en-US" sz="1000" b="1" dirty="0">
                <a:solidFill>
                  <a:prstClr val="black"/>
                </a:solidFill>
                <a:latin typeface="Calibri" panose="020F0502020204030204"/>
                <a:ea typeface="宋体"/>
              </a:endParaRPr>
            </a:p>
          </p:txBody>
        </p:sp>
        <p:sp>
          <p:nvSpPr>
            <p:cNvPr id="102" name="矩形 101"/>
            <p:cNvSpPr/>
            <p:nvPr/>
          </p:nvSpPr>
          <p:spPr>
            <a:xfrm>
              <a:off x="2346783" y="3621564"/>
              <a:ext cx="1282820" cy="213416"/>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03" name="矩形 102"/>
            <p:cNvSpPr/>
            <p:nvPr/>
          </p:nvSpPr>
          <p:spPr>
            <a:xfrm>
              <a:off x="971600" y="3621564"/>
              <a:ext cx="667066" cy="213416"/>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FF0000"/>
                  </a:solidFill>
                  <a:effectLst/>
                  <a:uLnTx/>
                  <a:uFillTx/>
                  <a:latin typeface="Calibri" panose="020F0502020204030204"/>
                  <a:ea typeface="宋体"/>
                  <a:cs typeface="+mn-cs"/>
                </a:rPr>
                <a:t>E=128K</a:t>
              </a:r>
              <a:endParaRPr kumimoji="0" lang="zh-CN" altLang="en-US" sz="1000" b="1" i="0" u="none" strike="noStrike" kern="0" cap="none" spc="0" normalizeH="0" baseline="0" noProof="0" dirty="0">
                <a:ln>
                  <a:noFill/>
                </a:ln>
                <a:solidFill>
                  <a:srgbClr val="FF0000"/>
                </a:solidFill>
                <a:effectLst/>
                <a:uLnTx/>
                <a:uFillTx/>
                <a:latin typeface="Calibri" panose="020F0502020204030204"/>
                <a:ea typeface="宋体"/>
                <a:cs typeface="+mn-cs"/>
              </a:endParaRPr>
            </a:p>
          </p:txBody>
        </p:sp>
        <p:sp>
          <p:nvSpPr>
            <p:cNvPr id="104" name="矩形 103"/>
            <p:cNvSpPr/>
            <p:nvPr/>
          </p:nvSpPr>
          <p:spPr>
            <a:xfrm>
              <a:off x="1987594" y="3621563"/>
              <a:ext cx="359189" cy="21341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prstClr val="black"/>
                  </a:solidFill>
                  <a:effectLst/>
                  <a:uLnTx/>
                  <a:uFillTx/>
                  <a:latin typeface="Calibri" panose="020F0502020204030204"/>
                  <a:ea typeface="宋体"/>
                  <a:cs typeface="+mn-cs"/>
                </a:rPr>
                <a:t>64K</a:t>
              </a:r>
              <a:endParaRPr kumimoji="0" lang="zh-CN" altLang="en-US" sz="9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05" name="矩形 104"/>
            <p:cNvSpPr/>
            <p:nvPr/>
          </p:nvSpPr>
          <p:spPr>
            <a:xfrm>
              <a:off x="1638666" y="3621564"/>
              <a:ext cx="354059" cy="213416"/>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宋体"/>
                  <a:cs typeface="+mn-cs"/>
                </a:rPr>
                <a:t>C=</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宋体"/>
                  <a:cs typeface="+mn-cs"/>
                </a:rPr>
                <a:t>64K</a:t>
              </a:r>
              <a:endParaRPr kumimoji="0" lang="zh-CN" altLang="en-US" sz="8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06" name="矩形 105"/>
            <p:cNvSpPr/>
            <p:nvPr/>
          </p:nvSpPr>
          <p:spPr>
            <a:xfrm>
              <a:off x="3629604" y="3624107"/>
              <a:ext cx="1385446" cy="210369"/>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D=256K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07" name="矩形 106"/>
            <p:cNvSpPr/>
            <p:nvPr/>
          </p:nvSpPr>
          <p:spPr>
            <a:xfrm>
              <a:off x="5015050" y="3622340"/>
              <a:ext cx="1364920" cy="212136"/>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1200" cap="none" spc="0" normalizeH="0" baseline="0" noProof="0" dirty="0">
                <a:ln>
                  <a:noFill/>
                </a:ln>
                <a:solidFill>
                  <a:prstClr val="black"/>
                </a:solidFill>
                <a:effectLst/>
                <a:uLnTx/>
                <a:uFillTx/>
                <a:latin typeface="Calibri" panose="020F0502020204030204"/>
                <a:ea typeface="宋体"/>
                <a:cs typeface="+mn-cs"/>
              </a:endParaRPr>
            </a:p>
          </p:txBody>
        </p:sp>
      </p:grpSp>
      <p:grpSp>
        <p:nvGrpSpPr>
          <p:cNvPr id="9" name="组合 6"/>
          <p:cNvGrpSpPr/>
          <p:nvPr/>
        </p:nvGrpSpPr>
        <p:grpSpPr>
          <a:xfrm>
            <a:off x="976363" y="5223124"/>
            <a:ext cx="6235953" cy="299709"/>
            <a:chOff x="144017" y="3964501"/>
            <a:chExt cx="6235953" cy="224782"/>
          </a:xfrm>
        </p:grpSpPr>
        <p:sp>
          <p:nvSpPr>
            <p:cNvPr id="108" name="文本框 56"/>
            <p:cNvSpPr txBox="1"/>
            <p:nvPr/>
          </p:nvSpPr>
          <p:spPr>
            <a:xfrm>
              <a:off x="144017" y="4004617"/>
              <a:ext cx="899591" cy="184666"/>
            </a:xfrm>
            <a:prstGeom prst="rect">
              <a:avLst/>
            </a:prstGeom>
            <a:noFill/>
          </p:spPr>
          <p:txBody>
            <a:bodyPr wrap="square" rtlCol="0">
              <a:spAutoFit/>
            </a:bodyPr>
            <a:lstStyle/>
            <a:p>
              <a:r>
                <a:rPr lang="zh-CN" altLang="en-US" sz="1000" b="1" dirty="0">
                  <a:solidFill>
                    <a:prstClr val="black"/>
                  </a:solidFill>
                  <a:latin typeface="Calibri" panose="020F0502020204030204"/>
                  <a:ea typeface="宋体"/>
                </a:rPr>
                <a:t>释放</a:t>
              </a:r>
              <a:r>
                <a:rPr lang="en-US" altLang="zh-CN" sz="1000" b="1" dirty="0">
                  <a:solidFill>
                    <a:prstClr val="black"/>
                  </a:solidFill>
                  <a:latin typeface="Calibri" panose="020F0502020204030204"/>
                  <a:ea typeface="宋体"/>
                </a:rPr>
                <a:t> C</a:t>
              </a:r>
              <a:endParaRPr lang="zh-CN" altLang="en-US" sz="1000" b="1" dirty="0">
                <a:solidFill>
                  <a:prstClr val="black"/>
                </a:solidFill>
                <a:latin typeface="Calibri" panose="020F0502020204030204"/>
                <a:ea typeface="宋体"/>
              </a:endParaRPr>
            </a:p>
          </p:txBody>
        </p:sp>
        <p:sp>
          <p:nvSpPr>
            <p:cNvPr id="109" name="矩形 108"/>
            <p:cNvSpPr/>
            <p:nvPr/>
          </p:nvSpPr>
          <p:spPr>
            <a:xfrm>
              <a:off x="2346783" y="3964501"/>
              <a:ext cx="1282820" cy="213177"/>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10" name="矩形 109"/>
            <p:cNvSpPr/>
            <p:nvPr/>
          </p:nvSpPr>
          <p:spPr>
            <a:xfrm>
              <a:off x="971600" y="3966053"/>
              <a:ext cx="667066" cy="213416"/>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E=128K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11" name="矩形 110"/>
            <p:cNvSpPr/>
            <p:nvPr/>
          </p:nvSpPr>
          <p:spPr>
            <a:xfrm>
              <a:off x="3629604" y="3964501"/>
              <a:ext cx="1385446" cy="213177"/>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D=256K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12" name="矩形 111"/>
            <p:cNvSpPr/>
            <p:nvPr/>
          </p:nvSpPr>
          <p:spPr>
            <a:xfrm>
              <a:off x="5015050" y="3966053"/>
              <a:ext cx="1364920" cy="211625"/>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1200" cap="none" spc="0" normalizeH="0" baseline="0" noProof="0" dirty="0">
                <a:ln>
                  <a:noFill/>
                </a:ln>
                <a:solidFill>
                  <a:prstClr val="black"/>
                </a:solidFill>
                <a:effectLst/>
                <a:uLnTx/>
                <a:uFillTx/>
                <a:latin typeface="Calibri" panose="020F0502020204030204"/>
                <a:ea typeface="宋体"/>
                <a:cs typeface="+mn-cs"/>
              </a:endParaRPr>
            </a:p>
          </p:txBody>
        </p:sp>
        <p:sp>
          <p:nvSpPr>
            <p:cNvPr id="113" name="矩形 112"/>
            <p:cNvSpPr/>
            <p:nvPr/>
          </p:nvSpPr>
          <p:spPr>
            <a:xfrm>
              <a:off x="1638666" y="3966053"/>
              <a:ext cx="708118" cy="213416"/>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128k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grpSp>
      <p:grpSp>
        <p:nvGrpSpPr>
          <p:cNvPr id="10" name="组合 7"/>
          <p:cNvGrpSpPr/>
          <p:nvPr/>
        </p:nvGrpSpPr>
        <p:grpSpPr>
          <a:xfrm>
            <a:off x="976363" y="5685185"/>
            <a:ext cx="6235953" cy="284555"/>
            <a:chOff x="144017" y="4314045"/>
            <a:chExt cx="6235953" cy="213416"/>
          </a:xfrm>
        </p:grpSpPr>
        <p:sp>
          <p:nvSpPr>
            <p:cNvPr id="114" name="文本框 64"/>
            <p:cNvSpPr txBox="1"/>
            <p:nvPr/>
          </p:nvSpPr>
          <p:spPr>
            <a:xfrm>
              <a:off x="144017" y="4331647"/>
              <a:ext cx="899591" cy="184666"/>
            </a:xfrm>
            <a:prstGeom prst="rect">
              <a:avLst/>
            </a:prstGeom>
            <a:noFill/>
          </p:spPr>
          <p:txBody>
            <a:bodyPr wrap="square" rtlCol="0">
              <a:spAutoFit/>
            </a:bodyPr>
            <a:lstStyle/>
            <a:p>
              <a:r>
                <a:rPr lang="zh-CN" altLang="en-US" sz="1000" b="1" dirty="0">
                  <a:solidFill>
                    <a:prstClr val="black"/>
                  </a:solidFill>
                  <a:latin typeface="Calibri" panose="020F0502020204030204"/>
                  <a:ea typeface="宋体"/>
                </a:rPr>
                <a:t>释放 </a:t>
              </a:r>
              <a:r>
                <a:rPr lang="en-US" altLang="zh-CN" sz="1000" b="1" dirty="0">
                  <a:solidFill>
                    <a:prstClr val="black"/>
                  </a:solidFill>
                  <a:latin typeface="Calibri" panose="020F0502020204030204"/>
                  <a:ea typeface="宋体"/>
                </a:rPr>
                <a:t>E</a:t>
              </a:r>
              <a:endParaRPr lang="zh-CN" altLang="en-US" sz="1000" b="1" dirty="0">
                <a:solidFill>
                  <a:prstClr val="black"/>
                </a:solidFill>
                <a:latin typeface="Calibri" panose="020F0502020204030204"/>
                <a:ea typeface="宋体"/>
              </a:endParaRPr>
            </a:p>
          </p:txBody>
        </p:sp>
        <p:sp>
          <p:nvSpPr>
            <p:cNvPr id="115" name="矩形 114"/>
            <p:cNvSpPr/>
            <p:nvPr/>
          </p:nvSpPr>
          <p:spPr>
            <a:xfrm>
              <a:off x="3629604" y="4314045"/>
              <a:ext cx="1385446" cy="213416"/>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D=256K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16" name="矩形 115"/>
            <p:cNvSpPr/>
            <p:nvPr/>
          </p:nvSpPr>
          <p:spPr>
            <a:xfrm>
              <a:off x="5015050" y="4314045"/>
              <a:ext cx="1364920" cy="213416"/>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1200" cap="none" spc="0" normalizeH="0" baseline="0" noProof="0" dirty="0">
                <a:ln>
                  <a:noFill/>
                </a:ln>
                <a:solidFill>
                  <a:prstClr val="black"/>
                </a:solidFill>
                <a:effectLst/>
                <a:uLnTx/>
                <a:uFillTx/>
                <a:latin typeface="Calibri" panose="020F0502020204030204"/>
                <a:ea typeface="宋体"/>
                <a:cs typeface="+mn-cs"/>
              </a:endParaRPr>
            </a:p>
          </p:txBody>
        </p:sp>
        <p:sp>
          <p:nvSpPr>
            <p:cNvPr id="117" name="矩形 116"/>
            <p:cNvSpPr/>
            <p:nvPr/>
          </p:nvSpPr>
          <p:spPr>
            <a:xfrm>
              <a:off x="971600" y="4314046"/>
              <a:ext cx="2658003" cy="21223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512K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grpSp>
      <p:grpSp>
        <p:nvGrpSpPr>
          <p:cNvPr id="11" name="组合 8"/>
          <p:cNvGrpSpPr/>
          <p:nvPr/>
        </p:nvGrpSpPr>
        <p:grpSpPr>
          <a:xfrm>
            <a:off x="976363" y="6139096"/>
            <a:ext cx="6235953" cy="295839"/>
            <a:chOff x="144017" y="4654127"/>
            <a:chExt cx="6235953" cy="221879"/>
          </a:xfrm>
        </p:grpSpPr>
        <p:sp>
          <p:nvSpPr>
            <p:cNvPr id="118" name="矩形 117"/>
            <p:cNvSpPr/>
            <p:nvPr/>
          </p:nvSpPr>
          <p:spPr>
            <a:xfrm>
              <a:off x="971600" y="4654127"/>
              <a:ext cx="5408370" cy="221879"/>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1M</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19" name="文本框 72"/>
            <p:cNvSpPr txBox="1"/>
            <p:nvPr/>
          </p:nvSpPr>
          <p:spPr>
            <a:xfrm>
              <a:off x="144017" y="4655337"/>
              <a:ext cx="899591" cy="184666"/>
            </a:xfrm>
            <a:prstGeom prst="rect">
              <a:avLst/>
            </a:prstGeom>
            <a:noFill/>
          </p:spPr>
          <p:txBody>
            <a:bodyPr wrap="square" rtlCol="0">
              <a:spAutoFit/>
            </a:bodyPr>
            <a:lstStyle/>
            <a:p>
              <a:r>
                <a:rPr lang="zh-CN" altLang="en-US" sz="1000" b="1" dirty="0">
                  <a:solidFill>
                    <a:prstClr val="black"/>
                  </a:solidFill>
                  <a:latin typeface="Calibri" panose="020F0502020204030204"/>
                  <a:ea typeface="宋体"/>
                </a:rPr>
                <a:t>释放 </a:t>
              </a:r>
              <a:r>
                <a:rPr lang="en-US" altLang="zh-CN" sz="1000" b="1" dirty="0">
                  <a:solidFill>
                    <a:prstClr val="black"/>
                  </a:solidFill>
                  <a:latin typeface="Calibri" panose="020F0502020204030204"/>
                  <a:ea typeface="宋体"/>
                </a:rPr>
                <a:t>D</a:t>
              </a:r>
              <a:endParaRPr lang="zh-CN" altLang="en-US" sz="1000" b="1" dirty="0">
                <a:solidFill>
                  <a:prstClr val="black"/>
                </a:solidFill>
                <a:latin typeface="Calibri" panose="020F0502020204030204"/>
                <a:ea typeface="宋体"/>
              </a:endParaRPr>
            </a:p>
          </p:txBody>
        </p:sp>
      </p:grpSp>
      <p:sp>
        <p:nvSpPr>
          <p:cNvPr id="127" name="文本框 8"/>
          <p:cNvSpPr txBox="1"/>
          <p:nvPr/>
        </p:nvSpPr>
        <p:spPr>
          <a:xfrm>
            <a:off x="971600" y="2044951"/>
            <a:ext cx="899591" cy="246221"/>
          </a:xfrm>
          <a:prstGeom prst="rect">
            <a:avLst/>
          </a:prstGeom>
          <a:noFill/>
        </p:spPr>
        <p:txBody>
          <a:bodyPr wrap="square" rtlCol="0">
            <a:spAutoFit/>
          </a:bodyPr>
          <a:lstStyle/>
          <a:p>
            <a:r>
              <a:rPr lang="en-US" altLang="zh-CN" sz="1000" b="1" dirty="0">
                <a:solidFill>
                  <a:prstClr val="black"/>
                </a:solidFill>
                <a:latin typeface="Calibri" panose="020F0502020204030204"/>
                <a:ea typeface="宋体"/>
              </a:rPr>
              <a:t>A</a:t>
            </a:r>
            <a:r>
              <a:rPr lang="zh-CN" altLang="en-US" sz="1000" b="1" dirty="0">
                <a:solidFill>
                  <a:prstClr val="black"/>
                </a:solidFill>
                <a:latin typeface="Calibri" panose="020F0502020204030204"/>
                <a:ea typeface="宋体"/>
              </a:rPr>
              <a:t>申请 </a:t>
            </a:r>
            <a:r>
              <a:rPr lang="en-US" altLang="zh-CN" sz="1000" b="1" dirty="0">
                <a:solidFill>
                  <a:prstClr val="black"/>
                </a:solidFill>
                <a:latin typeface="Calibri" panose="020F0502020204030204"/>
                <a:ea typeface="宋体"/>
              </a:rPr>
              <a:t>100K</a:t>
            </a:r>
            <a:endParaRPr lang="zh-CN" altLang="en-US" sz="1000" b="1" dirty="0">
              <a:solidFill>
                <a:prstClr val="black"/>
              </a:solidFill>
              <a:latin typeface="Calibri" panose="020F0502020204030204"/>
              <a:ea typeface="宋体"/>
            </a:endParaRPr>
          </a:p>
        </p:txBody>
      </p:sp>
      <p:sp>
        <p:nvSpPr>
          <p:cNvPr id="128" name="矩形 127"/>
          <p:cNvSpPr/>
          <p:nvPr/>
        </p:nvSpPr>
        <p:spPr>
          <a:xfrm>
            <a:off x="4463536" y="2016375"/>
            <a:ext cx="2750366" cy="28455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512K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29" name="矩形 128"/>
          <p:cNvSpPr/>
          <p:nvPr/>
        </p:nvSpPr>
        <p:spPr>
          <a:xfrm>
            <a:off x="1800656" y="2016375"/>
            <a:ext cx="2662880" cy="28455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512K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30" name="矩形 129"/>
          <p:cNvSpPr/>
          <p:nvPr/>
        </p:nvSpPr>
        <p:spPr>
          <a:xfrm>
            <a:off x="3180716" y="2016375"/>
            <a:ext cx="1282820" cy="284555"/>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31" name="矩形 130"/>
          <p:cNvSpPr/>
          <p:nvPr/>
        </p:nvSpPr>
        <p:spPr>
          <a:xfrm>
            <a:off x="1800657" y="2016375"/>
            <a:ext cx="1375183" cy="284555"/>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256K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32" name="矩形 131"/>
          <p:cNvSpPr/>
          <p:nvPr/>
        </p:nvSpPr>
        <p:spPr>
          <a:xfrm>
            <a:off x="2473116" y="2016375"/>
            <a:ext cx="707599" cy="291464"/>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prstClr val="black"/>
                </a:solidFill>
                <a:effectLst/>
                <a:uLnTx/>
                <a:uFillTx/>
                <a:latin typeface="Calibri" panose="020F0502020204030204"/>
                <a:ea typeface="宋体"/>
                <a:cs typeface="+mn-cs"/>
              </a:rPr>
              <a:t>128k</a:t>
            </a:r>
            <a:endParaRPr kumimoji="0" lang="zh-CN" altLang="en-US" sz="1000" b="1" i="0" u="none" strike="noStrike" kern="0" cap="none" spc="0" normalizeH="0" baseline="0" noProof="0" dirty="0">
              <a:ln>
                <a:noFill/>
              </a:ln>
              <a:solidFill>
                <a:prstClr val="black"/>
              </a:solidFill>
              <a:effectLst/>
              <a:uLnTx/>
              <a:uFillTx/>
              <a:latin typeface="Calibri" panose="020F0502020204030204"/>
              <a:ea typeface="宋体"/>
              <a:cs typeface="+mn-cs"/>
            </a:endParaRPr>
          </a:p>
        </p:txBody>
      </p:sp>
      <p:sp>
        <p:nvSpPr>
          <p:cNvPr id="133" name="矩形 132"/>
          <p:cNvSpPr/>
          <p:nvPr/>
        </p:nvSpPr>
        <p:spPr>
          <a:xfrm>
            <a:off x="1805532" y="2016375"/>
            <a:ext cx="667066" cy="291464"/>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Calibri" panose="020F0502020204030204"/>
                <a:ea typeface="宋体"/>
                <a:cs typeface="+mn-cs"/>
              </a:rPr>
              <a:t>128K</a:t>
            </a:r>
            <a:endParaRPr kumimoji="0" lang="zh-CN" altLang="en-US" sz="1000" b="1" i="0" u="none" strike="noStrike" kern="0" cap="none" spc="0" normalizeH="0" baseline="0" noProof="0" dirty="0">
              <a:ln>
                <a:noFill/>
              </a:ln>
              <a:effectLst/>
              <a:uLnTx/>
              <a:uFillTx/>
              <a:latin typeface="Calibri" panose="020F0502020204030204"/>
              <a:ea typeface="宋体"/>
              <a:cs typeface="+mn-cs"/>
            </a:endParaRPr>
          </a:p>
        </p:txBody>
      </p:sp>
      <p:sp>
        <p:nvSpPr>
          <p:cNvPr id="134" name="矩形 133"/>
          <p:cNvSpPr/>
          <p:nvPr/>
        </p:nvSpPr>
        <p:spPr>
          <a:xfrm>
            <a:off x="1800657" y="2016376"/>
            <a:ext cx="669955" cy="290905"/>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FF0000"/>
                </a:solidFill>
                <a:effectLst/>
                <a:uLnTx/>
                <a:uFillTx/>
                <a:latin typeface="Calibri" panose="020F0502020204030204"/>
                <a:ea typeface="宋体"/>
                <a:cs typeface="+mn-cs"/>
              </a:rPr>
              <a:t>A=128K</a:t>
            </a:r>
            <a:endParaRPr kumimoji="0" lang="zh-CN" altLang="en-US" sz="1000" b="1" i="0" u="none" strike="noStrike" kern="0" cap="none" spc="0" normalizeH="0" baseline="0" noProof="0" dirty="0">
              <a:ln>
                <a:noFill/>
              </a:ln>
              <a:solidFill>
                <a:srgbClr val="FF0000"/>
              </a:solidFill>
              <a:effectLst/>
              <a:uLnTx/>
              <a:uFillTx/>
              <a:latin typeface="Calibri" panose="020F0502020204030204"/>
              <a:ea typeface="宋体"/>
              <a:cs typeface="+mn-cs"/>
            </a:endParaRPr>
          </a:p>
        </p:txBody>
      </p:sp>
    </p:spTree>
    <p:extLst>
      <p:ext uri="{BB962C8B-B14F-4D97-AF65-F5344CB8AC3E}">
        <p14:creationId xmlns:p14="http://schemas.microsoft.com/office/powerpoint/2010/main" val="133322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wipe(left)">
                                      <p:cBhvr>
                                        <p:cTn id="12" dur="10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9"/>
                                        </p:tgtEl>
                                        <p:attrNameLst>
                                          <p:attrName>style.visibility</p:attrName>
                                        </p:attrNameLst>
                                      </p:cBhvr>
                                      <p:to>
                                        <p:strVal val="visible"/>
                                      </p:to>
                                    </p:set>
                                    <p:animEffect transition="in" filter="fade">
                                      <p:cBhvr>
                                        <p:cTn id="17" dur="1000"/>
                                        <p:tgtEl>
                                          <p:spTgt spid="129"/>
                                        </p:tgtEl>
                                      </p:cBhvr>
                                    </p:animEffect>
                                    <p:anim calcmode="lin" valueType="num">
                                      <p:cBhvr>
                                        <p:cTn id="18" dur="1000" fill="hold"/>
                                        <p:tgtEl>
                                          <p:spTgt spid="129"/>
                                        </p:tgtEl>
                                        <p:attrNameLst>
                                          <p:attrName>ppt_x</p:attrName>
                                        </p:attrNameLst>
                                      </p:cBhvr>
                                      <p:tavLst>
                                        <p:tav tm="0">
                                          <p:val>
                                            <p:strVal val="#ppt_x"/>
                                          </p:val>
                                        </p:tav>
                                        <p:tav tm="100000">
                                          <p:val>
                                            <p:strVal val="#ppt_x"/>
                                          </p:val>
                                        </p:tav>
                                      </p:tavLst>
                                    </p:anim>
                                    <p:anim calcmode="lin" valueType="num">
                                      <p:cBhvr>
                                        <p:cTn id="19" dur="1000" fill="hold"/>
                                        <p:tgtEl>
                                          <p:spTgt spid="129"/>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fade">
                                      <p:cBhvr>
                                        <p:cTn id="23" dur="1000"/>
                                        <p:tgtEl>
                                          <p:spTgt spid="128"/>
                                        </p:tgtEl>
                                      </p:cBhvr>
                                    </p:animEffect>
                                    <p:anim calcmode="lin" valueType="num">
                                      <p:cBhvr>
                                        <p:cTn id="24" dur="1000" fill="hold"/>
                                        <p:tgtEl>
                                          <p:spTgt spid="128"/>
                                        </p:tgtEl>
                                        <p:attrNameLst>
                                          <p:attrName>ppt_x</p:attrName>
                                        </p:attrNameLst>
                                      </p:cBhvr>
                                      <p:tavLst>
                                        <p:tav tm="0">
                                          <p:val>
                                            <p:strVal val="#ppt_x"/>
                                          </p:val>
                                        </p:tav>
                                        <p:tav tm="100000">
                                          <p:val>
                                            <p:strVal val="#ppt_x"/>
                                          </p:val>
                                        </p:tav>
                                      </p:tavLst>
                                    </p:anim>
                                    <p:anim calcmode="lin" valueType="num">
                                      <p:cBhvr>
                                        <p:cTn id="25"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1"/>
                                        </p:tgtEl>
                                        <p:attrNameLst>
                                          <p:attrName>style.visibility</p:attrName>
                                        </p:attrNameLst>
                                      </p:cBhvr>
                                      <p:to>
                                        <p:strVal val="visible"/>
                                      </p:to>
                                    </p:set>
                                    <p:animEffect transition="in" filter="fade">
                                      <p:cBhvr>
                                        <p:cTn id="30" dur="1000"/>
                                        <p:tgtEl>
                                          <p:spTgt spid="131"/>
                                        </p:tgtEl>
                                      </p:cBhvr>
                                    </p:animEffect>
                                    <p:anim calcmode="lin" valueType="num">
                                      <p:cBhvr>
                                        <p:cTn id="31" dur="1000" fill="hold"/>
                                        <p:tgtEl>
                                          <p:spTgt spid="131"/>
                                        </p:tgtEl>
                                        <p:attrNameLst>
                                          <p:attrName>ppt_x</p:attrName>
                                        </p:attrNameLst>
                                      </p:cBhvr>
                                      <p:tavLst>
                                        <p:tav tm="0">
                                          <p:val>
                                            <p:strVal val="#ppt_x"/>
                                          </p:val>
                                        </p:tav>
                                        <p:tav tm="100000">
                                          <p:val>
                                            <p:strVal val="#ppt_x"/>
                                          </p:val>
                                        </p:tav>
                                      </p:tavLst>
                                    </p:anim>
                                    <p:anim calcmode="lin" valueType="num">
                                      <p:cBhvr>
                                        <p:cTn id="32" dur="1000" fill="hold"/>
                                        <p:tgtEl>
                                          <p:spTgt spid="131"/>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42" presetClass="entr" presetSubtype="0" fill="hold" grpId="0" nodeType="afterEffect">
                                  <p:stCondLst>
                                    <p:cond delay="0"/>
                                  </p:stCondLst>
                                  <p:childTnLst>
                                    <p:set>
                                      <p:cBhvr>
                                        <p:cTn id="35" dur="1" fill="hold">
                                          <p:stCondLst>
                                            <p:cond delay="0"/>
                                          </p:stCondLst>
                                        </p:cTn>
                                        <p:tgtEl>
                                          <p:spTgt spid="130"/>
                                        </p:tgtEl>
                                        <p:attrNameLst>
                                          <p:attrName>style.visibility</p:attrName>
                                        </p:attrNameLst>
                                      </p:cBhvr>
                                      <p:to>
                                        <p:strVal val="visible"/>
                                      </p:to>
                                    </p:set>
                                    <p:animEffect transition="in" filter="fade">
                                      <p:cBhvr>
                                        <p:cTn id="36" dur="1000"/>
                                        <p:tgtEl>
                                          <p:spTgt spid="130"/>
                                        </p:tgtEl>
                                      </p:cBhvr>
                                    </p:animEffect>
                                    <p:anim calcmode="lin" valueType="num">
                                      <p:cBhvr>
                                        <p:cTn id="37" dur="1000" fill="hold"/>
                                        <p:tgtEl>
                                          <p:spTgt spid="130"/>
                                        </p:tgtEl>
                                        <p:attrNameLst>
                                          <p:attrName>ppt_x</p:attrName>
                                        </p:attrNameLst>
                                      </p:cBhvr>
                                      <p:tavLst>
                                        <p:tav tm="0">
                                          <p:val>
                                            <p:strVal val="#ppt_x"/>
                                          </p:val>
                                        </p:tav>
                                        <p:tav tm="100000">
                                          <p:val>
                                            <p:strVal val="#ppt_x"/>
                                          </p:val>
                                        </p:tav>
                                      </p:tavLst>
                                    </p:anim>
                                    <p:anim calcmode="lin" valueType="num">
                                      <p:cBhvr>
                                        <p:cTn id="38"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fade">
                                      <p:cBhvr>
                                        <p:cTn id="43" dur="1000"/>
                                        <p:tgtEl>
                                          <p:spTgt spid="133"/>
                                        </p:tgtEl>
                                      </p:cBhvr>
                                    </p:animEffect>
                                    <p:anim calcmode="lin" valueType="num">
                                      <p:cBhvr>
                                        <p:cTn id="44" dur="1000" fill="hold"/>
                                        <p:tgtEl>
                                          <p:spTgt spid="133"/>
                                        </p:tgtEl>
                                        <p:attrNameLst>
                                          <p:attrName>ppt_x</p:attrName>
                                        </p:attrNameLst>
                                      </p:cBhvr>
                                      <p:tavLst>
                                        <p:tav tm="0">
                                          <p:val>
                                            <p:strVal val="#ppt_x"/>
                                          </p:val>
                                        </p:tav>
                                        <p:tav tm="100000">
                                          <p:val>
                                            <p:strVal val="#ppt_x"/>
                                          </p:val>
                                        </p:tav>
                                      </p:tavLst>
                                    </p:anim>
                                    <p:anim calcmode="lin" valueType="num">
                                      <p:cBhvr>
                                        <p:cTn id="45" dur="1000" fill="hold"/>
                                        <p:tgtEl>
                                          <p:spTgt spid="133"/>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132"/>
                                        </p:tgtEl>
                                        <p:attrNameLst>
                                          <p:attrName>style.visibility</p:attrName>
                                        </p:attrNameLst>
                                      </p:cBhvr>
                                      <p:to>
                                        <p:strVal val="visible"/>
                                      </p:to>
                                    </p:set>
                                    <p:animEffect transition="in" filter="fade">
                                      <p:cBhvr>
                                        <p:cTn id="49" dur="1250"/>
                                        <p:tgtEl>
                                          <p:spTgt spid="132"/>
                                        </p:tgtEl>
                                      </p:cBhvr>
                                    </p:animEffect>
                                    <p:anim calcmode="lin" valueType="num">
                                      <p:cBhvr>
                                        <p:cTn id="50" dur="1250" fill="hold"/>
                                        <p:tgtEl>
                                          <p:spTgt spid="132"/>
                                        </p:tgtEl>
                                        <p:attrNameLst>
                                          <p:attrName>ppt_x</p:attrName>
                                        </p:attrNameLst>
                                      </p:cBhvr>
                                      <p:tavLst>
                                        <p:tav tm="0">
                                          <p:val>
                                            <p:strVal val="#ppt_x"/>
                                          </p:val>
                                        </p:tav>
                                        <p:tav tm="100000">
                                          <p:val>
                                            <p:strVal val="#ppt_x"/>
                                          </p:val>
                                        </p:tav>
                                      </p:tavLst>
                                    </p:anim>
                                    <p:anim calcmode="lin" valueType="num">
                                      <p:cBhvr>
                                        <p:cTn id="51" dur="125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4"/>
                                        </p:tgtEl>
                                        <p:attrNameLst>
                                          <p:attrName>style.visibility</p:attrName>
                                        </p:attrNameLst>
                                      </p:cBhvr>
                                      <p:to>
                                        <p:strVal val="visible"/>
                                      </p:to>
                                    </p:set>
                                    <p:animEffect transition="in" filter="wipe(left)">
                                      <p:cBhvr>
                                        <p:cTn id="56" dur="1250"/>
                                        <p:tgtEl>
                                          <p:spTgt spid="134"/>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1000"/>
                                        <p:tgtEl>
                                          <p:spTgt spid="4"/>
                                        </p:tgtEl>
                                      </p:cBhvr>
                                    </p:animEffect>
                                    <p:anim calcmode="lin" valueType="num">
                                      <p:cBhvr>
                                        <p:cTn id="69" dur="1000" fill="hold"/>
                                        <p:tgtEl>
                                          <p:spTgt spid="4"/>
                                        </p:tgtEl>
                                        <p:attrNameLst>
                                          <p:attrName>ppt_x</p:attrName>
                                        </p:attrNameLst>
                                      </p:cBhvr>
                                      <p:tavLst>
                                        <p:tav tm="0">
                                          <p:val>
                                            <p:strVal val="#ppt_x"/>
                                          </p:val>
                                        </p:tav>
                                        <p:tav tm="100000">
                                          <p:val>
                                            <p:strVal val="#ppt_x"/>
                                          </p:val>
                                        </p:tav>
                                      </p:tavLst>
                                    </p:anim>
                                    <p:anim calcmode="lin" valueType="num">
                                      <p:cBhvr>
                                        <p:cTn id="7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fade">
                                      <p:cBhvr>
                                        <p:cTn id="75" dur="1000"/>
                                        <p:tgtEl>
                                          <p:spTgt spid="5"/>
                                        </p:tgtEl>
                                      </p:cBhvr>
                                    </p:animEffect>
                                    <p:anim calcmode="lin" valueType="num">
                                      <p:cBhvr>
                                        <p:cTn id="76" dur="1000" fill="hold"/>
                                        <p:tgtEl>
                                          <p:spTgt spid="5"/>
                                        </p:tgtEl>
                                        <p:attrNameLst>
                                          <p:attrName>ppt_x</p:attrName>
                                        </p:attrNameLst>
                                      </p:cBhvr>
                                      <p:tavLst>
                                        <p:tav tm="0">
                                          <p:val>
                                            <p:strVal val="#ppt_x"/>
                                          </p:val>
                                        </p:tav>
                                        <p:tav tm="100000">
                                          <p:val>
                                            <p:strVal val="#ppt_x"/>
                                          </p:val>
                                        </p:tav>
                                      </p:tavLst>
                                    </p:anim>
                                    <p:anim calcmode="lin" valueType="num">
                                      <p:cBhvr>
                                        <p:cTn id="7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1000"/>
                                        <p:tgtEl>
                                          <p:spTgt spid="6"/>
                                        </p:tgtEl>
                                      </p:cBhvr>
                                    </p:animEffect>
                                    <p:anim calcmode="lin" valueType="num">
                                      <p:cBhvr>
                                        <p:cTn id="83" dur="1000" fill="hold"/>
                                        <p:tgtEl>
                                          <p:spTgt spid="6"/>
                                        </p:tgtEl>
                                        <p:attrNameLst>
                                          <p:attrName>ppt_x</p:attrName>
                                        </p:attrNameLst>
                                      </p:cBhvr>
                                      <p:tavLst>
                                        <p:tav tm="0">
                                          <p:val>
                                            <p:strVal val="#ppt_x"/>
                                          </p:val>
                                        </p:tav>
                                        <p:tav tm="100000">
                                          <p:val>
                                            <p:strVal val="#ppt_x"/>
                                          </p:val>
                                        </p:tav>
                                      </p:tavLst>
                                    </p:anim>
                                    <p:anim calcmode="lin" valueType="num">
                                      <p:cBhvr>
                                        <p:cTn id="8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1000"/>
                                        <p:tgtEl>
                                          <p:spTgt spid="7"/>
                                        </p:tgtEl>
                                      </p:cBhvr>
                                    </p:animEffect>
                                    <p:anim calcmode="lin" valueType="num">
                                      <p:cBhvr>
                                        <p:cTn id="90" dur="1000" fill="hold"/>
                                        <p:tgtEl>
                                          <p:spTgt spid="7"/>
                                        </p:tgtEl>
                                        <p:attrNameLst>
                                          <p:attrName>ppt_x</p:attrName>
                                        </p:attrNameLst>
                                      </p:cBhvr>
                                      <p:tavLst>
                                        <p:tav tm="0">
                                          <p:val>
                                            <p:strVal val="#ppt_x"/>
                                          </p:val>
                                        </p:tav>
                                        <p:tav tm="100000">
                                          <p:val>
                                            <p:strVal val="#ppt_x"/>
                                          </p:val>
                                        </p:tav>
                                      </p:tavLst>
                                    </p:anim>
                                    <p:anim calcmode="lin" valueType="num">
                                      <p:cBhvr>
                                        <p:cTn id="9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fade">
                                      <p:cBhvr>
                                        <p:cTn id="96" dur="1000"/>
                                        <p:tgtEl>
                                          <p:spTgt spid="8"/>
                                        </p:tgtEl>
                                      </p:cBhvr>
                                    </p:animEffect>
                                    <p:anim calcmode="lin" valueType="num">
                                      <p:cBhvr>
                                        <p:cTn id="97" dur="1000" fill="hold"/>
                                        <p:tgtEl>
                                          <p:spTgt spid="8"/>
                                        </p:tgtEl>
                                        <p:attrNameLst>
                                          <p:attrName>ppt_x</p:attrName>
                                        </p:attrNameLst>
                                      </p:cBhvr>
                                      <p:tavLst>
                                        <p:tav tm="0">
                                          <p:val>
                                            <p:strVal val="#ppt_x"/>
                                          </p:val>
                                        </p:tav>
                                        <p:tav tm="100000">
                                          <p:val>
                                            <p:strVal val="#ppt_x"/>
                                          </p:val>
                                        </p:tav>
                                      </p:tavLst>
                                    </p:anim>
                                    <p:anim calcmode="lin" valueType="num">
                                      <p:cBhvr>
                                        <p:cTn id="9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fade">
                                      <p:cBhvr>
                                        <p:cTn id="103" dur="1000"/>
                                        <p:tgtEl>
                                          <p:spTgt spid="9"/>
                                        </p:tgtEl>
                                      </p:cBhvr>
                                    </p:animEffect>
                                    <p:anim calcmode="lin" valueType="num">
                                      <p:cBhvr>
                                        <p:cTn id="104" dur="1000" fill="hold"/>
                                        <p:tgtEl>
                                          <p:spTgt spid="9"/>
                                        </p:tgtEl>
                                        <p:attrNameLst>
                                          <p:attrName>ppt_x</p:attrName>
                                        </p:attrNameLst>
                                      </p:cBhvr>
                                      <p:tavLst>
                                        <p:tav tm="0">
                                          <p:val>
                                            <p:strVal val="#ppt_x"/>
                                          </p:val>
                                        </p:tav>
                                        <p:tav tm="100000">
                                          <p:val>
                                            <p:strVal val="#ppt_x"/>
                                          </p:val>
                                        </p:tav>
                                      </p:tavLst>
                                    </p:anim>
                                    <p:anim calcmode="lin" valueType="num">
                                      <p:cBhvr>
                                        <p:cTn id="10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fade">
                                      <p:cBhvr>
                                        <p:cTn id="110" dur="1000"/>
                                        <p:tgtEl>
                                          <p:spTgt spid="10"/>
                                        </p:tgtEl>
                                      </p:cBhvr>
                                    </p:animEffect>
                                    <p:anim calcmode="lin" valueType="num">
                                      <p:cBhvr>
                                        <p:cTn id="111" dur="1000" fill="hold"/>
                                        <p:tgtEl>
                                          <p:spTgt spid="10"/>
                                        </p:tgtEl>
                                        <p:attrNameLst>
                                          <p:attrName>ppt_x</p:attrName>
                                        </p:attrNameLst>
                                      </p:cBhvr>
                                      <p:tavLst>
                                        <p:tav tm="0">
                                          <p:val>
                                            <p:strVal val="#ppt_x"/>
                                          </p:val>
                                        </p:tav>
                                        <p:tav tm="100000">
                                          <p:val>
                                            <p:strVal val="#ppt_x"/>
                                          </p:val>
                                        </p:tav>
                                      </p:tavLst>
                                    </p:anim>
                                    <p:anim calcmode="lin" valueType="num">
                                      <p:cBhvr>
                                        <p:cTn id="1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7" presetClass="entr" presetSubtype="0" fill="hold" nodeType="clickEffect">
                                  <p:stCondLst>
                                    <p:cond delay="0"/>
                                  </p:stCondLst>
                                  <p:childTnLst>
                                    <p:set>
                                      <p:cBhvr>
                                        <p:cTn id="116" dur="1" fill="hold">
                                          <p:stCondLst>
                                            <p:cond delay="0"/>
                                          </p:stCondLst>
                                        </p:cTn>
                                        <p:tgtEl>
                                          <p:spTgt spid="11"/>
                                        </p:tgtEl>
                                        <p:attrNameLst>
                                          <p:attrName>style.visibility</p:attrName>
                                        </p:attrNameLst>
                                      </p:cBhvr>
                                      <p:to>
                                        <p:strVal val="visible"/>
                                      </p:to>
                                    </p:set>
                                    <p:animEffect transition="in" filter="fade">
                                      <p:cBhvr>
                                        <p:cTn id="117" dur="1000"/>
                                        <p:tgtEl>
                                          <p:spTgt spid="11"/>
                                        </p:tgtEl>
                                      </p:cBhvr>
                                    </p:animEffect>
                                    <p:anim calcmode="lin" valueType="num">
                                      <p:cBhvr>
                                        <p:cTn id="118" dur="1000" fill="hold"/>
                                        <p:tgtEl>
                                          <p:spTgt spid="11"/>
                                        </p:tgtEl>
                                        <p:attrNameLst>
                                          <p:attrName>ppt_x</p:attrName>
                                        </p:attrNameLst>
                                      </p:cBhvr>
                                      <p:tavLst>
                                        <p:tav tm="0">
                                          <p:val>
                                            <p:strVal val="#ppt_x"/>
                                          </p:val>
                                        </p:tav>
                                        <p:tav tm="100000">
                                          <p:val>
                                            <p:strVal val="#ppt_x"/>
                                          </p:val>
                                        </p:tav>
                                      </p:tavLst>
                                    </p:anim>
                                    <p:anim calcmode="lin" valueType="num">
                                      <p:cBhvr>
                                        <p:cTn id="1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8" grpId="0" animBg="1"/>
      <p:bldP spid="129" grpId="0" animBg="1"/>
      <p:bldP spid="130" grpId="0" animBg="1"/>
      <p:bldP spid="131" grpId="0" animBg="1"/>
      <p:bldP spid="132" grpId="0" animBg="1"/>
      <p:bldP spid="133" grpId="0" animBg="1"/>
      <p:bldP spid="1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2864" y="3219053"/>
            <a:ext cx="6745560" cy="1362075"/>
          </a:xfrm>
        </p:spPr>
        <p:txBody>
          <a:bodyPr anchor="ctr">
            <a:noAutofit/>
          </a:bodyPr>
          <a:lstStyle/>
          <a:p>
            <a:pPr algn="ctr"/>
            <a:r>
              <a:rPr lang="zh-CN" altLang="en-US" sz="4800" i="1" dirty="0">
                <a:effectLst>
                  <a:outerShdw blurRad="38100" dist="38100" dir="2700000" algn="tl">
                    <a:srgbClr val="000000">
                      <a:alpha val="43137"/>
                    </a:srgbClr>
                  </a:outerShdw>
                </a:effectLst>
              </a:rPr>
              <a:t>基本内存管理方案</a:t>
            </a:r>
          </a:p>
        </p:txBody>
      </p:sp>
      <p:sp>
        <p:nvSpPr>
          <p:cNvPr id="3" name="文本占位符 2"/>
          <p:cNvSpPr>
            <a:spLocks noGrp="1"/>
          </p:cNvSpPr>
          <p:nvPr>
            <p:ph type="body" idx="1"/>
          </p:nvPr>
        </p:nvSpPr>
        <p:spPr>
          <a:xfrm>
            <a:off x="179512" y="2325453"/>
            <a:ext cx="8640960" cy="743507"/>
          </a:xfrm>
        </p:spPr>
        <p:txBody>
          <a:bodyPr>
            <a:normAutofit/>
          </a:bodyPr>
          <a:lstStyle/>
          <a:p>
            <a:pPr algn="r"/>
            <a:r>
              <a:rPr lang="zh-CN" altLang="en-US" sz="2400" b="1" i="1" dirty="0">
                <a:solidFill>
                  <a:schemeClr val="tx2">
                    <a:lumMod val="75000"/>
                  </a:schemeClr>
                </a:solidFill>
              </a:rPr>
              <a:t>单一连续区、固定分区、可变分区、分页</a:t>
            </a:r>
          </a:p>
        </p:txBody>
      </p:sp>
    </p:spTree>
    <p:extLst>
      <p:ext uri="{BB962C8B-B14F-4D97-AF65-F5344CB8AC3E}">
        <p14:creationId xmlns:p14="http://schemas.microsoft.com/office/powerpoint/2010/main" val="136009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115616" y="260648"/>
            <a:ext cx="6606232" cy="914400"/>
          </a:xfrm>
        </p:spPr>
        <p:txBody>
          <a:bodyPr/>
          <a:lstStyle/>
          <a:p>
            <a:pPr algn="l"/>
            <a:r>
              <a:rPr lang="zh-CN" altLang="en-US" sz="4000" dirty="0"/>
              <a:t>内存管理基本方案</a:t>
            </a:r>
          </a:p>
        </p:txBody>
      </p:sp>
      <p:graphicFrame>
        <p:nvGraphicFramePr>
          <p:cNvPr id="2" name="表格 1"/>
          <p:cNvGraphicFramePr>
            <a:graphicFrameLocks noGrp="1"/>
          </p:cNvGraphicFramePr>
          <p:nvPr>
            <p:extLst>
              <p:ext uri="{D42A27DB-BD31-4B8C-83A1-F6EECF244321}">
                <p14:modId xmlns:p14="http://schemas.microsoft.com/office/powerpoint/2010/main" val="1213959584"/>
              </p:ext>
            </p:extLst>
          </p:nvPr>
        </p:nvGraphicFramePr>
        <p:xfrm>
          <a:off x="539552" y="1484784"/>
          <a:ext cx="8064896" cy="5184576"/>
        </p:xfrm>
        <a:graphic>
          <a:graphicData uri="http://schemas.openxmlformats.org/drawingml/2006/table">
            <a:tbl>
              <a:tblPr bandRow="1">
                <a:tableStyleId>{37CE84F3-28C3-443E-9E96-99CF82512B78}</a:tableStyleId>
              </a:tblPr>
              <a:tblGrid>
                <a:gridCol w="1656184">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648072">
                <a:tc>
                  <a:txBody>
                    <a:bodyPr/>
                    <a:lstStyle/>
                    <a:p>
                      <a:pPr algn="ctr"/>
                      <a:r>
                        <a:rPr lang="zh-CN" altLang="en-US" b="1" dirty="0">
                          <a:solidFill>
                            <a:srgbClr val="FFFF00"/>
                          </a:solidFill>
                          <a:latin typeface="华文楷体" pitchFamily="2" charset="-122"/>
                          <a:ea typeface="华文楷体" pitchFamily="2" charset="-122"/>
                        </a:rPr>
                        <a:t>单一连续区</a:t>
                      </a:r>
                    </a:p>
                  </a:txBody>
                  <a:tcPr anchor="ct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FFFF00"/>
                          </a:solidFill>
                          <a:latin typeface="华文楷体" pitchFamily="2" charset="-122"/>
                          <a:ea typeface="华文楷体" pitchFamily="2" charset="-122"/>
                          <a:cs typeface="+mn-cs"/>
                        </a:rPr>
                        <a:t>每次只运行一个用户程序，用户程序独占内存，它总是被加载到同一个内存地址上</a:t>
                      </a:r>
                      <a:endParaRPr lang="en-US" altLang="zh-CN" sz="1800" b="1" kern="1200" dirty="0">
                        <a:solidFill>
                          <a:srgbClr val="FFFF00"/>
                        </a:solidFill>
                        <a:latin typeface="华文楷体" pitchFamily="2" charset="-122"/>
                        <a:ea typeface="华文楷体" pitchFamily="2" charset="-122"/>
                        <a:cs typeface="+mn-cs"/>
                      </a:endParaRPr>
                    </a:p>
                  </a:txBody>
                  <a:tcPr anchor="ctr">
                    <a:solidFill>
                      <a:srgbClr val="7030A0"/>
                    </a:solidFill>
                  </a:tcPr>
                </a:tc>
                <a:extLst>
                  <a:ext uri="{0D108BD9-81ED-4DB2-BD59-A6C34878D82A}">
                    <a16:rowId xmlns:a16="http://schemas.microsoft.com/office/drawing/2014/main" val="10000"/>
                  </a:ext>
                </a:extLst>
              </a:tr>
              <a:tr h="748883">
                <a:tc>
                  <a:txBody>
                    <a:bodyPr/>
                    <a:lstStyle/>
                    <a:p>
                      <a:pPr algn="ctr"/>
                      <a:r>
                        <a:rPr lang="zh-CN" altLang="en-US" b="1" dirty="0">
                          <a:latin typeface="华文楷体" pitchFamily="2" charset="-122"/>
                          <a:ea typeface="华文楷体" pitchFamily="2" charset="-122"/>
                        </a:rPr>
                        <a:t>固定分区</a:t>
                      </a:r>
                    </a:p>
                  </a:txBody>
                  <a:tcPr anchor="ctr">
                    <a:solidFill>
                      <a:srgbClr val="0000CC"/>
                    </a:solidFill>
                  </a:tcPr>
                </a:tc>
                <a:tc>
                  <a:txBody>
                    <a:bodyPr/>
                    <a:lstStyle/>
                    <a:p>
                      <a:pPr eaLnBrk="1" hangingPunct="1">
                        <a:buFontTx/>
                        <a:buNone/>
                      </a:pPr>
                      <a:r>
                        <a:rPr lang="zh-CN" altLang="en-US" sz="1800" b="1" dirty="0">
                          <a:latin typeface="华文楷体" pitchFamily="2" charset="-122"/>
                          <a:ea typeface="华文楷体" pitchFamily="2" charset="-122"/>
                        </a:rPr>
                        <a:t>把可分配的内存空间分割成若干个连续区域，每一区域称为分区。每个分区的大小可以相同也可以不同，分区大小固定不变，每个分区装一个且只能装一个进程</a:t>
                      </a:r>
                      <a:endParaRPr lang="zh-CN" altLang="en-US" b="1" dirty="0">
                        <a:latin typeface="华文楷体" pitchFamily="2" charset="-122"/>
                        <a:ea typeface="华文楷体" pitchFamily="2" charset="-122"/>
                      </a:endParaRPr>
                    </a:p>
                  </a:txBody>
                  <a:tcPr anchor="ctr">
                    <a:solidFill>
                      <a:srgbClr val="0000CC"/>
                    </a:solidFill>
                  </a:tcPr>
                </a:tc>
                <a:extLst>
                  <a:ext uri="{0D108BD9-81ED-4DB2-BD59-A6C34878D82A}">
                    <a16:rowId xmlns:a16="http://schemas.microsoft.com/office/drawing/2014/main" val="10001"/>
                  </a:ext>
                </a:extLst>
              </a:tr>
              <a:tr h="748883">
                <a:tc>
                  <a:txBody>
                    <a:bodyPr/>
                    <a:lstStyle/>
                    <a:p>
                      <a:pPr algn="ctr"/>
                      <a:r>
                        <a:rPr lang="zh-CN" altLang="en-US" b="1" dirty="0">
                          <a:solidFill>
                            <a:srgbClr val="FFFF00"/>
                          </a:solidFill>
                          <a:latin typeface="华文楷体" pitchFamily="2" charset="-122"/>
                          <a:ea typeface="华文楷体" pitchFamily="2" charset="-122"/>
                        </a:rPr>
                        <a:t>可变分区</a:t>
                      </a:r>
                    </a:p>
                  </a:txBody>
                  <a:tcPr anchor="ctr">
                    <a:solidFill>
                      <a:srgbClr val="7030A0"/>
                    </a:solidFill>
                  </a:tcPr>
                </a:tc>
                <a:tc>
                  <a:txBody>
                    <a:bodyPr/>
                    <a:lstStyle/>
                    <a:p>
                      <a:r>
                        <a:rPr lang="zh-CN" altLang="en-US" b="1" dirty="0">
                          <a:solidFill>
                            <a:srgbClr val="FFFF00"/>
                          </a:solidFill>
                          <a:latin typeface="华文楷体" pitchFamily="2" charset="-122"/>
                          <a:ea typeface="华文楷体" pitchFamily="2" charset="-122"/>
                        </a:rPr>
                        <a:t>根据进程的需求，</a:t>
                      </a:r>
                      <a:r>
                        <a:rPr lang="zh-CN" altLang="en-US" sz="1800" b="1" dirty="0">
                          <a:solidFill>
                            <a:srgbClr val="FFFF00"/>
                          </a:solidFill>
                          <a:latin typeface="华文楷体" pitchFamily="2" charset="-122"/>
                          <a:ea typeface="华文楷体" pitchFamily="2" charset="-122"/>
                        </a:rPr>
                        <a:t>把可分配的内存空间分割出一个分区，分配给该进程</a:t>
                      </a:r>
                      <a:endParaRPr lang="zh-CN" altLang="en-US" b="1" dirty="0">
                        <a:solidFill>
                          <a:srgbClr val="FFFF00"/>
                        </a:solidFill>
                        <a:latin typeface="华文楷体" pitchFamily="2" charset="-122"/>
                        <a:ea typeface="华文楷体" pitchFamily="2" charset="-122"/>
                      </a:endParaRPr>
                    </a:p>
                  </a:txBody>
                  <a:tcPr anchor="ctr">
                    <a:solidFill>
                      <a:srgbClr val="7030A0"/>
                    </a:solidFill>
                  </a:tcPr>
                </a:tc>
                <a:extLst>
                  <a:ext uri="{0D108BD9-81ED-4DB2-BD59-A6C34878D82A}">
                    <a16:rowId xmlns:a16="http://schemas.microsoft.com/office/drawing/2014/main" val="10002"/>
                  </a:ext>
                </a:extLst>
              </a:tr>
              <a:tr h="748883">
                <a:tc>
                  <a:txBody>
                    <a:bodyPr/>
                    <a:lstStyle/>
                    <a:p>
                      <a:pPr algn="ctr"/>
                      <a:r>
                        <a:rPr lang="zh-CN" altLang="en-US" b="1" dirty="0">
                          <a:latin typeface="华文楷体" pitchFamily="2" charset="-122"/>
                          <a:ea typeface="华文楷体" pitchFamily="2" charset="-122"/>
                        </a:rPr>
                        <a:t>页式</a:t>
                      </a:r>
                    </a:p>
                  </a:txBody>
                  <a:tcPr anchor="ctr">
                    <a:solidFill>
                      <a:srgbClr val="0000CC"/>
                    </a:solid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kumimoji="1" lang="zh-CN" altLang="en-US" b="1" dirty="0">
                          <a:latin typeface="华文楷体" pitchFamily="2" charset="-122"/>
                          <a:ea typeface="华文楷体" pitchFamily="2" charset="-122"/>
                        </a:rPr>
                        <a:t>把用户程序地址空间划分成大小相等的部分，称为页。</a:t>
                      </a:r>
                      <a:r>
                        <a:rPr lang="zh-CN" altLang="en-US" b="1" dirty="0">
                          <a:latin typeface="华文楷体" pitchFamily="2" charset="-122"/>
                          <a:ea typeface="华文楷体" pitchFamily="2" charset="-122"/>
                        </a:rPr>
                        <a:t>内存空间按页的大小划分为大小相等的区域，称为内存块（物理页面，页框，页帧）。</a:t>
                      </a:r>
                      <a:r>
                        <a:rPr kumimoji="1" lang="zh-CN" altLang="en-US" b="1" dirty="0">
                          <a:latin typeface="华文楷体" pitchFamily="2" charset="-122"/>
                          <a:ea typeface="华文楷体" pitchFamily="2" charset="-122"/>
                        </a:rPr>
                        <a:t>以页为单位进行分配，逻辑上相邻的页，物理上不一定相邻</a:t>
                      </a:r>
                    </a:p>
                  </a:txBody>
                  <a:tcPr anchor="ctr">
                    <a:solidFill>
                      <a:srgbClr val="0000CC"/>
                    </a:solidFill>
                  </a:tcPr>
                </a:tc>
                <a:extLst>
                  <a:ext uri="{0D108BD9-81ED-4DB2-BD59-A6C34878D82A}">
                    <a16:rowId xmlns:a16="http://schemas.microsoft.com/office/drawing/2014/main" val="10003"/>
                  </a:ext>
                </a:extLst>
              </a:tr>
              <a:tr h="748883">
                <a:tc>
                  <a:txBody>
                    <a:bodyPr/>
                    <a:lstStyle/>
                    <a:p>
                      <a:pPr algn="ctr"/>
                      <a:r>
                        <a:rPr lang="zh-CN" altLang="en-US" b="1" dirty="0">
                          <a:solidFill>
                            <a:srgbClr val="FFFF00"/>
                          </a:solidFill>
                          <a:latin typeface="华文楷体" pitchFamily="2" charset="-122"/>
                          <a:ea typeface="华文楷体" pitchFamily="2" charset="-122"/>
                        </a:rPr>
                        <a:t>段式</a:t>
                      </a:r>
                    </a:p>
                  </a:txBody>
                  <a:tcPr anchor="ct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FFFF00"/>
                          </a:solidFill>
                          <a:latin typeface="华文楷体" pitchFamily="2" charset="-122"/>
                          <a:ea typeface="华文楷体" pitchFamily="2" charset="-122"/>
                        </a:rPr>
                        <a:t>用户程序地址空间按进程自身的逻辑关系划分为若干段，内存空间被动态的划分为若干个长度不相同的区域（可变分区）。以段为单位分配内存，每一段在内存中占据连续空间，各段之间可以不连续存放</a:t>
                      </a:r>
                      <a:endParaRPr lang="en-US" altLang="zh-CN" b="1" dirty="0">
                        <a:solidFill>
                          <a:srgbClr val="FFFF00"/>
                        </a:solidFill>
                        <a:latin typeface="华文楷体" pitchFamily="2" charset="-122"/>
                        <a:ea typeface="华文楷体" pitchFamily="2" charset="-122"/>
                      </a:endParaRPr>
                    </a:p>
                  </a:txBody>
                  <a:tcPr anchor="ctr">
                    <a:solidFill>
                      <a:srgbClr val="7030A0"/>
                    </a:solidFill>
                  </a:tcPr>
                </a:tc>
                <a:extLst>
                  <a:ext uri="{0D108BD9-81ED-4DB2-BD59-A6C34878D82A}">
                    <a16:rowId xmlns:a16="http://schemas.microsoft.com/office/drawing/2014/main" val="10004"/>
                  </a:ext>
                </a:extLst>
              </a:tr>
              <a:tr h="605509">
                <a:tc>
                  <a:txBody>
                    <a:bodyPr/>
                    <a:lstStyle/>
                    <a:p>
                      <a:pPr algn="ctr"/>
                      <a:r>
                        <a:rPr lang="zh-CN" altLang="en-US" b="1" dirty="0">
                          <a:latin typeface="华文楷体" pitchFamily="2" charset="-122"/>
                          <a:ea typeface="华文楷体" pitchFamily="2" charset="-122"/>
                        </a:rPr>
                        <a:t>段页式</a:t>
                      </a:r>
                    </a:p>
                  </a:txBody>
                  <a:tcPr anchor="ctr">
                    <a:solidFill>
                      <a:srgbClr val="0000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华文楷体" pitchFamily="2" charset="-122"/>
                          <a:ea typeface="华文楷体" pitchFamily="2" charset="-122"/>
                        </a:rPr>
                        <a:t>用户程序地址空间：段式；内存空间：页式；分配单位：页</a:t>
                      </a:r>
                      <a:endParaRPr lang="en-US" altLang="zh-CN" b="1" dirty="0">
                        <a:latin typeface="华文楷体" pitchFamily="2" charset="-122"/>
                        <a:ea typeface="华文楷体" pitchFamily="2" charset="-122"/>
                      </a:endParaRPr>
                    </a:p>
                  </a:txBody>
                  <a:tcPr anchor="ctr">
                    <a:solidFill>
                      <a:srgbClr val="0000CC"/>
                    </a:solidFill>
                  </a:tcPr>
                </a:tc>
                <a:extLst>
                  <a:ext uri="{0D108BD9-81ED-4DB2-BD59-A6C34878D82A}">
                    <a16:rowId xmlns:a16="http://schemas.microsoft.com/office/drawing/2014/main" val="10005"/>
                  </a:ext>
                </a:extLst>
              </a:tr>
            </a:tbl>
          </a:graphicData>
        </a:graphic>
      </p:graphicFrame>
      <p:sp>
        <p:nvSpPr>
          <p:cNvPr id="3" name="云形 2"/>
          <p:cNvSpPr/>
          <p:nvPr/>
        </p:nvSpPr>
        <p:spPr>
          <a:xfrm>
            <a:off x="5724128" y="188640"/>
            <a:ext cx="3096344" cy="936104"/>
          </a:xfrm>
          <a:prstGeom prst="cloud">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latin typeface="华文楷体" pitchFamily="2" charset="-122"/>
                <a:ea typeface="华文楷体" pitchFamily="2" charset="-122"/>
              </a:rPr>
              <a:t>装载单位：进程</a:t>
            </a:r>
          </a:p>
        </p:txBody>
      </p:sp>
    </p:spTree>
    <p:extLst>
      <p:ext uri="{BB962C8B-B14F-4D97-AF65-F5344CB8AC3E}">
        <p14:creationId xmlns:p14="http://schemas.microsoft.com/office/powerpoint/2010/main" val="38252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4000" dirty="0"/>
              <a:t>1.</a:t>
            </a:r>
            <a:r>
              <a:rPr lang="zh-CN" altLang="en-US" sz="4000" dirty="0"/>
              <a:t>单一用户</a:t>
            </a:r>
            <a:r>
              <a:rPr lang="en-US" altLang="zh-CN" sz="4000" dirty="0"/>
              <a:t>(</a:t>
            </a:r>
            <a:r>
              <a:rPr lang="zh-CN" altLang="en-US" sz="4000" dirty="0"/>
              <a:t>连续区</a:t>
            </a:r>
            <a:r>
              <a:rPr lang="en-US" altLang="zh-CN" sz="4000" dirty="0"/>
              <a:t>)</a:t>
            </a:r>
            <a:endParaRPr lang="zh-CN" altLang="en-US" sz="4000" dirty="0"/>
          </a:p>
        </p:txBody>
      </p:sp>
      <p:sp>
        <p:nvSpPr>
          <p:cNvPr id="22531" name="Rectangle 3"/>
          <p:cNvSpPr>
            <a:spLocks noGrp="1" noChangeArrowheads="1"/>
          </p:cNvSpPr>
          <p:nvPr>
            <p:ph idx="1"/>
          </p:nvPr>
        </p:nvSpPr>
        <p:spPr>
          <a:prstGeom prst="rect">
            <a:avLst/>
          </a:prstGeom>
        </p:spPr>
        <p:txBody>
          <a:bodyPr/>
          <a:lstStyle/>
          <a:p>
            <a:pPr eaLnBrk="1" hangingPunct="1">
              <a:spcBef>
                <a:spcPts val="600"/>
              </a:spcBef>
              <a:buFontTx/>
              <a:buNone/>
            </a:pPr>
            <a:r>
              <a:rPr lang="zh-CN" altLang="en-US" sz="2400" b="1" dirty="0"/>
              <a:t>特点：一段时间内只有一个进程在内存</a:t>
            </a:r>
            <a:endParaRPr lang="en-US" altLang="zh-CN" sz="2400" b="1" dirty="0"/>
          </a:p>
          <a:p>
            <a:pPr marL="0" indent="0">
              <a:spcBef>
                <a:spcPts val="600"/>
              </a:spcBef>
              <a:buNone/>
            </a:pPr>
            <a:r>
              <a:rPr lang="zh-CN" altLang="en-US" sz="2400" b="1" dirty="0"/>
              <a:t>             简单，内存利用率低 </a:t>
            </a:r>
          </a:p>
        </p:txBody>
      </p:sp>
      <p:sp>
        <p:nvSpPr>
          <p:cNvPr id="22545" name="Text Box 8"/>
          <p:cNvSpPr txBox="1">
            <a:spLocks noChangeArrowheads="1"/>
          </p:cNvSpPr>
          <p:nvPr/>
        </p:nvSpPr>
        <p:spPr bwMode="auto">
          <a:xfrm>
            <a:off x="2409825" y="2668850"/>
            <a:ext cx="970843" cy="400110"/>
          </a:xfrm>
          <a:prstGeom prst="rect">
            <a:avLst/>
          </a:prstGeom>
          <a:noFill/>
          <a:ln w="9525">
            <a:noFill/>
            <a:miter lim="800000"/>
            <a:headEnd/>
            <a:tailEnd/>
          </a:ln>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kumimoji="1" lang="en-US" altLang="zh-CN" sz="2000" b="1" dirty="0">
                <a:solidFill>
                  <a:srgbClr val="0000CC"/>
                </a:solidFill>
                <a:latin typeface="Calibri" pitchFamily="34" charset="0"/>
                <a:ea typeface="楷体_GB2312" pitchFamily="49" charset="-122"/>
                <a:cs typeface="Calibri" pitchFamily="34" charset="0"/>
              </a:rPr>
              <a:t>0xFFF...</a:t>
            </a:r>
          </a:p>
        </p:txBody>
      </p:sp>
      <p:sp>
        <p:nvSpPr>
          <p:cNvPr id="22546" name="Text Box 9"/>
          <p:cNvSpPr txBox="1">
            <a:spLocks noChangeArrowheads="1"/>
          </p:cNvSpPr>
          <p:nvPr/>
        </p:nvSpPr>
        <p:spPr bwMode="auto">
          <a:xfrm>
            <a:off x="2438400" y="6237312"/>
            <a:ext cx="314510" cy="400110"/>
          </a:xfrm>
          <a:prstGeom prst="rect">
            <a:avLst/>
          </a:prstGeom>
          <a:noFill/>
          <a:ln w="9525">
            <a:noFill/>
            <a:miter lim="800000"/>
            <a:headEnd/>
            <a:tailEnd/>
          </a:ln>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kumimoji="1" lang="en-US" altLang="zh-CN" sz="2000" b="1" dirty="0">
                <a:solidFill>
                  <a:srgbClr val="0000CC"/>
                </a:solidFill>
                <a:latin typeface="Calibri" pitchFamily="34" charset="0"/>
                <a:ea typeface="楷体_GB2312" pitchFamily="49" charset="-122"/>
                <a:cs typeface="Calibri" pitchFamily="34" charset="0"/>
              </a:rPr>
              <a:t>0</a:t>
            </a:r>
          </a:p>
        </p:txBody>
      </p:sp>
      <p:grpSp>
        <p:nvGrpSpPr>
          <p:cNvPr id="2" name="Group 11"/>
          <p:cNvGrpSpPr>
            <a:grpSpLocks/>
          </p:cNvGrpSpPr>
          <p:nvPr/>
        </p:nvGrpSpPr>
        <p:grpSpPr bwMode="auto">
          <a:xfrm>
            <a:off x="3581400" y="2897188"/>
            <a:ext cx="1981200" cy="3581400"/>
            <a:chOff x="2208" y="624"/>
            <a:chExt cx="1248" cy="2256"/>
          </a:xfrm>
          <a:solidFill>
            <a:schemeClr val="accent6">
              <a:lumMod val="20000"/>
              <a:lumOff val="80000"/>
            </a:schemeClr>
          </a:solidFill>
        </p:grpSpPr>
        <p:sp>
          <p:nvSpPr>
            <p:cNvPr id="22542" name="Rectangle 12"/>
            <p:cNvSpPr>
              <a:spLocks noChangeArrowheads="1"/>
            </p:cNvSpPr>
            <p:nvPr/>
          </p:nvSpPr>
          <p:spPr bwMode="auto">
            <a:xfrm>
              <a:off x="2208" y="624"/>
              <a:ext cx="1248" cy="2256"/>
            </a:xfrm>
            <a:prstGeom prst="rect">
              <a:avLst/>
            </a:prstGeom>
            <a:grpFill/>
            <a:ln w="38100">
              <a:solidFill>
                <a:srgbClr val="3333FF"/>
              </a:solidFill>
              <a:miter lim="800000"/>
              <a:headEnd/>
              <a:tailEnd/>
            </a:ln>
          </p:spPr>
          <p:txBody>
            <a:bodyPr wrap="none" anchor="ctr"/>
            <a:lstStyle/>
            <a:p>
              <a:pPr algn="ctr"/>
              <a:r>
                <a:rPr kumimoji="1" lang="zh-CN" altLang="en-US" b="1" dirty="0">
                  <a:latin typeface="Calibri" pitchFamily="34" charset="0"/>
                  <a:ea typeface="华文楷体" pitchFamily="2" charset="-122"/>
                  <a:cs typeface="Calibri" pitchFamily="34" charset="0"/>
                </a:rPr>
                <a:t>位于</a:t>
              </a:r>
              <a:r>
                <a:rPr kumimoji="1" lang="en-US" altLang="zh-CN" b="1" dirty="0">
                  <a:latin typeface="Calibri" pitchFamily="34" charset="0"/>
                  <a:ea typeface="华文楷体" pitchFamily="2" charset="-122"/>
                  <a:cs typeface="Calibri" pitchFamily="34" charset="0"/>
                </a:rPr>
                <a:t>RAM</a:t>
              </a:r>
              <a:r>
                <a:rPr kumimoji="1" lang="zh-CN" altLang="en-US" b="1" dirty="0">
                  <a:latin typeface="Calibri" pitchFamily="34" charset="0"/>
                  <a:ea typeface="华文楷体" pitchFamily="2" charset="-122"/>
                  <a:cs typeface="Calibri" pitchFamily="34" charset="0"/>
                </a:rPr>
                <a:t>中的</a:t>
              </a:r>
            </a:p>
            <a:p>
              <a:pPr algn="ctr"/>
              <a:r>
                <a:rPr kumimoji="1" lang="zh-CN" altLang="en-US" b="1" dirty="0">
                  <a:latin typeface="Calibri" pitchFamily="34" charset="0"/>
                  <a:ea typeface="华文楷体" pitchFamily="2" charset="-122"/>
                  <a:cs typeface="Calibri" pitchFamily="34" charset="0"/>
                </a:rPr>
                <a:t>操作系统</a:t>
              </a:r>
            </a:p>
            <a:p>
              <a:pPr algn="ctr"/>
              <a:endParaRPr kumimoji="1" lang="zh-CN" altLang="en-US" b="1" dirty="0">
                <a:latin typeface="Calibri" pitchFamily="34" charset="0"/>
                <a:ea typeface="华文楷体" pitchFamily="2" charset="-122"/>
                <a:cs typeface="Calibri" pitchFamily="34" charset="0"/>
              </a:endParaRPr>
            </a:p>
            <a:p>
              <a:pPr algn="ctr"/>
              <a:endParaRPr kumimoji="1" lang="zh-CN" altLang="en-US" b="1" dirty="0">
                <a:latin typeface="Calibri" pitchFamily="34" charset="0"/>
                <a:ea typeface="华文楷体" pitchFamily="2" charset="-122"/>
                <a:cs typeface="Calibri" pitchFamily="34" charset="0"/>
              </a:endParaRPr>
            </a:p>
            <a:p>
              <a:pPr algn="ctr"/>
              <a:endParaRPr kumimoji="1" lang="zh-CN" altLang="en-US" b="1" dirty="0">
                <a:latin typeface="Calibri" pitchFamily="34" charset="0"/>
                <a:ea typeface="华文楷体" pitchFamily="2" charset="-122"/>
                <a:cs typeface="Calibri" pitchFamily="34" charset="0"/>
              </a:endParaRPr>
            </a:p>
            <a:p>
              <a:pPr algn="ctr"/>
              <a:endParaRPr kumimoji="1" lang="zh-CN" altLang="en-US" b="1" dirty="0">
                <a:latin typeface="Calibri" pitchFamily="34" charset="0"/>
                <a:ea typeface="华文楷体" pitchFamily="2" charset="-122"/>
                <a:cs typeface="Calibri" pitchFamily="34" charset="0"/>
              </a:endParaRPr>
            </a:p>
            <a:p>
              <a:pPr algn="ctr"/>
              <a:r>
                <a:rPr kumimoji="1" lang="zh-CN" altLang="en-US" b="1" dirty="0">
                  <a:latin typeface="Calibri" pitchFamily="34" charset="0"/>
                  <a:ea typeface="华文楷体" pitchFamily="2" charset="-122"/>
                  <a:cs typeface="Calibri" pitchFamily="34" charset="0"/>
                </a:rPr>
                <a:t>用户程序</a:t>
              </a:r>
            </a:p>
            <a:p>
              <a:pPr algn="ctr"/>
              <a:endParaRPr kumimoji="1" lang="zh-CN" altLang="en-US" b="1" dirty="0">
                <a:latin typeface="Calibri" pitchFamily="34" charset="0"/>
                <a:ea typeface="华文楷体" pitchFamily="2" charset="-122"/>
                <a:cs typeface="Calibri" pitchFamily="34" charset="0"/>
              </a:endParaRPr>
            </a:p>
          </p:txBody>
        </p:sp>
        <p:sp>
          <p:nvSpPr>
            <p:cNvPr id="22543" name="Line 13"/>
            <p:cNvSpPr>
              <a:spLocks noChangeShapeType="1"/>
            </p:cNvSpPr>
            <p:nvPr/>
          </p:nvSpPr>
          <p:spPr bwMode="auto">
            <a:xfrm>
              <a:off x="2208" y="1536"/>
              <a:ext cx="1248" cy="0"/>
            </a:xfrm>
            <a:prstGeom prst="line">
              <a:avLst/>
            </a:prstGeom>
            <a:grpFill/>
            <a:ln w="38100">
              <a:solidFill>
                <a:srgbClr val="3333FF"/>
              </a:solidFill>
              <a:round/>
              <a:headEnd/>
              <a:tailEnd/>
            </a:ln>
            <a:extLst/>
          </p:spPr>
          <p:txBody>
            <a:bodyPr wrap="none" anchor="ctr"/>
            <a:lstStyle/>
            <a:p>
              <a:endParaRPr lang="zh-CN" altLang="en-US">
                <a:latin typeface="Calibri" pitchFamily="34" charset="0"/>
                <a:ea typeface="华文楷体" pitchFamily="2" charset="-122"/>
                <a:cs typeface="Calibri" pitchFamily="34" charset="0"/>
              </a:endParaRPr>
            </a:p>
          </p:txBody>
        </p:sp>
      </p:grpSp>
      <p:grpSp>
        <p:nvGrpSpPr>
          <p:cNvPr id="3" name="Group 16"/>
          <p:cNvGrpSpPr>
            <a:grpSpLocks/>
          </p:cNvGrpSpPr>
          <p:nvPr/>
        </p:nvGrpSpPr>
        <p:grpSpPr bwMode="auto">
          <a:xfrm>
            <a:off x="6372200" y="2897188"/>
            <a:ext cx="1981200" cy="3581400"/>
            <a:chOff x="3936" y="624"/>
            <a:chExt cx="1248" cy="2256"/>
          </a:xfrm>
          <a:solidFill>
            <a:schemeClr val="accent6">
              <a:lumMod val="20000"/>
              <a:lumOff val="80000"/>
            </a:schemeClr>
          </a:solidFill>
        </p:grpSpPr>
        <p:sp>
          <p:nvSpPr>
            <p:cNvPr id="22537" name="Rectangle 17"/>
            <p:cNvSpPr>
              <a:spLocks noChangeArrowheads="1"/>
            </p:cNvSpPr>
            <p:nvPr/>
          </p:nvSpPr>
          <p:spPr bwMode="auto">
            <a:xfrm>
              <a:off x="3936" y="624"/>
              <a:ext cx="1248" cy="2256"/>
            </a:xfrm>
            <a:prstGeom prst="rect">
              <a:avLst/>
            </a:prstGeom>
            <a:grpFill/>
            <a:ln w="38100">
              <a:solidFill>
                <a:srgbClr val="3333FF"/>
              </a:solidFill>
              <a:miter lim="800000"/>
              <a:headEnd/>
              <a:tailEnd/>
            </a:ln>
          </p:spPr>
          <p:txBody>
            <a:bodyPr wrap="none" anchor="ctr"/>
            <a:lstStyle/>
            <a:p>
              <a:pPr algn="ctr"/>
              <a:r>
                <a:rPr kumimoji="1" lang="en-US" altLang="zh-CN" b="1">
                  <a:latin typeface="Calibri" pitchFamily="34" charset="0"/>
                  <a:ea typeface="华文楷体" pitchFamily="2" charset="-122"/>
                  <a:cs typeface="Calibri" pitchFamily="34" charset="0"/>
                </a:rPr>
                <a:t>ROM</a:t>
              </a:r>
              <a:r>
                <a:rPr kumimoji="1" lang="zh-CN" altLang="zh-CN" b="1">
                  <a:latin typeface="Calibri" pitchFamily="34" charset="0"/>
                  <a:ea typeface="华文楷体" pitchFamily="2" charset="-122"/>
                  <a:cs typeface="Calibri" pitchFamily="34" charset="0"/>
                </a:rPr>
                <a:t>中的</a:t>
              </a:r>
            </a:p>
            <a:p>
              <a:pPr algn="ctr"/>
              <a:r>
                <a:rPr kumimoji="1" lang="zh-CN" altLang="zh-CN" b="1">
                  <a:latin typeface="Calibri" pitchFamily="34" charset="0"/>
                  <a:ea typeface="华文楷体" pitchFamily="2" charset="-122"/>
                  <a:cs typeface="Calibri" pitchFamily="34" charset="0"/>
                </a:rPr>
                <a:t>设备驱动程序</a:t>
              </a:r>
            </a:p>
            <a:p>
              <a:pPr algn="ctr"/>
              <a:endParaRPr kumimoji="1" lang="zh-CN" altLang="zh-CN" b="1">
                <a:latin typeface="Calibri" pitchFamily="34" charset="0"/>
                <a:ea typeface="华文楷体" pitchFamily="2" charset="-122"/>
                <a:cs typeface="Calibri" pitchFamily="34" charset="0"/>
              </a:endParaRPr>
            </a:p>
            <a:p>
              <a:pPr algn="ctr"/>
              <a:endParaRPr kumimoji="1" lang="zh-CN" altLang="zh-CN" b="1">
                <a:latin typeface="Calibri" pitchFamily="34" charset="0"/>
                <a:ea typeface="华文楷体" pitchFamily="2" charset="-122"/>
                <a:cs typeface="Calibri" pitchFamily="34" charset="0"/>
              </a:endParaRPr>
            </a:p>
            <a:p>
              <a:pPr algn="ctr"/>
              <a:r>
                <a:rPr kumimoji="1" lang="zh-CN" altLang="en-US" b="1">
                  <a:latin typeface="Calibri" pitchFamily="34" charset="0"/>
                  <a:ea typeface="华文楷体" pitchFamily="2" charset="-122"/>
                  <a:cs typeface="Calibri" pitchFamily="34" charset="0"/>
                </a:rPr>
                <a:t>用户程序</a:t>
              </a:r>
            </a:p>
            <a:p>
              <a:pPr algn="ctr"/>
              <a:endParaRPr kumimoji="1" lang="zh-CN" altLang="en-US" b="1">
                <a:latin typeface="Calibri" pitchFamily="34" charset="0"/>
                <a:ea typeface="华文楷体" pitchFamily="2" charset="-122"/>
                <a:cs typeface="Calibri" pitchFamily="34" charset="0"/>
              </a:endParaRPr>
            </a:p>
            <a:p>
              <a:pPr algn="ctr"/>
              <a:endParaRPr kumimoji="1" lang="zh-CN" altLang="en-US" b="1">
                <a:latin typeface="Calibri" pitchFamily="34" charset="0"/>
                <a:ea typeface="华文楷体" pitchFamily="2" charset="-122"/>
                <a:cs typeface="Calibri" pitchFamily="34" charset="0"/>
              </a:endParaRPr>
            </a:p>
            <a:p>
              <a:pPr algn="ctr"/>
              <a:r>
                <a:rPr kumimoji="1" lang="zh-CN" altLang="en-US" b="1">
                  <a:latin typeface="Calibri" pitchFamily="34" charset="0"/>
                  <a:ea typeface="华文楷体" pitchFamily="2" charset="-122"/>
                  <a:cs typeface="Calibri" pitchFamily="34" charset="0"/>
                </a:rPr>
                <a:t>位于</a:t>
              </a:r>
              <a:r>
                <a:rPr kumimoji="1" lang="en-US" altLang="zh-CN" b="1">
                  <a:latin typeface="Calibri" pitchFamily="34" charset="0"/>
                  <a:ea typeface="华文楷体" pitchFamily="2" charset="-122"/>
                  <a:cs typeface="Calibri" pitchFamily="34" charset="0"/>
                </a:rPr>
                <a:t>RAM</a:t>
              </a:r>
              <a:r>
                <a:rPr kumimoji="1" lang="zh-CN" altLang="en-US" b="1">
                  <a:latin typeface="Calibri" pitchFamily="34" charset="0"/>
                  <a:ea typeface="华文楷体" pitchFamily="2" charset="-122"/>
                  <a:cs typeface="Calibri" pitchFamily="34" charset="0"/>
                </a:rPr>
                <a:t>中的</a:t>
              </a:r>
            </a:p>
            <a:p>
              <a:pPr algn="ctr"/>
              <a:r>
                <a:rPr kumimoji="1" lang="zh-CN" altLang="en-US" b="1">
                  <a:latin typeface="Calibri" pitchFamily="34" charset="0"/>
                  <a:ea typeface="华文楷体" pitchFamily="2" charset="-122"/>
                  <a:cs typeface="Calibri" pitchFamily="34" charset="0"/>
                </a:rPr>
                <a:t>操作系统</a:t>
              </a:r>
            </a:p>
          </p:txBody>
        </p:sp>
        <p:sp>
          <p:nvSpPr>
            <p:cNvPr id="22538" name="Line 18"/>
            <p:cNvSpPr>
              <a:spLocks noChangeShapeType="1"/>
            </p:cNvSpPr>
            <p:nvPr/>
          </p:nvSpPr>
          <p:spPr bwMode="auto">
            <a:xfrm>
              <a:off x="3936" y="1392"/>
              <a:ext cx="1248" cy="0"/>
            </a:xfrm>
            <a:prstGeom prst="line">
              <a:avLst/>
            </a:prstGeom>
            <a:grpFill/>
            <a:ln w="38100">
              <a:solidFill>
                <a:srgbClr val="3333FF"/>
              </a:solidFill>
              <a:round/>
              <a:headEnd/>
              <a:tailEnd/>
            </a:ln>
            <a:extLst/>
          </p:spPr>
          <p:txBody>
            <a:bodyPr wrap="none" anchor="ctr"/>
            <a:lstStyle/>
            <a:p>
              <a:endParaRPr lang="zh-CN" altLang="en-US">
                <a:latin typeface="Calibri" pitchFamily="34" charset="0"/>
                <a:ea typeface="华文楷体" pitchFamily="2" charset="-122"/>
                <a:cs typeface="Calibri" pitchFamily="34" charset="0"/>
              </a:endParaRPr>
            </a:p>
          </p:txBody>
        </p:sp>
        <p:sp>
          <p:nvSpPr>
            <p:cNvPr id="22539" name="Line 19"/>
            <p:cNvSpPr>
              <a:spLocks noChangeShapeType="1"/>
            </p:cNvSpPr>
            <p:nvPr/>
          </p:nvSpPr>
          <p:spPr bwMode="auto">
            <a:xfrm>
              <a:off x="3936" y="2064"/>
              <a:ext cx="1248" cy="0"/>
            </a:xfrm>
            <a:prstGeom prst="line">
              <a:avLst/>
            </a:prstGeom>
            <a:grpFill/>
            <a:ln w="38100">
              <a:solidFill>
                <a:srgbClr val="3333FF"/>
              </a:solidFill>
              <a:round/>
              <a:headEnd/>
              <a:tailEnd/>
            </a:ln>
            <a:extLst/>
          </p:spPr>
          <p:txBody>
            <a:bodyPr wrap="none" anchor="ctr"/>
            <a:lstStyle/>
            <a:p>
              <a:endParaRPr lang="zh-CN" altLang="en-US">
                <a:latin typeface="Calibri" pitchFamily="34" charset="0"/>
                <a:ea typeface="华文楷体" pitchFamily="2" charset="-122"/>
                <a:cs typeface="Calibri" pitchFamily="34" charset="0"/>
              </a:endParaRPr>
            </a:p>
          </p:txBody>
        </p:sp>
      </p:grpSp>
      <p:grpSp>
        <p:nvGrpSpPr>
          <p:cNvPr id="4" name="组合 1"/>
          <p:cNvGrpSpPr/>
          <p:nvPr/>
        </p:nvGrpSpPr>
        <p:grpSpPr>
          <a:xfrm>
            <a:off x="457200" y="2886075"/>
            <a:ext cx="1981200" cy="3581400"/>
            <a:chOff x="457200" y="2886075"/>
            <a:chExt cx="1981200" cy="3581400"/>
          </a:xfrm>
        </p:grpSpPr>
        <p:sp>
          <p:nvSpPr>
            <p:cNvPr id="22547" name="Rectangle 6"/>
            <p:cNvSpPr>
              <a:spLocks noChangeArrowheads="1"/>
            </p:cNvSpPr>
            <p:nvPr/>
          </p:nvSpPr>
          <p:spPr bwMode="auto">
            <a:xfrm>
              <a:off x="457200" y="2886075"/>
              <a:ext cx="1981200" cy="3581400"/>
            </a:xfrm>
            <a:prstGeom prst="rect">
              <a:avLst/>
            </a:prstGeom>
            <a:solidFill>
              <a:schemeClr val="accent6">
                <a:lumMod val="20000"/>
                <a:lumOff val="80000"/>
              </a:schemeClr>
            </a:solidFill>
            <a:ln w="38100">
              <a:solidFill>
                <a:srgbClr val="3333FF"/>
              </a:solidFill>
              <a:miter lim="800000"/>
              <a:headEnd/>
              <a:tailEnd/>
            </a:ln>
          </p:spPr>
          <p:txBody>
            <a:bodyPr wrap="none" anchor="ctr"/>
            <a:lstStyle/>
            <a:p>
              <a:pPr algn="ctr"/>
              <a:r>
                <a:rPr kumimoji="1" lang="zh-CN" altLang="en-US" b="1" dirty="0">
                  <a:latin typeface="Calibri" pitchFamily="34" charset="0"/>
                  <a:ea typeface="华文楷体" pitchFamily="2" charset="-122"/>
                  <a:cs typeface="Calibri" pitchFamily="34" charset="0"/>
                </a:rPr>
                <a:t>用户程序</a:t>
              </a:r>
            </a:p>
            <a:p>
              <a:pPr algn="ctr"/>
              <a:endParaRPr kumimoji="1" lang="zh-CN" altLang="en-US" b="1" dirty="0">
                <a:latin typeface="Calibri" pitchFamily="34" charset="0"/>
                <a:ea typeface="华文楷体" pitchFamily="2" charset="-122"/>
                <a:cs typeface="Calibri" pitchFamily="34" charset="0"/>
              </a:endParaRPr>
            </a:p>
            <a:p>
              <a:pPr algn="ctr"/>
              <a:endParaRPr kumimoji="1" lang="zh-CN" altLang="en-US" b="1" dirty="0">
                <a:latin typeface="Calibri" pitchFamily="34" charset="0"/>
                <a:ea typeface="华文楷体" pitchFamily="2" charset="-122"/>
                <a:cs typeface="Calibri" pitchFamily="34" charset="0"/>
              </a:endParaRPr>
            </a:p>
            <a:p>
              <a:pPr algn="ctr"/>
              <a:endParaRPr kumimoji="1" lang="zh-CN" altLang="en-US" b="1" dirty="0">
                <a:latin typeface="Calibri" pitchFamily="34" charset="0"/>
                <a:ea typeface="华文楷体" pitchFamily="2" charset="-122"/>
                <a:cs typeface="Calibri" pitchFamily="34" charset="0"/>
              </a:endParaRPr>
            </a:p>
            <a:p>
              <a:pPr algn="ctr"/>
              <a:endParaRPr kumimoji="1" lang="zh-CN" altLang="en-US" b="1" dirty="0">
                <a:latin typeface="Calibri" pitchFamily="34" charset="0"/>
                <a:ea typeface="华文楷体" pitchFamily="2" charset="-122"/>
                <a:cs typeface="Calibri" pitchFamily="34" charset="0"/>
              </a:endParaRPr>
            </a:p>
            <a:p>
              <a:pPr algn="ctr"/>
              <a:endParaRPr kumimoji="1" lang="zh-CN" altLang="en-US" b="1" dirty="0">
                <a:latin typeface="Calibri" pitchFamily="34" charset="0"/>
                <a:ea typeface="华文楷体" pitchFamily="2" charset="-122"/>
                <a:cs typeface="Calibri" pitchFamily="34" charset="0"/>
              </a:endParaRPr>
            </a:p>
            <a:p>
              <a:pPr algn="ctr"/>
              <a:r>
                <a:rPr kumimoji="1" lang="zh-CN" altLang="en-US" b="1" dirty="0">
                  <a:latin typeface="Calibri" pitchFamily="34" charset="0"/>
                  <a:ea typeface="华文楷体" pitchFamily="2" charset="-122"/>
                  <a:cs typeface="Calibri" pitchFamily="34" charset="0"/>
                </a:rPr>
                <a:t>位于</a:t>
              </a:r>
              <a:r>
                <a:rPr kumimoji="1" lang="en-US" altLang="zh-CN" b="1" dirty="0">
                  <a:latin typeface="Calibri" pitchFamily="34" charset="0"/>
                  <a:ea typeface="华文楷体" pitchFamily="2" charset="-122"/>
                  <a:cs typeface="Calibri" pitchFamily="34" charset="0"/>
                </a:rPr>
                <a:t>RAM</a:t>
              </a:r>
              <a:r>
                <a:rPr kumimoji="1" lang="zh-CN" altLang="en-US" b="1" dirty="0">
                  <a:latin typeface="Calibri" pitchFamily="34" charset="0"/>
                  <a:ea typeface="华文楷体" pitchFamily="2" charset="-122"/>
                  <a:cs typeface="Calibri" pitchFamily="34" charset="0"/>
                </a:rPr>
                <a:t>中的</a:t>
              </a:r>
            </a:p>
            <a:p>
              <a:pPr algn="ctr"/>
              <a:r>
                <a:rPr kumimoji="1" lang="zh-CN" altLang="en-US" b="1" dirty="0">
                  <a:latin typeface="Calibri" pitchFamily="34" charset="0"/>
                  <a:ea typeface="华文楷体" pitchFamily="2" charset="-122"/>
                  <a:cs typeface="Calibri" pitchFamily="34" charset="0"/>
                </a:rPr>
                <a:t>操作系统</a:t>
              </a:r>
            </a:p>
          </p:txBody>
        </p:sp>
        <p:sp>
          <p:nvSpPr>
            <p:cNvPr id="22548" name="Line 7"/>
            <p:cNvSpPr>
              <a:spLocks noChangeShapeType="1"/>
            </p:cNvSpPr>
            <p:nvPr/>
          </p:nvSpPr>
          <p:spPr bwMode="auto">
            <a:xfrm>
              <a:off x="457200" y="5019675"/>
              <a:ext cx="1981200" cy="0"/>
            </a:xfrm>
            <a:prstGeom prst="line">
              <a:avLst/>
            </a:prstGeom>
            <a:solidFill>
              <a:schemeClr val="accent6">
                <a:lumMod val="20000"/>
                <a:lumOff val="80000"/>
              </a:schemeClr>
            </a:solidFill>
            <a:ln w="38100">
              <a:solidFill>
                <a:srgbClr val="3333FF"/>
              </a:solidFill>
              <a:round/>
              <a:headEnd/>
              <a:tailEnd/>
            </a:ln>
            <a:extLst/>
          </p:spPr>
          <p:txBody>
            <a:bodyPr wrap="none" anchor="ctr"/>
            <a:lstStyle/>
            <a:p>
              <a:endParaRPr lang="zh-CN" altLang="en-US">
                <a:latin typeface="Calibri" pitchFamily="34" charset="0"/>
                <a:ea typeface="华文楷体" pitchFamily="2" charset="-122"/>
                <a:cs typeface="Calibri" pitchFamily="34" charset="0"/>
              </a:endParaRPr>
            </a:p>
          </p:txBody>
        </p:sp>
      </p:grpSp>
    </p:spTree>
    <p:extLst>
      <p:ext uri="{BB962C8B-B14F-4D97-AF65-F5344CB8AC3E}">
        <p14:creationId xmlns:p14="http://schemas.microsoft.com/office/powerpoint/2010/main" val="317469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a:t>
            </a:r>
            <a:r>
              <a:rPr lang="zh-CN" altLang="en-US" dirty="0"/>
              <a:t>固定分区</a:t>
            </a:r>
          </a:p>
        </p:txBody>
      </p:sp>
      <p:sp>
        <p:nvSpPr>
          <p:cNvPr id="5" name="内容占位符 4"/>
          <p:cNvSpPr>
            <a:spLocks noGrp="1"/>
          </p:cNvSpPr>
          <p:nvPr>
            <p:ph idx="1"/>
          </p:nvPr>
        </p:nvSpPr>
        <p:spPr>
          <a:xfrm>
            <a:off x="683568" y="1580795"/>
            <a:ext cx="6728761" cy="2784309"/>
          </a:xfrm>
        </p:spPr>
        <p:txBody>
          <a:bodyPr>
            <a:noAutofit/>
          </a:bodyPr>
          <a:lstStyle/>
          <a:p>
            <a:r>
              <a:rPr lang="zh-CN" altLang="en-US" sz="2400" b="1" dirty="0"/>
              <a:t>把内存空间分割成若干区域，称为</a:t>
            </a:r>
            <a:r>
              <a:rPr lang="zh-CN" altLang="en-US" sz="2400" b="1" dirty="0">
                <a:solidFill>
                  <a:srgbClr val="FF0000"/>
                </a:solidFill>
              </a:rPr>
              <a:t>分区</a:t>
            </a:r>
            <a:endParaRPr lang="en-US" altLang="zh-CN" sz="2400" b="1" dirty="0">
              <a:solidFill>
                <a:srgbClr val="FF0000"/>
              </a:solidFill>
            </a:endParaRPr>
          </a:p>
          <a:p>
            <a:r>
              <a:rPr lang="zh-CN" altLang="en-US" sz="2400" b="1" dirty="0"/>
              <a:t> 每个分区的大小可以相同也可以不同</a:t>
            </a:r>
            <a:endParaRPr lang="en-US" altLang="zh-CN" sz="2400" b="1" dirty="0"/>
          </a:p>
          <a:p>
            <a:r>
              <a:rPr lang="zh-CN" altLang="en-US" sz="2400" b="1" dirty="0"/>
              <a:t>分区大小固定不变</a:t>
            </a:r>
            <a:endParaRPr lang="en-US" altLang="zh-CN" sz="2400" b="1" dirty="0"/>
          </a:p>
          <a:p>
            <a:r>
              <a:rPr lang="zh-CN" altLang="en-US" sz="2400" b="1" dirty="0"/>
              <a:t>每个分区装一个且只能装一个进程</a:t>
            </a:r>
          </a:p>
        </p:txBody>
      </p:sp>
    </p:spTree>
    <p:extLst>
      <p:ext uri="{BB962C8B-B14F-4D97-AF65-F5344CB8AC3E}">
        <p14:creationId xmlns:p14="http://schemas.microsoft.com/office/powerpoint/2010/main" val="444578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固定分区示例</a:t>
            </a:r>
          </a:p>
        </p:txBody>
      </p:sp>
      <p:pic>
        <p:nvPicPr>
          <p:cNvPr id="3" name="Picture 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56099"/>
          <a:stretch>
            <a:fillRect/>
          </a:stretch>
        </p:blipFill>
        <p:spPr>
          <a:xfrm>
            <a:off x="755576" y="1710457"/>
            <a:ext cx="3108325" cy="4814887"/>
          </a:xfrm>
          <a:prstGeom prst="rect">
            <a:avLst/>
          </a:prstGeom>
          <a:solidFill>
            <a:schemeClr val="accent3">
              <a:lumMod val="20000"/>
              <a:lumOff val="80000"/>
            </a:schemeClr>
          </a:solidFill>
        </p:spPr>
      </p:pic>
      <p:pic>
        <p:nvPicPr>
          <p:cNvPr id="4"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7421"/>
          <a:stretch>
            <a:fillRect/>
          </a:stretch>
        </p:blipFill>
        <p:spPr bwMode="auto">
          <a:xfrm>
            <a:off x="4151933" y="1710457"/>
            <a:ext cx="3722687" cy="4814887"/>
          </a:xfrm>
          <a:prstGeom prst="rect">
            <a:avLst/>
          </a:prstGeom>
          <a:solidFill>
            <a:schemeClr val="accent3">
              <a:lumMod val="20000"/>
              <a:lumOff val="80000"/>
            </a:schemeClr>
          </a:solidFill>
          <a:ln>
            <a:noFill/>
          </a:ln>
        </p:spPr>
      </p:pic>
    </p:spTree>
    <p:extLst>
      <p:ext uri="{BB962C8B-B14F-4D97-AF65-F5344CB8AC3E}">
        <p14:creationId xmlns:p14="http://schemas.microsoft.com/office/powerpoint/2010/main" val="38458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94122"/>
          </a:xfrm>
        </p:spPr>
        <p:txBody>
          <a:bodyPr>
            <a:normAutofit/>
          </a:bodyPr>
          <a:lstStyle/>
          <a:p>
            <a:pPr algn="l"/>
            <a:r>
              <a:rPr lang="zh-CN" altLang="en-US" sz="3600" dirty="0">
                <a:solidFill>
                  <a:schemeClr val="accent1">
                    <a:lumMod val="75000"/>
                  </a:schemeClr>
                </a:solidFill>
                <a:latin typeface="微软雅黑" panose="020B0503020204020204" pitchFamily="34" charset="-122"/>
                <a:ea typeface="微软雅黑" panose="020B0503020204020204" pitchFamily="34" charset="-122"/>
              </a:rPr>
              <a:t>重要概念</a:t>
            </a:r>
          </a:p>
        </p:txBody>
      </p:sp>
      <p:sp>
        <p:nvSpPr>
          <p:cNvPr id="4" name="矩形 3"/>
          <p:cNvSpPr/>
          <p:nvPr/>
        </p:nvSpPr>
        <p:spPr>
          <a:xfrm>
            <a:off x="395536" y="1628800"/>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地址重定位</a:t>
            </a:r>
          </a:p>
        </p:txBody>
      </p:sp>
      <p:sp>
        <p:nvSpPr>
          <p:cNvPr id="5" name="矩形 4"/>
          <p:cNvSpPr/>
          <p:nvPr/>
        </p:nvSpPr>
        <p:spPr>
          <a:xfrm>
            <a:off x="395536" y="2492896"/>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逻辑地址</a:t>
            </a:r>
            <a:endParaRPr lang="en-US" altLang="zh-CN" b="1" dirty="0">
              <a:solidFill>
                <a:srgbClr val="C00000"/>
              </a:solidFill>
              <a:latin typeface="Calibri" pitchFamily="34" charset="0"/>
              <a:ea typeface="华文楷体" pitchFamily="2" charset="-122"/>
              <a:cs typeface="Calibri" pitchFamily="34" charset="0"/>
            </a:endParaRPr>
          </a:p>
          <a:p>
            <a:pPr algn="ctr"/>
            <a:r>
              <a:rPr lang="zh-CN" altLang="en-US" b="1" dirty="0">
                <a:solidFill>
                  <a:srgbClr val="C00000"/>
                </a:solidFill>
                <a:latin typeface="Calibri" pitchFamily="34" charset="0"/>
                <a:ea typeface="华文楷体" pitchFamily="2" charset="-122"/>
                <a:cs typeface="Calibri" pitchFamily="34" charset="0"/>
              </a:rPr>
              <a:t>物理地址</a:t>
            </a:r>
          </a:p>
        </p:txBody>
      </p:sp>
      <p:sp>
        <p:nvSpPr>
          <p:cNvPr id="6" name="矩形 5"/>
          <p:cNvSpPr/>
          <p:nvPr/>
        </p:nvSpPr>
        <p:spPr>
          <a:xfrm>
            <a:off x="395536" y="3356992"/>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地址保护</a:t>
            </a:r>
          </a:p>
        </p:txBody>
      </p:sp>
      <p:sp>
        <p:nvSpPr>
          <p:cNvPr id="7" name="矩形 6"/>
          <p:cNvSpPr/>
          <p:nvPr/>
        </p:nvSpPr>
        <p:spPr>
          <a:xfrm>
            <a:off x="395536" y="4221088"/>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存储共享</a:t>
            </a:r>
          </a:p>
        </p:txBody>
      </p:sp>
      <p:sp>
        <p:nvSpPr>
          <p:cNvPr id="8" name="矩形 7"/>
          <p:cNvSpPr/>
          <p:nvPr/>
        </p:nvSpPr>
        <p:spPr>
          <a:xfrm>
            <a:off x="2555776" y="1628800"/>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单一连续区</a:t>
            </a:r>
          </a:p>
        </p:txBody>
      </p:sp>
      <p:sp>
        <p:nvSpPr>
          <p:cNvPr id="9" name="矩形 8"/>
          <p:cNvSpPr/>
          <p:nvPr/>
        </p:nvSpPr>
        <p:spPr>
          <a:xfrm>
            <a:off x="2555776" y="2492896"/>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固定分区</a:t>
            </a:r>
          </a:p>
        </p:txBody>
      </p:sp>
      <p:sp>
        <p:nvSpPr>
          <p:cNvPr id="10" name="矩形 9"/>
          <p:cNvSpPr/>
          <p:nvPr/>
        </p:nvSpPr>
        <p:spPr>
          <a:xfrm>
            <a:off x="395536" y="5085184"/>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覆盖技术</a:t>
            </a:r>
          </a:p>
        </p:txBody>
      </p:sp>
      <p:sp>
        <p:nvSpPr>
          <p:cNvPr id="11" name="矩形 10"/>
          <p:cNvSpPr/>
          <p:nvPr/>
        </p:nvSpPr>
        <p:spPr>
          <a:xfrm>
            <a:off x="2555776" y="3356992"/>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可变分区</a:t>
            </a:r>
          </a:p>
        </p:txBody>
      </p:sp>
      <p:sp>
        <p:nvSpPr>
          <p:cNvPr id="12" name="矩形 11"/>
          <p:cNvSpPr/>
          <p:nvPr/>
        </p:nvSpPr>
        <p:spPr>
          <a:xfrm>
            <a:off x="2555776" y="4221088"/>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页式</a:t>
            </a:r>
          </a:p>
        </p:txBody>
      </p:sp>
      <p:sp>
        <p:nvSpPr>
          <p:cNvPr id="13" name="矩形 12"/>
          <p:cNvSpPr/>
          <p:nvPr/>
        </p:nvSpPr>
        <p:spPr>
          <a:xfrm>
            <a:off x="2555776" y="5085184"/>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段式</a:t>
            </a:r>
          </a:p>
        </p:txBody>
      </p:sp>
      <p:sp>
        <p:nvSpPr>
          <p:cNvPr id="14" name="矩形 13"/>
          <p:cNvSpPr/>
          <p:nvPr/>
        </p:nvSpPr>
        <p:spPr>
          <a:xfrm>
            <a:off x="4644008" y="1628800"/>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虚拟内存</a:t>
            </a:r>
          </a:p>
        </p:txBody>
      </p:sp>
      <p:sp>
        <p:nvSpPr>
          <p:cNvPr id="15" name="矩形 14"/>
          <p:cNvSpPr/>
          <p:nvPr/>
        </p:nvSpPr>
        <p:spPr>
          <a:xfrm>
            <a:off x="4644008" y="2492896"/>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虚拟</a:t>
            </a:r>
            <a:endParaRPr lang="en-US" altLang="zh-CN" b="1" dirty="0">
              <a:solidFill>
                <a:srgbClr val="C00000"/>
              </a:solidFill>
              <a:latin typeface="Calibri" pitchFamily="34" charset="0"/>
              <a:ea typeface="华文楷体" pitchFamily="2" charset="-122"/>
              <a:cs typeface="Calibri" pitchFamily="34" charset="0"/>
            </a:endParaRPr>
          </a:p>
          <a:p>
            <a:pPr algn="ctr"/>
            <a:r>
              <a:rPr lang="zh-CN" altLang="en-US" b="1" dirty="0">
                <a:solidFill>
                  <a:srgbClr val="C00000"/>
                </a:solidFill>
                <a:latin typeface="Calibri" pitchFamily="34" charset="0"/>
                <a:ea typeface="华文楷体" pitchFamily="2" charset="-122"/>
                <a:cs typeface="Calibri" pitchFamily="34" charset="0"/>
              </a:rPr>
              <a:t>存储空间</a:t>
            </a:r>
          </a:p>
        </p:txBody>
      </p:sp>
      <p:sp>
        <p:nvSpPr>
          <p:cNvPr id="16" name="矩形 15"/>
          <p:cNvSpPr/>
          <p:nvPr/>
        </p:nvSpPr>
        <p:spPr>
          <a:xfrm>
            <a:off x="4644008" y="3356992"/>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虚拟地址</a:t>
            </a:r>
            <a:endParaRPr lang="en-US" altLang="zh-CN" b="1" dirty="0">
              <a:solidFill>
                <a:srgbClr val="C00000"/>
              </a:solidFill>
              <a:latin typeface="Calibri" pitchFamily="34" charset="0"/>
              <a:ea typeface="华文楷体" pitchFamily="2" charset="-122"/>
              <a:cs typeface="Calibri" pitchFamily="34" charset="0"/>
            </a:endParaRPr>
          </a:p>
          <a:p>
            <a:pPr algn="ctr"/>
            <a:r>
              <a:rPr lang="zh-CN" altLang="en-US" b="1" dirty="0">
                <a:solidFill>
                  <a:srgbClr val="C00000"/>
                </a:solidFill>
                <a:latin typeface="Calibri" pitchFamily="34" charset="0"/>
                <a:ea typeface="华文楷体" pitchFamily="2" charset="-122"/>
                <a:cs typeface="Calibri" pitchFamily="34" charset="0"/>
              </a:rPr>
              <a:t>物理地址</a:t>
            </a:r>
          </a:p>
        </p:txBody>
      </p:sp>
      <p:sp>
        <p:nvSpPr>
          <p:cNvPr id="17" name="矩形 16"/>
          <p:cNvSpPr/>
          <p:nvPr/>
        </p:nvSpPr>
        <p:spPr>
          <a:xfrm>
            <a:off x="4644008" y="4221088"/>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快表</a:t>
            </a:r>
            <a:r>
              <a:rPr lang="en-US" altLang="zh-CN" b="1" dirty="0">
                <a:solidFill>
                  <a:srgbClr val="C00000"/>
                </a:solidFill>
                <a:latin typeface="Calibri" pitchFamily="34" charset="0"/>
                <a:ea typeface="华文楷体" pitchFamily="2" charset="-122"/>
                <a:cs typeface="Calibri" pitchFamily="34" charset="0"/>
              </a:rPr>
              <a:t>TLB</a:t>
            </a:r>
            <a:endParaRPr lang="zh-CN" altLang="en-US" b="1" dirty="0">
              <a:solidFill>
                <a:srgbClr val="C00000"/>
              </a:solidFill>
              <a:latin typeface="Calibri" pitchFamily="34" charset="0"/>
              <a:ea typeface="华文楷体" pitchFamily="2" charset="-122"/>
              <a:cs typeface="Calibri" pitchFamily="34" charset="0"/>
            </a:endParaRPr>
          </a:p>
        </p:txBody>
      </p:sp>
      <p:sp>
        <p:nvSpPr>
          <p:cNvPr id="18" name="矩形 17"/>
          <p:cNvSpPr/>
          <p:nvPr/>
        </p:nvSpPr>
        <p:spPr>
          <a:xfrm>
            <a:off x="4644008" y="5085184"/>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页表</a:t>
            </a:r>
            <a:r>
              <a:rPr lang="en-US" altLang="zh-CN" b="1" dirty="0">
                <a:solidFill>
                  <a:srgbClr val="C00000"/>
                </a:solidFill>
                <a:latin typeface="Calibri" pitchFamily="34" charset="0"/>
                <a:ea typeface="华文楷体" pitchFamily="2" charset="-122"/>
                <a:cs typeface="Calibri" pitchFamily="34" charset="0"/>
              </a:rPr>
              <a:t>/</a:t>
            </a:r>
            <a:r>
              <a:rPr lang="zh-CN" altLang="en-US" b="1" dirty="0">
                <a:solidFill>
                  <a:srgbClr val="C00000"/>
                </a:solidFill>
                <a:latin typeface="Calibri" pitchFamily="34" charset="0"/>
                <a:ea typeface="华文楷体" pitchFamily="2" charset="-122"/>
                <a:cs typeface="Calibri" pitchFamily="34" charset="0"/>
              </a:rPr>
              <a:t>页表项</a:t>
            </a:r>
          </a:p>
        </p:txBody>
      </p:sp>
      <p:sp>
        <p:nvSpPr>
          <p:cNvPr id="19" name="矩形 18"/>
          <p:cNvSpPr/>
          <p:nvPr/>
        </p:nvSpPr>
        <p:spPr>
          <a:xfrm>
            <a:off x="6732240" y="1628800"/>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驻留集</a:t>
            </a:r>
          </a:p>
        </p:txBody>
      </p:sp>
      <p:sp>
        <p:nvSpPr>
          <p:cNvPr id="20" name="矩形 19"/>
          <p:cNvSpPr/>
          <p:nvPr/>
        </p:nvSpPr>
        <p:spPr>
          <a:xfrm>
            <a:off x="6732240" y="2492896"/>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置换策略</a:t>
            </a:r>
          </a:p>
        </p:txBody>
      </p:sp>
      <p:sp>
        <p:nvSpPr>
          <p:cNvPr id="21" name="矩形 20"/>
          <p:cNvSpPr/>
          <p:nvPr/>
        </p:nvSpPr>
        <p:spPr>
          <a:xfrm>
            <a:off x="6732240" y="3356992"/>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工作集</a:t>
            </a:r>
          </a:p>
        </p:txBody>
      </p:sp>
      <p:sp>
        <p:nvSpPr>
          <p:cNvPr id="22" name="矩形 21"/>
          <p:cNvSpPr/>
          <p:nvPr/>
        </p:nvSpPr>
        <p:spPr>
          <a:xfrm>
            <a:off x="6732240" y="4221088"/>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清除策略</a:t>
            </a:r>
          </a:p>
        </p:txBody>
      </p:sp>
      <p:sp>
        <p:nvSpPr>
          <p:cNvPr id="26" name="矩形 25"/>
          <p:cNvSpPr/>
          <p:nvPr/>
        </p:nvSpPr>
        <p:spPr>
          <a:xfrm>
            <a:off x="395536" y="5949280"/>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交换技术</a:t>
            </a:r>
          </a:p>
        </p:txBody>
      </p:sp>
      <p:sp>
        <p:nvSpPr>
          <p:cNvPr id="27" name="矩形 26"/>
          <p:cNvSpPr/>
          <p:nvPr/>
        </p:nvSpPr>
        <p:spPr>
          <a:xfrm>
            <a:off x="2555776" y="5949280"/>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段页式</a:t>
            </a:r>
          </a:p>
        </p:txBody>
      </p:sp>
      <p:sp>
        <p:nvSpPr>
          <p:cNvPr id="28" name="矩形 27"/>
          <p:cNvSpPr/>
          <p:nvPr/>
        </p:nvSpPr>
        <p:spPr>
          <a:xfrm>
            <a:off x="4644008" y="5949280"/>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latin typeface="Calibri" pitchFamily="34" charset="0"/>
                <a:ea typeface="华文楷体" pitchFamily="2" charset="-122"/>
                <a:cs typeface="Calibri" pitchFamily="34" charset="0"/>
              </a:rPr>
              <a:t>Page Fault</a:t>
            </a:r>
            <a:endParaRPr lang="zh-CN" altLang="en-US" b="1" dirty="0">
              <a:solidFill>
                <a:srgbClr val="C00000"/>
              </a:solidFill>
              <a:latin typeface="Calibri" pitchFamily="34" charset="0"/>
              <a:ea typeface="华文楷体" pitchFamily="2" charset="-122"/>
              <a:cs typeface="Calibri" pitchFamily="34" charset="0"/>
            </a:endParaRPr>
          </a:p>
        </p:txBody>
      </p:sp>
      <p:sp>
        <p:nvSpPr>
          <p:cNvPr id="29" name="矩形 28"/>
          <p:cNvSpPr/>
          <p:nvPr/>
        </p:nvSpPr>
        <p:spPr>
          <a:xfrm>
            <a:off x="6732240" y="5949280"/>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 </a:t>
            </a:r>
          </a:p>
        </p:txBody>
      </p:sp>
      <p:sp>
        <p:nvSpPr>
          <p:cNvPr id="30" name="TextBox 29"/>
          <p:cNvSpPr txBox="1"/>
          <p:nvPr/>
        </p:nvSpPr>
        <p:spPr>
          <a:xfrm>
            <a:off x="6839680" y="6021288"/>
            <a:ext cx="1160895" cy="369332"/>
          </a:xfrm>
          <a:prstGeom prst="rect">
            <a:avLst/>
          </a:prstGeom>
          <a:solidFill>
            <a:schemeClr val="accent2">
              <a:lumMod val="40000"/>
              <a:lumOff val="60000"/>
            </a:schemeClr>
          </a:solidFill>
          <a:ln w="19050">
            <a:noFill/>
          </a:ln>
        </p:spPr>
        <p:txBody>
          <a:bodyPr wrap="none" rtlCol="0">
            <a:spAutoFit/>
          </a:bodyPr>
          <a:lstStyle/>
          <a:p>
            <a:pPr algn="ctr"/>
            <a:r>
              <a:rPr lang="zh-CN" altLang="en-US" b="1" dirty="0">
                <a:solidFill>
                  <a:srgbClr val="C00000"/>
                </a:solidFill>
                <a:latin typeface="Calibri" pitchFamily="34" charset="0"/>
                <a:ea typeface="华文楷体" pitchFamily="2" charset="-122"/>
                <a:cs typeface="Calibri" pitchFamily="34" charset="0"/>
              </a:rPr>
              <a:t> 加载控制</a:t>
            </a:r>
          </a:p>
        </p:txBody>
      </p:sp>
      <p:sp>
        <p:nvSpPr>
          <p:cNvPr id="31" name="矩形 30"/>
          <p:cNvSpPr/>
          <p:nvPr/>
        </p:nvSpPr>
        <p:spPr>
          <a:xfrm>
            <a:off x="6732240" y="5085184"/>
            <a:ext cx="1584176"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页缓冲</a:t>
            </a:r>
          </a:p>
        </p:txBody>
      </p:sp>
      <p:sp>
        <p:nvSpPr>
          <p:cNvPr id="3" name="椭圆形标注 2"/>
          <p:cNvSpPr/>
          <p:nvPr/>
        </p:nvSpPr>
        <p:spPr>
          <a:xfrm>
            <a:off x="3347864" y="332656"/>
            <a:ext cx="1944216" cy="936104"/>
          </a:xfrm>
          <a:prstGeom prst="wedgeEllipseCallout">
            <a:avLst>
              <a:gd name="adj1" fmla="val -119474"/>
              <a:gd name="adj2" fmla="val 90534"/>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cs typeface="Calibri" pitchFamily="34" charset="0"/>
              </a:rPr>
              <a:t>地址转换</a:t>
            </a:r>
            <a:endParaRPr lang="en-US" altLang="zh-CN" b="1" dirty="0">
              <a:solidFill>
                <a:srgbClr val="C00000"/>
              </a:solidFill>
              <a:latin typeface="Calibri" pitchFamily="34" charset="0"/>
              <a:ea typeface="华文楷体" pitchFamily="2" charset="-122"/>
              <a:cs typeface="Calibri" pitchFamily="34" charset="0"/>
            </a:endParaRPr>
          </a:p>
          <a:p>
            <a:pPr algn="ctr"/>
            <a:r>
              <a:rPr lang="zh-CN" altLang="en-US" b="1" dirty="0">
                <a:solidFill>
                  <a:srgbClr val="C00000"/>
                </a:solidFill>
                <a:latin typeface="Calibri" pitchFamily="34" charset="0"/>
                <a:ea typeface="华文楷体" pitchFamily="2" charset="-122"/>
                <a:cs typeface="Calibri" pitchFamily="34" charset="0"/>
              </a:rPr>
              <a:t>地址翻译</a:t>
            </a:r>
            <a:endParaRPr lang="en-US" altLang="zh-CN" b="1" dirty="0">
              <a:solidFill>
                <a:srgbClr val="C00000"/>
              </a:solidFill>
              <a:latin typeface="Calibri" pitchFamily="34" charset="0"/>
              <a:ea typeface="华文楷体" pitchFamily="2" charset="-122"/>
              <a:cs typeface="Calibri" pitchFamily="34" charset="0"/>
            </a:endParaRPr>
          </a:p>
          <a:p>
            <a:pPr algn="ctr"/>
            <a:r>
              <a:rPr lang="zh-CN" altLang="en-US" b="1" dirty="0">
                <a:solidFill>
                  <a:srgbClr val="C00000"/>
                </a:solidFill>
                <a:latin typeface="Calibri" pitchFamily="34" charset="0"/>
                <a:ea typeface="华文楷体" pitchFamily="2" charset="-122"/>
                <a:cs typeface="Calibri" pitchFamily="34" charset="0"/>
              </a:rPr>
              <a:t>地址映射</a:t>
            </a:r>
          </a:p>
        </p:txBody>
      </p:sp>
    </p:spTree>
    <p:extLst>
      <p:ext uri="{BB962C8B-B14F-4D97-AF65-F5344CB8AC3E}">
        <p14:creationId xmlns:p14="http://schemas.microsoft.com/office/powerpoint/2010/main" val="222120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1+#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1+#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000" fill="hold"/>
                                        <p:tgtEl>
                                          <p:spTgt spid="7"/>
                                        </p:tgtEl>
                                        <p:attrNameLst>
                                          <p:attrName>ppt_x</p:attrName>
                                        </p:attrNameLst>
                                      </p:cBhvr>
                                      <p:tavLst>
                                        <p:tav tm="0">
                                          <p:val>
                                            <p:strVal val="1+#ppt_w/2"/>
                                          </p:val>
                                        </p:tav>
                                        <p:tav tm="100000">
                                          <p:val>
                                            <p:strVal val="#ppt_x"/>
                                          </p:val>
                                        </p:tav>
                                      </p:tavLst>
                                    </p:anim>
                                    <p:anim calcmode="lin" valueType="num">
                                      <p:cBhvr additive="base">
                                        <p:cTn id="23" dur="10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1+#ppt_w/2"/>
                                          </p:val>
                                        </p:tav>
                                        <p:tav tm="100000">
                                          <p:val>
                                            <p:strVal val="#ppt_x"/>
                                          </p:val>
                                        </p:tav>
                                      </p:tavLst>
                                    </p:anim>
                                    <p:anim calcmode="lin" valueType="num">
                                      <p:cBhvr additive="base">
                                        <p:cTn id="28" dur="10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1000" fill="hold"/>
                                        <p:tgtEl>
                                          <p:spTgt spid="9"/>
                                        </p:tgtEl>
                                        <p:attrNameLst>
                                          <p:attrName>ppt_x</p:attrName>
                                        </p:attrNameLst>
                                      </p:cBhvr>
                                      <p:tavLst>
                                        <p:tav tm="0">
                                          <p:val>
                                            <p:strVal val="1+#ppt_w/2"/>
                                          </p:val>
                                        </p:tav>
                                        <p:tav tm="100000">
                                          <p:val>
                                            <p:strVal val="#ppt_x"/>
                                          </p:val>
                                        </p:tav>
                                      </p:tavLst>
                                    </p:anim>
                                    <p:anim calcmode="lin" valueType="num">
                                      <p:cBhvr additive="base">
                                        <p:cTn id="33" dur="10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2"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fill="hold"/>
                                        <p:tgtEl>
                                          <p:spTgt spid="10"/>
                                        </p:tgtEl>
                                        <p:attrNameLst>
                                          <p:attrName>ppt_x</p:attrName>
                                        </p:attrNameLst>
                                      </p:cBhvr>
                                      <p:tavLst>
                                        <p:tav tm="0">
                                          <p:val>
                                            <p:strVal val="1+#ppt_w/2"/>
                                          </p:val>
                                        </p:tav>
                                        <p:tav tm="100000">
                                          <p:val>
                                            <p:strVal val="#ppt_x"/>
                                          </p:val>
                                        </p:tav>
                                      </p:tavLst>
                                    </p:anim>
                                    <p:anim calcmode="lin" valueType="num">
                                      <p:cBhvr additive="base">
                                        <p:cTn id="38" dur="1000" fill="hold"/>
                                        <p:tgtEl>
                                          <p:spTgt spid="10"/>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2"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1000" fill="hold"/>
                                        <p:tgtEl>
                                          <p:spTgt spid="11"/>
                                        </p:tgtEl>
                                        <p:attrNameLst>
                                          <p:attrName>ppt_x</p:attrName>
                                        </p:attrNameLst>
                                      </p:cBhvr>
                                      <p:tavLst>
                                        <p:tav tm="0">
                                          <p:val>
                                            <p:strVal val="1+#ppt_w/2"/>
                                          </p:val>
                                        </p:tav>
                                        <p:tav tm="100000">
                                          <p:val>
                                            <p:strVal val="#ppt_x"/>
                                          </p:val>
                                        </p:tav>
                                      </p:tavLst>
                                    </p:anim>
                                    <p:anim calcmode="lin" valueType="num">
                                      <p:cBhvr additive="base">
                                        <p:cTn id="43" dur="1000" fill="hold"/>
                                        <p:tgtEl>
                                          <p:spTgt spid="11"/>
                                        </p:tgtEl>
                                        <p:attrNameLst>
                                          <p:attrName>ppt_y</p:attrName>
                                        </p:attrNameLst>
                                      </p:cBhvr>
                                      <p:tavLst>
                                        <p:tav tm="0">
                                          <p:val>
                                            <p:strVal val="#ppt_y"/>
                                          </p:val>
                                        </p:tav>
                                        <p:tav tm="100000">
                                          <p:val>
                                            <p:strVal val="#ppt_y"/>
                                          </p:val>
                                        </p:tav>
                                      </p:tavLst>
                                    </p:anim>
                                  </p:childTnLst>
                                </p:cTn>
                              </p:par>
                            </p:childTnLst>
                          </p:cTn>
                        </p:par>
                        <p:par>
                          <p:cTn id="44" fill="hold">
                            <p:stCondLst>
                              <p:cond delay="8000"/>
                            </p:stCondLst>
                            <p:childTnLst>
                              <p:par>
                                <p:cTn id="45" presetID="2" presetClass="entr" presetSubtype="2"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1+#ppt_w/2"/>
                                          </p:val>
                                        </p:tav>
                                        <p:tav tm="100000">
                                          <p:val>
                                            <p:strVal val="#ppt_x"/>
                                          </p:val>
                                        </p:tav>
                                      </p:tavLst>
                                    </p:anim>
                                    <p:anim calcmode="lin" valueType="num">
                                      <p:cBhvr additive="base">
                                        <p:cTn id="48" dur="1000" fill="hold"/>
                                        <p:tgtEl>
                                          <p:spTgt spid="12"/>
                                        </p:tgtEl>
                                        <p:attrNameLst>
                                          <p:attrName>ppt_y</p:attrName>
                                        </p:attrNameLst>
                                      </p:cBhvr>
                                      <p:tavLst>
                                        <p:tav tm="0">
                                          <p:val>
                                            <p:strVal val="#ppt_y"/>
                                          </p:val>
                                        </p:tav>
                                        <p:tav tm="100000">
                                          <p:val>
                                            <p:strVal val="#ppt_y"/>
                                          </p:val>
                                        </p:tav>
                                      </p:tavLst>
                                    </p:anim>
                                  </p:childTnLst>
                                </p:cTn>
                              </p:par>
                            </p:childTnLst>
                          </p:cTn>
                        </p:par>
                        <p:par>
                          <p:cTn id="49" fill="hold">
                            <p:stCondLst>
                              <p:cond delay="9000"/>
                            </p:stCondLst>
                            <p:childTnLst>
                              <p:par>
                                <p:cTn id="50" presetID="2" presetClass="entr" presetSubtype="2"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1000" fill="hold"/>
                                        <p:tgtEl>
                                          <p:spTgt spid="13"/>
                                        </p:tgtEl>
                                        <p:attrNameLst>
                                          <p:attrName>ppt_x</p:attrName>
                                        </p:attrNameLst>
                                      </p:cBhvr>
                                      <p:tavLst>
                                        <p:tav tm="0">
                                          <p:val>
                                            <p:strVal val="1+#ppt_w/2"/>
                                          </p:val>
                                        </p:tav>
                                        <p:tav tm="100000">
                                          <p:val>
                                            <p:strVal val="#ppt_x"/>
                                          </p:val>
                                        </p:tav>
                                      </p:tavLst>
                                    </p:anim>
                                    <p:anim calcmode="lin" valueType="num">
                                      <p:cBhvr additive="base">
                                        <p:cTn id="53" dur="1000" fill="hold"/>
                                        <p:tgtEl>
                                          <p:spTgt spid="13"/>
                                        </p:tgtEl>
                                        <p:attrNameLst>
                                          <p:attrName>ppt_y</p:attrName>
                                        </p:attrNameLst>
                                      </p:cBhvr>
                                      <p:tavLst>
                                        <p:tav tm="0">
                                          <p:val>
                                            <p:strVal val="#ppt_y"/>
                                          </p:val>
                                        </p:tav>
                                        <p:tav tm="100000">
                                          <p:val>
                                            <p:strVal val="#ppt_y"/>
                                          </p:val>
                                        </p:tav>
                                      </p:tavLst>
                                    </p:anim>
                                  </p:childTnLst>
                                </p:cTn>
                              </p:par>
                            </p:childTnLst>
                          </p:cTn>
                        </p:par>
                        <p:par>
                          <p:cTn id="54" fill="hold">
                            <p:stCondLst>
                              <p:cond delay="10000"/>
                            </p:stCondLst>
                            <p:childTnLst>
                              <p:par>
                                <p:cTn id="55" presetID="2" presetClass="entr" presetSubtype="2"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1000" fill="hold"/>
                                        <p:tgtEl>
                                          <p:spTgt spid="14"/>
                                        </p:tgtEl>
                                        <p:attrNameLst>
                                          <p:attrName>ppt_x</p:attrName>
                                        </p:attrNameLst>
                                      </p:cBhvr>
                                      <p:tavLst>
                                        <p:tav tm="0">
                                          <p:val>
                                            <p:strVal val="1+#ppt_w/2"/>
                                          </p:val>
                                        </p:tav>
                                        <p:tav tm="100000">
                                          <p:val>
                                            <p:strVal val="#ppt_x"/>
                                          </p:val>
                                        </p:tav>
                                      </p:tavLst>
                                    </p:anim>
                                    <p:anim calcmode="lin" valueType="num">
                                      <p:cBhvr additive="base">
                                        <p:cTn id="58" dur="1000" fill="hold"/>
                                        <p:tgtEl>
                                          <p:spTgt spid="14"/>
                                        </p:tgtEl>
                                        <p:attrNameLst>
                                          <p:attrName>ppt_y</p:attrName>
                                        </p:attrNameLst>
                                      </p:cBhvr>
                                      <p:tavLst>
                                        <p:tav tm="0">
                                          <p:val>
                                            <p:strVal val="#ppt_y"/>
                                          </p:val>
                                        </p:tav>
                                        <p:tav tm="100000">
                                          <p:val>
                                            <p:strVal val="#ppt_y"/>
                                          </p:val>
                                        </p:tav>
                                      </p:tavLst>
                                    </p:anim>
                                  </p:childTnLst>
                                </p:cTn>
                              </p:par>
                            </p:childTnLst>
                          </p:cTn>
                        </p:par>
                        <p:par>
                          <p:cTn id="59" fill="hold">
                            <p:stCondLst>
                              <p:cond delay="11000"/>
                            </p:stCondLst>
                            <p:childTnLst>
                              <p:par>
                                <p:cTn id="60" presetID="2" presetClass="entr" presetSubtype="2"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1000" fill="hold"/>
                                        <p:tgtEl>
                                          <p:spTgt spid="15"/>
                                        </p:tgtEl>
                                        <p:attrNameLst>
                                          <p:attrName>ppt_x</p:attrName>
                                        </p:attrNameLst>
                                      </p:cBhvr>
                                      <p:tavLst>
                                        <p:tav tm="0">
                                          <p:val>
                                            <p:strVal val="1+#ppt_w/2"/>
                                          </p:val>
                                        </p:tav>
                                        <p:tav tm="100000">
                                          <p:val>
                                            <p:strVal val="#ppt_x"/>
                                          </p:val>
                                        </p:tav>
                                      </p:tavLst>
                                    </p:anim>
                                    <p:anim calcmode="lin" valueType="num">
                                      <p:cBhvr additive="base">
                                        <p:cTn id="63" dur="1000" fill="hold"/>
                                        <p:tgtEl>
                                          <p:spTgt spid="15"/>
                                        </p:tgtEl>
                                        <p:attrNameLst>
                                          <p:attrName>ppt_y</p:attrName>
                                        </p:attrNameLst>
                                      </p:cBhvr>
                                      <p:tavLst>
                                        <p:tav tm="0">
                                          <p:val>
                                            <p:strVal val="#ppt_y"/>
                                          </p:val>
                                        </p:tav>
                                        <p:tav tm="100000">
                                          <p:val>
                                            <p:strVal val="#ppt_y"/>
                                          </p:val>
                                        </p:tav>
                                      </p:tavLst>
                                    </p:anim>
                                  </p:childTnLst>
                                </p:cTn>
                              </p:par>
                            </p:childTnLst>
                          </p:cTn>
                        </p:par>
                        <p:par>
                          <p:cTn id="64" fill="hold">
                            <p:stCondLst>
                              <p:cond delay="12000"/>
                            </p:stCondLst>
                            <p:childTnLst>
                              <p:par>
                                <p:cTn id="65" presetID="2" presetClass="entr" presetSubtype="2"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1000" fill="hold"/>
                                        <p:tgtEl>
                                          <p:spTgt spid="16"/>
                                        </p:tgtEl>
                                        <p:attrNameLst>
                                          <p:attrName>ppt_x</p:attrName>
                                        </p:attrNameLst>
                                      </p:cBhvr>
                                      <p:tavLst>
                                        <p:tav tm="0">
                                          <p:val>
                                            <p:strVal val="1+#ppt_w/2"/>
                                          </p:val>
                                        </p:tav>
                                        <p:tav tm="100000">
                                          <p:val>
                                            <p:strVal val="#ppt_x"/>
                                          </p:val>
                                        </p:tav>
                                      </p:tavLst>
                                    </p:anim>
                                    <p:anim calcmode="lin" valueType="num">
                                      <p:cBhvr additive="base">
                                        <p:cTn id="68" dur="1000" fill="hold"/>
                                        <p:tgtEl>
                                          <p:spTgt spid="16"/>
                                        </p:tgtEl>
                                        <p:attrNameLst>
                                          <p:attrName>ppt_y</p:attrName>
                                        </p:attrNameLst>
                                      </p:cBhvr>
                                      <p:tavLst>
                                        <p:tav tm="0">
                                          <p:val>
                                            <p:strVal val="#ppt_y"/>
                                          </p:val>
                                        </p:tav>
                                        <p:tav tm="100000">
                                          <p:val>
                                            <p:strVal val="#ppt_y"/>
                                          </p:val>
                                        </p:tav>
                                      </p:tavLst>
                                    </p:anim>
                                  </p:childTnLst>
                                </p:cTn>
                              </p:par>
                            </p:childTnLst>
                          </p:cTn>
                        </p:par>
                        <p:par>
                          <p:cTn id="69" fill="hold">
                            <p:stCondLst>
                              <p:cond delay="13000"/>
                            </p:stCondLst>
                            <p:childTnLst>
                              <p:par>
                                <p:cTn id="70" presetID="2" presetClass="entr" presetSubtype="2" fill="hold" grpId="0" nodeType="after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1000" fill="hold"/>
                                        <p:tgtEl>
                                          <p:spTgt spid="17"/>
                                        </p:tgtEl>
                                        <p:attrNameLst>
                                          <p:attrName>ppt_x</p:attrName>
                                        </p:attrNameLst>
                                      </p:cBhvr>
                                      <p:tavLst>
                                        <p:tav tm="0">
                                          <p:val>
                                            <p:strVal val="1+#ppt_w/2"/>
                                          </p:val>
                                        </p:tav>
                                        <p:tav tm="100000">
                                          <p:val>
                                            <p:strVal val="#ppt_x"/>
                                          </p:val>
                                        </p:tav>
                                      </p:tavLst>
                                    </p:anim>
                                    <p:anim calcmode="lin" valueType="num">
                                      <p:cBhvr additive="base">
                                        <p:cTn id="73" dur="1000" fill="hold"/>
                                        <p:tgtEl>
                                          <p:spTgt spid="17"/>
                                        </p:tgtEl>
                                        <p:attrNameLst>
                                          <p:attrName>ppt_y</p:attrName>
                                        </p:attrNameLst>
                                      </p:cBhvr>
                                      <p:tavLst>
                                        <p:tav tm="0">
                                          <p:val>
                                            <p:strVal val="#ppt_y"/>
                                          </p:val>
                                        </p:tav>
                                        <p:tav tm="100000">
                                          <p:val>
                                            <p:strVal val="#ppt_y"/>
                                          </p:val>
                                        </p:tav>
                                      </p:tavLst>
                                    </p:anim>
                                  </p:childTnLst>
                                </p:cTn>
                              </p:par>
                            </p:childTnLst>
                          </p:cTn>
                        </p:par>
                        <p:par>
                          <p:cTn id="74" fill="hold">
                            <p:stCondLst>
                              <p:cond delay="14000"/>
                            </p:stCondLst>
                            <p:childTnLst>
                              <p:par>
                                <p:cTn id="75" presetID="2" presetClass="entr" presetSubtype="2"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1000" fill="hold"/>
                                        <p:tgtEl>
                                          <p:spTgt spid="18"/>
                                        </p:tgtEl>
                                        <p:attrNameLst>
                                          <p:attrName>ppt_x</p:attrName>
                                        </p:attrNameLst>
                                      </p:cBhvr>
                                      <p:tavLst>
                                        <p:tav tm="0">
                                          <p:val>
                                            <p:strVal val="1+#ppt_w/2"/>
                                          </p:val>
                                        </p:tav>
                                        <p:tav tm="100000">
                                          <p:val>
                                            <p:strVal val="#ppt_x"/>
                                          </p:val>
                                        </p:tav>
                                      </p:tavLst>
                                    </p:anim>
                                    <p:anim calcmode="lin" valueType="num">
                                      <p:cBhvr additive="base">
                                        <p:cTn id="78" dur="1000" fill="hold"/>
                                        <p:tgtEl>
                                          <p:spTgt spid="18"/>
                                        </p:tgtEl>
                                        <p:attrNameLst>
                                          <p:attrName>ppt_y</p:attrName>
                                        </p:attrNameLst>
                                      </p:cBhvr>
                                      <p:tavLst>
                                        <p:tav tm="0">
                                          <p:val>
                                            <p:strVal val="#ppt_y"/>
                                          </p:val>
                                        </p:tav>
                                        <p:tav tm="100000">
                                          <p:val>
                                            <p:strVal val="#ppt_y"/>
                                          </p:val>
                                        </p:tav>
                                      </p:tavLst>
                                    </p:anim>
                                  </p:childTnLst>
                                </p:cTn>
                              </p:par>
                            </p:childTnLst>
                          </p:cTn>
                        </p:par>
                        <p:par>
                          <p:cTn id="79" fill="hold">
                            <p:stCondLst>
                              <p:cond delay="15000"/>
                            </p:stCondLst>
                            <p:childTnLst>
                              <p:par>
                                <p:cTn id="80" presetID="2" presetClass="entr" presetSubtype="2"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1000" fill="hold"/>
                                        <p:tgtEl>
                                          <p:spTgt spid="19"/>
                                        </p:tgtEl>
                                        <p:attrNameLst>
                                          <p:attrName>ppt_x</p:attrName>
                                        </p:attrNameLst>
                                      </p:cBhvr>
                                      <p:tavLst>
                                        <p:tav tm="0">
                                          <p:val>
                                            <p:strVal val="1+#ppt_w/2"/>
                                          </p:val>
                                        </p:tav>
                                        <p:tav tm="100000">
                                          <p:val>
                                            <p:strVal val="#ppt_x"/>
                                          </p:val>
                                        </p:tav>
                                      </p:tavLst>
                                    </p:anim>
                                    <p:anim calcmode="lin" valueType="num">
                                      <p:cBhvr additive="base">
                                        <p:cTn id="83" dur="1000" fill="hold"/>
                                        <p:tgtEl>
                                          <p:spTgt spid="19"/>
                                        </p:tgtEl>
                                        <p:attrNameLst>
                                          <p:attrName>ppt_y</p:attrName>
                                        </p:attrNameLst>
                                      </p:cBhvr>
                                      <p:tavLst>
                                        <p:tav tm="0">
                                          <p:val>
                                            <p:strVal val="#ppt_y"/>
                                          </p:val>
                                        </p:tav>
                                        <p:tav tm="100000">
                                          <p:val>
                                            <p:strVal val="#ppt_y"/>
                                          </p:val>
                                        </p:tav>
                                      </p:tavLst>
                                    </p:anim>
                                  </p:childTnLst>
                                </p:cTn>
                              </p:par>
                            </p:childTnLst>
                          </p:cTn>
                        </p:par>
                        <p:par>
                          <p:cTn id="84" fill="hold">
                            <p:stCondLst>
                              <p:cond delay="16000"/>
                            </p:stCondLst>
                            <p:childTnLst>
                              <p:par>
                                <p:cTn id="85" presetID="2" presetClass="entr" presetSubtype="2"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1000" fill="hold"/>
                                        <p:tgtEl>
                                          <p:spTgt spid="20"/>
                                        </p:tgtEl>
                                        <p:attrNameLst>
                                          <p:attrName>ppt_x</p:attrName>
                                        </p:attrNameLst>
                                      </p:cBhvr>
                                      <p:tavLst>
                                        <p:tav tm="0">
                                          <p:val>
                                            <p:strVal val="1+#ppt_w/2"/>
                                          </p:val>
                                        </p:tav>
                                        <p:tav tm="100000">
                                          <p:val>
                                            <p:strVal val="#ppt_x"/>
                                          </p:val>
                                        </p:tav>
                                      </p:tavLst>
                                    </p:anim>
                                    <p:anim calcmode="lin" valueType="num">
                                      <p:cBhvr additive="base">
                                        <p:cTn id="88" dur="1000" fill="hold"/>
                                        <p:tgtEl>
                                          <p:spTgt spid="20"/>
                                        </p:tgtEl>
                                        <p:attrNameLst>
                                          <p:attrName>ppt_y</p:attrName>
                                        </p:attrNameLst>
                                      </p:cBhvr>
                                      <p:tavLst>
                                        <p:tav tm="0">
                                          <p:val>
                                            <p:strVal val="#ppt_y"/>
                                          </p:val>
                                        </p:tav>
                                        <p:tav tm="100000">
                                          <p:val>
                                            <p:strVal val="#ppt_y"/>
                                          </p:val>
                                        </p:tav>
                                      </p:tavLst>
                                    </p:anim>
                                  </p:childTnLst>
                                </p:cTn>
                              </p:par>
                            </p:childTnLst>
                          </p:cTn>
                        </p:par>
                        <p:par>
                          <p:cTn id="89" fill="hold">
                            <p:stCondLst>
                              <p:cond delay="17000"/>
                            </p:stCondLst>
                            <p:childTnLst>
                              <p:par>
                                <p:cTn id="90" presetID="2" presetClass="entr" presetSubtype="2"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additive="base">
                                        <p:cTn id="92" dur="1000" fill="hold"/>
                                        <p:tgtEl>
                                          <p:spTgt spid="21"/>
                                        </p:tgtEl>
                                        <p:attrNameLst>
                                          <p:attrName>ppt_x</p:attrName>
                                        </p:attrNameLst>
                                      </p:cBhvr>
                                      <p:tavLst>
                                        <p:tav tm="0">
                                          <p:val>
                                            <p:strVal val="1+#ppt_w/2"/>
                                          </p:val>
                                        </p:tav>
                                        <p:tav tm="100000">
                                          <p:val>
                                            <p:strVal val="#ppt_x"/>
                                          </p:val>
                                        </p:tav>
                                      </p:tavLst>
                                    </p:anim>
                                    <p:anim calcmode="lin" valueType="num">
                                      <p:cBhvr additive="base">
                                        <p:cTn id="93" dur="1000" fill="hold"/>
                                        <p:tgtEl>
                                          <p:spTgt spid="21"/>
                                        </p:tgtEl>
                                        <p:attrNameLst>
                                          <p:attrName>ppt_y</p:attrName>
                                        </p:attrNameLst>
                                      </p:cBhvr>
                                      <p:tavLst>
                                        <p:tav tm="0">
                                          <p:val>
                                            <p:strVal val="#ppt_y"/>
                                          </p:val>
                                        </p:tav>
                                        <p:tav tm="100000">
                                          <p:val>
                                            <p:strVal val="#ppt_y"/>
                                          </p:val>
                                        </p:tav>
                                      </p:tavLst>
                                    </p:anim>
                                  </p:childTnLst>
                                </p:cTn>
                              </p:par>
                            </p:childTnLst>
                          </p:cTn>
                        </p:par>
                        <p:par>
                          <p:cTn id="94" fill="hold">
                            <p:stCondLst>
                              <p:cond delay="18000"/>
                            </p:stCondLst>
                            <p:childTnLst>
                              <p:par>
                                <p:cTn id="95" presetID="2" presetClass="entr" presetSubtype="2" fill="hold" grpId="0" nodeType="after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additive="base">
                                        <p:cTn id="97" dur="1000" fill="hold"/>
                                        <p:tgtEl>
                                          <p:spTgt spid="22"/>
                                        </p:tgtEl>
                                        <p:attrNameLst>
                                          <p:attrName>ppt_x</p:attrName>
                                        </p:attrNameLst>
                                      </p:cBhvr>
                                      <p:tavLst>
                                        <p:tav tm="0">
                                          <p:val>
                                            <p:strVal val="1+#ppt_w/2"/>
                                          </p:val>
                                        </p:tav>
                                        <p:tav tm="100000">
                                          <p:val>
                                            <p:strVal val="#ppt_x"/>
                                          </p:val>
                                        </p:tav>
                                      </p:tavLst>
                                    </p:anim>
                                    <p:anim calcmode="lin" valueType="num">
                                      <p:cBhvr additive="base">
                                        <p:cTn id="98" dur="1000" fill="hold"/>
                                        <p:tgtEl>
                                          <p:spTgt spid="22"/>
                                        </p:tgtEl>
                                        <p:attrNameLst>
                                          <p:attrName>ppt_y</p:attrName>
                                        </p:attrNameLst>
                                      </p:cBhvr>
                                      <p:tavLst>
                                        <p:tav tm="0">
                                          <p:val>
                                            <p:strVal val="#ppt_y"/>
                                          </p:val>
                                        </p:tav>
                                        <p:tav tm="100000">
                                          <p:val>
                                            <p:strVal val="#ppt_y"/>
                                          </p:val>
                                        </p:tav>
                                      </p:tavLst>
                                    </p:anim>
                                  </p:childTnLst>
                                </p:cTn>
                              </p:par>
                            </p:childTnLst>
                          </p:cTn>
                        </p:par>
                        <p:par>
                          <p:cTn id="99" fill="hold">
                            <p:stCondLst>
                              <p:cond delay="19000"/>
                            </p:stCondLst>
                            <p:childTnLst>
                              <p:par>
                                <p:cTn id="100" presetID="2" presetClass="entr" presetSubtype="2"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anim calcmode="lin" valueType="num">
                                      <p:cBhvr additive="base">
                                        <p:cTn id="102" dur="1000" fill="hold"/>
                                        <p:tgtEl>
                                          <p:spTgt spid="26"/>
                                        </p:tgtEl>
                                        <p:attrNameLst>
                                          <p:attrName>ppt_x</p:attrName>
                                        </p:attrNameLst>
                                      </p:cBhvr>
                                      <p:tavLst>
                                        <p:tav tm="0">
                                          <p:val>
                                            <p:strVal val="1+#ppt_w/2"/>
                                          </p:val>
                                        </p:tav>
                                        <p:tav tm="100000">
                                          <p:val>
                                            <p:strVal val="#ppt_x"/>
                                          </p:val>
                                        </p:tav>
                                      </p:tavLst>
                                    </p:anim>
                                    <p:anim calcmode="lin" valueType="num">
                                      <p:cBhvr additive="base">
                                        <p:cTn id="103" dur="1000" fill="hold"/>
                                        <p:tgtEl>
                                          <p:spTgt spid="26"/>
                                        </p:tgtEl>
                                        <p:attrNameLst>
                                          <p:attrName>ppt_y</p:attrName>
                                        </p:attrNameLst>
                                      </p:cBhvr>
                                      <p:tavLst>
                                        <p:tav tm="0">
                                          <p:val>
                                            <p:strVal val="#ppt_y"/>
                                          </p:val>
                                        </p:tav>
                                        <p:tav tm="100000">
                                          <p:val>
                                            <p:strVal val="#ppt_y"/>
                                          </p:val>
                                        </p:tav>
                                      </p:tavLst>
                                    </p:anim>
                                  </p:childTnLst>
                                </p:cTn>
                              </p:par>
                            </p:childTnLst>
                          </p:cTn>
                        </p:par>
                        <p:par>
                          <p:cTn id="104" fill="hold">
                            <p:stCondLst>
                              <p:cond delay="20000"/>
                            </p:stCondLst>
                            <p:childTnLst>
                              <p:par>
                                <p:cTn id="105" presetID="2" presetClass="entr" presetSubtype="2"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additive="base">
                                        <p:cTn id="107" dur="1000" fill="hold"/>
                                        <p:tgtEl>
                                          <p:spTgt spid="27"/>
                                        </p:tgtEl>
                                        <p:attrNameLst>
                                          <p:attrName>ppt_x</p:attrName>
                                        </p:attrNameLst>
                                      </p:cBhvr>
                                      <p:tavLst>
                                        <p:tav tm="0">
                                          <p:val>
                                            <p:strVal val="1+#ppt_w/2"/>
                                          </p:val>
                                        </p:tav>
                                        <p:tav tm="100000">
                                          <p:val>
                                            <p:strVal val="#ppt_x"/>
                                          </p:val>
                                        </p:tav>
                                      </p:tavLst>
                                    </p:anim>
                                    <p:anim calcmode="lin" valueType="num">
                                      <p:cBhvr additive="base">
                                        <p:cTn id="108" dur="1000" fill="hold"/>
                                        <p:tgtEl>
                                          <p:spTgt spid="27"/>
                                        </p:tgtEl>
                                        <p:attrNameLst>
                                          <p:attrName>ppt_y</p:attrName>
                                        </p:attrNameLst>
                                      </p:cBhvr>
                                      <p:tavLst>
                                        <p:tav tm="0">
                                          <p:val>
                                            <p:strVal val="#ppt_y"/>
                                          </p:val>
                                        </p:tav>
                                        <p:tav tm="100000">
                                          <p:val>
                                            <p:strVal val="#ppt_y"/>
                                          </p:val>
                                        </p:tav>
                                      </p:tavLst>
                                    </p:anim>
                                  </p:childTnLst>
                                </p:cTn>
                              </p:par>
                            </p:childTnLst>
                          </p:cTn>
                        </p:par>
                        <p:par>
                          <p:cTn id="109" fill="hold">
                            <p:stCondLst>
                              <p:cond delay="21000"/>
                            </p:stCondLst>
                            <p:childTnLst>
                              <p:par>
                                <p:cTn id="110" presetID="2" presetClass="entr" presetSubtype="2" fill="hold" grpId="0" nodeType="afterEffect">
                                  <p:stCondLst>
                                    <p:cond delay="0"/>
                                  </p:stCondLst>
                                  <p:childTnLst>
                                    <p:set>
                                      <p:cBhvr>
                                        <p:cTn id="111" dur="1" fill="hold">
                                          <p:stCondLst>
                                            <p:cond delay="0"/>
                                          </p:stCondLst>
                                        </p:cTn>
                                        <p:tgtEl>
                                          <p:spTgt spid="28"/>
                                        </p:tgtEl>
                                        <p:attrNameLst>
                                          <p:attrName>style.visibility</p:attrName>
                                        </p:attrNameLst>
                                      </p:cBhvr>
                                      <p:to>
                                        <p:strVal val="visible"/>
                                      </p:to>
                                    </p:set>
                                    <p:anim calcmode="lin" valueType="num">
                                      <p:cBhvr additive="base">
                                        <p:cTn id="112" dur="1000" fill="hold"/>
                                        <p:tgtEl>
                                          <p:spTgt spid="28"/>
                                        </p:tgtEl>
                                        <p:attrNameLst>
                                          <p:attrName>ppt_x</p:attrName>
                                        </p:attrNameLst>
                                      </p:cBhvr>
                                      <p:tavLst>
                                        <p:tav tm="0">
                                          <p:val>
                                            <p:strVal val="1+#ppt_w/2"/>
                                          </p:val>
                                        </p:tav>
                                        <p:tav tm="100000">
                                          <p:val>
                                            <p:strVal val="#ppt_x"/>
                                          </p:val>
                                        </p:tav>
                                      </p:tavLst>
                                    </p:anim>
                                    <p:anim calcmode="lin" valueType="num">
                                      <p:cBhvr additive="base">
                                        <p:cTn id="113" dur="1000" fill="hold"/>
                                        <p:tgtEl>
                                          <p:spTgt spid="28"/>
                                        </p:tgtEl>
                                        <p:attrNameLst>
                                          <p:attrName>ppt_y</p:attrName>
                                        </p:attrNameLst>
                                      </p:cBhvr>
                                      <p:tavLst>
                                        <p:tav tm="0">
                                          <p:val>
                                            <p:strVal val="#ppt_y"/>
                                          </p:val>
                                        </p:tav>
                                        <p:tav tm="100000">
                                          <p:val>
                                            <p:strVal val="#ppt_y"/>
                                          </p:val>
                                        </p:tav>
                                      </p:tavLst>
                                    </p:anim>
                                  </p:childTnLst>
                                </p:cTn>
                              </p:par>
                              <p:par>
                                <p:cTn id="114" presetID="2" presetClass="entr" presetSubtype="2"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000" fill="hold"/>
                                        <p:tgtEl>
                                          <p:spTgt spid="30"/>
                                        </p:tgtEl>
                                        <p:attrNameLst>
                                          <p:attrName>ppt_x</p:attrName>
                                        </p:attrNameLst>
                                      </p:cBhvr>
                                      <p:tavLst>
                                        <p:tav tm="0">
                                          <p:val>
                                            <p:strVal val="1+#ppt_w/2"/>
                                          </p:val>
                                        </p:tav>
                                        <p:tav tm="100000">
                                          <p:val>
                                            <p:strVal val="#ppt_x"/>
                                          </p:val>
                                        </p:tav>
                                      </p:tavLst>
                                    </p:anim>
                                    <p:anim calcmode="lin" valueType="num">
                                      <p:cBhvr additive="base">
                                        <p:cTn id="117" dur="1000" fill="hold"/>
                                        <p:tgtEl>
                                          <p:spTgt spid="30"/>
                                        </p:tgtEl>
                                        <p:attrNameLst>
                                          <p:attrName>ppt_y</p:attrName>
                                        </p:attrNameLst>
                                      </p:cBhvr>
                                      <p:tavLst>
                                        <p:tav tm="0">
                                          <p:val>
                                            <p:strVal val="#ppt_y"/>
                                          </p:val>
                                        </p:tav>
                                        <p:tav tm="100000">
                                          <p:val>
                                            <p:strVal val="#ppt_y"/>
                                          </p:val>
                                        </p:tav>
                                      </p:tavLst>
                                    </p:anim>
                                  </p:childTnLst>
                                </p:cTn>
                              </p:par>
                            </p:childTnLst>
                          </p:cTn>
                        </p:par>
                        <p:par>
                          <p:cTn id="118" fill="hold">
                            <p:stCondLst>
                              <p:cond delay="22000"/>
                            </p:stCondLst>
                            <p:childTnLst>
                              <p:par>
                                <p:cTn id="119" presetID="2" presetClass="entr" presetSubtype="2" fill="hold" grpId="0" nodeType="after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1000" fill="hold"/>
                                        <p:tgtEl>
                                          <p:spTgt spid="31"/>
                                        </p:tgtEl>
                                        <p:attrNameLst>
                                          <p:attrName>ppt_x</p:attrName>
                                        </p:attrNameLst>
                                      </p:cBhvr>
                                      <p:tavLst>
                                        <p:tav tm="0">
                                          <p:val>
                                            <p:strVal val="1+#ppt_w/2"/>
                                          </p:val>
                                        </p:tav>
                                        <p:tav tm="100000">
                                          <p:val>
                                            <p:strVal val="#ppt_x"/>
                                          </p:val>
                                        </p:tav>
                                      </p:tavLst>
                                    </p:anim>
                                    <p:anim calcmode="lin" valueType="num">
                                      <p:cBhvr additive="base">
                                        <p:cTn id="122" dur="1000" fill="hold"/>
                                        <p:tgtEl>
                                          <p:spTgt spid="31"/>
                                        </p:tgtEl>
                                        <p:attrNameLst>
                                          <p:attrName>ppt_y</p:attrName>
                                        </p:attrNameLst>
                                      </p:cBhvr>
                                      <p:tavLst>
                                        <p:tav tm="0">
                                          <p:val>
                                            <p:strVal val="#ppt_y"/>
                                          </p:val>
                                        </p:tav>
                                        <p:tav tm="100000">
                                          <p:val>
                                            <p:strVal val="#ppt_y"/>
                                          </p:val>
                                        </p:tav>
                                      </p:tavLst>
                                    </p:anim>
                                  </p:childTnLst>
                                </p:cTn>
                              </p:par>
                            </p:childTnLst>
                          </p:cTn>
                        </p:par>
                        <p:par>
                          <p:cTn id="123" fill="hold">
                            <p:stCondLst>
                              <p:cond delay="23000"/>
                            </p:stCondLst>
                            <p:childTnLst>
                              <p:par>
                                <p:cTn id="124" presetID="2" presetClass="entr" presetSubtype="2" fill="hold" grpId="0" nodeType="afterEffect">
                                  <p:stCondLst>
                                    <p:cond delay="0"/>
                                  </p:stCondLst>
                                  <p:childTnLst>
                                    <p:set>
                                      <p:cBhvr>
                                        <p:cTn id="125" dur="1" fill="hold">
                                          <p:stCondLst>
                                            <p:cond delay="0"/>
                                          </p:stCondLst>
                                        </p:cTn>
                                        <p:tgtEl>
                                          <p:spTgt spid="29"/>
                                        </p:tgtEl>
                                        <p:attrNameLst>
                                          <p:attrName>style.visibility</p:attrName>
                                        </p:attrNameLst>
                                      </p:cBhvr>
                                      <p:to>
                                        <p:strVal val="visible"/>
                                      </p:to>
                                    </p:set>
                                    <p:anim calcmode="lin" valueType="num">
                                      <p:cBhvr additive="base">
                                        <p:cTn id="126" dur="1000" fill="hold"/>
                                        <p:tgtEl>
                                          <p:spTgt spid="29"/>
                                        </p:tgtEl>
                                        <p:attrNameLst>
                                          <p:attrName>ppt_x</p:attrName>
                                        </p:attrNameLst>
                                      </p:cBhvr>
                                      <p:tavLst>
                                        <p:tav tm="0">
                                          <p:val>
                                            <p:strVal val="1+#ppt_w/2"/>
                                          </p:val>
                                        </p:tav>
                                        <p:tav tm="100000">
                                          <p:val>
                                            <p:strVal val="#ppt_x"/>
                                          </p:val>
                                        </p:tav>
                                      </p:tavLst>
                                    </p:anim>
                                    <p:anim calcmode="lin" valueType="num">
                                      <p:cBhvr additive="base">
                                        <p:cTn id="127" dur="1000" fill="hold"/>
                                        <p:tgtEl>
                                          <p:spTgt spid="29"/>
                                        </p:tgtEl>
                                        <p:attrNameLst>
                                          <p:attrName>ppt_y</p:attrName>
                                        </p:attrNameLst>
                                      </p:cBhvr>
                                      <p:tavLst>
                                        <p:tav tm="0">
                                          <p:val>
                                            <p:strVal val="#ppt_y"/>
                                          </p:val>
                                        </p:tav>
                                        <p:tav tm="100000">
                                          <p:val>
                                            <p:strVal val="#ppt_y"/>
                                          </p:val>
                                        </p:tav>
                                      </p:tavLst>
                                    </p:anim>
                                  </p:childTnLst>
                                </p:cTn>
                              </p:par>
                            </p:childTnLst>
                          </p:cTn>
                        </p:par>
                        <p:par>
                          <p:cTn id="128" fill="hold">
                            <p:stCondLst>
                              <p:cond delay="24000"/>
                            </p:stCondLst>
                            <p:childTnLst>
                              <p:par>
                                <p:cTn id="129" presetID="16" presetClass="entr" presetSubtype="21" fill="hold" grpId="0" nodeType="afterEffect">
                                  <p:stCondLst>
                                    <p:cond delay="0"/>
                                  </p:stCondLst>
                                  <p:childTnLst>
                                    <p:set>
                                      <p:cBhvr>
                                        <p:cTn id="130" dur="1" fill="hold">
                                          <p:stCondLst>
                                            <p:cond delay="0"/>
                                          </p:stCondLst>
                                        </p:cTn>
                                        <p:tgtEl>
                                          <p:spTgt spid="3"/>
                                        </p:tgtEl>
                                        <p:attrNameLst>
                                          <p:attrName>style.visibility</p:attrName>
                                        </p:attrNameLst>
                                      </p:cBhvr>
                                      <p:to>
                                        <p:strVal val="visible"/>
                                      </p:to>
                                    </p:set>
                                    <p:animEffect transition="in" filter="barn(inVertical)">
                                      <p:cBhvr>
                                        <p:cTn id="131" dur="4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6" grpId="0" animBg="1"/>
      <p:bldP spid="27" grpId="0" animBg="1"/>
      <p:bldP spid="28" grpId="0" animBg="1"/>
      <p:bldP spid="29" grpId="0" animBg="1"/>
      <p:bldP spid="30" grpId="0" animBg="1"/>
      <p:bldP spid="31"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3.</a:t>
            </a:r>
            <a:r>
              <a:rPr lang="zh-CN" altLang="en-US" dirty="0"/>
              <a:t>可变分区</a:t>
            </a:r>
          </a:p>
        </p:txBody>
      </p:sp>
      <p:sp>
        <p:nvSpPr>
          <p:cNvPr id="23" name="内容占位符 1"/>
          <p:cNvSpPr>
            <a:spLocks noGrp="1"/>
          </p:cNvSpPr>
          <p:nvPr>
            <p:ph idx="1"/>
          </p:nvPr>
        </p:nvSpPr>
        <p:spPr>
          <a:xfrm>
            <a:off x="4038448" y="1609416"/>
            <a:ext cx="4277968" cy="4811928"/>
          </a:xfrm>
        </p:spPr>
        <p:txBody>
          <a:bodyPr>
            <a:normAutofit/>
          </a:bodyPr>
          <a:lstStyle/>
          <a:p>
            <a:r>
              <a:rPr lang="zh-CN" altLang="en-US" sz="2400" b="1" dirty="0"/>
              <a:t>根据进程的需要，把内存空闲空间分割出一个分区，分配给该进程</a:t>
            </a:r>
            <a:endParaRPr lang="en-US" altLang="zh-CN" sz="2400" b="1" dirty="0"/>
          </a:p>
          <a:p>
            <a:r>
              <a:rPr lang="zh-CN" altLang="en-US" sz="2400" b="1" dirty="0"/>
              <a:t>剩余部分成为新的空闲区</a:t>
            </a:r>
          </a:p>
          <a:p>
            <a:endParaRPr lang="zh-CN" altLang="en-US" sz="2400" b="1" dirty="0"/>
          </a:p>
        </p:txBody>
      </p:sp>
      <p:graphicFrame>
        <p:nvGraphicFramePr>
          <p:cNvPr id="21" name="图示 20"/>
          <p:cNvGraphicFramePr/>
          <p:nvPr>
            <p:extLst>
              <p:ext uri="{D42A27DB-BD31-4B8C-83A1-F6EECF244321}">
                <p14:modId xmlns:p14="http://schemas.microsoft.com/office/powerpoint/2010/main" val="2499813128"/>
              </p:ext>
            </p:extLst>
          </p:nvPr>
        </p:nvGraphicFramePr>
        <p:xfrm>
          <a:off x="3635896" y="2996952"/>
          <a:ext cx="4680520" cy="3897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3"/>
          <p:cNvSpPr/>
          <p:nvPr/>
        </p:nvSpPr>
        <p:spPr>
          <a:xfrm>
            <a:off x="1356522" y="1600200"/>
            <a:ext cx="1600200" cy="4687714"/>
          </a:xfrm>
          <a:prstGeom prst="rect">
            <a:avLst/>
          </a:prstGeom>
          <a:ln w="1905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NZ" b="1" dirty="0">
              <a:solidFill>
                <a:srgbClr val="0000CC"/>
              </a:solidFill>
            </a:endParaRPr>
          </a:p>
        </p:txBody>
      </p:sp>
      <p:sp>
        <p:nvSpPr>
          <p:cNvPr id="26" name="Rectangle 4"/>
          <p:cNvSpPr/>
          <p:nvPr/>
        </p:nvSpPr>
        <p:spPr>
          <a:xfrm>
            <a:off x="1363559" y="1600200"/>
            <a:ext cx="1600200" cy="762000"/>
          </a:xfrm>
          <a:prstGeom prst="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b="1" dirty="0">
                <a:solidFill>
                  <a:srgbClr val="0000CC"/>
                </a:solidFill>
              </a:rPr>
              <a:t>OS (8M)</a:t>
            </a:r>
          </a:p>
        </p:txBody>
      </p:sp>
      <p:sp>
        <p:nvSpPr>
          <p:cNvPr id="27" name="Rectangle 6"/>
          <p:cNvSpPr/>
          <p:nvPr/>
        </p:nvSpPr>
        <p:spPr>
          <a:xfrm>
            <a:off x="1356522" y="2375848"/>
            <a:ext cx="1600200" cy="1295400"/>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b="1" dirty="0">
                <a:solidFill>
                  <a:srgbClr val="0000CC"/>
                </a:solidFill>
              </a:rPr>
              <a:t>P1 </a:t>
            </a:r>
          </a:p>
          <a:p>
            <a:pPr algn="ctr">
              <a:defRPr/>
            </a:pPr>
            <a:r>
              <a:rPr lang="en-NZ" b="1" dirty="0">
                <a:solidFill>
                  <a:srgbClr val="0000CC"/>
                </a:solidFill>
              </a:rPr>
              <a:t>(20M)</a:t>
            </a:r>
          </a:p>
        </p:txBody>
      </p:sp>
      <p:sp>
        <p:nvSpPr>
          <p:cNvPr id="28" name="Rectangle 7"/>
          <p:cNvSpPr/>
          <p:nvPr/>
        </p:nvSpPr>
        <p:spPr>
          <a:xfrm>
            <a:off x="1356522" y="3680376"/>
            <a:ext cx="1600200" cy="914400"/>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b="1" dirty="0">
                <a:solidFill>
                  <a:srgbClr val="0000CC"/>
                </a:solidFill>
              </a:rPr>
              <a:t>P2</a:t>
            </a:r>
          </a:p>
          <a:p>
            <a:pPr algn="ctr">
              <a:defRPr/>
            </a:pPr>
            <a:r>
              <a:rPr lang="en-NZ" b="1" dirty="0">
                <a:solidFill>
                  <a:srgbClr val="0000CC"/>
                </a:solidFill>
              </a:rPr>
              <a:t>(14M)</a:t>
            </a:r>
          </a:p>
        </p:txBody>
      </p:sp>
      <p:sp>
        <p:nvSpPr>
          <p:cNvPr id="29" name="Rectangle 8"/>
          <p:cNvSpPr/>
          <p:nvPr/>
        </p:nvSpPr>
        <p:spPr>
          <a:xfrm>
            <a:off x="1363559" y="4591547"/>
            <a:ext cx="1600200" cy="1295400"/>
          </a:xfrm>
          <a:prstGeom prst="rect">
            <a:avLst/>
          </a:prstGeom>
          <a:solidFill>
            <a:srgbClr val="FFCC6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b="1" dirty="0">
                <a:solidFill>
                  <a:srgbClr val="0000CC"/>
                </a:solidFill>
              </a:rPr>
              <a:t>P3</a:t>
            </a:r>
          </a:p>
          <a:p>
            <a:pPr algn="ctr">
              <a:defRPr/>
            </a:pPr>
            <a:r>
              <a:rPr lang="en-NZ" b="1" dirty="0">
                <a:solidFill>
                  <a:srgbClr val="0000CC"/>
                </a:solidFill>
              </a:rPr>
              <a:t>(18M)</a:t>
            </a:r>
          </a:p>
        </p:txBody>
      </p:sp>
      <p:sp>
        <p:nvSpPr>
          <p:cNvPr id="30" name="TextBox 29"/>
          <p:cNvSpPr txBox="1"/>
          <p:nvPr/>
        </p:nvSpPr>
        <p:spPr>
          <a:xfrm>
            <a:off x="1585122" y="3896651"/>
            <a:ext cx="990600" cy="646331"/>
          </a:xfrm>
          <a:prstGeom prst="rect">
            <a:avLst/>
          </a:prstGeom>
          <a:noFill/>
          <a:ln w="19050">
            <a:noFill/>
          </a:ln>
        </p:spPr>
        <p:txBody>
          <a:bodyPr>
            <a:spAutoFit/>
          </a:bodyPr>
          <a:lstStyle/>
          <a:p>
            <a:pPr algn="ctr">
              <a:defRPr/>
            </a:pPr>
            <a:r>
              <a:rPr lang="en-NZ" b="1" dirty="0">
                <a:solidFill>
                  <a:srgbClr val="0000CC"/>
                </a:solidFill>
                <a:latin typeface="+mn-lt"/>
                <a:ea typeface="宋体" pitchFamily="2" charset="-122"/>
              </a:rPr>
              <a:t>Empty (56M)</a:t>
            </a:r>
          </a:p>
        </p:txBody>
      </p:sp>
      <p:sp>
        <p:nvSpPr>
          <p:cNvPr id="31" name="TextBox 30"/>
          <p:cNvSpPr txBox="1"/>
          <p:nvPr/>
        </p:nvSpPr>
        <p:spPr>
          <a:xfrm>
            <a:off x="1356522" y="5887864"/>
            <a:ext cx="1600200" cy="369332"/>
          </a:xfrm>
          <a:prstGeom prst="rect">
            <a:avLst/>
          </a:prstGeom>
          <a:noFill/>
          <a:ln w="19050">
            <a:noFill/>
          </a:ln>
        </p:spPr>
        <p:txBody>
          <a:bodyPr>
            <a:spAutoFit/>
          </a:bodyPr>
          <a:lstStyle/>
          <a:p>
            <a:pPr algn="ctr">
              <a:defRPr/>
            </a:pPr>
            <a:r>
              <a:rPr lang="en-NZ" b="1" dirty="0">
                <a:solidFill>
                  <a:srgbClr val="0000CC"/>
                </a:solidFill>
                <a:latin typeface="+mn-lt"/>
                <a:ea typeface="宋体" pitchFamily="2" charset="-122"/>
              </a:rPr>
              <a:t>Empty (4M)</a:t>
            </a:r>
          </a:p>
        </p:txBody>
      </p:sp>
      <p:sp>
        <p:nvSpPr>
          <p:cNvPr id="32" name="Rectangle 11"/>
          <p:cNvSpPr/>
          <p:nvPr/>
        </p:nvSpPr>
        <p:spPr>
          <a:xfrm>
            <a:off x="1357807" y="3670323"/>
            <a:ext cx="1600200" cy="533400"/>
          </a:xfrm>
          <a:prstGeom prst="rect">
            <a:avLst/>
          </a:prstGeom>
          <a:solidFill>
            <a:srgbClr val="FFCC6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b="1" dirty="0">
                <a:solidFill>
                  <a:srgbClr val="0000CC"/>
                </a:solidFill>
              </a:rPr>
              <a:t>P4(8M)</a:t>
            </a:r>
          </a:p>
        </p:txBody>
      </p:sp>
      <p:sp>
        <p:nvSpPr>
          <p:cNvPr id="33" name="TextBox 32"/>
          <p:cNvSpPr txBox="1"/>
          <p:nvPr/>
        </p:nvSpPr>
        <p:spPr>
          <a:xfrm>
            <a:off x="1350770" y="4203723"/>
            <a:ext cx="1607237" cy="369332"/>
          </a:xfrm>
          <a:prstGeom prst="rect">
            <a:avLst/>
          </a:prstGeom>
          <a:noFill/>
          <a:ln w="19050">
            <a:noFill/>
          </a:ln>
        </p:spPr>
        <p:txBody>
          <a:bodyPr wrap="square">
            <a:spAutoFit/>
          </a:bodyPr>
          <a:lstStyle/>
          <a:p>
            <a:pPr algn="ctr">
              <a:defRPr/>
            </a:pPr>
            <a:r>
              <a:rPr lang="en-NZ" b="1" dirty="0">
                <a:solidFill>
                  <a:srgbClr val="0000CC"/>
                </a:solidFill>
                <a:latin typeface="+mn-lt"/>
                <a:ea typeface="宋体" pitchFamily="2" charset="-122"/>
              </a:rPr>
              <a:t>Empty (6M)</a:t>
            </a:r>
          </a:p>
        </p:txBody>
      </p:sp>
      <p:sp>
        <p:nvSpPr>
          <p:cNvPr id="34" name="Rectangle 13"/>
          <p:cNvSpPr/>
          <p:nvPr/>
        </p:nvSpPr>
        <p:spPr>
          <a:xfrm>
            <a:off x="1363559" y="2362200"/>
            <a:ext cx="1600200" cy="914400"/>
          </a:xfrm>
          <a:prstGeom prst="rect">
            <a:avLst/>
          </a:prstGeom>
          <a:solidFill>
            <a:srgbClr val="FFCC6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b="1" dirty="0">
                <a:solidFill>
                  <a:srgbClr val="0000CC"/>
                </a:solidFill>
              </a:rPr>
              <a:t>P2</a:t>
            </a:r>
          </a:p>
          <a:p>
            <a:pPr algn="ctr">
              <a:defRPr/>
            </a:pPr>
            <a:r>
              <a:rPr lang="en-NZ" b="1" dirty="0">
                <a:solidFill>
                  <a:srgbClr val="0000CC"/>
                </a:solidFill>
              </a:rPr>
              <a:t>(14M)</a:t>
            </a:r>
          </a:p>
        </p:txBody>
      </p:sp>
      <p:sp>
        <p:nvSpPr>
          <p:cNvPr id="35" name="TextBox 34"/>
          <p:cNvSpPr txBox="1"/>
          <p:nvPr/>
        </p:nvSpPr>
        <p:spPr>
          <a:xfrm>
            <a:off x="1367746" y="3292860"/>
            <a:ext cx="1600200" cy="338554"/>
          </a:xfrm>
          <a:prstGeom prst="rect">
            <a:avLst/>
          </a:prstGeom>
          <a:noFill/>
          <a:ln w="19050">
            <a:noFill/>
          </a:ln>
        </p:spPr>
        <p:txBody>
          <a:bodyPr>
            <a:spAutoFit/>
          </a:bodyPr>
          <a:lstStyle/>
          <a:p>
            <a:pPr algn="ctr">
              <a:defRPr/>
            </a:pPr>
            <a:r>
              <a:rPr lang="en-NZ" sz="1600" b="1" dirty="0">
                <a:solidFill>
                  <a:srgbClr val="0000CC"/>
                </a:solidFill>
                <a:latin typeface="+mn-lt"/>
                <a:ea typeface="宋体" pitchFamily="2" charset="-122"/>
              </a:rPr>
              <a:t>Empty (6M)</a:t>
            </a:r>
          </a:p>
        </p:txBody>
      </p:sp>
      <p:sp>
        <p:nvSpPr>
          <p:cNvPr id="36" name="椭圆 35"/>
          <p:cNvSpPr/>
          <p:nvPr/>
        </p:nvSpPr>
        <p:spPr>
          <a:xfrm>
            <a:off x="3779912" y="2959993"/>
            <a:ext cx="576064" cy="516632"/>
          </a:xfrm>
          <a:prstGeom prst="ellipse">
            <a:avLst/>
          </a:prstGeom>
          <a:solidFill>
            <a:srgbClr val="FFFF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华文楷体" pitchFamily="2" charset="-122"/>
                <a:ea typeface="华文楷体" pitchFamily="2" charset="-122"/>
                <a:cs typeface="Calibri" pitchFamily="34" charset="0"/>
              </a:rPr>
              <a:t>洞</a:t>
            </a:r>
          </a:p>
        </p:txBody>
      </p:sp>
      <p:cxnSp>
        <p:nvCxnSpPr>
          <p:cNvPr id="37" name="直接箭头连接符 36"/>
          <p:cNvCxnSpPr>
            <a:stCxn id="36" idx="2"/>
          </p:cNvCxnSpPr>
          <p:nvPr/>
        </p:nvCxnSpPr>
        <p:spPr>
          <a:xfrm flipH="1">
            <a:off x="2956722" y="3218309"/>
            <a:ext cx="823190" cy="25831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2956722" y="3491809"/>
            <a:ext cx="907553" cy="990059"/>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2956722" y="3567468"/>
            <a:ext cx="1111222" cy="266700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36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randombar(vertical)">
                                      <p:cBhvr>
                                        <p:cTn id="7" dur="1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randombar(vertical)">
                                      <p:cBhvr>
                                        <p:cTn id="12" dur="10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graphicEl>
                                              <a:dgm id="{49C6C47E-4938-475C-96DC-133E300C1728}"/>
                                            </p:graphicEl>
                                          </p:spTgt>
                                        </p:tgtEl>
                                        <p:attrNameLst>
                                          <p:attrName>style.visibility</p:attrName>
                                        </p:attrNameLst>
                                      </p:cBhvr>
                                      <p:to>
                                        <p:strVal val="visible"/>
                                      </p:to>
                                    </p:set>
                                    <p:animEffect transition="in" filter="wheel(1)">
                                      <p:cBhvr>
                                        <p:cTn id="17" dur="2000"/>
                                        <p:tgtEl>
                                          <p:spTgt spid="21">
                                            <p:graphicEl>
                                              <a:dgm id="{49C6C47E-4938-475C-96DC-133E300C1728}"/>
                                            </p:graphicEl>
                                          </p:spTgt>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21">
                                            <p:graphicEl>
                                              <a:dgm id="{3954969E-CEC4-4CFC-8420-3421125C2516}"/>
                                            </p:graphicEl>
                                          </p:spTgt>
                                        </p:tgtEl>
                                        <p:attrNameLst>
                                          <p:attrName>style.visibility</p:attrName>
                                        </p:attrNameLst>
                                      </p:cBhvr>
                                      <p:to>
                                        <p:strVal val="visible"/>
                                      </p:to>
                                    </p:set>
                                    <p:animEffect transition="in" filter="wheel(1)">
                                      <p:cBhvr>
                                        <p:cTn id="20" dur="2000"/>
                                        <p:tgtEl>
                                          <p:spTgt spid="21">
                                            <p:graphicEl>
                                              <a:dgm id="{3954969E-CEC4-4CFC-8420-3421125C2516}"/>
                                            </p:graphicEl>
                                          </p:spTgt>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21">
                                            <p:graphicEl>
                                              <a:dgm id="{59F0D28B-1378-4B80-BDD8-D216A6A6CD6F}"/>
                                            </p:graphicEl>
                                          </p:spTgt>
                                        </p:tgtEl>
                                        <p:attrNameLst>
                                          <p:attrName>style.visibility</p:attrName>
                                        </p:attrNameLst>
                                      </p:cBhvr>
                                      <p:to>
                                        <p:strVal val="visible"/>
                                      </p:to>
                                    </p:set>
                                    <p:animEffect transition="in" filter="wheel(1)">
                                      <p:cBhvr>
                                        <p:cTn id="23" dur="2000"/>
                                        <p:tgtEl>
                                          <p:spTgt spid="21">
                                            <p:graphicEl>
                                              <a:dgm id="{59F0D28B-1378-4B80-BDD8-D216A6A6CD6F}"/>
                                            </p:graphic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21">
                                            <p:graphicEl>
                                              <a:dgm id="{41AA3435-D1E9-4D36-8C92-C1B96DE83937}"/>
                                            </p:graphicEl>
                                          </p:spTgt>
                                        </p:tgtEl>
                                        <p:attrNameLst>
                                          <p:attrName>style.visibility</p:attrName>
                                        </p:attrNameLst>
                                      </p:cBhvr>
                                      <p:to>
                                        <p:strVal val="visible"/>
                                      </p:to>
                                    </p:set>
                                    <p:animEffect transition="in" filter="wheel(1)">
                                      <p:cBhvr>
                                        <p:cTn id="26" dur="2000"/>
                                        <p:tgtEl>
                                          <p:spTgt spid="21">
                                            <p:graphicEl>
                                              <a:dgm id="{41AA3435-D1E9-4D36-8C92-C1B96DE83937}"/>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0" nodeType="clickEffect">
                                  <p:stCondLst>
                                    <p:cond delay="0"/>
                                  </p:stCondLst>
                                  <p:childTnLst>
                                    <p:animEffect transition="out" filter="dissolve">
                                      <p:cBhvr>
                                        <p:cTn id="30" dur="1500"/>
                                        <p:tgtEl>
                                          <p:spTgt spid="30"/>
                                        </p:tgtEl>
                                      </p:cBhvr>
                                    </p:animEffect>
                                    <p:set>
                                      <p:cBhvr>
                                        <p:cTn id="31" dur="1" fill="hold">
                                          <p:stCondLst>
                                            <p:cond delay="1499"/>
                                          </p:stCondLst>
                                        </p:cTn>
                                        <p:tgtEl>
                                          <p:spTgt spid="30"/>
                                        </p:tgtEl>
                                        <p:attrNameLst>
                                          <p:attrName>style.visibility</p:attrName>
                                        </p:attrNameLst>
                                      </p:cBhvr>
                                      <p:to>
                                        <p:strVal val="hidden"/>
                                      </p:to>
                                    </p:set>
                                  </p:childTnLst>
                                </p:cTn>
                              </p:par>
                            </p:childTnLst>
                          </p:cTn>
                        </p:par>
                        <p:par>
                          <p:cTn id="32" fill="hold">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1000" fill="hold"/>
                                        <p:tgtEl>
                                          <p:spTgt spid="27"/>
                                        </p:tgtEl>
                                        <p:attrNameLst>
                                          <p:attrName>ppt_x</p:attrName>
                                        </p:attrNameLst>
                                      </p:cBhvr>
                                      <p:tavLst>
                                        <p:tav tm="0">
                                          <p:val>
                                            <p:strVal val="1+#ppt_w/2"/>
                                          </p:val>
                                        </p:tav>
                                        <p:tav tm="100000">
                                          <p:val>
                                            <p:strVal val="#ppt_x"/>
                                          </p:val>
                                        </p:tav>
                                      </p:tavLst>
                                    </p:anim>
                                    <p:anim calcmode="lin" valueType="num">
                                      <p:cBhvr additive="base">
                                        <p:cTn id="36" dur="1000" fill="hold"/>
                                        <p:tgtEl>
                                          <p:spTgt spid="27"/>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2"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1000" fill="hold"/>
                                        <p:tgtEl>
                                          <p:spTgt spid="28"/>
                                        </p:tgtEl>
                                        <p:attrNameLst>
                                          <p:attrName>ppt_x</p:attrName>
                                        </p:attrNameLst>
                                      </p:cBhvr>
                                      <p:tavLst>
                                        <p:tav tm="0">
                                          <p:val>
                                            <p:strVal val="1+#ppt_w/2"/>
                                          </p:val>
                                        </p:tav>
                                        <p:tav tm="100000">
                                          <p:val>
                                            <p:strVal val="#ppt_x"/>
                                          </p:val>
                                        </p:tav>
                                      </p:tavLst>
                                    </p:anim>
                                    <p:anim calcmode="lin" valueType="num">
                                      <p:cBhvr additive="base">
                                        <p:cTn id="41" dur="1000" fill="hold"/>
                                        <p:tgtEl>
                                          <p:spTgt spid="28"/>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2"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1500" fill="hold"/>
                                        <p:tgtEl>
                                          <p:spTgt spid="29"/>
                                        </p:tgtEl>
                                        <p:attrNameLst>
                                          <p:attrName>ppt_x</p:attrName>
                                        </p:attrNameLst>
                                      </p:cBhvr>
                                      <p:tavLst>
                                        <p:tav tm="0">
                                          <p:val>
                                            <p:strVal val="1+#ppt_w/2"/>
                                          </p:val>
                                        </p:tav>
                                        <p:tav tm="100000">
                                          <p:val>
                                            <p:strVal val="#ppt_x"/>
                                          </p:val>
                                        </p:tav>
                                      </p:tavLst>
                                    </p:anim>
                                    <p:anim calcmode="lin" valueType="num">
                                      <p:cBhvr additive="base">
                                        <p:cTn id="46" dur="1500" fill="hold"/>
                                        <p:tgtEl>
                                          <p:spTgt spid="29"/>
                                        </p:tgtEl>
                                        <p:attrNameLst>
                                          <p:attrName>ppt_y</p:attrName>
                                        </p:attrNameLst>
                                      </p:cBhvr>
                                      <p:tavLst>
                                        <p:tav tm="0">
                                          <p:val>
                                            <p:strVal val="#ppt_y"/>
                                          </p:val>
                                        </p:tav>
                                        <p:tav tm="100000">
                                          <p:val>
                                            <p:strVal val="#ppt_y"/>
                                          </p:val>
                                        </p:tav>
                                      </p:tavLst>
                                    </p:anim>
                                  </p:childTnLst>
                                </p:cTn>
                              </p:par>
                            </p:childTnLst>
                          </p:cTn>
                        </p:par>
                        <p:par>
                          <p:cTn id="47" fill="hold">
                            <p:stCondLst>
                              <p:cond delay="5000"/>
                            </p:stCondLst>
                            <p:childTnLst>
                              <p:par>
                                <p:cTn id="48" presetID="9"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dissolve">
                                      <p:cBhvr>
                                        <p:cTn id="50" dur="1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xit" presetSubtype="2" fill="hold" grpId="1" nodeType="clickEffect">
                                  <p:stCondLst>
                                    <p:cond delay="0"/>
                                  </p:stCondLst>
                                  <p:childTnLst>
                                    <p:anim calcmode="lin" valueType="num">
                                      <p:cBhvr additive="base">
                                        <p:cTn id="54" dur="1500"/>
                                        <p:tgtEl>
                                          <p:spTgt spid="28"/>
                                        </p:tgtEl>
                                        <p:attrNameLst>
                                          <p:attrName>ppt_x</p:attrName>
                                        </p:attrNameLst>
                                      </p:cBhvr>
                                      <p:tavLst>
                                        <p:tav tm="0">
                                          <p:val>
                                            <p:strVal val="ppt_x"/>
                                          </p:val>
                                        </p:tav>
                                        <p:tav tm="100000">
                                          <p:val>
                                            <p:strVal val="1+ppt_w/2"/>
                                          </p:val>
                                        </p:tav>
                                      </p:tavLst>
                                    </p:anim>
                                    <p:anim calcmode="lin" valueType="num">
                                      <p:cBhvr additive="base">
                                        <p:cTn id="55" dur="1500"/>
                                        <p:tgtEl>
                                          <p:spTgt spid="28"/>
                                        </p:tgtEl>
                                        <p:attrNameLst>
                                          <p:attrName>ppt_y</p:attrName>
                                        </p:attrNameLst>
                                      </p:cBhvr>
                                      <p:tavLst>
                                        <p:tav tm="0">
                                          <p:val>
                                            <p:strVal val="ppt_y"/>
                                          </p:val>
                                        </p:tav>
                                        <p:tav tm="100000">
                                          <p:val>
                                            <p:strVal val="ppt_y"/>
                                          </p:val>
                                        </p:tav>
                                      </p:tavLst>
                                    </p:anim>
                                    <p:set>
                                      <p:cBhvr>
                                        <p:cTn id="56" dur="1" fill="hold">
                                          <p:stCondLst>
                                            <p:cond delay="1499"/>
                                          </p:stCondLst>
                                        </p:cTn>
                                        <p:tgtEl>
                                          <p:spTgt spid="28"/>
                                        </p:tgtEl>
                                        <p:attrNameLst>
                                          <p:attrName>style.visibility</p:attrName>
                                        </p:attrNameLst>
                                      </p:cBhvr>
                                      <p:to>
                                        <p:strVal val="hidden"/>
                                      </p:to>
                                    </p:set>
                                  </p:childTnLst>
                                </p:cTn>
                              </p:par>
                            </p:childTnLst>
                          </p:cTn>
                        </p:par>
                        <p:par>
                          <p:cTn id="57" fill="hold">
                            <p:stCondLst>
                              <p:cond delay="1500"/>
                            </p:stCondLst>
                            <p:childTnLst>
                              <p:par>
                                <p:cTn id="58" presetID="2" presetClass="entr" presetSubtype="2"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1500" fill="hold"/>
                                        <p:tgtEl>
                                          <p:spTgt spid="32"/>
                                        </p:tgtEl>
                                        <p:attrNameLst>
                                          <p:attrName>ppt_x</p:attrName>
                                        </p:attrNameLst>
                                      </p:cBhvr>
                                      <p:tavLst>
                                        <p:tav tm="0">
                                          <p:val>
                                            <p:strVal val="1+#ppt_w/2"/>
                                          </p:val>
                                        </p:tav>
                                        <p:tav tm="100000">
                                          <p:val>
                                            <p:strVal val="#ppt_x"/>
                                          </p:val>
                                        </p:tav>
                                      </p:tavLst>
                                    </p:anim>
                                    <p:anim calcmode="lin" valueType="num">
                                      <p:cBhvr additive="base">
                                        <p:cTn id="61" dur="1500" fill="hold"/>
                                        <p:tgtEl>
                                          <p:spTgt spid="32"/>
                                        </p:tgtEl>
                                        <p:attrNameLst>
                                          <p:attrName>ppt_y</p:attrName>
                                        </p:attrNameLst>
                                      </p:cBhvr>
                                      <p:tavLst>
                                        <p:tav tm="0">
                                          <p:val>
                                            <p:strVal val="#ppt_y"/>
                                          </p:val>
                                        </p:tav>
                                        <p:tav tm="100000">
                                          <p:val>
                                            <p:strVal val="#ppt_y"/>
                                          </p:val>
                                        </p:tav>
                                      </p:tavLst>
                                    </p:anim>
                                  </p:childTnLst>
                                </p:cTn>
                              </p:par>
                            </p:childTnLst>
                          </p:cTn>
                        </p:par>
                        <p:par>
                          <p:cTn id="62" fill="hold">
                            <p:stCondLst>
                              <p:cond delay="3000"/>
                            </p:stCondLst>
                            <p:childTnLst>
                              <p:par>
                                <p:cTn id="63" presetID="9"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dissolve">
                                      <p:cBhvr>
                                        <p:cTn id="65" dur="1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xit" presetSubtype="2" fill="hold" grpId="1" nodeType="clickEffect">
                                  <p:stCondLst>
                                    <p:cond delay="0"/>
                                  </p:stCondLst>
                                  <p:childTnLst>
                                    <p:anim calcmode="lin" valueType="num">
                                      <p:cBhvr additive="base">
                                        <p:cTn id="69" dur="1500"/>
                                        <p:tgtEl>
                                          <p:spTgt spid="27"/>
                                        </p:tgtEl>
                                        <p:attrNameLst>
                                          <p:attrName>ppt_x</p:attrName>
                                        </p:attrNameLst>
                                      </p:cBhvr>
                                      <p:tavLst>
                                        <p:tav tm="0">
                                          <p:val>
                                            <p:strVal val="ppt_x"/>
                                          </p:val>
                                        </p:tav>
                                        <p:tav tm="100000">
                                          <p:val>
                                            <p:strVal val="1+ppt_w/2"/>
                                          </p:val>
                                        </p:tav>
                                      </p:tavLst>
                                    </p:anim>
                                    <p:anim calcmode="lin" valueType="num">
                                      <p:cBhvr additive="base">
                                        <p:cTn id="70" dur="1500"/>
                                        <p:tgtEl>
                                          <p:spTgt spid="27"/>
                                        </p:tgtEl>
                                        <p:attrNameLst>
                                          <p:attrName>ppt_y</p:attrName>
                                        </p:attrNameLst>
                                      </p:cBhvr>
                                      <p:tavLst>
                                        <p:tav tm="0">
                                          <p:val>
                                            <p:strVal val="ppt_y"/>
                                          </p:val>
                                        </p:tav>
                                        <p:tav tm="100000">
                                          <p:val>
                                            <p:strVal val="ppt_y"/>
                                          </p:val>
                                        </p:tav>
                                      </p:tavLst>
                                    </p:anim>
                                    <p:set>
                                      <p:cBhvr>
                                        <p:cTn id="71" dur="1" fill="hold">
                                          <p:stCondLst>
                                            <p:cond delay="1499"/>
                                          </p:stCondLst>
                                        </p:cTn>
                                        <p:tgtEl>
                                          <p:spTgt spid="27"/>
                                        </p:tgtEl>
                                        <p:attrNameLst>
                                          <p:attrName>style.visibility</p:attrName>
                                        </p:attrNameLst>
                                      </p:cBhvr>
                                      <p:to>
                                        <p:strVal val="hidden"/>
                                      </p:to>
                                    </p:set>
                                  </p:childTnLst>
                                </p:cTn>
                              </p:par>
                            </p:childTnLst>
                          </p:cTn>
                        </p:par>
                        <p:par>
                          <p:cTn id="72" fill="hold">
                            <p:stCondLst>
                              <p:cond delay="1500"/>
                            </p:stCondLst>
                            <p:childTnLst>
                              <p:par>
                                <p:cTn id="73" presetID="2" presetClass="entr" presetSubtype="2"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1500" fill="hold"/>
                                        <p:tgtEl>
                                          <p:spTgt spid="34"/>
                                        </p:tgtEl>
                                        <p:attrNameLst>
                                          <p:attrName>ppt_x</p:attrName>
                                        </p:attrNameLst>
                                      </p:cBhvr>
                                      <p:tavLst>
                                        <p:tav tm="0">
                                          <p:val>
                                            <p:strVal val="1+#ppt_w/2"/>
                                          </p:val>
                                        </p:tav>
                                        <p:tav tm="100000">
                                          <p:val>
                                            <p:strVal val="#ppt_x"/>
                                          </p:val>
                                        </p:tav>
                                      </p:tavLst>
                                    </p:anim>
                                    <p:anim calcmode="lin" valueType="num">
                                      <p:cBhvr additive="base">
                                        <p:cTn id="76" dur="1500" fill="hold"/>
                                        <p:tgtEl>
                                          <p:spTgt spid="34"/>
                                        </p:tgtEl>
                                        <p:attrNameLst>
                                          <p:attrName>ppt_y</p:attrName>
                                        </p:attrNameLst>
                                      </p:cBhvr>
                                      <p:tavLst>
                                        <p:tav tm="0">
                                          <p:val>
                                            <p:strVal val="#ppt_y"/>
                                          </p:val>
                                        </p:tav>
                                        <p:tav tm="100000">
                                          <p:val>
                                            <p:strVal val="#ppt_y"/>
                                          </p:val>
                                        </p:tav>
                                      </p:tavLst>
                                    </p:anim>
                                  </p:childTnLst>
                                </p:cTn>
                              </p:par>
                            </p:childTnLst>
                          </p:cTn>
                        </p:par>
                        <p:par>
                          <p:cTn id="77" fill="hold">
                            <p:stCondLst>
                              <p:cond delay="3000"/>
                            </p:stCondLst>
                            <p:childTnLst>
                              <p:par>
                                <p:cTn id="78" presetID="9" presetClass="entr" presetSubtype="0" fill="hold" grpId="0" nodeType="after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1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p:cTn id="85" dur="1500" fill="hold"/>
                                        <p:tgtEl>
                                          <p:spTgt spid="37"/>
                                        </p:tgtEl>
                                        <p:attrNameLst>
                                          <p:attrName>ppt_w</p:attrName>
                                        </p:attrNameLst>
                                      </p:cBhvr>
                                      <p:tavLst>
                                        <p:tav tm="0">
                                          <p:val>
                                            <p:fltVal val="0"/>
                                          </p:val>
                                        </p:tav>
                                        <p:tav tm="100000">
                                          <p:val>
                                            <p:strVal val="#ppt_w"/>
                                          </p:val>
                                        </p:tav>
                                      </p:tavLst>
                                    </p:anim>
                                    <p:anim calcmode="lin" valueType="num">
                                      <p:cBhvr>
                                        <p:cTn id="86" dur="1500" fill="hold"/>
                                        <p:tgtEl>
                                          <p:spTgt spid="37"/>
                                        </p:tgtEl>
                                        <p:attrNameLst>
                                          <p:attrName>ppt_h</p:attrName>
                                        </p:attrNameLst>
                                      </p:cBhvr>
                                      <p:tavLst>
                                        <p:tav tm="0">
                                          <p:val>
                                            <p:fltVal val="0"/>
                                          </p:val>
                                        </p:tav>
                                        <p:tav tm="100000">
                                          <p:val>
                                            <p:strVal val="#ppt_h"/>
                                          </p:val>
                                        </p:tav>
                                      </p:tavLst>
                                    </p:anim>
                                    <p:anim calcmode="lin" valueType="num">
                                      <p:cBhvr>
                                        <p:cTn id="87" dur="1500" fill="hold"/>
                                        <p:tgtEl>
                                          <p:spTgt spid="37"/>
                                        </p:tgtEl>
                                        <p:attrNameLst>
                                          <p:attrName>style.rotation</p:attrName>
                                        </p:attrNameLst>
                                      </p:cBhvr>
                                      <p:tavLst>
                                        <p:tav tm="0">
                                          <p:val>
                                            <p:fltVal val="90"/>
                                          </p:val>
                                        </p:tav>
                                        <p:tav tm="100000">
                                          <p:val>
                                            <p:fltVal val="0"/>
                                          </p:val>
                                        </p:tav>
                                      </p:tavLst>
                                    </p:anim>
                                    <p:animEffect transition="in" filter="fade">
                                      <p:cBhvr>
                                        <p:cTn id="88" dur="1500"/>
                                        <p:tgtEl>
                                          <p:spTgt spid="37"/>
                                        </p:tgtEl>
                                      </p:cBhvr>
                                    </p:animEffect>
                                  </p:childTnLst>
                                </p:cTn>
                              </p:par>
                              <p:par>
                                <p:cTn id="89" presetID="31" presetClass="entr" presetSubtype="0"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1500" fill="hold"/>
                                        <p:tgtEl>
                                          <p:spTgt spid="38"/>
                                        </p:tgtEl>
                                        <p:attrNameLst>
                                          <p:attrName>ppt_w</p:attrName>
                                        </p:attrNameLst>
                                      </p:cBhvr>
                                      <p:tavLst>
                                        <p:tav tm="0">
                                          <p:val>
                                            <p:fltVal val="0"/>
                                          </p:val>
                                        </p:tav>
                                        <p:tav tm="100000">
                                          <p:val>
                                            <p:strVal val="#ppt_w"/>
                                          </p:val>
                                        </p:tav>
                                      </p:tavLst>
                                    </p:anim>
                                    <p:anim calcmode="lin" valueType="num">
                                      <p:cBhvr>
                                        <p:cTn id="92" dur="1500" fill="hold"/>
                                        <p:tgtEl>
                                          <p:spTgt spid="38"/>
                                        </p:tgtEl>
                                        <p:attrNameLst>
                                          <p:attrName>ppt_h</p:attrName>
                                        </p:attrNameLst>
                                      </p:cBhvr>
                                      <p:tavLst>
                                        <p:tav tm="0">
                                          <p:val>
                                            <p:fltVal val="0"/>
                                          </p:val>
                                        </p:tav>
                                        <p:tav tm="100000">
                                          <p:val>
                                            <p:strVal val="#ppt_h"/>
                                          </p:val>
                                        </p:tav>
                                      </p:tavLst>
                                    </p:anim>
                                    <p:anim calcmode="lin" valueType="num">
                                      <p:cBhvr>
                                        <p:cTn id="93" dur="1500" fill="hold"/>
                                        <p:tgtEl>
                                          <p:spTgt spid="38"/>
                                        </p:tgtEl>
                                        <p:attrNameLst>
                                          <p:attrName>style.rotation</p:attrName>
                                        </p:attrNameLst>
                                      </p:cBhvr>
                                      <p:tavLst>
                                        <p:tav tm="0">
                                          <p:val>
                                            <p:fltVal val="90"/>
                                          </p:val>
                                        </p:tav>
                                        <p:tav tm="100000">
                                          <p:val>
                                            <p:fltVal val="0"/>
                                          </p:val>
                                        </p:tav>
                                      </p:tavLst>
                                    </p:anim>
                                    <p:animEffect transition="in" filter="fade">
                                      <p:cBhvr>
                                        <p:cTn id="94" dur="1500"/>
                                        <p:tgtEl>
                                          <p:spTgt spid="38"/>
                                        </p:tgtEl>
                                      </p:cBhvr>
                                    </p:animEffect>
                                  </p:childTnLst>
                                </p:cTn>
                              </p:par>
                              <p:par>
                                <p:cTn id="95" presetID="31" presetClass="entr" presetSubtype="0" fill="hold" nodeType="with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1500" fill="hold"/>
                                        <p:tgtEl>
                                          <p:spTgt spid="39"/>
                                        </p:tgtEl>
                                        <p:attrNameLst>
                                          <p:attrName>ppt_w</p:attrName>
                                        </p:attrNameLst>
                                      </p:cBhvr>
                                      <p:tavLst>
                                        <p:tav tm="0">
                                          <p:val>
                                            <p:fltVal val="0"/>
                                          </p:val>
                                        </p:tav>
                                        <p:tav tm="100000">
                                          <p:val>
                                            <p:strVal val="#ppt_w"/>
                                          </p:val>
                                        </p:tav>
                                      </p:tavLst>
                                    </p:anim>
                                    <p:anim calcmode="lin" valueType="num">
                                      <p:cBhvr>
                                        <p:cTn id="98" dur="1500" fill="hold"/>
                                        <p:tgtEl>
                                          <p:spTgt spid="39"/>
                                        </p:tgtEl>
                                        <p:attrNameLst>
                                          <p:attrName>ppt_h</p:attrName>
                                        </p:attrNameLst>
                                      </p:cBhvr>
                                      <p:tavLst>
                                        <p:tav tm="0">
                                          <p:val>
                                            <p:fltVal val="0"/>
                                          </p:val>
                                        </p:tav>
                                        <p:tav tm="100000">
                                          <p:val>
                                            <p:strVal val="#ppt_h"/>
                                          </p:val>
                                        </p:tav>
                                      </p:tavLst>
                                    </p:anim>
                                    <p:anim calcmode="lin" valueType="num">
                                      <p:cBhvr>
                                        <p:cTn id="99" dur="1500" fill="hold"/>
                                        <p:tgtEl>
                                          <p:spTgt spid="39"/>
                                        </p:tgtEl>
                                        <p:attrNameLst>
                                          <p:attrName>style.rotation</p:attrName>
                                        </p:attrNameLst>
                                      </p:cBhvr>
                                      <p:tavLst>
                                        <p:tav tm="0">
                                          <p:val>
                                            <p:fltVal val="90"/>
                                          </p:val>
                                        </p:tav>
                                        <p:tav tm="100000">
                                          <p:val>
                                            <p:fltVal val="0"/>
                                          </p:val>
                                        </p:tav>
                                      </p:tavLst>
                                    </p:anim>
                                    <p:animEffect transition="in" filter="fade">
                                      <p:cBhvr>
                                        <p:cTn id="100" dur="1500"/>
                                        <p:tgtEl>
                                          <p:spTgt spid="39"/>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p:cTn id="103" dur="1000" fill="hold"/>
                                        <p:tgtEl>
                                          <p:spTgt spid="36"/>
                                        </p:tgtEl>
                                        <p:attrNameLst>
                                          <p:attrName>ppt_w</p:attrName>
                                        </p:attrNameLst>
                                      </p:cBhvr>
                                      <p:tavLst>
                                        <p:tav tm="0">
                                          <p:val>
                                            <p:fltVal val="0"/>
                                          </p:val>
                                        </p:tav>
                                        <p:tav tm="100000">
                                          <p:val>
                                            <p:strVal val="#ppt_w"/>
                                          </p:val>
                                        </p:tav>
                                      </p:tavLst>
                                    </p:anim>
                                    <p:anim calcmode="lin" valueType="num">
                                      <p:cBhvr>
                                        <p:cTn id="104" dur="1000" fill="hold"/>
                                        <p:tgtEl>
                                          <p:spTgt spid="36"/>
                                        </p:tgtEl>
                                        <p:attrNameLst>
                                          <p:attrName>ppt_h</p:attrName>
                                        </p:attrNameLst>
                                      </p:cBhvr>
                                      <p:tavLst>
                                        <p:tav tm="0">
                                          <p:val>
                                            <p:fltVal val="0"/>
                                          </p:val>
                                        </p:tav>
                                        <p:tav tm="100000">
                                          <p:val>
                                            <p:strVal val="#ppt_h"/>
                                          </p:val>
                                        </p:tav>
                                      </p:tavLst>
                                    </p:anim>
                                    <p:anim calcmode="lin" valueType="num">
                                      <p:cBhvr>
                                        <p:cTn id="105" dur="1000" fill="hold"/>
                                        <p:tgtEl>
                                          <p:spTgt spid="36"/>
                                        </p:tgtEl>
                                        <p:attrNameLst>
                                          <p:attrName>style.rotation</p:attrName>
                                        </p:attrNameLst>
                                      </p:cBhvr>
                                      <p:tavLst>
                                        <p:tav tm="0">
                                          <p:val>
                                            <p:fltVal val="90"/>
                                          </p:val>
                                        </p:tav>
                                        <p:tav tm="100000">
                                          <p:val>
                                            <p:fltVal val="0"/>
                                          </p:val>
                                        </p:tav>
                                      </p:tavLst>
                                    </p:anim>
                                    <p:animEffect transition="in" filter="fade">
                                      <p:cBhvr>
                                        <p:cTn id="106"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Graphic spid="21" grpId="0">
        <p:bldSub>
          <a:bldDgm/>
        </p:bldSub>
      </p:bldGraphic>
      <p:bldP spid="27" grpId="0" animBg="1"/>
      <p:bldP spid="27" grpId="1" animBg="1"/>
      <p:bldP spid="28" grpId="0" animBg="1"/>
      <p:bldP spid="28" grpId="1" animBg="1"/>
      <p:bldP spid="29" grpId="0" animBg="1"/>
      <p:bldP spid="30" grpId="0"/>
      <p:bldP spid="31" grpId="0"/>
      <p:bldP spid="32" grpId="0" animBg="1"/>
      <p:bldP spid="33" grpId="0"/>
      <p:bldP spid="34" grpId="0" animBg="1"/>
      <p:bldP spid="35" grpId="0"/>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zh-CN" altLang="en-US" dirty="0"/>
              <a:t>问题及解决方案</a:t>
            </a:r>
          </a:p>
        </p:txBody>
      </p:sp>
      <p:sp>
        <p:nvSpPr>
          <p:cNvPr id="29699" name="Rectangle 3"/>
          <p:cNvSpPr>
            <a:spLocks noGrp="1" noChangeArrowheads="1"/>
          </p:cNvSpPr>
          <p:nvPr>
            <p:ph idx="1"/>
          </p:nvPr>
        </p:nvSpPr>
        <p:spPr>
          <a:xfrm>
            <a:off x="755576" y="1609416"/>
            <a:ext cx="6995120" cy="4846320"/>
          </a:xfrm>
        </p:spPr>
        <p:txBody>
          <a:bodyPr>
            <a:normAutofit/>
          </a:bodyPr>
          <a:lstStyle/>
          <a:p>
            <a:r>
              <a:rPr lang="zh-CN" altLang="en-US" sz="2400" b="1" dirty="0"/>
              <a:t> </a:t>
            </a:r>
            <a:r>
              <a:rPr lang="zh-CN" altLang="en-US" sz="2400" b="1" dirty="0">
                <a:solidFill>
                  <a:srgbClr val="FF0000"/>
                </a:solidFill>
              </a:rPr>
              <a:t>碎片</a:t>
            </a:r>
            <a:r>
              <a:rPr lang="zh-CN" altLang="en-US" sz="2400" b="1" dirty="0"/>
              <a:t>  →  很小的、不易利用的空闲区</a:t>
            </a:r>
            <a:endParaRPr lang="en-US" altLang="zh-CN" sz="2400" b="1" dirty="0"/>
          </a:p>
          <a:p>
            <a:pPr marL="292608" lvl="1" indent="0">
              <a:buNone/>
            </a:pPr>
            <a:r>
              <a:rPr lang="en-US" altLang="zh-CN" sz="2400" b="1" dirty="0"/>
              <a:t>           </a:t>
            </a:r>
            <a:r>
              <a:rPr lang="zh-CN" altLang="en-US" sz="2400" b="1" dirty="0"/>
              <a:t>→  导致内存利用率下降</a:t>
            </a:r>
            <a:endParaRPr lang="en-US" altLang="zh-CN" sz="2400" b="1" dirty="0"/>
          </a:p>
          <a:p>
            <a:r>
              <a:rPr lang="zh-CN" altLang="en-US" sz="2400" b="1" dirty="0"/>
              <a:t> </a:t>
            </a:r>
            <a:r>
              <a:rPr lang="zh-CN" altLang="en-US" sz="2400" b="1" dirty="0">
                <a:solidFill>
                  <a:srgbClr val="FF0000"/>
                </a:solidFill>
              </a:rPr>
              <a:t>解决方案  →  紧缩技术（</a:t>
            </a:r>
            <a:r>
              <a:rPr lang="en-US" altLang="zh-CN" sz="2400" b="1" dirty="0">
                <a:solidFill>
                  <a:srgbClr val="FF0000"/>
                </a:solidFill>
              </a:rPr>
              <a:t>memory compaction</a:t>
            </a:r>
            <a:r>
              <a:rPr lang="zh-CN" altLang="en-US" sz="2400" b="1" dirty="0">
                <a:solidFill>
                  <a:srgbClr val="FF0000"/>
                </a:solidFill>
              </a:rPr>
              <a:t>）</a:t>
            </a:r>
            <a:endParaRPr lang="en-US" altLang="zh-CN" sz="2400" b="1" dirty="0">
              <a:solidFill>
                <a:srgbClr val="FF0000"/>
              </a:solidFill>
            </a:endParaRPr>
          </a:p>
          <a:p>
            <a:pPr marL="0" indent="0">
              <a:buNone/>
            </a:pPr>
            <a:r>
              <a:rPr lang="zh-CN" altLang="en-US" sz="2400" b="1" dirty="0"/>
              <a:t>   在内存移动程序，将所有小的空闲区合并为较大的空闲区</a:t>
            </a:r>
          </a:p>
          <a:p>
            <a:pPr marL="292608" lvl="1" indent="0">
              <a:buNone/>
            </a:pPr>
            <a:r>
              <a:rPr lang="zh-CN" altLang="en-US" sz="2400" b="1" dirty="0"/>
              <a:t>又称：压缩技术，紧致技术，搬家技术</a:t>
            </a:r>
            <a:endParaRPr lang="en-US" altLang="zh-CN" sz="2400" b="1" dirty="0"/>
          </a:p>
          <a:p>
            <a:pPr marL="292608" lvl="1" indent="0">
              <a:buNone/>
            </a:pPr>
            <a:r>
              <a:rPr lang="zh-CN" altLang="en-US" sz="2400" b="1" dirty="0"/>
              <a:t> </a:t>
            </a:r>
            <a:endParaRPr lang="en-US" altLang="zh-CN" sz="2400" b="1" dirty="0"/>
          </a:p>
          <a:p>
            <a:r>
              <a:rPr lang="zh-CN" altLang="en-US" sz="2400" b="1" dirty="0"/>
              <a:t>紧缩时要考虑的问题</a:t>
            </a:r>
            <a:endParaRPr lang="en-US" altLang="zh-CN" sz="2400" b="1" dirty="0"/>
          </a:p>
          <a:p>
            <a:pPr marL="0" indent="0">
              <a:buNone/>
            </a:pPr>
            <a:r>
              <a:rPr lang="en-US" altLang="zh-CN" sz="2400" b="1" dirty="0"/>
              <a:t>     </a:t>
            </a:r>
            <a:r>
              <a:rPr lang="zh-CN" altLang="en-US" sz="2400" b="1" dirty="0"/>
              <a:t>系统开销 ？  移动时机  ？</a:t>
            </a:r>
          </a:p>
        </p:txBody>
      </p:sp>
    </p:spTree>
    <p:extLst>
      <p:ext uri="{BB962C8B-B14F-4D97-AF65-F5344CB8AC3E}">
        <p14:creationId xmlns:p14="http://schemas.microsoft.com/office/powerpoint/2010/main" val="119041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1500"/>
                                        <p:tgtEl>
                                          <p:spTgt spid="29699">
                                            <p:txEl>
                                              <p:pRg st="0" end="0"/>
                                            </p:txEl>
                                          </p:spTgt>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wipe(left)">
                                      <p:cBhvr>
                                        <p:cTn id="11" dur="1000"/>
                                        <p:tgtEl>
                                          <p:spTgt spid="2969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9699">
                                            <p:txEl>
                                              <p:pRg st="2" end="2"/>
                                            </p:txEl>
                                          </p:spTgt>
                                        </p:tgtEl>
                                        <p:attrNameLst>
                                          <p:attrName>style.visibility</p:attrName>
                                        </p:attrNameLst>
                                      </p:cBhvr>
                                      <p:to>
                                        <p:strVal val="visible"/>
                                      </p:to>
                                    </p:set>
                                    <p:animEffect transition="in" filter="wipe(left)">
                                      <p:cBhvr>
                                        <p:cTn id="16" dur="1500"/>
                                        <p:tgtEl>
                                          <p:spTgt spid="2969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Effect transition="in" filter="randombar(horizontal)">
                                      <p:cBhvr>
                                        <p:cTn id="21" dur="1500"/>
                                        <p:tgtEl>
                                          <p:spTgt spid="2969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9699">
                                            <p:txEl>
                                              <p:pRg st="4" end="4"/>
                                            </p:txEl>
                                          </p:spTgt>
                                        </p:tgtEl>
                                        <p:attrNameLst>
                                          <p:attrName>style.visibility</p:attrName>
                                        </p:attrNameLst>
                                      </p:cBhvr>
                                      <p:to>
                                        <p:strVal val="visible"/>
                                      </p:to>
                                    </p:set>
                                    <p:animEffect transition="in" filter="randombar(horizontal)">
                                      <p:cBhvr>
                                        <p:cTn id="26" dur="1500"/>
                                        <p:tgtEl>
                                          <p:spTgt spid="2969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animEffect transition="in" filter="randombar(horizontal)">
                                      <p:cBhvr>
                                        <p:cTn id="31" dur="1500"/>
                                        <p:tgtEl>
                                          <p:spTgt spid="2969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9699">
                                            <p:txEl>
                                              <p:pRg st="7" end="7"/>
                                            </p:txEl>
                                          </p:spTgt>
                                        </p:tgtEl>
                                        <p:attrNameLst>
                                          <p:attrName>style.visibility</p:attrName>
                                        </p:attrNameLst>
                                      </p:cBhvr>
                                      <p:to>
                                        <p:strVal val="visible"/>
                                      </p:to>
                                    </p:set>
                                    <p:animEffect transition="in" filter="randombar(horizontal)">
                                      <p:cBhvr>
                                        <p:cTn id="36" dur="1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a:t>4.</a:t>
            </a:r>
            <a:r>
              <a:rPr lang="zh-CN" altLang="en-US" dirty="0"/>
              <a:t>页式存储管理</a:t>
            </a:r>
          </a:p>
        </p:txBody>
      </p:sp>
      <p:sp>
        <p:nvSpPr>
          <p:cNvPr id="2" name="内容占位符 1"/>
          <p:cNvSpPr>
            <a:spLocks noGrp="1"/>
          </p:cNvSpPr>
          <p:nvPr>
            <p:ph idx="1"/>
          </p:nvPr>
        </p:nvSpPr>
        <p:spPr>
          <a:xfrm>
            <a:off x="611560" y="1628800"/>
            <a:ext cx="7408333" cy="4209331"/>
          </a:xfrm>
          <a:prstGeom prst="rect">
            <a:avLst/>
          </a:prstGeom>
        </p:spPr>
        <p:txBody>
          <a:bodyPr/>
          <a:lstStyle/>
          <a:p>
            <a:pPr>
              <a:spcBef>
                <a:spcPts val="0"/>
              </a:spcBef>
            </a:pPr>
            <a:r>
              <a:rPr lang="zh-CN" altLang="en-US" sz="2400" b="1" dirty="0"/>
              <a:t>设计思想</a:t>
            </a:r>
            <a:endParaRPr lang="en-US" altLang="zh-CN" sz="2400" b="1" dirty="0"/>
          </a:p>
          <a:p>
            <a:pPr>
              <a:spcBef>
                <a:spcPts val="0"/>
              </a:spcBef>
              <a:spcAft>
                <a:spcPts val="600"/>
              </a:spcAft>
              <a:buSzPct val="70000"/>
              <a:buFont typeface="Wingdings" pitchFamily="2" charset="2"/>
              <a:buChar char="Ø"/>
            </a:pPr>
            <a:r>
              <a:rPr kumimoji="1" lang="zh-CN" altLang="en-US" sz="2400" b="1" dirty="0"/>
              <a:t>用户程序地址空间划分划分为大小相等的部分─页</a:t>
            </a:r>
            <a:endParaRPr kumimoji="1" lang="en-US" altLang="zh-CN" sz="2400" b="1" dirty="0"/>
          </a:p>
          <a:p>
            <a:pPr>
              <a:lnSpc>
                <a:spcPct val="90000"/>
              </a:lnSpc>
              <a:spcBef>
                <a:spcPts val="0"/>
              </a:spcBef>
              <a:spcAft>
                <a:spcPts val="600"/>
              </a:spcAft>
              <a:buSzPct val="70000"/>
              <a:buFont typeface="Wingdings" pitchFamily="2" charset="2"/>
              <a:buChar char="Ø"/>
            </a:pPr>
            <a:r>
              <a:rPr kumimoji="1" lang="zh-CN" altLang="en-US" sz="2400" b="1" dirty="0"/>
              <a:t>内存空间按页大小划分为大小相等的区域，称为内存块（物理页面，页框，页帧）</a:t>
            </a:r>
            <a:endParaRPr kumimoji="1" lang="en-US" altLang="zh-CN" sz="2400" b="1" dirty="0"/>
          </a:p>
          <a:p>
            <a:pPr>
              <a:lnSpc>
                <a:spcPct val="90000"/>
              </a:lnSpc>
              <a:spcBef>
                <a:spcPts val="0"/>
              </a:spcBef>
              <a:spcAft>
                <a:spcPts val="600"/>
              </a:spcAft>
              <a:buSzPct val="70000"/>
              <a:buFont typeface="Wingdings" pitchFamily="2" charset="2"/>
              <a:buChar char="Ø"/>
            </a:pPr>
            <a:r>
              <a:rPr kumimoji="1" lang="zh-CN" altLang="en-US" sz="2400" b="1" dirty="0"/>
              <a:t>内存分配</a:t>
            </a:r>
            <a:r>
              <a:rPr kumimoji="1" lang="en-US" altLang="zh-CN" sz="2400" b="1" dirty="0"/>
              <a:t>(</a:t>
            </a:r>
            <a:r>
              <a:rPr kumimoji="1" lang="zh-CN" altLang="en-US" sz="2400" b="1" dirty="0"/>
              <a:t>规则</a:t>
            </a:r>
            <a:r>
              <a:rPr kumimoji="1" lang="en-US" altLang="zh-CN" sz="2400" b="1" dirty="0"/>
              <a:t>)  </a:t>
            </a:r>
            <a:r>
              <a:rPr kumimoji="1" lang="zh-CN" altLang="en-US" sz="2400" b="1" dirty="0"/>
              <a:t>以页为单位进行分配，并按进程需要的页数来分配；逻辑上相邻的页，物理上不一定相邻</a:t>
            </a:r>
            <a:endParaRPr kumimoji="1" lang="en-US" altLang="zh-CN" sz="2400" b="1" dirty="0"/>
          </a:p>
          <a:p>
            <a:pPr>
              <a:lnSpc>
                <a:spcPct val="90000"/>
              </a:lnSpc>
              <a:spcBef>
                <a:spcPts val="0"/>
              </a:spcBef>
              <a:spcAft>
                <a:spcPts val="600"/>
              </a:spcAft>
              <a:buSzPct val="70000"/>
              <a:buFont typeface="Wingdings" pitchFamily="2" charset="2"/>
              <a:buChar char="Ø"/>
            </a:pPr>
            <a:r>
              <a:rPr kumimoji="1" lang="zh-CN" altLang="en-US" sz="2400" b="1" dirty="0">
                <a:latin typeface="Calibri" pitchFamily="34" charset="0"/>
                <a:cs typeface="Calibri" pitchFamily="34" charset="0"/>
              </a:rPr>
              <a:t>典型页面尺寸：</a:t>
            </a:r>
            <a:r>
              <a:rPr kumimoji="1" lang="en-US" altLang="zh-CN" sz="2400" b="1" dirty="0">
                <a:latin typeface="Calibri" pitchFamily="34" charset="0"/>
                <a:cs typeface="Calibri" pitchFamily="34" charset="0"/>
              </a:rPr>
              <a:t>4K</a:t>
            </a:r>
            <a:r>
              <a:rPr kumimoji="1" lang="zh-CN" altLang="en-US" sz="2400" b="1" dirty="0">
                <a:latin typeface="Calibri" pitchFamily="34" charset="0"/>
                <a:cs typeface="Calibri" pitchFamily="34" charset="0"/>
              </a:rPr>
              <a:t>或</a:t>
            </a:r>
            <a:r>
              <a:rPr kumimoji="1" lang="en-US" altLang="zh-CN" sz="2400" b="1" dirty="0">
                <a:latin typeface="Calibri" pitchFamily="34" charset="0"/>
                <a:cs typeface="Calibri" pitchFamily="34" charset="0"/>
              </a:rPr>
              <a:t>4M</a:t>
            </a:r>
          </a:p>
          <a:p>
            <a:pPr>
              <a:lnSpc>
                <a:spcPct val="90000"/>
              </a:lnSpc>
              <a:spcBef>
                <a:spcPts val="0"/>
              </a:spcBef>
              <a:spcAft>
                <a:spcPts val="600"/>
              </a:spcAft>
              <a:buSzPct val="70000"/>
              <a:buFont typeface="Wingdings" pitchFamily="2" charset="2"/>
              <a:buChar char="Ø"/>
            </a:pPr>
            <a:endParaRPr kumimoji="1" lang="zh-CN" altLang="en-US" sz="2400" b="1" dirty="0"/>
          </a:p>
          <a:p>
            <a:pPr>
              <a:spcBef>
                <a:spcPts val="0"/>
              </a:spcBef>
            </a:pPr>
            <a:r>
              <a:rPr lang="zh-CN" altLang="en-US" sz="2800" b="1" dirty="0"/>
              <a:t>逻辑地址</a:t>
            </a:r>
          </a:p>
          <a:p>
            <a:pPr>
              <a:spcBef>
                <a:spcPts val="0"/>
              </a:spcBef>
            </a:pPr>
            <a:endParaRPr lang="en-US" altLang="zh-CN" b="1" dirty="0"/>
          </a:p>
          <a:p>
            <a:pPr>
              <a:spcBef>
                <a:spcPts val="0"/>
              </a:spcBef>
            </a:pPr>
            <a:endParaRPr lang="zh-CN" altLang="en-US" b="1" dirty="0"/>
          </a:p>
        </p:txBody>
      </p:sp>
      <p:grpSp>
        <p:nvGrpSpPr>
          <p:cNvPr id="4" name="Group 4"/>
          <p:cNvGrpSpPr>
            <a:grpSpLocks/>
          </p:cNvGrpSpPr>
          <p:nvPr/>
        </p:nvGrpSpPr>
        <p:grpSpPr bwMode="auto">
          <a:xfrm>
            <a:off x="710369" y="5673707"/>
            <a:ext cx="2493479" cy="563605"/>
            <a:chOff x="1536" y="960"/>
            <a:chExt cx="2160" cy="489"/>
          </a:xfrm>
          <a:solidFill>
            <a:srgbClr val="0000CC"/>
          </a:solidFill>
        </p:grpSpPr>
        <p:sp>
          <p:nvSpPr>
            <p:cNvPr id="5" name="Rectangle 5" descr="紫色网格"/>
            <p:cNvSpPr>
              <a:spLocks noChangeArrowheads="1"/>
            </p:cNvSpPr>
            <p:nvPr/>
          </p:nvSpPr>
          <p:spPr bwMode="auto">
            <a:xfrm>
              <a:off x="1536" y="1017"/>
              <a:ext cx="2160" cy="432"/>
            </a:xfrm>
            <a:prstGeom prst="rect">
              <a:avLst/>
            </a:prstGeom>
            <a:grpFill/>
            <a:ln w="12700">
              <a:solidFill>
                <a:srgbClr val="FFFF00"/>
              </a:solidFill>
              <a:miter lim="800000"/>
              <a:headEnd/>
              <a:tailEnd/>
            </a:ln>
          </p:spPr>
          <p:txBody>
            <a:bodyPr wrap="none" anchor="ctr"/>
            <a:lstStyle/>
            <a:p>
              <a:pPr algn="ctr"/>
              <a:r>
                <a:rPr kumimoji="1" lang="zh-CN" altLang="en-US" sz="2400" b="1" dirty="0">
                  <a:solidFill>
                    <a:srgbClr val="FFFF00"/>
                  </a:solidFill>
                  <a:latin typeface="Calibri" pitchFamily="34" charset="0"/>
                  <a:ea typeface="华文楷体" pitchFamily="2" charset="-122"/>
                  <a:cs typeface="Calibri" pitchFamily="34" charset="0"/>
                </a:rPr>
                <a:t> 页号     页内地址</a:t>
              </a:r>
            </a:p>
          </p:txBody>
        </p:sp>
        <p:sp>
          <p:nvSpPr>
            <p:cNvPr id="6" name="Line 6"/>
            <p:cNvSpPr>
              <a:spLocks noChangeShapeType="1"/>
            </p:cNvSpPr>
            <p:nvPr/>
          </p:nvSpPr>
          <p:spPr bwMode="auto">
            <a:xfrm>
              <a:off x="2448" y="960"/>
              <a:ext cx="0" cy="432"/>
            </a:xfrm>
            <a:prstGeom prst="line">
              <a:avLst/>
            </a:prstGeom>
            <a:grpFill/>
            <a:ln w="12700">
              <a:solidFill>
                <a:srgbClr val="FFFF00"/>
              </a:solidFill>
              <a:round/>
              <a:headEnd/>
              <a:tailEnd/>
            </a:ln>
            <a:extLst/>
          </p:spPr>
          <p:txBody>
            <a:bodyPr wrap="none" anchor="ctr"/>
            <a:lstStyle/>
            <a:p>
              <a:endParaRPr lang="zh-CN" altLang="en-US">
                <a:latin typeface="Calibri" pitchFamily="34" charset="0"/>
                <a:ea typeface="华文楷体" pitchFamily="2" charset="-122"/>
                <a:cs typeface="Calibri" pitchFamily="34" charset="0"/>
              </a:endParaRPr>
            </a:p>
          </p:txBody>
        </p:sp>
      </p:grpSp>
      <p:grpSp>
        <p:nvGrpSpPr>
          <p:cNvPr id="22" name="组合 21"/>
          <p:cNvGrpSpPr/>
          <p:nvPr/>
        </p:nvGrpSpPr>
        <p:grpSpPr>
          <a:xfrm>
            <a:off x="3279204" y="4564376"/>
            <a:ext cx="5367412" cy="1888960"/>
            <a:chOff x="3270572" y="4314849"/>
            <a:chExt cx="5367412" cy="2498549"/>
          </a:xfrm>
        </p:grpSpPr>
        <p:sp>
          <p:nvSpPr>
            <p:cNvPr id="7" name="Rectangle 4"/>
            <p:cNvSpPr>
              <a:spLocks noChangeArrowheads="1"/>
            </p:cNvSpPr>
            <p:nvPr/>
          </p:nvSpPr>
          <p:spPr bwMode="auto">
            <a:xfrm>
              <a:off x="3378522" y="4968130"/>
              <a:ext cx="5257800" cy="685800"/>
            </a:xfrm>
            <a:prstGeom prst="rect">
              <a:avLst/>
            </a:prstGeom>
            <a:solidFill>
              <a:srgbClr val="FFC000"/>
            </a:solidFill>
            <a:ln w="38100">
              <a:solidFill>
                <a:schemeClr val="accent2">
                  <a:lumMod val="75000"/>
                </a:schemeClr>
              </a:solidFill>
              <a:miter lim="800000"/>
              <a:headEnd/>
              <a:tailEnd/>
            </a:ln>
          </p:spPr>
          <p:txBody>
            <a:bodyPr wrap="none" anchor="ctr"/>
            <a:lstStyle/>
            <a:p>
              <a:pPr>
                <a:defRPr/>
              </a:pPr>
              <a:endParaRPr lang="zh-CN" altLang="en-US" sz="1600">
                <a:latin typeface="Calibri" pitchFamily="34" charset="0"/>
                <a:ea typeface="华文楷体" pitchFamily="2" charset="-122"/>
                <a:cs typeface="Calibri" pitchFamily="34" charset="0"/>
              </a:endParaRPr>
            </a:p>
          </p:txBody>
        </p:sp>
        <p:sp>
          <p:nvSpPr>
            <p:cNvPr id="8" name="Line 5"/>
            <p:cNvSpPr>
              <a:spLocks noChangeShapeType="1"/>
            </p:cNvSpPr>
            <p:nvPr/>
          </p:nvSpPr>
          <p:spPr bwMode="auto">
            <a:xfrm>
              <a:off x="5969322" y="4968130"/>
              <a:ext cx="0" cy="68580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Calibri" pitchFamily="34" charset="0"/>
                <a:ea typeface="华文楷体" pitchFamily="2" charset="-122"/>
                <a:cs typeface="Calibri" pitchFamily="34" charset="0"/>
              </a:endParaRPr>
            </a:p>
          </p:txBody>
        </p:sp>
        <p:sp>
          <p:nvSpPr>
            <p:cNvPr id="9" name="Text Box 6"/>
            <p:cNvSpPr txBox="1">
              <a:spLocks noChangeArrowheads="1"/>
            </p:cNvSpPr>
            <p:nvPr/>
          </p:nvSpPr>
          <p:spPr bwMode="auto">
            <a:xfrm>
              <a:off x="8336298" y="4480283"/>
              <a:ext cx="301686" cy="48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800" b="1" dirty="0">
                  <a:solidFill>
                    <a:srgbClr val="C00000"/>
                  </a:solidFill>
                  <a:latin typeface="Calibri" pitchFamily="34" charset="0"/>
                  <a:ea typeface="华文楷体" pitchFamily="2" charset="-122"/>
                  <a:cs typeface="Calibri" pitchFamily="34" charset="0"/>
                </a:rPr>
                <a:t>0</a:t>
              </a:r>
            </a:p>
          </p:txBody>
        </p:sp>
        <p:sp>
          <p:nvSpPr>
            <p:cNvPr id="10" name="Text Box 7"/>
            <p:cNvSpPr txBox="1">
              <a:spLocks noChangeArrowheads="1"/>
            </p:cNvSpPr>
            <p:nvPr/>
          </p:nvSpPr>
          <p:spPr bwMode="auto">
            <a:xfrm>
              <a:off x="5969322" y="4515208"/>
              <a:ext cx="418704" cy="48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800" b="1">
                  <a:solidFill>
                    <a:srgbClr val="C00000"/>
                  </a:solidFill>
                  <a:latin typeface="Calibri" pitchFamily="34" charset="0"/>
                  <a:ea typeface="华文楷体" pitchFamily="2" charset="-122"/>
                  <a:cs typeface="Calibri" pitchFamily="34" charset="0"/>
                </a:rPr>
                <a:t>11</a:t>
              </a:r>
            </a:p>
          </p:txBody>
        </p:sp>
        <p:sp>
          <p:nvSpPr>
            <p:cNvPr id="11" name="Text Box 8"/>
            <p:cNvSpPr txBox="1">
              <a:spLocks noChangeArrowheads="1"/>
            </p:cNvSpPr>
            <p:nvPr/>
          </p:nvSpPr>
          <p:spPr bwMode="auto">
            <a:xfrm>
              <a:off x="5512122" y="4515208"/>
              <a:ext cx="418704" cy="48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800" b="1">
                  <a:solidFill>
                    <a:srgbClr val="C00000"/>
                  </a:solidFill>
                  <a:latin typeface="Calibri" pitchFamily="34" charset="0"/>
                  <a:ea typeface="华文楷体" pitchFamily="2" charset="-122"/>
                  <a:cs typeface="Calibri" pitchFamily="34" charset="0"/>
                </a:rPr>
                <a:t>12</a:t>
              </a:r>
            </a:p>
          </p:txBody>
        </p:sp>
        <p:sp>
          <p:nvSpPr>
            <p:cNvPr id="12" name="Text Box 9"/>
            <p:cNvSpPr txBox="1">
              <a:spLocks noChangeArrowheads="1"/>
            </p:cNvSpPr>
            <p:nvPr/>
          </p:nvSpPr>
          <p:spPr bwMode="auto">
            <a:xfrm>
              <a:off x="3270572" y="4515208"/>
              <a:ext cx="418704" cy="48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800" b="1" dirty="0">
                  <a:solidFill>
                    <a:srgbClr val="C00000"/>
                  </a:solidFill>
                  <a:latin typeface="Calibri" pitchFamily="34" charset="0"/>
                  <a:ea typeface="华文楷体" pitchFamily="2" charset="-122"/>
                  <a:cs typeface="Calibri" pitchFamily="34" charset="0"/>
                </a:rPr>
                <a:t>31</a:t>
              </a:r>
            </a:p>
          </p:txBody>
        </p:sp>
        <p:sp>
          <p:nvSpPr>
            <p:cNvPr id="13" name="Text Box 10"/>
            <p:cNvSpPr txBox="1">
              <a:spLocks noChangeArrowheads="1"/>
            </p:cNvSpPr>
            <p:nvPr/>
          </p:nvSpPr>
          <p:spPr bwMode="auto">
            <a:xfrm>
              <a:off x="4229422" y="4335487"/>
              <a:ext cx="697627" cy="52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dirty="0">
                  <a:solidFill>
                    <a:srgbClr val="0000FF"/>
                  </a:solidFill>
                  <a:latin typeface="Calibri" pitchFamily="34" charset="0"/>
                  <a:ea typeface="华文楷体" pitchFamily="2" charset="-122"/>
                  <a:cs typeface="Calibri" pitchFamily="34" charset="0"/>
                </a:rPr>
                <a:t>页号</a:t>
              </a:r>
              <a:endParaRPr kumimoji="1" lang="en-US" altLang="zh-CN" sz="2000" b="1" dirty="0">
                <a:solidFill>
                  <a:srgbClr val="0000FF"/>
                </a:solidFill>
                <a:latin typeface="Calibri" pitchFamily="34" charset="0"/>
                <a:ea typeface="华文楷体" pitchFamily="2" charset="-122"/>
                <a:cs typeface="Calibri" pitchFamily="34" charset="0"/>
              </a:endParaRPr>
            </a:p>
          </p:txBody>
        </p:sp>
        <p:sp>
          <p:nvSpPr>
            <p:cNvPr id="14" name="Text Box 11"/>
            <p:cNvSpPr txBox="1">
              <a:spLocks noChangeArrowheads="1"/>
            </p:cNvSpPr>
            <p:nvPr/>
          </p:nvSpPr>
          <p:spPr bwMode="auto">
            <a:xfrm>
              <a:off x="6358259" y="4314849"/>
              <a:ext cx="1467068" cy="52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dirty="0">
                  <a:solidFill>
                    <a:srgbClr val="0000FF"/>
                  </a:solidFill>
                  <a:latin typeface="Calibri" pitchFamily="34" charset="0"/>
                  <a:ea typeface="华文楷体" pitchFamily="2" charset="-122"/>
                  <a:cs typeface="Calibri" pitchFamily="34" charset="0"/>
                </a:rPr>
                <a:t>页内偏移量</a:t>
              </a:r>
              <a:endParaRPr kumimoji="1" lang="en-US" altLang="zh-CN" sz="2000" b="1" dirty="0">
                <a:solidFill>
                  <a:srgbClr val="0000FF"/>
                </a:solidFill>
                <a:latin typeface="Calibri" pitchFamily="34" charset="0"/>
                <a:ea typeface="华文楷体" pitchFamily="2" charset="-122"/>
                <a:cs typeface="Calibri" pitchFamily="34" charset="0"/>
              </a:endParaRPr>
            </a:p>
          </p:txBody>
        </p:sp>
        <p:sp>
          <p:nvSpPr>
            <p:cNvPr id="15" name="Text Box 12"/>
            <p:cNvSpPr txBox="1">
              <a:spLocks noChangeArrowheads="1"/>
            </p:cNvSpPr>
            <p:nvPr/>
          </p:nvSpPr>
          <p:spPr bwMode="auto">
            <a:xfrm>
              <a:off x="3645222" y="6284168"/>
              <a:ext cx="1864613" cy="52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0000FF"/>
                  </a:solidFill>
                  <a:latin typeface="Calibri" pitchFamily="34" charset="0"/>
                  <a:ea typeface="华文楷体" pitchFamily="2" charset="-122"/>
                  <a:cs typeface="Calibri" pitchFamily="34" charset="0"/>
                </a:rPr>
                <a:t>编号</a:t>
              </a:r>
              <a:r>
                <a:rPr kumimoji="1" lang="en-US" altLang="zh-CN" sz="2000" b="1">
                  <a:solidFill>
                    <a:srgbClr val="0000FF"/>
                  </a:solidFill>
                  <a:latin typeface="Calibri" pitchFamily="34" charset="0"/>
                  <a:ea typeface="华文楷体" pitchFamily="2" charset="-122"/>
                  <a:cs typeface="Calibri" pitchFamily="34" charset="0"/>
                </a:rPr>
                <a:t>0~1048575</a:t>
              </a:r>
            </a:p>
          </p:txBody>
        </p:sp>
        <p:sp>
          <p:nvSpPr>
            <p:cNvPr id="16" name="Text Box 13"/>
            <p:cNvSpPr txBox="1">
              <a:spLocks noChangeArrowheads="1"/>
            </p:cNvSpPr>
            <p:nvPr/>
          </p:nvSpPr>
          <p:spPr bwMode="auto">
            <a:xfrm>
              <a:off x="6121722" y="6284168"/>
              <a:ext cx="1988045" cy="52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0000FF"/>
                  </a:solidFill>
                  <a:latin typeface="Calibri" pitchFamily="34" charset="0"/>
                  <a:ea typeface="华文楷体" pitchFamily="2" charset="-122"/>
                  <a:cs typeface="Calibri" pitchFamily="34" charset="0"/>
                </a:rPr>
                <a:t>相对地址</a:t>
              </a:r>
              <a:r>
                <a:rPr kumimoji="1" lang="en-US" altLang="zh-CN" sz="2000" b="1">
                  <a:solidFill>
                    <a:srgbClr val="0000FF"/>
                  </a:solidFill>
                  <a:latin typeface="Calibri" pitchFamily="34" charset="0"/>
                  <a:ea typeface="华文楷体" pitchFamily="2" charset="-122"/>
                  <a:cs typeface="Calibri" pitchFamily="34" charset="0"/>
                </a:rPr>
                <a:t>0~4095</a:t>
              </a:r>
            </a:p>
          </p:txBody>
        </p:sp>
        <p:sp>
          <p:nvSpPr>
            <p:cNvPr id="17" name="Arc 14"/>
            <p:cNvSpPr>
              <a:spLocks/>
            </p:cNvSpPr>
            <p:nvPr/>
          </p:nvSpPr>
          <p:spPr bwMode="auto">
            <a:xfrm flipH="1" flipV="1">
              <a:off x="3454722" y="5806330"/>
              <a:ext cx="1066800" cy="381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latin typeface="Calibri" pitchFamily="34" charset="0"/>
                <a:ea typeface="华文楷体" pitchFamily="2" charset="-122"/>
                <a:cs typeface="Calibri" pitchFamily="34" charset="0"/>
              </a:endParaRPr>
            </a:p>
          </p:txBody>
        </p:sp>
        <p:sp>
          <p:nvSpPr>
            <p:cNvPr id="18" name="Arc 15"/>
            <p:cNvSpPr>
              <a:spLocks/>
            </p:cNvSpPr>
            <p:nvPr/>
          </p:nvSpPr>
          <p:spPr bwMode="auto">
            <a:xfrm flipV="1">
              <a:off x="4902522" y="5806330"/>
              <a:ext cx="990600" cy="381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latin typeface="Calibri" pitchFamily="34" charset="0"/>
                <a:ea typeface="华文楷体" pitchFamily="2" charset="-122"/>
                <a:cs typeface="Calibri" pitchFamily="34" charset="0"/>
              </a:endParaRPr>
            </a:p>
          </p:txBody>
        </p:sp>
        <p:sp>
          <p:nvSpPr>
            <p:cNvPr id="19" name="Arc 16"/>
            <p:cNvSpPr>
              <a:spLocks/>
            </p:cNvSpPr>
            <p:nvPr/>
          </p:nvSpPr>
          <p:spPr bwMode="auto">
            <a:xfrm flipV="1">
              <a:off x="7569522" y="5806330"/>
              <a:ext cx="990600" cy="381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latin typeface="Calibri" pitchFamily="34" charset="0"/>
                <a:ea typeface="华文楷体" pitchFamily="2" charset="-122"/>
                <a:cs typeface="Calibri" pitchFamily="34" charset="0"/>
              </a:endParaRPr>
            </a:p>
          </p:txBody>
        </p:sp>
        <p:sp>
          <p:nvSpPr>
            <p:cNvPr id="20" name="Arc 17"/>
            <p:cNvSpPr>
              <a:spLocks/>
            </p:cNvSpPr>
            <p:nvPr/>
          </p:nvSpPr>
          <p:spPr bwMode="auto">
            <a:xfrm flipH="1" flipV="1">
              <a:off x="6121722" y="5806330"/>
              <a:ext cx="1066800" cy="381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latin typeface="Calibri" pitchFamily="34" charset="0"/>
                <a:ea typeface="华文楷体" pitchFamily="2" charset="-122"/>
                <a:cs typeface="Calibri" pitchFamily="34" charset="0"/>
              </a:endParaRPr>
            </a:p>
          </p:txBody>
        </p:sp>
      </p:grpSp>
      <p:sp>
        <p:nvSpPr>
          <p:cNvPr id="21" name="云形标注 20"/>
          <p:cNvSpPr/>
          <p:nvPr/>
        </p:nvSpPr>
        <p:spPr>
          <a:xfrm>
            <a:off x="5688558" y="0"/>
            <a:ext cx="2376264" cy="1814056"/>
          </a:xfrm>
          <a:prstGeom prst="cloudCallout">
            <a:avLst>
              <a:gd name="adj1" fmla="val -38139"/>
              <a:gd name="adj2" fmla="val 219697"/>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7030A0"/>
                </a:solidFill>
                <a:latin typeface="Calibri" pitchFamily="34" charset="0"/>
                <a:ea typeface="华文楷体" pitchFamily="2" charset="-122"/>
                <a:cs typeface="Calibri" pitchFamily="34" charset="0"/>
              </a:rPr>
              <a:t>划分是由系统自动完成的，对用户是透明的</a:t>
            </a:r>
          </a:p>
        </p:txBody>
      </p:sp>
    </p:spTree>
    <p:extLst>
      <p:ext uri="{BB962C8B-B14F-4D97-AF65-F5344CB8AC3E}">
        <p14:creationId xmlns:p14="http://schemas.microsoft.com/office/powerpoint/2010/main" val="272888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1000"/>
                                        <p:tgtEl>
                                          <p:spTgt spid="2">
                                            <p:txEl>
                                              <p:pRg st="6" end="6"/>
                                            </p:txEl>
                                          </p:spTgt>
                                        </p:tgtEl>
                                      </p:cBhvr>
                                    </p:animEffect>
                                    <p:anim calcmode="lin" valueType="num">
                                      <p:cBhvr>
                                        <p:cTn id="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1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ircle(in)">
                                      <p:cBhvr>
                                        <p:cTn id="2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 descr="浅色上对角线"/>
          <p:cNvSpPr>
            <a:spLocks noChangeArrowheads="1"/>
          </p:cNvSpPr>
          <p:nvPr/>
        </p:nvSpPr>
        <p:spPr bwMode="auto">
          <a:xfrm>
            <a:off x="7109892" y="1735138"/>
            <a:ext cx="552450" cy="544512"/>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2" name="标题 1"/>
          <p:cNvSpPr>
            <a:spLocks noGrp="1"/>
          </p:cNvSpPr>
          <p:nvPr>
            <p:ph type="title"/>
          </p:nvPr>
        </p:nvSpPr>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内存分配</a:t>
            </a:r>
          </a:p>
        </p:txBody>
      </p:sp>
      <p:sp>
        <p:nvSpPr>
          <p:cNvPr id="9" name="Rectangle 8"/>
          <p:cNvSpPr>
            <a:spLocks noChangeArrowheads="1"/>
          </p:cNvSpPr>
          <p:nvPr/>
        </p:nvSpPr>
        <p:spPr bwMode="auto">
          <a:xfrm>
            <a:off x="6004992" y="1735138"/>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0" name="Rectangle 9"/>
          <p:cNvSpPr>
            <a:spLocks noChangeArrowheads="1"/>
          </p:cNvSpPr>
          <p:nvPr/>
        </p:nvSpPr>
        <p:spPr bwMode="auto">
          <a:xfrm>
            <a:off x="6557442" y="1735138"/>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2" name="Rectangle 11"/>
          <p:cNvSpPr>
            <a:spLocks noChangeArrowheads="1"/>
          </p:cNvSpPr>
          <p:nvPr/>
        </p:nvSpPr>
        <p:spPr bwMode="auto">
          <a:xfrm>
            <a:off x="7662342" y="1735138"/>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557442" y="227965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7109892" y="227965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7662342" y="227965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6" name="Rectangle 15" descr="浅色上对角线"/>
          <p:cNvSpPr>
            <a:spLocks noChangeArrowheads="1"/>
          </p:cNvSpPr>
          <p:nvPr/>
        </p:nvSpPr>
        <p:spPr bwMode="auto">
          <a:xfrm>
            <a:off x="6004992" y="2279650"/>
            <a:ext cx="552450" cy="544513"/>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17" name="Rectangle 16"/>
          <p:cNvSpPr>
            <a:spLocks noChangeArrowheads="1"/>
          </p:cNvSpPr>
          <p:nvPr/>
        </p:nvSpPr>
        <p:spPr bwMode="auto">
          <a:xfrm>
            <a:off x="6004992" y="282416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8" name="Rectangle 17"/>
          <p:cNvSpPr>
            <a:spLocks noChangeArrowheads="1"/>
          </p:cNvSpPr>
          <p:nvPr/>
        </p:nvSpPr>
        <p:spPr bwMode="auto">
          <a:xfrm>
            <a:off x="6557442" y="282416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9" name="Rectangle 18"/>
          <p:cNvSpPr>
            <a:spLocks noChangeArrowheads="1"/>
          </p:cNvSpPr>
          <p:nvPr/>
        </p:nvSpPr>
        <p:spPr bwMode="auto">
          <a:xfrm>
            <a:off x="7109892" y="282416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0" name="Rectangle 19" descr="浅色上对角线"/>
          <p:cNvSpPr>
            <a:spLocks noChangeArrowheads="1"/>
          </p:cNvSpPr>
          <p:nvPr/>
        </p:nvSpPr>
        <p:spPr bwMode="auto">
          <a:xfrm>
            <a:off x="7662342" y="2824163"/>
            <a:ext cx="552450" cy="544512"/>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21" name="Rectangle 20"/>
          <p:cNvSpPr>
            <a:spLocks noChangeArrowheads="1"/>
          </p:cNvSpPr>
          <p:nvPr/>
        </p:nvSpPr>
        <p:spPr bwMode="auto">
          <a:xfrm>
            <a:off x="6004992" y="3368675"/>
            <a:ext cx="552450" cy="542925"/>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2" name="Rectangle 21"/>
          <p:cNvSpPr>
            <a:spLocks noChangeArrowheads="1"/>
          </p:cNvSpPr>
          <p:nvPr/>
        </p:nvSpPr>
        <p:spPr bwMode="auto">
          <a:xfrm>
            <a:off x="7109892" y="3368675"/>
            <a:ext cx="552450" cy="542925"/>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3" name="Rectangle 22"/>
          <p:cNvSpPr>
            <a:spLocks noChangeArrowheads="1"/>
          </p:cNvSpPr>
          <p:nvPr/>
        </p:nvSpPr>
        <p:spPr bwMode="auto">
          <a:xfrm>
            <a:off x="7662342" y="3368675"/>
            <a:ext cx="552450" cy="542925"/>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4" name="Rectangle 23"/>
          <p:cNvSpPr>
            <a:spLocks noChangeArrowheads="1"/>
          </p:cNvSpPr>
          <p:nvPr/>
        </p:nvSpPr>
        <p:spPr bwMode="auto">
          <a:xfrm>
            <a:off x="7662342" y="391160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5" name="Rectangle 24"/>
          <p:cNvSpPr>
            <a:spLocks noChangeArrowheads="1"/>
          </p:cNvSpPr>
          <p:nvPr/>
        </p:nvSpPr>
        <p:spPr bwMode="auto">
          <a:xfrm>
            <a:off x="6557442" y="391160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6" name="Rectangle 25"/>
          <p:cNvSpPr>
            <a:spLocks noChangeArrowheads="1"/>
          </p:cNvSpPr>
          <p:nvPr/>
        </p:nvSpPr>
        <p:spPr bwMode="auto">
          <a:xfrm>
            <a:off x="6004992" y="391160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7" name="Rectangle 26"/>
          <p:cNvSpPr>
            <a:spLocks noChangeArrowheads="1"/>
          </p:cNvSpPr>
          <p:nvPr/>
        </p:nvSpPr>
        <p:spPr bwMode="auto">
          <a:xfrm>
            <a:off x="6004992" y="445611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8" name="Rectangle 27"/>
          <p:cNvSpPr>
            <a:spLocks noChangeArrowheads="1"/>
          </p:cNvSpPr>
          <p:nvPr/>
        </p:nvSpPr>
        <p:spPr bwMode="auto">
          <a:xfrm>
            <a:off x="6557442" y="445611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9" name="Rectangle 28"/>
          <p:cNvSpPr>
            <a:spLocks noChangeArrowheads="1"/>
          </p:cNvSpPr>
          <p:nvPr/>
        </p:nvSpPr>
        <p:spPr bwMode="auto">
          <a:xfrm>
            <a:off x="6557442" y="5000625"/>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30" name="Rectangle 29"/>
          <p:cNvSpPr>
            <a:spLocks noChangeArrowheads="1"/>
          </p:cNvSpPr>
          <p:nvPr/>
        </p:nvSpPr>
        <p:spPr bwMode="auto">
          <a:xfrm>
            <a:off x="7109892" y="5000625"/>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31" name="Rectangle 30"/>
          <p:cNvSpPr>
            <a:spLocks noChangeArrowheads="1"/>
          </p:cNvSpPr>
          <p:nvPr/>
        </p:nvSpPr>
        <p:spPr bwMode="auto">
          <a:xfrm>
            <a:off x="7662342" y="5000625"/>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32" name="Rectangle 31"/>
          <p:cNvSpPr>
            <a:spLocks noChangeArrowheads="1"/>
          </p:cNvSpPr>
          <p:nvPr/>
        </p:nvSpPr>
        <p:spPr bwMode="auto">
          <a:xfrm>
            <a:off x="7662342" y="445611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33" name="Rectangle 32" descr="浅色上对角线"/>
          <p:cNvSpPr>
            <a:spLocks noChangeArrowheads="1"/>
          </p:cNvSpPr>
          <p:nvPr/>
        </p:nvSpPr>
        <p:spPr bwMode="auto">
          <a:xfrm>
            <a:off x="6557442" y="3368675"/>
            <a:ext cx="552450" cy="542925"/>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34" name="Rectangle 33" descr="浅色上对角线"/>
          <p:cNvSpPr>
            <a:spLocks noChangeArrowheads="1"/>
          </p:cNvSpPr>
          <p:nvPr/>
        </p:nvSpPr>
        <p:spPr bwMode="auto">
          <a:xfrm>
            <a:off x="7109892" y="3911600"/>
            <a:ext cx="552450" cy="544513"/>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35" name="Rectangle 34" descr="浅色上对角线"/>
          <p:cNvSpPr>
            <a:spLocks noChangeArrowheads="1"/>
          </p:cNvSpPr>
          <p:nvPr/>
        </p:nvSpPr>
        <p:spPr bwMode="auto">
          <a:xfrm>
            <a:off x="7109892" y="4456113"/>
            <a:ext cx="552450" cy="544512"/>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36" name="Rectangle 35" descr="浅色上对角线"/>
          <p:cNvSpPr>
            <a:spLocks noChangeArrowheads="1"/>
          </p:cNvSpPr>
          <p:nvPr/>
        </p:nvSpPr>
        <p:spPr bwMode="auto">
          <a:xfrm>
            <a:off x="6004992" y="5000625"/>
            <a:ext cx="552450" cy="544513"/>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grpSp>
        <p:nvGrpSpPr>
          <p:cNvPr id="3" name="Group 50"/>
          <p:cNvGrpSpPr>
            <a:grpSpLocks/>
          </p:cNvGrpSpPr>
          <p:nvPr/>
        </p:nvGrpSpPr>
        <p:grpSpPr bwMode="auto">
          <a:xfrm>
            <a:off x="899592" y="1963738"/>
            <a:ext cx="1447800" cy="2625725"/>
            <a:chOff x="384" y="864"/>
            <a:chExt cx="912" cy="1654"/>
          </a:xfrm>
          <a:solidFill>
            <a:srgbClr val="E5E5FF"/>
          </a:solidFill>
        </p:grpSpPr>
        <p:sp>
          <p:nvSpPr>
            <p:cNvPr id="52" name="Rectangle 51"/>
            <p:cNvSpPr>
              <a:spLocks noChangeArrowheads="1"/>
            </p:cNvSpPr>
            <p:nvPr/>
          </p:nvSpPr>
          <p:spPr bwMode="auto">
            <a:xfrm>
              <a:off x="384" y="864"/>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3" name="Rectangle 52"/>
            <p:cNvSpPr>
              <a:spLocks noChangeArrowheads="1"/>
            </p:cNvSpPr>
            <p:nvPr/>
          </p:nvSpPr>
          <p:spPr bwMode="auto">
            <a:xfrm>
              <a:off x="384" y="1104"/>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4" name="Rectangle 53"/>
            <p:cNvSpPr>
              <a:spLocks noChangeArrowheads="1"/>
            </p:cNvSpPr>
            <p:nvPr/>
          </p:nvSpPr>
          <p:spPr bwMode="auto">
            <a:xfrm>
              <a:off x="384" y="131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5" name="Rectangle 54"/>
            <p:cNvSpPr>
              <a:spLocks noChangeArrowheads="1"/>
            </p:cNvSpPr>
            <p:nvPr/>
          </p:nvSpPr>
          <p:spPr bwMode="auto">
            <a:xfrm>
              <a:off x="384" y="155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6" name="Rectangle 55"/>
            <p:cNvSpPr>
              <a:spLocks noChangeArrowheads="1"/>
            </p:cNvSpPr>
            <p:nvPr/>
          </p:nvSpPr>
          <p:spPr bwMode="auto">
            <a:xfrm>
              <a:off x="384" y="179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7" name="Rectangle 56"/>
            <p:cNvSpPr>
              <a:spLocks noChangeArrowheads="1"/>
            </p:cNvSpPr>
            <p:nvPr/>
          </p:nvSpPr>
          <p:spPr bwMode="auto">
            <a:xfrm>
              <a:off x="384" y="203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8" name="Rectangle 57"/>
            <p:cNvSpPr>
              <a:spLocks noChangeArrowheads="1"/>
            </p:cNvSpPr>
            <p:nvPr/>
          </p:nvSpPr>
          <p:spPr bwMode="auto">
            <a:xfrm>
              <a:off x="384" y="227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grpSp>
      <p:grpSp>
        <p:nvGrpSpPr>
          <p:cNvPr id="4" name="Group 75"/>
          <p:cNvGrpSpPr>
            <a:grpSpLocks/>
          </p:cNvGrpSpPr>
          <p:nvPr/>
        </p:nvGrpSpPr>
        <p:grpSpPr bwMode="auto">
          <a:xfrm>
            <a:off x="1509192" y="5457651"/>
            <a:ext cx="6705600" cy="1355725"/>
            <a:chOff x="768" y="2605"/>
            <a:chExt cx="4224" cy="854"/>
          </a:xfrm>
        </p:grpSpPr>
        <p:sp>
          <p:nvSpPr>
            <p:cNvPr id="83" name="Text Box 76"/>
            <p:cNvSpPr txBox="1">
              <a:spLocks noChangeArrowheads="1"/>
            </p:cNvSpPr>
            <p:nvPr/>
          </p:nvSpPr>
          <p:spPr bwMode="auto">
            <a:xfrm>
              <a:off x="768" y="2605"/>
              <a:ext cx="1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endParaRPr kumimoji="1" lang="zh-CN" altLang="en-US" sz="2000" b="1" dirty="0">
                <a:solidFill>
                  <a:srgbClr val="0000CC"/>
                </a:solidFill>
                <a:latin typeface="华文楷体" pitchFamily="2" charset="-122"/>
                <a:ea typeface="华文楷体" pitchFamily="2" charset="-122"/>
              </a:endParaRPr>
            </a:p>
          </p:txBody>
        </p:sp>
        <p:sp>
          <p:nvSpPr>
            <p:cNvPr id="86" name="Text Box 80"/>
            <p:cNvSpPr txBox="1">
              <a:spLocks noChangeArrowheads="1"/>
            </p:cNvSpPr>
            <p:nvPr/>
          </p:nvSpPr>
          <p:spPr bwMode="auto">
            <a:xfrm>
              <a:off x="3600" y="3168"/>
              <a:ext cx="13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endParaRPr kumimoji="1" lang="zh-CN" altLang="en-US" sz="2400" b="1" dirty="0">
                <a:solidFill>
                  <a:srgbClr val="0000CC"/>
                </a:solidFill>
                <a:latin typeface="华文楷体" pitchFamily="2" charset="-122"/>
                <a:ea typeface="华文楷体" pitchFamily="2" charset="-122"/>
              </a:endParaRPr>
            </a:p>
          </p:txBody>
        </p:sp>
      </p:grpSp>
      <p:sp>
        <p:nvSpPr>
          <p:cNvPr id="90" name="Line 90"/>
          <p:cNvSpPr>
            <a:spLocks noChangeShapeType="1"/>
          </p:cNvSpPr>
          <p:nvPr/>
        </p:nvSpPr>
        <p:spPr bwMode="auto">
          <a:xfrm flipV="1">
            <a:off x="2347392" y="2039938"/>
            <a:ext cx="5105400" cy="160020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91"/>
          <p:cNvSpPr>
            <a:spLocks noChangeShapeType="1"/>
          </p:cNvSpPr>
          <p:nvPr/>
        </p:nvSpPr>
        <p:spPr bwMode="auto">
          <a:xfrm>
            <a:off x="2347392" y="2874963"/>
            <a:ext cx="4495800" cy="765175"/>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92"/>
          <p:cNvSpPr>
            <a:spLocks noChangeShapeType="1"/>
          </p:cNvSpPr>
          <p:nvPr/>
        </p:nvSpPr>
        <p:spPr bwMode="auto">
          <a:xfrm flipV="1">
            <a:off x="2347392" y="3106737"/>
            <a:ext cx="5562600" cy="911225"/>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93"/>
          <p:cNvSpPr>
            <a:spLocks noChangeShapeType="1"/>
          </p:cNvSpPr>
          <p:nvPr/>
        </p:nvSpPr>
        <p:spPr bwMode="auto">
          <a:xfrm>
            <a:off x="2347392" y="2154238"/>
            <a:ext cx="5029200" cy="262890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94"/>
          <p:cNvSpPr>
            <a:spLocks noChangeShapeType="1"/>
          </p:cNvSpPr>
          <p:nvPr/>
        </p:nvSpPr>
        <p:spPr bwMode="auto">
          <a:xfrm flipV="1">
            <a:off x="2347392" y="4249738"/>
            <a:ext cx="5029200" cy="149225"/>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95"/>
          <p:cNvSpPr>
            <a:spLocks noChangeShapeType="1"/>
          </p:cNvSpPr>
          <p:nvPr/>
        </p:nvSpPr>
        <p:spPr bwMode="auto">
          <a:xfrm>
            <a:off x="2347392" y="3257550"/>
            <a:ext cx="3962400" cy="2058988"/>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96"/>
          <p:cNvSpPr>
            <a:spLocks noChangeShapeType="1"/>
          </p:cNvSpPr>
          <p:nvPr/>
        </p:nvSpPr>
        <p:spPr bwMode="auto">
          <a:xfrm>
            <a:off x="2347392" y="2535238"/>
            <a:ext cx="3962400" cy="3810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TextBox 97"/>
          <p:cNvSpPr txBox="1"/>
          <p:nvPr/>
        </p:nvSpPr>
        <p:spPr>
          <a:xfrm>
            <a:off x="1089700" y="4725144"/>
            <a:ext cx="1107996" cy="646331"/>
          </a:xfrm>
          <a:prstGeom prst="rect">
            <a:avLst/>
          </a:prstGeom>
          <a:noFill/>
        </p:spPr>
        <p:txBody>
          <a:bodyPr wrap="none" rtlCol="0">
            <a:spAutoFit/>
          </a:bodyPr>
          <a:lstStyle/>
          <a:p>
            <a:pPr algn="ctr"/>
            <a:r>
              <a:rPr kumimoji="1" lang="zh-CN" altLang="en-US" b="1" dirty="0">
                <a:solidFill>
                  <a:srgbClr val="0000CC"/>
                </a:solidFill>
                <a:latin typeface="华文楷体" pitchFamily="2" charset="-122"/>
                <a:ea typeface="华文楷体" pitchFamily="2" charset="-122"/>
              </a:rPr>
              <a:t>进程的</a:t>
            </a:r>
          </a:p>
          <a:p>
            <a:pPr algn="ctr"/>
            <a:r>
              <a:rPr kumimoji="1" lang="zh-CN" altLang="en-US" b="1" dirty="0">
                <a:solidFill>
                  <a:srgbClr val="0000CC"/>
                </a:solidFill>
                <a:latin typeface="华文楷体" pitchFamily="2" charset="-122"/>
                <a:ea typeface="华文楷体" pitchFamily="2" charset="-122"/>
              </a:rPr>
              <a:t>地址空间</a:t>
            </a:r>
          </a:p>
        </p:txBody>
      </p:sp>
      <p:sp>
        <p:nvSpPr>
          <p:cNvPr id="99" name="TextBox 98"/>
          <p:cNvSpPr txBox="1"/>
          <p:nvPr/>
        </p:nvSpPr>
        <p:spPr>
          <a:xfrm>
            <a:off x="6562308" y="5661248"/>
            <a:ext cx="1210588" cy="400110"/>
          </a:xfrm>
          <a:prstGeom prst="rect">
            <a:avLst/>
          </a:prstGeom>
          <a:noFill/>
        </p:spPr>
        <p:txBody>
          <a:bodyPr wrap="none" rtlCol="0">
            <a:spAutoFit/>
          </a:bodyPr>
          <a:lstStyle/>
          <a:p>
            <a:r>
              <a:rPr kumimoji="1" lang="zh-CN" altLang="en-US" sz="2000" b="1" dirty="0">
                <a:solidFill>
                  <a:srgbClr val="0000CC"/>
                </a:solidFill>
                <a:latin typeface="华文楷体" pitchFamily="2" charset="-122"/>
                <a:ea typeface="华文楷体" pitchFamily="2" charset="-122"/>
              </a:rPr>
              <a:t>物理内存</a:t>
            </a:r>
          </a:p>
        </p:txBody>
      </p:sp>
      <p:sp>
        <p:nvSpPr>
          <p:cNvPr id="100" name="矩形 99"/>
          <p:cNvSpPr/>
          <p:nvPr/>
        </p:nvSpPr>
        <p:spPr>
          <a:xfrm>
            <a:off x="3760540" y="2307213"/>
            <a:ext cx="1533500" cy="2646878"/>
          </a:xfrm>
          <a:prstGeom prst="rect">
            <a:avLst/>
          </a:prstGeom>
          <a:noFill/>
          <a:ln>
            <a:noFill/>
          </a:ln>
        </p:spPr>
        <p:txBody>
          <a:bodyPr wrap="square" anchor="ctr">
            <a:spAutoFit/>
          </a:bodyPr>
          <a:lstStyle/>
          <a:p>
            <a:pPr algn="ctr">
              <a:defRPr/>
            </a:pPr>
            <a:r>
              <a:rPr lang="zh-CN" altLang="en-US" sz="16600" b="1" dirty="0">
                <a:ln w="31550" cmpd="sng">
                  <a:solidFill>
                    <a:srgbClr val="9900CC"/>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宋体"/>
                <a:ea typeface="宋体"/>
              </a:rPr>
              <a:t>？</a:t>
            </a:r>
            <a:endParaRPr lang="zh-CN" altLang="en-US" sz="16600" b="1" dirty="0">
              <a:ln w="31550" cmpd="sng">
                <a:solidFill>
                  <a:srgbClr val="9900CC"/>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a typeface="宋体" pitchFamily="2" charset="-122"/>
            </a:endParaRPr>
          </a:p>
        </p:txBody>
      </p:sp>
      <p:sp>
        <p:nvSpPr>
          <p:cNvPr id="59" name="线形标注 2 58"/>
          <p:cNvSpPr/>
          <p:nvPr/>
        </p:nvSpPr>
        <p:spPr>
          <a:xfrm>
            <a:off x="5870501" y="278650"/>
            <a:ext cx="2068066" cy="918102"/>
          </a:xfrm>
          <a:prstGeom prst="borderCallout2">
            <a:avLst>
              <a:gd name="adj1" fmla="val 50250"/>
              <a:gd name="adj2" fmla="val -637"/>
              <a:gd name="adj3" fmla="val 89626"/>
              <a:gd name="adj4" fmla="val -18092"/>
              <a:gd name="adj5" fmla="val 185126"/>
              <a:gd name="adj6" fmla="val 21014"/>
            </a:avLst>
          </a:prstGeom>
          <a:solidFill>
            <a:schemeClr val="accent4">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1" lang="zh-CN" altLang="en-US" b="1" dirty="0">
                <a:solidFill>
                  <a:srgbClr val="990099"/>
                </a:solidFill>
                <a:latin typeface="Calibri" pitchFamily="34" charset="0"/>
                <a:ea typeface="华文楷体" pitchFamily="2" charset="-122"/>
                <a:cs typeface="Calibri" pitchFamily="34" charset="0"/>
              </a:rPr>
              <a:t>页框</a:t>
            </a:r>
            <a:endParaRPr kumimoji="1" lang="en-US" altLang="zh-CN" b="1" dirty="0">
              <a:solidFill>
                <a:srgbClr val="990099"/>
              </a:solidFill>
              <a:latin typeface="Calibri" pitchFamily="34" charset="0"/>
              <a:ea typeface="华文楷体" pitchFamily="2" charset="-122"/>
              <a:cs typeface="Calibri" pitchFamily="34" charset="0"/>
            </a:endParaRPr>
          </a:p>
          <a:p>
            <a:pPr algn="ctr">
              <a:defRPr/>
            </a:pPr>
            <a:r>
              <a:rPr kumimoji="1" lang="zh-CN" altLang="en-US" b="1" dirty="0">
                <a:solidFill>
                  <a:srgbClr val="990099"/>
                </a:solidFill>
                <a:latin typeface="Calibri" pitchFamily="34" charset="0"/>
                <a:ea typeface="华文楷体" pitchFamily="2" charset="-122"/>
                <a:cs typeface="Calibri" pitchFamily="34" charset="0"/>
              </a:rPr>
              <a:t>（页帧、物理页面、内存块）</a:t>
            </a:r>
            <a:endParaRPr lang="zh-CN" altLang="en-US" dirty="0">
              <a:solidFill>
                <a:srgbClr val="990099"/>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302131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1000"/>
                                        <p:tgtEl>
                                          <p:spTgt spid="93"/>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dissolve">
                                      <p:cBhvr>
                                        <p:cTn id="11" dur="2000"/>
                                        <p:tgtEl>
                                          <p:spTgt spid="96"/>
                                        </p:tgtEl>
                                      </p:cBhvr>
                                    </p:animEffect>
                                  </p:childTnLst>
                                </p:cTn>
                              </p:par>
                            </p:childTnLst>
                          </p:cTn>
                        </p:par>
                        <p:par>
                          <p:cTn id="12" fill="hold">
                            <p:stCondLst>
                              <p:cond delay="3000"/>
                            </p:stCondLst>
                            <p:childTnLst>
                              <p:par>
                                <p:cTn id="13" presetID="9" presetClass="entr" presetSubtype="0"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dissolve">
                                      <p:cBhvr>
                                        <p:cTn id="15" dur="2000"/>
                                        <p:tgtEl>
                                          <p:spTgt spid="91"/>
                                        </p:tgtEl>
                                      </p:cBhvr>
                                    </p:animEffect>
                                  </p:childTnLst>
                                </p:cTn>
                              </p:par>
                            </p:childTnLst>
                          </p:cTn>
                        </p:par>
                        <p:par>
                          <p:cTn id="16" fill="hold">
                            <p:stCondLst>
                              <p:cond delay="5000"/>
                            </p:stCondLst>
                            <p:childTnLst>
                              <p:par>
                                <p:cTn id="17" presetID="9" presetClass="entr" presetSubtype="0" fill="hold" grpId="0" nodeType="after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dissolve">
                                      <p:cBhvr>
                                        <p:cTn id="19" dur="2000"/>
                                        <p:tgtEl>
                                          <p:spTgt spid="95"/>
                                        </p:tgtEl>
                                      </p:cBhvr>
                                    </p:animEffect>
                                  </p:childTnLst>
                                </p:cTn>
                              </p:par>
                            </p:childTnLst>
                          </p:cTn>
                        </p:par>
                        <p:par>
                          <p:cTn id="20" fill="hold">
                            <p:stCondLst>
                              <p:cond delay="7000"/>
                            </p:stCondLst>
                            <p:childTnLst>
                              <p:par>
                                <p:cTn id="21" presetID="9" presetClass="entr" presetSubtype="0" fill="hold" grpId="0" nodeType="after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dissolve">
                                      <p:cBhvr>
                                        <p:cTn id="23" dur="2000"/>
                                        <p:tgtEl>
                                          <p:spTgt spid="90"/>
                                        </p:tgtEl>
                                      </p:cBhvr>
                                    </p:animEffect>
                                  </p:childTnLst>
                                </p:cTn>
                              </p:par>
                            </p:childTnLst>
                          </p:cTn>
                        </p:par>
                        <p:par>
                          <p:cTn id="24" fill="hold">
                            <p:stCondLst>
                              <p:cond delay="9000"/>
                            </p:stCondLst>
                            <p:childTnLst>
                              <p:par>
                                <p:cTn id="25" presetID="9" presetClass="entr" presetSubtype="0" fill="hold" grpId="0" nodeType="after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dissolve">
                                      <p:cBhvr>
                                        <p:cTn id="27" dur="2000"/>
                                        <p:tgtEl>
                                          <p:spTgt spid="92"/>
                                        </p:tgtEl>
                                      </p:cBhvr>
                                    </p:animEffect>
                                  </p:childTnLst>
                                </p:cTn>
                              </p:par>
                            </p:childTnLst>
                          </p:cTn>
                        </p:par>
                        <p:par>
                          <p:cTn id="28" fill="hold">
                            <p:stCondLst>
                              <p:cond delay="11000"/>
                            </p:stCondLst>
                            <p:childTnLst>
                              <p:par>
                                <p:cTn id="29" presetID="9" presetClass="entr" presetSubtype="0" fill="hold" grpId="0"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dissolve">
                                      <p:cBhvr>
                                        <p:cTn id="31" dur="20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8" fill="hold" grpId="0" nodeType="clickEffect">
                                  <p:stCondLst>
                                    <p:cond delay="0"/>
                                  </p:stCondLst>
                                  <p:childTnLst>
                                    <p:set>
                                      <p:cBhvr>
                                        <p:cTn id="35" dur="1" fill="hold">
                                          <p:stCondLst>
                                            <p:cond delay="0"/>
                                          </p:stCondLst>
                                        </p:cTn>
                                        <p:tgtEl>
                                          <p:spTgt spid="100"/>
                                        </p:tgtEl>
                                        <p:attrNameLst>
                                          <p:attrName>style.visibility</p:attrName>
                                        </p:attrNameLst>
                                      </p:cBhvr>
                                      <p:to>
                                        <p:strVal val="visible"/>
                                      </p:to>
                                    </p:set>
                                    <p:animEffect transition="in" filter="wheel(8)">
                                      <p:cBhvr>
                                        <p:cTn id="36" dur="1750"/>
                                        <p:tgtEl>
                                          <p:spTgt spid="10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wipe(up)">
                                      <p:cBhvr>
                                        <p:cTn id="41"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animBg="1"/>
      <p:bldP spid="100" grpId="0"/>
      <p:bldP spid="5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内存分配</a:t>
            </a:r>
          </a:p>
        </p:txBody>
      </p:sp>
      <p:sp>
        <p:nvSpPr>
          <p:cNvPr id="9" name="Rectangle 8"/>
          <p:cNvSpPr>
            <a:spLocks noChangeArrowheads="1"/>
          </p:cNvSpPr>
          <p:nvPr/>
        </p:nvSpPr>
        <p:spPr bwMode="auto">
          <a:xfrm>
            <a:off x="6004992" y="1735138"/>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0" name="Rectangle 9"/>
          <p:cNvSpPr>
            <a:spLocks noChangeArrowheads="1"/>
          </p:cNvSpPr>
          <p:nvPr/>
        </p:nvSpPr>
        <p:spPr bwMode="auto">
          <a:xfrm>
            <a:off x="6557442" y="1735138"/>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1" name="Rectangle 10" descr="浅色上对角线"/>
          <p:cNvSpPr>
            <a:spLocks noChangeArrowheads="1"/>
          </p:cNvSpPr>
          <p:nvPr/>
        </p:nvSpPr>
        <p:spPr bwMode="auto">
          <a:xfrm>
            <a:off x="7109892" y="1735138"/>
            <a:ext cx="552450" cy="544512"/>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12" name="Rectangle 11"/>
          <p:cNvSpPr>
            <a:spLocks noChangeArrowheads="1"/>
          </p:cNvSpPr>
          <p:nvPr/>
        </p:nvSpPr>
        <p:spPr bwMode="auto">
          <a:xfrm>
            <a:off x="7662342" y="1735138"/>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557442" y="227965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7109892" y="227965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7662342" y="227965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6" name="Rectangle 15" descr="浅色上对角线"/>
          <p:cNvSpPr>
            <a:spLocks noChangeArrowheads="1"/>
          </p:cNvSpPr>
          <p:nvPr/>
        </p:nvSpPr>
        <p:spPr bwMode="auto">
          <a:xfrm>
            <a:off x="6004992" y="2279650"/>
            <a:ext cx="552450" cy="544513"/>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17" name="Rectangle 16"/>
          <p:cNvSpPr>
            <a:spLocks noChangeArrowheads="1"/>
          </p:cNvSpPr>
          <p:nvPr/>
        </p:nvSpPr>
        <p:spPr bwMode="auto">
          <a:xfrm>
            <a:off x="6004992" y="282416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8" name="Rectangle 17"/>
          <p:cNvSpPr>
            <a:spLocks noChangeArrowheads="1"/>
          </p:cNvSpPr>
          <p:nvPr/>
        </p:nvSpPr>
        <p:spPr bwMode="auto">
          <a:xfrm>
            <a:off x="6557442" y="282416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19" name="Rectangle 18"/>
          <p:cNvSpPr>
            <a:spLocks noChangeArrowheads="1"/>
          </p:cNvSpPr>
          <p:nvPr/>
        </p:nvSpPr>
        <p:spPr bwMode="auto">
          <a:xfrm>
            <a:off x="7109892" y="282416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0" name="Rectangle 19" descr="浅色上对角线"/>
          <p:cNvSpPr>
            <a:spLocks noChangeArrowheads="1"/>
          </p:cNvSpPr>
          <p:nvPr/>
        </p:nvSpPr>
        <p:spPr bwMode="auto">
          <a:xfrm>
            <a:off x="7662342" y="2824163"/>
            <a:ext cx="552450" cy="544512"/>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21" name="Rectangle 20"/>
          <p:cNvSpPr>
            <a:spLocks noChangeArrowheads="1"/>
          </p:cNvSpPr>
          <p:nvPr/>
        </p:nvSpPr>
        <p:spPr bwMode="auto">
          <a:xfrm>
            <a:off x="6004992" y="3368675"/>
            <a:ext cx="552450" cy="542925"/>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2" name="Rectangle 21"/>
          <p:cNvSpPr>
            <a:spLocks noChangeArrowheads="1"/>
          </p:cNvSpPr>
          <p:nvPr/>
        </p:nvSpPr>
        <p:spPr bwMode="auto">
          <a:xfrm>
            <a:off x="7109892" y="3368675"/>
            <a:ext cx="552450" cy="542925"/>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3" name="Rectangle 22"/>
          <p:cNvSpPr>
            <a:spLocks noChangeArrowheads="1"/>
          </p:cNvSpPr>
          <p:nvPr/>
        </p:nvSpPr>
        <p:spPr bwMode="auto">
          <a:xfrm>
            <a:off x="7662342" y="3368675"/>
            <a:ext cx="552450" cy="542925"/>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4" name="Rectangle 23"/>
          <p:cNvSpPr>
            <a:spLocks noChangeArrowheads="1"/>
          </p:cNvSpPr>
          <p:nvPr/>
        </p:nvSpPr>
        <p:spPr bwMode="auto">
          <a:xfrm>
            <a:off x="7662342" y="391160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5" name="Rectangle 24"/>
          <p:cNvSpPr>
            <a:spLocks noChangeArrowheads="1"/>
          </p:cNvSpPr>
          <p:nvPr/>
        </p:nvSpPr>
        <p:spPr bwMode="auto">
          <a:xfrm>
            <a:off x="6557442" y="391160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6" name="Rectangle 25"/>
          <p:cNvSpPr>
            <a:spLocks noChangeArrowheads="1"/>
          </p:cNvSpPr>
          <p:nvPr/>
        </p:nvSpPr>
        <p:spPr bwMode="auto">
          <a:xfrm>
            <a:off x="6004992" y="3911600"/>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7" name="Rectangle 26"/>
          <p:cNvSpPr>
            <a:spLocks noChangeArrowheads="1"/>
          </p:cNvSpPr>
          <p:nvPr/>
        </p:nvSpPr>
        <p:spPr bwMode="auto">
          <a:xfrm>
            <a:off x="6004992" y="445611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8" name="Rectangle 27"/>
          <p:cNvSpPr>
            <a:spLocks noChangeArrowheads="1"/>
          </p:cNvSpPr>
          <p:nvPr/>
        </p:nvSpPr>
        <p:spPr bwMode="auto">
          <a:xfrm>
            <a:off x="6557442" y="445611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29" name="Rectangle 28"/>
          <p:cNvSpPr>
            <a:spLocks noChangeArrowheads="1"/>
          </p:cNvSpPr>
          <p:nvPr/>
        </p:nvSpPr>
        <p:spPr bwMode="auto">
          <a:xfrm>
            <a:off x="6557442" y="5000625"/>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30" name="Rectangle 29"/>
          <p:cNvSpPr>
            <a:spLocks noChangeArrowheads="1"/>
          </p:cNvSpPr>
          <p:nvPr/>
        </p:nvSpPr>
        <p:spPr bwMode="auto">
          <a:xfrm>
            <a:off x="7109892" y="5000625"/>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31" name="Rectangle 30"/>
          <p:cNvSpPr>
            <a:spLocks noChangeArrowheads="1"/>
          </p:cNvSpPr>
          <p:nvPr/>
        </p:nvSpPr>
        <p:spPr bwMode="auto">
          <a:xfrm>
            <a:off x="7662342" y="5000625"/>
            <a:ext cx="552450" cy="544513"/>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32" name="Rectangle 31"/>
          <p:cNvSpPr>
            <a:spLocks noChangeArrowheads="1"/>
          </p:cNvSpPr>
          <p:nvPr/>
        </p:nvSpPr>
        <p:spPr bwMode="auto">
          <a:xfrm>
            <a:off x="7662342" y="4456113"/>
            <a:ext cx="552450" cy="544512"/>
          </a:xfrm>
          <a:prstGeom prst="rect">
            <a:avLst/>
          </a:prstGeom>
          <a:solidFill>
            <a:schemeClr val="tx2">
              <a:lumMod val="20000"/>
              <a:lumOff val="80000"/>
            </a:schemeClr>
          </a:solidFill>
          <a:ln w="38100">
            <a:solidFill>
              <a:schemeClr val="accent3">
                <a:lumMod val="75000"/>
              </a:schemeClr>
            </a:solidFill>
            <a:miter lim="800000"/>
            <a:headEnd/>
            <a:tailEnd/>
          </a:ln>
        </p:spPr>
        <p:txBody>
          <a:bodyPr wrap="none" anchor="ctr"/>
          <a:lstStyle/>
          <a:p>
            <a:endParaRPr lang="zh-CN" altLang="en-US"/>
          </a:p>
        </p:txBody>
      </p:sp>
      <p:sp>
        <p:nvSpPr>
          <p:cNvPr id="33" name="Rectangle 32" descr="浅色上对角线"/>
          <p:cNvSpPr>
            <a:spLocks noChangeArrowheads="1"/>
          </p:cNvSpPr>
          <p:nvPr/>
        </p:nvSpPr>
        <p:spPr bwMode="auto">
          <a:xfrm>
            <a:off x="6557442" y="3368675"/>
            <a:ext cx="552450" cy="542925"/>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34" name="Rectangle 33" descr="浅色上对角线"/>
          <p:cNvSpPr>
            <a:spLocks noChangeArrowheads="1"/>
          </p:cNvSpPr>
          <p:nvPr/>
        </p:nvSpPr>
        <p:spPr bwMode="auto">
          <a:xfrm>
            <a:off x="7109892" y="3911600"/>
            <a:ext cx="552450" cy="544513"/>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35" name="Rectangle 34" descr="浅色上对角线"/>
          <p:cNvSpPr>
            <a:spLocks noChangeArrowheads="1"/>
          </p:cNvSpPr>
          <p:nvPr/>
        </p:nvSpPr>
        <p:spPr bwMode="auto">
          <a:xfrm>
            <a:off x="7109892" y="4456113"/>
            <a:ext cx="552450" cy="544512"/>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36" name="Rectangle 35" descr="浅色上对角线"/>
          <p:cNvSpPr>
            <a:spLocks noChangeArrowheads="1"/>
          </p:cNvSpPr>
          <p:nvPr/>
        </p:nvSpPr>
        <p:spPr bwMode="auto">
          <a:xfrm>
            <a:off x="6004992" y="5000625"/>
            <a:ext cx="552450" cy="544513"/>
          </a:xfrm>
          <a:prstGeom prst="rect">
            <a:avLst/>
          </a:prstGeom>
          <a:pattFill prst="pct75">
            <a:fgClr>
              <a:schemeClr val="accent2"/>
            </a:fgClr>
            <a:bgClr>
              <a:srgbClr val="FFFFFF"/>
            </a:bgClr>
          </a:pattFill>
          <a:ln w="38100">
            <a:solidFill>
              <a:schemeClr val="accent3">
                <a:lumMod val="75000"/>
              </a:schemeClr>
            </a:solidFill>
            <a:miter lim="800000"/>
            <a:headEnd/>
            <a:tailEnd/>
          </a:ln>
        </p:spPr>
        <p:txBody>
          <a:bodyPr wrap="none" anchor="ctr"/>
          <a:lstStyle/>
          <a:p>
            <a:endParaRPr lang="zh-CN" altLang="en-US"/>
          </a:p>
        </p:txBody>
      </p:sp>
      <p:sp>
        <p:nvSpPr>
          <p:cNvPr id="37" name="Line 36"/>
          <p:cNvSpPr>
            <a:spLocks noChangeShapeType="1"/>
          </p:cNvSpPr>
          <p:nvPr/>
        </p:nvSpPr>
        <p:spPr bwMode="auto">
          <a:xfrm>
            <a:off x="2347392" y="2192338"/>
            <a:ext cx="762000" cy="304800"/>
          </a:xfrm>
          <a:prstGeom prst="line">
            <a:avLst/>
          </a:prstGeom>
          <a:noFill/>
          <a:ln w="38100" cap="rnd">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7"/>
          <p:cNvSpPr>
            <a:spLocks noChangeShapeType="1"/>
          </p:cNvSpPr>
          <p:nvPr/>
        </p:nvSpPr>
        <p:spPr bwMode="auto">
          <a:xfrm>
            <a:off x="2347392" y="2497138"/>
            <a:ext cx="762000" cy="304800"/>
          </a:xfrm>
          <a:prstGeom prst="line">
            <a:avLst/>
          </a:prstGeom>
          <a:noFill/>
          <a:ln w="38100" cap="rnd">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8"/>
          <p:cNvSpPr>
            <a:spLocks noChangeShapeType="1"/>
          </p:cNvSpPr>
          <p:nvPr/>
        </p:nvSpPr>
        <p:spPr bwMode="auto">
          <a:xfrm>
            <a:off x="2347392" y="2878138"/>
            <a:ext cx="762000" cy="304800"/>
          </a:xfrm>
          <a:prstGeom prst="line">
            <a:avLst/>
          </a:prstGeom>
          <a:noFill/>
          <a:ln w="38100" cap="rnd">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9"/>
          <p:cNvSpPr>
            <a:spLocks noChangeShapeType="1"/>
          </p:cNvSpPr>
          <p:nvPr/>
        </p:nvSpPr>
        <p:spPr bwMode="auto">
          <a:xfrm>
            <a:off x="2347392" y="3259138"/>
            <a:ext cx="762000" cy="304800"/>
          </a:xfrm>
          <a:prstGeom prst="line">
            <a:avLst/>
          </a:prstGeom>
          <a:noFill/>
          <a:ln w="38100" cap="rnd">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0"/>
          <p:cNvSpPr>
            <a:spLocks noChangeShapeType="1"/>
          </p:cNvSpPr>
          <p:nvPr/>
        </p:nvSpPr>
        <p:spPr bwMode="auto">
          <a:xfrm>
            <a:off x="2347392" y="3640138"/>
            <a:ext cx="762000" cy="304800"/>
          </a:xfrm>
          <a:prstGeom prst="line">
            <a:avLst/>
          </a:prstGeom>
          <a:noFill/>
          <a:ln w="38100" cap="rnd">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1"/>
          <p:cNvSpPr>
            <a:spLocks noChangeShapeType="1"/>
          </p:cNvSpPr>
          <p:nvPr/>
        </p:nvSpPr>
        <p:spPr bwMode="auto">
          <a:xfrm>
            <a:off x="2347392" y="4021138"/>
            <a:ext cx="762000" cy="304800"/>
          </a:xfrm>
          <a:prstGeom prst="line">
            <a:avLst/>
          </a:prstGeom>
          <a:noFill/>
          <a:ln w="38100" cap="rnd">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2"/>
          <p:cNvSpPr>
            <a:spLocks noChangeShapeType="1"/>
          </p:cNvSpPr>
          <p:nvPr/>
        </p:nvSpPr>
        <p:spPr bwMode="auto">
          <a:xfrm>
            <a:off x="2347392" y="4402138"/>
            <a:ext cx="762000" cy="304800"/>
          </a:xfrm>
          <a:prstGeom prst="line">
            <a:avLst/>
          </a:prstGeom>
          <a:noFill/>
          <a:ln w="38100" cap="rnd">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Rectangle 43"/>
          <p:cNvSpPr>
            <a:spLocks noChangeArrowheads="1"/>
          </p:cNvSpPr>
          <p:nvPr/>
        </p:nvSpPr>
        <p:spPr bwMode="auto">
          <a:xfrm>
            <a:off x="3490392" y="2344738"/>
            <a:ext cx="1371600" cy="381000"/>
          </a:xfrm>
          <a:prstGeom prst="rect">
            <a:avLst/>
          </a:prstGeom>
          <a:solidFill>
            <a:schemeClr val="accent3">
              <a:lumMod val="20000"/>
              <a:lumOff val="80000"/>
            </a:schemeClr>
          </a:solidFill>
          <a:ln w="38100">
            <a:solidFill>
              <a:schemeClr val="accent5">
                <a:lumMod val="75000"/>
              </a:schemeClr>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45" name="Rectangle 44"/>
          <p:cNvSpPr>
            <a:spLocks noChangeArrowheads="1"/>
          </p:cNvSpPr>
          <p:nvPr/>
        </p:nvSpPr>
        <p:spPr bwMode="auto">
          <a:xfrm>
            <a:off x="3490392" y="2725738"/>
            <a:ext cx="1371600" cy="381000"/>
          </a:xfrm>
          <a:prstGeom prst="rect">
            <a:avLst/>
          </a:prstGeom>
          <a:solidFill>
            <a:schemeClr val="accent3">
              <a:lumMod val="20000"/>
              <a:lumOff val="80000"/>
            </a:schemeClr>
          </a:solidFill>
          <a:ln w="38100">
            <a:solidFill>
              <a:schemeClr val="accent5">
                <a:lumMod val="75000"/>
              </a:schemeClr>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46" name="Rectangle 45"/>
          <p:cNvSpPr>
            <a:spLocks noChangeArrowheads="1"/>
          </p:cNvSpPr>
          <p:nvPr/>
        </p:nvSpPr>
        <p:spPr bwMode="auto">
          <a:xfrm>
            <a:off x="3490392" y="3106738"/>
            <a:ext cx="1371600" cy="381000"/>
          </a:xfrm>
          <a:prstGeom prst="rect">
            <a:avLst/>
          </a:prstGeom>
          <a:solidFill>
            <a:schemeClr val="accent3">
              <a:lumMod val="20000"/>
              <a:lumOff val="80000"/>
            </a:schemeClr>
          </a:solidFill>
          <a:ln w="38100">
            <a:solidFill>
              <a:schemeClr val="accent5">
                <a:lumMod val="75000"/>
              </a:schemeClr>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47" name="Rectangle 46"/>
          <p:cNvSpPr>
            <a:spLocks noChangeArrowheads="1"/>
          </p:cNvSpPr>
          <p:nvPr/>
        </p:nvSpPr>
        <p:spPr bwMode="auto">
          <a:xfrm>
            <a:off x="3490392" y="3487738"/>
            <a:ext cx="1371600" cy="381000"/>
          </a:xfrm>
          <a:prstGeom prst="rect">
            <a:avLst/>
          </a:prstGeom>
          <a:solidFill>
            <a:schemeClr val="accent3">
              <a:lumMod val="20000"/>
              <a:lumOff val="80000"/>
            </a:schemeClr>
          </a:solidFill>
          <a:ln w="38100">
            <a:solidFill>
              <a:schemeClr val="accent5">
                <a:lumMod val="75000"/>
              </a:schemeClr>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48" name="Rectangle 47"/>
          <p:cNvSpPr>
            <a:spLocks noChangeArrowheads="1"/>
          </p:cNvSpPr>
          <p:nvPr/>
        </p:nvSpPr>
        <p:spPr bwMode="auto">
          <a:xfrm>
            <a:off x="3490392" y="3868738"/>
            <a:ext cx="1371600" cy="381000"/>
          </a:xfrm>
          <a:prstGeom prst="rect">
            <a:avLst/>
          </a:prstGeom>
          <a:solidFill>
            <a:schemeClr val="accent3">
              <a:lumMod val="20000"/>
              <a:lumOff val="80000"/>
            </a:schemeClr>
          </a:solidFill>
          <a:ln w="38100">
            <a:solidFill>
              <a:schemeClr val="accent5">
                <a:lumMod val="75000"/>
              </a:schemeClr>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49" name="Rectangle 48"/>
          <p:cNvSpPr>
            <a:spLocks noChangeArrowheads="1"/>
          </p:cNvSpPr>
          <p:nvPr/>
        </p:nvSpPr>
        <p:spPr bwMode="auto">
          <a:xfrm>
            <a:off x="3490392" y="4249738"/>
            <a:ext cx="1371600" cy="381000"/>
          </a:xfrm>
          <a:prstGeom prst="rect">
            <a:avLst/>
          </a:prstGeom>
          <a:solidFill>
            <a:schemeClr val="accent3">
              <a:lumMod val="20000"/>
              <a:lumOff val="80000"/>
            </a:schemeClr>
          </a:solidFill>
          <a:ln w="38100">
            <a:solidFill>
              <a:schemeClr val="accent5">
                <a:lumMod val="75000"/>
              </a:schemeClr>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0" name="Rectangle 49"/>
          <p:cNvSpPr>
            <a:spLocks noChangeArrowheads="1"/>
          </p:cNvSpPr>
          <p:nvPr/>
        </p:nvSpPr>
        <p:spPr bwMode="auto">
          <a:xfrm>
            <a:off x="3490392" y="4630738"/>
            <a:ext cx="1371600" cy="381000"/>
          </a:xfrm>
          <a:prstGeom prst="rect">
            <a:avLst/>
          </a:prstGeom>
          <a:solidFill>
            <a:schemeClr val="accent3">
              <a:lumMod val="20000"/>
              <a:lumOff val="80000"/>
            </a:schemeClr>
          </a:solidFill>
          <a:ln w="38100">
            <a:solidFill>
              <a:schemeClr val="accent5">
                <a:lumMod val="75000"/>
              </a:schemeClr>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grpSp>
        <p:nvGrpSpPr>
          <p:cNvPr id="5" name="Group 50"/>
          <p:cNvGrpSpPr>
            <a:grpSpLocks/>
          </p:cNvGrpSpPr>
          <p:nvPr/>
        </p:nvGrpSpPr>
        <p:grpSpPr bwMode="auto">
          <a:xfrm>
            <a:off x="899592" y="1963738"/>
            <a:ext cx="1447800" cy="2625725"/>
            <a:chOff x="384" y="864"/>
            <a:chExt cx="912" cy="1654"/>
          </a:xfrm>
          <a:solidFill>
            <a:srgbClr val="E5E5FF"/>
          </a:solidFill>
        </p:grpSpPr>
        <p:sp>
          <p:nvSpPr>
            <p:cNvPr id="52" name="Rectangle 51"/>
            <p:cNvSpPr>
              <a:spLocks noChangeArrowheads="1"/>
            </p:cNvSpPr>
            <p:nvPr/>
          </p:nvSpPr>
          <p:spPr bwMode="auto">
            <a:xfrm>
              <a:off x="384" y="864"/>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3" name="Rectangle 52"/>
            <p:cNvSpPr>
              <a:spLocks noChangeArrowheads="1"/>
            </p:cNvSpPr>
            <p:nvPr/>
          </p:nvSpPr>
          <p:spPr bwMode="auto">
            <a:xfrm>
              <a:off x="384" y="1104"/>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4" name="Rectangle 53"/>
            <p:cNvSpPr>
              <a:spLocks noChangeArrowheads="1"/>
            </p:cNvSpPr>
            <p:nvPr/>
          </p:nvSpPr>
          <p:spPr bwMode="auto">
            <a:xfrm>
              <a:off x="384" y="131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5" name="Rectangle 54"/>
            <p:cNvSpPr>
              <a:spLocks noChangeArrowheads="1"/>
            </p:cNvSpPr>
            <p:nvPr/>
          </p:nvSpPr>
          <p:spPr bwMode="auto">
            <a:xfrm>
              <a:off x="384" y="155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6" name="Rectangle 55"/>
            <p:cNvSpPr>
              <a:spLocks noChangeArrowheads="1"/>
            </p:cNvSpPr>
            <p:nvPr/>
          </p:nvSpPr>
          <p:spPr bwMode="auto">
            <a:xfrm>
              <a:off x="384" y="179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7" name="Rectangle 56"/>
            <p:cNvSpPr>
              <a:spLocks noChangeArrowheads="1"/>
            </p:cNvSpPr>
            <p:nvPr/>
          </p:nvSpPr>
          <p:spPr bwMode="auto">
            <a:xfrm>
              <a:off x="384" y="203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sp>
          <p:nvSpPr>
            <p:cNvPr id="58" name="Rectangle 57"/>
            <p:cNvSpPr>
              <a:spLocks noChangeArrowheads="1"/>
            </p:cNvSpPr>
            <p:nvPr/>
          </p:nvSpPr>
          <p:spPr bwMode="auto">
            <a:xfrm>
              <a:off x="384" y="2278"/>
              <a:ext cx="912" cy="240"/>
            </a:xfrm>
            <a:prstGeom prst="rect">
              <a:avLst/>
            </a:prstGeom>
            <a:grpFill/>
            <a:ln w="38100">
              <a:solidFill>
                <a:srgbClr val="0000CC"/>
              </a:solidFill>
              <a:miter lim="800000"/>
              <a:headEnd/>
              <a:tailEnd/>
            </a:ln>
          </p:spPr>
          <p:txBody>
            <a:bodyPr wrap="none" anchor="ctr"/>
            <a:lstStyle/>
            <a:p>
              <a:pPr algn="ctr"/>
              <a:endParaRPr kumimoji="1" lang="zh-CN" altLang="en-US" sz="2400">
                <a:solidFill>
                  <a:srgbClr val="FFFF00"/>
                </a:solidFill>
                <a:latin typeface="Times New Roman" pitchFamily="18" charset="0"/>
                <a:ea typeface="楷体_GB2312" pitchFamily="49" charset="-122"/>
              </a:endParaRPr>
            </a:p>
          </p:txBody>
        </p:sp>
      </p:grpSp>
      <p:sp>
        <p:nvSpPr>
          <p:cNvPr id="90" name="Line 90"/>
          <p:cNvSpPr>
            <a:spLocks noChangeShapeType="1"/>
          </p:cNvSpPr>
          <p:nvPr/>
        </p:nvSpPr>
        <p:spPr bwMode="auto">
          <a:xfrm flipV="1">
            <a:off x="4709592" y="2039938"/>
            <a:ext cx="2743200" cy="83820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91"/>
          <p:cNvSpPr>
            <a:spLocks noChangeShapeType="1"/>
          </p:cNvSpPr>
          <p:nvPr/>
        </p:nvSpPr>
        <p:spPr bwMode="auto">
          <a:xfrm>
            <a:off x="4709592" y="3182938"/>
            <a:ext cx="2133600" cy="45720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92"/>
          <p:cNvSpPr>
            <a:spLocks noChangeShapeType="1"/>
          </p:cNvSpPr>
          <p:nvPr/>
        </p:nvSpPr>
        <p:spPr bwMode="auto">
          <a:xfrm flipV="1">
            <a:off x="4709592" y="3106738"/>
            <a:ext cx="3200400" cy="53340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93"/>
          <p:cNvSpPr>
            <a:spLocks noChangeShapeType="1"/>
          </p:cNvSpPr>
          <p:nvPr/>
        </p:nvSpPr>
        <p:spPr bwMode="auto">
          <a:xfrm>
            <a:off x="4709592" y="4021138"/>
            <a:ext cx="2667000" cy="76200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94"/>
          <p:cNvSpPr>
            <a:spLocks noChangeShapeType="1"/>
          </p:cNvSpPr>
          <p:nvPr/>
        </p:nvSpPr>
        <p:spPr bwMode="auto">
          <a:xfrm flipV="1">
            <a:off x="4709592" y="4249738"/>
            <a:ext cx="2667000" cy="15240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95"/>
          <p:cNvSpPr>
            <a:spLocks noChangeShapeType="1"/>
          </p:cNvSpPr>
          <p:nvPr/>
        </p:nvSpPr>
        <p:spPr bwMode="auto">
          <a:xfrm>
            <a:off x="4709592" y="4783138"/>
            <a:ext cx="1600200" cy="53340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96"/>
          <p:cNvSpPr>
            <a:spLocks noChangeShapeType="1"/>
          </p:cNvSpPr>
          <p:nvPr/>
        </p:nvSpPr>
        <p:spPr bwMode="auto">
          <a:xfrm>
            <a:off x="4709592" y="2573338"/>
            <a:ext cx="1600200" cy="0"/>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TextBox 2"/>
          <p:cNvSpPr txBox="1"/>
          <p:nvPr/>
        </p:nvSpPr>
        <p:spPr>
          <a:xfrm>
            <a:off x="3855621" y="5157192"/>
            <a:ext cx="697627" cy="400110"/>
          </a:xfrm>
          <a:prstGeom prst="rect">
            <a:avLst/>
          </a:prstGeom>
          <a:noFill/>
        </p:spPr>
        <p:txBody>
          <a:bodyPr wrap="none" rtlCol="0">
            <a:spAutoFit/>
          </a:bodyPr>
          <a:lstStyle/>
          <a:p>
            <a:r>
              <a:rPr kumimoji="1" lang="zh-CN" altLang="en-US" sz="2000" b="1" dirty="0">
                <a:solidFill>
                  <a:srgbClr val="0000CC"/>
                </a:solidFill>
                <a:latin typeface="华文楷体" pitchFamily="2" charset="-122"/>
                <a:ea typeface="华文楷体" pitchFamily="2" charset="-122"/>
              </a:rPr>
              <a:t>页表</a:t>
            </a:r>
          </a:p>
        </p:txBody>
      </p:sp>
      <p:sp>
        <p:nvSpPr>
          <p:cNvPr id="87" name="TextBox 86"/>
          <p:cNvSpPr txBox="1"/>
          <p:nvPr/>
        </p:nvSpPr>
        <p:spPr>
          <a:xfrm>
            <a:off x="1089700" y="4725144"/>
            <a:ext cx="1107996" cy="646331"/>
          </a:xfrm>
          <a:prstGeom prst="rect">
            <a:avLst/>
          </a:prstGeom>
          <a:noFill/>
        </p:spPr>
        <p:txBody>
          <a:bodyPr wrap="none" rtlCol="0">
            <a:spAutoFit/>
          </a:bodyPr>
          <a:lstStyle/>
          <a:p>
            <a:pPr algn="ctr"/>
            <a:r>
              <a:rPr kumimoji="1" lang="zh-CN" altLang="en-US" b="1" dirty="0">
                <a:solidFill>
                  <a:srgbClr val="0000CC"/>
                </a:solidFill>
                <a:latin typeface="华文楷体" pitchFamily="2" charset="-122"/>
                <a:ea typeface="华文楷体" pitchFamily="2" charset="-122"/>
              </a:rPr>
              <a:t>进程的</a:t>
            </a:r>
          </a:p>
          <a:p>
            <a:pPr algn="ctr"/>
            <a:r>
              <a:rPr kumimoji="1" lang="zh-CN" altLang="en-US" b="1" dirty="0">
                <a:solidFill>
                  <a:srgbClr val="0000CC"/>
                </a:solidFill>
                <a:latin typeface="华文楷体" pitchFamily="2" charset="-122"/>
                <a:ea typeface="华文楷体" pitchFamily="2" charset="-122"/>
              </a:rPr>
              <a:t>地址空间</a:t>
            </a:r>
          </a:p>
        </p:txBody>
      </p:sp>
      <p:sp>
        <p:nvSpPr>
          <p:cNvPr id="88" name="TextBox 87"/>
          <p:cNvSpPr txBox="1"/>
          <p:nvPr/>
        </p:nvSpPr>
        <p:spPr>
          <a:xfrm>
            <a:off x="6562308" y="5661248"/>
            <a:ext cx="1210588" cy="400110"/>
          </a:xfrm>
          <a:prstGeom prst="rect">
            <a:avLst/>
          </a:prstGeom>
          <a:noFill/>
        </p:spPr>
        <p:txBody>
          <a:bodyPr wrap="none" rtlCol="0">
            <a:spAutoFit/>
          </a:bodyPr>
          <a:lstStyle/>
          <a:p>
            <a:r>
              <a:rPr kumimoji="1" lang="zh-CN" altLang="en-US" sz="2000" b="1" dirty="0">
                <a:solidFill>
                  <a:srgbClr val="0000CC"/>
                </a:solidFill>
                <a:latin typeface="华文楷体" pitchFamily="2" charset="-122"/>
                <a:ea typeface="华文楷体" pitchFamily="2" charset="-122"/>
              </a:rPr>
              <a:t>物理内存</a:t>
            </a:r>
          </a:p>
        </p:txBody>
      </p:sp>
      <p:sp>
        <p:nvSpPr>
          <p:cNvPr id="89" name="TextBox 88"/>
          <p:cNvSpPr txBox="1"/>
          <p:nvPr/>
        </p:nvSpPr>
        <p:spPr>
          <a:xfrm>
            <a:off x="2940229" y="1844824"/>
            <a:ext cx="697627" cy="400110"/>
          </a:xfrm>
          <a:prstGeom prst="rect">
            <a:avLst/>
          </a:prstGeom>
          <a:noFill/>
        </p:spPr>
        <p:txBody>
          <a:bodyPr wrap="none" rtlCol="0">
            <a:spAutoFit/>
          </a:bodyPr>
          <a:lstStyle/>
          <a:p>
            <a:r>
              <a:rPr kumimoji="1" lang="zh-CN" altLang="en-US" sz="2000" b="1" dirty="0">
                <a:solidFill>
                  <a:srgbClr val="0000CC"/>
                </a:solidFill>
                <a:latin typeface="华文楷体" pitchFamily="2" charset="-122"/>
                <a:ea typeface="华文楷体" pitchFamily="2" charset="-122"/>
              </a:rPr>
              <a:t>页号</a:t>
            </a:r>
          </a:p>
        </p:txBody>
      </p:sp>
      <p:sp>
        <p:nvSpPr>
          <p:cNvPr id="4" name="TextBox 3"/>
          <p:cNvSpPr txBox="1"/>
          <p:nvPr/>
        </p:nvSpPr>
        <p:spPr>
          <a:xfrm>
            <a:off x="3205808" y="2339588"/>
            <a:ext cx="303288" cy="369332"/>
          </a:xfrm>
          <a:prstGeom prst="rect">
            <a:avLst/>
          </a:prstGeom>
          <a:noFill/>
        </p:spPr>
        <p:txBody>
          <a:bodyPr wrap="none" rtlCol="0">
            <a:spAutoFit/>
          </a:bodyPr>
          <a:lstStyle/>
          <a:p>
            <a:r>
              <a:rPr lang="en-US" altLang="zh-CN" dirty="0">
                <a:latin typeface="Calibri" pitchFamily="34" charset="0"/>
                <a:cs typeface="Calibri" pitchFamily="34" charset="0"/>
              </a:rPr>
              <a:t>0</a:t>
            </a:r>
            <a:endParaRPr lang="zh-CN" altLang="en-US" dirty="0">
              <a:latin typeface="Calibri" pitchFamily="34" charset="0"/>
              <a:cs typeface="Calibri" pitchFamily="34" charset="0"/>
            </a:endParaRPr>
          </a:p>
        </p:txBody>
      </p:sp>
      <p:sp>
        <p:nvSpPr>
          <p:cNvPr id="98" name="TextBox 97"/>
          <p:cNvSpPr txBox="1"/>
          <p:nvPr/>
        </p:nvSpPr>
        <p:spPr>
          <a:xfrm>
            <a:off x="3205808" y="2732773"/>
            <a:ext cx="301686" cy="369332"/>
          </a:xfrm>
          <a:prstGeom prst="rect">
            <a:avLst/>
          </a:prstGeom>
          <a:noFill/>
        </p:spPr>
        <p:txBody>
          <a:bodyPr wrap="none" rtlCol="0">
            <a:spAutoFit/>
          </a:bodyPr>
          <a:lstStyle/>
          <a:p>
            <a:r>
              <a:rPr lang="en-US" altLang="zh-CN" dirty="0">
                <a:latin typeface="Calibri" pitchFamily="34" charset="0"/>
                <a:cs typeface="Calibri" pitchFamily="34" charset="0"/>
              </a:rPr>
              <a:t>1</a:t>
            </a:r>
            <a:endParaRPr lang="zh-CN" altLang="en-US" dirty="0">
              <a:latin typeface="Calibri" pitchFamily="34" charset="0"/>
              <a:cs typeface="Calibri" pitchFamily="34" charset="0"/>
            </a:endParaRPr>
          </a:p>
        </p:txBody>
      </p:sp>
      <p:sp>
        <p:nvSpPr>
          <p:cNvPr id="99" name="TextBox 98"/>
          <p:cNvSpPr txBox="1"/>
          <p:nvPr/>
        </p:nvSpPr>
        <p:spPr>
          <a:xfrm>
            <a:off x="3205808" y="3107823"/>
            <a:ext cx="303288" cy="369332"/>
          </a:xfrm>
          <a:prstGeom prst="rect">
            <a:avLst/>
          </a:prstGeom>
          <a:noFill/>
        </p:spPr>
        <p:txBody>
          <a:bodyPr wrap="none" rtlCol="0">
            <a:spAutoFit/>
          </a:bodyPr>
          <a:lstStyle/>
          <a:p>
            <a:r>
              <a:rPr lang="en-US" altLang="zh-CN" dirty="0">
                <a:latin typeface="Calibri" pitchFamily="34" charset="0"/>
                <a:cs typeface="Calibri" pitchFamily="34" charset="0"/>
              </a:rPr>
              <a:t>2</a:t>
            </a:r>
            <a:endParaRPr lang="zh-CN" altLang="en-US" dirty="0">
              <a:latin typeface="Calibri" pitchFamily="34" charset="0"/>
              <a:cs typeface="Calibri" pitchFamily="34" charset="0"/>
            </a:endParaRPr>
          </a:p>
        </p:txBody>
      </p:sp>
      <p:sp>
        <p:nvSpPr>
          <p:cNvPr id="100" name="TextBox 99"/>
          <p:cNvSpPr txBox="1"/>
          <p:nvPr/>
        </p:nvSpPr>
        <p:spPr>
          <a:xfrm>
            <a:off x="3205808" y="3491716"/>
            <a:ext cx="301686" cy="369332"/>
          </a:xfrm>
          <a:prstGeom prst="rect">
            <a:avLst/>
          </a:prstGeom>
          <a:noFill/>
        </p:spPr>
        <p:txBody>
          <a:bodyPr wrap="none" rtlCol="0">
            <a:spAutoFit/>
          </a:bodyPr>
          <a:lstStyle/>
          <a:p>
            <a:r>
              <a:rPr lang="en-US" altLang="zh-CN" dirty="0">
                <a:latin typeface="Calibri" pitchFamily="34" charset="0"/>
                <a:cs typeface="Calibri" pitchFamily="34" charset="0"/>
              </a:rPr>
              <a:t>3</a:t>
            </a:r>
            <a:endParaRPr lang="zh-CN" altLang="en-US" dirty="0">
              <a:latin typeface="Calibri" pitchFamily="34" charset="0"/>
              <a:cs typeface="Calibri" pitchFamily="34" charset="0"/>
            </a:endParaRPr>
          </a:p>
        </p:txBody>
      </p:sp>
      <p:sp>
        <p:nvSpPr>
          <p:cNvPr id="101" name="TextBox 100"/>
          <p:cNvSpPr txBox="1"/>
          <p:nvPr/>
        </p:nvSpPr>
        <p:spPr>
          <a:xfrm>
            <a:off x="3205808" y="3876950"/>
            <a:ext cx="303288" cy="369332"/>
          </a:xfrm>
          <a:prstGeom prst="rect">
            <a:avLst/>
          </a:prstGeom>
          <a:noFill/>
        </p:spPr>
        <p:txBody>
          <a:bodyPr wrap="none" rtlCol="0">
            <a:spAutoFit/>
          </a:bodyPr>
          <a:lstStyle/>
          <a:p>
            <a:r>
              <a:rPr lang="en-US" altLang="zh-CN" dirty="0">
                <a:latin typeface="Calibri" pitchFamily="34" charset="0"/>
                <a:cs typeface="Calibri" pitchFamily="34" charset="0"/>
              </a:rPr>
              <a:t>4</a:t>
            </a:r>
            <a:endParaRPr lang="zh-CN" altLang="en-US" dirty="0">
              <a:latin typeface="Calibri" pitchFamily="34" charset="0"/>
              <a:cs typeface="Calibri" pitchFamily="34" charset="0"/>
            </a:endParaRPr>
          </a:p>
        </p:txBody>
      </p:sp>
      <p:sp>
        <p:nvSpPr>
          <p:cNvPr id="102" name="TextBox 101"/>
          <p:cNvSpPr txBox="1"/>
          <p:nvPr/>
        </p:nvSpPr>
        <p:spPr>
          <a:xfrm>
            <a:off x="3205808" y="4244941"/>
            <a:ext cx="303288" cy="369332"/>
          </a:xfrm>
          <a:prstGeom prst="rect">
            <a:avLst/>
          </a:prstGeom>
          <a:noFill/>
        </p:spPr>
        <p:txBody>
          <a:bodyPr wrap="none" rtlCol="0">
            <a:spAutoFit/>
          </a:bodyPr>
          <a:lstStyle/>
          <a:p>
            <a:r>
              <a:rPr lang="en-US" altLang="zh-CN" dirty="0">
                <a:latin typeface="Calibri" pitchFamily="34" charset="0"/>
                <a:cs typeface="Calibri" pitchFamily="34" charset="0"/>
              </a:rPr>
              <a:t>5</a:t>
            </a:r>
            <a:endParaRPr lang="zh-CN" altLang="en-US" dirty="0">
              <a:latin typeface="Calibri" pitchFamily="34" charset="0"/>
              <a:cs typeface="Calibri" pitchFamily="34" charset="0"/>
            </a:endParaRPr>
          </a:p>
        </p:txBody>
      </p:sp>
      <p:sp>
        <p:nvSpPr>
          <p:cNvPr id="103" name="TextBox 102"/>
          <p:cNvSpPr txBox="1"/>
          <p:nvPr/>
        </p:nvSpPr>
        <p:spPr>
          <a:xfrm>
            <a:off x="3197857" y="4643844"/>
            <a:ext cx="306494" cy="369332"/>
          </a:xfrm>
          <a:prstGeom prst="rect">
            <a:avLst/>
          </a:prstGeom>
          <a:noFill/>
        </p:spPr>
        <p:txBody>
          <a:bodyPr wrap="none" rtlCol="0">
            <a:spAutoFit/>
          </a:bodyPr>
          <a:lstStyle/>
          <a:p>
            <a:r>
              <a:rPr lang="en-US" altLang="zh-CN" dirty="0">
                <a:latin typeface="Calibri" pitchFamily="34" charset="0"/>
                <a:cs typeface="Calibri" pitchFamily="34" charset="0"/>
              </a:rPr>
              <a:t>6</a:t>
            </a:r>
            <a:endParaRPr lang="zh-CN" altLang="en-US" dirty="0">
              <a:latin typeface="Calibri" pitchFamily="34" charset="0"/>
              <a:cs typeface="Calibri" pitchFamily="34" charset="0"/>
            </a:endParaRPr>
          </a:p>
        </p:txBody>
      </p:sp>
      <p:sp>
        <p:nvSpPr>
          <p:cNvPr id="72" name="线形标注 2 71"/>
          <p:cNvSpPr/>
          <p:nvPr/>
        </p:nvSpPr>
        <p:spPr>
          <a:xfrm>
            <a:off x="2773760" y="5592724"/>
            <a:ext cx="864096" cy="284548"/>
          </a:xfrm>
          <a:prstGeom prst="borderCallout2">
            <a:avLst>
              <a:gd name="adj1" fmla="val 48207"/>
              <a:gd name="adj2" fmla="val -3042"/>
              <a:gd name="adj3" fmla="val -107113"/>
              <a:gd name="adj4" fmla="val -36773"/>
              <a:gd name="adj5" fmla="val -238309"/>
              <a:gd name="adj6" fmla="val 114182"/>
            </a:avLst>
          </a:prstGeom>
          <a:solidFill>
            <a:schemeClr val="accent4">
              <a:lumMod val="40000"/>
              <a:lumOff val="6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华文楷体" panose="02010600040101010101" pitchFamily="2" charset="-122"/>
                <a:ea typeface="华文楷体" panose="02010600040101010101" pitchFamily="2" charset="-122"/>
              </a:rPr>
              <a:t>页表项</a:t>
            </a:r>
          </a:p>
        </p:txBody>
      </p:sp>
      <p:sp>
        <p:nvSpPr>
          <p:cNvPr id="73" name="线形标注 2 72"/>
          <p:cNvSpPr/>
          <p:nvPr/>
        </p:nvSpPr>
        <p:spPr>
          <a:xfrm>
            <a:off x="5940946" y="494674"/>
            <a:ext cx="1945382" cy="774086"/>
          </a:xfrm>
          <a:prstGeom prst="borderCallout2">
            <a:avLst>
              <a:gd name="adj1" fmla="val 50250"/>
              <a:gd name="adj2" fmla="val -637"/>
              <a:gd name="adj3" fmla="val 89626"/>
              <a:gd name="adj4" fmla="val -18092"/>
              <a:gd name="adj5" fmla="val 185126"/>
              <a:gd name="adj6" fmla="val 21014"/>
            </a:avLst>
          </a:prstGeom>
          <a:solidFill>
            <a:schemeClr val="accent4">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1" lang="zh-CN" altLang="en-US" sz="1600" b="1" dirty="0">
                <a:solidFill>
                  <a:srgbClr val="990099"/>
                </a:solidFill>
                <a:latin typeface="Calibri" pitchFamily="34" charset="0"/>
                <a:ea typeface="华文楷体" pitchFamily="2" charset="-122"/>
                <a:cs typeface="Calibri" pitchFamily="34" charset="0"/>
              </a:rPr>
              <a:t>页框</a:t>
            </a:r>
            <a:endParaRPr kumimoji="1" lang="en-US" altLang="zh-CN" sz="1600" b="1" dirty="0">
              <a:solidFill>
                <a:srgbClr val="990099"/>
              </a:solidFill>
              <a:latin typeface="Calibri" pitchFamily="34" charset="0"/>
              <a:ea typeface="华文楷体" pitchFamily="2" charset="-122"/>
              <a:cs typeface="Calibri" pitchFamily="34" charset="0"/>
            </a:endParaRPr>
          </a:p>
          <a:p>
            <a:pPr algn="ctr">
              <a:defRPr/>
            </a:pPr>
            <a:r>
              <a:rPr kumimoji="1" lang="zh-CN" altLang="en-US" sz="1600" b="1" dirty="0">
                <a:solidFill>
                  <a:srgbClr val="990099"/>
                </a:solidFill>
                <a:latin typeface="Calibri" pitchFamily="34" charset="0"/>
                <a:ea typeface="华文楷体" pitchFamily="2" charset="-122"/>
                <a:cs typeface="Calibri" pitchFamily="34" charset="0"/>
              </a:rPr>
              <a:t>（页帧、物理页面、内存块）</a:t>
            </a:r>
            <a:endParaRPr lang="zh-CN" altLang="en-US" sz="1600" dirty="0">
              <a:solidFill>
                <a:srgbClr val="990099"/>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119655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down)">
                                      <p:cBhvr>
                                        <p:cTn id="7" dur="125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相关数据结构及地址转换</a:t>
            </a:r>
          </a:p>
        </p:txBody>
      </p:sp>
      <p:sp>
        <p:nvSpPr>
          <p:cNvPr id="2" name="内容占位符 1"/>
          <p:cNvSpPr>
            <a:spLocks noGrp="1"/>
          </p:cNvSpPr>
          <p:nvPr>
            <p:ph idx="1"/>
          </p:nvPr>
        </p:nvSpPr>
        <p:spPr>
          <a:xfrm>
            <a:off x="611560" y="1609416"/>
            <a:ext cx="7571184" cy="5059944"/>
          </a:xfrm>
          <a:prstGeom prst="rect">
            <a:avLst/>
          </a:prstGeom>
        </p:spPr>
        <p:txBody>
          <a:bodyPr>
            <a:normAutofit/>
          </a:bodyPr>
          <a:lstStyle/>
          <a:p>
            <a:pPr>
              <a:spcBef>
                <a:spcPts val="600"/>
              </a:spcBef>
            </a:pPr>
            <a:r>
              <a:rPr lang="zh-CN" altLang="en-US" sz="2400" b="1" dirty="0"/>
              <a:t>页表</a:t>
            </a:r>
            <a:endParaRPr lang="en-US" altLang="zh-CN" sz="2400" b="1" dirty="0"/>
          </a:p>
          <a:p>
            <a:pPr>
              <a:spcBef>
                <a:spcPts val="600"/>
              </a:spcBef>
              <a:buFont typeface="Wingdings" pitchFamily="2" charset="2"/>
              <a:buChar char="Ø"/>
            </a:pPr>
            <a:r>
              <a:rPr lang="zh-CN" altLang="en-US" sz="2400" b="1" dirty="0">
                <a:solidFill>
                  <a:srgbClr val="C00000"/>
                </a:solidFill>
              </a:rPr>
              <a:t>页表项：</a:t>
            </a:r>
            <a:r>
              <a:rPr lang="zh-CN" altLang="en-US" sz="2400" b="1" dirty="0"/>
              <a:t>记录了逻辑页号与页框号的对应关系</a:t>
            </a:r>
            <a:endParaRPr lang="en-US" altLang="zh-CN" sz="2400" b="1" dirty="0"/>
          </a:p>
          <a:p>
            <a:pPr>
              <a:spcBef>
                <a:spcPts val="600"/>
              </a:spcBef>
              <a:buFont typeface="Wingdings" pitchFamily="2" charset="2"/>
              <a:buChar char="Ø"/>
            </a:pPr>
            <a:r>
              <a:rPr lang="zh-CN" altLang="en-US" sz="2400" b="1" dirty="0"/>
              <a:t>每个进程一个页表，存放在内存</a:t>
            </a:r>
            <a:endParaRPr lang="en-US" altLang="zh-CN" sz="2400" b="1" dirty="0"/>
          </a:p>
          <a:p>
            <a:pPr>
              <a:spcBef>
                <a:spcPts val="600"/>
              </a:spcBef>
              <a:buFont typeface="Wingdings" pitchFamily="2" charset="2"/>
              <a:buChar char="Ø"/>
            </a:pPr>
            <a:r>
              <a:rPr lang="zh-CN" altLang="en-US" sz="2400" b="1" dirty="0"/>
              <a:t>页表起始地址保存在何处？</a:t>
            </a:r>
            <a:endParaRPr lang="en-US" altLang="zh-CN" sz="2400" b="1" dirty="0"/>
          </a:p>
          <a:p>
            <a:pPr marL="0" indent="0">
              <a:spcBef>
                <a:spcPts val="600"/>
              </a:spcBef>
              <a:buNone/>
            </a:pPr>
            <a:endParaRPr lang="en-US" altLang="zh-CN" sz="1100" b="1" dirty="0"/>
          </a:p>
          <a:p>
            <a:pPr>
              <a:spcBef>
                <a:spcPts val="600"/>
              </a:spcBef>
            </a:pPr>
            <a:r>
              <a:rPr lang="zh-CN" altLang="en-US" sz="2400" b="1" dirty="0"/>
              <a:t>空闲内存管理</a:t>
            </a:r>
            <a:endParaRPr lang="en-US" altLang="zh-CN" sz="2400" b="1" dirty="0"/>
          </a:p>
          <a:p>
            <a:pPr marL="0" indent="0">
              <a:spcBef>
                <a:spcPts val="600"/>
              </a:spcBef>
              <a:buNone/>
            </a:pPr>
            <a:endParaRPr lang="en-US" altLang="zh-CN" sz="1400" b="1" dirty="0"/>
          </a:p>
          <a:p>
            <a:pPr>
              <a:spcBef>
                <a:spcPts val="600"/>
              </a:spcBef>
            </a:pPr>
            <a:r>
              <a:rPr lang="zh-CN" altLang="en-US" sz="2400" b="1" dirty="0"/>
              <a:t>地址转换（硬件支持）</a:t>
            </a:r>
            <a:endParaRPr lang="en-US" altLang="zh-CN" sz="2400" b="1" dirty="0"/>
          </a:p>
          <a:p>
            <a:pPr marL="0" indent="0">
              <a:spcBef>
                <a:spcPts val="600"/>
              </a:spcBef>
              <a:buNone/>
            </a:pPr>
            <a:r>
              <a:rPr lang="en-US" altLang="zh-CN" b="1" dirty="0"/>
              <a:t>  </a:t>
            </a:r>
            <a:r>
              <a:rPr lang="en-US" altLang="zh-CN" sz="2400" b="1" dirty="0">
                <a:latin typeface="Calibri" pitchFamily="34" charset="0"/>
                <a:cs typeface="Calibri" pitchFamily="34" charset="0"/>
              </a:rPr>
              <a:t>CPU</a:t>
            </a:r>
            <a:r>
              <a:rPr lang="zh-CN" altLang="en-US" sz="2400" b="1" dirty="0">
                <a:latin typeface="Calibri" pitchFamily="34" charset="0"/>
                <a:cs typeface="Calibri" pitchFamily="34" charset="0"/>
              </a:rPr>
              <a:t>取到逻辑地址，自动划分为页号和页内地址；用页号查页表，得到页框号，再与页内地址（页内偏移）拼接为物理地址</a:t>
            </a:r>
          </a:p>
        </p:txBody>
      </p:sp>
      <p:grpSp>
        <p:nvGrpSpPr>
          <p:cNvPr id="4" name="Group 4"/>
          <p:cNvGrpSpPr>
            <a:grpSpLocks/>
          </p:cNvGrpSpPr>
          <p:nvPr/>
        </p:nvGrpSpPr>
        <p:grpSpPr bwMode="auto">
          <a:xfrm>
            <a:off x="5390889" y="4089531"/>
            <a:ext cx="2493479" cy="563605"/>
            <a:chOff x="1536" y="960"/>
            <a:chExt cx="2160" cy="489"/>
          </a:xfrm>
          <a:solidFill>
            <a:srgbClr val="0000CC"/>
          </a:solidFill>
        </p:grpSpPr>
        <p:sp>
          <p:nvSpPr>
            <p:cNvPr id="5" name="Rectangle 5" descr="紫色网格"/>
            <p:cNvSpPr>
              <a:spLocks noChangeArrowheads="1"/>
            </p:cNvSpPr>
            <p:nvPr/>
          </p:nvSpPr>
          <p:spPr bwMode="auto">
            <a:xfrm>
              <a:off x="1536" y="1017"/>
              <a:ext cx="2160" cy="432"/>
            </a:xfrm>
            <a:prstGeom prst="rect">
              <a:avLst/>
            </a:prstGeom>
            <a:grpFill/>
            <a:ln w="12700">
              <a:solidFill>
                <a:srgbClr val="FFFF00"/>
              </a:solidFill>
              <a:miter lim="800000"/>
              <a:headEnd/>
              <a:tailEnd/>
            </a:ln>
          </p:spPr>
          <p:txBody>
            <a:bodyPr wrap="none" anchor="ctr"/>
            <a:lstStyle/>
            <a:p>
              <a:pPr algn="ctr"/>
              <a:r>
                <a:rPr kumimoji="1" lang="zh-CN" altLang="en-US" sz="2000" b="1" dirty="0">
                  <a:solidFill>
                    <a:srgbClr val="FFFF00"/>
                  </a:solidFill>
                  <a:latin typeface="华文楷体" pitchFamily="2" charset="-122"/>
                  <a:ea typeface="华文楷体" pitchFamily="2" charset="-122"/>
                </a:rPr>
                <a:t> 页号     页内地址</a:t>
              </a:r>
            </a:p>
          </p:txBody>
        </p:sp>
        <p:sp>
          <p:nvSpPr>
            <p:cNvPr id="6" name="Line 6"/>
            <p:cNvSpPr>
              <a:spLocks noChangeShapeType="1"/>
            </p:cNvSpPr>
            <p:nvPr/>
          </p:nvSpPr>
          <p:spPr bwMode="auto">
            <a:xfrm>
              <a:off x="2448" y="960"/>
              <a:ext cx="0" cy="432"/>
            </a:xfrm>
            <a:prstGeom prst="line">
              <a:avLst/>
            </a:prstGeom>
            <a:grpFill/>
            <a:ln w="12700">
              <a:solidFill>
                <a:srgbClr val="FFFF00"/>
              </a:solidFill>
              <a:round/>
              <a:headEnd/>
              <a:tailEnd/>
            </a:ln>
            <a:extLst/>
          </p:spPr>
          <p:txBody>
            <a:bodyPr wrap="none" anchor="ctr"/>
            <a:lstStyle/>
            <a:p>
              <a:endParaRPr lang="zh-CN" altLang="en-US" sz="2000">
                <a:latin typeface="华文楷体" pitchFamily="2" charset="-122"/>
                <a:ea typeface="华文楷体" pitchFamily="2" charset="-122"/>
              </a:endParaRPr>
            </a:p>
          </p:txBody>
        </p:sp>
      </p:grpSp>
      <p:cxnSp>
        <p:nvCxnSpPr>
          <p:cNvPr id="8" name="直接箭头连接符 7"/>
          <p:cNvCxnSpPr/>
          <p:nvPr/>
        </p:nvCxnSpPr>
        <p:spPr>
          <a:xfrm flipV="1">
            <a:off x="3518681" y="4509120"/>
            <a:ext cx="1872208" cy="4382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爆炸形 2 6"/>
          <p:cNvSpPr/>
          <p:nvPr/>
        </p:nvSpPr>
        <p:spPr>
          <a:xfrm>
            <a:off x="5148064" y="2672916"/>
            <a:ext cx="2592288" cy="1512168"/>
          </a:xfrm>
          <a:prstGeom prst="irregularSeal2">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00CC"/>
                </a:solidFill>
                <a:latin typeface="华文楷体" pitchFamily="2" charset="-122"/>
                <a:ea typeface="华文楷体" pitchFamily="2" charset="-122"/>
              </a:rPr>
              <a:t>内碎片</a:t>
            </a:r>
          </a:p>
        </p:txBody>
      </p:sp>
    </p:spTree>
    <p:extLst>
      <p:ext uri="{BB962C8B-B14F-4D97-AF65-F5344CB8AC3E}">
        <p14:creationId xmlns:p14="http://schemas.microsoft.com/office/powerpoint/2010/main" val="5332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15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15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15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1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circle(in)">
                                      <p:cBhvr>
                                        <p:cTn id="21" dur="1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circle(in)">
                                      <p:cBhvr>
                                        <p:cTn id="26" dur="1500"/>
                                        <p:tgtEl>
                                          <p:spTgt spid="2">
                                            <p:txEl>
                                              <p:pRg st="7" end="7"/>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circle(in)">
                                      <p:cBhvr>
                                        <p:cTn id="29" dur="1500"/>
                                        <p:tgtEl>
                                          <p:spTgt spid="2">
                                            <p:txEl>
                                              <p:pRg st="8" end="8"/>
                                            </p:txEl>
                                          </p:spTgt>
                                        </p:tgtEl>
                                      </p:cBhvr>
                                    </p:animEffect>
                                  </p:childTnLst>
                                </p:cTn>
                              </p:par>
                            </p:childTnLst>
                          </p:cTn>
                        </p:par>
                        <p:par>
                          <p:cTn id="30" fill="hold">
                            <p:stCondLst>
                              <p:cond delay="1500"/>
                            </p:stCondLst>
                            <p:childTnLst>
                              <p:par>
                                <p:cTn id="31" presetID="42"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6" presetClass="entr" presetSubtype="16"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circle(in)">
                                      <p:cBhvr>
                                        <p:cTn id="39" dur="20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heel(1)">
                                      <p:cBhvr>
                                        <p:cTn id="4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6920" y="3140968"/>
            <a:ext cx="6745560" cy="1362075"/>
          </a:xfrm>
        </p:spPr>
        <p:txBody>
          <a:bodyPr anchor="ctr">
            <a:noAutofit/>
          </a:bodyPr>
          <a:lstStyle/>
          <a:p>
            <a:pPr algn="ctr"/>
            <a:r>
              <a:rPr lang="zh-CN" altLang="en-US" sz="5400" i="1" dirty="0">
                <a:effectLst>
                  <a:outerShdw blurRad="38100" dist="38100" dir="2700000" algn="tl">
                    <a:srgbClr val="000000">
                      <a:alpha val="43137"/>
                    </a:srgbClr>
                  </a:outerShdw>
                </a:effectLst>
              </a:rPr>
              <a:t>内存“扩充”</a:t>
            </a:r>
          </a:p>
        </p:txBody>
      </p:sp>
      <p:sp>
        <p:nvSpPr>
          <p:cNvPr id="3" name="文本占位符 2"/>
          <p:cNvSpPr>
            <a:spLocks noGrp="1"/>
          </p:cNvSpPr>
          <p:nvPr>
            <p:ph type="body" idx="1"/>
          </p:nvPr>
        </p:nvSpPr>
        <p:spPr>
          <a:xfrm>
            <a:off x="2402738" y="1985143"/>
            <a:ext cx="6417734" cy="939801"/>
          </a:xfrm>
        </p:spPr>
        <p:txBody>
          <a:bodyPr anchor="ctr">
            <a:normAutofit/>
          </a:bodyPr>
          <a:lstStyle/>
          <a:p>
            <a:pPr algn="r"/>
            <a:r>
              <a:rPr lang="zh-CN" altLang="en-US" sz="2800" b="1" i="1" dirty="0">
                <a:solidFill>
                  <a:schemeClr val="tx2">
                    <a:lumMod val="75000"/>
                  </a:schemeClr>
                </a:solidFill>
              </a:rPr>
              <a:t>覆盖技术、交换技术、</a:t>
            </a:r>
            <a:r>
              <a:rPr lang="en-US" altLang="zh-CN" sz="2800" b="1" i="1" dirty="0">
                <a:solidFill>
                  <a:schemeClr val="tx2">
                    <a:lumMod val="75000"/>
                  </a:schemeClr>
                </a:solidFill>
              </a:rPr>
              <a:t>……</a:t>
            </a:r>
            <a:endParaRPr lang="zh-CN" altLang="en-US" sz="2800" b="1" i="1" dirty="0">
              <a:solidFill>
                <a:schemeClr val="tx2">
                  <a:lumMod val="75000"/>
                </a:schemeClr>
              </a:solidFill>
            </a:endParaRPr>
          </a:p>
        </p:txBody>
      </p:sp>
    </p:spTree>
    <p:extLst>
      <p:ext uri="{BB962C8B-B14F-4D97-AF65-F5344CB8AC3E}">
        <p14:creationId xmlns:p14="http://schemas.microsoft.com/office/powerpoint/2010/main" val="3536365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内存不足时如何管理？</a:t>
            </a:r>
          </a:p>
        </p:txBody>
      </p:sp>
      <p:sp>
        <p:nvSpPr>
          <p:cNvPr id="2" name="内容占位符 1"/>
          <p:cNvSpPr>
            <a:spLocks noGrp="1"/>
          </p:cNvSpPr>
          <p:nvPr>
            <p:ph idx="1"/>
          </p:nvPr>
        </p:nvSpPr>
        <p:spPr>
          <a:xfrm>
            <a:off x="611560" y="1580728"/>
            <a:ext cx="7498080" cy="4800600"/>
          </a:xfrm>
          <a:prstGeom prst="rect">
            <a:avLst/>
          </a:prstGeom>
        </p:spPr>
        <p:txBody>
          <a:bodyPr>
            <a:normAutofit/>
          </a:bodyPr>
          <a:lstStyle/>
          <a:p>
            <a:r>
              <a:rPr lang="zh-CN" altLang="en-US" sz="2400" b="1" dirty="0"/>
              <a:t>内存紧凑 （例如：可变分区）</a:t>
            </a:r>
            <a:endParaRPr lang="en-US" altLang="zh-CN" sz="2400" b="1" dirty="0"/>
          </a:p>
          <a:p>
            <a:r>
              <a:rPr lang="zh-CN" altLang="en-US" sz="2400" b="1" dirty="0"/>
              <a:t>覆盖技术</a:t>
            </a:r>
            <a:endParaRPr lang="en-US" altLang="zh-CN" sz="2400" b="1" dirty="0"/>
          </a:p>
          <a:p>
            <a:r>
              <a:rPr lang="zh-CN" altLang="en-US" sz="2400" b="1" dirty="0"/>
              <a:t>交换技术</a:t>
            </a:r>
            <a:endParaRPr lang="en-US" altLang="zh-CN" sz="2400" b="1" dirty="0"/>
          </a:p>
          <a:p>
            <a:r>
              <a:rPr lang="zh-CN" altLang="en-US" sz="2400" b="1" dirty="0"/>
              <a:t>虚存技术</a:t>
            </a:r>
          </a:p>
        </p:txBody>
      </p:sp>
      <p:sp>
        <p:nvSpPr>
          <p:cNvPr id="4" name="云形 3"/>
          <p:cNvSpPr/>
          <p:nvPr/>
        </p:nvSpPr>
        <p:spPr>
          <a:xfrm>
            <a:off x="4932040" y="2204864"/>
            <a:ext cx="3528392" cy="3024336"/>
          </a:xfrm>
          <a:prstGeom prst="cloud">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altLang="en-US" sz="2400" b="1" dirty="0">
                <a:solidFill>
                  <a:srgbClr val="7030A0"/>
                </a:solidFill>
                <a:latin typeface="华文楷体" pitchFamily="2" charset="-122"/>
                <a:ea typeface="华文楷体" pitchFamily="2" charset="-122"/>
              </a:rPr>
              <a:t>目标：解决在较小的存储空间中运行较大程序时遇到的矛盾</a:t>
            </a:r>
          </a:p>
        </p:txBody>
      </p:sp>
      <p:sp>
        <p:nvSpPr>
          <p:cNvPr id="5" name="矩形 4"/>
          <p:cNvSpPr/>
          <p:nvPr/>
        </p:nvSpPr>
        <p:spPr>
          <a:xfrm>
            <a:off x="1151130" y="4220592"/>
            <a:ext cx="914826" cy="1872704"/>
          </a:xfrm>
          <a:prstGeom prst="rect">
            <a:avLst/>
          </a:prstGeom>
          <a:solidFill>
            <a:schemeClr val="bg2">
              <a:lumMod val="75000"/>
            </a:schemeClr>
          </a:solidFill>
          <a:ln w="28575">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r>
              <a:rPr lang="zh-CN" altLang="en-US" b="1" dirty="0">
                <a:solidFill>
                  <a:schemeClr val="tx1"/>
                </a:solidFill>
                <a:latin typeface="华文楷体" panose="02010600040101010101" pitchFamily="2" charset="-122"/>
                <a:ea typeface="华文楷体" panose="02010600040101010101" pitchFamily="2" charset="-122"/>
              </a:rPr>
              <a:t>进程</a:t>
            </a:r>
            <a:endParaRPr lang="en-US" altLang="zh-CN" b="1" dirty="0">
              <a:solidFill>
                <a:schemeClr val="tx1"/>
              </a:solidFill>
              <a:latin typeface="华文楷体" panose="02010600040101010101" pitchFamily="2" charset="-122"/>
              <a:ea typeface="华文楷体" panose="02010600040101010101" pitchFamily="2" charset="-122"/>
            </a:endParaRPr>
          </a:p>
          <a:p>
            <a:pPr algn="ctr"/>
            <a:r>
              <a:rPr lang="zh-CN" altLang="en-US" b="1" dirty="0">
                <a:solidFill>
                  <a:schemeClr val="tx1"/>
                </a:solidFill>
                <a:latin typeface="华文楷体" panose="02010600040101010101" pitchFamily="2" charset="-122"/>
                <a:ea typeface="华文楷体" panose="02010600040101010101" pitchFamily="2" charset="-122"/>
              </a:rPr>
              <a:t>地址</a:t>
            </a:r>
            <a:endParaRPr lang="en-US" altLang="zh-CN" b="1" dirty="0">
              <a:solidFill>
                <a:schemeClr val="tx1"/>
              </a:solidFill>
              <a:latin typeface="华文楷体" panose="02010600040101010101" pitchFamily="2" charset="-122"/>
              <a:ea typeface="华文楷体" panose="02010600040101010101" pitchFamily="2" charset="-122"/>
            </a:endParaRPr>
          </a:p>
          <a:p>
            <a:pPr algn="ctr"/>
            <a:r>
              <a:rPr lang="zh-CN" altLang="en-US" b="1" dirty="0">
                <a:solidFill>
                  <a:schemeClr val="tx1"/>
                </a:solidFill>
                <a:latin typeface="华文楷体" panose="02010600040101010101" pitchFamily="2" charset="-122"/>
                <a:ea typeface="华文楷体" panose="02010600040101010101" pitchFamily="2" charset="-122"/>
              </a:rPr>
              <a:t>空间</a:t>
            </a:r>
          </a:p>
        </p:txBody>
      </p:sp>
      <p:sp>
        <p:nvSpPr>
          <p:cNvPr id="6" name="矩形 5"/>
          <p:cNvSpPr/>
          <p:nvPr/>
        </p:nvSpPr>
        <p:spPr>
          <a:xfrm>
            <a:off x="3402120" y="4508046"/>
            <a:ext cx="737832" cy="1080698"/>
          </a:xfrm>
          <a:prstGeom prst="rect">
            <a:avLst/>
          </a:prstGeom>
          <a:ln w="28575">
            <a:solidFill>
              <a:schemeClr val="accent1">
                <a:lumMod val="75000"/>
              </a:schemeClr>
            </a:solidFill>
          </a:ln>
        </p:spPr>
        <p:style>
          <a:lnRef idx="1">
            <a:schemeClr val="accent4"/>
          </a:lnRef>
          <a:fillRef idx="2">
            <a:schemeClr val="accent4"/>
          </a:fillRef>
          <a:effectRef idx="1">
            <a:schemeClr val="accent4"/>
          </a:effectRef>
          <a:fontRef idx="minor">
            <a:schemeClr val="dk1"/>
          </a:fontRef>
        </p:style>
        <p:txBody>
          <a:bodyPr lIns="68580" tIns="34290" rIns="68580" bIns="34290" rtlCol="0" anchor="ctr"/>
          <a:lstStyle/>
          <a:p>
            <a:pPr algn="ctr"/>
            <a:r>
              <a:rPr lang="zh-CN" altLang="en-US" b="1" dirty="0">
                <a:latin typeface="华文楷体" panose="02010600040101010101" pitchFamily="2" charset="-122"/>
                <a:ea typeface="华文楷体" panose="02010600040101010101" pitchFamily="2" charset="-122"/>
              </a:rPr>
              <a:t>物理</a:t>
            </a:r>
            <a:endParaRPr lang="en-US" altLang="zh-CN" b="1" dirty="0">
              <a:latin typeface="华文楷体" panose="02010600040101010101" pitchFamily="2" charset="-122"/>
              <a:ea typeface="华文楷体" panose="02010600040101010101" pitchFamily="2" charset="-122"/>
            </a:endParaRPr>
          </a:p>
          <a:p>
            <a:pPr algn="ctr"/>
            <a:r>
              <a:rPr lang="zh-CN" altLang="en-US" b="1" dirty="0">
                <a:latin typeface="华文楷体" panose="02010600040101010101" pitchFamily="2" charset="-122"/>
                <a:ea typeface="华文楷体" panose="02010600040101010101" pitchFamily="2" charset="-122"/>
              </a:rPr>
              <a:t>内存</a:t>
            </a:r>
          </a:p>
        </p:txBody>
      </p:sp>
      <p:sp>
        <p:nvSpPr>
          <p:cNvPr id="7" name="右箭头 6"/>
          <p:cNvSpPr/>
          <p:nvPr/>
        </p:nvSpPr>
        <p:spPr>
          <a:xfrm>
            <a:off x="2174822" y="4940672"/>
            <a:ext cx="1105226" cy="3576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lstStyle/>
          <a:p>
            <a:pPr algn="ctr"/>
            <a:endParaRPr lang="zh-CN" altLang="en-US"/>
          </a:p>
        </p:txBody>
      </p:sp>
      <p:sp>
        <p:nvSpPr>
          <p:cNvPr id="8" name="乘号 7"/>
          <p:cNvSpPr/>
          <p:nvPr/>
        </p:nvSpPr>
        <p:spPr>
          <a:xfrm>
            <a:off x="2231511" y="4671424"/>
            <a:ext cx="832513" cy="845312"/>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a:p>
        </p:txBody>
      </p:sp>
    </p:spTree>
    <p:extLst>
      <p:ext uri="{BB962C8B-B14F-4D97-AF65-F5344CB8AC3E}">
        <p14:creationId xmlns:p14="http://schemas.microsoft.com/office/powerpoint/2010/main" val="100532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out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left)">
                                      <p:cBhvr>
                                        <p:cTn id="32" dur="10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wipe(left)">
                                      <p:cBhvr>
                                        <p:cTn id="37" dur="10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wipe(left)">
                                      <p:cBhvr>
                                        <p:cTn id="42" dur="10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wipe(left)">
                                      <p:cBhvr>
                                        <p:cTn id="47"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5" grpId="0" animBg="1"/>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覆盖技术</a:t>
            </a:r>
            <a:r>
              <a:rPr lang="en-US" altLang="zh-CN" sz="4000" dirty="0"/>
              <a:t>(Overlaying)</a:t>
            </a:r>
            <a:endParaRPr lang="zh-CN" altLang="en-US" sz="4000" dirty="0"/>
          </a:p>
        </p:txBody>
      </p:sp>
      <p:sp>
        <p:nvSpPr>
          <p:cNvPr id="2" name="内容占位符 1"/>
          <p:cNvSpPr>
            <a:spLocks noGrp="1"/>
          </p:cNvSpPr>
          <p:nvPr>
            <p:ph idx="1"/>
          </p:nvPr>
        </p:nvSpPr>
        <p:spPr>
          <a:xfrm>
            <a:off x="683568" y="1628800"/>
            <a:ext cx="7725544" cy="4686320"/>
          </a:xfrm>
          <a:prstGeom prst="rect">
            <a:avLst/>
          </a:prstGeom>
        </p:spPr>
        <p:txBody>
          <a:bodyPr>
            <a:normAutofit/>
          </a:bodyPr>
          <a:lstStyle/>
          <a:p>
            <a:r>
              <a:rPr lang="zh-CN" altLang="en-US" sz="2400" b="1" dirty="0"/>
              <a:t>解决的问题  </a:t>
            </a:r>
            <a:r>
              <a:rPr lang="zh-CN" altLang="en-US" sz="2400" b="1" dirty="0">
                <a:latin typeface="Calibri"/>
                <a:cs typeface="Calibri"/>
              </a:rPr>
              <a:t>→</a:t>
            </a:r>
            <a:r>
              <a:rPr lang="zh-CN" altLang="en-US" sz="2400" b="1" dirty="0"/>
              <a:t>  程序大小超过物理内存总和</a:t>
            </a:r>
            <a:endParaRPr lang="en-US" altLang="zh-CN" sz="2400" b="1" dirty="0"/>
          </a:p>
          <a:p>
            <a:r>
              <a:rPr lang="zh-CN" altLang="en-US" sz="2400" b="1" dirty="0"/>
              <a:t>程序执行过程中，程序的不同部分在内存中相互替代</a:t>
            </a:r>
            <a:endParaRPr lang="en-US" altLang="zh-CN" sz="2400" b="1" dirty="0"/>
          </a:p>
          <a:p>
            <a:pPr marL="0" indent="0">
              <a:buNone/>
            </a:pPr>
            <a:r>
              <a:rPr lang="zh-CN" altLang="en-US" sz="2400" b="1" dirty="0">
                <a:latin typeface="Calibri"/>
                <a:cs typeface="Calibri"/>
              </a:rPr>
              <a:t>      → </a:t>
            </a:r>
            <a:r>
              <a:rPr lang="zh-CN" altLang="en-US" sz="2400" b="1" dirty="0"/>
              <a:t>按照其自身的逻辑结构将那些不会同时执行的程序段共享同一块内存区域</a:t>
            </a:r>
            <a:endParaRPr lang="en-US" altLang="zh-CN" sz="2400" b="1" dirty="0"/>
          </a:p>
          <a:p>
            <a:pPr marL="0" indent="0">
              <a:buNone/>
            </a:pPr>
            <a:r>
              <a:rPr lang="zh-CN" altLang="en-US" sz="2400" b="1" dirty="0"/>
              <a:t>     </a:t>
            </a:r>
            <a:r>
              <a:rPr lang="zh-CN" altLang="en-US" sz="2400" b="1" dirty="0">
                <a:latin typeface="Calibri"/>
                <a:cs typeface="Calibri"/>
              </a:rPr>
              <a:t>→ </a:t>
            </a:r>
            <a:r>
              <a:rPr lang="zh-CN" altLang="en-US" sz="2400" b="1" dirty="0"/>
              <a:t>要求程序各模块之间有明确的调用结构</a:t>
            </a:r>
            <a:endParaRPr lang="en-US" altLang="zh-CN" sz="2400" b="1" dirty="0"/>
          </a:p>
          <a:p>
            <a:r>
              <a:rPr lang="zh-CN" altLang="en-US" sz="2400" b="1" dirty="0"/>
              <a:t>程序员声明覆盖结构，操作系统完成自动覆盖</a:t>
            </a:r>
          </a:p>
          <a:p>
            <a:endParaRPr lang="en-US" altLang="zh-CN" sz="2400" b="1" dirty="0"/>
          </a:p>
          <a:p>
            <a:pPr marL="0" indent="0">
              <a:buNone/>
            </a:pPr>
            <a:endParaRPr lang="zh-CN" altLang="en-US" sz="2400" b="1" dirty="0"/>
          </a:p>
        </p:txBody>
      </p:sp>
      <p:sp>
        <p:nvSpPr>
          <p:cNvPr id="7" name="波形 6"/>
          <p:cNvSpPr/>
          <p:nvPr/>
        </p:nvSpPr>
        <p:spPr>
          <a:xfrm>
            <a:off x="5508104" y="5085184"/>
            <a:ext cx="2880320" cy="1440160"/>
          </a:xfrm>
          <a:prstGeom prst="wav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altLang="en-US" sz="2400" b="1" dirty="0">
                <a:solidFill>
                  <a:srgbClr val="800080"/>
                </a:solidFill>
                <a:latin typeface="华文楷体" pitchFamily="2" charset="-122"/>
                <a:ea typeface="华文楷体" pitchFamily="2" charset="-122"/>
              </a:rPr>
              <a:t>主要用在早期的操作系统</a:t>
            </a:r>
          </a:p>
        </p:txBody>
      </p:sp>
    </p:spTree>
    <p:extLst>
      <p:ext uri="{BB962C8B-B14F-4D97-AF65-F5344CB8AC3E}">
        <p14:creationId xmlns:p14="http://schemas.microsoft.com/office/powerpoint/2010/main" val="17429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1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覆盖技术示例</a:t>
            </a:r>
          </a:p>
        </p:txBody>
      </p:sp>
      <p:sp>
        <p:nvSpPr>
          <p:cNvPr id="3" name="Rectangle 2"/>
          <p:cNvSpPr>
            <a:spLocks noChangeArrowheads="1"/>
          </p:cNvSpPr>
          <p:nvPr/>
        </p:nvSpPr>
        <p:spPr bwMode="auto">
          <a:xfrm>
            <a:off x="1600200" y="2169368"/>
            <a:ext cx="1066800" cy="609600"/>
          </a:xfrm>
          <a:prstGeom prst="rect">
            <a:avLst/>
          </a:prstGeom>
          <a:solidFill>
            <a:schemeClr val="accent3">
              <a:lumMod val="20000"/>
              <a:lumOff val="80000"/>
            </a:schemeClr>
          </a:solidFill>
          <a:ln w="28575">
            <a:solidFill>
              <a:srgbClr val="990099"/>
            </a:solidFill>
            <a:miter lim="800000"/>
            <a:headEnd/>
            <a:tailEnd/>
          </a:ln>
        </p:spPr>
        <p:txBody>
          <a:bodyPr wrap="none" anchor="ctr"/>
          <a:lstStyle/>
          <a:p>
            <a:pPr algn="ctr"/>
            <a:r>
              <a:rPr kumimoji="1" lang="en-US" altLang="zh-CN" sz="2000" b="1">
                <a:solidFill>
                  <a:srgbClr val="0000FF"/>
                </a:solidFill>
                <a:latin typeface="Calibri" pitchFamily="34" charset="0"/>
                <a:ea typeface="楷体_GB2312" pitchFamily="49" charset="-122"/>
                <a:cs typeface="Calibri" pitchFamily="34" charset="0"/>
              </a:rPr>
              <a:t>A</a:t>
            </a:r>
          </a:p>
          <a:p>
            <a:pPr algn="ctr"/>
            <a:r>
              <a:rPr kumimoji="1" lang="en-US" altLang="zh-CN" sz="2000" b="1">
                <a:solidFill>
                  <a:srgbClr val="0000FF"/>
                </a:solidFill>
                <a:latin typeface="Calibri" pitchFamily="34" charset="0"/>
                <a:ea typeface="楷体_GB2312" pitchFamily="49" charset="-122"/>
                <a:cs typeface="Calibri" pitchFamily="34" charset="0"/>
              </a:rPr>
              <a:t>8K</a:t>
            </a:r>
          </a:p>
        </p:txBody>
      </p:sp>
      <p:sp>
        <p:nvSpPr>
          <p:cNvPr id="4" name="Rectangle 3"/>
          <p:cNvSpPr>
            <a:spLocks noChangeArrowheads="1"/>
          </p:cNvSpPr>
          <p:nvPr/>
        </p:nvSpPr>
        <p:spPr bwMode="auto">
          <a:xfrm>
            <a:off x="2057400" y="4531568"/>
            <a:ext cx="685800" cy="609600"/>
          </a:xfrm>
          <a:prstGeom prst="rect">
            <a:avLst/>
          </a:prstGeom>
          <a:solidFill>
            <a:schemeClr val="accent3">
              <a:lumMod val="20000"/>
              <a:lumOff val="80000"/>
            </a:schemeClr>
          </a:solidFill>
          <a:ln w="28575">
            <a:solidFill>
              <a:srgbClr val="990099"/>
            </a:solidFill>
            <a:miter lim="800000"/>
            <a:headEnd/>
            <a:tailEnd/>
          </a:ln>
        </p:spPr>
        <p:txBody>
          <a:bodyPr wrap="none" anchor="ctr"/>
          <a:lstStyle/>
          <a:p>
            <a:pPr algn="ctr"/>
            <a:r>
              <a:rPr kumimoji="1" lang="en-US" altLang="zh-CN" sz="2000" b="1">
                <a:solidFill>
                  <a:srgbClr val="0000FF"/>
                </a:solidFill>
                <a:latin typeface="Calibri" pitchFamily="34" charset="0"/>
                <a:ea typeface="楷体_GB2312" pitchFamily="49" charset="-122"/>
                <a:cs typeface="Calibri" pitchFamily="34" charset="0"/>
              </a:rPr>
              <a:t>E</a:t>
            </a:r>
          </a:p>
          <a:p>
            <a:pPr algn="ctr"/>
            <a:r>
              <a:rPr kumimoji="1" lang="en-US" altLang="zh-CN" sz="2000" b="1">
                <a:solidFill>
                  <a:srgbClr val="0000FF"/>
                </a:solidFill>
                <a:latin typeface="Calibri" pitchFamily="34" charset="0"/>
                <a:ea typeface="楷体_GB2312" pitchFamily="49" charset="-122"/>
                <a:cs typeface="Calibri" pitchFamily="34" charset="0"/>
              </a:rPr>
              <a:t>4K</a:t>
            </a:r>
          </a:p>
        </p:txBody>
      </p:sp>
      <p:sp>
        <p:nvSpPr>
          <p:cNvPr id="5" name="Rectangle 4"/>
          <p:cNvSpPr>
            <a:spLocks noChangeArrowheads="1"/>
          </p:cNvSpPr>
          <p:nvPr/>
        </p:nvSpPr>
        <p:spPr bwMode="auto">
          <a:xfrm>
            <a:off x="3352800" y="4531568"/>
            <a:ext cx="685800" cy="609600"/>
          </a:xfrm>
          <a:prstGeom prst="rect">
            <a:avLst/>
          </a:prstGeom>
          <a:solidFill>
            <a:schemeClr val="accent3">
              <a:lumMod val="20000"/>
              <a:lumOff val="80000"/>
            </a:schemeClr>
          </a:solidFill>
          <a:ln w="28575">
            <a:solidFill>
              <a:srgbClr val="990099"/>
            </a:solidFill>
            <a:miter lim="800000"/>
            <a:headEnd/>
            <a:tailEnd/>
          </a:ln>
        </p:spPr>
        <p:txBody>
          <a:bodyPr wrap="none" anchor="ctr"/>
          <a:lstStyle/>
          <a:p>
            <a:pPr algn="ctr"/>
            <a:r>
              <a:rPr kumimoji="1" lang="en-US" altLang="zh-CN" sz="2000" b="1">
                <a:solidFill>
                  <a:srgbClr val="0000FF"/>
                </a:solidFill>
                <a:latin typeface="Calibri" pitchFamily="34" charset="0"/>
                <a:ea typeface="楷体_GB2312" pitchFamily="49" charset="-122"/>
                <a:cs typeface="Calibri" pitchFamily="34" charset="0"/>
              </a:rPr>
              <a:t>F</a:t>
            </a:r>
          </a:p>
          <a:p>
            <a:pPr algn="ctr"/>
            <a:r>
              <a:rPr kumimoji="1" lang="en-US" altLang="zh-CN" sz="2000" b="1">
                <a:solidFill>
                  <a:srgbClr val="0000FF"/>
                </a:solidFill>
                <a:latin typeface="Calibri" pitchFamily="34" charset="0"/>
                <a:ea typeface="楷体_GB2312" pitchFamily="49" charset="-122"/>
                <a:cs typeface="Calibri" pitchFamily="34" charset="0"/>
              </a:rPr>
              <a:t>10K</a:t>
            </a:r>
          </a:p>
        </p:txBody>
      </p:sp>
      <p:sp>
        <p:nvSpPr>
          <p:cNvPr id="6" name="Line 5"/>
          <p:cNvSpPr>
            <a:spLocks noChangeShapeType="1"/>
          </p:cNvSpPr>
          <p:nvPr/>
        </p:nvSpPr>
        <p:spPr bwMode="auto">
          <a:xfrm>
            <a:off x="1143000" y="3083768"/>
            <a:ext cx="0" cy="22860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7" name="Line 6"/>
          <p:cNvSpPr>
            <a:spLocks noChangeShapeType="1"/>
          </p:cNvSpPr>
          <p:nvPr/>
        </p:nvSpPr>
        <p:spPr bwMode="auto">
          <a:xfrm>
            <a:off x="3048000" y="3083768"/>
            <a:ext cx="0" cy="22860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8" name="Line 7"/>
          <p:cNvSpPr>
            <a:spLocks noChangeShapeType="1"/>
          </p:cNvSpPr>
          <p:nvPr/>
        </p:nvSpPr>
        <p:spPr bwMode="auto">
          <a:xfrm>
            <a:off x="1143000" y="3083768"/>
            <a:ext cx="1905000" cy="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9" name="Line 8"/>
          <p:cNvSpPr>
            <a:spLocks noChangeShapeType="1"/>
          </p:cNvSpPr>
          <p:nvPr/>
        </p:nvSpPr>
        <p:spPr bwMode="auto">
          <a:xfrm>
            <a:off x="2438400" y="4302968"/>
            <a:ext cx="0" cy="22860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0" name="Line 9"/>
          <p:cNvSpPr>
            <a:spLocks noChangeShapeType="1"/>
          </p:cNvSpPr>
          <p:nvPr/>
        </p:nvSpPr>
        <p:spPr bwMode="auto">
          <a:xfrm>
            <a:off x="3886200" y="4302968"/>
            <a:ext cx="0" cy="22860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1" name="Line 10"/>
          <p:cNvSpPr>
            <a:spLocks noChangeShapeType="1"/>
          </p:cNvSpPr>
          <p:nvPr/>
        </p:nvSpPr>
        <p:spPr bwMode="auto">
          <a:xfrm flipV="1">
            <a:off x="2438400" y="4302968"/>
            <a:ext cx="1447800" cy="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2" name="Line 11"/>
          <p:cNvSpPr>
            <a:spLocks noChangeShapeType="1"/>
          </p:cNvSpPr>
          <p:nvPr/>
        </p:nvSpPr>
        <p:spPr bwMode="auto">
          <a:xfrm>
            <a:off x="1143000" y="3921968"/>
            <a:ext cx="0" cy="60960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3" name="Line 12"/>
          <p:cNvSpPr>
            <a:spLocks noChangeShapeType="1"/>
          </p:cNvSpPr>
          <p:nvPr/>
        </p:nvSpPr>
        <p:spPr bwMode="auto">
          <a:xfrm>
            <a:off x="3048000" y="3921968"/>
            <a:ext cx="0" cy="38100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4" name="Line 13"/>
          <p:cNvSpPr>
            <a:spLocks noChangeShapeType="1"/>
          </p:cNvSpPr>
          <p:nvPr/>
        </p:nvSpPr>
        <p:spPr bwMode="auto">
          <a:xfrm>
            <a:off x="2057400" y="2778968"/>
            <a:ext cx="0" cy="30480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5" name="Rectangle 14"/>
          <p:cNvSpPr>
            <a:spLocks noChangeArrowheads="1"/>
          </p:cNvSpPr>
          <p:nvPr/>
        </p:nvSpPr>
        <p:spPr bwMode="auto">
          <a:xfrm>
            <a:off x="2514600" y="3312368"/>
            <a:ext cx="1066800" cy="609600"/>
          </a:xfrm>
          <a:prstGeom prst="rect">
            <a:avLst/>
          </a:prstGeom>
          <a:solidFill>
            <a:schemeClr val="accent3">
              <a:lumMod val="20000"/>
              <a:lumOff val="80000"/>
            </a:schemeClr>
          </a:solidFill>
          <a:ln w="28575">
            <a:solidFill>
              <a:srgbClr val="990099"/>
            </a:solidFill>
            <a:miter lim="800000"/>
            <a:headEnd/>
            <a:tailEnd/>
          </a:ln>
        </p:spPr>
        <p:txBody>
          <a:bodyPr wrap="none" anchor="ctr"/>
          <a:lstStyle/>
          <a:p>
            <a:pPr algn="ctr"/>
            <a:r>
              <a:rPr kumimoji="1" lang="en-US" altLang="zh-CN" sz="2000" b="1">
                <a:solidFill>
                  <a:srgbClr val="0000FF"/>
                </a:solidFill>
                <a:latin typeface="Calibri" pitchFamily="34" charset="0"/>
                <a:ea typeface="楷体_GB2312" pitchFamily="49" charset="-122"/>
                <a:cs typeface="Calibri" pitchFamily="34" charset="0"/>
              </a:rPr>
              <a:t>C</a:t>
            </a:r>
          </a:p>
          <a:p>
            <a:pPr algn="ctr"/>
            <a:r>
              <a:rPr kumimoji="1" lang="en-US" altLang="zh-CN" sz="2000" b="1">
                <a:solidFill>
                  <a:srgbClr val="0000FF"/>
                </a:solidFill>
                <a:latin typeface="Calibri" pitchFamily="34" charset="0"/>
                <a:ea typeface="楷体_GB2312" pitchFamily="49" charset="-122"/>
                <a:cs typeface="Calibri" pitchFamily="34" charset="0"/>
              </a:rPr>
              <a:t>10K</a:t>
            </a:r>
          </a:p>
        </p:txBody>
      </p:sp>
      <p:sp>
        <p:nvSpPr>
          <p:cNvPr id="16" name="Rectangle 15"/>
          <p:cNvSpPr>
            <a:spLocks noChangeArrowheads="1"/>
          </p:cNvSpPr>
          <p:nvPr/>
        </p:nvSpPr>
        <p:spPr bwMode="auto">
          <a:xfrm>
            <a:off x="609600" y="3312368"/>
            <a:ext cx="1066800" cy="609600"/>
          </a:xfrm>
          <a:prstGeom prst="rect">
            <a:avLst/>
          </a:prstGeom>
          <a:solidFill>
            <a:schemeClr val="accent3">
              <a:lumMod val="20000"/>
              <a:lumOff val="80000"/>
            </a:schemeClr>
          </a:solidFill>
          <a:ln w="28575">
            <a:solidFill>
              <a:srgbClr val="990099"/>
            </a:solidFill>
            <a:miter lim="800000"/>
            <a:headEnd/>
            <a:tailEnd/>
          </a:ln>
        </p:spPr>
        <p:txBody>
          <a:bodyPr wrap="none" anchor="ctr"/>
          <a:lstStyle/>
          <a:p>
            <a:pPr algn="ctr"/>
            <a:r>
              <a:rPr kumimoji="1" lang="en-US" altLang="zh-CN" sz="2000" b="1">
                <a:solidFill>
                  <a:srgbClr val="0000FF"/>
                </a:solidFill>
                <a:latin typeface="Calibri" pitchFamily="34" charset="0"/>
                <a:ea typeface="楷体_GB2312" pitchFamily="49" charset="-122"/>
                <a:cs typeface="Calibri" pitchFamily="34" charset="0"/>
              </a:rPr>
              <a:t>B</a:t>
            </a:r>
          </a:p>
          <a:p>
            <a:pPr algn="ctr"/>
            <a:r>
              <a:rPr kumimoji="1" lang="en-US" altLang="zh-CN" sz="2000" b="1">
                <a:solidFill>
                  <a:srgbClr val="0000FF"/>
                </a:solidFill>
                <a:latin typeface="Calibri" pitchFamily="34" charset="0"/>
                <a:ea typeface="楷体_GB2312" pitchFamily="49" charset="-122"/>
                <a:cs typeface="Calibri" pitchFamily="34" charset="0"/>
              </a:rPr>
              <a:t>8K</a:t>
            </a:r>
          </a:p>
        </p:txBody>
      </p:sp>
      <p:sp>
        <p:nvSpPr>
          <p:cNvPr id="17" name="Rectangle 16"/>
          <p:cNvSpPr>
            <a:spLocks noChangeArrowheads="1"/>
          </p:cNvSpPr>
          <p:nvPr/>
        </p:nvSpPr>
        <p:spPr bwMode="auto">
          <a:xfrm>
            <a:off x="609600" y="4531568"/>
            <a:ext cx="1066800" cy="609600"/>
          </a:xfrm>
          <a:prstGeom prst="rect">
            <a:avLst/>
          </a:prstGeom>
          <a:solidFill>
            <a:schemeClr val="accent3">
              <a:lumMod val="20000"/>
              <a:lumOff val="80000"/>
            </a:schemeClr>
          </a:solidFill>
          <a:ln w="28575">
            <a:solidFill>
              <a:srgbClr val="990099"/>
            </a:solidFill>
            <a:miter lim="800000"/>
            <a:headEnd/>
            <a:tailEnd/>
          </a:ln>
        </p:spPr>
        <p:txBody>
          <a:bodyPr wrap="none" anchor="ctr"/>
          <a:lstStyle/>
          <a:p>
            <a:pPr algn="ctr"/>
            <a:r>
              <a:rPr kumimoji="1" lang="en-US" altLang="zh-CN" sz="2000" b="1">
                <a:solidFill>
                  <a:srgbClr val="0000FF"/>
                </a:solidFill>
                <a:latin typeface="Calibri" pitchFamily="34" charset="0"/>
                <a:ea typeface="楷体_GB2312" pitchFamily="49" charset="-122"/>
                <a:cs typeface="Calibri" pitchFamily="34" charset="0"/>
              </a:rPr>
              <a:t>D</a:t>
            </a:r>
          </a:p>
          <a:p>
            <a:pPr algn="ctr"/>
            <a:r>
              <a:rPr kumimoji="1" lang="en-US" altLang="zh-CN" sz="2000" b="1">
                <a:solidFill>
                  <a:srgbClr val="0000FF"/>
                </a:solidFill>
                <a:latin typeface="Calibri" pitchFamily="34" charset="0"/>
                <a:ea typeface="楷体_GB2312" pitchFamily="49" charset="-122"/>
                <a:cs typeface="Calibri" pitchFamily="34" charset="0"/>
              </a:rPr>
              <a:t>12K</a:t>
            </a:r>
          </a:p>
        </p:txBody>
      </p:sp>
      <p:sp>
        <p:nvSpPr>
          <p:cNvPr id="19" name="Rectangle 18"/>
          <p:cNvSpPr>
            <a:spLocks noChangeArrowheads="1"/>
          </p:cNvSpPr>
          <p:nvPr/>
        </p:nvSpPr>
        <p:spPr bwMode="auto">
          <a:xfrm>
            <a:off x="6400800" y="1788368"/>
            <a:ext cx="2514600" cy="4953000"/>
          </a:xfrm>
          <a:prstGeom prst="rect">
            <a:avLst/>
          </a:prstGeom>
          <a:solidFill>
            <a:schemeClr val="accent4">
              <a:lumMod val="20000"/>
              <a:lumOff val="80000"/>
            </a:schemeClr>
          </a:solidFill>
          <a:ln w="28575">
            <a:solidFill>
              <a:srgbClr val="0000CC"/>
            </a:solidFill>
            <a:miter lim="800000"/>
            <a:headEnd/>
            <a:tailEnd/>
          </a:ln>
          <a:extLst/>
        </p:spPr>
        <p:txBody>
          <a:bodyPr wrap="none" anchor="ctr"/>
          <a:lstStyle/>
          <a:p>
            <a:endParaRPr lang="zh-CN" altLang="en-US">
              <a:solidFill>
                <a:srgbClr val="7030A0"/>
              </a:solidFill>
              <a:latin typeface="Calibri" pitchFamily="34" charset="0"/>
              <a:ea typeface="华文楷体" pitchFamily="2" charset="-122"/>
              <a:cs typeface="Calibri" pitchFamily="34" charset="0"/>
            </a:endParaRPr>
          </a:p>
        </p:txBody>
      </p:sp>
      <p:sp>
        <p:nvSpPr>
          <p:cNvPr id="20" name="Line 19"/>
          <p:cNvSpPr>
            <a:spLocks noChangeShapeType="1"/>
          </p:cNvSpPr>
          <p:nvPr/>
        </p:nvSpPr>
        <p:spPr bwMode="auto">
          <a:xfrm>
            <a:off x="6400800" y="2550368"/>
            <a:ext cx="2514600" cy="1588"/>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21" name="Line 20"/>
          <p:cNvSpPr>
            <a:spLocks noChangeShapeType="1"/>
          </p:cNvSpPr>
          <p:nvPr/>
        </p:nvSpPr>
        <p:spPr bwMode="auto">
          <a:xfrm>
            <a:off x="6400800" y="3236168"/>
            <a:ext cx="2514600" cy="1588"/>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22" name="Line 21"/>
          <p:cNvSpPr>
            <a:spLocks noChangeShapeType="1"/>
          </p:cNvSpPr>
          <p:nvPr/>
        </p:nvSpPr>
        <p:spPr bwMode="auto">
          <a:xfrm>
            <a:off x="6400800" y="4379168"/>
            <a:ext cx="2514600" cy="1588"/>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23" name="Line 22"/>
          <p:cNvSpPr>
            <a:spLocks noChangeShapeType="1"/>
          </p:cNvSpPr>
          <p:nvPr/>
        </p:nvSpPr>
        <p:spPr bwMode="auto">
          <a:xfrm>
            <a:off x="6400800" y="5979368"/>
            <a:ext cx="2514600" cy="1588"/>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24" name="Text Box 23"/>
          <p:cNvSpPr txBox="1">
            <a:spLocks noChangeArrowheads="1"/>
          </p:cNvSpPr>
          <p:nvPr/>
        </p:nvSpPr>
        <p:spPr bwMode="auto">
          <a:xfrm>
            <a:off x="6732240" y="2576676"/>
            <a:ext cx="1903085" cy="70788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dirty="0">
                <a:solidFill>
                  <a:srgbClr val="7030A0"/>
                </a:solidFill>
                <a:latin typeface="Calibri" pitchFamily="34" charset="0"/>
                <a:ea typeface="华文楷体" pitchFamily="2" charset="-122"/>
                <a:cs typeface="Calibri" pitchFamily="34" charset="0"/>
              </a:rPr>
              <a:t>程序</a:t>
            </a:r>
            <a:r>
              <a:rPr kumimoji="1" lang="en-US" altLang="zh-CN" sz="2000" b="1" dirty="0">
                <a:solidFill>
                  <a:srgbClr val="7030A0"/>
                </a:solidFill>
                <a:latin typeface="Calibri" pitchFamily="34" charset="0"/>
                <a:ea typeface="华文楷体" pitchFamily="2" charset="-122"/>
                <a:cs typeface="Calibri" pitchFamily="34" charset="0"/>
              </a:rPr>
              <a:t>X</a:t>
            </a:r>
            <a:r>
              <a:rPr kumimoji="1" lang="zh-CN" altLang="en-US" sz="2000" b="1" dirty="0">
                <a:solidFill>
                  <a:srgbClr val="7030A0"/>
                </a:solidFill>
                <a:latin typeface="Calibri" pitchFamily="34" charset="0"/>
                <a:ea typeface="华文楷体" pitchFamily="2" charset="-122"/>
                <a:cs typeface="Calibri" pitchFamily="34" charset="0"/>
              </a:rPr>
              <a:t>的常驻区</a:t>
            </a:r>
          </a:p>
          <a:p>
            <a:pPr eaLnBrk="1" hangingPunct="1"/>
            <a:r>
              <a:rPr kumimoji="1" lang="zh-CN" altLang="en-US" sz="2000" b="1" dirty="0">
                <a:solidFill>
                  <a:srgbClr val="7030A0"/>
                </a:solidFill>
                <a:latin typeface="Calibri" pitchFamily="34" charset="0"/>
                <a:ea typeface="华文楷体" pitchFamily="2" charset="-122"/>
                <a:cs typeface="Calibri" pitchFamily="34" charset="0"/>
              </a:rPr>
              <a:t>    </a:t>
            </a:r>
            <a:r>
              <a:rPr kumimoji="1" lang="en-US" altLang="zh-CN" sz="2000" b="1" dirty="0">
                <a:solidFill>
                  <a:srgbClr val="7030A0"/>
                </a:solidFill>
                <a:latin typeface="Calibri" pitchFamily="34" charset="0"/>
                <a:ea typeface="华文楷体" pitchFamily="2" charset="-122"/>
                <a:cs typeface="Calibri" pitchFamily="34" charset="0"/>
              </a:rPr>
              <a:t>A</a:t>
            </a:r>
            <a:r>
              <a:rPr kumimoji="1" lang="zh-CN" altLang="en-US" sz="2000" b="1" dirty="0">
                <a:solidFill>
                  <a:srgbClr val="7030A0"/>
                </a:solidFill>
                <a:latin typeface="Calibri" pitchFamily="34" charset="0"/>
                <a:ea typeface="华文楷体" pitchFamily="2" charset="-122"/>
                <a:cs typeface="Calibri" pitchFamily="34" charset="0"/>
              </a:rPr>
              <a:t>（</a:t>
            </a:r>
            <a:r>
              <a:rPr kumimoji="1" lang="en-US" altLang="zh-CN" sz="2000" b="1" dirty="0">
                <a:solidFill>
                  <a:srgbClr val="7030A0"/>
                </a:solidFill>
                <a:latin typeface="Calibri" pitchFamily="34" charset="0"/>
                <a:ea typeface="华文楷体" pitchFamily="2" charset="-122"/>
                <a:cs typeface="Calibri" pitchFamily="34" charset="0"/>
              </a:rPr>
              <a:t>8K</a:t>
            </a:r>
            <a:r>
              <a:rPr kumimoji="1" lang="zh-CN" altLang="en-US" sz="2000" b="1" dirty="0">
                <a:solidFill>
                  <a:srgbClr val="7030A0"/>
                </a:solidFill>
                <a:latin typeface="Calibri" pitchFamily="34" charset="0"/>
                <a:ea typeface="华文楷体" pitchFamily="2" charset="-122"/>
                <a:cs typeface="Calibri" pitchFamily="34" charset="0"/>
              </a:rPr>
              <a:t>）</a:t>
            </a:r>
          </a:p>
        </p:txBody>
      </p:sp>
      <p:sp>
        <p:nvSpPr>
          <p:cNvPr id="25" name="Text Box 24"/>
          <p:cNvSpPr txBox="1">
            <a:spLocks noChangeArrowheads="1"/>
          </p:cNvSpPr>
          <p:nvPr/>
        </p:nvSpPr>
        <p:spPr bwMode="auto">
          <a:xfrm>
            <a:off x="7020272" y="3389669"/>
            <a:ext cx="1316386" cy="83099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7030A0"/>
                </a:solidFill>
                <a:latin typeface="Calibri" pitchFamily="34" charset="0"/>
                <a:ea typeface="华文楷体" pitchFamily="2" charset="-122"/>
                <a:cs typeface="Calibri" pitchFamily="34" charset="0"/>
              </a:rPr>
              <a:t>覆盖区</a:t>
            </a:r>
            <a:r>
              <a:rPr kumimoji="1" lang="en-US" altLang="zh-CN" sz="2400" b="1" dirty="0">
                <a:solidFill>
                  <a:srgbClr val="7030A0"/>
                </a:solidFill>
                <a:latin typeface="Calibri" pitchFamily="34" charset="0"/>
                <a:ea typeface="华文楷体" pitchFamily="2" charset="-122"/>
                <a:cs typeface="Calibri" pitchFamily="34" charset="0"/>
              </a:rPr>
              <a:t>0</a:t>
            </a:r>
          </a:p>
          <a:p>
            <a:pPr eaLnBrk="1" hangingPunct="1"/>
            <a:r>
              <a:rPr kumimoji="1" lang="zh-CN" altLang="en-US" sz="2400" b="1" dirty="0">
                <a:solidFill>
                  <a:srgbClr val="7030A0"/>
                </a:solidFill>
                <a:latin typeface="Calibri" pitchFamily="34" charset="0"/>
                <a:ea typeface="华文楷体" pitchFamily="2" charset="-122"/>
                <a:cs typeface="Calibri" pitchFamily="34" charset="0"/>
              </a:rPr>
              <a:t>（</a:t>
            </a:r>
            <a:r>
              <a:rPr kumimoji="1" lang="en-US" altLang="zh-CN" sz="2400" b="1" dirty="0">
                <a:solidFill>
                  <a:srgbClr val="7030A0"/>
                </a:solidFill>
                <a:latin typeface="Calibri" pitchFamily="34" charset="0"/>
                <a:ea typeface="华文楷体" pitchFamily="2" charset="-122"/>
                <a:cs typeface="Calibri" pitchFamily="34" charset="0"/>
              </a:rPr>
              <a:t>10K</a:t>
            </a:r>
            <a:r>
              <a:rPr kumimoji="1" lang="zh-CN" altLang="en-US" sz="2400" b="1" dirty="0">
                <a:solidFill>
                  <a:srgbClr val="7030A0"/>
                </a:solidFill>
                <a:latin typeface="Calibri" pitchFamily="34" charset="0"/>
                <a:ea typeface="华文楷体" pitchFamily="2" charset="-122"/>
                <a:cs typeface="Calibri" pitchFamily="34" charset="0"/>
              </a:rPr>
              <a:t>）</a:t>
            </a:r>
          </a:p>
        </p:txBody>
      </p:sp>
      <p:sp>
        <p:nvSpPr>
          <p:cNvPr id="26" name="Text Box 25"/>
          <p:cNvSpPr txBox="1">
            <a:spLocks noChangeArrowheads="1"/>
          </p:cNvSpPr>
          <p:nvPr/>
        </p:nvSpPr>
        <p:spPr bwMode="auto">
          <a:xfrm>
            <a:off x="7092280" y="4655393"/>
            <a:ext cx="1316386" cy="83099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7030A0"/>
                </a:solidFill>
                <a:latin typeface="Calibri" pitchFamily="34" charset="0"/>
                <a:ea typeface="华文楷体" pitchFamily="2" charset="-122"/>
                <a:cs typeface="Calibri" pitchFamily="34" charset="0"/>
              </a:rPr>
              <a:t>覆盖区</a:t>
            </a:r>
            <a:r>
              <a:rPr kumimoji="1" lang="en-US" altLang="zh-CN" sz="2400" b="1" dirty="0">
                <a:solidFill>
                  <a:srgbClr val="7030A0"/>
                </a:solidFill>
                <a:latin typeface="Calibri" pitchFamily="34" charset="0"/>
                <a:ea typeface="华文楷体" pitchFamily="2" charset="-122"/>
                <a:cs typeface="Calibri" pitchFamily="34" charset="0"/>
              </a:rPr>
              <a:t>1</a:t>
            </a:r>
          </a:p>
          <a:p>
            <a:pPr eaLnBrk="1" hangingPunct="1"/>
            <a:r>
              <a:rPr kumimoji="1" lang="zh-CN" altLang="en-US" sz="2400" b="1" dirty="0">
                <a:solidFill>
                  <a:srgbClr val="7030A0"/>
                </a:solidFill>
                <a:latin typeface="Calibri" pitchFamily="34" charset="0"/>
                <a:ea typeface="华文楷体" pitchFamily="2" charset="-122"/>
                <a:cs typeface="Calibri" pitchFamily="34" charset="0"/>
              </a:rPr>
              <a:t>（</a:t>
            </a:r>
            <a:r>
              <a:rPr kumimoji="1" lang="en-US" altLang="zh-CN" sz="2400" b="1" dirty="0">
                <a:solidFill>
                  <a:srgbClr val="7030A0"/>
                </a:solidFill>
                <a:latin typeface="Calibri" pitchFamily="34" charset="0"/>
                <a:ea typeface="华文楷体" pitchFamily="2" charset="-122"/>
                <a:cs typeface="Calibri" pitchFamily="34" charset="0"/>
              </a:rPr>
              <a:t>12K</a:t>
            </a:r>
            <a:r>
              <a:rPr kumimoji="1" lang="zh-CN" altLang="en-US" sz="2400" b="1" dirty="0">
                <a:solidFill>
                  <a:srgbClr val="7030A0"/>
                </a:solidFill>
                <a:latin typeface="Calibri" pitchFamily="34" charset="0"/>
                <a:ea typeface="华文楷体" pitchFamily="2" charset="-122"/>
                <a:cs typeface="Calibri" pitchFamily="34" charset="0"/>
              </a:rPr>
              <a:t>）</a:t>
            </a:r>
          </a:p>
        </p:txBody>
      </p:sp>
      <p:sp>
        <p:nvSpPr>
          <p:cNvPr id="27" name="Rectangle 26"/>
          <p:cNvSpPr>
            <a:spLocks noChangeArrowheads="1"/>
          </p:cNvSpPr>
          <p:nvPr/>
        </p:nvSpPr>
        <p:spPr bwMode="auto">
          <a:xfrm>
            <a:off x="5486400" y="3236168"/>
            <a:ext cx="533400" cy="685800"/>
          </a:xfrm>
          <a:prstGeom prst="rect">
            <a:avLst/>
          </a:prstGeom>
          <a:noFill/>
          <a:ln w="2857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28" name="Rectangle 27"/>
          <p:cNvSpPr>
            <a:spLocks noChangeArrowheads="1"/>
          </p:cNvSpPr>
          <p:nvPr/>
        </p:nvSpPr>
        <p:spPr bwMode="auto">
          <a:xfrm>
            <a:off x="4648200" y="3236168"/>
            <a:ext cx="533400" cy="1066800"/>
          </a:xfrm>
          <a:prstGeom prst="rect">
            <a:avLst/>
          </a:prstGeom>
          <a:noFill/>
          <a:ln w="2857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en-US" sz="3200">
              <a:solidFill>
                <a:srgbClr val="7030A0"/>
              </a:solidFill>
              <a:latin typeface="Calibri" pitchFamily="34" charset="0"/>
              <a:cs typeface="Calibri" pitchFamily="34" charset="0"/>
            </a:endParaRPr>
          </a:p>
        </p:txBody>
      </p:sp>
      <p:sp>
        <p:nvSpPr>
          <p:cNvPr id="29" name="Rectangle 28"/>
          <p:cNvSpPr>
            <a:spLocks noChangeArrowheads="1"/>
          </p:cNvSpPr>
          <p:nvPr/>
        </p:nvSpPr>
        <p:spPr bwMode="auto">
          <a:xfrm>
            <a:off x="4343400" y="4607768"/>
            <a:ext cx="533400" cy="1066800"/>
          </a:xfrm>
          <a:prstGeom prst="rect">
            <a:avLst/>
          </a:prstGeom>
          <a:noFill/>
          <a:ln w="2857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30" name="Rectangle 29"/>
          <p:cNvSpPr>
            <a:spLocks noChangeArrowheads="1"/>
          </p:cNvSpPr>
          <p:nvPr/>
        </p:nvSpPr>
        <p:spPr bwMode="auto">
          <a:xfrm>
            <a:off x="5029200" y="4607768"/>
            <a:ext cx="533400" cy="762000"/>
          </a:xfrm>
          <a:prstGeom prst="rect">
            <a:avLst/>
          </a:prstGeom>
          <a:noFill/>
          <a:ln w="2857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31" name="Rectangle 30"/>
          <p:cNvSpPr>
            <a:spLocks noChangeArrowheads="1"/>
          </p:cNvSpPr>
          <p:nvPr/>
        </p:nvSpPr>
        <p:spPr bwMode="auto">
          <a:xfrm>
            <a:off x="5715000" y="4379168"/>
            <a:ext cx="533400" cy="1600200"/>
          </a:xfrm>
          <a:prstGeom prst="rect">
            <a:avLst/>
          </a:prstGeom>
          <a:noFill/>
          <a:ln w="2857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32" name="Line 31"/>
          <p:cNvSpPr>
            <a:spLocks noChangeShapeType="1"/>
          </p:cNvSpPr>
          <p:nvPr/>
        </p:nvSpPr>
        <p:spPr bwMode="auto">
          <a:xfrm>
            <a:off x="5715000" y="3388568"/>
            <a:ext cx="685800" cy="158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33" name="Line 32"/>
          <p:cNvSpPr>
            <a:spLocks noChangeShapeType="1"/>
          </p:cNvSpPr>
          <p:nvPr/>
        </p:nvSpPr>
        <p:spPr bwMode="auto">
          <a:xfrm>
            <a:off x="5943600" y="5826968"/>
            <a:ext cx="457200" cy="158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34" name="Line 33"/>
          <p:cNvSpPr>
            <a:spLocks noChangeShapeType="1"/>
          </p:cNvSpPr>
          <p:nvPr/>
        </p:nvSpPr>
        <p:spPr bwMode="auto">
          <a:xfrm>
            <a:off x="5334000" y="5217368"/>
            <a:ext cx="1066800" cy="158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35" name="Line 34"/>
          <p:cNvSpPr>
            <a:spLocks noChangeShapeType="1"/>
          </p:cNvSpPr>
          <p:nvPr/>
        </p:nvSpPr>
        <p:spPr bwMode="auto">
          <a:xfrm>
            <a:off x="4572000" y="5522168"/>
            <a:ext cx="1828800" cy="158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36" name="Line 35"/>
          <p:cNvSpPr>
            <a:spLocks noChangeShapeType="1"/>
          </p:cNvSpPr>
          <p:nvPr/>
        </p:nvSpPr>
        <p:spPr bwMode="auto">
          <a:xfrm>
            <a:off x="4876800" y="4074368"/>
            <a:ext cx="1524000" cy="158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7030A0"/>
              </a:solidFill>
              <a:latin typeface="Calibri" pitchFamily="34" charset="0"/>
              <a:cs typeface="Calibri" pitchFamily="34" charset="0"/>
            </a:endParaRPr>
          </a:p>
        </p:txBody>
      </p:sp>
      <p:sp>
        <p:nvSpPr>
          <p:cNvPr id="37" name="Text Box 36"/>
          <p:cNvSpPr txBox="1">
            <a:spLocks noChangeArrowheads="1"/>
          </p:cNvSpPr>
          <p:nvPr/>
        </p:nvSpPr>
        <p:spPr bwMode="auto">
          <a:xfrm>
            <a:off x="5470525" y="3331418"/>
            <a:ext cx="461986" cy="52322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800">
                <a:solidFill>
                  <a:srgbClr val="7030A0"/>
                </a:solidFill>
                <a:latin typeface="Calibri" pitchFamily="34" charset="0"/>
                <a:ea typeface="+mn-ea"/>
                <a:cs typeface="Calibri" pitchFamily="34" charset="0"/>
              </a:rPr>
              <a:t> </a:t>
            </a:r>
            <a:r>
              <a:rPr kumimoji="1" lang="en-US" altLang="zh-CN" sz="2800">
                <a:solidFill>
                  <a:srgbClr val="7030A0"/>
                </a:solidFill>
                <a:latin typeface="Calibri" pitchFamily="34" charset="0"/>
                <a:ea typeface="+mn-ea"/>
                <a:cs typeface="Calibri" pitchFamily="34" charset="0"/>
              </a:rPr>
              <a:t>B</a:t>
            </a:r>
          </a:p>
        </p:txBody>
      </p:sp>
      <p:sp>
        <p:nvSpPr>
          <p:cNvPr id="38" name="Text Box 37"/>
          <p:cNvSpPr txBox="1">
            <a:spLocks noChangeArrowheads="1"/>
          </p:cNvSpPr>
          <p:nvPr/>
        </p:nvSpPr>
        <p:spPr bwMode="auto">
          <a:xfrm>
            <a:off x="4718050" y="3342531"/>
            <a:ext cx="375424" cy="52322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800" dirty="0">
                <a:solidFill>
                  <a:srgbClr val="7030A0"/>
                </a:solidFill>
                <a:latin typeface="Calibri" pitchFamily="34" charset="0"/>
                <a:ea typeface="+mn-ea"/>
                <a:cs typeface="Calibri" pitchFamily="34" charset="0"/>
              </a:rPr>
              <a:t>C</a:t>
            </a:r>
            <a:endParaRPr kumimoji="1" lang="en-US" altLang="zh-CN" sz="2000" dirty="0">
              <a:solidFill>
                <a:srgbClr val="7030A0"/>
              </a:solidFill>
              <a:latin typeface="Calibri" pitchFamily="34" charset="0"/>
              <a:ea typeface="+mn-ea"/>
              <a:cs typeface="Calibri" pitchFamily="34" charset="0"/>
            </a:endParaRPr>
          </a:p>
        </p:txBody>
      </p:sp>
      <p:sp>
        <p:nvSpPr>
          <p:cNvPr id="39" name="Text Box 38"/>
          <p:cNvSpPr txBox="1">
            <a:spLocks noChangeArrowheads="1"/>
          </p:cNvSpPr>
          <p:nvPr/>
        </p:nvSpPr>
        <p:spPr bwMode="auto">
          <a:xfrm>
            <a:off x="5691188" y="4409331"/>
            <a:ext cx="487634" cy="52322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800">
                <a:solidFill>
                  <a:srgbClr val="7030A0"/>
                </a:solidFill>
                <a:latin typeface="Calibri" pitchFamily="34" charset="0"/>
                <a:ea typeface="+mn-ea"/>
                <a:cs typeface="Calibri" pitchFamily="34" charset="0"/>
              </a:rPr>
              <a:t> </a:t>
            </a:r>
            <a:r>
              <a:rPr kumimoji="1" lang="en-US" altLang="zh-CN" sz="2800">
                <a:solidFill>
                  <a:srgbClr val="7030A0"/>
                </a:solidFill>
                <a:latin typeface="Calibri" pitchFamily="34" charset="0"/>
                <a:ea typeface="+mn-ea"/>
                <a:cs typeface="Calibri" pitchFamily="34" charset="0"/>
              </a:rPr>
              <a:t>D</a:t>
            </a:r>
          </a:p>
        </p:txBody>
      </p:sp>
      <p:sp>
        <p:nvSpPr>
          <p:cNvPr id="40" name="Text Box 39"/>
          <p:cNvSpPr txBox="1">
            <a:spLocks noChangeArrowheads="1"/>
          </p:cNvSpPr>
          <p:nvPr/>
        </p:nvSpPr>
        <p:spPr bwMode="auto">
          <a:xfrm>
            <a:off x="5005388" y="4531568"/>
            <a:ext cx="441146" cy="52322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800">
                <a:solidFill>
                  <a:srgbClr val="7030A0"/>
                </a:solidFill>
                <a:latin typeface="Calibri" pitchFamily="34" charset="0"/>
                <a:ea typeface="+mn-ea"/>
                <a:cs typeface="Calibri" pitchFamily="34" charset="0"/>
              </a:rPr>
              <a:t> </a:t>
            </a:r>
            <a:r>
              <a:rPr kumimoji="1" lang="en-US" altLang="zh-CN" sz="2800">
                <a:solidFill>
                  <a:srgbClr val="7030A0"/>
                </a:solidFill>
                <a:latin typeface="Calibri" pitchFamily="34" charset="0"/>
                <a:ea typeface="+mn-ea"/>
                <a:cs typeface="Calibri" pitchFamily="34" charset="0"/>
              </a:rPr>
              <a:t>E</a:t>
            </a:r>
          </a:p>
        </p:txBody>
      </p:sp>
      <p:sp>
        <p:nvSpPr>
          <p:cNvPr id="41" name="Text Box 40"/>
          <p:cNvSpPr txBox="1">
            <a:spLocks noChangeArrowheads="1"/>
          </p:cNvSpPr>
          <p:nvPr/>
        </p:nvSpPr>
        <p:spPr bwMode="auto">
          <a:xfrm>
            <a:off x="4319588" y="4637931"/>
            <a:ext cx="431528" cy="52322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800">
                <a:solidFill>
                  <a:srgbClr val="7030A0"/>
                </a:solidFill>
                <a:latin typeface="Calibri" pitchFamily="34" charset="0"/>
                <a:ea typeface="+mn-ea"/>
                <a:cs typeface="Calibri" pitchFamily="34" charset="0"/>
              </a:rPr>
              <a:t> </a:t>
            </a:r>
            <a:r>
              <a:rPr kumimoji="1" lang="en-US" altLang="zh-CN" sz="2800">
                <a:solidFill>
                  <a:srgbClr val="7030A0"/>
                </a:solidFill>
                <a:latin typeface="Calibri" pitchFamily="34" charset="0"/>
                <a:ea typeface="+mn-ea"/>
                <a:cs typeface="Calibri" pitchFamily="34" charset="0"/>
              </a:rPr>
              <a:t>F</a:t>
            </a:r>
          </a:p>
        </p:txBody>
      </p:sp>
      <p:sp>
        <p:nvSpPr>
          <p:cNvPr id="42" name="云形 41"/>
          <p:cNvSpPr/>
          <p:nvPr/>
        </p:nvSpPr>
        <p:spPr>
          <a:xfrm>
            <a:off x="3357736" y="1412776"/>
            <a:ext cx="2438400" cy="1202010"/>
          </a:xfrm>
          <a:prstGeom prst="cloud">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990099"/>
                </a:solidFill>
                <a:latin typeface="华文楷体" pitchFamily="2" charset="-122"/>
                <a:ea typeface="华文楷体" pitchFamily="2" charset="-122"/>
              </a:rPr>
              <a:t>缺点：对用户不透明，增加了用户负担</a:t>
            </a:r>
          </a:p>
        </p:txBody>
      </p:sp>
      <p:sp>
        <p:nvSpPr>
          <p:cNvPr id="43" name="Text Box 17"/>
          <p:cNvSpPr txBox="1">
            <a:spLocks noChangeArrowheads="1"/>
          </p:cNvSpPr>
          <p:nvPr/>
        </p:nvSpPr>
        <p:spPr bwMode="auto">
          <a:xfrm>
            <a:off x="6606785" y="1444714"/>
            <a:ext cx="18678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dirty="0">
                <a:solidFill>
                  <a:srgbClr val="C00000"/>
                </a:solidFill>
                <a:latin typeface="Calibri" pitchFamily="34" charset="0"/>
                <a:ea typeface="华文楷体" pitchFamily="2" charset="-122"/>
                <a:cs typeface="Calibri" pitchFamily="34" charset="0"/>
              </a:rPr>
              <a:t>内存占用：</a:t>
            </a:r>
            <a:r>
              <a:rPr kumimoji="1" lang="en-US" altLang="zh-CN" sz="2000" b="1" dirty="0">
                <a:solidFill>
                  <a:srgbClr val="C00000"/>
                </a:solidFill>
                <a:latin typeface="Calibri" pitchFamily="34" charset="0"/>
                <a:ea typeface="华文楷体" pitchFamily="2" charset="-122"/>
                <a:cs typeface="Calibri" pitchFamily="34" charset="0"/>
              </a:rPr>
              <a:t>30K</a:t>
            </a:r>
            <a:endParaRPr kumimoji="1" lang="zh-CN" altLang="en-US" sz="2000" b="1" dirty="0">
              <a:solidFill>
                <a:srgbClr val="C00000"/>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380999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ppt_x</p:attrName>
                                        </p:attrNameLst>
                                      </p:cBhvr>
                                      <p:tavLst>
                                        <p:tav tm="0">
                                          <p:val>
                                            <p:strVal val="#ppt_x"/>
                                          </p:val>
                                        </p:tav>
                                        <p:tav tm="100000">
                                          <p:val>
                                            <p:strVal val="#ppt_x"/>
                                          </p:val>
                                        </p:tav>
                                      </p:tavLst>
                                    </p:anim>
                                    <p:anim calcmode="lin" valueType="num">
                                      <p:cBhvr>
                                        <p:cTn id="9" dur="2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anim calcmode="lin" valueType="num">
                                      <p:cBhvr>
                                        <p:cTn id="13" dur="2000" fill="hold"/>
                                        <p:tgtEl>
                                          <p:spTgt spid="20"/>
                                        </p:tgtEl>
                                        <p:attrNameLst>
                                          <p:attrName>ppt_x</p:attrName>
                                        </p:attrNameLst>
                                      </p:cBhvr>
                                      <p:tavLst>
                                        <p:tav tm="0">
                                          <p:val>
                                            <p:strVal val="#ppt_x"/>
                                          </p:val>
                                        </p:tav>
                                        <p:tav tm="100000">
                                          <p:val>
                                            <p:strVal val="#ppt_x"/>
                                          </p:val>
                                        </p:tav>
                                      </p:tavLst>
                                    </p:anim>
                                    <p:anim calcmode="lin" valueType="num">
                                      <p:cBhvr>
                                        <p:cTn id="14" dur="2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2000"/>
                                        <p:tgtEl>
                                          <p:spTgt spid="21"/>
                                        </p:tgtEl>
                                      </p:cBhvr>
                                    </p:animEffect>
                                    <p:anim calcmode="lin" valueType="num">
                                      <p:cBhvr>
                                        <p:cTn id="18" dur="2000" fill="hold"/>
                                        <p:tgtEl>
                                          <p:spTgt spid="21"/>
                                        </p:tgtEl>
                                        <p:attrNameLst>
                                          <p:attrName>ppt_x</p:attrName>
                                        </p:attrNameLst>
                                      </p:cBhvr>
                                      <p:tavLst>
                                        <p:tav tm="0">
                                          <p:val>
                                            <p:strVal val="#ppt_x"/>
                                          </p:val>
                                        </p:tav>
                                        <p:tav tm="100000">
                                          <p:val>
                                            <p:strVal val="#ppt_x"/>
                                          </p:val>
                                        </p:tav>
                                      </p:tavLst>
                                    </p:anim>
                                    <p:anim calcmode="lin" valueType="num">
                                      <p:cBhvr>
                                        <p:cTn id="19" dur="2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2000"/>
                                        <p:tgtEl>
                                          <p:spTgt spid="22"/>
                                        </p:tgtEl>
                                      </p:cBhvr>
                                    </p:animEffect>
                                    <p:anim calcmode="lin" valueType="num">
                                      <p:cBhvr>
                                        <p:cTn id="23" dur="2000" fill="hold"/>
                                        <p:tgtEl>
                                          <p:spTgt spid="22"/>
                                        </p:tgtEl>
                                        <p:attrNameLst>
                                          <p:attrName>ppt_x</p:attrName>
                                        </p:attrNameLst>
                                      </p:cBhvr>
                                      <p:tavLst>
                                        <p:tav tm="0">
                                          <p:val>
                                            <p:strVal val="#ppt_x"/>
                                          </p:val>
                                        </p:tav>
                                        <p:tav tm="100000">
                                          <p:val>
                                            <p:strVal val="#ppt_x"/>
                                          </p:val>
                                        </p:tav>
                                      </p:tavLst>
                                    </p:anim>
                                    <p:anim calcmode="lin" valueType="num">
                                      <p:cBhvr>
                                        <p:cTn id="24" dur="2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000"/>
                                        <p:tgtEl>
                                          <p:spTgt spid="23"/>
                                        </p:tgtEl>
                                      </p:cBhvr>
                                    </p:animEffect>
                                    <p:anim calcmode="lin" valueType="num">
                                      <p:cBhvr>
                                        <p:cTn id="28" dur="2000" fill="hold"/>
                                        <p:tgtEl>
                                          <p:spTgt spid="23"/>
                                        </p:tgtEl>
                                        <p:attrNameLst>
                                          <p:attrName>ppt_x</p:attrName>
                                        </p:attrNameLst>
                                      </p:cBhvr>
                                      <p:tavLst>
                                        <p:tav tm="0">
                                          <p:val>
                                            <p:strVal val="#ppt_x"/>
                                          </p:val>
                                        </p:tav>
                                        <p:tav tm="100000">
                                          <p:val>
                                            <p:strVal val="#ppt_x"/>
                                          </p:val>
                                        </p:tav>
                                      </p:tavLst>
                                    </p:anim>
                                    <p:anim calcmode="lin" valueType="num">
                                      <p:cBhvr>
                                        <p:cTn id="29" dur="2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2000"/>
                                        <p:tgtEl>
                                          <p:spTgt spid="24"/>
                                        </p:tgtEl>
                                      </p:cBhvr>
                                    </p:animEffect>
                                    <p:anim calcmode="lin" valueType="num">
                                      <p:cBhvr>
                                        <p:cTn id="33" dur="2000" fill="hold"/>
                                        <p:tgtEl>
                                          <p:spTgt spid="24"/>
                                        </p:tgtEl>
                                        <p:attrNameLst>
                                          <p:attrName>ppt_x</p:attrName>
                                        </p:attrNameLst>
                                      </p:cBhvr>
                                      <p:tavLst>
                                        <p:tav tm="0">
                                          <p:val>
                                            <p:strVal val="#ppt_x"/>
                                          </p:val>
                                        </p:tav>
                                        <p:tav tm="100000">
                                          <p:val>
                                            <p:strVal val="#ppt_x"/>
                                          </p:val>
                                        </p:tav>
                                      </p:tavLst>
                                    </p:anim>
                                    <p:anim calcmode="lin" valueType="num">
                                      <p:cBhvr>
                                        <p:cTn id="34" dur="2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0"/>
                                        <p:tgtEl>
                                          <p:spTgt spid="25"/>
                                        </p:tgtEl>
                                      </p:cBhvr>
                                    </p:animEffect>
                                    <p:anim calcmode="lin" valueType="num">
                                      <p:cBhvr>
                                        <p:cTn id="38" dur="2000" fill="hold"/>
                                        <p:tgtEl>
                                          <p:spTgt spid="25"/>
                                        </p:tgtEl>
                                        <p:attrNameLst>
                                          <p:attrName>ppt_x</p:attrName>
                                        </p:attrNameLst>
                                      </p:cBhvr>
                                      <p:tavLst>
                                        <p:tav tm="0">
                                          <p:val>
                                            <p:strVal val="#ppt_x"/>
                                          </p:val>
                                        </p:tav>
                                        <p:tav tm="100000">
                                          <p:val>
                                            <p:strVal val="#ppt_x"/>
                                          </p:val>
                                        </p:tav>
                                      </p:tavLst>
                                    </p:anim>
                                    <p:anim calcmode="lin" valueType="num">
                                      <p:cBhvr>
                                        <p:cTn id="39" dur="20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anim calcmode="lin" valueType="num">
                                      <p:cBhvr>
                                        <p:cTn id="43" dur="2000" fill="hold"/>
                                        <p:tgtEl>
                                          <p:spTgt spid="26"/>
                                        </p:tgtEl>
                                        <p:attrNameLst>
                                          <p:attrName>ppt_x</p:attrName>
                                        </p:attrNameLst>
                                      </p:cBhvr>
                                      <p:tavLst>
                                        <p:tav tm="0">
                                          <p:val>
                                            <p:strVal val="#ppt_x"/>
                                          </p:val>
                                        </p:tav>
                                        <p:tav tm="100000">
                                          <p:val>
                                            <p:strVal val="#ppt_x"/>
                                          </p:val>
                                        </p:tav>
                                      </p:tavLst>
                                    </p:anim>
                                    <p:anim calcmode="lin" valueType="num">
                                      <p:cBhvr>
                                        <p:cTn id="44" dur="2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2000"/>
                                        <p:tgtEl>
                                          <p:spTgt spid="27"/>
                                        </p:tgtEl>
                                      </p:cBhvr>
                                    </p:animEffect>
                                    <p:anim calcmode="lin" valueType="num">
                                      <p:cBhvr>
                                        <p:cTn id="48" dur="2000" fill="hold"/>
                                        <p:tgtEl>
                                          <p:spTgt spid="27"/>
                                        </p:tgtEl>
                                        <p:attrNameLst>
                                          <p:attrName>ppt_x</p:attrName>
                                        </p:attrNameLst>
                                      </p:cBhvr>
                                      <p:tavLst>
                                        <p:tav tm="0">
                                          <p:val>
                                            <p:strVal val="#ppt_x"/>
                                          </p:val>
                                        </p:tav>
                                        <p:tav tm="100000">
                                          <p:val>
                                            <p:strVal val="#ppt_x"/>
                                          </p:val>
                                        </p:tav>
                                      </p:tavLst>
                                    </p:anim>
                                    <p:anim calcmode="lin" valueType="num">
                                      <p:cBhvr>
                                        <p:cTn id="49" dur="200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2000"/>
                                        <p:tgtEl>
                                          <p:spTgt spid="28"/>
                                        </p:tgtEl>
                                      </p:cBhvr>
                                    </p:animEffect>
                                    <p:anim calcmode="lin" valueType="num">
                                      <p:cBhvr>
                                        <p:cTn id="53" dur="2000" fill="hold"/>
                                        <p:tgtEl>
                                          <p:spTgt spid="28"/>
                                        </p:tgtEl>
                                        <p:attrNameLst>
                                          <p:attrName>ppt_x</p:attrName>
                                        </p:attrNameLst>
                                      </p:cBhvr>
                                      <p:tavLst>
                                        <p:tav tm="0">
                                          <p:val>
                                            <p:strVal val="#ppt_x"/>
                                          </p:val>
                                        </p:tav>
                                        <p:tav tm="100000">
                                          <p:val>
                                            <p:strVal val="#ppt_x"/>
                                          </p:val>
                                        </p:tav>
                                      </p:tavLst>
                                    </p:anim>
                                    <p:anim calcmode="lin" valueType="num">
                                      <p:cBhvr>
                                        <p:cTn id="54" dur="2000" fill="hold"/>
                                        <p:tgtEl>
                                          <p:spTgt spid="2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2000"/>
                                        <p:tgtEl>
                                          <p:spTgt spid="29"/>
                                        </p:tgtEl>
                                      </p:cBhvr>
                                    </p:animEffect>
                                    <p:anim calcmode="lin" valueType="num">
                                      <p:cBhvr>
                                        <p:cTn id="58" dur="2000" fill="hold"/>
                                        <p:tgtEl>
                                          <p:spTgt spid="29"/>
                                        </p:tgtEl>
                                        <p:attrNameLst>
                                          <p:attrName>ppt_x</p:attrName>
                                        </p:attrNameLst>
                                      </p:cBhvr>
                                      <p:tavLst>
                                        <p:tav tm="0">
                                          <p:val>
                                            <p:strVal val="#ppt_x"/>
                                          </p:val>
                                        </p:tav>
                                        <p:tav tm="100000">
                                          <p:val>
                                            <p:strVal val="#ppt_x"/>
                                          </p:val>
                                        </p:tav>
                                      </p:tavLst>
                                    </p:anim>
                                    <p:anim calcmode="lin" valueType="num">
                                      <p:cBhvr>
                                        <p:cTn id="59" dur="2000" fill="hold"/>
                                        <p:tgtEl>
                                          <p:spTgt spid="2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2000"/>
                                        <p:tgtEl>
                                          <p:spTgt spid="30"/>
                                        </p:tgtEl>
                                      </p:cBhvr>
                                    </p:animEffect>
                                    <p:anim calcmode="lin" valueType="num">
                                      <p:cBhvr>
                                        <p:cTn id="63" dur="2000" fill="hold"/>
                                        <p:tgtEl>
                                          <p:spTgt spid="30"/>
                                        </p:tgtEl>
                                        <p:attrNameLst>
                                          <p:attrName>ppt_x</p:attrName>
                                        </p:attrNameLst>
                                      </p:cBhvr>
                                      <p:tavLst>
                                        <p:tav tm="0">
                                          <p:val>
                                            <p:strVal val="#ppt_x"/>
                                          </p:val>
                                        </p:tav>
                                        <p:tav tm="100000">
                                          <p:val>
                                            <p:strVal val="#ppt_x"/>
                                          </p:val>
                                        </p:tav>
                                      </p:tavLst>
                                    </p:anim>
                                    <p:anim calcmode="lin" valueType="num">
                                      <p:cBhvr>
                                        <p:cTn id="64" dur="2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2000"/>
                                        <p:tgtEl>
                                          <p:spTgt spid="31"/>
                                        </p:tgtEl>
                                      </p:cBhvr>
                                    </p:animEffect>
                                    <p:anim calcmode="lin" valueType="num">
                                      <p:cBhvr>
                                        <p:cTn id="68" dur="2000" fill="hold"/>
                                        <p:tgtEl>
                                          <p:spTgt spid="31"/>
                                        </p:tgtEl>
                                        <p:attrNameLst>
                                          <p:attrName>ppt_x</p:attrName>
                                        </p:attrNameLst>
                                      </p:cBhvr>
                                      <p:tavLst>
                                        <p:tav tm="0">
                                          <p:val>
                                            <p:strVal val="#ppt_x"/>
                                          </p:val>
                                        </p:tav>
                                        <p:tav tm="100000">
                                          <p:val>
                                            <p:strVal val="#ppt_x"/>
                                          </p:val>
                                        </p:tav>
                                      </p:tavLst>
                                    </p:anim>
                                    <p:anim calcmode="lin" valueType="num">
                                      <p:cBhvr>
                                        <p:cTn id="69" dur="2000" fill="hold"/>
                                        <p:tgtEl>
                                          <p:spTgt spid="3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2000"/>
                                        <p:tgtEl>
                                          <p:spTgt spid="32"/>
                                        </p:tgtEl>
                                      </p:cBhvr>
                                    </p:animEffect>
                                    <p:anim calcmode="lin" valueType="num">
                                      <p:cBhvr>
                                        <p:cTn id="73" dur="2000" fill="hold"/>
                                        <p:tgtEl>
                                          <p:spTgt spid="32"/>
                                        </p:tgtEl>
                                        <p:attrNameLst>
                                          <p:attrName>ppt_x</p:attrName>
                                        </p:attrNameLst>
                                      </p:cBhvr>
                                      <p:tavLst>
                                        <p:tav tm="0">
                                          <p:val>
                                            <p:strVal val="#ppt_x"/>
                                          </p:val>
                                        </p:tav>
                                        <p:tav tm="100000">
                                          <p:val>
                                            <p:strVal val="#ppt_x"/>
                                          </p:val>
                                        </p:tav>
                                      </p:tavLst>
                                    </p:anim>
                                    <p:anim calcmode="lin" valueType="num">
                                      <p:cBhvr>
                                        <p:cTn id="74" dur="2000" fill="hold"/>
                                        <p:tgtEl>
                                          <p:spTgt spid="3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2000"/>
                                        <p:tgtEl>
                                          <p:spTgt spid="33"/>
                                        </p:tgtEl>
                                      </p:cBhvr>
                                    </p:animEffect>
                                    <p:anim calcmode="lin" valueType="num">
                                      <p:cBhvr>
                                        <p:cTn id="78" dur="2000" fill="hold"/>
                                        <p:tgtEl>
                                          <p:spTgt spid="33"/>
                                        </p:tgtEl>
                                        <p:attrNameLst>
                                          <p:attrName>ppt_x</p:attrName>
                                        </p:attrNameLst>
                                      </p:cBhvr>
                                      <p:tavLst>
                                        <p:tav tm="0">
                                          <p:val>
                                            <p:strVal val="#ppt_x"/>
                                          </p:val>
                                        </p:tav>
                                        <p:tav tm="100000">
                                          <p:val>
                                            <p:strVal val="#ppt_x"/>
                                          </p:val>
                                        </p:tav>
                                      </p:tavLst>
                                    </p:anim>
                                    <p:anim calcmode="lin" valueType="num">
                                      <p:cBhvr>
                                        <p:cTn id="79" dur="2000" fill="hold"/>
                                        <p:tgtEl>
                                          <p:spTgt spid="3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2000"/>
                                        <p:tgtEl>
                                          <p:spTgt spid="34"/>
                                        </p:tgtEl>
                                      </p:cBhvr>
                                    </p:animEffect>
                                    <p:anim calcmode="lin" valueType="num">
                                      <p:cBhvr>
                                        <p:cTn id="83" dur="2000" fill="hold"/>
                                        <p:tgtEl>
                                          <p:spTgt spid="34"/>
                                        </p:tgtEl>
                                        <p:attrNameLst>
                                          <p:attrName>ppt_x</p:attrName>
                                        </p:attrNameLst>
                                      </p:cBhvr>
                                      <p:tavLst>
                                        <p:tav tm="0">
                                          <p:val>
                                            <p:strVal val="#ppt_x"/>
                                          </p:val>
                                        </p:tav>
                                        <p:tav tm="100000">
                                          <p:val>
                                            <p:strVal val="#ppt_x"/>
                                          </p:val>
                                        </p:tav>
                                      </p:tavLst>
                                    </p:anim>
                                    <p:anim calcmode="lin" valueType="num">
                                      <p:cBhvr>
                                        <p:cTn id="84" dur="2000" fill="hold"/>
                                        <p:tgtEl>
                                          <p:spTgt spid="3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2000"/>
                                        <p:tgtEl>
                                          <p:spTgt spid="35"/>
                                        </p:tgtEl>
                                      </p:cBhvr>
                                    </p:animEffect>
                                    <p:anim calcmode="lin" valueType="num">
                                      <p:cBhvr>
                                        <p:cTn id="88" dur="2000" fill="hold"/>
                                        <p:tgtEl>
                                          <p:spTgt spid="35"/>
                                        </p:tgtEl>
                                        <p:attrNameLst>
                                          <p:attrName>ppt_x</p:attrName>
                                        </p:attrNameLst>
                                      </p:cBhvr>
                                      <p:tavLst>
                                        <p:tav tm="0">
                                          <p:val>
                                            <p:strVal val="#ppt_x"/>
                                          </p:val>
                                        </p:tav>
                                        <p:tav tm="100000">
                                          <p:val>
                                            <p:strVal val="#ppt_x"/>
                                          </p:val>
                                        </p:tav>
                                      </p:tavLst>
                                    </p:anim>
                                    <p:anim calcmode="lin" valueType="num">
                                      <p:cBhvr>
                                        <p:cTn id="89" dur="2000" fill="hold"/>
                                        <p:tgtEl>
                                          <p:spTgt spid="3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2000"/>
                                        <p:tgtEl>
                                          <p:spTgt spid="36"/>
                                        </p:tgtEl>
                                      </p:cBhvr>
                                    </p:animEffect>
                                    <p:anim calcmode="lin" valueType="num">
                                      <p:cBhvr>
                                        <p:cTn id="93" dur="2000" fill="hold"/>
                                        <p:tgtEl>
                                          <p:spTgt spid="36"/>
                                        </p:tgtEl>
                                        <p:attrNameLst>
                                          <p:attrName>ppt_x</p:attrName>
                                        </p:attrNameLst>
                                      </p:cBhvr>
                                      <p:tavLst>
                                        <p:tav tm="0">
                                          <p:val>
                                            <p:strVal val="#ppt_x"/>
                                          </p:val>
                                        </p:tav>
                                        <p:tav tm="100000">
                                          <p:val>
                                            <p:strVal val="#ppt_x"/>
                                          </p:val>
                                        </p:tav>
                                      </p:tavLst>
                                    </p:anim>
                                    <p:anim calcmode="lin" valueType="num">
                                      <p:cBhvr>
                                        <p:cTn id="94" dur="2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2000"/>
                                        <p:tgtEl>
                                          <p:spTgt spid="37"/>
                                        </p:tgtEl>
                                      </p:cBhvr>
                                    </p:animEffect>
                                    <p:anim calcmode="lin" valueType="num">
                                      <p:cBhvr>
                                        <p:cTn id="98" dur="2000" fill="hold"/>
                                        <p:tgtEl>
                                          <p:spTgt spid="37"/>
                                        </p:tgtEl>
                                        <p:attrNameLst>
                                          <p:attrName>ppt_x</p:attrName>
                                        </p:attrNameLst>
                                      </p:cBhvr>
                                      <p:tavLst>
                                        <p:tav tm="0">
                                          <p:val>
                                            <p:strVal val="#ppt_x"/>
                                          </p:val>
                                        </p:tav>
                                        <p:tav tm="100000">
                                          <p:val>
                                            <p:strVal val="#ppt_x"/>
                                          </p:val>
                                        </p:tav>
                                      </p:tavLst>
                                    </p:anim>
                                    <p:anim calcmode="lin" valueType="num">
                                      <p:cBhvr>
                                        <p:cTn id="99" dur="2000" fill="hold"/>
                                        <p:tgtEl>
                                          <p:spTgt spid="3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2000"/>
                                        <p:tgtEl>
                                          <p:spTgt spid="38"/>
                                        </p:tgtEl>
                                      </p:cBhvr>
                                    </p:animEffect>
                                    <p:anim calcmode="lin" valueType="num">
                                      <p:cBhvr>
                                        <p:cTn id="103" dur="2000" fill="hold"/>
                                        <p:tgtEl>
                                          <p:spTgt spid="38"/>
                                        </p:tgtEl>
                                        <p:attrNameLst>
                                          <p:attrName>ppt_x</p:attrName>
                                        </p:attrNameLst>
                                      </p:cBhvr>
                                      <p:tavLst>
                                        <p:tav tm="0">
                                          <p:val>
                                            <p:strVal val="#ppt_x"/>
                                          </p:val>
                                        </p:tav>
                                        <p:tav tm="100000">
                                          <p:val>
                                            <p:strVal val="#ppt_x"/>
                                          </p:val>
                                        </p:tav>
                                      </p:tavLst>
                                    </p:anim>
                                    <p:anim calcmode="lin" valueType="num">
                                      <p:cBhvr>
                                        <p:cTn id="104" dur="2000" fill="hold"/>
                                        <p:tgtEl>
                                          <p:spTgt spid="3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2000"/>
                                        <p:tgtEl>
                                          <p:spTgt spid="39"/>
                                        </p:tgtEl>
                                      </p:cBhvr>
                                    </p:animEffect>
                                    <p:anim calcmode="lin" valueType="num">
                                      <p:cBhvr>
                                        <p:cTn id="108" dur="2000" fill="hold"/>
                                        <p:tgtEl>
                                          <p:spTgt spid="39"/>
                                        </p:tgtEl>
                                        <p:attrNameLst>
                                          <p:attrName>ppt_x</p:attrName>
                                        </p:attrNameLst>
                                      </p:cBhvr>
                                      <p:tavLst>
                                        <p:tav tm="0">
                                          <p:val>
                                            <p:strVal val="#ppt_x"/>
                                          </p:val>
                                        </p:tav>
                                        <p:tav tm="100000">
                                          <p:val>
                                            <p:strVal val="#ppt_x"/>
                                          </p:val>
                                        </p:tav>
                                      </p:tavLst>
                                    </p:anim>
                                    <p:anim calcmode="lin" valueType="num">
                                      <p:cBhvr>
                                        <p:cTn id="109" dur="2000" fill="hold"/>
                                        <p:tgtEl>
                                          <p:spTgt spid="3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2000"/>
                                        <p:tgtEl>
                                          <p:spTgt spid="40"/>
                                        </p:tgtEl>
                                      </p:cBhvr>
                                    </p:animEffect>
                                    <p:anim calcmode="lin" valueType="num">
                                      <p:cBhvr>
                                        <p:cTn id="113" dur="2000" fill="hold"/>
                                        <p:tgtEl>
                                          <p:spTgt spid="40"/>
                                        </p:tgtEl>
                                        <p:attrNameLst>
                                          <p:attrName>ppt_x</p:attrName>
                                        </p:attrNameLst>
                                      </p:cBhvr>
                                      <p:tavLst>
                                        <p:tav tm="0">
                                          <p:val>
                                            <p:strVal val="#ppt_x"/>
                                          </p:val>
                                        </p:tav>
                                        <p:tav tm="100000">
                                          <p:val>
                                            <p:strVal val="#ppt_x"/>
                                          </p:val>
                                        </p:tav>
                                      </p:tavLst>
                                    </p:anim>
                                    <p:anim calcmode="lin" valueType="num">
                                      <p:cBhvr>
                                        <p:cTn id="114" dur="2000" fill="hold"/>
                                        <p:tgtEl>
                                          <p:spTgt spid="4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2000"/>
                                        <p:tgtEl>
                                          <p:spTgt spid="41"/>
                                        </p:tgtEl>
                                      </p:cBhvr>
                                    </p:animEffect>
                                    <p:anim calcmode="lin" valueType="num">
                                      <p:cBhvr>
                                        <p:cTn id="118" dur="2000" fill="hold"/>
                                        <p:tgtEl>
                                          <p:spTgt spid="41"/>
                                        </p:tgtEl>
                                        <p:attrNameLst>
                                          <p:attrName>ppt_x</p:attrName>
                                        </p:attrNameLst>
                                      </p:cBhvr>
                                      <p:tavLst>
                                        <p:tav tm="0">
                                          <p:val>
                                            <p:strVal val="#ppt_x"/>
                                          </p:val>
                                        </p:tav>
                                        <p:tav tm="100000">
                                          <p:val>
                                            <p:strVal val="#ppt_x"/>
                                          </p:val>
                                        </p:tav>
                                      </p:tavLst>
                                    </p:anim>
                                    <p:anim calcmode="lin" valueType="num">
                                      <p:cBhvr>
                                        <p:cTn id="119" dur="2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circle(in)">
                                      <p:cBhvr>
                                        <p:cTn id="124" dur="1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p:bldP spid="25" grpId="0"/>
      <p:bldP spid="2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p:bldP spid="39" grpId="0"/>
      <p:bldP spid="40" grpId="0"/>
      <p:bldP spid="41" grpId="0"/>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3219053"/>
            <a:ext cx="6745560" cy="1362075"/>
          </a:xfrm>
        </p:spPr>
        <p:txBody>
          <a:bodyPr anchor="ctr">
            <a:noAutofit/>
          </a:bodyPr>
          <a:lstStyle/>
          <a:p>
            <a:pPr algn="ctr"/>
            <a:r>
              <a:rPr lang="zh-CN" altLang="en-US" sz="4800" i="1" dirty="0">
                <a:effectLst>
                  <a:outerShdw blurRad="38100" dist="38100" dir="2700000" algn="tl">
                    <a:srgbClr val="000000">
                      <a:alpha val="43137"/>
                    </a:srgbClr>
                  </a:outerShdw>
                </a:effectLst>
              </a:rPr>
              <a:t>基本概念</a:t>
            </a:r>
          </a:p>
        </p:txBody>
      </p:sp>
      <p:sp>
        <p:nvSpPr>
          <p:cNvPr id="3" name="文本占位符 2"/>
          <p:cNvSpPr>
            <a:spLocks noGrp="1"/>
          </p:cNvSpPr>
          <p:nvPr>
            <p:ph type="body" idx="1"/>
          </p:nvPr>
        </p:nvSpPr>
        <p:spPr>
          <a:xfrm>
            <a:off x="2402738" y="2201167"/>
            <a:ext cx="6417734" cy="939801"/>
          </a:xfrm>
        </p:spPr>
        <p:txBody>
          <a:bodyPr anchor="ctr">
            <a:normAutofit/>
          </a:bodyPr>
          <a:lstStyle/>
          <a:p>
            <a:pPr algn="r"/>
            <a:r>
              <a:rPr lang="zh-CN" altLang="en-US" sz="2800" b="1" i="1" dirty="0">
                <a:solidFill>
                  <a:schemeClr val="tx2">
                    <a:lumMod val="75000"/>
                  </a:schemeClr>
                </a:solidFill>
              </a:rPr>
              <a:t>地址重定位、地址保护、</a:t>
            </a:r>
            <a:r>
              <a:rPr lang="en-US" altLang="zh-CN" sz="2800" b="1" i="1" dirty="0">
                <a:solidFill>
                  <a:schemeClr val="tx2">
                    <a:lumMod val="75000"/>
                  </a:schemeClr>
                </a:solidFill>
              </a:rPr>
              <a:t>……</a:t>
            </a:r>
            <a:endParaRPr lang="zh-CN" altLang="en-US" sz="2800" b="1" i="1" dirty="0">
              <a:solidFill>
                <a:schemeClr val="tx2">
                  <a:lumMod val="75000"/>
                </a:schemeClr>
              </a:solidFill>
            </a:endParaRPr>
          </a:p>
        </p:txBody>
      </p:sp>
    </p:spTree>
    <p:extLst>
      <p:ext uri="{BB962C8B-B14F-4D97-AF65-F5344CB8AC3E}">
        <p14:creationId xmlns:p14="http://schemas.microsoft.com/office/powerpoint/2010/main" val="428162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8" y="1700808"/>
            <a:ext cx="7660373" cy="4209331"/>
          </a:xfrm>
        </p:spPr>
        <p:txBody>
          <a:bodyPr/>
          <a:lstStyle/>
          <a:p>
            <a:r>
              <a:rPr lang="zh-CN" altLang="en-US" sz="2400" b="1" dirty="0"/>
              <a:t>增加编程困难</a:t>
            </a:r>
          </a:p>
          <a:p>
            <a:pPr lvl="1"/>
            <a:r>
              <a:rPr lang="zh-CN" altLang="en-US" sz="2400" dirty="0"/>
              <a:t>需程序员划分功能模块，并确定模块间的覆盖关系</a:t>
            </a:r>
            <a:endParaRPr lang="en-US" altLang="zh-CN" sz="2400" dirty="0"/>
          </a:p>
          <a:p>
            <a:pPr lvl="1"/>
            <a:r>
              <a:rPr lang="zh-CN" altLang="en-US" sz="2400" dirty="0"/>
              <a:t>增加了编程的复杂度</a:t>
            </a:r>
          </a:p>
          <a:p>
            <a:r>
              <a:rPr lang="zh-CN" altLang="en-US" sz="2400" b="1" dirty="0"/>
              <a:t>增加执行时间</a:t>
            </a:r>
          </a:p>
          <a:p>
            <a:pPr lvl="1"/>
            <a:r>
              <a:rPr lang="zh-CN" altLang="en-US" sz="2400" dirty="0"/>
              <a:t>从外存装入覆盖模块</a:t>
            </a:r>
          </a:p>
          <a:p>
            <a:pPr lvl="1"/>
            <a:r>
              <a:rPr lang="zh-CN" altLang="en-US" sz="2400" dirty="0"/>
              <a:t>时间换空间</a:t>
            </a:r>
          </a:p>
          <a:p>
            <a:pPr marL="0" indent="0">
              <a:buNone/>
            </a:pP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覆盖技术的不足</a:t>
            </a:r>
          </a:p>
        </p:txBody>
      </p:sp>
    </p:spTree>
    <p:extLst>
      <p:ext uri="{BB962C8B-B14F-4D97-AF65-F5344CB8AC3E}">
        <p14:creationId xmlns:p14="http://schemas.microsoft.com/office/powerpoint/2010/main" val="3027100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交换技术</a:t>
            </a:r>
            <a:r>
              <a:rPr lang="en-US" altLang="zh-CN" sz="4000" dirty="0"/>
              <a:t>(Swapping)</a:t>
            </a:r>
            <a:endParaRPr lang="zh-CN" altLang="en-US" sz="4000" dirty="0"/>
          </a:p>
        </p:txBody>
      </p:sp>
      <p:sp>
        <p:nvSpPr>
          <p:cNvPr id="2" name="内容占位符 1"/>
          <p:cNvSpPr>
            <a:spLocks noGrp="1"/>
          </p:cNvSpPr>
          <p:nvPr>
            <p:ph idx="1"/>
          </p:nvPr>
        </p:nvSpPr>
        <p:spPr>
          <a:xfrm>
            <a:off x="539552" y="1556792"/>
            <a:ext cx="7859216" cy="4997152"/>
          </a:xfrm>
          <a:prstGeom prst="rect">
            <a:avLst/>
          </a:prstGeom>
        </p:spPr>
        <p:txBody>
          <a:bodyPr>
            <a:noAutofit/>
          </a:bodyPr>
          <a:lstStyle/>
          <a:p>
            <a:pPr>
              <a:spcBef>
                <a:spcPts val="0"/>
              </a:spcBef>
            </a:pPr>
            <a:r>
              <a:rPr lang="zh-CN" altLang="en-US" sz="2400" b="1" dirty="0"/>
              <a:t>最早用于小型分时系统</a:t>
            </a:r>
            <a:endParaRPr lang="en-US" altLang="zh-CN" sz="2400" b="1" dirty="0"/>
          </a:p>
          <a:p>
            <a:pPr marL="0" indent="0">
              <a:spcBef>
                <a:spcPts val="0"/>
              </a:spcBef>
              <a:buNone/>
            </a:pPr>
            <a:r>
              <a:rPr lang="en-US" altLang="zh-CN" sz="2400" b="1" dirty="0">
                <a:solidFill>
                  <a:srgbClr val="800080"/>
                </a:solidFill>
              </a:rPr>
              <a:t>              </a:t>
            </a:r>
            <a:r>
              <a:rPr lang="en-US" altLang="zh-CN" sz="2400" b="1" dirty="0">
                <a:solidFill>
                  <a:srgbClr val="C00000"/>
                </a:solidFill>
                <a:latin typeface="Calibri" pitchFamily="34" charset="0"/>
                <a:cs typeface="Calibri" pitchFamily="34" charset="0"/>
              </a:rPr>
              <a:t>roll in roll out</a:t>
            </a:r>
          </a:p>
          <a:p>
            <a:pPr>
              <a:spcBef>
                <a:spcPts val="600"/>
              </a:spcBef>
            </a:pPr>
            <a:r>
              <a:rPr lang="zh-CN" altLang="en-US" sz="2400" b="1" dirty="0"/>
              <a:t>设计思想</a:t>
            </a:r>
            <a:endParaRPr lang="en-US" altLang="zh-CN" sz="2400" b="1" dirty="0"/>
          </a:p>
          <a:p>
            <a:pPr marL="0" indent="0">
              <a:spcBef>
                <a:spcPts val="0"/>
              </a:spcBef>
              <a:buNone/>
            </a:pPr>
            <a:r>
              <a:rPr lang="en-US" altLang="zh-CN" sz="2400" b="1" dirty="0"/>
              <a:t>     </a:t>
            </a:r>
            <a:r>
              <a:rPr lang="zh-CN" altLang="en-US" sz="2400" b="1" dirty="0">
                <a:solidFill>
                  <a:srgbClr val="7030A0"/>
                </a:solidFill>
              </a:rPr>
              <a:t>内存空间紧张时，系统将内存中某些进程暂时移到外存，把外存中某些进程换进内存，占据前者所占用的区域（进程在内存与外存之间的动态调度）</a:t>
            </a:r>
            <a:endParaRPr lang="en-US" altLang="zh-CN" sz="2400" b="1" dirty="0">
              <a:solidFill>
                <a:srgbClr val="7030A0"/>
              </a:solidFill>
            </a:endParaRPr>
          </a:p>
          <a:p>
            <a:pPr>
              <a:spcBef>
                <a:spcPts val="600"/>
              </a:spcBef>
            </a:pPr>
            <a:r>
              <a:rPr lang="zh-CN" altLang="en-US" sz="2400" b="1" dirty="0"/>
              <a:t>讨论：实现时遇到的问题</a:t>
            </a:r>
            <a:endParaRPr lang="en-US" altLang="zh-CN" sz="2400" b="1" dirty="0"/>
          </a:p>
          <a:p>
            <a:pPr>
              <a:spcBef>
                <a:spcPts val="600"/>
              </a:spcBef>
              <a:buFont typeface="Wingdings" pitchFamily="2" charset="2"/>
              <a:buChar char="ü"/>
            </a:pPr>
            <a:r>
              <a:rPr lang="zh-CN" altLang="en-US" sz="2400" b="1" dirty="0">
                <a:solidFill>
                  <a:srgbClr val="0000CC"/>
                </a:solidFill>
              </a:rPr>
              <a:t>进程的什么部分需要交换到磁盘？会遇到什么困难？</a:t>
            </a:r>
            <a:endParaRPr lang="en-US" altLang="zh-CN" sz="2400" b="1" dirty="0">
              <a:solidFill>
                <a:srgbClr val="0000CC"/>
              </a:solidFill>
            </a:endParaRPr>
          </a:p>
          <a:p>
            <a:pPr>
              <a:spcBef>
                <a:spcPts val="0"/>
              </a:spcBef>
              <a:buFont typeface="Wingdings" pitchFamily="2" charset="2"/>
              <a:buChar char="ü"/>
            </a:pPr>
            <a:r>
              <a:rPr lang="zh-CN" altLang="en-US" sz="2400" b="1" dirty="0">
                <a:solidFill>
                  <a:srgbClr val="0000CC"/>
                </a:solidFill>
              </a:rPr>
              <a:t>在磁盘的什么位置保存被换出的进程？</a:t>
            </a:r>
            <a:endParaRPr lang="en-US" altLang="zh-CN" sz="2400" b="1" dirty="0">
              <a:solidFill>
                <a:srgbClr val="0000CC"/>
              </a:solidFill>
            </a:endParaRPr>
          </a:p>
          <a:p>
            <a:pPr>
              <a:spcBef>
                <a:spcPts val="0"/>
              </a:spcBef>
              <a:buFont typeface="Wingdings" pitchFamily="2" charset="2"/>
              <a:buChar char="ü"/>
            </a:pPr>
            <a:r>
              <a:rPr lang="zh-CN" altLang="en-US" sz="2400" b="1" dirty="0">
                <a:solidFill>
                  <a:srgbClr val="0000CC"/>
                </a:solidFill>
              </a:rPr>
              <a:t>交换时机？</a:t>
            </a:r>
            <a:endParaRPr lang="en-US" altLang="zh-CN" sz="2400" b="1" dirty="0">
              <a:solidFill>
                <a:srgbClr val="0000CC"/>
              </a:solidFill>
            </a:endParaRPr>
          </a:p>
          <a:p>
            <a:pPr>
              <a:spcBef>
                <a:spcPts val="0"/>
              </a:spcBef>
              <a:buFont typeface="Wingdings" pitchFamily="2" charset="2"/>
              <a:buChar char="ü"/>
            </a:pPr>
            <a:r>
              <a:rPr lang="zh-CN" altLang="en-US" sz="2400" b="1" dirty="0">
                <a:solidFill>
                  <a:srgbClr val="0000CC"/>
                </a:solidFill>
              </a:rPr>
              <a:t>如何选择被换出的进程？</a:t>
            </a:r>
            <a:endParaRPr lang="en-US" altLang="zh-CN" sz="2400" b="1" dirty="0">
              <a:solidFill>
                <a:srgbClr val="0000CC"/>
              </a:solidFill>
            </a:endParaRPr>
          </a:p>
          <a:p>
            <a:pPr>
              <a:spcBef>
                <a:spcPts val="0"/>
              </a:spcBef>
              <a:buFont typeface="Wingdings" pitchFamily="2" charset="2"/>
              <a:buChar char="ü"/>
            </a:pPr>
            <a:r>
              <a:rPr lang="zh-CN" altLang="en-US" sz="2400" b="1" dirty="0">
                <a:solidFill>
                  <a:srgbClr val="0000CC"/>
                </a:solidFill>
              </a:rPr>
              <a:t>换出后再换入的进程是否回到原处？</a:t>
            </a:r>
            <a:endParaRPr lang="en-US" altLang="zh-CN" sz="2400" b="1" dirty="0">
              <a:solidFill>
                <a:srgbClr val="0000CC"/>
              </a:solidFill>
            </a:endParaRPr>
          </a:p>
          <a:p>
            <a:pPr>
              <a:spcBef>
                <a:spcPts val="0"/>
              </a:spcBef>
              <a:buFont typeface="Wingdings" pitchFamily="2" charset="2"/>
              <a:buChar char="ü"/>
            </a:pPr>
            <a:r>
              <a:rPr lang="zh-CN" altLang="en-US" sz="2400" b="1" dirty="0">
                <a:solidFill>
                  <a:srgbClr val="0000CC"/>
                </a:solidFill>
              </a:rPr>
              <a:t>如何处理进程空间增长？</a:t>
            </a:r>
          </a:p>
        </p:txBody>
      </p:sp>
    </p:spTree>
    <p:extLst>
      <p:ext uri="{BB962C8B-B14F-4D97-AF65-F5344CB8AC3E}">
        <p14:creationId xmlns:p14="http://schemas.microsoft.com/office/powerpoint/2010/main" val="80973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circle(in)">
                                      <p:cBhvr>
                                        <p:cTn id="7" dur="2000"/>
                                        <p:tgtEl>
                                          <p:spTgt spid="2">
                                            <p:txEl>
                                              <p:pRg st="4" end="4"/>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circle(in)">
                                      <p:cBhvr>
                                        <p:cTn id="10" dur="2000"/>
                                        <p:tgtEl>
                                          <p:spTgt spid="2">
                                            <p:txEl>
                                              <p:pRg st="5" end="5"/>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circle(in)">
                                      <p:cBhvr>
                                        <p:cTn id="13" dur="2000"/>
                                        <p:tgtEl>
                                          <p:spTgt spid="2">
                                            <p:txEl>
                                              <p:pRg st="6" end="6"/>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circle(in)">
                                      <p:cBhvr>
                                        <p:cTn id="16" dur="2000"/>
                                        <p:tgtEl>
                                          <p:spTgt spid="2">
                                            <p:txEl>
                                              <p:pRg st="7" end="7"/>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circle(in)">
                                      <p:cBhvr>
                                        <p:cTn id="19" dur="2000"/>
                                        <p:tgtEl>
                                          <p:spTgt spid="2">
                                            <p:txEl>
                                              <p:pRg st="8" end="8"/>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circle(in)">
                                      <p:cBhvr>
                                        <p:cTn id="22" dur="2000"/>
                                        <p:tgtEl>
                                          <p:spTgt spid="2">
                                            <p:txEl>
                                              <p:pRg st="9" end="9"/>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Effect transition="in" filter="circle(in)">
                                      <p:cBhvr>
                                        <p:cTn id="25"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问题讨论</a:t>
            </a:r>
          </a:p>
        </p:txBody>
      </p:sp>
      <p:sp>
        <p:nvSpPr>
          <p:cNvPr id="2" name="内容占位符 1"/>
          <p:cNvSpPr>
            <a:spLocks noGrp="1"/>
          </p:cNvSpPr>
          <p:nvPr>
            <p:ph idx="1"/>
          </p:nvPr>
        </p:nvSpPr>
        <p:spPr>
          <a:xfrm>
            <a:off x="467544" y="1556792"/>
            <a:ext cx="7992888" cy="4896544"/>
          </a:xfrm>
          <a:prstGeom prst="rect">
            <a:avLst/>
          </a:prstGeom>
        </p:spPr>
        <p:txBody>
          <a:bodyPr>
            <a:noAutofit/>
          </a:bodyPr>
          <a:lstStyle/>
          <a:p>
            <a:pPr>
              <a:spcBef>
                <a:spcPts val="0"/>
              </a:spcBef>
            </a:pPr>
            <a:r>
              <a:rPr lang="zh-CN" altLang="en-US" sz="2400" b="1" dirty="0"/>
              <a:t>运行时创建或修改的内容：栈和堆</a:t>
            </a:r>
            <a:endParaRPr lang="en-US" altLang="zh-CN" sz="2400" b="1" dirty="0"/>
          </a:p>
          <a:p>
            <a:pPr>
              <a:spcBef>
                <a:spcPts val="600"/>
              </a:spcBef>
            </a:pPr>
            <a:r>
              <a:rPr lang="zh-CN" altLang="en-US" sz="2400" b="1" dirty="0"/>
              <a:t>交换区：一般系统会指定一块特殊的磁盘区域作为交换空间</a:t>
            </a:r>
            <a:r>
              <a:rPr lang="zh-CN" altLang="en-US" sz="2400" b="1" dirty="0">
                <a:latin typeface="Calibri" pitchFamily="34" charset="0"/>
                <a:cs typeface="Calibri" pitchFamily="34" charset="0"/>
              </a:rPr>
              <a:t>（</a:t>
            </a:r>
            <a:r>
              <a:rPr lang="en-US" altLang="zh-CN" sz="2400" b="1" dirty="0">
                <a:latin typeface="Calibri" pitchFamily="34" charset="0"/>
                <a:cs typeface="Calibri" pitchFamily="34" charset="0"/>
              </a:rPr>
              <a:t>swap space</a:t>
            </a:r>
            <a:r>
              <a:rPr lang="zh-CN" altLang="en-US" sz="2400" b="1" dirty="0">
                <a:latin typeface="Calibri" pitchFamily="34" charset="0"/>
                <a:cs typeface="Calibri" pitchFamily="34" charset="0"/>
              </a:rPr>
              <a:t>），包含连续的磁道，操作系统可以使用底层的磁盘读写操作对其高效访问</a:t>
            </a:r>
            <a:endParaRPr lang="en-US" altLang="zh-CN" sz="2400" b="1" dirty="0">
              <a:latin typeface="Calibri" pitchFamily="34" charset="0"/>
              <a:cs typeface="Calibri" pitchFamily="34" charset="0"/>
            </a:endParaRPr>
          </a:p>
          <a:p>
            <a:pPr>
              <a:spcBef>
                <a:spcPts val="600"/>
              </a:spcBef>
            </a:pPr>
            <a:r>
              <a:rPr lang="zh-CN" altLang="en-US" sz="2400" b="1" dirty="0"/>
              <a:t>何时需发生交换？</a:t>
            </a:r>
          </a:p>
          <a:p>
            <a:pPr>
              <a:lnSpc>
                <a:spcPct val="90000"/>
              </a:lnSpc>
              <a:spcBef>
                <a:spcPts val="0"/>
              </a:spcBef>
              <a:buNone/>
            </a:pPr>
            <a:r>
              <a:rPr lang="zh-CN" altLang="en-US" sz="2400" b="1" dirty="0"/>
              <a:t>    </a:t>
            </a:r>
            <a:r>
              <a:rPr lang="zh-CN" altLang="en-US" sz="2400" b="1" spc="30" dirty="0">
                <a:solidFill>
                  <a:srgbClr val="C00000"/>
                </a:solidFill>
                <a:latin typeface="华文楷体" pitchFamily="2" charset="-122"/>
                <a:ea typeface="华文楷体" pitchFamily="2" charset="-122"/>
              </a:rPr>
              <a:t>只要不用就换出（很少再用）；内存空间不够或有不够的危险时换出</a:t>
            </a:r>
            <a:endParaRPr lang="en-US" altLang="zh-CN" sz="2400" b="1" spc="30" dirty="0">
              <a:solidFill>
                <a:srgbClr val="C00000"/>
              </a:solidFill>
              <a:latin typeface="华文楷体" pitchFamily="2" charset="-122"/>
              <a:ea typeface="华文楷体" pitchFamily="2" charset="-122"/>
            </a:endParaRPr>
          </a:p>
          <a:p>
            <a:pPr>
              <a:lnSpc>
                <a:spcPct val="90000"/>
              </a:lnSpc>
              <a:spcBef>
                <a:spcPts val="0"/>
              </a:spcBef>
              <a:buNone/>
            </a:pPr>
            <a:r>
              <a:rPr lang="en-US" altLang="zh-CN" sz="2400" b="1" dirty="0"/>
              <a:t>    </a:t>
            </a:r>
            <a:r>
              <a:rPr lang="en-US" altLang="zh-CN" sz="2400" b="1" dirty="0">
                <a:solidFill>
                  <a:srgbClr val="0000CC"/>
                </a:solidFill>
                <a:latin typeface="Calibri"/>
              </a:rPr>
              <a:t>→ </a:t>
            </a:r>
            <a:r>
              <a:rPr lang="zh-CN" altLang="en-US" sz="2400" b="1" dirty="0">
                <a:solidFill>
                  <a:srgbClr val="0000CC"/>
                </a:solidFill>
              </a:rPr>
              <a:t>与调度器结合使用</a:t>
            </a:r>
            <a:endParaRPr lang="en-US" altLang="zh-CN" sz="2400" b="1" dirty="0">
              <a:solidFill>
                <a:srgbClr val="0000CC"/>
              </a:solidFill>
            </a:endParaRPr>
          </a:p>
          <a:p>
            <a:pPr>
              <a:lnSpc>
                <a:spcPct val="90000"/>
              </a:lnSpc>
              <a:spcBef>
                <a:spcPts val="600"/>
              </a:spcBef>
            </a:pPr>
            <a:r>
              <a:rPr lang="zh-CN" altLang="en-US" sz="2400" b="1" dirty="0"/>
              <a:t>考虑进程的各种属性；不应换出处于等待</a:t>
            </a:r>
            <a:r>
              <a:rPr lang="en-US" altLang="zh-CN" sz="2400" b="1" dirty="0"/>
              <a:t>I/O</a:t>
            </a:r>
            <a:r>
              <a:rPr lang="zh-CN" altLang="en-US" sz="2400" b="1" dirty="0"/>
              <a:t>状态的进程</a:t>
            </a:r>
            <a:endParaRPr lang="en-US" altLang="zh-CN" sz="2400" b="1" dirty="0"/>
          </a:p>
          <a:p>
            <a:pPr>
              <a:lnSpc>
                <a:spcPct val="90000"/>
              </a:lnSpc>
              <a:spcBef>
                <a:spcPts val="600"/>
              </a:spcBef>
            </a:pPr>
            <a:r>
              <a:rPr lang="en-US" altLang="zh-CN" sz="2400" b="1" spc="30" dirty="0">
                <a:latin typeface="华文楷体" pitchFamily="2" charset="-122"/>
                <a:ea typeface="华文楷体" pitchFamily="2" charset="-122"/>
              </a:rPr>
              <a:t> </a:t>
            </a:r>
            <a:r>
              <a:rPr lang="zh-CN" altLang="en-US" sz="2400" b="1" spc="30" dirty="0">
                <a:latin typeface="华文楷体" pitchFamily="2" charset="-122"/>
                <a:ea typeface="华文楷体" pitchFamily="2" charset="-122"/>
              </a:rPr>
              <a:t>换出后又换入的进程不一定回到原处（采用动态重定位）</a:t>
            </a:r>
          </a:p>
        </p:txBody>
      </p:sp>
      <p:sp>
        <p:nvSpPr>
          <p:cNvPr id="4" name="云形 3"/>
          <p:cNvSpPr/>
          <p:nvPr/>
        </p:nvSpPr>
        <p:spPr>
          <a:xfrm>
            <a:off x="6012160" y="548680"/>
            <a:ext cx="2520280" cy="72008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00CC"/>
                </a:solidFill>
              </a:rPr>
              <a:t>swapper</a:t>
            </a:r>
            <a:endParaRPr lang="zh-CN" altLang="en-US" sz="2400" b="1" dirty="0">
              <a:solidFill>
                <a:srgbClr val="0000CC"/>
              </a:solidFill>
            </a:endParaRPr>
          </a:p>
        </p:txBody>
      </p:sp>
    </p:spTree>
    <p:extLst>
      <p:ext uri="{BB962C8B-B14F-4D97-AF65-F5344CB8AC3E}">
        <p14:creationId xmlns:p14="http://schemas.microsoft.com/office/powerpoint/2010/main" val="2399647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进程空间增长的困难及解决</a:t>
            </a:r>
          </a:p>
        </p:txBody>
      </p:sp>
      <p:sp>
        <p:nvSpPr>
          <p:cNvPr id="7" name="内容占位符 6"/>
          <p:cNvSpPr>
            <a:spLocks noGrp="1"/>
          </p:cNvSpPr>
          <p:nvPr>
            <p:ph idx="1"/>
          </p:nvPr>
        </p:nvSpPr>
        <p:spPr>
          <a:xfrm>
            <a:off x="683568" y="1508720"/>
            <a:ext cx="7498080" cy="4800600"/>
          </a:xfrm>
          <a:prstGeom prst="rect">
            <a:avLst/>
          </a:prstGeom>
        </p:spPr>
        <p:txBody>
          <a:bodyPr>
            <a:normAutofit/>
          </a:bodyPr>
          <a:lstStyle/>
          <a:p>
            <a:r>
              <a:rPr lang="zh-CN" altLang="en-US" sz="2400" dirty="0"/>
              <a:t>数据段</a:t>
            </a:r>
            <a:endParaRPr lang="en-US" altLang="zh-CN" sz="2400" dirty="0"/>
          </a:p>
          <a:p>
            <a:r>
              <a:rPr lang="zh-CN" altLang="en-US" sz="2400" dirty="0"/>
              <a:t>栈段</a:t>
            </a:r>
          </a:p>
        </p:txBody>
      </p:sp>
      <p:pic>
        <p:nvPicPr>
          <p:cNvPr id="3" name="Picture 3" descr="4-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54060"/>
          <a:stretch>
            <a:fillRect/>
          </a:stretch>
        </p:blipFill>
        <p:spPr>
          <a:xfrm>
            <a:off x="2233137" y="1640160"/>
            <a:ext cx="2924175" cy="5029200"/>
          </a:xfrm>
          <a:prstGeom prst="rect">
            <a:avLst/>
          </a:prstGeom>
          <a:solidFill>
            <a:schemeClr val="bg1"/>
          </a:solidFill>
        </p:spPr>
      </p:pic>
      <p:pic>
        <p:nvPicPr>
          <p:cNvPr id="4" name="Picture 4" descr="4-6"/>
          <p:cNvPicPr>
            <a:picLocks noChangeAspect="1" noChangeArrowheads="1"/>
          </p:cNvPicPr>
          <p:nvPr/>
        </p:nvPicPr>
        <p:blipFill>
          <a:blip r:embed="rId2" cstate="print">
            <a:extLst>
              <a:ext uri="{28A0092B-C50C-407E-A947-70E740481C1C}">
                <a14:useLocalDpi xmlns:a14="http://schemas.microsoft.com/office/drawing/2010/main" val="0"/>
              </a:ext>
            </a:extLst>
          </a:blip>
          <a:srcRect l="52768"/>
          <a:stretch>
            <a:fillRect/>
          </a:stretch>
        </p:blipFill>
        <p:spPr bwMode="auto">
          <a:xfrm>
            <a:off x="5354881" y="1676400"/>
            <a:ext cx="289877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47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6880" y="3140968"/>
            <a:ext cx="6745560" cy="1362075"/>
          </a:xfrm>
        </p:spPr>
        <p:txBody>
          <a:bodyPr anchor="ctr">
            <a:noAutofit/>
          </a:bodyPr>
          <a:lstStyle/>
          <a:p>
            <a:pPr algn="ctr"/>
            <a:r>
              <a:rPr lang="zh-CN" altLang="en-US" sz="5400" i="1" dirty="0">
                <a:effectLst>
                  <a:outerShdw blurRad="38100" dist="38100" dir="2700000" algn="tl">
                    <a:srgbClr val="000000">
                      <a:alpha val="43137"/>
                    </a:srgbClr>
                  </a:outerShdw>
                </a:effectLst>
              </a:rPr>
              <a:t>虚拟页式存储管理</a:t>
            </a:r>
          </a:p>
        </p:txBody>
      </p:sp>
      <p:sp>
        <p:nvSpPr>
          <p:cNvPr id="3" name="文本占位符 2"/>
          <p:cNvSpPr>
            <a:spLocks noGrp="1"/>
          </p:cNvSpPr>
          <p:nvPr>
            <p:ph type="body" idx="1"/>
          </p:nvPr>
        </p:nvSpPr>
        <p:spPr>
          <a:xfrm>
            <a:off x="722313" y="1643061"/>
            <a:ext cx="7772400" cy="1353891"/>
          </a:xfrm>
        </p:spPr>
        <p:txBody>
          <a:bodyPr anchor="ctr">
            <a:normAutofit/>
          </a:bodyPr>
          <a:lstStyle/>
          <a:p>
            <a:pPr algn="r"/>
            <a:r>
              <a:rPr lang="zh-CN" altLang="en-US" sz="2800" b="1" i="1" dirty="0">
                <a:solidFill>
                  <a:schemeClr val="tx2">
                    <a:lumMod val="75000"/>
                  </a:schemeClr>
                </a:solidFill>
              </a:rPr>
              <a:t>基本思想、设计与实现问题、</a:t>
            </a:r>
            <a:r>
              <a:rPr lang="en-US" altLang="zh-CN" sz="2800" b="1" i="1" dirty="0">
                <a:solidFill>
                  <a:schemeClr val="tx2">
                    <a:lumMod val="75000"/>
                  </a:schemeClr>
                </a:solidFill>
              </a:rPr>
              <a:t>……</a:t>
            </a:r>
            <a:endParaRPr lang="zh-CN" altLang="en-US" sz="2800" b="1" i="1" dirty="0">
              <a:solidFill>
                <a:schemeClr val="tx2">
                  <a:lumMod val="75000"/>
                </a:schemeClr>
              </a:solidFill>
            </a:endParaRPr>
          </a:p>
        </p:txBody>
      </p:sp>
    </p:spTree>
    <p:extLst>
      <p:ext uri="{BB962C8B-B14F-4D97-AF65-F5344CB8AC3E}">
        <p14:creationId xmlns:p14="http://schemas.microsoft.com/office/powerpoint/2010/main" val="1849329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zh-CN" altLang="en-US" sz="4000" dirty="0"/>
              <a:t>存储体系</a:t>
            </a:r>
          </a:p>
        </p:txBody>
      </p:sp>
      <p:sp>
        <p:nvSpPr>
          <p:cNvPr id="6" name="内容占位符 5"/>
          <p:cNvSpPr>
            <a:spLocks noGrp="1"/>
          </p:cNvSpPr>
          <p:nvPr>
            <p:ph idx="1"/>
          </p:nvPr>
        </p:nvSpPr>
        <p:spPr>
          <a:xfrm>
            <a:off x="611560" y="4866760"/>
            <a:ext cx="7599040" cy="1802600"/>
          </a:xfrm>
        </p:spPr>
        <p:txBody>
          <a:bodyPr>
            <a:normAutofit fontScale="77500" lnSpcReduction="20000"/>
          </a:bodyPr>
          <a:lstStyle/>
          <a:p>
            <a:r>
              <a:rPr lang="zh-CN" altLang="en-US" b="1" dirty="0"/>
              <a:t>由操作系统</a:t>
            </a:r>
            <a:r>
              <a:rPr lang="zh-CN" altLang="en-US" b="1" dirty="0">
                <a:solidFill>
                  <a:srgbClr val="0000CC"/>
                </a:solidFill>
              </a:rPr>
              <a:t>协调各存储器的使用  </a:t>
            </a:r>
          </a:p>
          <a:p>
            <a:r>
              <a:rPr lang="zh-CN" altLang="en-US" b="1" dirty="0"/>
              <a:t>目的：</a:t>
            </a:r>
          </a:p>
          <a:p>
            <a:pPr marL="0" indent="0">
              <a:buNone/>
            </a:pPr>
            <a:r>
              <a:rPr lang="zh-CN" altLang="en-US" b="1" dirty="0"/>
              <a:t>  “内存”速度尽量快，与</a:t>
            </a:r>
            <a:r>
              <a:rPr lang="en-US" altLang="zh-CN" b="1" dirty="0"/>
              <a:t>CPU</a:t>
            </a:r>
            <a:r>
              <a:rPr lang="zh-CN" altLang="en-US" b="1" dirty="0"/>
              <a:t>取指速度相匹配，“内存”容量尽量大，能装下当前运行的程序与数据</a:t>
            </a:r>
          </a:p>
          <a:p>
            <a:endParaRPr lang="zh-CN" altLang="en-US" b="1" dirty="0"/>
          </a:p>
        </p:txBody>
      </p:sp>
      <p:grpSp>
        <p:nvGrpSpPr>
          <p:cNvPr id="2" name="Group 5"/>
          <p:cNvGrpSpPr>
            <a:grpSpLocks/>
          </p:cNvGrpSpPr>
          <p:nvPr/>
        </p:nvGrpSpPr>
        <p:grpSpPr bwMode="auto">
          <a:xfrm>
            <a:off x="3644446" y="1632690"/>
            <a:ext cx="2420938" cy="2520950"/>
            <a:chOff x="1536" y="1298"/>
            <a:chExt cx="2208" cy="1773"/>
          </a:xfrm>
          <a:solidFill>
            <a:schemeClr val="accent1">
              <a:lumMod val="60000"/>
              <a:lumOff val="40000"/>
            </a:schemeClr>
          </a:solidFill>
        </p:grpSpPr>
        <p:sp>
          <p:nvSpPr>
            <p:cNvPr id="429062" name="Rectangle 6"/>
            <p:cNvSpPr>
              <a:spLocks noChangeArrowheads="1"/>
            </p:cNvSpPr>
            <p:nvPr/>
          </p:nvSpPr>
          <p:spPr bwMode="auto">
            <a:xfrm>
              <a:off x="1920" y="1727"/>
              <a:ext cx="1344" cy="432"/>
            </a:xfrm>
            <a:prstGeom prst="rect">
              <a:avLst/>
            </a:prstGeom>
            <a:grpFill/>
            <a:ln w="9525">
              <a:solidFill>
                <a:schemeClr val="tx1"/>
              </a:solidFill>
              <a:miter lim="800000"/>
              <a:headEnd/>
              <a:tailEnd/>
            </a:ln>
            <a:effectLst/>
            <a:scene3d>
              <a:camera prst="orthographicFront"/>
              <a:lightRig rig="threePt" dir="t"/>
            </a:scene3d>
            <a:sp3d>
              <a:bevelT w="114300" prst="artDeco"/>
            </a:sp3d>
          </p:spPr>
          <p:txBody>
            <a:bodyPr wrap="none" anchor="ctr"/>
            <a:lstStyle/>
            <a:p>
              <a:pPr algn="ctr">
                <a:defRPr/>
              </a:pPr>
              <a:r>
                <a:rPr kumimoji="1" lang="en-US" altLang="zh-CN" sz="2400" b="1">
                  <a:solidFill>
                    <a:srgbClr val="0000CC"/>
                  </a:solidFill>
                  <a:latin typeface="Calibri" pitchFamily="34" charset="0"/>
                  <a:ea typeface="华文楷体" pitchFamily="2" charset="-122"/>
                </a:rPr>
                <a:t>Cache</a:t>
              </a:r>
              <a:endParaRPr kumimoji="1" lang="en-US" altLang="zh-CN" sz="2400">
                <a:solidFill>
                  <a:srgbClr val="0000CC"/>
                </a:solidFill>
                <a:latin typeface="Calibri" pitchFamily="34" charset="0"/>
                <a:ea typeface="华文楷体" pitchFamily="2" charset="-122"/>
              </a:endParaRPr>
            </a:p>
          </p:txBody>
        </p:sp>
        <p:sp>
          <p:nvSpPr>
            <p:cNvPr id="429063" name="Rectangle 7"/>
            <p:cNvSpPr>
              <a:spLocks noChangeArrowheads="1"/>
            </p:cNvSpPr>
            <p:nvPr/>
          </p:nvSpPr>
          <p:spPr bwMode="auto">
            <a:xfrm>
              <a:off x="1728" y="2160"/>
              <a:ext cx="1728" cy="480"/>
            </a:xfrm>
            <a:prstGeom prst="rect">
              <a:avLst/>
            </a:prstGeom>
            <a:grpFill/>
            <a:ln w="9525">
              <a:solidFill>
                <a:schemeClr val="tx1"/>
              </a:solidFill>
              <a:miter lim="800000"/>
              <a:headEnd/>
              <a:tailEnd/>
            </a:ln>
            <a:effectLst/>
            <a:scene3d>
              <a:camera prst="orthographicFront"/>
              <a:lightRig rig="threePt" dir="t"/>
            </a:scene3d>
            <a:sp3d>
              <a:bevelT w="114300" prst="artDeco"/>
            </a:sp3d>
          </p:spPr>
          <p:txBody>
            <a:bodyPr wrap="none" anchor="ctr"/>
            <a:lstStyle/>
            <a:p>
              <a:pPr algn="ctr">
                <a:defRPr/>
              </a:pPr>
              <a:r>
                <a:rPr kumimoji="1" lang="zh-CN" altLang="en-US" sz="2400" b="1" dirty="0">
                  <a:solidFill>
                    <a:srgbClr val="0000CC"/>
                  </a:solidFill>
                  <a:latin typeface="Calibri" pitchFamily="34" charset="0"/>
                  <a:ea typeface="华文楷体" pitchFamily="2" charset="-122"/>
                </a:rPr>
                <a:t>内存</a:t>
              </a:r>
            </a:p>
          </p:txBody>
        </p:sp>
        <p:sp>
          <p:nvSpPr>
            <p:cNvPr id="429064" name="Rectangle 8"/>
            <p:cNvSpPr>
              <a:spLocks noChangeArrowheads="1"/>
            </p:cNvSpPr>
            <p:nvPr/>
          </p:nvSpPr>
          <p:spPr bwMode="auto">
            <a:xfrm>
              <a:off x="1536" y="2639"/>
              <a:ext cx="2208" cy="432"/>
            </a:xfrm>
            <a:prstGeom prst="rect">
              <a:avLst/>
            </a:prstGeom>
            <a:grpFill/>
            <a:ln w="9525">
              <a:solidFill>
                <a:schemeClr val="tx1"/>
              </a:solidFill>
              <a:miter lim="800000"/>
              <a:headEnd/>
              <a:tailEnd/>
            </a:ln>
            <a:effectLst/>
            <a:scene3d>
              <a:camera prst="orthographicFront"/>
              <a:lightRig rig="threePt" dir="t"/>
            </a:scene3d>
            <a:sp3d>
              <a:bevelT w="114300" prst="artDeco"/>
            </a:sp3d>
          </p:spPr>
          <p:txBody>
            <a:bodyPr wrap="none" anchor="ctr"/>
            <a:lstStyle/>
            <a:p>
              <a:pPr algn="ctr">
                <a:defRPr/>
              </a:pPr>
              <a:r>
                <a:rPr kumimoji="1" lang="zh-CN" altLang="en-US" sz="2400" b="1">
                  <a:solidFill>
                    <a:srgbClr val="0000CC"/>
                  </a:solidFill>
                  <a:latin typeface="Calibri" pitchFamily="34" charset="0"/>
                  <a:ea typeface="华文楷体" pitchFamily="2" charset="-122"/>
                </a:rPr>
                <a:t>磁盘</a:t>
              </a:r>
            </a:p>
          </p:txBody>
        </p:sp>
        <p:sp>
          <p:nvSpPr>
            <p:cNvPr id="429065" name="Rectangle 9"/>
            <p:cNvSpPr>
              <a:spLocks noChangeArrowheads="1"/>
            </p:cNvSpPr>
            <p:nvPr/>
          </p:nvSpPr>
          <p:spPr bwMode="auto">
            <a:xfrm>
              <a:off x="2154" y="1298"/>
              <a:ext cx="862" cy="432"/>
            </a:xfrm>
            <a:prstGeom prst="rect">
              <a:avLst/>
            </a:prstGeom>
            <a:grpFill/>
            <a:ln w="9525">
              <a:solidFill>
                <a:schemeClr val="tx1"/>
              </a:solidFill>
              <a:miter lim="800000"/>
              <a:headEnd/>
              <a:tailEnd/>
            </a:ln>
            <a:effectLst/>
            <a:scene3d>
              <a:camera prst="orthographicFront"/>
              <a:lightRig rig="threePt" dir="t"/>
            </a:scene3d>
            <a:sp3d>
              <a:bevelT w="114300" prst="artDeco"/>
            </a:sp3d>
          </p:spPr>
          <p:txBody>
            <a:bodyPr wrap="none" anchor="ctr"/>
            <a:lstStyle/>
            <a:p>
              <a:pPr algn="ctr">
                <a:defRPr/>
              </a:pPr>
              <a:r>
                <a:rPr kumimoji="1" lang="zh-CN" altLang="en-US" sz="2000" b="1" dirty="0">
                  <a:solidFill>
                    <a:srgbClr val="0000CC"/>
                  </a:solidFill>
                  <a:latin typeface="Calibri" pitchFamily="34" charset="0"/>
                  <a:ea typeface="华文楷体" pitchFamily="2" charset="-122"/>
                </a:rPr>
                <a:t>寄存器</a:t>
              </a:r>
              <a:endParaRPr kumimoji="1" lang="zh-CN" altLang="en-US" sz="2000" dirty="0">
                <a:solidFill>
                  <a:srgbClr val="0000CC"/>
                </a:solidFill>
                <a:latin typeface="Calibri" pitchFamily="34" charset="0"/>
                <a:ea typeface="华文楷体" pitchFamily="2" charset="-122"/>
              </a:endParaRPr>
            </a:p>
          </p:txBody>
        </p:sp>
      </p:grpSp>
      <p:sp>
        <p:nvSpPr>
          <p:cNvPr id="12" name="右箭头 11"/>
          <p:cNvSpPr/>
          <p:nvPr/>
        </p:nvSpPr>
        <p:spPr>
          <a:xfrm>
            <a:off x="2644329" y="2569312"/>
            <a:ext cx="785812" cy="298450"/>
          </a:xfrm>
          <a:prstGeom prst="rightArrow">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右箭头 12"/>
          <p:cNvSpPr/>
          <p:nvPr/>
        </p:nvSpPr>
        <p:spPr>
          <a:xfrm>
            <a:off x="5930454" y="2582012"/>
            <a:ext cx="785812" cy="298450"/>
          </a:xfrm>
          <a:prstGeom prst="rightArrow">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alibri" pitchFamily="34" charset="0"/>
              <a:ea typeface="华文楷体" pitchFamily="2" charset="-122"/>
            </a:endParaRPr>
          </a:p>
        </p:txBody>
      </p:sp>
      <p:sp>
        <p:nvSpPr>
          <p:cNvPr id="14" name="矩形 13"/>
          <p:cNvSpPr/>
          <p:nvPr/>
        </p:nvSpPr>
        <p:spPr>
          <a:xfrm>
            <a:off x="6930594" y="1010368"/>
            <a:ext cx="1643074" cy="3714776"/>
          </a:xfrm>
          <a:prstGeom prst="rect">
            <a:avLst/>
          </a:prstGeom>
          <a:solidFill>
            <a:schemeClr val="accent4">
              <a:lumMod val="40000"/>
              <a:lumOff val="6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7030A0"/>
                </a:solidFill>
                <a:latin typeface="Calibri" pitchFamily="34" charset="0"/>
                <a:ea typeface="华文楷体" pitchFamily="2" charset="-122"/>
              </a:rPr>
              <a:t>进程的</a:t>
            </a:r>
            <a:endParaRPr lang="en-US" altLang="zh-CN" sz="2000" b="1" dirty="0">
              <a:solidFill>
                <a:srgbClr val="7030A0"/>
              </a:solidFill>
              <a:latin typeface="Calibri" pitchFamily="34" charset="0"/>
              <a:ea typeface="华文楷体" pitchFamily="2" charset="-122"/>
            </a:endParaRPr>
          </a:p>
          <a:p>
            <a:pPr algn="ctr">
              <a:defRPr/>
            </a:pPr>
            <a:r>
              <a:rPr lang="zh-CN" altLang="en-US" sz="2000" b="1" dirty="0">
                <a:solidFill>
                  <a:srgbClr val="7030A0"/>
                </a:solidFill>
                <a:latin typeface="Calibri" pitchFamily="34" charset="0"/>
                <a:ea typeface="华文楷体" pitchFamily="2" charset="-122"/>
              </a:rPr>
              <a:t>地址空间</a:t>
            </a:r>
            <a:endParaRPr lang="en-US" altLang="zh-CN" sz="2000" b="1" dirty="0">
              <a:solidFill>
                <a:srgbClr val="7030A0"/>
              </a:solidFill>
              <a:latin typeface="Calibri" pitchFamily="34" charset="0"/>
              <a:ea typeface="华文楷体" pitchFamily="2" charset="-122"/>
            </a:endParaRPr>
          </a:p>
          <a:p>
            <a:pPr algn="ctr">
              <a:defRPr/>
            </a:pPr>
            <a:r>
              <a:rPr lang="en-US" altLang="zh-CN" sz="2000" b="1" dirty="0">
                <a:solidFill>
                  <a:srgbClr val="7030A0"/>
                </a:solidFill>
                <a:latin typeface="Calibri" pitchFamily="34" charset="0"/>
                <a:ea typeface="华文楷体" pitchFamily="2" charset="-122"/>
              </a:rPr>
              <a:t>(</a:t>
            </a:r>
            <a:r>
              <a:rPr lang="zh-CN" altLang="en-US" sz="2000" b="1" dirty="0">
                <a:solidFill>
                  <a:srgbClr val="7030A0"/>
                </a:solidFill>
                <a:latin typeface="Calibri" pitchFamily="34" charset="0"/>
                <a:ea typeface="华文楷体" pitchFamily="2" charset="-122"/>
              </a:rPr>
              <a:t>虚存</a:t>
            </a:r>
            <a:r>
              <a:rPr lang="en-US" altLang="zh-CN" sz="2000" b="1" dirty="0">
                <a:solidFill>
                  <a:srgbClr val="7030A0"/>
                </a:solidFill>
                <a:latin typeface="Calibri" pitchFamily="34" charset="0"/>
                <a:ea typeface="华文楷体" pitchFamily="2" charset="-122"/>
              </a:rPr>
              <a:t>)</a:t>
            </a:r>
            <a:endParaRPr lang="zh-CN" altLang="en-US" sz="2000" b="1" dirty="0">
              <a:solidFill>
                <a:srgbClr val="7030A0"/>
              </a:solidFill>
              <a:latin typeface="Calibri" pitchFamily="34" charset="0"/>
              <a:ea typeface="华文楷体" pitchFamily="2" charset="-122"/>
            </a:endParaRPr>
          </a:p>
        </p:txBody>
      </p:sp>
      <p:sp>
        <p:nvSpPr>
          <p:cNvPr id="3" name="TextBox 2"/>
          <p:cNvSpPr txBox="1"/>
          <p:nvPr/>
        </p:nvSpPr>
        <p:spPr>
          <a:xfrm>
            <a:off x="1067996" y="2500876"/>
            <a:ext cx="1415772" cy="461665"/>
          </a:xfrm>
          <a:prstGeom prst="rect">
            <a:avLst/>
          </a:prstGeom>
          <a:noFill/>
        </p:spPr>
        <p:txBody>
          <a:bodyPr wrap="none" rtlCol="0">
            <a:spAutoFit/>
          </a:bodyPr>
          <a:lstStyle/>
          <a:p>
            <a:r>
              <a:rPr lang="zh-CN" altLang="en-US" sz="2400" b="1" dirty="0">
                <a:solidFill>
                  <a:srgbClr val="0000FF"/>
                </a:solidFill>
                <a:latin typeface="华文楷体" pitchFamily="2" charset="-122"/>
                <a:ea typeface="华文楷体" pitchFamily="2" charset="-122"/>
              </a:rPr>
              <a:t>存储体系</a:t>
            </a:r>
          </a:p>
        </p:txBody>
      </p:sp>
    </p:spTree>
    <p:extLst>
      <p:ext uri="{BB962C8B-B14F-4D97-AF65-F5344CB8AC3E}">
        <p14:creationId xmlns:p14="http://schemas.microsoft.com/office/powerpoint/2010/main" val="181058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000"/>
                                        <p:tgtEl>
                                          <p:spTgt spid="12"/>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000"/>
                                        <p:tgtEl>
                                          <p:spTgt spid="2"/>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0"/>
                                        <p:tgtEl>
                                          <p:spTgt spid="13"/>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1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circle(in)">
                                      <p:cBhvr>
                                        <p:cTn id="28" dur="200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circle(in)">
                                      <p:cBhvr>
                                        <p:cTn id="33" dur="2000"/>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circle(in)">
                                      <p:cBhvr>
                                        <p:cTn id="38"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2" grpId="0" animBg="1"/>
      <p:bldP spid="13" grpId="0" animBg="1"/>
      <p:bldP spid="14"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虚拟存储管理</a:t>
            </a:r>
          </a:p>
        </p:txBody>
      </p:sp>
      <p:sp>
        <p:nvSpPr>
          <p:cNvPr id="2" name="内容占位符 1"/>
          <p:cNvSpPr>
            <a:spLocks noGrp="1"/>
          </p:cNvSpPr>
          <p:nvPr>
            <p:ph sz="quarter" idx="1"/>
          </p:nvPr>
        </p:nvSpPr>
        <p:spPr>
          <a:xfrm>
            <a:off x="683568" y="1609725"/>
            <a:ext cx="7239000" cy="4846638"/>
          </a:xfrm>
        </p:spPr>
        <p:txBody>
          <a:bodyPr>
            <a:normAutofit/>
          </a:bodyPr>
          <a:lstStyle/>
          <a:p>
            <a:r>
              <a:rPr lang="zh-CN" altLang="en-US" sz="2400" b="1" dirty="0"/>
              <a:t>内存管理是对存储体系的管理</a:t>
            </a:r>
            <a:endParaRPr lang="en-US" altLang="zh-CN" sz="2400" b="1" dirty="0"/>
          </a:p>
          <a:p>
            <a:pPr marL="0" indent="0">
              <a:buNone/>
            </a:pPr>
            <a:r>
              <a:rPr lang="en-US" altLang="zh-CN" sz="2400" b="1" dirty="0"/>
              <a:t>      →  </a:t>
            </a:r>
            <a:r>
              <a:rPr lang="zh-CN" altLang="en-US" sz="2400" b="1" dirty="0"/>
              <a:t>抽象为“虚拟内存”</a:t>
            </a:r>
            <a:endParaRPr lang="en-US" altLang="zh-CN" sz="2400" b="1" dirty="0"/>
          </a:p>
          <a:p>
            <a:endParaRPr lang="en-US" altLang="zh-CN" sz="2400" b="1" dirty="0"/>
          </a:p>
          <a:p>
            <a:r>
              <a:rPr lang="zh-CN" altLang="en-US" sz="2400" b="1" dirty="0"/>
              <a:t>什么是虚拟内存？</a:t>
            </a:r>
            <a:endParaRPr lang="en-US" altLang="zh-CN" sz="2400" b="1" dirty="0"/>
          </a:p>
          <a:p>
            <a:pPr lvl="2">
              <a:buSzPct val="75000"/>
              <a:buFont typeface="Wingdings" pitchFamily="2" charset="2"/>
              <a:buChar char="n"/>
            </a:pPr>
            <a:r>
              <a:rPr lang="zh-CN" altLang="en-US" sz="2400" b="1" dirty="0"/>
              <a:t>构建在存储体系之上</a:t>
            </a:r>
            <a:endParaRPr lang="en-US" altLang="zh-CN" sz="2400" b="1" dirty="0"/>
          </a:p>
          <a:p>
            <a:pPr lvl="2">
              <a:buSzPct val="75000"/>
              <a:buFont typeface="Wingdings" pitchFamily="2" charset="2"/>
              <a:buChar char="n"/>
            </a:pPr>
            <a:r>
              <a:rPr lang="zh-CN" altLang="en-US" sz="2400" b="1" dirty="0"/>
              <a:t>提供给用户进程的一个“幻象”</a:t>
            </a:r>
            <a:endParaRPr lang="en-US" altLang="zh-CN" sz="2400" b="1" dirty="0"/>
          </a:p>
          <a:p>
            <a:pPr lvl="2">
              <a:buSzPct val="75000"/>
              <a:buFont typeface="Wingdings" pitchFamily="2" charset="2"/>
              <a:buChar char="n"/>
            </a:pPr>
            <a:r>
              <a:rPr lang="zh-CN" altLang="en-US" sz="2400" b="1" dirty="0"/>
              <a:t>一个比物理内存空间大得多的地址空间</a:t>
            </a:r>
            <a:r>
              <a:rPr lang="en-US" altLang="zh-CN" sz="2400" b="1" dirty="0"/>
              <a:t> </a:t>
            </a:r>
          </a:p>
        </p:txBody>
      </p:sp>
      <p:sp>
        <p:nvSpPr>
          <p:cNvPr id="5" name="流程图: 资料带 4"/>
          <p:cNvSpPr/>
          <p:nvPr/>
        </p:nvSpPr>
        <p:spPr>
          <a:xfrm>
            <a:off x="6228184" y="1052736"/>
            <a:ext cx="2808312" cy="2160240"/>
          </a:xfrm>
          <a:prstGeom prst="flowChartPunchedTape">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latin typeface="华文楷体" pitchFamily="2" charset="-122"/>
                <a:ea typeface="华文楷体" pitchFamily="2" charset="-122"/>
              </a:rPr>
              <a:t>满足：</a:t>
            </a:r>
            <a:endParaRPr lang="en-US" altLang="zh-CN" sz="2400" b="1" dirty="0">
              <a:solidFill>
                <a:srgbClr val="C00000"/>
              </a:solidFill>
              <a:latin typeface="华文楷体" pitchFamily="2" charset="-122"/>
              <a:ea typeface="华文楷体" pitchFamily="2" charset="-122"/>
            </a:endParaRPr>
          </a:p>
          <a:p>
            <a:pPr marL="457200" indent="-457200">
              <a:buSzPct val="80000"/>
              <a:buFont typeface="Wingdings" pitchFamily="2" charset="2"/>
              <a:buChar char="Ø"/>
            </a:pPr>
            <a:r>
              <a:rPr lang="zh-CN" altLang="en-US" sz="2400" b="1" dirty="0">
                <a:solidFill>
                  <a:srgbClr val="C00000"/>
                </a:solidFill>
                <a:latin typeface="华文楷体" pitchFamily="2" charset="-122"/>
                <a:ea typeface="华文楷体" pitchFamily="2" charset="-122"/>
              </a:rPr>
              <a:t>地址独立</a:t>
            </a:r>
            <a:endParaRPr lang="en-US" altLang="zh-CN" sz="2400" b="1" dirty="0">
              <a:solidFill>
                <a:srgbClr val="C00000"/>
              </a:solidFill>
              <a:latin typeface="华文楷体" pitchFamily="2" charset="-122"/>
              <a:ea typeface="华文楷体" pitchFamily="2" charset="-122"/>
            </a:endParaRPr>
          </a:p>
          <a:p>
            <a:pPr marL="457200" indent="-457200">
              <a:buSzPct val="80000"/>
              <a:buFont typeface="Wingdings" pitchFamily="2" charset="2"/>
              <a:buChar char="Ø"/>
            </a:pPr>
            <a:r>
              <a:rPr lang="zh-CN" altLang="en-US" sz="2400" b="1" dirty="0">
                <a:solidFill>
                  <a:srgbClr val="C00000"/>
                </a:solidFill>
                <a:latin typeface="华文楷体" pitchFamily="2" charset="-122"/>
                <a:ea typeface="华文楷体" pitchFamily="2" charset="-122"/>
              </a:rPr>
              <a:t>地址保护</a:t>
            </a:r>
          </a:p>
        </p:txBody>
      </p:sp>
    </p:spTree>
    <p:extLst>
      <p:ext uri="{BB962C8B-B14F-4D97-AF65-F5344CB8AC3E}">
        <p14:creationId xmlns:p14="http://schemas.microsoft.com/office/powerpoint/2010/main" val="19199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l"/>
            <a:r>
              <a:rPr lang="zh-CN" altLang="en-US" sz="4000" dirty="0"/>
              <a:t>相关术语</a:t>
            </a:r>
          </a:p>
        </p:txBody>
      </p:sp>
      <p:sp>
        <p:nvSpPr>
          <p:cNvPr id="2" name="内容占位符 1"/>
          <p:cNvSpPr>
            <a:spLocks noGrp="1"/>
          </p:cNvSpPr>
          <p:nvPr>
            <p:ph sz="quarter" idx="1"/>
          </p:nvPr>
        </p:nvSpPr>
        <p:spPr>
          <a:xfrm>
            <a:off x="601216" y="1753741"/>
            <a:ext cx="7239000" cy="4846638"/>
          </a:xfrm>
        </p:spPr>
        <p:txBody>
          <a:bodyPr>
            <a:normAutofit/>
          </a:bodyPr>
          <a:lstStyle/>
          <a:p>
            <a:r>
              <a:rPr lang="zh-CN" altLang="en-US" sz="2800" dirty="0"/>
              <a:t>虚拟内存</a:t>
            </a:r>
            <a:endParaRPr lang="en-US" altLang="zh-CN" sz="2800" dirty="0"/>
          </a:p>
          <a:p>
            <a:r>
              <a:rPr lang="zh-CN" altLang="en-US" sz="2800" dirty="0"/>
              <a:t>虚拟地址</a:t>
            </a:r>
            <a:endParaRPr lang="en-US" altLang="zh-CN" sz="2800" dirty="0"/>
          </a:p>
          <a:p>
            <a:r>
              <a:rPr lang="zh-CN" altLang="en-US" sz="2800" dirty="0"/>
              <a:t>虚拟地址空间</a:t>
            </a:r>
            <a:endParaRPr lang="en-US" altLang="zh-CN" sz="2800" dirty="0"/>
          </a:p>
          <a:p>
            <a:r>
              <a:rPr lang="zh-CN" altLang="en-US" sz="2800" dirty="0"/>
              <a:t>虚拟存储技术</a:t>
            </a:r>
          </a:p>
        </p:txBody>
      </p:sp>
      <p:sp>
        <p:nvSpPr>
          <p:cNvPr id="5" name="圆角矩形 4"/>
          <p:cNvSpPr/>
          <p:nvPr/>
        </p:nvSpPr>
        <p:spPr>
          <a:xfrm>
            <a:off x="539552" y="5517232"/>
            <a:ext cx="8208912" cy="1224136"/>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SzPct val="70000"/>
            </a:pPr>
            <a:r>
              <a:rPr lang="zh-CN" altLang="en-US" sz="2000" b="1" dirty="0">
                <a:solidFill>
                  <a:srgbClr val="0000CC"/>
                </a:solidFill>
                <a:latin typeface="华文楷体" pitchFamily="2" charset="-122"/>
                <a:ea typeface="华文楷体" pitchFamily="2" charset="-122"/>
              </a:rPr>
              <a:t>当进程运行时，先将其一部分装入内存，另一部分暂时保存在磁盘；当要执行的指令或访问的数据不在内存时，由操作系统自动完成将它们从磁盘调入内存的工作</a:t>
            </a:r>
          </a:p>
        </p:txBody>
      </p:sp>
      <p:sp>
        <p:nvSpPr>
          <p:cNvPr id="6" name="圆角矩形 5"/>
          <p:cNvSpPr/>
          <p:nvPr/>
        </p:nvSpPr>
        <p:spPr>
          <a:xfrm>
            <a:off x="3779912" y="1412776"/>
            <a:ext cx="4968552" cy="2016224"/>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SzPct val="70000"/>
            </a:pPr>
            <a:r>
              <a:rPr lang="zh-CN" altLang="en-US" sz="2000" b="1" dirty="0">
                <a:solidFill>
                  <a:srgbClr val="C00000"/>
                </a:solidFill>
                <a:latin typeface="华文楷体" pitchFamily="2" charset="-122"/>
                <a:ea typeface="华文楷体" pitchFamily="2" charset="-122"/>
              </a:rPr>
              <a:t>*</a:t>
            </a:r>
            <a:r>
              <a:rPr lang="zh-CN" altLang="en-US" sz="2000" b="1" dirty="0">
                <a:solidFill>
                  <a:srgbClr val="0000CC"/>
                </a:solidFill>
                <a:latin typeface="华文楷体" pitchFamily="2" charset="-122"/>
                <a:ea typeface="华文楷体" pitchFamily="2" charset="-122"/>
              </a:rPr>
              <a:t> 把物理内存与磁盘结合起来使用，得到一个容量很大的“内存”，即虚存</a:t>
            </a:r>
            <a:endParaRPr lang="en-US" altLang="zh-CN" sz="2000" b="1" dirty="0">
              <a:solidFill>
                <a:srgbClr val="0000CC"/>
              </a:solidFill>
              <a:latin typeface="华文楷体" pitchFamily="2" charset="-122"/>
              <a:ea typeface="华文楷体" pitchFamily="2" charset="-122"/>
            </a:endParaRPr>
          </a:p>
          <a:p>
            <a:pPr lvl="0">
              <a:buSzPct val="70000"/>
            </a:pPr>
            <a:r>
              <a:rPr lang="zh-CN" altLang="en-US" sz="2000" b="1" dirty="0">
                <a:solidFill>
                  <a:srgbClr val="C00000"/>
                </a:solidFill>
                <a:latin typeface="华文楷体" pitchFamily="2" charset="-122"/>
                <a:ea typeface="华文楷体" pitchFamily="2" charset="-122"/>
                <a:cs typeface="Times New Roman" pitchFamily="18" charset="0"/>
              </a:rPr>
              <a:t>*</a:t>
            </a:r>
            <a:r>
              <a:rPr lang="zh-CN" altLang="en-US" sz="2000" b="1" dirty="0">
                <a:solidFill>
                  <a:srgbClr val="0000CC"/>
                </a:solidFill>
                <a:latin typeface="华文楷体" pitchFamily="2" charset="-122"/>
                <a:ea typeface="华文楷体" pitchFamily="2" charset="-122"/>
                <a:cs typeface="Times New Roman" pitchFamily="18" charset="0"/>
              </a:rPr>
              <a:t> </a:t>
            </a:r>
            <a:r>
              <a:rPr lang="zh-CN" altLang="zh-CN" sz="2000" b="1" dirty="0">
                <a:solidFill>
                  <a:srgbClr val="0000CC"/>
                </a:solidFill>
                <a:latin typeface="华文楷体" pitchFamily="2" charset="-122"/>
                <a:ea typeface="华文楷体" pitchFamily="2" charset="-122"/>
                <a:cs typeface="Times New Roman" pitchFamily="18" charset="0"/>
              </a:rPr>
              <a:t>程序引用内存</a:t>
            </a:r>
            <a:r>
              <a:rPr lang="zh-CN" altLang="en-US" sz="2000" b="1" dirty="0">
                <a:solidFill>
                  <a:srgbClr val="0000CC"/>
                </a:solidFill>
                <a:latin typeface="华文楷体" pitchFamily="2" charset="-122"/>
                <a:ea typeface="华文楷体" pitchFamily="2" charset="-122"/>
                <a:cs typeface="Times New Roman" pitchFamily="18" charset="0"/>
              </a:rPr>
              <a:t>所</a:t>
            </a:r>
            <a:r>
              <a:rPr lang="zh-CN" altLang="zh-CN" sz="2000" b="1" dirty="0">
                <a:solidFill>
                  <a:srgbClr val="0000CC"/>
                </a:solidFill>
                <a:latin typeface="华文楷体" pitchFamily="2" charset="-122"/>
                <a:ea typeface="华文楷体" pitchFamily="2" charset="-122"/>
                <a:cs typeface="Times New Roman" pitchFamily="18" charset="0"/>
              </a:rPr>
              <a:t>使用的地址与内存物理地址是不同的，</a:t>
            </a:r>
            <a:r>
              <a:rPr lang="zh-CN" altLang="en-US" sz="2000" b="1" dirty="0">
                <a:solidFill>
                  <a:srgbClr val="0000CC"/>
                </a:solidFill>
                <a:latin typeface="华文楷体" pitchFamily="2" charset="-122"/>
                <a:ea typeface="华文楷体" pitchFamily="2" charset="-122"/>
                <a:cs typeface="Times New Roman" pitchFamily="18" charset="0"/>
              </a:rPr>
              <a:t>可被</a:t>
            </a:r>
            <a:r>
              <a:rPr lang="zh-CN" altLang="zh-CN" sz="2000" b="1" dirty="0">
                <a:solidFill>
                  <a:srgbClr val="0000CC"/>
                </a:solidFill>
                <a:latin typeface="华文楷体" pitchFamily="2" charset="-122"/>
                <a:ea typeface="华文楷体" pitchFamily="2" charset="-122"/>
                <a:cs typeface="Times New Roman" pitchFamily="18" charset="0"/>
              </a:rPr>
              <a:t>自动转换成</a:t>
            </a:r>
            <a:r>
              <a:rPr lang="zh-CN" altLang="en-US" sz="2000" b="1" dirty="0">
                <a:solidFill>
                  <a:srgbClr val="0000CC"/>
                </a:solidFill>
                <a:latin typeface="华文楷体" pitchFamily="2" charset="-122"/>
                <a:ea typeface="华文楷体" pitchFamily="2" charset="-122"/>
                <a:cs typeface="Times New Roman" pitchFamily="18" charset="0"/>
              </a:rPr>
              <a:t>物理</a:t>
            </a:r>
            <a:r>
              <a:rPr lang="zh-CN" altLang="zh-CN" sz="2000" b="1" dirty="0">
                <a:solidFill>
                  <a:srgbClr val="0000CC"/>
                </a:solidFill>
                <a:latin typeface="华文楷体" pitchFamily="2" charset="-122"/>
                <a:ea typeface="华文楷体" pitchFamily="2" charset="-122"/>
                <a:cs typeface="Times New Roman" pitchFamily="18" charset="0"/>
              </a:rPr>
              <a:t>地址</a:t>
            </a:r>
            <a:endParaRPr lang="en-US" altLang="zh-CN" sz="2000" b="1" dirty="0">
              <a:solidFill>
                <a:srgbClr val="0000CC"/>
              </a:solidFill>
              <a:latin typeface="华文楷体" pitchFamily="2" charset="-122"/>
              <a:ea typeface="华文楷体" pitchFamily="2" charset="-122"/>
              <a:cs typeface="Times New Roman" pitchFamily="18" charset="0"/>
            </a:endParaRPr>
          </a:p>
          <a:p>
            <a:pPr lvl="0">
              <a:buSzPct val="70000"/>
            </a:pPr>
            <a:r>
              <a:rPr lang="zh-CN" altLang="en-US" sz="2000" b="1" dirty="0">
                <a:solidFill>
                  <a:srgbClr val="C00000"/>
                </a:solidFill>
                <a:latin typeface="华文楷体" pitchFamily="2" charset="-122"/>
                <a:ea typeface="华文楷体" pitchFamily="2" charset="-122"/>
                <a:cs typeface="Times New Roman" pitchFamily="18" charset="0"/>
              </a:rPr>
              <a:t>*</a:t>
            </a:r>
            <a:r>
              <a:rPr lang="zh-CN" altLang="en-US" sz="2000" b="1" dirty="0">
                <a:solidFill>
                  <a:srgbClr val="0000CC"/>
                </a:solidFill>
                <a:latin typeface="华文楷体" pitchFamily="2" charset="-122"/>
                <a:ea typeface="华文楷体" pitchFamily="2" charset="-122"/>
                <a:cs typeface="Times New Roman" pitchFamily="18" charset="0"/>
              </a:rPr>
              <a:t> </a:t>
            </a:r>
            <a:r>
              <a:rPr lang="zh-CN" altLang="zh-CN" sz="2000" b="1" dirty="0">
                <a:solidFill>
                  <a:srgbClr val="0000CC"/>
                </a:solidFill>
                <a:latin typeface="华文楷体" pitchFamily="2" charset="-122"/>
                <a:ea typeface="华文楷体" pitchFamily="2" charset="-122"/>
                <a:cs typeface="Times New Roman" pitchFamily="18" charset="0"/>
              </a:rPr>
              <a:t>虚存大小受计算机系统寻址机制和可用</a:t>
            </a:r>
            <a:r>
              <a:rPr lang="zh-CN" altLang="en-US" sz="2000" b="1" dirty="0">
                <a:solidFill>
                  <a:srgbClr val="0000CC"/>
                </a:solidFill>
                <a:latin typeface="华文楷体" pitchFamily="2" charset="-122"/>
                <a:ea typeface="华文楷体" pitchFamily="2" charset="-122"/>
                <a:cs typeface="Times New Roman" pitchFamily="18" charset="0"/>
              </a:rPr>
              <a:t>磁盘容</a:t>
            </a:r>
            <a:r>
              <a:rPr lang="zh-CN" altLang="zh-CN" sz="2000" b="1" dirty="0">
                <a:solidFill>
                  <a:srgbClr val="0000CC"/>
                </a:solidFill>
                <a:latin typeface="华文楷体" pitchFamily="2" charset="-122"/>
                <a:ea typeface="华文楷体" pitchFamily="2" charset="-122"/>
                <a:cs typeface="Times New Roman" pitchFamily="18" charset="0"/>
              </a:rPr>
              <a:t>量的限制</a:t>
            </a:r>
            <a:endParaRPr lang="zh-CN" altLang="en-US" sz="2000" b="1" dirty="0">
              <a:solidFill>
                <a:srgbClr val="0000CC"/>
              </a:solidFill>
              <a:latin typeface="华文楷体" pitchFamily="2" charset="-122"/>
              <a:ea typeface="华文楷体" pitchFamily="2" charset="-122"/>
            </a:endParaRPr>
          </a:p>
        </p:txBody>
      </p:sp>
      <p:sp>
        <p:nvSpPr>
          <p:cNvPr id="7" name="圆角矩形 6"/>
          <p:cNvSpPr/>
          <p:nvPr/>
        </p:nvSpPr>
        <p:spPr>
          <a:xfrm>
            <a:off x="3779912" y="3608641"/>
            <a:ext cx="4968552" cy="936104"/>
          </a:xfrm>
          <a:prstGeom prst="roundRect">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base">
              <a:spcBef>
                <a:spcPct val="0"/>
              </a:spcBef>
              <a:spcAft>
                <a:spcPct val="0"/>
              </a:spcAft>
            </a:pPr>
            <a:r>
              <a:rPr lang="zh-CN" altLang="zh-CN" sz="2000" b="1" dirty="0">
                <a:solidFill>
                  <a:srgbClr val="0000CC"/>
                </a:solidFill>
                <a:latin typeface="华文楷体" pitchFamily="2" charset="-122"/>
                <a:ea typeface="华文楷体" pitchFamily="2" charset="-122"/>
                <a:cs typeface="Times New Roman" pitchFamily="18" charset="0"/>
              </a:rPr>
              <a:t>虚拟内存中某一位置的地址</a:t>
            </a:r>
            <a:r>
              <a:rPr lang="zh-CN" altLang="en-US" sz="2000" b="1" dirty="0">
                <a:solidFill>
                  <a:srgbClr val="0000CC"/>
                </a:solidFill>
                <a:latin typeface="华文楷体" pitchFamily="2" charset="-122"/>
                <a:ea typeface="华文楷体" pitchFamily="2" charset="-122"/>
                <a:cs typeface="Times New Roman" pitchFamily="18" charset="0"/>
              </a:rPr>
              <a:t>，</a:t>
            </a:r>
            <a:r>
              <a:rPr lang="zh-CN" altLang="zh-CN" sz="2000" b="1" dirty="0">
                <a:solidFill>
                  <a:srgbClr val="0000CC"/>
                </a:solidFill>
                <a:latin typeface="华文楷体" pitchFamily="2" charset="-122"/>
                <a:ea typeface="华文楷体" pitchFamily="2" charset="-122"/>
                <a:cs typeface="Times New Roman" pitchFamily="18" charset="0"/>
              </a:rPr>
              <a:t>该位置可以被访问，仿佛它是内存的一部分</a:t>
            </a:r>
          </a:p>
        </p:txBody>
      </p:sp>
      <p:sp>
        <p:nvSpPr>
          <p:cNvPr id="8" name="圆角矩形 7"/>
          <p:cNvSpPr/>
          <p:nvPr/>
        </p:nvSpPr>
        <p:spPr>
          <a:xfrm>
            <a:off x="3816295" y="4725144"/>
            <a:ext cx="4896544" cy="576064"/>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base">
              <a:spcBef>
                <a:spcPct val="0"/>
              </a:spcBef>
              <a:spcAft>
                <a:spcPct val="0"/>
              </a:spcAft>
            </a:pPr>
            <a:r>
              <a:rPr lang="zh-CN" altLang="zh-CN" sz="2000" b="1" dirty="0">
                <a:solidFill>
                  <a:srgbClr val="0000CC"/>
                </a:solidFill>
                <a:latin typeface="华文楷体" pitchFamily="2" charset="-122"/>
                <a:ea typeface="华文楷体" pitchFamily="2" charset="-122"/>
                <a:cs typeface="Times New Roman" pitchFamily="18" charset="0"/>
              </a:rPr>
              <a:t>分配给进程的虚拟</a:t>
            </a:r>
            <a:r>
              <a:rPr lang="zh-CN" altLang="en-US" sz="2000" b="1" dirty="0">
                <a:solidFill>
                  <a:srgbClr val="0000CC"/>
                </a:solidFill>
                <a:latin typeface="华文楷体" pitchFamily="2" charset="-122"/>
                <a:ea typeface="华文楷体" pitchFamily="2" charset="-122"/>
                <a:cs typeface="Times New Roman" pitchFamily="18" charset="0"/>
              </a:rPr>
              <a:t>内</a:t>
            </a:r>
            <a:r>
              <a:rPr lang="zh-CN" altLang="zh-CN" sz="2000" b="1" dirty="0">
                <a:solidFill>
                  <a:srgbClr val="0000CC"/>
                </a:solidFill>
                <a:latin typeface="华文楷体" pitchFamily="2" charset="-122"/>
                <a:ea typeface="华文楷体" pitchFamily="2" charset="-122"/>
                <a:cs typeface="Times New Roman" pitchFamily="18" charset="0"/>
              </a:rPr>
              <a:t>存</a:t>
            </a:r>
          </a:p>
        </p:txBody>
      </p:sp>
      <p:cxnSp>
        <p:nvCxnSpPr>
          <p:cNvPr id="10" name="直接箭头连接符 9"/>
          <p:cNvCxnSpPr>
            <a:endCxn id="6" idx="1"/>
          </p:cNvCxnSpPr>
          <p:nvPr/>
        </p:nvCxnSpPr>
        <p:spPr>
          <a:xfrm>
            <a:off x="2483768" y="2060848"/>
            <a:ext cx="1296144" cy="36004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a:off x="3131840" y="3212974"/>
            <a:ext cx="684455" cy="1800202"/>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763688" y="3789040"/>
            <a:ext cx="360040" cy="1728192"/>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p:nvPr/>
        </p:nvCxnSpPr>
        <p:spPr>
          <a:xfrm rot="16200000" flipH="1">
            <a:off x="2483768" y="2564902"/>
            <a:ext cx="1296145" cy="1296145"/>
          </a:xfrm>
          <a:prstGeom prst="curvedConnector3">
            <a:avLst>
              <a:gd name="adj1" fmla="val 5908"/>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11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1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虚拟页式存储管理</a:t>
            </a:r>
          </a:p>
        </p:txBody>
      </p:sp>
      <p:sp>
        <p:nvSpPr>
          <p:cNvPr id="2" name="内容占位符 1"/>
          <p:cNvSpPr>
            <a:spLocks noGrp="1"/>
          </p:cNvSpPr>
          <p:nvPr>
            <p:ph sz="quarter" idx="1"/>
          </p:nvPr>
        </p:nvSpPr>
        <p:spPr>
          <a:xfrm>
            <a:off x="611560" y="1609725"/>
            <a:ext cx="8003232" cy="4846638"/>
          </a:xfrm>
        </p:spPr>
        <p:txBody>
          <a:bodyPr>
            <a:normAutofit/>
          </a:bodyPr>
          <a:lstStyle/>
          <a:p>
            <a:r>
              <a:rPr lang="zh-CN" altLang="en-US" sz="2400" dirty="0">
                <a:solidFill>
                  <a:srgbClr val="0000CC"/>
                </a:solidFill>
              </a:rPr>
              <a:t>基本思想</a:t>
            </a:r>
            <a:endParaRPr lang="en-US" altLang="zh-CN" sz="2400" dirty="0">
              <a:solidFill>
                <a:srgbClr val="0000CC"/>
              </a:solidFill>
            </a:endParaRPr>
          </a:p>
          <a:p>
            <a:pPr lvl="1"/>
            <a:r>
              <a:rPr lang="zh-CN" altLang="en-US" sz="2400" dirty="0"/>
              <a:t>装载程序时，不是装入全部页面，而是装入几个甚至零个页面</a:t>
            </a:r>
            <a:endParaRPr lang="en-US" altLang="zh-CN" sz="2400" dirty="0"/>
          </a:p>
          <a:p>
            <a:pPr lvl="1"/>
            <a:r>
              <a:rPr lang="zh-CN" altLang="en-US" sz="2400" dirty="0"/>
              <a:t>如果进程执行时需要的页面不在内存，则动态装入所需页面</a:t>
            </a:r>
            <a:endParaRPr lang="en-US" altLang="zh-CN" sz="2400" dirty="0"/>
          </a:p>
          <a:p>
            <a:pPr lvl="1"/>
            <a:r>
              <a:rPr lang="zh-CN" altLang="en-US" sz="2400" dirty="0"/>
              <a:t>需要时，将内存中暂时不用的一些页面交换到磁盘，以便获得更多的内存空间</a:t>
            </a:r>
          </a:p>
          <a:p>
            <a:pPr>
              <a:spcBef>
                <a:spcPts val="1200"/>
              </a:spcBef>
            </a:pPr>
            <a:r>
              <a:rPr lang="zh-CN" altLang="en-US" sz="2400" dirty="0">
                <a:solidFill>
                  <a:srgbClr val="0000CC"/>
                </a:solidFill>
              </a:rPr>
              <a:t>通常有两种方式</a:t>
            </a:r>
          </a:p>
          <a:p>
            <a:pPr lvl="1"/>
            <a:r>
              <a:rPr lang="zh-CN" altLang="en-US" sz="2400" dirty="0"/>
              <a:t>请求调页（</a:t>
            </a:r>
            <a:r>
              <a:rPr lang="en-US" altLang="zh-CN" sz="2400" dirty="0"/>
              <a:t>demand paging</a:t>
            </a:r>
            <a:r>
              <a:rPr lang="zh-CN" altLang="en-US" sz="2400" dirty="0"/>
              <a:t>）</a:t>
            </a:r>
          </a:p>
          <a:p>
            <a:pPr lvl="1"/>
            <a:r>
              <a:rPr lang="zh-CN" altLang="en-US" sz="2400" dirty="0"/>
              <a:t>预先调页（</a:t>
            </a:r>
            <a:r>
              <a:rPr lang="en-US" altLang="zh-CN" sz="2400" dirty="0" err="1"/>
              <a:t>prepaging</a:t>
            </a:r>
            <a:r>
              <a:rPr lang="zh-CN" altLang="en-US" sz="2400" dirty="0"/>
              <a:t>）</a:t>
            </a:r>
          </a:p>
          <a:p>
            <a:endParaRPr lang="zh-CN" altLang="en-US" sz="2400" dirty="0"/>
          </a:p>
        </p:txBody>
      </p:sp>
      <p:sp>
        <p:nvSpPr>
          <p:cNvPr id="4" name="云形 3"/>
          <p:cNvSpPr/>
          <p:nvPr/>
        </p:nvSpPr>
        <p:spPr>
          <a:xfrm>
            <a:off x="5904656" y="4221088"/>
            <a:ext cx="3635896" cy="2304256"/>
          </a:xfrm>
          <a:prstGeom prst="cloud">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None/>
            </a:pPr>
            <a:r>
              <a:rPr lang="zh-CN" altLang="en-US" sz="2000" dirty="0">
                <a:solidFill>
                  <a:srgbClr val="C00000"/>
                </a:solidFill>
                <a:latin typeface="华文行楷" pitchFamily="2" charset="-122"/>
                <a:ea typeface="华文行楷" pitchFamily="2" charset="-122"/>
              </a:rPr>
              <a:t>以</a:t>
            </a:r>
            <a:r>
              <a:rPr lang="en-US" altLang="zh-CN" sz="2000" dirty="0">
                <a:solidFill>
                  <a:srgbClr val="C00000"/>
                </a:solidFill>
                <a:latin typeface="华文行楷" pitchFamily="2" charset="-122"/>
                <a:ea typeface="华文行楷" pitchFamily="2" charset="-122"/>
              </a:rPr>
              <a:t>CPU</a:t>
            </a:r>
            <a:r>
              <a:rPr lang="zh-CN" altLang="en-US" sz="2000" dirty="0">
                <a:solidFill>
                  <a:srgbClr val="C00000"/>
                </a:solidFill>
                <a:latin typeface="华文行楷" pitchFamily="2" charset="-122"/>
                <a:ea typeface="华文行楷" pitchFamily="2" charset="-122"/>
              </a:rPr>
              <a:t>时间和磁盘空间换取物理内存空间</a:t>
            </a:r>
            <a:r>
              <a:rPr lang="en-US" altLang="zh-CN" sz="2000" dirty="0">
                <a:solidFill>
                  <a:srgbClr val="C00000"/>
                </a:solidFill>
                <a:latin typeface="华文行楷" pitchFamily="2" charset="-122"/>
                <a:ea typeface="华文行楷" pitchFamily="2" charset="-122"/>
              </a:rPr>
              <a:t>——</a:t>
            </a:r>
            <a:r>
              <a:rPr lang="zh-CN" altLang="en-US" sz="2000" dirty="0">
                <a:solidFill>
                  <a:srgbClr val="C00000"/>
                </a:solidFill>
                <a:latin typeface="华文行楷" pitchFamily="2" charset="-122"/>
                <a:ea typeface="华文行楷" pitchFamily="2" charset="-122"/>
              </a:rPr>
              <a:t>操作系统中的资源转换技术</a:t>
            </a:r>
          </a:p>
        </p:txBody>
      </p:sp>
      <p:sp>
        <p:nvSpPr>
          <p:cNvPr id="5" name="线形标注 2 4"/>
          <p:cNvSpPr/>
          <p:nvPr/>
        </p:nvSpPr>
        <p:spPr>
          <a:xfrm>
            <a:off x="6310536" y="1484784"/>
            <a:ext cx="1440160" cy="504056"/>
          </a:xfrm>
          <a:prstGeom prst="borderCallout2">
            <a:avLst>
              <a:gd name="adj1" fmla="val 18750"/>
              <a:gd name="adj2" fmla="val -8333"/>
              <a:gd name="adj3" fmla="val 18750"/>
              <a:gd name="adj4" fmla="val -16667"/>
              <a:gd name="adj5" fmla="val 295970"/>
              <a:gd name="adj6" fmla="val -596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CC"/>
                </a:solidFill>
                <a:latin typeface="Arial" panose="020B0604020202020204" pitchFamily="34" charset="0"/>
                <a:cs typeface="Arial" panose="020B0604020202020204" pitchFamily="34" charset="0"/>
              </a:rPr>
              <a:t>Page Fault</a:t>
            </a:r>
            <a:endParaRPr lang="zh-CN" altLang="en-US" b="1" dirty="0">
              <a:solidFill>
                <a:srgbClr val="0000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7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heel(1)">
                                      <p:cBhvr>
                                        <p:cTn id="40" dur="2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5" dur="1000"/>
                                        <p:tgtEl>
                                          <p:spTgt spid="2">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50" dur="1000"/>
                                        <p:tgtEl>
                                          <p:spTgt spid="2">
                                            <p:txEl>
                                              <p:pRg st="5" end="5"/>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53" dur="1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965280" y="2219325"/>
            <a:ext cx="914400" cy="914400"/>
          </a:xfrm>
          <a:prstGeom prst="rect">
            <a:avLst/>
          </a:prstGeom>
          <a:solidFill>
            <a:srgbClr val="FFFF66"/>
          </a:solidFill>
          <a:ln w="28575">
            <a:solidFill>
              <a:srgbClr val="990099"/>
            </a:solidFill>
            <a:miter lim="800000"/>
            <a:headEnd/>
            <a:tailEnd/>
          </a:ln>
        </p:spPr>
        <p:txBody>
          <a:bodyPr wrap="none" anchor="ctr"/>
          <a:lstStyle/>
          <a:p>
            <a:pPr algn="ctr"/>
            <a:r>
              <a:rPr kumimoji="1" lang="en-US" altLang="zh-CN" sz="2400" b="1" dirty="0">
                <a:solidFill>
                  <a:srgbClr val="990099"/>
                </a:solidFill>
                <a:latin typeface="Calibri" pitchFamily="34" charset="0"/>
                <a:ea typeface="华文楷体" pitchFamily="2" charset="-122"/>
                <a:cs typeface="Calibri" pitchFamily="34" charset="0"/>
              </a:rPr>
              <a:t>CPU</a:t>
            </a:r>
          </a:p>
        </p:txBody>
      </p:sp>
      <p:sp>
        <p:nvSpPr>
          <p:cNvPr id="7171" name="Rectangle 3"/>
          <p:cNvSpPr>
            <a:spLocks noChangeArrowheads="1"/>
          </p:cNvSpPr>
          <p:nvPr/>
        </p:nvSpPr>
        <p:spPr bwMode="auto">
          <a:xfrm>
            <a:off x="1965280" y="3743325"/>
            <a:ext cx="914400" cy="914400"/>
          </a:xfrm>
          <a:prstGeom prst="rect">
            <a:avLst/>
          </a:prstGeom>
          <a:solidFill>
            <a:srgbClr val="FFFF66"/>
          </a:solidFill>
          <a:ln w="28575">
            <a:solidFill>
              <a:srgbClr val="990099"/>
            </a:solidFill>
            <a:miter lim="800000"/>
            <a:headEnd/>
            <a:tailEnd/>
          </a:ln>
        </p:spPr>
        <p:txBody>
          <a:bodyPr wrap="none" anchor="ctr"/>
          <a:lstStyle/>
          <a:p>
            <a:pPr algn="ctr"/>
            <a:r>
              <a:rPr kumimoji="1" lang="en-US" altLang="zh-CN" sz="2400" b="1">
                <a:solidFill>
                  <a:srgbClr val="990099"/>
                </a:solidFill>
                <a:latin typeface="Calibri" pitchFamily="34" charset="0"/>
                <a:ea typeface="华文楷体" pitchFamily="2" charset="-122"/>
                <a:cs typeface="Calibri" pitchFamily="34" charset="0"/>
              </a:rPr>
              <a:t>MMU</a:t>
            </a:r>
          </a:p>
        </p:txBody>
      </p:sp>
      <p:sp>
        <p:nvSpPr>
          <p:cNvPr id="7172" name="Line 4"/>
          <p:cNvSpPr>
            <a:spLocks noChangeShapeType="1"/>
          </p:cNvSpPr>
          <p:nvPr/>
        </p:nvSpPr>
        <p:spPr bwMode="auto">
          <a:xfrm>
            <a:off x="2422480" y="3133725"/>
            <a:ext cx="0" cy="60960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ea typeface="华文楷体" pitchFamily="2" charset="-122"/>
            </a:endParaRPr>
          </a:p>
        </p:txBody>
      </p:sp>
      <p:sp>
        <p:nvSpPr>
          <p:cNvPr id="7173" name="Line 5"/>
          <p:cNvSpPr>
            <a:spLocks noChangeShapeType="1"/>
          </p:cNvSpPr>
          <p:nvPr/>
        </p:nvSpPr>
        <p:spPr bwMode="auto">
          <a:xfrm>
            <a:off x="2422480" y="4657725"/>
            <a:ext cx="0" cy="83820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ea typeface="华文楷体" pitchFamily="2" charset="-122"/>
            </a:endParaRPr>
          </a:p>
        </p:txBody>
      </p:sp>
      <p:sp>
        <p:nvSpPr>
          <p:cNvPr id="7174" name="Line 6"/>
          <p:cNvSpPr>
            <a:spLocks noChangeShapeType="1"/>
          </p:cNvSpPr>
          <p:nvPr/>
        </p:nvSpPr>
        <p:spPr bwMode="auto">
          <a:xfrm>
            <a:off x="1508080" y="5495925"/>
            <a:ext cx="6019800" cy="0"/>
          </a:xfrm>
          <a:prstGeom prst="line">
            <a:avLst/>
          </a:prstGeom>
          <a:noFill/>
          <a:ln w="76200">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ea typeface="华文楷体" pitchFamily="2" charset="-122"/>
            </a:endParaRPr>
          </a:p>
        </p:txBody>
      </p:sp>
      <p:sp>
        <p:nvSpPr>
          <p:cNvPr id="7175" name="Rectangle 7"/>
          <p:cNvSpPr>
            <a:spLocks noChangeArrowheads="1"/>
          </p:cNvSpPr>
          <p:nvPr/>
        </p:nvSpPr>
        <p:spPr bwMode="auto">
          <a:xfrm>
            <a:off x="4479880" y="2828925"/>
            <a:ext cx="1219200" cy="1600200"/>
          </a:xfrm>
          <a:prstGeom prst="rect">
            <a:avLst/>
          </a:prstGeom>
          <a:solidFill>
            <a:srgbClr val="FFFF66"/>
          </a:solidFill>
          <a:ln w="28575">
            <a:solidFill>
              <a:srgbClr val="990099"/>
            </a:solidFill>
            <a:miter lim="800000"/>
            <a:headEnd/>
            <a:tailEnd/>
          </a:ln>
        </p:spPr>
        <p:txBody>
          <a:bodyPr wrap="none" anchor="ctr"/>
          <a:lstStyle/>
          <a:p>
            <a:pPr algn="ctr"/>
            <a:r>
              <a:rPr kumimoji="1" lang="zh-CN" altLang="en-US" sz="2400" b="1">
                <a:solidFill>
                  <a:srgbClr val="990099"/>
                </a:solidFill>
                <a:latin typeface="Calibri" pitchFamily="34" charset="0"/>
                <a:ea typeface="华文楷体" pitchFamily="2" charset="-122"/>
              </a:rPr>
              <a:t>内存</a:t>
            </a:r>
          </a:p>
        </p:txBody>
      </p:sp>
      <p:sp>
        <p:nvSpPr>
          <p:cNvPr id="7176" name="Rectangle 8"/>
          <p:cNvSpPr>
            <a:spLocks noChangeArrowheads="1"/>
          </p:cNvSpPr>
          <p:nvPr/>
        </p:nvSpPr>
        <p:spPr bwMode="auto">
          <a:xfrm>
            <a:off x="6232480" y="2828925"/>
            <a:ext cx="1219200" cy="1600200"/>
          </a:xfrm>
          <a:prstGeom prst="rect">
            <a:avLst/>
          </a:prstGeom>
          <a:solidFill>
            <a:srgbClr val="FFFF66"/>
          </a:solidFill>
          <a:ln w="28575">
            <a:solidFill>
              <a:srgbClr val="990099"/>
            </a:solidFill>
            <a:miter lim="800000"/>
            <a:headEnd/>
            <a:tailEnd/>
          </a:ln>
        </p:spPr>
        <p:txBody>
          <a:bodyPr wrap="none" anchor="ctr"/>
          <a:lstStyle/>
          <a:p>
            <a:pPr algn="ctr"/>
            <a:r>
              <a:rPr kumimoji="1" lang="zh-CN" altLang="en-US" sz="2400" b="1">
                <a:solidFill>
                  <a:srgbClr val="990099"/>
                </a:solidFill>
                <a:latin typeface="Calibri" pitchFamily="34" charset="0"/>
                <a:ea typeface="华文楷体" pitchFamily="2" charset="-122"/>
              </a:rPr>
              <a:t>磁盘</a:t>
            </a:r>
          </a:p>
          <a:p>
            <a:pPr algn="ctr"/>
            <a:r>
              <a:rPr kumimoji="1" lang="zh-CN" altLang="en-US" sz="2400" b="1">
                <a:solidFill>
                  <a:srgbClr val="990099"/>
                </a:solidFill>
                <a:latin typeface="Calibri" pitchFamily="34" charset="0"/>
                <a:ea typeface="华文楷体" pitchFamily="2" charset="-122"/>
              </a:rPr>
              <a:t>控制器</a:t>
            </a:r>
          </a:p>
        </p:txBody>
      </p:sp>
      <p:sp>
        <p:nvSpPr>
          <p:cNvPr id="7177" name="Line 9"/>
          <p:cNvSpPr>
            <a:spLocks noChangeShapeType="1"/>
          </p:cNvSpPr>
          <p:nvPr/>
        </p:nvSpPr>
        <p:spPr bwMode="auto">
          <a:xfrm>
            <a:off x="5165680" y="4429125"/>
            <a:ext cx="0" cy="106680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ea typeface="华文楷体" pitchFamily="2" charset="-122"/>
            </a:endParaRPr>
          </a:p>
        </p:txBody>
      </p:sp>
      <p:sp>
        <p:nvSpPr>
          <p:cNvPr id="7178" name="Line 10"/>
          <p:cNvSpPr>
            <a:spLocks noChangeShapeType="1"/>
          </p:cNvSpPr>
          <p:nvPr/>
        </p:nvSpPr>
        <p:spPr bwMode="auto">
          <a:xfrm>
            <a:off x="6765880" y="4429125"/>
            <a:ext cx="0" cy="106680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ea typeface="华文楷体" pitchFamily="2" charset="-122"/>
            </a:endParaRPr>
          </a:p>
        </p:txBody>
      </p:sp>
      <p:sp>
        <p:nvSpPr>
          <p:cNvPr id="7179" name="Rectangle 11"/>
          <p:cNvSpPr>
            <a:spLocks noChangeArrowheads="1"/>
          </p:cNvSpPr>
          <p:nvPr/>
        </p:nvSpPr>
        <p:spPr bwMode="auto">
          <a:xfrm>
            <a:off x="1355680" y="1762125"/>
            <a:ext cx="2209800" cy="3352800"/>
          </a:xfrm>
          <a:prstGeom prst="rect">
            <a:avLst/>
          </a:prstGeom>
          <a:noFill/>
          <a:ln w="3810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ea typeface="华文楷体" pitchFamily="2" charset="-122"/>
            </a:endParaRPr>
          </a:p>
        </p:txBody>
      </p:sp>
      <p:sp>
        <p:nvSpPr>
          <p:cNvPr id="7180" name="Text Box 12"/>
          <p:cNvSpPr txBox="1">
            <a:spLocks noChangeArrowheads="1"/>
          </p:cNvSpPr>
          <p:nvPr/>
        </p:nvSpPr>
        <p:spPr bwMode="auto">
          <a:xfrm>
            <a:off x="7588205" y="5239692"/>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0000FF"/>
                </a:solidFill>
                <a:latin typeface="Calibri" pitchFamily="34" charset="0"/>
                <a:ea typeface="华文楷体" pitchFamily="2" charset="-122"/>
              </a:rPr>
              <a:t>总线</a:t>
            </a:r>
          </a:p>
        </p:txBody>
      </p:sp>
      <p:sp>
        <p:nvSpPr>
          <p:cNvPr id="7181" name="Line 13"/>
          <p:cNvSpPr>
            <a:spLocks noChangeShapeType="1"/>
          </p:cNvSpPr>
          <p:nvPr/>
        </p:nvSpPr>
        <p:spPr bwMode="auto">
          <a:xfrm flipH="1">
            <a:off x="2422480" y="1990725"/>
            <a:ext cx="2057400" cy="1600200"/>
          </a:xfrm>
          <a:prstGeom prst="line">
            <a:avLst/>
          </a:prstGeom>
          <a:noFill/>
          <a:ln w="381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ea typeface="华文楷体" pitchFamily="2" charset="-122"/>
            </a:endParaRPr>
          </a:p>
        </p:txBody>
      </p:sp>
      <p:sp>
        <p:nvSpPr>
          <p:cNvPr id="7182" name="Line 14"/>
          <p:cNvSpPr>
            <a:spLocks noChangeShapeType="1"/>
          </p:cNvSpPr>
          <p:nvPr/>
        </p:nvSpPr>
        <p:spPr bwMode="auto">
          <a:xfrm flipH="1" flipV="1">
            <a:off x="2422480" y="4886325"/>
            <a:ext cx="1736725" cy="1114425"/>
          </a:xfrm>
          <a:prstGeom prst="line">
            <a:avLst/>
          </a:prstGeom>
          <a:noFill/>
          <a:ln w="381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ea typeface="华文楷体" pitchFamily="2" charset="-122"/>
            </a:endParaRPr>
          </a:p>
        </p:txBody>
      </p:sp>
      <p:sp>
        <p:nvSpPr>
          <p:cNvPr id="7183" name="Text Box 15"/>
          <p:cNvSpPr txBox="1">
            <a:spLocks noChangeArrowheads="1"/>
          </p:cNvSpPr>
          <p:nvPr/>
        </p:nvSpPr>
        <p:spPr bwMode="auto">
          <a:xfrm>
            <a:off x="4540205" y="1630363"/>
            <a:ext cx="1452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0000FF"/>
                </a:solidFill>
                <a:latin typeface="Calibri" pitchFamily="34" charset="0"/>
                <a:ea typeface="华文楷体" pitchFamily="2" charset="-122"/>
              </a:rPr>
              <a:t>虚拟地址</a:t>
            </a:r>
          </a:p>
        </p:txBody>
      </p:sp>
      <p:sp>
        <p:nvSpPr>
          <p:cNvPr id="7184" name="Text Box 16"/>
          <p:cNvSpPr txBox="1">
            <a:spLocks noChangeArrowheads="1"/>
          </p:cNvSpPr>
          <p:nvPr/>
        </p:nvSpPr>
        <p:spPr bwMode="auto">
          <a:xfrm>
            <a:off x="3808367" y="6000750"/>
            <a:ext cx="142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0000FF"/>
                </a:solidFill>
                <a:latin typeface="Calibri" pitchFamily="34" charset="0"/>
                <a:ea typeface="华文楷体" pitchFamily="2" charset="-122"/>
              </a:rPr>
              <a:t>物理地址</a:t>
            </a:r>
          </a:p>
        </p:txBody>
      </p:sp>
      <p:sp>
        <p:nvSpPr>
          <p:cNvPr id="7185" name="Rectangle 18"/>
          <p:cNvSpPr>
            <a:spLocks noGrp="1" noChangeArrowheads="1"/>
          </p:cNvSpPr>
          <p:nvPr>
            <p:ph type="title"/>
          </p:nvPr>
        </p:nvSpPr>
        <p:spPr>
          <a:xfrm>
            <a:off x="457200" y="274638"/>
            <a:ext cx="7467600" cy="922114"/>
          </a:xfrm>
        </p:spPr>
        <p:txBody>
          <a:bodyPr/>
          <a:lstStyle/>
          <a:p>
            <a:pPr eaLnBrk="1" hangingPunct="1"/>
            <a:r>
              <a:rPr kumimoji="1" lang="en-US" altLang="zh-CN"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MMU:</a:t>
            </a:r>
            <a:r>
              <a:rPr kumimoji="1" lang="zh-CN" altLang="en-US"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内存管理单元</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endParaRPr>
          </a:p>
        </p:txBody>
      </p:sp>
    </p:spTree>
    <p:extLst>
      <p:ext uri="{BB962C8B-B14F-4D97-AF65-F5344CB8AC3E}">
        <p14:creationId xmlns:p14="http://schemas.microsoft.com/office/powerpoint/2010/main" val="412858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已经了解的</a:t>
            </a:r>
          </a:p>
        </p:txBody>
      </p:sp>
      <p:sp>
        <p:nvSpPr>
          <p:cNvPr id="3" name="内容占位符 2"/>
          <p:cNvSpPr>
            <a:spLocks noGrp="1"/>
          </p:cNvSpPr>
          <p:nvPr>
            <p:ph idx="1"/>
          </p:nvPr>
        </p:nvSpPr>
        <p:spPr>
          <a:xfrm>
            <a:off x="683568" y="1628800"/>
            <a:ext cx="7488832" cy="4968552"/>
          </a:xfrm>
        </p:spPr>
        <p:txBody>
          <a:bodyPr>
            <a:noAutofit/>
          </a:bodyPr>
          <a:lstStyle/>
          <a:p>
            <a:r>
              <a:rPr lang="en-US" altLang="zh-CN" sz="2400" b="1" dirty="0"/>
              <a:t> </a:t>
            </a:r>
            <a:r>
              <a:rPr lang="zh-CN" altLang="en-US" sz="2400" b="1" dirty="0"/>
              <a:t>程序装载到内存才可以运行</a:t>
            </a:r>
            <a:endParaRPr lang="en-US" altLang="zh-CN" sz="2400" b="1" dirty="0"/>
          </a:p>
          <a:p>
            <a:pPr marL="0" indent="0">
              <a:buNone/>
            </a:pPr>
            <a:r>
              <a:rPr lang="zh-CN" altLang="en-US" sz="2400" b="1" dirty="0"/>
              <a:t>   程序以文件（可执行文件格式）形式保存在磁盘上</a:t>
            </a:r>
            <a:endParaRPr lang="en-US" altLang="zh-CN" sz="2400" b="1" dirty="0"/>
          </a:p>
          <a:p>
            <a:r>
              <a:rPr lang="en-US" altLang="zh-CN" sz="2400" b="1" dirty="0"/>
              <a:t> </a:t>
            </a:r>
            <a:r>
              <a:rPr lang="zh-CN" altLang="en-US" sz="2400" b="1" dirty="0"/>
              <a:t>多道程序设计模型 </a:t>
            </a:r>
            <a:endParaRPr lang="en-US" altLang="zh-CN" sz="2400" b="1" dirty="0"/>
          </a:p>
          <a:p>
            <a:pPr marL="0" indent="0">
              <a:buNone/>
            </a:pPr>
            <a:r>
              <a:rPr lang="zh-CN" altLang="en-US" sz="2400" b="1" dirty="0"/>
              <a:t>   允许多个程序同时进入内存</a:t>
            </a:r>
            <a:endParaRPr lang="en-US" altLang="zh-CN" sz="2400" b="1" dirty="0"/>
          </a:p>
          <a:p>
            <a:r>
              <a:rPr lang="zh-CN" altLang="en-US" sz="2400" b="1" dirty="0"/>
              <a:t>每个进程又自己独立的地址空间</a:t>
            </a:r>
            <a:r>
              <a:rPr lang="en-US" altLang="zh-CN" sz="2400" b="1" dirty="0"/>
              <a:t> </a:t>
            </a:r>
          </a:p>
          <a:p>
            <a:pPr lvl="1"/>
            <a:r>
              <a:rPr lang="zh-CN" altLang="en-US" sz="2400" b="1" dirty="0"/>
              <a:t>一个程序执行时不能访问另一个程序</a:t>
            </a:r>
            <a:endParaRPr lang="en-US" altLang="zh-CN" sz="2400" b="1" dirty="0"/>
          </a:p>
          <a:p>
            <a:pPr marL="457200" lvl="1" indent="0">
              <a:buNone/>
            </a:pPr>
            <a:r>
              <a:rPr lang="en-US" altLang="zh-CN" sz="2400" dirty="0"/>
              <a:t>   </a:t>
            </a:r>
            <a:r>
              <a:rPr lang="zh-CN" altLang="en-US" sz="2400" b="1" dirty="0"/>
              <a:t>的地址空间</a:t>
            </a:r>
            <a:endParaRPr lang="en-US" altLang="zh-CN" sz="2400" b="1" dirty="0"/>
          </a:p>
          <a:p>
            <a:pPr lvl="1"/>
            <a:r>
              <a:rPr lang="zh-CN" altLang="en-US" sz="2400" b="1" dirty="0"/>
              <a:t>进程不能执行不当的操作</a:t>
            </a:r>
            <a:endParaRPr lang="en-US" altLang="zh-CN" sz="2400" b="1" dirty="0"/>
          </a:p>
          <a:p>
            <a:pPr marL="0" indent="0">
              <a:buNone/>
            </a:pPr>
            <a:endParaRPr lang="en-US" altLang="zh-CN" sz="2400" b="1" dirty="0"/>
          </a:p>
          <a:p>
            <a:r>
              <a:rPr lang="zh-CN" altLang="en-US" sz="2400" b="1" dirty="0"/>
              <a:t>局部性原理</a:t>
            </a:r>
            <a:endParaRPr lang="en-US" altLang="zh-CN" sz="2400" b="1" dirty="0"/>
          </a:p>
          <a:p>
            <a:r>
              <a:rPr lang="zh-CN" altLang="en-US" sz="2400" b="1" dirty="0"/>
              <a:t>存储体系</a:t>
            </a:r>
            <a:endParaRPr lang="en-US" altLang="zh-CN" sz="2400" b="1" dirty="0"/>
          </a:p>
          <a:p>
            <a:pPr marL="0" indent="0">
              <a:buNone/>
            </a:pPr>
            <a:endParaRPr lang="en-US" altLang="zh-CN" sz="2400" b="1" dirty="0"/>
          </a:p>
          <a:p>
            <a:pPr marL="0" indent="0">
              <a:buNone/>
            </a:pPr>
            <a:endParaRPr lang="en-US" altLang="zh-CN" sz="2400" b="1" dirty="0"/>
          </a:p>
        </p:txBody>
      </p:sp>
      <p:grpSp>
        <p:nvGrpSpPr>
          <p:cNvPr id="4" name="组合 3"/>
          <p:cNvGrpSpPr/>
          <p:nvPr/>
        </p:nvGrpSpPr>
        <p:grpSpPr>
          <a:xfrm>
            <a:off x="5436096" y="3356992"/>
            <a:ext cx="3672408" cy="2880320"/>
            <a:chOff x="2195736" y="1916832"/>
            <a:chExt cx="4752528" cy="4320480"/>
          </a:xfrm>
          <a:solidFill>
            <a:schemeClr val="accent3">
              <a:lumMod val="20000"/>
              <a:lumOff val="80000"/>
            </a:schemeClr>
          </a:solidFill>
        </p:grpSpPr>
        <p:sp>
          <p:nvSpPr>
            <p:cNvPr id="5" name="等腰三角形 4"/>
            <p:cNvSpPr/>
            <p:nvPr/>
          </p:nvSpPr>
          <p:spPr>
            <a:xfrm>
              <a:off x="2195736" y="1916832"/>
              <a:ext cx="4752528" cy="4320480"/>
            </a:xfrm>
            <a:prstGeom prst="triangle">
              <a:avLst/>
            </a:prstGeom>
            <a:grp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cxnSp>
          <p:nvCxnSpPr>
            <p:cNvPr id="6" name="直接连接符 5"/>
            <p:cNvCxnSpPr/>
            <p:nvPr/>
          </p:nvCxnSpPr>
          <p:spPr>
            <a:xfrm>
              <a:off x="4033440" y="2924944"/>
              <a:ext cx="1097372" cy="0"/>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736782" y="3429000"/>
              <a:ext cx="1690688" cy="0"/>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466002" y="3933056"/>
              <a:ext cx="2186118" cy="0"/>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95222" y="4437112"/>
              <a:ext cx="2744930" cy="0"/>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81312" y="5013176"/>
              <a:ext cx="3418880" cy="0"/>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492394" y="5661248"/>
              <a:ext cx="4159212" cy="0"/>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39952" y="2492896"/>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rgbClr val="C00000"/>
                  </a:solidFill>
                  <a:latin typeface="华文楷体" pitchFamily="2" charset="-122"/>
                  <a:ea typeface="华文楷体" pitchFamily="2" charset="-122"/>
                </a:rPr>
                <a:t>寄存器</a:t>
              </a:r>
            </a:p>
          </p:txBody>
        </p:sp>
        <p:sp>
          <p:nvSpPr>
            <p:cNvPr id="13" name="矩形 12"/>
            <p:cNvSpPr/>
            <p:nvPr/>
          </p:nvSpPr>
          <p:spPr>
            <a:xfrm>
              <a:off x="3923928" y="299695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rgbClr val="C00000"/>
                  </a:solidFill>
                  <a:latin typeface="Calibri" pitchFamily="34" charset="0"/>
                  <a:ea typeface="华文楷体" pitchFamily="2" charset="-122"/>
                  <a:cs typeface="Calibri" pitchFamily="34" charset="0"/>
                </a:rPr>
                <a:t>高速缓存 </a:t>
              </a:r>
              <a:r>
                <a:rPr lang="en-US" altLang="zh-CN" sz="1100" b="1" dirty="0">
                  <a:solidFill>
                    <a:srgbClr val="C00000"/>
                  </a:solidFill>
                  <a:latin typeface="Calibri" pitchFamily="34" charset="0"/>
                  <a:ea typeface="华文楷体" pitchFamily="2" charset="-122"/>
                  <a:cs typeface="Calibri" pitchFamily="34" charset="0"/>
                </a:rPr>
                <a:t>L1</a:t>
              </a:r>
              <a:endParaRPr lang="zh-CN" altLang="en-US" sz="1100" b="1" dirty="0">
                <a:solidFill>
                  <a:srgbClr val="C00000"/>
                </a:solidFill>
                <a:latin typeface="Calibri" pitchFamily="34" charset="0"/>
                <a:ea typeface="华文楷体" pitchFamily="2" charset="-122"/>
                <a:cs typeface="Calibri" pitchFamily="34" charset="0"/>
              </a:endParaRPr>
            </a:p>
          </p:txBody>
        </p:sp>
        <p:sp>
          <p:nvSpPr>
            <p:cNvPr id="14" name="矩形 13"/>
            <p:cNvSpPr/>
            <p:nvPr/>
          </p:nvSpPr>
          <p:spPr>
            <a:xfrm>
              <a:off x="3851920" y="3501008"/>
              <a:ext cx="1296144"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C00000"/>
                  </a:solidFill>
                  <a:latin typeface="Calibri" pitchFamily="34" charset="0"/>
                  <a:ea typeface="华文楷体" pitchFamily="2" charset="-122"/>
                  <a:cs typeface="Calibri" pitchFamily="34" charset="0"/>
                </a:rPr>
                <a:t>高速缓存 </a:t>
              </a:r>
              <a:r>
                <a:rPr lang="en-US" altLang="zh-CN" sz="1200" b="1" dirty="0">
                  <a:solidFill>
                    <a:srgbClr val="C00000"/>
                  </a:solidFill>
                  <a:latin typeface="Calibri" pitchFamily="34" charset="0"/>
                  <a:ea typeface="华文楷体" pitchFamily="2" charset="-122"/>
                  <a:cs typeface="Calibri" pitchFamily="34" charset="0"/>
                </a:rPr>
                <a:t>L2</a:t>
              </a:r>
              <a:endParaRPr lang="zh-CN" altLang="en-US" sz="1200" b="1" dirty="0">
                <a:solidFill>
                  <a:srgbClr val="C00000"/>
                </a:solidFill>
                <a:latin typeface="Calibri" pitchFamily="34" charset="0"/>
                <a:ea typeface="华文楷体" pitchFamily="2" charset="-122"/>
                <a:cs typeface="Calibri" pitchFamily="34" charset="0"/>
              </a:endParaRPr>
            </a:p>
          </p:txBody>
        </p:sp>
        <p:sp>
          <p:nvSpPr>
            <p:cNvPr id="15" name="矩形 14"/>
            <p:cNvSpPr/>
            <p:nvPr/>
          </p:nvSpPr>
          <p:spPr>
            <a:xfrm>
              <a:off x="3736583" y="3983798"/>
              <a:ext cx="1503542"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C00000"/>
                  </a:solidFill>
                  <a:latin typeface="Calibri" pitchFamily="34" charset="0"/>
                  <a:ea typeface="华文楷体" pitchFamily="2" charset="-122"/>
                  <a:cs typeface="Calibri" pitchFamily="34" charset="0"/>
                </a:rPr>
                <a:t>高速缓存 </a:t>
              </a:r>
              <a:r>
                <a:rPr lang="en-US" altLang="zh-CN" sz="1200" b="1" dirty="0">
                  <a:solidFill>
                    <a:srgbClr val="C00000"/>
                  </a:solidFill>
                  <a:latin typeface="Calibri" pitchFamily="34" charset="0"/>
                  <a:ea typeface="华文楷体" pitchFamily="2" charset="-122"/>
                  <a:cs typeface="Calibri" pitchFamily="34" charset="0"/>
                </a:rPr>
                <a:t>L3</a:t>
              </a:r>
              <a:endParaRPr lang="zh-CN" altLang="en-US" sz="1200" b="1" dirty="0">
                <a:solidFill>
                  <a:srgbClr val="C00000"/>
                </a:solidFill>
                <a:latin typeface="Calibri" pitchFamily="34" charset="0"/>
                <a:ea typeface="华文楷体" pitchFamily="2" charset="-122"/>
                <a:cs typeface="Calibri" pitchFamily="34" charset="0"/>
              </a:endParaRPr>
            </a:p>
          </p:txBody>
        </p:sp>
        <p:sp>
          <p:nvSpPr>
            <p:cNvPr id="16" name="矩形 15"/>
            <p:cNvSpPr/>
            <p:nvPr/>
          </p:nvSpPr>
          <p:spPr>
            <a:xfrm>
              <a:off x="3873186" y="4514746"/>
              <a:ext cx="1360201" cy="432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C00000"/>
                  </a:solidFill>
                  <a:latin typeface="Calibri" pitchFamily="34" charset="0"/>
                  <a:ea typeface="华文楷体" pitchFamily="2" charset="-122"/>
                  <a:cs typeface="Calibri" pitchFamily="34" charset="0"/>
                </a:rPr>
                <a:t>内存</a:t>
              </a:r>
            </a:p>
          </p:txBody>
        </p:sp>
        <p:sp>
          <p:nvSpPr>
            <p:cNvPr id="17" name="矩形 16"/>
            <p:cNvSpPr/>
            <p:nvPr/>
          </p:nvSpPr>
          <p:spPr>
            <a:xfrm>
              <a:off x="3851920" y="5157192"/>
              <a:ext cx="1360201" cy="432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C00000"/>
                  </a:solidFill>
                  <a:latin typeface="Calibri" pitchFamily="34" charset="0"/>
                  <a:ea typeface="华文楷体" pitchFamily="2" charset="-122"/>
                  <a:cs typeface="Calibri" pitchFamily="34" charset="0"/>
                </a:rPr>
                <a:t>本地磁盘</a:t>
              </a:r>
            </a:p>
          </p:txBody>
        </p:sp>
        <p:sp>
          <p:nvSpPr>
            <p:cNvPr id="18" name="矩形 17"/>
            <p:cNvSpPr/>
            <p:nvPr/>
          </p:nvSpPr>
          <p:spPr>
            <a:xfrm>
              <a:off x="3859871" y="5733256"/>
              <a:ext cx="1360201" cy="432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C00000"/>
                  </a:solidFill>
                  <a:latin typeface="Calibri" pitchFamily="34" charset="0"/>
                  <a:ea typeface="华文楷体" pitchFamily="2" charset="-122"/>
                  <a:cs typeface="Calibri" pitchFamily="34" charset="0"/>
                </a:rPr>
                <a:t>远程磁盘</a:t>
              </a:r>
            </a:p>
          </p:txBody>
        </p:sp>
      </p:grpSp>
    </p:spTree>
    <p:extLst>
      <p:ext uri="{BB962C8B-B14F-4D97-AF65-F5344CB8AC3E}">
        <p14:creationId xmlns:p14="http://schemas.microsoft.com/office/powerpoint/2010/main" val="8664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1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1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1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500"/>
                                        <p:tgtEl>
                                          <p:spTgt spid="3">
                                            <p:txEl>
                                              <p:pRg st="2" end="2"/>
                                            </p:txEl>
                                          </p:spTgt>
                                        </p:tgtEl>
                                      </p:cBhvr>
                                    </p:animEffect>
                                    <p:anim calcmode="lin" valueType="num">
                                      <p:cBhvr>
                                        <p:cTn id="20"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5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500"/>
                                        <p:tgtEl>
                                          <p:spTgt spid="3">
                                            <p:txEl>
                                              <p:pRg st="3" end="3"/>
                                            </p:txEl>
                                          </p:spTgt>
                                        </p:tgtEl>
                                      </p:cBhvr>
                                    </p:animEffect>
                                    <p:anim calcmode="lin" valueType="num">
                                      <p:cBhvr>
                                        <p:cTn id="25"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heel(1)">
                                      <p:cBhvr>
                                        <p:cTn id="31" dur="1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heel(1)">
                                      <p:cBhvr>
                                        <p:cTn id="36" dur="1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heel(1)">
                                      <p:cBhvr>
                                        <p:cTn id="41" dur="1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heel(1)">
                                      <p:cBhvr>
                                        <p:cTn id="46" dur="1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wheel(1)">
                                      <p:cBhvr>
                                        <p:cTn id="51" dur="1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wheel(1)">
                                      <p:cBhvr>
                                        <p:cTn id="56" dur="1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346499" y="480864"/>
            <a:ext cx="1295400" cy="6021388"/>
            <a:chOff x="1248" y="336"/>
            <a:chExt cx="816" cy="3793"/>
          </a:xfrm>
          <a:solidFill>
            <a:schemeClr val="accent6">
              <a:lumMod val="20000"/>
              <a:lumOff val="80000"/>
            </a:schemeClr>
          </a:solidFill>
        </p:grpSpPr>
        <p:sp>
          <p:nvSpPr>
            <p:cNvPr id="4" name="Rectangle 3"/>
            <p:cNvSpPr>
              <a:spLocks noChangeArrowheads="1"/>
            </p:cNvSpPr>
            <p:nvPr/>
          </p:nvSpPr>
          <p:spPr bwMode="auto">
            <a:xfrm>
              <a:off x="1248" y="336"/>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X</a:t>
              </a:r>
            </a:p>
          </p:txBody>
        </p:sp>
        <p:sp>
          <p:nvSpPr>
            <p:cNvPr id="5" name="Rectangle 4"/>
            <p:cNvSpPr>
              <a:spLocks noChangeArrowheads="1"/>
            </p:cNvSpPr>
            <p:nvPr/>
          </p:nvSpPr>
          <p:spPr bwMode="auto">
            <a:xfrm>
              <a:off x="1248" y="578"/>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X</a:t>
              </a:r>
            </a:p>
          </p:txBody>
        </p:sp>
        <p:sp>
          <p:nvSpPr>
            <p:cNvPr id="6" name="Rectangle 5"/>
            <p:cNvSpPr>
              <a:spLocks noChangeArrowheads="1"/>
            </p:cNvSpPr>
            <p:nvPr/>
          </p:nvSpPr>
          <p:spPr bwMode="auto">
            <a:xfrm>
              <a:off x="1248" y="818"/>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X</a:t>
              </a:r>
            </a:p>
          </p:txBody>
        </p:sp>
        <p:sp>
          <p:nvSpPr>
            <p:cNvPr id="7" name="Rectangle 6"/>
            <p:cNvSpPr>
              <a:spLocks noChangeArrowheads="1"/>
            </p:cNvSpPr>
            <p:nvPr/>
          </p:nvSpPr>
          <p:spPr bwMode="auto">
            <a:xfrm>
              <a:off x="1248" y="1052"/>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X</a:t>
              </a:r>
            </a:p>
          </p:txBody>
        </p:sp>
        <p:sp>
          <p:nvSpPr>
            <p:cNvPr id="8" name="Rectangle 7"/>
            <p:cNvSpPr>
              <a:spLocks noChangeArrowheads="1"/>
            </p:cNvSpPr>
            <p:nvPr/>
          </p:nvSpPr>
          <p:spPr bwMode="auto">
            <a:xfrm>
              <a:off x="1248" y="1282"/>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7</a:t>
              </a:r>
            </a:p>
          </p:txBody>
        </p:sp>
        <p:sp>
          <p:nvSpPr>
            <p:cNvPr id="9" name="Rectangle 8"/>
            <p:cNvSpPr>
              <a:spLocks noChangeArrowheads="1"/>
            </p:cNvSpPr>
            <p:nvPr/>
          </p:nvSpPr>
          <p:spPr bwMode="auto">
            <a:xfrm>
              <a:off x="1248" y="1522"/>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X</a:t>
              </a:r>
            </a:p>
          </p:txBody>
        </p:sp>
        <p:sp>
          <p:nvSpPr>
            <p:cNvPr id="10" name="Rectangle 9"/>
            <p:cNvSpPr>
              <a:spLocks noChangeArrowheads="1"/>
            </p:cNvSpPr>
            <p:nvPr/>
          </p:nvSpPr>
          <p:spPr bwMode="auto">
            <a:xfrm>
              <a:off x="1248" y="1762"/>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5</a:t>
              </a:r>
            </a:p>
          </p:txBody>
        </p:sp>
        <p:sp>
          <p:nvSpPr>
            <p:cNvPr id="11" name="Rectangle 10"/>
            <p:cNvSpPr>
              <a:spLocks noChangeArrowheads="1"/>
            </p:cNvSpPr>
            <p:nvPr/>
          </p:nvSpPr>
          <p:spPr bwMode="auto">
            <a:xfrm>
              <a:off x="1248" y="2000"/>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X</a:t>
              </a:r>
            </a:p>
          </p:txBody>
        </p:sp>
        <p:sp>
          <p:nvSpPr>
            <p:cNvPr id="12" name="Rectangle 11"/>
            <p:cNvSpPr>
              <a:spLocks noChangeArrowheads="1"/>
            </p:cNvSpPr>
            <p:nvPr/>
          </p:nvSpPr>
          <p:spPr bwMode="auto">
            <a:xfrm>
              <a:off x="1248" y="2242"/>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X</a:t>
              </a:r>
            </a:p>
          </p:txBody>
        </p:sp>
        <p:sp>
          <p:nvSpPr>
            <p:cNvPr id="13" name="Rectangle 12"/>
            <p:cNvSpPr>
              <a:spLocks noChangeArrowheads="1"/>
            </p:cNvSpPr>
            <p:nvPr/>
          </p:nvSpPr>
          <p:spPr bwMode="auto">
            <a:xfrm>
              <a:off x="1248" y="2476"/>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X</a:t>
              </a:r>
            </a:p>
          </p:txBody>
        </p:sp>
        <p:sp>
          <p:nvSpPr>
            <p:cNvPr id="14" name="Rectangle 13"/>
            <p:cNvSpPr>
              <a:spLocks noChangeArrowheads="1"/>
            </p:cNvSpPr>
            <p:nvPr/>
          </p:nvSpPr>
          <p:spPr bwMode="auto">
            <a:xfrm>
              <a:off x="1248" y="2716"/>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3</a:t>
              </a:r>
            </a:p>
          </p:txBody>
        </p:sp>
        <p:sp>
          <p:nvSpPr>
            <p:cNvPr id="15" name="Rectangle 14"/>
            <p:cNvSpPr>
              <a:spLocks noChangeArrowheads="1"/>
            </p:cNvSpPr>
            <p:nvPr/>
          </p:nvSpPr>
          <p:spPr bwMode="auto">
            <a:xfrm>
              <a:off x="1248" y="2949"/>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4</a:t>
              </a:r>
            </a:p>
          </p:txBody>
        </p:sp>
        <p:sp>
          <p:nvSpPr>
            <p:cNvPr id="16" name="Rectangle 15"/>
            <p:cNvSpPr>
              <a:spLocks noChangeArrowheads="1"/>
            </p:cNvSpPr>
            <p:nvPr/>
          </p:nvSpPr>
          <p:spPr bwMode="auto">
            <a:xfrm>
              <a:off x="1248" y="3179"/>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0</a:t>
              </a:r>
            </a:p>
          </p:txBody>
        </p:sp>
        <p:sp>
          <p:nvSpPr>
            <p:cNvPr id="17" name="Rectangle 16"/>
            <p:cNvSpPr>
              <a:spLocks noChangeArrowheads="1"/>
            </p:cNvSpPr>
            <p:nvPr/>
          </p:nvSpPr>
          <p:spPr bwMode="auto">
            <a:xfrm>
              <a:off x="1248" y="3419"/>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6</a:t>
              </a:r>
            </a:p>
          </p:txBody>
        </p:sp>
        <p:sp>
          <p:nvSpPr>
            <p:cNvPr id="18" name="Rectangle 17"/>
            <p:cNvSpPr>
              <a:spLocks noChangeArrowheads="1"/>
            </p:cNvSpPr>
            <p:nvPr/>
          </p:nvSpPr>
          <p:spPr bwMode="auto">
            <a:xfrm>
              <a:off x="1248" y="3659"/>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1</a:t>
              </a:r>
            </a:p>
          </p:txBody>
        </p:sp>
        <p:sp>
          <p:nvSpPr>
            <p:cNvPr id="19" name="Rectangle 18"/>
            <p:cNvSpPr>
              <a:spLocks noChangeArrowheads="1"/>
            </p:cNvSpPr>
            <p:nvPr/>
          </p:nvSpPr>
          <p:spPr bwMode="auto">
            <a:xfrm>
              <a:off x="1248" y="3889"/>
              <a:ext cx="816" cy="240"/>
            </a:xfrm>
            <a:prstGeom prst="rect">
              <a:avLst/>
            </a:prstGeom>
            <a:grpFill/>
            <a:ln w="28575">
              <a:solidFill>
                <a:srgbClr val="0000FF"/>
              </a:solidFill>
              <a:miter lim="800000"/>
              <a:headEnd/>
              <a:tailEnd/>
            </a:ln>
          </p:spPr>
          <p:txBody>
            <a:bodyPr wrap="none" anchor="ctr"/>
            <a:lstStyle/>
            <a:p>
              <a:pPr algn="ctr"/>
              <a:r>
                <a:rPr kumimoji="1" lang="en-US" altLang="zh-CN" sz="2400" b="1">
                  <a:solidFill>
                    <a:srgbClr val="336600"/>
                  </a:solidFill>
                  <a:latin typeface="Calibri" pitchFamily="34" charset="0"/>
                  <a:cs typeface="Calibri" pitchFamily="34" charset="0"/>
                </a:rPr>
                <a:t>2</a:t>
              </a:r>
            </a:p>
          </p:txBody>
        </p:sp>
      </p:grpSp>
      <p:grpSp>
        <p:nvGrpSpPr>
          <p:cNvPr id="3" name="Group 19"/>
          <p:cNvGrpSpPr>
            <a:grpSpLocks/>
          </p:cNvGrpSpPr>
          <p:nvPr/>
        </p:nvGrpSpPr>
        <p:grpSpPr bwMode="auto">
          <a:xfrm>
            <a:off x="1187624" y="404664"/>
            <a:ext cx="1065213" cy="6130925"/>
            <a:chOff x="518" y="288"/>
            <a:chExt cx="671" cy="3862"/>
          </a:xfrm>
        </p:grpSpPr>
        <p:sp>
          <p:nvSpPr>
            <p:cNvPr id="21" name="Text Box 20"/>
            <p:cNvSpPr txBox="1">
              <a:spLocks noChangeArrowheads="1"/>
            </p:cNvSpPr>
            <p:nvPr/>
          </p:nvSpPr>
          <p:spPr bwMode="auto">
            <a:xfrm>
              <a:off x="518" y="28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60K-64K</a:t>
              </a:r>
            </a:p>
          </p:txBody>
        </p:sp>
        <p:sp>
          <p:nvSpPr>
            <p:cNvPr id="22" name="Text Box 21"/>
            <p:cNvSpPr txBox="1">
              <a:spLocks noChangeArrowheads="1"/>
            </p:cNvSpPr>
            <p:nvPr/>
          </p:nvSpPr>
          <p:spPr bwMode="auto">
            <a:xfrm>
              <a:off x="518" y="53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56K-60K</a:t>
              </a:r>
            </a:p>
          </p:txBody>
        </p:sp>
        <p:sp>
          <p:nvSpPr>
            <p:cNvPr id="23" name="Text Box 22"/>
            <p:cNvSpPr txBox="1">
              <a:spLocks noChangeArrowheads="1"/>
            </p:cNvSpPr>
            <p:nvPr/>
          </p:nvSpPr>
          <p:spPr bwMode="auto">
            <a:xfrm>
              <a:off x="518" y="77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52K-56K</a:t>
              </a:r>
            </a:p>
          </p:txBody>
        </p:sp>
        <p:sp>
          <p:nvSpPr>
            <p:cNvPr id="24" name="Text Box 23"/>
            <p:cNvSpPr txBox="1">
              <a:spLocks noChangeArrowheads="1"/>
            </p:cNvSpPr>
            <p:nvPr/>
          </p:nvSpPr>
          <p:spPr bwMode="auto">
            <a:xfrm>
              <a:off x="518" y="102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48K-52K</a:t>
              </a:r>
            </a:p>
          </p:txBody>
        </p:sp>
        <p:sp>
          <p:nvSpPr>
            <p:cNvPr id="25" name="Text Box 24"/>
            <p:cNvSpPr txBox="1">
              <a:spLocks noChangeArrowheads="1"/>
            </p:cNvSpPr>
            <p:nvPr/>
          </p:nvSpPr>
          <p:spPr bwMode="auto">
            <a:xfrm>
              <a:off x="518" y="125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44K-48K</a:t>
              </a:r>
            </a:p>
          </p:txBody>
        </p:sp>
        <p:sp>
          <p:nvSpPr>
            <p:cNvPr id="26" name="Text Box 25"/>
            <p:cNvSpPr txBox="1">
              <a:spLocks noChangeArrowheads="1"/>
            </p:cNvSpPr>
            <p:nvPr/>
          </p:nvSpPr>
          <p:spPr bwMode="auto">
            <a:xfrm>
              <a:off x="518" y="149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40K-44K</a:t>
              </a:r>
            </a:p>
          </p:txBody>
        </p:sp>
        <p:sp>
          <p:nvSpPr>
            <p:cNvPr id="27" name="Text Box 26"/>
            <p:cNvSpPr txBox="1">
              <a:spLocks noChangeArrowheads="1"/>
            </p:cNvSpPr>
            <p:nvPr/>
          </p:nvSpPr>
          <p:spPr bwMode="auto">
            <a:xfrm>
              <a:off x="518" y="173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36K-40K</a:t>
              </a:r>
            </a:p>
          </p:txBody>
        </p:sp>
        <p:sp>
          <p:nvSpPr>
            <p:cNvPr id="28" name="Text Box 27"/>
            <p:cNvSpPr txBox="1">
              <a:spLocks noChangeArrowheads="1"/>
            </p:cNvSpPr>
            <p:nvPr/>
          </p:nvSpPr>
          <p:spPr bwMode="auto">
            <a:xfrm>
              <a:off x="518" y="196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32K-36K</a:t>
              </a:r>
            </a:p>
          </p:txBody>
        </p:sp>
        <p:sp>
          <p:nvSpPr>
            <p:cNvPr id="29" name="Text Box 28"/>
            <p:cNvSpPr txBox="1">
              <a:spLocks noChangeArrowheads="1"/>
            </p:cNvSpPr>
            <p:nvPr/>
          </p:nvSpPr>
          <p:spPr bwMode="auto">
            <a:xfrm>
              <a:off x="518" y="221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28K-32K</a:t>
              </a:r>
            </a:p>
          </p:txBody>
        </p:sp>
        <p:sp>
          <p:nvSpPr>
            <p:cNvPr id="30" name="Text Box 29"/>
            <p:cNvSpPr txBox="1">
              <a:spLocks noChangeArrowheads="1"/>
            </p:cNvSpPr>
            <p:nvPr/>
          </p:nvSpPr>
          <p:spPr bwMode="auto">
            <a:xfrm>
              <a:off x="518" y="246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24K-28K</a:t>
              </a:r>
            </a:p>
          </p:txBody>
        </p:sp>
        <p:sp>
          <p:nvSpPr>
            <p:cNvPr id="31" name="Text Box 30"/>
            <p:cNvSpPr txBox="1">
              <a:spLocks noChangeArrowheads="1"/>
            </p:cNvSpPr>
            <p:nvPr/>
          </p:nvSpPr>
          <p:spPr bwMode="auto">
            <a:xfrm>
              <a:off x="518" y="270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20K-24K</a:t>
              </a:r>
            </a:p>
          </p:txBody>
        </p:sp>
        <p:sp>
          <p:nvSpPr>
            <p:cNvPr id="32" name="Text Box 31"/>
            <p:cNvSpPr txBox="1">
              <a:spLocks noChangeArrowheads="1"/>
            </p:cNvSpPr>
            <p:nvPr/>
          </p:nvSpPr>
          <p:spPr bwMode="auto">
            <a:xfrm>
              <a:off x="518" y="295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16K-20K</a:t>
              </a:r>
            </a:p>
          </p:txBody>
        </p:sp>
        <p:sp>
          <p:nvSpPr>
            <p:cNvPr id="33" name="Text Box 32"/>
            <p:cNvSpPr txBox="1">
              <a:spLocks noChangeArrowheads="1"/>
            </p:cNvSpPr>
            <p:nvPr/>
          </p:nvSpPr>
          <p:spPr bwMode="auto">
            <a:xfrm>
              <a:off x="518" y="318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12K-16K</a:t>
              </a:r>
            </a:p>
          </p:txBody>
        </p:sp>
        <p:sp>
          <p:nvSpPr>
            <p:cNvPr id="34" name="Text Box 33"/>
            <p:cNvSpPr txBox="1">
              <a:spLocks noChangeArrowheads="1"/>
            </p:cNvSpPr>
            <p:nvPr/>
          </p:nvSpPr>
          <p:spPr bwMode="auto">
            <a:xfrm>
              <a:off x="518" y="3428"/>
              <a:ext cx="6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33"/>
                  </a:solidFill>
                  <a:latin typeface="Calibri" pitchFamily="34" charset="0"/>
                  <a:ea typeface="+mn-ea"/>
                  <a:cs typeface="Calibri" pitchFamily="34" charset="0"/>
                </a:rPr>
                <a:t> </a:t>
              </a:r>
              <a:r>
                <a:rPr kumimoji="1" lang="en-US" altLang="zh-CN" sz="2000" b="1">
                  <a:solidFill>
                    <a:srgbClr val="990033"/>
                  </a:solidFill>
                  <a:latin typeface="Calibri" pitchFamily="34" charset="0"/>
                  <a:ea typeface="+mn-ea"/>
                  <a:cs typeface="Calibri" pitchFamily="34" charset="0"/>
                </a:rPr>
                <a:t>8K-12K</a:t>
              </a:r>
            </a:p>
          </p:txBody>
        </p:sp>
        <p:sp>
          <p:nvSpPr>
            <p:cNvPr id="35" name="Text Box 34"/>
            <p:cNvSpPr txBox="1">
              <a:spLocks noChangeArrowheads="1"/>
            </p:cNvSpPr>
            <p:nvPr/>
          </p:nvSpPr>
          <p:spPr bwMode="auto">
            <a:xfrm>
              <a:off x="518" y="3668"/>
              <a:ext cx="6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33"/>
                  </a:solidFill>
                  <a:latin typeface="Calibri" pitchFamily="34" charset="0"/>
                  <a:ea typeface="+mn-ea"/>
                  <a:cs typeface="Calibri" pitchFamily="34" charset="0"/>
                </a:rPr>
                <a:t>   </a:t>
              </a:r>
              <a:r>
                <a:rPr kumimoji="1" lang="en-US" altLang="zh-CN" sz="2000" b="1">
                  <a:solidFill>
                    <a:srgbClr val="990033"/>
                  </a:solidFill>
                  <a:latin typeface="Calibri" pitchFamily="34" charset="0"/>
                  <a:ea typeface="+mn-ea"/>
                  <a:cs typeface="Calibri" pitchFamily="34" charset="0"/>
                </a:rPr>
                <a:t>4K-8K</a:t>
              </a:r>
            </a:p>
          </p:txBody>
        </p:sp>
        <p:sp>
          <p:nvSpPr>
            <p:cNvPr id="36" name="Text Box 35"/>
            <p:cNvSpPr txBox="1">
              <a:spLocks noChangeArrowheads="1"/>
            </p:cNvSpPr>
            <p:nvPr/>
          </p:nvSpPr>
          <p:spPr bwMode="auto">
            <a:xfrm>
              <a:off x="518" y="3898"/>
              <a:ext cx="6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33"/>
                  </a:solidFill>
                  <a:latin typeface="Calibri" pitchFamily="34" charset="0"/>
                  <a:ea typeface="+mn-ea"/>
                  <a:cs typeface="Calibri" pitchFamily="34" charset="0"/>
                </a:rPr>
                <a:t>   </a:t>
              </a:r>
              <a:r>
                <a:rPr kumimoji="1" lang="en-US" altLang="zh-CN" sz="2000" b="1">
                  <a:solidFill>
                    <a:srgbClr val="990033"/>
                  </a:solidFill>
                  <a:latin typeface="Calibri" pitchFamily="34" charset="0"/>
                  <a:ea typeface="+mn-ea"/>
                  <a:cs typeface="Calibri" pitchFamily="34" charset="0"/>
                </a:rPr>
                <a:t>0K-4K</a:t>
              </a:r>
            </a:p>
          </p:txBody>
        </p:sp>
      </p:grpSp>
      <p:grpSp>
        <p:nvGrpSpPr>
          <p:cNvPr id="20" name="Group 36"/>
          <p:cNvGrpSpPr>
            <a:grpSpLocks/>
          </p:cNvGrpSpPr>
          <p:nvPr/>
        </p:nvGrpSpPr>
        <p:grpSpPr bwMode="auto">
          <a:xfrm>
            <a:off x="5486574" y="3506640"/>
            <a:ext cx="1295400" cy="2995613"/>
            <a:chOff x="3226" y="2242"/>
            <a:chExt cx="816" cy="1887"/>
          </a:xfrm>
          <a:solidFill>
            <a:schemeClr val="accent2">
              <a:lumMod val="40000"/>
              <a:lumOff val="60000"/>
            </a:schemeClr>
          </a:solidFill>
        </p:grpSpPr>
        <p:sp>
          <p:nvSpPr>
            <p:cNvPr id="38" name="Rectangle 37"/>
            <p:cNvSpPr>
              <a:spLocks noChangeArrowheads="1"/>
            </p:cNvSpPr>
            <p:nvPr/>
          </p:nvSpPr>
          <p:spPr bwMode="auto">
            <a:xfrm>
              <a:off x="3226" y="2242"/>
              <a:ext cx="816" cy="240"/>
            </a:xfrm>
            <a:prstGeom prst="rect">
              <a:avLst/>
            </a:prstGeom>
            <a:grpFill/>
            <a:ln w="28575">
              <a:solidFill>
                <a:srgbClr val="0000FF"/>
              </a:solidFill>
              <a:miter lim="800000"/>
              <a:headEnd/>
              <a:tailEnd/>
            </a:ln>
          </p:spPr>
          <p:txBody>
            <a:bodyPr wrap="none" anchor="ctr"/>
            <a:lstStyle/>
            <a:p>
              <a:pPr algn="ctr">
                <a:defRPr/>
              </a:pPr>
              <a:endParaRPr kumimoji="1" lang="zh-CN" altLang="en-US" sz="2400" b="1">
                <a:solidFill>
                  <a:schemeClr val="accent2"/>
                </a:solidFill>
                <a:latin typeface="Calibri" pitchFamily="34" charset="0"/>
                <a:cs typeface="Calibri" pitchFamily="34" charset="0"/>
              </a:endParaRPr>
            </a:p>
          </p:txBody>
        </p:sp>
        <p:sp>
          <p:nvSpPr>
            <p:cNvPr id="39" name="Rectangle 38"/>
            <p:cNvSpPr>
              <a:spLocks noChangeArrowheads="1"/>
            </p:cNvSpPr>
            <p:nvPr/>
          </p:nvSpPr>
          <p:spPr bwMode="auto">
            <a:xfrm>
              <a:off x="3226" y="2476"/>
              <a:ext cx="816" cy="240"/>
            </a:xfrm>
            <a:prstGeom prst="rect">
              <a:avLst/>
            </a:prstGeom>
            <a:grpFill/>
            <a:ln w="28575">
              <a:solidFill>
                <a:srgbClr val="0000FF"/>
              </a:solidFill>
              <a:miter lim="800000"/>
              <a:headEnd/>
              <a:tailEnd/>
            </a:ln>
          </p:spPr>
          <p:txBody>
            <a:bodyPr wrap="none" anchor="ctr"/>
            <a:lstStyle/>
            <a:p>
              <a:pPr algn="ctr">
                <a:defRPr/>
              </a:pPr>
              <a:endParaRPr kumimoji="1" lang="zh-CN" altLang="en-US" sz="2400" b="1">
                <a:solidFill>
                  <a:schemeClr val="accent2"/>
                </a:solidFill>
                <a:latin typeface="Calibri" pitchFamily="34" charset="0"/>
                <a:cs typeface="Calibri" pitchFamily="34" charset="0"/>
              </a:endParaRPr>
            </a:p>
          </p:txBody>
        </p:sp>
        <p:sp>
          <p:nvSpPr>
            <p:cNvPr id="40" name="Rectangle 39"/>
            <p:cNvSpPr>
              <a:spLocks noChangeArrowheads="1"/>
            </p:cNvSpPr>
            <p:nvPr/>
          </p:nvSpPr>
          <p:spPr bwMode="auto">
            <a:xfrm>
              <a:off x="3226" y="2716"/>
              <a:ext cx="816" cy="240"/>
            </a:xfrm>
            <a:prstGeom prst="rect">
              <a:avLst/>
            </a:prstGeom>
            <a:grpFill/>
            <a:ln w="28575">
              <a:solidFill>
                <a:srgbClr val="0000FF"/>
              </a:solidFill>
              <a:miter lim="800000"/>
              <a:headEnd/>
              <a:tailEnd/>
            </a:ln>
          </p:spPr>
          <p:txBody>
            <a:bodyPr wrap="none" anchor="ctr"/>
            <a:lstStyle/>
            <a:p>
              <a:pPr algn="ctr">
                <a:defRPr/>
              </a:pPr>
              <a:endParaRPr kumimoji="1" lang="zh-CN" altLang="en-US" sz="2400" b="1">
                <a:solidFill>
                  <a:schemeClr val="accent2"/>
                </a:solidFill>
                <a:latin typeface="Calibri" pitchFamily="34" charset="0"/>
                <a:cs typeface="Calibri" pitchFamily="34" charset="0"/>
              </a:endParaRPr>
            </a:p>
          </p:txBody>
        </p:sp>
        <p:sp>
          <p:nvSpPr>
            <p:cNvPr id="41" name="Rectangle 40"/>
            <p:cNvSpPr>
              <a:spLocks noChangeArrowheads="1"/>
            </p:cNvSpPr>
            <p:nvPr/>
          </p:nvSpPr>
          <p:spPr bwMode="auto">
            <a:xfrm>
              <a:off x="3226" y="2949"/>
              <a:ext cx="816" cy="240"/>
            </a:xfrm>
            <a:prstGeom prst="rect">
              <a:avLst/>
            </a:prstGeom>
            <a:grpFill/>
            <a:ln w="28575">
              <a:solidFill>
                <a:srgbClr val="0000FF"/>
              </a:solidFill>
              <a:miter lim="800000"/>
              <a:headEnd/>
              <a:tailEnd/>
            </a:ln>
          </p:spPr>
          <p:txBody>
            <a:bodyPr wrap="none" anchor="ctr"/>
            <a:lstStyle/>
            <a:p>
              <a:pPr algn="ctr">
                <a:defRPr/>
              </a:pPr>
              <a:endParaRPr kumimoji="1" lang="zh-CN" altLang="en-US" sz="2400" b="1">
                <a:solidFill>
                  <a:schemeClr val="accent2"/>
                </a:solidFill>
                <a:latin typeface="Calibri" pitchFamily="34" charset="0"/>
                <a:cs typeface="Calibri" pitchFamily="34" charset="0"/>
              </a:endParaRPr>
            </a:p>
          </p:txBody>
        </p:sp>
        <p:sp>
          <p:nvSpPr>
            <p:cNvPr id="42" name="Rectangle 41"/>
            <p:cNvSpPr>
              <a:spLocks noChangeArrowheads="1"/>
            </p:cNvSpPr>
            <p:nvPr/>
          </p:nvSpPr>
          <p:spPr bwMode="auto">
            <a:xfrm>
              <a:off x="3226" y="3179"/>
              <a:ext cx="816" cy="240"/>
            </a:xfrm>
            <a:prstGeom prst="rect">
              <a:avLst/>
            </a:prstGeom>
            <a:grpFill/>
            <a:ln w="28575">
              <a:solidFill>
                <a:srgbClr val="0000FF"/>
              </a:solidFill>
              <a:miter lim="800000"/>
              <a:headEnd/>
              <a:tailEnd/>
            </a:ln>
          </p:spPr>
          <p:txBody>
            <a:bodyPr wrap="none" anchor="ctr"/>
            <a:lstStyle/>
            <a:p>
              <a:pPr algn="ctr">
                <a:defRPr/>
              </a:pPr>
              <a:endParaRPr kumimoji="1" lang="zh-CN" altLang="en-US" sz="2400" b="1">
                <a:solidFill>
                  <a:schemeClr val="accent2"/>
                </a:solidFill>
                <a:latin typeface="Calibri" pitchFamily="34" charset="0"/>
                <a:cs typeface="Calibri" pitchFamily="34" charset="0"/>
              </a:endParaRPr>
            </a:p>
          </p:txBody>
        </p:sp>
        <p:sp>
          <p:nvSpPr>
            <p:cNvPr id="43" name="Rectangle 42"/>
            <p:cNvSpPr>
              <a:spLocks noChangeArrowheads="1"/>
            </p:cNvSpPr>
            <p:nvPr/>
          </p:nvSpPr>
          <p:spPr bwMode="auto">
            <a:xfrm>
              <a:off x="3226" y="3419"/>
              <a:ext cx="816" cy="240"/>
            </a:xfrm>
            <a:prstGeom prst="rect">
              <a:avLst/>
            </a:prstGeom>
            <a:grpFill/>
            <a:ln w="28575">
              <a:solidFill>
                <a:srgbClr val="0000FF"/>
              </a:solidFill>
              <a:miter lim="800000"/>
              <a:headEnd/>
              <a:tailEnd/>
            </a:ln>
          </p:spPr>
          <p:txBody>
            <a:bodyPr wrap="none" anchor="ctr"/>
            <a:lstStyle/>
            <a:p>
              <a:pPr algn="ctr">
                <a:defRPr/>
              </a:pPr>
              <a:endParaRPr kumimoji="1" lang="zh-CN" altLang="en-US" sz="2400" b="1">
                <a:solidFill>
                  <a:schemeClr val="accent2"/>
                </a:solidFill>
                <a:latin typeface="Calibri" pitchFamily="34" charset="0"/>
                <a:cs typeface="Calibri" pitchFamily="34" charset="0"/>
              </a:endParaRPr>
            </a:p>
          </p:txBody>
        </p:sp>
        <p:sp>
          <p:nvSpPr>
            <p:cNvPr id="44" name="Rectangle 43"/>
            <p:cNvSpPr>
              <a:spLocks noChangeArrowheads="1"/>
            </p:cNvSpPr>
            <p:nvPr/>
          </p:nvSpPr>
          <p:spPr bwMode="auto">
            <a:xfrm>
              <a:off x="3226" y="3659"/>
              <a:ext cx="816" cy="240"/>
            </a:xfrm>
            <a:prstGeom prst="rect">
              <a:avLst/>
            </a:prstGeom>
            <a:grpFill/>
            <a:ln w="28575">
              <a:solidFill>
                <a:srgbClr val="0000FF"/>
              </a:solidFill>
              <a:miter lim="800000"/>
              <a:headEnd/>
              <a:tailEnd/>
            </a:ln>
          </p:spPr>
          <p:txBody>
            <a:bodyPr wrap="none" anchor="ctr"/>
            <a:lstStyle/>
            <a:p>
              <a:pPr algn="ctr">
                <a:defRPr/>
              </a:pPr>
              <a:endParaRPr kumimoji="1" lang="zh-CN" altLang="en-US" sz="2400" b="1">
                <a:solidFill>
                  <a:schemeClr val="accent2"/>
                </a:solidFill>
                <a:latin typeface="Calibri" pitchFamily="34" charset="0"/>
                <a:cs typeface="Calibri" pitchFamily="34" charset="0"/>
              </a:endParaRPr>
            </a:p>
          </p:txBody>
        </p:sp>
        <p:sp>
          <p:nvSpPr>
            <p:cNvPr id="45" name="Rectangle 44"/>
            <p:cNvSpPr>
              <a:spLocks noChangeArrowheads="1"/>
            </p:cNvSpPr>
            <p:nvPr/>
          </p:nvSpPr>
          <p:spPr bwMode="auto">
            <a:xfrm>
              <a:off x="3226" y="3889"/>
              <a:ext cx="816" cy="240"/>
            </a:xfrm>
            <a:prstGeom prst="rect">
              <a:avLst/>
            </a:prstGeom>
            <a:grpFill/>
            <a:ln w="28575">
              <a:solidFill>
                <a:srgbClr val="0000FF"/>
              </a:solidFill>
              <a:miter lim="800000"/>
              <a:headEnd/>
              <a:tailEnd/>
            </a:ln>
          </p:spPr>
          <p:txBody>
            <a:bodyPr wrap="none" anchor="ctr"/>
            <a:lstStyle/>
            <a:p>
              <a:pPr algn="ctr">
                <a:defRPr/>
              </a:pPr>
              <a:endParaRPr kumimoji="1" lang="zh-CN" altLang="en-US" sz="2400" b="1">
                <a:solidFill>
                  <a:schemeClr val="accent2"/>
                </a:solidFill>
                <a:latin typeface="Calibri" pitchFamily="34" charset="0"/>
                <a:cs typeface="Calibri" pitchFamily="34" charset="0"/>
              </a:endParaRPr>
            </a:p>
          </p:txBody>
        </p:sp>
      </p:grpSp>
      <p:grpSp>
        <p:nvGrpSpPr>
          <p:cNvPr id="37" name="Group 45"/>
          <p:cNvGrpSpPr>
            <a:grpSpLocks/>
          </p:cNvGrpSpPr>
          <p:nvPr/>
        </p:nvGrpSpPr>
        <p:grpSpPr bwMode="auto">
          <a:xfrm>
            <a:off x="6891512" y="3452664"/>
            <a:ext cx="1065212" cy="3067050"/>
            <a:chOff x="4111" y="2208"/>
            <a:chExt cx="671" cy="1932"/>
          </a:xfrm>
        </p:grpSpPr>
        <p:sp>
          <p:nvSpPr>
            <p:cNvPr id="47" name="Text Box 46"/>
            <p:cNvSpPr txBox="1">
              <a:spLocks noChangeArrowheads="1"/>
            </p:cNvSpPr>
            <p:nvPr/>
          </p:nvSpPr>
          <p:spPr bwMode="auto">
            <a:xfrm>
              <a:off x="4111" y="220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28K-32K</a:t>
              </a:r>
            </a:p>
          </p:txBody>
        </p:sp>
        <p:sp>
          <p:nvSpPr>
            <p:cNvPr id="48" name="Text Box 47"/>
            <p:cNvSpPr txBox="1">
              <a:spLocks noChangeArrowheads="1"/>
            </p:cNvSpPr>
            <p:nvPr/>
          </p:nvSpPr>
          <p:spPr bwMode="auto">
            <a:xfrm>
              <a:off x="4111" y="245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24K-28K</a:t>
              </a:r>
            </a:p>
          </p:txBody>
        </p:sp>
        <p:sp>
          <p:nvSpPr>
            <p:cNvPr id="49" name="Text Box 48"/>
            <p:cNvSpPr txBox="1">
              <a:spLocks noChangeArrowheads="1"/>
            </p:cNvSpPr>
            <p:nvPr/>
          </p:nvSpPr>
          <p:spPr bwMode="auto">
            <a:xfrm>
              <a:off x="4111" y="269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20K-24K</a:t>
              </a:r>
            </a:p>
          </p:txBody>
        </p:sp>
        <p:sp>
          <p:nvSpPr>
            <p:cNvPr id="50" name="Text Box 49"/>
            <p:cNvSpPr txBox="1">
              <a:spLocks noChangeArrowheads="1"/>
            </p:cNvSpPr>
            <p:nvPr/>
          </p:nvSpPr>
          <p:spPr bwMode="auto">
            <a:xfrm>
              <a:off x="4111" y="294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16K-20K</a:t>
              </a:r>
            </a:p>
          </p:txBody>
        </p:sp>
        <p:sp>
          <p:nvSpPr>
            <p:cNvPr id="51" name="Text Box 50"/>
            <p:cNvSpPr txBox="1">
              <a:spLocks noChangeArrowheads="1"/>
            </p:cNvSpPr>
            <p:nvPr/>
          </p:nvSpPr>
          <p:spPr bwMode="auto">
            <a:xfrm>
              <a:off x="4111" y="3178"/>
              <a:ext cx="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33"/>
                  </a:solidFill>
                  <a:latin typeface="Calibri" pitchFamily="34" charset="0"/>
                  <a:ea typeface="+mn-ea"/>
                  <a:cs typeface="Calibri" pitchFamily="34" charset="0"/>
                </a:rPr>
                <a:t>12K-16K</a:t>
              </a:r>
            </a:p>
          </p:txBody>
        </p:sp>
        <p:sp>
          <p:nvSpPr>
            <p:cNvPr id="52" name="Text Box 51"/>
            <p:cNvSpPr txBox="1">
              <a:spLocks noChangeArrowheads="1"/>
            </p:cNvSpPr>
            <p:nvPr/>
          </p:nvSpPr>
          <p:spPr bwMode="auto">
            <a:xfrm>
              <a:off x="4111" y="3418"/>
              <a:ext cx="6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33"/>
                  </a:solidFill>
                  <a:latin typeface="Calibri" pitchFamily="34" charset="0"/>
                  <a:ea typeface="+mn-ea"/>
                  <a:cs typeface="Calibri" pitchFamily="34" charset="0"/>
                </a:rPr>
                <a:t> </a:t>
              </a:r>
              <a:r>
                <a:rPr kumimoji="1" lang="en-US" altLang="zh-CN" sz="2000" b="1">
                  <a:solidFill>
                    <a:srgbClr val="990033"/>
                  </a:solidFill>
                  <a:latin typeface="Calibri" pitchFamily="34" charset="0"/>
                  <a:ea typeface="+mn-ea"/>
                  <a:cs typeface="Calibri" pitchFamily="34" charset="0"/>
                </a:rPr>
                <a:t>8K-12K</a:t>
              </a:r>
            </a:p>
          </p:txBody>
        </p:sp>
        <p:sp>
          <p:nvSpPr>
            <p:cNvPr id="53" name="Text Box 52"/>
            <p:cNvSpPr txBox="1">
              <a:spLocks noChangeArrowheads="1"/>
            </p:cNvSpPr>
            <p:nvPr/>
          </p:nvSpPr>
          <p:spPr bwMode="auto">
            <a:xfrm>
              <a:off x="4111" y="3658"/>
              <a:ext cx="6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33"/>
                  </a:solidFill>
                  <a:latin typeface="Calibri" pitchFamily="34" charset="0"/>
                  <a:ea typeface="+mn-ea"/>
                  <a:cs typeface="Calibri" pitchFamily="34" charset="0"/>
                </a:rPr>
                <a:t>   </a:t>
              </a:r>
              <a:r>
                <a:rPr kumimoji="1" lang="en-US" altLang="zh-CN" sz="2000" b="1">
                  <a:solidFill>
                    <a:srgbClr val="990033"/>
                  </a:solidFill>
                  <a:latin typeface="Calibri" pitchFamily="34" charset="0"/>
                  <a:ea typeface="+mn-ea"/>
                  <a:cs typeface="Calibri" pitchFamily="34" charset="0"/>
                </a:rPr>
                <a:t>4K-8K</a:t>
              </a:r>
            </a:p>
          </p:txBody>
        </p:sp>
        <p:sp>
          <p:nvSpPr>
            <p:cNvPr id="54" name="Text Box 53"/>
            <p:cNvSpPr txBox="1">
              <a:spLocks noChangeArrowheads="1"/>
            </p:cNvSpPr>
            <p:nvPr/>
          </p:nvSpPr>
          <p:spPr bwMode="auto">
            <a:xfrm>
              <a:off x="4111" y="3888"/>
              <a:ext cx="6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33"/>
                  </a:solidFill>
                  <a:latin typeface="Calibri" pitchFamily="34" charset="0"/>
                  <a:ea typeface="+mn-ea"/>
                  <a:cs typeface="Calibri" pitchFamily="34" charset="0"/>
                </a:rPr>
                <a:t>   </a:t>
              </a:r>
              <a:r>
                <a:rPr kumimoji="1" lang="en-US" altLang="zh-CN" sz="2000" b="1">
                  <a:solidFill>
                    <a:srgbClr val="990033"/>
                  </a:solidFill>
                  <a:latin typeface="Calibri" pitchFamily="34" charset="0"/>
                  <a:ea typeface="+mn-ea"/>
                  <a:cs typeface="Calibri" pitchFamily="34" charset="0"/>
                </a:rPr>
                <a:t>0K-4K</a:t>
              </a:r>
            </a:p>
          </p:txBody>
        </p:sp>
      </p:grpSp>
      <p:sp>
        <p:nvSpPr>
          <p:cNvPr id="55" name="Text Box 54"/>
          <p:cNvSpPr txBox="1">
            <a:spLocks noChangeArrowheads="1"/>
          </p:cNvSpPr>
          <p:nvPr/>
        </p:nvSpPr>
        <p:spPr bwMode="auto">
          <a:xfrm>
            <a:off x="4280074" y="404664"/>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990033"/>
                </a:solidFill>
                <a:latin typeface="Calibri" pitchFamily="34" charset="0"/>
                <a:ea typeface="华文楷体" pitchFamily="2" charset="-122"/>
                <a:cs typeface="Calibri" pitchFamily="34" charset="0"/>
              </a:rPr>
              <a:t>虚地址空间</a:t>
            </a:r>
          </a:p>
        </p:txBody>
      </p:sp>
      <p:sp>
        <p:nvSpPr>
          <p:cNvPr id="56" name="Text Box 55"/>
          <p:cNvSpPr txBox="1">
            <a:spLocks noChangeArrowheads="1"/>
          </p:cNvSpPr>
          <p:nvPr/>
        </p:nvSpPr>
        <p:spPr bwMode="auto">
          <a:xfrm>
            <a:off x="5388476" y="2656384"/>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r>
              <a:rPr kumimoji="1" lang="zh-CN" altLang="en-US" sz="2400" b="1" dirty="0">
                <a:solidFill>
                  <a:srgbClr val="990033"/>
                </a:solidFill>
                <a:latin typeface="Calibri" pitchFamily="34" charset="0"/>
                <a:ea typeface="华文楷体" pitchFamily="2" charset="-122"/>
                <a:cs typeface="Calibri" pitchFamily="34" charset="0"/>
              </a:rPr>
              <a:t>物理地址</a:t>
            </a:r>
            <a:endParaRPr kumimoji="1" lang="en-US" altLang="zh-CN" sz="2400" b="1" dirty="0">
              <a:solidFill>
                <a:srgbClr val="990033"/>
              </a:solidFill>
              <a:latin typeface="Calibri" pitchFamily="34" charset="0"/>
              <a:ea typeface="华文楷体" pitchFamily="2" charset="-122"/>
              <a:cs typeface="Calibri" pitchFamily="34" charset="0"/>
            </a:endParaRPr>
          </a:p>
          <a:p>
            <a:pPr algn="ctr" eaLnBrk="1" hangingPunct="1"/>
            <a:r>
              <a:rPr kumimoji="1" lang="zh-CN" altLang="en-US" sz="2400" b="1" dirty="0">
                <a:solidFill>
                  <a:srgbClr val="990033"/>
                </a:solidFill>
                <a:latin typeface="Calibri" pitchFamily="34" charset="0"/>
                <a:ea typeface="华文楷体" pitchFamily="2" charset="-122"/>
                <a:cs typeface="Calibri" pitchFamily="34" charset="0"/>
              </a:rPr>
              <a:t>空间</a:t>
            </a:r>
          </a:p>
        </p:txBody>
      </p:sp>
      <p:sp>
        <p:nvSpPr>
          <p:cNvPr id="57" name="Line 56"/>
          <p:cNvSpPr>
            <a:spLocks noChangeShapeType="1"/>
          </p:cNvSpPr>
          <p:nvPr/>
        </p:nvSpPr>
        <p:spPr bwMode="auto">
          <a:xfrm flipH="1">
            <a:off x="3794299" y="633264"/>
            <a:ext cx="4572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58" name="Text Box 57"/>
          <p:cNvSpPr txBox="1">
            <a:spLocks noChangeArrowheads="1"/>
          </p:cNvSpPr>
          <p:nvPr/>
        </p:nvSpPr>
        <p:spPr bwMode="auto">
          <a:xfrm>
            <a:off x="3641899" y="1157917"/>
            <a:ext cx="1223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800" b="1" dirty="0">
                <a:solidFill>
                  <a:srgbClr val="990033"/>
                </a:solidFill>
                <a:latin typeface="Calibri" pitchFamily="34" charset="0"/>
                <a:ea typeface="华文楷体" pitchFamily="2" charset="-122"/>
                <a:cs typeface="Calibri" pitchFamily="34" charset="0"/>
              </a:rPr>
              <a:t>}  </a:t>
            </a:r>
            <a:r>
              <a:rPr kumimoji="1" lang="zh-CN" altLang="en-US" sz="2400" b="1" dirty="0">
                <a:solidFill>
                  <a:srgbClr val="990033"/>
                </a:solidFill>
                <a:latin typeface="Calibri" pitchFamily="34" charset="0"/>
                <a:ea typeface="华文楷体" pitchFamily="2" charset="-122"/>
                <a:cs typeface="Calibri" pitchFamily="34" charset="0"/>
              </a:rPr>
              <a:t>虚页</a:t>
            </a:r>
            <a:endParaRPr kumimoji="1" lang="zh-CN" altLang="en-US" sz="2800" b="1" dirty="0">
              <a:solidFill>
                <a:srgbClr val="990033"/>
              </a:solidFill>
              <a:latin typeface="Calibri" pitchFamily="34" charset="0"/>
              <a:ea typeface="华文楷体" pitchFamily="2" charset="-122"/>
              <a:cs typeface="Calibri" pitchFamily="34" charset="0"/>
            </a:endParaRPr>
          </a:p>
        </p:txBody>
      </p:sp>
      <p:sp>
        <p:nvSpPr>
          <p:cNvPr id="59" name="Line 58"/>
          <p:cNvSpPr>
            <a:spLocks noChangeShapeType="1"/>
          </p:cNvSpPr>
          <p:nvPr/>
        </p:nvSpPr>
        <p:spPr bwMode="auto">
          <a:xfrm>
            <a:off x="3641899" y="2157264"/>
            <a:ext cx="1828800" cy="1447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60" name="Line 59"/>
          <p:cNvSpPr>
            <a:spLocks noChangeShapeType="1"/>
          </p:cNvSpPr>
          <p:nvPr/>
        </p:nvSpPr>
        <p:spPr bwMode="auto">
          <a:xfrm>
            <a:off x="3641899" y="2919264"/>
            <a:ext cx="1828800" cy="1524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61" name="Line 60"/>
          <p:cNvSpPr>
            <a:spLocks noChangeShapeType="1"/>
          </p:cNvSpPr>
          <p:nvPr/>
        </p:nvSpPr>
        <p:spPr bwMode="auto">
          <a:xfrm>
            <a:off x="3641899" y="4443264"/>
            <a:ext cx="1828800" cy="762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62" name="Line 61"/>
          <p:cNvSpPr>
            <a:spLocks noChangeShapeType="1"/>
          </p:cNvSpPr>
          <p:nvPr/>
        </p:nvSpPr>
        <p:spPr bwMode="auto">
          <a:xfrm>
            <a:off x="3641899" y="4900464"/>
            <a:ext cx="18288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63" name="Line 62"/>
          <p:cNvSpPr>
            <a:spLocks noChangeShapeType="1"/>
          </p:cNvSpPr>
          <p:nvPr/>
        </p:nvSpPr>
        <p:spPr bwMode="auto">
          <a:xfrm>
            <a:off x="3641899" y="5205264"/>
            <a:ext cx="1828800" cy="1143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64" name="Line 63"/>
          <p:cNvSpPr>
            <a:spLocks noChangeShapeType="1"/>
          </p:cNvSpPr>
          <p:nvPr/>
        </p:nvSpPr>
        <p:spPr bwMode="auto">
          <a:xfrm>
            <a:off x="3641899" y="5967264"/>
            <a:ext cx="18288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65" name="Line 64"/>
          <p:cNvSpPr>
            <a:spLocks noChangeShapeType="1"/>
          </p:cNvSpPr>
          <p:nvPr/>
        </p:nvSpPr>
        <p:spPr bwMode="auto">
          <a:xfrm flipV="1">
            <a:off x="3641899" y="5586264"/>
            <a:ext cx="1828800" cy="762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66" name="Line 65"/>
          <p:cNvSpPr>
            <a:spLocks noChangeShapeType="1"/>
          </p:cNvSpPr>
          <p:nvPr/>
        </p:nvSpPr>
        <p:spPr bwMode="auto">
          <a:xfrm flipV="1">
            <a:off x="3641899" y="4062264"/>
            <a:ext cx="1828800" cy="1600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67" name="Text Box 66"/>
          <p:cNvSpPr txBox="1">
            <a:spLocks noChangeArrowheads="1"/>
          </p:cNvSpPr>
          <p:nvPr/>
        </p:nvSpPr>
        <p:spPr bwMode="auto">
          <a:xfrm>
            <a:off x="7299499" y="2843064"/>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990033"/>
                </a:solidFill>
                <a:latin typeface="Calibri" pitchFamily="34" charset="0"/>
                <a:ea typeface="华文楷体" pitchFamily="2" charset="-122"/>
                <a:cs typeface="Calibri" pitchFamily="34" charset="0"/>
              </a:rPr>
              <a:t>页框</a:t>
            </a:r>
          </a:p>
        </p:txBody>
      </p:sp>
      <p:sp>
        <p:nvSpPr>
          <p:cNvPr id="68" name="Line 67"/>
          <p:cNvSpPr>
            <a:spLocks noChangeShapeType="1"/>
          </p:cNvSpPr>
          <p:nvPr/>
        </p:nvSpPr>
        <p:spPr bwMode="auto">
          <a:xfrm flipH="1">
            <a:off x="6766099" y="3147864"/>
            <a:ext cx="609600" cy="533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Tree>
    <p:extLst>
      <p:ext uri="{BB962C8B-B14F-4D97-AF65-F5344CB8AC3E}">
        <p14:creationId xmlns:p14="http://schemas.microsoft.com/office/powerpoint/2010/main" val="2888580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V="1">
            <a:off x="5833863" y="799119"/>
            <a:ext cx="8443" cy="558074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1267" name="Text Box 3"/>
          <p:cNvSpPr txBox="1">
            <a:spLocks noChangeArrowheads="1"/>
          </p:cNvSpPr>
          <p:nvPr/>
        </p:nvSpPr>
        <p:spPr bwMode="auto">
          <a:xfrm>
            <a:off x="2557264" y="1169689"/>
            <a:ext cx="4443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dirty="0">
                <a:solidFill>
                  <a:srgbClr val="990099"/>
                </a:solidFill>
                <a:latin typeface="Calibri" pitchFamily="34" charset="0"/>
                <a:ea typeface="+mn-ea"/>
                <a:cs typeface="Calibri" pitchFamily="34" charset="0"/>
              </a:rPr>
              <a:t>15</a:t>
            </a:r>
          </a:p>
        </p:txBody>
      </p:sp>
      <p:grpSp>
        <p:nvGrpSpPr>
          <p:cNvPr id="2" name="Group 4"/>
          <p:cNvGrpSpPr>
            <a:grpSpLocks/>
          </p:cNvGrpSpPr>
          <p:nvPr/>
        </p:nvGrpSpPr>
        <p:grpSpPr bwMode="auto">
          <a:xfrm>
            <a:off x="2557264" y="1455439"/>
            <a:ext cx="444500" cy="4124325"/>
            <a:chOff x="1248" y="834"/>
            <a:chExt cx="280" cy="2598"/>
          </a:xfrm>
        </p:grpSpPr>
        <p:sp>
          <p:nvSpPr>
            <p:cNvPr id="11318" name="Text Box 5"/>
            <p:cNvSpPr txBox="1">
              <a:spLocks noChangeArrowheads="1"/>
            </p:cNvSpPr>
            <p:nvPr/>
          </p:nvSpPr>
          <p:spPr bwMode="auto">
            <a:xfrm>
              <a:off x="1248" y="834"/>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99"/>
                  </a:solidFill>
                  <a:latin typeface="Calibri" pitchFamily="34" charset="0"/>
                  <a:ea typeface="+mn-ea"/>
                  <a:cs typeface="Calibri" pitchFamily="34" charset="0"/>
                </a:rPr>
                <a:t>14</a:t>
              </a:r>
            </a:p>
          </p:txBody>
        </p:sp>
        <p:sp>
          <p:nvSpPr>
            <p:cNvPr id="11319" name="Text Box 6"/>
            <p:cNvSpPr txBox="1">
              <a:spLocks noChangeArrowheads="1"/>
            </p:cNvSpPr>
            <p:nvPr/>
          </p:nvSpPr>
          <p:spPr bwMode="auto">
            <a:xfrm>
              <a:off x="1248" y="1015"/>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99"/>
                  </a:solidFill>
                  <a:latin typeface="Calibri" pitchFamily="34" charset="0"/>
                  <a:ea typeface="+mn-ea"/>
                  <a:cs typeface="Calibri" pitchFamily="34" charset="0"/>
                </a:rPr>
                <a:t>13</a:t>
              </a:r>
            </a:p>
          </p:txBody>
        </p:sp>
        <p:sp>
          <p:nvSpPr>
            <p:cNvPr id="11320" name="Text Box 7"/>
            <p:cNvSpPr txBox="1">
              <a:spLocks noChangeArrowheads="1"/>
            </p:cNvSpPr>
            <p:nvPr/>
          </p:nvSpPr>
          <p:spPr bwMode="auto">
            <a:xfrm>
              <a:off x="1248" y="1195"/>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99"/>
                  </a:solidFill>
                  <a:latin typeface="Calibri" pitchFamily="34" charset="0"/>
                  <a:ea typeface="+mn-ea"/>
                  <a:cs typeface="Calibri" pitchFamily="34" charset="0"/>
                </a:rPr>
                <a:t>12</a:t>
              </a:r>
            </a:p>
          </p:txBody>
        </p:sp>
        <p:sp>
          <p:nvSpPr>
            <p:cNvPr id="11321" name="Text Box 8"/>
            <p:cNvSpPr txBox="1">
              <a:spLocks noChangeArrowheads="1"/>
            </p:cNvSpPr>
            <p:nvPr/>
          </p:nvSpPr>
          <p:spPr bwMode="auto">
            <a:xfrm>
              <a:off x="1248" y="1375"/>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99"/>
                  </a:solidFill>
                  <a:latin typeface="Calibri" pitchFamily="34" charset="0"/>
                  <a:ea typeface="+mn-ea"/>
                  <a:cs typeface="Calibri" pitchFamily="34" charset="0"/>
                </a:rPr>
                <a:t>11</a:t>
              </a:r>
            </a:p>
          </p:txBody>
        </p:sp>
        <p:sp>
          <p:nvSpPr>
            <p:cNvPr id="11322" name="Text Box 9"/>
            <p:cNvSpPr txBox="1">
              <a:spLocks noChangeArrowheads="1"/>
            </p:cNvSpPr>
            <p:nvPr/>
          </p:nvSpPr>
          <p:spPr bwMode="auto">
            <a:xfrm>
              <a:off x="1248" y="1556"/>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000" b="1">
                  <a:solidFill>
                    <a:srgbClr val="990099"/>
                  </a:solidFill>
                  <a:latin typeface="Calibri" pitchFamily="34" charset="0"/>
                  <a:ea typeface="+mn-ea"/>
                  <a:cs typeface="Calibri" pitchFamily="34" charset="0"/>
                </a:rPr>
                <a:t>10</a:t>
              </a:r>
            </a:p>
          </p:txBody>
        </p:sp>
        <p:sp>
          <p:nvSpPr>
            <p:cNvPr id="11323" name="Text Box 10"/>
            <p:cNvSpPr txBox="1">
              <a:spLocks noChangeArrowheads="1"/>
            </p:cNvSpPr>
            <p:nvPr/>
          </p:nvSpPr>
          <p:spPr bwMode="auto">
            <a:xfrm>
              <a:off x="1248" y="1736"/>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99"/>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9</a:t>
              </a:r>
            </a:p>
          </p:txBody>
        </p:sp>
        <p:sp>
          <p:nvSpPr>
            <p:cNvPr id="11324" name="Text Box 11"/>
            <p:cNvSpPr txBox="1">
              <a:spLocks noChangeArrowheads="1"/>
            </p:cNvSpPr>
            <p:nvPr/>
          </p:nvSpPr>
          <p:spPr bwMode="auto">
            <a:xfrm>
              <a:off x="1248" y="1917"/>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99"/>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8</a:t>
              </a:r>
            </a:p>
          </p:txBody>
        </p:sp>
        <p:sp>
          <p:nvSpPr>
            <p:cNvPr id="11325" name="Text Box 12"/>
            <p:cNvSpPr txBox="1">
              <a:spLocks noChangeArrowheads="1"/>
            </p:cNvSpPr>
            <p:nvPr/>
          </p:nvSpPr>
          <p:spPr bwMode="auto">
            <a:xfrm>
              <a:off x="1248" y="2097"/>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99"/>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7</a:t>
              </a:r>
            </a:p>
          </p:txBody>
        </p:sp>
        <p:sp>
          <p:nvSpPr>
            <p:cNvPr id="11326" name="Text Box 13"/>
            <p:cNvSpPr txBox="1">
              <a:spLocks noChangeArrowheads="1"/>
            </p:cNvSpPr>
            <p:nvPr/>
          </p:nvSpPr>
          <p:spPr bwMode="auto">
            <a:xfrm>
              <a:off x="1248" y="2278"/>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99"/>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6</a:t>
              </a:r>
            </a:p>
          </p:txBody>
        </p:sp>
        <p:sp>
          <p:nvSpPr>
            <p:cNvPr id="11327" name="Text Box 14"/>
            <p:cNvSpPr txBox="1">
              <a:spLocks noChangeArrowheads="1"/>
            </p:cNvSpPr>
            <p:nvPr/>
          </p:nvSpPr>
          <p:spPr bwMode="auto">
            <a:xfrm>
              <a:off x="1248" y="2458"/>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99"/>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5</a:t>
              </a:r>
            </a:p>
          </p:txBody>
        </p:sp>
        <p:sp>
          <p:nvSpPr>
            <p:cNvPr id="11328" name="Text Box 15"/>
            <p:cNvSpPr txBox="1">
              <a:spLocks noChangeArrowheads="1"/>
            </p:cNvSpPr>
            <p:nvPr/>
          </p:nvSpPr>
          <p:spPr bwMode="auto">
            <a:xfrm>
              <a:off x="1248" y="2638"/>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99"/>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4</a:t>
              </a:r>
            </a:p>
          </p:txBody>
        </p:sp>
        <p:sp>
          <p:nvSpPr>
            <p:cNvPr id="11329" name="Text Box 16"/>
            <p:cNvSpPr txBox="1">
              <a:spLocks noChangeArrowheads="1"/>
            </p:cNvSpPr>
            <p:nvPr/>
          </p:nvSpPr>
          <p:spPr bwMode="auto">
            <a:xfrm>
              <a:off x="1248" y="2819"/>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99"/>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3</a:t>
              </a:r>
            </a:p>
          </p:txBody>
        </p:sp>
        <p:sp>
          <p:nvSpPr>
            <p:cNvPr id="11330" name="Text Box 17"/>
            <p:cNvSpPr txBox="1">
              <a:spLocks noChangeArrowheads="1"/>
            </p:cNvSpPr>
            <p:nvPr/>
          </p:nvSpPr>
          <p:spPr bwMode="auto">
            <a:xfrm>
              <a:off x="1248" y="2999"/>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99"/>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2</a:t>
              </a:r>
            </a:p>
          </p:txBody>
        </p:sp>
        <p:sp>
          <p:nvSpPr>
            <p:cNvPr id="11331" name="Text Box 18"/>
            <p:cNvSpPr txBox="1">
              <a:spLocks noChangeArrowheads="1"/>
            </p:cNvSpPr>
            <p:nvPr/>
          </p:nvSpPr>
          <p:spPr bwMode="auto">
            <a:xfrm>
              <a:off x="1248" y="318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rgbClr val="990099"/>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1</a:t>
              </a:r>
            </a:p>
          </p:txBody>
        </p:sp>
      </p:grpSp>
      <p:grpSp>
        <p:nvGrpSpPr>
          <p:cNvPr id="4" name="Group 19"/>
          <p:cNvGrpSpPr>
            <a:grpSpLocks/>
          </p:cNvGrpSpPr>
          <p:nvPr/>
        </p:nvGrpSpPr>
        <p:grpSpPr bwMode="auto">
          <a:xfrm>
            <a:off x="3090664" y="1241127"/>
            <a:ext cx="1524000" cy="4581525"/>
            <a:chOff x="1584" y="699"/>
            <a:chExt cx="960" cy="2886"/>
          </a:xfrm>
          <a:solidFill>
            <a:schemeClr val="accent6">
              <a:lumMod val="20000"/>
              <a:lumOff val="80000"/>
            </a:schemeClr>
          </a:solidFill>
        </p:grpSpPr>
        <p:sp>
          <p:nvSpPr>
            <p:cNvPr id="11286" name="Rectangle 20"/>
            <p:cNvSpPr>
              <a:spLocks noChangeArrowheads="1"/>
            </p:cNvSpPr>
            <p:nvPr/>
          </p:nvSpPr>
          <p:spPr bwMode="auto">
            <a:xfrm>
              <a:off x="1584" y="699"/>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000</a:t>
              </a:r>
            </a:p>
          </p:txBody>
        </p:sp>
        <p:sp>
          <p:nvSpPr>
            <p:cNvPr id="11287" name="Rectangle 21"/>
            <p:cNvSpPr>
              <a:spLocks noChangeArrowheads="1"/>
            </p:cNvSpPr>
            <p:nvPr/>
          </p:nvSpPr>
          <p:spPr bwMode="auto">
            <a:xfrm>
              <a:off x="2256" y="699"/>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a:t>
              </a:r>
            </a:p>
          </p:txBody>
        </p:sp>
        <p:sp>
          <p:nvSpPr>
            <p:cNvPr id="11288" name="Rectangle 22"/>
            <p:cNvSpPr>
              <a:spLocks noChangeArrowheads="1"/>
            </p:cNvSpPr>
            <p:nvPr/>
          </p:nvSpPr>
          <p:spPr bwMode="auto">
            <a:xfrm>
              <a:off x="1584" y="879"/>
              <a:ext cx="672"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000</a:t>
              </a:r>
            </a:p>
          </p:txBody>
        </p:sp>
        <p:sp>
          <p:nvSpPr>
            <p:cNvPr id="11289" name="Rectangle 23"/>
            <p:cNvSpPr>
              <a:spLocks noChangeArrowheads="1"/>
            </p:cNvSpPr>
            <p:nvPr/>
          </p:nvSpPr>
          <p:spPr bwMode="auto">
            <a:xfrm>
              <a:off x="2256" y="879"/>
              <a:ext cx="288"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a:t>
              </a:r>
            </a:p>
          </p:txBody>
        </p:sp>
        <p:sp>
          <p:nvSpPr>
            <p:cNvPr id="11290" name="Rectangle 24"/>
            <p:cNvSpPr>
              <a:spLocks noChangeArrowheads="1"/>
            </p:cNvSpPr>
            <p:nvPr/>
          </p:nvSpPr>
          <p:spPr bwMode="auto">
            <a:xfrm>
              <a:off x="1584" y="1060"/>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000</a:t>
              </a:r>
            </a:p>
          </p:txBody>
        </p:sp>
        <p:sp>
          <p:nvSpPr>
            <p:cNvPr id="11291" name="Rectangle 25"/>
            <p:cNvSpPr>
              <a:spLocks noChangeArrowheads="1"/>
            </p:cNvSpPr>
            <p:nvPr/>
          </p:nvSpPr>
          <p:spPr bwMode="auto">
            <a:xfrm>
              <a:off x="2256" y="1060"/>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a:t>
              </a:r>
            </a:p>
          </p:txBody>
        </p:sp>
        <p:sp>
          <p:nvSpPr>
            <p:cNvPr id="11292" name="Rectangle 26"/>
            <p:cNvSpPr>
              <a:spLocks noChangeArrowheads="1"/>
            </p:cNvSpPr>
            <p:nvPr/>
          </p:nvSpPr>
          <p:spPr bwMode="auto">
            <a:xfrm>
              <a:off x="1584" y="1240"/>
              <a:ext cx="672"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000</a:t>
              </a:r>
            </a:p>
          </p:txBody>
        </p:sp>
        <p:sp>
          <p:nvSpPr>
            <p:cNvPr id="11293" name="Rectangle 27"/>
            <p:cNvSpPr>
              <a:spLocks noChangeArrowheads="1"/>
            </p:cNvSpPr>
            <p:nvPr/>
          </p:nvSpPr>
          <p:spPr bwMode="auto">
            <a:xfrm>
              <a:off x="2256" y="1240"/>
              <a:ext cx="288"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a:t>
              </a:r>
            </a:p>
          </p:txBody>
        </p:sp>
        <p:sp>
          <p:nvSpPr>
            <p:cNvPr id="11294" name="Rectangle 28"/>
            <p:cNvSpPr>
              <a:spLocks noChangeArrowheads="1"/>
            </p:cNvSpPr>
            <p:nvPr/>
          </p:nvSpPr>
          <p:spPr bwMode="auto">
            <a:xfrm>
              <a:off x="1584" y="1421"/>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111</a:t>
              </a:r>
            </a:p>
          </p:txBody>
        </p:sp>
        <p:sp>
          <p:nvSpPr>
            <p:cNvPr id="11295" name="Rectangle 29"/>
            <p:cNvSpPr>
              <a:spLocks noChangeArrowheads="1"/>
            </p:cNvSpPr>
            <p:nvPr/>
          </p:nvSpPr>
          <p:spPr bwMode="auto">
            <a:xfrm>
              <a:off x="2256" y="1421"/>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a:t>
              </a:r>
            </a:p>
          </p:txBody>
        </p:sp>
        <p:sp>
          <p:nvSpPr>
            <p:cNvPr id="11296" name="Rectangle 30"/>
            <p:cNvSpPr>
              <a:spLocks noChangeArrowheads="1"/>
            </p:cNvSpPr>
            <p:nvPr/>
          </p:nvSpPr>
          <p:spPr bwMode="auto">
            <a:xfrm>
              <a:off x="1584" y="1601"/>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000</a:t>
              </a:r>
            </a:p>
          </p:txBody>
        </p:sp>
        <p:sp>
          <p:nvSpPr>
            <p:cNvPr id="11297" name="Rectangle 31"/>
            <p:cNvSpPr>
              <a:spLocks noChangeArrowheads="1"/>
            </p:cNvSpPr>
            <p:nvPr/>
          </p:nvSpPr>
          <p:spPr bwMode="auto">
            <a:xfrm>
              <a:off x="2256" y="1601"/>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a:t>
              </a:r>
            </a:p>
          </p:txBody>
        </p:sp>
        <p:sp>
          <p:nvSpPr>
            <p:cNvPr id="11298" name="Rectangle 32"/>
            <p:cNvSpPr>
              <a:spLocks noChangeArrowheads="1"/>
            </p:cNvSpPr>
            <p:nvPr/>
          </p:nvSpPr>
          <p:spPr bwMode="auto">
            <a:xfrm>
              <a:off x="1584" y="1781"/>
              <a:ext cx="672"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101</a:t>
              </a:r>
            </a:p>
          </p:txBody>
        </p:sp>
        <p:sp>
          <p:nvSpPr>
            <p:cNvPr id="11299" name="Rectangle 33"/>
            <p:cNvSpPr>
              <a:spLocks noChangeArrowheads="1"/>
            </p:cNvSpPr>
            <p:nvPr/>
          </p:nvSpPr>
          <p:spPr bwMode="auto">
            <a:xfrm>
              <a:off x="2256" y="1781"/>
              <a:ext cx="288"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a:t>
              </a:r>
            </a:p>
          </p:txBody>
        </p:sp>
        <p:sp>
          <p:nvSpPr>
            <p:cNvPr id="11300" name="Rectangle 34"/>
            <p:cNvSpPr>
              <a:spLocks noChangeArrowheads="1"/>
            </p:cNvSpPr>
            <p:nvPr/>
          </p:nvSpPr>
          <p:spPr bwMode="auto">
            <a:xfrm>
              <a:off x="1584" y="1962"/>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000</a:t>
              </a:r>
            </a:p>
          </p:txBody>
        </p:sp>
        <p:sp>
          <p:nvSpPr>
            <p:cNvPr id="11301" name="Rectangle 35"/>
            <p:cNvSpPr>
              <a:spLocks noChangeArrowheads="1"/>
            </p:cNvSpPr>
            <p:nvPr/>
          </p:nvSpPr>
          <p:spPr bwMode="auto">
            <a:xfrm>
              <a:off x="2256" y="1962"/>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a:t>
              </a:r>
            </a:p>
          </p:txBody>
        </p:sp>
        <p:sp>
          <p:nvSpPr>
            <p:cNvPr id="11302" name="Rectangle 36"/>
            <p:cNvSpPr>
              <a:spLocks noChangeArrowheads="1"/>
            </p:cNvSpPr>
            <p:nvPr/>
          </p:nvSpPr>
          <p:spPr bwMode="auto">
            <a:xfrm>
              <a:off x="1584" y="2142"/>
              <a:ext cx="672"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000</a:t>
              </a:r>
            </a:p>
          </p:txBody>
        </p:sp>
        <p:sp>
          <p:nvSpPr>
            <p:cNvPr id="11303" name="Rectangle 37"/>
            <p:cNvSpPr>
              <a:spLocks noChangeArrowheads="1"/>
            </p:cNvSpPr>
            <p:nvPr/>
          </p:nvSpPr>
          <p:spPr bwMode="auto">
            <a:xfrm>
              <a:off x="2256" y="2142"/>
              <a:ext cx="288"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a:t>
              </a:r>
            </a:p>
          </p:txBody>
        </p:sp>
        <p:sp>
          <p:nvSpPr>
            <p:cNvPr id="11304" name="Rectangle 38"/>
            <p:cNvSpPr>
              <a:spLocks noChangeArrowheads="1"/>
            </p:cNvSpPr>
            <p:nvPr/>
          </p:nvSpPr>
          <p:spPr bwMode="auto">
            <a:xfrm>
              <a:off x="1584" y="2323"/>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000</a:t>
              </a:r>
            </a:p>
          </p:txBody>
        </p:sp>
        <p:sp>
          <p:nvSpPr>
            <p:cNvPr id="11305" name="Rectangle 39"/>
            <p:cNvSpPr>
              <a:spLocks noChangeArrowheads="1"/>
            </p:cNvSpPr>
            <p:nvPr/>
          </p:nvSpPr>
          <p:spPr bwMode="auto">
            <a:xfrm>
              <a:off x="2256" y="2323"/>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a:t>
              </a:r>
            </a:p>
          </p:txBody>
        </p:sp>
        <p:sp>
          <p:nvSpPr>
            <p:cNvPr id="11306" name="Rectangle 40"/>
            <p:cNvSpPr>
              <a:spLocks noChangeArrowheads="1"/>
            </p:cNvSpPr>
            <p:nvPr/>
          </p:nvSpPr>
          <p:spPr bwMode="auto">
            <a:xfrm>
              <a:off x="1584" y="2503"/>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011</a:t>
              </a:r>
            </a:p>
          </p:txBody>
        </p:sp>
        <p:sp>
          <p:nvSpPr>
            <p:cNvPr id="11307" name="Rectangle 41"/>
            <p:cNvSpPr>
              <a:spLocks noChangeArrowheads="1"/>
            </p:cNvSpPr>
            <p:nvPr/>
          </p:nvSpPr>
          <p:spPr bwMode="auto">
            <a:xfrm>
              <a:off x="2256" y="2503"/>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a:t>
              </a:r>
            </a:p>
          </p:txBody>
        </p:sp>
        <p:sp>
          <p:nvSpPr>
            <p:cNvPr id="11308" name="Rectangle 42"/>
            <p:cNvSpPr>
              <a:spLocks noChangeArrowheads="1"/>
            </p:cNvSpPr>
            <p:nvPr/>
          </p:nvSpPr>
          <p:spPr bwMode="auto">
            <a:xfrm>
              <a:off x="1584" y="2683"/>
              <a:ext cx="672"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100</a:t>
              </a:r>
            </a:p>
          </p:txBody>
        </p:sp>
        <p:sp>
          <p:nvSpPr>
            <p:cNvPr id="11309" name="Rectangle 43"/>
            <p:cNvSpPr>
              <a:spLocks noChangeArrowheads="1"/>
            </p:cNvSpPr>
            <p:nvPr/>
          </p:nvSpPr>
          <p:spPr bwMode="auto">
            <a:xfrm>
              <a:off x="2256" y="2683"/>
              <a:ext cx="288"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a:t>
              </a:r>
            </a:p>
          </p:txBody>
        </p:sp>
        <p:sp>
          <p:nvSpPr>
            <p:cNvPr id="11310" name="Rectangle 44"/>
            <p:cNvSpPr>
              <a:spLocks noChangeArrowheads="1"/>
            </p:cNvSpPr>
            <p:nvPr/>
          </p:nvSpPr>
          <p:spPr bwMode="auto">
            <a:xfrm>
              <a:off x="1584" y="2864"/>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000</a:t>
              </a:r>
            </a:p>
          </p:txBody>
        </p:sp>
        <p:sp>
          <p:nvSpPr>
            <p:cNvPr id="11311" name="Rectangle 45"/>
            <p:cNvSpPr>
              <a:spLocks noChangeArrowheads="1"/>
            </p:cNvSpPr>
            <p:nvPr/>
          </p:nvSpPr>
          <p:spPr bwMode="auto">
            <a:xfrm>
              <a:off x="2256" y="2864"/>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a:t>
              </a:r>
            </a:p>
          </p:txBody>
        </p:sp>
        <p:sp>
          <p:nvSpPr>
            <p:cNvPr id="11312" name="Rectangle 46"/>
            <p:cNvSpPr>
              <a:spLocks noChangeArrowheads="1"/>
            </p:cNvSpPr>
            <p:nvPr/>
          </p:nvSpPr>
          <p:spPr bwMode="auto">
            <a:xfrm>
              <a:off x="1584" y="3044"/>
              <a:ext cx="672"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110</a:t>
              </a:r>
            </a:p>
          </p:txBody>
        </p:sp>
        <p:sp>
          <p:nvSpPr>
            <p:cNvPr id="11313" name="Rectangle 47"/>
            <p:cNvSpPr>
              <a:spLocks noChangeArrowheads="1"/>
            </p:cNvSpPr>
            <p:nvPr/>
          </p:nvSpPr>
          <p:spPr bwMode="auto">
            <a:xfrm>
              <a:off x="2256" y="3044"/>
              <a:ext cx="288" cy="181"/>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a:t>
              </a:r>
            </a:p>
          </p:txBody>
        </p:sp>
        <p:sp>
          <p:nvSpPr>
            <p:cNvPr id="11314" name="Rectangle 48"/>
            <p:cNvSpPr>
              <a:spLocks noChangeArrowheads="1"/>
            </p:cNvSpPr>
            <p:nvPr/>
          </p:nvSpPr>
          <p:spPr bwMode="auto">
            <a:xfrm>
              <a:off x="1584" y="3225"/>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001</a:t>
              </a:r>
            </a:p>
          </p:txBody>
        </p:sp>
        <p:sp>
          <p:nvSpPr>
            <p:cNvPr id="11315" name="Rectangle 49"/>
            <p:cNvSpPr>
              <a:spLocks noChangeArrowheads="1"/>
            </p:cNvSpPr>
            <p:nvPr/>
          </p:nvSpPr>
          <p:spPr bwMode="auto">
            <a:xfrm>
              <a:off x="2256" y="3225"/>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a:t>
              </a:r>
            </a:p>
          </p:txBody>
        </p:sp>
        <p:sp>
          <p:nvSpPr>
            <p:cNvPr id="11316" name="Rectangle 50"/>
            <p:cNvSpPr>
              <a:spLocks noChangeArrowheads="1"/>
            </p:cNvSpPr>
            <p:nvPr/>
          </p:nvSpPr>
          <p:spPr bwMode="auto">
            <a:xfrm>
              <a:off x="1584" y="3405"/>
              <a:ext cx="672"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010</a:t>
              </a:r>
            </a:p>
          </p:txBody>
        </p:sp>
        <p:sp>
          <p:nvSpPr>
            <p:cNvPr id="11317" name="Rectangle 51"/>
            <p:cNvSpPr>
              <a:spLocks noChangeArrowheads="1"/>
            </p:cNvSpPr>
            <p:nvPr/>
          </p:nvSpPr>
          <p:spPr bwMode="auto">
            <a:xfrm>
              <a:off x="2256" y="3405"/>
              <a:ext cx="288" cy="180"/>
            </a:xfrm>
            <a:prstGeom prst="rect">
              <a:avLst/>
            </a:prstGeom>
            <a:grpFill/>
            <a:ln w="28575">
              <a:solidFill>
                <a:srgbClr val="008000"/>
              </a:solidFill>
              <a:miter lim="800000"/>
              <a:headEnd/>
              <a:tailEnd/>
            </a:ln>
          </p:spPr>
          <p:txBody>
            <a:bodyPr wrap="none" anchor="ctr"/>
            <a:lstStyle/>
            <a:p>
              <a:pPr algn="ctr"/>
              <a:r>
                <a:rPr kumimoji="1" lang="en-US" altLang="zh-CN" sz="2000" b="1">
                  <a:solidFill>
                    <a:srgbClr val="000000"/>
                  </a:solidFill>
                  <a:latin typeface="Calibri" pitchFamily="34" charset="0"/>
                  <a:cs typeface="Calibri" pitchFamily="34" charset="0"/>
                </a:rPr>
                <a:t>1</a:t>
              </a:r>
            </a:p>
          </p:txBody>
        </p:sp>
      </p:grpSp>
      <p:sp>
        <p:nvSpPr>
          <p:cNvPr id="11270" name="Text Box 52"/>
          <p:cNvSpPr txBox="1">
            <a:spLocks noChangeArrowheads="1"/>
          </p:cNvSpPr>
          <p:nvPr/>
        </p:nvSpPr>
        <p:spPr bwMode="auto">
          <a:xfrm>
            <a:off x="2557264" y="5465464"/>
            <a:ext cx="429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a:solidFill>
                  <a:schemeClr val="folHlink"/>
                </a:solidFill>
                <a:latin typeface="Calibri" pitchFamily="34" charset="0"/>
                <a:ea typeface="+mn-ea"/>
                <a:cs typeface="Calibri" pitchFamily="34" charset="0"/>
              </a:rPr>
              <a:t>  </a:t>
            </a:r>
            <a:r>
              <a:rPr kumimoji="1" lang="en-US" altLang="zh-CN" sz="2000" b="1">
                <a:solidFill>
                  <a:srgbClr val="990099"/>
                </a:solidFill>
                <a:latin typeface="Calibri" pitchFamily="34" charset="0"/>
                <a:ea typeface="+mn-ea"/>
                <a:cs typeface="Calibri" pitchFamily="34" charset="0"/>
              </a:rPr>
              <a:t>0</a:t>
            </a:r>
          </a:p>
        </p:txBody>
      </p:sp>
      <p:grpSp>
        <p:nvGrpSpPr>
          <p:cNvPr id="5" name="Group 53"/>
          <p:cNvGrpSpPr>
            <a:grpSpLocks/>
          </p:cNvGrpSpPr>
          <p:nvPr/>
        </p:nvGrpSpPr>
        <p:grpSpPr bwMode="auto">
          <a:xfrm>
            <a:off x="1763514" y="6368752"/>
            <a:ext cx="6096000" cy="228600"/>
            <a:chOff x="768" y="3936"/>
            <a:chExt cx="3840" cy="144"/>
          </a:xfrm>
          <a:solidFill>
            <a:srgbClr val="FFFF66"/>
          </a:solidFill>
        </p:grpSpPr>
        <p:sp>
          <p:nvSpPr>
            <p:cNvPr id="55334" name="Rectangle 54"/>
            <p:cNvSpPr>
              <a:spLocks noChangeArrowheads="1"/>
            </p:cNvSpPr>
            <p:nvPr/>
          </p:nvSpPr>
          <p:spPr bwMode="auto">
            <a:xfrm>
              <a:off x="76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FF0000"/>
                  </a:solidFill>
                  <a:latin typeface="Calibri" pitchFamily="34" charset="0"/>
                  <a:cs typeface="Calibri" pitchFamily="34" charset="0"/>
                </a:rPr>
                <a:t>0</a:t>
              </a:r>
            </a:p>
          </p:txBody>
        </p:sp>
        <p:sp>
          <p:nvSpPr>
            <p:cNvPr id="55335" name="Rectangle 55"/>
            <p:cNvSpPr>
              <a:spLocks noChangeArrowheads="1"/>
            </p:cNvSpPr>
            <p:nvPr/>
          </p:nvSpPr>
          <p:spPr bwMode="auto">
            <a:xfrm>
              <a:off x="100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FF0000"/>
                  </a:solidFill>
                  <a:latin typeface="Calibri" pitchFamily="34" charset="0"/>
                  <a:cs typeface="Calibri" pitchFamily="34" charset="0"/>
                </a:rPr>
                <a:t>0</a:t>
              </a:r>
            </a:p>
          </p:txBody>
        </p:sp>
        <p:sp>
          <p:nvSpPr>
            <p:cNvPr id="55336" name="Rectangle 56"/>
            <p:cNvSpPr>
              <a:spLocks noChangeArrowheads="1"/>
            </p:cNvSpPr>
            <p:nvPr/>
          </p:nvSpPr>
          <p:spPr bwMode="auto">
            <a:xfrm>
              <a:off x="124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FF0000"/>
                  </a:solidFill>
                  <a:latin typeface="Calibri" pitchFamily="34" charset="0"/>
                  <a:cs typeface="Calibri" pitchFamily="34" charset="0"/>
                </a:rPr>
                <a:t>1</a:t>
              </a:r>
            </a:p>
          </p:txBody>
        </p:sp>
        <p:sp>
          <p:nvSpPr>
            <p:cNvPr id="55337" name="Rectangle 57"/>
            <p:cNvSpPr>
              <a:spLocks noChangeArrowheads="1"/>
            </p:cNvSpPr>
            <p:nvPr/>
          </p:nvSpPr>
          <p:spPr bwMode="auto">
            <a:xfrm>
              <a:off x="148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FF0000"/>
                  </a:solidFill>
                  <a:latin typeface="Calibri" pitchFamily="34" charset="0"/>
                  <a:cs typeface="Calibri" pitchFamily="34" charset="0"/>
                </a:rPr>
                <a:t>0</a:t>
              </a:r>
            </a:p>
          </p:txBody>
        </p:sp>
        <p:sp>
          <p:nvSpPr>
            <p:cNvPr id="55338" name="Rectangle 58"/>
            <p:cNvSpPr>
              <a:spLocks noChangeArrowheads="1"/>
            </p:cNvSpPr>
            <p:nvPr/>
          </p:nvSpPr>
          <p:spPr bwMode="auto">
            <a:xfrm>
              <a:off x="172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dirty="0">
                  <a:solidFill>
                    <a:srgbClr val="0000FF"/>
                  </a:solidFill>
                  <a:latin typeface="Calibri" pitchFamily="34" charset="0"/>
                  <a:cs typeface="Calibri" pitchFamily="34" charset="0"/>
                </a:rPr>
                <a:t>0</a:t>
              </a:r>
            </a:p>
          </p:txBody>
        </p:sp>
        <p:sp>
          <p:nvSpPr>
            <p:cNvPr id="55339" name="Rectangle 59"/>
            <p:cNvSpPr>
              <a:spLocks noChangeArrowheads="1"/>
            </p:cNvSpPr>
            <p:nvPr/>
          </p:nvSpPr>
          <p:spPr bwMode="auto">
            <a:xfrm>
              <a:off x="196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40" name="Rectangle 60"/>
            <p:cNvSpPr>
              <a:spLocks noChangeArrowheads="1"/>
            </p:cNvSpPr>
            <p:nvPr/>
          </p:nvSpPr>
          <p:spPr bwMode="auto">
            <a:xfrm>
              <a:off x="220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41" name="Rectangle 61"/>
            <p:cNvSpPr>
              <a:spLocks noChangeArrowheads="1"/>
            </p:cNvSpPr>
            <p:nvPr/>
          </p:nvSpPr>
          <p:spPr bwMode="auto">
            <a:xfrm>
              <a:off x="244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42" name="Rectangle 62"/>
            <p:cNvSpPr>
              <a:spLocks noChangeArrowheads="1"/>
            </p:cNvSpPr>
            <p:nvPr/>
          </p:nvSpPr>
          <p:spPr bwMode="auto">
            <a:xfrm>
              <a:off x="268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43" name="Rectangle 63"/>
            <p:cNvSpPr>
              <a:spLocks noChangeArrowheads="1"/>
            </p:cNvSpPr>
            <p:nvPr/>
          </p:nvSpPr>
          <p:spPr bwMode="auto">
            <a:xfrm>
              <a:off x="292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44" name="Rectangle 64"/>
            <p:cNvSpPr>
              <a:spLocks noChangeArrowheads="1"/>
            </p:cNvSpPr>
            <p:nvPr/>
          </p:nvSpPr>
          <p:spPr bwMode="auto">
            <a:xfrm>
              <a:off x="316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45" name="Rectangle 65"/>
            <p:cNvSpPr>
              <a:spLocks noChangeArrowheads="1"/>
            </p:cNvSpPr>
            <p:nvPr/>
          </p:nvSpPr>
          <p:spPr bwMode="auto">
            <a:xfrm>
              <a:off x="340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46" name="Rectangle 66"/>
            <p:cNvSpPr>
              <a:spLocks noChangeArrowheads="1"/>
            </p:cNvSpPr>
            <p:nvPr/>
          </p:nvSpPr>
          <p:spPr bwMode="auto">
            <a:xfrm>
              <a:off x="364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47" name="Rectangle 67"/>
            <p:cNvSpPr>
              <a:spLocks noChangeArrowheads="1"/>
            </p:cNvSpPr>
            <p:nvPr/>
          </p:nvSpPr>
          <p:spPr bwMode="auto">
            <a:xfrm>
              <a:off x="388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1</a:t>
              </a:r>
            </a:p>
          </p:txBody>
        </p:sp>
        <p:sp>
          <p:nvSpPr>
            <p:cNvPr id="55348" name="Rectangle 68"/>
            <p:cNvSpPr>
              <a:spLocks noChangeArrowheads="1"/>
            </p:cNvSpPr>
            <p:nvPr/>
          </p:nvSpPr>
          <p:spPr bwMode="auto">
            <a:xfrm>
              <a:off x="412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49" name="Rectangle 69"/>
            <p:cNvSpPr>
              <a:spLocks noChangeArrowheads="1"/>
            </p:cNvSpPr>
            <p:nvPr/>
          </p:nvSpPr>
          <p:spPr bwMode="auto">
            <a:xfrm>
              <a:off x="4368" y="3936"/>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grpSp>
      <p:grpSp>
        <p:nvGrpSpPr>
          <p:cNvPr id="6" name="Group 70"/>
          <p:cNvGrpSpPr>
            <a:grpSpLocks/>
          </p:cNvGrpSpPr>
          <p:nvPr/>
        </p:nvGrpSpPr>
        <p:grpSpPr bwMode="auto">
          <a:xfrm>
            <a:off x="2176264" y="570520"/>
            <a:ext cx="5715000" cy="228600"/>
            <a:chOff x="1008" y="240"/>
            <a:chExt cx="3600" cy="144"/>
          </a:xfrm>
          <a:solidFill>
            <a:srgbClr val="FFFF66"/>
          </a:solidFill>
        </p:grpSpPr>
        <p:sp>
          <p:nvSpPr>
            <p:cNvPr id="55319" name="Rectangle 71"/>
            <p:cNvSpPr>
              <a:spLocks noChangeArrowheads="1"/>
            </p:cNvSpPr>
            <p:nvPr/>
          </p:nvSpPr>
          <p:spPr bwMode="auto">
            <a:xfrm>
              <a:off x="100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dirty="0">
                  <a:solidFill>
                    <a:srgbClr val="FF0000"/>
                  </a:solidFill>
                  <a:latin typeface="Calibri" pitchFamily="34" charset="0"/>
                  <a:cs typeface="Calibri" pitchFamily="34" charset="0"/>
                </a:rPr>
                <a:t>1</a:t>
              </a:r>
            </a:p>
          </p:txBody>
        </p:sp>
        <p:sp>
          <p:nvSpPr>
            <p:cNvPr id="55320" name="Rectangle 72"/>
            <p:cNvSpPr>
              <a:spLocks noChangeArrowheads="1"/>
            </p:cNvSpPr>
            <p:nvPr/>
          </p:nvSpPr>
          <p:spPr bwMode="auto">
            <a:xfrm>
              <a:off x="124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dirty="0">
                  <a:solidFill>
                    <a:srgbClr val="FF0000"/>
                  </a:solidFill>
                  <a:latin typeface="Calibri" pitchFamily="34" charset="0"/>
                  <a:cs typeface="Calibri" pitchFamily="34" charset="0"/>
                </a:rPr>
                <a:t>1</a:t>
              </a:r>
            </a:p>
          </p:txBody>
        </p:sp>
        <p:sp>
          <p:nvSpPr>
            <p:cNvPr id="55321" name="Rectangle 73"/>
            <p:cNvSpPr>
              <a:spLocks noChangeArrowheads="1"/>
            </p:cNvSpPr>
            <p:nvPr/>
          </p:nvSpPr>
          <p:spPr bwMode="auto">
            <a:xfrm>
              <a:off x="148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FF0000"/>
                  </a:solidFill>
                  <a:latin typeface="Calibri" pitchFamily="34" charset="0"/>
                  <a:cs typeface="Calibri" pitchFamily="34" charset="0"/>
                </a:rPr>
                <a:t>0</a:t>
              </a:r>
            </a:p>
          </p:txBody>
        </p:sp>
        <p:sp>
          <p:nvSpPr>
            <p:cNvPr id="55322" name="Rectangle 74"/>
            <p:cNvSpPr>
              <a:spLocks noChangeArrowheads="1"/>
            </p:cNvSpPr>
            <p:nvPr/>
          </p:nvSpPr>
          <p:spPr bwMode="auto">
            <a:xfrm>
              <a:off x="172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dirty="0">
                  <a:solidFill>
                    <a:srgbClr val="0000FF"/>
                  </a:solidFill>
                  <a:latin typeface="Calibri" pitchFamily="34" charset="0"/>
                  <a:cs typeface="Calibri" pitchFamily="34" charset="0"/>
                </a:rPr>
                <a:t>0</a:t>
              </a:r>
            </a:p>
          </p:txBody>
        </p:sp>
        <p:sp>
          <p:nvSpPr>
            <p:cNvPr id="55323" name="Rectangle 75"/>
            <p:cNvSpPr>
              <a:spLocks noChangeArrowheads="1"/>
            </p:cNvSpPr>
            <p:nvPr/>
          </p:nvSpPr>
          <p:spPr bwMode="auto">
            <a:xfrm>
              <a:off x="196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dirty="0">
                  <a:solidFill>
                    <a:srgbClr val="0000FF"/>
                  </a:solidFill>
                  <a:latin typeface="Calibri" pitchFamily="34" charset="0"/>
                  <a:cs typeface="Calibri" pitchFamily="34" charset="0"/>
                </a:rPr>
                <a:t>0</a:t>
              </a:r>
            </a:p>
          </p:txBody>
        </p:sp>
        <p:sp>
          <p:nvSpPr>
            <p:cNvPr id="55324" name="Rectangle 76"/>
            <p:cNvSpPr>
              <a:spLocks noChangeArrowheads="1"/>
            </p:cNvSpPr>
            <p:nvPr/>
          </p:nvSpPr>
          <p:spPr bwMode="auto">
            <a:xfrm>
              <a:off x="220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dirty="0">
                  <a:solidFill>
                    <a:srgbClr val="0000FF"/>
                  </a:solidFill>
                  <a:latin typeface="Calibri" pitchFamily="34" charset="0"/>
                  <a:cs typeface="Calibri" pitchFamily="34" charset="0"/>
                </a:rPr>
                <a:t>0</a:t>
              </a:r>
            </a:p>
          </p:txBody>
        </p:sp>
        <p:sp>
          <p:nvSpPr>
            <p:cNvPr id="55325" name="Rectangle 77"/>
            <p:cNvSpPr>
              <a:spLocks noChangeArrowheads="1"/>
            </p:cNvSpPr>
            <p:nvPr/>
          </p:nvSpPr>
          <p:spPr bwMode="auto">
            <a:xfrm>
              <a:off x="244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26" name="Rectangle 78"/>
            <p:cNvSpPr>
              <a:spLocks noChangeArrowheads="1"/>
            </p:cNvSpPr>
            <p:nvPr/>
          </p:nvSpPr>
          <p:spPr bwMode="auto">
            <a:xfrm>
              <a:off x="268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dirty="0">
                  <a:solidFill>
                    <a:srgbClr val="0000FF"/>
                  </a:solidFill>
                  <a:latin typeface="Calibri" pitchFamily="34" charset="0"/>
                  <a:cs typeface="Calibri" pitchFamily="34" charset="0"/>
                </a:rPr>
                <a:t>0</a:t>
              </a:r>
            </a:p>
          </p:txBody>
        </p:sp>
        <p:sp>
          <p:nvSpPr>
            <p:cNvPr id="55327" name="Rectangle 79"/>
            <p:cNvSpPr>
              <a:spLocks noChangeArrowheads="1"/>
            </p:cNvSpPr>
            <p:nvPr/>
          </p:nvSpPr>
          <p:spPr bwMode="auto">
            <a:xfrm>
              <a:off x="292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28" name="Rectangle 80"/>
            <p:cNvSpPr>
              <a:spLocks noChangeArrowheads="1"/>
            </p:cNvSpPr>
            <p:nvPr/>
          </p:nvSpPr>
          <p:spPr bwMode="auto">
            <a:xfrm>
              <a:off x="316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29" name="Rectangle 81"/>
            <p:cNvSpPr>
              <a:spLocks noChangeArrowheads="1"/>
            </p:cNvSpPr>
            <p:nvPr/>
          </p:nvSpPr>
          <p:spPr bwMode="auto">
            <a:xfrm>
              <a:off x="340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30" name="Rectangle 82"/>
            <p:cNvSpPr>
              <a:spLocks noChangeArrowheads="1"/>
            </p:cNvSpPr>
            <p:nvPr/>
          </p:nvSpPr>
          <p:spPr bwMode="auto">
            <a:xfrm>
              <a:off x="364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31" name="Rectangle 83"/>
            <p:cNvSpPr>
              <a:spLocks noChangeArrowheads="1"/>
            </p:cNvSpPr>
            <p:nvPr/>
          </p:nvSpPr>
          <p:spPr bwMode="auto">
            <a:xfrm>
              <a:off x="388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1</a:t>
              </a:r>
            </a:p>
          </p:txBody>
        </p:sp>
        <p:sp>
          <p:nvSpPr>
            <p:cNvPr id="55332" name="Rectangle 84"/>
            <p:cNvSpPr>
              <a:spLocks noChangeArrowheads="1"/>
            </p:cNvSpPr>
            <p:nvPr/>
          </p:nvSpPr>
          <p:spPr bwMode="auto">
            <a:xfrm>
              <a:off x="412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sp>
          <p:nvSpPr>
            <p:cNvPr id="55333" name="Rectangle 85"/>
            <p:cNvSpPr>
              <a:spLocks noChangeArrowheads="1"/>
            </p:cNvSpPr>
            <p:nvPr/>
          </p:nvSpPr>
          <p:spPr bwMode="auto">
            <a:xfrm>
              <a:off x="4368" y="240"/>
              <a:ext cx="240" cy="144"/>
            </a:xfrm>
            <a:prstGeom prst="rect">
              <a:avLst/>
            </a:prstGeom>
            <a:grpFill/>
            <a:ln w="28575">
              <a:solidFill>
                <a:srgbClr val="0000FF"/>
              </a:solidFill>
              <a:miter lim="800000"/>
              <a:headEnd/>
              <a:tailEnd/>
            </a:ln>
          </p:spPr>
          <p:txBody>
            <a:bodyPr wrap="none" anchor="ctr"/>
            <a:lstStyle/>
            <a:p>
              <a:pPr algn="ctr">
                <a:defRPr/>
              </a:pPr>
              <a:r>
                <a:rPr kumimoji="1" lang="en-US" altLang="zh-CN" sz="2000" b="1">
                  <a:solidFill>
                    <a:srgbClr val="0000FF"/>
                  </a:solidFill>
                  <a:latin typeface="Calibri" pitchFamily="34" charset="0"/>
                  <a:cs typeface="Calibri" pitchFamily="34" charset="0"/>
                </a:rPr>
                <a:t>0</a:t>
              </a:r>
            </a:p>
          </p:txBody>
        </p:sp>
      </p:grpSp>
      <p:sp>
        <p:nvSpPr>
          <p:cNvPr id="11273" name="Rectangle 86"/>
          <p:cNvSpPr>
            <a:spLocks noChangeArrowheads="1"/>
          </p:cNvSpPr>
          <p:nvPr/>
        </p:nvSpPr>
        <p:spPr bwMode="auto">
          <a:xfrm>
            <a:off x="4919464" y="4932064"/>
            <a:ext cx="533400" cy="304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b="1">
                <a:solidFill>
                  <a:srgbClr val="990099"/>
                </a:solidFill>
                <a:latin typeface="Calibri" pitchFamily="34" charset="0"/>
                <a:cs typeface="Calibri" pitchFamily="34" charset="0"/>
              </a:rPr>
              <a:t>110</a:t>
            </a:r>
          </a:p>
        </p:txBody>
      </p:sp>
      <p:sp>
        <p:nvSpPr>
          <p:cNvPr id="11274" name="Line 87"/>
          <p:cNvSpPr>
            <a:spLocks noChangeShapeType="1"/>
          </p:cNvSpPr>
          <p:nvPr/>
        </p:nvSpPr>
        <p:spPr bwMode="auto">
          <a:xfrm>
            <a:off x="4614664" y="5084464"/>
            <a:ext cx="3048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1276" name="Text Box 89"/>
          <p:cNvSpPr txBox="1">
            <a:spLocks noChangeArrowheads="1"/>
          </p:cNvSpPr>
          <p:nvPr/>
        </p:nvSpPr>
        <p:spPr bwMode="auto">
          <a:xfrm>
            <a:off x="705227" y="5536902"/>
            <a:ext cx="1577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000" b="1" dirty="0">
                <a:solidFill>
                  <a:srgbClr val="C00000"/>
                </a:solidFill>
                <a:latin typeface="Calibri" pitchFamily="34" charset="0"/>
                <a:ea typeface="华文楷体" pitchFamily="2" charset="-122"/>
                <a:cs typeface="Calibri" pitchFamily="34" charset="0"/>
              </a:rPr>
              <a:t>在</a:t>
            </a:r>
            <a:r>
              <a:rPr kumimoji="1" lang="en-US" altLang="zh-CN" sz="2000" b="1" dirty="0">
                <a:solidFill>
                  <a:srgbClr val="C00000"/>
                </a:solidFill>
                <a:latin typeface="Calibri" pitchFamily="34" charset="0"/>
                <a:ea typeface="华文楷体" pitchFamily="2" charset="-122"/>
                <a:cs typeface="Calibri" pitchFamily="34" charset="0"/>
              </a:rPr>
              <a:t>/</a:t>
            </a:r>
            <a:r>
              <a:rPr kumimoji="1" lang="zh-CN" altLang="en-US" sz="2000" b="1" dirty="0">
                <a:solidFill>
                  <a:srgbClr val="C00000"/>
                </a:solidFill>
                <a:latin typeface="Calibri" pitchFamily="34" charset="0"/>
                <a:ea typeface="华文楷体" pitchFamily="2" charset="-122"/>
                <a:cs typeface="Calibri" pitchFamily="34" charset="0"/>
              </a:rPr>
              <a:t>不在内存</a:t>
            </a:r>
          </a:p>
        </p:txBody>
      </p:sp>
      <p:sp>
        <p:nvSpPr>
          <p:cNvPr id="11277" name="Line 90"/>
          <p:cNvSpPr>
            <a:spLocks noChangeShapeType="1"/>
          </p:cNvSpPr>
          <p:nvPr/>
        </p:nvSpPr>
        <p:spPr bwMode="auto">
          <a:xfrm>
            <a:off x="1490464" y="3179464"/>
            <a:ext cx="6096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1278" name="Text Box 91"/>
          <p:cNvSpPr txBox="1">
            <a:spLocks noChangeArrowheads="1"/>
          </p:cNvSpPr>
          <p:nvPr/>
        </p:nvSpPr>
        <p:spPr bwMode="auto">
          <a:xfrm>
            <a:off x="1366044" y="2594743"/>
            <a:ext cx="901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0000FF"/>
                </a:solidFill>
                <a:latin typeface="Calibri" pitchFamily="34" charset="0"/>
                <a:ea typeface="华文楷体" pitchFamily="2" charset="-122"/>
                <a:cs typeface="Calibri" pitchFamily="34" charset="0"/>
              </a:rPr>
              <a:t>页表</a:t>
            </a:r>
          </a:p>
        </p:txBody>
      </p:sp>
      <p:sp>
        <p:nvSpPr>
          <p:cNvPr id="11279" name="Text Box 92"/>
          <p:cNvSpPr txBox="1">
            <a:spLocks noChangeArrowheads="1"/>
          </p:cNvSpPr>
          <p:nvPr/>
        </p:nvSpPr>
        <p:spPr bwMode="auto">
          <a:xfrm>
            <a:off x="7668344" y="4946352"/>
            <a:ext cx="1282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0000FF"/>
                </a:solidFill>
                <a:latin typeface="Calibri" pitchFamily="34" charset="0"/>
                <a:ea typeface="华文楷体" pitchFamily="2" charset="-122"/>
                <a:cs typeface="Calibri" pitchFamily="34" charset="0"/>
              </a:rPr>
              <a:t>虚地址</a:t>
            </a:r>
          </a:p>
          <a:p>
            <a:pPr eaLnBrk="1" hangingPunct="1"/>
            <a:r>
              <a:rPr kumimoji="1" lang="en-US" altLang="zh-CN" sz="2400" b="1" dirty="0">
                <a:solidFill>
                  <a:srgbClr val="0000FF"/>
                </a:solidFill>
                <a:latin typeface="Calibri" pitchFamily="34" charset="0"/>
                <a:ea typeface="华文楷体" pitchFamily="2" charset="-122"/>
                <a:cs typeface="Calibri" pitchFamily="34" charset="0"/>
              </a:rPr>
              <a:t>8196</a:t>
            </a:r>
          </a:p>
        </p:txBody>
      </p:sp>
      <p:sp>
        <p:nvSpPr>
          <p:cNvPr id="11280" name="Text Box 93"/>
          <p:cNvSpPr txBox="1">
            <a:spLocks noChangeArrowheads="1"/>
          </p:cNvSpPr>
          <p:nvPr/>
        </p:nvSpPr>
        <p:spPr bwMode="auto">
          <a:xfrm>
            <a:off x="7351712" y="1301859"/>
            <a:ext cx="1828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0000FF"/>
                </a:solidFill>
                <a:latin typeface="Calibri" pitchFamily="34" charset="0"/>
                <a:ea typeface="华文楷体" pitchFamily="2" charset="-122"/>
                <a:cs typeface="Calibri" pitchFamily="34" charset="0"/>
              </a:rPr>
              <a:t>物理地址</a:t>
            </a:r>
          </a:p>
          <a:p>
            <a:pPr eaLnBrk="1" hangingPunct="1"/>
            <a:r>
              <a:rPr kumimoji="1" lang="en-US" altLang="zh-CN" sz="2400" b="1" dirty="0">
                <a:solidFill>
                  <a:srgbClr val="0000FF"/>
                </a:solidFill>
                <a:latin typeface="Calibri" pitchFamily="34" charset="0"/>
                <a:ea typeface="华文楷体" pitchFamily="2" charset="-122"/>
                <a:cs typeface="Calibri" pitchFamily="34" charset="0"/>
              </a:rPr>
              <a:t>24580</a:t>
            </a:r>
          </a:p>
        </p:txBody>
      </p:sp>
      <p:sp>
        <p:nvSpPr>
          <p:cNvPr id="11281" name="Line 94"/>
          <p:cNvSpPr>
            <a:spLocks noChangeShapeType="1"/>
          </p:cNvSpPr>
          <p:nvPr/>
        </p:nvSpPr>
        <p:spPr bwMode="auto">
          <a:xfrm flipH="1" flipV="1">
            <a:off x="6138664" y="893463"/>
            <a:ext cx="1339850" cy="84931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sp>
        <p:nvSpPr>
          <p:cNvPr id="11282" name="Line 95"/>
          <p:cNvSpPr>
            <a:spLocks noChangeShapeType="1"/>
          </p:cNvSpPr>
          <p:nvPr/>
        </p:nvSpPr>
        <p:spPr bwMode="auto">
          <a:xfrm flipH="1">
            <a:off x="7205464" y="5694064"/>
            <a:ext cx="609600" cy="533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libri" pitchFamily="34" charset="0"/>
              <a:cs typeface="Calibri" pitchFamily="34" charset="0"/>
            </a:endParaRPr>
          </a:p>
        </p:txBody>
      </p:sp>
      <p:cxnSp>
        <p:nvCxnSpPr>
          <p:cNvPr id="3" name="肘形连接符 2"/>
          <p:cNvCxnSpPr>
            <a:stCxn id="11273" idx="0"/>
            <a:endCxn id="55320" idx="2"/>
          </p:cNvCxnSpPr>
          <p:nvPr/>
        </p:nvCxnSpPr>
        <p:spPr>
          <a:xfrm rot="16200000" flipV="1">
            <a:off x="1900492" y="1646392"/>
            <a:ext cx="4132944" cy="2438400"/>
          </a:xfrm>
          <a:prstGeom prst="bentConnector3">
            <a:avLst>
              <a:gd name="adj1" fmla="val 93788"/>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11276" idx="2"/>
            <a:endCxn id="11317" idx="2"/>
          </p:cNvCxnSpPr>
          <p:nvPr/>
        </p:nvCxnSpPr>
        <p:spPr>
          <a:xfrm rot="5400000" flipH="1" flipV="1">
            <a:off x="2882884" y="4433832"/>
            <a:ext cx="114360" cy="2891999"/>
          </a:xfrm>
          <a:prstGeom prst="bentConnector3">
            <a:avLst>
              <a:gd name="adj1" fmla="val -199895"/>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75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wd">
                                    <p:tmPct val="10000"/>
                                  </p:iterate>
                                  <p:childTnLst>
                                    <p:set>
                                      <p:cBhvr>
                                        <p:cTn id="6" dur="1" fill="hold">
                                          <p:stCondLst>
                                            <p:cond delay="0"/>
                                          </p:stCondLst>
                                        </p:cTn>
                                        <p:tgtEl>
                                          <p:spTgt spid="11276"/>
                                        </p:tgtEl>
                                        <p:attrNameLst>
                                          <p:attrName>style.visibility</p:attrName>
                                        </p:attrNameLst>
                                      </p:cBhvr>
                                      <p:to>
                                        <p:strVal val="visible"/>
                                      </p:to>
                                    </p:set>
                                    <p:anim calcmode="lin" valueType="num">
                                      <p:cBhvr additive="base">
                                        <p:cTn id="7" dur="500" fill="hold"/>
                                        <p:tgtEl>
                                          <p:spTgt spid="11276"/>
                                        </p:tgtEl>
                                        <p:attrNameLst>
                                          <p:attrName>ppt_x</p:attrName>
                                        </p:attrNameLst>
                                      </p:cBhvr>
                                      <p:tavLst>
                                        <p:tav tm="0">
                                          <p:val>
                                            <p:strVal val="0-#ppt_w/2"/>
                                          </p:val>
                                        </p:tav>
                                        <p:tav tm="100000">
                                          <p:val>
                                            <p:strVal val="#ppt_x"/>
                                          </p:val>
                                        </p:tav>
                                      </p:tavLst>
                                    </p:anim>
                                    <p:anim calcmode="lin" valueType="num">
                                      <p:cBhvr additive="base">
                                        <p:cTn id="8" dur="500" fill="hold"/>
                                        <p:tgtEl>
                                          <p:spTgt spid="1127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设计与实现时要解决的问题</a:t>
            </a:r>
          </a:p>
        </p:txBody>
      </p:sp>
      <p:sp>
        <p:nvSpPr>
          <p:cNvPr id="2" name="内容占位符 1"/>
          <p:cNvSpPr>
            <a:spLocks noGrp="1"/>
          </p:cNvSpPr>
          <p:nvPr>
            <p:ph idx="1"/>
          </p:nvPr>
        </p:nvSpPr>
        <p:spPr>
          <a:xfrm>
            <a:off x="611560" y="1580728"/>
            <a:ext cx="7498080" cy="4800600"/>
          </a:xfrm>
          <a:prstGeom prst="rect">
            <a:avLst/>
          </a:prstGeom>
        </p:spPr>
        <p:txBody>
          <a:bodyPr>
            <a:normAutofit/>
          </a:bodyPr>
          <a:lstStyle/>
          <a:p>
            <a:r>
              <a:rPr lang="zh-CN" altLang="en-US" sz="2800" dirty="0"/>
              <a:t>页表表项的设计</a:t>
            </a:r>
            <a:endParaRPr lang="en-US" altLang="zh-CN" sz="2800" dirty="0"/>
          </a:p>
          <a:p>
            <a:r>
              <a:rPr lang="zh-CN" altLang="en-US" sz="2800" dirty="0"/>
              <a:t>如何处理页表巨大的问题？</a:t>
            </a:r>
            <a:endParaRPr lang="en-US" altLang="zh-CN" sz="2800" dirty="0"/>
          </a:p>
          <a:p>
            <a:r>
              <a:rPr lang="zh-CN" altLang="en-US" sz="2800" dirty="0">
                <a:latin typeface="Calibri"/>
                <a:cs typeface="Calibri"/>
              </a:rPr>
              <a:t>地址重定位与快表</a:t>
            </a:r>
            <a:r>
              <a:rPr lang="en-US" altLang="zh-CN" sz="2800" dirty="0">
                <a:latin typeface="Calibri"/>
                <a:cs typeface="Calibri"/>
              </a:rPr>
              <a:t>(TLB)</a:t>
            </a:r>
          </a:p>
          <a:p>
            <a:r>
              <a:rPr lang="zh-CN" altLang="en-US" sz="2800" dirty="0"/>
              <a:t>一种最常见的</a:t>
            </a:r>
            <a:r>
              <a:rPr lang="en-US" altLang="zh-CN" sz="2800" dirty="0">
                <a:latin typeface="Calibri" pitchFamily="34" charset="0"/>
                <a:cs typeface="Calibri" pitchFamily="34" charset="0"/>
              </a:rPr>
              <a:t>Page Fault </a:t>
            </a:r>
            <a:r>
              <a:rPr lang="en-US" altLang="zh-CN" sz="2800" dirty="0">
                <a:latin typeface="Calibri"/>
                <a:cs typeface="Calibri"/>
              </a:rPr>
              <a:t>→ </a:t>
            </a:r>
            <a:r>
              <a:rPr lang="zh-CN" altLang="en-US" sz="2800" dirty="0">
                <a:latin typeface="Calibri"/>
                <a:cs typeface="Calibri"/>
              </a:rPr>
              <a:t>缺页中断</a:t>
            </a:r>
            <a:endParaRPr lang="en-US" altLang="zh-CN" sz="2800" dirty="0">
              <a:latin typeface="Calibri"/>
              <a:cs typeface="Calibri"/>
            </a:endParaRPr>
          </a:p>
          <a:p>
            <a:r>
              <a:rPr lang="zh-CN" altLang="en-US" sz="2800" dirty="0">
                <a:latin typeface="Calibri"/>
                <a:cs typeface="Calibri"/>
              </a:rPr>
              <a:t>驻留集管理</a:t>
            </a:r>
            <a:endParaRPr lang="en-US" altLang="zh-CN" sz="2800" dirty="0">
              <a:latin typeface="Calibri"/>
              <a:cs typeface="Calibri"/>
            </a:endParaRPr>
          </a:p>
          <a:p>
            <a:r>
              <a:rPr lang="zh-CN" altLang="en-US" sz="2800" dirty="0">
                <a:latin typeface="Calibri"/>
                <a:cs typeface="Calibri"/>
              </a:rPr>
              <a:t>置换策略</a:t>
            </a:r>
            <a:endParaRPr lang="en-US" altLang="zh-CN" sz="2800" dirty="0">
              <a:latin typeface="Calibri"/>
              <a:cs typeface="Calibri"/>
            </a:endParaRPr>
          </a:p>
          <a:p>
            <a:r>
              <a:rPr lang="zh-CN" altLang="en-US" sz="2800" dirty="0">
                <a:latin typeface="Calibri"/>
                <a:cs typeface="Calibri"/>
              </a:rPr>
              <a:t>清除策略</a:t>
            </a:r>
            <a:endParaRPr lang="en-US" altLang="zh-CN" sz="2800" dirty="0">
              <a:latin typeface="Calibri"/>
              <a:cs typeface="Calibri"/>
            </a:endParaRPr>
          </a:p>
          <a:p>
            <a:r>
              <a:rPr lang="zh-CN" altLang="en-US" sz="2800" dirty="0">
                <a:latin typeface="Calibri"/>
                <a:cs typeface="Calibri"/>
              </a:rPr>
              <a:t>加载控制</a:t>
            </a:r>
            <a:endParaRPr lang="en-US" altLang="zh-CN" sz="2800" dirty="0">
              <a:latin typeface="Calibri"/>
              <a:cs typeface="Calibri"/>
            </a:endParaRPr>
          </a:p>
          <a:p>
            <a:endParaRPr lang="zh-CN" altLang="en-US" sz="2800" dirty="0">
              <a:latin typeface="Calibri" pitchFamily="34" charset="0"/>
              <a:cs typeface="Calibri" pitchFamily="34" charset="0"/>
            </a:endParaRPr>
          </a:p>
        </p:txBody>
      </p:sp>
    </p:spTree>
    <p:extLst>
      <p:ext uri="{BB962C8B-B14F-4D97-AF65-F5344CB8AC3E}">
        <p14:creationId xmlns:p14="http://schemas.microsoft.com/office/powerpoint/2010/main" val="17531879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z="4000" dirty="0">
                <a:latin typeface="Calibri" pitchFamily="34" charset="0"/>
                <a:cs typeface="Calibri" pitchFamily="34" charset="0"/>
              </a:rPr>
              <a:t>1</a:t>
            </a:r>
            <a:r>
              <a:rPr lang="en-US" altLang="zh-CN" sz="4000" dirty="0"/>
              <a:t>.</a:t>
            </a:r>
            <a:r>
              <a:rPr lang="zh-CN" altLang="en-US" sz="4000" dirty="0"/>
              <a:t>页表表项设计</a:t>
            </a:r>
          </a:p>
        </p:txBody>
      </p:sp>
      <p:sp>
        <p:nvSpPr>
          <p:cNvPr id="13315" name="Rectangle 3"/>
          <p:cNvSpPr>
            <a:spLocks noGrp="1" noChangeArrowheads="1"/>
          </p:cNvSpPr>
          <p:nvPr>
            <p:ph idx="1"/>
          </p:nvPr>
        </p:nvSpPr>
        <p:spPr>
          <a:xfrm>
            <a:off x="755576" y="1535008"/>
            <a:ext cx="7239000" cy="4846320"/>
          </a:xfrm>
          <a:prstGeom prst="rect">
            <a:avLst/>
          </a:prstGeom>
        </p:spPr>
        <p:txBody>
          <a:bodyPr>
            <a:normAutofit/>
          </a:bodyPr>
          <a:lstStyle/>
          <a:p>
            <a:r>
              <a:rPr lang="zh-CN" altLang="en-US" sz="2400" b="1" dirty="0">
                <a:ea typeface="华文楷体" pitchFamily="2" charset="-122"/>
              </a:rPr>
              <a:t>页框号、有效位、访问位、修改位、保护位等</a:t>
            </a:r>
          </a:p>
          <a:p>
            <a:pPr lvl="2">
              <a:buSzPct val="100000"/>
              <a:buFont typeface="Wingdings" pitchFamily="2" charset="2"/>
              <a:buChar char="ü"/>
            </a:pPr>
            <a:r>
              <a:rPr lang="zh-CN" altLang="en-US" sz="2400" b="1" dirty="0">
                <a:solidFill>
                  <a:srgbClr val="990099"/>
                </a:solidFill>
                <a:ea typeface="华文楷体" pitchFamily="2" charset="-122"/>
              </a:rPr>
              <a:t> 页框号（内存块号、物理页面号、页帧号）</a:t>
            </a:r>
            <a:endParaRPr lang="en-US" altLang="zh-CN" sz="2400" b="1" dirty="0">
              <a:solidFill>
                <a:srgbClr val="990099"/>
              </a:solidFill>
              <a:ea typeface="华文楷体" pitchFamily="2" charset="-122"/>
            </a:endParaRPr>
          </a:p>
          <a:p>
            <a:pPr lvl="2">
              <a:buSzPct val="100000"/>
              <a:buFont typeface="Wingdings" pitchFamily="2" charset="2"/>
              <a:buChar char="ü"/>
            </a:pPr>
            <a:r>
              <a:rPr lang="zh-CN" altLang="en-US" sz="2400" b="1" dirty="0">
                <a:solidFill>
                  <a:srgbClr val="990099"/>
                </a:solidFill>
                <a:ea typeface="华文楷体" pitchFamily="2" charset="-122"/>
              </a:rPr>
              <a:t>有效位（驻留位、中断位）：表示该页是在内存还是在磁盘</a:t>
            </a:r>
            <a:r>
              <a:rPr lang="zh-CN" altLang="en-US" sz="2400" b="1" dirty="0">
                <a:solidFill>
                  <a:schemeClr val="tx1">
                    <a:lumMod val="65000"/>
                    <a:lumOff val="35000"/>
                  </a:schemeClr>
                </a:solidFill>
                <a:latin typeface="Calibri" pitchFamily="34" charset="0"/>
                <a:ea typeface="华文楷体" pitchFamily="2" charset="-122"/>
              </a:rPr>
              <a:t>（</a:t>
            </a:r>
            <a:r>
              <a:rPr lang="en-US" altLang="zh-CN" sz="2400" b="1" dirty="0">
                <a:solidFill>
                  <a:schemeClr val="tx1">
                    <a:lumMod val="65000"/>
                    <a:lumOff val="35000"/>
                  </a:schemeClr>
                </a:solidFill>
                <a:latin typeface="Calibri" pitchFamily="34" charset="0"/>
                <a:ea typeface="华文楷体" pitchFamily="2" charset="-122"/>
                <a:cs typeface="Courier New" pitchFamily="49" charset="0"/>
              </a:rPr>
              <a:t>Valid</a:t>
            </a:r>
            <a:r>
              <a:rPr lang="zh-CN" altLang="en-US" sz="2400" b="1" dirty="0">
                <a:solidFill>
                  <a:schemeClr val="tx1">
                    <a:lumMod val="65000"/>
                    <a:lumOff val="35000"/>
                  </a:schemeClr>
                </a:solidFill>
                <a:latin typeface="Calibri" pitchFamily="34" charset="0"/>
                <a:ea typeface="华文楷体" pitchFamily="2" charset="-122"/>
              </a:rPr>
              <a:t>、</a:t>
            </a:r>
            <a:r>
              <a:rPr lang="en-US" altLang="zh-CN" sz="2400" b="1" dirty="0">
                <a:solidFill>
                  <a:schemeClr val="tx1">
                    <a:lumMod val="65000"/>
                    <a:lumOff val="35000"/>
                  </a:schemeClr>
                </a:solidFill>
                <a:latin typeface="Calibri" pitchFamily="34" charset="0"/>
                <a:ea typeface="华文楷体" pitchFamily="2" charset="-122"/>
                <a:cs typeface="Courier New" pitchFamily="49" charset="0"/>
              </a:rPr>
              <a:t>Present</a:t>
            </a:r>
            <a:r>
              <a:rPr lang="zh-CN" altLang="en-US" sz="2400" b="1" dirty="0">
                <a:solidFill>
                  <a:schemeClr val="tx1">
                    <a:lumMod val="65000"/>
                    <a:lumOff val="35000"/>
                  </a:schemeClr>
                </a:solidFill>
                <a:latin typeface="Calibri" pitchFamily="34" charset="0"/>
                <a:ea typeface="华文楷体" pitchFamily="2" charset="-122"/>
              </a:rPr>
              <a:t>）</a:t>
            </a:r>
            <a:endParaRPr lang="zh-CN" altLang="en-US" sz="2400" b="1" dirty="0">
              <a:solidFill>
                <a:srgbClr val="990099"/>
              </a:solidFill>
              <a:ea typeface="华文楷体" pitchFamily="2" charset="-122"/>
            </a:endParaRPr>
          </a:p>
          <a:p>
            <a:pPr lvl="2">
              <a:buSzPct val="100000"/>
              <a:buFont typeface="Wingdings" pitchFamily="2" charset="2"/>
              <a:buChar char="ü"/>
            </a:pPr>
            <a:r>
              <a:rPr lang="zh-CN" altLang="en-US" sz="2400" b="1" dirty="0">
                <a:solidFill>
                  <a:srgbClr val="990099"/>
                </a:solidFill>
                <a:ea typeface="华文楷体" pitchFamily="2" charset="-122"/>
              </a:rPr>
              <a:t> 访问位：引用位</a:t>
            </a:r>
            <a:r>
              <a:rPr lang="zh-CN" altLang="en-US" sz="2400" b="1" dirty="0">
                <a:solidFill>
                  <a:schemeClr val="tx1">
                    <a:lumMod val="65000"/>
                    <a:lumOff val="35000"/>
                  </a:schemeClr>
                </a:solidFill>
                <a:latin typeface="Calibri" pitchFamily="34" charset="0"/>
                <a:ea typeface="华文楷体" pitchFamily="2" charset="-122"/>
              </a:rPr>
              <a:t>（</a:t>
            </a:r>
            <a:r>
              <a:rPr lang="en-US" altLang="zh-CN" sz="2400" b="1" dirty="0">
                <a:solidFill>
                  <a:schemeClr val="tx1">
                    <a:lumMod val="65000"/>
                    <a:lumOff val="35000"/>
                  </a:schemeClr>
                </a:solidFill>
                <a:latin typeface="Calibri" pitchFamily="34" charset="0"/>
                <a:ea typeface="华文楷体" pitchFamily="2" charset="-122"/>
                <a:cs typeface="Courier New" pitchFamily="49" charset="0"/>
              </a:rPr>
              <a:t>Referenced</a:t>
            </a:r>
            <a:r>
              <a:rPr lang="zh-CN" altLang="en-US" sz="2400" b="1" dirty="0">
                <a:solidFill>
                  <a:schemeClr val="tx1">
                    <a:lumMod val="65000"/>
                    <a:lumOff val="35000"/>
                  </a:schemeClr>
                </a:solidFill>
                <a:latin typeface="Calibri" pitchFamily="34" charset="0"/>
                <a:ea typeface="华文楷体" pitchFamily="2" charset="-122"/>
              </a:rPr>
              <a:t>、</a:t>
            </a:r>
            <a:r>
              <a:rPr lang="en-US" altLang="zh-CN" sz="2400" b="1" dirty="0">
                <a:solidFill>
                  <a:schemeClr val="tx1">
                    <a:lumMod val="65000"/>
                    <a:lumOff val="35000"/>
                  </a:schemeClr>
                </a:solidFill>
                <a:latin typeface="Calibri" pitchFamily="34" charset="0"/>
                <a:ea typeface="华文楷体" pitchFamily="2" charset="-122"/>
                <a:cs typeface="Courier New" pitchFamily="49" charset="0"/>
              </a:rPr>
              <a:t>Accessed</a:t>
            </a:r>
            <a:r>
              <a:rPr lang="zh-CN" altLang="en-US" sz="2400" b="1" dirty="0">
                <a:solidFill>
                  <a:schemeClr val="tx1">
                    <a:lumMod val="65000"/>
                    <a:lumOff val="35000"/>
                  </a:schemeClr>
                </a:solidFill>
                <a:latin typeface="Calibri" pitchFamily="34" charset="0"/>
                <a:ea typeface="华文楷体" pitchFamily="2" charset="-122"/>
              </a:rPr>
              <a:t>）</a:t>
            </a:r>
          </a:p>
          <a:p>
            <a:pPr lvl="2">
              <a:buSzPct val="100000"/>
              <a:buFont typeface="Wingdings" pitchFamily="2" charset="2"/>
              <a:buChar char="ü"/>
            </a:pPr>
            <a:r>
              <a:rPr lang="zh-CN" altLang="en-US" sz="2400" b="1" dirty="0">
                <a:solidFill>
                  <a:srgbClr val="990099"/>
                </a:solidFill>
                <a:ea typeface="华文楷体" pitchFamily="2" charset="-122"/>
              </a:rPr>
              <a:t> 修改位：查看此页是否在内存中被修改过</a:t>
            </a:r>
            <a:r>
              <a:rPr lang="zh-CN" altLang="en-US" sz="2400" b="1" dirty="0">
                <a:solidFill>
                  <a:schemeClr val="tx1">
                    <a:lumMod val="65000"/>
                    <a:lumOff val="35000"/>
                  </a:schemeClr>
                </a:solidFill>
                <a:latin typeface="Calibri" pitchFamily="34" charset="0"/>
                <a:ea typeface="华文楷体" pitchFamily="2" charset="-122"/>
              </a:rPr>
              <a:t>（</a:t>
            </a:r>
            <a:r>
              <a:rPr lang="en-US" altLang="zh-CN" sz="2400" b="1" dirty="0">
                <a:solidFill>
                  <a:schemeClr val="tx1">
                    <a:lumMod val="65000"/>
                    <a:lumOff val="35000"/>
                  </a:schemeClr>
                </a:solidFill>
                <a:latin typeface="Calibri" pitchFamily="34" charset="0"/>
                <a:ea typeface="华文楷体" pitchFamily="2" charset="-122"/>
              </a:rPr>
              <a:t>Dirty</a:t>
            </a:r>
            <a:r>
              <a:rPr lang="zh-CN" altLang="en-US" sz="2400" b="1" dirty="0">
                <a:solidFill>
                  <a:schemeClr val="tx1">
                    <a:lumMod val="65000"/>
                    <a:lumOff val="35000"/>
                  </a:schemeClr>
                </a:solidFill>
                <a:latin typeface="Calibri" pitchFamily="34" charset="0"/>
                <a:ea typeface="华文楷体" pitchFamily="2" charset="-122"/>
              </a:rPr>
              <a:t>、</a:t>
            </a:r>
            <a:r>
              <a:rPr lang="en-US" altLang="zh-CN" sz="2400" b="1" dirty="0">
                <a:solidFill>
                  <a:schemeClr val="tx1">
                    <a:lumMod val="65000"/>
                    <a:lumOff val="35000"/>
                  </a:schemeClr>
                </a:solidFill>
                <a:latin typeface="Calibri" pitchFamily="34" charset="0"/>
                <a:ea typeface="华文楷体" pitchFamily="2" charset="-122"/>
              </a:rPr>
              <a:t>Modified</a:t>
            </a:r>
            <a:r>
              <a:rPr lang="zh-CN" altLang="en-US" sz="2400" b="1" dirty="0">
                <a:solidFill>
                  <a:schemeClr val="tx1">
                    <a:lumMod val="65000"/>
                    <a:lumOff val="35000"/>
                  </a:schemeClr>
                </a:solidFill>
                <a:latin typeface="Calibri" pitchFamily="34" charset="0"/>
                <a:ea typeface="华文楷体" pitchFamily="2" charset="-122"/>
              </a:rPr>
              <a:t>）</a:t>
            </a:r>
          </a:p>
          <a:p>
            <a:pPr lvl="2">
              <a:buSzPct val="100000"/>
              <a:buFont typeface="Wingdings" pitchFamily="2" charset="2"/>
              <a:buChar char="ü"/>
            </a:pPr>
            <a:r>
              <a:rPr lang="zh-CN" altLang="en-US" sz="2400" b="1" dirty="0">
                <a:solidFill>
                  <a:srgbClr val="990099"/>
                </a:solidFill>
                <a:ea typeface="华文楷体" pitchFamily="2" charset="-122"/>
              </a:rPr>
              <a:t> 保护位：读</a:t>
            </a:r>
            <a:r>
              <a:rPr lang="en-US" altLang="zh-CN" sz="2400" b="1" dirty="0">
                <a:solidFill>
                  <a:srgbClr val="990099"/>
                </a:solidFill>
                <a:ea typeface="华文楷体" pitchFamily="2" charset="-122"/>
              </a:rPr>
              <a:t>/</a:t>
            </a:r>
            <a:r>
              <a:rPr lang="zh-CN" altLang="en-US" sz="2400" b="1" dirty="0">
                <a:solidFill>
                  <a:srgbClr val="990099"/>
                </a:solidFill>
                <a:ea typeface="华文楷体" pitchFamily="2" charset="-122"/>
              </a:rPr>
              <a:t>写</a:t>
            </a:r>
            <a:r>
              <a:rPr lang="en-US" altLang="zh-CN" sz="2400" b="1" dirty="0">
                <a:solidFill>
                  <a:srgbClr val="990099"/>
                </a:solidFill>
                <a:ea typeface="华文楷体" pitchFamily="2" charset="-122"/>
              </a:rPr>
              <a:t>/</a:t>
            </a:r>
            <a:r>
              <a:rPr lang="zh-CN" altLang="en-US" sz="2400" b="1" dirty="0">
                <a:solidFill>
                  <a:srgbClr val="990099"/>
                </a:solidFill>
                <a:ea typeface="华文楷体" pitchFamily="2" charset="-122"/>
              </a:rPr>
              <a:t>执行</a:t>
            </a:r>
            <a:r>
              <a:rPr lang="zh-CN" altLang="en-US" sz="2400" b="1" dirty="0">
                <a:solidFill>
                  <a:schemeClr val="tx1">
                    <a:lumMod val="65000"/>
                    <a:lumOff val="35000"/>
                  </a:schemeClr>
                </a:solidFill>
                <a:latin typeface="Calibri" pitchFamily="34" charset="0"/>
                <a:ea typeface="华文楷体" pitchFamily="2" charset="-122"/>
              </a:rPr>
              <a:t>（</a:t>
            </a:r>
            <a:r>
              <a:rPr lang="en-US" altLang="zh-CN" sz="2400" b="1" dirty="0">
                <a:solidFill>
                  <a:schemeClr val="tx1">
                    <a:lumMod val="65000"/>
                    <a:lumOff val="35000"/>
                  </a:schemeClr>
                </a:solidFill>
                <a:latin typeface="Calibri" pitchFamily="34" charset="0"/>
                <a:ea typeface="华文楷体" pitchFamily="2" charset="-122"/>
                <a:cs typeface="Courier New" pitchFamily="49" charset="0"/>
              </a:rPr>
              <a:t>Protection</a:t>
            </a:r>
            <a:r>
              <a:rPr lang="zh-CN" altLang="en-US" sz="2400" b="1" dirty="0">
                <a:solidFill>
                  <a:schemeClr val="tx1">
                    <a:lumMod val="65000"/>
                    <a:lumOff val="35000"/>
                  </a:schemeClr>
                </a:solidFill>
                <a:latin typeface="Calibri" pitchFamily="34" charset="0"/>
                <a:ea typeface="华文楷体" pitchFamily="2" charset="-122"/>
              </a:rPr>
              <a:t>）</a:t>
            </a:r>
            <a:endParaRPr lang="zh-CN" altLang="en-US" sz="2400" b="1" dirty="0">
              <a:solidFill>
                <a:srgbClr val="990099"/>
              </a:solidFill>
              <a:ea typeface="华文楷体" pitchFamily="2" charset="-122"/>
            </a:endParaRPr>
          </a:p>
        </p:txBody>
      </p:sp>
      <p:pic>
        <p:nvPicPr>
          <p:cNvPr id="13316" name="Picture 6" descr="03-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972446"/>
            <a:ext cx="7629525" cy="162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97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heel(1)">
                                      <p:cBhvr>
                                        <p:cTn id="7" dur="2000"/>
                                        <p:tgtEl>
                                          <p:spTgt spid="13315">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wheel(1)">
                                      <p:cBhvr>
                                        <p:cTn id="10" dur="2000"/>
                                        <p:tgtEl>
                                          <p:spTgt spid="13315">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wheel(1)">
                                      <p:cBhvr>
                                        <p:cTn id="13" dur="2000"/>
                                        <p:tgtEl>
                                          <p:spTgt spid="13315">
                                            <p:txEl>
                                              <p:pRg st="2" end="2"/>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animEffect transition="in" filter="wheel(1)">
                                      <p:cBhvr>
                                        <p:cTn id="16" dur="2000"/>
                                        <p:tgtEl>
                                          <p:spTgt spid="13315">
                                            <p:txEl>
                                              <p:pRg st="3" end="3"/>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Effect transition="in" filter="wheel(1)">
                                      <p:cBhvr>
                                        <p:cTn id="19" dur="2000"/>
                                        <p:tgtEl>
                                          <p:spTgt spid="13315">
                                            <p:txEl>
                                              <p:pRg st="4" end="4"/>
                                            </p:txEl>
                                          </p:spTgt>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3315">
                                            <p:txEl>
                                              <p:pRg st="5" end="5"/>
                                            </p:txEl>
                                          </p:spTgt>
                                        </p:tgtEl>
                                        <p:attrNameLst>
                                          <p:attrName>style.visibility</p:attrName>
                                        </p:attrNameLst>
                                      </p:cBhvr>
                                      <p:to>
                                        <p:strVal val="visible"/>
                                      </p:to>
                                    </p:set>
                                    <p:animEffect transition="in" filter="wheel(1)">
                                      <p:cBhvr>
                                        <p:cTn id="22" dur="2000"/>
                                        <p:tgtEl>
                                          <p:spTgt spid="13315">
                                            <p:txEl>
                                              <p:pRg st="5" end="5"/>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13316"/>
                                        </p:tgtEl>
                                        <p:attrNameLst>
                                          <p:attrName>style.visibility</p:attrName>
                                        </p:attrNameLst>
                                      </p:cBhvr>
                                      <p:to>
                                        <p:strVal val="visible"/>
                                      </p:to>
                                    </p:set>
                                    <p:animEffect transition="in" filter="wheel(1)">
                                      <p:cBhvr>
                                        <p:cTn id="25" dur="2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en-US" altLang="zh-CN"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i386</a:t>
            </a:r>
            <a:r>
              <a:rPr lang="zh-CN" altLang="en-US" sz="4000" dirty="0">
                <a:solidFill>
                  <a:schemeClr val="accent1">
                    <a:lumMod val="75000"/>
                  </a:schemeClr>
                </a:solidFill>
                <a:latin typeface="微软雅黑" panose="020B0503020204020204" pitchFamily="34" charset="-122"/>
                <a:ea typeface="微软雅黑" panose="020B0503020204020204" pitchFamily="34" charset="-122"/>
                <a:cs typeface="Calibri" pitchFamily="34" charset="0"/>
              </a:rPr>
              <a:t>页目录项和页表项</a:t>
            </a:r>
          </a:p>
        </p:txBody>
      </p:sp>
      <p:sp>
        <p:nvSpPr>
          <p:cNvPr id="35" name="矩形 34"/>
          <p:cNvSpPr/>
          <p:nvPr/>
        </p:nvSpPr>
        <p:spPr>
          <a:xfrm>
            <a:off x="899592" y="2156858"/>
            <a:ext cx="3030044"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PFN</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36" name="矩形 35"/>
          <p:cNvSpPr/>
          <p:nvPr/>
        </p:nvSpPr>
        <p:spPr>
          <a:xfrm>
            <a:off x="3929636" y="2156858"/>
            <a:ext cx="723593"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Avail</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37" name="矩形 36"/>
          <p:cNvSpPr/>
          <p:nvPr/>
        </p:nvSpPr>
        <p:spPr>
          <a:xfrm>
            <a:off x="5060249" y="215685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PS</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38" name="矩形 37"/>
          <p:cNvSpPr/>
          <p:nvPr/>
        </p:nvSpPr>
        <p:spPr>
          <a:xfrm>
            <a:off x="4653229" y="215685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G</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39" name="矩形 38"/>
          <p:cNvSpPr/>
          <p:nvPr/>
        </p:nvSpPr>
        <p:spPr>
          <a:xfrm>
            <a:off x="5874291" y="215685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A</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40" name="矩形 39"/>
          <p:cNvSpPr/>
          <p:nvPr/>
        </p:nvSpPr>
        <p:spPr>
          <a:xfrm>
            <a:off x="5467270" y="215685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0</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41" name="矩形 40"/>
          <p:cNvSpPr/>
          <p:nvPr/>
        </p:nvSpPr>
        <p:spPr>
          <a:xfrm>
            <a:off x="6688333" y="215685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P</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W</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T</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2" name="矩形 41"/>
          <p:cNvSpPr/>
          <p:nvPr/>
        </p:nvSpPr>
        <p:spPr>
          <a:xfrm>
            <a:off x="6281312" y="215685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P</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C</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D</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43" name="矩形 42"/>
          <p:cNvSpPr/>
          <p:nvPr/>
        </p:nvSpPr>
        <p:spPr>
          <a:xfrm>
            <a:off x="7502374" y="215685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R/W</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44" name="矩形 43"/>
          <p:cNvSpPr/>
          <p:nvPr/>
        </p:nvSpPr>
        <p:spPr>
          <a:xfrm>
            <a:off x="7095354" y="215685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U/S</a:t>
            </a:r>
          </a:p>
        </p:txBody>
      </p:sp>
      <p:sp>
        <p:nvSpPr>
          <p:cNvPr id="45" name="矩形 44"/>
          <p:cNvSpPr/>
          <p:nvPr/>
        </p:nvSpPr>
        <p:spPr>
          <a:xfrm>
            <a:off x="7909395" y="215685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P</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46" name="矩形 45"/>
          <p:cNvSpPr/>
          <p:nvPr/>
        </p:nvSpPr>
        <p:spPr>
          <a:xfrm>
            <a:off x="899592" y="3236978"/>
            <a:ext cx="3030044"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PFN</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47" name="矩形 46"/>
          <p:cNvSpPr/>
          <p:nvPr/>
        </p:nvSpPr>
        <p:spPr>
          <a:xfrm>
            <a:off x="3929636" y="3236978"/>
            <a:ext cx="723593"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Avail</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48" name="矩形 47"/>
          <p:cNvSpPr/>
          <p:nvPr/>
        </p:nvSpPr>
        <p:spPr>
          <a:xfrm>
            <a:off x="5060249" y="323697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0</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49" name="矩形 48"/>
          <p:cNvSpPr/>
          <p:nvPr/>
        </p:nvSpPr>
        <p:spPr>
          <a:xfrm>
            <a:off x="4653229" y="323697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G</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50" name="矩形 49"/>
          <p:cNvSpPr/>
          <p:nvPr/>
        </p:nvSpPr>
        <p:spPr>
          <a:xfrm>
            <a:off x="5874291" y="323697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A</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51" name="矩形 50"/>
          <p:cNvSpPr/>
          <p:nvPr/>
        </p:nvSpPr>
        <p:spPr>
          <a:xfrm>
            <a:off x="5467270" y="323697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D</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52" name="矩形 51"/>
          <p:cNvSpPr/>
          <p:nvPr/>
        </p:nvSpPr>
        <p:spPr>
          <a:xfrm>
            <a:off x="6688333" y="323697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P</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W</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T</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53" name="矩形 52"/>
          <p:cNvSpPr/>
          <p:nvPr/>
        </p:nvSpPr>
        <p:spPr>
          <a:xfrm>
            <a:off x="6281312" y="323697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P</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C</a:t>
            </a:r>
          </a:p>
          <a:p>
            <a:pPr algn="ctr">
              <a:lnSpc>
                <a:spcPts val="800"/>
              </a:lnSpc>
            </a:pPr>
            <a:r>
              <a:rPr lang="en-US" altLang="zh-CN" sz="1200" b="1" dirty="0">
                <a:solidFill>
                  <a:srgbClr val="0000CC"/>
                </a:solidFill>
                <a:latin typeface="Calibri" pitchFamily="34" charset="0"/>
                <a:ea typeface="华文楷体" pitchFamily="2" charset="-122"/>
                <a:cs typeface="Calibri" pitchFamily="34" charset="0"/>
              </a:rPr>
              <a:t>D</a:t>
            </a:r>
            <a:endParaRPr lang="zh-CN" altLang="en-US" sz="1200" b="1" dirty="0">
              <a:solidFill>
                <a:srgbClr val="0000CC"/>
              </a:solidFill>
              <a:latin typeface="Calibri" pitchFamily="34" charset="0"/>
              <a:ea typeface="华文楷体" pitchFamily="2" charset="-122"/>
              <a:cs typeface="Calibri" pitchFamily="34" charset="0"/>
            </a:endParaRPr>
          </a:p>
        </p:txBody>
      </p:sp>
      <p:sp>
        <p:nvSpPr>
          <p:cNvPr id="54" name="矩形 53"/>
          <p:cNvSpPr/>
          <p:nvPr/>
        </p:nvSpPr>
        <p:spPr>
          <a:xfrm>
            <a:off x="7502374" y="323697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R/W</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55" name="矩形 54"/>
          <p:cNvSpPr/>
          <p:nvPr/>
        </p:nvSpPr>
        <p:spPr>
          <a:xfrm>
            <a:off x="7095354" y="323697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U/S</a:t>
            </a:r>
          </a:p>
        </p:txBody>
      </p:sp>
      <p:sp>
        <p:nvSpPr>
          <p:cNvPr id="56" name="矩形 55"/>
          <p:cNvSpPr/>
          <p:nvPr/>
        </p:nvSpPr>
        <p:spPr>
          <a:xfrm>
            <a:off x="7909395" y="3236978"/>
            <a:ext cx="407021" cy="504056"/>
          </a:xfrm>
          <a:prstGeom prst="rect">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00CC"/>
                </a:solidFill>
                <a:latin typeface="Calibri" pitchFamily="34" charset="0"/>
                <a:ea typeface="华文楷体" pitchFamily="2" charset="-122"/>
                <a:cs typeface="Calibri" pitchFamily="34" charset="0"/>
              </a:rPr>
              <a:t>P</a:t>
            </a:r>
            <a:endParaRPr lang="zh-CN" altLang="en-US" sz="1600" b="1" dirty="0">
              <a:solidFill>
                <a:srgbClr val="0000CC"/>
              </a:solidFill>
              <a:latin typeface="Calibri" pitchFamily="34" charset="0"/>
              <a:ea typeface="华文楷体" pitchFamily="2" charset="-122"/>
              <a:cs typeface="Calibri" pitchFamily="34" charset="0"/>
            </a:endParaRPr>
          </a:p>
        </p:txBody>
      </p:sp>
      <p:sp>
        <p:nvSpPr>
          <p:cNvPr id="57" name="TextBox 56"/>
          <p:cNvSpPr txBox="1"/>
          <p:nvPr/>
        </p:nvSpPr>
        <p:spPr>
          <a:xfrm>
            <a:off x="827585" y="1580794"/>
            <a:ext cx="4198201" cy="400110"/>
          </a:xfrm>
          <a:prstGeom prst="rect">
            <a:avLst/>
          </a:prstGeom>
          <a:noFill/>
        </p:spPr>
        <p:txBody>
          <a:bodyPr wrap="none" rtlCol="0">
            <a:spAutoFit/>
          </a:bodyPr>
          <a:lstStyle/>
          <a:p>
            <a:r>
              <a:rPr lang="zh-CN" altLang="en-US" sz="2000" b="1" dirty="0">
                <a:latin typeface="Calibri" pitchFamily="34" charset="0"/>
                <a:ea typeface="华文楷体" pitchFamily="2" charset="-122"/>
                <a:cs typeface="Calibri" pitchFamily="34" charset="0"/>
              </a:rPr>
              <a:t>页目录项  </a:t>
            </a:r>
            <a:r>
              <a:rPr lang="en-US" altLang="zh-CN" sz="2000" b="1" dirty="0">
                <a:latin typeface="Calibri" pitchFamily="34" charset="0"/>
                <a:ea typeface="华文楷体" pitchFamily="2" charset="-122"/>
                <a:cs typeface="Calibri" pitchFamily="34" charset="0"/>
              </a:rPr>
              <a:t>PDE  (Page Directory Entry)</a:t>
            </a:r>
            <a:endParaRPr lang="zh-CN" altLang="en-US" sz="2000" b="1" dirty="0">
              <a:latin typeface="Calibri" pitchFamily="34" charset="0"/>
              <a:ea typeface="华文楷体" pitchFamily="2" charset="-122"/>
              <a:cs typeface="Calibri" pitchFamily="34" charset="0"/>
            </a:endParaRPr>
          </a:p>
        </p:txBody>
      </p:sp>
      <p:sp>
        <p:nvSpPr>
          <p:cNvPr id="58" name="TextBox 57"/>
          <p:cNvSpPr txBox="1"/>
          <p:nvPr/>
        </p:nvSpPr>
        <p:spPr>
          <a:xfrm>
            <a:off x="827584" y="2705701"/>
            <a:ext cx="3481722" cy="400110"/>
          </a:xfrm>
          <a:prstGeom prst="rect">
            <a:avLst/>
          </a:prstGeom>
          <a:noFill/>
        </p:spPr>
        <p:txBody>
          <a:bodyPr wrap="none" rtlCol="0">
            <a:spAutoFit/>
          </a:bodyPr>
          <a:lstStyle/>
          <a:p>
            <a:r>
              <a:rPr lang="zh-CN" altLang="en-US" sz="2000" b="1" dirty="0">
                <a:latin typeface="Calibri" pitchFamily="34" charset="0"/>
                <a:ea typeface="华文楷体" pitchFamily="2" charset="-122"/>
                <a:cs typeface="Calibri" pitchFamily="34" charset="0"/>
              </a:rPr>
              <a:t>页表项  </a:t>
            </a:r>
            <a:r>
              <a:rPr lang="en-US" altLang="zh-CN" sz="2000" b="1" dirty="0">
                <a:latin typeface="Calibri" pitchFamily="34" charset="0"/>
                <a:ea typeface="华文楷体" pitchFamily="2" charset="-122"/>
                <a:cs typeface="Calibri" pitchFamily="34" charset="0"/>
              </a:rPr>
              <a:t>PTE  (Page Table Entry)</a:t>
            </a:r>
            <a:endParaRPr lang="zh-CN" altLang="en-US" sz="2000" b="1" dirty="0">
              <a:latin typeface="Calibri" pitchFamily="34" charset="0"/>
              <a:ea typeface="华文楷体" pitchFamily="2" charset="-122"/>
              <a:cs typeface="Calibri" pitchFamily="34" charset="0"/>
            </a:endParaRPr>
          </a:p>
        </p:txBody>
      </p:sp>
      <p:sp>
        <p:nvSpPr>
          <p:cNvPr id="4" name="矩形 3"/>
          <p:cNvSpPr/>
          <p:nvPr/>
        </p:nvSpPr>
        <p:spPr>
          <a:xfrm>
            <a:off x="846202" y="4077072"/>
            <a:ext cx="4013830" cy="2592288"/>
          </a:xfrm>
          <a:prstGeom prst="rect">
            <a:avLst/>
          </a:prstGeom>
          <a:solidFill>
            <a:schemeClr val="accent4">
              <a:lumMod val="20000"/>
              <a:lumOff val="80000"/>
            </a:schemeClr>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latin typeface="Calibri" panose="020F0502020204030204" pitchFamily="34" charset="0"/>
                <a:ea typeface="华文楷体" panose="02010600040101010101" pitchFamily="2" charset="-122"/>
              </a:rPr>
              <a:t>PFN(Page Frame Number)</a:t>
            </a:r>
            <a:r>
              <a:rPr lang="zh-CN" altLang="en-US" b="1" dirty="0">
                <a:solidFill>
                  <a:schemeClr val="tx1"/>
                </a:solidFill>
                <a:latin typeface="Calibri" panose="020F0502020204030204" pitchFamily="34" charset="0"/>
                <a:ea typeface="华文楷体" panose="02010600040101010101" pitchFamily="2" charset="-122"/>
              </a:rPr>
              <a:t>：页框号</a:t>
            </a:r>
            <a:endParaRPr lang="en-US" altLang="zh-CN" b="1" dirty="0">
              <a:solidFill>
                <a:schemeClr val="tx1"/>
              </a:solidFill>
              <a:latin typeface="Calibri" panose="020F0502020204030204" pitchFamily="34" charset="0"/>
              <a:ea typeface="华文楷体" panose="02010600040101010101" pitchFamily="2" charset="-122"/>
            </a:endParaRPr>
          </a:p>
          <a:p>
            <a:r>
              <a:rPr lang="en-US" altLang="zh-CN" b="1" dirty="0">
                <a:solidFill>
                  <a:schemeClr val="tx1"/>
                </a:solidFill>
                <a:latin typeface="Calibri" panose="020F0502020204030204" pitchFamily="34" charset="0"/>
                <a:ea typeface="华文楷体" panose="02010600040101010101" pitchFamily="2" charset="-122"/>
              </a:rPr>
              <a:t>P(Present)</a:t>
            </a:r>
            <a:r>
              <a:rPr lang="zh-CN" altLang="en-US" b="1" dirty="0">
                <a:solidFill>
                  <a:schemeClr val="tx1"/>
                </a:solidFill>
                <a:latin typeface="Calibri" panose="020F0502020204030204" pitchFamily="34" charset="0"/>
                <a:ea typeface="华文楷体" panose="02010600040101010101" pitchFamily="2" charset="-122"/>
              </a:rPr>
              <a:t>：有效位</a:t>
            </a:r>
            <a:endParaRPr lang="en-US" altLang="zh-CN" b="1" dirty="0">
              <a:solidFill>
                <a:schemeClr val="tx1"/>
              </a:solidFill>
              <a:latin typeface="Calibri" panose="020F0502020204030204" pitchFamily="34" charset="0"/>
              <a:ea typeface="华文楷体" panose="02010600040101010101" pitchFamily="2" charset="-122"/>
            </a:endParaRPr>
          </a:p>
          <a:p>
            <a:r>
              <a:rPr lang="en-US" altLang="zh-CN" b="1" dirty="0">
                <a:solidFill>
                  <a:schemeClr val="tx1"/>
                </a:solidFill>
                <a:latin typeface="Calibri" panose="020F0502020204030204" pitchFamily="34" charset="0"/>
                <a:ea typeface="华文楷体" panose="02010600040101010101" pitchFamily="2" charset="-122"/>
              </a:rPr>
              <a:t>A(Accessed)</a:t>
            </a:r>
            <a:r>
              <a:rPr lang="zh-CN" altLang="en-US" b="1" dirty="0">
                <a:solidFill>
                  <a:schemeClr val="tx1"/>
                </a:solidFill>
                <a:latin typeface="Calibri" panose="020F0502020204030204" pitchFamily="34" charset="0"/>
                <a:ea typeface="华文楷体" panose="02010600040101010101" pitchFamily="2" charset="-122"/>
              </a:rPr>
              <a:t>：访问位</a:t>
            </a:r>
            <a:endParaRPr lang="en-US" altLang="zh-CN" b="1" dirty="0">
              <a:solidFill>
                <a:schemeClr val="tx1"/>
              </a:solidFill>
              <a:latin typeface="Calibri" panose="020F0502020204030204" pitchFamily="34" charset="0"/>
              <a:ea typeface="华文楷体" panose="02010600040101010101" pitchFamily="2" charset="-122"/>
            </a:endParaRPr>
          </a:p>
          <a:p>
            <a:r>
              <a:rPr lang="en-US" altLang="zh-CN" b="1" dirty="0">
                <a:solidFill>
                  <a:schemeClr val="tx1"/>
                </a:solidFill>
                <a:latin typeface="Calibri" panose="020F0502020204030204" pitchFamily="34" charset="0"/>
                <a:ea typeface="华文楷体" panose="02010600040101010101" pitchFamily="2" charset="-122"/>
              </a:rPr>
              <a:t>D(Dirty)</a:t>
            </a:r>
            <a:r>
              <a:rPr lang="zh-CN" altLang="en-US" b="1" dirty="0">
                <a:solidFill>
                  <a:schemeClr val="tx1"/>
                </a:solidFill>
                <a:latin typeface="Calibri" panose="020F0502020204030204" pitchFamily="34" charset="0"/>
                <a:ea typeface="华文楷体" panose="02010600040101010101" pitchFamily="2" charset="-122"/>
              </a:rPr>
              <a:t>：修改位</a:t>
            </a:r>
            <a:endParaRPr lang="en-US" altLang="zh-CN" b="1" dirty="0">
              <a:solidFill>
                <a:schemeClr val="tx1"/>
              </a:solidFill>
              <a:latin typeface="Calibri" panose="020F0502020204030204" pitchFamily="34" charset="0"/>
              <a:ea typeface="华文楷体" panose="02010600040101010101" pitchFamily="2" charset="-122"/>
            </a:endParaRPr>
          </a:p>
          <a:p>
            <a:r>
              <a:rPr lang="en-US" altLang="zh-CN" b="1" dirty="0">
                <a:solidFill>
                  <a:schemeClr val="tx1"/>
                </a:solidFill>
                <a:latin typeface="Calibri" panose="020F0502020204030204" pitchFamily="34" charset="0"/>
                <a:ea typeface="华文楷体" panose="02010600040101010101" pitchFamily="2" charset="-122"/>
              </a:rPr>
              <a:t>R/W(Read/Write)</a:t>
            </a:r>
            <a:r>
              <a:rPr lang="zh-CN" altLang="en-US" b="1" dirty="0">
                <a:solidFill>
                  <a:schemeClr val="tx1"/>
                </a:solidFill>
                <a:latin typeface="Calibri" panose="020F0502020204030204" pitchFamily="34" charset="0"/>
                <a:ea typeface="华文楷体" panose="02010600040101010101" pitchFamily="2" charset="-122"/>
              </a:rPr>
              <a:t>：只读</a:t>
            </a:r>
            <a:r>
              <a:rPr lang="en-US" altLang="zh-CN" b="1" dirty="0">
                <a:solidFill>
                  <a:schemeClr val="tx1"/>
                </a:solidFill>
                <a:latin typeface="Calibri" panose="020F0502020204030204" pitchFamily="34" charset="0"/>
                <a:ea typeface="华文楷体" panose="02010600040101010101" pitchFamily="2" charset="-122"/>
              </a:rPr>
              <a:t>/</a:t>
            </a:r>
            <a:r>
              <a:rPr lang="zh-CN" altLang="en-US" b="1" dirty="0">
                <a:solidFill>
                  <a:schemeClr val="tx1"/>
                </a:solidFill>
                <a:latin typeface="Calibri" panose="020F0502020204030204" pitchFamily="34" charset="0"/>
                <a:ea typeface="华文楷体" panose="02010600040101010101" pitchFamily="2" charset="-122"/>
              </a:rPr>
              <a:t>可读写</a:t>
            </a:r>
            <a:endParaRPr lang="en-US" altLang="zh-CN" b="1" dirty="0">
              <a:solidFill>
                <a:schemeClr val="tx1"/>
              </a:solidFill>
              <a:latin typeface="Calibri" panose="020F0502020204030204" pitchFamily="34" charset="0"/>
              <a:ea typeface="华文楷体" panose="02010600040101010101" pitchFamily="2" charset="-122"/>
            </a:endParaRPr>
          </a:p>
          <a:p>
            <a:r>
              <a:rPr lang="en-US" altLang="zh-CN" b="1" dirty="0">
                <a:solidFill>
                  <a:schemeClr val="tx1"/>
                </a:solidFill>
                <a:latin typeface="Calibri" panose="020F0502020204030204" pitchFamily="34" charset="0"/>
                <a:ea typeface="华文楷体" panose="02010600040101010101" pitchFamily="2" charset="-122"/>
              </a:rPr>
              <a:t>U/S(User/Supervisor)</a:t>
            </a:r>
            <a:r>
              <a:rPr lang="zh-CN" altLang="en-US" b="1" dirty="0">
                <a:solidFill>
                  <a:schemeClr val="tx1"/>
                </a:solidFill>
                <a:latin typeface="Calibri" panose="020F0502020204030204" pitchFamily="34" charset="0"/>
                <a:ea typeface="华文楷体" panose="02010600040101010101" pitchFamily="2" charset="-122"/>
              </a:rPr>
              <a:t>：用户</a:t>
            </a:r>
            <a:r>
              <a:rPr lang="en-US" altLang="zh-CN" b="1" dirty="0">
                <a:solidFill>
                  <a:schemeClr val="tx1"/>
                </a:solidFill>
                <a:latin typeface="Calibri" panose="020F0502020204030204" pitchFamily="34" charset="0"/>
                <a:ea typeface="华文楷体" panose="02010600040101010101" pitchFamily="2" charset="-122"/>
              </a:rPr>
              <a:t>/</a:t>
            </a:r>
            <a:r>
              <a:rPr lang="zh-CN" altLang="en-US" b="1" dirty="0">
                <a:solidFill>
                  <a:schemeClr val="tx1"/>
                </a:solidFill>
                <a:latin typeface="Calibri" panose="020F0502020204030204" pitchFamily="34" charset="0"/>
                <a:ea typeface="华文楷体" panose="02010600040101010101" pitchFamily="2" charset="-122"/>
              </a:rPr>
              <a:t>内核</a:t>
            </a:r>
            <a:endParaRPr lang="en-US" altLang="zh-CN" b="1" dirty="0">
              <a:solidFill>
                <a:schemeClr val="tx1"/>
              </a:solidFill>
              <a:latin typeface="Calibri" panose="020F0502020204030204" pitchFamily="34" charset="0"/>
              <a:ea typeface="华文楷体" panose="02010600040101010101" pitchFamily="2" charset="-122"/>
            </a:endParaRPr>
          </a:p>
          <a:p>
            <a:r>
              <a:rPr lang="en-US" altLang="zh-CN" b="1" dirty="0">
                <a:solidFill>
                  <a:schemeClr val="tx1"/>
                </a:solidFill>
                <a:latin typeface="Calibri" panose="020F0502020204030204" pitchFamily="34" charset="0"/>
                <a:ea typeface="华文楷体" panose="02010600040101010101" pitchFamily="2" charset="-122"/>
              </a:rPr>
              <a:t>PWT(Page Write Through)</a:t>
            </a:r>
            <a:r>
              <a:rPr lang="zh-CN" altLang="en-US" b="1" dirty="0">
                <a:solidFill>
                  <a:schemeClr val="tx1"/>
                </a:solidFill>
                <a:latin typeface="Calibri" panose="020F0502020204030204" pitchFamily="34" charset="0"/>
                <a:ea typeface="华文楷体" panose="02010600040101010101" pitchFamily="2" charset="-122"/>
              </a:rPr>
              <a:t>：缓存写策略</a:t>
            </a:r>
            <a:endParaRPr lang="en-US" altLang="zh-CN" b="1" dirty="0">
              <a:solidFill>
                <a:schemeClr val="tx1"/>
              </a:solidFill>
              <a:latin typeface="Calibri" panose="020F0502020204030204" pitchFamily="34" charset="0"/>
              <a:ea typeface="华文楷体" panose="02010600040101010101" pitchFamily="2" charset="-122"/>
            </a:endParaRPr>
          </a:p>
          <a:p>
            <a:r>
              <a:rPr lang="en-US" altLang="zh-CN" b="1" dirty="0">
                <a:solidFill>
                  <a:schemeClr val="tx1"/>
                </a:solidFill>
                <a:latin typeface="Calibri" panose="020F0502020204030204" pitchFamily="34" charset="0"/>
                <a:ea typeface="华文楷体" panose="02010600040101010101" pitchFamily="2" charset="-122"/>
              </a:rPr>
              <a:t>PCD(Page Cache Disable)</a:t>
            </a:r>
            <a:r>
              <a:rPr lang="zh-CN" altLang="en-US" b="1" dirty="0">
                <a:solidFill>
                  <a:schemeClr val="tx1"/>
                </a:solidFill>
                <a:latin typeface="Calibri" panose="020F0502020204030204" pitchFamily="34" charset="0"/>
                <a:ea typeface="华文楷体" panose="02010600040101010101" pitchFamily="2" charset="-122"/>
              </a:rPr>
              <a:t>：禁止缓存</a:t>
            </a:r>
            <a:endParaRPr lang="en-US" altLang="zh-CN" b="1" dirty="0">
              <a:solidFill>
                <a:schemeClr val="tx1"/>
              </a:solidFill>
              <a:latin typeface="Calibri" panose="020F0502020204030204" pitchFamily="34" charset="0"/>
              <a:ea typeface="华文楷体" panose="02010600040101010101" pitchFamily="2" charset="-122"/>
            </a:endParaRPr>
          </a:p>
          <a:p>
            <a:r>
              <a:rPr lang="en-US" altLang="zh-CN" b="1" dirty="0">
                <a:solidFill>
                  <a:schemeClr val="tx1"/>
                </a:solidFill>
                <a:latin typeface="Calibri" panose="020F0502020204030204" pitchFamily="34" charset="0"/>
                <a:ea typeface="华文楷体" panose="02010600040101010101" pitchFamily="2" charset="-122"/>
              </a:rPr>
              <a:t>PS(Page Size)</a:t>
            </a:r>
            <a:r>
              <a:rPr lang="zh-CN" altLang="en-US" b="1" dirty="0">
                <a:solidFill>
                  <a:schemeClr val="tx1"/>
                </a:solidFill>
                <a:latin typeface="Calibri" panose="020F0502020204030204" pitchFamily="34" charset="0"/>
                <a:ea typeface="华文楷体" panose="02010600040101010101" pitchFamily="2" charset="-122"/>
              </a:rPr>
              <a:t>：大页</a:t>
            </a:r>
            <a:r>
              <a:rPr lang="en-US" altLang="zh-CN" b="1" dirty="0">
                <a:solidFill>
                  <a:schemeClr val="tx1"/>
                </a:solidFill>
                <a:latin typeface="Calibri" panose="020F0502020204030204" pitchFamily="34" charset="0"/>
                <a:ea typeface="华文楷体" panose="02010600040101010101" pitchFamily="2" charset="-122"/>
              </a:rPr>
              <a:t>4M</a:t>
            </a:r>
          </a:p>
          <a:p>
            <a:endParaRPr lang="en-US" altLang="zh-CN" b="1" dirty="0">
              <a:solidFill>
                <a:schemeClr val="tx1"/>
              </a:solidFill>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1493484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000" dirty="0"/>
              <a:t>2.</a:t>
            </a:r>
            <a:r>
              <a:rPr lang="zh-CN" altLang="en-US" sz="4000" dirty="0"/>
              <a:t>关于页表</a:t>
            </a:r>
          </a:p>
        </p:txBody>
      </p:sp>
      <p:sp>
        <p:nvSpPr>
          <p:cNvPr id="2" name="内容占位符 1"/>
          <p:cNvSpPr>
            <a:spLocks noGrp="1"/>
          </p:cNvSpPr>
          <p:nvPr>
            <p:ph sz="quarter" idx="1"/>
          </p:nvPr>
        </p:nvSpPr>
        <p:spPr>
          <a:xfrm>
            <a:off x="611560" y="1606698"/>
            <a:ext cx="7931224" cy="4846638"/>
          </a:xfrm>
        </p:spPr>
        <p:txBody>
          <a:bodyPr>
            <a:noAutofit/>
          </a:bodyPr>
          <a:lstStyle/>
          <a:p>
            <a:r>
              <a:rPr lang="zh-CN" altLang="en-US" sz="2400" b="1" dirty="0"/>
              <a:t>计算一下</a:t>
            </a:r>
            <a:endParaRPr lang="en-US" altLang="zh-CN" sz="2400" b="1" dirty="0"/>
          </a:p>
          <a:p>
            <a:pPr marL="0" indent="0">
              <a:buNone/>
            </a:pPr>
            <a:r>
              <a:rPr lang="en-US" altLang="zh-CN" sz="2400" b="1" dirty="0"/>
              <a:t>  32</a:t>
            </a:r>
            <a:r>
              <a:rPr lang="zh-CN" altLang="en-US" sz="2400" b="1" dirty="0"/>
              <a:t>位虚拟地址空间的页表规模？</a:t>
            </a:r>
            <a:endParaRPr lang="en-US" altLang="zh-CN" sz="2400" dirty="0"/>
          </a:p>
          <a:p>
            <a:pPr marL="0" indent="0">
              <a:buNone/>
            </a:pPr>
            <a:r>
              <a:rPr lang="en-US" altLang="zh-CN" sz="2400" b="1" dirty="0"/>
              <a:t>  </a:t>
            </a:r>
            <a:r>
              <a:rPr lang="zh-CN" altLang="en-US" sz="2400" b="1" dirty="0"/>
              <a:t>页面大小为</a:t>
            </a:r>
            <a:r>
              <a:rPr lang="en-US" altLang="zh-CN" sz="2400" b="1" dirty="0"/>
              <a:t>4K</a:t>
            </a:r>
            <a:r>
              <a:rPr lang="zh-CN" altLang="en-US" sz="2400" b="1" dirty="0"/>
              <a:t>；页表项大小为</a:t>
            </a:r>
            <a:r>
              <a:rPr lang="en-US" altLang="zh-CN" sz="2400" b="1" dirty="0"/>
              <a:t>4</a:t>
            </a:r>
            <a:r>
              <a:rPr lang="zh-CN" altLang="en-US" sz="2400" b="1" dirty="0"/>
              <a:t>字节；  </a:t>
            </a:r>
            <a:endParaRPr lang="en-US" altLang="zh-CN" sz="2400" dirty="0"/>
          </a:p>
          <a:p>
            <a:pPr marL="0" indent="0">
              <a:buNone/>
            </a:pPr>
            <a:r>
              <a:rPr lang="en-US" altLang="zh-CN" sz="2400" b="1" dirty="0"/>
              <a:t>  </a:t>
            </a:r>
            <a:r>
              <a:rPr lang="zh-CN" altLang="en-US" sz="2400" b="1" dirty="0"/>
              <a:t>用户地址空间为 </a:t>
            </a:r>
            <a:r>
              <a:rPr lang="en-US" altLang="zh-CN" sz="2400" b="1" dirty="0"/>
              <a:t>2G=2</a:t>
            </a:r>
            <a:r>
              <a:rPr lang="en-US" altLang="zh-CN" sz="2400" b="1" baseline="30000" dirty="0"/>
              <a:t>31</a:t>
            </a:r>
            <a:r>
              <a:rPr lang="en-US" altLang="zh-CN" sz="2400" b="1" dirty="0"/>
              <a:t> </a:t>
            </a:r>
          </a:p>
          <a:p>
            <a:pPr marL="777240" lvl="3" indent="0">
              <a:buNone/>
            </a:pPr>
            <a:r>
              <a:rPr lang="zh-CN" altLang="en-US" sz="2400" b="1" dirty="0"/>
              <a:t>则：一个进程有？页；其页表需要占？页</a:t>
            </a:r>
          </a:p>
          <a:p>
            <a:endParaRPr lang="en-US" altLang="zh-CN" sz="2400" b="1" dirty="0"/>
          </a:p>
          <a:p>
            <a:r>
              <a:rPr lang="zh-CN" altLang="en-US" sz="2400" b="1" dirty="0"/>
              <a:t>一个进程的页表的各页在内存中若不连续存放，则需要引入地址索引</a:t>
            </a:r>
            <a:r>
              <a:rPr lang="en-US" altLang="zh-CN" sz="2400" b="1" dirty="0"/>
              <a:t>  →  </a:t>
            </a:r>
            <a:r>
              <a:rPr lang="zh-CN" altLang="en-US" sz="2400" b="1" dirty="0">
                <a:solidFill>
                  <a:srgbClr val="C00000"/>
                </a:solidFill>
                <a:latin typeface="微软雅黑" pitchFamily="34" charset="-122"/>
                <a:ea typeface="微软雅黑" pitchFamily="34" charset="-122"/>
              </a:rPr>
              <a:t>页目录</a:t>
            </a:r>
            <a:endParaRPr lang="en-US" altLang="zh-CN" sz="2400" b="1" dirty="0">
              <a:solidFill>
                <a:srgbClr val="C00000"/>
              </a:solidFill>
              <a:latin typeface="微软雅黑" pitchFamily="34" charset="-122"/>
              <a:ea typeface="微软雅黑" pitchFamily="34" charset="-122"/>
            </a:endParaRPr>
          </a:p>
          <a:p>
            <a:pPr marL="0" indent="0">
              <a:buNone/>
            </a:pPr>
            <a:endParaRPr lang="en-US" altLang="zh-CN" sz="2400" b="1" dirty="0"/>
          </a:p>
          <a:p>
            <a:r>
              <a:rPr lang="en-US" altLang="zh-CN" sz="2400" b="1" dirty="0"/>
              <a:t> </a:t>
            </a:r>
            <a:r>
              <a:rPr lang="zh-CN" altLang="en-US" sz="2400" b="1" dirty="0"/>
              <a:t>注意：页表本身也放在虚存中</a:t>
            </a:r>
            <a:r>
              <a:rPr lang="en-US" altLang="zh-CN" sz="2400" b="1" dirty="0"/>
              <a:t>(</a:t>
            </a:r>
            <a:r>
              <a:rPr lang="zh-CN" altLang="en-US" sz="2400" b="1" dirty="0"/>
              <a:t>进程运行时，部分页表映射到内存</a:t>
            </a:r>
            <a:r>
              <a:rPr lang="en-US" altLang="zh-CN" sz="2400" b="1" dirty="0"/>
              <a:t>)</a:t>
            </a:r>
          </a:p>
        </p:txBody>
      </p:sp>
    </p:spTree>
    <p:extLst>
      <p:ext uri="{BB962C8B-B14F-4D97-AF65-F5344CB8AC3E}">
        <p14:creationId xmlns:p14="http://schemas.microsoft.com/office/powerpoint/2010/main" val="304765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ircle(in)">
                                      <p:cBhvr>
                                        <p:cTn id="7" dur="2000"/>
                                        <p:tgtEl>
                                          <p:spTgt spid="2">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circle(in)">
                                      <p:cBhvr>
                                        <p:cTn id="10" dur="2000"/>
                                        <p:tgtEl>
                                          <p:spTgt spid="2">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circle(in)">
                                      <p:cBhvr>
                                        <p:cTn id="13" dur="2000"/>
                                        <p:tgtEl>
                                          <p:spTgt spid="2">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circle(in)">
                                      <p:cBhvr>
                                        <p:cTn id="24" dur="20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circle(in)">
                                      <p:cBhvr>
                                        <p:cTn id="29"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03-1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58"/>
          <a:stretch/>
        </p:blipFill>
        <p:spPr bwMode="auto">
          <a:xfrm>
            <a:off x="2051720" y="537121"/>
            <a:ext cx="5976664" cy="605506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a:bodyPr>
          <a:lstStyle/>
          <a:p>
            <a:r>
              <a:rPr lang="zh-CN" altLang="en-US" sz="3600" dirty="0">
                <a:solidFill>
                  <a:schemeClr val="accent1">
                    <a:lumMod val="75000"/>
                  </a:schemeClr>
                </a:solidFill>
                <a:latin typeface="微软雅黑" panose="020B0503020204020204" pitchFamily="34" charset="-122"/>
                <a:ea typeface="微软雅黑" panose="020B0503020204020204" pitchFamily="34" charset="-122"/>
              </a:rPr>
              <a:t>两级页表</a:t>
            </a:r>
          </a:p>
        </p:txBody>
      </p:sp>
      <p:sp>
        <p:nvSpPr>
          <p:cNvPr id="4" name="矩形 3"/>
          <p:cNvSpPr/>
          <p:nvPr/>
        </p:nvSpPr>
        <p:spPr>
          <a:xfrm>
            <a:off x="6084168" y="537121"/>
            <a:ext cx="1008112" cy="227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CC"/>
                </a:solidFill>
                <a:latin typeface="Calibri" pitchFamily="34" charset="0"/>
                <a:ea typeface="华文楷体" pitchFamily="2" charset="-122"/>
              </a:rPr>
              <a:t>二级页表</a:t>
            </a:r>
          </a:p>
        </p:txBody>
      </p:sp>
      <p:sp>
        <p:nvSpPr>
          <p:cNvPr id="5" name="矩形 4"/>
          <p:cNvSpPr/>
          <p:nvPr/>
        </p:nvSpPr>
        <p:spPr>
          <a:xfrm>
            <a:off x="7433269" y="5445224"/>
            <a:ext cx="585589"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0000CC"/>
                </a:solidFill>
                <a:latin typeface="Calibri" pitchFamily="34" charset="0"/>
                <a:ea typeface="华文楷体" pitchFamily="2" charset="-122"/>
              </a:rPr>
              <a:t>指向页面</a:t>
            </a:r>
          </a:p>
        </p:txBody>
      </p:sp>
      <p:sp>
        <p:nvSpPr>
          <p:cNvPr id="6" name="矩形 5"/>
          <p:cNvSpPr/>
          <p:nvPr/>
        </p:nvSpPr>
        <p:spPr>
          <a:xfrm>
            <a:off x="7524328" y="1196752"/>
            <a:ext cx="49453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CC"/>
                </a:solidFill>
                <a:latin typeface="Calibri" pitchFamily="34" charset="0"/>
                <a:ea typeface="华文楷体" pitchFamily="2" charset="-122"/>
                <a:cs typeface="Calibri" pitchFamily="34" charset="0"/>
              </a:rPr>
              <a:t>内存顶部</a:t>
            </a:r>
            <a:r>
              <a:rPr lang="en-US" altLang="zh-CN" sz="1200" b="1" dirty="0">
                <a:solidFill>
                  <a:srgbClr val="0000CC"/>
                </a:solidFill>
                <a:latin typeface="Calibri" pitchFamily="34" charset="0"/>
                <a:ea typeface="华文楷体" pitchFamily="2" charset="-122"/>
                <a:cs typeface="Calibri" pitchFamily="34" charset="0"/>
              </a:rPr>
              <a:t>4M</a:t>
            </a:r>
            <a:r>
              <a:rPr lang="zh-CN" altLang="en-US" sz="1200" b="1" dirty="0">
                <a:solidFill>
                  <a:srgbClr val="0000CC"/>
                </a:solidFill>
                <a:latin typeface="Calibri" pitchFamily="34" charset="0"/>
                <a:ea typeface="华文楷体" pitchFamily="2" charset="-122"/>
                <a:cs typeface="Calibri" pitchFamily="34" charset="0"/>
              </a:rPr>
              <a:t>的页表</a:t>
            </a:r>
          </a:p>
        </p:txBody>
      </p:sp>
      <p:sp>
        <p:nvSpPr>
          <p:cNvPr id="7" name="矩形 6"/>
          <p:cNvSpPr/>
          <p:nvPr/>
        </p:nvSpPr>
        <p:spPr>
          <a:xfrm>
            <a:off x="4067944" y="2348880"/>
            <a:ext cx="100811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CC"/>
                </a:solidFill>
                <a:latin typeface="Calibri" pitchFamily="34" charset="0"/>
                <a:ea typeface="华文楷体" pitchFamily="2" charset="-122"/>
              </a:rPr>
              <a:t>顶级页表</a:t>
            </a:r>
          </a:p>
        </p:txBody>
      </p:sp>
      <p:sp>
        <p:nvSpPr>
          <p:cNvPr id="9" name="爆炸形 1 8"/>
          <p:cNvSpPr/>
          <p:nvPr/>
        </p:nvSpPr>
        <p:spPr>
          <a:xfrm>
            <a:off x="251520" y="4005064"/>
            <a:ext cx="2736304" cy="2376264"/>
          </a:xfrm>
          <a:prstGeom prst="irregularSeal1">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CC"/>
                </a:solidFill>
                <a:latin typeface="华文楷体" pitchFamily="2" charset="-122"/>
                <a:ea typeface="华文楷体" pitchFamily="2" charset="-122"/>
              </a:rPr>
              <a:t>相当于数组转变为树形结构</a:t>
            </a:r>
            <a:endParaRPr lang="en-US" altLang="zh-CN" b="1" dirty="0">
              <a:solidFill>
                <a:srgbClr val="0000CC"/>
              </a:solidFill>
              <a:latin typeface="华文楷体" pitchFamily="2" charset="-122"/>
              <a:ea typeface="华文楷体" pitchFamily="2" charset="-122"/>
            </a:endParaRPr>
          </a:p>
        </p:txBody>
      </p:sp>
    </p:spTree>
    <p:extLst>
      <p:ext uri="{BB962C8B-B14F-4D97-AF65-F5344CB8AC3E}">
        <p14:creationId xmlns:p14="http://schemas.microsoft.com/office/powerpoint/2010/main" val="219013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66"/>
          <p:cNvGrpSpPr/>
          <p:nvPr/>
        </p:nvGrpSpPr>
        <p:grpSpPr>
          <a:xfrm>
            <a:off x="4676969" y="3450017"/>
            <a:ext cx="1143000" cy="2654300"/>
            <a:chOff x="3750568" y="3085554"/>
            <a:chExt cx="1143000" cy="2654300"/>
          </a:xfrm>
        </p:grpSpPr>
        <p:sp>
          <p:nvSpPr>
            <p:cNvPr id="69" name="Rectangle 14"/>
            <p:cNvSpPr>
              <a:spLocks noChangeArrowheads="1"/>
            </p:cNvSpPr>
            <p:nvPr/>
          </p:nvSpPr>
          <p:spPr bwMode="auto">
            <a:xfrm>
              <a:off x="3750568" y="459685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70" name="Rectangle 15"/>
            <p:cNvSpPr>
              <a:spLocks noChangeArrowheads="1"/>
            </p:cNvSpPr>
            <p:nvPr/>
          </p:nvSpPr>
          <p:spPr bwMode="auto">
            <a:xfrm>
              <a:off x="3750568" y="421585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72" name="Rectangle 16"/>
            <p:cNvSpPr>
              <a:spLocks noChangeArrowheads="1"/>
            </p:cNvSpPr>
            <p:nvPr/>
          </p:nvSpPr>
          <p:spPr bwMode="auto">
            <a:xfrm>
              <a:off x="3750568" y="3834854"/>
              <a:ext cx="1143000" cy="381000"/>
            </a:xfrm>
            <a:prstGeom prst="rect">
              <a:avLst/>
            </a:prstGeom>
            <a:solidFill>
              <a:srgbClr val="FFFF99"/>
            </a:solidFill>
            <a:ln w="28575">
              <a:solidFill>
                <a:srgbClr val="FF3300"/>
              </a:solidFill>
              <a:miter lim="800000"/>
              <a:headEnd/>
              <a:tailEnd/>
            </a:ln>
          </p:spPr>
          <p:txBody>
            <a:bodyPr wrap="none" anchor="ctr"/>
            <a:lstStyle/>
            <a:p>
              <a:pPr algn="ctr"/>
              <a:r>
                <a:rPr kumimoji="1" lang="zh-CN" altLang="en-US" b="1" dirty="0">
                  <a:solidFill>
                    <a:srgbClr val="0000FF"/>
                  </a:solidFill>
                  <a:latin typeface="Calibri" pitchFamily="34" charset="0"/>
                  <a:ea typeface="华文楷体" pitchFamily="2" charset="-122"/>
                  <a:cs typeface="Calibri" pitchFamily="34" charset="0"/>
                </a:rPr>
                <a:t>块号</a:t>
              </a:r>
              <a:endParaRPr kumimoji="1" lang="en-US" altLang="zh-CN" b="1" dirty="0">
                <a:solidFill>
                  <a:srgbClr val="0000FF"/>
                </a:solidFill>
                <a:latin typeface="Calibri" pitchFamily="34" charset="0"/>
                <a:ea typeface="华文楷体" pitchFamily="2" charset="-122"/>
                <a:cs typeface="Calibri" pitchFamily="34" charset="0"/>
              </a:endParaRPr>
            </a:p>
          </p:txBody>
        </p:sp>
        <p:sp>
          <p:nvSpPr>
            <p:cNvPr id="75" name="Rectangle 18"/>
            <p:cNvSpPr>
              <a:spLocks noChangeArrowheads="1"/>
            </p:cNvSpPr>
            <p:nvPr/>
          </p:nvSpPr>
          <p:spPr bwMode="auto">
            <a:xfrm>
              <a:off x="3750568" y="308555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77" name="Rectangle 19"/>
            <p:cNvSpPr>
              <a:spLocks noChangeArrowheads="1"/>
            </p:cNvSpPr>
            <p:nvPr/>
          </p:nvSpPr>
          <p:spPr bwMode="auto">
            <a:xfrm>
              <a:off x="3750568" y="4977854"/>
              <a:ext cx="1143000" cy="762000"/>
            </a:xfrm>
            <a:prstGeom prst="rect">
              <a:avLst/>
            </a:prstGeom>
            <a:solidFill>
              <a:srgbClr val="FFFF99"/>
            </a:solidFill>
            <a:ln w="28575">
              <a:solidFill>
                <a:srgbClr val="FF3300"/>
              </a:solidFill>
              <a:miter lim="800000"/>
              <a:headEnd/>
              <a:tailEnd/>
            </a:ln>
          </p:spPr>
          <p:txBody>
            <a:bodyPr wrap="none" anchor="ctr"/>
            <a:lstStyle/>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p:txBody>
        </p:sp>
        <p:sp>
          <p:nvSpPr>
            <p:cNvPr id="78" name="Rectangle 18"/>
            <p:cNvSpPr>
              <a:spLocks noChangeArrowheads="1"/>
            </p:cNvSpPr>
            <p:nvPr/>
          </p:nvSpPr>
          <p:spPr bwMode="auto">
            <a:xfrm>
              <a:off x="3750568" y="3459442"/>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en-US" altLang="zh-CN" sz="1800" b="1" dirty="0">
                <a:solidFill>
                  <a:srgbClr val="0000FF"/>
                </a:solidFill>
                <a:latin typeface="Calibri" pitchFamily="34" charset="0"/>
                <a:ea typeface="华文楷体" pitchFamily="2" charset="-122"/>
                <a:cs typeface="Calibri" pitchFamily="34" charset="0"/>
              </a:endParaRPr>
            </a:p>
          </p:txBody>
        </p:sp>
      </p:grpSp>
      <p:grpSp>
        <p:nvGrpSpPr>
          <p:cNvPr id="20" name="组合 53"/>
          <p:cNvGrpSpPr/>
          <p:nvPr/>
        </p:nvGrpSpPr>
        <p:grpSpPr>
          <a:xfrm>
            <a:off x="4524569" y="3297617"/>
            <a:ext cx="1143000" cy="2654300"/>
            <a:chOff x="3750568" y="3085554"/>
            <a:chExt cx="1143000" cy="2654300"/>
          </a:xfrm>
        </p:grpSpPr>
        <p:sp>
          <p:nvSpPr>
            <p:cNvPr id="55" name="Rectangle 14"/>
            <p:cNvSpPr>
              <a:spLocks noChangeArrowheads="1"/>
            </p:cNvSpPr>
            <p:nvPr/>
          </p:nvSpPr>
          <p:spPr bwMode="auto">
            <a:xfrm>
              <a:off x="3750568" y="459685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58" name="Rectangle 15"/>
            <p:cNvSpPr>
              <a:spLocks noChangeArrowheads="1"/>
            </p:cNvSpPr>
            <p:nvPr/>
          </p:nvSpPr>
          <p:spPr bwMode="auto">
            <a:xfrm>
              <a:off x="3750568" y="421585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62" name="Rectangle 16"/>
            <p:cNvSpPr>
              <a:spLocks noChangeArrowheads="1"/>
            </p:cNvSpPr>
            <p:nvPr/>
          </p:nvSpPr>
          <p:spPr bwMode="auto">
            <a:xfrm>
              <a:off x="3750568" y="3834854"/>
              <a:ext cx="1143000" cy="381000"/>
            </a:xfrm>
            <a:prstGeom prst="rect">
              <a:avLst/>
            </a:prstGeom>
            <a:solidFill>
              <a:srgbClr val="FFFF99"/>
            </a:solidFill>
            <a:ln w="28575">
              <a:solidFill>
                <a:srgbClr val="FF3300"/>
              </a:solidFill>
              <a:miter lim="800000"/>
              <a:headEnd/>
              <a:tailEnd/>
            </a:ln>
          </p:spPr>
          <p:txBody>
            <a:bodyPr wrap="none" anchor="ctr"/>
            <a:lstStyle/>
            <a:p>
              <a:pPr algn="ctr"/>
              <a:r>
                <a:rPr kumimoji="1" lang="zh-CN" altLang="en-US" b="1" dirty="0">
                  <a:solidFill>
                    <a:srgbClr val="0000FF"/>
                  </a:solidFill>
                  <a:latin typeface="Calibri" pitchFamily="34" charset="0"/>
                  <a:ea typeface="华文楷体" pitchFamily="2" charset="-122"/>
                  <a:cs typeface="Calibri" pitchFamily="34" charset="0"/>
                </a:rPr>
                <a:t>块号</a:t>
              </a:r>
              <a:endParaRPr kumimoji="1" lang="en-US" altLang="zh-CN" b="1" dirty="0">
                <a:solidFill>
                  <a:srgbClr val="0000FF"/>
                </a:solidFill>
                <a:latin typeface="Calibri" pitchFamily="34" charset="0"/>
                <a:ea typeface="华文楷体" pitchFamily="2" charset="-122"/>
                <a:cs typeface="Calibri" pitchFamily="34" charset="0"/>
              </a:endParaRPr>
            </a:p>
          </p:txBody>
        </p:sp>
        <p:sp>
          <p:nvSpPr>
            <p:cNvPr id="63" name="Rectangle 18"/>
            <p:cNvSpPr>
              <a:spLocks noChangeArrowheads="1"/>
            </p:cNvSpPr>
            <p:nvPr/>
          </p:nvSpPr>
          <p:spPr bwMode="auto">
            <a:xfrm>
              <a:off x="3750568" y="308555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64" name="Rectangle 19"/>
            <p:cNvSpPr>
              <a:spLocks noChangeArrowheads="1"/>
            </p:cNvSpPr>
            <p:nvPr/>
          </p:nvSpPr>
          <p:spPr bwMode="auto">
            <a:xfrm>
              <a:off x="3750568" y="4977854"/>
              <a:ext cx="1143000" cy="762000"/>
            </a:xfrm>
            <a:prstGeom prst="rect">
              <a:avLst/>
            </a:prstGeom>
            <a:solidFill>
              <a:srgbClr val="FFFF99"/>
            </a:solidFill>
            <a:ln w="28575">
              <a:solidFill>
                <a:srgbClr val="FF3300"/>
              </a:solidFill>
              <a:miter lim="800000"/>
              <a:headEnd/>
              <a:tailEnd/>
            </a:ln>
          </p:spPr>
          <p:txBody>
            <a:bodyPr wrap="none" anchor="ctr"/>
            <a:lstStyle/>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p:txBody>
        </p:sp>
        <p:sp>
          <p:nvSpPr>
            <p:cNvPr id="66" name="Rectangle 18"/>
            <p:cNvSpPr>
              <a:spLocks noChangeArrowheads="1"/>
            </p:cNvSpPr>
            <p:nvPr/>
          </p:nvSpPr>
          <p:spPr bwMode="auto">
            <a:xfrm>
              <a:off x="3750568" y="3459442"/>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en-US" altLang="zh-CN" sz="1800" b="1" dirty="0">
                <a:solidFill>
                  <a:srgbClr val="0000FF"/>
                </a:solidFill>
                <a:latin typeface="Calibri" pitchFamily="34" charset="0"/>
                <a:ea typeface="华文楷体" pitchFamily="2" charset="-122"/>
                <a:cs typeface="Calibri" pitchFamily="34" charset="0"/>
              </a:endParaRPr>
            </a:p>
          </p:txBody>
        </p:sp>
      </p:grpSp>
      <p:sp>
        <p:nvSpPr>
          <p:cNvPr id="3" name="Rectangle 2"/>
          <p:cNvSpPr>
            <a:spLocks noChangeArrowheads="1"/>
          </p:cNvSpPr>
          <p:nvPr/>
        </p:nvSpPr>
        <p:spPr bwMode="auto">
          <a:xfrm>
            <a:off x="1603568" y="6432376"/>
            <a:ext cx="1489075" cy="381000"/>
          </a:xfrm>
          <a:prstGeom prst="rect">
            <a:avLst/>
          </a:prstGeom>
          <a:solidFill>
            <a:srgbClr val="FFFF99"/>
          </a:solidFill>
          <a:ln w="12700">
            <a:solidFill>
              <a:schemeClr val="accent1">
                <a:lumMod val="75000"/>
              </a:schemeClr>
            </a:solidFill>
            <a:miter lim="800000"/>
            <a:headEnd/>
            <a:tailEnd/>
          </a:ln>
        </p:spPr>
        <p:txBody>
          <a:bodyPr wrap="none" anchor="ctr"/>
          <a:lstStyle/>
          <a:p>
            <a:pPr algn="ctr"/>
            <a:r>
              <a:rPr kumimoji="1" lang="zh-CN" altLang="en-US" sz="2000" b="1">
                <a:solidFill>
                  <a:srgbClr val="0000FF"/>
                </a:solidFill>
                <a:latin typeface="Calibri" pitchFamily="34" charset="0"/>
                <a:ea typeface="华文楷体" pitchFamily="2" charset="-122"/>
                <a:cs typeface="Calibri" pitchFamily="34" charset="0"/>
              </a:rPr>
              <a:t>页目录地址</a:t>
            </a:r>
          </a:p>
        </p:txBody>
      </p:sp>
      <p:sp>
        <p:nvSpPr>
          <p:cNvPr id="4" name="Rectangle 3"/>
          <p:cNvSpPr>
            <a:spLocks noChangeArrowheads="1"/>
          </p:cNvSpPr>
          <p:nvPr/>
        </p:nvSpPr>
        <p:spPr bwMode="auto">
          <a:xfrm>
            <a:off x="3033907" y="1544447"/>
            <a:ext cx="1262062" cy="381000"/>
          </a:xfrm>
          <a:prstGeom prst="rect">
            <a:avLst/>
          </a:prstGeom>
          <a:solidFill>
            <a:srgbClr val="FFFF99"/>
          </a:solidFill>
          <a:ln w="28575">
            <a:solidFill>
              <a:srgbClr val="FF3300"/>
            </a:solidFill>
            <a:miter lim="800000"/>
            <a:headEnd/>
            <a:tailEnd/>
          </a:ln>
        </p:spPr>
        <p:txBody>
          <a:bodyPr wrap="none" anchor="ctr"/>
          <a:lstStyle/>
          <a:p>
            <a:pPr algn="ctr"/>
            <a:r>
              <a:rPr kumimoji="1" lang="zh-CN" altLang="en-US" sz="1800" b="1" dirty="0">
                <a:solidFill>
                  <a:srgbClr val="0000FF"/>
                </a:solidFill>
                <a:latin typeface="Calibri" pitchFamily="34" charset="0"/>
                <a:ea typeface="华文楷体" pitchFamily="2" charset="-122"/>
                <a:cs typeface="Calibri" pitchFamily="34" charset="0"/>
              </a:rPr>
              <a:t>页目录偏移</a:t>
            </a:r>
          </a:p>
        </p:txBody>
      </p:sp>
      <p:sp>
        <p:nvSpPr>
          <p:cNvPr id="5" name="Rectangle 4"/>
          <p:cNvSpPr>
            <a:spLocks noChangeArrowheads="1"/>
          </p:cNvSpPr>
          <p:nvPr/>
        </p:nvSpPr>
        <p:spPr bwMode="auto">
          <a:xfrm>
            <a:off x="4295969" y="1544447"/>
            <a:ext cx="1143000" cy="381000"/>
          </a:xfrm>
          <a:prstGeom prst="rect">
            <a:avLst/>
          </a:prstGeom>
          <a:solidFill>
            <a:srgbClr val="FFFF99"/>
          </a:solidFill>
          <a:ln w="28575">
            <a:solidFill>
              <a:srgbClr val="FF3300"/>
            </a:solidFill>
            <a:miter lim="800000"/>
            <a:headEnd/>
            <a:tailEnd/>
          </a:ln>
        </p:spPr>
        <p:txBody>
          <a:bodyPr wrap="none" anchor="ctr"/>
          <a:lstStyle/>
          <a:p>
            <a:pPr algn="ctr"/>
            <a:r>
              <a:rPr kumimoji="1" lang="zh-CN" altLang="en-US" sz="1800" b="1">
                <a:solidFill>
                  <a:srgbClr val="0000FF"/>
                </a:solidFill>
                <a:latin typeface="Calibri" pitchFamily="34" charset="0"/>
                <a:ea typeface="华文楷体" pitchFamily="2" charset="-122"/>
                <a:cs typeface="Calibri" pitchFamily="34" charset="0"/>
              </a:rPr>
              <a:t>页表偏移</a:t>
            </a:r>
          </a:p>
        </p:txBody>
      </p:sp>
      <p:sp>
        <p:nvSpPr>
          <p:cNvPr id="6" name="Rectangle 5"/>
          <p:cNvSpPr>
            <a:spLocks noChangeArrowheads="1"/>
          </p:cNvSpPr>
          <p:nvPr/>
        </p:nvSpPr>
        <p:spPr bwMode="auto">
          <a:xfrm>
            <a:off x="5438969" y="1544447"/>
            <a:ext cx="1698848" cy="381000"/>
          </a:xfrm>
          <a:prstGeom prst="rect">
            <a:avLst/>
          </a:prstGeom>
          <a:solidFill>
            <a:srgbClr val="FFFF99"/>
          </a:solidFill>
          <a:ln w="28575">
            <a:solidFill>
              <a:srgbClr val="FF3300"/>
            </a:solidFill>
            <a:miter lim="800000"/>
            <a:headEnd/>
            <a:tailEnd/>
          </a:ln>
        </p:spPr>
        <p:txBody>
          <a:bodyPr wrap="none" anchor="ctr"/>
          <a:lstStyle/>
          <a:p>
            <a:pPr algn="ctr"/>
            <a:r>
              <a:rPr kumimoji="1" lang="zh-CN" altLang="en-US" sz="1800" b="1">
                <a:solidFill>
                  <a:srgbClr val="0000FF"/>
                </a:solidFill>
                <a:latin typeface="Calibri" pitchFamily="34" charset="0"/>
                <a:ea typeface="华文楷体" pitchFamily="2" charset="-122"/>
                <a:cs typeface="Calibri" pitchFamily="34" charset="0"/>
              </a:rPr>
              <a:t>页内偏移</a:t>
            </a:r>
          </a:p>
        </p:txBody>
      </p:sp>
      <p:sp>
        <p:nvSpPr>
          <p:cNvPr id="7" name="Text Box 6"/>
          <p:cNvSpPr txBox="1">
            <a:spLocks noChangeArrowheads="1"/>
          </p:cNvSpPr>
          <p:nvPr/>
        </p:nvSpPr>
        <p:spPr bwMode="auto">
          <a:xfrm>
            <a:off x="1115616" y="1573022"/>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1800" b="1" dirty="0">
                <a:solidFill>
                  <a:srgbClr val="0000FF"/>
                </a:solidFill>
                <a:latin typeface="Calibri" pitchFamily="34" charset="0"/>
                <a:ea typeface="华文楷体" pitchFamily="2" charset="-122"/>
                <a:cs typeface="Calibri" pitchFamily="34" charset="0"/>
              </a:rPr>
              <a:t>虚拟地址    </a:t>
            </a:r>
            <a:r>
              <a:rPr kumimoji="1" lang="zh-CN" altLang="en-US" sz="1800" b="1" dirty="0">
                <a:solidFill>
                  <a:srgbClr val="0000FF"/>
                </a:solidFill>
                <a:latin typeface="Calibri" pitchFamily="34" charset="0"/>
                <a:ea typeface="华文楷体" pitchFamily="2" charset="-122"/>
                <a:cs typeface="Calibri"/>
              </a:rPr>
              <a:t>→</a:t>
            </a:r>
            <a:endParaRPr kumimoji="1" lang="zh-CN" altLang="en-US" sz="1800" b="1" dirty="0">
              <a:solidFill>
                <a:srgbClr val="0000FF"/>
              </a:solidFill>
              <a:latin typeface="Calibri" pitchFamily="34" charset="0"/>
              <a:ea typeface="华文楷体" pitchFamily="2" charset="-122"/>
              <a:cs typeface="Calibri" pitchFamily="34" charset="0"/>
            </a:endParaRPr>
          </a:p>
        </p:txBody>
      </p:sp>
      <p:sp>
        <p:nvSpPr>
          <p:cNvPr id="8" name="Rectangle 7"/>
          <p:cNvSpPr>
            <a:spLocks noChangeArrowheads="1"/>
          </p:cNvSpPr>
          <p:nvPr/>
        </p:nvSpPr>
        <p:spPr bwMode="auto">
          <a:xfrm>
            <a:off x="2162369" y="4606734"/>
            <a:ext cx="1143000" cy="381000"/>
          </a:xfrm>
          <a:prstGeom prst="rect">
            <a:avLst/>
          </a:prstGeom>
          <a:solidFill>
            <a:srgbClr val="FFFF99"/>
          </a:solidFill>
          <a:ln w="28575">
            <a:solidFill>
              <a:srgbClr val="FF3300"/>
            </a:solidFill>
            <a:miter lim="800000"/>
            <a:headEnd/>
            <a:tailEnd/>
          </a:ln>
        </p:spPr>
        <p:txBody>
          <a:bodyPr wrap="none" anchor="ctr"/>
          <a:lstStyle/>
          <a:p>
            <a:pPr algn="ctr"/>
            <a:r>
              <a:rPr kumimoji="1" lang="zh-CN" altLang="en-US" sz="1800" b="1" dirty="0">
                <a:solidFill>
                  <a:srgbClr val="0000FF"/>
                </a:solidFill>
                <a:latin typeface="Calibri" pitchFamily="34" charset="0"/>
                <a:ea typeface="华文楷体" pitchFamily="2" charset="-122"/>
                <a:cs typeface="Calibri" pitchFamily="34" charset="0"/>
              </a:rPr>
              <a:t>页表</a:t>
            </a:r>
            <a:r>
              <a:rPr kumimoji="1" lang="en-US" altLang="zh-CN" sz="1800" b="1" dirty="0">
                <a:solidFill>
                  <a:srgbClr val="0000FF"/>
                </a:solidFill>
                <a:latin typeface="Calibri" pitchFamily="34" charset="0"/>
                <a:ea typeface="华文楷体" pitchFamily="2" charset="-122"/>
                <a:cs typeface="Calibri" pitchFamily="34" charset="0"/>
              </a:rPr>
              <a:t>i</a:t>
            </a:r>
            <a:r>
              <a:rPr kumimoji="1" lang="zh-CN" altLang="en-US" sz="1800" b="1" dirty="0">
                <a:solidFill>
                  <a:srgbClr val="0000FF"/>
                </a:solidFill>
                <a:latin typeface="Calibri" pitchFamily="34" charset="0"/>
                <a:ea typeface="华文楷体" pitchFamily="2" charset="-122"/>
                <a:cs typeface="Calibri" pitchFamily="34" charset="0"/>
              </a:rPr>
              <a:t>地址</a:t>
            </a:r>
          </a:p>
        </p:txBody>
      </p:sp>
      <p:sp>
        <p:nvSpPr>
          <p:cNvPr id="9" name="Rectangle 8"/>
          <p:cNvSpPr>
            <a:spLocks noChangeArrowheads="1"/>
          </p:cNvSpPr>
          <p:nvPr/>
        </p:nvSpPr>
        <p:spPr bwMode="auto">
          <a:xfrm>
            <a:off x="2162369" y="422573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10" name="Rectangle 9"/>
          <p:cNvSpPr>
            <a:spLocks noChangeArrowheads="1"/>
          </p:cNvSpPr>
          <p:nvPr/>
        </p:nvSpPr>
        <p:spPr bwMode="auto">
          <a:xfrm>
            <a:off x="2162369" y="384473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11" name="Rectangle 10"/>
          <p:cNvSpPr>
            <a:spLocks noChangeArrowheads="1"/>
          </p:cNvSpPr>
          <p:nvPr/>
        </p:nvSpPr>
        <p:spPr bwMode="auto">
          <a:xfrm>
            <a:off x="2162369" y="346373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12" name="Rectangle 11"/>
          <p:cNvSpPr>
            <a:spLocks noChangeArrowheads="1"/>
          </p:cNvSpPr>
          <p:nvPr/>
        </p:nvSpPr>
        <p:spPr bwMode="auto">
          <a:xfrm>
            <a:off x="2162369" y="308273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13" name="Rectangle 12"/>
          <p:cNvSpPr>
            <a:spLocks noChangeArrowheads="1"/>
          </p:cNvSpPr>
          <p:nvPr/>
        </p:nvSpPr>
        <p:spPr bwMode="auto">
          <a:xfrm>
            <a:off x="2162369" y="4987734"/>
            <a:ext cx="1143000" cy="762000"/>
          </a:xfrm>
          <a:prstGeom prst="rect">
            <a:avLst/>
          </a:prstGeom>
          <a:solidFill>
            <a:srgbClr val="FFFF99"/>
          </a:solidFill>
          <a:ln w="28575">
            <a:solidFill>
              <a:srgbClr val="FF3300"/>
            </a:solidFill>
            <a:miter lim="800000"/>
            <a:headEnd/>
            <a:tailEnd/>
          </a:ln>
        </p:spPr>
        <p:txBody>
          <a:bodyPr wrap="none" anchor="ctr"/>
          <a:lstStyle/>
          <a:p>
            <a:pPr algn="ctr">
              <a:lnSpc>
                <a:spcPts val="1200"/>
              </a:lnSpc>
            </a:pPr>
            <a:r>
              <a:rPr kumimoji="1" lang="en-US" altLang="zh-CN" sz="1800" b="1">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a:solidFill>
                  <a:srgbClr val="0000FF"/>
                </a:solidFill>
                <a:latin typeface="Calibri" pitchFamily="34" charset="0"/>
                <a:ea typeface="华文楷体" pitchFamily="2" charset="-122"/>
                <a:cs typeface="Calibri" pitchFamily="34" charset="0"/>
              </a:rPr>
              <a:t>.</a:t>
            </a:r>
          </a:p>
        </p:txBody>
      </p:sp>
      <p:sp>
        <p:nvSpPr>
          <p:cNvPr id="21" name="Rectangle 21"/>
          <p:cNvSpPr>
            <a:spLocks noChangeArrowheads="1"/>
          </p:cNvSpPr>
          <p:nvPr/>
        </p:nvSpPr>
        <p:spPr bwMode="auto">
          <a:xfrm>
            <a:off x="7374057" y="4665306"/>
            <a:ext cx="1275928" cy="381000"/>
          </a:xfrm>
          <a:prstGeom prst="rect">
            <a:avLst/>
          </a:prstGeom>
          <a:solidFill>
            <a:srgbClr val="FFFF99"/>
          </a:solidFill>
          <a:ln w="28575">
            <a:solidFill>
              <a:srgbClr val="FF3300"/>
            </a:solidFill>
            <a:miter lim="800000"/>
            <a:headEnd/>
            <a:tailEnd/>
          </a:ln>
        </p:spPr>
        <p:txBody>
          <a:bodyPr wrap="none" anchor="ctr"/>
          <a:lstStyle/>
          <a:p>
            <a:pPr algn="ctr"/>
            <a:r>
              <a:rPr kumimoji="1" lang="zh-CN" altLang="en-US" sz="1800" b="1" dirty="0">
                <a:solidFill>
                  <a:srgbClr val="0000FF"/>
                </a:solidFill>
                <a:latin typeface="Calibri" pitchFamily="34" charset="0"/>
                <a:ea typeface="华文楷体" pitchFamily="2" charset="-122"/>
                <a:cs typeface="Calibri" pitchFamily="34" charset="0"/>
              </a:rPr>
              <a:t>代码或数据</a:t>
            </a:r>
          </a:p>
        </p:txBody>
      </p:sp>
      <p:sp>
        <p:nvSpPr>
          <p:cNvPr id="22" name="Rectangle 22"/>
          <p:cNvSpPr>
            <a:spLocks noChangeArrowheads="1"/>
          </p:cNvSpPr>
          <p:nvPr/>
        </p:nvSpPr>
        <p:spPr bwMode="auto">
          <a:xfrm>
            <a:off x="7374057" y="4284306"/>
            <a:ext cx="1275928"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23" name="Rectangle 23"/>
          <p:cNvSpPr>
            <a:spLocks noChangeArrowheads="1"/>
          </p:cNvSpPr>
          <p:nvPr/>
        </p:nvSpPr>
        <p:spPr bwMode="auto">
          <a:xfrm>
            <a:off x="7374057" y="3903306"/>
            <a:ext cx="1275928"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24" name="Rectangle 24"/>
          <p:cNvSpPr>
            <a:spLocks noChangeArrowheads="1"/>
          </p:cNvSpPr>
          <p:nvPr/>
        </p:nvSpPr>
        <p:spPr bwMode="auto">
          <a:xfrm>
            <a:off x="7374057" y="3522306"/>
            <a:ext cx="1275928"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25" name="Rectangle 25"/>
          <p:cNvSpPr>
            <a:spLocks noChangeArrowheads="1"/>
          </p:cNvSpPr>
          <p:nvPr/>
        </p:nvSpPr>
        <p:spPr bwMode="auto">
          <a:xfrm>
            <a:off x="7374057" y="3141306"/>
            <a:ext cx="1275928"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26" name="Rectangle 26"/>
          <p:cNvSpPr>
            <a:spLocks noChangeArrowheads="1"/>
          </p:cNvSpPr>
          <p:nvPr/>
        </p:nvSpPr>
        <p:spPr bwMode="auto">
          <a:xfrm>
            <a:off x="7374057" y="5046306"/>
            <a:ext cx="1275928" cy="1390650"/>
          </a:xfrm>
          <a:prstGeom prst="rect">
            <a:avLst/>
          </a:prstGeom>
          <a:solidFill>
            <a:srgbClr val="FFFF99"/>
          </a:solidFill>
          <a:ln w="28575">
            <a:solidFill>
              <a:srgbClr val="FF3300"/>
            </a:solidFill>
            <a:miter lim="800000"/>
            <a:headEnd/>
            <a:tailEnd/>
          </a:ln>
        </p:spPr>
        <p:txBody>
          <a:bodyPr wrap="none" anchor="ctr"/>
          <a:lstStyle/>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p:txBody>
      </p:sp>
      <p:sp>
        <p:nvSpPr>
          <p:cNvPr id="28" name="Line 28"/>
          <p:cNvSpPr>
            <a:spLocks noChangeShapeType="1"/>
          </p:cNvSpPr>
          <p:nvPr/>
        </p:nvSpPr>
        <p:spPr bwMode="auto">
          <a:xfrm>
            <a:off x="3524746" y="1939734"/>
            <a:ext cx="0" cy="3810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29" name="Line 29"/>
          <p:cNvSpPr>
            <a:spLocks noChangeShapeType="1"/>
          </p:cNvSpPr>
          <p:nvPr/>
        </p:nvSpPr>
        <p:spPr bwMode="auto">
          <a:xfrm flipH="1">
            <a:off x="1476569" y="2320734"/>
            <a:ext cx="20574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0" name="Line 30"/>
          <p:cNvSpPr>
            <a:spLocks noChangeShapeType="1"/>
          </p:cNvSpPr>
          <p:nvPr/>
        </p:nvSpPr>
        <p:spPr bwMode="auto">
          <a:xfrm>
            <a:off x="1492471" y="2320734"/>
            <a:ext cx="0" cy="243840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1" name="Line 31"/>
          <p:cNvSpPr>
            <a:spLocks noChangeShapeType="1"/>
          </p:cNvSpPr>
          <p:nvPr/>
        </p:nvSpPr>
        <p:spPr bwMode="auto">
          <a:xfrm>
            <a:off x="1476569" y="4759134"/>
            <a:ext cx="6858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45" name="Oval 45"/>
          <p:cNvSpPr>
            <a:spLocks noChangeArrowheads="1"/>
          </p:cNvSpPr>
          <p:nvPr/>
        </p:nvSpPr>
        <p:spPr bwMode="auto">
          <a:xfrm>
            <a:off x="3609425" y="3873012"/>
            <a:ext cx="427038" cy="414337"/>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400" b="1" dirty="0">
                <a:solidFill>
                  <a:srgbClr val="0000FF"/>
                </a:solidFill>
                <a:latin typeface="Calibri" pitchFamily="34" charset="0"/>
                <a:ea typeface="华文楷体" pitchFamily="2" charset="-122"/>
                <a:cs typeface="Calibri" pitchFamily="34" charset="0"/>
              </a:rPr>
              <a:t>+</a:t>
            </a:r>
          </a:p>
        </p:txBody>
      </p:sp>
      <p:sp>
        <p:nvSpPr>
          <p:cNvPr id="49" name="Oval 49"/>
          <p:cNvSpPr>
            <a:spLocks noChangeArrowheads="1"/>
          </p:cNvSpPr>
          <p:nvPr/>
        </p:nvSpPr>
        <p:spPr bwMode="auto">
          <a:xfrm>
            <a:off x="6102395" y="4654359"/>
            <a:ext cx="387350" cy="395288"/>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400" b="1" dirty="0">
                <a:solidFill>
                  <a:srgbClr val="0000FF"/>
                </a:solidFill>
                <a:latin typeface="Calibri" pitchFamily="34" charset="0"/>
                <a:ea typeface="华文楷体" pitchFamily="2" charset="-122"/>
                <a:cs typeface="Calibri" pitchFamily="34" charset="0"/>
              </a:rPr>
              <a:t>+</a:t>
            </a:r>
          </a:p>
        </p:txBody>
      </p:sp>
      <p:sp>
        <p:nvSpPr>
          <p:cNvPr id="50" name="Text Box 50"/>
          <p:cNvSpPr txBox="1">
            <a:spLocks noChangeArrowheads="1"/>
          </p:cNvSpPr>
          <p:nvPr/>
        </p:nvSpPr>
        <p:spPr bwMode="auto">
          <a:xfrm>
            <a:off x="6418457" y="1893697"/>
            <a:ext cx="276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0000FF"/>
                </a:solidFill>
                <a:latin typeface="Calibri" pitchFamily="34" charset="0"/>
                <a:ea typeface="华文楷体" pitchFamily="2" charset="-122"/>
                <a:cs typeface="Calibri" pitchFamily="34" charset="0"/>
              </a:rPr>
              <a:t>0</a:t>
            </a:r>
          </a:p>
        </p:txBody>
      </p:sp>
      <p:sp>
        <p:nvSpPr>
          <p:cNvPr id="51" name="Text Box 51"/>
          <p:cNvSpPr txBox="1">
            <a:spLocks noChangeArrowheads="1"/>
          </p:cNvSpPr>
          <p:nvPr/>
        </p:nvSpPr>
        <p:spPr bwMode="auto">
          <a:xfrm>
            <a:off x="5337369" y="1900047"/>
            <a:ext cx="3674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0000FF"/>
                </a:solidFill>
                <a:latin typeface="Calibri" pitchFamily="34" charset="0"/>
                <a:ea typeface="华文楷体" pitchFamily="2" charset="-122"/>
                <a:cs typeface="Calibri" pitchFamily="34" charset="0"/>
              </a:rPr>
              <a:t>11</a:t>
            </a:r>
          </a:p>
        </p:txBody>
      </p:sp>
      <p:sp>
        <p:nvSpPr>
          <p:cNvPr id="52" name="Text Box 52"/>
          <p:cNvSpPr txBox="1">
            <a:spLocks noChangeArrowheads="1"/>
          </p:cNvSpPr>
          <p:nvPr/>
        </p:nvSpPr>
        <p:spPr bwMode="auto">
          <a:xfrm>
            <a:off x="4246757" y="1900047"/>
            <a:ext cx="3674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0000FF"/>
                </a:solidFill>
                <a:latin typeface="Calibri" pitchFamily="34" charset="0"/>
                <a:ea typeface="华文楷体" pitchFamily="2" charset="-122"/>
                <a:cs typeface="Calibri" pitchFamily="34" charset="0"/>
              </a:rPr>
              <a:t>21</a:t>
            </a:r>
          </a:p>
        </p:txBody>
      </p:sp>
      <p:sp>
        <p:nvSpPr>
          <p:cNvPr id="53" name="Text Box 53"/>
          <p:cNvSpPr txBox="1">
            <a:spLocks noChangeArrowheads="1"/>
          </p:cNvSpPr>
          <p:nvPr/>
        </p:nvSpPr>
        <p:spPr bwMode="auto">
          <a:xfrm>
            <a:off x="3033907" y="1900047"/>
            <a:ext cx="3674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1400" b="1">
                <a:solidFill>
                  <a:srgbClr val="0000FF"/>
                </a:solidFill>
                <a:latin typeface="Calibri" pitchFamily="34" charset="0"/>
                <a:ea typeface="华文楷体" pitchFamily="2" charset="-122"/>
                <a:cs typeface="Calibri" pitchFamily="34" charset="0"/>
              </a:rPr>
              <a:t>31</a:t>
            </a:r>
          </a:p>
        </p:txBody>
      </p:sp>
      <p:sp>
        <p:nvSpPr>
          <p:cNvPr id="56" name="Rectangle 57"/>
          <p:cNvSpPr>
            <a:spLocks noChangeArrowheads="1"/>
          </p:cNvSpPr>
          <p:nvPr/>
        </p:nvSpPr>
        <p:spPr bwMode="auto">
          <a:xfrm>
            <a:off x="7473586" y="2736999"/>
            <a:ext cx="1098716"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p>
            <a:pPr algn="ctr"/>
            <a:r>
              <a:rPr kumimoji="1" lang="zh-CN" altLang="en-US" sz="1800" b="1" dirty="0">
                <a:solidFill>
                  <a:srgbClr val="0000FF"/>
                </a:solidFill>
                <a:latin typeface="Calibri" pitchFamily="34" charset="0"/>
                <a:ea typeface="华文楷体" pitchFamily="2" charset="-122"/>
                <a:cs typeface="Calibri" pitchFamily="34" charset="0"/>
              </a:rPr>
              <a:t>内存</a:t>
            </a:r>
          </a:p>
        </p:txBody>
      </p:sp>
      <p:grpSp>
        <p:nvGrpSpPr>
          <p:cNvPr id="27" name="组合 13"/>
          <p:cNvGrpSpPr/>
          <p:nvPr/>
        </p:nvGrpSpPr>
        <p:grpSpPr>
          <a:xfrm>
            <a:off x="4372169" y="3145217"/>
            <a:ext cx="1143000" cy="2654300"/>
            <a:chOff x="3750568" y="3085554"/>
            <a:chExt cx="1143000" cy="2654300"/>
          </a:xfrm>
        </p:grpSpPr>
        <p:sp>
          <p:nvSpPr>
            <p:cNvPr id="15" name="Rectangle 14"/>
            <p:cNvSpPr>
              <a:spLocks noChangeArrowheads="1"/>
            </p:cNvSpPr>
            <p:nvPr/>
          </p:nvSpPr>
          <p:spPr bwMode="auto">
            <a:xfrm>
              <a:off x="3750568" y="459685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16" name="Rectangle 15"/>
            <p:cNvSpPr>
              <a:spLocks noChangeArrowheads="1"/>
            </p:cNvSpPr>
            <p:nvPr/>
          </p:nvSpPr>
          <p:spPr bwMode="auto">
            <a:xfrm>
              <a:off x="3750568" y="421585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17" name="Rectangle 16"/>
            <p:cNvSpPr>
              <a:spLocks noChangeArrowheads="1"/>
            </p:cNvSpPr>
            <p:nvPr/>
          </p:nvSpPr>
          <p:spPr bwMode="auto">
            <a:xfrm>
              <a:off x="3750568" y="3834854"/>
              <a:ext cx="1143000" cy="381000"/>
            </a:xfrm>
            <a:prstGeom prst="rect">
              <a:avLst/>
            </a:prstGeom>
            <a:solidFill>
              <a:srgbClr val="FFFF99"/>
            </a:solidFill>
            <a:ln w="28575">
              <a:solidFill>
                <a:srgbClr val="FF3300"/>
              </a:solidFill>
              <a:miter lim="800000"/>
              <a:headEnd/>
              <a:tailEnd/>
            </a:ln>
          </p:spPr>
          <p:txBody>
            <a:bodyPr wrap="none" anchor="ctr"/>
            <a:lstStyle/>
            <a:p>
              <a:pPr algn="ctr"/>
              <a:r>
                <a:rPr kumimoji="1" lang="zh-CN" altLang="en-US" b="1" dirty="0">
                  <a:solidFill>
                    <a:srgbClr val="0000FF"/>
                  </a:solidFill>
                  <a:latin typeface="Calibri" pitchFamily="34" charset="0"/>
                  <a:ea typeface="华文楷体" pitchFamily="2" charset="-122"/>
                  <a:cs typeface="Calibri" pitchFamily="34" charset="0"/>
                </a:rPr>
                <a:t>块号</a:t>
              </a:r>
              <a:endParaRPr kumimoji="1" lang="en-US" altLang="zh-CN" b="1" dirty="0">
                <a:solidFill>
                  <a:srgbClr val="0000FF"/>
                </a:solidFill>
                <a:latin typeface="Calibri" pitchFamily="34" charset="0"/>
                <a:ea typeface="华文楷体" pitchFamily="2" charset="-122"/>
                <a:cs typeface="Calibri" pitchFamily="34" charset="0"/>
              </a:endParaRPr>
            </a:p>
          </p:txBody>
        </p:sp>
        <p:sp>
          <p:nvSpPr>
            <p:cNvPr id="18" name="Rectangle 18"/>
            <p:cNvSpPr>
              <a:spLocks noChangeArrowheads="1"/>
            </p:cNvSpPr>
            <p:nvPr/>
          </p:nvSpPr>
          <p:spPr bwMode="auto">
            <a:xfrm>
              <a:off x="3750568" y="3085554"/>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zh-CN" altLang="en-US" sz="1800" b="1">
                <a:solidFill>
                  <a:srgbClr val="0000FF"/>
                </a:solidFill>
                <a:latin typeface="Calibri" pitchFamily="34" charset="0"/>
                <a:ea typeface="华文楷体" pitchFamily="2" charset="-122"/>
                <a:cs typeface="Calibri" pitchFamily="34" charset="0"/>
              </a:endParaRPr>
            </a:p>
          </p:txBody>
        </p:sp>
        <p:sp>
          <p:nvSpPr>
            <p:cNvPr id="19" name="Rectangle 19"/>
            <p:cNvSpPr>
              <a:spLocks noChangeArrowheads="1"/>
            </p:cNvSpPr>
            <p:nvPr/>
          </p:nvSpPr>
          <p:spPr bwMode="auto">
            <a:xfrm>
              <a:off x="3750568" y="4977854"/>
              <a:ext cx="1143000" cy="762000"/>
            </a:xfrm>
            <a:prstGeom prst="rect">
              <a:avLst/>
            </a:prstGeom>
            <a:solidFill>
              <a:srgbClr val="FFFF99"/>
            </a:solidFill>
            <a:ln w="28575">
              <a:solidFill>
                <a:srgbClr val="FF3300"/>
              </a:solidFill>
              <a:miter lim="800000"/>
              <a:headEnd/>
              <a:tailEnd/>
            </a:ln>
          </p:spPr>
          <p:txBody>
            <a:bodyPr wrap="none" anchor="ctr"/>
            <a:lstStyle/>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a:p>
              <a:pPr algn="ctr">
                <a:lnSpc>
                  <a:spcPts val="1200"/>
                </a:lnSpc>
              </a:pPr>
              <a:r>
                <a:rPr kumimoji="1" lang="en-US" altLang="zh-CN" sz="1800" b="1" dirty="0">
                  <a:solidFill>
                    <a:srgbClr val="0000FF"/>
                  </a:solidFill>
                  <a:latin typeface="Calibri" pitchFamily="34" charset="0"/>
                  <a:ea typeface="华文楷体" pitchFamily="2" charset="-122"/>
                  <a:cs typeface="Calibri" pitchFamily="34" charset="0"/>
                </a:rPr>
                <a:t>.</a:t>
              </a:r>
            </a:p>
          </p:txBody>
        </p:sp>
        <p:sp>
          <p:nvSpPr>
            <p:cNvPr id="57" name="Rectangle 18"/>
            <p:cNvSpPr>
              <a:spLocks noChangeArrowheads="1"/>
            </p:cNvSpPr>
            <p:nvPr/>
          </p:nvSpPr>
          <p:spPr bwMode="auto">
            <a:xfrm>
              <a:off x="3750568" y="3459442"/>
              <a:ext cx="1143000" cy="381000"/>
            </a:xfrm>
            <a:prstGeom prst="rect">
              <a:avLst/>
            </a:prstGeom>
            <a:solidFill>
              <a:srgbClr val="FFFF99"/>
            </a:solidFill>
            <a:ln w="28575">
              <a:solidFill>
                <a:srgbClr val="FF3300"/>
              </a:solidFill>
              <a:miter lim="800000"/>
              <a:headEnd/>
              <a:tailEnd/>
            </a:ln>
          </p:spPr>
          <p:txBody>
            <a:bodyPr wrap="none" anchor="ctr"/>
            <a:lstStyle/>
            <a:p>
              <a:pPr algn="ctr"/>
              <a:endParaRPr kumimoji="1" lang="en-US" altLang="zh-CN" sz="1800" b="1" dirty="0">
                <a:solidFill>
                  <a:srgbClr val="0000FF"/>
                </a:solidFill>
                <a:latin typeface="Calibri" pitchFamily="34" charset="0"/>
                <a:ea typeface="华文楷体" pitchFamily="2" charset="-122"/>
                <a:cs typeface="Calibri" pitchFamily="34" charset="0"/>
              </a:endParaRPr>
            </a:p>
          </p:txBody>
        </p:sp>
      </p:grpSp>
      <p:cxnSp>
        <p:nvCxnSpPr>
          <p:cNvPr id="59" name="肘形连接符 58"/>
          <p:cNvCxnSpPr>
            <a:stCxn id="5" idx="2"/>
            <a:endCxn id="45" idx="0"/>
          </p:cNvCxnSpPr>
          <p:nvPr/>
        </p:nvCxnSpPr>
        <p:spPr>
          <a:xfrm rot="5400000">
            <a:off x="3371425" y="2376967"/>
            <a:ext cx="1947565" cy="1044525"/>
          </a:xfrm>
          <a:prstGeom prst="bentConnector3">
            <a:avLst>
              <a:gd name="adj1" fmla="val 36897"/>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8" idx="3"/>
            <a:endCxn id="45" idx="4"/>
          </p:cNvCxnSpPr>
          <p:nvPr/>
        </p:nvCxnSpPr>
        <p:spPr>
          <a:xfrm flipV="1">
            <a:off x="3305369" y="4287349"/>
            <a:ext cx="517575" cy="509885"/>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17" idx="3"/>
            <a:endCxn id="49" idx="4"/>
          </p:cNvCxnSpPr>
          <p:nvPr/>
        </p:nvCxnSpPr>
        <p:spPr>
          <a:xfrm>
            <a:off x="5515169" y="4085017"/>
            <a:ext cx="780901" cy="964630"/>
          </a:xfrm>
          <a:prstGeom prst="bentConnector4">
            <a:avLst>
              <a:gd name="adj1" fmla="val 54675"/>
              <a:gd name="adj2" fmla="val 146845"/>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 idx="2"/>
            <a:endCxn id="49" idx="0"/>
          </p:cNvCxnSpPr>
          <p:nvPr/>
        </p:nvCxnSpPr>
        <p:spPr>
          <a:xfrm>
            <a:off x="6288393" y="1925447"/>
            <a:ext cx="7677" cy="27289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3" idx="1"/>
            <a:endCxn id="12" idx="0"/>
          </p:cNvCxnSpPr>
          <p:nvPr/>
        </p:nvCxnSpPr>
        <p:spPr>
          <a:xfrm rot="10800000" flipH="1">
            <a:off x="1603567" y="3082734"/>
            <a:ext cx="1130301" cy="3540142"/>
          </a:xfrm>
          <a:prstGeom prst="bentConnector4">
            <a:avLst>
              <a:gd name="adj1" fmla="val -42376"/>
              <a:gd name="adj2" fmla="val 110762"/>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 Box 6"/>
          <p:cNvSpPr txBox="1">
            <a:spLocks noChangeArrowheads="1"/>
          </p:cNvSpPr>
          <p:nvPr/>
        </p:nvSpPr>
        <p:spPr bwMode="auto">
          <a:xfrm>
            <a:off x="6379782" y="4495163"/>
            <a:ext cx="105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1600" b="1" dirty="0">
                <a:solidFill>
                  <a:srgbClr val="0000FF"/>
                </a:solidFill>
                <a:latin typeface="Calibri" pitchFamily="34" charset="0"/>
                <a:ea typeface="华文楷体" pitchFamily="2" charset="-122"/>
                <a:cs typeface="Calibri" pitchFamily="34" charset="0"/>
              </a:rPr>
              <a:t>物理地址 </a:t>
            </a:r>
          </a:p>
        </p:txBody>
      </p:sp>
      <p:cxnSp>
        <p:nvCxnSpPr>
          <p:cNvPr id="76" name="直接箭头连接符 75"/>
          <p:cNvCxnSpPr>
            <a:stCxn id="49" idx="6"/>
            <a:endCxn id="21" idx="1"/>
          </p:cNvCxnSpPr>
          <p:nvPr/>
        </p:nvCxnSpPr>
        <p:spPr>
          <a:xfrm>
            <a:off x="6489745" y="4852003"/>
            <a:ext cx="884312" cy="380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45" idx="6"/>
            <a:endCxn id="17" idx="1"/>
          </p:cNvCxnSpPr>
          <p:nvPr/>
        </p:nvCxnSpPr>
        <p:spPr>
          <a:xfrm>
            <a:off x="4036463" y="4080181"/>
            <a:ext cx="335706" cy="483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6"/>
          <p:cNvSpPr>
            <a:spLocks noChangeArrowheads="1"/>
          </p:cNvSpPr>
          <p:nvPr/>
        </p:nvSpPr>
        <p:spPr bwMode="auto">
          <a:xfrm>
            <a:off x="4568870" y="2765805"/>
            <a:ext cx="736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p>
            <a:r>
              <a:rPr kumimoji="1" lang="zh-CN" altLang="en-US" sz="1800" b="1" dirty="0">
                <a:solidFill>
                  <a:srgbClr val="0000FF"/>
                </a:solidFill>
                <a:latin typeface="Calibri" pitchFamily="34" charset="0"/>
                <a:ea typeface="华文楷体" pitchFamily="2" charset="-122"/>
                <a:cs typeface="Calibri" pitchFamily="34" charset="0"/>
              </a:rPr>
              <a:t>页表</a:t>
            </a:r>
            <a:r>
              <a:rPr kumimoji="1" lang="en-US" altLang="zh-CN" sz="1800" b="1" dirty="0">
                <a:solidFill>
                  <a:srgbClr val="0000FF"/>
                </a:solidFill>
                <a:latin typeface="Calibri" pitchFamily="34" charset="0"/>
                <a:ea typeface="华文楷体" pitchFamily="2" charset="-122"/>
                <a:cs typeface="Calibri" pitchFamily="34" charset="0"/>
              </a:rPr>
              <a:t>i</a:t>
            </a:r>
            <a:endParaRPr kumimoji="1" lang="zh-CN" altLang="en-US" sz="1800" b="1" dirty="0">
              <a:solidFill>
                <a:srgbClr val="0000FF"/>
              </a:solidFill>
              <a:latin typeface="Calibri" pitchFamily="34" charset="0"/>
              <a:ea typeface="华文楷体" pitchFamily="2" charset="-122"/>
              <a:cs typeface="Calibri" pitchFamily="34" charset="0"/>
            </a:endParaRPr>
          </a:p>
        </p:txBody>
      </p:sp>
      <p:sp>
        <p:nvSpPr>
          <p:cNvPr id="61" name="Text Box 55"/>
          <p:cNvSpPr txBox="1">
            <a:spLocks noChangeArrowheads="1"/>
          </p:cNvSpPr>
          <p:nvPr/>
        </p:nvSpPr>
        <p:spPr bwMode="auto">
          <a:xfrm>
            <a:off x="1382515" y="5871525"/>
            <a:ext cx="2560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1800" b="1" dirty="0">
                <a:solidFill>
                  <a:srgbClr val="0000FF"/>
                </a:solidFill>
                <a:latin typeface="Calibri" pitchFamily="34" charset="0"/>
                <a:ea typeface="华文楷体" pitchFamily="2" charset="-122"/>
                <a:cs typeface="Calibri" pitchFamily="34" charset="0"/>
              </a:rPr>
              <a:t>页目录（每进程一个）</a:t>
            </a:r>
          </a:p>
        </p:txBody>
      </p:sp>
      <p:sp>
        <p:nvSpPr>
          <p:cNvPr id="34" name="TextBox 33"/>
          <p:cNvSpPr txBox="1"/>
          <p:nvPr/>
        </p:nvSpPr>
        <p:spPr>
          <a:xfrm>
            <a:off x="4758407" y="6152837"/>
            <a:ext cx="461665" cy="432170"/>
          </a:xfrm>
          <a:prstGeom prst="rect">
            <a:avLst/>
          </a:prstGeom>
          <a:noFill/>
        </p:spPr>
        <p:txBody>
          <a:bodyPr vert="eaVert" wrap="none" rtlCol="0">
            <a:spAutoFit/>
          </a:bodyPr>
          <a:lstStyle/>
          <a:p>
            <a:r>
              <a:rPr lang="en-US" altLang="zh-CN" dirty="0">
                <a:solidFill>
                  <a:srgbClr val="0000CC"/>
                </a:solidFill>
              </a:rPr>
              <a:t>……</a:t>
            </a:r>
            <a:endParaRPr lang="zh-CN" altLang="en-US" dirty="0">
              <a:solidFill>
                <a:srgbClr val="0000CC"/>
              </a:solidFill>
            </a:endParaRPr>
          </a:p>
        </p:txBody>
      </p:sp>
      <p:sp>
        <p:nvSpPr>
          <p:cNvPr id="2" name="标题 1"/>
          <p:cNvSpPr>
            <a:spLocks noGrp="1"/>
          </p:cNvSpPr>
          <p:nvPr>
            <p:ph type="title"/>
          </p:nvPr>
        </p:nvSpPr>
        <p:spPr>
          <a:xfrm>
            <a:off x="457200" y="274638"/>
            <a:ext cx="7467600" cy="922114"/>
          </a:xfrm>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二级页表结构及地址映射</a:t>
            </a:r>
          </a:p>
        </p:txBody>
      </p:sp>
    </p:spTree>
    <p:extLst>
      <p:ext uri="{BB962C8B-B14F-4D97-AF65-F5344CB8AC3E}">
        <p14:creationId xmlns:p14="http://schemas.microsoft.com/office/powerpoint/2010/main" val="3351341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94122"/>
          </a:xfrm>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引入反转</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反置、反向</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页表</a:t>
            </a:r>
          </a:p>
        </p:txBody>
      </p:sp>
      <p:pic>
        <p:nvPicPr>
          <p:cNvPr id="3" name="Picture 6" descr="03-1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6215"/>
          <a:stretch/>
        </p:blipFill>
        <p:spPr bwMode="auto">
          <a:xfrm>
            <a:off x="179512" y="1916832"/>
            <a:ext cx="4632936" cy="41764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txBox="1">
            <a:spLocks noChangeArrowheads="1"/>
          </p:cNvSpPr>
          <p:nvPr/>
        </p:nvSpPr>
        <p:spPr>
          <a:xfrm>
            <a:off x="4884456" y="1556792"/>
            <a:ext cx="4080032" cy="5040560"/>
          </a:xfrm>
          <a:prstGeom prst="rect">
            <a:avLst/>
          </a:prstGeom>
          <a:solidFill>
            <a:schemeClr val="accent4">
              <a:lumMod val="20000"/>
              <a:lumOff val="80000"/>
            </a:schemeClr>
          </a:solidFill>
        </p:spPr>
        <p:txBody>
          <a:bodyPr>
            <a:normAutofit fontScale="92500" lnSpcReduction="10000"/>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457200" indent="-457200">
              <a:buClr>
                <a:schemeClr val="bg2">
                  <a:lumMod val="50000"/>
                </a:schemeClr>
              </a:buClr>
              <a:buSzPct val="90000"/>
              <a:buFont typeface="Wingdings" pitchFamily="2" charset="2"/>
              <a:buChar char="l"/>
            </a:pPr>
            <a:r>
              <a:rPr lang="zh-CN" altLang="en-US" sz="2800" b="1" dirty="0"/>
              <a:t>地址转换</a:t>
            </a:r>
            <a:endParaRPr lang="en-US" altLang="zh-CN" sz="2800" b="1" dirty="0"/>
          </a:p>
          <a:p>
            <a:r>
              <a:rPr lang="en-US" altLang="zh-CN" sz="2800" b="1" dirty="0"/>
              <a:t>-- </a:t>
            </a:r>
            <a:r>
              <a:rPr lang="zh-CN" altLang="en-US" sz="2400" b="1" dirty="0"/>
              <a:t>从虚拟地址空间出发：虚拟地址 </a:t>
            </a:r>
            <a:r>
              <a:rPr lang="zh-CN" altLang="en-US" sz="2400" b="1" dirty="0">
                <a:latin typeface="Calibri"/>
              </a:rPr>
              <a:t>→ 查页表 → 得到页框号 → 形成物理地址</a:t>
            </a:r>
            <a:endParaRPr lang="en-US" altLang="zh-CN" sz="2400" b="1" dirty="0">
              <a:latin typeface="Calibri"/>
            </a:endParaRPr>
          </a:p>
          <a:p>
            <a:r>
              <a:rPr lang="en-US" altLang="zh-CN" sz="2400" b="1" dirty="0">
                <a:latin typeface="Calibri"/>
              </a:rPr>
              <a:t>-- </a:t>
            </a:r>
            <a:r>
              <a:rPr lang="zh-CN" altLang="en-US" sz="2400" b="1" dirty="0">
                <a:latin typeface="Calibri"/>
              </a:rPr>
              <a:t>每个进程一张页表</a:t>
            </a:r>
            <a:endParaRPr lang="en-US" altLang="zh-CN" sz="2400" b="1" dirty="0">
              <a:latin typeface="Calibri"/>
            </a:endParaRPr>
          </a:p>
          <a:p>
            <a:endParaRPr lang="en-US" altLang="zh-CN" sz="2800" b="1" dirty="0">
              <a:latin typeface="Calibri"/>
            </a:endParaRPr>
          </a:p>
          <a:p>
            <a:pPr marL="457200" indent="-457200">
              <a:buClr>
                <a:schemeClr val="bg2">
                  <a:lumMod val="50000"/>
                </a:schemeClr>
              </a:buClr>
              <a:buSzPct val="90000"/>
              <a:buFont typeface="Wingdings" pitchFamily="2" charset="2"/>
              <a:buChar char="l"/>
            </a:pPr>
            <a:r>
              <a:rPr lang="zh-CN" altLang="en-US" sz="2800" b="1" dirty="0"/>
              <a:t>反转页表思路</a:t>
            </a:r>
            <a:endParaRPr lang="en-US" altLang="zh-CN" sz="2800" b="1" dirty="0"/>
          </a:p>
          <a:p>
            <a:pPr marL="0" lvl="1" indent="0">
              <a:spcBef>
                <a:spcPts val="1200"/>
              </a:spcBef>
              <a:buClr>
                <a:schemeClr val="accent5"/>
              </a:buClr>
              <a:buNone/>
            </a:pPr>
            <a:r>
              <a:rPr lang="zh-CN" altLang="en-US" sz="2400" b="1" spc="30" dirty="0"/>
              <a:t> </a:t>
            </a:r>
            <a:r>
              <a:rPr lang="en-US" altLang="zh-CN" sz="2400" b="1" spc="30" dirty="0"/>
              <a:t>-- </a:t>
            </a:r>
            <a:r>
              <a:rPr lang="zh-CN" altLang="en-US" sz="2400" b="1" spc="30" dirty="0"/>
              <a:t>从物理地址空间出发，系统建立一张页表</a:t>
            </a:r>
            <a:endParaRPr lang="en-US" altLang="zh-CN" sz="2400" b="1" spc="30" dirty="0"/>
          </a:p>
          <a:p>
            <a:pPr marL="0" lvl="1" indent="0">
              <a:spcBef>
                <a:spcPts val="1200"/>
              </a:spcBef>
              <a:buClr>
                <a:schemeClr val="accent5"/>
              </a:buClr>
              <a:buNone/>
            </a:pPr>
            <a:r>
              <a:rPr lang="en-US" altLang="zh-CN" sz="2400" b="1" spc="30" dirty="0"/>
              <a:t>-- </a:t>
            </a:r>
            <a:r>
              <a:rPr lang="zh-CN" altLang="en-US" sz="2400" b="1" spc="30" dirty="0"/>
              <a:t>页表项记录进程</a:t>
            </a:r>
            <a:r>
              <a:rPr lang="en-US" altLang="zh-CN" sz="2400" b="1" spc="30" dirty="0"/>
              <a:t>i</a:t>
            </a:r>
            <a:r>
              <a:rPr lang="zh-CN" altLang="en-US" sz="2400" b="1" spc="30" dirty="0"/>
              <a:t>的某虚拟地址</a:t>
            </a:r>
            <a:r>
              <a:rPr lang="en-US" altLang="zh-CN" sz="2400" b="1" spc="30" dirty="0"/>
              <a:t>(</a:t>
            </a:r>
            <a:r>
              <a:rPr lang="zh-CN" altLang="en-US" sz="2400" b="1" spc="30" dirty="0"/>
              <a:t>虚页号</a:t>
            </a:r>
            <a:r>
              <a:rPr lang="en-US" altLang="zh-CN" sz="2400" b="1" spc="30" dirty="0"/>
              <a:t>)</a:t>
            </a:r>
            <a:r>
              <a:rPr lang="zh-CN" altLang="en-US" sz="2400" b="1" spc="30" dirty="0"/>
              <a:t>与页框号的映射关系</a:t>
            </a:r>
          </a:p>
        </p:txBody>
      </p:sp>
    </p:spTree>
    <p:extLst>
      <p:ext uri="{BB962C8B-B14F-4D97-AF65-F5344CB8AC3E}">
        <p14:creationId xmlns:p14="http://schemas.microsoft.com/office/powerpoint/2010/main" val="47727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55576" y="1484784"/>
            <a:ext cx="7408333" cy="720080"/>
          </a:xfrm>
        </p:spPr>
        <p:txBody>
          <a:bodyPr>
            <a:normAutofit/>
          </a:bodyPr>
          <a:lstStyle/>
          <a:p>
            <a:r>
              <a:rPr lang="zh-CN" altLang="en-US" sz="2400" dirty="0"/>
              <a:t>参考</a:t>
            </a:r>
            <a:r>
              <a:rPr lang="en-US" altLang="zh-CN" sz="2400" dirty="0" err="1">
                <a:hlinkClick r:id="rId3"/>
              </a:rPr>
              <a:t>virginia</a:t>
            </a:r>
            <a:r>
              <a:rPr lang="zh-CN" altLang="en-US" sz="2400" dirty="0"/>
              <a:t>的</a:t>
            </a:r>
            <a:r>
              <a:rPr lang="en-US" altLang="zh-CN" sz="2400" dirty="0">
                <a:hlinkClick r:id="rId3"/>
              </a:rPr>
              <a:t>cs333</a:t>
            </a:r>
            <a:endParaRPr lang="zh-CN" altLang="en-US" sz="2400" dirty="0"/>
          </a:p>
        </p:txBody>
      </p:sp>
      <p:sp>
        <p:nvSpPr>
          <p:cNvPr id="2" name="标题 1"/>
          <p:cNvSpPr>
            <a:spLocks noGrp="1"/>
          </p:cNvSpPr>
          <p:nvPr>
            <p:ph type="title"/>
          </p:nvPr>
        </p:nvSpPr>
        <p:spPr/>
        <p:txBody>
          <a:bodyPr/>
          <a:lstStyle/>
          <a:p>
            <a:r>
              <a:rPr lang="zh-CN" altLang="en-US" dirty="0"/>
              <a:t>反转</a:t>
            </a:r>
            <a:r>
              <a:rPr lang="en-US" altLang="zh-CN" dirty="0"/>
              <a:t>(</a:t>
            </a:r>
            <a:r>
              <a:rPr lang="zh-CN" altLang="en-US" dirty="0"/>
              <a:t>反置、反向</a:t>
            </a:r>
            <a:r>
              <a:rPr lang="en-US" altLang="zh-CN" dirty="0"/>
              <a:t>)</a:t>
            </a:r>
            <a:r>
              <a:rPr lang="zh-CN" altLang="en-US" dirty="0"/>
              <a:t>页表示例</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452060"/>
            <a:ext cx="4180428" cy="3024336"/>
          </a:xfrm>
          <a:prstGeom prst="rect">
            <a:avLst/>
          </a:prstGeom>
        </p:spPr>
      </p:pic>
      <p:sp>
        <p:nvSpPr>
          <p:cNvPr id="4" name="矩形 3"/>
          <p:cNvSpPr/>
          <p:nvPr/>
        </p:nvSpPr>
        <p:spPr>
          <a:xfrm>
            <a:off x="695917" y="6056410"/>
            <a:ext cx="8064896" cy="369332"/>
          </a:xfrm>
          <a:prstGeom prst="rect">
            <a:avLst/>
          </a:prstGeom>
        </p:spPr>
        <p:txBody>
          <a:bodyPr wrap="square">
            <a:spAutoFit/>
          </a:bodyPr>
          <a:lstStyle/>
          <a:p>
            <a:r>
              <a:rPr lang="zh-CN" altLang="en-US" b="1" dirty="0">
                <a:hlinkClick r:id="rId3"/>
              </a:rPr>
              <a:t>图片来源</a:t>
            </a:r>
            <a:r>
              <a:rPr lang="en-US" altLang="zh-CN" b="1" dirty="0">
                <a:hlinkClick r:id="rId3"/>
              </a:rPr>
              <a:t>http://www.cs.virginia.edu/~cs333/notes/virtual_memory4.pdf</a:t>
            </a:r>
            <a:endParaRPr lang="zh-CN" altLang="en-US" b="1" dirty="0"/>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0032" y="2500345"/>
            <a:ext cx="3816424" cy="2939085"/>
          </a:xfrm>
          <a:prstGeom prst="rect">
            <a:avLst/>
          </a:prstGeom>
        </p:spPr>
      </p:pic>
    </p:spTree>
    <p:extLst>
      <p:ext uri="{BB962C8B-B14F-4D97-AF65-F5344CB8AC3E}">
        <p14:creationId xmlns:p14="http://schemas.microsoft.com/office/powerpoint/2010/main" val="142145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0-#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多道程序设计与内存管理</a:t>
            </a:r>
          </a:p>
        </p:txBody>
      </p:sp>
      <p:sp>
        <p:nvSpPr>
          <p:cNvPr id="2" name="内容占位符 1"/>
          <p:cNvSpPr>
            <a:spLocks noGrp="1"/>
          </p:cNvSpPr>
          <p:nvPr>
            <p:ph sz="quarter" idx="1"/>
          </p:nvPr>
        </p:nvSpPr>
        <p:spPr>
          <a:xfrm>
            <a:off x="539552" y="1628800"/>
            <a:ext cx="7498080" cy="4619600"/>
          </a:xfrm>
        </p:spPr>
        <p:txBody>
          <a:bodyPr>
            <a:normAutofit/>
          </a:bodyPr>
          <a:lstStyle/>
          <a:p>
            <a:r>
              <a:rPr lang="zh-CN" altLang="en-US" sz="2400" b="1" dirty="0"/>
              <a:t>需要内存管理做更多的工作</a:t>
            </a:r>
            <a:endParaRPr lang="en-US" altLang="zh-CN" sz="2400" b="1" dirty="0"/>
          </a:p>
          <a:p>
            <a:pPr marL="292608" lvl="1" indent="0">
              <a:buNone/>
            </a:pPr>
            <a:r>
              <a:rPr lang="zh-CN" altLang="en-US" sz="2400" b="1" dirty="0"/>
              <a:t>  </a:t>
            </a:r>
            <a:endParaRPr lang="en-US" altLang="zh-CN" sz="2400" b="1" dirty="0"/>
          </a:p>
          <a:p>
            <a:pPr lvl="1"/>
            <a:r>
              <a:rPr lang="zh-CN" altLang="en-US" sz="2400" b="1" dirty="0"/>
              <a:t>需要支持地址重定位</a:t>
            </a:r>
            <a:endParaRPr lang="en-US" altLang="zh-CN" sz="2400" b="1" dirty="0"/>
          </a:p>
          <a:p>
            <a:pPr lvl="2"/>
            <a:r>
              <a:rPr lang="zh-CN" altLang="en-US" sz="2400" b="1" dirty="0"/>
              <a:t> 程序中的地址不一定是最终的物理地址</a:t>
            </a:r>
            <a:endParaRPr lang="en-US" altLang="zh-CN" sz="2400" b="1" dirty="0"/>
          </a:p>
          <a:p>
            <a:pPr lvl="2"/>
            <a:r>
              <a:rPr lang="zh-CN" altLang="en-US" sz="2400" b="1" dirty="0"/>
              <a:t>在程序运行前无法计算出物理地址</a:t>
            </a:r>
            <a:endParaRPr lang="en-US" altLang="zh-CN" sz="2400" b="1" dirty="0"/>
          </a:p>
          <a:p>
            <a:pPr marL="530352" lvl="2" indent="0">
              <a:buNone/>
            </a:pPr>
            <a:r>
              <a:rPr lang="zh-CN" altLang="en-US" sz="2400" b="1" dirty="0"/>
              <a:t>       因为不能确定程序被加载到内存什么地方</a:t>
            </a:r>
            <a:endParaRPr lang="en-US" altLang="zh-CN" sz="2400" b="1" dirty="0"/>
          </a:p>
          <a:p>
            <a:pPr lvl="1"/>
            <a:endParaRPr lang="en-US" altLang="zh-CN" sz="2400" b="1" dirty="0"/>
          </a:p>
          <a:p>
            <a:pPr lvl="1"/>
            <a:r>
              <a:rPr lang="zh-CN" altLang="en-US" sz="2400" b="1" dirty="0"/>
              <a:t> 需要支持地址保护</a:t>
            </a:r>
          </a:p>
          <a:p>
            <a:pPr lvl="2"/>
            <a:r>
              <a:rPr lang="zh-CN" altLang="en-US" sz="2400" b="1" dirty="0"/>
              <a:t> 进程间地址空间不能互访问</a:t>
            </a:r>
            <a:endParaRPr lang="en-US" altLang="zh-CN" sz="2400" b="1" dirty="0"/>
          </a:p>
          <a:p>
            <a:endParaRPr lang="zh-CN" altLang="en-US" sz="2400" b="1" dirty="0"/>
          </a:p>
        </p:txBody>
      </p:sp>
      <p:sp>
        <p:nvSpPr>
          <p:cNvPr id="4" name="云形 3"/>
          <p:cNvSpPr/>
          <p:nvPr/>
        </p:nvSpPr>
        <p:spPr>
          <a:xfrm>
            <a:off x="6732240" y="1052736"/>
            <a:ext cx="2304256" cy="1728192"/>
          </a:xfrm>
          <a:prstGeom prst="cloud">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CC"/>
                </a:solidFill>
                <a:latin typeface="华文楷体" pitchFamily="2" charset="-122"/>
                <a:ea typeface="华文楷体" pitchFamily="2" charset="-122"/>
              </a:rPr>
              <a:t>同时有多个用户程序在内存中</a:t>
            </a:r>
            <a:endParaRPr lang="en-US" altLang="zh-CN" sz="2000" b="1" dirty="0">
              <a:solidFill>
                <a:srgbClr val="0000CC"/>
              </a:solidFill>
              <a:latin typeface="华文楷体" pitchFamily="2" charset="-122"/>
              <a:ea typeface="华文楷体" pitchFamily="2" charset="-122"/>
            </a:endParaRPr>
          </a:p>
        </p:txBody>
      </p:sp>
    </p:spTree>
    <p:extLst>
      <p:ext uri="{BB962C8B-B14F-4D97-AF65-F5344CB8AC3E}">
        <p14:creationId xmlns:p14="http://schemas.microsoft.com/office/powerpoint/2010/main" val="355630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6" dur="500"/>
                                        <p:tgtEl>
                                          <p:spTgt spid="2">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844824"/>
            <a:ext cx="7920880" cy="4608512"/>
          </a:xfrm>
        </p:spPr>
        <p:txBody>
          <a:bodyPr>
            <a:normAutofit/>
          </a:bodyPr>
          <a:lstStyle/>
          <a:p>
            <a:r>
              <a:rPr lang="en-US" altLang="zh-CN" sz="2800" dirty="0"/>
              <a:t>PowerPC</a:t>
            </a:r>
            <a:r>
              <a:rPr lang="zh-CN" altLang="en-US" sz="2800" dirty="0"/>
              <a:t>、</a:t>
            </a:r>
            <a:r>
              <a:rPr lang="en-US" altLang="zh-CN" sz="2800" dirty="0" err="1"/>
              <a:t>UltraSPARC</a:t>
            </a:r>
            <a:r>
              <a:rPr lang="zh-CN" altLang="en-US" sz="2800" dirty="0"/>
              <a:t>和</a:t>
            </a:r>
            <a:r>
              <a:rPr lang="en-US" altLang="zh-CN" sz="2800" dirty="0"/>
              <a:t>IA-64 </a:t>
            </a:r>
            <a:r>
              <a:rPr lang="zh-CN" altLang="en-US" sz="2800" dirty="0"/>
              <a:t>等体系结构采用</a:t>
            </a:r>
          </a:p>
          <a:p>
            <a:pPr marL="0" indent="0">
              <a:buNone/>
            </a:pPr>
            <a:endParaRPr lang="en-US" altLang="zh-CN" sz="2800" dirty="0"/>
          </a:p>
          <a:p>
            <a:pPr marL="0" indent="0">
              <a:buNone/>
            </a:pPr>
            <a:r>
              <a:rPr lang="zh-CN" altLang="en-US" sz="2800" dirty="0"/>
              <a:t>做法：</a:t>
            </a:r>
            <a:endParaRPr lang="en-US" altLang="zh-CN" sz="2800" dirty="0"/>
          </a:p>
          <a:p>
            <a:r>
              <a:rPr lang="zh-CN" altLang="en-US" sz="2400" dirty="0"/>
              <a:t>将虚拟地址的页号部分与进程</a:t>
            </a:r>
            <a:r>
              <a:rPr lang="en-US" altLang="zh-CN" sz="2400" dirty="0" err="1"/>
              <a:t>pid</a:t>
            </a:r>
            <a:r>
              <a:rPr lang="zh-CN" altLang="en-US" sz="2400" dirty="0"/>
              <a:t>映射到一个散列值</a:t>
            </a:r>
          </a:p>
          <a:p>
            <a:r>
              <a:rPr lang="zh-CN" altLang="en-US" sz="2400" dirty="0"/>
              <a:t>散列值指向一个反转页表</a:t>
            </a:r>
            <a:endParaRPr lang="en-US" altLang="zh-CN" sz="2400" dirty="0"/>
          </a:p>
          <a:p>
            <a:r>
              <a:rPr lang="zh-CN" altLang="en-US" sz="2400" dirty="0"/>
              <a:t>需要拉链解决冲突问题</a:t>
            </a:r>
          </a:p>
          <a:p>
            <a:pPr>
              <a:buNone/>
            </a:pPr>
            <a:endParaRPr lang="en-US" altLang="zh-CN" sz="2400" dirty="0"/>
          </a:p>
          <a:p>
            <a:r>
              <a:rPr lang="zh-CN" altLang="en-US" sz="2400" dirty="0"/>
              <a:t>反转页表大小与实际内存成固定比例，与进程个数无关</a:t>
            </a:r>
          </a:p>
          <a:p>
            <a:endParaRPr lang="zh-CN" altLang="en-US" dirty="0"/>
          </a:p>
        </p:txBody>
      </p:sp>
      <p:sp>
        <p:nvSpPr>
          <p:cNvPr id="2" name="标题 1"/>
          <p:cNvSpPr>
            <a:spLocks noGrp="1"/>
          </p:cNvSpPr>
          <p:nvPr>
            <p:ph type="title"/>
          </p:nvPr>
        </p:nvSpPr>
        <p:spPr/>
        <p:txBody>
          <a:bodyPr>
            <a:normAutofit/>
          </a:bodyPr>
          <a:lstStyle/>
          <a:p>
            <a:pPr algn="l"/>
            <a:r>
              <a:rPr lang="zh-CN" altLang="en-US" dirty="0"/>
              <a:t>小结</a:t>
            </a:r>
            <a:endParaRPr lang="zh-CN" altLang="en-US" sz="4000" dirty="0"/>
          </a:p>
        </p:txBody>
      </p:sp>
      <p:sp>
        <p:nvSpPr>
          <p:cNvPr id="5" name="云形 4"/>
          <p:cNvSpPr/>
          <p:nvPr/>
        </p:nvSpPr>
        <p:spPr>
          <a:xfrm>
            <a:off x="5076056" y="116632"/>
            <a:ext cx="3240360" cy="1656184"/>
          </a:xfrm>
          <a:prstGeom prst="clou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rPr>
              <a:t>思考题：</a:t>
            </a:r>
            <a:r>
              <a:rPr lang="en-US" altLang="zh-CN" sz="2000" b="1" dirty="0">
                <a:solidFill>
                  <a:srgbClr val="C00000"/>
                </a:solidFill>
              </a:rPr>
              <a:t>PowerPC</a:t>
            </a:r>
            <a:r>
              <a:rPr lang="zh-CN" altLang="en-US" sz="2000" b="1" dirty="0">
                <a:solidFill>
                  <a:srgbClr val="C00000"/>
                </a:solidFill>
              </a:rPr>
              <a:t>的反转页表机制调研</a:t>
            </a:r>
          </a:p>
        </p:txBody>
      </p:sp>
    </p:spTree>
    <p:extLst>
      <p:ext uri="{BB962C8B-B14F-4D97-AF65-F5344CB8AC3E}">
        <p14:creationId xmlns:p14="http://schemas.microsoft.com/office/powerpoint/2010/main" val="23855883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000" dirty="0"/>
              <a:t>3.</a:t>
            </a:r>
            <a:r>
              <a:rPr lang="zh-CN" altLang="en-US" sz="4000" dirty="0"/>
              <a:t>地址转换</a:t>
            </a:r>
          </a:p>
        </p:txBody>
      </p:sp>
      <p:sp>
        <p:nvSpPr>
          <p:cNvPr id="2" name="内容占位符 1"/>
          <p:cNvSpPr>
            <a:spLocks noGrp="1"/>
          </p:cNvSpPr>
          <p:nvPr>
            <p:ph sz="quarter" idx="1"/>
          </p:nvPr>
        </p:nvSpPr>
        <p:spPr>
          <a:xfrm>
            <a:off x="611560" y="1606698"/>
            <a:ext cx="6098108" cy="4846638"/>
          </a:xfrm>
        </p:spPr>
        <p:txBody>
          <a:bodyPr/>
          <a:lstStyle/>
          <a:p>
            <a:r>
              <a:rPr lang="zh-CN" altLang="en-US" sz="2800" dirty="0"/>
              <a:t>地址转换过程</a:t>
            </a:r>
            <a:r>
              <a:rPr lang="en-US" altLang="zh-CN" sz="2800" dirty="0"/>
              <a:t>(</a:t>
            </a:r>
            <a:r>
              <a:rPr lang="zh-CN" altLang="en-US" sz="2800" dirty="0"/>
              <a:t>硬件机制</a:t>
            </a:r>
            <a:r>
              <a:rPr lang="en-US" altLang="zh-CN" sz="2800" dirty="0"/>
              <a:t>)</a:t>
            </a:r>
          </a:p>
          <a:p>
            <a:pPr lvl="3"/>
            <a:endParaRPr lang="en-US" altLang="zh-CN" dirty="0"/>
          </a:p>
          <a:p>
            <a:pPr marL="292608" lvl="1" indent="0">
              <a:buNone/>
            </a:pPr>
            <a:r>
              <a:rPr lang="en-US" altLang="zh-CN" dirty="0"/>
              <a:t>if (</a:t>
            </a:r>
            <a:r>
              <a:rPr lang="zh-CN" altLang="en-US" dirty="0">
                <a:solidFill>
                  <a:srgbClr val="0000CC"/>
                </a:solidFill>
              </a:rPr>
              <a:t>虚拟页面不在内存</a:t>
            </a:r>
            <a:r>
              <a:rPr lang="zh-CN" altLang="en-US" dirty="0"/>
              <a:t>、</a:t>
            </a:r>
            <a:r>
              <a:rPr lang="zh-CN" altLang="en-US" dirty="0">
                <a:solidFill>
                  <a:srgbClr val="C00000"/>
                </a:solidFill>
              </a:rPr>
              <a:t>页面非法、</a:t>
            </a:r>
            <a:r>
              <a:rPr lang="zh-CN" altLang="en-US" dirty="0"/>
              <a:t>或者</a:t>
            </a:r>
            <a:r>
              <a:rPr lang="zh-CN" altLang="en-US" dirty="0">
                <a:solidFill>
                  <a:srgbClr val="7030A0"/>
                </a:solidFill>
              </a:rPr>
              <a:t>被保护</a:t>
            </a:r>
            <a:r>
              <a:rPr lang="en-US" altLang="zh-CN" dirty="0"/>
              <a:t>)  {</a:t>
            </a:r>
          </a:p>
          <a:p>
            <a:pPr marL="292608" lvl="1" indent="0">
              <a:buNone/>
            </a:pPr>
            <a:r>
              <a:rPr lang="en-US" altLang="zh-CN" dirty="0"/>
              <a:t>   </a:t>
            </a:r>
            <a:r>
              <a:rPr lang="zh-CN" altLang="en-US" sz="2400" dirty="0"/>
              <a:t>硬件产生异常，陷入操作系统，执行页面错误服务程序（</a:t>
            </a:r>
            <a:r>
              <a:rPr lang="en-US" altLang="zh-CN" sz="2400" dirty="0"/>
              <a:t>Page Fault</a:t>
            </a:r>
            <a:r>
              <a:rPr lang="zh-CN" altLang="en-US" sz="2400" dirty="0"/>
              <a:t>）</a:t>
            </a:r>
            <a:endParaRPr lang="en-US" altLang="zh-CN" sz="2400" dirty="0"/>
          </a:p>
          <a:p>
            <a:pPr marL="292608" lvl="1" indent="0">
              <a:buNone/>
            </a:pPr>
            <a:r>
              <a:rPr lang="en-US" altLang="zh-CN" dirty="0"/>
              <a:t>} else {</a:t>
            </a:r>
          </a:p>
          <a:p>
            <a:pPr marL="530352" lvl="2" indent="0">
              <a:buNone/>
            </a:pPr>
            <a:r>
              <a:rPr lang="en-US" altLang="zh-CN" dirty="0"/>
              <a:t> </a:t>
            </a:r>
            <a:r>
              <a:rPr lang="zh-CN" altLang="en-US" dirty="0"/>
              <a:t>页框号 </a:t>
            </a:r>
            <a:r>
              <a:rPr lang="en-US" altLang="zh-CN" dirty="0"/>
              <a:t>= </a:t>
            </a:r>
            <a:r>
              <a:rPr lang="zh-CN" altLang="en-US" dirty="0"/>
              <a:t>页表</a:t>
            </a:r>
            <a:r>
              <a:rPr lang="en-US" altLang="zh-CN" dirty="0"/>
              <a:t>[</a:t>
            </a:r>
            <a:r>
              <a:rPr lang="zh-CN" altLang="en-US" dirty="0"/>
              <a:t>虚页号</a:t>
            </a:r>
            <a:r>
              <a:rPr lang="en-US" altLang="zh-CN" dirty="0"/>
              <a:t>] </a:t>
            </a:r>
          </a:p>
          <a:p>
            <a:pPr marL="530352" lvl="2" indent="0">
              <a:buNone/>
            </a:pPr>
            <a:r>
              <a:rPr lang="en-US" altLang="zh-CN" dirty="0"/>
              <a:t> </a:t>
            </a:r>
            <a:r>
              <a:rPr lang="zh-CN" altLang="en-US" dirty="0"/>
              <a:t>物理地址 </a:t>
            </a:r>
            <a:r>
              <a:rPr lang="en-US" altLang="zh-CN" dirty="0"/>
              <a:t>= </a:t>
            </a:r>
            <a:r>
              <a:rPr lang="zh-CN" altLang="en-US" dirty="0"/>
              <a:t>页框号  拼接  页内偏移</a:t>
            </a:r>
            <a:endParaRPr lang="en-US" altLang="zh-CN" dirty="0"/>
          </a:p>
          <a:p>
            <a:pPr marL="292608" lvl="1" indent="0">
              <a:buNone/>
            </a:pPr>
            <a:r>
              <a:rPr lang="en-US" altLang="zh-CN" dirty="0"/>
              <a:t>}</a:t>
            </a:r>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20999225"/>
              </p:ext>
            </p:extLst>
          </p:nvPr>
        </p:nvGraphicFramePr>
        <p:xfrm>
          <a:off x="6948264" y="2520135"/>
          <a:ext cx="2049140" cy="4077217"/>
        </p:xfrm>
        <a:graphic>
          <a:graphicData uri="http://schemas.openxmlformats.org/drawingml/2006/table">
            <a:tbl>
              <a:tblPr bandRow="1">
                <a:tableStyleId>{5940675A-B579-460E-94D1-54222C63F5DA}</a:tableStyleId>
              </a:tblPr>
              <a:tblGrid>
                <a:gridCol w="2049140">
                  <a:extLst>
                    <a:ext uri="{9D8B030D-6E8A-4147-A177-3AD203B41FA5}">
                      <a16:colId xmlns:a16="http://schemas.microsoft.com/office/drawing/2014/main" val="20000"/>
                    </a:ext>
                  </a:extLst>
                </a:gridCol>
              </a:tblGrid>
              <a:tr h="2993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zh-CN" sz="1600" b="1" kern="1200" dirty="0">
                          <a:solidFill>
                            <a:schemeClr val="tx1"/>
                          </a:solidFill>
                          <a:effectLst/>
                          <a:latin typeface="华文楷体" pitchFamily="2" charset="-122"/>
                          <a:ea typeface="华文楷体" pitchFamily="2" charset="-122"/>
                          <a:cs typeface="+mn-cs"/>
                        </a:rPr>
                        <a:t>内核虚拟存储器</a:t>
                      </a:r>
                    </a:p>
                  </a:txBody>
                  <a:tcPr anchor="ctr">
                    <a:solidFill>
                      <a:schemeClr val="accent4">
                        <a:lumMod val="20000"/>
                        <a:lumOff val="80000"/>
                      </a:schemeClr>
                    </a:solidFill>
                  </a:tcPr>
                </a:tc>
                <a:extLst>
                  <a:ext uri="{0D108BD9-81ED-4DB2-BD59-A6C34878D82A}">
                    <a16:rowId xmlns:a16="http://schemas.microsoft.com/office/drawing/2014/main" val="10000"/>
                  </a:ext>
                </a:extLst>
              </a:tr>
              <a:tr h="505147">
                <a:tc>
                  <a:txBody>
                    <a:bodyPr/>
                    <a:lstStyle/>
                    <a:p>
                      <a:pPr algn="ctr"/>
                      <a:r>
                        <a:rPr lang="zh-CN" altLang="en-US" sz="1600" b="1" dirty="0">
                          <a:latin typeface="华文楷体" pitchFamily="2" charset="-122"/>
                          <a:ea typeface="华文楷体" pitchFamily="2" charset="-122"/>
                        </a:rPr>
                        <a:t>用户栈</a:t>
                      </a:r>
                    </a:p>
                    <a:p>
                      <a:pPr algn="ctr"/>
                      <a:r>
                        <a:rPr lang="zh-CN" altLang="en-US" sz="1600" b="1" dirty="0">
                          <a:latin typeface="华文楷体" pitchFamily="2" charset="-122"/>
                          <a:ea typeface="华文楷体" pitchFamily="2" charset="-122"/>
                        </a:rPr>
                        <a:t>（运行时创建的）</a:t>
                      </a:r>
                    </a:p>
                  </a:txBody>
                  <a:tcPr anchor="ctr">
                    <a:solidFill>
                      <a:schemeClr val="accent4">
                        <a:lumMod val="20000"/>
                        <a:lumOff val="80000"/>
                      </a:schemeClr>
                    </a:solidFill>
                  </a:tcPr>
                </a:tc>
                <a:extLst>
                  <a:ext uri="{0D108BD9-81ED-4DB2-BD59-A6C34878D82A}">
                    <a16:rowId xmlns:a16="http://schemas.microsoft.com/office/drawing/2014/main" val="10001"/>
                  </a:ext>
                </a:extLst>
              </a:tr>
              <a:tr h="349256">
                <a:tc>
                  <a:txBody>
                    <a:bodyPr/>
                    <a:lstStyle/>
                    <a:p>
                      <a:pPr algn="ctr"/>
                      <a:endParaRPr lang="zh-CN" altLang="en-US" sz="1600" b="1" dirty="0">
                        <a:latin typeface="华文楷体" pitchFamily="2" charset="-122"/>
                        <a:ea typeface="华文楷体" pitchFamily="2" charset="-122"/>
                      </a:endParaRPr>
                    </a:p>
                  </a:txBody>
                  <a:tcPr anchor="ctr">
                    <a:solidFill>
                      <a:schemeClr val="accent4">
                        <a:lumMod val="20000"/>
                        <a:lumOff val="80000"/>
                      </a:schemeClr>
                    </a:solidFill>
                  </a:tcPr>
                </a:tc>
                <a:extLst>
                  <a:ext uri="{0D108BD9-81ED-4DB2-BD59-A6C34878D82A}">
                    <a16:rowId xmlns:a16="http://schemas.microsoft.com/office/drawing/2014/main" val="10002"/>
                  </a:ext>
                </a:extLst>
              </a:tr>
              <a:tr h="505147">
                <a:tc>
                  <a:txBody>
                    <a:bodyPr/>
                    <a:lstStyle/>
                    <a:p>
                      <a:pPr algn="ctr"/>
                      <a:r>
                        <a:rPr kumimoji="0" lang="zh-CN" altLang="zh-CN" sz="1600" b="1" kern="1200" dirty="0">
                          <a:solidFill>
                            <a:schemeClr val="tx1"/>
                          </a:solidFill>
                          <a:effectLst/>
                          <a:latin typeface="华文楷体" pitchFamily="2" charset="-122"/>
                          <a:ea typeface="华文楷体" pitchFamily="2" charset="-122"/>
                          <a:cs typeface="+mn-cs"/>
                        </a:rPr>
                        <a:t>共享库的存储器</a:t>
                      </a:r>
                    </a:p>
                    <a:p>
                      <a:pPr algn="ctr"/>
                      <a:r>
                        <a:rPr kumimoji="0" lang="zh-CN" altLang="zh-CN" sz="1600" b="1" kern="1200" dirty="0">
                          <a:solidFill>
                            <a:schemeClr val="tx1"/>
                          </a:solidFill>
                          <a:effectLst/>
                          <a:latin typeface="华文楷体" pitchFamily="2" charset="-122"/>
                          <a:ea typeface="华文楷体" pitchFamily="2" charset="-122"/>
                          <a:cs typeface="+mn-cs"/>
                        </a:rPr>
                        <a:t>映射区域</a:t>
                      </a:r>
                    </a:p>
                  </a:txBody>
                  <a:tcPr anchor="ctr">
                    <a:solidFill>
                      <a:schemeClr val="accent4">
                        <a:lumMod val="20000"/>
                        <a:lumOff val="80000"/>
                      </a:schemeClr>
                    </a:solidFill>
                  </a:tcPr>
                </a:tc>
                <a:extLst>
                  <a:ext uri="{0D108BD9-81ED-4DB2-BD59-A6C34878D82A}">
                    <a16:rowId xmlns:a16="http://schemas.microsoft.com/office/drawing/2014/main" val="10003"/>
                  </a:ext>
                </a:extLst>
              </a:tr>
              <a:tr h="399149">
                <a:tc>
                  <a:txBody>
                    <a:bodyPr/>
                    <a:lstStyle/>
                    <a:p>
                      <a:pPr algn="ctr"/>
                      <a:endParaRPr lang="zh-CN" altLang="en-US" sz="1600" b="1" dirty="0">
                        <a:latin typeface="华文楷体" pitchFamily="2" charset="-122"/>
                        <a:ea typeface="华文楷体" pitchFamily="2" charset="-122"/>
                      </a:endParaRPr>
                    </a:p>
                  </a:txBody>
                  <a:tcPr anchor="ctr">
                    <a:solidFill>
                      <a:schemeClr val="accent4">
                        <a:lumMod val="20000"/>
                        <a:lumOff val="80000"/>
                      </a:schemeClr>
                    </a:solidFill>
                  </a:tcPr>
                </a:tc>
                <a:extLst>
                  <a:ext uri="{0D108BD9-81ED-4DB2-BD59-A6C34878D82A}">
                    <a16:rowId xmlns:a16="http://schemas.microsoft.com/office/drawing/2014/main" val="10004"/>
                  </a:ext>
                </a:extLst>
              </a:tr>
              <a:tr h="717840">
                <a:tc>
                  <a:txBody>
                    <a:bodyPr/>
                    <a:lstStyle/>
                    <a:p>
                      <a:pPr algn="ctr"/>
                      <a:r>
                        <a:rPr kumimoji="0" lang="zh-CN" altLang="zh-CN" sz="1600" b="1" kern="1200" dirty="0">
                          <a:solidFill>
                            <a:schemeClr val="tx1"/>
                          </a:solidFill>
                          <a:effectLst/>
                          <a:latin typeface="华文楷体" pitchFamily="2" charset="-122"/>
                          <a:ea typeface="华文楷体" pitchFamily="2" charset="-122"/>
                          <a:cs typeface="+mn-cs"/>
                        </a:rPr>
                        <a:t>运行时堆</a:t>
                      </a:r>
                    </a:p>
                    <a:p>
                      <a:r>
                        <a:rPr kumimoji="0" lang="zh-CN" altLang="zh-CN" sz="1600" b="1" kern="1200" dirty="0">
                          <a:solidFill>
                            <a:schemeClr val="tx1"/>
                          </a:solidFill>
                          <a:effectLst/>
                          <a:latin typeface="华文楷体" pitchFamily="2" charset="-122"/>
                          <a:ea typeface="华文楷体" pitchFamily="2" charset="-122"/>
                          <a:cs typeface="+mn-cs"/>
                        </a:rPr>
                        <a:t>（在运行时由</a:t>
                      </a:r>
                      <a:r>
                        <a:rPr kumimoji="0" lang="en-US" altLang="zh-CN" sz="1600" b="1" kern="1200" dirty="0" err="1">
                          <a:solidFill>
                            <a:schemeClr val="tx1"/>
                          </a:solidFill>
                          <a:effectLst/>
                          <a:latin typeface="华文楷体" pitchFamily="2" charset="-122"/>
                          <a:ea typeface="华文楷体" pitchFamily="2" charset="-122"/>
                          <a:cs typeface="+mn-cs"/>
                        </a:rPr>
                        <a:t>malloc</a:t>
                      </a:r>
                      <a:r>
                        <a:rPr kumimoji="0" lang="zh-CN" altLang="zh-CN" sz="1600" b="1" kern="1200" dirty="0">
                          <a:solidFill>
                            <a:schemeClr val="tx1"/>
                          </a:solidFill>
                          <a:effectLst/>
                          <a:latin typeface="华文楷体" pitchFamily="2" charset="-122"/>
                          <a:ea typeface="华文楷体" pitchFamily="2" charset="-122"/>
                          <a:cs typeface="+mn-cs"/>
                        </a:rPr>
                        <a:t>创建的）</a:t>
                      </a:r>
                    </a:p>
                  </a:txBody>
                  <a:tcPr anchor="ctr">
                    <a:solidFill>
                      <a:schemeClr val="accent4">
                        <a:lumMod val="20000"/>
                        <a:lumOff val="80000"/>
                      </a:schemeClr>
                    </a:solidFill>
                  </a:tcPr>
                </a:tc>
                <a:extLst>
                  <a:ext uri="{0D108BD9-81ED-4DB2-BD59-A6C34878D82A}">
                    <a16:rowId xmlns:a16="http://schemas.microsoft.com/office/drawing/2014/main" val="10005"/>
                  </a:ext>
                </a:extLst>
              </a:tr>
              <a:tr h="341772">
                <a:tc>
                  <a:txBody>
                    <a:bodyPr/>
                    <a:lstStyle/>
                    <a:p>
                      <a:pPr algn="ctr"/>
                      <a:r>
                        <a:rPr kumimoji="0" lang="zh-CN" altLang="zh-CN" sz="1600" b="1" kern="1200" dirty="0">
                          <a:solidFill>
                            <a:schemeClr val="tx1"/>
                          </a:solidFill>
                          <a:effectLst/>
                          <a:latin typeface="华文楷体" pitchFamily="2" charset="-122"/>
                          <a:ea typeface="华文楷体" pitchFamily="2" charset="-122"/>
                          <a:cs typeface="+mn-cs"/>
                        </a:rPr>
                        <a:t>读</a:t>
                      </a:r>
                      <a:r>
                        <a:rPr kumimoji="0" lang="en-US" altLang="zh-CN" sz="1600" b="1" kern="1200" dirty="0">
                          <a:solidFill>
                            <a:schemeClr val="tx1"/>
                          </a:solidFill>
                          <a:effectLst/>
                          <a:latin typeface="华文楷体" pitchFamily="2" charset="-122"/>
                          <a:ea typeface="华文楷体" pitchFamily="2" charset="-122"/>
                          <a:cs typeface="+mn-cs"/>
                        </a:rPr>
                        <a:t>/</a:t>
                      </a:r>
                      <a:r>
                        <a:rPr kumimoji="0" lang="zh-CN" altLang="zh-CN" sz="1600" b="1" kern="1200" dirty="0">
                          <a:solidFill>
                            <a:schemeClr val="tx1"/>
                          </a:solidFill>
                          <a:effectLst/>
                          <a:latin typeface="华文楷体" pitchFamily="2" charset="-122"/>
                          <a:ea typeface="华文楷体" pitchFamily="2" charset="-122"/>
                          <a:cs typeface="+mn-cs"/>
                        </a:rPr>
                        <a:t>写数据</a:t>
                      </a:r>
                      <a:endParaRPr lang="zh-CN" altLang="en-US" sz="1600" b="1" dirty="0">
                        <a:latin typeface="华文楷体" pitchFamily="2" charset="-122"/>
                        <a:ea typeface="华文楷体" pitchFamily="2" charset="-122"/>
                      </a:endParaRPr>
                    </a:p>
                  </a:txBody>
                  <a:tcPr anchor="ctr">
                    <a:solidFill>
                      <a:schemeClr val="accent4">
                        <a:lumMod val="20000"/>
                        <a:lumOff val="80000"/>
                      </a:schemeClr>
                    </a:solidFill>
                  </a:tcPr>
                </a:tc>
                <a:extLst>
                  <a:ext uri="{0D108BD9-81ED-4DB2-BD59-A6C34878D82A}">
                    <a16:rowId xmlns:a16="http://schemas.microsoft.com/office/drawing/2014/main" val="10006"/>
                  </a:ext>
                </a:extLst>
              </a:tr>
              <a:tr h="3342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zh-CN" sz="1600" b="1" kern="1200" dirty="0">
                          <a:solidFill>
                            <a:schemeClr val="tx1"/>
                          </a:solidFill>
                          <a:effectLst/>
                          <a:latin typeface="华文楷体" pitchFamily="2" charset="-122"/>
                          <a:ea typeface="华文楷体" pitchFamily="2" charset="-122"/>
                          <a:cs typeface="+mn-cs"/>
                        </a:rPr>
                        <a:t>只读的代码和数据</a:t>
                      </a:r>
                    </a:p>
                  </a:txBody>
                  <a:tcPr anchor="ctr">
                    <a:solidFill>
                      <a:schemeClr val="accent4">
                        <a:lumMod val="20000"/>
                        <a:lumOff val="80000"/>
                      </a:schemeClr>
                    </a:solidFill>
                  </a:tcPr>
                </a:tc>
                <a:extLst>
                  <a:ext uri="{0D108BD9-81ED-4DB2-BD59-A6C34878D82A}">
                    <a16:rowId xmlns:a16="http://schemas.microsoft.com/office/drawing/2014/main" val="10007"/>
                  </a:ext>
                </a:extLst>
              </a:tr>
              <a:tr h="292454">
                <a:tc>
                  <a:txBody>
                    <a:bodyPr/>
                    <a:lstStyle/>
                    <a:p>
                      <a:pPr algn="ctr"/>
                      <a:endParaRPr lang="zh-CN" altLang="en-US" sz="1600" b="1" dirty="0">
                        <a:latin typeface="华文楷体" pitchFamily="2" charset="-122"/>
                        <a:ea typeface="华文楷体" pitchFamily="2" charset="-122"/>
                      </a:endParaRPr>
                    </a:p>
                  </a:txBody>
                  <a:tcPr anchor="ctr">
                    <a:solidFill>
                      <a:schemeClr val="accent4">
                        <a:lumMod val="20000"/>
                        <a:lumOff val="8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647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026060"/>
          </a:xfrm>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地址转换</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映射</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251520" y="1988840"/>
            <a:ext cx="720080" cy="360040"/>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latin typeface="Calibri" pitchFamily="34" charset="0"/>
                <a:cs typeface="Calibri" pitchFamily="34" charset="0"/>
              </a:rPr>
              <a:t>10</a:t>
            </a:r>
            <a:endParaRPr lang="zh-CN" altLang="en-US" dirty="0">
              <a:solidFill>
                <a:srgbClr val="C00000"/>
              </a:solidFill>
              <a:latin typeface="Calibri" pitchFamily="34" charset="0"/>
              <a:cs typeface="Calibri" pitchFamily="34" charset="0"/>
            </a:endParaRPr>
          </a:p>
        </p:txBody>
      </p:sp>
      <p:sp>
        <p:nvSpPr>
          <p:cNvPr id="4" name="矩形 3"/>
          <p:cNvSpPr/>
          <p:nvPr/>
        </p:nvSpPr>
        <p:spPr>
          <a:xfrm>
            <a:off x="971600" y="1988840"/>
            <a:ext cx="720080" cy="360040"/>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latin typeface="Calibri" pitchFamily="34" charset="0"/>
                <a:cs typeface="Calibri" pitchFamily="34" charset="0"/>
              </a:rPr>
              <a:t>10</a:t>
            </a:r>
            <a:endParaRPr lang="zh-CN" altLang="en-US" dirty="0">
              <a:solidFill>
                <a:srgbClr val="C00000"/>
              </a:solidFill>
              <a:latin typeface="Calibri" pitchFamily="34" charset="0"/>
              <a:cs typeface="Calibri" pitchFamily="34" charset="0"/>
            </a:endParaRPr>
          </a:p>
        </p:txBody>
      </p:sp>
      <p:sp>
        <p:nvSpPr>
          <p:cNvPr id="5" name="矩形 4"/>
          <p:cNvSpPr/>
          <p:nvPr/>
        </p:nvSpPr>
        <p:spPr>
          <a:xfrm>
            <a:off x="1691680" y="1988840"/>
            <a:ext cx="936104" cy="360040"/>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latin typeface="Calibri" pitchFamily="34" charset="0"/>
                <a:cs typeface="Calibri" pitchFamily="34" charset="0"/>
              </a:rPr>
              <a:t>12</a:t>
            </a:r>
            <a:endParaRPr lang="zh-CN" altLang="en-US" dirty="0">
              <a:solidFill>
                <a:srgbClr val="C00000"/>
              </a:solidFill>
              <a:latin typeface="Calibri" pitchFamily="34" charset="0"/>
              <a:cs typeface="Calibri" pitchFamily="34" charset="0"/>
            </a:endParaRPr>
          </a:p>
        </p:txBody>
      </p:sp>
      <p:grpSp>
        <p:nvGrpSpPr>
          <p:cNvPr id="10" name="组合 9"/>
          <p:cNvGrpSpPr/>
          <p:nvPr/>
        </p:nvGrpSpPr>
        <p:grpSpPr>
          <a:xfrm>
            <a:off x="3419872" y="4333300"/>
            <a:ext cx="576064" cy="1080120"/>
            <a:chOff x="3131840" y="3284984"/>
            <a:chExt cx="576064" cy="1080120"/>
          </a:xfrm>
        </p:grpSpPr>
        <p:sp>
          <p:nvSpPr>
            <p:cNvPr id="6" name="矩形 5"/>
            <p:cNvSpPr/>
            <p:nvPr/>
          </p:nvSpPr>
          <p:spPr>
            <a:xfrm>
              <a:off x="3131840" y="3284984"/>
              <a:ext cx="576064" cy="1080120"/>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131840" y="4005064"/>
              <a:ext cx="57606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31840" y="3861048"/>
              <a:ext cx="57606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88024" y="3140968"/>
            <a:ext cx="576064" cy="1080120"/>
            <a:chOff x="3131840" y="3284984"/>
            <a:chExt cx="576064" cy="1080120"/>
          </a:xfrm>
        </p:grpSpPr>
        <p:sp>
          <p:nvSpPr>
            <p:cNvPr id="12" name="矩形 11"/>
            <p:cNvSpPr/>
            <p:nvPr/>
          </p:nvSpPr>
          <p:spPr>
            <a:xfrm>
              <a:off x="3131840" y="3284984"/>
              <a:ext cx="576064" cy="1080120"/>
            </a:xfrm>
            <a:prstGeom prst="rect">
              <a:avLst/>
            </a:prstGeom>
            <a:solidFill>
              <a:schemeClr val="accent5">
                <a:lumMod val="20000"/>
                <a:lumOff val="8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131840" y="4005064"/>
              <a:ext cx="576064" cy="0"/>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131840" y="3861048"/>
              <a:ext cx="576064" cy="0"/>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940424" y="3293368"/>
            <a:ext cx="576064" cy="1080120"/>
            <a:chOff x="3131840" y="3284984"/>
            <a:chExt cx="576064" cy="1080120"/>
          </a:xfrm>
        </p:grpSpPr>
        <p:sp>
          <p:nvSpPr>
            <p:cNvPr id="16" name="矩形 15"/>
            <p:cNvSpPr/>
            <p:nvPr/>
          </p:nvSpPr>
          <p:spPr>
            <a:xfrm>
              <a:off x="3131840" y="3284984"/>
              <a:ext cx="576064" cy="1080120"/>
            </a:xfrm>
            <a:prstGeom prst="rect">
              <a:avLst/>
            </a:prstGeom>
            <a:solidFill>
              <a:schemeClr val="accent5">
                <a:lumMod val="20000"/>
                <a:lumOff val="8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3131840" y="4005064"/>
              <a:ext cx="576064" cy="0"/>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131840" y="3861048"/>
              <a:ext cx="576064" cy="0"/>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组合 22"/>
          <p:cNvGrpSpPr/>
          <p:nvPr/>
        </p:nvGrpSpPr>
        <p:grpSpPr>
          <a:xfrm>
            <a:off x="5245224" y="3598168"/>
            <a:ext cx="576064" cy="1080120"/>
            <a:chOff x="3131840" y="3284984"/>
            <a:chExt cx="576064" cy="1080120"/>
          </a:xfrm>
        </p:grpSpPr>
        <p:sp>
          <p:nvSpPr>
            <p:cNvPr id="24" name="矩形 23"/>
            <p:cNvSpPr/>
            <p:nvPr/>
          </p:nvSpPr>
          <p:spPr>
            <a:xfrm>
              <a:off x="3131840" y="3284984"/>
              <a:ext cx="576064" cy="1080120"/>
            </a:xfrm>
            <a:prstGeom prst="rect">
              <a:avLst/>
            </a:prstGeom>
            <a:solidFill>
              <a:schemeClr val="accent5">
                <a:lumMod val="20000"/>
                <a:lumOff val="8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3131840" y="4005064"/>
              <a:ext cx="576064" cy="0"/>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31840" y="3861048"/>
              <a:ext cx="576064" cy="0"/>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 name="组合 30"/>
          <p:cNvGrpSpPr/>
          <p:nvPr/>
        </p:nvGrpSpPr>
        <p:grpSpPr>
          <a:xfrm>
            <a:off x="5550024" y="3950472"/>
            <a:ext cx="576064" cy="1080120"/>
            <a:chOff x="3131840" y="3284984"/>
            <a:chExt cx="576064" cy="1080120"/>
          </a:xfrm>
        </p:grpSpPr>
        <p:sp>
          <p:nvSpPr>
            <p:cNvPr id="32" name="矩形 31"/>
            <p:cNvSpPr/>
            <p:nvPr/>
          </p:nvSpPr>
          <p:spPr>
            <a:xfrm>
              <a:off x="3131840" y="3284984"/>
              <a:ext cx="576064" cy="1080120"/>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3131840" y="4005064"/>
              <a:ext cx="57606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131840" y="3861048"/>
              <a:ext cx="57606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2267744" y="3293368"/>
            <a:ext cx="1440160" cy="387660"/>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rPr>
              <a:t>页目录地址</a:t>
            </a:r>
          </a:p>
        </p:txBody>
      </p:sp>
      <p:sp>
        <p:nvSpPr>
          <p:cNvPr id="38" name="矩形 37"/>
          <p:cNvSpPr/>
          <p:nvPr/>
        </p:nvSpPr>
        <p:spPr>
          <a:xfrm>
            <a:off x="7884368" y="1916832"/>
            <a:ext cx="936104" cy="460851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rPr>
              <a:t>页框</a:t>
            </a:r>
          </a:p>
        </p:txBody>
      </p:sp>
      <p:cxnSp>
        <p:nvCxnSpPr>
          <p:cNvPr id="43" name="直接连接符 42"/>
          <p:cNvCxnSpPr/>
          <p:nvPr/>
        </p:nvCxnSpPr>
        <p:spPr>
          <a:xfrm>
            <a:off x="7884368" y="4005064"/>
            <a:ext cx="93610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884368" y="4509120"/>
            <a:ext cx="93610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843808" y="4527122"/>
            <a:ext cx="288032" cy="270030"/>
          </a:xfrm>
          <a:prstGeom prst="ellipse">
            <a:avLst/>
          </a:prstGeom>
          <a:solidFill>
            <a:srgbClr val="CCCC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CC"/>
                </a:solidFill>
              </a:rPr>
              <a:t>+</a:t>
            </a:r>
            <a:endParaRPr lang="zh-CN" altLang="en-US" dirty="0">
              <a:solidFill>
                <a:srgbClr val="0000CC"/>
              </a:solidFill>
            </a:endParaRPr>
          </a:p>
        </p:txBody>
      </p:sp>
      <p:cxnSp>
        <p:nvCxnSpPr>
          <p:cNvPr id="62" name="直接箭头连接符 61"/>
          <p:cNvCxnSpPr>
            <a:stCxn id="35" idx="2"/>
            <a:endCxn id="60" idx="0"/>
          </p:cNvCxnSpPr>
          <p:nvPr/>
        </p:nvCxnSpPr>
        <p:spPr>
          <a:xfrm>
            <a:off x="2987824" y="3681028"/>
            <a:ext cx="0" cy="846094"/>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3" idx="2"/>
            <a:endCxn id="60" idx="2"/>
          </p:cNvCxnSpPr>
          <p:nvPr/>
        </p:nvCxnSpPr>
        <p:spPr>
          <a:xfrm rot="16200000" flipH="1">
            <a:off x="571056" y="2389384"/>
            <a:ext cx="2313257" cy="2232248"/>
          </a:xfrm>
          <a:prstGeom prst="bentConnector2">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a:stCxn id="60" idx="4"/>
          </p:cNvCxnSpPr>
          <p:nvPr/>
        </p:nvCxnSpPr>
        <p:spPr>
          <a:xfrm rot="16200000" flipH="1">
            <a:off x="3110880" y="4674096"/>
            <a:ext cx="185936" cy="432048"/>
          </a:xfrm>
          <a:prstGeom prst="bentConnector2">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4427984" y="4460864"/>
            <a:ext cx="288032" cy="270030"/>
          </a:xfrm>
          <a:prstGeom prst="ellipse">
            <a:avLst/>
          </a:prstGeom>
          <a:solidFill>
            <a:srgbClr val="CCCC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CC"/>
                </a:solidFill>
              </a:rPr>
              <a:t>+</a:t>
            </a:r>
            <a:endParaRPr lang="zh-CN" altLang="en-US" dirty="0">
              <a:solidFill>
                <a:srgbClr val="0000CC"/>
              </a:solidFill>
            </a:endParaRPr>
          </a:p>
        </p:txBody>
      </p:sp>
      <p:cxnSp>
        <p:nvCxnSpPr>
          <p:cNvPr id="75" name="肘形连接符 74"/>
          <p:cNvCxnSpPr>
            <a:endCxn id="67" idx="2"/>
          </p:cNvCxnSpPr>
          <p:nvPr/>
        </p:nvCxnSpPr>
        <p:spPr>
          <a:xfrm flipV="1">
            <a:off x="3995936" y="4595879"/>
            <a:ext cx="432048" cy="392793"/>
          </a:xfrm>
          <a:prstGeom prst="bentConnector3">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7" idx="6"/>
          </p:cNvCxnSpPr>
          <p:nvPr/>
        </p:nvCxnSpPr>
        <p:spPr>
          <a:xfrm>
            <a:off x="4716016" y="4595879"/>
            <a:ext cx="834008"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4427984" y="1988840"/>
            <a:ext cx="1224136" cy="360040"/>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rPr>
              <a:t>页框号</a:t>
            </a:r>
          </a:p>
        </p:txBody>
      </p:sp>
      <p:sp>
        <p:nvSpPr>
          <p:cNvPr id="80" name="矩形 79"/>
          <p:cNvSpPr/>
          <p:nvPr/>
        </p:nvSpPr>
        <p:spPr>
          <a:xfrm>
            <a:off x="5652120" y="1988840"/>
            <a:ext cx="936104" cy="360040"/>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Calibri" pitchFamily="34" charset="0"/>
                <a:ea typeface="华文楷体" pitchFamily="2" charset="-122"/>
              </a:rPr>
              <a:t>偏移</a:t>
            </a:r>
          </a:p>
        </p:txBody>
      </p:sp>
      <p:cxnSp>
        <p:nvCxnSpPr>
          <p:cNvPr id="82" name="肘形连接符 81"/>
          <p:cNvCxnSpPr>
            <a:stCxn id="5" idx="2"/>
            <a:endCxn id="80" idx="0"/>
          </p:cNvCxnSpPr>
          <p:nvPr/>
        </p:nvCxnSpPr>
        <p:spPr>
          <a:xfrm rot="5400000" flipH="1" flipV="1">
            <a:off x="3959932" y="188640"/>
            <a:ext cx="360040" cy="3960440"/>
          </a:xfrm>
          <a:prstGeom prst="bentConnector5">
            <a:avLst>
              <a:gd name="adj1" fmla="val -63493"/>
              <a:gd name="adj2" fmla="val 50000"/>
              <a:gd name="adj3" fmla="val 163493"/>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4" name="肘形连接符 113"/>
          <p:cNvCxnSpPr/>
          <p:nvPr/>
        </p:nvCxnSpPr>
        <p:spPr>
          <a:xfrm rot="5400000" flipH="1" flipV="1">
            <a:off x="5490590" y="3279234"/>
            <a:ext cx="1949156" cy="678160"/>
          </a:xfrm>
          <a:prstGeom prst="bentConnector3">
            <a:avLst>
              <a:gd name="adj1" fmla="val -568"/>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肘形连接符 117"/>
          <p:cNvCxnSpPr>
            <a:endCxn id="79" idx="2"/>
          </p:cNvCxnSpPr>
          <p:nvPr/>
        </p:nvCxnSpPr>
        <p:spPr>
          <a:xfrm rot="10800000">
            <a:off x="5040052" y="2348880"/>
            <a:ext cx="1764196" cy="294856"/>
          </a:xfrm>
          <a:prstGeom prst="bentConnector2">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肘形连接符 124"/>
          <p:cNvCxnSpPr>
            <a:stCxn id="80" idx="3"/>
            <a:endCxn id="38" idx="1"/>
          </p:cNvCxnSpPr>
          <p:nvPr/>
        </p:nvCxnSpPr>
        <p:spPr>
          <a:xfrm>
            <a:off x="6588224" y="2168860"/>
            <a:ext cx="1296144" cy="2052228"/>
          </a:xfrm>
          <a:prstGeom prst="bentConnector3">
            <a:avLst>
              <a:gd name="adj1" fmla="val 48669"/>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肘形连接符 128"/>
          <p:cNvCxnSpPr>
            <a:stCxn id="4" idx="2"/>
            <a:endCxn id="67" idx="0"/>
          </p:cNvCxnSpPr>
          <p:nvPr/>
        </p:nvCxnSpPr>
        <p:spPr>
          <a:xfrm rot="16200000" flipH="1">
            <a:off x="1895828" y="1784692"/>
            <a:ext cx="2111984" cy="3240360"/>
          </a:xfrm>
          <a:prstGeom prst="bentConnector3">
            <a:avLst>
              <a:gd name="adj1" fmla="val 2807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99708" y="1484784"/>
            <a:ext cx="1210588" cy="400110"/>
          </a:xfrm>
          <a:prstGeom prst="rect">
            <a:avLst/>
          </a:prstGeom>
          <a:noFill/>
        </p:spPr>
        <p:txBody>
          <a:bodyPr wrap="none" rtlCol="0">
            <a:spAutoFit/>
          </a:bodyPr>
          <a:lstStyle/>
          <a:p>
            <a:r>
              <a:rPr lang="zh-CN" altLang="en-US" sz="2000" b="1" dirty="0">
                <a:solidFill>
                  <a:srgbClr val="0000CC"/>
                </a:solidFill>
                <a:latin typeface="Calibri" pitchFamily="34" charset="0"/>
                <a:ea typeface="华文楷体" pitchFamily="2" charset="-122"/>
              </a:rPr>
              <a:t>虚拟地址</a:t>
            </a:r>
          </a:p>
        </p:txBody>
      </p:sp>
      <p:sp>
        <p:nvSpPr>
          <p:cNvPr id="137" name="TextBox 136"/>
          <p:cNvSpPr txBox="1"/>
          <p:nvPr/>
        </p:nvSpPr>
        <p:spPr>
          <a:xfrm>
            <a:off x="5076056" y="1300698"/>
            <a:ext cx="1210588" cy="400110"/>
          </a:xfrm>
          <a:prstGeom prst="rect">
            <a:avLst/>
          </a:prstGeom>
          <a:noFill/>
        </p:spPr>
        <p:txBody>
          <a:bodyPr wrap="none" rtlCol="0">
            <a:spAutoFit/>
          </a:bodyPr>
          <a:lstStyle/>
          <a:p>
            <a:r>
              <a:rPr lang="zh-CN" altLang="en-US" sz="2000" b="1" dirty="0">
                <a:solidFill>
                  <a:srgbClr val="0000CC"/>
                </a:solidFill>
                <a:latin typeface="Calibri" pitchFamily="34" charset="0"/>
                <a:ea typeface="华文楷体" pitchFamily="2" charset="-122"/>
              </a:rPr>
              <a:t>物理地址</a:t>
            </a:r>
          </a:p>
        </p:txBody>
      </p:sp>
      <p:sp>
        <p:nvSpPr>
          <p:cNvPr id="138" name="TextBox 137"/>
          <p:cNvSpPr txBox="1"/>
          <p:nvPr/>
        </p:nvSpPr>
        <p:spPr>
          <a:xfrm>
            <a:off x="8050837" y="1444714"/>
            <a:ext cx="697627" cy="400110"/>
          </a:xfrm>
          <a:prstGeom prst="rect">
            <a:avLst/>
          </a:prstGeom>
          <a:noFill/>
        </p:spPr>
        <p:txBody>
          <a:bodyPr wrap="none" rtlCol="0">
            <a:spAutoFit/>
          </a:bodyPr>
          <a:lstStyle/>
          <a:p>
            <a:r>
              <a:rPr lang="zh-CN" altLang="en-US" sz="2000" b="1" dirty="0">
                <a:solidFill>
                  <a:srgbClr val="C00000"/>
                </a:solidFill>
                <a:latin typeface="Calibri" pitchFamily="34" charset="0"/>
                <a:ea typeface="华文楷体" pitchFamily="2" charset="-122"/>
              </a:rPr>
              <a:t>内存</a:t>
            </a:r>
          </a:p>
        </p:txBody>
      </p:sp>
      <p:sp>
        <p:nvSpPr>
          <p:cNvPr id="141" name="任意多边形 140"/>
          <p:cNvSpPr/>
          <p:nvPr/>
        </p:nvSpPr>
        <p:spPr>
          <a:xfrm>
            <a:off x="2101932" y="973777"/>
            <a:ext cx="4975762" cy="5118265"/>
          </a:xfrm>
          <a:custGeom>
            <a:avLst/>
            <a:gdLst>
              <a:gd name="connsiteX0" fmla="*/ 2956956 w 4975762"/>
              <a:gd name="connsiteY0" fmla="*/ 47501 h 5118265"/>
              <a:gd name="connsiteX1" fmla="*/ 2956956 w 4975762"/>
              <a:gd name="connsiteY1" fmla="*/ 47501 h 5118265"/>
              <a:gd name="connsiteX2" fmla="*/ 2660073 w 4975762"/>
              <a:gd name="connsiteY2" fmla="*/ 47501 h 5118265"/>
              <a:gd name="connsiteX3" fmla="*/ 2624447 w 4975762"/>
              <a:gd name="connsiteY3" fmla="*/ 83127 h 5118265"/>
              <a:gd name="connsiteX4" fmla="*/ 2588821 w 4975762"/>
              <a:gd name="connsiteY4" fmla="*/ 95002 h 5118265"/>
              <a:gd name="connsiteX5" fmla="*/ 2481943 w 4975762"/>
              <a:gd name="connsiteY5" fmla="*/ 190005 h 5118265"/>
              <a:gd name="connsiteX6" fmla="*/ 2446317 w 4975762"/>
              <a:gd name="connsiteY6" fmla="*/ 225631 h 5118265"/>
              <a:gd name="connsiteX7" fmla="*/ 2422567 w 4975762"/>
              <a:gd name="connsiteY7" fmla="*/ 261257 h 5118265"/>
              <a:gd name="connsiteX8" fmla="*/ 2351315 w 4975762"/>
              <a:gd name="connsiteY8" fmla="*/ 320633 h 5118265"/>
              <a:gd name="connsiteX9" fmla="*/ 2315689 w 4975762"/>
              <a:gd name="connsiteY9" fmla="*/ 356259 h 5118265"/>
              <a:gd name="connsiteX10" fmla="*/ 2280063 w 4975762"/>
              <a:gd name="connsiteY10" fmla="*/ 403761 h 5118265"/>
              <a:gd name="connsiteX11" fmla="*/ 2256312 w 4975762"/>
              <a:gd name="connsiteY11" fmla="*/ 439387 h 5118265"/>
              <a:gd name="connsiteX12" fmla="*/ 2185060 w 4975762"/>
              <a:gd name="connsiteY12" fmla="*/ 510639 h 5118265"/>
              <a:gd name="connsiteX13" fmla="*/ 2101933 w 4975762"/>
              <a:gd name="connsiteY13" fmla="*/ 593766 h 5118265"/>
              <a:gd name="connsiteX14" fmla="*/ 2030681 w 4975762"/>
              <a:gd name="connsiteY14" fmla="*/ 641267 h 5118265"/>
              <a:gd name="connsiteX15" fmla="*/ 1959429 w 4975762"/>
              <a:gd name="connsiteY15" fmla="*/ 688768 h 5118265"/>
              <a:gd name="connsiteX16" fmla="*/ 1900052 w 4975762"/>
              <a:gd name="connsiteY16" fmla="*/ 724394 h 5118265"/>
              <a:gd name="connsiteX17" fmla="*/ 1828800 w 4975762"/>
              <a:gd name="connsiteY17" fmla="*/ 771896 h 5118265"/>
              <a:gd name="connsiteX18" fmla="*/ 1793174 w 4975762"/>
              <a:gd name="connsiteY18" fmla="*/ 807522 h 5118265"/>
              <a:gd name="connsiteX19" fmla="*/ 1745673 w 4975762"/>
              <a:gd name="connsiteY19" fmla="*/ 831272 h 5118265"/>
              <a:gd name="connsiteX20" fmla="*/ 1710047 w 4975762"/>
              <a:gd name="connsiteY20" fmla="*/ 866898 h 5118265"/>
              <a:gd name="connsiteX21" fmla="*/ 1674421 w 4975762"/>
              <a:gd name="connsiteY21" fmla="*/ 890649 h 5118265"/>
              <a:gd name="connsiteX22" fmla="*/ 1650671 w 4975762"/>
              <a:gd name="connsiteY22" fmla="*/ 926275 h 5118265"/>
              <a:gd name="connsiteX23" fmla="*/ 1579419 w 4975762"/>
              <a:gd name="connsiteY23" fmla="*/ 973776 h 5118265"/>
              <a:gd name="connsiteX24" fmla="*/ 1531917 w 4975762"/>
              <a:gd name="connsiteY24" fmla="*/ 1021278 h 5118265"/>
              <a:gd name="connsiteX25" fmla="*/ 1484416 w 4975762"/>
              <a:gd name="connsiteY25" fmla="*/ 1056904 h 5118265"/>
              <a:gd name="connsiteX26" fmla="*/ 1448790 w 4975762"/>
              <a:gd name="connsiteY26" fmla="*/ 1080654 h 5118265"/>
              <a:gd name="connsiteX27" fmla="*/ 1401289 w 4975762"/>
              <a:gd name="connsiteY27" fmla="*/ 1116280 h 5118265"/>
              <a:gd name="connsiteX28" fmla="*/ 1353787 w 4975762"/>
              <a:gd name="connsiteY28" fmla="*/ 1140031 h 5118265"/>
              <a:gd name="connsiteX29" fmla="*/ 1306286 w 4975762"/>
              <a:gd name="connsiteY29" fmla="*/ 1187532 h 5118265"/>
              <a:gd name="connsiteX30" fmla="*/ 1270660 w 4975762"/>
              <a:gd name="connsiteY30" fmla="*/ 1211283 h 5118265"/>
              <a:gd name="connsiteX31" fmla="*/ 1235034 w 4975762"/>
              <a:gd name="connsiteY31" fmla="*/ 1246909 h 5118265"/>
              <a:gd name="connsiteX32" fmla="*/ 1187533 w 4975762"/>
              <a:gd name="connsiteY32" fmla="*/ 1258784 h 5118265"/>
              <a:gd name="connsiteX33" fmla="*/ 1163782 w 4975762"/>
              <a:gd name="connsiteY33" fmla="*/ 1294410 h 5118265"/>
              <a:gd name="connsiteX34" fmla="*/ 1068780 w 4975762"/>
              <a:gd name="connsiteY34" fmla="*/ 1341911 h 5118265"/>
              <a:gd name="connsiteX35" fmla="*/ 997528 w 4975762"/>
              <a:gd name="connsiteY35" fmla="*/ 1389413 h 5118265"/>
              <a:gd name="connsiteX36" fmla="*/ 926276 w 4975762"/>
              <a:gd name="connsiteY36" fmla="*/ 1436914 h 5118265"/>
              <a:gd name="connsiteX37" fmla="*/ 855024 w 4975762"/>
              <a:gd name="connsiteY37" fmla="*/ 1484415 h 5118265"/>
              <a:gd name="connsiteX38" fmla="*/ 819398 w 4975762"/>
              <a:gd name="connsiteY38" fmla="*/ 1496291 h 5118265"/>
              <a:gd name="connsiteX39" fmla="*/ 748146 w 4975762"/>
              <a:gd name="connsiteY39" fmla="*/ 1543792 h 5118265"/>
              <a:gd name="connsiteX40" fmla="*/ 712520 w 4975762"/>
              <a:gd name="connsiteY40" fmla="*/ 1567542 h 5118265"/>
              <a:gd name="connsiteX41" fmla="*/ 676894 w 4975762"/>
              <a:gd name="connsiteY41" fmla="*/ 1591293 h 5118265"/>
              <a:gd name="connsiteX42" fmla="*/ 605642 w 4975762"/>
              <a:gd name="connsiteY42" fmla="*/ 1650670 h 5118265"/>
              <a:gd name="connsiteX43" fmla="*/ 558141 w 4975762"/>
              <a:gd name="connsiteY43" fmla="*/ 1721922 h 5118265"/>
              <a:gd name="connsiteX44" fmla="*/ 451263 w 4975762"/>
              <a:gd name="connsiteY44" fmla="*/ 1816924 h 5118265"/>
              <a:gd name="connsiteX45" fmla="*/ 415637 w 4975762"/>
              <a:gd name="connsiteY45" fmla="*/ 1840675 h 5118265"/>
              <a:gd name="connsiteX46" fmla="*/ 380011 w 4975762"/>
              <a:gd name="connsiteY46" fmla="*/ 1888176 h 5118265"/>
              <a:gd name="connsiteX47" fmla="*/ 344385 w 4975762"/>
              <a:gd name="connsiteY47" fmla="*/ 1911927 h 5118265"/>
              <a:gd name="connsiteX48" fmla="*/ 273133 w 4975762"/>
              <a:gd name="connsiteY48" fmla="*/ 1983179 h 5118265"/>
              <a:gd name="connsiteX49" fmla="*/ 213756 w 4975762"/>
              <a:gd name="connsiteY49" fmla="*/ 2054431 h 5118265"/>
              <a:gd name="connsiteX50" fmla="*/ 166255 w 4975762"/>
              <a:gd name="connsiteY50" fmla="*/ 2125683 h 5118265"/>
              <a:gd name="connsiteX51" fmla="*/ 130629 w 4975762"/>
              <a:gd name="connsiteY51" fmla="*/ 2208810 h 5118265"/>
              <a:gd name="connsiteX52" fmla="*/ 106878 w 4975762"/>
              <a:gd name="connsiteY52" fmla="*/ 2280062 h 5118265"/>
              <a:gd name="connsiteX53" fmla="*/ 95003 w 4975762"/>
              <a:gd name="connsiteY53" fmla="*/ 2315688 h 5118265"/>
              <a:gd name="connsiteX54" fmla="*/ 59377 w 4975762"/>
              <a:gd name="connsiteY54" fmla="*/ 2458192 h 5118265"/>
              <a:gd name="connsiteX55" fmla="*/ 47502 w 4975762"/>
              <a:gd name="connsiteY55" fmla="*/ 2493818 h 5118265"/>
              <a:gd name="connsiteX56" fmla="*/ 35626 w 4975762"/>
              <a:gd name="connsiteY56" fmla="*/ 2565070 h 5118265"/>
              <a:gd name="connsiteX57" fmla="*/ 23751 w 4975762"/>
              <a:gd name="connsiteY57" fmla="*/ 2612571 h 5118265"/>
              <a:gd name="connsiteX58" fmla="*/ 0 w 4975762"/>
              <a:gd name="connsiteY58" fmla="*/ 2778826 h 5118265"/>
              <a:gd name="connsiteX59" fmla="*/ 11876 w 4975762"/>
              <a:gd name="connsiteY59" fmla="*/ 3051958 h 5118265"/>
              <a:gd name="connsiteX60" fmla="*/ 35626 w 4975762"/>
              <a:gd name="connsiteY60" fmla="*/ 3491345 h 5118265"/>
              <a:gd name="connsiteX61" fmla="*/ 71252 w 4975762"/>
              <a:gd name="connsiteY61" fmla="*/ 3645724 h 5118265"/>
              <a:gd name="connsiteX62" fmla="*/ 83128 w 4975762"/>
              <a:gd name="connsiteY62" fmla="*/ 3681350 h 5118265"/>
              <a:gd name="connsiteX63" fmla="*/ 95003 w 4975762"/>
              <a:gd name="connsiteY63" fmla="*/ 3776353 h 5118265"/>
              <a:gd name="connsiteX64" fmla="*/ 106878 w 4975762"/>
              <a:gd name="connsiteY64" fmla="*/ 3811979 h 5118265"/>
              <a:gd name="connsiteX65" fmla="*/ 130629 w 4975762"/>
              <a:gd name="connsiteY65" fmla="*/ 3906981 h 5118265"/>
              <a:gd name="connsiteX66" fmla="*/ 154380 w 4975762"/>
              <a:gd name="connsiteY66" fmla="*/ 4001984 h 5118265"/>
              <a:gd name="connsiteX67" fmla="*/ 178130 w 4975762"/>
              <a:gd name="connsiteY67" fmla="*/ 4085111 h 5118265"/>
              <a:gd name="connsiteX68" fmla="*/ 201881 w 4975762"/>
              <a:gd name="connsiteY68" fmla="*/ 4132613 h 5118265"/>
              <a:gd name="connsiteX69" fmla="*/ 213756 w 4975762"/>
              <a:gd name="connsiteY69" fmla="*/ 4168239 h 5118265"/>
              <a:gd name="connsiteX70" fmla="*/ 225632 w 4975762"/>
              <a:gd name="connsiteY70" fmla="*/ 4215740 h 5118265"/>
              <a:gd name="connsiteX71" fmla="*/ 273133 w 4975762"/>
              <a:gd name="connsiteY71" fmla="*/ 4286992 h 5118265"/>
              <a:gd name="connsiteX72" fmla="*/ 308759 w 4975762"/>
              <a:gd name="connsiteY72" fmla="*/ 4346368 h 5118265"/>
              <a:gd name="connsiteX73" fmla="*/ 380011 w 4975762"/>
              <a:gd name="connsiteY73" fmla="*/ 4417620 h 5118265"/>
              <a:gd name="connsiteX74" fmla="*/ 415637 w 4975762"/>
              <a:gd name="connsiteY74" fmla="*/ 4453246 h 5118265"/>
              <a:gd name="connsiteX75" fmla="*/ 451263 w 4975762"/>
              <a:gd name="connsiteY75" fmla="*/ 4476997 h 5118265"/>
              <a:gd name="connsiteX76" fmla="*/ 486889 w 4975762"/>
              <a:gd name="connsiteY76" fmla="*/ 4512623 h 5118265"/>
              <a:gd name="connsiteX77" fmla="*/ 522515 w 4975762"/>
              <a:gd name="connsiteY77" fmla="*/ 4524498 h 5118265"/>
              <a:gd name="connsiteX78" fmla="*/ 570016 w 4975762"/>
              <a:gd name="connsiteY78" fmla="*/ 4548249 h 5118265"/>
              <a:gd name="connsiteX79" fmla="*/ 629393 w 4975762"/>
              <a:gd name="connsiteY79" fmla="*/ 4583875 h 5118265"/>
              <a:gd name="connsiteX80" fmla="*/ 688769 w 4975762"/>
              <a:gd name="connsiteY80" fmla="*/ 4607626 h 5118265"/>
              <a:gd name="connsiteX81" fmla="*/ 760021 w 4975762"/>
              <a:gd name="connsiteY81" fmla="*/ 4631376 h 5118265"/>
              <a:gd name="connsiteX82" fmla="*/ 795647 w 4975762"/>
              <a:gd name="connsiteY82" fmla="*/ 4643252 h 5118265"/>
              <a:gd name="connsiteX83" fmla="*/ 831273 w 4975762"/>
              <a:gd name="connsiteY83" fmla="*/ 4655127 h 5118265"/>
              <a:gd name="connsiteX84" fmla="*/ 914400 w 4975762"/>
              <a:gd name="connsiteY84" fmla="*/ 4690753 h 5118265"/>
              <a:gd name="connsiteX85" fmla="*/ 973777 w 4975762"/>
              <a:gd name="connsiteY85" fmla="*/ 4702628 h 5118265"/>
              <a:gd name="connsiteX86" fmla="*/ 1080655 w 4975762"/>
              <a:gd name="connsiteY86" fmla="*/ 4726379 h 5118265"/>
              <a:gd name="connsiteX87" fmla="*/ 1163782 w 4975762"/>
              <a:gd name="connsiteY87" fmla="*/ 4762005 h 5118265"/>
              <a:gd name="connsiteX88" fmla="*/ 1258785 w 4975762"/>
              <a:gd name="connsiteY88" fmla="*/ 4797631 h 5118265"/>
              <a:gd name="connsiteX89" fmla="*/ 1318162 w 4975762"/>
              <a:gd name="connsiteY89" fmla="*/ 4809506 h 5118265"/>
              <a:gd name="connsiteX90" fmla="*/ 1365663 w 4975762"/>
              <a:gd name="connsiteY90" fmla="*/ 4821381 h 5118265"/>
              <a:gd name="connsiteX91" fmla="*/ 1413164 w 4975762"/>
              <a:gd name="connsiteY91" fmla="*/ 4845132 h 5118265"/>
              <a:gd name="connsiteX92" fmla="*/ 1591294 w 4975762"/>
              <a:gd name="connsiteY92" fmla="*/ 4904509 h 5118265"/>
              <a:gd name="connsiteX93" fmla="*/ 1638795 w 4975762"/>
              <a:gd name="connsiteY93" fmla="*/ 4916384 h 5118265"/>
              <a:gd name="connsiteX94" fmla="*/ 1721923 w 4975762"/>
              <a:gd name="connsiteY94" fmla="*/ 4952010 h 5118265"/>
              <a:gd name="connsiteX95" fmla="*/ 1769424 w 4975762"/>
              <a:gd name="connsiteY95" fmla="*/ 4963885 h 5118265"/>
              <a:gd name="connsiteX96" fmla="*/ 1852551 w 4975762"/>
              <a:gd name="connsiteY96" fmla="*/ 4987636 h 5118265"/>
              <a:gd name="connsiteX97" fmla="*/ 1911928 w 4975762"/>
              <a:gd name="connsiteY97" fmla="*/ 4999511 h 5118265"/>
              <a:gd name="connsiteX98" fmla="*/ 1947554 w 4975762"/>
              <a:gd name="connsiteY98" fmla="*/ 5011387 h 5118265"/>
              <a:gd name="connsiteX99" fmla="*/ 2030681 w 4975762"/>
              <a:gd name="connsiteY99" fmla="*/ 5023262 h 5118265"/>
              <a:gd name="connsiteX100" fmla="*/ 2101933 w 4975762"/>
              <a:gd name="connsiteY100" fmla="*/ 5035137 h 5118265"/>
              <a:gd name="connsiteX101" fmla="*/ 2256312 w 4975762"/>
              <a:gd name="connsiteY101" fmla="*/ 5058888 h 5118265"/>
              <a:gd name="connsiteX102" fmla="*/ 2327564 w 4975762"/>
              <a:gd name="connsiteY102" fmla="*/ 5070763 h 5118265"/>
              <a:gd name="connsiteX103" fmla="*/ 2386941 w 4975762"/>
              <a:gd name="connsiteY103" fmla="*/ 5082639 h 5118265"/>
              <a:gd name="connsiteX104" fmla="*/ 2553195 w 4975762"/>
              <a:gd name="connsiteY104" fmla="*/ 5094514 h 5118265"/>
              <a:gd name="connsiteX105" fmla="*/ 2897580 w 4975762"/>
              <a:gd name="connsiteY105" fmla="*/ 5118265 h 5118265"/>
              <a:gd name="connsiteX106" fmla="*/ 3467595 w 4975762"/>
              <a:gd name="connsiteY106" fmla="*/ 5106389 h 5118265"/>
              <a:gd name="connsiteX107" fmla="*/ 3515097 w 4975762"/>
              <a:gd name="connsiteY107" fmla="*/ 5094514 h 5118265"/>
              <a:gd name="connsiteX108" fmla="*/ 3657600 w 4975762"/>
              <a:gd name="connsiteY108" fmla="*/ 5082639 h 5118265"/>
              <a:gd name="connsiteX109" fmla="*/ 3752603 w 4975762"/>
              <a:gd name="connsiteY109" fmla="*/ 5058888 h 5118265"/>
              <a:gd name="connsiteX110" fmla="*/ 3811980 w 4975762"/>
              <a:gd name="connsiteY110" fmla="*/ 5047013 h 5118265"/>
              <a:gd name="connsiteX111" fmla="*/ 3847606 w 4975762"/>
              <a:gd name="connsiteY111" fmla="*/ 5035137 h 5118265"/>
              <a:gd name="connsiteX112" fmla="*/ 3954484 w 4975762"/>
              <a:gd name="connsiteY112" fmla="*/ 5023262 h 5118265"/>
              <a:gd name="connsiteX113" fmla="*/ 4085112 w 4975762"/>
              <a:gd name="connsiteY113" fmla="*/ 4999511 h 5118265"/>
              <a:gd name="connsiteX114" fmla="*/ 4180115 w 4975762"/>
              <a:gd name="connsiteY114" fmla="*/ 4987636 h 5118265"/>
              <a:gd name="connsiteX115" fmla="*/ 4286993 w 4975762"/>
              <a:gd name="connsiteY115" fmla="*/ 4963885 h 5118265"/>
              <a:gd name="connsiteX116" fmla="*/ 4358245 w 4975762"/>
              <a:gd name="connsiteY116" fmla="*/ 4952010 h 5118265"/>
              <a:gd name="connsiteX117" fmla="*/ 4465123 w 4975762"/>
              <a:gd name="connsiteY117" fmla="*/ 4916384 h 5118265"/>
              <a:gd name="connsiteX118" fmla="*/ 4524499 w 4975762"/>
              <a:gd name="connsiteY118" fmla="*/ 4904509 h 5118265"/>
              <a:gd name="connsiteX119" fmla="*/ 4643252 w 4975762"/>
              <a:gd name="connsiteY119" fmla="*/ 4857007 h 5118265"/>
              <a:gd name="connsiteX120" fmla="*/ 4726380 w 4975762"/>
              <a:gd name="connsiteY120" fmla="*/ 4809506 h 5118265"/>
              <a:gd name="connsiteX121" fmla="*/ 4738255 w 4975762"/>
              <a:gd name="connsiteY121" fmla="*/ 4773880 h 5118265"/>
              <a:gd name="connsiteX122" fmla="*/ 4797632 w 4975762"/>
              <a:gd name="connsiteY122" fmla="*/ 4702628 h 5118265"/>
              <a:gd name="connsiteX123" fmla="*/ 4833258 w 4975762"/>
              <a:gd name="connsiteY123" fmla="*/ 4678878 h 5118265"/>
              <a:gd name="connsiteX124" fmla="*/ 4880759 w 4975762"/>
              <a:gd name="connsiteY124" fmla="*/ 4583875 h 5118265"/>
              <a:gd name="connsiteX125" fmla="*/ 4916385 w 4975762"/>
              <a:gd name="connsiteY125" fmla="*/ 4465122 h 5118265"/>
              <a:gd name="connsiteX126" fmla="*/ 4940136 w 4975762"/>
              <a:gd name="connsiteY126" fmla="*/ 4417620 h 5118265"/>
              <a:gd name="connsiteX127" fmla="*/ 4928260 w 4975762"/>
              <a:gd name="connsiteY127" fmla="*/ 4096987 h 5118265"/>
              <a:gd name="connsiteX128" fmla="*/ 4952011 w 4975762"/>
              <a:gd name="connsiteY128" fmla="*/ 3491345 h 5118265"/>
              <a:gd name="connsiteX129" fmla="*/ 4963886 w 4975762"/>
              <a:gd name="connsiteY129" fmla="*/ 2814452 h 5118265"/>
              <a:gd name="connsiteX130" fmla="*/ 4975762 w 4975762"/>
              <a:gd name="connsiteY130" fmla="*/ 2541319 h 5118265"/>
              <a:gd name="connsiteX131" fmla="*/ 4963886 w 4975762"/>
              <a:gd name="connsiteY131" fmla="*/ 1555667 h 5118265"/>
              <a:gd name="connsiteX132" fmla="*/ 4952011 w 4975762"/>
              <a:gd name="connsiteY132" fmla="*/ 807522 h 5118265"/>
              <a:gd name="connsiteX133" fmla="*/ 4940136 w 4975762"/>
              <a:gd name="connsiteY133" fmla="*/ 748145 h 5118265"/>
              <a:gd name="connsiteX134" fmla="*/ 4904510 w 4975762"/>
              <a:gd name="connsiteY134" fmla="*/ 676893 h 5118265"/>
              <a:gd name="connsiteX135" fmla="*/ 4821382 w 4975762"/>
              <a:gd name="connsiteY135" fmla="*/ 617517 h 5118265"/>
              <a:gd name="connsiteX136" fmla="*/ 4655128 w 4975762"/>
              <a:gd name="connsiteY136" fmla="*/ 498763 h 5118265"/>
              <a:gd name="connsiteX137" fmla="*/ 4619502 w 4975762"/>
              <a:gd name="connsiteY137" fmla="*/ 475013 h 5118265"/>
              <a:gd name="connsiteX138" fmla="*/ 4583876 w 4975762"/>
              <a:gd name="connsiteY138" fmla="*/ 463137 h 5118265"/>
              <a:gd name="connsiteX139" fmla="*/ 4548250 w 4975762"/>
              <a:gd name="connsiteY139" fmla="*/ 439387 h 5118265"/>
              <a:gd name="connsiteX140" fmla="*/ 4512624 w 4975762"/>
              <a:gd name="connsiteY140" fmla="*/ 427511 h 5118265"/>
              <a:gd name="connsiteX141" fmla="*/ 4405746 w 4975762"/>
              <a:gd name="connsiteY141" fmla="*/ 356259 h 5118265"/>
              <a:gd name="connsiteX142" fmla="*/ 4358245 w 4975762"/>
              <a:gd name="connsiteY142" fmla="*/ 332509 h 5118265"/>
              <a:gd name="connsiteX143" fmla="*/ 4286993 w 4975762"/>
              <a:gd name="connsiteY143" fmla="*/ 285007 h 5118265"/>
              <a:gd name="connsiteX144" fmla="*/ 4203865 w 4975762"/>
              <a:gd name="connsiteY144" fmla="*/ 249381 h 5118265"/>
              <a:gd name="connsiteX145" fmla="*/ 4168239 w 4975762"/>
              <a:gd name="connsiteY145" fmla="*/ 225631 h 5118265"/>
              <a:gd name="connsiteX146" fmla="*/ 4096987 w 4975762"/>
              <a:gd name="connsiteY146" fmla="*/ 201880 h 5118265"/>
              <a:gd name="connsiteX147" fmla="*/ 3990110 w 4975762"/>
              <a:gd name="connsiteY147" fmla="*/ 154379 h 5118265"/>
              <a:gd name="connsiteX148" fmla="*/ 3883232 w 4975762"/>
              <a:gd name="connsiteY148" fmla="*/ 118753 h 5118265"/>
              <a:gd name="connsiteX149" fmla="*/ 3835730 w 4975762"/>
              <a:gd name="connsiteY149" fmla="*/ 95002 h 5118265"/>
              <a:gd name="connsiteX150" fmla="*/ 3693226 w 4975762"/>
              <a:gd name="connsiteY150" fmla="*/ 71252 h 5118265"/>
              <a:gd name="connsiteX151" fmla="*/ 3550723 w 4975762"/>
              <a:gd name="connsiteY151" fmla="*/ 47501 h 5118265"/>
              <a:gd name="connsiteX152" fmla="*/ 3408219 w 4975762"/>
              <a:gd name="connsiteY152" fmla="*/ 23750 h 5118265"/>
              <a:gd name="connsiteX153" fmla="*/ 3277590 w 4975762"/>
              <a:gd name="connsiteY153" fmla="*/ 0 h 5118265"/>
              <a:gd name="connsiteX154" fmla="*/ 3158837 w 4975762"/>
              <a:gd name="connsiteY154" fmla="*/ 11875 h 5118265"/>
              <a:gd name="connsiteX155" fmla="*/ 3123211 w 4975762"/>
              <a:gd name="connsiteY155" fmla="*/ 23750 h 5118265"/>
              <a:gd name="connsiteX156" fmla="*/ 3075710 w 4975762"/>
              <a:gd name="connsiteY156" fmla="*/ 35626 h 5118265"/>
              <a:gd name="connsiteX157" fmla="*/ 2945081 w 4975762"/>
              <a:gd name="connsiteY157" fmla="*/ 47501 h 5118265"/>
              <a:gd name="connsiteX158" fmla="*/ 2838203 w 4975762"/>
              <a:gd name="connsiteY158" fmla="*/ 35626 h 5118265"/>
              <a:gd name="connsiteX159" fmla="*/ 2850078 w 4975762"/>
              <a:gd name="connsiteY159" fmla="*/ 23750 h 5118265"/>
              <a:gd name="connsiteX160" fmla="*/ 2838203 w 4975762"/>
              <a:gd name="connsiteY160" fmla="*/ 23750 h 5118265"/>
              <a:gd name="connsiteX161" fmla="*/ 2838203 w 4975762"/>
              <a:gd name="connsiteY161" fmla="*/ 23750 h 5118265"/>
              <a:gd name="connsiteX162" fmla="*/ 2850078 w 4975762"/>
              <a:gd name="connsiteY162" fmla="*/ 47501 h 511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4975762" h="5118265">
                <a:moveTo>
                  <a:pt x="2956956" y="47501"/>
                </a:moveTo>
                <a:lnTo>
                  <a:pt x="2956956" y="47501"/>
                </a:lnTo>
                <a:cubicBezTo>
                  <a:pt x="2900086" y="43947"/>
                  <a:pt x="2734611" y="22655"/>
                  <a:pt x="2660073" y="47501"/>
                </a:cubicBezTo>
                <a:cubicBezTo>
                  <a:pt x="2644141" y="52812"/>
                  <a:pt x="2638421" y="73811"/>
                  <a:pt x="2624447" y="83127"/>
                </a:cubicBezTo>
                <a:cubicBezTo>
                  <a:pt x="2614032" y="90071"/>
                  <a:pt x="2600696" y="91044"/>
                  <a:pt x="2588821" y="95002"/>
                </a:cubicBezTo>
                <a:cubicBezTo>
                  <a:pt x="2525248" y="137385"/>
                  <a:pt x="2563287" y="108661"/>
                  <a:pt x="2481943" y="190005"/>
                </a:cubicBezTo>
                <a:cubicBezTo>
                  <a:pt x="2470068" y="201880"/>
                  <a:pt x="2455633" y="211657"/>
                  <a:pt x="2446317" y="225631"/>
                </a:cubicBezTo>
                <a:cubicBezTo>
                  <a:pt x="2438400" y="237506"/>
                  <a:pt x="2431704" y="250293"/>
                  <a:pt x="2422567" y="261257"/>
                </a:cubicBezTo>
                <a:cubicBezTo>
                  <a:pt x="2375257" y="318030"/>
                  <a:pt x="2402268" y="278173"/>
                  <a:pt x="2351315" y="320633"/>
                </a:cubicBezTo>
                <a:cubicBezTo>
                  <a:pt x="2338413" y="331384"/>
                  <a:pt x="2326619" y="343508"/>
                  <a:pt x="2315689" y="356259"/>
                </a:cubicBezTo>
                <a:cubicBezTo>
                  <a:pt x="2302808" y="371287"/>
                  <a:pt x="2291567" y="387655"/>
                  <a:pt x="2280063" y="403761"/>
                </a:cubicBezTo>
                <a:cubicBezTo>
                  <a:pt x="2271767" y="415375"/>
                  <a:pt x="2265794" y="428720"/>
                  <a:pt x="2256312" y="439387"/>
                </a:cubicBezTo>
                <a:cubicBezTo>
                  <a:pt x="2233997" y="464491"/>
                  <a:pt x="2208811" y="486888"/>
                  <a:pt x="2185060" y="510639"/>
                </a:cubicBezTo>
                <a:lnTo>
                  <a:pt x="2101933" y="593766"/>
                </a:lnTo>
                <a:cubicBezTo>
                  <a:pt x="2081749" y="613950"/>
                  <a:pt x="2054432" y="625433"/>
                  <a:pt x="2030681" y="641267"/>
                </a:cubicBezTo>
                <a:cubicBezTo>
                  <a:pt x="2030650" y="641288"/>
                  <a:pt x="1959461" y="688748"/>
                  <a:pt x="1959429" y="688768"/>
                </a:cubicBezTo>
                <a:cubicBezTo>
                  <a:pt x="1939856" y="701001"/>
                  <a:pt x="1919844" y="712519"/>
                  <a:pt x="1900052" y="724394"/>
                </a:cubicBezTo>
                <a:cubicBezTo>
                  <a:pt x="1875575" y="739080"/>
                  <a:pt x="1848984" y="751712"/>
                  <a:pt x="1828800" y="771896"/>
                </a:cubicBezTo>
                <a:cubicBezTo>
                  <a:pt x="1816925" y="783771"/>
                  <a:pt x="1806840" y="797761"/>
                  <a:pt x="1793174" y="807522"/>
                </a:cubicBezTo>
                <a:cubicBezTo>
                  <a:pt x="1778769" y="817811"/>
                  <a:pt x="1761507" y="823355"/>
                  <a:pt x="1745673" y="831272"/>
                </a:cubicBezTo>
                <a:cubicBezTo>
                  <a:pt x="1733798" y="843147"/>
                  <a:pt x="1722949" y="856147"/>
                  <a:pt x="1710047" y="866898"/>
                </a:cubicBezTo>
                <a:cubicBezTo>
                  <a:pt x="1699083" y="876035"/>
                  <a:pt x="1684513" y="880557"/>
                  <a:pt x="1674421" y="890649"/>
                </a:cubicBezTo>
                <a:cubicBezTo>
                  <a:pt x="1664329" y="900741"/>
                  <a:pt x="1661412" y="916877"/>
                  <a:pt x="1650671" y="926275"/>
                </a:cubicBezTo>
                <a:cubicBezTo>
                  <a:pt x="1629189" y="945072"/>
                  <a:pt x="1603170" y="957942"/>
                  <a:pt x="1579419" y="973776"/>
                </a:cubicBezTo>
                <a:cubicBezTo>
                  <a:pt x="1560787" y="986197"/>
                  <a:pt x="1548769" y="1006532"/>
                  <a:pt x="1531917" y="1021278"/>
                </a:cubicBezTo>
                <a:cubicBezTo>
                  <a:pt x="1517022" y="1034311"/>
                  <a:pt x="1500522" y="1045400"/>
                  <a:pt x="1484416" y="1056904"/>
                </a:cubicBezTo>
                <a:cubicBezTo>
                  <a:pt x="1472802" y="1065200"/>
                  <a:pt x="1460404" y="1072358"/>
                  <a:pt x="1448790" y="1080654"/>
                </a:cubicBezTo>
                <a:cubicBezTo>
                  <a:pt x="1432684" y="1092158"/>
                  <a:pt x="1418073" y="1105790"/>
                  <a:pt x="1401289" y="1116280"/>
                </a:cubicBezTo>
                <a:cubicBezTo>
                  <a:pt x="1386277" y="1125663"/>
                  <a:pt x="1367949" y="1129409"/>
                  <a:pt x="1353787" y="1140031"/>
                </a:cubicBezTo>
                <a:cubicBezTo>
                  <a:pt x="1335873" y="1153466"/>
                  <a:pt x="1323287" y="1172959"/>
                  <a:pt x="1306286" y="1187532"/>
                </a:cubicBezTo>
                <a:cubicBezTo>
                  <a:pt x="1295450" y="1196820"/>
                  <a:pt x="1281624" y="1202146"/>
                  <a:pt x="1270660" y="1211283"/>
                </a:cubicBezTo>
                <a:cubicBezTo>
                  <a:pt x="1257758" y="1222034"/>
                  <a:pt x="1249616" y="1238577"/>
                  <a:pt x="1235034" y="1246909"/>
                </a:cubicBezTo>
                <a:cubicBezTo>
                  <a:pt x="1220863" y="1255006"/>
                  <a:pt x="1203367" y="1254826"/>
                  <a:pt x="1187533" y="1258784"/>
                </a:cubicBezTo>
                <a:cubicBezTo>
                  <a:pt x="1179616" y="1270659"/>
                  <a:pt x="1175474" y="1286225"/>
                  <a:pt x="1163782" y="1294410"/>
                </a:cubicBezTo>
                <a:cubicBezTo>
                  <a:pt x="1134777" y="1314714"/>
                  <a:pt x="1068780" y="1341911"/>
                  <a:pt x="1068780" y="1341911"/>
                </a:cubicBezTo>
                <a:cubicBezTo>
                  <a:pt x="955130" y="1455561"/>
                  <a:pt x="1100645" y="1320668"/>
                  <a:pt x="997528" y="1389413"/>
                </a:cubicBezTo>
                <a:cubicBezTo>
                  <a:pt x="908577" y="1448714"/>
                  <a:pt x="1010983" y="1408679"/>
                  <a:pt x="926276" y="1436914"/>
                </a:cubicBezTo>
                <a:cubicBezTo>
                  <a:pt x="902525" y="1452748"/>
                  <a:pt x="882104" y="1475388"/>
                  <a:pt x="855024" y="1484415"/>
                </a:cubicBezTo>
                <a:cubicBezTo>
                  <a:pt x="843149" y="1488374"/>
                  <a:pt x="830340" y="1490212"/>
                  <a:pt x="819398" y="1496291"/>
                </a:cubicBezTo>
                <a:cubicBezTo>
                  <a:pt x="794445" y="1510154"/>
                  <a:pt x="771897" y="1527958"/>
                  <a:pt x="748146" y="1543792"/>
                </a:cubicBezTo>
                <a:lnTo>
                  <a:pt x="712520" y="1567542"/>
                </a:lnTo>
                <a:cubicBezTo>
                  <a:pt x="700645" y="1575459"/>
                  <a:pt x="686986" y="1581201"/>
                  <a:pt x="676894" y="1591293"/>
                </a:cubicBezTo>
                <a:cubicBezTo>
                  <a:pt x="631176" y="1637011"/>
                  <a:pt x="655242" y="1617603"/>
                  <a:pt x="605642" y="1650670"/>
                </a:cubicBezTo>
                <a:cubicBezTo>
                  <a:pt x="589808" y="1674421"/>
                  <a:pt x="581892" y="1706089"/>
                  <a:pt x="558141" y="1721922"/>
                </a:cubicBezTo>
                <a:cubicBezTo>
                  <a:pt x="494567" y="1764303"/>
                  <a:pt x="532607" y="1735580"/>
                  <a:pt x="451263" y="1816924"/>
                </a:cubicBezTo>
                <a:cubicBezTo>
                  <a:pt x="441171" y="1827016"/>
                  <a:pt x="425729" y="1830583"/>
                  <a:pt x="415637" y="1840675"/>
                </a:cubicBezTo>
                <a:cubicBezTo>
                  <a:pt x="401642" y="1854670"/>
                  <a:pt x="394006" y="1874181"/>
                  <a:pt x="380011" y="1888176"/>
                </a:cubicBezTo>
                <a:cubicBezTo>
                  <a:pt x="369919" y="1898268"/>
                  <a:pt x="354477" y="1901835"/>
                  <a:pt x="344385" y="1911927"/>
                </a:cubicBezTo>
                <a:cubicBezTo>
                  <a:pt x="256006" y="2000306"/>
                  <a:pt x="357093" y="1927205"/>
                  <a:pt x="273133" y="1983179"/>
                </a:cubicBezTo>
                <a:cubicBezTo>
                  <a:pt x="188255" y="2110495"/>
                  <a:pt x="320440" y="1917265"/>
                  <a:pt x="213756" y="2054431"/>
                </a:cubicBezTo>
                <a:cubicBezTo>
                  <a:pt x="196231" y="2076963"/>
                  <a:pt x="166255" y="2125683"/>
                  <a:pt x="166255" y="2125683"/>
                </a:cubicBezTo>
                <a:cubicBezTo>
                  <a:pt x="134843" y="2251334"/>
                  <a:pt x="177491" y="2103372"/>
                  <a:pt x="130629" y="2208810"/>
                </a:cubicBezTo>
                <a:cubicBezTo>
                  <a:pt x="120461" y="2231688"/>
                  <a:pt x="114795" y="2256311"/>
                  <a:pt x="106878" y="2280062"/>
                </a:cubicBezTo>
                <a:cubicBezTo>
                  <a:pt x="102920" y="2291937"/>
                  <a:pt x="98039" y="2303544"/>
                  <a:pt x="95003" y="2315688"/>
                </a:cubicBezTo>
                <a:lnTo>
                  <a:pt x="59377" y="2458192"/>
                </a:lnTo>
                <a:cubicBezTo>
                  <a:pt x="56341" y="2470336"/>
                  <a:pt x="50217" y="2481598"/>
                  <a:pt x="47502" y="2493818"/>
                </a:cubicBezTo>
                <a:cubicBezTo>
                  <a:pt x="42279" y="2517323"/>
                  <a:pt x="40348" y="2541459"/>
                  <a:pt x="35626" y="2565070"/>
                </a:cubicBezTo>
                <a:cubicBezTo>
                  <a:pt x="32425" y="2581074"/>
                  <a:pt x="26434" y="2596472"/>
                  <a:pt x="23751" y="2612571"/>
                </a:cubicBezTo>
                <a:cubicBezTo>
                  <a:pt x="14548" y="2667790"/>
                  <a:pt x="0" y="2778826"/>
                  <a:pt x="0" y="2778826"/>
                </a:cubicBezTo>
                <a:cubicBezTo>
                  <a:pt x="3959" y="2869870"/>
                  <a:pt x="8680" y="2960884"/>
                  <a:pt x="11876" y="3051958"/>
                </a:cubicBezTo>
                <a:cubicBezTo>
                  <a:pt x="26760" y="3476156"/>
                  <a:pt x="-19072" y="3327246"/>
                  <a:pt x="35626" y="3491345"/>
                </a:cubicBezTo>
                <a:cubicBezTo>
                  <a:pt x="51042" y="3599250"/>
                  <a:pt x="38652" y="3547923"/>
                  <a:pt x="71252" y="3645724"/>
                </a:cubicBezTo>
                <a:lnTo>
                  <a:pt x="83128" y="3681350"/>
                </a:lnTo>
                <a:cubicBezTo>
                  <a:pt x="87086" y="3713018"/>
                  <a:pt x="89294" y="3744954"/>
                  <a:pt x="95003" y="3776353"/>
                </a:cubicBezTo>
                <a:cubicBezTo>
                  <a:pt x="97242" y="3788669"/>
                  <a:pt x="103584" y="3799902"/>
                  <a:pt x="106878" y="3811979"/>
                </a:cubicBezTo>
                <a:cubicBezTo>
                  <a:pt x="115467" y="3843471"/>
                  <a:pt x="122712" y="3875314"/>
                  <a:pt x="130629" y="3906981"/>
                </a:cubicBezTo>
                <a:lnTo>
                  <a:pt x="154380" y="4001984"/>
                </a:lnTo>
                <a:cubicBezTo>
                  <a:pt x="160406" y="4026088"/>
                  <a:pt x="167908" y="4061260"/>
                  <a:pt x="178130" y="4085111"/>
                </a:cubicBezTo>
                <a:cubicBezTo>
                  <a:pt x="185103" y="4101383"/>
                  <a:pt x="194908" y="4116341"/>
                  <a:pt x="201881" y="4132613"/>
                </a:cubicBezTo>
                <a:cubicBezTo>
                  <a:pt x="206812" y="4144119"/>
                  <a:pt x="210317" y="4156203"/>
                  <a:pt x="213756" y="4168239"/>
                </a:cubicBezTo>
                <a:cubicBezTo>
                  <a:pt x="218240" y="4183932"/>
                  <a:pt x="218333" y="4201142"/>
                  <a:pt x="225632" y="4215740"/>
                </a:cubicBezTo>
                <a:cubicBezTo>
                  <a:pt x="238398" y="4241271"/>
                  <a:pt x="258447" y="4262515"/>
                  <a:pt x="273133" y="4286992"/>
                </a:cubicBezTo>
                <a:cubicBezTo>
                  <a:pt x="285008" y="4306784"/>
                  <a:pt x="294143" y="4328504"/>
                  <a:pt x="308759" y="4346368"/>
                </a:cubicBezTo>
                <a:cubicBezTo>
                  <a:pt x="330029" y="4372364"/>
                  <a:pt x="356260" y="4393869"/>
                  <a:pt x="380011" y="4417620"/>
                </a:cubicBezTo>
                <a:cubicBezTo>
                  <a:pt x="391886" y="4429495"/>
                  <a:pt x="401663" y="4443930"/>
                  <a:pt x="415637" y="4453246"/>
                </a:cubicBezTo>
                <a:cubicBezTo>
                  <a:pt x="427512" y="4461163"/>
                  <a:pt x="440299" y="4467860"/>
                  <a:pt x="451263" y="4476997"/>
                </a:cubicBezTo>
                <a:cubicBezTo>
                  <a:pt x="464165" y="4487748"/>
                  <a:pt x="472915" y="4503307"/>
                  <a:pt x="486889" y="4512623"/>
                </a:cubicBezTo>
                <a:cubicBezTo>
                  <a:pt x="497304" y="4519567"/>
                  <a:pt x="511009" y="4519567"/>
                  <a:pt x="522515" y="4524498"/>
                </a:cubicBezTo>
                <a:cubicBezTo>
                  <a:pt x="538786" y="4531471"/>
                  <a:pt x="554541" y="4539652"/>
                  <a:pt x="570016" y="4548249"/>
                </a:cubicBezTo>
                <a:cubicBezTo>
                  <a:pt x="590193" y="4559458"/>
                  <a:pt x="608748" y="4573553"/>
                  <a:pt x="629393" y="4583875"/>
                </a:cubicBezTo>
                <a:cubicBezTo>
                  <a:pt x="648459" y="4593408"/>
                  <a:pt x="668736" y="4600341"/>
                  <a:pt x="688769" y="4607626"/>
                </a:cubicBezTo>
                <a:cubicBezTo>
                  <a:pt x="712297" y="4616182"/>
                  <a:pt x="736270" y="4623459"/>
                  <a:pt x="760021" y="4631376"/>
                </a:cubicBezTo>
                <a:lnTo>
                  <a:pt x="795647" y="4643252"/>
                </a:lnTo>
                <a:lnTo>
                  <a:pt x="831273" y="4655127"/>
                </a:lnTo>
                <a:cubicBezTo>
                  <a:pt x="933247" y="4689117"/>
                  <a:pt x="831378" y="4669998"/>
                  <a:pt x="914400" y="4690753"/>
                </a:cubicBezTo>
                <a:cubicBezTo>
                  <a:pt x="933982" y="4695648"/>
                  <a:pt x="954073" y="4698249"/>
                  <a:pt x="973777" y="4702628"/>
                </a:cubicBezTo>
                <a:cubicBezTo>
                  <a:pt x="1124714" y="4736170"/>
                  <a:pt x="901571" y="4690563"/>
                  <a:pt x="1080655" y="4726379"/>
                </a:cubicBezTo>
                <a:cubicBezTo>
                  <a:pt x="1143271" y="4768122"/>
                  <a:pt x="1087100" y="4736444"/>
                  <a:pt x="1163782" y="4762005"/>
                </a:cubicBezTo>
                <a:cubicBezTo>
                  <a:pt x="1196443" y="4772892"/>
                  <a:pt x="1225449" y="4789297"/>
                  <a:pt x="1258785" y="4797631"/>
                </a:cubicBezTo>
                <a:cubicBezTo>
                  <a:pt x="1278367" y="4802526"/>
                  <a:pt x="1298458" y="4805128"/>
                  <a:pt x="1318162" y="4809506"/>
                </a:cubicBezTo>
                <a:cubicBezTo>
                  <a:pt x="1334094" y="4813046"/>
                  <a:pt x="1349829" y="4817423"/>
                  <a:pt x="1365663" y="4821381"/>
                </a:cubicBezTo>
                <a:cubicBezTo>
                  <a:pt x="1381497" y="4829298"/>
                  <a:pt x="1396588" y="4838916"/>
                  <a:pt x="1413164" y="4845132"/>
                </a:cubicBezTo>
                <a:cubicBezTo>
                  <a:pt x="1471767" y="4867108"/>
                  <a:pt x="1531918" y="4884716"/>
                  <a:pt x="1591294" y="4904509"/>
                </a:cubicBezTo>
                <a:cubicBezTo>
                  <a:pt x="1606777" y="4909670"/>
                  <a:pt x="1623102" y="4911900"/>
                  <a:pt x="1638795" y="4916384"/>
                </a:cubicBezTo>
                <a:cubicBezTo>
                  <a:pt x="1721365" y="4939975"/>
                  <a:pt x="1620586" y="4914009"/>
                  <a:pt x="1721923" y="4952010"/>
                </a:cubicBezTo>
                <a:cubicBezTo>
                  <a:pt x="1737205" y="4957741"/>
                  <a:pt x="1753731" y="4959401"/>
                  <a:pt x="1769424" y="4963885"/>
                </a:cubicBezTo>
                <a:cubicBezTo>
                  <a:pt x="1838858" y="4983724"/>
                  <a:pt x="1769014" y="4969073"/>
                  <a:pt x="1852551" y="4987636"/>
                </a:cubicBezTo>
                <a:cubicBezTo>
                  <a:pt x="1872255" y="4992014"/>
                  <a:pt x="1892346" y="4994616"/>
                  <a:pt x="1911928" y="4999511"/>
                </a:cubicBezTo>
                <a:cubicBezTo>
                  <a:pt x="1924072" y="5002547"/>
                  <a:pt x="1935279" y="5008932"/>
                  <a:pt x="1947554" y="5011387"/>
                </a:cubicBezTo>
                <a:cubicBezTo>
                  <a:pt x="1975001" y="5016876"/>
                  <a:pt x="2003016" y="5019006"/>
                  <a:pt x="2030681" y="5023262"/>
                </a:cubicBezTo>
                <a:cubicBezTo>
                  <a:pt x="2054479" y="5026923"/>
                  <a:pt x="2078243" y="5030830"/>
                  <a:pt x="2101933" y="5035137"/>
                </a:cubicBezTo>
                <a:cubicBezTo>
                  <a:pt x="2268269" y="5065380"/>
                  <a:pt x="2021647" y="5025365"/>
                  <a:pt x="2256312" y="5058888"/>
                </a:cubicBezTo>
                <a:cubicBezTo>
                  <a:pt x="2280148" y="5062293"/>
                  <a:pt x="2303874" y="5066456"/>
                  <a:pt x="2327564" y="5070763"/>
                </a:cubicBezTo>
                <a:cubicBezTo>
                  <a:pt x="2347423" y="5074374"/>
                  <a:pt x="2366868" y="5080526"/>
                  <a:pt x="2386941" y="5082639"/>
                </a:cubicBezTo>
                <a:cubicBezTo>
                  <a:pt x="2442195" y="5088455"/>
                  <a:pt x="2497828" y="5089900"/>
                  <a:pt x="2553195" y="5094514"/>
                </a:cubicBezTo>
                <a:cubicBezTo>
                  <a:pt x="2852050" y="5119418"/>
                  <a:pt x="2433135" y="5093819"/>
                  <a:pt x="2897580" y="5118265"/>
                </a:cubicBezTo>
                <a:lnTo>
                  <a:pt x="3467595" y="5106389"/>
                </a:lnTo>
                <a:cubicBezTo>
                  <a:pt x="3483904" y="5105762"/>
                  <a:pt x="3498902" y="5096538"/>
                  <a:pt x="3515097" y="5094514"/>
                </a:cubicBezTo>
                <a:cubicBezTo>
                  <a:pt x="3562395" y="5088602"/>
                  <a:pt x="3610099" y="5086597"/>
                  <a:pt x="3657600" y="5082639"/>
                </a:cubicBezTo>
                <a:lnTo>
                  <a:pt x="3752603" y="5058888"/>
                </a:lnTo>
                <a:cubicBezTo>
                  <a:pt x="3772185" y="5053993"/>
                  <a:pt x="3792398" y="5051908"/>
                  <a:pt x="3811980" y="5047013"/>
                </a:cubicBezTo>
                <a:cubicBezTo>
                  <a:pt x="3824124" y="5043977"/>
                  <a:pt x="3835259" y="5037195"/>
                  <a:pt x="3847606" y="5035137"/>
                </a:cubicBezTo>
                <a:cubicBezTo>
                  <a:pt x="3882964" y="5029244"/>
                  <a:pt x="3918953" y="5027999"/>
                  <a:pt x="3954484" y="5023262"/>
                </a:cubicBezTo>
                <a:cubicBezTo>
                  <a:pt x="4120288" y="5001155"/>
                  <a:pt x="3939555" y="5021905"/>
                  <a:pt x="4085112" y="4999511"/>
                </a:cubicBezTo>
                <a:cubicBezTo>
                  <a:pt x="4116655" y="4994658"/>
                  <a:pt x="4148572" y="4992489"/>
                  <a:pt x="4180115" y="4987636"/>
                </a:cubicBezTo>
                <a:cubicBezTo>
                  <a:pt x="4270000" y="4973808"/>
                  <a:pt x="4208181" y="4979648"/>
                  <a:pt x="4286993" y="4963885"/>
                </a:cubicBezTo>
                <a:cubicBezTo>
                  <a:pt x="4310604" y="4959163"/>
                  <a:pt x="4334494" y="4955968"/>
                  <a:pt x="4358245" y="4952010"/>
                </a:cubicBezTo>
                <a:lnTo>
                  <a:pt x="4465123" y="4916384"/>
                </a:lnTo>
                <a:cubicBezTo>
                  <a:pt x="4484271" y="4910001"/>
                  <a:pt x="4504707" y="4908467"/>
                  <a:pt x="4524499" y="4904509"/>
                </a:cubicBezTo>
                <a:cubicBezTo>
                  <a:pt x="4594392" y="4869562"/>
                  <a:pt x="4555206" y="4886356"/>
                  <a:pt x="4643252" y="4857007"/>
                </a:cubicBezTo>
                <a:cubicBezTo>
                  <a:pt x="4673391" y="4846961"/>
                  <a:pt x="4700315" y="4826883"/>
                  <a:pt x="4726380" y="4809506"/>
                </a:cubicBezTo>
                <a:cubicBezTo>
                  <a:pt x="4730338" y="4797631"/>
                  <a:pt x="4732657" y="4785076"/>
                  <a:pt x="4738255" y="4773880"/>
                </a:cubicBezTo>
                <a:cubicBezTo>
                  <a:pt x="4751599" y="4747192"/>
                  <a:pt x="4775121" y="4721387"/>
                  <a:pt x="4797632" y="4702628"/>
                </a:cubicBezTo>
                <a:cubicBezTo>
                  <a:pt x="4808596" y="4693491"/>
                  <a:pt x="4821383" y="4686795"/>
                  <a:pt x="4833258" y="4678878"/>
                </a:cubicBezTo>
                <a:lnTo>
                  <a:pt x="4880759" y="4583875"/>
                </a:lnTo>
                <a:cubicBezTo>
                  <a:pt x="4921368" y="4502656"/>
                  <a:pt x="4890813" y="4533315"/>
                  <a:pt x="4916385" y="4465122"/>
                </a:cubicBezTo>
                <a:cubicBezTo>
                  <a:pt x="4922601" y="4448546"/>
                  <a:pt x="4932219" y="4433454"/>
                  <a:pt x="4940136" y="4417620"/>
                </a:cubicBezTo>
                <a:cubicBezTo>
                  <a:pt x="4936177" y="4310742"/>
                  <a:pt x="4928260" y="4203938"/>
                  <a:pt x="4928260" y="4096987"/>
                </a:cubicBezTo>
                <a:cubicBezTo>
                  <a:pt x="4928260" y="3886456"/>
                  <a:pt x="4940552" y="3697612"/>
                  <a:pt x="4952011" y="3491345"/>
                </a:cubicBezTo>
                <a:cubicBezTo>
                  <a:pt x="4955969" y="3265714"/>
                  <a:pt x="4958246" y="3040047"/>
                  <a:pt x="4963886" y="2814452"/>
                </a:cubicBezTo>
                <a:cubicBezTo>
                  <a:pt x="4966164" y="2723350"/>
                  <a:pt x="4975762" y="2632449"/>
                  <a:pt x="4975762" y="2541319"/>
                </a:cubicBezTo>
                <a:cubicBezTo>
                  <a:pt x="4975762" y="2212744"/>
                  <a:pt x="4968387" y="1884211"/>
                  <a:pt x="4963886" y="1555667"/>
                </a:cubicBezTo>
                <a:cubicBezTo>
                  <a:pt x="4960470" y="1306277"/>
                  <a:pt x="4959343" y="1056827"/>
                  <a:pt x="4952011" y="807522"/>
                </a:cubicBezTo>
                <a:cubicBezTo>
                  <a:pt x="4951418" y="787346"/>
                  <a:pt x="4945031" y="767727"/>
                  <a:pt x="4940136" y="748145"/>
                </a:cubicBezTo>
                <a:cubicBezTo>
                  <a:pt x="4933698" y="722392"/>
                  <a:pt x="4923858" y="696241"/>
                  <a:pt x="4904510" y="676893"/>
                </a:cubicBezTo>
                <a:cubicBezTo>
                  <a:pt x="4880426" y="652809"/>
                  <a:pt x="4848356" y="637748"/>
                  <a:pt x="4821382" y="617517"/>
                </a:cubicBezTo>
                <a:cubicBezTo>
                  <a:pt x="4630139" y="474084"/>
                  <a:pt x="4787033" y="581203"/>
                  <a:pt x="4655128" y="498763"/>
                </a:cubicBezTo>
                <a:cubicBezTo>
                  <a:pt x="4643025" y="491199"/>
                  <a:pt x="4632267" y="481396"/>
                  <a:pt x="4619502" y="475013"/>
                </a:cubicBezTo>
                <a:cubicBezTo>
                  <a:pt x="4608306" y="469415"/>
                  <a:pt x="4595072" y="468735"/>
                  <a:pt x="4583876" y="463137"/>
                </a:cubicBezTo>
                <a:cubicBezTo>
                  <a:pt x="4571111" y="456754"/>
                  <a:pt x="4561015" y="445770"/>
                  <a:pt x="4548250" y="439387"/>
                </a:cubicBezTo>
                <a:cubicBezTo>
                  <a:pt x="4537054" y="433789"/>
                  <a:pt x="4523566" y="433590"/>
                  <a:pt x="4512624" y="427511"/>
                </a:cubicBezTo>
                <a:cubicBezTo>
                  <a:pt x="4512614" y="427505"/>
                  <a:pt x="4423564" y="368138"/>
                  <a:pt x="4405746" y="356259"/>
                </a:cubicBezTo>
                <a:cubicBezTo>
                  <a:pt x="4391017" y="346439"/>
                  <a:pt x="4373425" y="341617"/>
                  <a:pt x="4358245" y="332509"/>
                </a:cubicBezTo>
                <a:cubicBezTo>
                  <a:pt x="4333768" y="317823"/>
                  <a:pt x="4314073" y="294033"/>
                  <a:pt x="4286993" y="285007"/>
                </a:cubicBezTo>
                <a:cubicBezTo>
                  <a:pt x="4247022" y="271684"/>
                  <a:pt x="4244956" y="272861"/>
                  <a:pt x="4203865" y="249381"/>
                </a:cubicBezTo>
                <a:cubicBezTo>
                  <a:pt x="4191473" y="242300"/>
                  <a:pt x="4181281" y="231427"/>
                  <a:pt x="4168239" y="225631"/>
                </a:cubicBezTo>
                <a:cubicBezTo>
                  <a:pt x="4145361" y="215463"/>
                  <a:pt x="4096987" y="201880"/>
                  <a:pt x="4096987" y="201880"/>
                </a:cubicBezTo>
                <a:cubicBezTo>
                  <a:pt x="4040532" y="164241"/>
                  <a:pt x="4074902" y="182642"/>
                  <a:pt x="3990110" y="154379"/>
                </a:cubicBezTo>
                <a:cubicBezTo>
                  <a:pt x="3842603" y="105211"/>
                  <a:pt x="4053405" y="152787"/>
                  <a:pt x="3883232" y="118753"/>
                </a:cubicBezTo>
                <a:cubicBezTo>
                  <a:pt x="3867398" y="110836"/>
                  <a:pt x="3852904" y="99296"/>
                  <a:pt x="3835730" y="95002"/>
                </a:cubicBezTo>
                <a:cubicBezTo>
                  <a:pt x="3789011" y="83322"/>
                  <a:pt x="3693226" y="71252"/>
                  <a:pt x="3693226" y="71252"/>
                </a:cubicBezTo>
                <a:cubicBezTo>
                  <a:pt x="3616650" y="45725"/>
                  <a:pt x="3689927" y="67387"/>
                  <a:pt x="3550723" y="47501"/>
                </a:cubicBezTo>
                <a:cubicBezTo>
                  <a:pt x="3503050" y="40691"/>
                  <a:pt x="3455720" y="31667"/>
                  <a:pt x="3408219" y="23750"/>
                </a:cubicBezTo>
                <a:cubicBezTo>
                  <a:pt x="3280555" y="2472"/>
                  <a:pt x="3368793" y="22800"/>
                  <a:pt x="3277590" y="0"/>
                </a:cubicBezTo>
                <a:cubicBezTo>
                  <a:pt x="3238006" y="3958"/>
                  <a:pt x="3198156" y="5826"/>
                  <a:pt x="3158837" y="11875"/>
                </a:cubicBezTo>
                <a:cubicBezTo>
                  <a:pt x="3146465" y="13778"/>
                  <a:pt x="3135247" y="20311"/>
                  <a:pt x="3123211" y="23750"/>
                </a:cubicBezTo>
                <a:cubicBezTo>
                  <a:pt x="3107518" y="28234"/>
                  <a:pt x="3091888" y="33469"/>
                  <a:pt x="3075710" y="35626"/>
                </a:cubicBezTo>
                <a:cubicBezTo>
                  <a:pt x="3032371" y="41405"/>
                  <a:pt x="2988624" y="43543"/>
                  <a:pt x="2945081" y="47501"/>
                </a:cubicBezTo>
                <a:cubicBezTo>
                  <a:pt x="2846150" y="35135"/>
                  <a:pt x="2881992" y="35626"/>
                  <a:pt x="2838203" y="35626"/>
                </a:cubicBezTo>
                <a:lnTo>
                  <a:pt x="2850078" y="23750"/>
                </a:lnTo>
                <a:lnTo>
                  <a:pt x="2838203" y="23750"/>
                </a:lnTo>
                <a:lnTo>
                  <a:pt x="2838203" y="23750"/>
                </a:lnTo>
                <a:lnTo>
                  <a:pt x="2850078" y="47501"/>
                </a:lnTo>
              </a:path>
            </a:pathLst>
          </a:cu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142" name="TextBox 141"/>
          <p:cNvSpPr txBox="1"/>
          <p:nvPr/>
        </p:nvSpPr>
        <p:spPr>
          <a:xfrm>
            <a:off x="4297516" y="5549170"/>
            <a:ext cx="1723549" cy="400110"/>
          </a:xfrm>
          <a:prstGeom prst="rect">
            <a:avLst/>
          </a:prstGeom>
          <a:noFill/>
        </p:spPr>
        <p:txBody>
          <a:bodyPr wrap="none" rtlCol="0">
            <a:spAutoFit/>
          </a:bodyPr>
          <a:lstStyle/>
          <a:p>
            <a:r>
              <a:rPr lang="zh-CN" altLang="en-US" sz="2000" b="1" dirty="0">
                <a:solidFill>
                  <a:srgbClr val="0000CC"/>
                </a:solidFill>
                <a:latin typeface="Calibri" pitchFamily="34" charset="0"/>
                <a:ea typeface="华文楷体" pitchFamily="2" charset="-122"/>
              </a:rPr>
              <a:t>地址转换机制</a:t>
            </a:r>
          </a:p>
        </p:txBody>
      </p:sp>
      <p:sp>
        <p:nvSpPr>
          <p:cNvPr id="7" name="任意多边形 6"/>
          <p:cNvSpPr/>
          <p:nvPr/>
        </p:nvSpPr>
        <p:spPr>
          <a:xfrm>
            <a:off x="3123210" y="6044540"/>
            <a:ext cx="439387" cy="451619"/>
          </a:xfrm>
          <a:custGeom>
            <a:avLst/>
            <a:gdLst>
              <a:gd name="connsiteX0" fmla="*/ 0 w 439387"/>
              <a:gd name="connsiteY0" fmla="*/ 320634 h 451619"/>
              <a:gd name="connsiteX1" fmla="*/ 47502 w 439387"/>
              <a:gd name="connsiteY1" fmla="*/ 273133 h 451619"/>
              <a:gd name="connsiteX2" fmla="*/ 59377 w 439387"/>
              <a:gd name="connsiteY2" fmla="*/ 213756 h 451619"/>
              <a:gd name="connsiteX3" fmla="*/ 71252 w 439387"/>
              <a:gd name="connsiteY3" fmla="*/ 166255 h 451619"/>
              <a:gd name="connsiteX4" fmla="*/ 95003 w 439387"/>
              <a:gd name="connsiteY4" fmla="*/ 35626 h 451619"/>
              <a:gd name="connsiteX5" fmla="*/ 130629 w 439387"/>
              <a:gd name="connsiteY5" fmla="*/ 0 h 451619"/>
              <a:gd name="connsiteX6" fmla="*/ 166255 w 439387"/>
              <a:gd name="connsiteY6" fmla="*/ 11876 h 451619"/>
              <a:gd name="connsiteX7" fmla="*/ 190006 w 439387"/>
              <a:gd name="connsiteY7" fmla="*/ 106878 h 451619"/>
              <a:gd name="connsiteX8" fmla="*/ 201881 w 439387"/>
              <a:gd name="connsiteY8" fmla="*/ 249382 h 451619"/>
              <a:gd name="connsiteX9" fmla="*/ 237507 w 439387"/>
              <a:gd name="connsiteY9" fmla="*/ 166255 h 451619"/>
              <a:gd name="connsiteX10" fmla="*/ 296884 w 439387"/>
              <a:gd name="connsiteY10" fmla="*/ 106878 h 451619"/>
              <a:gd name="connsiteX11" fmla="*/ 344385 w 439387"/>
              <a:gd name="connsiteY11" fmla="*/ 71252 h 451619"/>
              <a:gd name="connsiteX12" fmla="*/ 380011 w 439387"/>
              <a:gd name="connsiteY12" fmla="*/ 95003 h 451619"/>
              <a:gd name="connsiteX13" fmla="*/ 403761 w 439387"/>
              <a:gd name="connsiteY13" fmla="*/ 130629 h 451619"/>
              <a:gd name="connsiteX14" fmla="*/ 439387 w 439387"/>
              <a:gd name="connsiteY14" fmla="*/ 213756 h 451619"/>
              <a:gd name="connsiteX15" fmla="*/ 427512 w 439387"/>
              <a:gd name="connsiteY15" fmla="*/ 356260 h 451619"/>
              <a:gd name="connsiteX16" fmla="*/ 403761 w 439387"/>
              <a:gd name="connsiteY16" fmla="*/ 415637 h 45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387" h="451619">
                <a:moveTo>
                  <a:pt x="0" y="320634"/>
                </a:moveTo>
                <a:cubicBezTo>
                  <a:pt x="15834" y="304800"/>
                  <a:pt x="36627" y="292707"/>
                  <a:pt x="47502" y="273133"/>
                </a:cubicBezTo>
                <a:cubicBezTo>
                  <a:pt x="57304" y="255489"/>
                  <a:pt x="54999" y="233460"/>
                  <a:pt x="59377" y="213756"/>
                </a:cubicBezTo>
                <a:cubicBezTo>
                  <a:pt x="62917" y="197824"/>
                  <a:pt x="68569" y="182354"/>
                  <a:pt x="71252" y="166255"/>
                </a:cubicBezTo>
                <a:cubicBezTo>
                  <a:pt x="71978" y="161896"/>
                  <a:pt x="78018" y="61103"/>
                  <a:pt x="95003" y="35626"/>
                </a:cubicBezTo>
                <a:cubicBezTo>
                  <a:pt x="104319" y="21652"/>
                  <a:pt x="118754" y="11875"/>
                  <a:pt x="130629" y="0"/>
                </a:cubicBezTo>
                <a:cubicBezTo>
                  <a:pt x="142504" y="3959"/>
                  <a:pt x="160176" y="934"/>
                  <a:pt x="166255" y="11876"/>
                </a:cubicBezTo>
                <a:cubicBezTo>
                  <a:pt x="182107" y="40410"/>
                  <a:pt x="190006" y="106878"/>
                  <a:pt x="190006" y="106878"/>
                </a:cubicBezTo>
                <a:cubicBezTo>
                  <a:pt x="193964" y="154379"/>
                  <a:pt x="185144" y="204751"/>
                  <a:pt x="201881" y="249382"/>
                </a:cubicBezTo>
                <a:cubicBezTo>
                  <a:pt x="207177" y="263504"/>
                  <a:pt x="237042" y="167184"/>
                  <a:pt x="237507" y="166255"/>
                </a:cubicBezTo>
                <a:cubicBezTo>
                  <a:pt x="258618" y="124032"/>
                  <a:pt x="259939" y="133267"/>
                  <a:pt x="296884" y="106878"/>
                </a:cubicBezTo>
                <a:cubicBezTo>
                  <a:pt x="312989" y="95374"/>
                  <a:pt x="328551" y="83127"/>
                  <a:pt x="344385" y="71252"/>
                </a:cubicBezTo>
                <a:cubicBezTo>
                  <a:pt x="356260" y="79169"/>
                  <a:pt x="369919" y="84911"/>
                  <a:pt x="380011" y="95003"/>
                </a:cubicBezTo>
                <a:cubicBezTo>
                  <a:pt x="390103" y="105095"/>
                  <a:pt x="396680" y="118237"/>
                  <a:pt x="403761" y="130629"/>
                </a:cubicBezTo>
                <a:cubicBezTo>
                  <a:pt x="427242" y="171721"/>
                  <a:pt x="426064" y="173785"/>
                  <a:pt x="439387" y="213756"/>
                </a:cubicBezTo>
                <a:cubicBezTo>
                  <a:pt x="435429" y="261257"/>
                  <a:pt x="435348" y="309243"/>
                  <a:pt x="427512" y="356260"/>
                </a:cubicBezTo>
                <a:cubicBezTo>
                  <a:pt x="402509" y="506277"/>
                  <a:pt x="403761" y="440688"/>
                  <a:pt x="403761" y="415637"/>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3700565" y="6145733"/>
            <a:ext cx="439387" cy="451619"/>
          </a:xfrm>
          <a:custGeom>
            <a:avLst/>
            <a:gdLst>
              <a:gd name="connsiteX0" fmla="*/ 0 w 439387"/>
              <a:gd name="connsiteY0" fmla="*/ 320634 h 451619"/>
              <a:gd name="connsiteX1" fmla="*/ 47502 w 439387"/>
              <a:gd name="connsiteY1" fmla="*/ 273133 h 451619"/>
              <a:gd name="connsiteX2" fmla="*/ 59377 w 439387"/>
              <a:gd name="connsiteY2" fmla="*/ 213756 h 451619"/>
              <a:gd name="connsiteX3" fmla="*/ 71252 w 439387"/>
              <a:gd name="connsiteY3" fmla="*/ 166255 h 451619"/>
              <a:gd name="connsiteX4" fmla="*/ 95003 w 439387"/>
              <a:gd name="connsiteY4" fmla="*/ 35626 h 451619"/>
              <a:gd name="connsiteX5" fmla="*/ 130629 w 439387"/>
              <a:gd name="connsiteY5" fmla="*/ 0 h 451619"/>
              <a:gd name="connsiteX6" fmla="*/ 166255 w 439387"/>
              <a:gd name="connsiteY6" fmla="*/ 11876 h 451619"/>
              <a:gd name="connsiteX7" fmla="*/ 190006 w 439387"/>
              <a:gd name="connsiteY7" fmla="*/ 106878 h 451619"/>
              <a:gd name="connsiteX8" fmla="*/ 201881 w 439387"/>
              <a:gd name="connsiteY8" fmla="*/ 249382 h 451619"/>
              <a:gd name="connsiteX9" fmla="*/ 237507 w 439387"/>
              <a:gd name="connsiteY9" fmla="*/ 166255 h 451619"/>
              <a:gd name="connsiteX10" fmla="*/ 296884 w 439387"/>
              <a:gd name="connsiteY10" fmla="*/ 106878 h 451619"/>
              <a:gd name="connsiteX11" fmla="*/ 344385 w 439387"/>
              <a:gd name="connsiteY11" fmla="*/ 71252 h 451619"/>
              <a:gd name="connsiteX12" fmla="*/ 380011 w 439387"/>
              <a:gd name="connsiteY12" fmla="*/ 95003 h 451619"/>
              <a:gd name="connsiteX13" fmla="*/ 403761 w 439387"/>
              <a:gd name="connsiteY13" fmla="*/ 130629 h 451619"/>
              <a:gd name="connsiteX14" fmla="*/ 439387 w 439387"/>
              <a:gd name="connsiteY14" fmla="*/ 213756 h 451619"/>
              <a:gd name="connsiteX15" fmla="*/ 427512 w 439387"/>
              <a:gd name="connsiteY15" fmla="*/ 356260 h 451619"/>
              <a:gd name="connsiteX16" fmla="*/ 403761 w 439387"/>
              <a:gd name="connsiteY16" fmla="*/ 415637 h 45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387" h="451619">
                <a:moveTo>
                  <a:pt x="0" y="320634"/>
                </a:moveTo>
                <a:cubicBezTo>
                  <a:pt x="15834" y="304800"/>
                  <a:pt x="36627" y="292707"/>
                  <a:pt x="47502" y="273133"/>
                </a:cubicBezTo>
                <a:cubicBezTo>
                  <a:pt x="57304" y="255489"/>
                  <a:pt x="54999" y="233460"/>
                  <a:pt x="59377" y="213756"/>
                </a:cubicBezTo>
                <a:cubicBezTo>
                  <a:pt x="62917" y="197824"/>
                  <a:pt x="68569" y="182354"/>
                  <a:pt x="71252" y="166255"/>
                </a:cubicBezTo>
                <a:cubicBezTo>
                  <a:pt x="71978" y="161896"/>
                  <a:pt x="78018" y="61103"/>
                  <a:pt x="95003" y="35626"/>
                </a:cubicBezTo>
                <a:cubicBezTo>
                  <a:pt x="104319" y="21652"/>
                  <a:pt x="118754" y="11875"/>
                  <a:pt x="130629" y="0"/>
                </a:cubicBezTo>
                <a:cubicBezTo>
                  <a:pt x="142504" y="3959"/>
                  <a:pt x="160176" y="934"/>
                  <a:pt x="166255" y="11876"/>
                </a:cubicBezTo>
                <a:cubicBezTo>
                  <a:pt x="182107" y="40410"/>
                  <a:pt x="190006" y="106878"/>
                  <a:pt x="190006" y="106878"/>
                </a:cubicBezTo>
                <a:cubicBezTo>
                  <a:pt x="193964" y="154379"/>
                  <a:pt x="185144" y="204751"/>
                  <a:pt x="201881" y="249382"/>
                </a:cubicBezTo>
                <a:cubicBezTo>
                  <a:pt x="207177" y="263504"/>
                  <a:pt x="237042" y="167184"/>
                  <a:pt x="237507" y="166255"/>
                </a:cubicBezTo>
                <a:cubicBezTo>
                  <a:pt x="258618" y="124032"/>
                  <a:pt x="259939" y="133267"/>
                  <a:pt x="296884" y="106878"/>
                </a:cubicBezTo>
                <a:cubicBezTo>
                  <a:pt x="312989" y="95374"/>
                  <a:pt x="328551" y="83127"/>
                  <a:pt x="344385" y="71252"/>
                </a:cubicBezTo>
                <a:cubicBezTo>
                  <a:pt x="356260" y="79169"/>
                  <a:pt x="369919" y="84911"/>
                  <a:pt x="380011" y="95003"/>
                </a:cubicBezTo>
                <a:cubicBezTo>
                  <a:pt x="390103" y="105095"/>
                  <a:pt x="396680" y="118237"/>
                  <a:pt x="403761" y="130629"/>
                </a:cubicBezTo>
                <a:cubicBezTo>
                  <a:pt x="427242" y="171721"/>
                  <a:pt x="426064" y="173785"/>
                  <a:pt x="439387" y="213756"/>
                </a:cubicBezTo>
                <a:cubicBezTo>
                  <a:pt x="435429" y="261257"/>
                  <a:pt x="435348" y="309243"/>
                  <a:pt x="427512" y="356260"/>
                </a:cubicBezTo>
                <a:cubicBezTo>
                  <a:pt x="402509" y="506277"/>
                  <a:pt x="403761" y="440688"/>
                  <a:pt x="403761" y="415637"/>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4312255" y="6229973"/>
            <a:ext cx="403761" cy="439387"/>
          </a:xfrm>
          <a:custGeom>
            <a:avLst/>
            <a:gdLst>
              <a:gd name="connsiteX0" fmla="*/ 83127 w 403761"/>
              <a:gd name="connsiteY0" fmla="*/ 0 h 439387"/>
              <a:gd name="connsiteX1" fmla="*/ 71252 w 403761"/>
              <a:gd name="connsiteY1" fmla="*/ 59377 h 439387"/>
              <a:gd name="connsiteX2" fmla="*/ 47502 w 403761"/>
              <a:gd name="connsiteY2" fmla="*/ 130629 h 439387"/>
              <a:gd name="connsiteX3" fmla="*/ 35626 w 403761"/>
              <a:gd name="connsiteY3" fmla="*/ 166255 h 439387"/>
              <a:gd name="connsiteX4" fmla="*/ 23751 w 403761"/>
              <a:gd name="connsiteY4" fmla="*/ 213756 h 439387"/>
              <a:gd name="connsiteX5" fmla="*/ 11876 w 403761"/>
              <a:gd name="connsiteY5" fmla="*/ 273133 h 439387"/>
              <a:gd name="connsiteX6" fmla="*/ 0 w 403761"/>
              <a:gd name="connsiteY6" fmla="*/ 308759 h 439387"/>
              <a:gd name="connsiteX7" fmla="*/ 11876 w 403761"/>
              <a:gd name="connsiteY7" fmla="*/ 368135 h 439387"/>
              <a:gd name="connsiteX8" fmla="*/ 47502 w 403761"/>
              <a:gd name="connsiteY8" fmla="*/ 380010 h 439387"/>
              <a:gd name="connsiteX9" fmla="*/ 154379 w 403761"/>
              <a:gd name="connsiteY9" fmla="*/ 439387 h 439387"/>
              <a:gd name="connsiteX10" fmla="*/ 225631 w 403761"/>
              <a:gd name="connsiteY10" fmla="*/ 427512 h 439387"/>
              <a:gd name="connsiteX11" fmla="*/ 296883 w 403761"/>
              <a:gd name="connsiteY11" fmla="*/ 403761 h 439387"/>
              <a:gd name="connsiteX12" fmla="*/ 320634 w 403761"/>
              <a:gd name="connsiteY12" fmla="*/ 368135 h 439387"/>
              <a:gd name="connsiteX13" fmla="*/ 356260 w 403761"/>
              <a:gd name="connsiteY13" fmla="*/ 296883 h 439387"/>
              <a:gd name="connsiteX14" fmla="*/ 391886 w 403761"/>
              <a:gd name="connsiteY14" fmla="*/ 190005 h 439387"/>
              <a:gd name="connsiteX15" fmla="*/ 403761 w 403761"/>
              <a:gd name="connsiteY15" fmla="*/ 154379 h 439387"/>
              <a:gd name="connsiteX16" fmla="*/ 403761 w 403761"/>
              <a:gd name="connsiteY16" fmla="*/ 118753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3761" h="439387">
                <a:moveTo>
                  <a:pt x="83127" y="0"/>
                </a:moveTo>
                <a:cubicBezTo>
                  <a:pt x="79169" y="19792"/>
                  <a:pt x="76563" y="39904"/>
                  <a:pt x="71252" y="59377"/>
                </a:cubicBezTo>
                <a:cubicBezTo>
                  <a:pt x="64665" y="83530"/>
                  <a:pt x="55419" y="106878"/>
                  <a:pt x="47502" y="130629"/>
                </a:cubicBezTo>
                <a:cubicBezTo>
                  <a:pt x="43544" y="142504"/>
                  <a:pt x="38662" y="154111"/>
                  <a:pt x="35626" y="166255"/>
                </a:cubicBezTo>
                <a:cubicBezTo>
                  <a:pt x="31668" y="182089"/>
                  <a:pt x="27291" y="197824"/>
                  <a:pt x="23751" y="213756"/>
                </a:cubicBezTo>
                <a:cubicBezTo>
                  <a:pt x="19373" y="233460"/>
                  <a:pt x="16771" y="253551"/>
                  <a:pt x="11876" y="273133"/>
                </a:cubicBezTo>
                <a:cubicBezTo>
                  <a:pt x="8840" y="285277"/>
                  <a:pt x="3959" y="296884"/>
                  <a:pt x="0" y="308759"/>
                </a:cubicBezTo>
                <a:cubicBezTo>
                  <a:pt x="3959" y="328551"/>
                  <a:pt x="680" y="351341"/>
                  <a:pt x="11876" y="368135"/>
                </a:cubicBezTo>
                <a:cubicBezTo>
                  <a:pt x="18820" y="378550"/>
                  <a:pt x="36560" y="373931"/>
                  <a:pt x="47502" y="380010"/>
                </a:cubicBezTo>
                <a:cubicBezTo>
                  <a:pt x="170002" y="448067"/>
                  <a:pt x="73766" y="412517"/>
                  <a:pt x="154379" y="439387"/>
                </a:cubicBezTo>
                <a:cubicBezTo>
                  <a:pt x="178130" y="435429"/>
                  <a:pt x="202272" y="433352"/>
                  <a:pt x="225631" y="427512"/>
                </a:cubicBezTo>
                <a:cubicBezTo>
                  <a:pt x="249919" y="421440"/>
                  <a:pt x="296883" y="403761"/>
                  <a:pt x="296883" y="403761"/>
                </a:cubicBezTo>
                <a:cubicBezTo>
                  <a:pt x="304800" y="391886"/>
                  <a:pt x="314251" y="380901"/>
                  <a:pt x="320634" y="368135"/>
                </a:cubicBezTo>
                <a:cubicBezTo>
                  <a:pt x="369800" y="269803"/>
                  <a:pt x="288193" y="398983"/>
                  <a:pt x="356260" y="296883"/>
                </a:cubicBezTo>
                <a:lnTo>
                  <a:pt x="391886" y="190005"/>
                </a:lnTo>
                <a:cubicBezTo>
                  <a:pt x="395844" y="178130"/>
                  <a:pt x="403761" y="166897"/>
                  <a:pt x="403761" y="154379"/>
                </a:cubicBezTo>
                <a:lnTo>
                  <a:pt x="403761" y="118753"/>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172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barn(inVertical)">
                                      <p:cBhvr>
                                        <p:cTn id="7" dur="2000"/>
                                        <p:tgtEl>
                                          <p:spTgt spid="141"/>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500"/>
                                        <p:tgtEl>
                                          <p:spTgt spid="7"/>
                                        </p:tgtEl>
                                      </p:cBhvr>
                                    </p:animEffect>
                                    <p:anim calcmode="lin" valueType="num">
                                      <p:cBhvr>
                                        <p:cTn id="12" dur="1500" fill="hold"/>
                                        <p:tgtEl>
                                          <p:spTgt spid="7"/>
                                        </p:tgtEl>
                                        <p:attrNameLst>
                                          <p:attrName>ppt_x</p:attrName>
                                        </p:attrNameLst>
                                      </p:cBhvr>
                                      <p:tavLst>
                                        <p:tav tm="0">
                                          <p:val>
                                            <p:strVal val="#ppt_x"/>
                                          </p:val>
                                        </p:tav>
                                        <p:tav tm="100000">
                                          <p:val>
                                            <p:strVal val="#ppt_x"/>
                                          </p:val>
                                        </p:tav>
                                      </p:tavLst>
                                    </p:anim>
                                    <p:anim calcmode="lin" valueType="num">
                                      <p:cBhvr>
                                        <p:cTn id="13" dur="15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3500"/>
                            </p:stCondLst>
                            <p:childTnLst>
                              <p:par>
                                <p:cTn id="15" presetID="42" presetClass="entr" presetSubtype="0"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1000"/>
                                        <p:tgtEl>
                                          <p:spTgt spid="52"/>
                                        </p:tgtEl>
                                      </p:cBhvr>
                                    </p:animEffect>
                                    <p:anim calcmode="lin" valueType="num">
                                      <p:cBhvr>
                                        <p:cTn id="18" dur="1000" fill="hold"/>
                                        <p:tgtEl>
                                          <p:spTgt spid="52"/>
                                        </p:tgtEl>
                                        <p:attrNameLst>
                                          <p:attrName>ppt_x</p:attrName>
                                        </p:attrNameLst>
                                      </p:cBhvr>
                                      <p:tavLst>
                                        <p:tav tm="0">
                                          <p:val>
                                            <p:strVal val="#ppt_x"/>
                                          </p:val>
                                        </p:tav>
                                        <p:tav tm="100000">
                                          <p:val>
                                            <p:strVal val="#ppt_x"/>
                                          </p:val>
                                        </p:tav>
                                      </p:tavLst>
                                    </p:anim>
                                    <p:anim calcmode="lin" valueType="num">
                                      <p:cBhvr>
                                        <p:cTn id="19" dur="1000" fill="hold"/>
                                        <p:tgtEl>
                                          <p:spTgt spid="52"/>
                                        </p:tgtEl>
                                        <p:attrNameLst>
                                          <p:attrName>ppt_y</p:attrName>
                                        </p:attrNameLst>
                                      </p:cBhvr>
                                      <p:tavLst>
                                        <p:tav tm="0">
                                          <p:val>
                                            <p:strVal val="#ppt_y+.1"/>
                                          </p:val>
                                        </p:tav>
                                        <p:tav tm="100000">
                                          <p:val>
                                            <p:strVal val="#ppt_y"/>
                                          </p:val>
                                        </p:tav>
                                      </p:tavLst>
                                    </p:anim>
                                  </p:childTnLst>
                                </p:cTn>
                              </p:par>
                            </p:childTnLst>
                          </p:cTn>
                        </p:par>
                        <p:par>
                          <p:cTn id="20" fill="hold">
                            <p:stCondLst>
                              <p:cond delay="4500"/>
                            </p:stCondLst>
                            <p:childTnLst>
                              <p:par>
                                <p:cTn id="21" presetID="42"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7" grpId="0" animBg="1"/>
      <p:bldP spid="52" grpId="0" animBg="1"/>
      <p:bldP spid="2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z="4000" dirty="0"/>
              <a:t>快表</a:t>
            </a:r>
            <a:r>
              <a:rPr lang="en-US" altLang="zh-CN" sz="4000" dirty="0"/>
              <a:t>(TLB)</a:t>
            </a:r>
            <a:r>
              <a:rPr lang="zh-CN" altLang="en-US" sz="4000" dirty="0"/>
              <a:t>的引入</a:t>
            </a:r>
          </a:p>
        </p:txBody>
      </p:sp>
      <p:sp>
        <p:nvSpPr>
          <p:cNvPr id="41987" name="内容占位符 2"/>
          <p:cNvSpPr>
            <a:spLocks noGrp="1"/>
          </p:cNvSpPr>
          <p:nvPr>
            <p:ph idx="1"/>
          </p:nvPr>
        </p:nvSpPr>
        <p:spPr>
          <a:xfrm>
            <a:off x="611560" y="1580728"/>
            <a:ext cx="7498080" cy="4800600"/>
          </a:xfrm>
          <a:prstGeom prst="rect">
            <a:avLst/>
          </a:prstGeom>
        </p:spPr>
        <p:txBody>
          <a:bodyPr>
            <a:normAutofit/>
          </a:bodyPr>
          <a:lstStyle/>
          <a:p>
            <a:pPr>
              <a:buFontTx/>
              <a:buNone/>
            </a:pPr>
            <a:r>
              <a:rPr lang="zh-CN" altLang="en-US" sz="2400" dirty="0">
                <a:latin typeface="Calibri" pitchFamily="34" charset="0"/>
                <a:cs typeface="Calibri" pitchFamily="34" charset="0"/>
              </a:rPr>
              <a:t>问题</a:t>
            </a:r>
            <a:endParaRPr lang="en-US" altLang="zh-CN" sz="2400" dirty="0">
              <a:latin typeface="Calibri" pitchFamily="34" charset="0"/>
              <a:cs typeface="Calibri" pitchFamily="34" charset="0"/>
            </a:endParaRPr>
          </a:p>
          <a:p>
            <a:pPr>
              <a:buFont typeface="Wingdings" pitchFamily="2" charset="2"/>
              <a:buChar char="l"/>
            </a:pPr>
            <a:r>
              <a:rPr lang="zh-CN" altLang="en-US" sz="2400" dirty="0">
                <a:latin typeface="Calibri" pitchFamily="34" charset="0"/>
                <a:cs typeface="Calibri" pitchFamily="34" charset="0"/>
              </a:rPr>
              <a:t>页表 → 两次或两次以上的内存访问</a:t>
            </a:r>
            <a:endParaRPr lang="en-US" altLang="zh-CN" sz="2400" dirty="0">
              <a:latin typeface="Calibri" pitchFamily="34" charset="0"/>
              <a:cs typeface="Calibri" pitchFamily="34" charset="0"/>
            </a:endParaRPr>
          </a:p>
          <a:p>
            <a:pPr>
              <a:buFont typeface="Wingdings" pitchFamily="2" charset="2"/>
              <a:buChar char="l"/>
            </a:pPr>
            <a:r>
              <a:rPr lang="en-US" altLang="zh-CN" sz="2400" dirty="0">
                <a:latin typeface="Calibri" pitchFamily="34" charset="0"/>
                <a:cs typeface="Calibri" pitchFamily="34" charset="0"/>
              </a:rPr>
              <a:t>CPU</a:t>
            </a:r>
            <a:r>
              <a:rPr lang="zh-CN" altLang="en-US" sz="2400" dirty="0">
                <a:latin typeface="Calibri" pitchFamily="34" charset="0"/>
                <a:cs typeface="Calibri" pitchFamily="34" charset="0"/>
              </a:rPr>
              <a:t>的指令处理速度与内存指令的访问速度差异大，</a:t>
            </a:r>
            <a:r>
              <a:rPr lang="en-US" altLang="zh-CN" sz="2400" dirty="0">
                <a:latin typeface="Calibri" pitchFamily="34" charset="0"/>
                <a:cs typeface="Calibri" pitchFamily="34" charset="0"/>
              </a:rPr>
              <a:t>CPU</a:t>
            </a:r>
            <a:r>
              <a:rPr lang="zh-CN" altLang="en-US" sz="2400" dirty="0">
                <a:latin typeface="Calibri" pitchFamily="34" charset="0"/>
                <a:cs typeface="Calibri" pitchFamily="34" charset="0"/>
              </a:rPr>
              <a:t>的速度得不到充分利用</a:t>
            </a:r>
            <a:endParaRPr lang="en-US" altLang="zh-CN" sz="2400" dirty="0">
              <a:latin typeface="Calibri" pitchFamily="34" charset="0"/>
              <a:cs typeface="Calibri" pitchFamily="34" charset="0"/>
            </a:endParaRPr>
          </a:p>
          <a:p>
            <a:pPr>
              <a:buFontTx/>
              <a:buNone/>
            </a:pPr>
            <a:endParaRPr lang="en-US" altLang="zh-CN" sz="2400" dirty="0">
              <a:latin typeface="Calibri" pitchFamily="34" charset="0"/>
              <a:cs typeface="Calibri" pitchFamily="34" charset="0"/>
            </a:endParaRPr>
          </a:p>
          <a:p>
            <a:pPr>
              <a:buFontTx/>
              <a:buNone/>
            </a:pPr>
            <a:r>
              <a:rPr lang="zh-CN" altLang="en-US" sz="2400" dirty="0">
                <a:solidFill>
                  <a:srgbClr val="0000FF"/>
                </a:solidFill>
                <a:latin typeface="Calibri" pitchFamily="34" charset="0"/>
                <a:cs typeface="Calibri" pitchFamily="34" charset="0"/>
              </a:rPr>
              <a:t>如何加快地址映射速度，以改善系统性能？</a:t>
            </a:r>
            <a:endParaRPr lang="en-US" altLang="zh-CN" sz="2400" dirty="0">
              <a:solidFill>
                <a:srgbClr val="0000FF"/>
              </a:solidFill>
              <a:latin typeface="Calibri" pitchFamily="34" charset="0"/>
              <a:cs typeface="Calibri" pitchFamily="34" charset="0"/>
            </a:endParaRPr>
          </a:p>
          <a:p>
            <a:pPr>
              <a:buFontTx/>
              <a:buNone/>
            </a:pPr>
            <a:endParaRPr lang="en-US" altLang="zh-CN" sz="2400" dirty="0">
              <a:solidFill>
                <a:srgbClr val="0000FF"/>
              </a:solidFill>
              <a:latin typeface="Calibri" pitchFamily="34" charset="0"/>
              <a:cs typeface="Calibri" pitchFamily="34" charset="0"/>
            </a:endParaRPr>
          </a:p>
          <a:p>
            <a:pPr>
              <a:buFontTx/>
              <a:buNone/>
            </a:pPr>
            <a:r>
              <a:rPr lang="zh-CN" altLang="en-US" sz="2400" dirty="0">
                <a:solidFill>
                  <a:srgbClr val="FF0000"/>
                </a:solidFill>
                <a:latin typeface="Calibri" pitchFamily="34" charset="0"/>
                <a:cs typeface="Calibri" pitchFamily="34" charset="0"/>
              </a:rPr>
              <a:t>程序访问的局部性原理 </a:t>
            </a:r>
            <a:r>
              <a:rPr lang="zh-CN" altLang="en-US" sz="2400" dirty="0">
                <a:latin typeface="Calibri" pitchFamily="34" charset="0"/>
                <a:cs typeface="Calibri" pitchFamily="34" charset="0"/>
              </a:rPr>
              <a:t>→ 引入快表</a:t>
            </a:r>
            <a:endParaRPr lang="zh-CN" altLang="en-US" sz="2400"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418608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heel(3)">
                                      <p:cBhvr>
                                        <p:cTn id="7" dur="2000"/>
                                        <p:tgtEl>
                                          <p:spTgt spid="41987">
                                            <p:txEl>
                                              <p:pRg st="0" end="0"/>
                                            </p:txEl>
                                          </p:spTgt>
                                        </p:tgtEl>
                                      </p:cBhvr>
                                    </p:animEffect>
                                  </p:childTnLst>
                                </p:cTn>
                              </p:par>
                              <p:par>
                                <p:cTn id="8" presetID="21" presetClass="entr" presetSubtype="3" fill="hold" nodeType="withEffect">
                                  <p:stCondLst>
                                    <p:cond delay="0"/>
                                  </p:stCondLst>
                                  <p:childTnLst>
                                    <p:set>
                                      <p:cBhvr>
                                        <p:cTn id="9" dur="1" fill="hold">
                                          <p:stCondLst>
                                            <p:cond delay="0"/>
                                          </p:stCondLst>
                                        </p:cTn>
                                        <p:tgtEl>
                                          <p:spTgt spid="41987">
                                            <p:txEl>
                                              <p:pRg st="1" end="1"/>
                                            </p:txEl>
                                          </p:spTgt>
                                        </p:tgtEl>
                                        <p:attrNameLst>
                                          <p:attrName>style.visibility</p:attrName>
                                        </p:attrNameLst>
                                      </p:cBhvr>
                                      <p:to>
                                        <p:strVal val="visible"/>
                                      </p:to>
                                    </p:set>
                                    <p:animEffect transition="in" filter="wheel(3)">
                                      <p:cBhvr>
                                        <p:cTn id="10" dur="2000"/>
                                        <p:tgtEl>
                                          <p:spTgt spid="41987">
                                            <p:txEl>
                                              <p:pRg st="1" end="1"/>
                                            </p:txEl>
                                          </p:spTgt>
                                        </p:tgtEl>
                                      </p:cBhvr>
                                    </p:animEffect>
                                  </p:childTnLst>
                                </p:cTn>
                              </p:par>
                              <p:par>
                                <p:cTn id="11" presetID="21" presetClass="entr" presetSubtype="3" fill="hold"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Effect transition="in" filter="wheel(3)">
                                      <p:cBhvr>
                                        <p:cTn id="13" dur="2000"/>
                                        <p:tgtEl>
                                          <p:spTgt spid="419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3" fill="hold" nodeType="clickEffect">
                                  <p:stCondLst>
                                    <p:cond delay="0"/>
                                  </p:stCondLst>
                                  <p:childTnLst>
                                    <p:set>
                                      <p:cBhvr>
                                        <p:cTn id="17" dur="1" fill="hold">
                                          <p:stCondLst>
                                            <p:cond delay="0"/>
                                          </p:stCondLst>
                                        </p:cTn>
                                        <p:tgtEl>
                                          <p:spTgt spid="41987">
                                            <p:txEl>
                                              <p:pRg st="4" end="4"/>
                                            </p:txEl>
                                          </p:spTgt>
                                        </p:tgtEl>
                                        <p:attrNameLst>
                                          <p:attrName>style.visibility</p:attrName>
                                        </p:attrNameLst>
                                      </p:cBhvr>
                                      <p:to>
                                        <p:strVal val="visible"/>
                                      </p:to>
                                    </p:set>
                                    <p:animEffect transition="in" filter="wheel(3)">
                                      <p:cBhvr>
                                        <p:cTn id="18" dur="2000"/>
                                        <p:tgtEl>
                                          <p:spTgt spid="4198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1987">
                                            <p:txEl>
                                              <p:pRg st="6" end="6"/>
                                            </p:txEl>
                                          </p:spTgt>
                                        </p:tgtEl>
                                        <p:attrNameLst>
                                          <p:attrName>style.visibility</p:attrName>
                                        </p:attrNameLst>
                                      </p:cBhvr>
                                      <p:to>
                                        <p:strVal val="visible"/>
                                      </p:to>
                                    </p:set>
                                    <p:animEffect transition="in" filter="box(in)">
                                      <p:cBhvr>
                                        <p:cTn id="23" dur="20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云形 5"/>
          <p:cNvSpPr/>
          <p:nvPr/>
        </p:nvSpPr>
        <p:spPr>
          <a:xfrm>
            <a:off x="6012160" y="44624"/>
            <a:ext cx="2016224" cy="1620180"/>
          </a:xfrm>
          <a:prstGeom prst="cloud">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zh-CN" altLang="en-US" sz="2000" b="1" dirty="0">
                <a:solidFill>
                  <a:srgbClr val="C00000"/>
                </a:solidFill>
                <a:latin typeface="华文楷体" pitchFamily="2" charset="-122"/>
                <a:ea typeface="华文楷体" pitchFamily="2" charset="-122"/>
              </a:rPr>
              <a:t>快表的大小、位置</a:t>
            </a:r>
          </a:p>
        </p:txBody>
      </p:sp>
      <p:sp>
        <p:nvSpPr>
          <p:cNvPr id="43010" name="标题 1"/>
          <p:cNvSpPr>
            <a:spLocks noGrp="1"/>
          </p:cNvSpPr>
          <p:nvPr>
            <p:ph type="title"/>
          </p:nvPr>
        </p:nvSpPr>
        <p:spPr/>
        <p:txBody>
          <a:bodyPr/>
          <a:lstStyle/>
          <a:p>
            <a:r>
              <a:rPr lang="zh-CN" altLang="en-US" sz="4000" dirty="0"/>
              <a:t>快表是什么？</a:t>
            </a:r>
          </a:p>
        </p:txBody>
      </p:sp>
      <p:sp>
        <p:nvSpPr>
          <p:cNvPr id="43011" name="内容占位符 2"/>
          <p:cNvSpPr>
            <a:spLocks noGrp="1"/>
          </p:cNvSpPr>
          <p:nvPr>
            <p:ph idx="1"/>
          </p:nvPr>
        </p:nvSpPr>
        <p:spPr>
          <a:prstGeom prst="rect">
            <a:avLst/>
          </a:prstGeom>
        </p:spPr>
        <p:txBody>
          <a:bodyPr>
            <a:normAutofit/>
          </a:bodyPr>
          <a:lstStyle/>
          <a:p>
            <a:pPr>
              <a:buFont typeface="Wingdings" pitchFamily="2" charset="2"/>
              <a:buChar char="l"/>
            </a:pPr>
            <a:r>
              <a:rPr lang="zh-CN" altLang="en-US" sz="2400" dirty="0">
                <a:latin typeface="Calibri" pitchFamily="34" charset="0"/>
                <a:cs typeface="Calibri" pitchFamily="34" charset="0"/>
              </a:rPr>
              <a:t>相联存储器（</a:t>
            </a:r>
            <a:r>
              <a:rPr lang="en-US" altLang="zh-CN" sz="2400" dirty="0">
                <a:latin typeface="Calibri" pitchFamily="34" charset="0"/>
                <a:cs typeface="Calibri" pitchFamily="34" charset="0"/>
              </a:rPr>
              <a:t>associative memory</a:t>
            </a:r>
            <a:r>
              <a:rPr lang="zh-CN" altLang="en-US" sz="2400" dirty="0">
                <a:latin typeface="Calibri" pitchFamily="34" charset="0"/>
                <a:cs typeface="Calibri" pitchFamily="34" charset="0"/>
              </a:rPr>
              <a:t>）</a:t>
            </a:r>
            <a:endParaRPr lang="en-US" altLang="zh-CN" sz="2400" dirty="0">
              <a:latin typeface="Calibri" pitchFamily="34" charset="0"/>
              <a:cs typeface="Calibri" pitchFamily="34" charset="0"/>
            </a:endParaRPr>
          </a:p>
          <a:p>
            <a:pPr marL="0" indent="0">
              <a:buNone/>
            </a:pPr>
            <a:r>
              <a:rPr lang="zh-CN" altLang="en-US" sz="2400" dirty="0">
                <a:solidFill>
                  <a:srgbClr val="006600"/>
                </a:solidFill>
                <a:latin typeface="Calibri" pitchFamily="34" charset="0"/>
                <a:cs typeface="Calibri" pitchFamily="34" charset="0"/>
              </a:rPr>
              <a:t>     特点：按内容并行查找</a:t>
            </a:r>
            <a:endParaRPr lang="en-US" altLang="zh-CN" sz="2400" dirty="0">
              <a:latin typeface="Calibri" pitchFamily="34" charset="0"/>
              <a:cs typeface="Calibri" pitchFamily="34" charset="0"/>
            </a:endParaRPr>
          </a:p>
          <a:p>
            <a:pPr>
              <a:buFont typeface="Wingdings" pitchFamily="2" charset="2"/>
              <a:buChar char="l"/>
            </a:pPr>
            <a:r>
              <a:rPr lang="en-US" altLang="zh-CN" sz="2400" dirty="0">
                <a:latin typeface="Calibri" pitchFamily="34" charset="0"/>
                <a:cs typeface="Calibri" pitchFamily="34" charset="0"/>
              </a:rPr>
              <a:t>TLB —— Translation Look-aside Buffers</a:t>
            </a:r>
          </a:p>
          <a:p>
            <a:pPr>
              <a:buFont typeface="Wingdings" pitchFamily="2" charset="2"/>
              <a:buChar char="l"/>
            </a:pPr>
            <a:r>
              <a:rPr lang="zh-CN" altLang="en-US" sz="2400" dirty="0">
                <a:latin typeface="Calibri" pitchFamily="34" charset="0"/>
                <a:cs typeface="Calibri" pitchFamily="34" charset="0"/>
              </a:rPr>
              <a:t>保存正在运行进程的页表的子集</a:t>
            </a:r>
            <a:r>
              <a:rPr lang="en-US" altLang="zh-CN" sz="2400" dirty="0">
                <a:latin typeface="Calibri" pitchFamily="34" charset="0"/>
                <a:cs typeface="Calibri" pitchFamily="34" charset="0"/>
              </a:rPr>
              <a:t>(</a:t>
            </a:r>
            <a:r>
              <a:rPr lang="zh-CN" altLang="en-US" sz="2400" dirty="0">
                <a:latin typeface="Calibri" pitchFamily="34" charset="0"/>
                <a:cs typeface="Calibri" pitchFamily="34" charset="0"/>
              </a:rPr>
              <a:t>部分表项</a:t>
            </a:r>
            <a:r>
              <a:rPr lang="en-US" altLang="zh-CN" sz="2400" dirty="0">
                <a:latin typeface="Calibri" pitchFamily="34" charset="0"/>
                <a:cs typeface="Calibri" pitchFamily="34" charset="0"/>
              </a:rPr>
              <a:t>)</a:t>
            </a:r>
            <a:endParaRPr lang="zh-CN" altLang="en-US" sz="2400" dirty="0">
              <a:latin typeface="Calibri" pitchFamily="34" charset="0"/>
              <a:cs typeface="Calibri" pitchFamily="34" charset="0"/>
            </a:endParaRPr>
          </a:p>
          <a:p>
            <a:endParaRPr lang="zh-CN" altLang="en-US" sz="2400" dirty="0">
              <a:latin typeface="Calibri" pitchFamily="34" charset="0"/>
              <a:cs typeface="Calibri" pitchFamily="34" charset="0"/>
            </a:endParaRPr>
          </a:p>
        </p:txBody>
      </p:sp>
      <p:sp>
        <p:nvSpPr>
          <p:cNvPr id="2" name="云形 1"/>
          <p:cNvSpPr/>
          <p:nvPr/>
        </p:nvSpPr>
        <p:spPr>
          <a:xfrm>
            <a:off x="6948264" y="908720"/>
            <a:ext cx="1728192" cy="1800200"/>
          </a:xfrm>
          <a:prstGeom prst="cloud">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zh-CN" altLang="en-US" sz="2000" b="1" dirty="0">
                <a:solidFill>
                  <a:srgbClr val="C00000"/>
                </a:solidFill>
                <a:latin typeface="华文楷体" pitchFamily="2" charset="-122"/>
                <a:ea typeface="华文楷体" pitchFamily="2" charset="-122"/>
              </a:rPr>
              <a:t>快表的置换问题？</a:t>
            </a:r>
          </a:p>
        </p:txBody>
      </p:sp>
      <p:sp>
        <p:nvSpPr>
          <p:cNvPr id="7" name="内容占位符 2"/>
          <p:cNvSpPr txBox="1">
            <a:spLocks/>
          </p:cNvSpPr>
          <p:nvPr/>
        </p:nvSpPr>
        <p:spPr bwMode="auto">
          <a:xfrm>
            <a:off x="611560" y="3717032"/>
            <a:ext cx="7920880" cy="2827263"/>
          </a:xfrm>
          <a:prstGeom prst="rect">
            <a:avLst/>
          </a:prstGeom>
          <a:solidFill>
            <a:schemeClr val="accent4">
              <a:lumMod val="20000"/>
              <a:lumOff val="80000"/>
            </a:schemeClr>
          </a:solidFill>
          <a:ln w="9525">
            <a:solidFill>
              <a:srgbClr val="0000FF"/>
            </a:solidFill>
            <a:miter lim="800000"/>
            <a:headEnd/>
            <a:tailEnd/>
          </a:ln>
        </p:spPr>
        <p:txBody>
          <a:bodyPr/>
          <a:lstStyle/>
          <a:p>
            <a:pPr>
              <a:spcBef>
                <a:spcPts val="600"/>
              </a:spcBef>
              <a:defRPr/>
            </a:pPr>
            <a:r>
              <a:rPr lang="zh-CN" altLang="en-US" sz="2400" b="1" kern="0" dirty="0">
                <a:solidFill>
                  <a:srgbClr val="0000FF"/>
                </a:solidFill>
                <a:latin typeface="Calibri" pitchFamily="34" charset="0"/>
                <a:ea typeface="华文楷体" pitchFamily="2" charset="-122"/>
                <a:cs typeface="Calibri" pitchFamily="34" charset="0"/>
              </a:rPr>
              <a:t>在</a:t>
            </a:r>
            <a:r>
              <a:rPr lang="en-US" altLang="zh-CN" sz="2400" b="1" kern="0" dirty="0">
                <a:solidFill>
                  <a:srgbClr val="0000FF"/>
                </a:solidFill>
                <a:latin typeface="Calibri" pitchFamily="34" charset="0"/>
                <a:ea typeface="华文楷体" pitchFamily="2" charset="-122"/>
                <a:cs typeface="Calibri" pitchFamily="34" charset="0"/>
              </a:rPr>
              <a:t>CPU</a:t>
            </a:r>
            <a:r>
              <a:rPr lang="zh-CN" altLang="en-US" sz="2400" b="1" kern="0" dirty="0">
                <a:solidFill>
                  <a:srgbClr val="0000FF"/>
                </a:solidFill>
                <a:latin typeface="Calibri" pitchFamily="34" charset="0"/>
                <a:ea typeface="华文楷体" pitchFamily="2" charset="-122"/>
                <a:cs typeface="Calibri" pitchFamily="34" charset="0"/>
              </a:rPr>
              <a:t>中引入了高速缓存（</a:t>
            </a:r>
            <a:r>
              <a:rPr lang="en-US" altLang="zh-CN" sz="2400" b="1" kern="0" dirty="0">
                <a:solidFill>
                  <a:srgbClr val="0000FF"/>
                </a:solidFill>
                <a:latin typeface="Calibri" pitchFamily="34" charset="0"/>
                <a:ea typeface="华文楷体" pitchFamily="2" charset="-122"/>
                <a:cs typeface="Calibri" pitchFamily="34" charset="0"/>
              </a:rPr>
              <a:t>Cache</a:t>
            </a:r>
            <a:r>
              <a:rPr lang="zh-CN" altLang="en-US" sz="2400" b="1" kern="0" dirty="0">
                <a:solidFill>
                  <a:srgbClr val="0000FF"/>
                </a:solidFill>
                <a:latin typeface="Calibri" pitchFamily="34" charset="0"/>
                <a:ea typeface="华文楷体" pitchFamily="2" charset="-122"/>
                <a:cs typeface="Calibri" pitchFamily="34" charset="0"/>
              </a:rPr>
              <a:t>），</a:t>
            </a:r>
            <a:r>
              <a:rPr lang="en-US" altLang="zh-CN" sz="2400" b="1" kern="0" dirty="0">
                <a:solidFill>
                  <a:srgbClr val="0000FF"/>
                </a:solidFill>
                <a:latin typeface="Calibri" pitchFamily="34" charset="0"/>
                <a:ea typeface="华文楷体" pitchFamily="2" charset="-122"/>
                <a:cs typeface="Calibri" pitchFamily="34" charset="0"/>
              </a:rPr>
              <a:t>Cache</a:t>
            </a:r>
            <a:r>
              <a:rPr lang="zh-CN" altLang="en-US" sz="2400" b="1" kern="0" dirty="0">
                <a:solidFill>
                  <a:srgbClr val="0000FF"/>
                </a:solidFill>
                <a:latin typeface="Calibri" pitchFamily="34" charset="0"/>
                <a:ea typeface="华文楷体" pitchFamily="2" charset="-122"/>
                <a:cs typeface="Calibri" pitchFamily="34" charset="0"/>
              </a:rPr>
              <a:t>存在于</a:t>
            </a:r>
            <a:r>
              <a:rPr lang="en-US" altLang="zh-CN" sz="2400" b="1" kern="0" dirty="0">
                <a:solidFill>
                  <a:srgbClr val="0000FF"/>
                </a:solidFill>
                <a:latin typeface="Calibri" pitchFamily="34" charset="0"/>
                <a:ea typeface="华文楷体" pitchFamily="2" charset="-122"/>
                <a:cs typeface="Calibri" pitchFamily="34" charset="0"/>
              </a:rPr>
              <a:t>CPU</a:t>
            </a:r>
            <a:r>
              <a:rPr lang="zh-CN" altLang="en-US" sz="2400" b="1" kern="0" dirty="0">
                <a:solidFill>
                  <a:srgbClr val="0000FF"/>
                </a:solidFill>
                <a:latin typeface="Calibri" pitchFamily="34" charset="0"/>
                <a:ea typeface="华文楷体" pitchFamily="2" charset="-122"/>
                <a:cs typeface="Calibri" pitchFamily="34" charset="0"/>
              </a:rPr>
              <a:t>和内存之间（</a:t>
            </a:r>
            <a:r>
              <a:rPr lang="en-US" altLang="zh-CN" sz="2400" b="1" kern="0" dirty="0">
                <a:solidFill>
                  <a:srgbClr val="0000FF"/>
                </a:solidFill>
                <a:latin typeface="Calibri" pitchFamily="34" charset="0"/>
                <a:ea typeface="华文楷体" pitchFamily="2" charset="-122"/>
                <a:cs typeface="Calibri" pitchFamily="34" charset="0"/>
              </a:rPr>
              <a:t>SRAM</a:t>
            </a:r>
            <a:r>
              <a:rPr lang="zh-CN" altLang="en-US" sz="2400" b="1" kern="0" dirty="0">
                <a:solidFill>
                  <a:srgbClr val="0000FF"/>
                </a:solidFill>
                <a:latin typeface="Calibri" pitchFamily="34" charset="0"/>
                <a:ea typeface="华文楷体" pitchFamily="2" charset="-122"/>
                <a:cs typeface="Calibri" pitchFamily="34" charset="0"/>
              </a:rPr>
              <a:t>），可以匹配</a:t>
            </a:r>
            <a:r>
              <a:rPr lang="en-US" altLang="zh-CN" sz="2400" b="1" kern="0" dirty="0">
                <a:solidFill>
                  <a:srgbClr val="0000FF"/>
                </a:solidFill>
                <a:latin typeface="Calibri" pitchFamily="34" charset="0"/>
                <a:ea typeface="华文楷体" pitchFamily="2" charset="-122"/>
                <a:cs typeface="Calibri" pitchFamily="34" charset="0"/>
              </a:rPr>
              <a:t>CPU</a:t>
            </a:r>
            <a:r>
              <a:rPr lang="zh-CN" altLang="en-US" sz="2400" b="1" kern="0" dirty="0">
                <a:solidFill>
                  <a:srgbClr val="0000FF"/>
                </a:solidFill>
                <a:latin typeface="Calibri" pitchFamily="34" charset="0"/>
                <a:ea typeface="华文楷体" pitchFamily="2" charset="-122"/>
                <a:cs typeface="Calibri" pitchFamily="34" charset="0"/>
              </a:rPr>
              <a:t>的处理速率和内存的访问速度</a:t>
            </a:r>
            <a:endParaRPr lang="en-US" altLang="zh-CN" sz="2400" b="1" kern="0" dirty="0">
              <a:solidFill>
                <a:srgbClr val="0000FF"/>
              </a:solidFill>
              <a:latin typeface="Calibri" pitchFamily="34" charset="0"/>
              <a:ea typeface="华文楷体" pitchFamily="2" charset="-122"/>
              <a:cs typeface="Calibri" pitchFamily="34" charset="0"/>
            </a:endParaRPr>
          </a:p>
          <a:p>
            <a:pPr>
              <a:spcBef>
                <a:spcPts val="600"/>
              </a:spcBef>
              <a:defRPr/>
            </a:pPr>
            <a:endParaRPr lang="en-US" altLang="zh-CN" sz="2400" b="1" kern="0" dirty="0">
              <a:solidFill>
                <a:srgbClr val="0000FF"/>
              </a:solidFill>
              <a:latin typeface="Calibri" pitchFamily="34" charset="0"/>
              <a:ea typeface="华文楷体" pitchFamily="2" charset="-122"/>
              <a:cs typeface="Calibri" pitchFamily="34" charset="0"/>
            </a:endParaRPr>
          </a:p>
          <a:p>
            <a:pPr>
              <a:spcBef>
                <a:spcPts val="600"/>
              </a:spcBef>
              <a:defRPr/>
            </a:pPr>
            <a:r>
              <a:rPr lang="zh-CN" altLang="en-US" sz="2400" b="1" kern="0" dirty="0">
                <a:solidFill>
                  <a:srgbClr val="0000FF"/>
                </a:solidFill>
                <a:latin typeface="Calibri" pitchFamily="34" charset="0"/>
                <a:ea typeface="华文楷体" pitchFamily="2" charset="-122"/>
                <a:cs typeface="Calibri" pitchFamily="34" charset="0"/>
              </a:rPr>
              <a:t>一种随机存取型存储器，除连线寻址机制外，还有接线逻辑，能按特定的匹配标志在一个存储周期内对所有的字同时进行比较</a:t>
            </a:r>
          </a:p>
        </p:txBody>
      </p:sp>
    </p:spTree>
    <p:extLst>
      <p:ext uri="{BB962C8B-B14F-4D97-AF65-F5344CB8AC3E}">
        <p14:creationId xmlns:p14="http://schemas.microsoft.com/office/powerpoint/2010/main" val="149689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heel(3)">
                                      <p:cBhvr>
                                        <p:cTn id="7" dur="1500"/>
                                        <p:tgtEl>
                                          <p:spTgt spid="43011">
                                            <p:txEl>
                                              <p:pRg st="0" end="0"/>
                                            </p:txEl>
                                          </p:spTgt>
                                        </p:tgtEl>
                                      </p:cBhvr>
                                    </p:animEffect>
                                  </p:childTnLst>
                                </p:cTn>
                              </p:par>
                              <p:par>
                                <p:cTn id="8" presetID="21" presetClass="entr" presetSubtype="3" fill="hold" nodeType="with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wheel(3)">
                                      <p:cBhvr>
                                        <p:cTn id="10" dur="1500"/>
                                        <p:tgtEl>
                                          <p:spTgt spid="430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diamond(in)">
                                      <p:cBhvr>
                                        <p:cTn id="15" dur="2000"/>
                                        <p:tgtEl>
                                          <p:spTgt spid="43011">
                                            <p:txEl>
                                              <p:pRg st="2" end="2"/>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43011">
                                            <p:txEl>
                                              <p:pRg st="3" end="3"/>
                                            </p:txEl>
                                          </p:spTgt>
                                        </p:tgtEl>
                                        <p:attrNameLst>
                                          <p:attrName>style.visibility</p:attrName>
                                        </p:attrNameLst>
                                      </p:cBhvr>
                                      <p:to>
                                        <p:strVal val="visible"/>
                                      </p:to>
                                    </p:set>
                                    <p:animEffect transition="in" filter="diamond(in)">
                                      <p:cBhvr>
                                        <p:cTn id="18" dur="2000"/>
                                        <p:tgtEl>
                                          <p:spTgt spid="430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heel(1)">
                                      <p:cBhvr>
                                        <p:cTn id="33"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TLB</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的使用</a:t>
            </a:r>
          </a:p>
        </p:txBody>
      </p:sp>
      <p:pic>
        <p:nvPicPr>
          <p:cNvPr id="3" name="Content Placeholder 3" descr="Fig08_07.gif"/>
          <p:cNvPicPr>
            <a:picLocks noChangeAspect="1"/>
          </p:cNvPicPr>
          <p:nvPr/>
        </p:nvPicPr>
        <p:blipFill>
          <a:blip r:embed="rId3" cstate="print">
            <a:extLst>
              <a:ext uri="{28A0092B-C50C-407E-A947-70E740481C1C}">
                <a14:useLocalDpi xmlns:a14="http://schemas.microsoft.com/office/drawing/2010/main" val="0"/>
              </a:ext>
            </a:extLst>
          </a:blip>
          <a:srcRect b="9122"/>
          <a:stretch>
            <a:fillRect/>
          </a:stretch>
        </p:blipFill>
        <p:spPr bwMode="auto">
          <a:xfrm>
            <a:off x="755576" y="1580540"/>
            <a:ext cx="7848872" cy="522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76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274638"/>
            <a:ext cx="7467600" cy="922114"/>
          </a:xfrm>
        </p:spPr>
        <p:txBody>
          <a:bodyPr/>
          <a:lstStyle/>
          <a:p>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TLB</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与高速缓存操作</a:t>
            </a:r>
          </a:p>
        </p:txBody>
      </p:sp>
      <p:pic>
        <p:nvPicPr>
          <p:cNvPr id="23555" name="Content Placeholder 3" descr="Fig08_10.gif"/>
          <p:cNvPicPr>
            <a:picLocks noChangeAspect="1"/>
          </p:cNvPicPr>
          <p:nvPr/>
        </p:nvPicPr>
        <p:blipFill>
          <a:blip r:embed="rId3" cstate="print">
            <a:extLst>
              <a:ext uri="{28A0092B-C50C-407E-A947-70E740481C1C}">
                <a14:useLocalDpi xmlns:a14="http://schemas.microsoft.com/office/drawing/2010/main" val="0"/>
              </a:ext>
            </a:extLst>
          </a:blip>
          <a:srcRect b="13409"/>
          <a:stretch>
            <a:fillRect/>
          </a:stretch>
        </p:blipFill>
        <p:spPr bwMode="auto">
          <a:xfrm>
            <a:off x="1331640" y="1575755"/>
            <a:ext cx="6840760" cy="530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996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CN" sz="4000" dirty="0"/>
              <a:t>4.</a:t>
            </a:r>
            <a:r>
              <a:rPr lang="zh-CN" altLang="en-US" sz="4000" dirty="0"/>
              <a:t>缺页异常处理</a:t>
            </a:r>
          </a:p>
        </p:txBody>
      </p:sp>
      <p:sp>
        <p:nvSpPr>
          <p:cNvPr id="12291" name="Rectangle 3"/>
          <p:cNvSpPr>
            <a:spLocks noGrp="1" noChangeArrowheads="1"/>
          </p:cNvSpPr>
          <p:nvPr>
            <p:ph idx="1"/>
          </p:nvPr>
        </p:nvSpPr>
        <p:spPr>
          <a:xfrm>
            <a:off x="539552" y="1623000"/>
            <a:ext cx="8229600" cy="4686320"/>
          </a:xfrm>
        </p:spPr>
        <p:txBody>
          <a:bodyPr>
            <a:normAutofit/>
          </a:bodyPr>
          <a:lstStyle/>
          <a:p>
            <a:r>
              <a:rPr lang="zh-CN" altLang="en-US" sz="2400" dirty="0"/>
              <a:t>一种</a:t>
            </a:r>
            <a:r>
              <a:rPr lang="en-US" altLang="zh-CN" sz="2400" dirty="0"/>
              <a:t>Page Fault</a:t>
            </a:r>
          </a:p>
          <a:p>
            <a:pPr marL="0" indent="0">
              <a:buNone/>
            </a:pPr>
            <a:r>
              <a:rPr lang="en-US" altLang="zh-CN" sz="2400" dirty="0"/>
              <a:t>    </a:t>
            </a:r>
            <a:r>
              <a:rPr lang="zh-CN" altLang="en-US" sz="2400" dirty="0"/>
              <a:t>页错误、页面错误、页故障、页失效</a:t>
            </a:r>
            <a:endParaRPr lang="en-US" altLang="zh-CN" sz="2400" dirty="0"/>
          </a:p>
          <a:p>
            <a:r>
              <a:rPr lang="zh-CN" altLang="en-US" sz="2400" dirty="0"/>
              <a:t>在地址映射过程中，硬件检查页表时发现所要访问的页不在内存，则产生该异常</a:t>
            </a:r>
            <a:r>
              <a:rPr lang="en-US" altLang="zh-CN" sz="2400" dirty="0"/>
              <a:t>——</a:t>
            </a:r>
            <a:r>
              <a:rPr lang="zh-CN" altLang="en-US" sz="2400" dirty="0"/>
              <a:t>缺页异常</a:t>
            </a:r>
          </a:p>
          <a:p>
            <a:r>
              <a:rPr lang="zh-CN" altLang="en-US" sz="2400" dirty="0"/>
              <a:t>操作系统执行缺页异常处理程序：获得磁盘地址，启动磁盘，将该页调入内存</a:t>
            </a:r>
          </a:p>
          <a:p>
            <a:pPr lvl="2"/>
            <a:r>
              <a:rPr lang="zh-CN" altLang="en-US" dirty="0"/>
              <a:t> 如果内存中有空闲页框，则分配一页，将新调入页装入内存，并修改页表中相应页表项的驻留位及相应的页框号</a:t>
            </a:r>
          </a:p>
          <a:p>
            <a:pPr lvl="2"/>
            <a:r>
              <a:rPr lang="zh-CN" altLang="en-US" dirty="0"/>
              <a:t> 若内存中没有空闲页框，则要置换某一页；若该页在内存期间被修改过，则要将其写回磁盘</a:t>
            </a:r>
          </a:p>
        </p:txBody>
      </p:sp>
      <p:sp>
        <p:nvSpPr>
          <p:cNvPr id="2" name="云形标注 1"/>
          <p:cNvSpPr/>
          <p:nvPr/>
        </p:nvSpPr>
        <p:spPr>
          <a:xfrm>
            <a:off x="7020272" y="404664"/>
            <a:ext cx="1872208" cy="1224136"/>
          </a:xfrm>
          <a:prstGeom prst="cloudCallout">
            <a:avLst>
              <a:gd name="adj1" fmla="val -129904"/>
              <a:gd name="adj2" fmla="val 235316"/>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latin typeface="华文楷体" pitchFamily="2" charset="-122"/>
                <a:ea typeface="华文楷体" pitchFamily="2" charset="-122"/>
              </a:rPr>
              <a:t>预取一些页面</a:t>
            </a:r>
          </a:p>
        </p:txBody>
      </p:sp>
    </p:spTree>
    <p:extLst>
      <p:ext uri="{BB962C8B-B14F-4D97-AF65-F5344CB8AC3E}">
        <p14:creationId xmlns:p14="http://schemas.microsoft.com/office/powerpoint/2010/main" val="389240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2291">
                                            <p:txEl>
                                              <p:pRg st="4" end="4"/>
                                            </p:txEl>
                                          </p:spTgt>
                                        </p:tgtEl>
                                        <p:attrNameLst>
                                          <p:attrName>style.visibility</p:attrName>
                                        </p:attrNameLst>
                                      </p:cBhvr>
                                      <p:to>
                                        <p:strVal val="visible"/>
                                      </p:to>
                                    </p:set>
                                    <p:animEffect transition="in" filter="circle(in)">
                                      <p:cBhvr>
                                        <p:cTn id="14" dur="2000"/>
                                        <p:tgtEl>
                                          <p:spTgt spid="12291">
                                            <p:txEl>
                                              <p:pRg st="4" end="4"/>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animEffect transition="in" filter="circle(in)">
                                      <p:cBhvr>
                                        <p:cTn id="17" dur="20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p:cNvGrpSpPr/>
          <p:nvPr/>
        </p:nvGrpSpPr>
        <p:grpSpPr>
          <a:xfrm>
            <a:off x="1695578" y="1919818"/>
            <a:ext cx="3105179" cy="2798027"/>
            <a:chOff x="1730172" y="1285337"/>
            <a:chExt cx="3105179" cy="2098520"/>
          </a:xfrm>
        </p:grpSpPr>
        <p:grpSp>
          <p:nvGrpSpPr>
            <p:cNvPr id="3" name="组合 19"/>
            <p:cNvGrpSpPr/>
            <p:nvPr/>
          </p:nvGrpSpPr>
          <p:grpSpPr>
            <a:xfrm>
              <a:off x="3692343" y="1458693"/>
              <a:ext cx="1143008" cy="1925164"/>
              <a:chOff x="7643834" y="1673536"/>
              <a:chExt cx="1143008" cy="1925164"/>
            </a:xfrm>
            <a:gradFill>
              <a:gsLst>
                <a:gs pos="100000">
                  <a:srgbClr val="007C8B"/>
                </a:gs>
                <a:gs pos="50000">
                  <a:srgbClr val="0EB1C8"/>
                </a:gs>
                <a:gs pos="100000">
                  <a:schemeClr val="accent1">
                    <a:tint val="23500"/>
                    <a:satMod val="160000"/>
                  </a:schemeClr>
                </a:gs>
              </a:gsLst>
              <a:lin ang="5400000" scaled="0"/>
            </a:gradFill>
          </p:grpSpPr>
          <p:sp>
            <p:nvSpPr>
              <p:cNvPr id="21" name="椭圆 20"/>
              <p:cNvSpPr/>
              <p:nvPr/>
            </p:nvSpPr>
            <p:spPr>
              <a:xfrm>
                <a:off x="7643834" y="3274700"/>
                <a:ext cx="1143008" cy="32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643834" y="1673536"/>
                <a:ext cx="1143008" cy="17554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3692343" y="1285337"/>
              <a:ext cx="1143008" cy="324000"/>
            </a:xfrm>
            <a:prstGeom prst="ellipse">
              <a:avLst/>
            </a:prstGeom>
            <a:gradFill>
              <a:gsLst>
                <a:gs pos="100000">
                  <a:srgbClr val="007C8B"/>
                </a:gs>
                <a:gs pos="0">
                  <a:srgbClr val="0EB1C8"/>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730172" y="1390120"/>
              <a:ext cx="1652588" cy="4762"/>
            </a:xfrm>
            <a:custGeom>
              <a:avLst/>
              <a:gdLst>
                <a:gd name="connsiteX0" fmla="*/ 0 w 1652588"/>
                <a:gd name="connsiteY0" fmla="*/ 0 h 4762"/>
                <a:gd name="connsiteX1" fmla="*/ 1652588 w 1652588"/>
                <a:gd name="connsiteY1" fmla="*/ 4762 h 4762"/>
                <a:gd name="connsiteX2" fmla="*/ 1652588 w 1652588"/>
                <a:gd name="connsiteY2" fmla="*/ 4762 h 4762"/>
              </a:gdLst>
              <a:ahLst/>
              <a:cxnLst>
                <a:cxn ang="0">
                  <a:pos x="connsiteX0" y="connsiteY0"/>
                </a:cxn>
                <a:cxn ang="0">
                  <a:pos x="connsiteX1" y="connsiteY1"/>
                </a:cxn>
                <a:cxn ang="0">
                  <a:pos x="connsiteX2" y="connsiteY2"/>
                </a:cxn>
              </a:cxnLst>
              <a:rect l="l" t="t" r="r" b="b"/>
              <a:pathLst>
                <a:path w="1652588" h="4762">
                  <a:moveTo>
                    <a:pt x="0" y="0"/>
                  </a:moveTo>
                  <a:lnTo>
                    <a:pt x="1652588" y="4762"/>
                  </a:lnTo>
                  <a:lnTo>
                    <a:pt x="1652588" y="4762"/>
                  </a:ln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24"/>
            <p:cNvSpPr/>
            <p:nvPr/>
          </p:nvSpPr>
          <p:spPr>
            <a:xfrm>
              <a:off x="3373235" y="1394881"/>
              <a:ext cx="890612" cy="819149"/>
            </a:xfrm>
            <a:custGeom>
              <a:avLst/>
              <a:gdLst>
                <a:gd name="connsiteX0" fmla="*/ 314325 w 314325"/>
                <a:gd name="connsiteY0" fmla="*/ 285750 h 285750"/>
                <a:gd name="connsiteX1" fmla="*/ 0 w 314325"/>
                <a:gd name="connsiteY1" fmla="*/ 0 h 285750"/>
              </a:gdLst>
              <a:ahLst/>
              <a:cxnLst>
                <a:cxn ang="0">
                  <a:pos x="connsiteX0" y="connsiteY0"/>
                </a:cxn>
                <a:cxn ang="0">
                  <a:pos x="connsiteX1" y="connsiteY1"/>
                </a:cxn>
              </a:cxnLst>
              <a:rect l="l" t="t" r="r" b="b"/>
              <a:pathLst>
                <a:path w="314325" h="285750">
                  <a:moveTo>
                    <a:pt x="314325" y="285750"/>
                  </a:moveTo>
                  <a:lnTo>
                    <a:pt x="0" y="0"/>
                  </a:ln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4154309" y="2220155"/>
              <a:ext cx="214314" cy="244930"/>
            </a:xfrm>
            <a:prstGeom prst="rect">
              <a:avLst/>
            </a:prstGeom>
            <a:gradFill>
              <a:gsLst>
                <a:gs pos="100000">
                  <a:schemeClr val="tx1">
                    <a:lumMod val="65000"/>
                    <a:lumOff val="35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4"/>
          <p:cNvSpPr txBox="1">
            <a:spLocks noChangeArrowheads="1"/>
          </p:cNvSpPr>
          <p:nvPr/>
        </p:nvSpPr>
        <p:spPr bwMode="auto">
          <a:xfrm>
            <a:off x="5311044" y="1630541"/>
            <a:ext cx="3594338" cy="646331"/>
          </a:xfrm>
          <a:prstGeom prst="rect">
            <a:avLst/>
          </a:prstGeom>
          <a:noFill/>
          <a:ln w="9525">
            <a:noFill/>
            <a:miter lim="800000"/>
            <a:headEnd/>
            <a:tailEnd/>
          </a:ln>
        </p:spPr>
        <p:txBody>
          <a:bodyPr wrap="square">
            <a:spAutoFit/>
          </a:bodyPr>
          <a:lstStyle/>
          <a:p>
            <a:pPr marL="180975" indent="-180975">
              <a:buSzPct val="100000"/>
              <a:buFont typeface="+mj-lt"/>
              <a:buAutoNum type="alphaUcPeriod"/>
            </a:pPr>
            <a:r>
              <a:rPr lang="zh-CN" altLang="en-US" b="1" dirty="0">
                <a:latin typeface="Arial" pitchFamily="34" charset="0"/>
                <a:cs typeface="Arial" pitchFamily="34" charset="0"/>
              </a:rPr>
              <a:t>在内存中有空闲物理页面时，分配一物理页帧f，转第</a:t>
            </a:r>
            <a:r>
              <a:rPr lang="en-US" altLang="zh-CN" b="1" dirty="0">
                <a:latin typeface="Arial" pitchFamily="34" charset="0"/>
                <a:cs typeface="Arial" pitchFamily="34" charset="0"/>
              </a:rPr>
              <a:t>E</a:t>
            </a:r>
            <a:r>
              <a:rPr lang="zh-CN" altLang="en-US" b="1" dirty="0">
                <a:latin typeface="Arial" pitchFamily="34" charset="0"/>
                <a:cs typeface="Arial" pitchFamily="34" charset="0"/>
              </a:rPr>
              <a:t>步；</a:t>
            </a:r>
          </a:p>
        </p:txBody>
      </p:sp>
      <p:sp>
        <p:nvSpPr>
          <p:cNvPr id="8" name="TextBox 7"/>
          <p:cNvSpPr txBox="1">
            <a:spLocks noChangeArrowheads="1"/>
          </p:cNvSpPr>
          <p:nvPr/>
        </p:nvSpPr>
        <p:spPr bwMode="auto">
          <a:xfrm>
            <a:off x="5311046" y="2442664"/>
            <a:ext cx="3594337" cy="646331"/>
          </a:xfrm>
          <a:prstGeom prst="rect">
            <a:avLst/>
          </a:prstGeom>
          <a:noFill/>
          <a:ln w="9525">
            <a:noFill/>
            <a:miter lim="800000"/>
            <a:headEnd/>
            <a:tailEnd/>
          </a:ln>
        </p:spPr>
        <p:txBody>
          <a:bodyPr wrap="square">
            <a:spAutoFit/>
          </a:bodyPr>
          <a:lstStyle/>
          <a:p>
            <a:pPr marL="180975" indent="-180975">
              <a:buSzPct val="100000"/>
            </a:pPr>
            <a:r>
              <a:rPr lang="en-US" altLang="zh-CN" b="1" dirty="0">
                <a:latin typeface="Arial" pitchFamily="34" charset="0"/>
                <a:cs typeface="Arial" pitchFamily="34" charset="0"/>
              </a:rPr>
              <a:t>B.</a:t>
            </a:r>
            <a:r>
              <a:rPr lang="zh-CN" altLang="en-US" b="1" dirty="0">
                <a:latin typeface="Arial" pitchFamily="34" charset="0"/>
                <a:cs typeface="Arial" pitchFamily="34" charset="0"/>
              </a:rPr>
              <a:t>依据页面置换算法选择将被替换的物理页帧f，对应逻辑页q</a:t>
            </a:r>
            <a:endParaRPr lang="en-US" altLang="zh-CN" b="1" dirty="0">
              <a:latin typeface="Arial" pitchFamily="34" charset="0"/>
              <a:cs typeface="Arial" pitchFamily="34" charset="0"/>
            </a:endParaRPr>
          </a:p>
        </p:txBody>
      </p:sp>
      <p:sp>
        <p:nvSpPr>
          <p:cNvPr id="10" name="TextBox 7"/>
          <p:cNvSpPr txBox="1">
            <a:spLocks noChangeArrowheads="1"/>
          </p:cNvSpPr>
          <p:nvPr/>
        </p:nvSpPr>
        <p:spPr bwMode="auto">
          <a:xfrm>
            <a:off x="5311044" y="3254787"/>
            <a:ext cx="3694725" cy="369332"/>
          </a:xfrm>
          <a:prstGeom prst="rect">
            <a:avLst/>
          </a:prstGeom>
          <a:noFill/>
          <a:ln w="9525">
            <a:noFill/>
            <a:miter lim="800000"/>
            <a:headEnd/>
            <a:tailEnd/>
          </a:ln>
        </p:spPr>
        <p:txBody>
          <a:bodyPr wrap="square">
            <a:spAutoFit/>
          </a:bodyPr>
          <a:lstStyle/>
          <a:p>
            <a:pPr marL="180975" indent="-180975">
              <a:buSzPct val="100000"/>
            </a:pPr>
            <a:r>
              <a:rPr lang="en-US" altLang="zh-CN" b="1" dirty="0">
                <a:latin typeface="Arial" pitchFamily="34" charset="0"/>
                <a:cs typeface="Arial" pitchFamily="34" charset="0"/>
              </a:rPr>
              <a:t>C.</a:t>
            </a:r>
            <a:r>
              <a:rPr lang="zh-CN" altLang="en-US" b="1" dirty="0">
                <a:latin typeface="Arial" pitchFamily="34" charset="0"/>
                <a:cs typeface="Arial" pitchFamily="34" charset="0"/>
              </a:rPr>
              <a:t>如q被修改过，则把它写回外存；</a:t>
            </a:r>
          </a:p>
        </p:txBody>
      </p:sp>
      <p:sp>
        <p:nvSpPr>
          <p:cNvPr id="12" name="TextBox 7"/>
          <p:cNvSpPr txBox="1">
            <a:spLocks noChangeArrowheads="1"/>
          </p:cNvSpPr>
          <p:nvPr/>
        </p:nvSpPr>
        <p:spPr bwMode="auto">
          <a:xfrm>
            <a:off x="5311047" y="3789911"/>
            <a:ext cx="3795108" cy="369332"/>
          </a:xfrm>
          <a:prstGeom prst="rect">
            <a:avLst/>
          </a:prstGeom>
          <a:noFill/>
          <a:ln w="9525">
            <a:noFill/>
            <a:miter lim="800000"/>
            <a:headEnd/>
            <a:tailEnd/>
          </a:ln>
        </p:spPr>
        <p:txBody>
          <a:bodyPr wrap="square">
            <a:spAutoFit/>
          </a:bodyPr>
          <a:lstStyle/>
          <a:p>
            <a:pPr marL="180975" indent="-180975">
              <a:buSzPct val="100000"/>
            </a:pPr>
            <a:r>
              <a:rPr lang="en-US" altLang="zh-CN" b="1" dirty="0">
                <a:latin typeface="Arial" pitchFamily="34" charset="0"/>
                <a:cs typeface="Arial" pitchFamily="34" charset="0"/>
              </a:rPr>
              <a:t>D.</a:t>
            </a:r>
            <a:r>
              <a:rPr lang="zh-CN" altLang="en-US" b="1" dirty="0">
                <a:latin typeface="Arial" pitchFamily="34" charset="0"/>
                <a:cs typeface="Arial" pitchFamily="34" charset="0"/>
              </a:rPr>
              <a:t>修改q的页表项中驻留位置为0；</a:t>
            </a:r>
          </a:p>
        </p:txBody>
      </p:sp>
      <p:sp>
        <p:nvSpPr>
          <p:cNvPr id="14" name="TextBox 7"/>
          <p:cNvSpPr txBox="1">
            <a:spLocks noChangeArrowheads="1"/>
          </p:cNvSpPr>
          <p:nvPr/>
        </p:nvSpPr>
        <p:spPr bwMode="auto">
          <a:xfrm>
            <a:off x="5311044" y="4325035"/>
            <a:ext cx="3694725" cy="646331"/>
          </a:xfrm>
          <a:prstGeom prst="rect">
            <a:avLst/>
          </a:prstGeom>
          <a:noFill/>
          <a:ln w="9525">
            <a:noFill/>
            <a:miter lim="800000"/>
            <a:headEnd/>
            <a:tailEnd/>
          </a:ln>
        </p:spPr>
        <p:txBody>
          <a:bodyPr wrap="square">
            <a:spAutoFit/>
          </a:bodyPr>
          <a:lstStyle/>
          <a:p>
            <a:pPr marL="180975" indent="-180975">
              <a:buSzPct val="100000"/>
            </a:pPr>
            <a:r>
              <a:rPr lang="en-US" altLang="zh-CN" b="1" dirty="0">
                <a:latin typeface="Arial" pitchFamily="34" charset="0"/>
                <a:cs typeface="Arial" pitchFamily="34" charset="0"/>
              </a:rPr>
              <a:t>E.</a:t>
            </a:r>
            <a:r>
              <a:rPr lang="zh-CN" altLang="en-US" b="1" dirty="0">
                <a:latin typeface="Arial" pitchFamily="34" charset="0"/>
                <a:cs typeface="Arial" pitchFamily="34" charset="0"/>
              </a:rPr>
              <a:t>将需要访问的页p装入到物理页面f</a:t>
            </a:r>
          </a:p>
        </p:txBody>
      </p:sp>
      <p:sp>
        <p:nvSpPr>
          <p:cNvPr id="16" name="TextBox 7"/>
          <p:cNvSpPr txBox="1">
            <a:spLocks noChangeArrowheads="1"/>
          </p:cNvSpPr>
          <p:nvPr/>
        </p:nvSpPr>
        <p:spPr bwMode="auto">
          <a:xfrm>
            <a:off x="5311045" y="5137158"/>
            <a:ext cx="3594337" cy="646331"/>
          </a:xfrm>
          <a:prstGeom prst="rect">
            <a:avLst/>
          </a:prstGeom>
          <a:noFill/>
          <a:ln w="9525">
            <a:noFill/>
            <a:miter lim="800000"/>
            <a:headEnd/>
            <a:tailEnd/>
          </a:ln>
        </p:spPr>
        <p:txBody>
          <a:bodyPr wrap="square">
            <a:spAutoFit/>
          </a:bodyPr>
          <a:lstStyle/>
          <a:p>
            <a:pPr marL="180975" indent="-180975">
              <a:buSzPct val="100000"/>
            </a:pPr>
            <a:r>
              <a:rPr lang="en-US" altLang="zh-CN" b="1" dirty="0">
                <a:latin typeface="Arial" pitchFamily="34" charset="0"/>
                <a:cs typeface="Arial" pitchFamily="34" charset="0"/>
              </a:rPr>
              <a:t>F.</a:t>
            </a:r>
            <a:r>
              <a:rPr lang="zh-CN" altLang="en-US" b="1" dirty="0">
                <a:latin typeface="Arial" pitchFamily="34" charset="0"/>
                <a:cs typeface="Arial" pitchFamily="34" charset="0"/>
              </a:rPr>
              <a:t>修改p的页表项驻留位为</a:t>
            </a:r>
            <a:r>
              <a:rPr lang="en-US" altLang="zh-CN" b="1" dirty="0">
                <a:latin typeface="Arial" pitchFamily="34" charset="0"/>
                <a:cs typeface="Arial" pitchFamily="34" charset="0"/>
              </a:rPr>
              <a:t>1,</a:t>
            </a:r>
            <a:r>
              <a:rPr lang="zh-CN" altLang="en-US" b="1" dirty="0">
                <a:latin typeface="Arial" pitchFamily="34" charset="0"/>
                <a:cs typeface="Arial" pitchFamily="34" charset="0"/>
              </a:rPr>
              <a:t>物理页帧号为f；</a:t>
            </a:r>
          </a:p>
        </p:txBody>
      </p:sp>
      <p:sp>
        <p:nvSpPr>
          <p:cNvPr id="18" name="TextBox 7"/>
          <p:cNvSpPr txBox="1">
            <a:spLocks noChangeArrowheads="1"/>
          </p:cNvSpPr>
          <p:nvPr/>
        </p:nvSpPr>
        <p:spPr bwMode="auto">
          <a:xfrm>
            <a:off x="5311046" y="5949280"/>
            <a:ext cx="3895496" cy="369332"/>
          </a:xfrm>
          <a:prstGeom prst="rect">
            <a:avLst/>
          </a:prstGeom>
          <a:noFill/>
          <a:ln w="9525">
            <a:noFill/>
            <a:miter lim="800000"/>
            <a:headEnd/>
            <a:tailEnd/>
          </a:ln>
        </p:spPr>
        <p:txBody>
          <a:bodyPr wrap="square">
            <a:spAutoFit/>
          </a:bodyPr>
          <a:lstStyle/>
          <a:p>
            <a:pPr marL="180975" indent="-180975">
              <a:buSzPct val="100000"/>
            </a:pPr>
            <a:r>
              <a:rPr lang="en-US" altLang="zh-CN" b="1" dirty="0">
                <a:latin typeface="Arial" pitchFamily="34" charset="0"/>
                <a:cs typeface="Arial" pitchFamily="34" charset="0"/>
              </a:rPr>
              <a:t>G.</a:t>
            </a:r>
            <a:r>
              <a:rPr lang="zh-CN" altLang="en-US" b="1" dirty="0">
                <a:latin typeface="Arial" pitchFamily="34" charset="0"/>
                <a:cs typeface="Arial" pitchFamily="34" charset="0"/>
              </a:rPr>
              <a:t>重新执行产生缺页的指令</a:t>
            </a:r>
          </a:p>
        </p:txBody>
      </p:sp>
      <p:grpSp>
        <p:nvGrpSpPr>
          <p:cNvPr id="4" name="组合 8"/>
          <p:cNvGrpSpPr/>
          <p:nvPr/>
        </p:nvGrpSpPr>
        <p:grpSpPr>
          <a:xfrm>
            <a:off x="1686062" y="2256375"/>
            <a:ext cx="758828" cy="1536000"/>
            <a:chOff x="1720657" y="1537755"/>
            <a:chExt cx="758828" cy="1152000"/>
          </a:xfrm>
        </p:grpSpPr>
        <p:cxnSp>
          <p:nvCxnSpPr>
            <p:cNvPr id="27" name="直接连接符 26"/>
            <p:cNvCxnSpPr/>
            <p:nvPr/>
          </p:nvCxnSpPr>
          <p:spPr>
            <a:xfrm>
              <a:off x="1720657" y="1542511"/>
              <a:ext cx="757240" cy="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903485" y="2113755"/>
              <a:ext cx="1152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263583" y="2685526"/>
              <a:ext cx="2143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5" name="组合 16"/>
          <p:cNvGrpSpPr/>
          <p:nvPr/>
        </p:nvGrpSpPr>
        <p:grpSpPr>
          <a:xfrm>
            <a:off x="2195650" y="1628800"/>
            <a:ext cx="1924064" cy="353817"/>
            <a:chOff x="2230245" y="1067074"/>
            <a:chExt cx="1924064" cy="265363"/>
          </a:xfrm>
        </p:grpSpPr>
        <p:sp>
          <p:nvSpPr>
            <p:cNvPr id="47" name="Oval 91"/>
            <p:cNvSpPr>
              <a:spLocks noChangeArrowheads="1"/>
            </p:cNvSpPr>
            <p:nvPr/>
          </p:nvSpPr>
          <p:spPr bwMode="auto">
            <a:xfrm>
              <a:off x="2230245" y="1083723"/>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3</a:t>
              </a:r>
            </a:p>
          </p:txBody>
        </p:sp>
        <p:sp>
          <p:nvSpPr>
            <p:cNvPr id="52" name="TextBox 7"/>
            <p:cNvSpPr txBox="1">
              <a:spLocks noChangeArrowheads="1"/>
            </p:cNvSpPr>
            <p:nvPr/>
          </p:nvSpPr>
          <p:spPr bwMode="auto">
            <a:xfrm>
              <a:off x="2447734" y="1067074"/>
              <a:ext cx="1706575" cy="20774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查找在外存中的页面</a:t>
              </a:r>
            </a:p>
          </p:txBody>
        </p:sp>
      </p:grpSp>
      <p:grpSp>
        <p:nvGrpSpPr>
          <p:cNvPr id="7" name="组合 6"/>
          <p:cNvGrpSpPr/>
          <p:nvPr/>
        </p:nvGrpSpPr>
        <p:grpSpPr>
          <a:xfrm>
            <a:off x="860427" y="2825841"/>
            <a:ext cx="1003484" cy="672321"/>
            <a:chOff x="895022" y="1964854"/>
            <a:chExt cx="1003484" cy="504241"/>
          </a:xfrm>
        </p:grpSpPr>
        <p:sp>
          <p:nvSpPr>
            <p:cNvPr id="48" name="Oval 91"/>
            <p:cNvSpPr>
              <a:spLocks noChangeArrowheads="1"/>
            </p:cNvSpPr>
            <p:nvPr/>
          </p:nvSpPr>
          <p:spPr bwMode="auto">
            <a:xfrm>
              <a:off x="1231701" y="2220381"/>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1</a:t>
              </a:r>
            </a:p>
          </p:txBody>
        </p:sp>
        <p:sp>
          <p:nvSpPr>
            <p:cNvPr id="54" name="TextBox 7"/>
            <p:cNvSpPr txBox="1">
              <a:spLocks noChangeArrowheads="1"/>
            </p:cNvSpPr>
            <p:nvPr/>
          </p:nvSpPr>
          <p:spPr bwMode="auto">
            <a:xfrm>
              <a:off x="895022" y="1964854"/>
              <a:ext cx="1003484" cy="20774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页表项引用</a:t>
              </a:r>
              <a:endParaRPr lang="en-US" altLang="zh-CN" sz="1200" b="1" dirty="0">
                <a:solidFill>
                  <a:srgbClr val="11576A"/>
                </a:solidFill>
                <a:latin typeface="微软雅黑" pitchFamily="34" charset="-122"/>
                <a:ea typeface="微软雅黑" pitchFamily="34" charset="-122"/>
              </a:endParaRPr>
            </a:p>
          </p:txBody>
        </p:sp>
      </p:grpSp>
      <p:grpSp>
        <p:nvGrpSpPr>
          <p:cNvPr id="9" name="组合 12"/>
          <p:cNvGrpSpPr/>
          <p:nvPr/>
        </p:nvGrpSpPr>
        <p:grpSpPr>
          <a:xfrm>
            <a:off x="2387878" y="2717809"/>
            <a:ext cx="547355" cy="579175"/>
            <a:chOff x="2422472" y="1883829"/>
            <a:chExt cx="547355" cy="434381"/>
          </a:xfrm>
        </p:grpSpPr>
        <p:sp>
          <p:nvSpPr>
            <p:cNvPr id="46" name="Oval 91"/>
            <p:cNvSpPr>
              <a:spLocks noChangeArrowheads="1"/>
            </p:cNvSpPr>
            <p:nvPr/>
          </p:nvSpPr>
          <p:spPr bwMode="auto">
            <a:xfrm>
              <a:off x="2523935" y="188382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2</a:t>
              </a:r>
            </a:p>
          </p:txBody>
        </p:sp>
        <p:sp>
          <p:nvSpPr>
            <p:cNvPr id="55" name="TextBox 7"/>
            <p:cNvSpPr txBox="1">
              <a:spLocks noChangeArrowheads="1"/>
            </p:cNvSpPr>
            <p:nvPr/>
          </p:nvSpPr>
          <p:spPr bwMode="auto">
            <a:xfrm>
              <a:off x="2422472" y="2110461"/>
              <a:ext cx="547355" cy="20774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异常</a:t>
              </a:r>
            </a:p>
          </p:txBody>
        </p:sp>
      </p:grpSp>
      <p:grpSp>
        <p:nvGrpSpPr>
          <p:cNvPr id="11" name="组合 1"/>
          <p:cNvGrpSpPr/>
          <p:nvPr/>
        </p:nvGrpSpPr>
        <p:grpSpPr>
          <a:xfrm>
            <a:off x="443038" y="3399378"/>
            <a:ext cx="642942" cy="762005"/>
            <a:chOff x="477633" y="2395007"/>
            <a:chExt cx="642942" cy="571504"/>
          </a:xfrm>
        </p:grpSpPr>
        <p:sp>
          <p:nvSpPr>
            <p:cNvPr id="36" name="矩形 35"/>
            <p:cNvSpPr/>
            <p:nvPr/>
          </p:nvSpPr>
          <p:spPr>
            <a:xfrm>
              <a:off x="536371" y="2395007"/>
              <a:ext cx="500066" cy="57150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7"/>
            <p:cNvSpPr txBox="1">
              <a:spLocks noChangeArrowheads="1"/>
            </p:cNvSpPr>
            <p:nvPr/>
          </p:nvSpPr>
          <p:spPr bwMode="auto">
            <a:xfrm>
              <a:off x="477633" y="2569633"/>
              <a:ext cx="642942" cy="184666"/>
            </a:xfrm>
            <a:prstGeom prst="rect">
              <a:avLst/>
            </a:prstGeom>
            <a:noFill/>
            <a:ln w="9525">
              <a:noFill/>
              <a:miter lim="800000"/>
              <a:headEnd/>
              <a:tailEnd/>
            </a:ln>
          </p:spPr>
          <p:txBody>
            <a:bodyPr wrap="square">
              <a:spAutoFit/>
            </a:bodyPr>
            <a:lstStyle/>
            <a:p>
              <a:pPr>
                <a:buSzPct val="100000"/>
              </a:pPr>
              <a:r>
                <a:rPr lang="en-US" altLang="zh-CN" sz="1000" b="1" dirty="0">
                  <a:solidFill>
                    <a:srgbClr val="11576A"/>
                  </a:solidFill>
                  <a:latin typeface="微软雅黑" pitchFamily="34" charset="-122"/>
                  <a:ea typeface="微软雅黑" pitchFamily="34" charset="-122"/>
                </a:rPr>
                <a:t>load M</a:t>
              </a:r>
              <a:endParaRPr lang="zh-CN" altLang="en-US" sz="1000" b="1" dirty="0">
                <a:solidFill>
                  <a:srgbClr val="11576A"/>
                </a:solidFill>
                <a:latin typeface="微软雅黑" pitchFamily="34" charset="-122"/>
                <a:ea typeface="微软雅黑" pitchFamily="34" charset="-122"/>
              </a:endParaRPr>
            </a:p>
          </p:txBody>
        </p:sp>
      </p:grpSp>
      <p:grpSp>
        <p:nvGrpSpPr>
          <p:cNvPr id="13" name="组合 73"/>
          <p:cNvGrpSpPr/>
          <p:nvPr/>
        </p:nvGrpSpPr>
        <p:grpSpPr>
          <a:xfrm>
            <a:off x="926350" y="3793073"/>
            <a:ext cx="802572" cy="1240224"/>
            <a:chOff x="960945" y="2690279"/>
            <a:chExt cx="802572" cy="930168"/>
          </a:xfrm>
        </p:grpSpPr>
        <p:cxnSp>
          <p:nvCxnSpPr>
            <p:cNvPr id="32" name="直接连接符 31"/>
            <p:cNvCxnSpPr/>
            <p:nvPr/>
          </p:nvCxnSpPr>
          <p:spPr>
            <a:xfrm>
              <a:off x="1053907" y="2690279"/>
              <a:ext cx="709610" cy="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91"/>
            <p:cNvSpPr>
              <a:spLocks noChangeArrowheads="1"/>
            </p:cNvSpPr>
            <p:nvPr/>
          </p:nvSpPr>
          <p:spPr bwMode="auto">
            <a:xfrm>
              <a:off x="1231701" y="2739497"/>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6</a:t>
              </a:r>
            </a:p>
          </p:txBody>
        </p:sp>
        <p:sp>
          <p:nvSpPr>
            <p:cNvPr id="58" name="TextBox 7"/>
            <p:cNvSpPr txBox="1">
              <a:spLocks noChangeArrowheads="1"/>
            </p:cNvSpPr>
            <p:nvPr/>
          </p:nvSpPr>
          <p:spPr bwMode="auto">
            <a:xfrm>
              <a:off x="960945" y="2997199"/>
              <a:ext cx="720904" cy="623248"/>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重新执行导致异常的指令</a:t>
              </a:r>
              <a:endParaRPr lang="en-US" altLang="zh-CN" sz="1200" b="1" dirty="0">
                <a:solidFill>
                  <a:srgbClr val="11576A"/>
                </a:solidFill>
                <a:latin typeface="微软雅黑" pitchFamily="34" charset="-122"/>
                <a:ea typeface="微软雅黑" pitchFamily="34" charset="-122"/>
              </a:endParaRPr>
            </a:p>
          </p:txBody>
        </p:sp>
      </p:grpSp>
      <p:grpSp>
        <p:nvGrpSpPr>
          <p:cNvPr id="15" name="组合 4"/>
          <p:cNvGrpSpPr/>
          <p:nvPr/>
        </p:nvGrpSpPr>
        <p:grpSpPr>
          <a:xfrm>
            <a:off x="1019299" y="3399379"/>
            <a:ext cx="1818253" cy="1026858"/>
            <a:chOff x="1053893" y="2395007"/>
            <a:chExt cx="1818253" cy="770143"/>
          </a:xfrm>
        </p:grpSpPr>
        <p:cxnSp>
          <p:nvCxnSpPr>
            <p:cNvPr id="30" name="直接连接符 29"/>
            <p:cNvCxnSpPr/>
            <p:nvPr/>
          </p:nvCxnSpPr>
          <p:spPr>
            <a:xfrm>
              <a:off x="1053893" y="2499783"/>
              <a:ext cx="5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a:off x="1549204" y="2499783"/>
              <a:ext cx="216695" cy="17383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 name="组合 2"/>
            <p:cNvGrpSpPr/>
            <p:nvPr/>
          </p:nvGrpSpPr>
          <p:grpSpPr>
            <a:xfrm>
              <a:off x="1763517" y="2395007"/>
              <a:ext cx="1108629" cy="770143"/>
              <a:chOff x="1763517" y="2395007"/>
              <a:chExt cx="1108629" cy="770143"/>
            </a:xfrm>
          </p:grpSpPr>
          <p:sp>
            <p:nvSpPr>
              <p:cNvPr id="37" name="矩形 36"/>
              <p:cNvSpPr/>
              <p:nvPr/>
            </p:nvSpPr>
            <p:spPr>
              <a:xfrm>
                <a:off x="1763517" y="2395007"/>
                <a:ext cx="500066" cy="571504"/>
              </a:xfrm>
              <a:prstGeom prst="rect">
                <a:avLst/>
              </a:prstGeom>
              <a:solidFill>
                <a:srgbClr val="0EB1C8"/>
              </a:soli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517" y="2610909"/>
                <a:ext cx="500066" cy="14287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7"/>
              <p:cNvSpPr txBox="1">
                <a:spLocks noChangeArrowheads="1"/>
              </p:cNvSpPr>
              <p:nvPr/>
            </p:nvSpPr>
            <p:spPr bwMode="auto">
              <a:xfrm>
                <a:off x="2087369" y="2577571"/>
                <a:ext cx="214314" cy="173124"/>
              </a:xfrm>
              <a:prstGeom prst="rect">
                <a:avLst/>
              </a:prstGeom>
              <a:noFill/>
              <a:ln w="9525">
                <a:noFill/>
                <a:miter lim="800000"/>
                <a:headEnd/>
                <a:tailEnd/>
              </a:ln>
            </p:spPr>
            <p:txBody>
              <a:bodyPr wrap="square">
                <a:spAutoFit/>
              </a:bodyPr>
              <a:lstStyle/>
              <a:p>
                <a:pPr>
                  <a:buSzPct val="100000"/>
                </a:pPr>
                <a:r>
                  <a:rPr lang="en-US" altLang="zh-CN" sz="900" b="1" dirty="0" err="1">
                    <a:solidFill>
                      <a:srgbClr val="11576A"/>
                    </a:solidFill>
                    <a:latin typeface="微软雅黑" pitchFamily="34" charset="-122"/>
                    <a:ea typeface="微软雅黑" pitchFamily="34" charset="-122"/>
                  </a:rPr>
                  <a:t>i</a:t>
                </a:r>
                <a:endParaRPr lang="zh-CN" altLang="en-US" sz="900" b="1" dirty="0">
                  <a:solidFill>
                    <a:srgbClr val="11576A"/>
                  </a:solidFill>
                  <a:latin typeface="微软雅黑" pitchFamily="34" charset="-122"/>
                  <a:ea typeface="微软雅黑" pitchFamily="34" charset="-122"/>
                </a:endParaRPr>
              </a:p>
            </p:txBody>
          </p:sp>
          <p:sp>
            <p:nvSpPr>
              <p:cNvPr id="59" name="TextBox 7"/>
              <p:cNvSpPr txBox="1">
                <a:spLocks noChangeArrowheads="1"/>
              </p:cNvSpPr>
              <p:nvPr/>
            </p:nvSpPr>
            <p:spPr bwMode="auto">
              <a:xfrm>
                <a:off x="1777436" y="2957401"/>
                <a:ext cx="1094710" cy="20774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页表</a:t>
                </a:r>
              </a:p>
            </p:txBody>
          </p:sp>
          <p:cxnSp>
            <p:nvCxnSpPr>
              <p:cNvPr id="64" name="直接连接符 63"/>
              <p:cNvCxnSpPr/>
              <p:nvPr/>
            </p:nvCxnSpPr>
            <p:spPr>
              <a:xfrm rot="5400000">
                <a:off x="2064350" y="2684728"/>
                <a:ext cx="14287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grpSp>
        <p:nvGrpSpPr>
          <p:cNvPr id="19" name="组合 72"/>
          <p:cNvGrpSpPr/>
          <p:nvPr/>
        </p:nvGrpSpPr>
        <p:grpSpPr>
          <a:xfrm>
            <a:off x="1286802" y="3858255"/>
            <a:ext cx="1292233" cy="1472763"/>
            <a:chOff x="1321397" y="2739164"/>
            <a:chExt cx="1292233" cy="1104572"/>
          </a:xfrm>
        </p:grpSpPr>
        <p:grpSp>
          <p:nvGrpSpPr>
            <p:cNvPr id="20" name="组合 71"/>
            <p:cNvGrpSpPr/>
            <p:nvPr/>
          </p:nvGrpSpPr>
          <p:grpSpPr>
            <a:xfrm>
              <a:off x="1620641" y="2739164"/>
              <a:ext cx="992989" cy="566483"/>
              <a:chOff x="1620641" y="2739164"/>
              <a:chExt cx="992989" cy="566483"/>
            </a:xfrm>
          </p:grpSpPr>
          <p:cxnSp>
            <p:nvCxnSpPr>
              <p:cNvPr id="33" name="直接连接符 32"/>
              <p:cNvCxnSpPr/>
              <p:nvPr/>
            </p:nvCxnSpPr>
            <p:spPr>
              <a:xfrm rot="10800000" flipV="1">
                <a:off x="1623023" y="2739164"/>
                <a:ext cx="145259" cy="14400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620641" y="3292528"/>
                <a:ext cx="992989"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1410993" y="3089647"/>
                <a:ext cx="432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50" name="Oval 91"/>
            <p:cNvSpPr>
              <a:spLocks noChangeArrowheads="1"/>
            </p:cNvSpPr>
            <p:nvPr/>
          </p:nvSpPr>
          <p:spPr bwMode="auto">
            <a:xfrm>
              <a:off x="1746055" y="334433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5</a:t>
              </a:r>
            </a:p>
          </p:txBody>
        </p:sp>
        <p:sp>
          <p:nvSpPr>
            <p:cNvPr id="65" name="TextBox 7"/>
            <p:cNvSpPr txBox="1">
              <a:spLocks noChangeArrowheads="1"/>
            </p:cNvSpPr>
            <p:nvPr/>
          </p:nvSpPr>
          <p:spPr bwMode="auto">
            <a:xfrm>
              <a:off x="1321397" y="3635987"/>
              <a:ext cx="1185936" cy="207749"/>
            </a:xfrm>
            <a:prstGeom prst="rect">
              <a:avLst/>
            </a:prstGeom>
            <a:noFill/>
            <a:ln w="9525">
              <a:noFill/>
              <a:miter lim="800000"/>
              <a:headEnd/>
              <a:tailEnd/>
            </a:ln>
          </p:spPr>
          <p:txBody>
            <a:bodyPr wrap="square">
              <a:spAutoFit/>
            </a:bodyPr>
            <a:lstStyle/>
            <a:p>
              <a:pPr>
                <a:buSzPct val="100000"/>
              </a:pPr>
              <a:r>
                <a:rPr lang="en-US" altLang="zh-CN" sz="1200" b="1" dirty="0">
                  <a:solidFill>
                    <a:srgbClr val="11576A"/>
                  </a:solidFill>
                  <a:latin typeface="微软雅黑" pitchFamily="34" charset="-122"/>
                  <a:ea typeface="微软雅黑" pitchFamily="34" charset="-122"/>
                </a:rPr>
                <a:t>   </a:t>
              </a:r>
              <a:r>
                <a:rPr lang="zh-CN" altLang="en-US" sz="1200" b="1" dirty="0">
                  <a:solidFill>
                    <a:srgbClr val="11576A"/>
                  </a:solidFill>
                  <a:latin typeface="微软雅黑" pitchFamily="34" charset="-122"/>
                  <a:ea typeface="微软雅黑" pitchFamily="34" charset="-122"/>
                </a:rPr>
                <a:t>页表项修改</a:t>
              </a:r>
            </a:p>
          </p:txBody>
        </p:sp>
      </p:grpSp>
      <p:grpSp>
        <p:nvGrpSpPr>
          <p:cNvPr id="63" name="组合 70"/>
          <p:cNvGrpSpPr/>
          <p:nvPr/>
        </p:nvGrpSpPr>
        <p:grpSpPr>
          <a:xfrm>
            <a:off x="3064412" y="4665157"/>
            <a:ext cx="1277161" cy="588723"/>
            <a:chOff x="3099006" y="3344339"/>
            <a:chExt cx="1277161" cy="441542"/>
          </a:xfrm>
        </p:grpSpPr>
        <p:sp>
          <p:nvSpPr>
            <p:cNvPr id="51" name="Oval 91"/>
            <p:cNvSpPr>
              <a:spLocks noChangeArrowheads="1"/>
            </p:cNvSpPr>
            <p:nvPr/>
          </p:nvSpPr>
          <p:spPr bwMode="auto">
            <a:xfrm>
              <a:off x="3535179" y="334433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4</a:t>
              </a:r>
            </a:p>
          </p:txBody>
        </p:sp>
        <p:sp>
          <p:nvSpPr>
            <p:cNvPr id="66" name="TextBox 7"/>
            <p:cNvSpPr txBox="1">
              <a:spLocks noChangeArrowheads="1"/>
            </p:cNvSpPr>
            <p:nvPr/>
          </p:nvSpPr>
          <p:spPr bwMode="auto">
            <a:xfrm>
              <a:off x="3099006" y="3578132"/>
              <a:ext cx="1277161" cy="207749"/>
            </a:xfrm>
            <a:prstGeom prst="rect">
              <a:avLst/>
            </a:prstGeom>
            <a:noFill/>
            <a:ln w="9525">
              <a:noFill/>
              <a:miter lim="800000"/>
              <a:headEnd/>
              <a:tailEnd/>
            </a:ln>
          </p:spPr>
          <p:txBody>
            <a:bodyPr wrap="square">
              <a:spAutoFit/>
            </a:bodyPr>
            <a:lstStyle/>
            <a:p>
              <a:pPr>
                <a:buSzPct val="100000"/>
              </a:pPr>
              <a:r>
                <a:rPr lang="en-US" altLang="zh-CN" sz="1200" b="1" dirty="0">
                  <a:solidFill>
                    <a:srgbClr val="11576A"/>
                  </a:solidFill>
                  <a:latin typeface="微软雅黑" pitchFamily="34" charset="-122"/>
                  <a:ea typeface="微软雅黑" pitchFamily="34" charset="-122"/>
                </a:rPr>
                <a:t>     </a:t>
              </a:r>
              <a:r>
                <a:rPr lang="zh-CN" altLang="en-US" sz="1200" b="1" dirty="0">
                  <a:solidFill>
                    <a:srgbClr val="11576A"/>
                  </a:solidFill>
                  <a:latin typeface="微软雅黑" pitchFamily="34" charset="-122"/>
                  <a:ea typeface="微软雅黑" pitchFamily="34" charset="-122"/>
                </a:rPr>
                <a:t>页面换入</a:t>
              </a:r>
            </a:p>
          </p:txBody>
        </p:sp>
      </p:grpSp>
      <p:grpSp>
        <p:nvGrpSpPr>
          <p:cNvPr id="70" name="组合 69"/>
          <p:cNvGrpSpPr/>
          <p:nvPr/>
        </p:nvGrpSpPr>
        <p:grpSpPr>
          <a:xfrm>
            <a:off x="2451415" y="3945484"/>
            <a:ext cx="931094" cy="2156612"/>
            <a:chOff x="2486010" y="2804585"/>
            <a:chExt cx="931094" cy="1617459"/>
          </a:xfrm>
        </p:grpSpPr>
        <p:sp>
          <p:nvSpPr>
            <p:cNvPr id="39" name="矩形 38"/>
            <p:cNvSpPr/>
            <p:nvPr/>
          </p:nvSpPr>
          <p:spPr>
            <a:xfrm>
              <a:off x="2614423" y="2804585"/>
              <a:ext cx="577854" cy="1409710"/>
            </a:xfrm>
            <a:prstGeom prst="rect">
              <a:avLst/>
            </a:prstGeom>
            <a:solidFill>
              <a:srgbClr val="0EB1C8"/>
            </a:soli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620773" y="3209401"/>
              <a:ext cx="571504" cy="220262"/>
            </a:xfrm>
            <a:prstGeom prst="rect">
              <a:avLst/>
            </a:prstGeom>
            <a:gradFill>
              <a:gsLst>
                <a:gs pos="100000">
                  <a:srgbClr val="FDD000"/>
                </a:gs>
                <a:gs pos="0">
                  <a:srgbClr val="FFF9B1"/>
                </a:gs>
                <a:gs pos="100000">
                  <a:schemeClr val="accent1">
                    <a:tint val="23500"/>
                    <a:satMod val="160000"/>
                  </a:schemeClr>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620773" y="3209401"/>
              <a:ext cx="571504" cy="206880"/>
            </a:xfrm>
            <a:prstGeom prst="rect">
              <a:avLst/>
            </a:prstGeom>
            <a:no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2620773" y="3012549"/>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20773" y="3596753"/>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620773" y="3796779"/>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0773" y="3993631"/>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7"/>
            <p:cNvSpPr txBox="1">
              <a:spLocks noChangeArrowheads="1"/>
            </p:cNvSpPr>
            <p:nvPr/>
          </p:nvSpPr>
          <p:spPr bwMode="auto">
            <a:xfrm>
              <a:off x="2558648" y="3182536"/>
              <a:ext cx="785818" cy="184666"/>
            </a:xfrm>
            <a:prstGeom prst="rect">
              <a:avLst/>
            </a:prstGeom>
            <a:noFill/>
            <a:ln w="9525">
              <a:noFill/>
              <a:miter lim="800000"/>
              <a:headEnd/>
              <a:tailEnd/>
            </a:ln>
          </p:spPr>
          <p:txBody>
            <a:bodyPr wrap="square">
              <a:spAutoFit/>
            </a:bodyPr>
            <a:lstStyle/>
            <a:p>
              <a:pPr>
                <a:buSzPct val="100000"/>
              </a:pPr>
              <a:r>
                <a:rPr lang="zh-CN" altLang="en-US" sz="1000" b="1" dirty="0">
                  <a:solidFill>
                    <a:srgbClr val="11576A"/>
                  </a:solidFill>
                  <a:latin typeface="微软雅黑" pitchFamily="34" charset="-122"/>
                  <a:ea typeface="微软雅黑" pitchFamily="34" charset="-122"/>
                </a:rPr>
                <a:t>空闲页帧</a:t>
              </a:r>
            </a:p>
          </p:txBody>
        </p:sp>
        <p:sp>
          <p:nvSpPr>
            <p:cNvPr id="67" name="TextBox 7"/>
            <p:cNvSpPr txBox="1">
              <a:spLocks noChangeArrowheads="1"/>
            </p:cNvSpPr>
            <p:nvPr/>
          </p:nvSpPr>
          <p:spPr bwMode="auto">
            <a:xfrm>
              <a:off x="2486010" y="4214295"/>
              <a:ext cx="931094" cy="20774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物理内存</a:t>
              </a:r>
              <a:endParaRPr lang="en-US" altLang="zh-CN" sz="1200" b="1" dirty="0">
                <a:solidFill>
                  <a:srgbClr val="11576A"/>
                </a:solidFill>
                <a:latin typeface="微软雅黑" pitchFamily="34" charset="-122"/>
                <a:ea typeface="微软雅黑" pitchFamily="34" charset="-122"/>
              </a:endParaRPr>
            </a:p>
          </p:txBody>
        </p:sp>
      </p:grpSp>
      <p:grpSp>
        <p:nvGrpSpPr>
          <p:cNvPr id="71" name="组合 10"/>
          <p:cNvGrpSpPr/>
          <p:nvPr/>
        </p:nvGrpSpPr>
        <p:grpSpPr>
          <a:xfrm>
            <a:off x="1035886" y="1729317"/>
            <a:ext cx="932312" cy="1025616"/>
            <a:chOff x="1070481" y="1142461"/>
            <a:chExt cx="932312" cy="769212"/>
          </a:xfrm>
        </p:grpSpPr>
        <p:sp>
          <p:nvSpPr>
            <p:cNvPr id="26" name="矩形 25"/>
            <p:cNvSpPr/>
            <p:nvPr/>
          </p:nvSpPr>
          <p:spPr>
            <a:xfrm>
              <a:off x="1215828" y="1142461"/>
              <a:ext cx="500066" cy="571504"/>
            </a:xfrm>
            <a:prstGeom prst="rect">
              <a:avLst/>
            </a:prstGeom>
            <a:gradFill>
              <a:gsLst>
                <a:gs pos="100000">
                  <a:schemeClr val="tx1">
                    <a:lumMod val="65000"/>
                    <a:lumOff val="35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7"/>
            <p:cNvSpPr txBox="1">
              <a:spLocks noChangeArrowheads="1"/>
            </p:cNvSpPr>
            <p:nvPr/>
          </p:nvSpPr>
          <p:spPr bwMode="auto">
            <a:xfrm>
              <a:off x="1070481" y="1703924"/>
              <a:ext cx="932312" cy="20774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操作系统</a:t>
              </a:r>
            </a:p>
          </p:txBody>
        </p:sp>
      </p:grpSp>
      <p:grpSp>
        <p:nvGrpSpPr>
          <p:cNvPr id="72" name="组合 18"/>
          <p:cNvGrpSpPr/>
          <p:nvPr/>
        </p:nvGrpSpPr>
        <p:grpSpPr>
          <a:xfrm>
            <a:off x="3167207" y="3494628"/>
            <a:ext cx="1071570" cy="1094325"/>
            <a:chOff x="3201802" y="2466445"/>
            <a:chExt cx="1071570" cy="820744"/>
          </a:xfrm>
        </p:grpSpPr>
        <p:cxnSp>
          <p:nvCxnSpPr>
            <p:cNvPr id="61" name="直接连接符 60"/>
            <p:cNvCxnSpPr/>
            <p:nvPr/>
          </p:nvCxnSpPr>
          <p:spPr>
            <a:xfrm>
              <a:off x="3201802" y="3285601"/>
              <a:ext cx="1071570" cy="1588"/>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H="1">
              <a:off x="3851888" y="2873642"/>
              <a:ext cx="819156" cy="476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53" name="标题 52"/>
          <p:cNvSpPr>
            <a:spLocks noGrp="1"/>
          </p:cNvSpPr>
          <p:nvPr>
            <p:ph type="title"/>
          </p:nvPr>
        </p:nvSpPr>
        <p:spPr>
          <a:xfrm>
            <a:off x="467544" y="338328"/>
            <a:ext cx="8229600" cy="858424"/>
          </a:xfrm>
        </p:spPr>
        <p:txBody>
          <a:bodyPr>
            <a:normAutofit/>
          </a:bodyPr>
          <a:lstStyle/>
          <a:p>
            <a:r>
              <a:rPr lang="zh-CN" altLang="en-US" sz="3600" dirty="0">
                <a:solidFill>
                  <a:schemeClr val="accent1">
                    <a:lumMod val="75000"/>
                  </a:schemeClr>
                </a:solidFill>
                <a:latin typeface="微软雅黑" panose="020B0503020204020204" pitchFamily="34" charset="-122"/>
                <a:ea typeface="微软雅黑" panose="020B0503020204020204" pitchFamily="34" charset="-122"/>
              </a:rPr>
              <a:t>缺页异常（缺页中断）的处理流程</a:t>
            </a:r>
          </a:p>
        </p:txBody>
      </p:sp>
      <p:sp>
        <p:nvSpPr>
          <p:cNvPr id="75" name="文本框 4"/>
          <p:cNvSpPr txBox="1"/>
          <p:nvPr/>
        </p:nvSpPr>
        <p:spPr>
          <a:xfrm>
            <a:off x="4929283" y="6457495"/>
            <a:ext cx="4179221" cy="369332"/>
          </a:xfrm>
          <a:prstGeom prst="rect">
            <a:avLst/>
          </a:prstGeom>
          <a:noFill/>
        </p:spPr>
        <p:txBody>
          <a:bodyPr wrap="none" rtlCol="0">
            <a:spAutoFit/>
          </a:bodyPr>
          <a:lstStyle/>
          <a:p>
            <a:r>
              <a:rPr lang="en-US" altLang="zh-CN" dirty="0">
                <a:solidFill>
                  <a:schemeClr val="tx1">
                    <a:lumMod val="65000"/>
                    <a:lumOff val="35000"/>
                  </a:schemeClr>
                </a:solidFill>
                <a:latin typeface="Calibri" pitchFamily="34" charset="0"/>
                <a:cs typeface="Calibri" pitchFamily="34" charset="0"/>
              </a:rPr>
              <a:t>Acknowledgement: </a:t>
            </a:r>
            <a:r>
              <a:rPr lang="zh-CN" altLang="en-US" dirty="0">
                <a:solidFill>
                  <a:schemeClr val="tx1">
                    <a:lumMod val="65000"/>
                    <a:lumOff val="35000"/>
                  </a:schemeClr>
                </a:solidFill>
              </a:rPr>
              <a:t>清华大学 向勇、陈渝</a:t>
            </a:r>
          </a:p>
        </p:txBody>
      </p:sp>
    </p:spTree>
    <p:extLst>
      <p:ext uri="{BB962C8B-B14F-4D97-AF65-F5344CB8AC3E}">
        <p14:creationId xmlns:p14="http://schemas.microsoft.com/office/powerpoint/2010/main" val="126357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par>
                                <p:cTn id="21" presetID="2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500"/>
                            </p:stCondLst>
                            <p:childTnLst>
                              <p:par>
                                <p:cTn id="25" presetID="22" presetClass="entr" presetSubtype="2"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right)">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par>
                                <p:cTn id="33" presetID="22" presetClass="entr" presetSubtype="8"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up)">
                                      <p:cBhvr>
                                        <p:cTn id="40" dur="500"/>
                                        <p:tgtEl>
                                          <p:spTgt spid="72"/>
                                        </p:tgtEl>
                                      </p:cBhvr>
                                    </p:animEffect>
                                  </p:childTnLst>
                                </p:cTn>
                              </p:par>
                              <p:par>
                                <p:cTn id="41" presetID="22" presetClass="entr" presetSubtype="2"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wipe(right)">
                                      <p:cBhvr>
                                        <p:cTn id="43" dur="500"/>
                                        <p:tgtEl>
                                          <p:spTgt spid="63"/>
                                        </p:tgtEl>
                                      </p:cBhvr>
                                    </p:animEffect>
                                  </p:childTnLst>
                                </p:cTn>
                              </p:par>
                            </p:childTnLst>
                          </p:cTn>
                        </p:par>
                        <p:par>
                          <p:cTn id="44" fill="hold">
                            <p:stCondLst>
                              <p:cond delay="500"/>
                            </p:stCondLst>
                            <p:childTnLst>
                              <p:par>
                                <p:cTn id="45" presetID="22" presetClass="entr" presetSubtype="2"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right)">
                                      <p:cBhvr>
                                        <p:cTn id="47" dur="5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righ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right)">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left)">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left)">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6">
                                            <p:txEl>
                                              <p:pRg st="0" end="0"/>
                                            </p:txEl>
                                          </p:spTgt>
                                        </p:tgtEl>
                                        <p:attrNameLst>
                                          <p:attrName>style.visibility</p:attrName>
                                        </p:attrNameLst>
                                      </p:cBhvr>
                                      <p:to>
                                        <p:strVal val="visible"/>
                                      </p:to>
                                    </p:set>
                                    <p:animEffect transition="in" filter="wipe(left)">
                                      <p:cBhvr>
                                        <p:cTn id="87" dur="500"/>
                                        <p:tgtEl>
                                          <p:spTgt spid="1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4000" dirty="0"/>
              <a:t>5.</a:t>
            </a:r>
            <a:r>
              <a:rPr lang="zh-CN" altLang="en-US" sz="4000" dirty="0"/>
              <a:t>驻留集管理</a:t>
            </a:r>
          </a:p>
        </p:txBody>
      </p:sp>
      <p:sp>
        <p:nvSpPr>
          <p:cNvPr id="24579" name="Rectangle 3"/>
          <p:cNvSpPr>
            <a:spLocks noGrp="1" noChangeArrowheads="1"/>
          </p:cNvSpPr>
          <p:nvPr>
            <p:ph idx="1"/>
          </p:nvPr>
        </p:nvSpPr>
        <p:spPr>
          <a:xfrm>
            <a:off x="611560" y="1667941"/>
            <a:ext cx="7408333" cy="4209331"/>
          </a:xfrm>
          <a:prstGeom prst="rect">
            <a:avLst/>
          </a:prstGeom>
        </p:spPr>
        <p:txBody>
          <a:bodyPr>
            <a:normAutofit/>
          </a:bodyPr>
          <a:lstStyle/>
          <a:p>
            <a:r>
              <a:rPr lang="zh-CN" altLang="zh-CN" sz="2400" dirty="0"/>
              <a:t>驻留集大小</a:t>
            </a:r>
            <a:endParaRPr lang="zh-CN" altLang="en-US" sz="2400" dirty="0"/>
          </a:p>
          <a:p>
            <a:pPr>
              <a:buFontTx/>
              <a:buNone/>
            </a:pPr>
            <a:r>
              <a:rPr lang="zh-CN" altLang="en-US" sz="2400" dirty="0"/>
              <a:t>    给每个进程分配多少页框？</a:t>
            </a:r>
            <a:endParaRPr lang="en-US" altLang="zh-CN" sz="2400" dirty="0"/>
          </a:p>
        </p:txBody>
      </p:sp>
      <p:grpSp>
        <p:nvGrpSpPr>
          <p:cNvPr id="2" name="Group 6"/>
          <p:cNvGrpSpPr>
            <a:grpSpLocks/>
          </p:cNvGrpSpPr>
          <p:nvPr/>
        </p:nvGrpSpPr>
        <p:grpSpPr bwMode="auto">
          <a:xfrm>
            <a:off x="466601" y="3293517"/>
            <a:ext cx="3889375" cy="2871787"/>
            <a:chOff x="340" y="981"/>
            <a:chExt cx="3538" cy="2988"/>
          </a:xfrm>
        </p:grpSpPr>
        <p:pic>
          <p:nvPicPr>
            <p:cNvPr id="5" name="Content Placeholder 3" descr="Fig08_11.gif"/>
            <p:cNvPicPr>
              <a:picLocks noChangeAspect="1"/>
            </p:cNvPicPr>
            <p:nvPr/>
          </p:nvPicPr>
          <p:blipFill>
            <a:blip r:embed="rId3" cstate="print">
              <a:extLst>
                <a:ext uri="{28A0092B-C50C-407E-A947-70E740481C1C}">
                  <a14:useLocalDpi xmlns:a14="http://schemas.microsoft.com/office/drawing/2010/main" val="0"/>
                </a:ext>
              </a:extLst>
            </a:blip>
            <a:srcRect l="50288" b="33949"/>
            <a:stretch>
              <a:fillRect/>
            </a:stretch>
          </p:blipFill>
          <p:spPr bwMode="auto">
            <a:xfrm>
              <a:off x="340" y="981"/>
              <a:ext cx="3538" cy="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156" y="3612"/>
              <a:ext cx="273" cy="226"/>
            </a:xfrm>
            <a:prstGeom prst="rect">
              <a:avLst/>
            </a:prstGeom>
            <a:solidFill>
              <a:schemeClr val="bg1"/>
            </a:solidFill>
            <a:ln w="9525">
              <a:noFill/>
              <a:miter lim="800000"/>
              <a:headEnd/>
              <a:tailEnd/>
            </a:ln>
          </p:spPr>
          <p:txBody>
            <a:bodyPr wrap="none" anchor="ctr"/>
            <a:lstStyle/>
            <a:p>
              <a:endParaRPr lang="zh-CN" altLang="en-US"/>
            </a:p>
          </p:txBody>
        </p:sp>
      </p:grpSp>
      <p:sp>
        <p:nvSpPr>
          <p:cNvPr id="7" name="Rectangle 3"/>
          <p:cNvSpPr txBox="1">
            <a:spLocks noChangeArrowheads="1"/>
          </p:cNvSpPr>
          <p:nvPr/>
        </p:nvSpPr>
        <p:spPr>
          <a:xfrm>
            <a:off x="5004048" y="1556792"/>
            <a:ext cx="4032448" cy="5184576"/>
          </a:xfrm>
          <a:prstGeom prst="rect">
            <a:avLst/>
          </a:prstGeom>
          <a:solidFill>
            <a:schemeClr val="accent6">
              <a:lumMod val="20000"/>
              <a:lumOff val="80000"/>
            </a:schemeClr>
          </a:solidFill>
        </p:spPr>
        <p:txBody>
          <a:bodyPr vert="horz" lIns="91440" tIns="45720" rIns="91440" bIns="45720" rtlCol="0">
            <a:normAutofit/>
          </a:bodyPr>
          <a:lstStyle>
            <a:lvl1pPr marL="457200" indent="-457200" algn="l" defTabSz="914400" rtl="0" eaLnBrk="1" latinLnBrk="0" hangingPunct="1">
              <a:spcBef>
                <a:spcPts val="1200"/>
              </a:spcBef>
              <a:spcAft>
                <a:spcPts val="0"/>
              </a:spcAft>
              <a:buClr>
                <a:srgbClr val="7030A0"/>
              </a:buClr>
              <a:buSzPct val="80000"/>
              <a:buFont typeface="Wingdings" pitchFamily="2" charset="2"/>
              <a:buChar char="p"/>
              <a:defRPr sz="2800" b="1" i="0" kern="1200" cap="none" spc="30" baseline="0">
                <a:solidFill>
                  <a:schemeClr val="tx1"/>
                </a:solidFill>
                <a:latin typeface="华文楷体" pitchFamily="2" charset="-122"/>
                <a:ea typeface="华文楷体" pitchFamily="2" charset="-122"/>
                <a:cs typeface="Tahoma" pitchFamily="34" charset="0"/>
              </a:defRPr>
            </a:lvl1pPr>
            <a:lvl2pPr marL="171450" indent="-171450" algn="l" defTabSz="914400" rtl="0" eaLnBrk="1" latinLnBrk="0" hangingPunct="1">
              <a:spcBef>
                <a:spcPts val="600"/>
              </a:spcBef>
              <a:buClr>
                <a:srgbClr val="7030A0"/>
              </a:buClr>
              <a:buSzPct val="80000"/>
              <a:buFont typeface="Wingdings" pitchFamily="2" charset="2"/>
              <a:buChar char="p"/>
              <a:defRPr sz="2400" kern="1200">
                <a:solidFill>
                  <a:schemeClr val="tx1"/>
                </a:solidFill>
                <a:latin typeface="微软雅黑" pitchFamily="34" charset="-122"/>
                <a:ea typeface="微软雅黑" pitchFamily="34" charset="-122"/>
                <a:cs typeface="Tahoma" pitchFamily="34" charset="0"/>
              </a:defRPr>
            </a:lvl2pPr>
            <a:lvl3pPr marL="344488" indent="-165100" algn="l" defTabSz="914400" rtl="0" eaLnBrk="1" latinLnBrk="0" hangingPunct="1">
              <a:spcBef>
                <a:spcPts val="600"/>
              </a:spcBef>
              <a:buClr>
                <a:srgbClr val="7030A0"/>
              </a:buClr>
              <a:buSzPct val="80000"/>
              <a:buFont typeface="Wingdings" pitchFamily="2" charset="2"/>
              <a:buChar char="Ø"/>
              <a:defRPr sz="2800" b="1" kern="1200">
                <a:solidFill>
                  <a:schemeClr val="tx1"/>
                </a:solidFill>
                <a:latin typeface="华文楷体" pitchFamily="2" charset="-122"/>
                <a:ea typeface="华文楷体" pitchFamily="2" charset="-122"/>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2400" kern="1200">
                <a:solidFill>
                  <a:schemeClr val="tx1"/>
                </a:solidFill>
                <a:latin typeface="微软雅黑" pitchFamily="34" charset="-122"/>
                <a:ea typeface="微软雅黑" pitchFamily="34" charset="-122"/>
                <a:cs typeface="Tahoma" pitchFamily="34" charset="0"/>
              </a:defRPr>
            </a:lvl4pPr>
            <a:lvl5pPr marL="688975" indent="-173038" algn="l" defTabSz="914400" rtl="0" eaLnBrk="1" latinLnBrk="0" hangingPunct="1">
              <a:spcBef>
                <a:spcPts val="600"/>
              </a:spcBef>
              <a:buClr>
                <a:srgbClr val="7030A0"/>
              </a:buClr>
              <a:buSzPct val="80000"/>
              <a:buFont typeface="Wingdings" pitchFamily="2" charset="2"/>
              <a:buChar char="l"/>
              <a:defRPr lang="zh-CN" altLang="en-US" sz="2400" b="1" kern="1200" dirty="0" smtClean="0">
                <a:solidFill>
                  <a:schemeClr val="tx1"/>
                </a:solidFill>
                <a:latin typeface="华文楷体" pitchFamily="2" charset="-122"/>
                <a:ea typeface="华文楷体" pitchFamily="2" charset="-122"/>
                <a:cs typeface="Tahoma" pitchFamily="34" charset="0"/>
              </a:defRPr>
            </a:lvl5pPr>
            <a:lvl6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896810" indent="0" algn="l" defTabSz="914400" rtl="0" eaLnBrk="1" latinLnBrk="0" hangingPunct="1">
              <a:spcBef>
                <a:spcPts val="600"/>
              </a:spcBef>
              <a:buClr>
                <a:srgbClr val="7030A0"/>
              </a:buClr>
              <a:buSzPct val="80000"/>
              <a:buFontTx/>
              <a:buNone/>
              <a:defRPr sz="2000" kern="1200">
                <a:solidFill>
                  <a:schemeClr val="tx1"/>
                </a:solidFill>
                <a:latin typeface="微软雅黑" pitchFamily="34" charset="-122"/>
                <a:ea typeface="微软雅黑" pitchFamily="34" charset="-122"/>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spcBef>
                <a:spcPts val="600"/>
              </a:spcBef>
              <a:buFont typeface="Wingdings" pitchFamily="2" charset="2"/>
              <a:buChar char="l"/>
            </a:pPr>
            <a:r>
              <a:rPr lang="zh-CN" altLang="en-US" sz="2400" dirty="0"/>
              <a:t>固定分配策略</a:t>
            </a:r>
            <a:endParaRPr lang="en-US" altLang="zh-CN" sz="2400" dirty="0"/>
          </a:p>
          <a:p>
            <a:pPr marL="0">
              <a:spcBef>
                <a:spcPts val="600"/>
              </a:spcBef>
              <a:buFontTx/>
              <a:buNone/>
            </a:pPr>
            <a:r>
              <a:rPr lang="en-US" altLang="zh-CN" sz="2400" dirty="0">
                <a:solidFill>
                  <a:srgbClr val="800080"/>
                </a:solidFill>
              </a:rPr>
              <a:t>    </a:t>
            </a:r>
            <a:r>
              <a:rPr lang="zh-CN" altLang="zh-CN" sz="2400" dirty="0">
                <a:solidFill>
                  <a:srgbClr val="800080"/>
                </a:solidFill>
              </a:rPr>
              <a:t>进程创建时</a:t>
            </a:r>
            <a:r>
              <a:rPr lang="zh-CN" altLang="en-US" sz="2400" dirty="0">
                <a:solidFill>
                  <a:srgbClr val="800080"/>
                </a:solidFill>
              </a:rPr>
              <a:t>确</a:t>
            </a:r>
            <a:r>
              <a:rPr lang="zh-CN" altLang="zh-CN" sz="2400" dirty="0">
                <a:solidFill>
                  <a:srgbClr val="800080"/>
                </a:solidFill>
              </a:rPr>
              <a:t>定</a:t>
            </a:r>
            <a:endParaRPr lang="en-US" altLang="zh-CN" sz="2400" dirty="0">
              <a:solidFill>
                <a:srgbClr val="800080"/>
              </a:solidFill>
            </a:endParaRPr>
          </a:p>
          <a:p>
            <a:pPr marL="0">
              <a:spcBef>
                <a:spcPts val="600"/>
              </a:spcBef>
              <a:buFontTx/>
              <a:buNone/>
            </a:pPr>
            <a:r>
              <a:rPr lang="en-US" altLang="zh-CN" sz="2400" dirty="0">
                <a:solidFill>
                  <a:srgbClr val="800080"/>
                </a:solidFill>
              </a:rPr>
              <a:t>    </a:t>
            </a:r>
            <a:r>
              <a:rPr lang="zh-CN" altLang="zh-CN" sz="2400" dirty="0">
                <a:solidFill>
                  <a:srgbClr val="800080"/>
                </a:solidFill>
              </a:rPr>
              <a:t>可以根据进程类型（交互、批处理、应用类）或者基于程序员或系统管理员的需要来确定</a:t>
            </a:r>
            <a:endParaRPr lang="en-US" altLang="zh-CN" sz="2400" dirty="0">
              <a:solidFill>
                <a:srgbClr val="800080"/>
              </a:solidFill>
            </a:endParaRPr>
          </a:p>
          <a:p>
            <a:pPr>
              <a:spcBef>
                <a:spcPts val="600"/>
              </a:spcBef>
              <a:buFont typeface="Wingdings" pitchFamily="2" charset="2"/>
              <a:buChar char="l"/>
            </a:pPr>
            <a:r>
              <a:rPr lang="zh-CN" altLang="en-US" sz="2400" dirty="0"/>
              <a:t>可变分配策略</a:t>
            </a:r>
            <a:endParaRPr lang="en-US" altLang="zh-CN" sz="2400" dirty="0"/>
          </a:p>
          <a:p>
            <a:pPr marL="0">
              <a:spcBef>
                <a:spcPts val="600"/>
              </a:spcBef>
              <a:buFontTx/>
              <a:buNone/>
            </a:pPr>
            <a:r>
              <a:rPr lang="zh-CN" altLang="en-US" sz="2400" dirty="0">
                <a:solidFill>
                  <a:srgbClr val="800080"/>
                </a:solidFill>
              </a:rPr>
              <a:t>    根据缺页率评估进程局部性表现</a:t>
            </a:r>
            <a:endParaRPr lang="en-US" altLang="zh-CN" sz="2400" dirty="0">
              <a:solidFill>
                <a:srgbClr val="800080"/>
              </a:solidFill>
            </a:endParaRPr>
          </a:p>
          <a:p>
            <a:pPr>
              <a:spcBef>
                <a:spcPts val="0"/>
              </a:spcBef>
              <a:buFont typeface="Wingdings" pitchFamily="2" charset="2"/>
              <a:buChar char="ü"/>
            </a:pPr>
            <a:r>
              <a:rPr lang="zh-CN" altLang="en-US" sz="2400" dirty="0">
                <a:solidFill>
                  <a:srgbClr val="800080"/>
                </a:solidFill>
              </a:rPr>
              <a:t>缺页率高→增加页框数</a:t>
            </a:r>
            <a:endParaRPr lang="en-US" altLang="zh-CN" sz="2400" dirty="0">
              <a:solidFill>
                <a:srgbClr val="800080"/>
              </a:solidFill>
            </a:endParaRPr>
          </a:p>
          <a:p>
            <a:pPr>
              <a:spcBef>
                <a:spcPts val="0"/>
              </a:spcBef>
              <a:buFont typeface="Wingdings" pitchFamily="2" charset="2"/>
              <a:buChar char="ü"/>
            </a:pPr>
            <a:r>
              <a:rPr lang="zh-CN" altLang="en-US" sz="2400" dirty="0">
                <a:solidFill>
                  <a:srgbClr val="800080"/>
                </a:solidFill>
              </a:rPr>
              <a:t>缺页率低→减少页框数</a:t>
            </a:r>
            <a:endParaRPr lang="en-US" altLang="zh-CN" sz="2400" dirty="0">
              <a:solidFill>
                <a:srgbClr val="800080"/>
              </a:solidFill>
            </a:endParaRPr>
          </a:p>
          <a:p>
            <a:pPr>
              <a:spcBef>
                <a:spcPts val="0"/>
              </a:spcBef>
              <a:buFont typeface="Wingdings" pitchFamily="2" charset="2"/>
              <a:buChar char="ü"/>
            </a:pPr>
            <a:r>
              <a:rPr lang="zh-CN" altLang="en-US" sz="2400" dirty="0">
                <a:solidFill>
                  <a:srgbClr val="800080"/>
                </a:solidFill>
              </a:rPr>
              <a:t>系统开销</a:t>
            </a:r>
            <a:endParaRPr lang="zh-CN" altLang="en-US" sz="2400" dirty="0"/>
          </a:p>
        </p:txBody>
      </p:sp>
    </p:spTree>
    <p:extLst>
      <p:ext uri="{BB962C8B-B14F-4D97-AF65-F5344CB8AC3E}">
        <p14:creationId xmlns:p14="http://schemas.microsoft.com/office/powerpoint/2010/main" val="59625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1500"/>
                                        <p:tgtEl>
                                          <p:spTgt spid="7">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1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circle(in)">
                                      <p:cBhvr>
                                        <p:cTn id="22" dur="2000"/>
                                        <p:tgtEl>
                                          <p:spTgt spid="7">
                                            <p:txEl>
                                              <p:pRg st="1" end="1"/>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circle(in)">
                                      <p:cBhvr>
                                        <p:cTn id="25" dur="20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circle(in)">
                                      <p:cBhvr>
                                        <p:cTn id="30" dur="2000"/>
                                        <p:tgtEl>
                                          <p:spTgt spid="7">
                                            <p:txEl>
                                              <p:pRg st="4" end="4"/>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circle(in)">
                                      <p:cBhvr>
                                        <p:cTn id="33" dur="2000"/>
                                        <p:tgtEl>
                                          <p:spTgt spid="7">
                                            <p:txEl>
                                              <p:pRg st="5" end="5"/>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circle(in)">
                                      <p:cBhvr>
                                        <p:cTn id="36" dur="2000"/>
                                        <p:tgtEl>
                                          <p:spTgt spid="7">
                                            <p:txEl>
                                              <p:pRg st="6" end="6"/>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circle(in)">
                                      <p:cBhvr>
                                        <p:cTn id="39"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7467600" cy="994122"/>
          </a:xfrm>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要解决的问题</a:t>
            </a:r>
          </a:p>
        </p:txBody>
      </p:sp>
      <p:sp>
        <p:nvSpPr>
          <p:cNvPr id="15" name="矩形 14"/>
          <p:cNvSpPr/>
          <p:nvPr/>
        </p:nvSpPr>
        <p:spPr>
          <a:xfrm>
            <a:off x="2638455" y="1750706"/>
            <a:ext cx="1168241" cy="4366593"/>
          </a:xfrm>
          <a:prstGeom prst="rect">
            <a:avLst/>
          </a:prstGeom>
          <a:solidFill>
            <a:schemeClr val="accent3">
              <a:lumMod val="40000"/>
              <a:lumOff val="60000"/>
            </a:schemeClr>
          </a:solidFill>
          <a:ln w="28575">
            <a:solidFill>
              <a:schemeClr val="accent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7" name="矩形 16"/>
          <p:cNvSpPr/>
          <p:nvPr/>
        </p:nvSpPr>
        <p:spPr>
          <a:xfrm>
            <a:off x="1187624" y="2744257"/>
            <a:ext cx="1162799" cy="2165444"/>
          </a:xfrm>
          <a:prstGeom prst="rect">
            <a:avLst/>
          </a:prstGeom>
          <a:solidFill>
            <a:schemeClr val="accent2">
              <a:lumMod val="40000"/>
              <a:lumOff val="60000"/>
            </a:schemeClr>
          </a:solidFill>
          <a:ln w="28575">
            <a:solidFill>
              <a:schemeClr val="accent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latin typeface="华文楷体" panose="02010600040101010101" pitchFamily="2" charset="-122"/>
                <a:ea typeface="华文楷体" panose="02010600040101010101" pitchFamily="2" charset="-122"/>
              </a:rPr>
              <a:t>进程</a:t>
            </a:r>
            <a:endParaRPr lang="en-US" altLang="zh-CN" sz="1600" b="1" dirty="0">
              <a:solidFill>
                <a:schemeClr val="tx1"/>
              </a:solidFill>
              <a:latin typeface="华文楷体" panose="02010600040101010101" pitchFamily="2" charset="-122"/>
              <a:ea typeface="华文楷体" panose="02010600040101010101" pitchFamily="2" charset="-122"/>
            </a:endParaRPr>
          </a:p>
          <a:p>
            <a:pPr algn="ctr"/>
            <a:r>
              <a:rPr lang="zh-CN" altLang="en-US" sz="1600" b="1" dirty="0">
                <a:solidFill>
                  <a:schemeClr val="tx1"/>
                </a:solidFill>
                <a:latin typeface="华文楷体" panose="02010600040101010101" pitchFamily="2" charset="-122"/>
                <a:ea typeface="华文楷体" panose="02010600040101010101" pitchFamily="2" charset="-122"/>
              </a:rPr>
              <a:t>地址</a:t>
            </a:r>
            <a:endParaRPr lang="en-US" altLang="zh-CN" sz="1600" b="1" dirty="0">
              <a:solidFill>
                <a:schemeClr val="tx1"/>
              </a:solidFill>
              <a:latin typeface="华文楷体" panose="02010600040101010101" pitchFamily="2" charset="-122"/>
              <a:ea typeface="华文楷体" panose="02010600040101010101" pitchFamily="2" charset="-122"/>
            </a:endParaRPr>
          </a:p>
          <a:p>
            <a:pPr algn="ctr"/>
            <a:r>
              <a:rPr lang="zh-CN" altLang="en-US" sz="1600" b="1" dirty="0">
                <a:solidFill>
                  <a:schemeClr val="tx1"/>
                </a:solidFill>
                <a:latin typeface="华文楷体" panose="02010600040101010101" pitchFamily="2" charset="-122"/>
                <a:ea typeface="华文楷体" panose="02010600040101010101" pitchFamily="2" charset="-122"/>
              </a:rPr>
              <a:t>空间</a:t>
            </a:r>
          </a:p>
        </p:txBody>
      </p:sp>
      <p:sp>
        <p:nvSpPr>
          <p:cNvPr id="13" name="TextBox 12"/>
          <p:cNvSpPr txBox="1"/>
          <p:nvPr/>
        </p:nvSpPr>
        <p:spPr>
          <a:xfrm>
            <a:off x="2682587" y="6213310"/>
            <a:ext cx="1005403" cy="338554"/>
          </a:xfrm>
          <a:prstGeom prst="rect">
            <a:avLst/>
          </a:prstGeom>
          <a:noFill/>
          <a:ln>
            <a:noFill/>
          </a:ln>
        </p:spPr>
        <p:txBody>
          <a:bodyPr wrap="none" rtlCol="0">
            <a:spAutoFit/>
          </a:bodyPr>
          <a:lstStyle/>
          <a:p>
            <a:r>
              <a:rPr lang="zh-CN" altLang="en-US" sz="1600" b="1" dirty="0">
                <a:latin typeface="华文楷体" panose="02010600040101010101" pitchFamily="2" charset="-122"/>
                <a:ea typeface="华文楷体" panose="02010600040101010101" pitchFamily="2" charset="-122"/>
              </a:rPr>
              <a:t>物理内存</a:t>
            </a:r>
          </a:p>
        </p:txBody>
      </p:sp>
      <p:sp>
        <p:nvSpPr>
          <p:cNvPr id="24" name="矩形 23"/>
          <p:cNvSpPr/>
          <p:nvPr/>
        </p:nvSpPr>
        <p:spPr>
          <a:xfrm>
            <a:off x="6383279" y="1762316"/>
            <a:ext cx="1285065" cy="4366593"/>
          </a:xfrm>
          <a:prstGeom prst="rect">
            <a:avLst/>
          </a:prstGeom>
          <a:solidFill>
            <a:schemeClr val="accent3">
              <a:lumMod val="40000"/>
              <a:lumOff val="60000"/>
            </a:schemeClr>
          </a:solidFill>
          <a:ln w="28575">
            <a:solidFill>
              <a:schemeClr val="accent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5" name="TextBox 24"/>
          <p:cNvSpPr txBox="1"/>
          <p:nvPr/>
        </p:nvSpPr>
        <p:spPr>
          <a:xfrm>
            <a:off x="6513699" y="6224919"/>
            <a:ext cx="1005403" cy="338554"/>
          </a:xfrm>
          <a:prstGeom prst="rect">
            <a:avLst/>
          </a:prstGeom>
          <a:noFill/>
          <a:ln>
            <a:noFill/>
          </a:ln>
        </p:spPr>
        <p:txBody>
          <a:bodyPr wrap="none" rtlCol="0">
            <a:spAutoFit/>
          </a:bodyPr>
          <a:lstStyle/>
          <a:p>
            <a:r>
              <a:rPr lang="zh-CN" altLang="en-US" sz="1600" b="1" dirty="0">
                <a:latin typeface="华文楷体" panose="02010600040101010101" pitchFamily="2" charset="-122"/>
                <a:ea typeface="华文楷体" panose="02010600040101010101" pitchFamily="2" charset="-122"/>
              </a:rPr>
              <a:t>物理内存</a:t>
            </a:r>
          </a:p>
        </p:txBody>
      </p:sp>
      <p:sp>
        <p:nvSpPr>
          <p:cNvPr id="18" name="矩形 17"/>
          <p:cNvSpPr/>
          <p:nvPr/>
        </p:nvSpPr>
        <p:spPr>
          <a:xfrm>
            <a:off x="4716016" y="1780902"/>
            <a:ext cx="1288738" cy="582997"/>
          </a:xfrm>
          <a:prstGeom prst="rect">
            <a:avLst/>
          </a:prstGeom>
          <a:solidFill>
            <a:schemeClr val="accent2">
              <a:lumMod val="40000"/>
              <a:lumOff val="60000"/>
            </a:schemeClr>
          </a:solidFill>
          <a:ln w="28575">
            <a:solidFill>
              <a:schemeClr val="accent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tx1"/>
                </a:solidFill>
                <a:latin typeface="Calibri" panose="020F0502020204030204" pitchFamily="34" charset="0"/>
                <a:ea typeface="华文楷体" panose="02010600040101010101" pitchFamily="2" charset="-122"/>
              </a:rPr>
              <a:t>进程</a:t>
            </a:r>
            <a:r>
              <a:rPr lang="en-US" altLang="zh-CN" sz="1400" b="1" dirty="0">
                <a:solidFill>
                  <a:schemeClr val="tx1"/>
                </a:solidFill>
                <a:latin typeface="Calibri" panose="020F0502020204030204" pitchFamily="34" charset="0"/>
                <a:ea typeface="华文楷体" panose="02010600040101010101" pitchFamily="2" charset="-122"/>
              </a:rPr>
              <a:t>A</a:t>
            </a:r>
          </a:p>
          <a:p>
            <a:pPr algn="ctr"/>
            <a:r>
              <a:rPr lang="zh-CN" altLang="en-US" sz="1400" b="1" dirty="0">
                <a:solidFill>
                  <a:schemeClr val="tx1"/>
                </a:solidFill>
                <a:latin typeface="Calibri" panose="020F0502020204030204" pitchFamily="34" charset="0"/>
                <a:ea typeface="华文楷体" panose="02010600040101010101" pitchFamily="2" charset="-122"/>
              </a:rPr>
              <a:t>地址空间</a:t>
            </a:r>
          </a:p>
        </p:txBody>
      </p:sp>
      <p:sp>
        <p:nvSpPr>
          <p:cNvPr id="19" name="矩形 18"/>
          <p:cNvSpPr/>
          <p:nvPr/>
        </p:nvSpPr>
        <p:spPr>
          <a:xfrm>
            <a:off x="4716016" y="3348879"/>
            <a:ext cx="1288738" cy="582997"/>
          </a:xfrm>
          <a:prstGeom prst="rect">
            <a:avLst/>
          </a:prstGeom>
          <a:solidFill>
            <a:schemeClr val="accent2">
              <a:lumMod val="40000"/>
              <a:lumOff val="60000"/>
            </a:schemeClr>
          </a:solidFill>
          <a:ln w="28575">
            <a:solidFill>
              <a:schemeClr val="accent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tx1"/>
                </a:solidFill>
                <a:latin typeface="Calibri" panose="020F0502020204030204" pitchFamily="34" charset="0"/>
                <a:ea typeface="华文楷体" panose="02010600040101010101" pitchFamily="2" charset="-122"/>
              </a:rPr>
              <a:t>进程</a:t>
            </a:r>
            <a:r>
              <a:rPr lang="en-US" altLang="zh-CN" sz="1400" b="1" dirty="0">
                <a:solidFill>
                  <a:schemeClr val="tx1"/>
                </a:solidFill>
                <a:latin typeface="Calibri" panose="020F0502020204030204" pitchFamily="34" charset="0"/>
                <a:ea typeface="华文楷体" panose="02010600040101010101" pitchFamily="2" charset="-122"/>
              </a:rPr>
              <a:t>B</a:t>
            </a:r>
          </a:p>
          <a:p>
            <a:pPr algn="ctr"/>
            <a:r>
              <a:rPr lang="zh-CN" altLang="en-US" sz="1400" b="1" dirty="0">
                <a:solidFill>
                  <a:schemeClr val="tx1"/>
                </a:solidFill>
                <a:latin typeface="Calibri" panose="020F0502020204030204" pitchFamily="34" charset="0"/>
                <a:ea typeface="华文楷体" panose="02010600040101010101" pitchFamily="2" charset="-122"/>
              </a:rPr>
              <a:t>地址空间</a:t>
            </a:r>
          </a:p>
        </p:txBody>
      </p:sp>
      <p:sp>
        <p:nvSpPr>
          <p:cNvPr id="20" name="矩形 19"/>
          <p:cNvSpPr/>
          <p:nvPr/>
        </p:nvSpPr>
        <p:spPr>
          <a:xfrm>
            <a:off x="4716016" y="5349214"/>
            <a:ext cx="1288738" cy="582997"/>
          </a:xfrm>
          <a:prstGeom prst="rect">
            <a:avLst/>
          </a:prstGeom>
          <a:solidFill>
            <a:schemeClr val="accent2">
              <a:lumMod val="40000"/>
              <a:lumOff val="60000"/>
            </a:schemeClr>
          </a:solidFill>
          <a:ln w="28575">
            <a:solidFill>
              <a:schemeClr val="accent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tx1"/>
                </a:solidFill>
                <a:latin typeface="Calibri" panose="020F0502020204030204" pitchFamily="34" charset="0"/>
                <a:ea typeface="华文楷体" panose="02010600040101010101" pitchFamily="2" charset="-122"/>
              </a:rPr>
              <a:t>进程</a:t>
            </a:r>
            <a:r>
              <a:rPr lang="en-US" altLang="zh-CN" sz="1400" b="1" dirty="0">
                <a:solidFill>
                  <a:schemeClr val="tx1"/>
                </a:solidFill>
                <a:latin typeface="Calibri" panose="020F0502020204030204" pitchFamily="34" charset="0"/>
                <a:ea typeface="华文楷体" panose="02010600040101010101" pitchFamily="2" charset="-122"/>
              </a:rPr>
              <a:t>Z</a:t>
            </a:r>
          </a:p>
          <a:p>
            <a:pPr algn="ctr"/>
            <a:r>
              <a:rPr lang="zh-CN" altLang="en-US" sz="1400" b="1" dirty="0">
                <a:solidFill>
                  <a:schemeClr val="tx1"/>
                </a:solidFill>
                <a:latin typeface="Calibri" panose="020F0502020204030204" pitchFamily="34" charset="0"/>
                <a:ea typeface="华文楷体" panose="02010600040101010101" pitchFamily="2" charset="-122"/>
              </a:rPr>
              <a:t>地址空间</a:t>
            </a:r>
          </a:p>
        </p:txBody>
      </p:sp>
      <p:sp>
        <p:nvSpPr>
          <p:cNvPr id="22" name="文本框 11"/>
          <p:cNvSpPr txBox="1"/>
          <p:nvPr/>
        </p:nvSpPr>
        <p:spPr>
          <a:xfrm>
            <a:off x="5129480" y="4633327"/>
            <a:ext cx="738664" cy="751844"/>
          </a:xfrm>
          <a:prstGeom prst="rect">
            <a:avLst/>
          </a:prstGeom>
          <a:noFill/>
          <a:ln>
            <a:noFill/>
          </a:ln>
        </p:spPr>
        <p:txBody>
          <a:bodyPr vert="eaVert" wrap="square" rtlCol="0">
            <a:spAutoFit/>
          </a:bodyPr>
          <a:lstStyle/>
          <a:p>
            <a:r>
              <a:rPr lang="en-US" altLang="zh-CN" sz="3600" b="1" dirty="0">
                <a:latin typeface="Calibri" panose="020F0502020204030204" pitchFamily="34" charset="0"/>
                <a:ea typeface="华文楷体" panose="02010600040101010101" pitchFamily="2" charset="-122"/>
              </a:rPr>
              <a:t>…</a:t>
            </a:r>
            <a:endParaRPr lang="zh-CN" altLang="en-US" sz="3600" b="1" dirty="0">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342840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15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1500"/>
                                        <p:tgtEl>
                                          <p:spTgt spid="1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ircle(in)">
                                      <p:cBhvr>
                                        <p:cTn id="13" dur="1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grpId="1" nodeType="clickEffect">
                                  <p:stCondLst>
                                    <p:cond delay="0"/>
                                  </p:stCondLst>
                                  <p:childTnLst>
                                    <p:animMotion origin="layout" path="M -4.44444E-6 3.02563E-6 L 0.15816 -0.00216 " pathEditMode="relative" rAng="0" ptsTypes="AA">
                                      <p:cBhvr>
                                        <p:cTn id="17" dur="1500" fill="hold"/>
                                        <p:tgtEl>
                                          <p:spTgt spid="17"/>
                                        </p:tgtEl>
                                        <p:attrNameLst>
                                          <p:attrName>ppt_x</p:attrName>
                                          <p:attrName>ppt_y</p:attrName>
                                        </p:attrNameLst>
                                      </p:cBhvr>
                                      <p:rCtr x="7899" y="-123"/>
                                    </p:animMotion>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1500"/>
                                        <p:tgtEl>
                                          <p:spTgt spid="18"/>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circle(in)">
                                      <p:cBhvr>
                                        <p:cTn id="25" dur="1500"/>
                                        <p:tgtEl>
                                          <p:spTgt spid="19"/>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ircle(in)">
                                      <p:cBhvr>
                                        <p:cTn id="28" dur="1500"/>
                                        <p:tgtEl>
                                          <p:spTgt spid="22"/>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ircle(in)">
                                      <p:cBhvr>
                                        <p:cTn id="31" dur="1500"/>
                                        <p:tgtEl>
                                          <p:spTgt spid="20"/>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circle(in)">
                                      <p:cBhvr>
                                        <p:cTn id="34" dur="1500"/>
                                        <p:tgtEl>
                                          <p:spTgt spid="24"/>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circle(in)">
                                      <p:cBhvr>
                                        <p:cTn id="37" dur="1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4.44444E-6 -3.78203E-6 L 0.1658 0.05774 " pathEditMode="relative" rAng="0" ptsTypes="AA">
                                      <p:cBhvr>
                                        <p:cTn id="41" dur="1500" fill="hold"/>
                                        <p:tgtEl>
                                          <p:spTgt spid="18"/>
                                        </p:tgtEl>
                                        <p:attrNameLst>
                                          <p:attrName>ppt_x</p:attrName>
                                          <p:attrName>ppt_y</p:attrName>
                                        </p:attrNameLst>
                                      </p:cBhvr>
                                      <p:rCtr x="8281" y="2871"/>
                                    </p:animMotion>
                                  </p:childTnLst>
                                </p:cTn>
                              </p:par>
                            </p:childTnLst>
                          </p:cTn>
                        </p:par>
                        <p:par>
                          <p:cTn id="42" fill="hold">
                            <p:stCondLst>
                              <p:cond delay="1500"/>
                            </p:stCondLst>
                            <p:childTnLst>
                              <p:par>
                                <p:cTn id="43" presetID="42" presetClass="path" presetSubtype="0" accel="50000" decel="50000" fill="hold" grpId="1" nodeType="afterEffect">
                                  <p:stCondLst>
                                    <p:cond delay="0"/>
                                  </p:stCondLst>
                                  <p:childTnLst>
                                    <p:animMotion origin="layout" path="M -4.44444E-6 1.90491E-6 L 0.1658 -0.00278 " pathEditMode="relative" rAng="0" ptsTypes="AA">
                                      <p:cBhvr>
                                        <p:cTn id="44" dur="1500" fill="hold"/>
                                        <p:tgtEl>
                                          <p:spTgt spid="19"/>
                                        </p:tgtEl>
                                        <p:attrNameLst>
                                          <p:attrName>ppt_x</p:attrName>
                                          <p:attrName>ppt_y</p:attrName>
                                        </p:attrNameLst>
                                      </p:cBhvr>
                                      <p:rCtr x="8281" y="-154"/>
                                    </p:animMotion>
                                  </p:childTnLst>
                                </p:cTn>
                              </p:par>
                            </p:childTnLst>
                          </p:cTn>
                        </p:par>
                        <p:par>
                          <p:cTn id="45" fill="hold">
                            <p:stCondLst>
                              <p:cond delay="3000"/>
                            </p:stCondLst>
                            <p:childTnLst>
                              <p:par>
                                <p:cTn id="46" presetID="42" presetClass="path" presetSubtype="0" accel="50000" decel="50000" fill="hold" grpId="1" nodeType="afterEffect">
                                  <p:stCondLst>
                                    <p:cond delay="0"/>
                                  </p:stCondLst>
                                  <p:childTnLst>
                                    <p:animMotion origin="layout" path="M -4.44444E-6 -4.81013E-6 L 0.1658 -0.0707 " pathEditMode="relative" rAng="0" ptsTypes="AA">
                                      <p:cBhvr>
                                        <p:cTn id="47" dur="1500" fill="hold"/>
                                        <p:tgtEl>
                                          <p:spTgt spid="20"/>
                                        </p:tgtEl>
                                        <p:attrNameLst>
                                          <p:attrName>ppt_x</p:attrName>
                                          <p:attrName>ppt_y</p:attrName>
                                        </p:attrNameLst>
                                      </p:cBhvr>
                                      <p:rCtr x="8281" y="-35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7" grpId="1" animBg="1"/>
      <p:bldP spid="13" grpId="0"/>
      <p:bldP spid="24" grpId="0" animBg="1"/>
      <p:bldP spid="25" grpId="0"/>
      <p:bldP spid="18" grpId="0" animBg="1"/>
      <p:bldP spid="18" grpId="1" animBg="1"/>
      <p:bldP spid="19" grpId="0" animBg="1"/>
      <p:bldP spid="19" grpId="1" animBg="1"/>
      <p:bldP spid="20" grpId="0" animBg="1"/>
      <p:bldP spid="20" grpId="1" animBg="1"/>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4000" dirty="0"/>
              <a:t>6.</a:t>
            </a:r>
            <a:r>
              <a:rPr lang="zh-CN" altLang="en-US" sz="4000" dirty="0"/>
              <a:t>置换问题</a:t>
            </a:r>
          </a:p>
        </p:txBody>
      </p:sp>
      <p:sp>
        <p:nvSpPr>
          <p:cNvPr id="24579" name="Rectangle 3"/>
          <p:cNvSpPr>
            <a:spLocks noGrp="1" noChangeArrowheads="1"/>
          </p:cNvSpPr>
          <p:nvPr>
            <p:ph idx="1"/>
          </p:nvPr>
        </p:nvSpPr>
        <p:spPr>
          <a:xfrm>
            <a:off x="683568" y="1580728"/>
            <a:ext cx="7498080" cy="4800600"/>
          </a:xfrm>
          <a:prstGeom prst="rect">
            <a:avLst/>
          </a:prstGeom>
        </p:spPr>
        <p:txBody>
          <a:bodyPr>
            <a:normAutofit/>
          </a:bodyPr>
          <a:lstStyle/>
          <a:p>
            <a:r>
              <a:rPr lang="zh-CN" altLang="en-US" sz="2400" dirty="0"/>
              <a:t>置换范围</a:t>
            </a:r>
          </a:p>
          <a:p>
            <a:pPr>
              <a:buFontTx/>
              <a:buNone/>
            </a:pPr>
            <a:r>
              <a:rPr lang="en-US" altLang="zh-CN" sz="2400" dirty="0"/>
              <a:t>    </a:t>
            </a:r>
            <a:r>
              <a:rPr lang="zh-CN" altLang="zh-CN" sz="2400" dirty="0"/>
              <a:t>计划置换页</a:t>
            </a:r>
            <a:r>
              <a:rPr lang="zh-CN" altLang="en-US" sz="2400" dirty="0"/>
              <a:t>面</a:t>
            </a:r>
            <a:r>
              <a:rPr lang="zh-CN" altLang="zh-CN" sz="2400" dirty="0"/>
              <a:t>的集合是局限在产生缺页中断的进程，还是所有</a:t>
            </a:r>
            <a:r>
              <a:rPr lang="zh-CN" altLang="en-US" sz="2400" dirty="0"/>
              <a:t>进程的</a:t>
            </a:r>
            <a:r>
              <a:rPr lang="zh-CN" altLang="zh-CN" sz="2400" dirty="0"/>
              <a:t>页框</a:t>
            </a:r>
            <a:r>
              <a:rPr lang="zh-CN" altLang="en-US" sz="2400" dirty="0"/>
              <a:t>？</a:t>
            </a:r>
            <a:endParaRPr lang="zh-CN" altLang="zh-CN" sz="2400" dirty="0"/>
          </a:p>
          <a:p>
            <a:pPr>
              <a:buFontTx/>
              <a:buNone/>
            </a:pPr>
            <a:r>
              <a:rPr lang="zh-CN" altLang="en-US" sz="2400" dirty="0"/>
              <a:t>  </a:t>
            </a:r>
            <a:endParaRPr lang="en-US" altLang="zh-CN" sz="2400" dirty="0"/>
          </a:p>
          <a:p>
            <a:r>
              <a:rPr lang="zh-CN" altLang="en-US" sz="2400" dirty="0"/>
              <a:t>置换策略</a:t>
            </a:r>
            <a:endParaRPr lang="en-US" altLang="zh-CN" sz="2400" dirty="0"/>
          </a:p>
          <a:p>
            <a:pPr>
              <a:buFontTx/>
              <a:buNone/>
            </a:pPr>
            <a:r>
              <a:rPr lang="en-US" altLang="zh-CN" sz="2400" dirty="0"/>
              <a:t>    </a:t>
            </a:r>
            <a:r>
              <a:rPr lang="zh-CN" altLang="zh-CN" sz="2400" dirty="0"/>
              <a:t>在计划置换的页</a:t>
            </a:r>
            <a:r>
              <a:rPr lang="zh-CN" altLang="en-US" sz="2400" dirty="0"/>
              <a:t>面</a:t>
            </a:r>
            <a:r>
              <a:rPr lang="zh-CN" altLang="zh-CN" sz="2400" dirty="0"/>
              <a:t>集</a:t>
            </a:r>
            <a:r>
              <a:rPr lang="zh-CN" altLang="en-US" sz="2400" dirty="0"/>
              <a:t>合</a:t>
            </a:r>
            <a:r>
              <a:rPr lang="zh-CN" altLang="zh-CN" sz="2400" dirty="0"/>
              <a:t>中，选择换出哪一个页</a:t>
            </a:r>
            <a:r>
              <a:rPr lang="zh-CN" altLang="en-US" sz="2400" dirty="0"/>
              <a:t>面？</a:t>
            </a:r>
          </a:p>
        </p:txBody>
      </p:sp>
      <p:sp>
        <p:nvSpPr>
          <p:cNvPr id="2" name="云形 1"/>
          <p:cNvSpPr/>
          <p:nvPr/>
        </p:nvSpPr>
        <p:spPr>
          <a:xfrm>
            <a:off x="2411760" y="4437112"/>
            <a:ext cx="4824536" cy="2160240"/>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zh-CN" altLang="en-US" sz="2000" b="1" dirty="0">
                <a:solidFill>
                  <a:srgbClr val="0000CC"/>
                </a:solidFill>
                <a:latin typeface="Arial" panose="020B0604020202020204" pitchFamily="34" charset="0"/>
                <a:ea typeface="华文楷体" panose="02010600040101010101" pitchFamily="2" charset="-122"/>
                <a:cs typeface="Arial" panose="020B0604020202020204" pitchFamily="34" charset="0"/>
              </a:rPr>
              <a:t>放置（</a:t>
            </a:r>
            <a:r>
              <a:rPr lang="en-US" altLang="zh-CN" sz="2000" b="1" dirty="0">
                <a:solidFill>
                  <a:srgbClr val="0000CC"/>
                </a:solidFill>
                <a:latin typeface="Arial" panose="020B0604020202020204" pitchFamily="34" charset="0"/>
                <a:ea typeface="华文楷体" panose="02010600040101010101" pitchFamily="2" charset="-122"/>
                <a:cs typeface="Arial" panose="020B0604020202020204" pitchFamily="34" charset="0"/>
              </a:rPr>
              <a:t>placement</a:t>
            </a:r>
            <a:r>
              <a:rPr lang="zh-CN" altLang="en-US" sz="2000" b="1" dirty="0">
                <a:solidFill>
                  <a:srgbClr val="0000CC"/>
                </a:solidFill>
                <a:latin typeface="Arial" panose="020B0604020202020204" pitchFamily="34" charset="0"/>
                <a:ea typeface="华文楷体" panose="02010600040101010101" pitchFamily="2" charset="-122"/>
                <a:cs typeface="Arial" panose="020B0604020202020204" pitchFamily="34" charset="0"/>
              </a:rPr>
              <a:t>，分配）</a:t>
            </a:r>
            <a:endParaRPr lang="en-US" altLang="zh-CN" sz="2000" b="1" dirty="0">
              <a:solidFill>
                <a:srgbClr val="0000CC"/>
              </a:solidFill>
              <a:latin typeface="Arial" panose="020B0604020202020204" pitchFamily="34" charset="0"/>
              <a:ea typeface="华文楷体" panose="02010600040101010101" pitchFamily="2" charset="-122"/>
              <a:cs typeface="Arial" panose="020B0604020202020204" pitchFamily="34" charset="0"/>
            </a:endParaRPr>
          </a:p>
          <a:p>
            <a:pPr algn="ctr">
              <a:spcBef>
                <a:spcPts val="600"/>
              </a:spcBef>
            </a:pPr>
            <a:r>
              <a:rPr lang="en-US" altLang="zh-CN" sz="2000" b="1" dirty="0">
                <a:solidFill>
                  <a:schemeClr val="tx1"/>
                </a:solidFill>
                <a:latin typeface="Arial" panose="020B0604020202020204" pitchFamily="34" charset="0"/>
                <a:ea typeface="华文楷体" panose="02010600040101010101" pitchFamily="2" charset="-122"/>
                <a:cs typeface="Arial" panose="020B0604020202020204" pitchFamily="34" charset="0"/>
              </a:rPr>
              <a:t>vs</a:t>
            </a:r>
          </a:p>
          <a:p>
            <a:pPr algn="ctr">
              <a:spcBef>
                <a:spcPts val="600"/>
              </a:spcBef>
            </a:pPr>
            <a:r>
              <a:rPr lang="zh-CN" altLang="en-US" sz="2000" b="1" dirty="0">
                <a:solidFill>
                  <a:srgbClr val="0000CC"/>
                </a:solidFill>
                <a:latin typeface="Arial" panose="020B0604020202020204" pitchFamily="34" charset="0"/>
                <a:ea typeface="华文楷体" panose="02010600040101010101" pitchFamily="2" charset="-122"/>
                <a:cs typeface="Arial" panose="020B0604020202020204" pitchFamily="34" charset="0"/>
              </a:rPr>
              <a:t>置换（</a:t>
            </a:r>
            <a:r>
              <a:rPr lang="en-US" altLang="zh-CN" sz="2000" b="1" dirty="0">
                <a:solidFill>
                  <a:srgbClr val="0000CC"/>
                </a:solidFill>
                <a:latin typeface="Arial" panose="020B0604020202020204" pitchFamily="34" charset="0"/>
                <a:ea typeface="华文楷体" panose="02010600040101010101" pitchFamily="2" charset="-122"/>
                <a:cs typeface="Arial" panose="020B0604020202020204" pitchFamily="34" charset="0"/>
              </a:rPr>
              <a:t>replacement</a:t>
            </a:r>
            <a:r>
              <a:rPr lang="zh-CN" altLang="en-US" sz="2000" b="1" dirty="0">
                <a:solidFill>
                  <a:srgbClr val="0000CC"/>
                </a:solidFill>
                <a:latin typeface="Arial" panose="020B0604020202020204" pitchFamily="34" charset="0"/>
                <a:ea typeface="华文楷体" panose="02010600040101010101" pitchFamily="2" charset="-122"/>
                <a:cs typeface="Arial" panose="020B0604020202020204" pitchFamily="34" charset="0"/>
              </a:rPr>
              <a:t>，替换、淘汰）</a:t>
            </a:r>
          </a:p>
        </p:txBody>
      </p:sp>
    </p:spTree>
    <p:extLst>
      <p:ext uri="{BB962C8B-B14F-4D97-AF65-F5344CB8AC3E}">
        <p14:creationId xmlns:p14="http://schemas.microsoft.com/office/powerpoint/2010/main" val="34597924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4000" dirty="0"/>
              <a:t>置换范围</a:t>
            </a:r>
          </a:p>
        </p:txBody>
      </p:sp>
      <p:sp>
        <p:nvSpPr>
          <p:cNvPr id="26627" name="Rectangle 3"/>
          <p:cNvSpPr>
            <a:spLocks noGrp="1" noChangeArrowheads="1"/>
          </p:cNvSpPr>
          <p:nvPr>
            <p:ph idx="1"/>
          </p:nvPr>
        </p:nvSpPr>
        <p:spPr>
          <a:xfrm>
            <a:off x="539552" y="1607016"/>
            <a:ext cx="7239000" cy="4846320"/>
          </a:xfrm>
          <a:prstGeom prst="rect">
            <a:avLst/>
          </a:prstGeom>
        </p:spPr>
        <p:txBody>
          <a:bodyPr/>
          <a:lstStyle/>
          <a:p>
            <a:r>
              <a:rPr lang="zh-CN" altLang="en-US" sz="2400" dirty="0"/>
              <a:t>局部置换策略</a:t>
            </a:r>
            <a:endParaRPr lang="en-US" altLang="zh-CN" sz="2400" dirty="0"/>
          </a:p>
          <a:p>
            <a:pPr>
              <a:buFontTx/>
              <a:buNone/>
            </a:pPr>
            <a:r>
              <a:rPr lang="en-US" altLang="zh-CN" sz="2400" dirty="0"/>
              <a:t>  </a:t>
            </a:r>
            <a:r>
              <a:rPr lang="zh-CN" altLang="zh-CN" sz="2400" dirty="0"/>
              <a:t>仅在产生</a:t>
            </a:r>
            <a:r>
              <a:rPr lang="zh-CN" altLang="en-US" sz="2400" dirty="0"/>
              <a:t>本次</a:t>
            </a:r>
            <a:r>
              <a:rPr lang="zh-CN" altLang="zh-CN" sz="2400" dirty="0"/>
              <a:t>缺页的进程的驻留</a:t>
            </a:r>
            <a:r>
              <a:rPr lang="zh-CN" altLang="en-US" sz="2400" dirty="0"/>
              <a:t>集</a:t>
            </a:r>
            <a:r>
              <a:rPr lang="zh-CN" altLang="zh-CN" sz="2400" dirty="0"/>
              <a:t>中选择</a:t>
            </a:r>
            <a:endParaRPr lang="en-US" altLang="zh-CN" sz="2400" dirty="0"/>
          </a:p>
          <a:p>
            <a:r>
              <a:rPr lang="zh-CN" altLang="en-US" sz="2400" dirty="0"/>
              <a:t>全局置换策略</a:t>
            </a:r>
            <a:endParaRPr lang="en-US" altLang="zh-CN" sz="2400" dirty="0"/>
          </a:p>
          <a:p>
            <a:pPr>
              <a:buFontTx/>
              <a:buNone/>
            </a:pPr>
            <a:r>
              <a:rPr lang="en-US" altLang="zh-CN" sz="2400" dirty="0"/>
              <a:t>  </a:t>
            </a:r>
            <a:r>
              <a:rPr lang="zh-CN" altLang="en-US" sz="2400" dirty="0"/>
              <a:t>将</a:t>
            </a:r>
            <a:r>
              <a:rPr lang="zh-CN" altLang="zh-CN" sz="2400" dirty="0"/>
              <a:t>内存中所有未锁定的页</a:t>
            </a:r>
            <a:r>
              <a:rPr lang="zh-CN" altLang="en-US" sz="2400" dirty="0"/>
              <a:t>框</a:t>
            </a:r>
            <a:r>
              <a:rPr lang="zh-CN" altLang="zh-CN" sz="2400" dirty="0"/>
              <a:t>都作为置换的候选</a:t>
            </a:r>
            <a:endParaRPr lang="en-US" altLang="zh-CN" sz="2400" dirty="0"/>
          </a:p>
        </p:txBody>
      </p:sp>
    </p:spTree>
    <p:extLst>
      <p:ext uri="{BB962C8B-B14F-4D97-AF65-F5344CB8AC3E}">
        <p14:creationId xmlns:p14="http://schemas.microsoft.com/office/powerpoint/2010/main" val="42596937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形标注 1"/>
          <p:cNvSpPr/>
          <p:nvPr/>
        </p:nvSpPr>
        <p:spPr>
          <a:xfrm>
            <a:off x="7380312" y="5013176"/>
            <a:ext cx="1619672" cy="684656"/>
          </a:xfrm>
          <a:prstGeom prst="wedgeEllipseCallout">
            <a:avLst>
              <a:gd name="adj1" fmla="val -80321"/>
              <a:gd name="adj2" fmla="val -187600"/>
            </a:avLst>
          </a:prstGeom>
          <a:solidFill>
            <a:srgbClr val="E5E5FF"/>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latin typeface="华文楷体" pitchFamily="2" charset="-122"/>
                <a:ea typeface="华文楷体" pitchFamily="2" charset="-122"/>
              </a:rPr>
              <a:t>典型</a:t>
            </a:r>
            <a:endParaRPr lang="en-US" altLang="zh-CN" sz="2000" b="1" dirty="0">
              <a:solidFill>
                <a:srgbClr val="0000CC"/>
              </a:solidFill>
              <a:latin typeface="华文楷体" pitchFamily="2" charset="-122"/>
              <a:ea typeface="华文楷体" pitchFamily="2" charset="-122"/>
            </a:endParaRPr>
          </a:p>
          <a:p>
            <a:pPr algn="ctr"/>
            <a:r>
              <a:rPr lang="zh-CN" altLang="en-US" sz="2000" b="1" dirty="0">
                <a:solidFill>
                  <a:srgbClr val="0000CC"/>
                </a:solidFill>
                <a:latin typeface="华文楷体" pitchFamily="2" charset="-122"/>
                <a:ea typeface="华文楷体" pitchFamily="2" charset="-122"/>
              </a:rPr>
              <a:t>思路</a:t>
            </a:r>
          </a:p>
        </p:txBody>
      </p:sp>
      <p:sp>
        <p:nvSpPr>
          <p:cNvPr id="27650" name="Rectangle 2"/>
          <p:cNvSpPr>
            <a:spLocks noGrp="1" noChangeArrowheads="1"/>
          </p:cNvSpPr>
          <p:nvPr>
            <p:ph type="title"/>
          </p:nvPr>
        </p:nvSpPr>
        <p:spPr/>
        <p:txBody>
          <a:bodyPr/>
          <a:lstStyle/>
          <a:p>
            <a:pPr eaLnBrk="1" hangingPunct="1"/>
            <a:r>
              <a:rPr lang="zh-CN" altLang="en-US" sz="4000" dirty="0"/>
              <a:t>置换策略</a:t>
            </a:r>
          </a:p>
        </p:txBody>
      </p:sp>
      <p:sp>
        <p:nvSpPr>
          <p:cNvPr id="27651" name="Rectangle 3"/>
          <p:cNvSpPr>
            <a:spLocks noGrp="1" noChangeArrowheads="1"/>
          </p:cNvSpPr>
          <p:nvPr>
            <p:ph idx="1"/>
          </p:nvPr>
        </p:nvSpPr>
        <p:spPr>
          <a:prstGeom prst="rect">
            <a:avLst/>
          </a:prstGeom>
        </p:spPr>
        <p:txBody>
          <a:bodyPr>
            <a:normAutofit/>
          </a:bodyPr>
          <a:lstStyle/>
          <a:p>
            <a:pPr>
              <a:buFont typeface="Wingdings" pitchFamily="2" charset="2"/>
              <a:buChar char="l"/>
            </a:pPr>
            <a:r>
              <a:rPr lang="zh-CN" altLang="zh-CN" sz="2400" dirty="0"/>
              <a:t>决定置换当前内存中的哪</a:t>
            </a:r>
            <a:r>
              <a:rPr lang="zh-CN" altLang="en-US" sz="2400" dirty="0"/>
              <a:t>一个</a:t>
            </a:r>
            <a:r>
              <a:rPr lang="zh-CN" altLang="zh-CN" sz="2400" dirty="0"/>
              <a:t>页</a:t>
            </a:r>
            <a:r>
              <a:rPr lang="zh-CN" altLang="en-US" sz="2400" dirty="0"/>
              <a:t>框</a:t>
            </a:r>
            <a:endParaRPr lang="en-US" altLang="zh-CN" sz="2400" dirty="0"/>
          </a:p>
          <a:p>
            <a:pPr>
              <a:buFont typeface="Wingdings" pitchFamily="2" charset="2"/>
              <a:buChar char="l"/>
            </a:pPr>
            <a:r>
              <a:rPr lang="zh-CN" altLang="zh-CN" sz="2400" dirty="0"/>
              <a:t>所有策略的目标</a:t>
            </a:r>
            <a:r>
              <a:rPr lang="en-US" altLang="zh-CN" sz="2400" dirty="0"/>
              <a:t>  </a:t>
            </a:r>
            <a:r>
              <a:rPr lang="en-US" altLang="zh-CN" sz="2400" dirty="0">
                <a:latin typeface="Calibri"/>
                <a:cs typeface="Calibri"/>
              </a:rPr>
              <a:t>→ </a:t>
            </a:r>
            <a:r>
              <a:rPr lang="zh-CN" altLang="en-US" sz="2400" i="1" dirty="0">
                <a:solidFill>
                  <a:srgbClr val="0000CC"/>
                </a:solidFill>
                <a:effectLst>
                  <a:outerShdw blurRad="38100" dist="38100" dir="2700000" algn="tl">
                    <a:srgbClr val="000000">
                      <a:alpha val="43137"/>
                    </a:srgbClr>
                  </a:outerShdw>
                </a:effectLst>
              </a:rPr>
              <a:t>置换</a:t>
            </a:r>
            <a:r>
              <a:rPr lang="zh-CN" altLang="zh-CN" sz="2400" i="1" dirty="0">
                <a:solidFill>
                  <a:srgbClr val="0000CC"/>
                </a:solidFill>
                <a:effectLst>
                  <a:outerShdw blurRad="38100" dist="38100" dir="2700000" algn="tl">
                    <a:srgbClr val="000000">
                      <a:alpha val="43137"/>
                    </a:srgbClr>
                  </a:outerShdw>
                </a:effectLst>
              </a:rPr>
              <a:t>最近最不可能访问的页</a:t>
            </a:r>
            <a:endParaRPr lang="en-US" altLang="zh-CN" sz="2400" i="1" dirty="0">
              <a:solidFill>
                <a:srgbClr val="0000CC"/>
              </a:solidFill>
              <a:effectLst>
                <a:outerShdw blurRad="38100" dist="38100" dir="2700000" algn="tl">
                  <a:srgbClr val="000000">
                    <a:alpha val="43137"/>
                  </a:srgbClr>
                </a:outerShdw>
              </a:effectLst>
            </a:endParaRPr>
          </a:p>
          <a:p>
            <a:pPr>
              <a:buSzPct val="80000"/>
              <a:buFont typeface="Wingdings" pitchFamily="2" charset="2"/>
              <a:buChar char="l"/>
            </a:pPr>
            <a:r>
              <a:rPr lang="zh-CN" altLang="en-US" sz="2400" dirty="0"/>
              <a:t>根据</a:t>
            </a:r>
            <a:r>
              <a:rPr lang="zh-CN" altLang="zh-CN" sz="2400" dirty="0"/>
              <a:t>局部性原理，最近的访问历史和最近将要访问的模式间</a:t>
            </a:r>
            <a:r>
              <a:rPr lang="zh-CN" altLang="en-US" sz="2400" dirty="0"/>
              <a:t>存在</a:t>
            </a:r>
            <a:r>
              <a:rPr lang="zh-CN" altLang="zh-CN" sz="2400" dirty="0"/>
              <a:t>相关性</a:t>
            </a:r>
            <a:r>
              <a:rPr lang="zh-CN" altLang="en-US" sz="2400" dirty="0"/>
              <a:t>，</a:t>
            </a:r>
            <a:r>
              <a:rPr lang="zh-CN" altLang="zh-CN" sz="2400" dirty="0"/>
              <a:t>因此，大多数策略都</a:t>
            </a:r>
            <a:r>
              <a:rPr lang="zh-CN" altLang="zh-CN" sz="2400" i="1" dirty="0">
                <a:solidFill>
                  <a:srgbClr val="C00000"/>
                </a:solidFill>
                <a:effectLst>
                  <a:outerShdw blurRad="38100" dist="38100" dir="2700000" algn="tl">
                    <a:srgbClr val="000000">
                      <a:alpha val="43137"/>
                    </a:srgbClr>
                  </a:outerShdw>
                </a:effectLst>
              </a:rPr>
              <a:t>基于过去的行为来预测将来的行为</a:t>
            </a:r>
            <a:endParaRPr lang="en-US" altLang="zh-CN" sz="2400" i="1" dirty="0">
              <a:solidFill>
                <a:srgbClr val="C00000"/>
              </a:solidFill>
              <a:effectLst>
                <a:outerShdw blurRad="38100" dist="38100" dir="2700000" algn="tl">
                  <a:srgbClr val="000000">
                    <a:alpha val="43137"/>
                  </a:srgbClr>
                </a:outerShdw>
              </a:effectLst>
            </a:endParaRPr>
          </a:p>
          <a:p>
            <a:pPr>
              <a:buSzPct val="80000"/>
              <a:buFont typeface="Wingdings" pitchFamily="2" charset="2"/>
              <a:buChar char="l"/>
            </a:pPr>
            <a:r>
              <a:rPr lang="zh-CN" altLang="en-US" sz="2400" u="sng" dirty="0">
                <a:solidFill>
                  <a:srgbClr val="7030A0"/>
                </a:solidFill>
                <a:effectLst>
                  <a:outerShdw blurRad="38100" dist="38100" dir="2700000" algn="tl">
                    <a:srgbClr val="000000">
                      <a:alpha val="43137"/>
                    </a:srgbClr>
                  </a:outerShdw>
                </a:effectLst>
              </a:rPr>
              <a:t>注意：</a:t>
            </a:r>
            <a:r>
              <a:rPr lang="zh-CN" altLang="zh-CN" sz="2400" u="sng" dirty="0">
                <a:solidFill>
                  <a:srgbClr val="7030A0"/>
                </a:solidFill>
                <a:effectLst>
                  <a:outerShdw blurRad="38100" dist="38100" dir="2700000" algn="tl">
                    <a:srgbClr val="000000">
                      <a:alpha val="43137"/>
                    </a:srgbClr>
                  </a:outerShdw>
                </a:effectLst>
              </a:rPr>
              <a:t>置换策略设计得越精致、越复杂，实现的软硬件开销就越大</a:t>
            </a:r>
            <a:endParaRPr lang="en-US" altLang="zh-CN" sz="2400" u="sng" dirty="0">
              <a:solidFill>
                <a:srgbClr val="7030A0"/>
              </a:solidFill>
              <a:effectLst>
                <a:outerShdw blurRad="38100" dist="38100" dir="2700000" algn="tl">
                  <a:srgbClr val="000000">
                    <a:alpha val="43137"/>
                  </a:srgbClr>
                </a:outerShdw>
              </a:effectLst>
            </a:endParaRPr>
          </a:p>
          <a:p>
            <a:pPr>
              <a:buSzPct val="80000"/>
              <a:buFont typeface="Wingdings" pitchFamily="2" charset="2"/>
              <a:buChar char="l"/>
            </a:pPr>
            <a:endParaRPr lang="en-US" altLang="zh-CN" sz="2400" dirty="0"/>
          </a:p>
          <a:p>
            <a:pPr>
              <a:buSzPct val="80000"/>
              <a:buFont typeface="Wingdings" pitchFamily="2" charset="2"/>
              <a:buChar char="l"/>
            </a:pPr>
            <a:r>
              <a:rPr lang="zh-CN" altLang="en-US" sz="2400" dirty="0"/>
              <a:t>约束：不能置换被锁定的页框</a:t>
            </a:r>
          </a:p>
        </p:txBody>
      </p:sp>
    </p:spTree>
    <p:extLst>
      <p:ext uri="{BB962C8B-B14F-4D97-AF65-F5344CB8AC3E}">
        <p14:creationId xmlns:p14="http://schemas.microsoft.com/office/powerpoint/2010/main" val="87430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1000" fill="hold"/>
                                        <p:tgtEl>
                                          <p:spTgt spid="27651">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765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1000" fill="hold"/>
                                        <p:tgtEl>
                                          <p:spTgt spid="27651">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Effect transition="in" filter="fade">
                                      <p:cBhvr>
                                        <p:cTn id="19" dur="1000"/>
                                        <p:tgtEl>
                                          <p:spTgt spid="27651">
                                            <p:txEl>
                                              <p:pRg st="2" end="2"/>
                                            </p:txEl>
                                          </p:spTgt>
                                        </p:tgtEl>
                                      </p:cBhvr>
                                    </p:animEffect>
                                    <p:anim calcmode="lin" valueType="num">
                                      <p:cBhvr>
                                        <p:cTn id="20"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7651">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651">
                                            <p:txEl>
                                              <p:pRg st="3" end="3"/>
                                            </p:txEl>
                                          </p:spTgt>
                                        </p:tgtEl>
                                        <p:attrNameLst>
                                          <p:attrName>style.visibility</p:attrName>
                                        </p:attrNameLst>
                                      </p:cBhvr>
                                      <p:to>
                                        <p:strVal val="visible"/>
                                      </p:to>
                                    </p:set>
                                    <p:anim calcmode="lin" valueType="num">
                                      <p:cBhvr additive="base">
                                        <p:cTn id="32"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27651">
                                            <p:txEl>
                                              <p:pRg st="5" end="5"/>
                                            </p:txEl>
                                          </p:spTgt>
                                        </p:tgtEl>
                                        <p:attrNameLst>
                                          <p:attrName>style.visibility</p:attrName>
                                        </p:attrNameLst>
                                      </p:cBhvr>
                                      <p:to>
                                        <p:strVal val="visible"/>
                                      </p:to>
                                    </p:set>
                                    <p:animEffect transition="in" filter="wheel(1)">
                                      <p:cBhvr>
                                        <p:cTn id="38" dur="2000"/>
                                        <p:tgtEl>
                                          <p:spTgt spid="2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圆角矩形标注 3"/>
          <p:cNvSpPr>
            <a:spLocks noChangeArrowheads="1"/>
          </p:cNvSpPr>
          <p:nvPr/>
        </p:nvSpPr>
        <p:spPr bwMode="auto">
          <a:xfrm>
            <a:off x="6228184" y="1196752"/>
            <a:ext cx="2714625" cy="925513"/>
          </a:xfrm>
          <a:prstGeom prst="wedgeRoundRectCallout">
            <a:avLst>
              <a:gd name="adj1" fmla="val -155933"/>
              <a:gd name="adj2" fmla="val 396589"/>
              <a:gd name="adj3" fmla="val 16667"/>
            </a:avLst>
          </a:prstGeom>
          <a:solidFill>
            <a:srgbClr val="E5E5FF"/>
          </a:solidFill>
          <a:ln w="25400" algn="ctr">
            <a:noFill/>
            <a:miter lim="800000"/>
            <a:headEnd/>
            <a:tailEnd/>
          </a:ln>
        </p:spPr>
        <p:txBody>
          <a:bodyPr anchor="ctr"/>
          <a:lstStyle/>
          <a:p>
            <a:pPr algn="ctr"/>
            <a:r>
              <a:rPr lang="zh-CN" altLang="en-US" sz="2400" b="1" dirty="0">
                <a:solidFill>
                  <a:srgbClr val="0000FF"/>
                </a:solidFill>
                <a:latin typeface="Calibri" pitchFamily="34" charset="0"/>
                <a:ea typeface="华文楷体" pitchFamily="2" charset="-122"/>
                <a:cs typeface="Calibri" pitchFamily="34" charset="0"/>
              </a:rPr>
              <a:t>特别是正在</a:t>
            </a:r>
            <a:r>
              <a:rPr lang="en-US" altLang="zh-CN" sz="2400" b="1" dirty="0">
                <a:solidFill>
                  <a:srgbClr val="0000FF"/>
                </a:solidFill>
                <a:latin typeface="Calibri" pitchFamily="34" charset="0"/>
                <a:ea typeface="华文楷体" pitchFamily="2" charset="-122"/>
                <a:cs typeface="Calibri" pitchFamily="34" charset="0"/>
              </a:rPr>
              <a:t>I/O</a:t>
            </a:r>
            <a:r>
              <a:rPr lang="zh-CN" altLang="en-US" sz="2400" b="1" dirty="0">
                <a:solidFill>
                  <a:srgbClr val="0000FF"/>
                </a:solidFill>
                <a:latin typeface="Calibri" pitchFamily="34" charset="0"/>
                <a:ea typeface="华文楷体" pitchFamily="2" charset="-122"/>
                <a:cs typeface="Calibri" pitchFamily="34" charset="0"/>
              </a:rPr>
              <a:t>的内存页面</a:t>
            </a:r>
          </a:p>
        </p:txBody>
      </p:sp>
      <p:sp>
        <p:nvSpPr>
          <p:cNvPr id="2" name="标题 1"/>
          <p:cNvSpPr>
            <a:spLocks noGrp="1"/>
          </p:cNvSpPr>
          <p:nvPr>
            <p:ph type="title"/>
          </p:nvPr>
        </p:nvSpPr>
        <p:spPr/>
        <p:txBody>
          <a:bodyPr>
            <a:normAutofit/>
          </a:bodyPr>
          <a:lstStyle/>
          <a:p>
            <a:r>
              <a:rPr lang="zh-CN" altLang="en-US" sz="4000" dirty="0"/>
              <a:t>页框锁定</a:t>
            </a:r>
          </a:p>
        </p:txBody>
      </p:sp>
      <p:sp>
        <p:nvSpPr>
          <p:cNvPr id="28674" name="Rectangle 2"/>
          <p:cNvSpPr>
            <a:spLocks noGrp="1" noChangeArrowheads="1"/>
          </p:cNvSpPr>
          <p:nvPr>
            <p:ph idx="1"/>
          </p:nvPr>
        </p:nvSpPr>
        <p:spPr>
          <a:xfrm>
            <a:off x="755576" y="1626400"/>
            <a:ext cx="7239000" cy="5042960"/>
          </a:xfrm>
          <a:prstGeom prst="rect">
            <a:avLst/>
          </a:prstGeom>
          <a:noFill/>
        </p:spPr>
        <p:txBody>
          <a:bodyPr>
            <a:normAutofit/>
          </a:bodyPr>
          <a:lstStyle/>
          <a:p>
            <a:pPr eaLnBrk="1" hangingPunct="1">
              <a:lnSpc>
                <a:spcPct val="90000"/>
              </a:lnSpc>
              <a:buFontTx/>
              <a:buNone/>
            </a:pPr>
            <a:r>
              <a:rPr lang="zh-CN" altLang="en-US" sz="2400" b="1" dirty="0">
                <a:solidFill>
                  <a:srgbClr val="006600"/>
                </a:solidFill>
                <a:latin typeface="Calibri" pitchFamily="34" charset="0"/>
                <a:cs typeface="Calibri" pitchFamily="34" charset="0"/>
              </a:rPr>
              <a:t>为什么要锁定页面？</a:t>
            </a:r>
          </a:p>
          <a:p>
            <a:pPr eaLnBrk="1" hangingPunct="1">
              <a:lnSpc>
                <a:spcPct val="90000"/>
              </a:lnSpc>
            </a:pPr>
            <a:r>
              <a:rPr lang="zh-CN" altLang="en-US" sz="2400" b="1" dirty="0">
                <a:latin typeface="Calibri" pitchFamily="34" charset="0"/>
                <a:cs typeface="Calibri" pitchFamily="34" charset="0"/>
              </a:rPr>
              <a:t>采用虚存后：</a:t>
            </a:r>
            <a:endParaRPr lang="en-US" altLang="zh-CN" sz="2400" b="1" dirty="0">
              <a:latin typeface="Calibri" pitchFamily="34" charset="0"/>
              <a:cs typeface="Calibri" pitchFamily="34" charset="0"/>
            </a:endParaRPr>
          </a:p>
          <a:p>
            <a:pPr marL="0" indent="0" eaLnBrk="1" hangingPunct="1">
              <a:lnSpc>
                <a:spcPct val="90000"/>
              </a:lnSpc>
              <a:buNone/>
            </a:pPr>
            <a:r>
              <a:rPr lang="zh-CN" altLang="en-US" sz="2400" b="1" dirty="0"/>
              <a:t>    </a:t>
            </a:r>
            <a:r>
              <a:rPr lang="zh-CN" altLang="en-US" sz="2400" b="1" dirty="0">
                <a:latin typeface="Calibri" pitchFamily="34" charset="0"/>
                <a:cs typeface="Calibri" pitchFamily="34" charset="0"/>
              </a:rPr>
              <a:t>开销   →  使程序运行时间变得不确定</a:t>
            </a:r>
          </a:p>
          <a:p>
            <a:pPr eaLnBrk="1" hangingPunct="1">
              <a:lnSpc>
                <a:spcPct val="90000"/>
              </a:lnSpc>
              <a:buFontTx/>
              <a:buNone/>
            </a:pPr>
            <a:endParaRPr lang="zh-CN" altLang="en-US" sz="2400" b="1" dirty="0">
              <a:solidFill>
                <a:srgbClr val="006600"/>
              </a:solidFill>
              <a:latin typeface="Calibri" pitchFamily="34" charset="0"/>
              <a:cs typeface="Calibri" pitchFamily="34" charset="0"/>
            </a:endParaRPr>
          </a:p>
          <a:p>
            <a:pPr>
              <a:lnSpc>
                <a:spcPct val="90000"/>
              </a:lnSpc>
            </a:pPr>
            <a:r>
              <a:rPr lang="zh-CN" altLang="en-US" sz="2400" b="1" dirty="0"/>
              <a:t>给每一页框增加一个锁定位</a:t>
            </a:r>
            <a:endParaRPr lang="en-US" altLang="zh-CN" sz="2400" b="1" dirty="0"/>
          </a:p>
          <a:p>
            <a:pPr eaLnBrk="1" hangingPunct="1">
              <a:lnSpc>
                <a:spcPct val="90000"/>
              </a:lnSpc>
            </a:pPr>
            <a:r>
              <a:rPr lang="zh-CN" altLang="en-US" sz="2400" b="1" dirty="0">
                <a:latin typeface="Calibri" pitchFamily="34" charset="0"/>
                <a:cs typeface="Calibri" pitchFamily="34" charset="0"/>
              </a:rPr>
              <a:t>通过设置相应的锁定位，不让操作系统将进程使用的页面换出内存，避免产生由交换过程带来的不确定的延迟</a:t>
            </a:r>
          </a:p>
          <a:p>
            <a:pPr eaLnBrk="1" hangingPunct="1">
              <a:lnSpc>
                <a:spcPct val="90000"/>
              </a:lnSpc>
            </a:pPr>
            <a:r>
              <a:rPr lang="zh-CN" altLang="en-US" sz="2400" b="1" dirty="0">
                <a:latin typeface="Calibri" pitchFamily="34" charset="0"/>
                <a:cs typeface="Calibri" pitchFamily="34" charset="0"/>
              </a:rPr>
              <a:t>例如：</a:t>
            </a:r>
            <a:r>
              <a:rPr lang="zh-CN" altLang="en-US" sz="2400" b="1" dirty="0">
                <a:solidFill>
                  <a:srgbClr val="C00000"/>
                </a:solidFill>
                <a:latin typeface="Calibri" pitchFamily="34" charset="0"/>
                <a:cs typeface="Calibri" pitchFamily="34" charset="0"/>
              </a:rPr>
              <a:t>操作系统核心代码、关键数据结构、</a:t>
            </a:r>
            <a:r>
              <a:rPr lang="en-US" altLang="zh-CN" sz="2400" b="1" dirty="0">
                <a:solidFill>
                  <a:srgbClr val="C00000"/>
                </a:solidFill>
                <a:latin typeface="Calibri" pitchFamily="34" charset="0"/>
                <a:cs typeface="Calibri" pitchFamily="34" charset="0"/>
              </a:rPr>
              <a:t>I/O</a:t>
            </a:r>
            <a:r>
              <a:rPr lang="zh-CN" altLang="en-US" sz="2400" b="1" dirty="0">
                <a:solidFill>
                  <a:srgbClr val="C00000"/>
                </a:solidFill>
                <a:latin typeface="Calibri" pitchFamily="34" charset="0"/>
                <a:cs typeface="Calibri" pitchFamily="34" charset="0"/>
              </a:rPr>
              <a:t>缓冲区</a:t>
            </a:r>
          </a:p>
          <a:p>
            <a:pPr eaLnBrk="1" hangingPunct="1">
              <a:lnSpc>
                <a:spcPct val="90000"/>
              </a:lnSpc>
              <a:buFontTx/>
              <a:buNone/>
            </a:pPr>
            <a:endParaRPr lang="zh-CN" altLang="en-US" sz="2400" b="1" dirty="0">
              <a:latin typeface="Calibri" pitchFamily="34" charset="0"/>
              <a:cs typeface="Calibri" pitchFamily="34" charset="0"/>
            </a:endParaRPr>
          </a:p>
          <a:p>
            <a:pPr eaLnBrk="1" hangingPunct="1">
              <a:lnSpc>
                <a:spcPct val="90000"/>
              </a:lnSpc>
              <a:buFontTx/>
              <a:buNone/>
            </a:pPr>
            <a:r>
              <a:rPr lang="en-US" altLang="zh-CN" sz="2400" b="1" dirty="0">
                <a:latin typeface="Calibri" pitchFamily="34" charset="0"/>
                <a:cs typeface="Calibri" pitchFamily="34" charset="0"/>
              </a:rPr>
              <a:t>Windows</a:t>
            </a:r>
            <a:r>
              <a:rPr lang="zh-CN" altLang="en-US" sz="2400" b="1" dirty="0">
                <a:latin typeface="Calibri" pitchFamily="34" charset="0"/>
                <a:cs typeface="Calibri" pitchFamily="34" charset="0"/>
              </a:rPr>
              <a:t>中的</a:t>
            </a:r>
            <a:r>
              <a:rPr lang="en-US" altLang="zh-CN" sz="2400" b="1" dirty="0" err="1">
                <a:latin typeface="Calibri" pitchFamily="34" charset="0"/>
                <a:cs typeface="Calibri" pitchFamily="34" charset="0"/>
              </a:rPr>
              <a:t>VirtualLock</a:t>
            </a:r>
            <a:r>
              <a:rPr lang="zh-CN" altLang="en-US" sz="2400" b="1" dirty="0">
                <a:latin typeface="Calibri" pitchFamily="34" charset="0"/>
                <a:cs typeface="Calibri" pitchFamily="34" charset="0"/>
              </a:rPr>
              <a:t>和</a:t>
            </a:r>
            <a:r>
              <a:rPr lang="en-US" altLang="zh-CN" sz="2400" b="1" dirty="0" err="1">
                <a:latin typeface="Calibri" pitchFamily="34" charset="0"/>
                <a:cs typeface="Calibri" pitchFamily="34" charset="0"/>
              </a:rPr>
              <a:t>VirtualUnLock</a:t>
            </a:r>
            <a:r>
              <a:rPr lang="zh-CN" altLang="en-US" sz="2400" b="1" dirty="0">
                <a:latin typeface="Calibri" pitchFamily="34" charset="0"/>
                <a:cs typeface="Calibri" pitchFamily="34" charset="0"/>
              </a:rPr>
              <a:t>函数</a:t>
            </a:r>
          </a:p>
        </p:txBody>
      </p:sp>
    </p:spTree>
    <p:extLst>
      <p:ext uri="{BB962C8B-B14F-4D97-AF65-F5344CB8AC3E}">
        <p14:creationId xmlns:p14="http://schemas.microsoft.com/office/powerpoint/2010/main" val="285075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1500" fill="hold"/>
                                        <p:tgtEl>
                                          <p:spTgt spid="28674">
                                            <p:txEl>
                                              <p:pRg st="0" end="0"/>
                                            </p:txEl>
                                          </p:spTgt>
                                        </p:tgtEl>
                                        <p:attrNameLst>
                                          <p:attrName>ppt_x</p:attrName>
                                        </p:attrNameLst>
                                      </p:cBhvr>
                                      <p:tavLst>
                                        <p:tav tm="0">
                                          <p:val>
                                            <p:strVal val="1+#ppt_w/2"/>
                                          </p:val>
                                        </p:tav>
                                        <p:tav tm="100000">
                                          <p:val>
                                            <p:strVal val="#ppt_x"/>
                                          </p:val>
                                        </p:tav>
                                      </p:tavLst>
                                    </p:anim>
                                    <p:anim calcmode="lin" valueType="num">
                                      <p:cBhvr additive="base">
                                        <p:cTn id="8" dur="1500" fill="hold"/>
                                        <p:tgtEl>
                                          <p:spTgt spid="2867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anim calcmode="lin" valueType="num">
                                      <p:cBhvr additive="base">
                                        <p:cTn id="11" dur="1500" fill="hold"/>
                                        <p:tgtEl>
                                          <p:spTgt spid="28674">
                                            <p:txEl>
                                              <p:pRg st="1" end="1"/>
                                            </p:txEl>
                                          </p:spTgt>
                                        </p:tgtEl>
                                        <p:attrNameLst>
                                          <p:attrName>ppt_x</p:attrName>
                                        </p:attrNameLst>
                                      </p:cBhvr>
                                      <p:tavLst>
                                        <p:tav tm="0">
                                          <p:val>
                                            <p:strVal val="1+#ppt_w/2"/>
                                          </p:val>
                                        </p:tav>
                                        <p:tav tm="100000">
                                          <p:val>
                                            <p:strVal val="#ppt_x"/>
                                          </p:val>
                                        </p:tav>
                                      </p:tavLst>
                                    </p:anim>
                                    <p:anim calcmode="lin" valueType="num">
                                      <p:cBhvr additive="base">
                                        <p:cTn id="12" dur="1500" fill="hold"/>
                                        <p:tgtEl>
                                          <p:spTgt spid="28674">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anim calcmode="lin" valueType="num">
                                      <p:cBhvr additive="base">
                                        <p:cTn id="15" dur="1500" fill="hold"/>
                                        <p:tgtEl>
                                          <p:spTgt spid="28674">
                                            <p:txEl>
                                              <p:pRg st="2" end="2"/>
                                            </p:txEl>
                                          </p:spTgt>
                                        </p:tgtEl>
                                        <p:attrNameLst>
                                          <p:attrName>ppt_x</p:attrName>
                                        </p:attrNameLst>
                                      </p:cBhvr>
                                      <p:tavLst>
                                        <p:tav tm="0">
                                          <p:val>
                                            <p:strVal val="1+#ppt_w/2"/>
                                          </p:val>
                                        </p:tav>
                                        <p:tav tm="100000">
                                          <p:val>
                                            <p:strVal val="#ppt_x"/>
                                          </p:val>
                                        </p:tav>
                                      </p:tavLst>
                                    </p:anim>
                                    <p:anim calcmode="lin" valueType="num">
                                      <p:cBhvr additive="base">
                                        <p:cTn id="16" dur="1500" fill="hold"/>
                                        <p:tgtEl>
                                          <p:spTgt spid="28674">
                                            <p:txEl>
                                              <p:pRg st="2" end="2"/>
                                            </p:txEl>
                                          </p:spTgt>
                                        </p:tgtEl>
                                        <p:attrNameLst>
                                          <p:attrName>ppt_y</p:attrName>
                                        </p:attrNameLst>
                                      </p:cBhvr>
                                      <p:tavLst>
                                        <p:tav tm="0">
                                          <p:val>
                                            <p:strVal val="0-#ppt_h/2"/>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8674">
                                            <p:txEl>
                                              <p:pRg st="5" end="5"/>
                                            </p:txEl>
                                          </p:spTgt>
                                        </p:tgtEl>
                                        <p:attrNameLst>
                                          <p:attrName>style.visibility</p:attrName>
                                        </p:attrNameLst>
                                      </p:cBhvr>
                                      <p:to>
                                        <p:strVal val="visible"/>
                                      </p:to>
                                    </p:set>
                                    <p:animEffect transition="in" filter="fade">
                                      <p:cBhvr>
                                        <p:cTn id="19" dur="1000"/>
                                        <p:tgtEl>
                                          <p:spTgt spid="28674">
                                            <p:txEl>
                                              <p:pRg st="5" end="5"/>
                                            </p:txEl>
                                          </p:spTgt>
                                        </p:tgtEl>
                                      </p:cBhvr>
                                    </p:animEffect>
                                    <p:anim calcmode="lin" valueType="num">
                                      <p:cBhvr>
                                        <p:cTn id="20" dur="1000" fill="hold"/>
                                        <p:tgtEl>
                                          <p:spTgt spid="28674">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8674">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8674">
                                            <p:txEl>
                                              <p:pRg st="4" end="4"/>
                                            </p:txEl>
                                          </p:spTgt>
                                        </p:tgtEl>
                                        <p:attrNameLst>
                                          <p:attrName>style.visibility</p:attrName>
                                        </p:attrNameLst>
                                      </p:cBhvr>
                                      <p:to>
                                        <p:strVal val="visible"/>
                                      </p:to>
                                    </p:set>
                                    <p:animEffect transition="in" filter="fade">
                                      <p:cBhvr>
                                        <p:cTn id="24" dur="1000"/>
                                        <p:tgtEl>
                                          <p:spTgt spid="28674">
                                            <p:txEl>
                                              <p:pRg st="4" end="4"/>
                                            </p:txEl>
                                          </p:spTgt>
                                        </p:tgtEl>
                                      </p:cBhvr>
                                    </p:animEffect>
                                    <p:anim calcmode="lin" valueType="num">
                                      <p:cBhvr>
                                        <p:cTn id="25" dur="10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8674">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8674">
                                            <p:txEl>
                                              <p:pRg st="6" end="6"/>
                                            </p:txEl>
                                          </p:spTgt>
                                        </p:tgtEl>
                                        <p:attrNameLst>
                                          <p:attrName>style.visibility</p:attrName>
                                        </p:attrNameLst>
                                      </p:cBhvr>
                                      <p:to>
                                        <p:strVal val="visible"/>
                                      </p:to>
                                    </p:set>
                                    <p:animEffect transition="in" filter="fade">
                                      <p:cBhvr>
                                        <p:cTn id="29" dur="1000"/>
                                        <p:tgtEl>
                                          <p:spTgt spid="28674">
                                            <p:txEl>
                                              <p:pRg st="6" end="6"/>
                                            </p:txEl>
                                          </p:spTgt>
                                        </p:tgtEl>
                                      </p:cBhvr>
                                    </p:animEffect>
                                    <p:anim calcmode="lin" valueType="num">
                                      <p:cBhvr>
                                        <p:cTn id="30" dur="1000" fill="hold"/>
                                        <p:tgtEl>
                                          <p:spTgt spid="28674">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8674">
                                            <p:txEl>
                                              <p:pRg st="6" end="6"/>
                                            </p:txEl>
                                          </p:spTgt>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28676"/>
                                        </p:tgtEl>
                                        <p:attrNameLst>
                                          <p:attrName>style.visibility</p:attrName>
                                        </p:attrNameLst>
                                      </p:cBhvr>
                                      <p:to>
                                        <p:strVal val="visible"/>
                                      </p:to>
                                    </p:set>
                                    <p:anim calcmode="lin" valueType="num">
                                      <p:cBhvr additive="base">
                                        <p:cTn id="35" dur="2000" fill="hold"/>
                                        <p:tgtEl>
                                          <p:spTgt spid="28676"/>
                                        </p:tgtEl>
                                        <p:attrNameLst>
                                          <p:attrName>ppt_x</p:attrName>
                                        </p:attrNameLst>
                                      </p:cBhvr>
                                      <p:tavLst>
                                        <p:tav tm="0">
                                          <p:val>
                                            <p:strVal val="1+#ppt_w/2"/>
                                          </p:val>
                                        </p:tav>
                                        <p:tav tm="100000">
                                          <p:val>
                                            <p:strVal val="#ppt_x"/>
                                          </p:val>
                                        </p:tav>
                                      </p:tavLst>
                                    </p:anim>
                                    <p:anim calcmode="lin" valueType="num">
                                      <p:cBhvr additive="base">
                                        <p:cTn id="36" dur="2000" fill="hold"/>
                                        <p:tgtEl>
                                          <p:spTgt spid="28676"/>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42" presetClass="entr" presetSubtype="0" fill="hold" nodeType="afterEffect">
                                  <p:stCondLst>
                                    <p:cond delay="0"/>
                                  </p:stCondLst>
                                  <p:childTnLst>
                                    <p:set>
                                      <p:cBhvr>
                                        <p:cTn id="39" dur="1" fill="hold">
                                          <p:stCondLst>
                                            <p:cond delay="0"/>
                                          </p:stCondLst>
                                        </p:cTn>
                                        <p:tgtEl>
                                          <p:spTgt spid="28674">
                                            <p:txEl>
                                              <p:pRg st="8" end="8"/>
                                            </p:txEl>
                                          </p:spTgt>
                                        </p:tgtEl>
                                        <p:attrNameLst>
                                          <p:attrName>style.visibility</p:attrName>
                                        </p:attrNameLst>
                                      </p:cBhvr>
                                      <p:to>
                                        <p:strVal val="visible"/>
                                      </p:to>
                                    </p:set>
                                    <p:animEffect transition="in" filter="fade">
                                      <p:cBhvr>
                                        <p:cTn id="40" dur="3000"/>
                                        <p:tgtEl>
                                          <p:spTgt spid="28674">
                                            <p:txEl>
                                              <p:pRg st="8" end="8"/>
                                            </p:txEl>
                                          </p:spTgt>
                                        </p:tgtEl>
                                      </p:cBhvr>
                                    </p:animEffect>
                                    <p:anim calcmode="lin" valueType="num">
                                      <p:cBhvr>
                                        <p:cTn id="41" dur="3000" fill="hold"/>
                                        <p:tgtEl>
                                          <p:spTgt spid="28674">
                                            <p:txEl>
                                              <p:pRg st="8" end="8"/>
                                            </p:txEl>
                                          </p:spTgt>
                                        </p:tgtEl>
                                        <p:attrNameLst>
                                          <p:attrName>ppt_x</p:attrName>
                                        </p:attrNameLst>
                                      </p:cBhvr>
                                      <p:tavLst>
                                        <p:tav tm="0">
                                          <p:val>
                                            <p:strVal val="#ppt_x"/>
                                          </p:val>
                                        </p:tav>
                                        <p:tav tm="100000">
                                          <p:val>
                                            <p:strVal val="#ppt_x"/>
                                          </p:val>
                                        </p:tav>
                                      </p:tavLst>
                                    </p:anim>
                                    <p:anim calcmode="lin" valueType="num">
                                      <p:cBhvr>
                                        <p:cTn id="42" dur="3000" fill="hold"/>
                                        <p:tgtEl>
                                          <p:spTgt spid="2867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a:t>页面置换</a:t>
            </a:r>
            <a:r>
              <a:rPr lang="en-US" altLang="zh-CN" sz="4000" dirty="0"/>
              <a:t>(replacement)</a:t>
            </a:r>
            <a:r>
              <a:rPr lang="zh-CN" altLang="en-US" sz="4000" dirty="0"/>
              <a:t>算法</a:t>
            </a:r>
          </a:p>
        </p:txBody>
      </p:sp>
      <p:sp>
        <p:nvSpPr>
          <p:cNvPr id="40963" name="Rectangle 3"/>
          <p:cNvSpPr>
            <a:spLocks noGrp="1" noChangeArrowheads="1"/>
          </p:cNvSpPr>
          <p:nvPr>
            <p:ph idx="1"/>
          </p:nvPr>
        </p:nvSpPr>
        <p:spPr>
          <a:xfrm>
            <a:off x="530304" y="1556792"/>
            <a:ext cx="7498080" cy="4800600"/>
          </a:xfrm>
          <a:prstGeom prst="rect">
            <a:avLst/>
          </a:prstGeom>
        </p:spPr>
        <p:txBody>
          <a:bodyPr>
            <a:normAutofit/>
          </a:bodyPr>
          <a:lstStyle/>
          <a:p>
            <a:pPr eaLnBrk="1" hangingPunct="1">
              <a:lnSpc>
                <a:spcPct val="90000"/>
              </a:lnSpc>
              <a:buSzPct val="70000"/>
              <a:buFontTx/>
              <a:buNone/>
              <a:defRPr/>
            </a:pPr>
            <a:r>
              <a:rPr lang="zh-CN" altLang="en-US" sz="2600" b="1" dirty="0">
                <a:solidFill>
                  <a:srgbClr val="006600"/>
                </a:solidFill>
              </a:rPr>
              <a:t> </a:t>
            </a:r>
            <a:r>
              <a:rPr lang="zh-CN" altLang="en-US" sz="2600" b="1" dirty="0"/>
              <a:t>又称页面淘汰（替换）算法</a:t>
            </a:r>
            <a:endParaRPr lang="en-US" altLang="zh-CN" sz="2600" b="1" dirty="0"/>
          </a:p>
          <a:p>
            <a:pPr eaLnBrk="1" hangingPunct="1">
              <a:lnSpc>
                <a:spcPct val="90000"/>
              </a:lnSpc>
              <a:buSzPct val="70000"/>
              <a:buFontTx/>
              <a:buNone/>
              <a:defRPr/>
            </a:pPr>
            <a:endParaRPr lang="en-US" altLang="zh-CN" sz="2600" b="1" dirty="0"/>
          </a:p>
          <a:p>
            <a:pPr marL="360000">
              <a:lnSpc>
                <a:spcPct val="150000"/>
              </a:lnSpc>
              <a:spcBef>
                <a:spcPts val="0"/>
              </a:spcBef>
              <a:buSzPct val="70000"/>
              <a:buNone/>
              <a:defRPr/>
            </a:pPr>
            <a:r>
              <a:rPr lang="zh-CN" altLang="en-US" sz="2600" b="1" dirty="0"/>
              <a:t>  最优算法→最近未使用→先进先出→第二次机会→时钟算法→最近最少使用→最不经常使用→老化算法→工作集</a:t>
            </a:r>
            <a:endParaRPr lang="en-US" altLang="zh-CN" sz="2600" b="1" dirty="0"/>
          </a:p>
          <a:p>
            <a:pPr eaLnBrk="1" hangingPunct="1">
              <a:lnSpc>
                <a:spcPct val="90000"/>
              </a:lnSpc>
              <a:buSzPct val="70000"/>
              <a:buFontTx/>
              <a:buNone/>
              <a:defRPr/>
            </a:pPr>
            <a:endParaRPr lang="en-US" altLang="zh-CN" sz="2600" b="1" dirty="0"/>
          </a:p>
        </p:txBody>
      </p:sp>
    </p:spTree>
    <p:extLst>
      <p:ext uri="{BB962C8B-B14F-4D97-AF65-F5344CB8AC3E}">
        <p14:creationId xmlns:p14="http://schemas.microsoft.com/office/powerpoint/2010/main" val="234428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Effect transition="in" filter="fade">
                                      <p:cBhvr>
                                        <p:cTn id="7" dur="1500"/>
                                        <p:tgtEl>
                                          <p:spTgt spid="40963">
                                            <p:txEl>
                                              <p:pRg st="2" end="2"/>
                                            </p:txEl>
                                          </p:spTgt>
                                        </p:tgtEl>
                                      </p:cBhvr>
                                    </p:animEffect>
                                    <p:anim calcmode="lin" valueType="num">
                                      <p:cBhvr>
                                        <p:cTn id="8" dur="1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9" dur="15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zh-CN" altLang="en-US" sz="3600" dirty="0"/>
              <a:t>理想 </a:t>
            </a:r>
            <a:r>
              <a:rPr lang="en-US" altLang="zh-CN" sz="3600" dirty="0"/>
              <a:t>(</a:t>
            </a:r>
            <a:r>
              <a:rPr lang="zh-CN" altLang="en-US" sz="3600" dirty="0"/>
              <a:t>最佳、最优</a:t>
            </a:r>
            <a:r>
              <a:rPr lang="en-US" altLang="zh-CN" sz="3600" dirty="0"/>
              <a:t>)</a:t>
            </a:r>
            <a:r>
              <a:rPr lang="zh-CN" altLang="en-US" sz="3600" dirty="0"/>
              <a:t>置换算法（</a:t>
            </a:r>
            <a:r>
              <a:rPr lang="en-US" altLang="zh-CN" sz="3600" dirty="0"/>
              <a:t>OPT</a:t>
            </a:r>
            <a:r>
              <a:rPr lang="zh-CN" altLang="en-US" sz="3600" dirty="0"/>
              <a:t>）</a:t>
            </a:r>
          </a:p>
        </p:txBody>
      </p:sp>
      <p:sp>
        <p:nvSpPr>
          <p:cNvPr id="30723" name="Rectangle 3"/>
          <p:cNvSpPr>
            <a:spLocks noGrp="1" noChangeArrowheads="1"/>
          </p:cNvSpPr>
          <p:nvPr>
            <p:ph sz="quarter" idx="1"/>
          </p:nvPr>
        </p:nvSpPr>
        <p:spPr>
          <a:xfrm>
            <a:off x="611560" y="1628800"/>
            <a:ext cx="8003232" cy="4846638"/>
          </a:xfrm>
        </p:spPr>
        <p:txBody>
          <a:bodyPr>
            <a:normAutofit/>
          </a:bodyPr>
          <a:lstStyle/>
          <a:p>
            <a:r>
              <a:rPr lang="zh-CN" altLang="en-US" sz="2600" dirty="0"/>
              <a:t>设计思想： </a:t>
            </a:r>
            <a:endParaRPr lang="en-US" altLang="zh-CN" sz="2600" dirty="0"/>
          </a:p>
          <a:p>
            <a:pPr marL="0" indent="0">
              <a:buNone/>
            </a:pPr>
            <a:r>
              <a:rPr lang="zh-CN" altLang="en-US" sz="2600" dirty="0"/>
              <a:t>  置换以后不再需要的或最远的将来才会用到的页面</a:t>
            </a:r>
          </a:p>
          <a:p>
            <a:endParaRPr lang="zh-CN" altLang="en-US" sz="2600" dirty="0"/>
          </a:p>
          <a:p>
            <a:r>
              <a:rPr lang="zh-CN" altLang="en-US" sz="2600" dirty="0"/>
              <a:t>实现？</a:t>
            </a:r>
          </a:p>
          <a:p>
            <a:r>
              <a:rPr lang="zh-CN" altLang="en-US" sz="2600" dirty="0"/>
              <a:t>作用？</a:t>
            </a:r>
          </a:p>
        </p:txBody>
      </p:sp>
    </p:spTree>
    <p:extLst>
      <p:ext uri="{BB962C8B-B14F-4D97-AF65-F5344CB8AC3E}">
        <p14:creationId xmlns:p14="http://schemas.microsoft.com/office/powerpoint/2010/main" val="173874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2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23">
                                            <p:txEl>
                                              <p:pRg st="4" end="4"/>
                                            </p:txEl>
                                          </p:spTgt>
                                        </p:tgtEl>
                                        <p:attrNameLst>
                                          <p:attrName>style.visibility</p:attrName>
                                        </p:attrNameLst>
                                      </p:cBhvr>
                                      <p:to>
                                        <p:strVal val="visible"/>
                                      </p:to>
                                    </p:set>
                                    <p:animEffect transition="in" filter="fade">
                                      <p:cBhvr>
                                        <p:cTn id="12" dur="1000"/>
                                        <p:tgtEl>
                                          <p:spTgt spid="30723">
                                            <p:txEl>
                                              <p:pRg st="4" end="4"/>
                                            </p:txEl>
                                          </p:spTgt>
                                        </p:tgtEl>
                                      </p:cBhvr>
                                    </p:animEffect>
                                    <p:anim calcmode="lin" valueType="num">
                                      <p:cBhvr>
                                        <p:cTn id="13"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lnSpc>
                <a:spcPct val="90000"/>
              </a:lnSpc>
            </a:pPr>
            <a:r>
              <a:rPr lang="zh-CN" altLang="en-US" sz="3600" dirty="0"/>
              <a:t>先进先出页面置换算法（</a:t>
            </a:r>
            <a:r>
              <a:rPr lang="en-US" altLang="zh-CN" sz="3600" dirty="0"/>
              <a:t>FIFO</a:t>
            </a:r>
            <a:r>
              <a:rPr lang="zh-CN" altLang="en-US" sz="3600" dirty="0"/>
              <a:t>）</a:t>
            </a:r>
          </a:p>
        </p:txBody>
      </p:sp>
      <p:sp>
        <p:nvSpPr>
          <p:cNvPr id="31747" name="Rectangle 3"/>
          <p:cNvSpPr>
            <a:spLocks noGrp="1" noChangeArrowheads="1"/>
          </p:cNvSpPr>
          <p:nvPr>
            <p:ph idx="1"/>
          </p:nvPr>
        </p:nvSpPr>
        <p:spPr>
          <a:xfrm>
            <a:off x="683568" y="1652736"/>
            <a:ext cx="7498080" cy="4800600"/>
          </a:xfrm>
          <a:prstGeom prst="rect">
            <a:avLst/>
          </a:prstGeom>
        </p:spPr>
        <p:txBody>
          <a:bodyPr>
            <a:normAutofit/>
          </a:bodyPr>
          <a:lstStyle/>
          <a:p>
            <a:pPr eaLnBrk="1" hangingPunct="1">
              <a:lnSpc>
                <a:spcPct val="90000"/>
              </a:lnSpc>
              <a:buSzPct val="70000"/>
              <a:buFont typeface="Wingdings" pitchFamily="2" charset="2"/>
              <a:buChar char="l"/>
            </a:pPr>
            <a:r>
              <a:rPr lang="zh-CN" altLang="en-US" sz="2600" dirty="0"/>
              <a:t>选择在内存中驻留时间最长的页并置换它</a:t>
            </a:r>
            <a:endParaRPr lang="en-US" altLang="zh-CN" sz="2600" dirty="0"/>
          </a:p>
          <a:p>
            <a:pPr eaLnBrk="1" hangingPunct="1">
              <a:lnSpc>
                <a:spcPct val="90000"/>
              </a:lnSpc>
              <a:buSzPct val="70000"/>
              <a:buFontTx/>
              <a:buNone/>
            </a:pPr>
            <a:endParaRPr lang="zh-CN" altLang="en-US" sz="2600" dirty="0"/>
          </a:p>
          <a:p>
            <a:pPr eaLnBrk="1" hangingPunct="1">
              <a:lnSpc>
                <a:spcPct val="90000"/>
              </a:lnSpc>
              <a:buSzPct val="70000"/>
              <a:buFontTx/>
              <a:buNone/>
            </a:pPr>
            <a:r>
              <a:rPr lang="zh-CN" altLang="en-US" sz="2600" dirty="0"/>
              <a:t>    对照：超市撤换商品</a:t>
            </a:r>
            <a:endParaRPr lang="en-US" altLang="zh-CN" sz="2600" dirty="0"/>
          </a:p>
          <a:p>
            <a:pPr eaLnBrk="1" hangingPunct="1">
              <a:lnSpc>
                <a:spcPct val="90000"/>
              </a:lnSpc>
              <a:buSzPct val="70000"/>
              <a:buFontTx/>
              <a:buNone/>
            </a:pPr>
            <a:endParaRPr lang="en-US" altLang="zh-CN" sz="2600" dirty="0"/>
          </a:p>
          <a:p>
            <a:pPr eaLnBrk="1" hangingPunct="1">
              <a:lnSpc>
                <a:spcPct val="90000"/>
              </a:lnSpc>
              <a:buSzPct val="70000"/>
              <a:buFont typeface="Wingdings" pitchFamily="2" charset="2"/>
              <a:buChar char="l"/>
            </a:pPr>
            <a:r>
              <a:rPr lang="zh-CN" altLang="en-US" sz="2600" dirty="0"/>
              <a:t>实现：页面链表法</a:t>
            </a:r>
          </a:p>
          <a:p>
            <a:pPr eaLnBrk="1" hangingPunct="1">
              <a:lnSpc>
                <a:spcPct val="90000"/>
              </a:lnSpc>
              <a:buSzPct val="70000"/>
              <a:buFontTx/>
              <a:buNone/>
            </a:pPr>
            <a:endParaRPr lang="zh-CN" altLang="en-US" sz="2600" dirty="0"/>
          </a:p>
        </p:txBody>
      </p:sp>
    </p:spTree>
    <p:extLst>
      <p:ext uri="{BB962C8B-B14F-4D97-AF65-F5344CB8AC3E}">
        <p14:creationId xmlns:p14="http://schemas.microsoft.com/office/powerpoint/2010/main" val="34159750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lnSpc>
                <a:spcPct val="90000"/>
              </a:lnSpc>
            </a:pPr>
            <a:r>
              <a:rPr lang="zh-CN" altLang="en-US" sz="3600" dirty="0"/>
              <a:t>第二次机会置换算法</a:t>
            </a:r>
            <a:r>
              <a:rPr lang="en-US" altLang="zh-CN" sz="3600" dirty="0"/>
              <a:t>(SCR)</a:t>
            </a:r>
            <a:endParaRPr lang="zh-CN" altLang="en-US" sz="3600" dirty="0"/>
          </a:p>
        </p:txBody>
      </p:sp>
      <p:sp>
        <p:nvSpPr>
          <p:cNvPr id="32771" name="Rectangle 3"/>
          <p:cNvSpPr>
            <a:spLocks noGrp="1" noChangeArrowheads="1"/>
          </p:cNvSpPr>
          <p:nvPr>
            <p:ph idx="1"/>
          </p:nvPr>
        </p:nvSpPr>
        <p:spPr>
          <a:prstGeom prst="rect">
            <a:avLst/>
          </a:prstGeom>
        </p:spPr>
        <p:txBody>
          <a:bodyPr>
            <a:normAutofit/>
          </a:bodyPr>
          <a:lstStyle/>
          <a:p>
            <a:pPr eaLnBrk="1" hangingPunct="1">
              <a:lnSpc>
                <a:spcPct val="90000"/>
              </a:lnSpc>
              <a:buSzPct val="70000"/>
              <a:buFontTx/>
              <a:buNone/>
            </a:pPr>
            <a:r>
              <a:rPr lang="en-US" altLang="zh-CN" sz="2600" dirty="0">
                <a:latin typeface="Calibri" pitchFamily="34" charset="0"/>
                <a:cs typeface="Calibri" pitchFamily="34" charset="0"/>
              </a:rPr>
              <a:t>SCR-Second Chance</a:t>
            </a:r>
          </a:p>
          <a:p>
            <a:pPr eaLnBrk="1" hangingPunct="1">
              <a:lnSpc>
                <a:spcPct val="90000"/>
              </a:lnSpc>
              <a:buSzPct val="70000"/>
              <a:buFontTx/>
              <a:buNone/>
            </a:pPr>
            <a:r>
              <a:rPr lang="en-US" altLang="zh-CN" sz="2600" dirty="0">
                <a:latin typeface="Calibri" pitchFamily="34" charset="0"/>
                <a:cs typeface="Calibri" pitchFamily="34" charset="0"/>
              </a:rPr>
              <a:t>    </a:t>
            </a:r>
            <a:r>
              <a:rPr lang="zh-CN" altLang="en-US" sz="2600" dirty="0">
                <a:latin typeface="Calibri" pitchFamily="34" charset="0"/>
                <a:cs typeface="Calibri" pitchFamily="34" charset="0"/>
              </a:rPr>
              <a:t>按照先进先出算法选择某一页面，检查其访问位</a:t>
            </a:r>
            <a:r>
              <a:rPr lang="en-US" altLang="zh-CN" sz="2600" dirty="0">
                <a:latin typeface="Calibri" pitchFamily="34" charset="0"/>
                <a:cs typeface="Calibri" pitchFamily="34" charset="0"/>
              </a:rPr>
              <a:t>R</a:t>
            </a:r>
            <a:r>
              <a:rPr lang="zh-CN" altLang="en-US" sz="2600" dirty="0">
                <a:latin typeface="Calibri" pitchFamily="34" charset="0"/>
                <a:cs typeface="Calibri" pitchFamily="34" charset="0"/>
              </a:rPr>
              <a:t>，如果为</a:t>
            </a:r>
            <a:r>
              <a:rPr lang="en-US" altLang="zh-CN" sz="2600" dirty="0">
                <a:latin typeface="Calibri" pitchFamily="34" charset="0"/>
                <a:cs typeface="Calibri" pitchFamily="34" charset="0"/>
              </a:rPr>
              <a:t>0</a:t>
            </a:r>
            <a:r>
              <a:rPr lang="zh-CN" altLang="en-US" sz="2600" dirty="0">
                <a:latin typeface="Calibri" pitchFamily="34" charset="0"/>
                <a:cs typeface="Calibri" pitchFamily="34" charset="0"/>
              </a:rPr>
              <a:t>，则置换该页；如果为</a:t>
            </a:r>
            <a:r>
              <a:rPr lang="en-US" altLang="zh-CN" sz="2600" dirty="0">
                <a:latin typeface="Calibri" pitchFamily="34" charset="0"/>
                <a:cs typeface="Calibri" pitchFamily="34" charset="0"/>
              </a:rPr>
              <a:t>1</a:t>
            </a:r>
            <a:r>
              <a:rPr lang="zh-CN" altLang="en-US" sz="2600" dirty="0">
                <a:latin typeface="Calibri" pitchFamily="34" charset="0"/>
                <a:cs typeface="Calibri" pitchFamily="34" charset="0"/>
              </a:rPr>
              <a:t>，则给第二次机会，并将访问位置</a:t>
            </a:r>
            <a:r>
              <a:rPr lang="en-US" altLang="zh-CN" sz="2600" dirty="0">
                <a:latin typeface="Calibri" pitchFamily="34" charset="0"/>
                <a:cs typeface="Calibri" pitchFamily="34" charset="0"/>
              </a:rPr>
              <a:t>0</a:t>
            </a:r>
          </a:p>
          <a:p>
            <a:pPr eaLnBrk="1" hangingPunct="1">
              <a:lnSpc>
                <a:spcPct val="90000"/>
              </a:lnSpc>
              <a:buSzPct val="70000"/>
              <a:buFontTx/>
              <a:buNone/>
            </a:pPr>
            <a:r>
              <a:rPr lang="en-US" altLang="zh-CN" sz="2600" dirty="0">
                <a:latin typeface="Calibri" pitchFamily="34" charset="0"/>
                <a:cs typeface="Calibri" pitchFamily="34" charset="0"/>
              </a:rPr>
              <a:t>    </a:t>
            </a:r>
          </a:p>
        </p:txBody>
      </p:sp>
      <p:pic>
        <p:nvPicPr>
          <p:cNvPr id="32772" name="Picture 6" descr="03-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639" y="3912319"/>
            <a:ext cx="761682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1855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Content Placeholder 3" descr="Fig08_16b.gif"/>
          <p:cNvPicPr>
            <a:picLocks noChangeAspect="1"/>
          </p:cNvPicPr>
          <p:nvPr/>
        </p:nvPicPr>
        <p:blipFill>
          <a:blip r:embed="rId3" cstate="print">
            <a:extLst>
              <a:ext uri="{28A0092B-C50C-407E-A947-70E740481C1C}">
                <a14:useLocalDpi xmlns:a14="http://schemas.microsoft.com/office/drawing/2010/main" val="0"/>
              </a:ext>
            </a:extLst>
          </a:blip>
          <a:srcRect b="11307"/>
          <a:stretch>
            <a:fillRect/>
          </a:stretch>
        </p:blipFill>
        <p:spPr bwMode="auto">
          <a:xfrm>
            <a:off x="4426966" y="3242518"/>
            <a:ext cx="46815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sz="quarter" idx="4294967295"/>
          </p:nvPr>
        </p:nvSpPr>
        <p:spPr>
          <a:xfrm>
            <a:off x="683319" y="1463040"/>
            <a:ext cx="7680960" cy="4724400"/>
          </a:xfrm>
          <a:prstGeom prst="rect">
            <a:avLst/>
          </a:prstGeom>
        </p:spPr>
        <p:txBody>
          <a:bodyPr/>
          <a:lstStyle/>
          <a:p>
            <a:endParaRPr lang="zh-CN" altLang="en-US" dirty="0"/>
          </a:p>
        </p:txBody>
      </p:sp>
      <p:sp>
        <p:nvSpPr>
          <p:cNvPr id="33795" name="Rectangle 2"/>
          <p:cNvSpPr>
            <a:spLocks noGrp="1" noChangeArrowheads="1"/>
          </p:cNvSpPr>
          <p:nvPr>
            <p:ph type="title"/>
          </p:nvPr>
        </p:nvSpPr>
        <p:spPr/>
        <p:txBody>
          <a:bodyPr/>
          <a:lstStyle/>
          <a:p>
            <a:pPr eaLnBrk="1" hangingPunct="1">
              <a:lnSpc>
                <a:spcPct val="90000"/>
              </a:lnSpc>
            </a:pPr>
            <a:r>
              <a:rPr lang="zh-CN" altLang="en-US" sz="4000" dirty="0"/>
              <a:t>时钟算法</a:t>
            </a:r>
            <a:r>
              <a:rPr lang="en-US" altLang="zh-CN" sz="4000" dirty="0"/>
              <a:t>(Clock)</a:t>
            </a:r>
            <a:endParaRPr lang="zh-CN" altLang="en-US" sz="4000" dirty="0"/>
          </a:p>
        </p:txBody>
      </p:sp>
      <p:pic>
        <p:nvPicPr>
          <p:cNvPr id="33796" name="Content Placeholder 3" descr="Fig08_16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704" y="1484968"/>
            <a:ext cx="4392612"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形标注 4"/>
          <p:cNvSpPr/>
          <p:nvPr/>
        </p:nvSpPr>
        <p:spPr>
          <a:xfrm>
            <a:off x="3419623" y="5157192"/>
            <a:ext cx="1560215" cy="926976"/>
          </a:xfrm>
          <a:prstGeom prst="wedgeEllipseCallout">
            <a:avLst>
              <a:gd name="adj1" fmla="val -85979"/>
              <a:gd name="adj2" fmla="val -260518"/>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800080"/>
                </a:solidFill>
                <a:latin typeface="华文楷体" pitchFamily="2" charset="-122"/>
                <a:ea typeface="华文楷体" pitchFamily="2" charset="-122"/>
              </a:rPr>
              <a:t>下一页框指针</a:t>
            </a:r>
          </a:p>
        </p:txBody>
      </p:sp>
      <p:sp>
        <p:nvSpPr>
          <p:cNvPr id="3" name="TextBox 2"/>
          <p:cNvSpPr txBox="1"/>
          <p:nvPr/>
        </p:nvSpPr>
        <p:spPr>
          <a:xfrm>
            <a:off x="4470845" y="2348880"/>
            <a:ext cx="3262432" cy="830997"/>
          </a:xfrm>
          <a:prstGeom prst="rect">
            <a:avLst/>
          </a:prstGeom>
          <a:solidFill>
            <a:schemeClr val="accent4">
              <a:lumMod val="20000"/>
              <a:lumOff val="80000"/>
            </a:schemeClr>
          </a:solidFill>
        </p:spPr>
        <p:txBody>
          <a:bodyPr wrap="none" rtlCol="0">
            <a:spAutoFit/>
          </a:bodyPr>
          <a:lstStyle/>
          <a:p>
            <a:r>
              <a:rPr lang="zh-CN" altLang="en-US" sz="2400" b="1" dirty="0">
                <a:solidFill>
                  <a:srgbClr val="7030A0"/>
                </a:solidFill>
                <a:latin typeface="+mn-ea"/>
                <a:ea typeface="+mn-ea"/>
              </a:rPr>
              <a:t>页框组织成循环缓冲区</a:t>
            </a:r>
            <a:endParaRPr lang="en-US" altLang="zh-CN" sz="2400" b="1" dirty="0">
              <a:solidFill>
                <a:srgbClr val="7030A0"/>
              </a:solidFill>
              <a:latin typeface="+mn-ea"/>
              <a:ea typeface="+mn-ea"/>
            </a:endParaRPr>
          </a:p>
          <a:p>
            <a:r>
              <a:rPr lang="zh-CN" altLang="en-US" sz="2400" b="1" dirty="0">
                <a:solidFill>
                  <a:srgbClr val="7030A0"/>
                </a:solidFill>
                <a:latin typeface="+mn-ea"/>
                <a:ea typeface="+mn-ea"/>
              </a:rPr>
              <a:t>场景：页</a:t>
            </a:r>
            <a:r>
              <a:rPr lang="en-US" altLang="zh-CN" sz="2400" b="1" dirty="0">
                <a:solidFill>
                  <a:srgbClr val="7030A0"/>
                </a:solidFill>
                <a:latin typeface="+mn-ea"/>
                <a:ea typeface="+mn-ea"/>
              </a:rPr>
              <a:t>727</a:t>
            </a:r>
            <a:r>
              <a:rPr lang="zh-CN" altLang="en-US" sz="2400" b="1" dirty="0">
                <a:solidFill>
                  <a:srgbClr val="7030A0"/>
                </a:solidFill>
                <a:latin typeface="+mn-ea"/>
                <a:ea typeface="+mn-ea"/>
              </a:rPr>
              <a:t>进入</a:t>
            </a:r>
          </a:p>
        </p:txBody>
      </p:sp>
    </p:spTree>
    <p:extLst>
      <p:ext uri="{BB962C8B-B14F-4D97-AF65-F5344CB8AC3E}">
        <p14:creationId xmlns:p14="http://schemas.microsoft.com/office/powerpoint/2010/main" val="366469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fade">
                                      <p:cBhvr>
                                        <p:cTn id="7" dur="1000"/>
                                        <p:tgtEl>
                                          <p:spTgt spid="33794"/>
                                        </p:tgtEl>
                                      </p:cBhvr>
                                    </p:animEffect>
                                    <p:anim calcmode="lin" valueType="num">
                                      <p:cBhvr>
                                        <p:cTn id="8" dur="1000" fill="hold"/>
                                        <p:tgtEl>
                                          <p:spTgt spid="33794"/>
                                        </p:tgtEl>
                                        <p:attrNameLst>
                                          <p:attrName>ppt_x</p:attrName>
                                        </p:attrNameLst>
                                      </p:cBhvr>
                                      <p:tavLst>
                                        <p:tav tm="0">
                                          <p:val>
                                            <p:strVal val="#ppt_x"/>
                                          </p:val>
                                        </p:tav>
                                        <p:tav tm="100000">
                                          <p:val>
                                            <p:strVal val="#ppt_x"/>
                                          </p:val>
                                        </p:tav>
                                      </p:tavLst>
                                    </p:anim>
                                    <p:anim calcmode="lin" valueType="num">
                                      <p:cBhvr>
                                        <p:cTn id="9" dur="1000" fill="hold"/>
                                        <p:tgtEl>
                                          <p:spTgt spid="337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zh-CN" altLang="en-US" dirty="0"/>
              <a:t>最近未使用算法</a:t>
            </a:r>
            <a:r>
              <a:rPr lang="en-US" altLang="zh-CN" dirty="0"/>
              <a:t>(NRU)(1/2)</a:t>
            </a:r>
            <a:endParaRPr lang="zh-CN" altLang="en-US" dirty="0"/>
          </a:p>
        </p:txBody>
      </p:sp>
      <p:sp>
        <p:nvSpPr>
          <p:cNvPr id="34819" name="Rectangle 3"/>
          <p:cNvSpPr>
            <a:spLocks noGrp="1" noChangeArrowheads="1"/>
          </p:cNvSpPr>
          <p:nvPr>
            <p:ph idx="1"/>
          </p:nvPr>
        </p:nvSpPr>
        <p:spPr>
          <a:xfrm>
            <a:off x="611560" y="1580728"/>
            <a:ext cx="7498080" cy="4800600"/>
          </a:xfrm>
          <a:prstGeom prst="rect">
            <a:avLst/>
          </a:prstGeom>
        </p:spPr>
        <p:txBody>
          <a:bodyPr>
            <a:normAutofit/>
          </a:bodyPr>
          <a:lstStyle/>
          <a:p>
            <a:pPr eaLnBrk="1" hangingPunct="1">
              <a:buSzPct val="70000"/>
              <a:buFontTx/>
              <a:buNone/>
            </a:pPr>
            <a:r>
              <a:rPr lang="en-US" altLang="zh-CN" sz="2600" dirty="0">
                <a:latin typeface="Calibri" pitchFamily="34" charset="0"/>
                <a:cs typeface="Calibri" pitchFamily="34" charset="0"/>
              </a:rPr>
              <a:t>Not Recently Used</a:t>
            </a:r>
            <a:endParaRPr lang="zh-CN" altLang="en-US" sz="2600" dirty="0">
              <a:latin typeface="Calibri" pitchFamily="34" charset="0"/>
              <a:cs typeface="Calibri" pitchFamily="34" charset="0"/>
            </a:endParaRPr>
          </a:p>
          <a:p>
            <a:pPr eaLnBrk="1" hangingPunct="1">
              <a:buFontTx/>
              <a:buNone/>
            </a:pPr>
            <a:r>
              <a:rPr lang="zh-CN" altLang="en-US" sz="2600" dirty="0">
                <a:latin typeface="Calibri" pitchFamily="34" charset="0"/>
                <a:cs typeface="Calibri" pitchFamily="34" charset="0"/>
              </a:rPr>
              <a:t>   选择在最近一段时间内未使用过的一页并置换</a:t>
            </a:r>
          </a:p>
          <a:p>
            <a:pPr eaLnBrk="1" hangingPunct="1">
              <a:buFontTx/>
              <a:buNone/>
            </a:pPr>
            <a:endParaRPr lang="zh-CN" altLang="en-US" sz="2600" dirty="0">
              <a:latin typeface="Calibri" pitchFamily="34" charset="0"/>
              <a:cs typeface="Calibri" pitchFamily="34" charset="0"/>
            </a:endParaRPr>
          </a:p>
          <a:p>
            <a:pPr eaLnBrk="1" hangingPunct="1">
              <a:buFontTx/>
              <a:buNone/>
            </a:pPr>
            <a:r>
              <a:rPr lang="zh-CN" altLang="en-US" sz="2600" dirty="0">
                <a:latin typeface="Calibri" pitchFamily="34" charset="0"/>
                <a:cs typeface="Calibri" pitchFamily="34" charset="0"/>
              </a:rPr>
              <a:t>实现：设置页表表项的两位</a:t>
            </a:r>
          </a:p>
          <a:p>
            <a:pPr eaLnBrk="1" hangingPunct="1">
              <a:buFontTx/>
              <a:buNone/>
            </a:pPr>
            <a:r>
              <a:rPr lang="zh-CN" altLang="en-US" sz="2600" dirty="0">
                <a:latin typeface="Calibri" pitchFamily="34" charset="0"/>
                <a:cs typeface="Calibri" pitchFamily="34" charset="0"/>
              </a:rPr>
              <a:t>             访问位（</a:t>
            </a:r>
            <a:r>
              <a:rPr lang="en-US" altLang="zh-CN" sz="2600" dirty="0">
                <a:latin typeface="Calibri" pitchFamily="34" charset="0"/>
                <a:cs typeface="Calibri" pitchFamily="34" charset="0"/>
              </a:rPr>
              <a:t>R</a:t>
            </a:r>
            <a:r>
              <a:rPr lang="zh-CN" altLang="en-US" sz="2600" dirty="0">
                <a:latin typeface="Calibri" pitchFamily="34" charset="0"/>
                <a:cs typeface="Calibri" pitchFamily="34" charset="0"/>
              </a:rPr>
              <a:t>）， 修改位（</a:t>
            </a:r>
            <a:r>
              <a:rPr lang="en-US" altLang="zh-CN" sz="2600" dirty="0">
                <a:latin typeface="Calibri" pitchFamily="34" charset="0"/>
                <a:cs typeface="Calibri" pitchFamily="34" charset="0"/>
              </a:rPr>
              <a:t>M</a:t>
            </a:r>
            <a:r>
              <a:rPr lang="zh-CN" altLang="en-US" sz="2600" dirty="0">
                <a:latin typeface="Calibri" pitchFamily="34" charset="0"/>
                <a:cs typeface="Calibri" pitchFamily="34" charset="0"/>
              </a:rPr>
              <a:t>）</a:t>
            </a:r>
          </a:p>
          <a:p>
            <a:pPr eaLnBrk="1" hangingPunct="1">
              <a:buFontTx/>
              <a:buNone/>
            </a:pPr>
            <a:r>
              <a:rPr lang="zh-CN" altLang="en-US" sz="2600" dirty="0">
                <a:latin typeface="Calibri" pitchFamily="34" charset="0"/>
                <a:cs typeface="Calibri" pitchFamily="34" charset="0"/>
              </a:rPr>
              <a:t>    </a:t>
            </a:r>
            <a:endParaRPr lang="en-US" altLang="zh-CN" sz="2600" dirty="0">
              <a:latin typeface="Calibri" pitchFamily="34" charset="0"/>
              <a:cs typeface="Calibri" pitchFamily="34" charset="0"/>
            </a:endParaRPr>
          </a:p>
          <a:p>
            <a:pPr eaLnBrk="1" hangingPunct="1">
              <a:buFontTx/>
              <a:buNone/>
            </a:pPr>
            <a:r>
              <a:rPr lang="en-US" altLang="zh-CN" sz="2600" dirty="0">
                <a:latin typeface="Calibri" pitchFamily="34" charset="0"/>
                <a:cs typeface="Calibri" pitchFamily="34" charset="0"/>
              </a:rPr>
              <a:t>     </a:t>
            </a:r>
            <a:r>
              <a:rPr lang="zh-CN" altLang="en-US" sz="2600" dirty="0">
                <a:latin typeface="Calibri" pitchFamily="34" charset="0"/>
                <a:cs typeface="Calibri" pitchFamily="34" charset="0"/>
              </a:rPr>
              <a:t>启动一个进程时，</a:t>
            </a:r>
            <a:r>
              <a:rPr lang="en-US" altLang="zh-CN" sz="2600" dirty="0">
                <a:latin typeface="Calibri" pitchFamily="34" charset="0"/>
                <a:cs typeface="Calibri" pitchFamily="34" charset="0"/>
              </a:rPr>
              <a:t>R</a:t>
            </a:r>
            <a:r>
              <a:rPr lang="zh-CN" altLang="en-US" sz="2600" dirty="0">
                <a:latin typeface="Calibri" pitchFamily="34" charset="0"/>
                <a:cs typeface="Calibri" pitchFamily="34" charset="0"/>
              </a:rPr>
              <a:t>、</a:t>
            </a:r>
            <a:r>
              <a:rPr lang="en-US" altLang="zh-CN" sz="2600" dirty="0">
                <a:latin typeface="Calibri" pitchFamily="34" charset="0"/>
                <a:cs typeface="Calibri" pitchFamily="34" charset="0"/>
              </a:rPr>
              <a:t>M</a:t>
            </a:r>
            <a:r>
              <a:rPr lang="zh-CN" altLang="en-US" sz="2600" dirty="0">
                <a:latin typeface="Calibri" pitchFamily="34" charset="0"/>
                <a:cs typeface="Calibri" pitchFamily="34" charset="0"/>
              </a:rPr>
              <a:t>位置</a:t>
            </a:r>
            <a:r>
              <a:rPr lang="en-US" altLang="zh-CN" sz="2600" dirty="0">
                <a:latin typeface="Calibri" pitchFamily="34" charset="0"/>
                <a:cs typeface="Calibri" pitchFamily="34" charset="0"/>
              </a:rPr>
              <a:t>0</a:t>
            </a:r>
          </a:p>
          <a:p>
            <a:pPr eaLnBrk="1" hangingPunct="1">
              <a:buFontTx/>
              <a:buNone/>
            </a:pPr>
            <a:r>
              <a:rPr lang="en-US" altLang="zh-CN" sz="2600" dirty="0">
                <a:latin typeface="Calibri" pitchFamily="34" charset="0"/>
                <a:cs typeface="Calibri" pitchFamily="34" charset="0"/>
              </a:rPr>
              <a:t>     R</a:t>
            </a:r>
            <a:r>
              <a:rPr lang="zh-CN" altLang="en-US" sz="2600" dirty="0">
                <a:latin typeface="Calibri" pitchFamily="34" charset="0"/>
                <a:cs typeface="Calibri" pitchFamily="34" charset="0"/>
              </a:rPr>
              <a:t>位被定期清零（复位）</a:t>
            </a:r>
          </a:p>
        </p:txBody>
      </p:sp>
      <p:sp>
        <p:nvSpPr>
          <p:cNvPr id="502788" name="AutoShape 4"/>
          <p:cNvSpPr>
            <a:spLocks noChangeArrowheads="1"/>
          </p:cNvSpPr>
          <p:nvPr/>
        </p:nvSpPr>
        <p:spPr bwMode="auto">
          <a:xfrm>
            <a:off x="6516216" y="3550344"/>
            <a:ext cx="2592388" cy="1081088"/>
          </a:xfrm>
          <a:prstGeom prst="wedgeRoundRectCallout">
            <a:avLst>
              <a:gd name="adj1" fmla="val -108695"/>
              <a:gd name="adj2" fmla="val -80393"/>
              <a:gd name="adj3" fmla="val 16667"/>
            </a:avLst>
          </a:prstGeom>
          <a:solidFill>
            <a:srgbClr val="E5E5FF"/>
          </a:solidFill>
          <a:ln w="9525">
            <a:solidFill>
              <a:schemeClr val="tx1"/>
            </a:solidFill>
            <a:miter lim="800000"/>
            <a:headEnd/>
            <a:tailEnd/>
          </a:ln>
        </p:spPr>
        <p:txBody>
          <a:bodyPr/>
          <a:lstStyle/>
          <a:p>
            <a:r>
              <a:rPr lang="zh-CN" altLang="en-US" sz="2000" b="1" dirty="0">
                <a:solidFill>
                  <a:srgbClr val="0000FF"/>
                </a:solidFill>
                <a:latin typeface="Calibri" pitchFamily="34" charset="0"/>
                <a:ea typeface="华文楷体" pitchFamily="2" charset="-122"/>
              </a:rPr>
              <a:t>如果硬件没有这些位，则可用软件模拟（标记）</a:t>
            </a:r>
          </a:p>
        </p:txBody>
      </p:sp>
    </p:spTree>
    <p:extLst>
      <p:ext uri="{BB962C8B-B14F-4D97-AF65-F5344CB8AC3E}">
        <p14:creationId xmlns:p14="http://schemas.microsoft.com/office/powerpoint/2010/main" val="357034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2788"/>
                                        </p:tgtEl>
                                        <p:attrNameLst>
                                          <p:attrName>style.visibility</p:attrName>
                                        </p:attrNameLst>
                                      </p:cBhvr>
                                      <p:to>
                                        <p:strVal val="visible"/>
                                      </p:to>
                                    </p:set>
                                    <p:anim calcmode="lin" valueType="num">
                                      <p:cBhvr additive="base">
                                        <p:cTn id="7" dur="500" fill="hold"/>
                                        <p:tgtEl>
                                          <p:spTgt spid="502788"/>
                                        </p:tgtEl>
                                        <p:attrNameLst>
                                          <p:attrName>ppt_x</p:attrName>
                                        </p:attrNameLst>
                                      </p:cBhvr>
                                      <p:tavLst>
                                        <p:tav tm="0">
                                          <p:val>
                                            <p:strVal val="#ppt_x"/>
                                          </p:val>
                                        </p:tav>
                                        <p:tav tm="100000">
                                          <p:val>
                                            <p:strVal val="#ppt_x"/>
                                          </p:val>
                                        </p:tav>
                                      </p:tavLst>
                                    </p:anim>
                                    <p:anim calcmode="lin" valueType="num">
                                      <p:cBhvr additive="base">
                                        <p:cTn id="8" dur="500" fill="hold"/>
                                        <p:tgtEl>
                                          <p:spTgt spid="502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复习：进程地址空间</a:t>
            </a:r>
          </a:p>
        </p:txBody>
      </p:sp>
      <p:grpSp>
        <p:nvGrpSpPr>
          <p:cNvPr id="4" name="组合 24"/>
          <p:cNvGrpSpPr/>
          <p:nvPr/>
        </p:nvGrpSpPr>
        <p:grpSpPr>
          <a:xfrm>
            <a:off x="1475656" y="1752600"/>
            <a:ext cx="1584176" cy="4267200"/>
            <a:chOff x="539552" y="1314450"/>
            <a:chExt cx="1584176" cy="3200400"/>
          </a:xfrm>
        </p:grpSpPr>
        <p:sp>
          <p:nvSpPr>
            <p:cNvPr id="3" name="矩形 2"/>
            <p:cNvSpPr/>
            <p:nvPr/>
          </p:nvSpPr>
          <p:spPr>
            <a:xfrm>
              <a:off x="539552" y="1314450"/>
              <a:ext cx="1584176" cy="3200400"/>
            </a:xfrm>
            <a:prstGeom prst="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 name="直接连接符 4"/>
            <p:cNvCxnSpPr>
              <a:stCxn id="3" idx="1"/>
              <a:endCxn id="3" idx="3"/>
            </p:cNvCxnSpPr>
            <p:nvPr/>
          </p:nvCxnSpPr>
          <p:spPr>
            <a:xfrm>
              <a:off x="539552" y="2914650"/>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46064" y="1599642"/>
              <a:ext cx="1368152" cy="392415"/>
            </a:xfrm>
            <a:prstGeom prst="rect">
              <a:avLst/>
            </a:prstGeom>
            <a:noFill/>
          </p:spPr>
          <p:txBody>
            <a:bodyPr wrap="square" rtlCol="0">
              <a:spAutoFit/>
            </a:bodyPr>
            <a:lstStyle/>
            <a:p>
              <a:r>
                <a:rPr lang="zh-CN" altLang="en-US" sz="1400" b="1" dirty="0">
                  <a:latin typeface="Calibri" pitchFamily="34" charset="0"/>
                  <a:ea typeface="华文楷体" pitchFamily="2" charset="-122"/>
                  <a:cs typeface="Calibri" pitchFamily="34" charset="0"/>
                </a:rPr>
                <a:t>内核地址空间</a:t>
              </a:r>
              <a:endParaRPr lang="en-US" altLang="zh-CN" sz="1400" b="1" dirty="0">
                <a:latin typeface="Calibri" pitchFamily="34" charset="0"/>
                <a:ea typeface="华文楷体" pitchFamily="2" charset="-122"/>
                <a:cs typeface="Calibri" pitchFamily="34" charset="0"/>
              </a:endParaRPr>
            </a:p>
            <a:p>
              <a:r>
                <a:rPr lang="en-US" altLang="zh-CN" sz="1400" b="1" dirty="0">
                  <a:latin typeface="Calibri" pitchFamily="34" charset="0"/>
                  <a:ea typeface="华文楷体" pitchFamily="2" charset="-122"/>
                  <a:cs typeface="Calibri" pitchFamily="34" charset="0"/>
                </a:rPr>
                <a:t>0xFFFF……</a:t>
              </a:r>
              <a:endParaRPr lang="zh-CN" altLang="en-US" sz="1400" b="1" dirty="0">
                <a:latin typeface="Calibri" pitchFamily="34" charset="0"/>
                <a:ea typeface="华文楷体" pitchFamily="2" charset="-122"/>
                <a:cs typeface="Calibri" pitchFamily="34" charset="0"/>
              </a:endParaRPr>
            </a:p>
          </p:txBody>
        </p:sp>
        <p:sp>
          <p:nvSpPr>
            <p:cNvPr id="7" name="TextBox 6"/>
            <p:cNvSpPr txBox="1"/>
            <p:nvPr/>
          </p:nvSpPr>
          <p:spPr>
            <a:xfrm>
              <a:off x="683568" y="3723878"/>
              <a:ext cx="1261884" cy="392415"/>
            </a:xfrm>
            <a:prstGeom prst="rect">
              <a:avLst/>
            </a:prstGeom>
            <a:noFill/>
          </p:spPr>
          <p:txBody>
            <a:bodyPr wrap="none" rtlCol="0">
              <a:spAutoFit/>
            </a:bodyPr>
            <a:lstStyle/>
            <a:p>
              <a:r>
                <a:rPr lang="zh-CN" altLang="en-US" sz="1400" b="1" dirty="0">
                  <a:latin typeface="Calibri" pitchFamily="34" charset="0"/>
                  <a:ea typeface="华文楷体" pitchFamily="2" charset="-122"/>
                  <a:cs typeface="Calibri" pitchFamily="34" charset="0"/>
                </a:rPr>
                <a:t>用户地址空间</a:t>
              </a:r>
              <a:endParaRPr lang="en-US" altLang="zh-CN" sz="1400" b="1" dirty="0">
                <a:latin typeface="Calibri" pitchFamily="34" charset="0"/>
                <a:ea typeface="华文楷体" pitchFamily="2" charset="-122"/>
                <a:cs typeface="Calibri" pitchFamily="34" charset="0"/>
              </a:endParaRPr>
            </a:p>
            <a:p>
              <a:r>
                <a:rPr lang="en-US" altLang="zh-CN" sz="1400" b="1" dirty="0">
                  <a:latin typeface="Calibri" pitchFamily="34" charset="0"/>
                  <a:ea typeface="华文楷体" pitchFamily="2" charset="-122"/>
                  <a:cs typeface="Calibri" pitchFamily="34" charset="0"/>
                </a:rPr>
                <a:t>0x0000……</a:t>
              </a:r>
              <a:endParaRPr lang="zh-CN" altLang="en-US" sz="1400" b="1" dirty="0">
                <a:latin typeface="Calibri" pitchFamily="34" charset="0"/>
                <a:ea typeface="华文楷体" pitchFamily="2" charset="-122"/>
                <a:cs typeface="Calibri" pitchFamily="34" charset="0"/>
              </a:endParaRPr>
            </a:p>
          </p:txBody>
        </p:sp>
      </p:grpSp>
      <p:sp>
        <p:nvSpPr>
          <p:cNvPr id="20" name="Text Box 21"/>
          <p:cNvSpPr txBox="1">
            <a:spLocks noChangeArrowheads="1"/>
          </p:cNvSpPr>
          <p:nvPr/>
        </p:nvSpPr>
        <p:spPr bwMode="auto">
          <a:xfrm>
            <a:off x="6156176" y="2239331"/>
            <a:ext cx="914400" cy="369332"/>
          </a:xfrm>
          <a:prstGeom prst="rect">
            <a:avLst/>
          </a:prstGeom>
          <a:noFill/>
          <a:ln w="9525">
            <a:noFill/>
            <a:miter lim="800000"/>
            <a:headEnd/>
            <a:tailEnd type="none" w="med" len="lg"/>
          </a:ln>
        </p:spPr>
        <p:txBody>
          <a:bodyPr>
            <a:spAutoFit/>
          </a:bodyPr>
          <a:lstStyle/>
          <a:p>
            <a:r>
              <a:rPr lang="en-US" dirty="0">
                <a:solidFill>
                  <a:srgbClr val="0000FF"/>
                </a:solidFill>
              </a:rPr>
              <a:t>SP</a:t>
            </a:r>
          </a:p>
        </p:txBody>
      </p:sp>
      <p:sp>
        <p:nvSpPr>
          <p:cNvPr id="21" name="Text Box 22"/>
          <p:cNvSpPr txBox="1">
            <a:spLocks noChangeArrowheads="1"/>
          </p:cNvSpPr>
          <p:nvPr/>
        </p:nvSpPr>
        <p:spPr bwMode="auto">
          <a:xfrm>
            <a:off x="6160740" y="5613355"/>
            <a:ext cx="914400" cy="369332"/>
          </a:xfrm>
          <a:prstGeom prst="rect">
            <a:avLst/>
          </a:prstGeom>
          <a:noFill/>
          <a:ln w="9525">
            <a:noFill/>
            <a:miter lim="800000"/>
            <a:headEnd/>
            <a:tailEnd type="none" w="med" len="lg"/>
          </a:ln>
        </p:spPr>
        <p:txBody>
          <a:bodyPr>
            <a:spAutoFit/>
          </a:bodyPr>
          <a:lstStyle/>
          <a:p>
            <a:r>
              <a:rPr lang="en-US" dirty="0">
                <a:solidFill>
                  <a:srgbClr val="0000FF"/>
                </a:solidFill>
              </a:rPr>
              <a:t>PC</a:t>
            </a:r>
          </a:p>
        </p:txBody>
      </p:sp>
      <p:grpSp>
        <p:nvGrpSpPr>
          <p:cNvPr id="25" name="组合 3"/>
          <p:cNvGrpSpPr/>
          <p:nvPr/>
        </p:nvGrpSpPr>
        <p:grpSpPr>
          <a:xfrm>
            <a:off x="3995936" y="1604797"/>
            <a:ext cx="2210544" cy="4844752"/>
            <a:chOff x="2771800" y="1314450"/>
            <a:chExt cx="3581400" cy="3200400"/>
          </a:xfrm>
        </p:grpSpPr>
        <p:sp>
          <p:nvSpPr>
            <p:cNvPr id="9" name="Rectangle 4"/>
            <p:cNvSpPr>
              <a:spLocks noChangeArrowheads="1"/>
            </p:cNvSpPr>
            <p:nvPr/>
          </p:nvSpPr>
          <p:spPr bwMode="auto">
            <a:xfrm>
              <a:off x="2771800" y="1314450"/>
              <a:ext cx="3200400" cy="3200400"/>
            </a:xfrm>
            <a:prstGeom prst="rect">
              <a:avLst/>
            </a:prstGeom>
            <a:noFill/>
            <a:ln w="9525">
              <a:solidFill>
                <a:schemeClr val="accent2"/>
              </a:solidFill>
              <a:miter lim="800000"/>
              <a:headEnd/>
              <a:tailEnd type="none" w="med" len="lg"/>
            </a:ln>
          </p:spPr>
          <p:txBody>
            <a:bodyPr wrap="none" anchor="ctr"/>
            <a:lstStyle/>
            <a:p>
              <a:endParaRPr lang="en-US"/>
            </a:p>
          </p:txBody>
        </p:sp>
        <p:sp>
          <p:nvSpPr>
            <p:cNvPr id="10" name="Rectangle 5"/>
            <p:cNvSpPr>
              <a:spLocks noChangeArrowheads="1"/>
            </p:cNvSpPr>
            <p:nvPr/>
          </p:nvSpPr>
          <p:spPr bwMode="auto">
            <a:xfrm>
              <a:off x="2771800" y="1314450"/>
              <a:ext cx="3200400" cy="571500"/>
            </a:xfrm>
            <a:prstGeom prst="rect">
              <a:avLst/>
            </a:prstGeom>
            <a:solidFill>
              <a:srgbClr val="CCFF99"/>
            </a:solidFill>
            <a:ln w="9525">
              <a:solidFill>
                <a:schemeClr val="accent2"/>
              </a:solidFill>
              <a:miter lim="800000"/>
              <a:headEnd/>
              <a:tailEnd type="none" w="med" len="lg"/>
            </a:ln>
          </p:spPr>
          <p:txBody>
            <a:bodyPr wrap="none" anchor="ctr"/>
            <a:lstStyle/>
            <a:p>
              <a:endParaRPr lang="en-US"/>
            </a:p>
          </p:txBody>
        </p:sp>
        <p:sp>
          <p:nvSpPr>
            <p:cNvPr id="11" name="Text Box 7"/>
            <p:cNvSpPr txBox="1">
              <a:spLocks noChangeArrowheads="1"/>
            </p:cNvSpPr>
            <p:nvPr/>
          </p:nvSpPr>
          <p:spPr bwMode="auto">
            <a:xfrm>
              <a:off x="2771800" y="1485900"/>
              <a:ext cx="3200400" cy="264309"/>
            </a:xfrm>
            <a:prstGeom prst="rect">
              <a:avLst/>
            </a:prstGeom>
            <a:noFill/>
            <a:ln w="9525">
              <a:noFill/>
              <a:miter lim="800000"/>
              <a:headEnd/>
              <a:tailEnd type="none" w="med" len="lg"/>
            </a:ln>
          </p:spPr>
          <p:txBody>
            <a:bodyPr>
              <a:spAutoFit/>
            </a:bodyPr>
            <a:lstStyle/>
            <a:p>
              <a:pPr algn="ctr"/>
              <a:r>
                <a:rPr lang="zh-CN" altLang="en-US" sz="2000" b="1" dirty="0">
                  <a:solidFill>
                    <a:srgbClr val="0000CC"/>
                  </a:solidFill>
                  <a:latin typeface="华文楷体" pitchFamily="2" charset="-122"/>
                  <a:ea typeface="华文楷体" pitchFamily="2" charset="-122"/>
                </a:rPr>
                <a:t>栈</a:t>
              </a:r>
              <a:endParaRPr lang="en-US" sz="2000" b="1" dirty="0">
                <a:solidFill>
                  <a:srgbClr val="0000CC"/>
                </a:solidFill>
                <a:latin typeface="华文楷体" pitchFamily="2" charset="-122"/>
                <a:ea typeface="华文楷体" pitchFamily="2" charset="-122"/>
              </a:endParaRPr>
            </a:p>
          </p:txBody>
        </p:sp>
        <p:sp>
          <p:nvSpPr>
            <p:cNvPr id="12" name="Rectangle 10"/>
            <p:cNvSpPr>
              <a:spLocks noChangeArrowheads="1"/>
            </p:cNvSpPr>
            <p:nvPr/>
          </p:nvSpPr>
          <p:spPr bwMode="auto">
            <a:xfrm>
              <a:off x="2771800" y="3829050"/>
              <a:ext cx="3200400" cy="685800"/>
            </a:xfrm>
            <a:prstGeom prst="rect">
              <a:avLst/>
            </a:prstGeom>
            <a:solidFill>
              <a:schemeClr val="accent2">
                <a:lumMod val="20000"/>
                <a:lumOff val="80000"/>
              </a:schemeClr>
            </a:solidFill>
            <a:ln w="9525">
              <a:solidFill>
                <a:schemeClr val="accent2"/>
              </a:solidFill>
              <a:miter lim="800000"/>
              <a:headEnd/>
              <a:tailEnd type="none" w="med" len="lg"/>
            </a:ln>
          </p:spPr>
          <p:txBody>
            <a:bodyPr wrap="none" anchor="ctr"/>
            <a:lstStyle/>
            <a:p>
              <a:endParaRPr lang="en-US"/>
            </a:p>
          </p:txBody>
        </p:sp>
        <p:sp>
          <p:nvSpPr>
            <p:cNvPr id="13" name="Text Box 11"/>
            <p:cNvSpPr txBox="1">
              <a:spLocks noChangeArrowheads="1"/>
            </p:cNvSpPr>
            <p:nvPr/>
          </p:nvSpPr>
          <p:spPr bwMode="auto">
            <a:xfrm>
              <a:off x="2771800" y="3999859"/>
              <a:ext cx="3200400" cy="264309"/>
            </a:xfrm>
            <a:prstGeom prst="rect">
              <a:avLst/>
            </a:prstGeom>
            <a:noFill/>
            <a:ln w="9525">
              <a:noFill/>
              <a:miter lim="800000"/>
              <a:headEnd/>
              <a:tailEnd type="none" w="med" len="lg"/>
            </a:ln>
          </p:spPr>
          <p:txBody>
            <a:bodyPr>
              <a:spAutoFit/>
            </a:bodyPr>
            <a:lstStyle/>
            <a:p>
              <a:pPr algn="ctr"/>
              <a:r>
                <a:rPr lang="zh-CN" altLang="en-US" sz="2000" b="1" dirty="0">
                  <a:solidFill>
                    <a:srgbClr val="0000CC"/>
                  </a:solidFill>
                  <a:latin typeface="Calibri" pitchFamily="34" charset="0"/>
                  <a:ea typeface="华文楷体" pitchFamily="2" charset="-122"/>
                  <a:cs typeface="Calibri" pitchFamily="34" charset="0"/>
                </a:rPr>
                <a:t>代码段</a:t>
              </a:r>
              <a:endParaRPr lang="en-US" sz="2000" b="1" dirty="0">
                <a:solidFill>
                  <a:srgbClr val="0000CC"/>
                </a:solidFill>
                <a:latin typeface="Calibri" pitchFamily="34" charset="0"/>
                <a:ea typeface="华文楷体" pitchFamily="2" charset="-122"/>
                <a:cs typeface="Calibri" pitchFamily="34" charset="0"/>
              </a:endParaRPr>
            </a:p>
          </p:txBody>
        </p:sp>
        <p:sp>
          <p:nvSpPr>
            <p:cNvPr id="14" name="Rectangle 12"/>
            <p:cNvSpPr>
              <a:spLocks noChangeArrowheads="1"/>
            </p:cNvSpPr>
            <p:nvPr/>
          </p:nvSpPr>
          <p:spPr bwMode="auto">
            <a:xfrm>
              <a:off x="2771800" y="3200400"/>
              <a:ext cx="3200400" cy="628650"/>
            </a:xfrm>
            <a:prstGeom prst="rect">
              <a:avLst/>
            </a:prstGeom>
            <a:solidFill>
              <a:schemeClr val="accent5">
                <a:lumMod val="40000"/>
                <a:lumOff val="60000"/>
              </a:schemeClr>
            </a:solidFill>
            <a:ln w="9525">
              <a:solidFill>
                <a:schemeClr val="accent2"/>
              </a:solidFill>
              <a:miter lim="800000"/>
              <a:headEnd/>
              <a:tailEnd type="none" w="med" len="lg"/>
            </a:ln>
          </p:spPr>
          <p:txBody>
            <a:bodyPr wrap="none" anchor="ctr"/>
            <a:lstStyle/>
            <a:p>
              <a:endParaRPr lang="en-US"/>
            </a:p>
          </p:txBody>
        </p:sp>
        <p:sp>
          <p:nvSpPr>
            <p:cNvPr id="15" name="Text Box 13"/>
            <p:cNvSpPr txBox="1">
              <a:spLocks noChangeArrowheads="1"/>
            </p:cNvSpPr>
            <p:nvPr/>
          </p:nvSpPr>
          <p:spPr bwMode="auto">
            <a:xfrm>
              <a:off x="2771800" y="3405793"/>
              <a:ext cx="3200400" cy="264309"/>
            </a:xfrm>
            <a:prstGeom prst="rect">
              <a:avLst/>
            </a:prstGeom>
            <a:noFill/>
            <a:ln w="9525">
              <a:noFill/>
              <a:miter lim="800000"/>
              <a:headEnd/>
              <a:tailEnd type="none" w="med" len="lg"/>
            </a:ln>
          </p:spPr>
          <p:txBody>
            <a:bodyPr>
              <a:spAutoFit/>
            </a:bodyPr>
            <a:lstStyle/>
            <a:p>
              <a:pPr algn="ctr"/>
              <a:r>
                <a:rPr lang="zh-CN" altLang="en-US" sz="2000" b="1" dirty="0">
                  <a:solidFill>
                    <a:srgbClr val="0000CC"/>
                  </a:solidFill>
                  <a:latin typeface="华文楷体" pitchFamily="2" charset="-122"/>
                  <a:ea typeface="华文楷体" pitchFamily="2" charset="-122"/>
                </a:rPr>
                <a:t>数据段</a:t>
              </a:r>
              <a:endParaRPr lang="en-US" sz="2000" b="1" dirty="0">
                <a:solidFill>
                  <a:srgbClr val="0000CC"/>
                </a:solidFill>
                <a:latin typeface="华文楷体" pitchFamily="2" charset="-122"/>
                <a:ea typeface="华文楷体" pitchFamily="2" charset="-122"/>
              </a:endParaRPr>
            </a:p>
          </p:txBody>
        </p:sp>
        <p:sp>
          <p:nvSpPr>
            <p:cNvPr id="16" name="Rectangle 14"/>
            <p:cNvSpPr>
              <a:spLocks noChangeArrowheads="1"/>
            </p:cNvSpPr>
            <p:nvPr/>
          </p:nvSpPr>
          <p:spPr bwMode="auto">
            <a:xfrm>
              <a:off x="2771800" y="2628900"/>
              <a:ext cx="3200400" cy="571500"/>
            </a:xfrm>
            <a:prstGeom prst="rect">
              <a:avLst/>
            </a:prstGeom>
            <a:solidFill>
              <a:schemeClr val="accent4">
                <a:lumMod val="40000"/>
                <a:lumOff val="60000"/>
              </a:schemeClr>
            </a:solidFill>
            <a:ln w="9525">
              <a:solidFill>
                <a:schemeClr val="accent2"/>
              </a:solidFill>
              <a:miter lim="800000"/>
              <a:headEnd/>
              <a:tailEnd type="none" w="med" len="lg"/>
            </a:ln>
          </p:spPr>
          <p:txBody>
            <a:bodyPr wrap="none" anchor="ctr"/>
            <a:lstStyle/>
            <a:p>
              <a:endParaRPr lang="en-US"/>
            </a:p>
          </p:txBody>
        </p:sp>
        <p:sp>
          <p:nvSpPr>
            <p:cNvPr id="17" name="Text Box 15"/>
            <p:cNvSpPr txBox="1">
              <a:spLocks noChangeArrowheads="1"/>
            </p:cNvSpPr>
            <p:nvPr/>
          </p:nvSpPr>
          <p:spPr bwMode="auto">
            <a:xfrm>
              <a:off x="2771800" y="2757721"/>
              <a:ext cx="3200400" cy="264309"/>
            </a:xfrm>
            <a:prstGeom prst="rect">
              <a:avLst/>
            </a:prstGeom>
            <a:noFill/>
            <a:ln w="9525">
              <a:noFill/>
              <a:miter lim="800000"/>
              <a:headEnd/>
              <a:tailEnd type="none" w="med" len="lg"/>
            </a:ln>
          </p:spPr>
          <p:txBody>
            <a:bodyPr>
              <a:spAutoFit/>
            </a:bodyPr>
            <a:lstStyle/>
            <a:p>
              <a:pPr algn="ctr"/>
              <a:r>
                <a:rPr lang="zh-CN" altLang="en-US" sz="2000" b="1" dirty="0">
                  <a:solidFill>
                    <a:srgbClr val="0000CC"/>
                  </a:solidFill>
                  <a:latin typeface="华文楷体" pitchFamily="2" charset="-122"/>
                  <a:ea typeface="华文楷体" pitchFamily="2" charset="-122"/>
                </a:rPr>
                <a:t>堆</a:t>
              </a:r>
              <a:endParaRPr lang="en-US" sz="2000" b="1" dirty="0">
                <a:solidFill>
                  <a:srgbClr val="0000CC"/>
                </a:solidFill>
                <a:latin typeface="华文楷体" pitchFamily="2" charset="-122"/>
                <a:ea typeface="华文楷体" pitchFamily="2" charset="-122"/>
              </a:endParaRPr>
            </a:p>
          </p:txBody>
        </p:sp>
        <p:sp>
          <p:nvSpPr>
            <p:cNvPr id="18" name="Line 16"/>
            <p:cNvSpPr>
              <a:spLocks noChangeShapeType="1"/>
            </p:cNvSpPr>
            <p:nvPr/>
          </p:nvSpPr>
          <p:spPr bwMode="auto">
            <a:xfrm>
              <a:off x="4372000" y="1885950"/>
              <a:ext cx="0" cy="285750"/>
            </a:xfrm>
            <a:prstGeom prst="line">
              <a:avLst/>
            </a:prstGeom>
            <a:noFill/>
            <a:ln w="9525">
              <a:solidFill>
                <a:schemeClr val="accent2"/>
              </a:solidFill>
              <a:round/>
              <a:headEnd/>
              <a:tailEnd type="stealth" w="med" len="lg"/>
            </a:ln>
          </p:spPr>
          <p:txBody>
            <a:bodyPr wrap="none" anchor="ctr"/>
            <a:lstStyle/>
            <a:p>
              <a:endParaRPr lang="en-US"/>
            </a:p>
          </p:txBody>
        </p:sp>
        <p:sp>
          <p:nvSpPr>
            <p:cNvPr id="19" name="Line 17"/>
            <p:cNvSpPr>
              <a:spLocks noChangeShapeType="1"/>
            </p:cNvSpPr>
            <p:nvPr/>
          </p:nvSpPr>
          <p:spPr bwMode="auto">
            <a:xfrm flipV="1">
              <a:off x="4372000" y="2343150"/>
              <a:ext cx="0" cy="285750"/>
            </a:xfrm>
            <a:prstGeom prst="line">
              <a:avLst/>
            </a:prstGeom>
            <a:noFill/>
            <a:ln w="9525">
              <a:solidFill>
                <a:schemeClr val="accent2"/>
              </a:solidFill>
              <a:round/>
              <a:headEnd/>
              <a:tailEnd type="stealth" w="med" len="lg"/>
            </a:ln>
          </p:spPr>
          <p:txBody>
            <a:bodyPr wrap="none" anchor="ctr"/>
            <a:lstStyle/>
            <a:p>
              <a:endParaRPr lang="en-US"/>
            </a:p>
          </p:txBody>
        </p:sp>
        <p:sp>
          <p:nvSpPr>
            <p:cNvPr id="22" name="Line 23"/>
            <p:cNvSpPr>
              <a:spLocks noChangeShapeType="1"/>
            </p:cNvSpPr>
            <p:nvPr/>
          </p:nvSpPr>
          <p:spPr bwMode="auto">
            <a:xfrm flipH="1">
              <a:off x="5972200" y="1885950"/>
              <a:ext cx="381000" cy="0"/>
            </a:xfrm>
            <a:prstGeom prst="line">
              <a:avLst/>
            </a:prstGeom>
            <a:noFill/>
            <a:ln w="9525">
              <a:solidFill>
                <a:schemeClr val="accent2"/>
              </a:solidFill>
              <a:round/>
              <a:headEnd/>
              <a:tailEnd type="stealth" w="med" len="lg"/>
            </a:ln>
          </p:spPr>
          <p:txBody>
            <a:bodyPr wrap="none" anchor="ctr"/>
            <a:lstStyle/>
            <a:p>
              <a:endParaRPr lang="en-US"/>
            </a:p>
          </p:txBody>
        </p:sp>
        <p:sp>
          <p:nvSpPr>
            <p:cNvPr id="23" name="Line 24"/>
            <p:cNvSpPr>
              <a:spLocks noChangeShapeType="1"/>
            </p:cNvSpPr>
            <p:nvPr/>
          </p:nvSpPr>
          <p:spPr bwMode="auto">
            <a:xfrm flipH="1">
              <a:off x="5972200" y="4114800"/>
              <a:ext cx="381000" cy="0"/>
            </a:xfrm>
            <a:prstGeom prst="line">
              <a:avLst/>
            </a:prstGeom>
            <a:noFill/>
            <a:ln w="9525">
              <a:solidFill>
                <a:schemeClr val="accent2"/>
              </a:solidFill>
              <a:round/>
              <a:headEnd/>
              <a:tailEnd type="stealth" w="med" len="lg"/>
            </a:ln>
          </p:spPr>
          <p:txBody>
            <a:bodyPr wrap="none" anchor="ctr"/>
            <a:lstStyle/>
            <a:p>
              <a:endParaRPr lang="en-US"/>
            </a:p>
          </p:txBody>
        </p:sp>
      </p:grpSp>
      <p:cxnSp>
        <p:nvCxnSpPr>
          <p:cNvPr id="24" name="直接箭头连接符 23"/>
          <p:cNvCxnSpPr>
            <a:stCxn id="3" idx="3"/>
          </p:cNvCxnSpPr>
          <p:nvPr/>
        </p:nvCxnSpPr>
        <p:spPr>
          <a:xfrm flipV="1">
            <a:off x="3059832" y="1604797"/>
            <a:ext cx="936104" cy="228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059832" y="6019800"/>
            <a:ext cx="936104" cy="429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线形标注 2(带强调线) 7"/>
          <p:cNvSpPr/>
          <p:nvPr/>
        </p:nvSpPr>
        <p:spPr>
          <a:xfrm>
            <a:off x="6444208" y="3076705"/>
            <a:ext cx="1296144" cy="860713"/>
          </a:xfrm>
          <a:prstGeom prst="accentCallout2">
            <a:avLst>
              <a:gd name="adj1" fmla="val 18750"/>
              <a:gd name="adj2" fmla="val -8333"/>
              <a:gd name="adj3" fmla="val 18750"/>
              <a:gd name="adj4" fmla="val -16667"/>
              <a:gd name="adj5" fmla="val 8267"/>
              <a:gd name="adj6" fmla="val -96941"/>
            </a:avLst>
          </a:prstGeom>
          <a:solidFill>
            <a:schemeClr val="accent3">
              <a:lumMod val="40000"/>
              <a:lumOff val="6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rgbClr val="C00000"/>
                </a:solidFill>
                <a:latin typeface="华文楷体" panose="02010600040101010101" pitchFamily="2" charset="-122"/>
                <a:ea typeface="华文楷体" panose="02010600040101010101" pitchFamily="2" charset="-122"/>
              </a:rPr>
              <a:t>其他内容：共享库、内存映射文件</a:t>
            </a:r>
          </a:p>
        </p:txBody>
      </p:sp>
    </p:spTree>
    <p:extLst>
      <p:ext uri="{BB962C8B-B14F-4D97-AF65-F5344CB8AC3E}">
        <p14:creationId xmlns:p14="http://schemas.microsoft.com/office/powerpoint/2010/main" val="2101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1000"/>
                                        <p:tgtEl>
                                          <p:spTgt spid="24"/>
                                        </p:tgtEl>
                                      </p:cBhvr>
                                    </p:animEffect>
                                  </p:childTnLst>
                                </p:cTn>
                              </p:par>
                              <p:par>
                                <p:cTn id="13" presetID="22" presetClass="entr" presetSubtype="8"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1000"/>
                                        <p:tgtEl>
                                          <p:spTgt spid="26"/>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10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xfrm>
            <a:off x="827584" y="274638"/>
            <a:ext cx="7499176" cy="1066130"/>
          </a:xfrm>
          <a:noFill/>
        </p:spPr>
        <p:txBody>
          <a:bodyPr anchor="ctr">
            <a:normAutofit/>
          </a:bodyPr>
          <a:lstStyle/>
          <a:p>
            <a:pPr eaLnBrk="1" hangingPunct="1"/>
            <a:r>
              <a:rPr lang="zh-CN" altLang="en-US" dirty="0"/>
              <a:t>最近未使用算法</a:t>
            </a:r>
            <a:r>
              <a:rPr lang="en-US" altLang="zh-CN" dirty="0"/>
              <a:t>(NRU)(2/2)</a:t>
            </a:r>
            <a:endParaRPr lang="zh-CN" altLang="en-US" dirty="0"/>
          </a:p>
        </p:txBody>
      </p:sp>
      <p:sp>
        <p:nvSpPr>
          <p:cNvPr id="35842" name="Rectangle 2"/>
          <p:cNvSpPr>
            <a:spLocks noGrp="1" noChangeArrowheads="1"/>
          </p:cNvSpPr>
          <p:nvPr>
            <p:ph idx="1"/>
          </p:nvPr>
        </p:nvSpPr>
        <p:spPr>
          <a:xfrm>
            <a:off x="755576" y="1751032"/>
            <a:ext cx="7643192" cy="4846320"/>
          </a:xfrm>
          <a:prstGeom prst="rect">
            <a:avLst/>
          </a:prstGeom>
        </p:spPr>
        <p:txBody>
          <a:bodyPr>
            <a:normAutofit/>
          </a:bodyPr>
          <a:lstStyle/>
          <a:p>
            <a:pPr eaLnBrk="1" hangingPunct="1">
              <a:buFontTx/>
              <a:buNone/>
            </a:pPr>
            <a:r>
              <a:rPr lang="zh-CN" altLang="en-US" sz="2600" dirty="0">
                <a:latin typeface="Calibri" pitchFamily="34" charset="0"/>
                <a:cs typeface="Calibri" pitchFamily="34" charset="0"/>
              </a:rPr>
              <a:t>发生缺页中断时，操作系统检查</a:t>
            </a:r>
            <a:r>
              <a:rPr lang="en-US" altLang="zh-CN" sz="2600" dirty="0">
                <a:latin typeface="Calibri" pitchFamily="34" charset="0"/>
                <a:cs typeface="Calibri" pitchFamily="34" charset="0"/>
              </a:rPr>
              <a:t>R</a:t>
            </a:r>
            <a:r>
              <a:rPr lang="zh-CN" altLang="en-US" sz="2600" dirty="0">
                <a:latin typeface="Calibri" pitchFamily="34" charset="0"/>
                <a:cs typeface="Calibri" pitchFamily="34" charset="0"/>
              </a:rPr>
              <a:t>，</a:t>
            </a:r>
            <a:r>
              <a:rPr lang="en-US" altLang="zh-CN" sz="2600" dirty="0">
                <a:latin typeface="Calibri" pitchFamily="34" charset="0"/>
                <a:cs typeface="Calibri" pitchFamily="34" charset="0"/>
              </a:rPr>
              <a:t>M</a:t>
            </a:r>
            <a:r>
              <a:rPr lang="zh-CN" altLang="en-US" sz="2600" dirty="0">
                <a:latin typeface="Calibri" pitchFamily="34" charset="0"/>
                <a:cs typeface="Calibri" pitchFamily="34" charset="0"/>
              </a:rPr>
              <a:t>：</a:t>
            </a:r>
          </a:p>
          <a:p>
            <a:pPr eaLnBrk="1" hangingPunct="1">
              <a:buFontTx/>
              <a:buNone/>
            </a:pPr>
            <a:r>
              <a:rPr lang="zh-CN" altLang="en-US" sz="2600" dirty="0">
                <a:latin typeface="Calibri" pitchFamily="34" charset="0"/>
                <a:cs typeface="Calibri" pitchFamily="34" charset="0"/>
              </a:rPr>
              <a:t>    第</a:t>
            </a:r>
            <a:r>
              <a:rPr lang="en-US" altLang="zh-CN" sz="2600" dirty="0">
                <a:latin typeface="Calibri" pitchFamily="34" charset="0"/>
                <a:cs typeface="Calibri" pitchFamily="34" charset="0"/>
              </a:rPr>
              <a:t>0</a:t>
            </a:r>
            <a:r>
              <a:rPr lang="zh-CN" altLang="en-US" sz="2600" dirty="0">
                <a:latin typeface="Calibri" pitchFamily="34" charset="0"/>
                <a:cs typeface="Calibri" pitchFamily="34" charset="0"/>
              </a:rPr>
              <a:t>类：无访问，无修改</a:t>
            </a:r>
          </a:p>
          <a:p>
            <a:pPr eaLnBrk="1" hangingPunct="1">
              <a:buFontTx/>
              <a:buNone/>
            </a:pPr>
            <a:r>
              <a:rPr lang="zh-CN" altLang="en-US" sz="2600" dirty="0">
                <a:latin typeface="Calibri" pitchFamily="34" charset="0"/>
                <a:cs typeface="Calibri" pitchFamily="34" charset="0"/>
              </a:rPr>
              <a:t>    第</a:t>
            </a:r>
            <a:r>
              <a:rPr lang="en-US" altLang="zh-CN" sz="2600" dirty="0">
                <a:latin typeface="Calibri" pitchFamily="34" charset="0"/>
                <a:cs typeface="Calibri" pitchFamily="34" charset="0"/>
              </a:rPr>
              <a:t>1</a:t>
            </a:r>
            <a:r>
              <a:rPr lang="zh-CN" altLang="en-US" sz="2600" dirty="0">
                <a:latin typeface="Calibri" pitchFamily="34" charset="0"/>
                <a:cs typeface="Calibri" pitchFamily="34" charset="0"/>
              </a:rPr>
              <a:t>类：无访问，有修改</a:t>
            </a:r>
          </a:p>
          <a:p>
            <a:pPr eaLnBrk="1" hangingPunct="1">
              <a:buFontTx/>
              <a:buNone/>
            </a:pPr>
            <a:r>
              <a:rPr lang="zh-CN" altLang="en-US" sz="2600" dirty="0">
                <a:latin typeface="Calibri" pitchFamily="34" charset="0"/>
                <a:cs typeface="Calibri" pitchFamily="34" charset="0"/>
              </a:rPr>
              <a:t>    第</a:t>
            </a:r>
            <a:r>
              <a:rPr lang="en-US" altLang="zh-CN" sz="2600" dirty="0">
                <a:latin typeface="Calibri" pitchFamily="34" charset="0"/>
                <a:cs typeface="Calibri" pitchFamily="34" charset="0"/>
              </a:rPr>
              <a:t>2</a:t>
            </a:r>
            <a:r>
              <a:rPr lang="zh-CN" altLang="en-US" sz="2600" dirty="0">
                <a:latin typeface="Calibri" pitchFamily="34" charset="0"/>
                <a:cs typeface="Calibri" pitchFamily="34" charset="0"/>
              </a:rPr>
              <a:t>类：有访问，无修改</a:t>
            </a:r>
          </a:p>
          <a:p>
            <a:pPr eaLnBrk="1" hangingPunct="1">
              <a:buFontTx/>
              <a:buNone/>
            </a:pPr>
            <a:r>
              <a:rPr lang="zh-CN" altLang="en-US" sz="2600" dirty="0">
                <a:latin typeface="Calibri" pitchFamily="34" charset="0"/>
                <a:cs typeface="Calibri" pitchFamily="34" charset="0"/>
              </a:rPr>
              <a:t>    第</a:t>
            </a:r>
            <a:r>
              <a:rPr lang="en-US" altLang="zh-CN" sz="2600" dirty="0">
                <a:latin typeface="Calibri" pitchFamily="34" charset="0"/>
                <a:cs typeface="Calibri" pitchFamily="34" charset="0"/>
              </a:rPr>
              <a:t>3</a:t>
            </a:r>
            <a:r>
              <a:rPr lang="zh-CN" altLang="en-US" sz="2600" dirty="0">
                <a:latin typeface="Calibri" pitchFamily="34" charset="0"/>
                <a:cs typeface="Calibri" pitchFamily="34" charset="0"/>
              </a:rPr>
              <a:t>类：有访问，有修改</a:t>
            </a:r>
          </a:p>
          <a:p>
            <a:pPr eaLnBrk="1" hangingPunct="1">
              <a:buFontTx/>
              <a:buNone/>
            </a:pPr>
            <a:endParaRPr lang="zh-CN" altLang="en-US" sz="2600" dirty="0">
              <a:latin typeface="Calibri" pitchFamily="34" charset="0"/>
              <a:cs typeface="Calibri" pitchFamily="34" charset="0"/>
            </a:endParaRPr>
          </a:p>
          <a:p>
            <a:pPr eaLnBrk="1" hangingPunct="1">
              <a:buFontTx/>
              <a:buNone/>
            </a:pPr>
            <a:r>
              <a:rPr lang="zh-CN" altLang="en-US" sz="2600" dirty="0">
                <a:latin typeface="Calibri" pitchFamily="34" charset="0"/>
                <a:cs typeface="Calibri" pitchFamily="34" charset="0"/>
              </a:rPr>
              <a:t> 算法思想：</a:t>
            </a:r>
            <a:endParaRPr lang="en-US" altLang="zh-CN" sz="2600" dirty="0">
              <a:latin typeface="Calibri" pitchFamily="34" charset="0"/>
              <a:cs typeface="Calibri" pitchFamily="34" charset="0"/>
            </a:endParaRPr>
          </a:p>
          <a:p>
            <a:pPr eaLnBrk="1" hangingPunct="1">
              <a:buFontTx/>
              <a:buNone/>
            </a:pPr>
            <a:r>
              <a:rPr lang="en-US" altLang="zh-CN" sz="2600" dirty="0">
                <a:latin typeface="Calibri" pitchFamily="34" charset="0"/>
                <a:cs typeface="Calibri" pitchFamily="34" charset="0"/>
              </a:rPr>
              <a:t>          </a:t>
            </a:r>
            <a:r>
              <a:rPr lang="zh-CN" altLang="en-US" sz="2600" dirty="0">
                <a:latin typeface="Calibri" pitchFamily="34" charset="0"/>
                <a:cs typeface="Calibri" pitchFamily="34" charset="0"/>
              </a:rPr>
              <a:t>随机从编号最小的非空类中选择一页置换</a:t>
            </a:r>
          </a:p>
        </p:txBody>
      </p:sp>
    </p:spTree>
    <p:extLst>
      <p:ext uri="{BB962C8B-B14F-4D97-AF65-F5344CB8AC3E}">
        <p14:creationId xmlns:p14="http://schemas.microsoft.com/office/powerpoint/2010/main" val="21486235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zh-CN" dirty="0"/>
              <a:t>NRU</a:t>
            </a:r>
            <a:r>
              <a:rPr lang="zh-CN" altLang="en-US" dirty="0"/>
              <a:t>的时钟算法实现</a:t>
            </a:r>
          </a:p>
        </p:txBody>
      </p:sp>
      <p:sp>
        <p:nvSpPr>
          <p:cNvPr id="36867" name="Rectangle 3"/>
          <p:cNvSpPr>
            <a:spLocks noGrp="1" noChangeArrowheads="1"/>
          </p:cNvSpPr>
          <p:nvPr>
            <p:ph idx="1"/>
          </p:nvPr>
        </p:nvSpPr>
        <p:spPr>
          <a:xfrm>
            <a:off x="683568" y="1609416"/>
            <a:ext cx="7715200" cy="4846320"/>
          </a:xfrm>
          <a:prstGeom prst="rect">
            <a:avLst/>
          </a:prstGeom>
        </p:spPr>
        <p:txBody>
          <a:bodyPr>
            <a:normAutofit/>
          </a:bodyPr>
          <a:lstStyle/>
          <a:p>
            <a:pPr>
              <a:spcBef>
                <a:spcPts val="0"/>
              </a:spcBef>
              <a:spcAft>
                <a:spcPts val="600"/>
              </a:spcAft>
              <a:buFontTx/>
              <a:buNone/>
            </a:pPr>
            <a:r>
              <a:rPr lang="en-US" altLang="zh-CN" sz="2400" dirty="0">
                <a:latin typeface="Calibri" pitchFamily="34" charset="0"/>
                <a:cs typeface="Calibri" pitchFamily="34" charset="0"/>
              </a:rPr>
              <a:t>1</a:t>
            </a:r>
            <a:r>
              <a:rPr lang="zh-CN" altLang="en-US" sz="2400" dirty="0">
                <a:latin typeface="Calibri" pitchFamily="34" charset="0"/>
                <a:cs typeface="Calibri" pitchFamily="34" charset="0"/>
              </a:rPr>
              <a:t>．从指针的当前位置开始，扫描页框缓冲区，选择遇到的第一个页框（</a:t>
            </a:r>
            <a:r>
              <a:rPr lang="en-US" altLang="zh-CN" sz="2400" i="1" dirty="0">
                <a:latin typeface="Calibri" pitchFamily="34" charset="0"/>
                <a:cs typeface="Calibri" pitchFamily="34" charset="0"/>
              </a:rPr>
              <a:t>r</a:t>
            </a:r>
            <a:r>
              <a:rPr lang="en-US" altLang="zh-CN" sz="2400" dirty="0">
                <a:latin typeface="Calibri" pitchFamily="34" charset="0"/>
                <a:cs typeface="Calibri" pitchFamily="34" charset="0"/>
              </a:rPr>
              <a:t>=0</a:t>
            </a:r>
            <a:r>
              <a:rPr lang="zh-CN" altLang="en-US" sz="2400" dirty="0">
                <a:latin typeface="Calibri" pitchFamily="34" charset="0"/>
                <a:cs typeface="Calibri" pitchFamily="34" charset="0"/>
              </a:rPr>
              <a:t>；</a:t>
            </a:r>
            <a:r>
              <a:rPr lang="en-US" altLang="zh-CN" sz="2400" i="1" dirty="0">
                <a:latin typeface="Calibri" pitchFamily="34" charset="0"/>
                <a:cs typeface="Calibri" pitchFamily="34" charset="0"/>
              </a:rPr>
              <a:t>m</a:t>
            </a:r>
            <a:r>
              <a:rPr lang="en-US" altLang="zh-CN" sz="2400" dirty="0">
                <a:latin typeface="Calibri" pitchFamily="34" charset="0"/>
                <a:cs typeface="Calibri" pitchFamily="34" charset="0"/>
              </a:rPr>
              <a:t>=0</a:t>
            </a:r>
            <a:r>
              <a:rPr lang="zh-CN" altLang="en-US" sz="2400" dirty="0">
                <a:latin typeface="Calibri" pitchFamily="34" charset="0"/>
                <a:cs typeface="Calibri" pitchFamily="34" charset="0"/>
              </a:rPr>
              <a:t>）用于置换</a:t>
            </a:r>
            <a:r>
              <a:rPr lang="en-US" altLang="zh-CN" sz="2400" dirty="0">
                <a:latin typeface="Calibri" pitchFamily="34" charset="0"/>
                <a:cs typeface="Calibri" pitchFamily="34" charset="0"/>
              </a:rPr>
              <a:t>(</a:t>
            </a:r>
            <a:r>
              <a:rPr lang="zh-CN" altLang="en-US" sz="2400" dirty="0">
                <a:latin typeface="Calibri" pitchFamily="34" charset="0"/>
                <a:cs typeface="Calibri" pitchFamily="34" charset="0"/>
              </a:rPr>
              <a:t>本扫描过程中，对访问位不做任何修改</a:t>
            </a:r>
            <a:r>
              <a:rPr lang="en-US" altLang="zh-CN" sz="2400" dirty="0">
                <a:latin typeface="Calibri" pitchFamily="34" charset="0"/>
                <a:cs typeface="Calibri" pitchFamily="34" charset="0"/>
              </a:rPr>
              <a:t>) </a:t>
            </a:r>
          </a:p>
          <a:p>
            <a:pPr>
              <a:spcBef>
                <a:spcPts val="0"/>
              </a:spcBef>
              <a:spcAft>
                <a:spcPts val="600"/>
              </a:spcAft>
              <a:buFontTx/>
              <a:buNone/>
            </a:pPr>
            <a:r>
              <a:rPr lang="en-US" altLang="zh-CN" sz="2400" dirty="0">
                <a:latin typeface="Calibri" pitchFamily="34" charset="0"/>
                <a:cs typeface="Calibri" pitchFamily="34" charset="0"/>
              </a:rPr>
              <a:t>2</a:t>
            </a:r>
            <a:r>
              <a:rPr lang="zh-CN" altLang="en-US" sz="2400" dirty="0">
                <a:latin typeface="Calibri" pitchFamily="34" charset="0"/>
                <a:cs typeface="Calibri" pitchFamily="34" charset="0"/>
              </a:rPr>
              <a:t>．如果第</a:t>
            </a:r>
            <a:r>
              <a:rPr lang="en-US" altLang="zh-CN" sz="2400" dirty="0">
                <a:latin typeface="Calibri" pitchFamily="34" charset="0"/>
                <a:cs typeface="Calibri" pitchFamily="34" charset="0"/>
              </a:rPr>
              <a:t>1</a:t>
            </a:r>
            <a:r>
              <a:rPr lang="zh-CN" altLang="en-US" sz="2400" dirty="0">
                <a:latin typeface="Calibri" pitchFamily="34" charset="0"/>
                <a:cs typeface="Calibri" pitchFamily="34" charset="0"/>
              </a:rPr>
              <a:t>步失败，则重新扫描，选择第一个（</a:t>
            </a:r>
            <a:r>
              <a:rPr lang="en-US" altLang="zh-CN" sz="2400" i="1" dirty="0">
                <a:latin typeface="Calibri" pitchFamily="34" charset="0"/>
                <a:cs typeface="Calibri" pitchFamily="34" charset="0"/>
              </a:rPr>
              <a:t>r</a:t>
            </a:r>
            <a:r>
              <a:rPr lang="en-US" altLang="zh-CN" sz="2400" dirty="0">
                <a:latin typeface="Calibri" pitchFamily="34" charset="0"/>
                <a:cs typeface="Calibri" pitchFamily="34" charset="0"/>
              </a:rPr>
              <a:t>=0</a:t>
            </a:r>
            <a:r>
              <a:rPr lang="zh-CN" altLang="en-US" sz="2400" dirty="0">
                <a:latin typeface="Calibri" pitchFamily="34" charset="0"/>
                <a:cs typeface="Calibri" pitchFamily="34" charset="0"/>
              </a:rPr>
              <a:t>；</a:t>
            </a:r>
            <a:r>
              <a:rPr lang="en-US" altLang="zh-CN" sz="2400" i="1" dirty="0">
                <a:latin typeface="Calibri" pitchFamily="34" charset="0"/>
                <a:cs typeface="Calibri" pitchFamily="34" charset="0"/>
              </a:rPr>
              <a:t>m</a:t>
            </a:r>
            <a:r>
              <a:rPr lang="en-US" altLang="zh-CN" sz="2400" dirty="0">
                <a:latin typeface="Calibri" pitchFamily="34" charset="0"/>
                <a:cs typeface="Calibri" pitchFamily="34" charset="0"/>
              </a:rPr>
              <a:t>=1</a:t>
            </a:r>
            <a:r>
              <a:rPr lang="zh-CN" altLang="en-US" sz="2400" dirty="0">
                <a:latin typeface="Calibri" pitchFamily="34" charset="0"/>
                <a:cs typeface="Calibri" pitchFamily="34" charset="0"/>
              </a:rPr>
              <a:t>）的页框</a:t>
            </a:r>
            <a:r>
              <a:rPr lang="en-US" altLang="zh-CN" sz="2400" dirty="0">
                <a:latin typeface="Calibri" pitchFamily="34" charset="0"/>
                <a:cs typeface="Calibri" pitchFamily="34" charset="0"/>
              </a:rPr>
              <a:t>(</a:t>
            </a:r>
            <a:r>
              <a:rPr lang="zh-CN" altLang="en-US" sz="2400" dirty="0">
                <a:latin typeface="Calibri" pitchFamily="34" charset="0"/>
                <a:cs typeface="Calibri" pitchFamily="34" charset="0"/>
              </a:rPr>
              <a:t>本次扫描过程中，对每个跳过的页框，将其访问位设置成</a:t>
            </a:r>
            <a:r>
              <a:rPr lang="en-US" altLang="zh-CN" sz="2400" dirty="0">
                <a:latin typeface="Calibri" pitchFamily="34" charset="0"/>
                <a:cs typeface="Calibri" pitchFamily="34" charset="0"/>
              </a:rPr>
              <a:t>0)</a:t>
            </a:r>
            <a:r>
              <a:rPr lang="zh-CN" altLang="en-US" sz="2400" dirty="0">
                <a:latin typeface="Calibri" pitchFamily="34" charset="0"/>
                <a:cs typeface="Calibri" pitchFamily="34" charset="0"/>
              </a:rPr>
              <a:t> </a:t>
            </a:r>
          </a:p>
          <a:p>
            <a:pPr>
              <a:spcBef>
                <a:spcPts val="0"/>
              </a:spcBef>
              <a:spcAft>
                <a:spcPts val="600"/>
              </a:spcAft>
              <a:buFontTx/>
              <a:buNone/>
            </a:pPr>
            <a:r>
              <a:rPr lang="en-US" altLang="zh-CN" sz="2400" dirty="0">
                <a:latin typeface="Calibri" pitchFamily="34" charset="0"/>
                <a:cs typeface="Calibri" pitchFamily="34" charset="0"/>
              </a:rPr>
              <a:t>3</a:t>
            </a:r>
            <a:r>
              <a:rPr lang="zh-CN" altLang="en-US" sz="2400" dirty="0">
                <a:latin typeface="Calibri" pitchFamily="34" charset="0"/>
                <a:cs typeface="Calibri" pitchFamily="34" charset="0"/>
              </a:rPr>
              <a:t>．如果第</a:t>
            </a:r>
            <a:r>
              <a:rPr lang="en-US" altLang="zh-CN" sz="2400" dirty="0">
                <a:latin typeface="Calibri" pitchFamily="34" charset="0"/>
                <a:cs typeface="Calibri" pitchFamily="34" charset="0"/>
              </a:rPr>
              <a:t>2</a:t>
            </a:r>
            <a:r>
              <a:rPr lang="zh-CN" altLang="en-US" sz="2400" dirty="0">
                <a:latin typeface="Calibri" pitchFamily="34" charset="0"/>
                <a:cs typeface="Calibri" pitchFamily="34" charset="0"/>
              </a:rPr>
              <a:t>步失败，指针将回到它的最初位置，并且集合中所有页框的访问位均为</a:t>
            </a:r>
            <a:r>
              <a:rPr lang="en-US" altLang="zh-CN" sz="2400" dirty="0">
                <a:latin typeface="Calibri" pitchFamily="34" charset="0"/>
                <a:cs typeface="Calibri" pitchFamily="34" charset="0"/>
              </a:rPr>
              <a:t>0</a:t>
            </a:r>
            <a:r>
              <a:rPr lang="zh-CN" altLang="en-US" sz="2400" dirty="0">
                <a:latin typeface="Calibri" pitchFamily="34" charset="0"/>
                <a:cs typeface="Calibri" pitchFamily="34" charset="0"/>
              </a:rPr>
              <a:t>。重复第</a:t>
            </a:r>
            <a:r>
              <a:rPr lang="en-US" altLang="zh-CN" sz="2400" dirty="0">
                <a:latin typeface="Calibri" pitchFamily="34" charset="0"/>
                <a:cs typeface="Calibri" pitchFamily="34" charset="0"/>
              </a:rPr>
              <a:t>1</a:t>
            </a:r>
            <a:r>
              <a:rPr lang="zh-CN" altLang="en-US" sz="2400" dirty="0">
                <a:latin typeface="Calibri" pitchFamily="34" charset="0"/>
                <a:cs typeface="Calibri" pitchFamily="34" charset="0"/>
              </a:rPr>
              <a:t>步，并且，如果有必要，重复第</a:t>
            </a:r>
            <a:r>
              <a:rPr lang="en-US" altLang="zh-CN" sz="2400" dirty="0">
                <a:latin typeface="Calibri" pitchFamily="34" charset="0"/>
                <a:cs typeface="Calibri" pitchFamily="34" charset="0"/>
              </a:rPr>
              <a:t>2</a:t>
            </a:r>
            <a:r>
              <a:rPr lang="zh-CN" altLang="en-US" sz="2400" dirty="0">
                <a:latin typeface="Calibri" pitchFamily="34" charset="0"/>
                <a:cs typeface="Calibri" pitchFamily="34" charset="0"/>
              </a:rPr>
              <a:t>步。这样将可以找到供置换的页框 </a:t>
            </a:r>
            <a:endParaRPr lang="en-US" altLang="zh-CN" sz="2400" dirty="0">
              <a:latin typeface="Calibri" pitchFamily="34" charset="0"/>
              <a:cs typeface="Calibri" pitchFamily="34" charset="0"/>
            </a:endParaRPr>
          </a:p>
          <a:p>
            <a:pPr>
              <a:spcBef>
                <a:spcPts val="0"/>
              </a:spcBef>
              <a:spcAft>
                <a:spcPts val="600"/>
              </a:spcAft>
              <a:buFontTx/>
              <a:buNone/>
            </a:pPr>
            <a:endParaRPr lang="en-US" altLang="zh-CN" sz="2400" dirty="0">
              <a:latin typeface="Calibri" pitchFamily="34" charset="0"/>
              <a:cs typeface="Calibri" pitchFamily="34" charset="0"/>
            </a:endParaRPr>
          </a:p>
          <a:p>
            <a:pPr>
              <a:spcBef>
                <a:spcPts val="0"/>
              </a:spcBef>
              <a:spcAft>
                <a:spcPts val="600"/>
              </a:spcAft>
              <a:buFontTx/>
              <a:buNone/>
            </a:pPr>
            <a:r>
              <a:rPr lang="zh-CN" altLang="en-US" sz="2400" dirty="0">
                <a:latin typeface="Calibri" pitchFamily="34" charset="0"/>
                <a:cs typeface="Calibri" pitchFamily="34" charset="0"/>
              </a:rPr>
              <a:t>提示：与上面介绍的</a:t>
            </a:r>
            <a:r>
              <a:rPr lang="en-US" altLang="zh-CN" sz="2400" dirty="0">
                <a:latin typeface="Calibri" pitchFamily="34" charset="0"/>
                <a:cs typeface="Calibri" pitchFamily="34" charset="0"/>
              </a:rPr>
              <a:t>NRU</a:t>
            </a:r>
            <a:r>
              <a:rPr lang="zh-CN" altLang="en-US" sz="2400" dirty="0">
                <a:latin typeface="Calibri" pitchFamily="34" charset="0"/>
                <a:cs typeface="Calibri" pitchFamily="34" charset="0"/>
              </a:rPr>
              <a:t>有区别</a:t>
            </a:r>
          </a:p>
        </p:txBody>
      </p:sp>
    </p:spTree>
    <p:extLst>
      <p:ext uri="{BB962C8B-B14F-4D97-AF65-F5344CB8AC3E}">
        <p14:creationId xmlns:p14="http://schemas.microsoft.com/office/powerpoint/2010/main" val="27417198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zh-CN" altLang="en-US" sz="4000" dirty="0"/>
              <a:t>时钟算法实现</a:t>
            </a:r>
          </a:p>
        </p:txBody>
      </p:sp>
      <p:pic>
        <p:nvPicPr>
          <p:cNvPr id="37891" name="Content Placeholder 3" descr="Fig08_18.gif"/>
          <p:cNvPicPr>
            <a:picLocks noChangeAspect="1"/>
          </p:cNvPicPr>
          <p:nvPr/>
        </p:nvPicPr>
        <p:blipFill>
          <a:blip r:embed="rId3" cstate="print">
            <a:extLst>
              <a:ext uri="{28A0092B-C50C-407E-A947-70E740481C1C}">
                <a14:useLocalDpi xmlns:a14="http://schemas.microsoft.com/office/drawing/2010/main" val="0"/>
              </a:ext>
            </a:extLst>
          </a:blip>
          <a:srcRect b="16743"/>
          <a:stretch>
            <a:fillRect/>
          </a:stretch>
        </p:blipFill>
        <p:spPr bwMode="auto">
          <a:xfrm>
            <a:off x="899592" y="1570757"/>
            <a:ext cx="5472112"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676777" y="1707282"/>
            <a:ext cx="2071687" cy="1785937"/>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800080"/>
                </a:solidFill>
                <a:latin typeface="Calibri" pitchFamily="34" charset="0"/>
                <a:ea typeface="华文楷体" pitchFamily="2" charset="-122"/>
              </a:rPr>
              <a:t>该策略用于较早版本的</a:t>
            </a:r>
            <a:r>
              <a:rPr lang="en-US" altLang="zh-CN" sz="2400" b="1" dirty="0" err="1">
                <a:solidFill>
                  <a:srgbClr val="800080"/>
                </a:solidFill>
                <a:latin typeface="Calibri" pitchFamily="34" charset="0"/>
                <a:ea typeface="华文楷体" pitchFamily="2" charset="-122"/>
              </a:rPr>
              <a:t>macintosh</a:t>
            </a:r>
            <a:r>
              <a:rPr lang="zh-CN" altLang="en-US" sz="2400" b="1" dirty="0">
                <a:solidFill>
                  <a:srgbClr val="800080"/>
                </a:solidFill>
                <a:latin typeface="Calibri" pitchFamily="34" charset="0"/>
                <a:ea typeface="华文楷体" pitchFamily="2" charset="-122"/>
              </a:rPr>
              <a:t>虚拟存储方案</a:t>
            </a:r>
          </a:p>
        </p:txBody>
      </p:sp>
      <p:sp>
        <p:nvSpPr>
          <p:cNvPr id="6" name="矩形 5"/>
          <p:cNvSpPr/>
          <p:nvPr/>
        </p:nvSpPr>
        <p:spPr>
          <a:xfrm>
            <a:off x="6676777" y="3921844"/>
            <a:ext cx="2071687" cy="1785938"/>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800080"/>
                </a:solidFill>
                <a:latin typeface="Calibri" pitchFamily="34" charset="0"/>
                <a:ea typeface="华文楷体" pitchFamily="2" charset="-122"/>
              </a:rPr>
              <a:t>优先选择不需要写回磁盘的页面，节省时间</a:t>
            </a:r>
          </a:p>
        </p:txBody>
      </p:sp>
    </p:spTree>
    <p:extLst>
      <p:ext uri="{BB962C8B-B14F-4D97-AF65-F5344CB8AC3E}">
        <p14:creationId xmlns:p14="http://schemas.microsoft.com/office/powerpoint/2010/main" val="41737061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4000" dirty="0"/>
              <a:t>最近最少使用算法</a:t>
            </a:r>
            <a:r>
              <a:rPr lang="en-US" altLang="zh-CN" sz="4000" dirty="0"/>
              <a:t>(LRU)</a:t>
            </a:r>
            <a:endParaRPr lang="zh-CN" altLang="en-US" sz="4000" dirty="0"/>
          </a:p>
        </p:txBody>
      </p:sp>
      <p:sp>
        <p:nvSpPr>
          <p:cNvPr id="38915" name="Rectangle 3"/>
          <p:cNvSpPr>
            <a:spLocks noGrp="1" noChangeArrowheads="1"/>
          </p:cNvSpPr>
          <p:nvPr>
            <p:ph idx="1"/>
          </p:nvPr>
        </p:nvSpPr>
        <p:spPr>
          <a:xfrm>
            <a:off x="827584" y="1580728"/>
            <a:ext cx="7498080" cy="4800600"/>
          </a:xfrm>
          <a:prstGeom prst="rect">
            <a:avLst/>
          </a:prstGeom>
        </p:spPr>
        <p:txBody>
          <a:bodyPr>
            <a:normAutofit/>
          </a:bodyPr>
          <a:lstStyle/>
          <a:p>
            <a:pPr eaLnBrk="1" hangingPunct="1">
              <a:buSzPct val="70000"/>
              <a:buFontTx/>
              <a:buNone/>
            </a:pPr>
            <a:r>
              <a:rPr lang="en-US" altLang="zh-CN" sz="2800" dirty="0">
                <a:latin typeface="Calibri" pitchFamily="34" charset="0"/>
                <a:cs typeface="Calibri" pitchFamily="34" charset="0"/>
              </a:rPr>
              <a:t>Least Recently Used</a:t>
            </a:r>
            <a:endParaRPr lang="zh-CN" altLang="en-US" sz="2800" dirty="0">
              <a:latin typeface="Calibri" pitchFamily="34" charset="0"/>
              <a:cs typeface="Calibri" pitchFamily="34" charset="0"/>
            </a:endParaRPr>
          </a:p>
          <a:p>
            <a:pPr eaLnBrk="1" hangingPunct="1">
              <a:buFontTx/>
              <a:buNone/>
            </a:pPr>
            <a:r>
              <a:rPr lang="zh-CN" altLang="en-US" sz="2800" dirty="0">
                <a:latin typeface="Calibri" pitchFamily="34" charset="0"/>
                <a:cs typeface="Calibri" pitchFamily="34" charset="0"/>
              </a:rPr>
              <a:t>     选择最后一次访问时间距离当前时间最长的一页并置换</a:t>
            </a:r>
          </a:p>
          <a:p>
            <a:pPr eaLnBrk="1" hangingPunct="1">
              <a:buFontTx/>
              <a:buNone/>
            </a:pPr>
            <a:r>
              <a:rPr lang="zh-CN" altLang="en-US" sz="2800" dirty="0">
                <a:latin typeface="Calibri" pitchFamily="34" charset="0"/>
                <a:cs typeface="Calibri" pitchFamily="34" charset="0"/>
              </a:rPr>
              <a:t>      即置换未使用时间最长的一页</a:t>
            </a:r>
          </a:p>
          <a:p>
            <a:pPr eaLnBrk="1" hangingPunct="1">
              <a:buFontTx/>
              <a:buNone/>
            </a:pPr>
            <a:endParaRPr lang="en-US" altLang="zh-CN" sz="2800" dirty="0">
              <a:latin typeface="Calibri" pitchFamily="34" charset="0"/>
              <a:cs typeface="Calibri" pitchFamily="34" charset="0"/>
            </a:endParaRPr>
          </a:p>
          <a:p>
            <a:pPr eaLnBrk="1" hangingPunct="1">
              <a:buFont typeface="Wingdings" pitchFamily="2" charset="2"/>
              <a:buChar char="l"/>
            </a:pPr>
            <a:r>
              <a:rPr lang="zh-CN" altLang="en-US" sz="2800" dirty="0">
                <a:solidFill>
                  <a:srgbClr val="C00000"/>
                </a:solidFill>
                <a:latin typeface="Calibri" pitchFamily="34" charset="0"/>
                <a:cs typeface="Calibri" pitchFamily="34" charset="0"/>
              </a:rPr>
              <a:t>性能接近</a:t>
            </a:r>
            <a:r>
              <a:rPr lang="en-US" altLang="zh-CN" sz="2800" dirty="0">
                <a:solidFill>
                  <a:srgbClr val="C00000"/>
                </a:solidFill>
                <a:latin typeface="Calibri" pitchFamily="34" charset="0"/>
                <a:cs typeface="Calibri" pitchFamily="34" charset="0"/>
              </a:rPr>
              <a:t>OPT</a:t>
            </a:r>
          </a:p>
          <a:p>
            <a:pPr eaLnBrk="1" hangingPunct="1">
              <a:buFontTx/>
              <a:buNone/>
            </a:pPr>
            <a:endParaRPr lang="zh-CN" altLang="en-US" sz="2800" dirty="0">
              <a:latin typeface="Calibri" pitchFamily="34" charset="0"/>
              <a:cs typeface="Calibri" pitchFamily="34" charset="0"/>
            </a:endParaRPr>
          </a:p>
          <a:p>
            <a:pPr eaLnBrk="1" hangingPunct="1">
              <a:buFont typeface="Wingdings" pitchFamily="2" charset="2"/>
              <a:buChar char="l"/>
            </a:pPr>
            <a:r>
              <a:rPr lang="zh-CN" altLang="en-US" sz="2800" dirty="0">
                <a:latin typeface="Calibri" pitchFamily="34" charset="0"/>
                <a:cs typeface="Calibri" pitchFamily="34" charset="0"/>
              </a:rPr>
              <a:t>实现：时间戳 或 维护一个访问页的栈</a:t>
            </a:r>
          </a:p>
          <a:p>
            <a:pPr eaLnBrk="1" hangingPunct="1">
              <a:buFontTx/>
              <a:buNone/>
            </a:pPr>
            <a:r>
              <a:rPr lang="zh-CN" altLang="en-US" sz="2800" dirty="0">
                <a:latin typeface="Calibri" pitchFamily="34" charset="0"/>
                <a:cs typeface="Calibri" pitchFamily="34" charset="0"/>
              </a:rPr>
              <a:t>                   →    开销大           </a:t>
            </a:r>
          </a:p>
        </p:txBody>
      </p:sp>
    </p:spTree>
    <p:extLst>
      <p:ext uri="{BB962C8B-B14F-4D97-AF65-F5344CB8AC3E}">
        <p14:creationId xmlns:p14="http://schemas.microsoft.com/office/powerpoint/2010/main" val="38030877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t>LRU</a:t>
            </a:r>
            <a:r>
              <a:rPr lang="zh-CN" altLang="en-US" sz="4000" dirty="0"/>
              <a:t>算法的一种硬件实现</a:t>
            </a:r>
          </a:p>
        </p:txBody>
      </p:sp>
      <p:sp>
        <p:nvSpPr>
          <p:cNvPr id="6" name="内容占位符 5"/>
          <p:cNvSpPr>
            <a:spLocks noGrp="1"/>
          </p:cNvSpPr>
          <p:nvPr>
            <p:ph idx="1"/>
          </p:nvPr>
        </p:nvSpPr>
        <p:spPr>
          <a:xfrm>
            <a:off x="539552" y="1580728"/>
            <a:ext cx="7498080" cy="4800600"/>
          </a:xfrm>
        </p:spPr>
        <p:txBody>
          <a:bodyPr>
            <a:normAutofit/>
          </a:bodyPr>
          <a:lstStyle/>
          <a:p>
            <a:r>
              <a:rPr lang="zh-CN" altLang="en-US" sz="2400" dirty="0"/>
              <a:t>页面访问顺序</a:t>
            </a:r>
            <a:r>
              <a:rPr lang="en-US" altLang="zh-CN" sz="2400" dirty="0"/>
              <a:t>0, 1, 2, 3, 2, 1, 0, 3, 2, 3</a:t>
            </a:r>
          </a:p>
          <a:p>
            <a:pPr marL="0" indent="0">
              <a:buNone/>
            </a:pPr>
            <a:endParaRPr lang="zh-CN" altLang="en-US" sz="2400" dirty="0"/>
          </a:p>
        </p:txBody>
      </p:sp>
      <p:pic>
        <p:nvPicPr>
          <p:cNvPr id="3" name="Picture 6" descr="03-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449661"/>
            <a:ext cx="7419975" cy="4003675"/>
          </a:xfrm>
          <a:prstGeom prst="rect">
            <a:avLst/>
          </a:prstGeom>
          <a:noFill/>
          <a:extLst>
            <a:ext uri="{909E8E84-426E-40DD-AFC4-6F175D3DCCD1}">
              <a14:hiddenFill xmlns:a14="http://schemas.microsoft.com/office/drawing/2010/main">
                <a:solidFill>
                  <a:srgbClr val="FFFFFF"/>
                </a:solidFill>
              </a14:hiddenFill>
            </a:ext>
          </a:extLst>
        </p:spPr>
      </p:pic>
      <p:sp>
        <p:nvSpPr>
          <p:cNvPr id="5" name="云形 4"/>
          <p:cNvSpPr/>
          <p:nvPr/>
        </p:nvSpPr>
        <p:spPr>
          <a:xfrm>
            <a:off x="6623720" y="764704"/>
            <a:ext cx="2520280" cy="1440160"/>
          </a:xfrm>
          <a:prstGeom prst="cloud">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rgbClr val="7030A0"/>
                </a:solidFill>
                <a:latin typeface="华文楷体" pitchFamily="2" charset="-122"/>
                <a:ea typeface="华文楷体" pitchFamily="2" charset="-122"/>
              </a:rPr>
              <a:t>思考题：解释其理由</a:t>
            </a:r>
          </a:p>
        </p:txBody>
      </p:sp>
    </p:spTree>
    <p:extLst>
      <p:ext uri="{BB962C8B-B14F-4D97-AF65-F5344CB8AC3E}">
        <p14:creationId xmlns:p14="http://schemas.microsoft.com/office/powerpoint/2010/main" val="42769663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5536" y="274638"/>
            <a:ext cx="8229600" cy="922114"/>
          </a:xfrm>
        </p:spPr>
        <p:txBody>
          <a:bodyPr/>
          <a:lstStyle/>
          <a:p>
            <a:pPr eaLnBrk="1" hangingPunct="1"/>
            <a:r>
              <a:rPr lang="zh-CN" altLang="en-US" sz="4000" dirty="0"/>
              <a:t>最不经常使用算法</a:t>
            </a:r>
            <a:r>
              <a:rPr lang="en-US" altLang="zh-CN" sz="4000" dirty="0"/>
              <a:t>(NFU)</a:t>
            </a:r>
            <a:endParaRPr lang="zh-CN" altLang="en-US" sz="4000" dirty="0"/>
          </a:p>
        </p:txBody>
      </p:sp>
      <p:sp>
        <p:nvSpPr>
          <p:cNvPr id="39939" name="Rectangle 3"/>
          <p:cNvSpPr>
            <a:spLocks noGrp="1" noChangeArrowheads="1"/>
          </p:cNvSpPr>
          <p:nvPr>
            <p:ph idx="1"/>
          </p:nvPr>
        </p:nvSpPr>
        <p:spPr>
          <a:xfrm>
            <a:off x="755576" y="1609416"/>
            <a:ext cx="7643192" cy="4846320"/>
          </a:xfrm>
          <a:prstGeom prst="rect">
            <a:avLst/>
          </a:prstGeom>
        </p:spPr>
        <p:txBody>
          <a:bodyPr/>
          <a:lstStyle/>
          <a:p>
            <a:pPr eaLnBrk="1" hangingPunct="1">
              <a:lnSpc>
                <a:spcPct val="90000"/>
              </a:lnSpc>
              <a:buSzPct val="70000"/>
              <a:buFontTx/>
              <a:buNone/>
            </a:pPr>
            <a:r>
              <a:rPr lang="en-US" altLang="zh-CN" sz="2800" dirty="0">
                <a:latin typeface="Calibri" pitchFamily="34" charset="0"/>
                <a:cs typeface="Calibri" pitchFamily="34" charset="0"/>
              </a:rPr>
              <a:t>Not Frequently Used</a:t>
            </a:r>
            <a:endParaRPr lang="zh-CN" altLang="en-US" sz="2800" dirty="0">
              <a:latin typeface="Calibri" pitchFamily="34" charset="0"/>
              <a:cs typeface="Calibri" pitchFamily="34" charset="0"/>
            </a:endParaRPr>
          </a:p>
          <a:p>
            <a:pPr eaLnBrk="1" hangingPunct="1">
              <a:lnSpc>
                <a:spcPct val="90000"/>
              </a:lnSpc>
              <a:buFontTx/>
              <a:buNone/>
            </a:pPr>
            <a:r>
              <a:rPr lang="zh-CN" altLang="en-US" sz="2800" dirty="0">
                <a:latin typeface="Calibri" pitchFamily="34" charset="0"/>
                <a:cs typeface="Calibri" pitchFamily="34" charset="0"/>
              </a:rPr>
              <a:t>    选择访问次数最少的页面置换</a:t>
            </a:r>
          </a:p>
          <a:p>
            <a:pPr eaLnBrk="1" hangingPunct="1">
              <a:lnSpc>
                <a:spcPct val="90000"/>
              </a:lnSpc>
              <a:buFontTx/>
              <a:buNone/>
            </a:pPr>
            <a:r>
              <a:rPr lang="zh-CN" altLang="en-US" sz="2800" dirty="0">
                <a:latin typeface="Calibri" pitchFamily="34" charset="0"/>
                <a:cs typeface="Calibri" pitchFamily="34" charset="0"/>
              </a:rPr>
              <a:t>    </a:t>
            </a:r>
            <a:endParaRPr lang="en-US" altLang="zh-CN" sz="2800" dirty="0">
              <a:latin typeface="Calibri" pitchFamily="34" charset="0"/>
              <a:cs typeface="Calibri" pitchFamily="34" charset="0"/>
            </a:endParaRPr>
          </a:p>
          <a:p>
            <a:pPr eaLnBrk="1" hangingPunct="1">
              <a:lnSpc>
                <a:spcPct val="90000"/>
              </a:lnSpc>
              <a:buFont typeface="Wingdings" pitchFamily="2" charset="2"/>
              <a:buChar char="l"/>
            </a:pPr>
            <a:r>
              <a:rPr lang="en-US" altLang="zh-CN" sz="2800" dirty="0">
                <a:latin typeface="Calibri" pitchFamily="34" charset="0"/>
                <a:cs typeface="Calibri" pitchFamily="34" charset="0"/>
              </a:rPr>
              <a:t>LRU</a:t>
            </a:r>
            <a:r>
              <a:rPr lang="zh-CN" altLang="en-US" sz="2800" dirty="0">
                <a:latin typeface="Calibri" pitchFamily="34" charset="0"/>
                <a:cs typeface="Calibri" pitchFamily="34" charset="0"/>
              </a:rPr>
              <a:t>的一种软件解决方案</a:t>
            </a:r>
          </a:p>
          <a:p>
            <a:pPr eaLnBrk="1" hangingPunct="1">
              <a:lnSpc>
                <a:spcPct val="90000"/>
              </a:lnSpc>
              <a:buFontTx/>
              <a:buNone/>
            </a:pPr>
            <a:endParaRPr lang="en-US" altLang="zh-CN" sz="2800" dirty="0">
              <a:latin typeface="Calibri" pitchFamily="34" charset="0"/>
              <a:cs typeface="Calibri" pitchFamily="34" charset="0"/>
            </a:endParaRPr>
          </a:p>
          <a:p>
            <a:pPr eaLnBrk="1" hangingPunct="1">
              <a:lnSpc>
                <a:spcPct val="90000"/>
              </a:lnSpc>
              <a:buFont typeface="Wingdings" pitchFamily="2" charset="2"/>
              <a:buChar char="l"/>
            </a:pPr>
            <a:r>
              <a:rPr lang="zh-CN" altLang="en-US" sz="2800" dirty="0">
                <a:latin typeface="Calibri" pitchFamily="34" charset="0"/>
                <a:cs typeface="Calibri" pitchFamily="34" charset="0"/>
              </a:rPr>
              <a:t>实现：</a:t>
            </a:r>
            <a:endParaRPr lang="en-US" altLang="zh-CN" sz="2800" dirty="0">
              <a:latin typeface="Calibri" pitchFamily="34" charset="0"/>
              <a:cs typeface="Calibri" pitchFamily="34" charset="0"/>
            </a:endParaRPr>
          </a:p>
          <a:p>
            <a:pPr lvl="1">
              <a:lnSpc>
                <a:spcPct val="90000"/>
              </a:lnSpc>
              <a:buFont typeface="Wingdings" panose="05000000000000000000" pitchFamily="2" charset="2"/>
              <a:buChar char="Ø"/>
            </a:pPr>
            <a:r>
              <a:rPr lang="en-US" altLang="zh-CN" sz="2500" dirty="0">
                <a:latin typeface="Calibri" pitchFamily="34" charset="0"/>
                <a:cs typeface="Calibri" pitchFamily="34" charset="0"/>
              </a:rPr>
              <a:t>  </a:t>
            </a:r>
            <a:r>
              <a:rPr lang="zh-CN" altLang="en-US" sz="2400" dirty="0"/>
              <a:t>软件计数器，一页一个，初值为</a:t>
            </a:r>
            <a:r>
              <a:rPr lang="en-US" altLang="zh-CN" sz="2400" dirty="0"/>
              <a:t>0</a:t>
            </a:r>
          </a:p>
          <a:p>
            <a:pPr lvl="1">
              <a:lnSpc>
                <a:spcPct val="90000"/>
              </a:lnSpc>
              <a:buFont typeface="Wingdings" panose="05000000000000000000" pitchFamily="2" charset="2"/>
              <a:buChar char="Ø"/>
            </a:pPr>
            <a:r>
              <a:rPr lang="en-US" altLang="zh-CN" sz="2400" dirty="0"/>
              <a:t>  </a:t>
            </a:r>
            <a:r>
              <a:rPr lang="zh-CN" altLang="en-US" sz="2400" dirty="0"/>
              <a:t>每次时钟中断时，计数器加</a:t>
            </a:r>
            <a:r>
              <a:rPr lang="en-US" altLang="zh-CN" sz="2400" dirty="0"/>
              <a:t>R</a:t>
            </a:r>
          </a:p>
          <a:p>
            <a:pPr lvl="1">
              <a:lnSpc>
                <a:spcPct val="90000"/>
              </a:lnSpc>
              <a:buFont typeface="Wingdings" panose="05000000000000000000" pitchFamily="2" charset="2"/>
              <a:buChar char="Ø"/>
            </a:pPr>
            <a:r>
              <a:rPr lang="en-US" altLang="zh-CN" sz="2400" dirty="0"/>
              <a:t>  </a:t>
            </a:r>
            <a:r>
              <a:rPr lang="zh-CN" altLang="en-US" sz="2400" dirty="0"/>
              <a:t>发生缺页中断时，选择计数器值最小的一页置换</a:t>
            </a:r>
          </a:p>
        </p:txBody>
      </p:sp>
    </p:spTree>
    <p:extLst>
      <p:ext uri="{BB962C8B-B14F-4D97-AF65-F5344CB8AC3E}">
        <p14:creationId xmlns:p14="http://schemas.microsoft.com/office/powerpoint/2010/main" val="21544612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zh-CN" altLang="en-US" sz="4000" dirty="0"/>
              <a:t>老化算法</a:t>
            </a:r>
            <a:r>
              <a:rPr lang="en-US" altLang="zh-CN" sz="4000" dirty="0"/>
              <a:t>(Aging)</a:t>
            </a:r>
            <a:endParaRPr lang="zh-CN" altLang="en-US" sz="4000" dirty="0"/>
          </a:p>
        </p:txBody>
      </p:sp>
      <p:sp>
        <p:nvSpPr>
          <p:cNvPr id="40963" name="Rectangle 3"/>
          <p:cNvSpPr>
            <a:spLocks noGrp="1" noChangeArrowheads="1"/>
          </p:cNvSpPr>
          <p:nvPr>
            <p:ph idx="1"/>
          </p:nvPr>
        </p:nvSpPr>
        <p:spPr>
          <a:xfrm>
            <a:off x="1033264" y="1535008"/>
            <a:ext cx="7787208" cy="4846320"/>
          </a:xfrm>
          <a:prstGeom prst="rect">
            <a:avLst/>
          </a:prstGeom>
        </p:spPr>
        <p:txBody>
          <a:bodyPr>
            <a:normAutofit/>
          </a:bodyPr>
          <a:lstStyle/>
          <a:p>
            <a:pPr eaLnBrk="1" hangingPunct="1">
              <a:lnSpc>
                <a:spcPct val="90000"/>
              </a:lnSpc>
              <a:buFontTx/>
              <a:buNone/>
            </a:pPr>
            <a:r>
              <a:rPr lang="zh-CN" altLang="en-US" sz="2400" dirty="0">
                <a:solidFill>
                  <a:srgbClr val="0000CC"/>
                </a:solidFill>
                <a:latin typeface="Calibri" pitchFamily="34" charset="0"/>
                <a:cs typeface="Calibri" pitchFamily="34" charset="0"/>
              </a:rPr>
              <a:t>改进（模拟</a:t>
            </a:r>
            <a:r>
              <a:rPr lang="en-US" altLang="zh-CN" sz="2400" dirty="0">
                <a:solidFill>
                  <a:srgbClr val="0000CC"/>
                </a:solidFill>
                <a:latin typeface="Calibri" pitchFamily="34" charset="0"/>
                <a:cs typeface="Calibri" pitchFamily="34" charset="0"/>
              </a:rPr>
              <a:t>LRU</a:t>
            </a:r>
            <a:r>
              <a:rPr lang="zh-CN" altLang="en-US" sz="2400" dirty="0">
                <a:solidFill>
                  <a:srgbClr val="0000CC"/>
                </a:solidFill>
                <a:latin typeface="Calibri" pitchFamily="34" charset="0"/>
                <a:cs typeface="Calibri" pitchFamily="34" charset="0"/>
              </a:rPr>
              <a:t>）</a:t>
            </a:r>
            <a:r>
              <a:rPr lang="zh-CN" altLang="en-US" sz="2400" dirty="0">
                <a:latin typeface="Calibri" pitchFamily="34" charset="0"/>
                <a:cs typeface="Calibri" pitchFamily="34" charset="0"/>
              </a:rPr>
              <a:t>：计数器在加</a:t>
            </a:r>
            <a:r>
              <a:rPr lang="en-US" altLang="zh-CN" sz="2400" dirty="0">
                <a:latin typeface="Calibri" pitchFamily="34" charset="0"/>
                <a:cs typeface="Calibri" pitchFamily="34" charset="0"/>
              </a:rPr>
              <a:t>R</a:t>
            </a:r>
            <a:r>
              <a:rPr lang="zh-CN" altLang="en-US" sz="2400" dirty="0">
                <a:latin typeface="Calibri" pitchFamily="34" charset="0"/>
                <a:cs typeface="Calibri" pitchFamily="34" charset="0"/>
              </a:rPr>
              <a:t>前先右移一位</a:t>
            </a:r>
          </a:p>
          <a:p>
            <a:pPr eaLnBrk="1" hangingPunct="1">
              <a:lnSpc>
                <a:spcPct val="90000"/>
              </a:lnSpc>
              <a:buFontTx/>
              <a:buNone/>
            </a:pPr>
            <a:r>
              <a:rPr lang="zh-CN" altLang="en-US" sz="2400" dirty="0">
                <a:latin typeface="Calibri" pitchFamily="34" charset="0"/>
                <a:cs typeface="Calibri" pitchFamily="34" charset="0"/>
              </a:rPr>
              <a:t>                                       </a:t>
            </a:r>
            <a:r>
              <a:rPr lang="en-US" altLang="zh-CN" sz="2400" dirty="0">
                <a:latin typeface="Calibri" pitchFamily="34" charset="0"/>
                <a:cs typeface="Calibri" pitchFamily="34" charset="0"/>
              </a:rPr>
              <a:t>R</a:t>
            </a:r>
            <a:r>
              <a:rPr lang="zh-CN" altLang="en-US" sz="2400" dirty="0">
                <a:latin typeface="Calibri" pitchFamily="34" charset="0"/>
                <a:cs typeface="Calibri" pitchFamily="34" charset="0"/>
              </a:rPr>
              <a:t>位加到计数器的最左端</a:t>
            </a:r>
          </a:p>
        </p:txBody>
      </p:sp>
      <p:pic>
        <p:nvPicPr>
          <p:cNvPr id="40964" name="Picture 6" descr="0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637110"/>
            <a:ext cx="70135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176589" y="404664"/>
            <a:ext cx="3571875" cy="714375"/>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800080"/>
                </a:solidFill>
                <a:latin typeface="Calibri" pitchFamily="34" charset="0"/>
                <a:ea typeface="华文楷体" pitchFamily="2" charset="-122"/>
              </a:rPr>
              <a:t>思考：与</a:t>
            </a:r>
            <a:r>
              <a:rPr lang="en-US" altLang="zh-CN" sz="2400" b="1" dirty="0">
                <a:solidFill>
                  <a:srgbClr val="800080"/>
                </a:solidFill>
                <a:latin typeface="Calibri" pitchFamily="34" charset="0"/>
                <a:ea typeface="华文楷体" pitchFamily="2" charset="-122"/>
              </a:rPr>
              <a:t>LRU</a:t>
            </a:r>
            <a:r>
              <a:rPr lang="zh-CN" altLang="en-US" sz="2400" b="1" dirty="0">
                <a:solidFill>
                  <a:srgbClr val="800080"/>
                </a:solidFill>
                <a:latin typeface="Calibri" pitchFamily="34" charset="0"/>
                <a:ea typeface="华文楷体" pitchFamily="2" charset="-122"/>
              </a:rPr>
              <a:t>的比较</a:t>
            </a:r>
          </a:p>
        </p:txBody>
      </p:sp>
    </p:spTree>
    <p:extLst>
      <p:ext uri="{BB962C8B-B14F-4D97-AF65-F5344CB8AC3E}">
        <p14:creationId xmlns:p14="http://schemas.microsoft.com/office/powerpoint/2010/main" val="21122574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611560" y="274638"/>
            <a:ext cx="7571184" cy="1066130"/>
          </a:xfrm>
          <a:noFill/>
        </p:spPr>
        <p:txBody>
          <a:bodyPr anchor="ctr"/>
          <a:lstStyle/>
          <a:p>
            <a:pPr eaLnBrk="1" hangingPunct="1"/>
            <a:r>
              <a:rPr lang="zh-CN" altLang="en-US" sz="4000" dirty="0"/>
              <a:t>页面置换算法应用</a:t>
            </a:r>
          </a:p>
        </p:txBody>
      </p:sp>
      <p:sp>
        <p:nvSpPr>
          <p:cNvPr id="41986" name="Rectangle 2"/>
          <p:cNvSpPr>
            <a:spLocks noGrp="1" noChangeArrowheads="1"/>
          </p:cNvSpPr>
          <p:nvPr>
            <p:ph idx="1"/>
          </p:nvPr>
        </p:nvSpPr>
        <p:spPr>
          <a:xfrm>
            <a:off x="755576" y="1652736"/>
            <a:ext cx="7498080" cy="4800600"/>
          </a:xfrm>
          <a:prstGeom prst="rect">
            <a:avLst/>
          </a:prstGeom>
        </p:spPr>
        <p:txBody>
          <a:bodyPr>
            <a:normAutofit/>
          </a:bodyPr>
          <a:lstStyle/>
          <a:p>
            <a:pPr eaLnBrk="1" hangingPunct="1">
              <a:spcBef>
                <a:spcPct val="0"/>
              </a:spcBef>
              <a:buFontTx/>
              <a:buNone/>
            </a:pPr>
            <a:r>
              <a:rPr lang="zh-CN" altLang="en-US" sz="2800" dirty="0">
                <a:latin typeface="Calibri" pitchFamily="34" charset="0"/>
                <a:cs typeface="Calibri" pitchFamily="34" charset="0"/>
              </a:rPr>
              <a:t>  例子：系统给某进程分配</a:t>
            </a:r>
            <a:r>
              <a:rPr lang="en-US" altLang="zh-CN" sz="2800" dirty="0">
                <a:latin typeface="Calibri" pitchFamily="34" charset="0"/>
                <a:cs typeface="Calibri" pitchFamily="34" charset="0"/>
              </a:rPr>
              <a:t>3</a:t>
            </a:r>
            <a:r>
              <a:rPr lang="zh-CN" altLang="en-US" sz="2800" dirty="0">
                <a:latin typeface="Calibri" pitchFamily="34" charset="0"/>
                <a:cs typeface="Calibri" pitchFamily="34" charset="0"/>
              </a:rPr>
              <a:t>个页框</a:t>
            </a:r>
            <a:r>
              <a:rPr lang="en-US" altLang="zh-CN" sz="2800" dirty="0">
                <a:latin typeface="Calibri" pitchFamily="34" charset="0"/>
                <a:cs typeface="Calibri" pitchFamily="34" charset="0"/>
              </a:rPr>
              <a:t>(</a:t>
            </a:r>
            <a:r>
              <a:rPr lang="zh-CN" altLang="en-US" sz="2800" dirty="0">
                <a:latin typeface="Calibri" pitchFamily="34" charset="0"/>
                <a:cs typeface="Calibri" pitchFamily="34" charset="0"/>
              </a:rPr>
              <a:t>固定分配策略</a:t>
            </a:r>
            <a:r>
              <a:rPr lang="en-US" altLang="zh-CN" sz="2800" dirty="0">
                <a:latin typeface="Calibri" pitchFamily="34" charset="0"/>
                <a:cs typeface="Calibri" pitchFamily="34" charset="0"/>
              </a:rPr>
              <a:t>)</a:t>
            </a:r>
            <a:r>
              <a:rPr lang="zh-CN" altLang="en-US" sz="2800" dirty="0">
                <a:latin typeface="Calibri" pitchFamily="34" charset="0"/>
                <a:cs typeface="Calibri" pitchFamily="34" charset="0"/>
              </a:rPr>
              <a:t>，初始为空</a:t>
            </a:r>
            <a:endParaRPr lang="en-US" altLang="zh-CN" sz="2800" dirty="0">
              <a:latin typeface="Calibri" pitchFamily="34" charset="0"/>
              <a:cs typeface="Calibri" pitchFamily="34" charset="0"/>
            </a:endParaRPr>
          </a:p>
          <a:p>
            <a:pPr eaLnBrk="1" hangingPunct="1">
              <a:spcBef>
                <a:spcPct val="0"/>
              </a:spcBef>
              <a:buFontTx/>
              <a:buNone/>
            </a:pPr>
            <a:r>
              <a:rPr lang="zh-CN" altLang="en-US" sz="2800" dirty="0">
                <a:latin typeface="Calibri" pitchFamily="34" charset="0"/>
                <a:cs typeface="Calibri" pitchFamily="34" charset="0"/>
              </a:rPr>
              <a:t>  进程执行时，页面访问顺序为：</a:t>
            </a:r>
            <a:endParaRPr lang="en-US" altLang="zh-CN" sz="2800" dirty="0">
              <a:latin typeface="Calibri" pitchFamily="34" charset="0"/>
              <a:cs typeface="Calibri" pitchFamily="34" charset="0"/>
            </a:endParaRPr>
          </a:p>
          <a:p>
            <a:pPr marL="342900" lvl="1" indent="-342900" eaLnBrk="1" hangingPunct="1">
              <a:spcBef>
                <a:spcPct val="0"/>
              </a:spcBef>
              <a:buFontTx/>
              <a:buNone/>
            </a:pPr>
            <a:r>
              <a:rPr lang="en-US" altLang="zh-CN" dirty="0">
                <a:latin typeface="Calibri" pitchFamily="34" charset="0"/>
                <a:cs typeface="Calibri" pitchFamily="34" charset="0"/>
              </a:rPr>
              <a:t>   </a:t>
            </a:r>
          </a:p>
          <a:p>
            <a:pPr marL="342900" lvl="1" indent="-342900" eaLnBrk="1" hangingPunct="1">
              <a:spcBef>
                <a:spcPct val="0"/>
              </a:spcBef>
              <a:buFontTx/>
              <a:buNone/>
            </a:pPr>
            <a:r>
              <a:rPr lang="en-US" altLang="zh-CN" dirty="0">
                <a:latin typeface="Calibri" pitchFamily="34" charset="0"/>
                <a:cs typeface="Calibri" pitchFamily="34" charset="0"/>
              </a:rPr>
              <a:t>  </a:t>
            </a:r>
            <a:r>
              <a:rPr lang="en-NZ" altLang="zh-CN" dirty="0">
                <a:latin typeface="Calibri" pitchFamily="34" charset="0"/>
                <a:cs typeface="Calibri" pitchFamily="34" charset="0"/>
              </a:rPr>
              <a:t>2 3 2 1 5 2 4 5 3 2 5 2</a:t>
            </a:r>
          </a:p>
          <a:p>
            <a:pPr eaLnBrk="1" hangingPunct="1">
              <a:spcBef>
                <a:spcPct val="0"/>
              </a:spcBef>
              <a:buFontTx/>
              <a:buNone/>
            </a:pPr>
            <a:r>
              <a:rPr lang="zh-CN" altLang="en-US" sz="2800" dirty="0">
                <a:latin typeface="Calibri" pitchFamily="34" charset="0"/>
                <a:cs typeface="Calibri" pitchFamily="34" charset="0"/>
              </a:rPr>
              <a:t>  </a:t>
            </a:r>
            <a:endParaRPr lang="en-US" altLang="zh-CN" sz="2800" dirty="0">
              <a:latin typeface="Calibri" pitchFamily="34" charset="0"/>
              <a:cs typeface="Calibri" pitchFamily="34" charset="0"/>
            </a:endParaRPr>
          </a:p>
          <a:p>
            <a:pPr eaLnBrk="1" hangingPunct="1">
              <a:spcBef>
                <a:spcPct val="0"/>
              </a:spcBef>
              <a:buFontTx/>
              <a:buNone/>
            </a:pPr>
            <a:r>
              <a:rPr lang="en-US" altLang="zh-CN" sz="2800" dirty="0">
                <a:latin typeface="Calibri" pitchFamily="34" charset="0"/>
                <a:cs typeface="Calibri" pitchFamily="34" charset="0"/>
              </a:rPr>
              <a:t>  </a:t>
            </a:r>
            <a:r>
              <a:rPr lang="zh-CN" altLang="en-US" sz="2800" dirty="0">
                <a:latin typeface="Calibri" pitchFamily="34" charset="0"/>
                <a:cs typeface="Calibri" pitchFamily="34" charset="0"/>
              </a:rPr>
              <a:t>要求：计算应用</a:t>
            </a:r>
            <a:r>
              <a:rPr lang="en-US" altLang="zh-CN" sz="2800" dirty="0">
                <a:latin typeface="Calibri" pitchFamily="34" charset="0"/>
                <a:cs typeface="Calibri" pitchFamily="34" charset="0"/>
              </a:rPr>
              <a:t>FIFO</a:t>
            </a:r>
            <a:r>
              <a:rPr lang="zh-CN" altLang="en-US" sz="2800" dirty="0">
                <a:latin typeface="Calibri" pitchFamily="34" charset="0"/>
                <a:cs typeface="Calibri" pitchFamily="34" charset="0"/>
              </a:rPr>
              <a:t>、</a:t>
            </a:r>
            <a:r>
              <a:rPr lang="en-US" altLang="zh-CN" sz="2800" dirty="0">
                <a:latin typeface="Calibri" pitchFamily="34" charset="0"/>
                <a:cs typeface="Calibri" pitchFamily="34" charset="0"/>
              </a:rPr>
              <a:t>LRU</a:t>
            </a:r>
            <a:r>
              <a:rPr lang="zh-CN" altLang="en-US" sz="2800" dirty="0">
                <a:latin typeface="Calibri" pitchFamily="34" charset="0"/>
                <a:cs typeface="Calibri" pitchFamily="34" charset="0"/>
              </a:rPr>
              <a:t> 、</a:t>
            </a:r>
            <a:r>
              <a:rPr lang="en-US" altLang="zh-CN" sz="2800" dirty="0">
                <a:latin typeface="Calibri" pitchFamily="34" charset="0"/>
                <a:cs typeface="Calibri" pitchFamily="34" charset="0"/>
              </a:rPr>
              <a:t>OPT</a:t>
            </a:r>
            <a:r>
              <a:rPr lang="zh-CN" altLang="en-US" sz="2800" dirty="0">
                <a:latin typeface="Calibri" pitchFamily="34" charset="0"/>
                <a:cs typeface="Calibri" pitchFamily="34" charset="0"/>
              </a:rPr>
              <a:t>算法时的缺页次数</a:t>
            </a:r>
          </a:p>
        </p:txBody>
      </p:sp>
    </p:spTree>
    <p:extLst>
      <p:ext uri="{BB962C8B-B14F-4D97-AF65-F5344CB8AC3E}">
        <p14:creationId xmlns:p14="http://schemas.microsoft.com/office/powerpoint/2010/main" val="19124505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应用</a:t>
            </a:r>
            <a:r>
              <a:rPr lang="en-US" altLang="zh-CN" sz="4000" dirty="0"/>
              <a:t>FIFO</a:t>
            </a:r>
            <a:r>
              <a:rPr lang="zh-CN" altLang="en-US" sz="4000" dirty="0"/>
              <a:t>、</a:t>
            </a:r>
            <a:r>
              <a:rPr lang="en-US" altLang="zh-CN" sz="4000" dirty="0"/>
              <a:t>LRU</a:t>
            </a:r>
            <a:r>
              <a:rPr lang="zh-CN" altLang="en-US" sz="4000" dirty="0"/>
              <a:t>页面置换算法</a:t>
            </a:r>
          </a:p>
        </p:txBody>
      </p:sp>
      <p:grpSp>
        <p:nvGrpSpPr>
          <p:cNvPr id="3" name="组合 2"/>
          <p:cNvGrpSpPr/>
          <p:nvPr/>
        </p:nvGrpSpPr>
        <p:grpSpPr>
          <a:xfrm>
            <a:off x="179512" y="1557365"/>
            <a:ext cx="8671119" cy="2176341"/>
            <a:chOff x="323529" y="1557365"/>
            <a:chExt cx="7776864" cy="1799627"/>
          </a:xfrm>
        </p:grpSpPr>
        <p:pic>
          <p:nvPicPr>
            <p:cNvPr id="430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04" b="35765"/>
            <a:stretch/>
          </p:blipFill>
          <p:spPr bwMode="auto">
            <a:xfrm>
              <a:off x="323529" y="1557365"/>
              <a:ext cx="7776864" cy="179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28024" y="1557365"/>
              <a:ext cx="1226969" cy="497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7"/>
          <p:cNvGrpSpPr/>
          <p:nvPr/>
        </p:nvGrpSpPr>
        <p:grpSpPr>
          <a:xfrm>
            <a:off x="203262" y="3718306"/>
            <a:ext cx="8640959" cy="2496014"/>
            <a:chOff x="323529" y="3813306"/>
            <a:chExt cx="7749814" cy="2063966"/>
          </a:xfrm>
        </p:grpSpPr>
        <p:pic>
          <p:nvPicPr>
            <p:cNvPr id="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4113"/>
            <a:stretch/>
          </p:blipFill>
          <p:spPr bwMode="auto">
            <a:xfrm>
              <a:off x="323529" y="3813306"/>
              <a:ext cx="7749814" cy="206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28024" y="3813306"/>
              <a:ext cx="1226969" cy="62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519755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应用</a:t>
            </a: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OPT</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页面置换算法</a:t>
            </a:r>
          </a:p>
        </p:txBody>
      </p:sp>
      <p:grpSp>
        <p:nvGrpSpPr>
          <p:cNvPr id="5" name="组合 4"/>
          <p:cNvGrpSpPr/>
          <p:nvPr/>
        </p:nvGrpSpPr>
        <p:grpSpPr>
          <a:xfrm>
            <a:off x="605730" y="1683095"/>
            <a:ext cx="8286750" cy="2465985"/>
            <a:chOff x="251520" y="1571625"/>
            <a:chExt cx="8286750" cy="2465985"/>
          </a:xfrm>
        </p:grpSpPr>
        <p:pic>
          <p:nvPicPr>
            <p:cNvPr id="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2314"/>
            <a:stretch/>
          </p:blipFill>
          <p:spPr bwMode="auto">
            <a:xfrm>
              <a:off x="251520" y="1571625"/>
              <a:ext cx="8286750" cy="246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67544" y="1571625"/>
              <a:ext cx="1296144" cy="8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4295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地址空间</a:t>
            </a:r>
          </a:p>
        </p:txBody>
      </p:sp>
      <p:sp>
        <p:nvSpPr>
          <p:cNvPr id="4" name="内容占位符 3"/>
          <p:cNvSpPr>
            <a:spLocks noGrp="1"/>
          </p:cNvSpPr>
          <p:nvPr>
            <p:ph idx="1"/>
          </p:nvPr>
        </p:nvSpPr>
        <p:spPr>
          <a:xfrm>
            <a:off x="4860032" y="2492895"/>
            <a:ext cx="3528392" cy="4020575"/>
          </a:xfrm>
          <a:solidFill>
            <a:schemeClr val="accent5">
              <a:lumMod val="20000"/>
              <a:lumOff val="80000"/>
            </a:schemeClr>
          </a:solidFill>
        </p:spPr>
        <p:txBody>
          <a:bodyPr>
            <a:normAutofit/>
          </a:bodyPr>
          <a:lstStyle/>
          <a:p>
            <a:r>
              <a:rPr lang="zh-CN" altLang="en-US" sz="2400" b="1" dirty="0"/>
              <a:t>地址空间</a:t>
            </a:r>
            <a:endParaRPr lang="en-US" altLang="zh-CN" sz="2400" b="1" dirty="0"/>
          </a:p>
          <a:p>
            <a:pPr marL="0" indent="0">
              <a:buNone/>
            </a:pPr>
            <a:r>
              <a:rPr lang="en-US" altLang="zh-CN" sz="2400" b="1" dirty="0"/>
              <a:t> </a:t>
            </a:r>
            <a:r>
              <a:rPr lang="zh-CN" altLang="en-US" sz="2400" b="1" dirty="0"/>
              <a:t> 有什么内容？在哪里？具体的位置？</a:t>
            </a:r>
            <a:endParaRPr lang="en-US" altLang="zh-CN" sz="2400" b="1" dirty="0"/>
          </a:p>
          <a:p>
            <a:pPr marL="0" indent="0">
              <a:buNone/>
            </a:pPr>
            <a:endParaRPr lang="en-US" altLang="zh-CN" sz="2400" b="1" dirty="0"/>
          </a:p>
          <a:p>
            <a:r>
              <a:rPr lang="zh-CN" altLang="en-US" sz="2400" b="1" dirty="0"/>
              <a:t>活跃页面  </a:t>
            </a:r>
            <a:r>
              <a:rPr lang="en-US" altLang="zh-CN" sz="2400" b="1" dirty="0"/>
              <a:t>or  </a:t>
            </a:r>
            <a:r>
              <a:rPr lang="zh-CN" altLang="en-US" sz="2400" b="1" dirty="0"/>
              <a:t>工作集  </a:t>
            </a:r>
            <a:r>
              <a:rPr lang="en-US" altLang="zh-CN" sz="2400" b="1" dirty="0"/>
              <a:t>or  </a:t>
            </a:r>
            <a:r>
              <a:rPr lang="zh-CN" altLang="en-US" sz="2400" b="1" dirty="0"/>
              <a:t>常驻集</a:t>
            </a:r>
            <a:endParaRPr lang="en-US" altLang="zh-CN" sz="2400" b="1" dirty="0"/>
          </a:p>
          <a:p>
            <a:pPr marL="0" indent="0">
              <a:buNone/>
            </a:pPr>
            <a:endParaRPr lang="en-US" altLang="zh-CN" sz="2400" b="1" dirty="0"/>
          </a:p>
          <a:p>
            <a:r>
              <a:rPr lang="zh-CN" altLang="en-US" sz="2400" b="1" dirty="0"/>
              <a:t>空闲空间组织、分配（放置）、分割、合并</a:t>
            </a:r>
            <a:endParaRPr lang="en-US" altLang="zh-CN" sz="2400" b="1" dirty="0"/>
          </a:p>
          <a:p>
            <a:pPr marL="0" indent="0">
              <a:buNone/>
            </a:pPr>
            <a:endParaRPr lang="en-US" altLang="zh-CN" sz="2400" b="1" dirty="0"/>
          </a:p>
        </p:txBody>
      </p:sp>
      <p:sp>
        <p:nvSpPr>
          <p:cNvPr id="2" name="云形 1"/>
          <p:cNvSpPr/>
          <p:nvPr/>
        </p:nvSpPr>
        <p:spPr>
          <a:xfrm>
            <a:off x="5724128" y="548680"/>
            <a:ext cx="2664296" cy="1872208"/>
          </a:xfrm>
          <a:prstGeom prst="cloud">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华文楷体" pitchFamily="2" charset="-122"/>
                <a:ea typeface="华文楷体" pitchFamily="2" charset="-122"/>
              </a:rPr>
              <a:t>程序发出的地址应与物理内存地址无关</a:t>
            </a:r>
          </a:p>
        </p:txBody>
      </p:sp>
      <p:graphicFrame>
        <p:nvGraphicFramePr>
          <p:cNvPr id="6" name="表格 5"/>
          <p:cNvGraphicFramePr>
            <a:graphicFrameLocks noGrp="1"/>
          </p:cNvGraphicFramePr>
          <p:nvPr>
            <p:extLst>
              <p:ext uri="{D42A27DB-BD31-4B8C-83A1-F6EECF244321}">
                <p14:modId xmlns:p14="http://schemas.microsoft.com/office/powerpoint/2010/main" val="2664027055"/>
              </p:ext>
            </p:extLst>
          </p:nvPr>
        </p:nvGraphicFramePr>
        <p:xfrm>
          <a:off x="1547664" y="1722294"/>
          <a:ext cx="2808312" cy="4596080"/>
        </p:xfrm>
        <a:graphic>
          <a:graphicData uri="http://schemas.openxmlformats.org/drawingml/2006/table">
            <a:tbl>
              <a:tblPr bandRow="1">
                <a:tableStyleId>{5940675A-B579-460E-94D1-54222C63F5DA}</a:tableStyleId>
              </a:tblPr>
              <a:tblGrid>
                <a:gridCol w="2808312">
                  <a:extLst>
                    <a:ext uri="{9D8B030D-6E8A-4147-A177-3AD203B41FA5}">
                      <a16:colId xmlns:a16="http://schemas.microsoft.com/office/drawing/2014/main" val="20000"/>
                    </a:ext>
                  </a:extLst>
                </a:gridCol>
              </a:tblGrid>
              <a:tr h="432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zh-CN" sz="1600" b="1" kern="1200" dirty="0">
                          <a:solidFill>
                            <a:schemeClr val="tx1"/>
                          </a:solidFill>
                          <a:effectLst/>
                          <a:latin typeface="华文楷体" pitchFamily="2" charset="-122"/>
                          <a:ea typeface="华文楷体" pitchFamily="2" charset="-122"/>
                          <a:cs typeface="+mn-cs"/>
                        </a:rPr>
                        <a:t>内核虚拟存储器</a:t>
                      </a:r>
                    </a:p>
                  </a:txBody>
                  <a:tcPr anchor="ctr"/>
                </a:tc>
                <a:extLst>
                  <a:ext uri="{0D108BD9-81ED-4DB2-BD59-A6C34878D82A}">
                    <a16:rowId xmlns:a16="http://schemas.microsoft.com/office/drawing/2014/main" val="10000"/>
                  </a:ext>
                </a:extLst>
              </a:tr>
              <a:tr h="565264">
                <a:tc>
                  <a:txBody>
                    <a:bodyPr/>
                    <a:lstStyle/>
                    <a:p>
                      <a:pPr algn="ctr"/>
                      <a:r>
                        <a:rPr lang="zh-CN" altLang="en-US" sz="1600" b="1" dirty="0">
                          <a:latin typeface="华文楷体" pitchFamily="2" charset="-122"/>
                          <a:ea typeface="华文楷体" pitchFamily="2" charset="-122"/>
                        </a:rPr>
                        <a:t>用户栈</a:t>
                      </a:r>
                    </a:p>
                    <a:p>
                      <a:pPr algn="ctr"/>
                      <a:r>
                        <a:rPr lang="zh-CN" altLang="en-US" sz="1600" b="1" dirty="0">
                          <a:latin typeface="华文楷体" pitchFamily="2" charset="-122"/>
                          <a:ea typeface="华文楷体" pitchFamily="2" charset="-122"/>
                        </a:rPr>
                        <a:t>（运行时创建的）</a:t>
                      </a:r>
                    </a:p>
                  </a:txBody>
                  <a:tcPr anchor="ctr"/>
                </a:tc>
                <a:extLst>
                  <a:ext uri="{0D108BD9-81ED-4DB2-BD59-A6C34878D82A}">
                    <a16:rowId xmlns:a16="http://schemas.microsoft.com/office/drawing/2014/main" val="10001"/>
                  </a:ext>
                </a:extLst>
              </a:tr>
              <a:tr h="504056">
                <a:tc>
                  <a:txBody>
                    <a:bodyPr/>
                    <a:lstStyle/>
                    <a:p>
                      <a:pPr algn="ctr"/>
                      <a:endParaRPr lang="zh-CN" altLang="en-US" sz="1600" b="1" dirty="0">
                        <a:latin typeface="华文楷体" pitchFamily="2" charset="-122"/>
                        <a:ea typeface="华文楷体" pitchFamily="2" charset="-122"/>
                      </a:endParaRPr>
                    </a:p>
                  </a:txBody>
                  <a:tcPr anchor="ctr"/>
                </a:tc>
                <a:extLst>
                  <a:ext uri="{0D108BD9-81ED-4DB2-BD59-A6C34878D82A}">
                    <a16:rowId xmlns:a16="http://schemas.microsoft.com/office/drawing/2014/main" val="10002"/>
                  </a:ext>
                </a:extLst>
              </a:tr>
              <a:tr h="576064">
                <a:tc>
                  <a:txBody>
                    <a:bodyPr/>
                    <a:lstStyle/>
                    <a:p>
                      <a:pPr algn="ctr"/>
                      <a:r>
                        <a:rPr kumimoji="0" lang="zh-CN" altLang="zh-CN" sz="1600" b="1" kern="1200" dirty="0">
                          <a:solidFill>
                            <a:schemeClr val="tx1"/>
                          </a:solidFill>
                          <a:effectLst/>
                          <a:latin typeface="华文楷体" pitchFamily="2" charset="-122"/>
                          <a:ea typeface="华文楷体" pitchFamily="2" charset="-122"/>
                          <a:cs typeface="+mn-cs"/>
                        </a:rPr>
                        <a:t>共享库的存储器</a:t>
                      </a:r>
                    </a:p>
                    <a:p>
                      <a:pPr algn="ctr"/>
                      <a:r>
                        <a:rPr kumimoji="0" lang="zh-CN" altLang="zh-CN" sz="1600" b="1" kern="1200" dirty="0">
                          <a:solidFill>
                            <a:schemeClr val="tx1"/>
                          </a:solidFill>
                          <a:effectLst/>
                          <a:latin typeface="华文楷体" pitchFamily="2" charset="-122"/>
                          <a:ea typeface="华文楷体" pitchFamily="2" charset="-122"/>
                          <a:cs typeface="+mn-cs"/>
                        </a:rPr>
                        <a:t>映射区域</a:t>
                      </a:r>
                    </a:p>
                  </a:txBody>
                  <a:tcPr anchor="ctr"/>
                </a:tc>
                <a:extLst>
                  <a:ext uri="{0D108BD9-81ED-4DB2-BD59-A6C34878D82A}">
                    <a16:rowId xmlns:a16="http://schemas.microsoft.com/office/drawing/2014/main" val="10003"/>
                  </a:ext>
                </a:extLst>
              </a:tr>
              <a:tr h="576064">
                <a:tc>
                  <a:txBody>
                    <a:bodyPr/>
                    <a:lstStyle/>
                    <a:p>
                      <a:pPr algn="ctr"/>
                      <a:endParaRPr lang="zh-CN" altLang="en-US" sz="1600" b="1" dirty="0">
                        <a:latin typeface="华文楷体" pitchFamily="2" charset="-122"/>
                        <a:ea typeface="华文楷体" pitchFamily="2" charset="-122"/>
                      </a:endParaRPr>
                    </a:p>
                  </a:txBody>
                  <a:tcPr anchor="ctr"/>
                </a:tc>
                <a:extLst>
                  <a:ext uri="{0D108BD9-81ED-4DB2-BD59-A6C34878D82A}">
                    <a16:rowId xmlns:a16="http://schemas.microsoft.com/office/drawing/2014/main" val="10004"/>
                  </a:ext>
                </a:extLst>
              </a:tr>
              <a:tr h="504056">
                <a:tc>
                  <a:txBody>
                    <a:bodyPr/>
                    <a:lstStyle/>
                    <a:p>
                      <a:pPr algn="ctr"/>
                      <a:r>
                        <a:rPr kumimoji="0" lang="zh-CN" altLang="zh-CN" sz="1600" b="1" kern="1200" dirty="0">
                          <a:solidFill>
                            <a:schemeClr val="tx1"/>
                          </a:solidFill>
                          <a:effectLst/>
                          <a:latin typeface="华文楷体" pitchFamily="2" charset="-122"/>
                          <a:ea typeface="华文楷体" pitchFamily="2" charset="-122"/>
                          <a:cs typeface="+mn-cs"/>
                        </a:rPr>
                        <a:t>运行时堆</a:t>
                      </a:r>
                    </a:p>
                    <a:p>
                      <a:r>
                        <a:rPr kumimoji="0" lang="zh-CN" altLang="zh-CN" sz="1600" b="1" kern="1200" dirty="0">
                          <a:solidFill>
                            <a:schemeClr val="tx1"/>
                          </a:solidFill>
                          <a:effectLst/>
                          <a:latin typeface="华文楷体" pitchFamily="2" charset="-122"/>
                          <a:ea typeface="华文楷体" pitchFamily="2" charset="-122"/>
                          <a:cs typeface="+mn-cs"/>
                        </a:rPr>
                        <a:t>（在运行时由</a:t>
                      </a:r>
                      <a:r>
                        <a:rPr kumimoji="0" lang="en-US" altLang="zh-CN" sz="1600" b="1" kern="1200" dirty="0" err="1">
                          <a:solidFill>
                            <a:schemeClr val="tx1"/>
                          </a:solidFill>
                          <a:effectLst/>
                          <a:latin typeface="华文楷体" pitchFamily="2" charset="-122"/>
                          <a:ea typeface="华文楷体" pitchFamily="2" charset="-122"/>
                          <a:cs typeface="+mn-cs"/>
                        </a:rPr>
                        <a:t>malloc</a:t>
                      </a:r>
                      <a:r>
                        <a:rPr kumimoji="0" lang="zh-CN" altLang="zh-CN" sz="1600" b="1" kern="1200" dirty="0">
                          <a:solidFill>
                            <a:schemeClr val="tx1"/>
                          </a:solidFill>
                          <a:effectLst/>
                          <a:latin typeface="华文楷体" pitchFamily="2" charset="-122"/>
                          <a:ea typeface="华文楷体" pitchFamily="2" charset="-122"/>
                          <a:cs typeface="+mn-cs"/>
                        </a:rPr>
                        <a:t>创建的）</a:t>
                      </a:r>
                    </a:p>
                  </a:txBody>
                  <a:tcPr anchor="ctr"/>
                </a:tc>
                <a:extLst>
                  <a:ext uri="{0D108BD9-81ED-4DB2-BD59-A6C34878D82A}">
                    <a16:rowId xmlns:a16="http://schemas.microsoft.com/office/drawing/2014/main" val="10005"/>
                  </a:ext>
                </a:extLst>
              </a:tr>
              <a:tr h="493256">
                <a:tc>
                  <a:txBody>
                    <a:bodyPr/>
                    <a:lstStyle/>
                    <a:p>
                      <a:pPr algn="ctr"/>
                      <a:r>
                        <a:rPr kumimoji="0" lang="zh-CN" altLang="zh-CN" sz="1600" b="1" kern="1200" dirty="0">
                          <a:solidFill>
                            <a:schemeClr val="tx1"/>
                          </a:solidFill>
                          <a:effectLst/>
                          <a:latin typeface="华文楷体" pitchFamily="2" charset="-122"/>
                          <a:ea typeface="华文楷体" pitchFamily="2" charset="-122"/>
                          <a:cs typeface="+mn-cs"/>
                        </a:rPr>
                        <a:t>读</a:t>
                      </a:r>
                      <a:r>
                        <a:rPr kumimoji="0" lang="en-US" altLang="zh-CN" sz="1600" b="1" kern="1200" dirty="0">
                          <a:solidFill>
                            <a:schemeClr val="tx1"/>
                          </a:solidFill>
                          <a:effectLst/>
                          <a:latin typeface="华文楷体" pitchFamily="2" charset="-122"/>
                          <a:ea typeface="华文楷体" pitchFamily="2" charset="-122"/>
                          <a:cs typeface="+mn-cs"/>
                        </a:rPr>
                        <a:t>/</a:t>
                      </a:r>
                      <a:r>
                        <a:rPr kumimoji="0" lang="zh-CN" altLang="zh-CN" sz="1600" b="1" kern="1200" dirty="0">
                          <a:solidFill>
                            <a:schemeClr val="tx1"/>
                          </a:solidFill>
                          <a:effectLst/>
                          <a:latin typeface="华文楷体" pitchFamily="2" charset="-122"/>
                          <a:ea typeface="华文楷体" pitchFamily="2" charset="-122"/>
                          <a:cs typeface="+mn-cs"/>
                        </a:rPr>
                        <a:t>写数据</a:t>
                      </a:r>
                      <a:endParaRPr lang="zh-CN" altLang="en-US" sz="1600" b="1" dirty="0">
                        <a:latin typeface="华文楷体" pitchFamily="2" charset="-122"/>
                        <a:ea typeface="华文楷体" pitchFamily="2" charset="-122"/>
                      </a:endParaRPr>
                    </a:p>
                  </a:txBody>
                  <a:tcPr anchor="ctr"/>
                </a:tc>
                <a:extLst>
                  <a:ext uri="{0D108BD9-81ED-4DB2-BD59-A6C34878D82A}">
                    <a16:rowId xmlns:a16="http://schemas.microsoft.com/office/drawing/2014/main" val="10006"/>
                  </a:ext>
                </a:extLst>
              </a:tr>
              <a:tr h="4824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zh-CN" sz="1600" b="1" kern="1200" dirty="0">
                          <a:solidFill>
                            <a:schemeClr val="tx1"/>
                          </a:solidFill>
                          <a:effectLst/>
                          <a:latin typeface="华文楷体" pitchFamily="2" charset="-122"/>
                          <a:ea typeface="华文楷体" pitchFamily="2" charset="-122"/>
                          <a:cs typeface="+mn-cs"/>
                        </a:rPr>
                        <a:t>只读的代码和数据</a:t>
                      </a:r>
                    </a:p>
                  </a:txBody>
                  <a:tcPr anchor="ctr"/>
                </a:tc>
                <a:extLst>
                  <a:ext uri="{0D108BD9-81ED-4DB2-BD59-A6C34878D82A}">
                    <a16:rowId xmlns:a16="http://schemas.microsoft.com/office/drawing/2014/main" val="10007"/>
                  </a:ext>
                </a:extLst>
              </a:tr>
              <a:tr h="370840">
                <a:tc>
                  <a:txBody>
                    <a:bodyPr/>
                    <a:lstStyle/>
                    <a:p>
                      <a:pPr algn="ctr"/>
                      <a:endParaRPr lang="zh-CN" altLang="en-US" sz="1600" b="1" dirty="0">
                        <a:latin typeface="华文楷体" pitchFamily="2" charset="-122"/>
                        <a:ea typeface="华文楷体" pitchFamily="2" charset="-122"/>
                      </a:endParaRPr>
                    </a:p>
                  </a:txBody>
                  <a:tcPr anchor="ctr"/>
                </a:tc>
                <a:extLst>
                  <a:ext uri="{0D108BD9-81ED-4DB2-BD59-A6C34878D82A}">
                    <a16:rowId xmlns:a16="http://schemas.microsoft.com/office/drawing/2014/main" val="10008"/>
                  </a:ext>
                </a:extLst>
              </a:tr>
            </a:tbl>
          </a:graphicData>
        </a:graphic>
      </p:graphicFrame>
      <p:sp>
        <p:nvSpPr>
          <p:cNvPr id="7" name="TextBox 6"/>
          <p:cNvSpPr txBox="1"/>
          <p:nvPr/>
        </p:nvSpPr>
        <p:spPr>
          <a:xfrm>
            <a:off x="1186794" y="6114782"/>
            <a:ext cx="288862" cy="338554"/>
          </a:xfrm>
          <a:prstGeom prst="rect">
            <a:avLst/>
          </a:prstGeom>
          <a:noFill/>
        </p:spPr>
        <p:txBody>
          <a:bodyPr wrap="none" rtlCol="0">
            <a:spAutoFit/>
          </a:bodyPr>
          <a:lstStyle/>
          <a:p>
            <a:r>
              <a:rPr lang="en-US" altLang="zh-CN" sz="1600" dirty="0">
                <a:latin typeface="Calibri" pitchFamily="34" charset="0"/>
                <a:cs typeface="Calibri" pitchFamily="34" charset="0"/>
              </a:rPr>
              <a:t>0</a:t>
            </a:r>
            <a:endParaRPr lang="zh-CN" altLang="en-US" sz="1600" dirty="0">
              <a:latin typeface="Calibri" pitchFamily="34" charset="0"/>
              <a:cs typeface="Calibri" pitchFamily="34" charset="0"/>
            </a:endParaRPr>
          </a:p>
        </p:txBody>
      </p:sp>
      <p:sp>
        <p:nvSpPr>
          <p:cNvPr id="8" name="TextBox 7"/>
          <p:cNvSpPr txBox="1"/>
          <p:nvPr/>
        </p:nvSpPr>
        <p:spPr>
          <a:xfrm>
            <a:off x="323528" y="5776008"/>
            <a:ext cx="1210588" cy="338554"/>
          </a:xfrm>
          <a:prstGeom prst="rect">
            <a:avLst/>
          </a:prstGeom>
          <a:noFill/>
        </p:spPr>
        <p:txBody>
          <a:bodyPr wrap="none" rtlCol="0">
            <a:spAutoFit/>
          </a:bodyPr>
          <a:lstStyle/>
          <a:p>
            <a:r>
              <a:rPr lang="en-US" altLang="zh-CN" sz="1600" dirty="0">
                <a:latin typeface="Calibri" pitchFamily="34" charset="0"/>
                <a:cs typeface="Calibri" pitchFamily="34" charset="0"/>
              </a:rPr>
              <a:t>0x08048000</a:t>
            </a:r>
            <a:endParaRPr lang="zh-CN" altLang="en-US" sz="1600" dirty="0">
              <a:latin typeface="Calibri" pitchFamily="34" charset="0"/>
              <a:cs typeface="Calibri" pitchFamily="34" charset="0"/>
            </a:endParaRPr>
          </a:p>
        </p:txBody>
      </p:sp>
      <p:sp>
        <p:nvSpPr>
          <p:cNvPr id="9" name="TextBox 8"/>
          <p:cNvSpPr txBox="1"/>
          <p:nvPr/>
        </p:nvSpPr>
        <p:spPr>
          <a:xfrm>
            <a:off x="323528" y="3645244"/>
            <a:ext cx="1210588" cy="338554"/>
          </a:xfrm>
          <a:prstGeom prst="rect">
            <a:avLst/>
          </a:prstGeom>
          <a:noFill/>
        </p:spPr>
        <p:txBody>
          <a:bodyPr wrap="none" rtlCol="0">
            <a:spAutoFit/>
          </a:bodyPr>
          <a:lstStyle/>
          <a:p>
            <a:r>
              <a:rPr lang="en-US" altLang="zh-CN" sz="1600" dirty="0">
                <a:latin typeface="Calibri" pitchFamily="34" charset="0"/>
                <a:cs typeface="Calibri" pitchFamily="34" charset="0"/>
              </a:rPr>
              <a:t>0x04000000</a:t>
            </a:r>
            <a:endParaRPr lang="zh-CN" altLang="en-US" sz="1600" dirty="0">
              <a:latin typeface="Calibri" pitchFamily="34" charset="0"/>
              <a:cs typeface="Calibri" pitchFamily="34" charset="0"/>
            </a:endParaRPr>
          </a:p>
        </p:txBody>
      </p:sp>
      <p:sp>
        <p:nvSpPr>
          <p:cNvPr id="10" name="TextBox 9"/>
          <p:cNvSpPr txBox="1"/>
          <p:nvPr/>
        </p:nvSpPr>
        <p:spPr>
          <a:xfrm>
            <a:off x="323528" y="1978647"/>
            <a:ext cx="1188339" cy="338554"/>
          </a:xfrm>
          <a:prstGeom prst="rect">
            <a:avLst/>
          </a:prstGeom>
          <a:noFill/>
        </p:spPr>
        <p:txBody>
          <a:bodyPr wrap="none" rtlCol="0">
            <a:spAutoFit/>
          </a:bodyPr>
          <a:lstStyle/>
          <a:p>
            <a:r>
              <a:rPr lang="en-US" altLang="zh-CN" sz="1600" dirty="0">
                <a:latin typeface="Calibri" pitchFamily="34" charset="0"/>
                <a:cs typeface="Calibri" pitchFamily="34" charset="0"/>
              </a:rPr>
              <a:t>0xc0000000</a:t>
            </a:r>
            <a:endParaRPr lang="zh-CN" altLang="en-US" sz="1600" dirty="0">
              <a:latin typeface="Calibri" pitchFamily="34" charset="0"/>
              <a:cs typeface="Calibri" pitchFamily="34" charset="0"/>
            </a:endParaRPr>
          </a:p>
        </p:txBody>
      </p:sp>
      <p:sp>
        <p:nvSpPr>
          <p:cNvPr id="11" name="TextBox 10"/>
          <p:cNvSpPr txBox="1"/>
          <p:nvPr/>
        </p:nvSpPr>
        <p:spPr>
          <a:xfrm>
            <a:off x="612406" y="1546379"/>
            <a:ext cx="863250" cy="338554"/>
          </a:xfrm>
          <a:prstGeom prst="rect">
            <a:avLst/>
          </a:prstGeom>
          <a:noFill/>
        </p:spPr>
        <p:txBody>
          <a:bodyPr wrap="none" rtlCol="0">
            <a:spAutoFit/>
          </a:bodyPr>
          <a:lstStyle/>
          <a:p>
            <a:r>
              <a:rPr lang="en-US" altLang="zh-CN" sz="1600" dirty="0">
                <a:latin typeface="Calibri" pitchFamily="34" charset="0"/>
                <a:cs typeface="Calibri" pitchFamily="34" charset="0"/>
              </a:rPr>
              <a:t>0xffffffff</a:t>
            </a:r>
            <a:endParaRPr lang="zh-CN" altLang="en-US" sz="1600" dirty="0">
              <a:latin typeface="Calibri" pitchFamily="34" charset="0"/>
              <a:cs typeface="Calibri" pitchFamily="34" charset="0"/>
            </a:endParaRPr>
          </a:p>
        </p:txBody>
      </p:sp>
    </p:spTree>
    <p:extLst>
      <p:ext uri="{BB962C8B-B14F-4D97-AF65-F5344CB8AC3E}">
        <p14:creationId xmlns:p14="http://schemas.microsoft.com/office/powerpoint/2010/main" val="859322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3"/>
          <p:cNvSpPr>
            <a:spLocks noGrp="1"/>
          </p:cNvSpPr>
          <p:nvPr>
            <p:ph type="title"/>
          </p:nvPr>
        </p:nvSpPr>
        <p:spPr/>
        <p:txBody>
          <a:bodyPr/>
          <a:lstStyle/>
          <a:p>
            <a:r>
              <a:rPr lang="en-US" altLang="zh-CN" sz="4000" dirty="0" err="1"/>
              <a:t>Belady</a:t>
            </a:r>
            <a:r>
              <a:rPr lang="zh-CN" altLang="en-US" sz="4000" dirty="0"/>
              <a:t>现象</a:t>
            </a:r>
          </a:p>
        </p:txBody>
      </p:sp>
      <p:sp>
        <p:nvSpPr>
          <p:cNvPr id="47107" name="Rectangle 2"/>
          <p:cNvSpPr>
            <a:spLocks noGrp="1" noChangeArrowheads="1"/>
          </p:cNvSpPr>
          <p:nvPr>
            <p:ph idx="1"/>
          </p:nvPr>
        </p:nvSpPr>
        <p:spPr>
          <a:xfrm>
            <a:off x="683568" y="1609416"/>
            <a:ext cx="7715200" cy="4846320"/>
          </a:xfrm>
          <a:prstGeom prst="rect">
            <a:avLst/>
          </a:prstGeom>
        </p:spPr>
        <p:txBody>
          <a:bodyPr>
            <a:normAutofit/>
          </a:bodyPr>
          <a:lstStyle/>
          <a:p>
            <a:pPr eaLnBrk="1" hangingPunct="1">
              <a:buFontTx/>
              <a:buNone/>
            </a:pPr>
            <a:r>
              <a:rPr lang="zh-CN" altLang="en-US" sz="2400" dirty="0">
                <a:latin typeface="Calibri" pitchFamily="34" charset="0"/>
                <a:cs typeface="Calibri" pitchFamily="34" charset="0"/>
              </a:rPr>
              <a:t> 例子：系统给某进程分配 </a:t>
            </a:r>
            <a:r>
              <a:rPr lang="en-US" altLang="zh-CN" sz="2400" dirty="0">
                <a:latin typeface="Calibri" pitchFamily="34" charset="0"/>
                <a:cs typeface="Calibri" pitchFamily="34" charset="0"/>
              </a:rPr>
              <a:t>m</a:t>
            </a:r>
            <a:r>
              <a:rPr lang="zh-CN" altLang="en-US" sz="2400" dirty="0">
                <a:latin typeface="Calibri" pitchFamily="34" charset="0"/>
                <a:cs typeface="Calibri" pitchFamily="34" charset="0"/>
              </a:rPr>
              <a:t>个页框，初始为空</a:t>
            </a:r>
            <a:endParaRPr lang="en-US" altLang="zh-CN" sz="2400" dirty="0">
              <a:latin typeface="Calibri" pitchFamily="34" charset="0"/>
              <a:cs typeface="Calibri" pitchFamily="34" charset="0"/>
            </a:endParaRPr>
          </a:p>
          <a:p>
            <a:pPr eaLnBrk="1" hangingPunct="1">
              <a:buFontTx/>
              <a:buNone/>
            </a:pPr>
            <a:r>
              <a:rPr lang="en-US" altLang="zh-CN" sz="2400" dirty="0">
                <a:latin typeface="Calibri" pitchFamily="34" charset="0"/>
                <a:cs typeface="Calibri" pitchFamily="34" charset="0"/>
              </a:rPr>
              <a:t>  </a:t>
            </a:r>
            <a:r>
              <a:rPr lang="zh-CN" altLang="en-US" sz="2400" dirty="0">
                <a:latin typeface="Calibri" pitchFamily="34" charset="0"/>
                <a:cs typeface="Calibri" pitchFamily="34" charset="0"/>
              </a:rPr>
              <a:t>页面访问顺序为</a:t>
            </a:r>
            <a:endParaRPr lang="en-US" altLang="zh-CN" sz="2400" dirty="0">
              <a:latin typeface="Calibri" pitchFamily="34" charset="0"/>
              <a:cs typeface="Calibri" pitchFamily="34" charset="0"/>
            </a:endParaRPr>
          </a:p>
          <a:p>
            <a:pPr eaLnBrk="1" hangingPunct="1">
              <a:buFontTx/>
              <a:buNone/>
            </a:pPr>
            <a:r>
              <a:rPr lang="en-US" altLang="zh-CN" sz="2400" dirty="0">
                <a:latin typeface="Calibri" pitchFamily="34" charset="0"/>
                <a:cs typeface="Calibri" pitchFamily="34" charset="0"/>
              </a:rPr>
              <a:t>  </a:t>
            </a:r>
            <a:r>
              <a:rPr lang="zh-CN" altLang="en-US" sz="2400" dirty="0">
                <a:latin typeface="Calibri" pitchFamily="34" charset="0"/>
                <a:cs typeface="Calibri" pitchFamily="34" charset="0"/>
              </a:rPr>
              <a:t>         </a:t>
            </a:r>
            <a:r>
              <a:rPr lang="en-US" altLang="zh-CN" sz="2400" dirty="0">
                <a:latin typeface="Calibri" pitchFamily="34" charset="0"/>
                <a:cs typeface="Calibri" pitchFamily="34" charset="0"/>
              </a:rPr>
              <a:t>1 2 3 4 1 2 5 1 2 3 4 5</a:t>
            </a:r>
          </a:p>
          <a:p>
            <a:pPr eaLnBrk="1" hangingPunct="1">
              <a:buFontTx/>
              <a:buNone/>
            </a:pPr>
            <a:r>
              <a:rPr lang="en-US" altLang="zh-CN" sz="2400" dirty="0">
                <a:latin typeface="Calibri" pitchFamily="34" charset="0"/>
                <a:cs typeface="Calibri" pitchFamily="34" charset="0"/>
              </a:rPr>
              <a:t>  </a:t>
            </a:r>
            <a:r>
              <a:rPr lang="zh-CN" altLang="en-US" sz="2400" dirty="0">
                <a:latin typeface="Calibri" pitchFamily="34" charset="0"/>
                <a:cs typeface="Calibri" pitchFamily="34" charset="0"/>
              </a:rPr>
              <a:t>采用</a:t>
            </a:r>
            <a:r>
              <a:rPr lang="en-US" altLang="zh-CN" sz="2400" dirty="0">
                <a:latin typeface="Calibri" pitchFamily="34" charset="0"/>
                <a:cs typeface="Calibri" pitchFamily="34" charset="0"/>
              </a:rPr>
              <a:t>FIFO</a:t>
            </a:r>
            <a:r>
              <a:rPr lang="zh-CN" altLang="en-US" sz="2400" dirty="0">
                <a:latin typeface="Calibri" pitchFamily="34" charset="0"/>
                <a:cs typeface="Calibri" pitchFamily="34" charset="0"/>
              </a:rPr>
              <a:t>算法，计算当 </a:t>
            </a:r>
            <a:r>
              <a:rPr lang="en-US" altLang="zh-CN" sz="2400" dirty="0">
                <a:latin typeface="Calibri" pitchFamily="34" charset="0"/>
                <a:cs typeface="Calibri" pitchFamily="34" charset="0"/>
              </a:rPr>
              <a:t>m=3 </a:t>
            </a:r>
            <a:r>
              <a:rPr lang="zh-CN" altLang="en-US" sz="2400" dirty="0">
                <a:latin typeface="Calibri" pitchFamily="34" charset="0"/>
                <a:cs typeface="Calibri" pitchFamily="34" charset="0"/>
              </a:rPr>
              <a:t>和 </a:t>
            </a:r>
            <a:r>
              <a:rPr lang="en-US" altLang="zh-CN" sz="2400" dirty="0">
                <a:latin typeface="Calibri" pitchFamily="34" charset="0"/>
                <a:cs typeface="Calibri" pitchFamily="34" charset="0"/>
              </a:rPr>
              <a:t>m=4 </a:t>
            </a:r>
            <a:r>
              <a:rPr lang="zh-CN" altLang="en-US" sz="2400" dirty="0">
                <a:latin typeface="Calibri" pitchFamily="34" charset="0"/>
                <a:cs typeface="Calibri" pitchFamily="34" charset="0"/>
              </a:rPr>
              <a:t>时的缺页中断次数</a:t>
            </a:r>
          </a:p>
        </p:txBody>
      </p:sp>
      <p:sp>
        <p:nvSpPr>
          <p:cNvPr id="5" name="Rectangle 2"/>
          <p:cNvSpPr txBox="1">
            <a:spLocks noChangeArrowheads="1"/>
          </p:cNvSpPr>
          <p:nvPr/>
        </p:nvSpPr>
        <p:spPr bwMode="auto">
          <a:xfrm>
            <a:off x="827584" y="4325639"/>
            <a:ext cx="7772400" cy="2271713"/>
          </a:xfrm>
          <a:prstGeom prst="rect">
            <a:avLst/>
          </a:prstGeom>
          <a:solidFill>
            <a:schemeClr val="accent4">
              <a:lumMod val="20000"/>
              <a:lumOff val="80000"/>
            </a:schemeClr>
          </a:solidFill>
          <a:ln w="9525">
            <a:noFill/>
            <a:miter lim="800000"/>
            <a:headEnd/>
            <a:tailEnd/>
          </a:ln>
        </p:spPr>
        <p:txBody>
          <a:bodyPr/>
          <a:lstStyle/>
          <a:p>
            <a:pPr marL="342900" indent="-342900">
              <a:lnSpc>
                <a:spcPct val="90000"/>
              </a:lnSpc>
              <a:spcBef>
                <a:spcPct val="20000"/>
              </a:spcBef>
              <a:defRPr/>
            </a:pPr>
            <a:r>
              <a:rPr lang="en-US" altLang="zh-CN" sz="2800" b="1" kern="0" dirty="0">
                <a:solidFill>
                  <a:srgbClr val="0000CC"/>
                </a:solidFill>
                <a:latin typeface="Calibri" pitchFamily="34" charset="0"/>
                <a:ea typeface="华文楷体" pitchFamily="2" charset="-122"/>
                <a:cs typeface="Calibri" pitchFamily="34" charset="0"/>
              </a:rPr>
              <a:t>m=3</a:t>
            </a:r>
            <a:r>
              <a:rPr lang="zh-CN" altLang="en-US" sz="2800" b="1" kern="0" dirty="0">
                <a:solidFill>
                  <a:srgbClr val="0000CC"/>
                </a:solidFill>
                <a:latin typeface="Calibri" pitchFamily="34" charset="0"/>
                <a:ea typeface="华文楷体" pitchFamily="2" charset="-122"/>
                <a:cs typeface="Calibri" pitchFamily="34" charset="0"/>
              </a:rPr>
              <a:t>时，缺页中断</a:t>
            </a:r>
            <a:r>
              <a:rPr lang="en-US" altLang="zh-CN" sz="2800" b="1" kern="0" dirty="0">
                <a:solidFill>
                  <a:srgbClr val="0000CC"/>
                </a:solidFill>
                <a:latin typeface="Calibri" pitchFamily="34" charset="0"/>
                <a:ea typeface="华文楷体" pitchFamily="2" charset="-122"/>
                <a:cs typeface="Calibri" pitchFamily="34" charset="0"/>
              </a:rPr>
              <a:t>9</a:t>
            </a:r>
            <a:r>
              <a:rPr lang="zh-CN" altLang="en-US" sz="2800" b="1" kern="0" dirty="0">
                <a:solidFill>
                  <a:srgbClr val="0000CC"/>
                </a:solidFill>
                <a:latin typeface="Calibri" pitchFamily="34" charset="0"/>
                <a:ea typeface="华文楷体" pitchFamily="2" charset="-122"/>
                <a:cs typeface="Calibri" pitchFamily="34" charset="0"/>
              </a:rPr>
              <a:t>次；</a:t>
            </a:r>
            <a:r>
              <a:rPr lang="en-US" altLang="zh-CN" sz="2800" b="1" kern="0" dirty="0">
                <a:solidFill>
                  <a:srgbClr val="0000CC"/>
                </a:solidFill>
                <a:latin typeface="Calibri" pitchFamily="34" charset="0"/>
                <a:ea typeface="华文楷体" pitchFamily="2" charset="-122"/>
                <a:cs typeface="Calibri" pitchFamily="34" charset="0"/>
              </a:rPr>
              <a:t>m=4</a:t>
            </a:r>
            <a:r>
              <a:rPr lang="zh-CN" altLang="en-US" sz="2800" b="1" kern="0" dirty="0">
                <a:solidFill>
                  <a:srgbClr val="0000CC"/>
                </a:solidFill>
                <a:latin typeface="Calibri" pitchFamily="34" charset="0"/>
                <a:ea typeface="华文楷体" pitchFamily="2" charset="-122"/>
                <a:cs typeface="Calibri" pitchFamily="34" charset="0"/>
              </a:rPr>
              <a:t>时，缺页中断</a:t>
            </a:r>
            <a:r>
              <a:rPr lang="en-US" altLang="zh-CN" sz="2800" b="1" kern="0" dirty="0">
                <a:solidFill>
                  <a:srgbClr val="0000CC"/>
                </a:solidFill>
                <a:latin typeface="Calibri" pitchFamily="34" charset="0"/>
                <a:ea typeface="华文楷体" pitchFamily="2" charset="-122"/>
                <a:cs typeface="Calibri" pitchFamily="34" charset="0"/>
              </a:rPr>
              <a:t>10</a:t>
            </a:r>
            <a:r>
              <a:rPr lang="zh-CN" altLang="en-US" sz="2800" b="1" kern="0" dirty="0">
                <a:solidFill>
                  <a:srgbClr val="0000CC"/>
                </a:solidFill>
                <a:latin typeface="Calibri" pitchFamily="34" charset="0"/>
                <a:ea typeface="华文楷体" pitchFamily="2" charset="-122"/>
                <a:cs typeface="Calibri" pitchFamily="34" charset="0"/>
              </a:rPr>
              <a:t>次</a:t>
            </a:r>
          </a:p>
          <a:p>
            <a:pPr marL="342900" indent="-342900">
              <a:lnSpc>
                <a:spcPct val="90000"/>
              </a:lnSpc>
              <a:spcBef>
                <a:spcPct val="20000"/>
              </a:spcBef>
              <a:defRPr/>
            </a:pPr>
            <a:endParaRPr lang="zh-CN" altLang="en-US" sz="2800" b="1" kern="0" dirty="0">
              <a:solidFill>
                <a:srgbClr val="0000CC"/>
              </a:solidFill>
              <a:latin typeface="Calibri" pitchFamily="34" charset="0"/>
              <a:ea typeface="华文楷体" pitchFamily="2" charset="-122"/>
              <a:cs typeface="Calibri" pitchFamily="34" charset="0"/>
            </a:endParaRPr>
          </a:p>
          <a:p>
            <a:pPr marL="342900" indent="-342900">
              <a:lnSpc>
                <a:spcPct val="90000"/>
              </a:lnSpc>
              <a:spcBef>
                <a:spcPct val="20000"/>
              </a:spcBef>
              <a:defRPr/>
            </a:pPr>
            <a:r>
              <a:rPr lang="zh-CN" altLang="en-US" sz="2800" b="1" kern="0" dirty="0">
                <a:solidFill>
                  <a:srgbClr val="0000CC"/>
                </a:solidFill>
                <a:latin typeface="Calibri" pitchFamily="34" charset="0"/>
                <a:ea typeface="华文楷体" pitchFamily="2" charset="-122"/>
                <a:cs typeface="Calibri" pitchFamily="34" charset="0"/>
              </a:rPr>
              <a:t>注：</a:t>
            </a:r>
            <a:r>
              <a:rPr lang="en-US" altLang="zh-CN" sz="2800" b="1" kern="0" dirty="0">
                <a:solidFill>
                  <a:srgbClr val="0000CC"/>
                </a:solidFill>
                <a:latin typeface="Calibri" pitchFamily="34" charset="0"/>
                <a:ea typeface="华文楷体" pitchFamily="2" charset="-122"/>
                <a:cs typeface="Calibri" pitchFamily="34" charset="0"/>
              </a:rPr>
              <a:t>FIFO</a:t>
            </a:r>
            <a:r>
              <a:rPr lang="zh-CN" altLang="en-US" sz="2800" b="1" kern="0" dirty="0">
                <a:solidFill>
                  <a:srgbClr val="0000CC"/>
                </a:solidFill>
                <a:latin typeface="Calibri" pitchFamily="34" charset="0"/>
                <a:ea typeface="华文楷体" pitchFamily="2" charset="-122"/>
                <a:cs typeface="Calibri" pitchFamily="34" charset="0"/>
              </a:rPr>
              <a:t>页面置换算法会产生异常现象（</a:t>
            </a:r>
            <a:r>
              <a:rPr lang="en-US" altLang="zh-CN" sz="2800" b="1" kern="0" dirty="0" err="1">
                <a:solidFill>
                  <a:srgbClr val="0000CC"/>
                </a:solidFill>
                <a:latin typeface="Calibri" pitchFamily="34" charset="0"/>
                <a:ea typeface="华文楷体" pitchFamily="2" charset="-122"/>
                <a:cs typeface="Calibri" pitchFamily="34" charset="0"/>
              </a:rPr>
              <a:t>Belady</a:t>
            </a:r>
            <a:r>
              <a:rPr lang="zh-CN" altLang="en-US" sz="2800" b="1" kern="0" dirty="0">
                <a:solidFill>
                  <a:srgbClr val="0000CC"/>
                </a:solidFill>
                <a:latin typeface="Calibri" pitchFamily="34" charset="0"/>
                <a:ea typeface="华文楷体" pitchFamily="2" charset="-122"/>
                <a:cs typeface="Calibri" pitchFamily="34" charset="0"/>
              </a:rPr>
              <a:t>现象），即：当分配给进程的物理页面数增加时，缺页次数反而增加</a:t>
            </a:r>
          </a:p>
        </p:txBody>
      </p:sp>
    </p:spTree>
    <p:extLst>
      <p:ext uri="{BB962C8B-B14F-4D97-AF65-F5344CB8AC3E}">
        <p14:creationId xmlns:p14="http://schemas.microsoft.com/office/powerpoint/2010/main" val="49538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影响缺页次数的因素</a:t>
            </a:r>
          </a:p>
        </p:txBody>
      </p:sp>
      <p:sp>
        <p:nvSpPr>
          <p:cNvPr id="48130" name="Rectangle 2"/>
          <p:cNvSpPr>
            <a:spLocks noGrp="1" noChangeArrowheads="1"/>
          </p:cNvSpPr>
          <p:nvPr>
            <p:ph idx="1"/>
          </p:nvPr>
        </p:nvSpPr>
        <p:spPr>
          <a:prstGeom prst="rect">
            <a:avLst/>
          </a:prstGeom>
          <a:noFill/>
        </p:spPr>
        <p:txBody>
          <a:bodyPr>
            <a:normAutofit/>
          </a:bodyPr>
          <a:lstStyle/>
          <a:p>
            <a:pPr eaLnBrk="1" hangingPunct="1">
              <a:buFont typeface="Wingdings" pitchFamily="2" charset="2"/>
              <a:buChar char="Ø"/>
            </a:pPr>
            <a:r>
              <a:rPr lang="zh-CN" altLang="en-US" sz="2800" dirty="0"/>
              <a:t>页面置换算法 </a:t>
            </a:r>
            <a:r>
              <a:rPr lang="en-US" altLang="zh-CN" sz="2800" b="1" dirty="0">
                <a:solidFill>
                  <a:srgbClr val="C00000"/>
                </a:solidFill>
              </a:rPr>
              <a:t>*</a:t>
            </a:r>
          </a:p>
          <a:p>
            <a:pPr eaLnBrk="1" hangingPunct="1">
              <a:buFont typeface="Wingdings" pitchFamily="2" charset="2"/>
              <a:buChar char="Ø"/>
            </a:pPr>
            <a:r>
              <a:rPr lang="zh-CN" altLang="en-US" sz="2800" dirty="0"/>
              <a:t>页面本身的大小 </a:t>
            </a:r>
            <a:r>
              <a:rPr lang="zh-CN" altLang="en-US" sz="2800" b="1" dirty="0">
                <a:solidFill>
                  <a:srgbClr val="C00000"/>
                </a:solidFill>
              </a:rPr>
              <a:t>√</a:t>
            </a:r>
          </a:p>
          <a:p>
            <a:pPr>
              <a:buFont typeface="Wingdings" pitchFamily="2" charset="2"/>
              <a:buChar char="Ø"/>
            </a:pPr>
            <a:r>
              <a:rPr lang="zh-CN" altLang="en-US" sz="2800" dirty="0"/>
              <a:t>程序的编制方法 </a:t>
            </a:r>
            <a:r>
              <a:rPr lang="zh-CN" altLang="en-US" sz="2800" b="1" dirty="0">
                <a:solidFill>
                  <a:srgbClr val="C00000"/>
                </a:solidFill>
              </a:rPr>
              <a:t>√</a:t>
            </a:r>
          </a:p>
          <a:p>
            <a:pPr>
              <a:buFont typeface="Wingdings" pitchFamily="2" charset="2"/>
              <a:buChar char="Ø"/>
            </a:pPr>
            <a:r>
              <a:rPr lang="zh-CN" altLang="en-US" sz="2800" dirty="0"/>
              <a:t>分配给进程的物理页面数 </a:t>
            </a:r>
            <a:r>
              <a:rPr lang="zh-CN" altLang="en-US" sz="2800" b="1" dirty="0">
                <a:solidFill>
                  <a:srgbClr val="C00000"/>
                </a:solidFill>
              </a:rPr>
              <a:t>√</a:t>
            </a:r>
          </a:p>
        </p:txBody>
      </p:sp>
      <p:sp>
        <p:nvSpPr>
          <p:cNvPr id="48132" name="矩形 3"/>
          <p:cNvSpPr>
            <a:spLocks noChangeArrowheads="1"/>
          </p:cNvSpPr>
          <p:nvPr/>
        </p:nvSpPr>
        <p:spPr bwMode="auto">
          <a:xfrm>
            <a:off x="683568" y="4669765"/>
            <a:ext cx="7567240" cy="1423531"/>
          </a:xfrm>
          <a:prstGeom prst="rect">
            <a:avLst/>
          </a:prstGeom>
          <a:solidFill>
            <a:schemeClr val="accent6">
              <a:lumMod val="20000"/>
              <a:lumOff val="80000"/>
            </a:schemeClr>
          </a:solidFill>
          <a:ln w="28575">
            <a:solidFill>
              <a:schemeClr val="accent6">
                <a:lumMod val="75000"/>
              </a:schemeClr>
            </a:solidFill>
            <a:miter lim="800000"/>
            <a:headEnd/>
            <a:tailEnd/>
          </a:ln>
        </p:spPr>
        <p:txBody>
          <a:bodyPr wrap="square">
            <a:spAutoFit/>
          </a:bodyPr>
          <a:lstStyle/>
          <a:p>
            <a:pPr>
              <a:lnSpc>
                <a:spcPct val="90000"/>
              </a:lnSpc>
            </a:pPr>
            <a:r>
              <a:rPr lang="zh-CN" altLang="en-US" sz="2400" b="1" dirty="0">
                <a:solidFill>
                  <a:srgbClr val="C00000"/>
                </a:solidFill>
                <a:latin typeface="Calibri" pitchFamily="34" charset="0"/>
                <a:ea typeface="华文楷体" pitchFamily="2" charset="-122"/>
              </a:rPr>
              <a:t>颠簸（</a:t>
            </a:r>
            <a:r>
              <a:rPr lang="en-US" altLang="zh-CN" sz="2400" b="1" dirty="0">
                <a:solidFill>
                  <a:srgbClr val="C00000"/>
                </a:solidFill>
                <a:latin typeface="Calibri" pitchFamily="34" charset="0"/>
                <a:ea typeface="华文楷体" pitchFamily="2" charset="-122"/>
              </a:rPr>
              <a:t>Thrashing</a:t>
            </a:r>
            <a:r>
              <a:rPr lang="zh-CN" altLang="en-US" sz="2400" b="1" dirty="0">
                <a:solidFill>
                  <a:srgbClr val="C00000"/>
                </a:solidFill>
                <a:latin typeface="Calibri" pitchFamily="34" charset="0"/>
                <a:ea typeface="华文楷体" pitchFamily="2" charset="-122"/>
              </a:rPr>
              <a:t>，抖动）</a:t>
            </a:r>
          </a:p>
          <a:p>
            <a:pPr>
              <a:lnSpc>
                <a:spcPct val="90000"/>
              </a:lnSpc>
            </a:pPr>
            <a:r>
              <a:rPr lang="zh-CN" altLang="en-US" sz="2400" b="1" dirty="0">
                <a:solidFill>
                  <a:srgbClr val="0000FF"/>
                </a:solidFill>
                <a:latin typeface="Calibri" pitchFamily="34" charset="0"/>
                <a:ea typeface="华文楷体" pitchFamily="2" charset="-122"/>
              </a:rPr>
              <a:t>        虚存中，页面在内存与磁盘之间频繁调度，使得调度页面所需的时间比进程实际运行的时间还多，这样导致系统效率急剧下降，这种现象称为颠簸或抖动</a:t>
            </a:r>
          </a:p>
        </p:txBody>
      </p:sp>
    </p:spTree>
    <p:extLst>
      <p:ext uri="{BB962C8B-B14F-4D97-AF65-F5344CB8AC3E}">
        <p14:creationId xmlns:p14="http://schemas.microsoft.com/office/powerpoint/2010/main" val="219224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fade">
                                      <p:cBhvr>
                                        <p:cTn id="7" dur="1000"/>
                                        <p:tgtEl>
                                          <p:spTgt spid="48130">
                                            <p:txEl>
                                              <p:pRg st="0" end="0"/>
                                            </p:txEl>
                                          </p:spTgt>
                                        </p:tgtEl>
                                      </p:cBhvr>
                                    </p:animEffect>
                                    <p:anim calcmode="lin" valueType="num">
                                      <p:cBhvr>
                                        <p:cTn id="8" dur="1000" fill="hold"/>
                                        <p:tgtEl>
                                          <p:spTgt spid="4813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130">
                                            <p:txEl>
                                              <p:pRg st="1" end="1"/>
                                            </p:txEl>
                                          </p:spTgt>
                                        </p:tgtEl>
                                        <p:attrNameLst>
                                          <p:attrName>style.visibility</p:attrName>
                                        </p:attrNameLst>
                                      </p:cBhvr>
                                      <p:to>
                                        <p:strVal val="visible"/>
                                      </p:to>
                                    </p:set>
                                    <p:animEffect transition="in" filter="fade">
                                      <p:cBhvr>
                                        <p:cTn id="14" dur="1000"/>
                                        <p:tgtEl>
                                          <p:spTgt spid="48130">
                                            <p:txEl>
                                              <p:pRg st="1" end="1"/>
                                            </p:txEl>
                                          </p:spTgt>
                                        </p:tgtEl>
                                      </p:cBhvr>
                                    </p:animEffect>
                                    <p:anim calcmode="lin" valueType="num">
                                      <p:cBhvr>
                                        <p:cTn id="15" dur="1000" fill="hold"/>
                                        <p:tgtEl>
                                          <p:spTgt spid="4813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81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130">
                                            <p:txEl>
                                              <p:pRg st="2" end="2"/>
                                            </p:txEl>
                                          </p:spTgt>
                                        </p:tgtEl>
                                        <p:attrNameLst>
                                          <p:attrName>style.visibility</p:attrName>
                                        </p:attrNameLst>
                                      </p:cBhvr>
                                      <p:to>
                                        <p:strVal val="visible"/>
                                      </p:to>
                                    </p:set>
                                    <p:animEffect transition="in" filter="fade">
                                      <p:cBhvr>
                                        <p:cTn id="21" dur="1000"/>
                                        <p:tgtEl>
                                          <p:spTgt spid="48130">
                                            <p:txEl>
                                              <p:pRg st="2" end="2"/>
                                            </p:txEl>
                                          </p:spTgt>
                                        </p:tgtEl>
                                      </p:cBhvr>
                                    </p:animEffect>
                                    <p:anim calcmode="lin" valueType="num">
                                      <p:cBhvr>
                                        <p:cTn id="22" dur="1000" fill="hold"/>
                                        <p:tgtEl>
                                          <p:spTgt spid="4813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81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8130">
                                            <p:txEl>
                                              <p:pRg st="3" end="3"/>
                                            </p:txEl>
                                          </p:spTgt>
                                        </p:tgtEl>
                                        <p:attrNameLst>
                                          <p:attrName>style.visibility</p:attrName>
                                        </p:attrNameLst>
                                      </p:cBhvr>
                                      <p:to>
                                        <p:strVal val="visible"/>
                                      </p:to>
                                    </p:set>
                                    <p:animEffect transition="in" filter="fade">
                                      <p:cBhvr>
                                        <p:cTn id="28" dur="1000"/>
                                        <p:tgtEl>
                                          <p:spTgt spid="48130">
                                            <p:txEl>
                                              <p:pRg st="3" end="3"/>
                                            </p:txEl>
                                          </p:spTgt>
                                        </p:tgtEl>
                                      </p:cBhvr>
                                    </p:animEffect>
                                    <p:anim calcmode="lin" valueType="num">
                                      <p:cBhvr>
                                        <p:cTn id="29" dur="1000" fill="hold"/>
                                        <p:tgtEl>
                                          <p:spTgt spid="4813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813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8" fill="hold" grpId="0" nodeType="clickEffect">
                                  <p:stCondLst>
                                    <p:cond delay="0"/>
                                  </p:stCondLst>
                                  <p:childTnLst>
                                    <p:set>
                                      <p:cBhvr>
                                        <p:cTn id="34" dur="1" fill="hold">
                                          <p:stCondLst>
                                            <p:cond delay="0"/>
                                          </p:stCondLst>
                                        </p:cTn>
                                        <p:tgtEl>
                                          <p:spTgt spid="48132"/>
                                        </p:tgtEl>
                                        <p:attrNameLst>
                                          <p:attrName>style.visibility</p:attrName>
                                        </p:attrNameLst>
                                      </p:cBhvr>
                                      <p:to>
                                        <p:strVal val="visible"/>
                                      </p:to>
                                    </p:set>
                                    <p:animEffect transition="in" filter="wheel(8)">
                                      <p:cBhvr>
                                        <p:cTn id="35" dur="20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P spid="4813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000" dirty="0"/>
              <a:t>程序编制方法对缺页次数的影响</a:t>
            </a:r>
          </a:p>
        </p:txBody>
      </p:sp>
      <p:sp>
        <p:nvSpPr>
          <p:cNvPr id="3" name="内容占位符 2"/>
          <p:cNvSpPr>
            <a:spLocks noGrp="1"/>
          </p:cNvSpPr>
          <p:nvPr>
            <p:ph idx="1"/>
          </p:nvPr>
        </p:nvSpPr>
        <p:spPr>
          <a:xfrm>
            <a:off x="683568" y="1609416"/>
            <a:ext cx="7239000" cy="883480"/>
          </a:xfrm>
        </p:spPr>
        <p:txBody>
          <a:bodyPr>
            <a:normAutofit fontScale="70000" lnSpcReduction="20000"/>
          </a:bodyPr>
          <a:lstStyle/>
          <a:p>
            <a:pPr marL="0" indent="0">
              <a:buNone/>
            </a:pPr>
            <a:r>
              <a:rPr lang="zh-CN" altLang="en-US" dirty="0"/>
              <a:t>例子：系统给某进程分配了一个页框；页面大小</a:t>
            </a:r>
            <a:r>
              <a:rPr lang="en-US" altLang="zh-CN" dirty="0"/>
              <a:t>4K</a:t>
            </a:r>
            <a:r>
              <a:rPr lang="zh-CN" altLang="en-US" dirty="0"/>
              <a:t>；</a:t>
            </a:r>
            <a:endParaRPr lang="en-US" altLang="zh-CN" dirty="0"/>
          </a:p>
          <a:p>
            <a:pPr marL="0" indent="0">
              <a:buNone/>
            </a:pPr>
            <a:r>
              <a:rPr lang="zh-CN" altLang="en-US" dirty="0"/>
              <a:t>              矩阵</a:t>
            </a:r>
            <a:r>
              <a:rPr lang="en-US" altLang="zh-CN" dirty="0"/>
              <a:t>A[1024][1024]</a:t>
            </a:r>
            <a:r>
              <a:rPr lang="zh-CN" altLang="en-US" dirty="0"/>
              <a:t>；按行存放</a:t>
            </a:r>
          </a:p>
          <a:p>
            <a:pPr marL="0" indent="0">
              <a:buNone/>
            </a:pPr>
            <a:endParaRPr lang="zh-CN" altLang="en-US" dirty="0"/>
          </a:p>
        </p:txBody>
      </p:sp>
      <p:sp>
        <p:nvSpPr>
          <p:cNvPr id="8" name="Rectangle 4"/>
          <p:cNvSpPr txBox="1">
            <a:spLocks noChangeArrowheads="1"/>
          </p:cNvSpPr>
          <p:nvPr/>
        </p:nvSpPr>
        <p:spPr>
          <a:xfrm>
            <a:off x="4985494" y="2708920"/>
            <a:ext cx="3629298" cy="2902064"/>
          </a:xfrm>
          <a:prstGeom prst="rect">
            <a:avLst/>
          </a:prstGeom>
          <a:solidFill>
            <a:schemeClr val="accent6">
              <a:lumMod val="20000"/>
              <a:lumOff val="80000"/>
            </a:schemeClr>
          </a:solidFill>
          <a:ln>
            <a:solidFill>
              <a:schemeClr val="accent1">
                <a:lumMod val="75000"/>
              </a:schemeClr>
            </a:solidFill>
          </a:ln>
        </p:spPr>
        <p:txBody>
          <a:bodyPr vert="horz">
            <a:norm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a:buFontTx/>
              <a:buNone/>
            </a:pPr>
            <a:r>
              <a:rPr lang="zh-CN" altLang="en-US" sz="2400" b="1" dirty="0">
                <a:solidFill>
                  <a:srgbClr val="C00000"/>
                </a:solidFill>
                <a:latin typeface="Calibri" pitchFamily="34" charset="0"/>
                <a:ea typeface="华文楷体" pitchFamily="2" charset="-122"/>
                <a:cs typeface="Calibri" pitchFamily="34" charset="0"/>
              </a:rPr>
              <a:t>程序编制方法</a:t>
            </a:r>
            <a:r>
              <a:rPr lang="en-US" altLang="zh-CN" sz="2400" b="1" dirty="0">
                <a:solidFill>
                  <a:srgbClr val="C00000"/>
                </a:solidFill>
                <a:latin typeface="Calibri" pitchFamily="34" charset="0"/>
                <a:ea typeface="华文楷体" pitchFamily="2" charset="-122"/>
                <a:cs typeface="Calibri" pitchFamily="34" charset="0"/>
              </a:rPr>
              <a:t>2</a:t>
            </a:r>
            <a:r>
              <a:rPr lang="zh-CN" altLang="en-US" sz="2400" b="1" dirty="0">
                <a:solidFill>
                  <a:srgbClr val="C00000"/>
                </a:solidFill>
                <a:latin typeface="Calibri" pitchFamily="34" charset="0"/>
                <a:ea typeface="华文楷体" pitchFamily="2" charset="-122"/>
                <a:cs typeface="Calibri" pitchFamily="34" charset="0"/>
              </a:rPr>
              <a:t>：</a:t>
            </a:r>
          </a:p>
          <a:p>
            <a:pPr>
              <a:buFontTx/>
              <a:buNone/>
            </a:pPr>
            <a:r>
              <a:rPr lang="en-US" altLang="zh-CN" sz="2400" b="1" dirty="0">
                <a:solidFill>
                  <a:srgbClr val="C00000"/>
                </a:solidFill>
                <a:latin typeface="Calibri" pitchFamily="34" charset="0"/>
                <a:ea typeface="华文楷体" pitchFamily="2" charset="-122"/>
                <a:cs typeface="Calibri" pitchFamily="34" charset="0"/>
              </a:rPr>
              <a:t>for (i=0; i&lt;1024; i++)</a:t>
            </a:r>
          </a:p>
          <a:p>
            <a:pPr>
              <a:buFontTx/>
              <a:buNone/>
            </a:pPr>
            <a:r>
              <a:rPr lang="en-US" altLang="zh-CN" sz="2400" b="1" dirty="0">
                <a:solidFill>
                  <a:srgbClr val="C00000"/>
                </a:solidFill>
                <a:latin typeface="Calibri" pitchFamily="34" charset="0"/>
                <a:ea typeface="华文楷体" pitchFamily="2" charset="-122"/>
                <a:cs typeface="Calibri" pitchFamily="34" charset="0"/>
              </a:rPr>
              <a:t>   for (j=0; j&lt;1024; j++)</a:t>
            </a:r>
          </a:p>
          <a:p>
            <a:pPr>
              <a:buFontTx/>
              <a:buNone/>
            </a:pPr>
            <a:r>
              <a:rPr lang="en-US" altLang="zh-CN" sz="2400" b="1" dirty="0">
                <a:solidFill>
                  <a:srgbClr val="C00000"/>
                </a:solidFill>
                <a:latin typeface="Calibri" pitchFamily="34" charset="0"/>
                <a:ea typeface="华文楷体" pitchFamily="2" charset="-122"/>
                <a:cs typeface="Calibri" pitchFamily="34" charset="0"/>
              </a:rPr>
              <a:t>       A[i][j] = 0;</a:t>
            </a:r>
          </a:p>
        </p:txBody>
      </p:sp>
      <p:sp>
        <p:nvSpPr>
          <p:cNvPr id="9" name="Rectangle 3"/>
          <p:cNvSpPr txBox="1">
            <a:spLocks noChangeArrowheads="1"/>
          </p:cNvSpPr>
          <p:nvPr/>
        </p:nvSpPr>
        <p:spPr>
          <a:xfrm>
            <a:off x="693912" y="2708920"/>
            <a:ext cx="3629298" cy="2902064"/>
          </a:xfrm>
          <a:prstGeom prst="rect">
            <a:avLst/>
          </a:prstGeom>
          <a:solidFill>
            <a:schemeClr val="accent6">
              <a:lumMod val="20000"/>
              <a:lumOff val="80000"/>
            </a:schemeClr>
          </a:solidFill>
          <a:ln>
            <a:solidFill>
              <a:schemeClr val="accent1">
                <a:lumMod val="75000"/>
              </a:schemeClr>
            </a:solidFill>
          </a:ln>
        </p:spPr>
        <p:txBody>
          <a:bodyPr vert="horz">
            <a:norm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a:buFontTx/>
              <a:buNone/>
            </a:pPr>
            <a:r>
              <a:rPr lang="zh-CN" altLang="en-US" sz="2400" b="1" dirty="0">
                <a:solidFill>
                  <a:srgbClr val="C00000"/>
                </a:solidFill>
                <a:latin typeface="Calibri" pitchFamily="34" charset="0"/>
                <a:ea typeface="华文楷体" pitchFamily="2" charset="-122"/>
                <a:cs typeface="Calibri" pitchFamily="34" charset="0"/>
              </a:rPr>
              <a:t>程序编制方法</a:t>
            </a:r>
            <a:r>
              <a:rPr lang="en-US" altLang="zh-CN" sz="2400" b="1" dirty="0">
                <a:solidFill>
                  <a:srgbClr val="C00000"/>
                </a:solidFill>
                <a:latin typeface="Calibri" pitchFamily="34" charset="0"/>
                <a:ea typeface="华文楷体" pitchFamily="2" charset="-122"/>
                <a:cs typeface="Calibri" pitchFamily="34" charset="0"/>
              </a:rPr>
              <a:t>1</a:t>
            </a:r>
            <a:r>
              <a:rPr lang="zh-CN" altLang="en-US" sz="2400" b="1" dirty="0">
                <a:solidFill>
                  <a:srgbClr val="C00000"/>
                </a:solidFill>
                <a:latin typeface="Calibri" pitchFamily="34" charset="0"/>
                <a:ea typeface="华文楷体" pitchFamily="2" charset="-122"/>
                <a:cs typeface="Calibri" pitchFamily="34" charset="0"/>
              </a:rPr>
              <a:t>：</a:t>
            </a:r>
          </a:p>
          <a:p>
            <a:pPr>
              <a:buFontTx/>
              <a:buNone/>
            </a:pPr>
            <a:r>
              <a:rPr lang="zh-CN" altLang="en-US" sz="2400" b="1" dirty="0">
                <a:solidFill>
                  <a:srgbClr val="C00000"/>
                </a:solidFill>
                <a:latin typeface="Calibri" pitchFamily="34" charset="0"/>
                <a:ea typeface="华文楷体" pitchFamily="2" charset="-122"/>
                <a:cs typeface="Calibri" pitchFamily="34" charset="0"/>
              </a:rPr>
              <a:t> </a:t>
            </a:r>
            <a:r>
              <a:rPr lang="nn-NO" altLang="zh-CN" sz="2400" b="1" dirty="0">
                <a:solidFill>
                  <a:srgbClr val="C00000"/>
                </a:solidFill>
                <a:latin typeface="Calibri" pitchFamily="34" charset="0"/>
                <a:ea typeface="华文楷体" pitchFamily="2" charset="-122"/>
                <a:cs typeface="Calibri" pitchFamily="34" charset="0"/>
              </a:rPr>
              <a:t>for (j = 0; j &lt; 1024; j++)</a:t>
            </a:r>
          </a:p>
          <a:p>
            <a:pPr>
              <a:buFontTx/>
              <a:buNone/>
            </a:pPr>
            <a:r>
              <a:rPr lang="nn-NO" altLang="zh-CN" sz="2400" b="1" dirty="0">
                <a:solidFill>
                  <a:srgbClr val="C00000"/>
                </a:solidFill>
                <a:latin typeface="Calibri" pitchFamily="34" charset="0"/>
                <a:ea typeface="华文楷体" pitchFamily="2" charset="-122"/>
                <a:cs typeface="Calibri" pitchFamily="34" charset="0"/>
              </a:rPr>
              <a:t>    for (i = 0; i &lt; 1024; i++)</a:t>
            </a:r>
          </a:p>
          <a:p>
            <a:pPr>
              <a:buFontTx/>
              <a:buNone/>
            </a:pPr>
            <a:r>
              <a:rPr lang="nn-NO" altLang="zh-CN" sz="2400" b="1" dirty="0">
                <a:solidFill>
                  <a:srgbClr val="C00000"/>
                </a:solidFill>
                <a:latin typeface="Calibri" pitchFamily="34" charset="0"/>
                <a:ea typeface="华文楷体" pitchFamily="2" charset="-122"/>
                <a:cs typeface="Calibri" pitchFamily="34" charset="0"/>
              </a:rPr>
              <a:t>        A[i][j] = 0;</a:t>
            </a:r>
          </a:p>
          <a:p>
            <a:endParaRPr lang="zh-CN" altLang="en-US" sz="1600" b="1" dirty="0">
              <a:solidFill>
                <a:srgbClr val="C00000"/>
              </a:solidFill>
              <a:latin typeface="Calibri" pitchFamily="34" charset="0"/>
              <a:ea typeface="华文楷体" pitchFamily="2" charset="-122"/>
              <a:cs typeface="Calibri" pitchFamily="34" charset="0"/>
            </a:endParaRPr>
          </a:p>
        </p:txBody>
      </p:sp>
      <p:sp>
        <p:nvSpPr>
          <p:cNvPr id="10" name="爆炸形 1 9"/>
          <p:cNvSpPr/>
          <p:nvPr/>
        </p:nvSpPr>
        <p:spPr>
          <a:xfrm>
            <a:off x="3779912" y="5085184"/>
            <a:ext cx="1908212" cy="1728192"/>
          </a:xfrm>
          <a:prstGeom prst="irregularSeal1">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latin typeface="Calibri" pitchFamily="34" charset="0"/>
                <a:ea typeface="华文楷体" pitchFamily="2" charset="-122"/>
              </a:rPr>
              <a:t>缺页</a:t>
            </a:r>
            <a:endParaRPr lang="en-US" altLang="zh-CN" sz="2000" b="1" dirty="0">
              <a:solidFill>
                <a:srgbClr val="C00000"/>
              </a:solidFill>
              <a:latin typeface="Calibri" pitchFamily="34" charset="0"/>
              <a:ea typeface="华文楷体" pitchFamily="2" charset="-122"/>
            </a:endParaRPr>
          </a:p>
          <a:p>
            <a:pPr algn="ctr"/>
            <a:r>
              <a:rPr lang="zh-CN" altLang="en-US" sz="2000" b="1" dirty="0">
                <a:solidFill>
                  <a:srgbClr val="C00000"/>
                </a:solidFill>
                <a:latin typeface="Calibri" pitchFamily="34" charset="0"/>
                <a:ea typeface="华文楷体" pitchFamily="2" charset="-122"/>
              </a:rPr>
              <a:t>几次？</a:t>
            </a:r>
          </a:p>
        </p:txBody>
      </p:sp>
    </p:spTree>
    <p:extLst>
      <p:ext uri="{BB962C8B-B14F-4D97-AF65-F5344CB8AC3E}">
        <p14:creationId xmlns:p14="http://schemas.microsoft.com/office/powerpoint/2010/main" val="39710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10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工作集</a:t>
            </a:r>
            <a:r>
              <a:rPr lang="en-US" altLang="zh-CN" sz="4000" dirty="0"/>
              <a:t>(Working Set)</a:t>
            </a:r>
            <a:r>
              <a:rPr lang="zh-CN" altLang="en-US" sz="4000" dirty="0"/>
              <a:t>模型</a:t>
            </a:r>
            <a:r>
              <a:rPr lang="en-US" altLang="zh-CN" sz="4000" dirty="0"/>
              <a:t>(1/3)</a:t>
            </a:r>
            <a:endParaRPr lang="zh-CN" altLang="en-US" sz="4000" dirty="0"/>
          </a:p>
        </p:txBody>
      </p:sp>
      <p:sp>
        <p:nvSpPr>
          <p:cNvPr id="53250" name="Rectangle 2"/>
          <p:cNvSpPr>
            <a:spLocks noGrp="1" noChangeArrowheads="1"/>
          </p:cNvSpPr>
          <p:nvPr>
            <p:ph idx="1"/>
          </p:nvPr>
        </p:nvSpPr>
        <p:spPr>
          <a:prstGeom prst="rect">
            <a:avLst/>
          </a:prstGeom>
          <a:noFill/>
        </p:spPr>
        <p:txBody>
          <a:bodyPr>
            <a:normAutofit/>
          </a:bodyPr>
          <a:lstStyle/>
          <a:p>
            <a:pPr marL="0" eaLnBrk="1" hangingPunct="1">
              <a:lnSpc>
                <a:spcPct val="90000"/>
              </a:lnSpc>
              <a:buFontTx/>
              <a:buNone/>
            </a:pPr>
            <a:r>
              <a:rPr lang="zh-CN" altLang="en-US" sz="2400" dirty="0">
                <a:latin typeface="Calibri" pitchFamily="34" charset="0"/>
                <a:cs typeface="Calibri" pitchFamily="34" charset="0"/>
              </a:rPr>
              <a:t>基本思想：</a:t>
            </a:r>
            <a:endParaRPr lang="en-US" altLang="zh-CN" sz="2400" dirty="0">
              <a:latin typeface="Calibri" pitchFamily="34" charset="0"/>
              <a:cs typeface="Calibri" pitchFamily="34" charset="0"/>
            </a:endParaRPr>
          </a:p>
          <a:p>
            <a:pPr marL="0" eaLnBrk="1" hangingPunct="1">
              <a:lnSpc>
                <a:spcPct val="90000"/>
              </a:lnSpc>
              <a:buFontTx/>
              <a:buNone/>
            </a:pPr>
            <a:r>
              <a:rPr lang="en-US" altLang="zh-CN" sz="2400" dirty="0">
                <a:latin typeface="Calibri" pitchFamily="34" charset="0"/>
                <a:cs typeface="Calibri" pitchFamily="34" charset="0"/>
              </a:rPr>
              <a:t>        </a:t>
            </a:r>
            <a:r>
              <a:rPr lang="zh-CN" altLang="en-US" sz="2400" dirty="0">
                <a:latin typeface="Calibri" pitchFamily="34" charset="0"/>
                <a:cs typeface="Calibri" pitchFamily="34" charset="0"/>
              </a:rPr>
              <a:t>根据程序的局部性原理，一般情况下，进程在一段时间内总是集中访问一些页面，这些页面称为</a:t>
            </a:r>
            <a:r>
              <a:rPr lang="zh-CN" altLang="en-US" sz="2400" dirty="0">
                <a:solidFill>
                  <a:srgbClr val="FF0000"/>
                </a:solidFill>
                <a:latin typeface="Calibri" pitchFamily="34" charset="0"/>
                <a:cs typeface="Calibri" pitchFamily="34" charset="0"/>
              </a:rPr>
              <a:t>活跃页面</a:t>
            </a:r>
            <a:r>
              <a:rPr lang="zh-CN" altLang="en-US" sz="2400" dirty="0">
                <a:latin typeface="Calibri" pitchFamily="34" charset="0"/>
                <a:cs typeface="Calibri" pitchFamily="34" charset="0"/>
              </a:rPr>
              <a:t>，如果分配给一个进程的页框太少了，使该进程所需的活跃页面不能全部装入内存，则进程在运行过程中将频繁发生中断</a:t>
            </a:r>
          </a:p>
          <a:p>
            <a:pPr marL="0" eaLnBrk="1" hangingPunct="1">
              <a:lnSpc>
                <a:spcPct val="90000"/>
              </a:lnSpc>
              <a:buFontTx/>
              <a:buNone/>
            </a:pPr>
            <a:endParaRPr lang="zh-CN" altLang="en-US" sz="2400" dirty="0">
              <a:latin typeface="Calibri" pitchFamily="34" charset="0"/>
              <a:cs typeface="Calibri" pitchFamily="34" charset="0"/>
            </a:endParaRPr>
          </a:p>
          <a:p>
            <a:pPr marL="0" eaLnBrk="1" hangingPunct="1">
              <a:lnSpc>
                <a:spcPct val="90000"/>
              </a:lnSpc>
              <a:buFontTx/>
              <a:buNone/>
            </a:pPr>
            <a:r>
              <a:rPr lang="zh-CN" altLang="en-US" sz="2400" dirty="0">
                <a:latin typeface="Calibri" pitchFamily="34" charset="0"/>
                <a:cs typeface="Calibri" pitchFamily="34" charset="0"/>
              </a:rPr>
              <a:t>        如果能为进程提供与活跃页面数相等的页框数，则可减少缺页中断次数</a:t>
            </a:r>
          </a:p>
          <a:p>
            <a:pPr marL="0" eaLnBrk="1" hangingPunct="1">
              <a:lnSpc>
                <a:spcPct val="90000"/>
              </a:lnSpc>
              <a:buFontTx/>
              <a:buNone/>
            </a:pPr>
            <a:endParaRPr lang="zh-CN" altLang="en-US" sz="2400" dirty="0">
              <a:latin typeface="Calibri" pitchFamily="34" charset="0"/>
              <a:cs typeface="Calibri" pitchFamily="34" charset="0"/>
            </a:endParaRPr>
          </a:p>
          <a:p>
            <a:pPr marL="0" eaLnBrk="1" hangingPunct="1">
              <a:lnSpc>
                <a:spcPct val="90000"/>
              </a:lnSpc>
              <a:buFontTx/>
              <a:buNone/>
            </a:pPr>
            <a:r>
              <a:rPr lang="zh-CN" altLang="en-US" sz="2400" dirty="0">
                <a:latin typeface="Calibri" pitchFamily="34" charset="0"/>
                <a:cs typeface="Calibri" pitchFamily="34" charset="0"/>
              </a:rPr>
              <a:t>  由</a:t>
            </a:r>
            <a:r>
              <a:rPr lang="en-US" altLang="zh-CN" sz="2400" dirty="0">
                <a:latin typeface="Calibri" pitchFamily="34" charset="0"/>
                <a:cs typeface="Calibri" pitchFamily="34" charset="0"/>
              </a:rPr>
              <a:t>Denning</a:t>
            </a:r>
            <a:r>
              <a:rPr lang="zh-CN" altLang="en-US" sz="2400" dirty="0">
                <a:latin typeface="Calibri" pitchFamily="34" charset="0"/>
                <a:cs typeface="Calibri" pitchFamily="34" charset="0"/>
              </a:rPr>
              <a:t>提出</a:t>
            </a:r>
            <a:r>
              <a:rPr lang="en-US" altLang="zh-CN" sz="2400" dirty="0">
                <a:latin typeface="Calibri" pitchFamily="34" charset="0"/>
                <a:cs typeface="Calibri" pitchFamily="34" charset="0"/>
              </a:rPr>
              <a:t>(1968)</a:t>
            </a:r>
          </a:p>
        </p:txBody>
      </p:sp>
    </p:spTree>
    <p:extLst>
      <p:ext uri="{BB962C8B-B14F-4D97-AF65-F5344CB8AC3E}">
        <p14:creationId xmlns:p14="http://schemas.microsoft.com/office/powerpoint/2010/main" val="1185686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工作集</a:t>
            </a:r>
            <a:r>
              <a:rPr lang="en-US" altLang="zh-CN" sz="4000" dirty="0"/>
              <a:t>(Working Set)</a:t>
            </a:r>
            <a:r>
              <a:rPr lang="zh-CN" altLang="en-US" sz="4000" dirty="0"/>
              <a:t>模型</a:t>
            </a:r>
            <a:r>
              <a:rPr lang="en-US" altLang="zh-CN" sz="4000" dirty="0"/>
              <a:t>(2/3)</a:t>
            </a:r>
            <a:endParaRPr lang="zh-CN" altLang="en-US" sz="4000" dirty="0"/>
          </a:p>
        </p:txBody>
      </p:sp>
      <p:sp>
        <p:nvSpPr>
          <p:cNvPr id="54274" name="Rectangle 2"/>
          <p:cNvSpPr>
            <a:spLocks noGrp="1" noChangeArrowheads="1"/>
          </p:cNvSpPr>
          <p:nvPr>
            <p:ph idx="1"/>
          </p:nvPr>
        </p:nvSpPr>
        <p:spPr>
          <a:xfrm>
            <a:off x="611560" y="1580728"/>
            <a:ext cx="7498080" cy="4800600"/>
          </a:xfrm>
          <a:prstGeom prst="rect">
            <a:avLst/>
          </a:prstGeom>
          <a:noFill/>
        </p:spPr>
        <p:txBody>
          <a:bodyPr>
            <a:normAutofit/>
          </a:bodyPr>
          <a:lstStyle/>
          <a:p>
            <a:pPr eaLnBrk="1" hangingPunct="1">
              <a:buFontTx/>
              <a:buNone/>
            </a:pPr>
            <a:r>
              <a:rPr lang="zh-CN" altLang="en-US" sz="2800" dirty="0">
                <a:latin typeface="Calibri" pitchFamily="34" charset="0"/>
                <a:cs typeface="Calibri" pitchFamily="34" charset="0"/>
              </a:rPr>
              <a:t>  工作集</a:t>
            </a:r>
            <a:r>
              <a:rPr lang="en-US" altLang="zh-CN" sz="2800" i="1" dirty="0">
                <a:latin typeface="Calibri" pitchFamily="34" charset="0"/>
                <a:cs typeface="Calibri" pitchFamily="34" charset="0"/>
              </a:rPr>
              <a:t>W</a:t>
            </a:r>
            <a:r>
              <a:rPr lang="zh-CN" altLang="en-US" sz="2800" dirty="0">
                <a:latin typeface="Calibri" pitchFamily="34" charset="0"/>
                <a:cs typeface="Calibri" pitchFamily="34" charset="0"/>
              </a:rPr>
              <a:t>（</a:t>
            </a:r>
            <a:r>
              <a:rPr lang="en-US" altLang="zh-CN" sz="2800" i="1" dirty="0">
                <a:latin typeface="Calibri" pitchFamily="34" charset="0"/>
                <a:cs typeface="Calibri" pitchFamily="34" charset="0"/>
              </a:rPr>
              <a:t>t</a:t>
            </a:r>
            <a:r>
              <a:rPr lang="zh-CN" altLang="en-US" sz="2800" dirty="0">
                <a:latin typeface="Calibri" pitchFamily="34" charset="0"/>
                <a:cs typeface="Calibri" pitchFamily="34" charset="0"/>
              </a:rPr>
              <a:t>，</a:t>
            </a:r>
            <a:r>
              <a:rPr lang="en-US" altLang="zh-CN" sz="2800" dirty="0">
                <a:latin typeface="Calibri" pitchFamily="34" charset="0"/>
                <a:cs typeface="Calibri" pitchFamily="34" charset="0"/>
              </a:rPr>
              <a:t>Δ</a:t>
            </a:r>
            <a:r>
              <a:rPr lang="zh-CN" altLang="en-US" sz="2800" dirty="0">
                <a:latin typeface="Calibri" pitchFamily="34" charset="0"/>
                <a:cs typeface="Calibri" pitchFamily="34" charset="0"/>
              </a:rPr>
              <a:t>）</a:t>
            </a:r>
            <a:endParaRPr lang="en-US" altLang="zh-CN" sz="2800" dirty="0">
              <a:latin typeface="Calibri" pitchFamily="34" charset="0"/>
              <a:cs typeface="Calibri" pitchFamily="34" charset="0"/>
            </a:endParaRPr>
          </a:p>
          <a:p>
            <a:pPr eaLnBrk="1" hangingPunct="1">
              <a:buFontTx/>
              <a:buNone/>
            </a:pPr>
            <a:r>
              <a:rPr lang="en-US" altLang="zh-CN" sz="2800" dirty="0">
                <a:latin typeface="Calibri" pitchFamily="34" charset="0"/>
                <a:cs typeface="Calibri" pitchFamily="34" charset="0"/>
              </a:rPr>
              <a:t>     = </a:t>
            </a:r>
            <a:r>
              <a:rPr lang="zh-CN" altLang="en-US" sz="2800" dirty="0">
                <a:latin typeface="Calibri" pitchFamily="34" charset="0"/>
                <a:cs typeface="Calibri" pitchFamily="34" charset="0"/>
              </a:rPr>
              <a:t>该进程在过去的</a:t>
            </a:r>
            <a:r>
              <a:rPr lang="en-US" altLang="zh-CN" sz="2800" dirty="0">
                <a:latin typeface="Calibri" pitchFamily="34" charset="0"/>
                <a:cs typeface="Calibri" pitchFamily="34" charset="0"/>
              </a:rPr>
              <a:t>Δ</a:t>
            </a:r>
            <a:r>
              <a:rPr lang="zh-CN" altLang="en-US" sz="2800" dirty="0">
                <a:latin typeface="Calibri" pitchFamily="34" charset="0"/>
                <a:cs typeface="Calibri" pitchFamily="34" charset="0"/>
              </a:rPr>
              <a:t>个虚拟时间单位中使用的虚拟页面集合 </a:t>
            </a:r>
            <a:endParaRPr lang="zh-CN" altLang="en-US" sz="2800" dirty="0">
              <a:solidFill>
                <a:srgbClr val="FF0000"/>
              </a:solidFill>
              <a:latin typeface="Calibri" pitchFamily="34" charset="0"/>
              <a:cs typeface="Calibri" pitchFamily="34" charset="0"/>
            </a:endParaRPr>
          </a:p>
          <a:p>
            <a:pPr eaLnBrk="1" hangingPunct="1">
              <a:buFontTx/>
              <a:buNone/>
            </a:pPr>
            <a:endParaRPr lang="zh-CN" altLang="en-US" sz="3600" b="0" dirty="0">
              <a:latin typeface="Calibri" pitchFamily="34" charset="0"/>
              <a:cs typeface="Calibri" pitchFamily="34" charset="0"/>
            </a:endParaRPr>
          </a:p>
          <a:p>
            <a:pPr eaLnBrk="1" hangingPunct="1">
              <a:buFontTx/>
              <a:buNone/>
            </a:pPr>
            <a:r>
              <a:rPr lang="zh-CN" altLang="en-US" sz="2800" dirty="0">
                <a:latin typeface="Calibri" pitchFamily="34" charset="0"/>
                <a:cs typeface="Calibri" pitchFamily="34" charset="0"/>
              </a:rPr>
              <a:t>工作集内容取决于三个因素：</a:t>
            </a:r>
          </a:p>
          <a:p>
            <a:pPr eaLnBrk="1" hangingPunct="1">
              <a:buFont typeface="Wingdings" pitchFamily="2" charset="2"/>
              <a:buChar char="Ø"/>
            </a:pPr>
            <a:r>
              <a:rPr lang="zh-CN" altLang="en-US" sz="2800" dirty="0">
                <a:latin typeface="Calibri" pitchFamily="34" charset="0"/>
                <a:cs typeface="Calibri" pitchFamily="34" charset="0"/>
              </a:rPr>
              <a:t>访页序列特性</a:t>
            </a:r>
          </a:p>
          <a:p>
            <a:pPr eaLnBrk="1" hangingPunct="1">
              <a:buFont typeface="Wingdings" pitchFamily="2" charset="2"/>
              <a:buChar char="Ø"/>
            </a:pPr>
            <a:r>
              <a:rPr lang="zh-CN" altLang="en-US" sz="2800" dirty="0">
                <a:latin typeface="Calibri" pitchFamily="34" charset="0"/>
                <a:cs typeface="Calibri" pitchFamily="34" charset="0"/>
              </a:rPr>
              <a:t>当前时刻</a:t>
            </a:r>
            <a:r>
              <a:rPr lang="en-US" altLang="zh-CN" sz="2800" dirty="0">
                <a:latin typeface="Calibri" pitchFamily="34" charset="0"/>
                <a:cs typeface="Calibri" pitchFamily="34" charset="0"/>
              </a:rPr>
              <a:t>t</a:t>
            </a:r>
          </a:p>
          <a:p>
            <a:pPr eaLnBrk="1" hangingPunct="1">
              <a:buFont typeface="Wingdings" pitchFamily="2" charset="2"/>
              <a:buChar char="Ø"/>
            </a:pPr>
            <a:r>
              <a:rPr lang="zh-CN" altLang="en-US" sz="2800" dirty="0">
                <a:latin typeface="Calibri" pitchFamily="34" charset="0"/>
                <a:cs typeface="Calibri" pitchFamily="34" charset="0"/>
              </a:rPr>
              <a:t>工作集窗口长度</a:t>
            </a:r>
            <a:r>
              <a:rPr lang="en-US" altLang="zh-CN" sz="2800" dirty="0">
                <a:latin typeface="Calibri" pitchFamily="34" charset="0"/>
                <a:cs typeface="Calibri" pitchFamily="34" charset="0"/>
              </a:rPr>
              <a:t>(Δ)</a:t>
            </a:r>
          </a:p>
        </p:txBody>
      </p:sp>
      <p:sp>
        <p:nvSpPr>
          <p:cNvPr id="54276" name="AutoShape 6"/>
          <p:cNvSpPr>
            <a:spLocks noChangeArrowheads="1"/>
          </p:cNvSpPr>
          <p:nvPr/>
        </p:nvSpPr>
        <p:spPr bwMode="auto">
          <a:xfrm>
            <a:off x="6300788" y="3213100"/>
            <a:ext cx="2303462" cy="936625"/>
          </a:xfrm>
          <a:prstGeom prst="wedgeRoundRectCallout">
            <a:avLst>
              <a:gd name="adj1" fmla="val -164128"/>
              <a:gd name="adj2" fmla="val 170962"/>
              <a:gd name="adj3" fmla="val 16667"/>
            </a:avLst>
          </a:prstGeom>
          <a:solidFill>
            <a:srgbClr val="E5E5FF"/>
          </a:solidFill>
          <a:ln w="9525">
            <a:solidFill>
              <a:srgbClr val="990099"/>
            </a:solidFill>
            <a:miter lim="800000"/>
            <a:headEnd/>
            <a:tailEnd/>
          </a:ln>
        </p:spPr>
        <p:txBody>
          <a:bodyPr/>
          <a:lstStyle/>
          <a:p>
            <a:pPr algn="ctr"/>
            <a:r>
              <a:rPr lang="zh-CN" altLang="en-US" sz="2400" b="1">
                <a:solidFill>
                  <a:srgbClr val="3333CC"/>
                </a:solidFill>
                <a:latin typeface="华文楷体" pitchFamily="2" charset="-122"/>
                <a:ea typeface="华文楷体" pitchFamily="2" charset="-122"/>
              </a:rPr>
              <a:t>窗口越大，工作集就越大 </a:t>
            </a:r>
          </a:p>
        </p:txBody>
      </p:sp>
    </p:spTree>
    <p:extLst>
      <p:ext uri="{BB962C8B-B14F-4D97-AF65-F5344CB8AC3E}">
        <p14:creationId xmlns:p14="http://schemas.microsoft.com/office/powerpoint/2010/main" val="17361049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sz="quarter" idx="4294967295"/>
          </p:nvPr>
        </p:nvSpPr>
        <p:spPr>
          <a:xfrm>
            <a:off x="971600" y="1463040"/>
            <a:ext cx="8252022" cy="2686040"/>
          </a:xfrm>
          <a:prstGeom prst="rect">
            <a:avLst/>
          </a:prstGeom>
          <a:noFill/>
        </p:spPr>
        <p:txBody>
          <a:bodyPr>
            <a:normAutofit/>
          </a:bodyPr>
          <a:lstStyle/>
          <a:p>
            <a:pPr eaLnBrk="1" hangingPunct="1">
              <a:buFontTx/>
              <a:buNone/>
            </a:pPr>
            <a:r>
              <a:rPr lang="zh-CN" altLang="en-US" sz="2800" b="1" dirty="0">
                <a:latin typeface="Calibri" pitchFamily="34" charset="0"/>
                <a:ea typeface="华文楷体" pitchFamily="2" charset="-122"/>
                <a:cs typeface="Calibri" pitchFamily="34" charset="0"/>
              </a:rPr>
              <a:t>例子：</a:t>
            </a:r>
          </a:p>
          <a:p>
            <a:pPr eaLnBrk="1" hangingPunct="1">
              <a:buFontTx/>
              <a:buNone/>
            </a:pPr>
            <a:r>
              <a:rPr lang="zh-CN" altLang="en-US" sz="2800" dirty="0">
                <a:latin typeface="Calibri" pitchFamily="34" charset="0"/>
                <a:ea typeface="华文楷体" pitchFamily="2" charset="-122"/>
                <a:cs typeface="Calibri" pitchFamily="34" charset="0"/>
              </a:rPr>
              <a:t>    </a:t>
            </a:r>
            <a:r>
              <a:rPr lang="en-US" altLang="zh-CN" sz="2800" dirty="0">
                <a:latin typeface="Calibri" pitchFamily="34" charset="0"/>
                <a:ea typeface="华文楷体" pitchFamily="2" charset="-122"/>
                <a:cs typeface="Calibri" pitchFamily="34" charset="0"/>
              </a:rPr>
              <a:t>26157775162341234443434441327 </a:t>
            </a:r>
          </a:p>
          <a:p>
            <a:pPr eaLnBrk="1" hangingPunct="1">
              <a:buFontTx/>
              <a:buNone/>
            </a:pPr>
            <a:r>
              <a:rPr lang="en-US" altLang="zh-CN" sz="2800" dirty="0">
                <a:latin typeface="Calibri" pitchFamily="34" charset="0"/>
                <a:ea typeface="华文楷体" pitchFamily="2" charset="-122"/>
                <a:cs typeface="Calibri" pitchFamily="34" charset="0"/>
              </a:rPr>
              <a:t>   |                   </a:t>
            </a:r>
            <a:r>
              <a:rPr lang="zh-CN" altLang="en-US" sz="2800" dirty="0">
                <a:latin typeface="Calibri" pitchFamily="34" charset="0"/>
                <a:ea typeface="华文楷体" pitchFamily="2" charset="-122"/>
                <a:cs typeface="Calibri" pitchFamily="34" charset="0"/>
              </a:rPr>
              <a:t> </a:t>
            </a:r>
            <a:r>
              <a:rPr lang="en-US" altLang="zh-CN" sz="2800" dirty="0">
                <a:latin typeface="Calibri" pitchFamily="34" charset="0"/>
                <a:ea typeface="华文楷体" pitchFamily="2" charset="-122"/>
                <a:cs typeface="Calibri" pitchFamily="34" charset="0"/>
              </a:rPr>
              <a:t>|t</a:t>
            </a:r>
            <a:r>
              <a:rPr lang="en-US" altLang="zh-CN" sz="2800" baseline="-25000" dirty="0">
                <a:latin typeface="Calibri" pitchFamily="34" charset="0"/>
                <a:ea typeface="华文楷体" pitchFamily="2" charset="-122"/>
                <a:cs typeface="Calibri" pitchFamily="34" charset="0"/>
              </a:rPr>
              <a:t>1</a:t>
            </a:r>
            <a:r>
              <a:rPr lang="en-US" altLang="zh-CN" sz="2800" dirty="0">
                <a:latin typeface="Calibri" pitchFamily="34" charset="0"/>
                <a:ea typeface="华文楷体" pitchFamily="2" charset="-122"/>
                <a:cs typeface="Calibri" pitchFamily="34" charset="0"/>
              </a:rPr>
              <a:t>      </a:t>
            </a:r>
            <a:r>
              <a:rPr lang="zh-CN" altLang="en-US" sz="2800" dirty="0">
                <a:latin typeface="Calibri" pitchFamily="34" charset="0"/>
                <a:ea typeface="华文楷体" pitchFamily="2" charset="-122"/>
                <a:cs typeface="Calibri" pitchFamily="34" charset="0"/>
              </a:rPr>
              <a:t> </a:t>
            </a:r>
            <a:r>
              <a:rPr lang="en-US" altLang="zh-CN" sz="2800" dirty="0">
                <a:latin typeface="Calibri" pitchFamily="34" charset="0"/>
                <a:ea typeface="华文楷体" pitchFamily="2" charset="-122"/>
                <a:cs typeface="Calibri" pitchFamily="34" charset="0"/>
              </a:rPr>
              <a:t>|                   |t</a:t>
            </a:r>
            <a:r>
              <a:rPr lang="en-US" altLang="zh-CN" sz="2800" baseline="-25000" dirty="0">
                <a:latin typeface="Calibri" pitchFamily="34" charset="0"/>
                <a:ea typeface="华文楷体" pitchFamily="2" charset="-122"/>
                <a:cs typeface="Calibri" pitchFamily="34" charset="0"/>
              </a:rPr>
              <a:t>2</a:t>
            </a:r>
            <a:endParaRPr lang="en-US" altLang="zh-CN" sz="2800" dirty="0">
              <a:latin typeface="Calibri" pitchFamily="34" charset="0"/>
              <a:ea typeface="华文楷体" pitchFamily="2" charset="-122"/>
              <a:cs typeface="Calibri" pitchFamily="34" charset="0"/>
            </a:endParaRPr>
          </a:p>
          <a:p>
            <a:pPr eaLnBrk="1" hangingPunct="1">
              <a:buFontTx/>
              <a:buNone/>
            </a:pPr>
            <a:endParaRPr lang="en-US" altLang="zh-CN" sz="1200" dirty="0">
              <a:latin typeface="Calibri" pitchFamily="34" charset="0"/>
              <a:ea typeface="华文楷体" pitchFamily="2" charset="-122"/>
              <a:cs typeface="Calibri" pitchFamily="34" charset="0"/>
            </a:endParaRPr>
          </a:p>
          <a:p>
            <a:pPr eaLnBrk="1" hangingPunct="1">
              <a:buFontTx/>
              <a:buNone/>
            </a:pPr>
            <a:r>
              <a:rPr lang="en-US" altLang="zh-CN" sz="2800" dirty="0">
                <a:latin typeface="Calibri" pitchFamily="34" charset="0"/>
                <a:ea typeface="华文楷体" pitchFamily="2" charset="-122"/>
                <a:cs typeface="Calibri" pitchFamily="34" charset="0"/>
              </a:rPr>
              <a:t>   </a:t>
            </a:r>
            <a:r>
              <a:rPr lang="en-US" altLang="zh-CN" b="1" dirty="0">
                <a:latin typeface="Calibri" pitchFamily="34" charset="0"/>
                <a:ea typeface="华文楷体" pitchFamily="2" charset="-122"/>
                <a:cs typeface="Calibri" pitchFamily="34" charset="0"/>
              </a:rPr>
              <a:t>W(t</a:t>
            </a:r>
            <a:r>
              <a:rPr lang="en-US" altLang="zh-CN" b="1" baseline="-25000" dirty="0">
                <a:latin typeface="Calibri" pitchFamily="34" charset="0"/>
                <a:ea typeface="华文楷体" pitchFamily="2" charset="-122"/>
                <a:cs typeface="Calibri" pitchFamily="34" charset="0"/>
              </a:rPr>
              <a:t>1</a:t>
            </a:r>
            <a:r>
              <a:rPr lang="en-US" altLang="zh-CN" b="1" dirty="0">
                <a:latin typeface="Calibri" pitchFamily="34" charset="0"/>
                <a:ea typeface="华文楷体" pitchFamily="2" charset="-122"/>
                <a:cs typeface="Calibri" pitchFamily="34" charset="0"/>
              </a:rPr>
              <a:t>,10)={1,2,5,6,7}     W(t</a:t>
            </a:r>
            <a:r>
              <a:rPr lang="en-US" altLang="zh-CN" b="1" baseline="-25000" dirty="0">
                <a:latin typeface="Calibri" pitchFamily="34" charset="0"/>
                <a:ea typeface="华文楷体" pitchFamily="2" charset="-122"/>
                <a:cs typeface="Calibri" pitchFamily="34" charset="0"/>
              </a:rPr>
              <a:t>2</a:t>
            </a:r>
            <a:r>
              <a:rPr lang="en-US" altLang="zh-CN" b="1" dirty="0">
                <a:latin typeface="Calibri" pitchFamily="34" charset="0"/>
                <a:ea typeface="华文楷体" pitchFamily="2" charset="-122"/>
                <a:cs typeface="Calibri" pitchFamily="34" charset="0"/>
              </a:rPr>
              <a:t>,10)={3,4}</a:t>
            </a:r>
          </a:p>
          <a:p>
            <a:pPr>
              <a:buNone/>
            </a:pPr>
            <a:endParaRPr lang="en-US" altLang="zh-CN" sz="2800" dirty="0">
              <a:latin typeface="Calibri" pitchFamily="34" charset="0"/>
              <a:ea typeface="华文楷体" pitchFamily="2" charset="-122"/>
              <a:cs typeface="Calibri" pitchFamily="34" charset="0"/>
            </a:endParaRPr>
          </a:p>
        </p:txBody>
      </p:sp>
      <p:sp>
        <p:nvSpPr>
          <p:cNvPr id="3" name="标题 2"/>
          <p:cNvSpPr>
            <a:spLocks noGrp="1"/>
          </p:cNvSpPr>
          <p:nvPr>
            <p:ph type="title"/>
          </p:nvPr>
        </p:nvSpPr>
        <p:spPr/>
        <p:txBody>
          <a:bodyPr>
            <a:normAutofit/>
          </a:bodyPr>
          <a:lstStyle/>
          <a:p>
            <a:r>
              <a:rPr lang="zh-CN" altLang="en-US" sz="4000" dirty="0"/>
              <a:t>工作集</a:t>
            </a:r>
            <a:r>
              <a:rPr lang="en-US" altLang="zh-CN" sz="4000" dirty="0"/>
              <a:t>(Working Set)</a:t>
            </a:r>
            <a:r>
              <a:rPr lang="zh-CN" altLang="en-US" sz="4000" dirty="0"/>
              <a:t>模型</a:t>
            </a:r>
            <a:r>
              <a:rPr lang="en-US" altLang="zh-CN" sz="4000" dirty="0"/>
              <a:t>(3/3)</a:t>
            </a:r>
            <a:endParaRPr lang="zh-CN" altLang="en-US" sz="4000" dirty="0"/>
          </a:p>
        </p:txBody>
      </p:sp>
      <p:sp>
        <p:nvSpPr>
          <p:cNvPr id="55299" name="Line 3"/>
          <p:cNvSpPr>
            <a:spLocks noChangeShapeType="1"/>
          </p:cNvSpPr>
          <p:nvPr/>
        </p:nvSpPr>
        <p:spPr bwMode="auto">
          <a:xfrm>
            <a:off x="1374750" y="2780928"/>
            <a:ext cx="1800200" cy="0"/>
          </a:xfrm>
          <a:prstGeom prst="line">
            <a:avLst/>
          </a:prstGeom>
          <a:noFill/>
          <a:ln w="28575">
            <a:solidFill>
              <a:srgbClr val="990033"/>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0" name="Line 4"/>
          <p:cNvSpPr>
            <a:spLocks noChangeShapeType="1"/>
          </p:cNvSpPr>
          <p:nvPr/>
        </p:nvSpPr>
        <p:spPr bwMode="auto">
          <a:xfrm>
            <a:off x="4111054" y="2780928"/>
            <a:ext cx="1728192" cy="0"/>
          </a:xfrm>
          <a:prstGeom prst="line">
            <a:avLst/>
          </a:prstGeom>
          <a:noFill/>
          <a:ln w="28575">
            <a:solidFill>
              <a:srgbClr val="990033"/>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2"/>
          <p:cNvSpPr>
            <a:spLocks noGrp="1" noChangeArrowheads="1"/>
          </p:cNvSpPr>
          <p:nvPr>
            <p:ph sz="quarter" idx="4294967295"/>
          </p:nvPr>
        </p:nvSpPr>
        <p:spPr>
          <a:xfrm>
            <a:off x="1086718" y="4293096"/>
            <a:ext cx="8252022" cy="648072"/>
          </a:xfrm>
          <a:prstGeom prst="rect">
            <a:avLst/>
          </a:prstGeom>
          <a:noFill/>
        </p:spPr>
        <p:txBody>
          <a:bodyPr>
            <a:normAutofit/>
          </a:bodyPr>
          <a:lstStyle/>
          <a:p>
            <a:pPr>
              <a:lnSpc>
                <a:spcPct val="120000"/>
              </a:lnSpc>
              <a:spcBef>
                <a:spcPts val="0"/>
              </a:spcBef>
              <a:buNone/>
            </a:pPr>
            <a:r>
              <a:rPr lang="en-US" altLang="zh-CN" sz="2800" dirty="0">
                <a:latin typeface="Calibri" pitchFamily="34" charset="0"/>
                <a:ea typeface="华文楷体" pitchFamily="2" charset="-122"/>
                <a:cs typeface="Calibri" pitchFamily="34" charset="0"/>
              </a:rPr>
              <a:t>2 6 1 5 7 7 7 5 1 6 2 3 4 1 2 3 4 4 4 3 4 3 4 4 4 1 3 2 7</a:t>
            </a:r>
            <a:endParaRPr lang="zh-CN" altLang="en-US" sz="2800" dirty="0">
              <a:latin typeface="Calibri" pitchFamily="34" charset="0"/>
              <a:ea typeface="华文楷体" pitchFamily="2" charset="-122"/>
              <a:cs typeface="Calibri" pitchFamily="34" charset="0"/>
            </a:endParaRPr>
          </a:p>
        </p:txBody>
      </p:sp>
      <p:grpSp>
        <p:nvGrpSpPr>
          <p:cNvPr id="2" name="组合 8"/>
          <p:cNvGrpSpPr/>
          <p:nvPr/>
        </p:nvGrpSpPr>
        <p:grpSpPr>
          <a:xfrm>
            <a:off x="1158726" y="4797152"/>
            <a:ext cx="2921155" cy="1008112"/>
            <a:chOff x="466529" y="5157192"/>
            <a:chExt cx="2921155" cy="1008112"/>
          </a:xfrm>
        </p:grpSpPr>
        <p:cxnSp>
          <p:nvCxnSpPr>
            <p:cNvPr id="4" name="直接箭头连接符 3"/>
            <p:cNvCxnSpPr/>
            <p:nvPr/>
          </p:nvCxnSpPr>
          <p:spPr>
            <a:xfrm flipH="1">
              <a:off x="466529" y="5589240"/>
              <a:ext cx="259330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3059832" y="5157192"/>
              <a:ext cx="0" cy="10081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93930" y="5517232"/>
              <a:ext cx="357790" cy="461665"/>
            </a:xfrm>
            <a:prstGeom prst="rect">
              <a:avLst/>
            </a:prstGeom>
            <a:noFill/>
          </p:spPr>
          <p:txBody>
            <a:bodyPr wrap="none" rtlCol="0">
              <a:spAutoFit/>
            </a:bodyPr>
            <a:lstStyle/>
            <a:p>
              <a:r>
                <a:rPr lang="zh-CN" altLang="en-US" sz="2400" dirty="0">
                  <a:latin typeface="Calibri"/>
                </a:rPr>
                <a:t>∆</a:t>
              </a:r>
              <a:endParaRPr lang="zh-CN" altLang="en-US" sz="2400" dirty="0"/>
            </a:p>
          </p:txBody>
        </p:sp>
        <p:sp>
          <p:nvSpPr>
            <p:cNvPr id="12" name="TextBox 11"/>
            <p:cNvSpPr txBox="1"/>
            <p:nvPr/>
          </p:nvSpPr>
          <p:spPr>
            <a:xfrm>
              <a:off x="3100426" y="5373216"/>
              <a:ext cx="287258" cy="461665"/>
            </a:xfrm>
            <a:prstGeom prst="rect">
              <a:avLst/>
            </a:prstGeom>
            <a:noFill/>
          </p:spPr>
          <p:txBody>
            <a:bodyPr wrap="none" rtlCol="0">
              <a:spAutoFit/>
            </a:bodyPr>
            <a:lstStyle/>
            <a:p>
              <a:r>
                <a:rPr lang="en-US" altLang="zh-CN" sz="2400" dirty="0">
                  <a:latin typeface="Calibri"/>
                </a:rPr>
                <a:t>t</a:t>
              </a:r>
              <a:endParaRPr lang="zh-CN" altLang="en-US" sz="2400" dirty="0"/>
            </a:p>
          </p:txBody>
        </p:sp>
      </p:grpSp>
      <p:sp>
        <p:nvSpPr>
          <p:cNvPr id="34" name="TextBox 41"/>
          <p:cNvSpPr txBox="1"/>
          <p:nvPr/>
        </p:nvSpPr>
        <p:spPr>
          <a:xfrm>
            <a:off x="2955241" y="5981218"/>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{1, 2, 5, 6, 7}  </a:t>
            </a:r>
          </a:p>
        </p:txBody>
      </p:sp>
      <p:sp>
        <p:nvSpPr>
          <p:cNvPr id="35" name="TextBox 41"/>
          <p:cNvSpPr txBox="1"/>
          <p:nvPr/>
        </p:nvSpPr>
        <p:spPr>
          <a:xfrm>
            <a:off x="2954515" y="5980618"/>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{1, 5, 6, 7}  </a:t>
            </a:r>
          </a:p>
        </p:txBody>
      </p:sp>
      <p:sp>
        <p:nvSpPr>
          <p:cNvPr id="36" name="TextBox 41"/>
          <p:cNvSpPr txBox="1"/>
          <p:nvPr/>
        </p:nvSpPr>
        <p:spPr>
          <a:xfrm>
            <a:off x="2953789" y="5980618"/>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{1, 2, 5, 6, 7}  </a:t>
            </a:r>
          </a:p>
        </p:txBody>
      </p:sp>
      <p:sp>
        <p:nvSpPr>
          <p:cNvPr id="37" name="TextBox 41"/>
          <p:cNvSpPr txBox="1"/>
          <p:nvPr/>
        </p:nvSpPr>
        <p:spPr>
          <a:xfrm>
            <a:off x="2953063" y="5979341"/>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{1, 2, 3, 5, 6, 7}  </a:t>
            </a:r>
          </a:p>
        </p:txBody>
      </p:sp>
      <p:sp>
        <p:nvSpPr>
          <p:cNvPr id="38" name="TextBox 41"/>
          <p:cNvSpPr txBox="1"/>
          <p:nvPr/>
        </p:nvSpPr>
        <p:spPr>
          <a:xfrm>
            <a:off x="2953063" y="5979341"/>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{1, 2, 3, 4, 5, 6, 7}  </a:t>
            </a:r>
          </a:p>
        </p:txBody>
      </p:sp>
      <p:sp>
        <p:nvSpPr>
          <p:cNvPr id="39" name="TextBox 41"/>
          <p:cNvSpPr txBox="1"/>
          <p:nvPr/>
        </p:nvSpPr>
        <p:spPr>
          <a:xfrm>
            <a:off x="2953063" y="5977441"/>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{1, 2, 3, 4, 5, 6}  </a:t>
            </a:r>
          </a:p>
        </p:txBody>
      </p:sp>
      <p:sp>
        <p:nvSpPr>
          <p:cNvPr id="40" name="TextBox 41"/>
          <p:cNvSpPr txBox="1"/>
          <p:nvPr/>
        </p:nvSpPr>
        <p:spPr>
          <a:xfrm>
            <a:off x="2953063" y="5979703"/>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{1, 2, 3, 4, 6}  </a:t>
            </a:r>
          </a:p>
        </p:txBody>
      </p:sp>
      <p:sp>
        <p:nvSpPr>
          <p:cNvPr id="41" name="TextBox 41"/>
          <p:cNvSpPr txBox="1"/>
          <p:nvPr/>
        </p:nvSpPr>
        <p:spPr>
          <a:xfrm>
            <a:off x="2953585" y="5979039"/>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{1, 2, 3, 4}  </a:t>
            </a:r>
          </a:p>
        </p:txBody>
      </p:sp>
      <p:sp>
        <p:nvSpPr>
          <p:cNvPr id="42" name="TextBox 41"/>
          <p:cNvSpPr txBox="1"/>
          <p:nvPr/>
        </p:nvSpPr>
        <p:spPr>
          <a:xfrm>
            <a:off x="2950885" y="5975541"/>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{2, 3, 4}  </a:t>
            </a:r>
          </a:p>
        </p:txBody>
      </p:sp>
      <p:sp>
        <p:nvSpPr>
          <p:cNvPr id="43" name="TextBox 41"/>
          <p:cNvSpPr txBox="1"/>
          <p:nvPr/>
        </p:nvSpPr>
        <p:spPr>
          <a:xfrm>
            <a:off x="4488190" y="5975707"/>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{3, 4}  </a:t>
            </a:r>
          </a:p>
        </p:txBody>
      </p:sp>
      <p:sp>
        <p:nvSpPr>
          <p:cNvPr id="44" name="TextBox 41"/>
          <p:cNvSpPr txBox="1"/>
          <p:nvPr/>
        </p:nvSpPr>
        <p:spPr>
          <a:xfrm>
            <a:off x="1610476" y="5970030"/>
            <a:ext cx="458881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3366CC"/>
                </a:solidFill>
                <a:latin typeface="微软雅黑" pitchFamily="34" charset="-122"/>
                <a:ea typeface="微软雅黑" pitchFamily="34" charset="-122"/>
                <a:sym typeface="MS PGothic" charset="0"/>
              </a:rPr>
              <a:t>W(t, </a:t>
            </a:r>
            <a:r>
              <a:rPr lang="zh-CN" altLang="en-US" sz="2000" b="1" dirty="0">
                <a:solidFill>
                  <a:srgbClr val="3366CC"/>
                </a:solidFill>
                <a:latin typeface="微软雅黑" pitchFamily="34" charset="-122"/>
                <a:ea typeface="微软雅黑" pitchFamily="34" charset="-122"/>
                <a:sym typeface="Symbol" charset="0"/>
              </a:rPr>
              <a:t></a:t>
            </a:r>
            <a:r>
              <a:rPr lang="en-US" altLang="zh-CN" sz="2000" b="1" dirty="0">
                <a:solidFill>
                  <a:srgbClr val="3366CC"/>
                </a:solidFill>
                <a:latin typeface="微软雅黑" pitchFamily="34" charset="-122"/>
                <a:ea typeface="微软雅黑" pitchFamily="34" charset="-122"/>
                <a:sym typeface="MS PGothic" charset="0"/>
              </a:rPr>
              <a:t>) =</a:t>
            </a:r>
          </a:p>
        </p:txBody>
      </p:sp>
    </p:spTree>
    <p:extLst>
      <p:ext uri="{BB962C8B-B14F-4D97-AF65-F5344CB8AC3E}">
        <p14:creationId xmlns:p14="http://schemas.microsoft.com/office/powerpoint/2010/main" val="141304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298">
                                            <p:txEl>
                                              <p:pRg st="2" end="2"/>
                                            </p:txEl>
                                          </p:spTgt>
                                        </p:tgtEl>
                                        <p:attrNameLst>
                                          <p:attrName>style.visibility</p:attrName>
                                        </p:attrNameLst>
                                      </p:cBhvr>
                                      <p:to>
                                        <p:strVal val="visible"/>
                                      </p:to>
                                    </p:set>
                                    <p:animEffect transition="in" filter="wipe(down)">
                                      <p:cBhvr>
                                        <p:cTn id="7" dur="1000"/>
                                        <p:tgtEl>
                                          <p:spTgt spid="55298">
                                            <p:txEl>
                                              <p:pRg st="2" end="2"/>
                                            </p:txEl>
                                          </p:spTgt>
                                        </p:tgtEl>
                                      </p:cBhvr>
                                    </p:animEffect>
                                  </p:childTnLst>
                                </p:cTn>
                              </p:par>
                            </p:childTnLst>
                          </p:cTn>
                        </p:par>
                        <p:par>
                          <p:cTn id="8" fill="hold">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55299"/>
                                        </p:tgtEl>
                                        <p:attrNameLst>
                                          <p:attrName>style.visibility</p:attrName>
                                        </p:attrNameLst>
                                      </p:cBhvr>
                                      <p:to>
                                        <p:strVal val="visible"/>
                                      </p:to>
                                    </p:set>
                                    <p:animEffect transition="in" filter="circle(out)">
                                      <p:cBhvr>
                                        <p:cTn id="11" dur="2000"/>
                                        <p:tgtEl>
                                          <p:spTgt spid="55299"/>
                                        </p:tgtEl>
                                      </p:cBhvr>
                                    </p:animEffect>
                                  </p:childTnLst>
                                </p:cTn>
                              </p:par>
                            </p:childTnLst>
                          </p:cTn>
                        </p:par>
                        <p:par>
                          <p:cTn id="12" fill="hold">
                            <p:stCondLst>
                              <p:cond delay="3000"/>
                            </p:stCondLst>
                            <p:childTnLst>
                              <p:par>
                                <p:cTn id="13" presetID="6" presetClass="entr" presetSubtype="32" fill="hold" grpId="0" nodeType="afterEffect">
                                  <p:stCondLst>
                                    <p:cond delay="0"/>
                                  </p:stCondLst>
                                  <p:childTnLst>
                                    <p:set>
                                      <p:cBhvr>
                                        <p:cTn id="14" dur="1" fill="hold">
                                          <p:stCondLst>
                                            <p:cond delay="0"/>
                                          </p:stCondLst>
                                        </p:cTn>
                                        <p:tgtEl>
                                          <p:spTgt spid="55300"/>
                                        </p:tgtEl>
                                        <p:attrNameLst>
                                          <p:attrName>style.visibility</p:attrName>
                                        </p:attrNameLst>
                                      </p:cBhvr>
                                      <p:to>
                                        <p:strVal val="visible"/>
                                      </p:to>
                                    </p:set>
                                    <p:animEffect transition="in" filter="circle(out)">
                                      <p:cBhvr>
                                        <p:cTn id="15" dur="2000"/>
                                        <p:tgtEl>
                                          <p:spTgt spid="5530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2.77556E-17 -2.96296E-6 L 0.4309 -2.96296E-6 " pathEditMode="relative" rAng="0" ptsTypes="AA">
                                      <p:cBhvr>
                                        <p:cTn id="26" dur="16000" fill="hold"/>
                                        <p:tgtEl>
                                          <p:spTgt spid="2"/>
                                        </p:tgtEl>
                                        <p:attrNameLst>
                                          <p:attrName>ppt_x</p:attrName>
                                          <p:attrName>ppt_y</p:attrName>
                                        </p:attrNameLst>
                                      </p:cBhvr>
                                      <p:rCtr x="21545" y="0"/>
                                    </p:animMotion>
                                  </p:childTnLst>
                                </p:cTn>
                              </p:par>
                              <p:par>
                                <p:cTn id="27" presetID="1" presetClass="exit" presetSubtype="0" fill="hold" grpId="0" nodeType="withEffect">
                                  <p:stCondLst>
                                    <p:cond delay="1000"/>
                                  </p:stCondLst>
                                  <p:childTnLst>
                                    <p:set>
                                      <p:cBhvr>
                                        <p:cTn id="28" dur="1" fill="hold">
                                          <p:stCondLst>
                                            <p:cond delay="0"/>
                                          </p:stCondLst>
                                        </p:cTn>
                                        <p:tgtEl>
                                          <p:spTgt spid="34"/>
                                        </p:tgtEl>
                                        <p:attrNameLst>
                                          <p:attrName>style.visibility</p:attrName>
                                        </p:attrNameLst>
                                      </p:cBhvr>
                                      <p:to>
                                        <p:strVal val="hidden"/>
                                      </p:to>
                                    </p:set>
                                  </p:childTnLst>
                                </p:cTn>
                              </p:par>
                              <p:par>
                                <p:cTn id="29" presetID="1" presetClass="entr" presetSubtype="0" fill="hold" grpId="0" nodeType="withEffect">
                                  <p:stCondLst>
                                    <p:cond delay="100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xit" presetSubtype="0" fill="hold" grpId="1" nodeType="withEffect">
                                  <p:stCondLst>
                                    <p:cond delay="2000"/>
                                  </p:stCondLst>
                                  <p:childTnLst>
                                    <p:set>
                                      <p:cBhvr>
                                        <p:cTn id="32" dur="1" fill="hold">
                                          <p:stCondLst>
                                            <p:cond delay="0"/>
                                          </p:stCondLst>
                                        </p:cTn>
                                        <p:tgtEl>
                                          <p:spTgt spid="35"/>
                                        </p:tgtEl>
                                        <p:attrNameLst>
                                          <p:attrName>style.visibility</p:attrName>
                                        </p:attrNameLst>
                                      </p:cBhvr>
                                      <p:to>
                                        <p:strVal val="hidden"/>
                                      </p:to>
                                    </p:set>
                                  </p:childTnLst>
                                </p:cTn>
                              </p:par>
                              <p:par>
                                <p:cTn id="33" presetID="1" presetClass="entr" presetSubtype="0" fill="hold" grpId="0" nodeType="withEffect">
                                  <p:stCondLst>
                                    <p:cond delay="200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xit" presetSubtype="0" fill="hold" grpId="1" nodeType="withEffect">
                                  <p:stCondLst>
                                    <p:cond delay="300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ntr" presetSubtype="0" fill="hold" grpId="0" nodeType="withEffect">
                                  <p:stCondLst>
                                    <p:cond delay="300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xit" presetSubtype="0" fill="hold" grpId="1" nodeType="withEffect">
                                  <p:stCondLst>
                                    <p:cond delay="4000"/>
                                  </p:stCondLst>
                                  <p:childTnLst>
                                    <p:set>
                                      <p:cBhvr>
                                        <p:cTn id="40" dur="1" fill="hold">
                                          <p:stCondLst>
                                            <p:cond delay="0"/>
                                          </p:stCondLst>
                                        </p:cTn>
                                        <p:tgtEl>
                                          <p:spTgt spid="37"/>
                                        </p:tgtEl>
                                        <p:attrNameLst>
                                          <p:attrName>style.visibility</p:attrName>
                                        </p:attrNameLst>
                                      </p:cBhvr>
                                      <p:to>
                                        <p:strVal val="hidden"/>
                                      </p:to>
                                    </p:set>
                                  </p:childTnLst>
                                </p:cTn>
                              </p:par>
                              <p:par>
                                <p:cTn id="41" presetID="1" presetClass="entr" presetSubtype="0" fill="hold" grpId="0" nodeType="withEffect">
                                  <p:stCondLst>
                                    <p:cond delay="400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xit" presetSubtype="0" fill="hold" grpId="1" nodeType="withEffect">
                                  <p:stCondLst>
                                    <p:cond delay="8000"/>
                                  </p:stCondLst>
                                  <p:childTnLst>
                                    <p:set>
                                      <p:cBhvr>
                                        <p:cTn id="44" dur="1" fill="hold">
                                          <p:stCondLst>
                                            <p:cond delay="0"/>
                                          </p:stCondLst>
                                        </p:cTn>
                                        <p:tgtEl>
                                          <p:spTgt spid="38"/>
                                        </p:tgtEl>
                                        <p:attrNameLst>
                                          <p:attrName>style.visibility</p:attrName>
                                        </p:attrNameLst>
                                      </p:cBhvr>
                                      <p:to>
                                        <p:strVal val="hidden"/>
                                      </p:to>
                                    </p:set>
                                  </p:childTnLst>
                                </p:cTn>
                              </p:par>
                              <p:par>
                                <p:cTn id="45" presetID="1" presetClass="entr" presetSubtype="0" fill="hold" grpId="0" nodeType="withEffect">
                                  <p:stCondLst>
                                    <p:cond delay="800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xit" presetSubtype="0" fill="hold" grpId="1" nodeType="withEffect">
                                  <p:stCondLst>
                                    <p:cond delay="9000"/>
                                  </p:stCondLst>
                                  <p:childTnLst>
                                    <p:set>
                                      <p:cBhvr>
                                        <p:cTn id="48" dur="1" fill="hold">
                                          <p:stCondLst>
                                            <p:cond delay="0"/>
                                          </p:stCondLst>
                                        </p:cTn>
                                        <p:tgtEl>
                                          <p:spTgt spid="39"/>
                                        </p:tgtEl>
                                        <p:attrNameLst>
                                          <p:attrName>style.visibility</p:attrName>
                                        </p:attrNameLst>
                                      </p:cBhvr>
                                      <p:to>
                                        <p:strVal val="hidden"/>
                                      </p:to>
                                    </p:set>
                                  </p:childTnLst>
                                </p:cTn>
                              </p:par>
                              <p:par>
                                <p:cTn id="49" presetID="1" presetClass="entr" presetSubtype="0" fill="hold" grpId="0" nodeType="withEffect">
                                  <p:stCondLst>
                                    <p:cond delay="900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xit" presetSubtype="0" fill="hold" grpId="1" nodeType="withEffect">
                                  <p:stCondLst>
                                    <p:cond delay="11000"/>
                                  </p:stCondLst>
                                  <p:childTnLst>
                                    <p:set>
                                      <p:cBhvr>
                                        <p:cTn id="52" dur="1" fill="hold">
                                          <p:stCondLst>
                                            <p:cond delay="0"/>
                                          </p:stCondLst>
                                        </p:cTn>
                                        <p:tgtEl>
                                          <p:spTgt spid="40"/>
                                        </p:tgtEl>
                                        <p:attrNameLst>
                                          <p:attrName>style.visibility</p:attrName>
                                        </p:attrNameLst>
                                      </p:cBhvr>
                                      <p:to>
                                        <p:strVal val="hidden"/>
                                      </p:to>
                                    </p:set>
                                  </p:childTnLst>
                                </p:cTn>
                              </p:par>
                              <p:par>
                                <p:cTn id="53" presetID="1" presetClass="entr" presetSubtype="0" fill="hold" grpId="0" nodeType="withEffect">
                                  <p:stCondLst>
                                    <p:cond delay="1100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15000"/>
                                  </p:stCondLst>
                                  <p:childTnLst>
                                    <p:set>
                                      <p:cBhvr>
                                        <p:cTn id="56" dur="1" fill="hold">
                                          <p:stCondLst>
                                            <p:cond delay="0"/>
                                          </p:stCondLst>
                                        </p:cTn>
                                        <p:tgtEl>
                                          <p:spTgt spid="41"/>
                                        </p:tgtEl>
                                        <p:attrNameLst>
                                          <p:attrName>style.visibility</p:attrName>
                                        </p:attrNameLst>
                                      </p:cBhvr>
                                      <p:to>
                                        <p:strVal val="hidden"/>
                                      </p:to>
                                    </p:set>
                                  </p:childTnLst>
                                </p:cTn>
                              </p:par>
                              <p:par>
                                <p:cTn id="57" presetID="1" presetClass="entr" presetSubtype="0" fill="hold" grpId="0" nodeType="withEffect">
                                  <p:stCondLst>
                                    <p:cond delay="1500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xit" presetSubtype="0" fill="hold" grpId="1" nodeType="withEffect">
                                  <p:stCondLst>
                                    <p:cond delay="16000"/>
                                  </p:stCondLst>
                                  <p:childTnLst>
                                    <p:set>
                                      <p:cBhvr>
                                        <p:cTn id="60" dur="1" fill="hold">
                                          <p:stCondLst>
                                            <p:cond delay="0"/>
                                          </p:stCondLst>
                                        </p:cTn>
                                        <p:tgtEl>
                                          <p:spTgt spid="42"/>
                                        </p:tgtEl>
                                        <p:attrNameLst>
                                          <p:attrName>style.visibility</p:attrName>
                                        </p:attrNameLst>
                                      </p:cBhvr>
                                      <p:to>
                                        <p:strVal val="hidden"/>
                                      </p:to>
                                    </p:set>
                                  </p:childTnLst>
                                </p:cTn>
                              </p:par>
                              <p:par>
                                <p:cTn id="61" presetID="1" presetClass="entr" presetSubtype="0" fill="hold" grpId="0" nodeType="withEffect">
                                  <p:stCondLst>
                                    <p:cond delay="1600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55298">
                                            <p:txEl>
                                              <p:pRg st="4" end="4"/>
                                            </p:txEl>
                                          </p:spTgt>
                                        </p:tgtEl>
                                        <p:attrNameLst>
                                          <p:attrName>style.visibility</p:attrName>
                                        </p:attrNameLst>
                                      </p:cBhvr>
                                      <p:to>
                                        <p:strVal val="visible"/>
                                      </p:to>
                                    </p:set>
                                    <p:animEffect transition="in" filter="fade">
                                      <p:cBhvr>
                                        <p:cTn id="67" dur="1000"/>
                                        <p:tgtEl>
                                          <p:spTgt spid="55298">
                                            <p:txEl>
                                              <p:pRg st="4" end="4"/>
                                            </p:txEl>
                                          </p:spTgt>
                                        </p:tgtEl>
                                      </p:cBhvr>
                                    </p:animEffect>
                                    <p:anim calcmode="lin" valueType="num">
                                      <p:cBhvr>
                                        <p:cTn id="68" dur="1000" fill="hold"/>
                                        <p:tgtEl>
                                          <p:spTgt spid="55298">
                                            <p:txEl>
                                              <p:pRg st="4" end="4"/>
                                            </p:txEl>
                                          </p:spTgt>
                                        </p:tgtEl>
                                        <p:attrNameLst>
                                          <p:attrName>ppt_x</p:attrName>
                                        </p:attrNameLst>
                                      </p:cBhvr>
                                      <p:tavLst>
                                        <p:tav tm="0">
                                          <p:val>
                                            <p:strVal val="#ppt_x"/>
                                          </p:val>
                                        </p:tav>
                                        <p:tav tm="100000">
                                          <p:val>
                                            <p:strVal val="#ppt_x"/>
                                          </p:val>
                                        </p:tav>
                                      </p:tavLst>
                                    </p:anim>
                                    <p:anim calcmode="lin" valueType="num">
                                      <p:cBhvr>
                                        <p:cTn id="69" dur="1000" fill="hold"/>
                                        <p:tgtEl>
                                          <p:spTgt spid="5529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55300" grpId="0" animBg="1"/>
      <p:bldP spid="34"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zh-CN" sz="4000" dirty="0"/>
              <a:t>工作集</a:t>
            </a:r>
            <a:r>
              <a:rPr lang="zh-CN" altLang="en-US" sz="4000" dirty="0"/>
              <a:t>与</a:t>
            </a:r>
            <a:r>
              <a:rPr lang="zh-CN" altLang="zh-CN" sz="4000" dirty="0"/>
              <a:t>驻留集</a:t>
            </a:r>
            <a:endParaRPr lang="zh-CN" altLang="en-US" sz="4000" dirty="0"/>
          </a:p>
        </p:txBody>
      </p:sp>
      <p:sp>
        <p:nvSpPr>
          <p:cNvPr id="56323" name="内容占位符 2"/>
          <p:cNvSpPr>
            <a:spLocks noGrp="1"/>
          </p:cNvSpPr>
          <p:nvPr>
            <p:ph idx="1"/>
          </p:nvPr>
        </p:nvSpPr>
        <p:spPr>
          <a:xfrm>
            <a:off x="611560" y="1556792"/>
            <a:ext cx="7776864" cy="5040560"/>
          </a:xfrm>
          <a:prstGeom prst="rect">
            <a:avLst/>
          </a:prstGeom>
        </p:spPr>
        <p:txBody>
          <a:bodyPr>
            <a:noAutofit/>
          </a:bodyPr>
          <a:lstStyle/>
          <a:p>
            <a:pPr>
              <a:spcBef>
                <a:spcPts val="0"/>
              </a:spcBef>
              <a:buFont typeface="Calibri" pitchFamily="34" charset="0"/>
              <a:buChar char="*"/>
            </a:pPr>
            <a:r>
              <a:rPr lang="zh-CN" altLang="en-US" sz="2400" dirty="0">
                <a:latin typeface="Calibri" pitchFamily="34" charset="0"/>
                <a:cs typeface="Calibri" pitchFamily="34" charset="0"/>
              </a:rPr>
              <a:t>驻留集：当前时刻，进程实际驻留在内存当中的页框集合</a:t>
            </a:r>
          </a:p>
          <a:p>
            <a:pPr>
              <a:spcBef>
                <a:spcPts val="0"/>
              </a:spcBef>
              <a:buFont typeface="Calibri" pitchFamily="34" charset="0"/>
              <a:buChar char="*"/>
            </a:pPr>
            <a:endParaRPr lang="en-US" altLang="zh-CN" sz="2400" dirty="0">
              <a:latin typeface="Calibri" pitchFamily="34" charset="0"/>
              <a:cs typeface="Calibri" pitchFamily="34" charset="0"/>
            </a:endParaRPr>
          </a:p>
          <a:p>
            <a:pPr marL="0" indent="0">
              <a:spcBef>
                <a:spcPts val="0"/>
              </a:spcBef>
              <a:buNone/>
            </a:pPr>
            <a:r>
              <a:rPr lang="zh-CN" altLang="en-US" sz="2400" dirty="0">
                <a:latin typeface="Calibri" pitchFamily="34" charset="0"/>
                <a:cs typeface="Calibri" pitchFamily="34" charset="0"/>
              </a:rPr>
              <a:t>两者的关系：</a:t>
            </a:r>
            <a:endParaRPr lang="en-US" altLang="zh-CN" sz="2400" dirty="0">
              <a:latin typeface="Calibri" pitchFamily="34" charset="0"/>
              <a:cs typeface="Calibri" pitchFamily="34" charset="0"/>
            </a:endParaRPr>
          </a:p>
          <a:p>
            <a:pPr>
              <a:spcBef>
                <a:spcPts val="0"/>
              </a:spcBef>
              <a:buFont typeface="Calibri" pitchFamily="34" charset="0"/>
              <a:buChar char="*"/>
            </a:pPr>
            <a:r>
              <a:rPr lang="zh-CN" altLang="en-US" sz="2400" dirty="0">
                <a:latin typeface="Calibri" pitchFamily="34" charset="0"/>
                <a:cs typeface="Calibri" pitchFamily="34" charset="0"/>
              </a:rPr>
              <a:t>工作集是进程在运行过程中固有的性质</a:t>
            </a:r>
          </a:p>
          <a:p>
            <a:pPr>
              <a:spcBef>
                <a:spcPts val="0"/>
              </a:spcBef>
              <a:buFont typeface="Calibri" pitchFamily="34" charset="0"/>
              <a:buChar char="*"/>
            </a:pPr>
            <a:r>
              <a:rPr lang="zh-CN" altLang="en-US" sz="2400" dirty="0">
                <a:latin typeface="Calibri" pitchFamily="34" charset="0"/>
                <a:cs typeface="Calibri" pitchFamily="34" charset="0"/>
              </a:rPr>
              <a:t>驻留集取决于系统分配给进程的页框数和页面置换算法</a:t>
            </a:r>
          </a:p>
          <a:p>
            <a:pPr>
              <a:spcBef>
                <a:spcPts val="0"/>
              </a:spcBef>
              <a:buFont typeface="Calibri" pitchFamily="34" charset="0"/>
              <a:buChar char="*"/>
            </a:pPr>
            <a:endParaRPr lang="en-US" altLang="zh-CN" sz="2400" dirty="0">
              <a:latin typeface="Calibri" pitchFamily="34" charset="0"/>
              <a:cs typeface="Calibri" pitchFamily="34" charset="0"/>
            </a:endParaRPr>
          </a:p>
          <a:p>
            <a:pPr>
              <a:spcBef>
                <a:spcPts val="0"/>
              </a:spcBef>
              <a:buFont typeface="Calibri" pitchFamily="34" charset="0"/>
              <a:buChar char="*"/>
            </a:pPr>
            <a:r>
              <a:rPr lang="zh-CN" altLang="zh-CN" sz="2400" dirty="0">
                <a:latin typeface="Calibri" pitchFamily="34" charset="0"/>
                <a:cs typeface="Calibri" pitchFamily="34" charset="0"/>
              </a:rPr>
              <a:t>监视每个进程的工作集 </a:t>
            </a:r>
            <a:r>
              <a:rPr lang="en-US" altLang="zh-CN" sz="2400" dirty="0">
                <a:latin typeface="Calibri" pitchFamily="34" charset="0"/>
                <a:cs typeface="Calibri" pitchFamily="34" charset="0"/>
              </a:rPr>
              <a:t> </a:t>
            </a:r>
            <a:endParaRPr lang="zh-CN" altLang="zh-CN" sz="2400" dirty="0">
              <a:latin typeface="Calibri" pitchFamily="34" charset="0"/>
              <a:cs typeface="Calibri" pitchFamily="34" charset="0"/>
            </a:endParaRPr>
          </a:p>
          <a:p>
            <a:pPr>
              <a:spcBef>
                <a:spcPts val="0"/>
              </a:spcBef>
              <a:buFont typeface="Calibri" pitchFamily="34" charset="0"/>
              <a:buChar char="*"/>
            </a:pPr>
            <a:r>
              <a:rPr lang="zh-CN" altLang="zh-CN" sz="2400" dirty="0">
                <a:latin typeface="Calibri" pitchFamily="34" charset="0"/>
                <a:cs typeface="Calibri" pitchFamily="34" charset="0"/>
              </a:rPr>
              <a:t>周期性地从一个进程的驻留集中移去那些不在它的工作集中的页</a:t>
            </a:r>
            <a:r>
              <a:rPr lang="zh-CN" altLang="en-US" sz="2400" dirty="0">
                <a:latin typeface="Calibri" pitchFamily="34" charset="0"/>
                <a:cs typeface="Calibri" pitchFamily="34" charset="0"/>
              </a:rPr>
              <a:t>（可</a:t>
            </a:r>
            <a:r>
              <a:rPr lang="zh-CN" altLang="zh-CN" sz="2400" dirty="0">
                <a:latin typeface="Calibri" pitchFamily="34" charset="0"/>
                <a:cs typeface="Calibri" pitchFamily="34" charset="0"/>
              </a:rPr>
              <a:t>使用</a:t>
            </a:r>
            <a:r>
              <a:rPr lang="en-US" altLang="zh-CN" sz="2400" dirty="0">
                <a:latin typeface="Calibri" pitchFamily="34" charset="0"/>
                <a:cs typeface="Calibri" pitchFamily="34" charset="0"/>
              </a:rPr>
              <a:t>LRU</a:t>
            </a:r>
            <a:r>
              <a:rPr lang="zh-CN" altLang="zh-CN" sz="2400" dirty="0">
                <a:latin typeface="Calibri" pitchFamily="34" charset="0"/>
                <a:cs typeface="Calibri" pitchFamily="34" charset="0"/>
              </a:rPr>
              <a:t>策略 </a:t>
            </a:r>
            <a:r>
              <a:rPr lang="en-US" altLang="zh-CN" sz="2400" dirty="0">
                <a:latin typeface="Calibri" pitchFamily="34" charset="0"/>
                <a:cs typeface="Calibri" pitchFamily="34" charset="0"/>
              </a:rPr>
              <a:t> </a:t>
            </a:r>
            <a:r>
              <a:rPr lang="zh-CN" altLang="en-US" sz="2400" dirty="0">
                <a:latin typeface="Calibri" pitchFamily="34" charset="0"/>
                <a:cs typeface="Calibri" pitchFamily="34" charset="0"/>
              </a:rPr>
              <a:t>）</a:t>
            </a:r>
            <a:endParaRPr lang="zh-CN" altLang="zh-CN" sz="2400" dirty="0">
              <a:latin typeface="Calibri" pitchFamily="34" charset="0"/>
              <a:cs typeface="Calibri" pitchFamily="34" charset="0"/>
            </a:endParaRPr>
          </a:p>
          <a:p>
            <a:pPr>
              <a:spcBef>
                <a:spcPts val="0"/>
              </a:spcBef>
              <a:buFont typeface="Calibri" pitchFamily="34" charset="0"/>
              <a:buChar char="*"/>
            </a:pPr>
            <a:r>
              <a:rPr lang="zh-CN" altLang="zh-CN" sz="2400" dirty="0">
                <a:latin typeface="Calibri" pitchFamily="34" charset="0"/>
                <a:cs typeface="Calibri" pitchFamily="34" charset="0"/>
              </a:rPr>
              <a:t>只有当一个进程的工作集在内存中时，才可以</a:t>
            </a:r>
            <a:r>
              <a:rPr lang="zh-CN" altLang="en-US" sz="2400" dirty="0">
                <a:latin typeface="Calibri" pitchFamily="34" charset="0"/>
                <a:cs typeface="Calibri" pitchFamily="34" charset="0"/>
              </a:rPr>
              <a:t>更好地</a:t>
            </a:r>
            <a:r>
              <a:rPr lang="zh-CN" altLang="zh-CN" sz="2400" dirty="0">
                <a:latin typeface="Calibri" pitchFamily="34" charset="0"/>
                <a:cs typeface="Calibri" pitchFamily="34" charset="0"/>
              </a:rPr>
              <a:t>执行该进程</a:t>
            </a:r>
            <a:r>
              <a:rPr lang="zh-CN" altLang="en-US" sz="2400" dirty="0">
                <a:latin typeface="Calibri" pitchFamily="34" charset="0"/>
                <a:cs typeface="Calibri" pitchFamily="34" charset="0"/>
              </a:rPr>
              <a:t>，即进程的</a:t>
            </a:r>
            <a:r>
              <a:rPr lang="zh-CN" altLang="zh-CN" sz="2400" dirty="0">
                <a:latin typeface="Calibri" pitchFamily="34" charset="0"/>
                <a:cs typeface="Calibri" pitchFamily="34" charset="0"/>
              </a:rPr>
              <a:t>驻留集包括了它的工作集）</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1707067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4000" dirty="0"/>
              <a:t>工作集算法</a:t>
            </a:r>
            <a:r>
              <a:rPr lang="en-US" altLang="zh-CN" sz="4000" dirty="0"/>
              <a:t>(1/3)</a:t>
            </a:r>
            <a:endParaRPr lang="zh-CN" altLang="en-US" sz="4000" dirty="0"/>
          </a:p>
        </p:txBody>
      </p:sp>
      <p:sp>
        <p:nvSpPr>
          <p:cNvPr id="57347" name="Rectangle 3"/>
          <p:cNvSpPr>
            <a:spLocks noGrp="1" noChangeArrowheads="1"/>
          </p:cNvSpPr>
          <p:nvPr>
            <p:ph idx="1"/>
          </p:nvPr>
        </p:nvSpPr>
        <p:spPr>
          <a:xfrm>
            <a:off x="827584" y="1580728"/>
            <a:ext cx="7498080" cy="4800600"/>
          </a:xfrm>
          <a:prstGeom prst="rect">
            <a:avLst/>
          </a:prstGeom>
        </p:spPr>
        <p:txBody>
          <a:bodyPr>
            <a:normAutofit/>
          </a:bodyPr>
          <a:lstStyle/>
          <a:p>
            <a:pPr eaLnBrk="1" hangingPunct="1">
              <a:lnSpc>
                <a:spcPct val="90000"/>
              </a:lnSpc>
              <a:buSzPct val="70000"/>
              <a:buFontTx/>
              <a:buNone/>
            </a:pPr>
            <a:r>
              <a:rPr lang="zh-CN" altLang="zh-CN" sz="2400" dirty="0"/>
              <a:t>基本思路</a:t>
            </a:r>
            <a:r>
              <a:rPr lang="zh-CN" altLang="en-US" sz="2400" dirty="0"/>
              <a:t>：</a:t>
            </a:r>
            <a:endParaRPr lang="en-US" altLang="zh-CN" sz="2400" dirty="0"/>
          </a:p>
          <a:p>
            <a:pPr eaLnBrk="1" hangingPunct="1">
              <a:lnSpc>
                <a:spcPct val="90000"/>
              </a:lnSpc>
              <a:buSzPct val="70000"/>
              <a:buFontTx/>
              <a:buNone/>
            </a:pPr>
            <a:r>
              <a:rPr lang="zh-CN" altLang="en-US" sz="2400" dirty="0"/>
              <a:t>    </a:t>
            </a:r>
            <a:r>
              <a:rPr lang="zh-CN" altLang="zh-CN" sz="2400" dirty="0">
                <a:solidFill>
                  <a:srgbClr val="C00000"/>
                </a:solidFill>
              </a:rPr>
              <a:t>找出一个不在工作集中的页面并</a:t>
            </a:r>
            <a:r>
              <a:rPr lang="zh-CN" altLang="en-US" sz="2400" dirty="0">
                <a:solidFill>
                  <a:srgbClr val="C00000"/>
                </a:solidFill>
              </a:rPr>
              <a:t>置换</a:t>
            </a:r>
            <a:r>
              <a:rPr lang="zh-CN" altLang="zh-CN" sz="2400" dirty="0">
                <a:solidFill>
                  <a:srgbClr val="C00000"/>
                </a:solidFill>
              </a:rPr>
              <a:t>它</a:t>
            </a:r>
            <a:endParaRPr lang="en-US" altLang="zh-CN" sz="2400" dirty="0">
              <a:solidFill>
                <a:srgbClr val="C00000"/>
              </a:solidFill>
            </a:endParaRPr>
          </a:p>
          <a:p>
            <a:pPr eaLnBrk="1" hangingPunct="1">
              <a:lnSpc>
                <a:spcPct val="90000"/>
              </a:lnSpc>
              <a:buSzPct val="70000"/>
              <a:buFontTx/>
              <a:buNone/>
            </a:pPr>
            <a:endParaRPr lang="en-US" altLang="zh-CN" sz="2400" dirty="0"/>
          </a:p>
          <a:p>
            <a:pPr>
              <a:buFontTx/>
              <a:buNone/>
            </a:pPr>
            <a:r>
              <a:rPr lang="zh-CN" altLang="en-US" sz="2400" dirty="0">
                <a:solidFill>
                  <a:srgbClr val="0000FF"/>
                </a:solidFill>
              </a:rPr>
              <a:t>思路：</a:t>
            </a:r>
            <a:endParaRPr lang="en-US" altLang="zh-CN" sz="2400" dirty="0">
              <a:solidFill>
                <a:srgbClr val="0000FF"/>
              </a:solidFill>
            </a:endParaRPr>
          </a:p>
          <a:p>
            <a:r>
              <a:rPr lang="zh-CN" altLang="en-US" sz="2400" dirty="0"/>
              <a:t>每个页表项中有一个字段：记录该页面最后一次被访问的时间</a:t>
            </a:r>
            <a:endParaRPr lang="en-US" altLang="zh-CN" sz="2400" dirty="0"/>
          </a:p>
          <a:p>
            <a:r>
              <a:rPr lang="zh-CN" altLang="en-US" sz="2400" dirty="0"/>
              <a:t>设置一个时间值</a:t>
            </a:r>
            <a:r>
              <a:rPr lang="en-US" altLang="zh-CN" sz="2400" dirty="0"/>
              <a:t>T</a:t>
            </a:r>
          </a:p>
          <a:p>
            <a:r>
              <a:rPr lang="zh-CN" altLang="en-US" sz="2400" dirty="0"/>
              <a:t>判断：</a:t>
            </a:r>
            <a:endParaRPr lang="en-US" altLang="zh-CN" sz="2400" dirty="0"/>
          </a:p>
          <a:p>
            <a:pPr>
              <a:buFontTx/>
              <a:buNone/>
            </a:pPr>
            <a:r>
              <a:rPr lang="zh-CN" altLang="en-US" sz="2400" dirty="0"/>
              <a:t>    根据一个页面的访问时间是否落在“当前时间</a:t>
            </a:r>
            <a:r>
              <a:rPr lang="en-US" altLang="zh-CN" sz="2400" dirty="0"/>
              <a:t>-T</a:t>
            </a:r>
            <a:r>
              <a:rPr lang="zh-CN" altLang="en-US" sz="2400" dirty="0"/>
              <a:t>”之前或之中决定其在工作集之外还是之内</a:t>
            </a:r>
          </a:p>
        </p:txBody>
      </p:sp>
    </p:spTree>
    <p:extLst>
      <p:ext uri="{BB962C8B-B14F-4D97-AF65-F5344CB8AC3E}">
        <p14:creationId xmlns:p14="http://schemas.microsoft.com/office/powerpoint/2010/main" val="2577926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4000" dirty="0"/>
              <a:t>工作集算法</a:t>
            </a:r>
            <a:r>
              <a:rPr lang="en-US" altLang="zh-CN" sz="4000" dirty="0"/>
              <a:t>(2/3)</a:t>
            </a:r>
            <a:endParaRPr lang="zh-CN" altLang="en-US" sz="4000" dirty="0"/>
          </a:p>
        </p:txBody>
      </p:sp>
      <p:pic>
        <p:nvPicPr>
          <p:cNvPr id="58371" name="Picture 6" descr="0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714500"/>
            <a:ext cx="8054975"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48698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z="4000" dirty="0"/>
              <a:t>工作集算法</a:t>
            </a:r>
            <a:r>
              <a:rPr lang="en-US" altLang="zh-CN" sz="4000" dirty="0"/>
              <a:t>(3/3)</a:t>
            </a:r>
            <a:endParaRPr lang="zh-CN" altLang="en-US" sz="4000" dirty="0"/>
          </a:p>
        </p:txBody>
      </p:sp>
      <p:sp>
        <p:nvSpPr>
          <p:cNvPr id="59395" name="内容占位符 2"/>
          <p:cNvSpPr>
            <a:spLocks noGrp="1"/>
          </p:cNvSpPr>
          <p:nvPr>
            <p:ph idx="1"/>
          </p:nvPr>
        </p:nvSpPr>
        <p:spPr>
          <a:xfrm>
            <a:off x="611560" y="1580728"/>
            <a:ext cx="7498080" cy="4800600"/>
          </a:xfrm>
          <a:prstGeom prst="rect">
            <a:avLst/>
          </a:prstGeom>
        </p:spPr>
        <p:txBody>
          <a:bodyPr>
            <a:normAutofit/>
          </a:bodyPr>
          <a:lstStyle/>
          <a:p>
            <a:pPr>
              <a:buFontTx/>
              <a:buNone/>
            </a:pPr>
            <a:r>
              <a:rPr lang="zh-CN" altLang="en-US" sz="2400" dirty="0">
                <a:latin typeface="Calibri" pitchFamily="34" charset="0"/>
                <a:cs typeface="Calibri" pitchFamily="34" charset="0"/>
              </a:rPr>
              <a:t>实现：</a:t>
            </a:r>
            <a:endParaRPr lang="en-US" altLang="zh-CN" sz="2400" dirty="0">
              <a:latin typeface="Calibri" pitchFamily="34" charset="0"/>
              <a:cs typeface="Calibri" pitchFamily="34" charset="0"/>
            </a:endParaRPr>
          </a:p>
          <a:p>
            <a:pPr>
              <a:buFontTx/>
              <a:buNone/>
            </a:pPr>
            <a:r>
              <a:rPr lang="zh-CN" altLang="en-US" sz="2400" dirty="0">
                <a:latin typeface="Calibri" pitchFamily="34" charset="0"/>
                <a:cs typeface="Calibri" pitchFamily="34" charset="0"/>
              </a:rPr>
              <a:t>扫描所有页表项，执行操作</a:t>
            </a:r>
            <a:endParaRPr lang="en-US" altLang="zh-CN" sz="2400" dirty="0">
              <a:latin typeface="Calibri" pitchFamily="34" charset="0"/>
              <a:cs typeface="Calibri" pitchFamily="34" charset="0"/>
            </a:endParaRPr>
          </a:p>
          <a:p>
            <a:pPr>
              <a:buFontTx/>
              <a:buNone/>
            </a:pPr>
            <a:r>
              <a:rPr lang="en-US" altLang="zh-CN" sz="2400" dirty="0">
                <a:latin typeface="Calibri" pitchFamily="34" charset="0"/>
                <a:cs typeface="Calibri" pitchFamily="34" charset="0"/>
              </a:rPr>
              <a:t>1.  </a:t>
            </a:r>
            <a:r>
              <a:rPr lang="zh-CN" altLang="en-US" sz="2400" dirty="0">
                <a:latin typeface="Calibri" pitchFamily="34" charset="0"/>
                <a:cs typeface="Calibri" pitchFamily="34" charset="0"/>
              </a:rPr>
              <a:t>如果一个页面的</a:t>
            </a:r>
            <a:r>
              <a:rPr lang="en-US" altLang="zh-CN" sz="2400" dirty="0">
                <a:latin typeface="Calibri" pitchFamily="34" charset="0"/>
                <a:cs typeface="Calibri" pitchFamily="34" charset="0"/>
              </a:rPr>
              <a:t>R</a:t>
            </a:r>
            <a:r>
              <a:rPr lang="zh-CN" altLang="en-US" sz="2400" dirty="0">
                <a:latin typeface="Calibri" pitchFamily="34" charset="0"/>
                <a:cs typeface="Calibri" pitchFamily="34" charset="0"/>
              </a:rPr>
              <a:t>位是</a:t>
            </a:r>
            <a:r>
              <a:rPr lang="en-US" altLang="zh-CN" sz="2400" dirty="0">
                <a:latin typeface="Calibri" pitchFamily="34" charset="0"/>
                <a:cs typeface="Calibri" pitchFamily="34" charset="0"/>
              </a:rPr>
              <a:t>1</a:t>
            </a:r>
            <a:r>
              <a:rPr lang="zh-CN" altLang="en-US" sz="2400" dirty="0">
                <a:latin typeface="Calibri" pitchFamily="34" charset="0"/>
                <a:cs typeface="Calibri" pitchFamily="34" charset="0"/>
              </a:rPr>
              <a:t>，则将该页面的最后一次访问时间设为当前时间，将</a:t>
            </a:r>
            <a:r>
              <a:rPr lang="en-US" altLang="zh-CN" sz="2400" dirty="0">
                <a:latin typeface="Calibri" pitchFamily="34" charset="0"/>
                <a:cs typeface="Calibri" pitchFamily="34" charset="0"/>
              </a:rPr>
              <a:t>R</a:t>
            </a:r>
            <a:r>
              <a:rPr lang="zh-CN" altLang="en-US" sz="2400" dirty="0">
                <a:latin typeface="Calibri" pitchFamily="34" charset="0"/>
                <a:cs typeface="Calibri" pitchFamily="34" charset="0"/>
              </a:rPr>
              <a:t>位清零</a:t>
            </a:r>
            <a:endParaRPr lang="en-US" altLang="zh-CN" sz="2400" dirty="0">
              <a:latin typeface="Calibri" pitchFamily="34" charset="0"/>
              <a:cs typeface="Calibri" pitchFamily="34" charset="0"/>
            </a:endParaRPr>
          </a:p>
          <a:p>
            <a:pPr>
              <a:buFontTx/>
              <a:buNone/>
            </a:pPr>
            <a:r>
              <a:rPr lang="en-US" altLang="zh-CN" sz="2400" dirty="0">
                <a:latin typeface="Calibri" pitchFamily="34" charset="0"/>
                <a:cs typeface="Calibri" pitchFamily="34" charset="0"/>
              </a:rPr>
              <a:t>2.  </a:t>
            </a:r>
            <a:r>
              <a:rPr lang="zh-CN" altLang="en-US" sz="2400" dirty="0">
                <a:latin typeface="Calibri" pitchFamily="34" charset="0"/>
                <a:cs typeface="Calibri" pitchFamily="34" charset="0"/>
              </a:rPr>
              <a:t>如果一个页面的</a:t>
            </a:r>
            <a:r>
              <a:rPr lang="en-US" altLang="zh-CN" sz="2400" dirty="0">
                <a:latin typeface="Calibri" pitchFamily="34" charset="0"/>
                <a:cs typeface="Calibri" pitchFamily="34" charset="0"/>
              </a:rPr>
              <a:t>R</a:t>
            </a:r>
            <a:r>
              <a:rPr lang="zh-CN" altLang="en-US" sz="2400" dirty="0">
                <a:latin typeface="Calibri" pitchFamily="34" charset="0"/>
                <a:cs typeface="Calibri" pitchFamily="34" charset="0"/>
              </a:rPr>
              <a:t>位是</a:t>
            </a:r>
            <a:r>
              <a:rPr lang="en-US" altLang="zh-CN" sz="2400" dirty="0">
                <a:latin typeface="Calibri" pitchFamily="34" charset="0"/>
                <a:cs typeface="Calibri" pitchFamily="34" charset="0"/>
              </a:rPr>
              <a:t>0</a:t>
            </a:r>
            <a:r>
              <a:rPr lang="zh-CN" altLang="en-US" sz="2400" dirty="0">
                <a:latin typeface="Calibri" pitchFamily="34" charset="0"/>
                <a:cs typeface="Calibri" pitchFamily="34" charset="0"/>
              </a:rPr>
              <a:t>，则检查该页面的访问时间是否在“</a:t>
            </a:r>
            <a:r>
              <a:rPr lang="zh-CN" altLang="en-US" sz="2400" dirty="0">
                <a:solidFill>
                  <a:srgbClr val="0000FF"/>
                </a:solidFill>
                <a:latin typeface="Calibri" pitchFamily="34" charset="0"/>
                <a:cs typeface="Calibri" pitchFamily="34" charset="0"/>
              </a:rPr>
              <a:t>当前时间</a:t>
            </a:r>
            <a:r>
              <a:rPr lang="en-US" altLang="zh-CN" sz="2400" dirty="0">
                <a:solidFill>
                  <a:srgbClr val="0000FF"/>
                </a:solidFill>
                <a:latin typeface="Calibri" pitchFamily="34" charset="0"/>
                <a:cs typeface="Calibri" pitchFamily="34" charset="0"/>
              </a:rPr>
              <a:t>-T</a:t>
            </a:r>
            <a:r>
              <a:rPr lang="zh-CN" altLang="en-US" sz="2400" dirty="0">
                <a:latin typeface="Calibri" pitchFamily="34" charset="0"/>
                <a:cs typeface="Calibri" pitchFamily="34" charset="0"/>
              </a:rPr>
              <a:t>”之前</a:t>
            </a:r>
            <a:endParaRPr lang="en-US" altLang="zh-CN" sz="2400" dirty="0">
              <a:latin typeface="Calibri" pitchFamily="34" charset="0"/>
              <a:cs typeface="Calibri" pitchFamily="34" charset="0"/>
            </a:endParaRPr>
          </a:p>
          <a:p>
            <a:pPr>
              <a:buFontTx/>
              <a:buNone/>
            </a:pPr>
            <a:r>
              <a:rPr lang="en-US" altLang="zh-CN" sz="2400" dirty="0">
                <a:latin typeface="Calibri" pitchFamily="34" charset="0"/>
                <a:cs typeface="Calibri" pitchFamily="34" charset="0"/>
              </a:rPr>
              <a:t>(1) </a:t>
            </a:r>
            <a:r>
              <a:rPr lang="zh-CN" altLang="en-US" sz="2400" dirty="0">
                <a:latin typeface="Calibri" pitchFamily="34" charset="0"/>
                <a:cs typeface="Calibri" pitchFamily="34" charset="0"/>
              </a:rPr>
              <a:t>如果是，则该页面为被置换的页面；</a:t>
            </a:r>
            <a:endParaRPr lang="en-US" altLang="zh-CN" sz="2400" dirty="0">
              <a:latin typeface="Calibri" pitchFamily="34" charset="0"/>
              <a:cs typeface="Calibri" pitchFamily="34" charset="0"/>
            </a:endParaRPr>
          </a:p>
          <a:p>
            <a:pPr>
              <a:buFontTx/>
              <a:buNone/>
            </a:pPr>
            <a:r>
              <a:rPr lang="en-US" altLang="zh-CN" sz="2400" dirty="0">
                <a:latin typeface="Calibri" pitchFamily="34" charset="0"/>
                <a:cs typeface="Calibri" pitchFamily="34" charset="0"/>
              </a:rPr>
              <a:t>(2) </a:t>
            </a:r>
            <a:r>
              <a:rPr lang="zh-CN" altLang="en-US" sz="2400" dirty="0">
                <a:latin typeface="Calibri" pitchFamily="34" charset="0"/>
                <a:cs typeface="Calibri" pitchFamily="34" charset="0"/>
              </a:rPr>
              <a:t>如果不是，记录当前所有被扫描过页面的最后访问时间里面的最小值。扫描下一个页面并重复</a:t>
            </a:r>
            <a:r>
              <a:rPr lang="en-US" altLang="zh-CN" sz="2400" dirty="0">
                <a:latin typeface="Calibri" pitchFamily="34" charset="0"/>
                <a:cs typeface="Calibri" pitchFamily="34" charset="0"/>
              </a:rPr>
              <a:t>1</a:t>
            </a:r>
            <a:r>
              <a:rPr lang="zh-CN" altLang="en-US" sz="2400" dirty="0">
                <a:latin typeface="Calibri" pitchFamily="34" charset="0"/>
                <a:cs typeface="Calibri" pitchFamily="34" charset="0"/>
              </a:rPr>
              <a:t>、</a:t>
            </a:r>
            <a:r>
              <a:rPr lang="en-US" altLang="zh-CN" sz="2400" dirty="0">
                <a:latin typeface="Calibri" pitchFamily="34" charset="0"/>
                <a:cs typeface="Calibri" pitchFamily="34" charset="0"/>
              </a:rPr>
              <a:t>2</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906198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311</TotalTime>
  <Words>16397</Words>
  <Application>Microsoft Office PowerPoint</Application>
  <PresentationFormat>On-screen Show (4:3)</PresentationFormat>
  <Paragraphs>2061</Paragraphs>
  <Slides>148</Slides>
  <Notes>119</Notes>
  <HiddenSlides>0</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148</vt:i4>
      </vt:variant>
    </vt:vector>
  </HeadingPairs>
  <TitlesOfParts>
    <vt:vector size="171" baseType="lpstr">
      <vt:lpstr>MS PGothic</vt:lpstr>
      <vt:lpstr>华文楷体</vt:lpstr>
      <vt:lpstr>华文行楷</vt:lpstr>
      <vt:lpstr>宋体</vt:lpstr>
      <vt:lpstr>幼圆</vt:lpstr>
      <vt:lpstr>微软雅黑</vt:lpstr>
      <vt:lpstr>楷体_GB2312</vt:lpstr>
      <vt:lpstr>隶书</vt:lpstr>
      <vt:lpstr>黑体</vt:lpstr>
      <vt:lpstr>Arial</vt:lpstr>
      <vt:lpstr>Arial Black</vt:lpstr>
      <vt:lpstr>Brush Script MT</vt:lpstr>
      <vt:lpstr>Calibri</vt:lpstr>
      <vt:lpstr>Century Schoolbook</vt:lpstr>
      <vt:lpstr>Courier New</vt:lpstr>
      <vt:lpstr>Lucida Calligraphy</vt:lpstr>
      <vt:lpstr>Symbol</vt:lpstr>
      <vt:lpstr>Tahoma</vt:lpstr>
      <vt:lpstr>Times New Roman</vt:lpstr>
      <vt:lpstr>Wingdings</vt:lpstr>
      <vt:lpstr>Wingdings 2</vt:lpstr>
      <vt:lpstr>凸显</vt:lpstr>
      <vt:lpstr>VISIO</vt:lpstr>
      <vt:lpstr>高级操作系统 Advanced  Operating  System</vt:lpstr>
      <vt:lpstr>存储管理——大纲</vt:lpstr>
      <vt:lpstr>重要概念</vt:lpstr>
      <vt:lpstr>基本概念</vt:lpstr>
      <vt:lpstr>……已经了解的</vt:lpstr>
      <vt:lpstr>多道程序设计与内存管理</vt:lpstr>
      <vt:lpstr>要解决的问题</vt:lpstr>
      <vt:lpstr>复习：进程地址空间</vt:lpstr>
      <vt:lpstr>地址空间</vt:lpstr>
      <vt:lpstr>程序执行前的准备过程</vt:lpstr>
      <vt:lpstr>地址重定位</vt:lpstr>
      <vt:lpstr>静态地址重定位</vt:lpstr>
      <vt:lpstr>动态地址重定位</vt:lpstr>
      <vt:lpstr>动态重定位实现</vt:lpstr>
      <vt:lpstr>地址保护</vt:lpstr>
      <vt:lpstr>存储管理的基本目标</vt:lpstr>
      <vt:lpstr>物理内存管理方案</vt:lpstr>
      <vt:lpstr>空闲内存管理</vt:lpstr>
      <vt:lpstr>内存分配算法</vt:lpstr>
      <vt:lpstr>示例</vt:lpstr>
      <vt:lpstr>示例</vt:lpstr>
      <vt:lpstr>回收问题</vt:lpstr>
      <vt:lpstr>伙伴系统</vt:lpstr>
      <vt:lpstr>伙伴系统的例子</vt:lpstr>
      <vt:lpstr>基本内存管理方案</vt:lpstr>
      <vt:lpstr>内存管理基本方案</vt:lpstr>
      <vt:lpstr>1.单一用户(连续区)</vt:lpstr>
      <vt:lpstr>2.固定分区</vt:lpstr>
      <vt:lpstr>固定分区示例</vt:lpstr>
      <vt:lpstr>3.可变分区</vt:lpstr>
      <vt:lpstr>问题及解决方案</vt:lpstr>
      <vt:lpstr>4.页式存储管理</vt:lpstr>
      <vt:lpstr>内存分配</vt:lpstr>
      <vt:lpstr>内存分配</vt:lpstr>
      <vt:lpstr>相关数据结构及地址转换</vt:lpstr>
      <vt:lpstr>内存“扩充”</vt:lpstr>
      <vt:lpstr>内存不足时如何管理？</vt:lpstr>
      <vt:lpstr>覆盖技术(Overlaying)</vt:lpstr>
      <vt:lpstr>覆盖技术示例</vt:lpstr>
      <vt:lpstr>覆盖技术的不足</vt:lpstr>
      <vt:lpstr>交换技术(Swapping)</vt:lpstr>
      <vt:lpstr>问题讨论</vt:lpstr>
      <vt:lpstr>进程空间增长的困难及解决</vt:lpstr>
      <vt:lpstr>虚拟页式存储管理</vt:lpstr>
      <vt:lpstr>存储体系</vt:lpstr>
      <vt:lpstr>虚拟存储管理</vt:lpstr>
      <vt:lpstr>相关术语</vt:lpstr>
      <vt:lpstr>虚拟页式存储管理</vt:lpstr>
      <vt:lpstr>MMU:内存管理单元</vt:lpstr>
      <vt:lpstr>PowerPoint Presentation</vt:lpstr>
      <vt:lpstr>PowerPoint Presentation</vt:lpstr>
      <vt:lpstr>设计与实现时要解决的问题</vt:lpstr>
      <vt:lpstr>1.页表表项设计</vt:lpstr>
      <vt:lpstr>i386页目录项和页表项</vt:lpstr>
      <vt:lpstr>2.关于页表</vt:lpstr>
      <vt:lpstr>两级页表</vt:lpstr>
      <vt:lpstr>二级页表结构及地址映射</vt:lpstr>
      <vt:lpstr>引入反转(反置、反向)页表</vt:lpstr>
      <vt:lpstr>反转(反置、反向)页表示例</vt:lpstr>
      <vt:lpstr>小结</vt:lpstr>
      <vt:lpstr>3.地址转换</vt:lpstr>
      <vt:lpstr>地址转换(映射)</vt:lpstr>
      <vt:lpstr>快表(TLB)的引入</vt:lpstr>
      <vt:lpstr>快表是什么？</vt:lpstr>
      <vt:lpstr>TLB的使用</vt:lpstr>
      <vt:lpstr>TLB与高速缓存操作</vt:lpstr>
      <vt:lpstr>4.缺页异常处理</vt:lpstr>
      <vt:lpstr>缺页异常（缺页中断）的处理流程</vt:lpstr>
      <vt:lpstr>5.驻留集管理</vt:lpstr>
      <vt:lpstr>6.置换问题</vt:lpstr>
      <vt:lpstr>置换范围</vt:lpstr>
      <vt:lpstr>置换策略</vt:lpstr>
      <vt:lpstr>页框锁定</vt:lpstr>
      <vt:lpstr>页面置换(replacement)算法</vt:lpstr>
      <vt:lpstr>理想 (最佳、最优)置换算法（OPT）</vt:lpstr>
      <vt:lpstr>先进先出页面置换算法（FIFO）</vt:lpstr>
      <vt:lpstr>第二次机会置换算法(SCR)</vt:lpstr>
      <vt:lpstr>时钟算法(Clock)</vt:lpstr>
      <vt:lpstr>最近未使用算法(NRU)(1/2)</vt:lpstr>
      <vt:lpstr>最近未使用算法(NRU)(2/2)</vt:lpstr>
      <vt:lpstr>NRU的时钟算法实现</vt:lpstr>
      <vt:lpstr>时钟算法实现</vt:lpstr>
      <vt:lpstr>最近最少使用算法(LRU)</vt:lpstr>
      <vt:lpstr>LRU算法的一种硬件实现</vt:lpstr>
      <vt:lpstr>最不经常使用算法(NFU)</vt:lpstr>
      <vt:lpstr>老化算法(Aging)</vt:lpstr>
      <vt:lpstr>页面置换算法应用</vt:lpstr>
      <vt:lpstr>应用FIFO、LRU页面置换算法</vt:lpstr>
      <vt:lpstr>应用OPT页面置换算法</vt:lpstr>
      <vt:lpstr>Belady现象</vt:lpstr>
      <vt:lpstr>影响缺页次数的因素</vt:lpstr>
      <vt:lpstr>程序编制方法对缺页次数的影响</vt:lpstr>
      <vt:lpstr>工作集(Working Set)模型(1/3)</vt:lpstr>
      <vt:lpstr>工作集(Working Set)模型(2/3)</vt:lpstr>
      <vt:lpstr>工作集(Working Set)模型(3/3)</vt:lpstr>
      <vt:lpstr>工作集与驻留集</vt:lpstr>
      <vt:lpstr>工作集算法(1/3)</vt:lpstr>
      <vt:lpstr>工作集算法(2/3)</vt:lpstr>
      <vt:lpstr>工作集算法(3/3)</vt:lpstr>
      <vt:lpstr>工作集算法讨论</vt:lpstr>
      <vt:lpstr>页面置换算法小结</vt:lpstr>
      <vt:lpstr>7.清除策略(1/2)</vt:lpstr>
      <vt:lpstr>清除策略(2/2)</vt:lpstr>
      <vt:lpstr>页缓冲技术</vt:lpstr>
      <vt:lpstr>其他设计及实现问题</vt:lpstr>
      <vt:lpstr>内存映射文件</vt:lpstr>
      <vt:lpstr>Intel x86 虚拟内存机制</vt:lpstr>
      <vt:lpstr>保护模式下的寻址方式</vt:lpstr>
      <vt:lpstr>逻辑地址到物理地址的转换</vt:lpstr>
      <vt:lpstr>i386页目录项和页表项</vt:lpstr>
      <vt:lpstr>Windows虚拟内存管理</vt:lpstr>
      <vt:lpstr>Windows体系结构</vt:lpstr>
      <vt:lpstr>内存管理器的组成部分</vt:lpstr>
      <vt:lpstr>内存管理器的组成部分</vt:lpstr>
      <vt:lpstr>Windows的虚拟内存</vt:lpstr>
      <vt:lpstr>磁盘上的相关内容</vt:lpstr>
      <vt:lpstr>地址空间布局(1/3)</vt:lpstr>
      <vt:lpstr>地址空间布局(2/3)</vt:lpstr>
      <vt:lpstr>地址空间布局(3/3)</vt:lpstr>
      <vt:lpstr>地址转换机制</vt:lpstr>
      <vt:lpstr>快表TLB</vt:lpstr>
      <vt:lpstr>缺页处理</vt:lpstr>
      <vt:lpstr>页面失效——无效的PTE</vt:lpstr>
      <vt:lpstr>Windows缺页异常处理</vt:lpstr>
      <vt:lpstr>页目录</vt:lpstr>
      <vt:lpstr>页目录自映射机制</vt:lpstr>
      <vt:lpstr>页目录自映射机制(续)</vt:lpstr>
      <vt:lpstr>Windows的工作集(1/3)</vt:lpstr>
      <vt:lpstr>Windows的工作集(2/3)</vt:lpstr>
      <vt:lpstr>Windows的工作集(3/3)</vt:lpstr>
      <vt:lpstr>页面置换算法</vt:lpstr>
      <vt:lpstr>用户空间内存分配方式</vt:lpstr>
      <vt:lpstr>以页为单位的虚拟内存分配(1/3)</vt:lpstr>
      <vt:lpstr>以页为单位的虚拟内存分配(2/3)</vt:lpstr>
      <vt:lpstr>以页为单位的虚拟内存分配(3/3)</vt:lpstr>
      <vt:lpstr>PowerPoint Presentation</vt:lpstr>
      <vt:lpstr>利用区域对象实现内存映射文件</vt:lpstr>
      <vt:lpstr>利用区域对象实现内存映射文件</vt:lpstr>
      <vt:lpstr>内存堆方法</vt:lpstr>
      <vt:lpstr>物理内存管理</vt:lpstr>
      <vt:lpstr>页框的状态(1/2)</vt:lpstr>
      <vt:lpstr>页框的状态(2/2)</vt:lpstr>
      <vt:lpstr>页表与页框号数据库</vt:lpstr>
      <vt:lpstr>页框数据库实现与应用</vt:lpstr>
      <vt:lpstr>支持写时复制技术</vt:lpstr>
      <vt:lpstr>重点小结1</vt:lpstr>
      <vt:lpstr>重点小结2</vt:lpstr>
      <vt:lpstr>PowerPoint Presentation</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高级操作系统 Advanced Operating System</dc:title>
  <dc:creator>陈向群</dc:creator>
  <cp:lastModifiedBy>FANG,MING (K-China,ex1)</cp:lastModifiedBy>
  <cp:revision>71</cp:revision>
  <dcterms:created xsi:type="dcterms:W3CDTF">2011-05-05T05:43:54Z</dcterms:created>
  <dcterms:modified xsi:type="dcterms:W3CDTF">2018-04-01T09:29:56Z</dcterms:modified>
</cp:coreProperties>
</file>