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262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46" autoAdjust="0"/>
  </p:normalViewPr>
  <p:slideViewPr>
    <p:cSldViewPr>
      <p:cViewPr>
        <p:scale>
          <a:sx n="90" d="100"/>
          <a:sy n="90" d="100"/>
        </p:scale>
        <p:origin x="-2244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06BA8-A4BA-4029-8925-0292D8EBC6DE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17A63-BCCE-4ABC-88B8-6AF75C58809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42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4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08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72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8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3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24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81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44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3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765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5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907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10844-0966-4A3F-95B2-16ED2639C50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1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5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35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8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2EED36-9D23-4252-A61B-6803BFA43CC1}" type="slidenum">
              <a:rPr lang="zh-CN" altLang="en-US" smtClean="0"/>
              <a:pPr>
                <a:defRPr/>
              </a:pPr>
              <a:t>21</a:t>
            </a:fld>
            <a:endParaRPr lang="en-US" altLang="zh-CN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1" y="4343401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8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BF482-21C3-4AAF-BE5B-CCE859311E9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2211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>
            <a:lvl1pPr>
              <a:defRPr sz="3200" b="1">
                <a:latin typeface="幼圆" pitchFamily="49" charset="-122"/>
                <a:ea typeface="幼圆" pitchFamily="49" charset="-122"/>
              </a:defRPr>
            </a:lvl1pPr>
            <a:lvl2pPr>
              <a:defRPr sz="2800" b="1">
                <a:latin typeface="幼圆" pitchFamily="49" charset="-122"/>
                <a:ea typeface="幼圆" pitchFamily="49" charset="-122"/>
              </a:defRPr>
            </a:lvl2pPr>
            <a:lvl3pPr>
              <a:defRPr sz="2400" b="1">
                <a:latin typeface="幼圆" pitchFamily="49" charset="-122"/>
                <a:ea typeface="幼圆" pitchFamily="49" charset="-122"/>
              </a:defRPr>
            </a:lvl3pPr>
            <a:lvl4pPr>
              <a:defRPr b="1">
                <a:latin typeface="幼圆" pitchFamily="49" charset="-122"/>
                <a:ea typeface="幼圆" pitchFamily="49" charset="-122"/>
              </a:defRPr>
            </a:lvl4pPr>
            <a:lvl5pPr>
              <a:defRPr b="1">
                <a:latin typeface="幼圆" pitchFamily="49" charset="-122"/>
                <a:ea typeface="幼圆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539552" y="1340768"/>
            <a:ext cx="45365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1AA3B7-AABF-4D6D-8573-325F1992AC9C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992903-A47C-4729-B93A-7CB24DBF78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emf"/><Relationship Id="rId4" Type="http://schemas.openxmlformats.org/officeDocument/2006/relationships/oleObject" Target="../embeddings/Microsoft_Word_97_-_2003_Document1.doc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1571612"/>
            <a:ext cx="6172200" cy="1894362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4800" dirty="0" smtClean="0">
                <a:solidFill>
                  <a:srgbClr val="0000CC"/>
                </a:solidFill>
                <a:latin typeface="Arial Black" pitchFamily="34" charset="0"/>
                <a:ea typeface="隶书" pitchFamily="49" charset="-122"/>
              </a:rPr>
              <a:t>高级操作系统</a:t>
            </a:r>
            <a: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  <a:t/>
            </a:r>
            <a:br>
              <a:rPr kumimoji="1" lang="zh-CN" altLang="en-US" sz="3600" dirty="0" smtClean="0">
                <a:solidFill>
                  <a:srgbClr val="0000CC"/>
                </a:solidFill>
                <a:latin typeface="宋体" pitchFamily="2" charset="-122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Advanced </a:t>
            </a:r>
            <a:b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</a:br>
            <a:r>
              <a:rPr kumimoji="1" lang="en-US" altLang="zh-CN" sz="4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Operating  System</a:t>
            </a:r>
            <a:endParaRPr kumimoji="1" lang="en-US" altLang="zh-CN" sz="28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北京大学信息科学技术学院</a:t>
            </a:r>
            <a:b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EECS of Peking University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</a:p>
          <a:p>
            <a:pPr algn="ctr"/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zh-CN" altLang="en-US" sz="3600" dirty="0" smtClean="0"/>
              <a:t>为什么会出现死锁？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09416"/>
            <a:ext cx="7643192" cy="484632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资源</a:t>
            </a:r>
            <a:r>
              <a:rPr lang="zh-CN" alt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数量有限、锁和信号量错误使用</a:t>
            </a:r>
            <a:endParaRPr lang="en-US" altLang="zh-CN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endParaRPr lang="en-US" altLang="zh-CN" sz="2800" dirty="0" smtClean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资源的使用方式：</a:t>
            </a:r>
            <a:endParaRPr lang="en-US" altLang="zh-CN" sz="2800" dirty="0" smtClean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“申请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分配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使用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--</a:t>
            </a:r>
            <a:r>
              <a:rPr lang="zh-CN" altLang="en-US" sz="2800" dirty="0" smtClean="0">
                <a:latin typeface="Arial" pitchFamily="34" charset="0"/>
                <a:cs typeface="Arial" pitchFamily="34" charset="0"/>
              </a:rPr>
              <a:t>释放”</a:t>
            </a:r>
            <a:r>
              <a:rPr lang="zh-CN" altLang="en-US" sz="2800" dirty="0" smtClean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模式</a:t>
            </a:r>
          </a:p>
          <a:p>
            <a:pPr>
              <a:buFontTx/>
              <a:buNone/>
            </a:pPr>
            <a:endParaRPr lang="zh-CN" altLang="en-US" sz="2800" dirty="0" smtClean="0">
              <a:solidFill>
                <a:srgbClr val="0000D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可重用资源：</a:t>
            </a:r>
            <a:r>
              <a:rPr lang="zh-CN" altLang="en-US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可以被多个进程多次使用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可抢占资源与不可抢占资源</a:t>
            </a:r>
            <a:endParaRPr lang="en-US" altLang="zh-CN" sz="2800" dirty="0" smtClean="0">
              <a:solidFill>
                <a:srgbClr val="0000D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处理器、</a:t>
            </a:r>
            <a:r>
              <a:rPr lang="en-US" altLang="zh-CN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lang="zh-CN" altLang="en-US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部件、内存、文件、数据库、信号量</a:t>
            </a:r>
          </a:p>
          <a:p>
            <a:pPr>
              <a:buFontTx/>
              <a:buNone/>
            </a:pPr>
            <a:endParaRPr lang="zh-CN" altLang="en-US" sz="2800" dirty="0" smtClean="0">
              <a:solidFill>
                <a:srgbClr val="0000D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zh-CN" altLang="en-US" sz="2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可消耗资源：</a:t>
            </a:r>
            <a:endParaRPr lang="en-US" altLang="zh-CN" sz="2800" dirty="0" smtClean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  <a:p>
            <a:pPr>
              <a:buFontTx/>
              <a:buNone/>
            </a:pPr>
            <a:r>
              <a:rPr lang="en-US" altLang="zh-CN" sz="28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80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zh-CN" altLang="en-US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只可使用一次的可以创建和销毁的资源</a:t>
            </a:r>
            <a:endParaRPr lang="en-US" altLang="zh-CN" sz="2800" dirty="0" smtClean="0">
              <a:solidFill>
                <a:srgbClr val="0000D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信号、中断、消息</a:t>
            </a:r>
            <a:endParaRPr lang="zh-CN" altLang="en-US" sz="2800" dirty="0" smtClean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1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进程竞争可重用资源</a:t>
            </a:r>
          </a:p>
        </p:txBody>
      </p:sp>
      <p:pic>
        <p:nvPicPr>
          <p:cNvPr id="3" name="Content Placeholder 3" descr="Fig06_0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6"/>
          <a:stretch>
            <a:fillRect/>
          </a:stretch>
        </p:blipFill>
        <p:spPr bwMode="auto">
          <a:xfrm>
            <a:off x="1113185" y="1447800"/>
            <a:ext cx="5907087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2505075" y="4842495"/>
            <a:ext cx="2566988" cy="1524000"/>
            <a:chOff x="2143108" y="4619644"/>
            <a:chExt cx="2567030" cy="1524000"/>
          </a:xfrm>
        </p:grpSpPr>
        <p:sp>
          <p:nvSpPr>
            <p:cNvPr id="14352" name="Rectangle 4"/>
            <p:cNvSpPr>
              <a:spLocks noChangeArrowheads="1"/>
            </p:cNvSpPr>
            <p:nvPr/>
          </p:nvSpPr>
          <p:spPr bwMode="auto">
            <a:xfrm>
              <a:off x="2143108" y="4619644"/>
              <a:ext cx="2567030" cy="15240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b="1">
                <a:solidFill>
                  <a:srgbClr val="3333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3226143" y="4695844"/>
              <a:ext cx="426406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P1</a:t>
              </a:r>
            </a:p>
          </p:txBody>
        </p:sp>
        <p:sp>
          <p:nvSpPr>
            <p:cNvPr id="14354" name="Rectangle 6"/>
            <p:cNvSpPr>
              <a:spLocks noChangeArrowheads="1"/>
            </p:cNvSpPr>
            <p:nvPr/>
          </p:nvSpPr>
          <p:spPr bwMode="auto">
            <a:xfrm>
              <a:off x="2405965" y="4924444"/>
              <a:ext cx="474497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. . .</a:t>
              </a:r>
            </a:p>
          </p:txBody>
        </p:sp>
        <p:sp>
          <p:nvSpPr>
            <p:cNvPr id="14355" name="Rectangle 7"/>
            <p:cNvSpPr>
              <a:spLocks noChangeArrowheads="1"/>
            </p:cNvSpPr>
            <p:nvPr/>
          </p:nvSpPr>
          <p:spPr bwMode="auto">
            <a:xfrm>
              <a:off x="2405965" y="5435309"/>
              <a:ext cx="474497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. . .</a:t>
              </a:r>
            </a:p>
          </p:txBody>
        </p:sp>
        <p:sp>
          <p:nvSpPr>
            <p:cNvPr id="14356" name="Rectangle 8"/>
            <p:cNvSpPr>
              <a:spLocks noChangeArrowheads="1"/>
            </p:cNvSpPr>
            <p:nvPr/>
          </p:nvSpPr>
          <p:spPr bwMode="auto">
            <a:xfrm>
              <a:off x="2275916" y="5229244"/>
              <a:ext cx="2006160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Request 80 Kbytes;</a:t>
              </a:r>
            </a:p>
          </p:txBody>
        </p:sp>
        <p:sp>
          <p:nvSpPr>
            <p:cNvPr id="14357" name="Rectangle 9"/>
            <p:cNvSpPr>
              <a:spLocks noChangeArrowheads="1"/>
            </p:cNvSpPr>
            <p:nvPr/>
          </p:nvSpPr>
          <p:spPr bwMode="auto">
            <a:xfrm>
              <a:off x="2275916" y="5686444"/>
              <a:ext cx="2006160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 dirty="0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Request 60 Kbytes;</a:t>
              </a:r>
            </a:p>
          </p:txBody>
        </p:sp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5572125" y="4842495"/>
            <a:ext cx="2643188" cy="1524000"/>
            <a:chOff x="5572132" y="4619644"/>
            <a:chExt cx="2643206" cy="1524000"/>
          </a:xfrm>
        </p:grpSpPr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5572132" y="4619644"/>
              <a:ext cx="2643206" cy="1524000"/>
            </a:xfrm>
            <a:prstGeom prst="rect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altLang="zh-CN" b="1">
                <a:solidFill>
                  <a:srgbClr val="3333FF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6731345" y="4695844"/>
              <a:ext cx="426402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P2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911168" y="4924444"/>
              <a:ext cx="474492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. . .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5911168" y="5435309"/>
              <a:ext cx="474492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. . .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648581" y="5229244"/>
              <a:ext cx="2006141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Request 70 Kbytes;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5648581" y="5686444"/>
              <a:ext cx="2006141" cy="36997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CN" b="1">
                  <a:solidFill>
                    <a:srgbClr val="3333FF"/>
                  </a:solidFill>
                  <a:latin typeface="Calibri" pitchFamily="34" charset="0"/>
                  <a:cs typeface="Calibri" pitchFamily="34" charset="0"/>
                </a:rPr>
                <a:t>Request 80 Kbytes;</a:t>
              </a:r>
            </a:p>
          </p:txBody>
        </p:sp>
      </p:grpSp>
      <p:sp>
        <p:nvSpPr>
          <p:cNvPr id="5" name="线形标注 1 4"/>
          <p:cNvSpPr/>
          <p:nvPr/>
        </p:nvSpPr>
        <p:spPr>
          <a:xfrm>
            <a:off x="7157729" y="764704"/>
            <a:ext cx="1734751" cy="864096"/>
          </a:xfrm>
          <a:prstGeom prst="borderCallout1">
            <a:avLst>
              <a:gd name="adj1" fmla="val 18750"/>
              <a:gd name="adj2" fmla="val -8333"/>
              <a:gd name="adj3" fmla="val 125451"/>
              <a:gd name="adj4" fmla="val -68357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D</a:t>
            </a:r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：磁盘文件</a:t>
            </a:r>
            <a:endParaRPr lang="en-US" altLang="zh-CN" b="1" dirty="0" smtClean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</a:t>
            </a:r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：磁带设备</a:t>
            </a:r>
            <a:endParaRPr lang="zh-CN" altLang="en-US" b="1" dirty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24" name="线形标注 1 23"/>
          <p:cNvSpPr/>
          <p:nvPr/>
        </p:nvSpPr>
        <p:spPr>
          <a:xfrm>
            <a:off x="7157728" y="3645024"/>
            <a:ext cx="1734751" cy="864096"/>
          </a:xfrm>
          <a:prstGeom prst="borderCallout1">
            <a:avLst>
              <a:gd name="adj1" fmla="val 18750"/>
              <a:gd name="adj2" fmla="val -8333"/>
              <a:gd name="adj3" fmla="val 152301"/>
              <a:gd name="adj4" fmla="val -106120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可分配</a:t>
            </a:r>
            <a:r>
              <a:rPr lang="zh-CN" altLang="en-US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内存</a:t>
            </a:r>
            <a:endParaRPr lang="en-US" altLang="zh-CN" b="1" dirty="0" smtClean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algn="ctr"/>
            <a:r>
              <a:rPr lang="en-US" altLang="zh-CN" b="1" dirty="0" smtClean="0">
                <a:solidFill>
                  <a:srgbClr val="7030A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200KB</a:t>
            </a:r>
            <a:endParaRPr lang="zh-CN" altLang="en-US" b="1" dirty="0">
              <a:solidFill>
                <a:srgbClr val="7030A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6" name="爆炸形 1 5"/>
          <p:cNvSpPr/>
          <p:nvPr/>
        </p:nvSpPr>
        <p:spPr>
          <a:xfrm>
            <a:off x="323528" y="4842495"/>
            <a:ext cx="1800200" cy="1610841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FF0000"/>
                </a:solidFill>
              </a:rPr>
              <a:t>抢占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进程竞争可消耗资源</a:t>
            </a: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022" y="1928813"/>
            <a:ext cx="54292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3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活锁和饥饿的区别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idx="1"/>
          </p:nvPr>
        </p:nvSpPr>
        <p:spPr>
          <a:xfrm>
            <a:off x="539552" y="150872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活锁</a:t>
            </a:r>
          </a:p>
          <a:p>
            <a:pPr lvl="1"/>
            <a:r>
              <a:rPr lang="zh-CN" altLang="en-US" dirty="0" smtClean="0"/>
              <a:t>加锁</a:t>
            </a:r>
          </a:p>
          <a:p>
            <a:pPr lvl="1"/>
            <a:r>
              <a:rPr lang="zh-CN" altLang="en-US" dirty="0" smtClean="0"/>
              <a:t>轮询</a:t>
            </a:r>
          </a:p>
          <a:p>
            <a:pPr lvl="1"/>
            <a:r>
              <a:rPr lang="zh-CN" altLang="en-US" dirty="0" smtClean="0"/>
              <a:t>没有进展也没有阻塞</a:t>
            </a:r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饥饿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/>
              <a:t>    资源分配策略决定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27984" y="1636390"/>
            <a:ext cx="3672408" cy="4384898"/>
            <a:chOff x="4552131" y="188640"/>
            <a:chExt cx="4124325" cy="4384898"/>
          </a:xfrm>
          <a:noFill/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131" y="188640"/>
              <a:ext cx="4124325" cy="2238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357" y="2420888"/>
              <a:ext cx="4118099" cy="21526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线形标注 1 2"/>
          <p:cNvSpPr/>
          <p:nvPr/>
        </p:nvSpPr>
        <p:spPr>
          <a:xfrm>
            <a:off x="1331640" y="5949280"/>
            <a:ext cx="2808312" cy="432048"/>
          </a:xfrm>
          <a:prstGeom prst="borderCallout1">
            <a:avLst>
              <a:gd name="adj1" fmla="val 18750"/>
              <a:gd name="adj2" fmla="val -8333"/>
              <a:gd name="adj3" fmla="val -836327"/>
              <a:gd name="adj4" fmla="val 13921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Peterson</a:t>
            </a:r>
            <a:r>
              <a:rPr lang="zh-CN" altLang="en-US" dirty="0" smtClean="0">
                <a:solidFill>
                  <a:srgbClr val="C00000"/>
                </a:solidFill>
              </a:rPr>
              <a:t>算法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产生死锁的必要条件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556792"/>
            <a:ext cx="7797552" cy="4686320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互斥使用</a:t>
            </a:r>
            <a:r>
              <a:rPr lang="en-US" altLang="zh-CN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资源独占</a:t>
            </a:r>
            <a:r>
              <a:rPr lang="en-US" altLang="zh-CN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b="1" dirty="0" smtClean="0">
              <a:solidFill>
                <a:srgbClr val="990099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一个资源每次只能给一个进程使用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占有且等待</a:t>
            </a:r>
            <a:r>
              <a:rPr lang="en-US" altLang="zh-CN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请求和保持，部分分配</a:t>
            </a:r>
            <a:r>
              <a:rPr lang="en-US" altLang="zh-CN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b="1" dirty="0" smtClean="0">
              <a:solidFill>
                <a:srgbClr val="990099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一个进程在申请新的资源的同时保持对原有资源的占有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不可抢占</a:t>
            </a:r>
            <a:r>
              <a:rPr lang="en-US" altLang="zh-CN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不可剥夺</a:t>
            </a:r>
            <a:r>
              <a:rPr lang="en-US" altLang="zh-CN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b="1" dirty="0" smtClean="0">
              <a:solidFill>
                <a:srgbClr val="990099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资源申请者不能强行的从资源占有者手中夺取资源，资源只能由占有者自愿释放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循环等待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990099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存在一个进程等待队列  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{P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, 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, … ,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Pn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}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，其中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等待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占有的资源，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等待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3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占有的资源，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…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Pn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等待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CN" sz="2400" baseline="-25000" dirty="0" smtClean="0"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占有的资源，形成一个进程等待环路</a:t>
            </a:r>
          </a:p>
        </p:txBody>
      </p:sp>
    </p:spTree>
    <p:extLst>
      <p:ext uri="{BB962C8B-B14F-4D97-AF65-F5344CB8AC3E}">
        <p14:creationId xmlns:p14="http://schemas.microsoft.com/office/powerpoint/2010/main" val="60508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2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资源分配</a:t>
            </a:r>
            <a:r>
              <a:rPr lang="zh-CN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图（</a:t>
            </a:r>
            <a:r>
              <a:rPr lang="en-US" altLang="zh-CN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</a:t>
            </a:r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7364" y="2129159"/>
            <a:ext cx="7237083" cy="939801"/>
          </a:xfrm>
        </p:spPr>
        <p:txBody>
          <a:bodyPr>
            <a:normAutofit/>
          </a:bodyPr>
          <a:lstStyle/>
          <a:p>
            <a:pPr algn="r"/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Resource  Allocation  Graph……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Calibri" pitchFamily="34" charset="0"/>
              </a:rPr>
              <a:t>资源分配图</a:t>
            </a:r>
            <a:r>
              <a:rPr lang="en-US" altLang="zh-CN" sz="3600" dirty="0" smtClean="0">
                <a:latin typeface="Calibri" pitchFamily="34" charset="0"/>
              </a:rPr>
              <a:t>(RAG)</a:t>
            </a:r>
            <a:endParaRPr lang="zh-CN" altLang="en-US" sz="3600" dirty="0" smtClean="0">
              <a:latin typeface="Calibri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3000"/>
            <a:ext cx="7632848" cy="468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用有向图描述系统资源和进程的状态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二元组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G=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（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：结点集合，分为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P(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进程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，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400" dirty="0" smtClean="0">
                <a:solidFill>
                  <a:srgbClr val="0000D0"/>
                </a:solidFill>
              </a:rPr>
              <a:t>(</a:t>
            </a:r>
            <a:r>
              <a:rPr lang="zh-CN" altLang="en-US" sz="2400" dirty="0" smtClean="0">
                <a:solidFill>
                  <a:srgbClr val="0000D0"/>
                </a:solidFill>
              </a:rPr>
              <a:t>资源</a:t>
            </a:r>
            <a:r>
              <a:rPr lang="en-US" altLang="zh-CN" sz="2400" dirty="0" smtClean="0">
                <a:solidFill>
                  <a:srgbClr val="0000D0"/>
                </a:solidFill>
              </a:rPr>
              <a:t>)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两部分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P = {P</a:t>
            </a:r>
            <a:r>
              <a:rPr lang="en-US" altLang="zh-CN" sz="2400" baseline="-250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, P</a:t>
            </a:r>
            <a:r>
              <a:rPr lang="en-US" altLang="zh-CN" sz="2400" baseline="-25000" dirty="0">
                <a:solidFill>
                  <a:srgbClr val="0000D0"/>
                </a:solidFill>
              </a:rPr>
              <a:t>2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, … , </a:t>
            </a:r>
            <a:r>
              <a:rPr lang="en-US" altLang="zh-CN" sz="2400" dirty="0" err="1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US" altLang="zh-CN" sz="2400" baseline="-25000" dirty="0" err="1">
                <a:solidFill>
                  <a:srgbClr val="0000D0"/>
                </a:solidFill>
              </a:rPr>
              <a:t>n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R = {R</a:t>
            </a:r>
            <a:r>
              <a:rPr lang="en-US" altLang="zh-CN" sz="2400" baseline="-25000" dirty="0">
                <a:solidFill>
                  <a:srgbClr val="0000D0"/>
                </a:solidFill>
              </a:rPr>
              <a:t>1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, R</a:t>
            </a:r>
            <a:r>
              <a:rPr lang="en-US" altLang="zh-CN" sz="2400" baseline="-25000" dirty="0">
                <a:solidFill>
                  <a:srgbClr val="0000D0"/>
                </a:solidFill>
              </a:rPr>
              <a:t>2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, … , </a:t>
            </a:r>
            <a:r>
              <a:rPr lang="en-US" altLang="zh-CN" sz="2400" dirty="0" err="1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400" baseline="-25000" dirty="0" err="1">
                <a:solidFill>
                  <a:srgbClr val="0000D0"/>
                </a:solidFill>
              </a:rPr>
              <a:t>m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：有向边的集合，其元素为有序二元组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(P</a:t>
            </a:r>
            <a:r>
              <a:rPr lang="en-US" altLang="zh-CN" sz="2400" baseline="-25000" dirty="0">
                <a:solidFill>
                  <a:srgbClr val="0000D0"/>
                </a:solidFill>
              </a:rPr>
              <a:t>i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altLang="zh-CN" sz="2400" dirty="0" err="1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400" baseline="-25000" dirty="0" err="1">
                <a:solidFill>
                  <a:srgbClr val="0000D0"/>
                </a:solidFill>
              </a:rPr>
              <a:t>j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zh-CN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或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(</a:t>
            </a:r>
            <a:r>
              <a:rPr lang="en-US" altLang="zh-CN" sz="2400" dirty="0" err="1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400" baseline="-25000" dirty="0" err="1">
                <a:solidFill>
                  <a:srgbClr val="0000D0"/>
                </a:solidFill>
              </a:rPr>
              <a:t>j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, P</a:t>
            </a:r>
            <a:r>
              <a:rPr lang="en-US" altLang="zh-CN" sz="2400" baseline="-25000" dirty="0">
                <a:solidFill>
                  <a:srgbClr val="0000D0"/>
                </a:solidFill>
              </a:rPr>
              <a:t>i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79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资源分配图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41847" y="2730599"/>
            <a:ext cx="4906888" cy="1512168"/>
          </a:xfrm>
          <a:prstGeom prst="rect">
            <a:avLst/>
          </a:prstGeom>
          <a:solidFill>
            <a:srgbClr val="E5E5FF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D0"/>
                </a:solidFill>
                <a:ea typeface="华文楷体" pitchFamily="2" charset="-122"/>
              </a:rPr>
              <a:t>资源类：用方框表示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D0"/>
                </a:solidFill>
                <a:ea typeface="华文楷体" pitchFamily="2" charset="-122"/>
              </a:rPr>
              <a:t>资源实例：用方框中的黑圆点表示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rgbClr val="0000D0"/>
                </a:solidFill>
                <a:ea typeface="华文楷体" pitchFamily="2" charset="-122"/>
              </a:rPr>
              <a:t>进程：用圆圈中加进程名表示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560" y="4452516"/>
            <a:ext cx="4714875" cy="19288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</a:rPr>
              <a:t>分配边：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</a:rPr>
              <a:t>   资源实例</a:t>
            </a: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</a:rPr>
              <a:t>进程的一条有向边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</a:rPr>
              <a:t>申请边：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</a:rPr>
              <a:t>   进程</a:t>
            </a: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sym typeface="Symbol" pitchFamily="18" charset="2"/>
              </a:rPr>
              <a:t></a:t>
            </a:r>
            <a:r>
              <a:rPr lang="zh-CN" altLang="en-US" sz="2400" b="1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</a:rPr>
              <a:t>资源类的一条有向边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11562" y="1707083"/>
            <a:ext cx="7097414" cy="7858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华文楷体" pitchFamily="2" charset="-122"/>
                <a:ea typeface="华文楷体" pitchFamily="2" charset="-122"/>
              </a:rPr>
              <a:t>系统由若干类资源构成，一类资源称为一个资源类；每个资源类中包含若干个同种资源，称为资源实例</a:t>
            </a:r>
          </a:p>
        </p:txBody>
      </p:sp>
      <p:pic>
        <p:nvPicPr>
          <p:cNvPr id="17414" name="Picture 3" descr="Fig06_05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79" b="36079"/>
          <a:stretch>
            <a:fillRect/>
          </a:stretch>
        </p:blipFill>
        <p:spPr bwMode="auto">
          <a:xfrm>
            <a:off x="5416475" y="5524078"/>
            <a:ext cx="29305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 descr="Fig06_05a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92" b="34659"/>
          <a:stretch>
            <a:fillRect/>
          </a:stretch>
        </p:blipFill>
        <p:spPr bwMode="auto">
          <a:xfrm>
            <a:off x="5364088" y="4466803"/>
            <a:ext cx="3000375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5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例子：十字路口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5"/>
          <a:stretch>
            <a:fillRect/>
          </a:stretch>
        </p:blipFill>
        <p:spPr bwMode="auto">
          <a:xfrm>
            <a:off x="1594321" y="2515146"/>
            <a:ext cx="5641975" cy="278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2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死锁定理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死锁定理</a:t>
            </a:r>
          </a:p>
          <a:p>
            <a:pPr eaLnBrk="1" hangingPunct="1"/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如果资源分配图中没有环路，则系统中没有死锁，如果图中存在环路则系统中可能存在死锁</a:t>
            </a:r>
          </a:p>
          <a:p>
            <a:pPr eaLnBrk="1" hangingPunct="1"/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如果每个资源类中只包含一个资源实例，则环路是死锁存在的充分必要条件</a:t>
            </a:r>
          </a:p>
        </p:txBody>
      </p:sp>
      <p:pic>
        <p:nvPicPr>
          <p:cNvPr id="51204" name="Picture 3" descr="tu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4556025"/>
            <a:ext cx="250348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 descr="tu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4592538"/>
            <a:ext cx="2657475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71625" y="6096719"/>
            <a:ext cx="1524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000" b="1" kern="0" dirty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有环有死锁</a:t>
            </a:r>
          </a:p>
        </p:txBody>
      </p:sp>
      <p:sp>
        <p:nvSpPr>
          <p:cNvPr id="51207" name="Rectangle 5"/>
          <p:cNvSpPr>
            <a:spLocks noChangeArrowheads="1"/>
          </p:cNvSpPr>
          <p:nvPr/>
        </p:nvSpPr>
        <p:spPr bwMode="auto">
          <a:xfrm>
            <a:off x="5214938" y="6096719"/>
            <a:ext cx="1571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有环无死锁</a:t>
            </a:r>
          </a:p>
        </p:txBody>
      </p:sp>
    </p:spTree>
    <p:extLst>
      <p:ext uri="{BB962C8B-B14F-4D97-AF65-F5344CB8AC3E}">
        <p14:creationId xmlns:p14="http://schemas.microsoft.com/office/powerpoint/2010/main" val="275270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本章要求掌握的概念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83568" y="1628800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死锁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1628800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活锁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6136" y="1628800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饥饿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780928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死锁预防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2780928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死锁避免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96136" y="2780928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死锁检测与解除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3933056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资源有序分配法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75856" y="3933056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银行家算法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96136" y="3933056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安全状态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568" y="5085184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资源分配图</a:t>
            </a:r>
            <a:endParaRPr lang="zh-CN" altLang="en-US" sz="28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5856" y="5085184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哲学家就餐问题</a:t>
            </a:r>
            <a:endParaRPr lang="zh-CN" altLang="en-US" sz="2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796136" y="5085184"/>
            <a:ext cx="2088232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r>
              <a:rPr lang="zh-CN" altLang="en-US" sz="24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…</a:t>
            </a:r>
            <a:endParaRPr lang="zh-CN" altLang="en-US" sz="24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资源分配图化简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化简步骤：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）找一个非孤立点进程结点且只有分配边，去掉分配边，将其变为孤立结点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）再把相应的资源分配给一个等待该资源的进程，即将某进程的申请边变为分配边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重复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）、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1144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533400" y="450691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5462588" y="450056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9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5072063" y="278606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6143625" y="278606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7462838" y="278606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11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7391400" y="4478338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12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3279775" y="4502150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806575" y="451961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5786438" y="3214688"/>
            <a:ext cx="571500" cy="1285875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 flipV="1">
            <a:off x="6643688" y="3000375"/>
            <a:ext cx="785812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 flipV="1">
            <a:off x="6500813" y="3214688"/>
            <a:ext cx="857250" cy="1500187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357813" y="3214688"/>
            <a:ext cx="285750" cy="1285875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3643313" y="3000375"/>
            <a:ext cx="1428750" cy="1500188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1031875" y="4735513"/>
            <a:ext cx="785813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2286000" y="4714875"/>
            <a:ext cx="1000125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2266950" y="381476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2247900" y="1785938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571875" y="2714625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8693" name="Oval 21"/>
          <p:cNvSpPr>
            <a:spLocks noChangeArrowheads="1"/>
          </p:cNvSpPr>
          <p:nvPr/>
        </p:nvSpPr>
        <p:spPr bwMode="auto">
          <a:xfrm>
            <a:off x="4857750" y="1714500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4357688" y="4500563"/>
            <a:ext cx="466725" cy="4508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 b="1">
                <a:solidFill>
                  <a:srgbClr val="FFFF00"/>
                </a:solidFill>
              </a:rPr>
              <a:t>13</a:t>
            </a: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V="1">
            <a:off x="2703513" y="3082925"/>
            <a:ext cx="928687" cy="785813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000500" y="2071688"/>
            <a:ext cx="928688" cy="714375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H="1" flipV="1">
            <a:off x="3929063" y="3143250"/>
            <a:ext cx="571500" cy="1357313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500313" y="2214563"/>
            <a:ext cx="0" cy="1595437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 flipV="1">
            <a:off x="5329238" y="2071688"/>
            <a:ext cx="814387" cy="785812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627784" y="5484813"/>
            <a:ext cx="5643562" cy="1016000"/>
          </a:xfrm>
          <a:prstGeom prst="rect">
            <a:avLst/>
          </a:prstGeom>
          <a:solidFill>
            <a:srgbClr val="E5E5FF"/>
          </a:solidFill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这个图可以被完全化简，所以没有死锁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当然，以后情况可能发生变化</a:t>
            </a:r>
          </a:p>
        </p:txBody>
      </p:sp>
      <p:sp>
        <p:nvSpPr>
          <p:cNvPr id="53276" name="标题 2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资源分配图化简的例子</a:t>
            </a:r>
          </a:p>
        </p:txBody>
      </p:sp>
    </p:spTree>
    <p:extLst>
      <p:ext uri="{BB962C8B-B14F-4D97-AF65-F5344CB8AC3E}">
        <p14:creationId xmlns:p14="http://schemas.microsoft.com/office/powerpoint/2010/main" val="1848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86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0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77" grpId="0" animBg="1"/>
      <p:bldP spid="28678" grpId="0" animBg="1"/>
      <p:bldP spid="28678" grpId="1" animBg="1"/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 animBg="1"/>
      <p:bldP spid="28690" grpId="0" animBg="1"/>
      <p:bldP spid="28690" grpId="1" animBg="1"/>
      <p:bldP spid="28691" grpId="0" animBg="1"/>
      <p:bldP spid="28691" grpId="1" animBg="1"/>
      <p:bldP spid="28692" grpId="0" animBg="1"/>
      <p:bldP spid="28692" grpId="1" animBg="1"/>
      <p:bldP spid="28693" grpId="0" animBg="1"/>
      <p:bldP spid="28693" grpId="1" animBg="1"/>
      <p:bldP spid="28694" grpId="0" animBg="1"/>
      <p:bldP spid="28694" grpId="1" animBg="1"/>
      <p:bldP spid="28695" grpId="0" animBg="1"/>
      <p:bldP spid="28696" grpId="0" animBg="1"/>
      <p:bldP spid="28697" grpId="0" animBg="1"/>
      <p:bldP spid="28698" grpId="0" animBg="1"/>
      <p:bldP spid="28699" grpId="0" animBg="1"/>
      <p:bldP spid="287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</a:p>
        </p:txBody>
      </p:sp>
      <p:pic>
        <p:nvPicPr>
          <p:cNvPr id="54275" name="Picture 4" descr="8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0" t="12282" r="13200" b="20049"/>
          <a:stretch>
            <a:fillRect/>
          </a:stretch>
        </p:blipFill>
        <p:spPr bwMode="auto">
          <a:xfrm>
            <a:off x="1187450" y="1844675"/>
            <a:ext cx="655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99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3219053"/>
            <a:ext cx="5760640" cy="1362075"/>
          </a:xfrm>
        </p:spPr>
        <p:txBody>
          <a:bodyPr anchor="ctr">
            <a:noAutofit/>
          </a:bodyPr>
          <a:lstStyle/>
          <a:p>
            <a:r>
              <a:rPr lang="zh-CN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解决</a:t>
            </a:r>
            <a:r>
              <a:rPr lang="zh-CN" altLang="en-US" sz="4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死锁</a:t>
            </a:r>
            <a:endParaRPr lang="zh-CN" altLang="en-US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1640" y="2060848"/>
            <a:ext cx="7488832" cy="939801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死锁预防  死锁避免  死锁检测与解除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34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解决死锁的方法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不考虑此问题</a:t>
            </a:r>
            <a:r>
              <a:rPr lang="zh-CN" altLang="en-US" sz="2400" dirty="0" smtClean="0">
                <a:latin typeface="楷体_GB2312" pitchFamily="49" charset="-122"/>
              </a:rPr>
              <a:t>（鸵鸟算法）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不让死锁发生</a:t>
            </a:r>
          </a:p>
          <a:p>
            <a:pPr lvl="2">
              <a:buFontTx/>
              <a:buChar char="−"/>
            </a:pPr>
            <a:r>
              <a:rPr lang="zh-CN" altLang="en-US" sz="2400" b="1" dirty="0" smtClean="0">
                <a:solidFill>
                  <a:srgbClr val="006600"/>
                </a:solidFill>
                <a:latin typeface="楷体_GB2312" pitchFamily="49" charset="-122"/>
              </a:rPr>
              <a:t>死锁预防</a:t>
            </a:r>
            <a:endParaRPr lang="en-US" altLang="zh-CN" sz="2400" b="1" dirty="0" smtClean="0">
              <a:solidFill>
                <a:srgbClr val="006600"/>
              </a:solidFill>
              <a:latin typeface="楷体_GB2312" pitchFamily="49" charset="-122"/>
            </a:endParaRPr>
          </a:p>
          <a:p>
            <a:pPr marL="530352" lvl="2" indent="0">
              <a:buNone/>
            </a:pPr>
            <a:r>
              <a:rPr lang="en-US" altLang="zh-CN" sz="2400" dirty="0">
                <a:solidFill>
                  <a:srgbClr val="006600"/>
                </a:solidFill>
                <a:latin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6600"/>
                </a:solidFill>
                <a:latin typeface="楷体_GB2312" pitchFamily="49" charset="-122"/>
              </a:rPr>
              <a:t>静态策略：设计合适的资源分配算法，不让死锁发生</a:t>
            </a:r>
          </a:p>
          <a:p>
            <a:pPr lvl="2">
              <a:buFontTx/>
              <a:buChar char="−"/>
            </a:pPr>
            <a:r>
              <a:rPr lang="zh-CN" altLang="en-US" sz="2400" b="1" dirty="0" smtClean="0">
                <a:solidFill>
                  <a:srgbClr val="006600"/>
                </a:solidFill>
                <a:latin typeface="楷体_GB2312" pitchFamily="49" charset="-122"/>
              </a:rPr>
              <a:t>死锁避免</a:t>
            </a:r>
            <a:endParaRPr lang="en-US" altLang="zh-CN" sz="2400" b="1" dirty="0" smtClean="0">
              <a:solidFill>
                <a:srgbClr val="006600"/>
              </a:solidFill>
              <a:latin typeface="楷体_GB2312" pitchFamily="49" charset="-122"/>
            </a:endParaRPr>
          </a:p>
          <a:p>
            <a:pPr marL="530352" lvl="2" indent="0">
              <a:buNone/>
            </a:pPr>
            <a:r>
              <a:rPr lang="en-US" altLang="zh-CN" sz="2400" dirty="0">
                <a:solidFill>
                  <a:srgbClr val="006600"/>
                </a:solidFill>
                <a:latin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6600"/>
                </a:solidFill>
                <a:latin typeface="楷体_GB2312" pitchFamily="49" charset="-122"/>
              </a:rPr>
              <a:t>动态策略：</a:t>
            </a:r>
            <a:r>
              <a:rPr lang="zh-CN" altLang="en-US" sz="2400" dirty="0">
                <a:solidFill>
                  <a:srgbClr val="006600"/>
                </a:solidFill>
                <a:latin typeface="楷体_GB2312" pitchFamily="49" charset="-122"/>
              </a:rPr>
              <a:t>以不让死锁发生为</a:t>
            </a:r>
            <a:r>
              <a:rPr lang="zh-CN" altLang="en-US" sz="2400" dirty="0" smtClean="0">
                <a:solidFill>
                  <a:srgbClr val="006600"/>
                </a:solidFill>
                <a:latin typeface="楷体_GB2312" pitchFamily="49" charset="-122"/>
              </a:rPr>
              <a:t>目标，跟踪并评估资源分配过程，根据评估结果决策是否分配</a:t>
            </a:r>
            <a:endParaRPr lang="en-US" altLang="zh-CN" sz="2400" dirty="0" smtClean="0">
              <a:solidFill>
                <a:srgbClr val="006600"/>
              </a:solidFill>
              <a:latin typeface="楷体_GB2312" pitchFamily="49" charset="-122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D0"/>
                </a:solidFill>
                <a:latin typeface="楷体_GB2312" pitchFamily="49" charset="-122"/>
              </a:rPr>
              <a:t>让死锁</a:t>
            </a: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发生</a:t>
            </a:r>
            <a:endParaRPr lang="en-US" altLang="zh-CN" sz="2400" dirty="0" smtClean="0">
              <a:solidFill>
                <a:srgbClr val="0000D0"/>
              </a:solidFill>
              <a:latin typeface="楷体_GB2312" pitchFamily="49" charset="-122"/>
            </a:endParaRPr>
          </a:p>
          <a:p>
            <a:pPr lvl="2">
              <a:buFontTx/>
              <a:buChar char="−"/>
            </a:pPr>
            <a:r>
              <a:rPr lang="zh-CN" altLang="en-US" sz="2400" b="1" dirty="0" smtClean="0">
                <a:solidFill>
                  <a:srgbClr val="006600"/>
                </a:solidFill>
                <a:latin typeface="楷体_GB2312" pitchFamily="49" charset="-122"/>
              </a:rPr>
              <a:t>死锁检测与解除</a:t>
            </a:r>
            <a:endParaRPr lang="en-US" altLang="zh-CN" sz="2400" b="1" dirty="0">
              <a:solidFill>
                <a:srgbClr val="006600"/>
              </a:solidFill>
              <a:latin typeface="楷体_GB2312" pitchFamily="49" charset="-122"/>
            </a:endParaRPr>
          </a:p>
          <a:p>
            <a:pPr marL="114300" indent="0">
              <a:buNone/>
            </a:pPr>
            <a:endParaRPr lang="zh-CN" altLang="en-US" sz="2400" dirty="0">
              <a:solidFill>
                <a:srgbClr val="0000D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6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1.</a:t>
            </a:r>
            <a:r>
              <a:rPr lang="zh-CN" altLang="en-US" sz="3600" dirty="0" smtClean="0"/>
              <a:t>死锁预防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定义：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 在设计系统时，通过确定资源分配算法，排除发生死锁的可能性</a:t>
            </a:r>
          </a:p>
          <a:p>
            <a:pPr eaLnBrk="1" hangingPunct="1">
              <a:buFontTx/>
              <a:buNone/>
            </a:pPr>
            <a:endParaRPr lang="zh-CN" altLang="en-US" sz="2400" dirty="0" smtClean="0">
              <a:solidFill>
                <a:srgbClr val="0000D0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 具体的做法是防止产生死锁的四个条件中任何一个发生</a:t>
            </a:r>
          </a:p>
        </p:txBody>
      </p:sp>
    </p:spTree>
    <p:extLst>
      <p:ext uri="{BB962C8B-B14F-4D97-AF65-F5344CB8AC3E}">
        <p14:creationId xmlns:p14="http://schemas.microsoft.com/office/powerpoint/2010/main" val="157510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死锁预防（</a:t>
            </a:r>
            <a:r>
              <a:rPr lang="en-US" altLang="zh-CN" sz="3600" dirty="0" smtClean="0"/>
              <a:t>1/4</a:t>
            </a:r>
            <a:r>
              <a:rPr lang="zh-CN" altLang="en-US" sz="3600" dirty="0"/>
              <a:t>）</a:t>
            </a:r>
            <a:endParaRPr lang="zh-CN" altLang="en-US" sz="36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08720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破坏“互斥使用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资源独占”条件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资源转换技术：把独占资源变为共享资源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SPOOLing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技术的引入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解决不允许任何进程直接占有打印机的问题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设计一个“精灵</a:t>
            </a:r>
            <a:r>
              <a:rPr lang="en-US" altLang="zh-CN" sz="2400" dirty="0" err="1">
                <a:latin typeface="Calibri" pitchFamily="34" charset="0"/>
                <a:cs typeface="Calibri" pitchFamily="34" charset="0"/>
              </a:rPr>
              <a:t>deamon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”进程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线程负责管理打印机，进程需要打印时，将请求发给该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daemon</a:t>
            </a: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，由它完成打印任务</a:t>
            </a:r>
          </a:p>
        </p:txBody>
      </p:sp>
    </p:spTree>
    <p:extLst>
      <p:ext uri="{BB962C8B-B14F-4D97-AF65-F5344CB8AC3E}">
        <p14:creationId xmlns:p14="http://schemas.microsoft.com/office/powerpoint/2010/main" val="379872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97768"/>
            <a:ext cx="7499176" cy="11430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600" dirty="0" smtClean="0"/>
              <a:t>死锁预防（</a:t>
            </a:r>
            <a:r>
              <a:rPr lang="en-US" altLang="zh-CN" sz="3600" dirty="0" smtClean="0"/>
              <a:t>2/4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11560" y="1535008"/>
            <a:ext cx="7571184" cy="484632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破坏</a:t>
            </a:r>
            <a:r>
              <a:rPr lang="zh-CN" altLang="en-US" sz="2400" dirty="0" smtClean="0">
                <a:solidFill>
                  <a:srgbClr val="0000D0"/>
                </a:solidFill>
                <a:latin typeface="Times New Roman" pitchFamily="18" charset="0"/>
              </a:rPr>
              <a:t>“占有且等待”</a:t>
            </a: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条件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楷体_GB2312" pitchFamily="49" charset="-122"/>
              </a:rPr>
              <a:t>实现方案</a:t>
            </a:r>
            <a:r>
              <a:rPr lang="en-US" altLang="zh-CN" sz="2400" dirty="0" smtClean="0">
                <a:latin typeface="楷体_GB2312" pitchFamily="49" charset="-122"/>
              </a:rPr>
              <a:t>1</a:t>
            </a:r>
            <a:r>
              <a:rPr lang="zh-CN" altLang="en-US" sz="2400" dirty="0" smtClean="0">
                <a:latin typeface="楷体_GB2312" pitchFamily="49" charset="-122"/>
              </a:rPr>
              <a:t>：</a:t>
            </a:r>
            <a:r>
              <a:rPr lang="zh-CN" altLang="en-US" sz="2400" dirty="0" smtClean="0">
                <a:solidFill>
                  <a:srgbClr val="336600"/>
                </a:solidFill>
                <a:latin typeface="楷体_GB2312" pitchFamily="49" charset="-122"/>
              </a:rPr>
              <a:t>要求每个进程在运行前必须一次性申请它所要求的所有资源，且仅当该进程所要资源均可满足时才给予一次性分配</a:t>
            </a:r>
            <a:endParaRPr lang="en-US" altLang="zh-CN" sz="2400" dirty="0" smtClean="0">
              <a:solidFill>
                <a:srgbClr val="336600"/>
              </a:solidFill>
              <a:latin typeface="楷体_GB2312" pitchFamily="49" charset="-122"/>
            </a:endParaRPr>
          </a:p>
          <a:p>
            <a:pPr>
              <a:buNone/>
            </a:pPr>
            <a:endParaRPr lang="en-US" altLang="zh-CN" sz="2400" dirty="0" smtClean="0">
              <a:solidFill>
                <a:srgbClr val="FF000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</a:rPr>
              <a:t>问题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：资源利用率低；</a:t>
            </a:r>
            <a:r>
              <a:rPr lang="zh-CN" altLang="en-US" sz="2400" dirty="0">
                <a:solidFill>
                  <a:srgbClr val="FF0000"/>
                </a:solidFill>
              </a:rPr>
              <a:t>“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饥饿</a:t>
            </a:r>
            <a:r>
              <a:rPr lang="zh-CN" altLang="en-US" sz="2400" dirty="0">
                <a:solidFill>
                  <a:srgbClr val="FF0000"/>
                </a:solidFill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现象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336600"/>
              </a:solidFill>
              <a:latin typeface="楷体_GB2312" pitchFamily="49" charset="-122"/>
            </a:endParaRPr>
          </a:p>
          <a:p>
            <a:pPr>
              <a:buNone/>
            </a:pPr>
            <a:r>
              <a:rPr lang="zh-CN" altLang="en-US" sz="2400" dirty="0"/>
              <a:t>实现</a:t>
            </a:r>
            <a:r>
              <a:rPr lang="zh-CN" altLang="en-US" sz="2400" dirty="0" smtClean="0"/>
              <a:t>方案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</a:t>
            </a:r>
            <a:r>
              <a:rPr lang="zh-CN" altLang="en-US" sz="2400" dirty="0">
                <a:solidFill>
                  <a:srgbClr val="336600"/>
                </a:solidFill>
              </a:rPr>
              <a:t>在允许进程动态申请资源前提下规定，一个进程在申请新的资源不能立即得到满足而变为等待状态之前，必须释放已占有的全部资源，若需要再重新</a:t>
            </a:r>
            <a:r>
              <a:rPr lang="zh-CN" altLang="en-US" sz="2400" dirty="0" smtClean="0">
                <a:solidFill>
                  <a:srgbClr val="336600"/>
                </a:solidFill>
              </a:rPr>
              <a:t>申请</a:t>
            </a:r>
            <a:endParaRPr lang="en-US" altLang="zh-CN" sz="2400" dirty="0" smtClean="0">
              <a:solidFill>
                <a:srgbClr val="336600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6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7499176" cy="936104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死锁预防（</a:t>
            </a:r>
            <a:r>
              <a:rPr lang="en-US" altLang="zh-CN" sz="3600" dirty="0" smtClean="0"/>
              <a:t>3/4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破坏“不可抢占”条件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实现方案：虚拟化资源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336600"/>
                </a:solidFill>
              </a:rPr>
              <a:t> </a:t>
            </a:r>
            <a:r>
              <a:rPr lang="en-US" altLang="zh-CN" sz="2400" dirty="0" smtClean="0">
                <a:solidFill>
                  <a:srgbClr val="336600"/>
                </a:solidFill>
              </a:rPr>
              <a:t>   </a:t>
            </a:r>
            <a:r>
              <a:rPr lang="zh-CN" altLang="en-US" sz="24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当一个进程申请的资源被其他进程占用时，可以通过操作系统抢占这一资源</a:t>
            </a:r>
            <a:r>
              <a:rPr lang="en-US" altLang="zh-CN" sz="24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zh-CN" altLang="en-US" sz="2400" dirty="0" smtClean="0">
                <a:solidFill>
                  <a:srgbClr val="9900CC"/>
                </a:solidFill>
                <a:latin typeface="Calibri" pitchFamily="34" charset="0"/>
                <a:cs typeface="Calibri" pitchFamily="34" charset="0"/>
              </a:rPr>
              <a:t>两个进程优先级不同</a:t>
            </a:r>
            <a:r>
              <a:rPr lang="en-US" altLang="zh-CN" sz="24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zh-CN" altLang="en-US" sz="2400" dirty="0" smtClean="0">
              <a:solidFill>
                <a:srgbClr val="3366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局限性：适用于状态易于保存和恢复的资源</a:t>
            </a:r>
            <a:endParaRPr lang="en-US" altLang="zh-CN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 </a:t>
            </a:r>
            <a:r>
              <a:rPr lang="en-US" altLang="zh-CN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CPU</a:t>
            </a:r>
            <a:r>
              <a:rPr lang="zh-CN" alt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、内存</a:t>
            </a:r>
          </a:p>
        </p:txBody>
      </p:sp>
    </p:spTree>
    <p:extLst>
      <p:ext uri="{BB962C8B-B14F-4D97-AF65-F5344CB8AC3E}">
        <p14:creationId xmlns:p14="http://schemas.microsoft.com/office/powerpoint/2010/main" val="10214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197768"/>
            <a:ext cx="7499176" cy="1143000"/>
          </a:xfrm>
          <a:noFill/>
        </p:spPr>
        <p:txBody>
          <a:bodyPr anchor="ctr">
            <a:normAutofit/>
          </a:bodyPr>
          <a:lstStyle/>
          <a:p>
            <a:pPr eaLnBrk="1" hangingPunct="1"/>
            <a:r>
              <a:rPr lang="zh-CN" altLang="en-US" sz="3600" dirty="0" smtClean="0"/>
              <a:t>死锁预防（</a:t>
            </a:r>
            <a:r>
              <a:rPr lang="en-US" altLang="zh-CN" sz="3600" dirty="0" smtClean="0"/>
              <a:t>4/4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755576" y="1508720"/>
            <a:ext cx="7498080" cy="4800600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00D0"/>
                </a:solidFill>
                <a:latin typeface="楷体_GB2312" pitchFamily="49" charset="-122"/>
              </a:rPr>
              <a:t>破坏</a:t>
            </a:r>
            <a:r>
              <a:rPr lang="zh-CN" altLang="en-US" sz="2800" dirty="0" smtClean="0">
                <a:solidFill>
                  <a:srgbClr val="0000D0"/>
                </a:solidFill>
                <a:latin typeface="Times New Roman" pitchFamily="18" charset="0"/>
              </a:rPr>
              <a:t>“</a:t>
            </a:r>
            <a:r>
              <a:rPr lang="zh-CN" altLang="en-US" sz="2800" dirty="0" smtClean="0">
                <a:solidFill>
                  <a:srgbClr val="0000D0"/>
                </a:solidFill>
                <a:latin typeface="楷体_GB2312" pitchFamily="49" charset="-122"/>
              </a:rPr>
              <a:t>循环等待</a:t>
            </a:r>
            <a:r>
              <a:rPr lang="zh-CN" altLang="en-US" sz="2800" dirty="0" smtClean="0">
                <a:solidFill>
                  <a:srgbClr val="0000D0"/>
                </a:solidFill>
                <a:latin typeface="Times New Roman" pitchFamily="18" charset="0"/>
              </a:rPr>
              <a:t>”</a:t>
            </a:r>
            <a:r>
              <a:rPr lang="zh-CN" altLang="en-US" sz="2800" dirty="0" smtClean="0">
                <a:solidFill>
                  <a:srgbClr val="0000D0"/>
                </a:solidFill>
                <a:latin typeface="楷体_GB2312" pitchFamily="49" charset="-122"/>
              </a:rPr>
              <a:t>条件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0000D0"/>
                </a:solidFill>
                <a:latin typeface="楷体_GB2312" pitchFamily="49" charset="-122"/>
              </a:rPr>
              <a:t>    通过定义资源类型的线性顺序实现</a:t>
            </a:r>
            <a:endParaRPr lang="en-US" altLang="zh-CN" sz="2800" dirty="0" smtClean="0">
              <a:solidFill>
                <a:srgbClr val="0000D0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latin typeface="楷体_GB2312" pitchFamily="49" charset="-122"/>
              </a:rPr>
              <a:t>实施方案：</a:t>
            </a:r>
            <a:r>
              <a:rPr lang="zh-CN" altLang="en-US" sz="2800" dirty="0" smtClean="0">
                <a:solidFill>
                  <a:srgbClr val="336600"/>
                </a:solidFill>
                <a:latin typeface="楷体_GB2312" pitchFamily="49" charset="-122"/>
              </a:rPr>
              <a:t>资源有序分配法</a:t>
            </a: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336600"/>
                </a:solidFill>
                <a:latin typeface="楷体_GB2312" pitchFamily="49" charset="-122"/>
              </a:rPr>
              <a:t>  把系统中所有资源编号，进程在申请资源时必须严格按资源编号的递增次序进行，否则操作系统不予分配</a:t>
            </a:r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FF0000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</a:rPr>
              <a:t>实现时要考虑什么问题呢？</a:t>
            </a:r>
          </a:p>
          <a:p>
            <a:pPr eaLnBrk="1" hangingPunct="1">
              <a:buFontTx/>
              <a:buNone/>
            </a:pPr>
            <a:endParaRPr lang="en-US" altLang="zh-CN" sz="2800" dirty="0" smtClean="0">
              <a:solidFill>
                <a:srgbClr val="008000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latin typeface="楷体_GB2312" pitchFamily="49" charset="-122"/>
              </a:rPr>
              <a:t>例子：解决哲学家就餐问题</a:t>
            </a:r>
          </a:p>
        </p:txBody>
      </p:sp>
    </p:spTree>
    <p:extLst>
      <p:ext uri="{BB962C8B-B14F-4D97-AF65-F5344CB8AC3E}">
        <p14:creationId xmlns:p14="http://schemas.microsoft.com/office/powerpoint/2010/main" val="42577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4000" dirty="0" smtClean="0"/>
              <a:t>大纲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600200"/>
            <a:ext cx="7560840" cy="46863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 smtClean="0"/>
              <a:t> 基本概念</a:t>
            </a:r>
            <a:endParaRPr kumimoji="1" lang="en-US" altLang="zh-CN" sz="2800" b="1" dirty="0" smtClean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 smtClean="0"/>
              <a:t> 资源分配</a:t>
            </a:r>
            <a:r>
              <a:rPr kumimoji="1" lang="zh-CN" altLang="en-US" sz="2800" b="1" dirty="0"/>
              <a:t>图</a:t>
            </a:r>
            <a:endParaRPr kumimoji="1" lang="en-US" altLang="zh-CN" sz="2800" b="1" dirty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en-US" altLang="zh-CN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zh-CN" altLang="en-US" sz="2800" b="1" dirty="0" smtClean="0"/>
              <a:t>死锁解决方案</a:t>
            </a:r>
            <a:endParaRPr kumimoji="1" lang="en-US" altLang="zh-CN" sz="2800" b="1" dirty="0" smtClean="0"/>
          </a:p>
          <a:p>
            <a:pPr lvl="3">
              <a:buClr>
                <a:srgbClr val="7030A0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600" b="1" dirty="0" smtClean="0"/>
              <a:t> </a:t>
            </a:r>
            <a:r>
              <a:rPr kumimoji="1" lang="zh-CN" altLang="en-US" sz="2600" b="1" dirty="0" smtClean="0"/>
              <a:t>死锁预防</a:t>
            </a:r>
            <a:endParaRPr kumimoji="1" lang="en-US" altLang="zh-CN" sz="2600" b="1" dirty="0" smtClean="0"/>
          </a:p>
          <a:p>
            <a:pPr lvl="3">
              <a:buClr>
                <a:srgbClr val="7030A0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800" b="1" dirty="0" smtClean="0"/>
              <a:t> </a:t>
            </a:r>
            <a:r>
              <a:rPr kumimoji="1" lang="zh-CN" altLang="en-US" sz="2800" b="1" dirty="0" smtClean="0"/>
              <a:t>死锁避免</a:t>
            </a:r>
            <a:endParaRPr kumimoji="1" lang="en-US" altLang="zh-CN" sz="2800" b="1" dirty="0" smtClean="0"/>
          </a:p>
          <a:p>
            <a:pPr lvl="3">
              <a:buClr>
                <a:srgbClr val="7030A0"/>
              </a:buClr>
              <a:buSzPct val="80000"/>
              <a:buFont typeface="Wingdings" pitchFamily="2" charset="2"/>
              <a:buChar char="Ø"/>
            </a:pPr>
            <a:r>
              <a:rPr kumimoji="1" lang="en-US" altLang="zh-CN" sz="2800" b="1" dirty="0" smtClean="0"/>
              <a:t> </a:t>
            </a:r>
            <a:r>
              <a:rPr kumimoji="1" lang="zh-CN" altLang="en-US" sz="2800" b="1" dirty="0" smtClean="0"/>
              <a:t>死锁检测与解除</a:t>
            </a:r>
            <a:endParaRPr kumimoji="1" lang="en-US" altLang="zh-CN" sz="2800" b="1" dirty="0" smtClean="0"/>
          </a:p>
          <a:p>
            <a:pPr>
              <a:buClr>
                <a:srgbClr val="7030A0"/>
              </a:buClr>
              <a:buSzPct val="80000"/>
              <a:buFont typeface="Wingdings" pitchFamily="2" charset="2"/>
              <a:buChar char="p"/>
            </a:pPr>
            <a:r>
              <a:rPr kumimoji="1" lang="zh-CN" altLang="en-US" sz="2800" b="1" dirty="0" smtClean="0"/>
              <a:t> 哲学家就餐问题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845030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899592" y="1817712"/>
            <a:ext cx="6696744" cy="4203576"/>
            <a:chOff x="480" y="720"/>
            <a:chExt cx="4752" cy="2784"/>
          </a:xfrm>
        </p:grpSpPr>
        <p:sp>
          <p:nvSpPr>
            <p:cNvPr id="27652" name="Rectangle 4"/>
            <p:cNvSpPr>
              <a:spLocks noChangeArrowheads="1"/>
            </p:cNvSpPr>
            <p:nvPr/>
          </p:nvSpPr>
          <p:spPr bwMode="auto">
            <a:xfrm>
              <a:off x="480" y="720"/>
              <a:ext cx="4752" cy="2784"/>
            </a:xfrm>
            <a:prstGeom prst="rect">
              <a:avLst/>
            </a:prstGeom>
            <a:gradFill rotWithShape="0">
              <a:gsLst>
                <a:gs pos="0">
                  <a:srgbClr val="FFEECD"/>
                </a:gs>
                <a:gs pos="100000">
                  <a:srgbClr val="CCFFCC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FF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sz="2400"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576" y="864"/>
              <a:ext cx="38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有资源</a:t>
              </a:r>
              <a:r>
                <a:rPr lang="en-US" altLang="zh-CN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r>
                <a:rPr lang="zh-CN" altLang="en-US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r>
                <a:rPr lang="zh-CN" altLang="en-US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3</a:t>
              </a:r>
              <a:r>
                <a:rPr lang="zh-CN" altLang="en-US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  <a:r>
                <a:rPr lang="zh-CN" altLang="en-US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，</a:t>
              </a:r>
              <a:r>
                <a:rPr lang="en-US" altLang="zh-CN" sz="2400" b="1">
                  <a:solidFill>
                    <a:srgbClr val="000000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10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672" y="1536"/>
              <a:ext cx="1200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P</a:t>
              </a:r>
              <a:r>
                <a:rPr kumimoji="1" lang="en-US" altLang="zh-CN" sz="2400" b="1" baseline="-2500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：</a:t>
              </a:r>
            </a:p>
            <a:p>
              <a:pPr algn="ctr"/>
              <a:endParaRPr kumimoji="1"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algn="ctr"/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申请</a:t>
              </a:r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</a:p>
            <a:p>
              <a:pPr algn="ctr"/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申请</a:t>
              </a:r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3</a:t>
              </a:r>
            </a:p>
            <a:p>
              <a:pPr algn="ctr"/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申请</a:t>
              </a:r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9</a:t>
              </a:r>
            </a:p>
            <a:p>
              <a:pPr algn="ctr"/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064" y="1536"/>
              <a:ext cx="100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P</a:t>
              </a:r>
              <a:r>
                <a:rPr kumimoji="1" lang="en-US" altLang="zh-CN" sz="2400" b="1" baseline="-2500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：</a:t>
              </a:r>
            </a:p>
            <a:p>
              <a:pPr algn="ctr"/>
              <a:endParaRPr kumimoji="1" lang="en-US" altLang="zh-CN" sz="24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  <a:p>
              <a:pPr algn="ctr"/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申请</a:t>
              </a:r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1</a:t>
              </a:r>
            </a:p>
            <a:p>
              <a:pPr algn="ctr"/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申请</a:t>
              </a:r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2</a:t>
              </a:r>
            </a:p>
            <a:p>
              <a:pPr algn="ctr"/>
              <a:r>
                <a:rPr kumimoji="1" lang="zh-CN" altLang="en-US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申请</a:t>
              </a:r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5</a:t>
              </a:r>
            </a:p>
            <a:p>
              <a:pPr algn="ctr"/>
              <a:r>
                <a:rPr kumimoji="1" lang="en-US" altLang="zh-CN" sz="2400" b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267" y="1536"/>
              <a:ext cx="172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/>
            <a:p>
              <a:pPr algn="ctr"/>
              <a:r>
                <a:rPr kumimoji="1" lang="en-US" altLang="zh-CN" sz="2400" b="1" dirty="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P</a:t>
              </a:r>
              <a:r>
                <a:rPr kumimoji="1" lang="en-US" altLang="zh-CN" sz="2400" b="1" baseline="-25000" dirty="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3 </a:t>
              </a:r>
              <a:r>
                <a:rPr kumimoji="1" lang="zh-CN" altLang="en-US" sz="2400" b="1" dirty="0" smtClean="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：  </a:t>
              </a:r>
              <a:r>
                <a:rPr kumimoji="1" lang="en-US" altLang="zh-CN" sz="2400" b="1" dirty="0" smtClean="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……  </a:t>
              </a:r>
              <a:r>
                <a:rPr kumimoji="1" lang="en-US" altLang="zh-CN" sz="2400" b="1" dirty="0" err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P</a:t>
              </a:r>
              <a:r>
                <a:rPr kumimoji="1" lang="en-US" altLang="zh-CN" sz="2400" b="1" baseline="-25000" dirty="0" err="1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n</a:t>
              </a:r>
              <a:r>
                <a:rPr kumimoji="1" lang="zh-CN" altLang="en-US" sz="2400" b="1" dirty="0">
                  <a:solidFill>
                    <a:srgbClr val="990099"/>
                  </a:solidFill>
                  <a:latin typeface="Calibri" pitchFamily="34" charset="0"/>
                  <a:ea typeface="华文楷体" pitchFamily="2" charset="-122"/>
                  <a:cs typeface="Calibri" pitchFamily="34" charset="0"/>
                </a:rPr>
                <a:t> ：</a:t>
              </a:r>
              <a:endParaRPr kumimoji="1" lang="en-US" altLang="zh-CN" sz="2400" b="1" baseline="-25000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372616"/>
            <a:ext cx="7680960" cy="896144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采用资源有序分配法会产生死锁吗？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28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22337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死锁避免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900113" y="5949950"/>
            <a:ext cx="6985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619250" y="1196975"/>
            <a:ext cx="0" cy="53276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619250" y="1628775"/>
            <a:ext cx="4321175" cy="432117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239838" y="59642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775325" y="5964238"/>
            <a:ext cx="388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166813" y="1427163"/>
            <a:ext cx="388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032000" y="133350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Q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7451725" y="6021388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P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4479925" y="59642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9" name="Text Box 12"/>
          <p:cNvSpPr txBox="1">
            <a:spLocks noChangeArrowheads="1"/>
          </p:cNvSpPr>
          <p:nvPr/>
        </p:nvSpPr>
        <p:spPr bwMode="auto">
          <a:xfrm>
            <a:off x="1166813" y="279558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1619250" y="2924175"/>
            <a:ext cx="1296988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4"/>
          <p:cNvSpPr>
            <a:spLocks noChangeShapeType="1"/>
          </p:cNvSpPr>
          <p:nvPr/>
        </p:nvSpPr>
        <p:spPr bwMode="auto">
          <a:xfrm>
            <a:off x="2916238" y="2924175"/>
            <a:ext cx="0" cy="3025775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5"/>
          <p:cNvSpPr>
            <a:spLocks noChangeShapeType="1"/>
          </p:cNvSpPr>
          <p:nvPr/>
        </p:nvSpPr>
        <p:spPr bwMode="auto">
          <a:xfrm flipV="1">
            <a:off x="4643438" y="4652963"/>
            <a:ext cx="0" cy="1296987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Line 16"/>
          <p:cNvSpPr>
            <a:spLocks noChangeShapeType="1"/>
          </p:cNvSpPr>
          <p:nvPr/>
        </p:nvSpPr>
        <p:spPr bwMode="auto">
          <a:xfrm flipH="1">
            <a:off x="1619250" y="4665663"/>
            <a:ext cx="302418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2751138" y="5964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1166813" y="4502150"/>
            <a:ext cx="338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2916238" y="24923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57" name="Text Box 20"/>
          <p:cNvSpPr txBox="1">
            <a:spLocks noChangeArrowheads="1"/>
          </p:cNvSpPr>
          <p:nvPr/>
        </p:nvSpPr>
        <p:spPr bwMode="auto">
          <a:xfrm>
            <a:off x="4716463" y="42211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4500563" y="692150"/>
            <a:ext cx="3505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</a:t>
            </a:r>
            <a:r>
              <a:rPr lang="zh-CN" altLang="en-US" sz="20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</a:t>
            </a:r>
            <a:r>
              <a:rPr lang="en-US" altLang="zh-CN" sz="20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0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总资源需求量</a:t>
            </a: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4967288" y="1484313"/>
            <a:ext cx="34623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Y = M – A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一旦</a:t>
            </a:r>
            <a:r>
              <a:rPr lang="en-US" altLang="zh-CN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占用超过</a:t>
            </a:r>
            <a:r>
              <a:rPr lang="en-US" altLang="zh-CN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Y</a:t>
            </a:r>
            <a:r>
              <a:rPr lang="zh-CN" altLang="en-US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000" b="1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将得不到足够的资源执行</a:t>
            </a: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5429250" y="3143250"/>
            <a:ext cx="3168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en-US" altLang="zh-CN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</a:t>
            </a:r>
            <a:r>
              <a:rPr lang="zh-CN" altLang="en-US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和对应的</a:t>
            </a:r>
            <a:r>
              <a:rPr lang="en-US" altLang="zh-CN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X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与</a:t>
            </a:r>
            <a:r>
              <a:rPr lang="en-US" altLang="zh-CN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</a:t>
            </a:r>
            <a:r>
              <a:rPr lang="en-US" altLang="zh-CN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</a:t>
            </a:r>
            <a:r>
              <a:rPr lang="zh-CN" altLang="en-US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和对应的</a:t>
            </a:r>
            <a:r>
              <a:rPr lang="en-US" altLang="zh-CN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Y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意义和关系相似</a:t>
            </a:r>
          </a:p>
        </p:txBody>
      </p:sp>
    </p:spTree>
    <p:extLst>
      <p:ext uri="{BB962C8B-B14F-4D97-AF65-F5344CB8AC3E}">
        <p14:creationId xmlns:p14="http://schemas.microsoft.com/office/powerpoint/2010/main" val="263072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8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8" grpId="1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900113" y="5949950"/>
            <a:ext cx="6985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619250" y="1196975"/>
            <a:ext cx="0" cy="53276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619250" y="1628775"/>
            <a:ext cx="4321175" cy="432117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239838" y="59642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775325" y="5964238"/>
            <a:ext cx="388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66813" y="1427163"/>
            <a:ext cx="388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032000" y="133350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Q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451725" y="6021388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P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479925" y="59642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166813" y="279558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1619250" y="2924175"/>
            <a:ext cx="1296988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2916238" y="2924175"/>
            <a:ext cx="0" cy="3025775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V="1">
            <a:off x="4643438" y="4652963"/>
            <a:ext cx="0" cy="1296987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1619250" y="4665663"/>
            <a:ext cx="302418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2751138" y="5964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77233" name="Text Box 17"/>
          <p:cNvSpPr txBox="1">
            <a:spLocks noChangeArrowheads="1"/>
          </p:cNvSpPr>
          <p:nvPr/>
        </p:nvSpPr>
        <p:spPr bwMode="auto">
          <a:xfrm>
            <a:off x="2032000" y="5962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  <a:r>
              <a:rPr lang="en-US" altLang="zh-CN" sz="1800" b="1" baseline="-25000">
                <a:solidFill>
                  <a:srgbClr val="3333FF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166813" y="4502150"/>
            <a:ext cx="338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777235" name="Text Box 19"/>
          <p:cNvSpPr txBox="1">
            <a:spLocks noChangeArrowheads="1"/>
          </p:cNvSpPr>
          <p:nvPr/>
        </p:nvSpPr>
        <p:spPr bwMode="auto">
          <a:xfrm>
            <a:off x="1160463" y="5078413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  <a:r>
              <a:rPr lang="en-US" altLang="zh-CN" sz="1800" b="1" baseline="-25000">
                <a:solidFill>
                  <a:srgbClr val="3333FF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77236" name="Line 20"/>
          <p:cNvSpPr>
            <a:spLocks noChangeShapeType="1"/>
          </p:cNvSpPr>
          <p:nvPr/>
        </p:nvSpPr>
        <p:spPr bwMode="auto">
          <a:xfrm>
            <a:off x="2209800" y="5876925"/>
            <a:ext cx="0" cy="144463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37" name="Line 21"/>
          <p:cNvSpPr>
            <a:spLocks noChangeShapeType="1"/>
          </p:cNvSpPr>
          <p:nvPr/>
        </p:nvSpPr>
        <p:spPr bwMode="auto">
          <a:xfrm>
            <a:off x="1547813" y="5334000"/>
            <a:ext cx="144462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916238" y="24923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716463" y="42211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77240" name="Line 24"/>
          <p:cNvSpPr>
            <a:spLocks noChangeShapeType="1"/>
          </p:cNvSpPr>
          <p:nvPr/>
        </p:nvSpPr>
        <p:spPr bwMode="auto">
          <a:xfrm>
            <a:off x="2124075" y="5334000"/>
            <a:ext cx="1444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41" name="Line 25"/>
          <p:cNvSpPr>
            <a:spLocks noChangeShapeType="1"/>
          </p:cNvSpPr>
          <p:nvPr/>
        </p:nvSpPr>
        <p:spPr bwMode="auto">
          <a:xfrm>
            <a:off x="2209800" y="5229225"/>
            <a:ext cx="0" cy="180975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42" name="Line 26"/>
          <p:cNvSpPr>
            <a:spLocks noChangeShapeType="1"/>
          </p:cNvSpPr>
          <p:nvPr/>
        </p:nvSpPr>
        <p:spPr bwMode="auto">
          <a:xfrm flipH="1">
            <a:off x="2209800" y="5334000"/>
            <a:ext cx="2414588" cy="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43" name="Line 27"/>
          <p:cNvSpPr>
            <a:spLocks noChangeShapeType="1"/>
          </p:cNvSpPr>
          <p:nvPr/>
        </p:nvSpPr>
        <p:spPr bwMode="auto">
          <a:xfrm flipH="1">
            <a:off x="2209800" y="2895600"/>
            <a:ext cx="0" cy="2438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7244" name="Text Box 28"/>
          <p:cNvSpPr txBox="1">
            <a:spLocks noChangeArrowheads="1"/>
          </p:cNvSpPr>
          <p:nvPr/>
        </p:nvSpPr>
        <p:spPr bwMode="auto">
          <a:xfrm>
            <a:off x="3635375" y="1843088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X</a:t>
            </a:r>
            <a:r>
              <a:rPr lang="en-US" altLang="zh-CN" sz="2400" b="1" baseline="-25000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为当前分配给</a:t>
            </a: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的资源数量</a:t>
            </a:r>
            <a:endParaRPr lang="zh-CN" altLang="en-US" sz="2400" b="1" baseline="-25000" dirty="0">
              <a:solidFill>
                <a:srgbClr val="0066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77245" name="Text Box 29"/>
          <p:cNvSpPr txBox="1">
            <a:spLocks noChangeArrowheads="1"/>
          </p:cNvSpPr>
          <p:nvPr/>
        </p:nvSpPr>
        <p:spPr bwMode="auto">
          <a:xfrm>
            <a:off x="3635375" y="2452688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为当前分配给</a:t>
            </a: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的资源数量</a:t>
            </a:r>
          </a:p>
        </p:txBody>
      </p:sp>
      <p:sp>
        <p:nvSpPr>
          <p:cNvPr id="777246" name="Text Box 30"/>
          <p:cNvSpPr txBox="1">
            <a:spLocks noChangeArrowheads="1"/>
          </p:cNvSpPr>
          <p:nvPr/>
        </p:nvSpPr>
        <p:spPr bwMode="auto">
          <a:xfrm>
            <a:off x="5291138" y="3141663"/>
            <a:ext cx="3384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无论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还是</a:t>
            </a:r>
            <a:r>
              <a:rPr lang="en-US" altLang="zh-CN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endParaRPr lang="zh-CN" altLang="en-US" sz="2400" b="1" dirty="0">
              <a:solidFill>
                <a:srgbClr val="990099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990099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剩余资源总数都能满足进程对资源的需求</a:t>
            </a:r>
          </a:p>
        </p:txBody>
      </p:sp>
      <p:sp>
        <p:nvSpPr>
          <p:cNvPr id="29727" name="Rectangle 3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死锁避免</a:t>
            </a:r>
          </a:p>
        </p:txBody>
      </p:sp>
    </p:spTree>
    <p:extLst>
      <p:ext uri="{BB962C8B-B14F-4D97-AF65-F5344CB8AC3E}">
        <p14:creationId xmlns:p14="http://schemas.microsoft.com/office/powerpoint/2010/main" val="36497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7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7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7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77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7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7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7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7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77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77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7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77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777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77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7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7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7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33" grpId="0"/>
      <p:bldP spid="777235" grpId="0"/>
      <p:bldP spid="777236" grpId="0" animBg="1"/>
      <p:bldP spid="777237" grpId="0" animBg="1"/>
      <p:bldP spid="777240" grpId="0" animBg="1"/>
      <p:bldP spid="777241" grpId="0" animBg="1"/>
      <p:bldP spid="777242" grpId="0" animBg="1"/>
      <p:bldP spid="777243" grpId="0" animBg="1"/>
      <p:bldP spid="777244" grpId="0"/>
      <p:bldP spid="777244" grpId="1"/>
      <p:bldP spid="777245" grpId="0"/>
      <p:bldP spid="777245" grpId="1"/>
      <p:bldP spid="7772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900113" y="5949950"/>
            <a:ext cx="6985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619250" y="1196975"/>
            <a:ext cx="0" cy="53276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619250" y="1628775"/>
            <a:ext cx="4321175" cy="432117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239838" y="59642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775325" y="5964238"/>
            <a:ext cx="388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166813" y="1427163"/>
            <a:ext cx="388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032000" y="133350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Q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51725" y="6021388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P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479925" y="59642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166813" y="279558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>
            <a:off x="1619250" y="2924175"/>
            <a:ext cx="1296988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916238" y="2924175"/>
            <a:ext cx="0" cy="3025775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4648200" y="4648200"/>
            <a:ext cx="0" cy="1296988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H="1">
            <a:off x="1619250" y="4665663"/>
            <a:ext cx="302418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2751138" y="5964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78257" name="Text Box 17"/>
          <p:cNvSpPr txBox="1">
            <a:spLocks noChangeArrowheads="1"/>
          </p:cNvSpPr>
          <p:nvPr/>
        </p:nvSpPr>
        <p:spPr bwMode="auto">
          <a:xfrm>
            <a:off x="3524250" y="5962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  <a:r>
              <a:rPr lang="en-US" altLang="zh-CN" sz="1800" b="1" baseline="-25000">
                <a:solidFill>
                  <a:srgbClr val="3333FF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166813" y="4502150"/>
            <a:ext cx="338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778259" name="Text Box 19"/>
          <p:cNvSpPr txBox="1">
            <a:spLocks noChangeArrowheads="1"/>
          </p:cNvSpPr>
          <p:nvPr/>
        </p:nvSpPr>
        <p:spPr bwMode="auto">
          <a:xfrm>
            <a:off x="1160463" y="4876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  <a:r>
              <a:rPr lang="en-US" altLang="zh-CN" sz="1800" b="1" baseline="-25000">
                <a:solidFill>
                  <a:srgbClr val="3333FF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78260" name="Line 20"/>
          <p:cNvSpPr>
            <a:spLocks noChangeShapeType="1"/>
          </p:cNvSpPr>
          <p:nvPr/>
        </p:nvSpPr>
        <p:spPr bwMode="auto">
          <a:xfrm>
            <a:off x="3733800" y="5876925"/>
            <a:ext cx="0" cy="144463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1" name="Line 21"/>
          <p:cNvSpPr>
            <a:spLocks noChangeShapeType="1"/>
          </p:cNvSpPr>
          <p:nvPr/>
        </p:nvSpPr>
        <p:spPr bwMode="auto">
          <a:xfrm>
            <a:off x="1547813" y="5105400"/>
            <a:ext cx="144462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2" name="Text Box 22"/>
          <p:cNvSpPr txBox="1">
            <a:spLocks noChangeArrowheads="1"/>
          </p:cNvSpPr>
          <p:nvPr/>
        </p:nvSpPr>
        <p:spPr bwMode="auto">
          <a:xfrm>
            <a:off x="2916238" y="24923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4716463" y="42211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78264" name="Line 24"/>
          <p:cNvSpPr>
            <a:spLocks noChangeShapeType="1"/>
          </p:cNvSpPr>
          <p:nvPr/>
        </p:nvSpPr>
        <p:spPr bwMode="auto">
          <a:xfrm>
            <a:off x="3665538" y="5105400"/>
            <a:ext cx="144462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5" name="Line 25"/>
          <p:cNvSpPr>
            <a:spLocks noChangeShapeType="1"/>
          </p:cNvSpPr>
          <p:nvPr/>
        </p:nvSpPr>
        <p:spPr bwMode="auto">
          <a:xfrm>
            <a:off x="3733800" y="5029200"/>
            <a:ext cx="0" cy="1444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6" name="Text Box 26"/>
          <p:cNvSpPr txBox="1">
            <a:spLocks noChangeArrowheads="1"/>
          </p:cNvSpPr>
          <p:nvPr/>
        </p:nvSpPr>
        <p:spPr bwMode="auto">
          <a:xfrm>
            <a:off x="3708400" y="620713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X</a:t>
            </a:r>
            <a:r>
              <a:rPr lang="en-US" altLang="zh-CN" sz="2400" b="1" baseline="-25000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为当前分配给</a:t>
            </a: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的资源数量</a:t>
            </a:r>
            <a:endParaRPr lang="zh-CN" altLang="en-US" sz="2400" b="1" baseline="-25000" dirty="0">
              <a:solidFill>
                <a:srgbClr val="0066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78267" name="Text Box 27"/>
          <p:cNvSpPr txBox="1">
            <a:spLocks noChangeArrowheads="1"/>
          </p:cNvSpPr>
          <p:nvPr/>
        </p:nvSpPr>
        <p:spPr bwMode="auto">
          <a:xfrm>
            <a:off x="3779838" y="1268413"/>
            <a:ext cx="490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Y</a:t>
            </a:r>
            <a:r>
              <a:rPr lang="en-US" altLang="zh-CN" sz="2400" b="1" baseline="-2500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为当前分配给</a:t>
            </a:r>
            <a:r>
              <a:rPr lang="en-US" altLang="zh-CN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的资源数量</a:t>
            </a:r>
          </a:p>
        </p:txBody>
      </p:sp>
      <p:sp>
        <p:nvSpPr>
          <p:cNvPr id="778268" name="Line 28"/>
          <p:cNvSpPr>
            <a:spLocks noChangeShapeType="1"/>
          </p:cNvSpPr>
          <p:nvPr/>
        </p:nvSpPr>
        <p:spPr bwMode="auto">
          <a:xfrm flipH="1">
            <a:off x="3733800" y="2895600"/>
            <a:ext cx="0" cy="22098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69" name="Line 29"/>
          <p:cNvSpPr>
            <a:spLocks noChangeShapeType="1"/>
          </p:cNvSpPr>
          <p:nvPr/>
        </p:nvSpPr>
        <p:spPr bwMode="auto">
          <a:xfrm flipH="1" flipV="1">
            <a:off x="3733800" y="5105400"/>
            <a:ext cx="914400" cy="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0" name="Line 30"/>
          <p:cNvSpPr>
            <a:spLocks noChangeShapeType="1"/>
          </p:cNvSpPr>
          <p:nvPr/>
        </p:nvSpPr>
        <p:spPr bwMode="auto">
          <a:xfrm flipV="1">
            <a:off x="1600200" y="2895600"/>
            <a:ext cx="2133600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71" name="Text Box 31"/>
          <p:cNvSpPr txBox="1">
            <a:spLocks noChangeArrowheads="1"/>
          </p:cNvSpPr>
          <p:nvPr/>
        </p:nvSpPr>
        <p:spPr bwMode="auto">
          <a:xfrm>
            <a:off x="3924300" y="2060575"/>
            <a:ext cx="454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剩余资源不能满足</a:t>
            </a:r>
            <a:r>
              <a:rPr lang="en-US" altLang="zh-CN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的需求</a:t>
            </a:r>
          </a:p>
        </p:txBody>
      </p:sp>
      <p:sp>
        <p:nvSpPr>
          <p:cNvPr id="778272" name="Text Box 32"/>
          <p:cNvSpPr txBox="1">
            <a:spLocks noChangeArrowheads="1"/>
          </p:cNvSpPr>
          <p:nvPr/>
        </p:nvSpPr>
        <p:spPr bwMode="auto">
          <a:xfrm>
            <a:off x="3924300" y="2565400"/>
            <a:ext cx="454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但是剩余资源足够</a:t>
            </a:r>
            <a:r>
              <a:rPr lang="en-US" altLang="zh-CN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的需求</a:t>
            </a:r>
          </a:p>
        </p:txBody>
      </p:sp>
      <p:sp>
        <p:nvSpPr>
          <p:cNvPr id="778273" name="Text Box 33"/>
          <p:cNvSpPr txBox="1">
            <a:spLocks noChangeArrowheads="1"/>
          </p:cNvSpPr>
          <p:nvPr/>
        </p:nvSpPr>
        <p:spPr bwMode="auto">
          <a:xfrm>
            <a:off x="5148263" y="3138488"/>
            <a:ext cx="30241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得到执行后，释放资源</a:t>
            </a:r>
            <a:r>
              <a:rPr lang="zh-CN" altLang="en-US" sz="2400" b="1" dirty="0" smtClean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，从而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使得</a:t>
            </a:r>
            <a:r>
              <a:rPr lang="en-US" altLang="zh-CN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也有足够资源满足自己需求</a:t>
            </a:r>
          </a:p>
        </p:txBody>
      </p:sp>
      <p:sp>
        <p:nvSpPr>
          <p:cNvPr id="30754" name="标题 3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3275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死锁避免</a:t>
            </a:r>
          </a:p>
        </p:txBody>
      </p:sp>
    </p:spTree>
    <p:extLst>
      <p:ext uri="{BB962C8B-B14F-4D97-AF65-F5344CB8AC3E}">
        <p14:creationId xmlns:p14="http://schemas.microsoft.com/office/powerpoint/2010/main" val="24936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77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8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8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8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778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778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78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78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78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7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78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7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7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2" grpId="0" animBg="1"/>
      <p:bldP spid="778257" grpId="0"/>
      <p:bldP spid="778259" grpId="0"/>
      <p:bldP spid="778260" grpId="0" animBg="1"/>
      <p:bldP spid="778261" grpId="0" animBg="1"/>
      <p:bldP spid="778262" grpId="0"/>
      <p:bldP spid="778264" grpId="0" animBg="1"/>
      <p:bldP spid="778265" grpId="0" animBg="1"/>
      <p:bldP spid="778266" grpId="0"/>
      <p:bldP spid="778266" grpId="1"/>
      <p:bldP spid="778267" grpId="0"/>
      <p:bldP spid="778267" grpId="1"/>
      <p:bldP spid="778268" grpId="0" animBg="1"/>
      <p:bldP spid="778269" grpId="0" animBg="1"/>
      <p:bldP spid="778270" grpId="0" animBg="1"/>
      <p:bldP spid="778271" grpId="0"/>
      <p:bldP spid="778272" grpId="0"/>
      <p:bldP spid="7782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900113" y="5949950"/>
            <a:ext cx="6985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619250" y="981075"/>
            <a:ext cx="0" cy="532765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1619250" y="1628775"/>
            <a:ext cx="4321175" cy="4321175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239838" y="5964238"/>
            <a:ext cx="360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775325" y="5964238"/>
            <a:ext cx="388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166813" y="1427163"/>
            <a:ext cx="388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800080"/>
                </a:solidFill>
                <a:latin typeface="Tahoma" pitchFamily="34" charset="0"/>
              </a:rPr>
              <a:t>M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2032000" y="1333500"/>
            <a:ext cx="36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Q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451725" y="6021388"/>
            <a:ext cx="336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P</a:t>
            </a:r>
            <a:endParaRPr lang="zh-CN" altLang="en-US" sz="1800" b="1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4479925" y="5964238"/>
            <a:ext cx="341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166813" y="279558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B</a:t>
            </a:r>
          </a:p>
        </p:txBody>
      </p:sp>
      <p:sp>
        <p:nvSpPr>
          <p:cNvPr id="779276" name="Line 12"/>
          <p:cNvSpPr>
            <a:spLocks noChangeShapeType="1"/>
          </p:cNvSpPr>
          <p:nvPr/>
        </p:nvSpPr>
        <p:spPr bwMode="auto">
          <a:xfrm>
            <a:off x="1619250" y="2924175"/>
            <a:ext cx="1296988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3"/>
          <p:cNvSpPr>
            <a:spLocks noChangeShapeType="1"/>
          </p:cNvSpPr>
          <p:nvPr/>
        </p:nvSpPr>
        <p:spPr bwMode="auto">
          <a:xfrm>
            <a:off x="2916238" y="2924175"/>
            <a:ext cx="0" cy="3025775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78" name="Line 14"/>
          <p:cNvSpPr>
            <a:spLocks noChangeShapeType="1"/>
          </p:cNvSpPr>
          <p:nvPr/>
        </p:nvSpPr>
        <p:spPr bwMode="auto">
          <a:xfrm flipV="1">
            <a:off x="4643438" y="4652963"/>
            <a:ext cx="0" cy="1296987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 flipH="1">
            <a:off x="1619250" y="4665663"/>
            <a:ext cx="3024188" cy="0"/>
          </a:xfrm>
          <a:prstGeom prst="line">
            <a:avLst/>
          </a:prstGeom>
          <a:noFill/>
          <a:ln w="1905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751138" y="5964238"/>
            <a:ext cx="341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</a:p>
        </p:txBody>
      </p:sp>
      <p:sp>
        <p:nvSpPr>
          <p:cNvPr id="779281" name="Text Box 17"/>
          <p:cNvSpPr txBox="1">
            <a:spLocks noChangeArrowheads="1"/>
          </p:cNvSpPr>
          <p:nvPr/>
        </p:nvSpPr>
        <p:spPr bwMode="auto">
          <a:xfrm>
            <a:off x="3276600" y="596265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X</a:t>
            </a:r>
            <a:r>
              <a:rPr lang="en-US" altLang="zh-CN" sz="1800" b="1" baseline="-25000">
                <a:solidFill>
                  <a:srgbClr val="3333FF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166813" y="4502150"/>
            <a:ext cx="338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</a:p>
        </p:txBody>
      </p:sp>
      <p:sp>
        <p:nvSpPr>
          <p:cNvPr id="779283" name="Text Box 19"/>
          <p:cNvSpPr txBox="1">
            <a:spLocks noChangeArrowheads="1"/>
          </p:cNvSpPr>
          <p:nvPr/>
        </p:nvSpPr>
        <p:spPr bwMode="auto">
          <a:xfrm>
            <a:off x="1149350" y="35814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3333FF"/>
                </a:solidFill>
                <a:latin typeface="Tahoma" pitchFamily="34" charset="0"/>
              </a:rPr>
              <a:t>Y</a:t>
            </a:r>
            <a:r>
              <a:rPr lang="en-US" altLang="zh-CN" sz="1800" b="1" baseline="-25000">
                <a:solidFill>
                  <a:srgbClr val="3333FF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79284" name="Line 20"/>
          <p:cNvSpPr>
            <a:spLocks noChangeShapeType="1"/>
          </p:cNvSpPr>
          <p:nvPr/>
        </p:nvSpPr>
        <p:spPr bwMode="auto">
          <a:xfrm>
            <a:off x="3505200" y="5876925"/>
            <a:ext cx="0" cy="144463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85" name="Line 21"/>
          <p:cNvSpPr>
            <a:spLocks noChangeShapeType="1"/>
          </p:cNvSpPr>
          <p:nvPr/>
        </p:nvSpPr>
        <p:spPr bwMode="auto">
          <a:xfrm>
            <a:off x="1547813" y="3810000"/>
            <a:ext cx="144462" cy="0"/>
          </a:xfrm>
          <a:prstGeom prst="line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86" name="Text Box 22"/>
          <p:cNvSpPr txBox="1">
            <a:spLocks noChangeArrowheads="1"/>
          </p:cNvSpPr>
          <p:nvPr/>
        </p:nvSpPr>
        <p:spPr bwMode="auto">
          <a:xfrm>
            <a:off x="2916238" y="249237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779287" name="Text Box 23"/>
          <p:cNvSpPr txBox="1">
            <a:spLocks noChangeArrowheads="1"/>
          </p:cNvSpPr>
          <p:nvPr/>
        </p:nvSpPr>
        <p:spPr bwMode="auto">
          <a:xfrm>
            <a:off x="4716463" y="422116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CC00CC"/>
                </a:solidFill>
                <a:latin typeface="Tahoma" pitchFamily="34" charset="0"/>
              </a:rPr>
              <a:t>O</a:t>
            </a:r>
            <a:r>
              <a:rPr lang="en-US" altLang="zh-CN" sz="1800" b="1" baseline="-25000">
                <a:solidFill>
                  <a:srgbClr val="CC00CC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779288" name="Line 24"/>
          <p:cNvSpPr>
            <a:spLocks noChangeShapeType="1"/>
          </p:cNvSpPr>
          <p:nvPr/>
        </p:nvSpPr>
        <p:spPr bwMode="auto">
          <a:xfrm>
            <a:off x="3429000" y="3810000"/>
            <a:ext cx="144463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89" name="Line 25"/>
          <p:cNvSpPr>
            <a:spLocks noChangeShapeType="1"/>
          </p:cNvSpPr>
          <p:nvPr/>
        </p:nvSpPr>
        <p:spPr bwMode="auto">
          <a:xfrm>
            <a:off x="3505200" y="3733800"/>
            <a:ext cx="0" cy="144463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91" name="Text Box 27"/>
          <p:cNvSpPr txBox="1">
            <a:spLocks noChangeArrowheads="1"/>
          </p:cNvSpPr>
          <p:nvPr/>
        </p:nvSpPr>
        <p:spPr bwMode="auto">
          <a:xfrm>
            <a:off x="3635375" y="549275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X</a:t>
            </a:r>
            <a:r>
              <a:rPr lang="en-US" altLang="zh-CN" sz="2400" b="1" baseline="-25000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为当前分配给</a:t>
            </a: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的资源数量</a:t>
            </a:r>
            <a:endParaRPr lang="zh-CN" altLang="en-US" sz="2400" b="1" baseline="-25000" dirty="0">
              <a:solidFill>
                <a:srgbClr val="0066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779292" name="Text Box 28"/>
          <p:cNvSpPr txBox="1">
            <a:spLocks noChangeArrowheads="1"/>
          </p:cNvSpPr>
          <p:nvPr/>
        </p:nvSpPr>
        <p:spPr bwMode="auto">
          <a:xfrm>
            <a:off x="3635375" y="1268413"/>
            <a:ext cx="504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Y</a:t>
            </a:r>
            <a:r>
              <a:rPr lang="en-US" altLang="zh-CN" sz="2400" b="1" baseline="-2500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为当前分配给</a:t>
            </a:r>
            <a:r>
              <a:rPr lang="en-US" altLang="zh-CN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的资源数量</a:t>
            </a:r>
          </a:p>
        </p:txBody>
      </p:sp>
      <p:sp>
        <p:nvSpPr>
          <p:cNvPr id="779293" name="Text Box 29"/>
          <p:cNvSpPr txBox="1">
            <a:spLocks noChangeArrowheads="1"/>
          </p:cNvSpPr>
          <p:nvPr/>
        </p:nvSpPr>
        <p:spPr bwMode="auto">
          <a:xfrm>
            <a:off x="4211638" y="2106613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剩余资源既不能满足</a:t>
            </a:r>
            <a:r>
              <a:rPr lang="en-US" altLang="zh-CN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的需求</a:t>
            </a:r>
          </a:p>
        </p:txBody>
      </p:sp>
      <p:sp>
        <p:nvSpPr>
          <p:cNvPr id="779294" name="Text Box 30"/>
          <p:cNvSpPr txBox="1">
            <a:spLocks noChangeArrowheads="1"/>
          </p:cNvSpPr>
          <p:nvPr/>
        </p:nvSpPr>
        <p:spPr bwMode="auto">
          <a:xfrm>
            <a:off x="4211638" y="2755900"/>
            <a:ext cx="482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也不足以满足</a:t>
            </a:r>
            <a:r>
              <a:rPr lang="en-US" altLang="zh-CN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的需求</a:t>
            </a:r>
          </a:p>
        </p:txBody>
      </p:sp>
      <p:sp>
        <p:nvSpPr>
          <p:cNvPr id="779295" name="Line 31"/>
          <p:cNvSpPr>
            <a:spLocks noChangeShapeType="1"/>
          </p:cNvSpPr>
          <p:nvPr/>
        </p:nvSpPr>
        <p:spPr bwMode="auto">
          <a:xfrm flipV="1">
            <a:off x="1600200" y="2924175"/>
            <a:ext cx="1905000" cy="0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96" name="Line 32"/>
          <p:cNvSpPr>
            <a:spLocks noChangeShapeType="1"/>
          </p:cNvSpPr>
          <p:nvPr/>
        </p:nvSpPr>
        <p:spPr bwMode="auto">
          <a:xfrm flipH="1">
            <a:off x="3505200" y="2895600"/>
            <a:ext cx="0" cy="914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97" name="Line 33"/>
          <p:cNvSpPr>
            <a:spLocks noChangeShapeType="1"/>
          </p:cNvSpPr>
          <p:nvPr/>
        </p:nvSpPr>
        <p:spPr bwMode="auto">
          <a:xfrm flipV="1">
            <a:off x="4648200" y="3810000"/>
            <a:ext cx="0" cy="2135188"/>
          </a:xfrm>
          <a:prstGeom prst="line">
            <a:avLst/>
          </a:prstGeom>
          <a:noFill/>
          <a:ln w="38100">
            <a:solidFill>
              <a:srgbClr val="CC00C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98" name="Line 34"/>
          <p:cNvSpPr>
            <a:spLocks noChangeShapeType="1"/>
          </p:cNvSpPr>
          <p:nvPr/>
        </p:nvSpPr>
        <p:spPr bwMode="auto">
          <a:xfrm>
            <a:off x="3505200" y="3810000"/>
            <a:ext cx="1143000" cy="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9299" name="Text Box 35"/>
          <p:cNvSpPr txBox="1">
            <a:spLocks noChangeArrowheads="1"/>
          </p:cNvSpPr>
          <p:nvPr/>
        </p:nvSpPr>
        <p:spPr bwMode="auto">
          <a:xfrm>
            <a:off x="4860032" y="3543300"/>
            <a:ext cx="358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此时</a:t>
            </a: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和</a:t>
            </a:r>
            <a:r>
              <a:rPr lang="en-US" altLang="zh-CN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Q</a:t>
            </a:r>
            <a:r>
              <a:rPr lang="zh-CN" altLang="en-US" sz="2400" b="1" dirty="0">
                <a:solidFill>
                  <a:srgbClr val="00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都无法获得足够的资源使其得到执行</a:t>
            </a:r>
          </a:p>
        </p:txBody>
      </p:sp>
      <p:sp>
        <p:nvSpPr>
          <p:cNvPr id="31779" name="标题 34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43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死锁避免</a:t>
            </a:r>
          </a:p>
        </p:txBody>
      </p:sp>
    </p:spTree>
    <p:extLst>
      <p:ext uri="{BB962C8B-B14F-4D97-AF65-F5344CB8AC3E}">
        <p14:creationId xmlns:p14="http://schemas.microsoft.com/office/powerpoint/2010/main" val="31688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9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79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7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7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779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779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79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79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77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77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779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779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7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779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779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7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79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79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7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779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779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76" grpId="0" animBg="1"/>
      <p:bldP spid="779278" grpId="0" animBg="1"/>
      <p:bldP spid="779281" grpId="0"/>
      <p:bldP spid="779283" grpId="0"/>
      <p:bldP spid="779284" grpId="0" animBg="1"/>
      <p:bldP spid="779285" grpId="0" animBg="1"/>
      <p:bldP spid="779286" grpId="0"/>
      <p:bldP spid="779287" grpId="0"/>
      <p:bldP spid="779288" grpId="0" animBg="1"/>
      <p:bldP spid="779289" grpId="0" animBg="1"/>
      <p:bldP spid="779291" grpId="0"/>
      <p:bldP spid="779291" grpId="1"/>
      <p:bldP spid="779292" grpId="0"/>
      <p:bldP spid="779292" grpId="1"/>
      <p:bldP spid="779293" grpId="0"/>
      <p:bldP spid="779294" grpId="0"/>
      <p:bldP spid="779295" grpId="0" animBg="1"/>
      <p:bldP spid="779296" grpId="0" animBg="1"/>
      <p:bldP spid="779297" grpId="0" animBg="1"/>
      <p:bldP spid="779298" grpId="0" animBg="1"/>
      <p:bldP spid="7792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81000"/>
            <a:ext cx="7371730" cy="762000"/>
          </a:xfrm>
          <a:noFill/>
        </p:spPr>
        <p:txBody>
          <a:bodyPr/>
          <a:lstStyle/>
          <a:p>
            <a:pPr eaLnBrk="1" hangingPunct="1"/>
            <a:r>
              <a:rPr lang="zh-CN" altLang="en-US" sz="4000" dirty="0" smtClean="0"/>
              <a:t>小结</a:t>
            </a:r>
          </a:p>
        </p:txBody>
      </p:sp>
      <p:grpSp>
        <p:nvGrpSpPr>
          <p:cNvPr id="32771" name="组合 12"/>
          <p:cNvGrpSpPr>
            <a:grpSpLocks/>
          </p:cNvGrpSpPr>
          <p:nvPr/>
        </p:nvGrpSpPr>
        <p:grpSpPr bwMode="auto">
          <a:xfrm>
            <a:off x="827584" y="1484784"/>
            <a:ext cx="6917335" cy="5076825"/>
            <a:chOff x="714375" y="1209675"/>
            <a:chExt cx="6916738" cy="5076825"/>
          </a:xfrm>
          <a:solidFill>
            <a:schemeClr val="bg1"/>
          </a:solidFill>
        </p:grpSpPr>
        <p:pic>
          <p:nvPicPr>
            <p:cNvPr id="32772" name="Picture 4" descr="tu1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375" y="1209675"/>
              <a:ext cx="6916738" cy="50768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763713" y="3789363"/>
              <a:ext cx="1871662" cy="0"/>
            </a:xfrm>
            <a:prstGeom prst="line">
              <a:avLst/>
            </a:prstGeom>
            <a:grp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>
              <a:off x="3635375" y="3789363"/>
              <a:ext cx="0" cy="1727200"/>
            </a:xfrm>
            <a:prstGeom prst="line">
              <a:avLst/>
            </a:prstGeom>
            <a:grp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311275" y="3587750"/>
              <a:ext cx="428625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ahoma" pitchFamily="34" charset="0"/>
                </a:rPr>
                <a:t>O</a:t>
              </a:r>
              <a:r>
                <a:rPr lang="en-US" altLang="zh-CN" sz="1800" baseline="-25000">
                  <a:latin typeface="Tahoma" pitchFamily="34" charset="0"/>
                </a:rPr>
                <a:t>5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3419475" y="5661025"/>
              <a:ext cx="428625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ahoma" pitchFamily="34" charset="0"/>
                </a:rPr>
                <a:t>O</a:t>
              </a:r>
              <a:r>
                <a:rPr lang="en-US" altLang="zh-CN" sz="1800" baseline="-25000">
                  <a:latin typeface="Tahoma" pitchFamily="34" charset="0"/>
                </a:rPr>
                <a:t>4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3616325" y="3587750"/>
              <a:ext cx="312738" cy="3667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Tahoma" pitchFamily="34" charset="0"/>
                </a:rPr>
                <a:t>Z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23215" y="1214438"/>
              <a:ext cx="1000039" cy="357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 dirty="0">
                  <a:solidFill>
                    <a:srgbClr val="9900CC"/>
                  </a:solidFill>
                </a:rPr>
                <a:t>Q</a:t>
              </a:r>
              <a:endParaRPr lang="zh-CN" altLang="en-US" sz="3200" b="1" dirty="0">
                <a:solidFill>
                  <a:srgbClr val="9900CC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572341" y="5786438"/>
              <a:ext cx="1000039" cy="3571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b="1" dirty="0">
                  <a:solidFill>
                    <a:srgbClr val="9900CC"/>
                  </a:solidFill>
                </a:rPr>
                <a:t>P</a:t>
              </a:r>
              <a:endParaRPr lang="zh-CN" altLang="en-US" sz="3200" b="1" dirty="0">
                <a:solidFill>
                  <a:srgbClr val="99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8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死锁避免定义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latin typeface="楷体_GB2312" pitchFamily="49" charset="-122"/>
              </a:rPr>
              <a:t>定义：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楷体_GB2312" pitchFamily="49" charset="-122"/>
              </a:rPr>
              <a:t>  在系统运行过程中，对进程发出的每一个系统能够满足的资源申请进行动态检查，并根据检查结果决定是否分配资源，若分配后系统发生死锁或可能发生死锁，则不予分配，否则予以分配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11560" y="4293096"/>
            <a:ext cx="7696200" cy="1643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安全状态：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如果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存在一个由系统中所有进程构成的</a:t>
            </a:r>
            <a:r>
              <a:rPr lang="zh-CN" altLang="en-US" sz="2400" b="1" dirty="0">
                <a:solidFill>
                  <a:srgbClr val="C0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安全序列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…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sz="2400" b="1" dirty="0" err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 err="1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n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，则系统处于安全状态</a:t>
            </a:r>
            <a:endParaRPr lang="en-US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安全序列</a:t>
            </a:r>
            <a:endParaRPr lang="zh-CN" altLang="en-US" sz="3600" u="sng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80728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/>
              <a:t>  一个进程序列</a:t>
            </a:r>
            <a:r>
              <a:rPr lang="en-US" altLang="zh-CN" sz="2400" dirty="0" smtClean="0"/>
              <a:t>{P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…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}</a:t>
            </a:r>
            <a:r>
              <a:rPr lang="zh-CN" altLang="en-US" sz="2400" dirty="0" smtClean="0"/>
              <a:t>是安全的，如果对于每一个进程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(1</a:t>
            </a:r>
            <a:r>
              <a:rPr lang="en-US" altLang="zh-CN" sz="2400" dirty="0" smtClean="0">
                <a:sym typeface="Math B"/>
              </a:rPr>
              <a:t>≤</a:t>
            </a:r>
            <a:r>
              <a:rPr lang="en-US" altLang="zh-CN" sz="2400" dirty="0" smtClean="0"/>
              <a:t>i</a:t>
            </a:r>
            <a:r>
              <a:rPr lang="en-US" altLang="zh-CN" sz="2400" dirty="0" smtClean="0">
                <a:sym typeface="Math B"/>
              </a:rPr>
              <a:t>≤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），它以后尚需要的资源量不超过系统当前剩余资源量与所有进程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 (j &lt;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)</a:t>
            </a:r>
            <a:r>
              <a:rPr lang="zh-CN" altLang="en-US" sz="2400" dirty="0" smtClean="0"/>
              <a:t>当前占有资源量之和，系统处于安全状态</a:t>
            </a:r>
          </a:p>
          <a:p>
            <a:pPr eaLnBrk="1" hangingPunct="1">
              <a:buFontTx/>
              <a:buNone/>
            </a:pPr>
            <a:endParaRPr lang="en-US" altLang="zh-CN" sz="2400" dirty="0" smtClean="0"/>
          </a:p>
          <a:p>
            <a:pPr eaLnBrk="1" hangingPunct="1">
              <a:buFontTx/>
              <a:buNone/>
            </a:pPr>
            <a:endParaRPr lang="zh-CN" altLang="en-US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安全状态一定没有死锁发生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6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安全状态与不安全状态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08720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不安全状态</a:t>
            </a:r>
            <a:r>
              <a:rPr lang="en-US" altLang="zh-CN" sz="2400" dirty="0" smtClean="0">
                <a:solidFill>
                  <a:srgbClr val="0000D0"/>
                </a:solidFill>
                <a:latin typeface="楷体_GB2312" pitchFamily="49" charset="-122"/>
              </a:rPr>
              <a:t>:</a:t>
            </a: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不存在一个安全序列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不安全状态一定导致死锁</a:t>
            </a:r>
          </a:p>
        </p:txBody>
      </p:sp>
      <p:pic>
        <p:nvPicPr>
          <p:cNvPr id="35844" name="Picture 4" descr="tu1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143250"/>
            <a:ext cx="4219575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89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dirty="0" smtClean="0"/>
              <a:t>银行家算法（</a:t>
            </a:r>
            <a:r>
              <a:rPr lang="en-US" altLang="zh-CN" sz="3200" dirty="0" smtClean="0"/>
              <a:t>Banker’s Algorithm</a:t>
            </a:r>
            <a:r>
              <a:rPr lang="zh-CN" altLang="en-US" sz="4000" dirty="0"/>
              <a:t>）</a:t>
            </a:r>
            <a:endParaRPr lang="zh-CN" altLang="en-US" sz="4000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08720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dirty="0" err="1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Dijkstra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提出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(1965)</a:t>
            </a: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     仿照银行发放贷款时采取的控制方式而设计的一种死锁避免算法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latin typeface="Calibri" pitchFamily="34" charset="0"/>
                <a:cs typeface="Calibri" pitchFamily="34" charset="0"/>
              </a:rPr>
              <a:t>基本思想：？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9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24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死锁的基本概念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28800"/>
            <a:ext cx="7772400" cy="1500187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 sz="2800" b="1" i="1" dirty="0" smtClean="0">
                <a:solidFill>
                  <a:schemeClr val="tx2">
                    <a:lumMod val="75000"/>
                  </a:schemeClr>
                </a:solidFill>
              </a:rPr>
              <a:t>死锁  活锁  饥饿</a:t>
            </a:r>
            <a:r>
              <a:rPr lang="en-US" altLang="zh-CN" sz="2800" b="1" i="1" dirty="0" smtClean="0">
                <a:solidFill>
                  <a:schemeClr val="tx2">
                    <a:lumMod val="75000"/>
                  </a:schemeClr>
                </a:solidFill>
              </a:rPr>
              <a:t>……</a:t>
            </a:r>
            <a:endParaRPr lang="zh-CN" altLang="en-US" sz="28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9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4000" dirty="0" smtClean="0"/>
              <a:t>银行家算法（</a:t>
            </a:r>
            <a:r>
              <a:rPr lang="en-US" altLang="zh-CN" sz="3200" dirty="0" smtClean="0"/>
              <a:t>Banker’s Algorithm</a:t>
            </a:r>
            <a:r>
              <a:rPr lang="zh-CN" altLang="en-US" sz="4000" dirty="0"/>
              <a:t>）</a:t>
            </a:r>
            <a:endParaRPr lang="zh-CN" altLang="en-US" sz="40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652736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系统具有的特征：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、在固定数量的进程中共享数量固定的资源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、每个进程预先指定完成工作所需的最大资源数量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3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、进程不能申请比系统中可用资源总数还多的资源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4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、进程等待资源的时间是有限的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、如果系统满足了进程对资源的最大需求，那么进程应该在有限的时间内使用资源，然后归还给系统</a:t>
            </a:r>
            <a:endParaRPr lang="en-US" altLang="zh-CN" sz="2400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7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银行家算法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08720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：系统中进程的总数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：资源类总数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Available</a:t>
            </a:r>
            <a:r>
              <a:rPr lang="en-US" altLang="zh-CN" sz="2400" b="1" dirty="0">
                <a:solidFill>
                  <a:srgbClr val="336600"/>
                </a:solidFill>
              </a:rPr>
              <a:t>: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  ARRAY[1..m] of integer;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Max</a:t>
            </a:r>
            <a:r>
              <a:rPr lang="en-US" altLang="zh-CN" sz="2400" b="1" dirty="0">
                <a:solidFill>
                  <a:srgbClr val="336600"/>
                </a:solidFill>
              </a:rPr>
              <a:t>: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   ARRAY[1..n,1..m] of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Allocation</a:t>
            </a:r>
            <a:r>
              <a:rPr lang="en-US" altLang="zh-CN" sz="2400" b="1" dirty="0">
                <a:solidFill>
                  <a:srgbClr val="336600"/>
                </a:solidFill>
              </a:rPr>
              <a:t>: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ARRAY[1..n,1..m] of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Need</a:t>
            </a:r>
            <a:r>
              <a:rPr lang="en-US" altLang="zh-CN" sz="2400" b="1" dirty="0">
                <a:solidFill>
                  <a:srgbClr val="336600"/>
                </a:solidFill>
              </a:rPr>
              <a:t>: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    ARRAY[1..n,1..m] of integer;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Request</a:t>
            </a:r>
            <a:r>
              <a:rPr lang="en-US" altLang="zh-CN" sz="2400" b="1" dirty="0">
                <a:solidFill>
                  <a:srgbClr val="336600"/>
                </a:solidFill>
              </a:rPr>
              <a:t>: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ARRAY[1..n,1..m] of integer;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72200" y="1916832"/>
            <a:ext cx="2528888" cy="2857500"/>
          </a:xfrm>
          <a:prstGeom prst="rect">
            <a:avLst/>
          </a:prstGeom>
          <a:solidFill>
            <a:srgbClr val="FFFF66"/>
          </a:solidFill>
          <a:ln w="28575">
            <a:solidFill>
              <a:srgbClr val="3333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简记符号：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Available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Max[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Allocation[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Need[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Request[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]</a:t>
            </a:r>
            <a:endParaRPr lang="en-US" altLang="zh-CN" sz="1600" b="1" kern="0" dirty="0">
              <a:solidFill>
                <a:srgbClr val="0000D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银行家算法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7787208" cy="4970952"/>
          </a:xfrm>
          <a:prstGeom prst="rect">
            <a:avLst/>
          </a:prstGeom>
          <a:noFill/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zh-CN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当进程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pi</a:t>
            </a:r>
            <a:r>
              <a:rPr lang="zh-CN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提出资源申请时，系统执行下列步骤：</a:t>
            </a:r>
            <a:endParaRPr lang="en-US" altLang="zh-CN" sz="2800" b="1" dirty="0" smtClean="0">
              <a:solidFill>
                <a:srgbClr val="0000D0"/>
              </a:solidFill>
              <a:latin typeface="Calibri" panose="020F050202020403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（1）若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Request[i]≤Need[</a:t>
            </a:r>
            <a:r>
              <a:rPr lang="en-US" altLang="zh-CN" sz="2800" b="1" dirty="0" err="1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</a:t>
            </a: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，转（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）；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 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否则错误返回；</a:t>
            </a:r>
            <a:endParaRPr lang="en-US" altLang="zh-CN" sz="2800" b="1" dirty="0" smtClean="0">
              <a:solidFill>
                <a:srgbClr val="0000D0"/>
              </a:solidFill>
              <a:latin typeface="Calibri" panose="020F050202020403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</a:t>
            </a:r>
            <a:r>
              <a:rPr lang="zh-CN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Request[i]≤Available,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    		</a:t>
            </a: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转（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）；否则进程等待；</a:t>
            </a:r>
            <a:endParaRPr lang="en-US" altLang="zh-CN" sz="2800" b="1" dirty="0" smtClean="0">
              <a:solidFill>
                <a:srgbClr val="0000D0"/>
              </a:solidFill>
              <a:latin typeface="Calibri" panose="020F050202020403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（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）假设系统分配了资源，则有：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 smtClean="0">
                <a:solidFill>
                  <a:srgbClr val="0000D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 smtClean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Available 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= Available - Request[</a:t>
            </a:r>
            <a:r>
              <a:rPr lang="en-US" altLang="zh-CN" sz="2800" b="1" dirty="0" err="1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];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 smtClean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Allocation[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 = Allocation[</a:t>
            </a:r>
            <a:r>
              <a:rPr lang="en-US" altLang="zh-CN" sz="2800" b="1" dirty="0" err="1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 + Request[</a:t>
            </a:r>
            <a:r>
              <a:rPr lang="en-US" altLang="zh-CN" sz="2800" b="1" dirty="0" err="1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];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sz="2800" b="1" dirty="0" smtClean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	Need[</a:t>
            </a:r>
            <a:r>
              <a:rPr lang="en-US" altLang="zh-CN" sz="2800" b="1" dirty="0" err="1" smtClean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 = Need[</a:t>
            </a:r>
            <a:r>
              <a:rPr lang="en-US" altLang="zh-CN" sz="2800" b="1" dirty="0" err="1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 - Request[</a:t>
            </a:r>
            <a:r>
              <a:rPr lang="en-US" altLang="zh-CN" sz="2800" b="1" dirty="0" err="1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i</a:t>
            </a:r>
            <a:r>
              <a:rPr lang="en-US" altLang="zh-CN" sz="2800" b="1" dirty="0">
                <a:solidFill>
                  <a:srgbClr val="0066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];</a:t>
            </a:r>
          </a:p>
          <a:p>
            <a:pPr>
              <a:buNone/>
            </a:pPr>
            <a:endParaRPr lang="en-US" altLang="zh-CN" sz="2800" b="1" dirty="0">
              <a:solidFill>
                <a:srgbClr val="0000D0"/>
              </a:solidFill>
              <a:latin typeface="Calibri" panose="020F050202020403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若系统新状态是安全的，则分配完成</a:t>
            </a:r>
          </a:p>
          <a:p>
            <a:pPr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若系统新状态是不安全的，则恢复原来状态，进程</a:t>
            </a:r>
            <a:r>
              <a:rPr lang="zh-CN" altLang="en-US" sz="2800" b="1" dirty="0" smtClean="0">
                <a:latin typeface="Calibri" panose="020F050202020403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等待</a:t>
            </a:r>
            <a:endParaRPr lang="zh-CN" altLang="en-US" sz="2800" b="1" dirty="0">
              <a:latin typeface="Calibri" panose="020F050202020403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4000" smtClean="0">
                <a:latin typeface="宋体" pitchFamily="2" charset="-122"/>
              </a:rPr>
              <a:t>银行家算法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29344" y="1484784"/>
            <a:ext cx="7239000" cy="484632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336600"/>
                </a:solidFill>
                <a:latin typeface="Calibri" pitchFamily="34" charset="0"/>
                <a:cs typeface="Calibri" pitchFamily="34" charset="0"/>
              </a:rPr>
              <a:t>为进行安全性检查，定义数据结构：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		Work: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ARRAY[1..m] of integer;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		Finish:</a:t>
            </a:r>
            <a:r>
              <a:rPr lang="zh-CN" altLang="en-US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400" dirty="0" smtClean="0">
                <a:solidFill>
                  <a:srgbClr val="0000D0"/>
                </a:solidFill>
                <a:latin typeface="Calibri" pitchFamily="34" charset="0"/>
                <a:cs typeface="Calibri" pitchFamily="34" charset="0"/>
              </a:rPr>
              <a:t>ARRAY[1..n] of Boolean;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520" y="3284985"/>
            <a:ext cx="3960440" cy="3384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3366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安全性检查的步骤：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(1) Work = Available;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Finish = false;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(2) </a:t>
            </a:r>
            <a:r>
              <a:rPr lang="zh-CN" altLang="en-US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寻找满足条件的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zh-CN" altLang="en-US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：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a.Finish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[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]==false;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b.Need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[</a:t>
            </a:r>
            <a:r>
              <a:rPr lang="en-US" altLang="zh-CN" sz="2400" b="1" kern="0" dirty="0" err="1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]≤Work;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如果不存在，则转</a:t>
            </a:r>
            <a:r>
              <a:rPr lang="en-US" altLang="zh-CN" sz="2400" b="1" kern="0" dirty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(4)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altLang="zh-CN" sz="2400" b="1" kern="0" dirty="0">
              <a:solidFill>
                <a:srgbClr val="0000D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83968" y="3633875"/>
            <a:ext cx="4822304" cy="3052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(3) Work = Work + Allocation[i];</a:t>
            </a: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Finish[i] = true;</a:t>
            </a: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</a:t>
            </a:r>
            <a:r>
              <a:rPr lang="zh-CN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转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(2)</a:t>
            </a:r>
          </a:p>
          <a:p>
            <a:pPr>
              <a:buFontTx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(4) </a:t>
            </a: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若对所有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Finish[i]==true</a:t>
            </a: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，则系统处于安全状态，否则处于不安全状态</a:t>
            </a:r>
            <a:endParaRPr lang="en-US" altLang="zh-CN" sz="2400" b="1" dirty="0" smtClean="0">
              <a:solidFill>
                <a:srgbClr val="0000D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buFontTx/>
              <a:buNone/>
            </a:pPr>
            <a:endParaRPr lang="zh-CN" altLang="en-US" sz="2400" b="1" dirty="0" smtClean="0">
              <a:solidFill>
                <a:srgbClr val="0000D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7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银行家算法应用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1</a:t>
            </a:r>
            <a:endParaRPr lang="zh-CN" altLang="en-US" sz="3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267444"/>
              </p:ext>
            </p:extLst>
          </p:nvPr>
        </p:nvGraphicFramePr>
        <p:xfrm>
          <a:off x="827584" y="1736848"/>
          <a:ext cx="6115050" cy="255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4" imgW="5631517" imgH="1758520" progId="Word.Document.8">
                  <p:embed/>
                </p:oleObj>
              </mc:Choice>
              <mc:Fallback>
                <p:oleObj name="Document" r:id="rId4" imgW="5631517" imgH="1758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4903" r="22559" b="8696"/>
                      <a:stretch>
                        <a:fillRect/>
                      </a:stretch>
                    </p:blipFill>
                    <p:spPr bwMode="auto">
                      <a:xfrm>
                        <a:off x="827584" y="1736848"/>
                        <a:ext cx="6115050" cy="2556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2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994122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银行家算法应用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itchFamily="34" charset="0"/>
              </a:rPr>
              <a:t>2</a:t>
            </a:r>
            <a:endParaRPr lang="zh-CN" altLang="en-US" sz="36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1560" y="1519956"/>
            <a:ext cx="7414841" cy="5005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</a:t>
            </a: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已分配的资源	最大需求量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	B	C	A	B	C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  0	1	0	7	5	3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  2	0	0	3	2	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  3	0	2	9	0	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4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  2	1	1	2	2	2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sz="2400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	  0	0	2	4	3	3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400" b="1" dirty="0" smtClean="0">
              <a:solidFill>
                <a:srgbClr val="0000D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剩余资源	</a:t>
            </a: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   B   C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                 3    3   2	</a:t>
            </a:r>
            <a:endParaRPr lang="en-US" altLang="zh-CN" sz="2400" b="1" dirty="0">
              <a:solidFill>
                <a:srgbClr val="0000D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23928" y="4653136"/>
            <a:ext cx="4104456" cy="2088232"/>
          </a:xfrm>
          <a:prstGeom prst="rect">
            <a:avLst/>
          </a:prstGeom>
          <a:solidFill>
            <a:srgbClr val="E5E5FF"/>
          </a:solidFill>
          <a:ln w="12700">
            <a:solidFill>
              <a:srgbClr val="0000CC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Font typeface="Arial" pitchFamily="34" charset="0"/>
              <a:buNone/>
              <a:defRPr sz="1800" b="0" i="0" kern="1200" cap="none" spc="3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-1714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2pPr>
            <a:lvl3pPr marL="344488" indent="-1651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3pPr>
            <a:lvl4pPr marL="517525" indent="-169863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4pPr>
            <a:lvl5pPr marL="688975" indent="-173038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5pPr>
            <a:lvl6pPr marL="8686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58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817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问题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: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此状态是否为安全状态，如果是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, 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则找出安全序列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在此基础上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申请（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）能否分配？为什么？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5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申请（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3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）能否分配？为什么？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</a:t>
            </a:r>
            <a:r>
              <a:rPr lang="en-US" altLang="zh-CN" b="1" baseline="-25000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1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申请（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2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，</a:t>
            </a:r>
            <a:r>
              <a:rPr lang="en-US" altLang="zh-CN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0</a:t>
            </a:r>
            <a:r>
              <a:rPr lang="zh-CN" altLang="en-US" b="1" dirty="0" smtClean="0">
                <a:solidFill>
                  <a:srgbClr val="0000D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）能否分配？为什么？</a:t>
            </a:r>
            <a:endParaRPr lang="zh-CN" altLang="en-US" b="1" dirty="0">
              <a:solidFill>
                <a:srgbClr val="0000D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9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3.</a:t>
            </a:r>
            <a:r>
              <a:rPr lang="zh-CN" altLang="en-US" sz="3600" dirty="0" smtClean="0"/>
              <a:t>死锁的检测与解除</a:t>
            </a:r>
            <a:endParaRPr lang="zh-CN" altLang="en-US" sz="3600" u="sng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239000" cy="230425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死锁检测：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  允许死锁发生，操作系统不断监视系统进展情况，判断死锁是否发生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   一旦死锁发生则采取专门的措施，解除死锁并以最小的代价恢复操作系统运行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7584" y="4057688"/>
            <a:ext cx="7239000" cy="2323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b="1" kern="1200" baseline="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85000"/>
              <a:buFont typeface="Wingdings 2"/>
              <a:buChar char=""/>
              <a:defRPr kumimoji="0" sz="23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Ø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"/>
              <a:defRPr kumimoji="0" sz="18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检测时机：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当进程由于资源请求不满足而等待时检测死锁</a:t>
            </a:r>
          </a:p>
          <a:p>
            <a:pPr>
              <a:buSzPct val="70000"/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   </a:t>
            </a:r>
            <a:r>
              <a:rPr lang="zh-CN" altLang="en-US" sz="2400" dirty="0" smtClean="0">
                <a:solidFill>
                  <a:srgbClr val="336600"/>
                </a:solidFill>
                <a:latin typeface="华文楷体" pitchFamily="2" charset="-122"/>
                <a:ea typeface="华文楷体" pitchFamily="2" charset="-122"/>
              </a:rPr>
              <a:t>（其缺点是系统的开销大）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定时检测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系统资源利用率下降时检测死锁</a:t>
            </a:r>
          </a:p>
        </p:txBody>
      </p:sp>
    </p:spTree>
    <p:extLst>
      <p:ext uri="{BB962C8B-B14F-4D97-AF65-F5344CB8AC3E}">
        <p14:creationId xmlns:p14="http://schemas.microsoft.com/office/powerpoint/2010/main" val="22755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一个简单的死锁检测算法</a:t>
            </a:r>
            <a:endParaRPr lang="zh-CN" altLang="en-US" sz="3600" u="sng" dirty="0" smtClean="0">
              <a:latin typeface="宋体" pitchFamily="2" charset="-122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09416"/>
            <a:ext cx="3466728" cy="340376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* 每个进程和资源指定唯一编号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* 设置一张资源分配表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 记录各进程与其占用资源之间的关系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* 设置一张进程等待表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 记录各进程与要申请资源之间的关系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11960" y="1609416"/>
            <a:ext cx="4176464" cy="2899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b="1" kern="1200" baseline="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5">
                  <a:lumMod val="75000"/>
                </a:schemeClr>
              </a:buClr>
              <a:buSzPct val="85000"/>
              <a:buFont typeface="Wingdings 2"/>
              <a:buChar char=""/>
              <a:defRPr kumimoji="0" sz="23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Ø"/>
              <a:defRPr kumimoji="0" sz="20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5">
                  <a:lumMod val="75000"/>
                </a:schemeClr>
              </a:buClr>
              <a:buSzPct val="75000"/>
              <a:buFont typeface="Wingdings"/>
              <a:buChar char=""/>
              <a:defRPr kumimoji="0" sz="1800" b="1" kern="1200">
                <a:solidFill>
                  <a:schemeClr val="tx1"/>
                </a:solidFill>
                <a:latin typeface="Calibri" pitchFamily="34" charset="0"/>
                <a:ea typeface="新宋体" pitchFamily="49" charset="-122"/>
                <a:cs typeface="Calibri" pitchFamily="34" charset="0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Font typeface="Wingdings 2"/>
              <a:buNone/>
            </a:pPr>
            <a:r>
              <a:rPr lang="zh-CN" altLang="en-US" sz="2400" dirty="0" smtClean="0">
                <a:ea typeface="华文楷体" pitchFamily="2" charset="-122"/>
              </a:rPr>
              <a:t>资源分配表       进程等待表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>
                <a:ea typeface="华文楷体" pitchFamily="2" charset="-122"/>
              </a:rPr>
              <a:t>     r1   p2                p1   r1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>
                <a:ea typeface="华文楷体" pitchFamily="2" charset="-122"/>
              </a:rPr>
              <a:t>     r2   p5                p2   r3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>
                <a:ea typeface="华文楷体" pitchFamily="2" charset="-122"/>
              </a:rPr>
              <a:t>     r3   p4                </a:t>
            </a:r>
            <a:r>
              <a:rPr lang="en-US" altLang="zh-CN" sz="2400" dirty="0" err="1" smtClean="0">
                <a:ea typeface="华文楷体" pitchFamily="2" charset="-122"/>
              </a:rPr>
              <a:t>p4</a:t>
            </a:r>
            <a:r>
              <a:rPr lang="en-US" altLang="zh-CN" sz="2400" dirty="0" smtClean="0">
                <a:ea typeface="华文楷体" pitchFamily="2" charset="-122"/>
              </a:rPr>
              <a:t>   r4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>
                <a:ea typeface="华文楷体" pitchFamily="2" charset="-122"/>
              </a:rPr>
              <a:t>     r4   p1</a:t>
            </a:r>
          </a:p>
          <a:p>
            <a:pPr marL="0" indent="0">
              <a:buFont typeface="Wingdings 2"/>
              <a:buNone/>
            </a:pPr>
            <a:r>
              <a:rPr lang="en-US" altLang="zh-CN" sz="2400" dirty="0" smtClean="0">
                <a:ea typeface="华文楷体" pitchFamily="2" charset="-122"/>
              </a:rPr>
              <a:t>     …   …          …   …</a:t>
            </a:r>
          </a:p>
          <a:p>
            <a:pPr marL="0" indent="0">
              <a:buFont typeface="Wingdings 2"/>
              <a:buNone/>
            </a:pPr>
            <a:endParaRPr lang="zh-CN" altLang="en-US" sz="2400" dirty="0" smtClean="0">
              <a:ea typeface="华文楷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43608" y="5425405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p1</a:t>
            </a:r>
            <a:endParaRPr lang="zh-CN" altLang="en-US" sz="2800" b="1" dirty="0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686546" y="5711155"/>
            <a:ext cx="357187" cy="1588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42158" y="5425405"/>
            <a:ext cx="495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r1</a:t>
            </a:r>
            <a:endParaRPr lang="zh-CN" altLang="en-US" sz="2800" b="1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758108" y="5711155"/>
            <a:ext cx="357188" cy="1588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3721" y="5425405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p2</a:t>
            </a:r>
            <a:endParaRPr lang="zh-CN" altLang="en-US" sz="2800" b="1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829671" y="5711155"/>
            <a:ext cx="357187" cy="1588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85283" y="5425405"/>
            <a:ext cx="495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r3</a:t>
            </a:r>
            <a:endParaRPr lang="zh-CN" altLang="en-US" sz="2800" b="1" dirty="0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901233" y="5711155"/>
            <a:ext cx="357188" cy="1588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356846" y="5425405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p4</a:t>
            </a:r>
            <a:endParaRPr lang="zh-CN" altLang="en-US" sz="2800" b="1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901358" y="5711155"/>
            <a:ext cx="357188" cy="1588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356971" y="5425405"/>
            <a:ext cx="495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r4</a:t>
            </a:r>
            <a:endParaRPr lang="zh-CN" altLang="en-US" sz="2800" b="1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972921" y="5711155"/>
            <a:ext cx="357187" cy="1588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430121" y="5425405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p1</a:t>
            </a:r>
            <a:endParaRPr lang="zh-CN" altLang="en-US" sz="2800" b="1">
              <a:solidFill>
                <a:srgbClr val="CC0000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cxnSp>
        <p:nvCxnSpPr>
          <p:cNvPr id="3" name="曲线连接符 2"/>
          <p:cNvCxnSpPr>
            <a:stCxn id="17" idx="2"/>
            <a:endCxn id="5" idx="2"/>
          </p:cNvCxnSpPr>
          <p:nvPr/>
        </p:nvCxnSpPr>
        <p:spPr>
          <a:xfrm rot="5400000">
            <a:off x="4516750" y="2755369"/>
            <a:ext cx="12700" cy="6386513"/>
          </a:xfrm>
          <a:prstGeom prst="curvedConnector3">
            <a:avLst>
              <a:gd name="adj1" fmla="val 1800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2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9" grpId="0"/>
      <p:bldP spid="11" grpId="0"/>
      <p:bldP spid="13" grpId="0"/>
      <p:bldP spid="15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死锁的解除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08720"/>
            <a:ext cx="7498080" cy="48006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 重要的是以最小的代价恢复系统的运行</a:t>
            </a:r>
          </a:p>
          <a:p>
            <a:pPr eaLnBrk="1" hangingPunct="1">
              <a:buFontTx/>
              <a:buNone/>
            </a:pPr>
            <a:endParaRPr lang="zh-CN" altLang="en-US" sz="2400" dirty="0" smtClean="0">
              <a:solidFill>
                <a:srgbClr val="0000D0"/>
              </a:solidFill>
              <a:latin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楷体_GB2312" pitchFamily="49" charset="-122"/>
              </a:rPr>
              <a:t>方法如下：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solidFill>
                  <a:srgbClr val="0000D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）撤消所有死锁进程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）进程回退（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Roll back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）再启动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）按照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某种原则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逐一撤消死锁进程，直到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…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）按照</a:t>
            </a:r>
            <a:r>
              <a:rPr lang="zh-CN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某种原则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逐一抢占资源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资源被抢占的进程必须回退到之前的对应状态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zh-CN" altLang="en-US" sz="2400" dirty="0" smtClean="0">
                <a:latin typeface="Arial" pitchFamily="34" charset="0"/>
                <a:cs typeface="Arial" pitchFamily="34" charset="0"/>
              </a:rPr>
              <a:t>，直到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…</a:t>
            </a:r>
            <a:endParaRPr lang="zh-CN" alt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6929438" y="2428875"/>
            <a:ext cx="1500187" cy="1071563"/>
          </a:xfrm>
          <a:prstGeom prst="cloudCallout">
            <a:avLst>
              <a:gd name="adj1" fmla="val -121793"/>
              <a:gd name="adj2" fmla="val 77060"/>
            </a:avLst>
          </a:prstGeom>
          <a:solidFill>
            <a:srgbClr val="E5E5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选择原则</a:t>
            </a:r>
          </a:p>
        </p:txBody>
      </p:sp>
    </p:spTree>
    <p:extLst>
      <p:ext uri="{BB962C8B-B14F-4D97-AF65-F5344CB8AC3E}">
        <p14:creationId xmlns:p14="http://schemas.microsoft.com/office/powerpoint/2010/main" val="16208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0856" y="3219053"/>
            <a:ext cx="6745560" cy="1362075"/>
          </a:xfrm>
        </p:spPr>
        <p:txBody>
          <a:bodyPr anchor="ctr">
            <a:noAutofit/>
          </a:bodyPr>
          <a:lstStyle/>
          <a:p>
            <a:pPr algn="ctr"/>
            <a:r>
              <a:rPr lang="zh-CN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哲学家就餐问题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5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楷体_GB2312" pitchFamily="49" charset="-122"/>
              </a:rPr>
              <a:t>经典的哲学家就餐问题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609416"/>
            <a:ext cx="4032448" cy="4846320"/>
          </a:xfrm>
          <a:prstGeom prst="rect">
            <a:avLst/>
          </a:prstGeom>
          <a:noFill/>
        </p:spPr>
        <p:txBody>
          <a:bodyPr>
            <a:normAutofit fontScale="92500"/>
          </a:bodyPr>
          <a:lstStyle/>
          <a:p>
            <a:pPr eaLnBrk="1" hangingPunct="1">
              <a:buFontTx/>
              <a:buNone/>
            </a:pPr>
            <a:r>
              <a:rPr lang="zh-CN" altLang="en-US" sz="2400" dirty="0" smtClean="0">
                <a:solidFill>
                  <a:srgbClr val="9900CC"/>
                </a:solidFill>
              </a:rPr>
              <a:t>问题描述：</a:t>
            </a:r>
          </a:p>
          <a:p>
            <a:pPr eaLnBrk="1" hangingPunct="1">
              <a:buSzPct val="80000"/>
              <a:buFont typeface="Wingdings" pitchFamily="2" charset="2"/>
              <a:buChar char="Ø"/>
            </a:pPr>
            <a:r>
              <a:rPr lang="zh-CN" altLang="en-US" sz="2400" dirty="0" smtClean="0"/>
              <a:t>有五个哲学家围坐在一圆桌旁，桌中央有一盘通心粉，每人面前有一只空盘子，每两人之间放一只筷子</a:t>
            </a:r>
          </a:p>
          <a:p>
            <a:pPr eaLnBrk="1" hangingPunct="1">
              <a:buSzPct val="80000"/>
              <a:buFont typeface="Wingdings" pitchFamily="2" charset="2"/>
              <a:buChar char="Ø"/>
            </a:pPr>
            <a:r>
              <a:rPr lang="zh-CN" altLang="en-US" sz="2400" dirty="0" smtClean="0"/>
              <a:t>每个哲学家的行为是思考，感到饥饿，然后吃通心粉</a:t>
            </a:r>
          </a:p>
          <a:p>
            <a:pPr eaLnBrk="1" hangingPunct="1">
              <a:buSzPct val="80000"/>
              <a:buFont typeface="Wingdings" pitchFamily="2" charset="2"/>
              <a:buChar char="Ø"/>
            </a:pPr>
            <a:r>
              <a:rPr lang="zh-CN" altLang="en-US" sz="2400" dirty="0" smtClean="0"/>
              <a:t>为了吃通心粉，每个哲学家必须拿到两只筷子，并且每个人只能直接从自己的左边或右边去取筷子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9900CC"/>
                </a:solidFill>
              </a:rPr>
              <a:t>筷子的互斥使用、不能出现死锁和饥饿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</p:txBody>
      </p:sp>
      <p:pic>
        <p:nvPicPr>
          <p:cNvPr id="57348" name="Content Placeholder 3" descr="Fig06_11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71"/>
          <a:stretch>
            <a:fillRect/>
          </a:stretch>
        </p:blipFill>
        <p:spPr bwMode="auto">
          <a:xfrm>
            <a:off x="5004048" y="1473374"/>
            <a:ext cx="3170237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5076056" y="5085184"/>
            <a:ext cx="3143250" cy="13681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问题模型：</a:t>
            </a:r>
            <a:endParaRPr lang="en-US" altLang="zh-CN" sz="2000" b="1" dirty="0">
              <a:solidFill>
                <a:srgbClr val="C0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latin typeface="华文楷体" pitchFamily="2" charset="-122"/>
                <a:ea typeface="华文楷体" pitchFamily="2" charset="-122"/>
              </a:rPr>
              <a:t>应用程序中并发线程执行时，协调处理共享资源</a:t>
            </a:r>
          </a:p>
        </p:txBody>
      </p:sp>
    </p:spTree>
    <p:extLst>
      <p:ext uri="{BB962C8B-B14F-4D97-AF65-F5344CB8AC3E}">
        <p14:creationId xmlns:p14="http://schemas.microsoft.com/office/powerpoint/2010/main" val="11668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为防止死锁发生可采取的措施</a:t>
            </a:r>
          </a:p>
        </p:txBody>
      </p:sp>
      <p:sp>
        <p:nvSpPr>
          <p:cNvPr id="548866" name="Rectangle 2"/>
          <p:cNvSpPr>
            <a:spLocks noGrp="1" noChangeArrowheads="1"/>
          </p:cNvSpPr>
          <p:nvPr>
            <p:ph idx="1"/>
          </p:nvPr>
        </p:nvSpPr>
        <p:spPr>
          <a:xfrm>
            <a:off x="539552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b="1" dirty="0" smtClean="0"/>
              <a:t>最多允许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个哲学家同时坐在桌子周围</a:t>
            </a:r>
          </a:p>
          <a:p>
            <a:pPr eaLnBrk="1" hangingPunct="1"/>
            <a:r>
              <a:rPr lang="zh-CN" altLang="en-US" sz="2400" b="1" dirty="0" smtClean="0"/>
              <a:t>仅当一个哲学家左右两边的筷子都可用时，才允许他拿筷子</a:t>
            </a:r>
          </a:p>
          <a:p>
            <a:pPr eaLnBrk="1" hangingPunct="1"/>
            <a:r>
              <a:rPr lang="zh-CN" altLang="en-US" sz="2400" b="1" dirty="0" smtClean="0"/>
              <a:t>给所有哲学家编号，奇数号的哲学家必须首先拿左边的筷子，偶数号的哲学家则反之</a:t>
            </a:r>
            <a:endParaRPr lang="en-US" altLang="zh-CN" sz="2400" b="1" dirty="0" smtClean="0"/>
          </a:p>
          <a:p>
            <a:pPr eaLnBrk="1" hangingPunct="1"/>
            <a:r>
              <a:rPr lang="en-US" altLang="zh-CN" sz="2400" b="1" dirty="0" smtClean="0"/>
              <a:t> … …</a:t>
            </a:r>
            <a:endParaRPr lang="zh-CN" altLang="en-US" sz="2400" b="1" dirty="0" smtClean="0"/>
          </a:p>
        </p:txBody>
      </p:sp>
      <p:grpSp>
        <p:nvGrpSpPr>
          <p:cNvPr id="2" name="组合 1"/>
          <p:cNvGrpSpPr/>
          <p:nvPr/>
        </p:nvGrpSpPr>
        <p:grpSpPr>
          <a:xfrm>
            <a:off x="2195736" y="4832350"/>
            <a:ext cx="6086822" cy="1454150"/>
            <a:chOff x="2352328" y="4832350"/>
            <a:chExt cx="6086822" cy="145415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2352328" y="4841875"/>
              <a:ext cx="1609725" cy="14446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3800475" y="4832350"/>
              <a:ext cx="4638675" cy="145415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304759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8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8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8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8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9412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哲学家就餐问题第二种解决方案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484784"/>
            <a:ext cx="7704856" cy="4752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semaphore </a:t>
            </a:r>
            <a:r>
              <a:rPr lang="en-US" altLang="zh-CN" sz="1600" dirty="0">
                <a:solidFill>
                  <a:schemeClr val="tx1"/>
                </a:solidFill>
              </a:rPr>
              <a:t>fork[5] = {1};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semaphore </a:t>
            </a:r>
            <a:r>
              <a:rPr lang="en-US" altLang="zh-CN" sz="1600" dirty="0">
                <a:solidFill>
                  <a:schemeClr val="tx1"/>
                </a:solidFill>
              </a:rPr>
              <a:t>room = {4};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void </a:t>
            </a:r>
            <a:r>
              <a:rPr lang="en-US" altLang="zh-CN" sz="1600" dirty="0">
                <a:solidFill>
                  <a:schemeClr val="tx1"/>
                </a:solidFill>
              </a:rPr>
              <a:t>philosopher (</a:t>
            </a: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i)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{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indent="457200"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while (true) {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think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P </a:t>
            </a:r>
            <a:r>
              <a:rPr lang="en-US" altLang="zh-CN" sz="1600" dirty="0">
                <a:solidFill>
                  <a:schemeClr val="tx1"/>
                </a:solidFill>
              </a:rPr>
              <a:t>(room);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P </a:t>
            </a:r>
            <a:r>
              <a:rPr lang="en-US" altLang="zh-CN" sz="1600" dirty="0">
                <a:solidFill>
                  <a:schemeClr val="tx1"/>
                </a:solidFill>
              </a:rPr>
              <a:t>(fork[i]);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P </a:t>
            </a:r>
            <a:r>
              <a:rPr lang="en-US" altLang="zh-CN" sz="1600" dirty="0">
                <a:solidFill>
                  <a:schemeClr val="tx1"/>
                </a:solidFill>
              </a:rPr>
              <a:t>(fork [(i+1) </a:t>
            </a:r>
            <a:r>
              <a:rPr lang="en-US" altLang="zh-CN" sz="1600" b="1" dirty="0">
                <a:solidFill>
                  <a:schemeClr val="tx1"/>
                </a:solidFill>
              </a:rPr>
              <a:t>mod </a:t>
            </a:r>
            <a:r>
              <a:rPr lang="en-US" altLang="zh-CN" sz="1600" dirty="0">
                <a:solidFill>
                  <a:schemeClr val="tx1"/>
                </a:solidFill>
              </a:rPr>
              <a:t>5]);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eat</a:t>
            </a:r>
            <a:r>
              <a:rPr lang="en-US" altLang="zh-CN" sz="1600" dirty="0">
                <a:solidFill>
                  <a:schemeClr val="tx1"/>
                </a:solidFill>
              </a:rPr>
              <a:t>();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V </a:t>
            </a:r>
            <a:r>
              <a:rPr lang="en-US" altLang="zh-CN" sz="1600" dirty="0">
                <a:solidFill>
                  <a:schemeClr val="tx1"/>
                </a:solidFill>
              </a:rPr>
              <a:t>(fork [(i+1) </a:t>
            </a:r>
            <a:r>
              <a:rPr lang="en-US" altLang="zh-CN" sz="1600" b="1" dirty="0">
                <a:solidFill>
                  <a:schemeClr val="tx1"/>
                </a:solidFill>
              </a:rPr>
              <a:t>mod </a:t>
            </a:r>
            <a:r>
              <a:rPr lang="en-US" altLang="zh-CN" sz="1600" dirty="0">
                <a:solidFill>
                  <a:schemeClr val="tx1"/>
                </a:solidFill>
              </a:rPr>
              <a:t>5]);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V </a:t>
            </a:r>
            <a:r>
              <a:rPr lang="en-US" altLang="zh-CN" sz="1600" dirty="0">
                <a:solidFill>
                  <a:schemeClr val="tx1"/>
                </a:solidFill>
              </a:rPr>
              <a:t>(fork[i]);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dirty="0" smtClean="0">
                <a:solidFill>
                  <a:schemeClr val="tx1"/>
                </a:solidFill>
              </a:rPr>
              <a:t>	V </a:t>
            </a:r>
            <a:r>
              <a:rPr lang="en-US" altLang="zh-CN" sz="1600" dirty="0">
                <a:solidFill>
                  <a:schemeClr val="tx1"/>
                </a:solidFill>
              </a:rPr>
              <a:t>(room);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}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void main()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{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1600" b="1" dirty="0" err="1" smtClean="0">
                <a:solidFill>
                  <a:schemeClr val="tx1"/>
                </a:solidFill>
              </a:rPr>
              <a:t>parbegin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 ( </a:t>
            </a:r>
            <a:r>
              <a:rPr lang="en-US" altLang="zh-CN" sz="1600" dirty="0" smtClean="0">
                <a:solidFill>
                  <a:schemeClr val="tx1"/>
                </a:solidFill>
              </a:rPr>
              <a:t>philosopher </a:t>
            </a:r>
            <a:r>
              <a:rPr lang="en-US" altLang="zh-CN" sz="1600" dirty="0">
                <a:solidFill>
                  <a:schemeClr val="tx1"/>
                </a:solidFill>
              </a:rPr>
              <a:t>(0), philosopher (1),philosopher (2), </a:t>
            </a:r>
            <a:r>
              <a:rPr lang="en-US" altLang="zh-CN" sz="1600" dirty="0" smtClean="0">
                <a:solidFill>
                  <a:schemeClr val="tx1"/>
                </a:solidFill>
              </a:rPr>
              <a:t>philosopher(3</a:t>
            </a:r>
            <a:r>
              <a:rPr lang="en-US" altLang="zh-CN" sz="1600" dirty="0">
                <a:solidFill>
                  <a:schemeClr val="tx1"/>
                </a:solidFill>
              </a:rPr>
              <a:t>),philosopher (4</a:t>
            </a:r>
            <a:r>
              <a:rPr lang="en-US" altLang="zh-CN" sz="1600" dirty="0" smtClean="0">
                <a:solidFill>
                  <a:schemeClr val="tx1"/>
                </a:solidFill>
              </a:rPr>
              <a:t>) </a:t>
            </a:r>
            <a:r>
              <a:rPr lang="en-US" altLang="zh-CN" sz="1600" b="1" dirty="0" smtClean="0">
                <a:solidFill>
                  <a:schemeClr val="tx1"/>
                </a:solidFill>
              </a:rPr>
              <a:t>)</a:t>
            </a:r>
            <a:r>
              <a:rPr lang="en-US" altLang="zh-CN" sz="1600" dirty="0" smtClean="0">
                <a:solidFill>
                  <a:schemeClr val="tx1"/>
                </a:solidFill>
              </a:rPr>
              <a:t>;</a:t>
            </a:r>
            <a:endParaRPr lang="zh-CN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  <a:endParaRPr lang="zh-CN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6613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哲学家就餐问题第三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2564904"/>
            <a:ext cx="7669160" cy="2952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void </a:t>
            </a:r>
            <a:r>
              <a:rPr lang="en-US" altLang="zh-CN" dirty="0">
                <a:solidFill>
                  <a:schemeClr val="tx1"/>
                </a:solidFill>
              </a:rPr>
              <a:t>philosopher[k=0 to 4] 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/* the five philosopher clients */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while </a:t>
            </a:r>
            <a:r>
              <a:rPr lang="en-US" altLang="zh-CN" dirty="0">
                <a:solidFill>
                  <a:schemeClr val="tx1"/>
                </a:solidFill>
              </a:rPr>
              <a:t>(true) {</a:t>
            </a:r>
            <a:endParaRPr lang="zh-CN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&lt;think&gt;;</a:t>
            </a:r>
            <a:endParaRPr lang="zh-CN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 err="1">
                <a:solidFill>
                  <a:schemeClr val="tx1"/>
                </a:solidFill>
              </a:rPr>
              <a:t>get_forks</a:t>
            </a:r>
            <a:r>
              <a:rPr lang="en-US" altLang="zh-CN" dirty="0">
                <a:solidFill>
                  <a:schemeClr val="tx1"/>
                </a:solidFill>
              </a:rPr>
              <a:t>(k); </a:t>
            </a:r>
            <a:r>
              <a:rPr lang="en-US" altLang="zh-CN" dirty="0" smtClean="0">
                <a:solidFill>
                  <a:schemeClr val="tx1"/>
                </a:solidFill>
              </a:rPr>
              <a:t>        /* </a:t>
            </a:r>
            <a:r>
              <a:rPr lang="en-US" altLang="zh-CN" dirty="0">
                <a:solidFill>
                  <a:schemeClr val="tx1"/>
                </a:solidFill>
              </a:rPr>
              <a:t>client requests two forks via monitor */</a:t>
            </a:r>
            <a:endParaRPr lang="zh-CN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>
                <a:solidFill>
                  <a:schemeClr val="tx1"/>
                </a:solidFill>
              </a:rPr>
              <a:t>&lt;eat spaghetti&gt;;</a:t>
            </a:r>
            <a:endParaRPr lang="zh-CN" altLang="zh-CN" dirty="0">
              <a:solidFill>
                <a:schemeClr val="tx1"/>
              </a:solidFill>
            </a:endParaRPr>
          </a:p>
          <a:p>
            <a:pPr indent="457200"/>
            <a:r>
              <a:rPr lang="en-US" altLang="zh-CN" dirty="0" err="1">
                <a:solidFill>
                  <a:schemeClr val="tx1"/>
                </a:solidFill>
              </a:rPr>
              <a:t>release_forks</a:t>
            </a:r>
            <a:r>
              <a:rPr lang="en-US" altLang="zh-CN" dirty="0">
                <a:solidFill>
                  <a:schemeClr val="tx1"/>
                </a:solidFill>
              </a:rPr>
              <a:t>(k</a:t>
            </a:r>
            <a:r>
              <a:rPr lang="en-US" altLang="zh-CN" dirty="0" smtClean="0">
                <a:solidFill>
                  <a:schemeClr val="tx1"/>
                </a:solidFill>
              </a:rPr>
              <a:t>);  /* </a:t>
            </a:r>
            <a:r>
              <a:rPr lang="en-US" altLang="zh-CN" dirty="0">
                <a:solidFill>
                  <a:schemeClr val="tx1"/>
                </a:solidFill>
              </a:rPr>
              <a:t>client releases forks via the monitor */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556792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使用管程解决哲学家就餐问题</a:t>
            </a:r>
          </a:p>
        </p:txBody>
      </p:sp>
    </p:spTree>
    <p:extLst>
      <p:ext uri="{BB962C8B-B14F-4D97-AF65-F5344CB8AC3E}">
        <p14:creationId xmlns:p14="http://schemas.microsoft.com/office/powerpoint/2010/main" val="221296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哲学家就餐问题第三种解决方案</a:t>
            </a:r>
            <a:endParaRPr lang="zh-CN" altLang="en-US" sz="3200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1700808"/>
            <a:ext cx="3888432" cy="4824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monitor </a:t>
            </a:r>
            <a:r>
              <a:rPr lang="en-US" altLang="zh-CN" sz="1600" dirty="0" err="1">
                <a:solidFill>
                  <a:schemeClr val="tx1"/>
                </a:solidFill>
              </a:rPr>
              <a:t>dining_controller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</a:rPr>
              <a:t>cond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ForkReady</a:t>
            </a:r>
            <a:r>
              <a:rPr lang="en-US" altLang="zh-CN" sz="1600" dirty="0">
                <a:solidFill>
                  <a:schemeClr val="tx1"/>
                </a:solidFill>
              </a:rPr>
              <a:t>[5]; 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</a:rPr>
              <a:t>boolean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fork[5] = {true}; 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</a:rPr>
              <a:t>get_forks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pid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left = </a:t>
            </a:r>
            <a:r>
              <a:rPr lang="en-US" altLang="zh-CN" sz="1600" dirty="0" err="1">
                <a:solidFill>
                  <a:schemeClr val="tx1"/>
                </a:solidFill>
              </a:rPr>
              <a:t>pid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right = (++</a:t>
            </a:r>
            <a:r>
              <a:rPr lang="en-US" altLang="zh-CN" sz="1600" dirty="0" err="1">
                <a:solidFill>
                  <a:schemeClr val="tx1"/>
                </a:solidFill>
              </a:rPr>
              <a:t>pid</a:t>
            </a:r>
            <a:r>
              <a:rPr lang="en-US" altLang="zh-CN" sz="1600" dirty="0">
                <a:solidFill>
                  <a:schemeClr val="tx1"/>
                </a:solidFill>
              </a:rPr>
              <a:t>) % 5;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/*grant the left fork*/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</a:rPr>
              <a:t>(!fork(left)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cwait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ForkReady</a:t>
            </a:r>
            <a:r>
              <a:rPr lang="en-US" altLang="zh-CN" sz="1600" dirty="0" smtClean="0">
                <a:solidFill>
                  <a:srgbClr val="C00000"/>
                </a:solidFill>
              </a:rPr>
              <a:t>[left</a:t>
            </a:r>
            <a:r>
              <a:rPr lang="en-US" altLang="zh-CN" sz="1600" dirty="0">
                <a:solidFill>
                  <a:srgbClr val="C00000"/>
                </a:solidFill>
              </a:rPr>
              <a:t>]);</a:t>
            </a:r>
            <a:endParaRPr lang="zh-CN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 /* queue on condition variable 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fork(left) = false;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/*grant the right fork*/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</a:rPr>
              <a:t>(!fork(right)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cwait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ForkReady</a:t>
            </a:r>
            <a:r>
              <a:rPr lang="en-US" altLang="zh-CN" sz="1600" dirty="0" smtClean="0">
                <a:solidFill>
                  <a:srgbClr val="C00000"/>
                </a:solidFill>
              </a:rPr>
              <a:t>(right</a:t>
            </a:r>
            <a:r>
              <a:rPr lang="en-US" altLang="zh-CN" sz="1600" dirty="0">
                <a:solidFill>
                  <a:srgbClr val="C00000"/>
                </a:solidFill>
              </a:rPr>
              <a:t>); </a:t>
            </a:r>
            <a:endParaRPr lang="zh-CN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 queue on condition variable 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fork(right) = false: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zh-CN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5976" y="1700808"/>
            <a:ext cx="4032448" cy="4824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void </a:t>
            </a:r>
            <a:r>
              <a:rPr lang="en-US" altLang="zh-CN" sz="1600" dirty="0" err="1">
                <a:solidFill>
                  <a:schemeClr val="tx1"/>
                </a:solidFill>
              </a:rPr>
              <a:t>release_forks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</a:rPr>
              <a:t>pid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{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left = </a:t>
            </a:r>
            <a:r>
              <a:rPr lang="en-US" altLang="zh-CN" sz="1600" dirty="0" err="1">
                <a:solidFill>
                  <a:schemeClr val="tx1"/>
                </a:solidFill>
              </a:rPr>
              <a:t>pid</a:t>
            </a:r>
            <a:r>
              <a:rPr lang="en-US" altLang="zh-CN" sz="1600" dirty="0">
                <a:solidFill>
                  <a:schemeClr val="tx1"/>
                </a:solidFill>
              </a:rPr>
              <a:t>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 err="1">
                <a:solidFill>
                  <a:schemeClr val="tx1"/>
                </a:solidFill>
              </a:rPr>
              <a:t>int</a:t>
            </a:r>
            <a:r>
              <a:rPr lang="en-US" altLang="zh-CN" sz="1600" b="1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right = (++</a:t>
            </a:r>
            <a:r>
              <a:rPr lang="en-US" altLang="zh-CN" sz="1600" dirty="0" err="1">
                <a:solidFill>
                  <a:schemeClr val="tx1"/>
                </a:solidFill>
              </a:rPr>
              <a:t>pid</a:t>
            </a:r>
            <a:r>
              <a:rPr lang="en-US" altLang="zh-CN" sz="1600" dirty="0">
                <a:solidFill>
                  <a:schemeClr val="tx1"/>
                </a:solidFill>
              </a:rPr>
              <a:t>) % 5;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/*release the left fork*/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</a:rPr>
              <a:t>(empty(</a:t>
            </a:r>
            <a:r>
              <a:rPr lang="en-US" altLang="zh-CN" sz="1600" dirty="0" err="1">
                <a:solidFill>
                  <a:schemeClr val="tx1"/>
                </a:solidFill>
              </a:rPr>
              <a:t>ForkReady</a:t>
            </a:r>
            <a:r>
              <a:rPr lang="en-US" altLang="zh-CN" sz="1600" dirty="0">
                <a:solidFill>
                  <a:schemeClr val="tx1"/>
                </a:solidFill>
              </a:rPr>
              <a:t>[left])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/*no one is waiting for this fork 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fork(left</a:t>
            </a:r>
            <a:r>
              <a:rPr lang="en-US" altLang="zh-CN" sz="1600" dirty="0">
                <a:solidFill>
                  <a:schemeClr val="tx1"/>
                </a:solidFill>
              </a:rPr>
              <a:t>) = true;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else </a:t>
            </a:r>
            <a:r>
              <a:rPr lang="en-US" altLang="zh-CN" sz="1600" dirty="0">
                <a:solidFill>
                  <a:srgbClr val="0000CC"/>
                </a:solidFill>
              </a:rPr>
              <a:t>/* awaken a process waiting on this fork 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csignal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ForkReady</a:t>
            </a:r>
            <a:r>
              <a:rPr lang="en-US" altLang="zh-CN" sz="1600" dirty="0" smtClean="0">
                <a:solidFill>
                  <a:srgbClr val="C00000"/>
                </a:solidFill>
              </a:rPr>
              <a:t>[left</a:t>
            </a:r>
            <a:r>
              <a:rPr lang="en-US" altLang="zh-CN" sz="1600" dirty="0">
                <a:solidFill>
                  <a:srgbClr val="C00000"/>
                </a:solidFill>
              </a:rPr>
              <a:t>]);</a:t>
            </a:r>
            <a:endParaRPr lang="zh-CN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/*release the right fork*/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if </a:t>
            </a:r>
            <a:r>
              <a:rPr lang="en-US" altLang="zh-CN" sz="1600" dirty="0">
                <a:solidFill>
                  <a:schemeClr val="tx1"/>
                </a:solidFill>
              </a:rPr>
              <a:t>(empty(</a:t>
            </a:r>
            <a:r>
              <a:rPr lang="en-US" altLang="zh-CN" sz="1600" dirty="0" err="1">
                <a:solidFill>
                  <a:schemeClr val="tx1"/>
                </a:solidFill>
              </a:rPr>
              <a:t>ForkReady</a:t>
            </a:r>
            <a:r>
              <a:rPr lang="en-US" altLang="zh-CN" sz="1600" dirty="0">
                <a:solidFill>
                  <a:schemeClr val="tx1"/>
                </a:solidFill>
              </a:rPr>
              <a:t>[right])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dirty="0">
                <a:solidFill>
                  <a:srgbClr val="0000CC"/>
                </a:solidFill>
              </a:rPr>
              <a:t>/*no one is waiting for this fork 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fork(right</a:t>
            </a:r>
            <a:r>
              <a:rPr lang="en-US" altLang="zh-CN" sz="1600" dirty="0">
                <a:solidFill>
                  <a:schemeClr val="tx1"/>
                </a:solidFill>
              </a:rPr>
              <a:t>) = true;</a:t>
            </a:r>
            <a:endParaRPr lang="zh-CN" altLang="zh-CN" sz="1600" dirty="0">
              <a:solidFill>
                <a:schemeClr val="tx1"/>
              </a:solidFill>
            </a:endParaRPr>
          </a:p>
          <a:p>
            <a:r>
              <a:rPr lang="en-US" altLang="zh-CN" sz="1600" b="1" dirty="0">
                <a:solidFill>
                  <a:schemeClr val="tx1"/>
                </a:solidFill>
              </a:rPr>
              <a:t>else </a:t>
            </a:r>
            <a:r>
              <a:rPr lang="en-US" altLang="zh-CN" sz="1600" dirty="0">
                <a:solidFill>
                  <a:srgbClr val="0000CC"/>
                </a:solidFill>
              </a:rPr>
              <a:t>/* awaken a process waiting on this fork */</a:t>
            </a:r>
            <a:endParaRPr lang="zh-CN" altLang="zh-CN" sz="1600" dirty="0">
              <a:solidFill>
                <a:srgbClr val="0000CC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csignal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ForkReady</a:t>
            </a:r>
            <a:r>
              <a:rPr lang="en-US" altLang="zh-CN" sz="1600" dirty="0" smtClean="0">
                <a:solidFill>
                  <a:srgbClr val="C00000"/>
                </a:solidFill>
              </a:rPr>
              <a:t>[right</a:t>
            </a:r>
            <a:r>
              <a:rPr lang="en-US" altLang="zh-CN" sz="1600" dirty="0">
                <a:solidFill>
                  <a:srgbClr val="C00000"/>
                </a:solidFill>
              </a:rPr>
              <a:t>]);</a:t>
            </a:r>
            <a:endParaRPr lang="zh-CN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chemeClr val="tx1"/>
                </a:solidFill>
              </a:rPr>
              <a:t>}</a:t>
            </a:r>
            <a:endParaRPr lang="zh-CN" altLang="zh-C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 descr="纸莎草纸"/>
          <p:cNvSpPr>
            <a:spLocks noChangeArrowheads="1"/>
          </p:cNvSpPr>
          <p:nvPr/>
        </p:nvSpPr>
        <p:spPr bwMode="auto">
          <a:xfrm>
            <a:off x="457200" y="609600"/>
            <a:ext cx="7924800" cy="5791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827088" y="744538"/>
            <a:ext cx="7531100" cy="612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00B050"/>
                </a:solidFill>
                <a:latin typeface="宋体" pitchFamily="2" charset="-122"/>
              </a:rPr>
              <a:t>哲学家就餐问题第四种解决方案</a:t>
            </a:r>
            <a:r>
              <a:rPr lang="en-US" altLang="zh-CN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zh-CN" altLang="en-US" sz="3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772400" cy="48006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#define  N  5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#define  THINKING  0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#define  HUNGRY    1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#define  EATING    2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#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typedef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semaphore;</a:t>
            </a:r>
          </a:p>
          <a:p>
            <a:pPr eaLnBrk="1" hangingPunct="1">
              <a:buFontTx/>
              <a:buNone/>
            </a:pP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 state[N];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semaphore </a:t>
            </a:r>
            <a:r>
              <a:rPr lang="en-US" altLang="zh-CN" sz="2400" dirty="0" err="1" smtClean="0">
                <a:latin typeface="Calibri" pitchFamily="34" charset="0"/>
                <a:cs typeface="Calibri" pitchFamily="34" charset="0"/>
              </a:rPr>
              <a:t>mutex</a:t>
            </a: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=1;</a:t>
            </a: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latin typeface="Calibri" pitchFamily="34" charset="0"/>
                <a:cs typeface="Calibri" pitchFamily="34" charset="0"/>
              </a:rPr>
              <a:t>semaphore s[N];</a:t>
            </a:r>
          </a:p>
        </p:txBody>
      </p:sp>
      <p:sp>
        <p:nvSpPr>
          <p:cNvPr id="63493" name="Rectangle 7"/>
          <p:cNvSpPr>
            <a:spLocks noChangeArrowheads="1"/>
          </p:cNvSpPr>
          <p:nvPr/>
        </p:nvSpPr>
        <p:spPr bwMode="auto">
          <a:xfrm>
            <a:off x="4787900" y="1700213"/>
            <a:ext cx="3384550" cy="1311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楷体" pitchFamily="2" charset="-122"/>
                <a:ea typeface="华文楷体" pitchFamily="2" charset="-122"/>
              </a:rPr>
              <a:t>为了避免死锁，把哲学家分为三种状态，思考，饥饿，进食，并且一次拿到两只筷子，否则不拿</a:t>
            </a:r>
          </a:p>
        </p:txBody>
      </p:sp>
      <p:grpSp>
        <p:nvGrpSpPr>
          <p:cNvPr id="63494" name="组合 10"/>
          <p:cNvGrpSpPr>
            <a:grpSpLocks/>
          </p:cNvGrpSpPr>
          <p:nvPr/>
        </p:nvGrpSpPr>
        <p:grpSpPr bwMode="auto">
          <a:xfrm>
            <a:off x="2267744" y="5138439"/>
            <a:ext cx="5994400" cy="1458913"/>
            <a:chOff x="2444733" y="4832350"/>
            <a:chExt cx="5994417" cy="1458930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2444733" y="4841875"/>
              <a:ext cx="1609730" cy="14494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</a:blip>
            <a:srcRect/>
            <a:stretch>
              <a:fillRect/>
            </a:stretch>
          </p:blipFill>
          <p:spPr bwMode="auto">
            <a:xfrm>
              <a:off x="3800462" y="4832350"/>
              <a:ext cx="4638688" cy="1454167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pic>
      </p:grpSp>
    </p:spTree>
    <p:extLst>
      <p:ext uri="{BB962C8B-B14F-4D97-AF65-F5344CB8AC3E}">
        <p14:creationId xmlns:p14="http://schemas.microsoft.com/office/powerpoint/2010/main" val="37756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 descr="纸莎草纸"/>
          <p:cNvSpPr>
            <a:spLocks noChangeArrowheads="1"/>
          </p:cNvSpPr>
          <p:nvPr/>
        </p:nvSpPr>
        <p:spPr bwMode="auto">
          <a:xfrm>
            <a:off x="395536" y="602704"/>
            <a:ext cx="8077200" cy="55626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7936" y="1613942"/>
            <a:ext cx="7772400" cy="4408487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void test(</a:t>
            </a:r>
            <a:r>
              <a:rPr lang="en-US" altLang="zh-CN" sz="2400" dirty="0" err="1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i)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if (state[ i ] == HUNGRY)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    &amp;&amp; (state [(i-1) % 5] != EATING)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    &amp;&amp; (state [(i+1) % 5] != EATING)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         state[ i ] = EATING;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         V(&amp;s[ i ]);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 }</a:t>
            </a:r>
            <a:endParaRPr lang="en-US" altLang="zh-CN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 cstate="print">
            <a:lum bright="70000" contrast="-64000"/>
            <a:grayscl/>
          </a:blip>
          <a:srcRect/>
          <a:stretch>
            <a:fillRect/>
          </a:stretch>
        </p:blipFill>
        <p:spPr bwMode="auto">
          <a:xfrm>
            <a:off x="6637834" y="3574504"/>
            <a:ext cx="1828750" cy="2544348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64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46349" y="890042"/>
            <a:ext cx="7816850" cy="4873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 smtClean="0">
                <a:solidFill>
                  <a:srgbClr val="00B050"/>
                </a:solidFill>
                <a:latin typeface="宋体" pitchFamily="2" charset="-122"/>
              </a:rPr>
              <a:t>哲学家就餐问题第四种解决方案</a:t>
            </a:r>
            <a:r>
              <a:rPr lang="en-US" altLang="zh-CN" sz="3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(2)</a:t>
            </a:r>
            <a:endParaRPr lang="zh-CN" altLang="en-US" sz="3600" b="1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 descr="纸莎草纸"/>
          <p:cNvSpPr>
            <a:spLocks noChangeArrowheads="1"/>
          </p:cNvSpPr>
          <p:nvPr/>
        </p:nvSpPr>
        <p:spPr bwMode="auto">
          <a:xfrm>
            <a:off x="395536" y="571242"/>
            <a:ext cx="8216900" cy="5854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9933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9036" y="1473200"/>
            <a:ext cx="3810000" cy="476408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void  philosopher (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int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{   while (true)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</a:t>
            </a: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思考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P(&amp;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mutex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state[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 = HUNGRY;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test(</a:t>
            </a:r>
            <a:r>
              <a:rPr lang="en-US" altLang="zh-CN" sz="2000" b="1" dirty="0" err="1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V(&amp;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mutex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P(&amp;s[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0000B2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拿左筷子；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拿右筷子；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进食；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45236" y="1481115"/>
            <a:ext cx="4248150" cy="4691063"/>
          </a:xfrm>
          <a:prstGeom prst="rect">
            <a:avLst/>
          </a:prstGeo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rgbClr val="0000B2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</a:t>
            </a: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放左筷子；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 放右筷子；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P(&amp;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mutex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state[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] = THINKING</a:t>
            </a:r>
            <a:r>
              <a:rPr lang="zh-CN" altLang="en-US" sz="2000" b="1" dirty="0" smtClean="0">
                <a:solidFill>
                  <a:srgbClr val="FF0000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</a:t>
            </a: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test([i-1] % 5);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        test([i+1] % 5);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       V(&amp;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mutex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state[ 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] = THINKING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s[ </a:t>
            </a:r>
            <a:r>
              <a:rPr lang="en-US" altLang="zh-CN" sz="2000" b="1" dirty="0" err="1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i</a:t>
            </a:r>
            <a:r>
              <a:rPr lang="en-US" altLang="zh-CN" sz="2000" b="1" dirty="0" smtClean="0">
                <a:latin typeface="Calibri" pitchFamily="34" charset="0"/>
                <a:ea typeface="华文楷体" pitchFamily="2" charset="-122"/>
                <a:cs typeface="Calibri" pitchFamily="34" charset="0"/>
              </a:rPr>
              <a:t> ] = 0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673349" y="744538"/>
            <a:ext cx="7600950" cy="487362"/>
          </a:xfrm>
          <a:noFill/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哲学家就餐问题第四种解决方案</a:t>
            </a:r>
            <a:r>
              <a:rPr lang="en-US" altLang="zh-CN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3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56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哲学家就餐问题讨论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556792"/>
            <a:ext cx="7408333" cy="3456384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 smtClean="0"/>
              <a:t>何时发生死锁？</a:t>
            </a:r>
          </a:p>
          <a:p>
            <a:pPr lvl="1" eaLnBrk="1" hangingPunct="1"/>
            <a:endParaRPr lang="zh-CN" altLang="en-US" dirty="0" smtClean="0">
              <a:solidFill>
                <a:srgbClr val="9900CC"/>
              </a:solidFill>
            </a:endParaRPr>
          </a:p>
          <a:p>
            <a:pPr eaLnBrk="1" hangingPunct="1"/>
            <a:r>
              <a:rPr lang="zh-CN" altLang="en-US" sz="2400" dirty="0" smtClean="0"/>
              <a:t>怎样从死锁中恢复？</a:t>
            </a:r>
          </a:p>
          <a:p>
            <a:pPr lvl="1" eaLnBrk="1" hangingPunct="1"/>
            <a:endParaRPr lang="zh-CN" altLang="en-US" dirty="0" smtClean="0">
              <a:solidFill>
                <a:srgbClr val="9900CC"/>
              </a:solidFill>
            </a:endParaRPr>
          </a:p>
          <a:p>
            <a:pPr eaLnBrk="1" hangingPunct="1"/>
            <a:r>
              <a:rPr lang="zh-CN" altLang="en-US" sz="2400" dirty="0" smtClean="0"/>
              <a:t>怎样避免死锁的发生？</a:t>
            </a:r>
          </a:p>
          <a:p>
            <a:pPr lvl="1" eaLnBrk="1" hangingPunct="1"/>
            <a:endParaRPr lang="en-US" altLang="zh-CN" dirty="0" smtClean="0">
              <a:solidFill>
                <a:srgbClr val="9900CC"/>
              </a:solidFill>
            </a:endParaRPr>
          </a:p>
          <a:p>
            <a:pPr eaLnBrk="1" hangingPunct="1"/>
            <a:r>
              <a:rPr lang="zh-CN" altLang="en-US" sz="2400" dirty="0" smtClean="0"/>
              <a:t>如何预防死锁？</a:t>
            </a:r>
            <a:endParaRPr lang="en-US" altLang="zh-CN" sz="2400" dirty="0" smtClean="0"/>
          </a:p>
          <a:p>
            <a:pPr eaLnBrk="1" hangingPunct="1"/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88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课堂讨论</a:t>
            </a:r>
            <a:endParaRPr lang="en-US" altLang="zh-CN" sz="3600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1556792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画出</a:t>
            </a:r>
            <a:r>
              <a:rPr lang="en-US" altLang="zh-CN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个进程陷入死锁的所有非同构模型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4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/>
              <a:t>思考题</a:t>
            </a:r>
            <a:r>
              <a:rPr lang="en-US" altLang="zh-CN" sz="3600" dirty="0" smtClean="0"/>
              <a:t>1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6.28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64333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     计算机系学生想到了如下的一个消除死锁的方法。当某一进程请求一个资源时，规定一个时间限。如果进程由于得不到需要的资源而阻塞，计时器开始运行。当超过时间限时，进程会被释放掉，并且允许该进程重新执行。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如果你是教师，你会给这样的学生多少分？为什么？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932040" y="6240735"/>
            <a:ext cx="3432423" cy="4286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CC"/>
                </a:solidFill>
              </a:rPr>
              <a:t>Andrew </a:t>
            </a:r>
            <a:r>
              <a:rPr lang="en-US" altLang="zh-CN" sz="2000" b="1" dirty="0" err="1">
                <a:solidFill>
                  <a:srgbClr val="9900CC"/>
                </a:solidFill>
              </a:rPr>
              <a:t>S.Tanenbaum</a:t>
            </a:r>
            <a:endParaRPr lang="zh-CN" altLang="en-US" sz="20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哲学家就餐问题第一种解决方案</a:t>
            </a:r>
          </a:p>
        </p:txBody>
      </p:sp>
      <p:sp>
        <p:nvSpPr>
          <p:cNvPr id="4" name="矩形 3"/>
          <p:cNvSpPr/>
          <p:nvPr/>
        </p:nvSpPr>
        <p:spPr>
          <a:xfrm>
            <a:off x="467544" y="1484784"/>
            <a:ext cx="7704856" cy="504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0000CC"/>
                </a:solidFill>
              </a:rPr>
              <a:t>semaphore </a:t>
            </a:r>
            <a:r>
              <a:rPr lang="en-US" altLang="zh-CN" dirty="0">
                <a:solidFill>
                  <a:srgbClr val="0000CC"/>
                </a:solidFill>
              </a:rPr>
              <a:t>fork [5] = {1</a:t>
            </a:r>
            <a:r>
              <a:rPr lang="en-US" altLang="zh-CN" dirty="0" smtClean="0">
                <a:solidFill>
                  <a:srgbClr val="0000CC"/>
                </a:solidFill>
              </a:rPr>
              <a:t>};   /* </a:t>
            </a:r>
            <a:r>
              <a:rPr lang="zh-CN" altLang="en-US" dirty="0" smtClean="0">
                <a:solidFill>
                  <a:srgbClr val="0000CC"/>
                </a:solidFill>
              </a:rPr>
              <a:t>筷子 </a:t>
            </a:r>
            <a:r>
              <a:rPr lang="en-US" altLang="zh-CN" dirty="0" smtClean="0">
                <a:solidFill>
                  <a:srgbClr val="0000CC"/>
                </a:solidFill>
              </a:rPr>
              <a:t>*/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 err="1">
                <a:solidFill>
                  <a:srgbClr val="0000CC"/>
                </a:solidFill>
              </a:rPr>
              <a:t>int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i;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void </a:t>
            </a:r>
            <a:r>
              <a:rPr lang="en-US" altLang="zh-CN" dirty="0">
                <a:solidFill>
                  <a:srgbClr val="0000CC"/>
                </a:solidFill>
              </a:rPr>
              <a:t>philosopher (</a:t>
            </a:r>
            <a:r>
              <a:rPr lang="en-US" altLang="zh-CN" dirty="0" err="1">
                <a:solidFill>
                  <a:srgbClr val="0000CC"/>
                </a:solidFill>
              </a:rPr>
              <a:t>int</a:t>
            </a:r>
            <a:r>
              <a:rPr lang="en-US" altLang="zh-CN" dirty="0">
                <a:solidFill>
                  <a:srgbClr val="0000CC"/>
                </a:solidFill>
              </a:rPr>
              <a:t> i)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>
                <a:solidFill>
                  <a:srgbClr val="0000CC"/>
                </a:solidFill>
              </a:rPr>
              <a:t>{</a:t>
            </a:r>
            <a:endParaRPr lang="zh-CN" altLang="zh-CN" dirty="0">
              <a:solidFill>
                <a:srgbClr val="0000CC"/>
              </a:solidFill>
            </a:endParaRPr>
          </a:p>
          <a:p>
            <a:pPr indent="457200"/>
            <a:r>
              <a:rPr lang="en-US" altLang="zh-CN" b="1" dirty="0" smtClean="0">
                <a:solidFill>
                  <a:srgbClr val="0000CC"/>
                </a:solidFill>
              </a:rPr>
              <a:t>while </a:t>
            </a:r>
            <a:r>
              <a:rPr lang="en-US" altLang="zh-CN" b="1" dirty="0">
                <a:solidFill>
                  <a:srgbClr val="0000CC"/>
                </a:solidFill>
              </a:rPr>
              <a:t>(true) {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	think</a:t>
            </a:r>
            <a:r>
              <a:rPr lang="en-US" altLang="zh-CN" dirty="0">
                <a:solidFill>
                  <a:srgbClr val="0000CC"/>
                </a:solidFill>
              </a:rPr>
              <a:t>();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	P </a:t>
            </a:r>
            <a:r>
              <a:rPr lang="en-US" altLang="zh-CN" dirty="0">
                <a:solidFill>
                  <a:srgbClr val="0000CC"/>
                </a:solidFill>
              </a:rPr>
              <a:t>(fork[i]);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	P </a:t>
            </a:r>
            <a:r>
              <a:rPr lang="en-US" altLang="zh-CN" dirty="0">
                <a:solidFill>
                  <a:srgbClr val="0000CC"/>
                </a:solidFill>
              </a:rPr>
              <a:t>(fork [(i+1) </a:t>
            </a:r>
            <a:r>
              <a:rPr lang="en-US" altLang="zh-CN" b="1" dirty="0">
                <a:solidFill>
                  <a:srgbClr val="0000CC"/>
                </a:solidFill>
              </a:rPr>
              <a:t>mod </a:t>
            </a:r>
            <a:r>
              <a:rPr lang="en-US" altLang="zh-CN" dirty="0">
                <a:solidFill>
                  <a:srgbClr val="0000CC"/>
                </a:solidFill>
              </a:rPr>
              <a:t>5]);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	eat</a:t>
            </a:r>
            <a:r>
              <a:rPr lang="en-US" altLang="zh-CN" dirty="0">
                <a:solidFill>
                  <a:srgbClr val="0000CC"/>
                </a:solidFill>
              </a:rPr>
              <a:t>();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	V (fork </a:t>
            </a:r>
            <a:r>
              <a:rPr lang="en-US" altLang="zh-CN" dirty="0">
                <a:solidFill>
                  <a:srgbClr val="0000CC"/>
                </a:solidFill>
              </a:rPr>
              <a:t>[(i+1) </a:t>
            </a:r>
            <a:r>
              <a:rPr lang="en-US" altLang="zh-CN" b="1" dirty="0">
                <a:solidFill>
                  <a:srgbClr val="0000CC"/>
                </a:solidFill>
              </a:rPr>
              <a:t>mod </a:t>
            </a:r>
            <a:r>
              <a:rPr lang="en-US" altLang="zh-CN" dirty="0">
                <a:solidFill>
                  <a:srgbClr val="0000CC"/>
                </a:solidFill>
              </a:rPr>
              <a:t>5]);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	V (fork[i</a:t>
            </a:r>
            <a:r>
              <a:rPr lang="en-US" altLang="zh-CN" dirty="0">
                <a:solidFill>
                  <a:srgbClr val="0000CC"/>
                </a:solidFill>
              </a:rPr>
              <a:t>]);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}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}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void main()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>
                <a:solidFill>
                  <a:srgbClr val="0000CC"/>
                </a:solidFill>
              </a:rPr>
              <a:t>{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b="1" dirty="0" smtClean="0">
                <a:solidFill>
                  <a:srgbClr val="0000CC"/>
                </a:solidFill>
              </a:rPr>
              <a:t>      </a:t>
            </a:r>
            <a:r>
              <a:rPr lang="en-US" altLang="zh-CN" b="1" dirty="0" err="1" smtClean="0">
                <a:solidFill>
                  <a:srgbClr val="0000CC"/>
                </a:solidFill>
              </a:rPr>
              <a:t>parbegin</a:t>
            </a:r>
            <a:r>
              <a:rPr lang="en-US" altLang="zh-CN" b="1" dirty="0" smtClean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dirty="0">
                <a:solidFill>
                  <a:srgbClr val="0000CC"/>
                </a:solidFill>
              </a:rPr>
              <a:t>philosopher (0), philosopher (1</a:t>
            </a:r>
            <a:r>
              <a:rPr lang="en-US" altLang="zh-CN" dirty="0" smtClean="0">
                <a:solidFill>
                  <a:srgbClr val="0000CC"/>
                </a:solidFill>
              </a:rPr>
              <a:t>),philosopher </a:t>
            </a:r>
            <a:r>
              <a:rPr lang="en-US" altLang="zh-CN" dirty="0">
                <a:solidFill>
                  <a:srgbClr val="0000CC"/>
                </a:solidFill>
              </a:rPr>
              <a:t>(2), philosopher (3</a:t>
            </a:r>
            <a:r>
              <a:rPr lang="en-US" altLang="zh-CN" dirty="0" smtClean="0">
                <a:solidFill>
                  <a:srgbClr val="0000CC"/>
                </a:solidFill>
              </a:rPr>
              <a:t>),philosopher </a:t>
            </a:r>
            <a:r>
              <a:rPr lang="en-US" altLang="zh-CN" dirty="0">
                <a:solidFill>
                  <a:srgbClr val="0000CC"/>
                </a:solidFill>
              </a:rPr>
              <a:t>(4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en-US" altLang="zh-CN" b="1" dirty="0" smtClean="0">
                <a:solidFill>
                  <a:srgbClr val="0000CC"/>
                </a:solidFill>
              </a:rPr>
              <a:t>)</a:t>
            </a:r>
            <a:r>
              <a:rPr lang="en-US" altLang="zh-CN" dirty="0" smtClean="0">
                <a:solidFill>
                  <a:srgbClr val="0000CC"/>
                </a:solidFill>
              </a:rPr>
              <a:t>;    /</a:t>
            </a:r>
            <a:r>
              <a:rPr lang="zh-CN" altLang="en-US" dirty="0" smtClean="0">
                <a:solidFill>
                  <a:srgbClr val="0000CC"/>
                </a:solidFill>
              </a:rPr>
              <a:t>* 五个哲学家并发执行 </a:t>
            </a:r>
            <a:r>
              <a:rPr lang="en-US" altLang="zh-CN" dirty="0" smtClean="0">
                <a:solidFill>
                  <a:srgbClr val="0000CC"/>
                </a:solidFill>
              </a:rPr>
              <a:t>*/</a:t>
            </a:r>
            <a:endParaRPr lang="zh-CN" altLang="zh-CN" dirty="0">
              <a:solidFill>
                <a:srgbClr val="0000CC"/>
              </a:solidFill>
            </a:endParaRPr>
          </a:p>
          <a:p>
            <a:r>
              <a:rPr lang="en-US" altLang="zh-CN" dirty="0" smtClean="0">
                <a:solidFill>
                  <a:srgbClr val="0000CC"/>
                </a:solidFill>
              </a:rPr>
              <a:t>}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71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思考题</a:t>
            </a:r>
            <a:r>
              <a:rPr lang="en-US" altLang="zh-CN" sz="3600" dirty="0" smtClean="0"/>
              <a:t>2</a:t>
            </a:r>
            <a:r>
              <a:rPr lang="zh-CN" altLang="en-US" sz="3600" dirty="0"/>
              <a:t>（</a:t>
            </a:r>
            <a:r>
              <a:rPr lang="en-US" altLang="zh-CN" sz="3600" dirty="0" smtClean="0"/>
              <a:t>6.31</a:t>
            </a:r>
            <a:r>
              <a:rPr lang="zh-CN" altLang="en-US" sz="3600" dirty="0"/>
              <a:t>）</a:t>
            </a:r>
            <a:endParaRPr lang="en-US" altLang="zh-CN" sz="3600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56792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300" dirty="0" smtClean="0"/>
              <a:t>一个主修人类学、辅修计算机科学的学生参加了一个课题，调查是否可以教会非洲狒狒理解死锁。他找到一处很深的峡谷，在上边固定了一根横跨峡谷的绳索，这样狒狒就可以攀住绳索越过峡谷。同一时刻，只要朝着相同的方向就可以有几只狒狒通过。但如果向东和向西的狒狒同时攀在绳索上那么会产生死锁（狒狒会被卡在中间），由于它们无法在绳索上从另一只的背上翻过去。如果一只狒狒想越过峡谷，它必须看当前是否有别的狒狒正在逆向通行。利用信号量编写一个避免死锁的程序来解决该问题。不考虑连续东行的狒狒会使得西行的狒狒无限制的等待的情况。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820097" y="6240735"/>
            <a:ext cx="3000375" cy="4286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9900CC"/>
                </a:solidFill>
              </a:rPr>
              <a:t>Andrew </a:t>
            </a:r>
            <a:r>
              <a:rPr lang="en-US" altLang="zh-CN" sz="2000" b="1" dirty="0" err="1">
                <a:solidFill>
                  <a:srgbClr val="9900CC"/>
                </a:solidFill>
              </a:rPr>
              <a:t>S.Tanenbaum</a:t>
            </a:r>
            <a:endParaRPr lang="zh-CN" altLang="en-US" sz="20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 smtClean="0"/>
              <a:t>思考题</a:t>
            </a:r>
            <a:r>
              <a:rPr lang="en-US" altLang="zh-CN" sz="4000" dirty="0" smtClean="0"/>
              <a:t>3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628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zh-CN" sz="2400" dirty="0"/>
              <a:t>两个进程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，每一个进程都</a:t>
            </a:r>
            <a:r>
              <a:rPr lang="zh-CN" altLang="zh-CN" sz="2400" dirty="0" smtClean="0"/>
              <a:t>需要</a:t>
            </a:r>
            <a:r>
              <a:rPr lang="zh-CN" altLang="en-US" sz="2400" dirty="0" smtClean="0"/>
              <a:t>申请 资源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</a:t>
            </a:r>
            <a:r>
              <a:rPr lang="zh-CN" altLang="zh-CN" sz="2400" dirty="0" smtClean="0"/>
              <a:t>假如</a:t>
            </a:r>
            <a:r>
              <a:rPr lang="zh-CN" altLang="zh-CN" sz="2400" dirty="0"/>
              <a:t>这两个进程都以</a:t>
            </a:r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3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次序</a:t>
            </a:r>
            <a:r>
              <a:rPr lang="zh-CN" altLang="en-US" sz="2400" dirty="0" smtClean="0"/>
              <a:t>申请</a:t>
            </a:r>
            <a:r>
              <a:rPr lang="zh-CN" altLang="zh-CN" sz="2400" dirty="0" smtClean="0"/>
              <a:t>，系统不会</a:t>
            </a:r>
            <a:r>
              <a:rPr lang="zh-CN" altLang="zh-CN" sz="2400" dirty="0"/>
              <a:t>发生死锁。但如果</a:t>
            </a:r>
            <a:r>
              <a:rPr lang="en-US" altLang="zh-CN" sz="2400" dirty="0"/>
              <a:t>A</a:t>
            </a:r>
            <a:r>
              <a:rPr lang="zh-CN" altLang="zh-CN" sz="2400" dirty="0"/>
              <a:t>以</a:t>
            </a:r>
            <a:r>
              <a:rPr lang="en-US" altLang="zh-CN" sz="2400" dirty="0"/>
              <a:t>3</a:t>
            </a:r>
            <a:r>
              <a:rPr lang="zh-CN" altLang="zh-CN" sz="2400" dirty="0"/>
              <a:t>、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1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次序</a:t>
            </a:r>
            <a:r>
              <a:rPr lang="zh-CN" altLang="en-US" sz="2400" dirty="0" smtClean="0"/>
              <a:t>申请</a:t>
            </a:r>
            <a:r>
              <a:rPr lang="zh-CN" altLang="zh-CN" sz="2400" dirty="0" smtClean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以</a:t>
            </a:r>
            <a:r>
              <a:rPr lang="en-US" altLang="zh-CN" sz="2400" dirty="0"/>
              <a:t>1</a:t>
            </a:r>
            <a:r>
              <a:rPr lang="zh-CN" altLang="zh-CN" sz="2400" dirty="0"/>
              <a:t>、</a:t>
            </a:r>
            <a:r>
              <a:rPr lang="en-US" altLang="zh-CN" sz="2400" dirty="0"/>
              <a:t>2</a:t>
            </a:r>
            <a:r>
              <a:rPr lang="zh-CN" altLang="zh-CN" sz="2400" dirty="0"/>
              <a:t>、</a:t>
            </a:r>
            <a:r>
              <a:rPr lang="en-US" altLang="zh-CN" sz="2400" dirty="0"/>
              <a:t>3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次序</a:t>
            </a:r>
            <a:r>
              <a:rPr lang="zh-CN" altLang="en-US" sz="2400" dirty="0" smtClean="0"/>
              <a:t>申请</a:t>
            </a:r>
            <a:r>
              <a:rPr lang="zh-CN" altLang="zh-CN" sz="2400" dirty="0" smtClean="0"/>
              <a:t>，</a:t>
            </a:r>
            <a:r>
              <a:rPr lang="zh-CN" altLang="zh-CN" sz="2400" dirty="0"/>
              <a:t>则死锁可能发生。试</a:t>
            </a:r>
            <a:r>
              <a:rPr lang="zh-CN" altLang="zh-CN" sz="2400" dirty="0" smtClean="0"/>
              <a:t>计算</a:t>
            </a:r>
            <a:r>
              <a:rPr lang="zh-CN" altLang="en-US" sz="2400" dirty="0" smtClean="0"/>
              <a:t>当</a:t>
            </a:r>
            <a:r>
              <a:rPr lang="zh-CN" altLang="zh-CN" sz="2400" dirty="0" smtClean="0"/>
              <a:t>两</a:t>
            </a:r>
            <a:r>
              <a:rPr lang="zh-CN" altLang="zh-CN" sz="2400" dirty="0"/>
              <a:t>个</a:t>
            </a:r>
            <a:r>
              <a:rPr lang="zh-CN" altLang="zh-CN" sz="2400" dirty="0" smtClean="0"/>
              <a:t>进程</a:t>
            </a:r>
            <a:r>
              <a:rPr lang="zh-CN" altLang="en-US" sz="2400" dirty="0" smtClean="0"/>
              <a:t>申请资源</a:t>
            </a:r>
            <a:r>
              <a:rPr lang="zh-CN" altLang="zh-CN" sz="2400" dirty="0" smtClean="0"/>
              <a:t>的次序不确定</a:t>
            </a:r>
            <a:r>
              <a:rPr lang="zh-CN" altLang="en-US" sz="2400" dirty="0" smtClean="0"/>
              <a:t>的情形下</a:t>
            </a:r>
            <a:r>
              <a:rPr lang="zh-CN" altLang="zh-CN" sz="2400" dirty="0" smtClean="0"/>
              <a:t>，系统</a:t>
            </a:r>
            <a:r>
              <a:rPr lang="zh-CN" altLang="zh-CN" sz="2400" dirty="0"/>
              <a:t>保证不发生死锁的概率是多少？</a:t>
            </a:r>
            <a:endParaRPr lang="zh-CN" alt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7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重点小结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7200800" cy="511256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</a:rPr>
              <a:t>死锁、活锁和饥饿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资源分配图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</a:rPr>
              <a:t>死锁预防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死锁产生的四个必要条件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资源有序分配法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虚设备技术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</a:rPr>
              <a:t>死锁避免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 lvl="1"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银行家算法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</a:rPr>
              <a:t>死锁检测与解除</a:t>
            </a:r>
            <a:endParaRPr lang="en-US" altLang="zh-CN" sz="2400" b="1" dirty="0" smtClean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CC"/>
                </a:solidFill>
              </a:rPr>
              <a:t>哲学家就餐问题</a:t>
            </a:r>
            <a:endParaRPr lang="en-US" altLang="zh-CN" sz="24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8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 txBox="1">
            <a:spLocks/>
          </p:cNvSpPr>
          <p:nvPr/>
        </p:nvSpPr>
        <p:spPr bwMode="auto">
          <a:xfrm>
            <a:off x="1066800" y="4214818"/>
            <a:ext cx="62554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Right"/>
            <a:lightRig rig="threePt" dir="t"/>
          </a:scene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tabLst/>
              <a:defRPr/>
            </a:pPr>
            <a:r>
              <a:rPr lang="en-US" altLang="zh-CN" sz="6000" b="1" cap="all" dirty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Lucida Calligraphy" pitchFamily="66" charset="0"/>
                <a:ea typeface="+mj-ea"/>
                <a:cs typeface="+mj-cs"/>
              </a:rPr>
              <a:t>Thanks</a:t>
            </a:r>
            <a:endParaRPr lang="zh-CN" altLang="en-US" sz="6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Lucida Calligraphy" pitchFamily="66" charset="0"/>
              <a:ea typeface="+mj-ea"/>
              <a:cs typeface="+mj-cs"/>
            </a:endParaRPr>
          </a:p>
        </p:txBody>
      </p:sp>
      <p:sp>
        <p:nvSpPr>
          <p:cNvPr id="7" name="文本占位符 4"/>
          <p:cNvSpPr txBox="1">
            <a:spLocks/>
          </p:cNvSpPr>
          <p:nvPr/>
        </p:nvSpPr>
        <p:spPr bwMode="auto">
          <a:xfrm>
            <a:off x="1066800" y="3214686"/>
            <a:ext cx="6254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tabLst/>
              <a:defRPr/>
            </a:pPr>
            <a:r>
              <a:rPr kumimoji="0" lang="en-US" altLang="zh-CN" sz="54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Brush Script MT" pitchFamily="66" charset="0"/>
                <a:ea typeface="+mn-ea"/>
                <a:cs typeface="+mn-cs"/>
              </a:rPr>
              <a:t>The End</a:t>
            </a:r>
            <a:endParaRPr kumimoji="0" lang="zh-CN" altLang="en-US" sz="54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Brush Script MT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楷体_GB2312" pitchFamily="49" charset="-122"/>
              </a:rPr>
              <a:t>日常生活中的死锁现象（</a:t>
            </a:r>
            <a:r>
              <a:rPr lang="en-US" altLang="zh-CN" sz="3600" dirty="0" smtClean="0">
                <a:latin typeface="楷体_GB2312" pitchFamily="49" charset="-122"/>
              </a:rPr>
              <a:t>1</a:t>
            </a:r>
            <a:r>
              <a:rPr lang="zh-CN" altLang="en-US" sz="3600" dirty="0" smtClean="0">
                <a:latin typeface="楷体_GB2312" pitchFamily="49" charset="-122"/>
              </a:rPr>
              <a:t>）</a:t>
            </a:r>
            <a:endParaRPr lang="zh-CN" altLang="en-US" sz="3200" dirty="0" smtClean="0"/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88" y="3529013"/>
            <a:ext cx="760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4006850"/>
            <a:ext cx="700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我要过路口</a:t>
            </a:r>
            <a:r>
              <a:rPr lang="en-NZ" sz="24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和</a:t>
            </a:r>
            <a:r>
              <a:rPr lang="en-NZ" sz="2400" b="1" dirty="0" smtClean="0">
                <a:solidFill>
                  <a:srgbClr val="0000CC"/>
                </a:solidFill>
              </a:rPr>
              <a:t>B</a:t>
            </a:r>
            <a:endParaRPr lang="en-NZ" sz="2400" b="1" dirty="0">
              <a:solidFill>
                <a:srgbClr val="0000CC"/>
              </a:solidFill>
            </a:endParaRPr>
          </a:p>
        </p:txBody>
      </p:sp>
      <p:sp>
        <p:nvSpPr>
          <p:cNvPr id="12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我要过路口</a:t>
            </a:r>
            <a:r>
              <a:rPr lang="en-NZ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B 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和</a:t>
            </a:r>
            <a:r>
              <a:rPr lang="en-NZ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 </a:t>
            </a:r>
            <a:r>
              <a:rPr lang="en-NZ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C</a:t>
            </a:r>
          </a:p>
        </p:txBody>
      </p:sp>
      <p:sp>
        <p:nvSpPr>
          <p:cNvPr id="13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我要过路口</a:t>
            </a:r>
            <a:r>
              <a:rPr lang="en-NZ" sz="2400" b="1" dirty="0" smtClean="0">
                <a:solidFill>
                  <a:srgbClr val="0000CC"/>
                </a:solidFill>
              </a:rPr>
              <a:t>C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和 </a:t>
            </a:r>
            <a:r>
              <a:rPr lang="en-NZ" sz="2400" b="1" dirty="0" smtClean="0">
                <a:solidFill>
                  <a:srgbClr val="0000CC"/>
                </a:solidFill>
              </a:rPr>
              <a:t>B</a:t>
            </a:r>
            <a:endParaRPr lang="en-NZ" sz="2400" b="1" dirty="0">
              <a:solidFill>
                <a:srgbClr val="0000CC"/>
              </a:solidFill>
            </a:endParaRPr>
          </a:p>
        </p:txBody>
      </p:sp>
      <p:sp>
        <p:nvSpPr>
          <p:cNvPr id="14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我要过路口</a:t>
            </a:r>
            <a:r>
              <a:rPr lang="en-NZ" sz="2400" b="1" dirty="0" smtClean="0">
                <a:solidFill>
                  <a:srgbClr val="0000CC"/>
                </a:solidFill>
              </a:rPr>
              <a:t>D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</a:rPr>
              <a:t>和</a:t>
            </a:r>
            <a:r>
              <a:rPr lang="en-NZ" sz="2400" b="1" dirty="0" smtClean="0">
                <a:solidFill>
                  <a:srgbClr val="0000CC"/>
                </a:solidFill>
              </a:rPr>
              <a:t>A</a:t>
            </a:r>
            <a:endParaRPr lang="en-NZ" sz="2400" b="1" dirty="0">
              <a:solidFill>
                <a:srgbClr val="0000CC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20097" y="6309320"/>
            <a:ext cx="3000375" cy="4286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CC"/>
                </a:solidFill>
              </a:rPr>
              <a:t>William Stallings</a:t>
            </a:r>
            <a:endParaRPr lang="zh-CN" altLang="en-US" sz="20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1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00" y="1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日常生活中的死锁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现象（</a:t>
            </a:r>
            <a:r>
              <a:rPr lang="en-US" altLang="zh-CN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等</a:t>
            </a:r>
            <a:r>
              <a:rPr lang="en-NZ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B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空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出来</a:t>
            </a:r>
            <a:endParaRPr lang="en-NZ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0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等</a:t>
            </a:r>
            <a:r>
              <a:rPr lang="en-NZ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C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空出来</a:t>
            </a:r>
            <a:endParaRPr lang="en-NZ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1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等</a:t>
            </a:r>
            <a:r>
              <a:rPr lang="en-NZ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D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空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出来</a:t>
            </a:r>
            <a:endParaRPr lang="en-NZ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2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等</a:t>
            </a:r>
            <a:r>
              <a:rPr lang="en-US" altLang="zh-CN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A</a:t>
            </a:r>
            <a:r>
              <a:rPr lang="zh-CN" altLang="en-US" sz="2400" b="1" dirty="0" smtClean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空</a:t>
            </a:r>
            <a:r>
              <a:rPr lang="zh-CN" altLang="en-US" sz="2400" b="1" dirty="0">
                <a:solidFill>
                  <a:srgbClr val="0000CC"/>
                </a:solidFill>
                <a:latin typeface="Calibri" pitchFamily="34" charset="0"/>
                <a:ea typeface="华文楷体" pitchFamily="2" charset="-122"/>
                <a:cs typeface="Calibri" pitchFamily="34" charset="0"/>
              </a:rPr>
              <a:t>出来</a:t>
            </a:r>
            <a:endParaRPr lang="en-NZ" altLang="zh-CN" sz="2400" b="1" dirty="0">
              <a:solidFill>
                <a:srgbClr val="0000CC"/>
              </a:solidFill>
              <a:latin typeface="Calibri" pitchFamily="34" charset="0"/>
              <a:ea typeface="华文楷体" pitchFamily="2" charset="-122"/>
              <a:cs typeface="Calibri" pitchFamily="34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20097" y="6309320"/>
            <a:ext cx="3000375" cy="4286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 smtClean="0">
                <a:solidFill>
                  <a:srgbClr val="9900CC"/>
                </a:solidFill>
              </a:rPr>
              <a:t>William Stallings</a:t>
            </a:r>
            <a:endParaRPr lang="zh-CN" altLang="en-US" sz="20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5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zh-CN" altLang="en-US" sz="3600" dirty="0" smtClean="0">
                <a:latin typeface="宋体" pitchFamily="2" charset="-122"/>
              </a:rPr>
              <a:t>死锁的基本概念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D0"/>
                </a:solidFill>
                <a:latin typeface="楷体_GB2312" pitchFamily="49" charset="-122"/>
              </a:rPr>
              <a:t>死锁的定义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 smtClean="0">
                <a:solidFill>
                  <a:srgbClr val="0000D0"/>
                </a:solidFill>
                <a:latin typeface="楷体_GB2312" pitchFamily="49" charset="-122"/>
              </a:rPr>
              <a:t>      </a:t>
            </a:r>
            <a:r>
              <a:rPr lang="zh-CN" altLang="en-US" sz="2800" dirty="0" smtClean="0">
                <a:solidFill>
                  <a:srgbClr val="0000D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一组进程中，每个进程都无限等待被该组进程中另一进程所占有的资源，因而永远无法得到的资源，这种现象称为</a:t>
            </a:r>
            <a:r>
              <a:rPr lang="zh-CN" altLang="en-US" sz="28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进程死锁</a:t>
            </a:r>
            <a:r>
              <a:rPr lang="zh-CN" altLang="en-US" sz="2800" dirty="0" smtClean="0">
                <a:solidFill>
                  <a:srgbClr val="0000D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，这一组进程就称为</a:t>
            </a:r>
            <a:r>
              <a:rPr lang="zh-CN" altLang="en-US" sz="28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死锁进程</a:t>
            </a:r>
            <a:endParaRPr lang="en-US" altLang="zh-CN" sz="2800" dirty="0" smtClean="0">
              <a:solidFill>
                <a:srgbClr val="CC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dirty="0">
              <a:solidFill>
                <a:srgbClr val="CC0000"/>
              </a:solidFill>
              <a:latin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800" dirty="0" smtClean="0">
                <a:solidFill>
                  <a:srgbClr val="CC0000"/>
                </a:solidFill>
                <a:latin typeface="楷体_GB2312" pitchFamily="49" charset="-122"/>
              </a:rPr>
              <a:t>  </a:t>
            </a:r>
            <a:r>
              <a:rPr lang="zh-CN" altLang="en-US" sz="2800" dirty="0" smtClean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zh-CN" altLang="en-US" sz="2800" dirty="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死锁发生，会浪费大量系统资源，甚至导致系统崩溃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dirty="0" smtClean="0">
              <a:solidFill>
                <a:srgbClr val="CC0000"/>
              </a:solidFill>
              <a:latin typeface="楷体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584" y="5445224"/>
            <a:ext cx="7027886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/>
              <a:buChar char=""/>
              <a:defRPr kumimoji="0"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208" indent="-228600" algn="l" rtl="0" eaLnBrk="1" latinLnBrk="0" hangingPunct="1">
              <a:spcBef>
                <a:spcPts val="5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23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58952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0000"/>
              <a:buFont typeface="Wingdings"/>
              <a:buChar char="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70000"/>
              <a:buFont typeface="Wingdings"/>
              <a:buChar char="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72184" indent="-182880" algn="l" rtl="0" eaLnBrk="1" latinLnBrk="0" hangingPunct="1">
              <a:spcBef>
                <a:spcPts val="400"/>
              </a:spcBef>
              <a:buClr>
                <a:schemeClr val="accent4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733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 2"/>
              <a:buChar char="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7088" indent="-182880" algn="l" rtl="0" eaLnBrk="1" latinLnBrk="0" hangingPunct="1">
              <a:spcBef>
                <a:spcPts val="300"/>
              </a:spcBef>
              <a:buClr>
                <a:schemeClr val="accent4"/>
              </a:buClr>
              <a:buSzPct val="100000"/>
              <a:buChar char="•"/>
              <a:defRPr kumimoji="0" sz="1600" kern="1200" baseline="0">
                <a:solidFill>
                  <a:schemeClr val="tx1">
                    <a:tint val="8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/>
              <a:buChar char="§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参与死锁的所有进程都在等待资源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solidFill>
                  <a:srgbClr val="0000D0"/>
                </a:solidFill>
                <a:latin typeface="华文楷体" pitchFamily="2" charset="-122"/>
                <a:ea typeface="华文楷体" pitchFamily="2" charset="-122"/>
              </a:rPr>
              <a:t>参与死锁的进程是当前系统中所有进程的子集</a:t>
            </a:r>
          </a:p>
        </p:txBody>
      </p:sp>
    </p:spTree>
    <p:extLst>
      <p:ext uri="{BB962C8B-B14F-4D97-AF65-F5344CB8AC3E}">
        <p14:creationId xmlns:p14="http://schemas.microsoft.com/office/powerpoint/2010/main" val="289840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130</TotalTime>
  <Words>3555</Words>
  <Application>Microsoft Office PowerPoint</Application>
  <PresentationFormat>全屏显示(4:3)</PresentationFormat>
  <Paragraphs>614</Paragraphs>
  <Slides>63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凸显</vt:lpstr>
      <vt:lpstr>Document</vt:lpstr>
      <vt:lpstr>高级操作系统 Advanced  Operating  System</vt:lpstr>
      <vt:lpstr>本章要求掌握的概念</vt:lpstr>
      <vt:lpstr>大纲</vt:lpstr>
      <vt:lpstr>死锁的基本概念</vt:lpstr>
      <vt:lpstr>经典的哲学家就餐问题</vt:lpstr>
      <vt:lpstr>哲学家就餐问题第一种解决方案</vt:lpstr>
      <vt:lpstr>日常生活中的死锁现象（1）</vt:lpstr>
      <vt:lpstr>日常生活中的死锁现象（2）</vt:lpstr>
      <vt:lpstr>死锁的基本概念</vt:lpstr>
      <vt:lpstr>为什么会出现死锁？</vt:lpstr>
      <vt:lpstr>进程竞争可重用资源</vt:lpstr>
      <vt:lpstr>进程竞争可消耗资源</vt:lpstr>
      <vt:lpstr>活锁和饥饿的区别</vt:lpstr>
      <vt:lpstr>产生死锁的必要条件</vt:lpstr>
      <vt:lpstr>资源分配图（RAG）</vt:lpstr>
      <vt:lpstr>资源分配图(RAG)</vt:lpstr>
      <vt:lpstr>资源分配图</vt:lpstr>
      <vt:lpstr>例子：十字路口</vt:lpstr>
      <vt:lpstr>死锁定理</vt:lpstr>
      <vt:lpstr>资源分配图化简</vt:lpstr>
      <vt:lpstr>资源分配图化简的例子</vt:lpstr>
      <vt:lpstr>练习题</vt:lpstr>
      <vt:lpstr>解决死锁</vt:lpstr>
      <vt:lpstr>解决死锁的方法</vt:lpstr>
      <vt:lpstr>1.死锁预防</vt:lpstr>
      <vt:lpstr>死锁预防（1/4）</vt:lpstr>
      <vt:lpstr>死锁预防（2/4）</vt:lpstr>
      <vt:lpstr>死锁预防（3/4）</vt:lpstr>
      <vt:lpstr>死锁预防（4/4）</vt:lpstr>
      <vt:lpstr>采用资源有序分配法会产生死锁吗？</vt:lpstr>
      <vt:lpstr>2.死锁避免</vt:lpstr>
      <vt:lpstr>死锁避免</vt:lpstr>
      <vt:lpstr>死锁避免</vt:lpstr>
      <vt:lpstr>死锁避免</vt:lpstr>
      <vt:lpstr>小结</vt:lpstr>
      <vt:lpstr>死锁避免定义</vt:lpstr>
      <vt:lpstr>安全序列</vt:lpstr>
      <vt:lpstr>安全状态与不安全状态</vt:lpstr>
      <vt:lpstr>银行家算法（Banker’s Algorithm）</vt:lpstr>
      <vt:lpstr>银行家算法（Banker’s Algorithm）</vt:lpstr>
      <vt:lpstr>银行家算法</vt:lpstr>
      <vt:lpstr>银行家算法</vt:lpstr>
      <vt:lpstr>银行家算法</vt:lpstr>
      <vt:lpstr>银行家算法应用1</vt:lpstr>
      <vt:lpstr>银行家算法应用2</vt:lpstr>
      <vt:lpstr>3.死锁的检测与解除</vt:lpstr>
      <vt:lpstr>一个简单的死锁检测算法</vt:lpstr>
      <vt:lpstr>死锁的解除</vt:lpstr>
      <vt:lpstr>哲学家就餐问题</vt:lpstr>
      <vt:lpstr>为防止死锁发生可采取的措施</vt:lpstr>
      <vt:lpstr>哲学家就餐问题第二种解决方案</vt:lpstr>
      <vt:lpstr>哲学家就餐问题第三种解决方案</vt:lpstr>
      <vt:lpstr>哲学家就餐问题第三种解决方案</vt:lpstr>
      <vt:lpstr>哲学家就餐问题第四种解决方案(1)</vt:lpstr>
      <vt:lpstr>哲学家就餐问题第四种解决方案(2)</vt:lpstr>
      <vt:lpstr>哲学家就餐问题第四种解决方案(3)</vt:lpstr>
      <vt:lpstr>哲学家就餐问题讨论</vt:lpstr>
      <vt:lpstr>课堂讨论</vt:lpstr>
      <vt:lpstr>思考题1（6.28）</vt:lpstr>
      <vt:lpstr>思考题2（6.31）</vt:lpstr>
      <vt:lpstr>思考题3</vt:lpstr>
      <vt:lpstr>重点小结</vt:lpstr>
      <vt:lpstr>PowerPoint 演示文稿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高级操作系统 Advanced Operating System</dc:title>
  <dc:creator>陈向群</dc:creator>
  <cp:lastModifiedBy>admin</cp:lastModifiedBy>
  <cp:revision>53</cp:revision>
  <dcterms:created xsi:type="dcterms:W3CDTF">2011-05-05T05:43:54Z</dcterms:created>
  <dcterms:modified xsi:type="dcterms:W3CDTF">2017-12-07T04:40:42Z</dcterms:modified>
</cp:coreProperties>
</file>