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421" r:id="rId88"/>
    <p:sldId id="422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07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262" r:id="rId1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06BA8-A4BA-4029-8925-0292D8EBC6DE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7A63-BCCE-4ABC-88B8-6AF75C588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2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0000CC"/>
                </a:solidFill>
                <a:latin typeface="楷体_GB2312" pitchFamily="49" charset="-122"/>
              </a:rPr>
              <a:t>文件系统在操作系统接口中占的比例最大，用户使用操作系统的体验在很大程度上取决于文件系统的使用效果</a:t>
            </a:r>
            <a:endParaRPr lang="en-US" altLang="zh-CN" sz="1200" b="1" dirty="0">
              <a:solidFill>
                <a:srgbClr val="0000CC"/>
              </a:solidFill>
              <a:latin typeface="楷体_GB2312" pitchFamily="49" charset="-122"/>
            </a:endParaRPr>
          </a:p>
          <a:p>
            <a:r>
              <a:rPr lang="zh-CN" altLang="en-US" dirty="0"/>
              <a:t>安全：多层次保护数据安全</a:t>
            </a:r>
          </a:p>
          <a:p>
            <a:r>
              <a:rPr lang="zh-CN" altLang="en-US" dirty="0"/>
              <a:t>可靠：持久保存文件；避免系统崩溃、媒体错误、攻击等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此处，目录项</a:t>
            </a:r>
            <a:r>
              <a:rPr lang="en-US" altLang="zh-CN" dirty="0"/>
              <a:t>=i</a:t>
            </a:r>
            <a:r>
              <a:rPr lang="zh-CN" altLang="en-US" dirty="0"/>
              <a:t>节点号</a:t>
            </a:r>
            <a:r>
              <a:rPr lang="en-US" altLang="zh-CN" dirty="0"/>
              <a:t>+</a:t>
            </a:r>
            <a:r>
              <a:rPr lang="zh-CN" altLang="en-US" dirty="0"/>
              <a:t>文件名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节点基本等于</a:t>
            </a:r>
            <a:r>
              <a:rPr lang="en-US" altLang="zh-CN"/>
              <a:t>FCB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分区表项：是否可引导？分区起始、结束地址，分区类型（</a:t>
            </a:r>
            <a:r>
              <a:rPr lang="en-US" altLang="zh-CN" dirty="0"/>
              <a:t>07</a:t>
            </a:r>
            <a:r>
              <a:rPr lang="zh-CN" altLang="en-US" dirty="0"/>
              <a:t>：</a:t>
            </a:r>
            <a:r>
              <a:rPr lang="en-US" altLang="zh-CN" dirty="0"/>
              <a:t>NTFS</a:t>
            </a:r>
            <a:r>
              <a:rPr lang="zh-CN" altLang="en-US" dirty="0"/>
              <a:t>），分区大小扇区数</a:t>
            </a:r>
            <a:endParaRPr lang="en-US" altLang="zh-CN" dirty="0"/>
          </a:p>
          <a:p>
            <a:r>
              <a:rPr lang="zh-CN" altLang="en-US" dirty="0"/>
              <a:t>主引导扇区：主引导程序、分区表、结束标识（</a:t>
            </a:r>
            <a:r>
              <a:rPr lang="en-US" altLang="zh-CN" dirty="0"/>
              <a:t>55AA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汇编的跳转指令：跳转到引导代码处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E812F7-38B1-44FD-BA49-DA3C5AAA8B1F}" type="slidenum">
              <a:rPr lang="en-US" altLang="zh-CN" smtClean="0"/>
              <a:pPr eaLnBrk="1" hangingPunct="1"/>
              <a:t>51</a:t>
            </a:fld>
            <a:endParaRPr lang="en-US" altLang="zh-CN"/>
          </a:p>
        </p:txBody>
      </p:sp>
      <p:sp>
        <p:nvSpPr>
          <p:cNvPr id="208899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77BBCCE-E84C-4967-8DE3-FB705C59D86E}" type="slidenum">
              <a:rPr lang="en-US" altLang="zh-CN" sz="1200"/>
              <a:pPr algn="r" eaLnBrk="1" hangingPunct="1"/>
              <a:t>51</a:t>
            </a:fld>
            <a:endParaRPr lang="en-US" altLang="zh-CN" sz="1200"/>
          </a:p>
        </p:txBody>
      </p:sp>
      <p:sp>
        <p:nvSpPr>
          <p:cNvPr id="208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200" dirty="0"/>
              <a:t>引导扇区中的</a:t>
            </a:r>
            <a:r>
              <a:rPr lang="en-US" altLang="zh-CN" sz="1200" dirty="0"/>
              <a:t>BIOS</a:t>
            </a:r>
            <a:r>
              <a:rPr lang="zh-CN" altLang="en-US" sz="1200" dirty="0"/>
              <a:t>参数块内容：簇大小、根目录项数目、</a:t>
            </a:r>
            <a:r>
              <a:rPr lang="en-US" altLang="zh-CN" sz="1200" dirty="0"/>
              <a:t>FAT</a:t>
            </a:r>
            <a:r>
              <a:rPr lang="zh-CN" altLang="en-US" sz="1200" dirty="0"/>
              <a:t>表大小、磁盘参数（每道扇区数，磁头数）、文件卷中的扇区总数、簇编号长度等等</a:t>
            </a: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521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9263E90-6D79-48C1-9E6E-A4BDBC738912}" type="slidenum">
              <a:rPr lang="en-US" altLang="zh-CN" smtClean="0"/>
              <a:pPr eaLnBrk="1" hangingPunct="1"/>
              <a:t>52</a:t>
            </a:fld>
            <a:endParaRPr lang="en-US" altLang="zh-CN"/>
          </a:p>
        </p:txBody>
      </p:sp>
      <p:sp>
        <p:nvSpPr>
          <p:cNvPr id="209923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4B4FA9E-1CA4-4976-A94E-EC866EE22A63}" type="slidenum">
              <a:rPr lang="en-US" altLang="zh-CN" sz="1200"/>
              <a:pPr algn="r" eaLnBrk="1" hangingPunct="1"/>
              <a:t>52</a:t>
            </a:fld>
            <a:endParaRPr lang="en-US" altLang="zh-CN" sz="1200"/>
          </a:p>
        </p:txBody>
      </p:sp>
      <p:sp>
        <p:nvSpPr>
          <p:cNvPr id="209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FSINFO</a:t>
            </a:r>
            <a:r>
              <a:rPr lang="zh-CN" altLang="en-US" dirty="0"/>
              <a:t>：下一个可用簇，空闲簇总数，仅供</a:t>
            </a:r>
            <a:r>
              <a:rPr lang="en-US" altLang="zh-CN" dirty="0"/>
              <a:t>OS</a:t>
            </a:r>
            <a:r>
              <a:rPr lang="zh-CN" altLang="en-US" dirty="0"/>
              <a:t>参考，不总是正确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255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表的最前面两项（簇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）是保留的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第一个簇中存放了介质描述符，对软盘来说是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0x0f0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，数据区在根目录后，簇号为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FAT32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0x0ffffff8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0xffffffff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不同，簇号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以后，根目录位于数据区，包含在簇号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以内（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的根目录不包含在簇内）。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3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B5E48-E7C4-40F1-869D-5B6B687F493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时间占用了以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开始的两个字节，其中保存了时、分和秒。从高位开始，小时占前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位，分占中间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位，秒占最后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日期占用了以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开始的两个字节，其中保存了年、月和日。从高位开始，年占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位，月占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位，日占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</a:t>
            </a:r>
            <a:endParaRPr lang="zh-CN" altLang="en-US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5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C5924E-0C83-464B-BC8D-2FAC6916D46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卷标项</a:t>
            </a:r>
            <a:r>
              <a:rPr lang="en-US" altLang="zh-CN" dirty="0"/>
              <a:t>[</a:t>
            </a:r>
            <a:r>
              <a:rPr lang="zh-CN" altLang="en-US" dirty="0"/>
              <a:t>仅根目录有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zh-CN" altLang="en-US" dirty="0"/>
              <a:t>已删除目录项：第一字节为</a:t>
            </a:r>
            <a:r>
              <a:rPr lang="en-US" altLang="zh-CN" dirty="0"/>
              <a:t>0xE5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80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3C964-7E6F-4CCB-9045-16A5D63AE97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文件名的第一个字节：</a:t>
            </a:r>
            <a:r>
              <a:rPr lang="en-US" altLang="zh-CN" dirty="0"/>
              <a:t>0x00</a:t>
            </a:r>
            <a:r>
              <a:rPr lang="zh-CN" altLang="en-US" dirty="0"/>
              <a:t>，表示该目录项未被分配使用；</a:t>
            </a:r>
            <a:r>
              <a:rPr lang="en-US" altLang="zh-CN" dirty="0"/>
              <a:t>0xE5</a:t>
            </a:r>
            <a:r>
              <a:rPr lang="zh-CN" altLang="en-US" dirty="0"/>
              <a:t>，表示已被分配使用，但目前已删除</a:t>
            </a:r>
          </a:p>
        </p:txBody>
      </p:sp>
    </p:spTree>
    <p:extLst>
      <p:ext uri="{BB962C8B-B14F-4D97-AF65-F5344CB8AC3E}">
        <p14:creationId xmlns:p14="http://schemas.microsoft.com/office/powerpoint/2010/main" val="12814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D21C7-8CED-4ED5-94CE-893489328521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4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选择文件组织方式的原则：</a:t>
            </a:r>
            <a:endParaRPr lang="en-US" altLang="zh-CN" sz="12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1200" b="1" kern="0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访问快速、易于修改、节约存储空间、维护简单、可靠性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sz="1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哪一个更重要取决于使用文件的应用程序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sz="1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有些原则是相互矛盾的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7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软链接：通过存储真实文件的逻辑名称来实现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40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卸载就是将挂载点的目录内容中的相关记录删除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3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4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物理转储：简单、快速；但不灵活，如增量转储、跳过目录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78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2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41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流式文件的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好处：提供很大的灵活性</a:t>
            </a:r>
            <a:endParaRPr lang="en-US" altLang="zh-CN" dirty="0">
              <a:solidFill>
                <a:srgbClr val="A50021"/>
              </a:solidFill>
              <a:latin typeface="Times New Roman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无结构：单词、字节序列</a:t>
            </a:r>
          </a:p>
          <a:p>
            <a:r>
              <a:rPr lang="zh-CN" altLang="en-US" dirty="0"/>
              <a:t>简单记录结构：分列；固定长度；可变长度</a:t>
            </a:r>
          </a:p>
          <a:p>
            <a:r>
              <a:rPr lang="zh-CN" altLang="en-US" dirty="0"/>
              <a:t>复杂结构：格式化的文档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, MS Word, PDF)</a:t>
            </a:r>
            <a:r>
              <a:rPr lang="zh-CN" altLang="en-US" dirty="0"/>
              <a:t>；可执行文件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2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17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78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55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3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58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0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94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4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87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69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7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18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4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29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2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65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73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990099"/>
                </a:solidFill>
                <a:latin typeface="Times New Roman" pitchFamily="18" charset="0"/>
                <a:ea typeface="宋体" charset="-122"/>
              </a:rPr>
              <a:t>克服了最短寻道优先的缺点，既考虑了距离，同时又考虑了方向</a:t>
            </a:r>
            <a:endParaRPr lang="zh-CN" altLang="en-US">
              <a:latin typeface="宋体" charset="-122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29CB25-BDF6-4524-99F5-62EA7133FC86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优点：文件读取表现好；高效的顺序和随机访问</a:t>
            </a:r>
            <a:endParaRPr lang="en-US" altLang="zh-CN" dirty="0"/>
          </a:p>
          <a:p>
            <a:r>
              <a:rPr lang="zh-CN" altLang="en-US" dirty="0"/>
              <a:t>缺点：碎片；文件增长问题（预分配？按需分配？）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688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92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993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879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96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99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68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66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56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Inexpensive</a:t>
            </a:r>
          </a:p>
          <a:p>
            <a:r>
              <a:rPr lang="zh-CN" altLang="en-US" dirty="0"/>
              <a:t>多磁盘管理技术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047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软件：操作系统内的文件卷管理</a:t>
            </a:r>
            <a:endParaRPr lang="en-US" altLang="zh-CN" dirty="0"/>
          </a:p>
          <a:p>
            <a:r>
              <a:rPr lang="zh-CN" altLang="en-US" dirty="0"/>
              <a:t>硬件：</a:t>
            </a:r>
            <a:r>
              <a:rPr lang="en-US" altLang="zh-CN" dirty="0"/>
              <a:t>RAID</a:t>
            </a:r>
            <a:r>
              <a:rPr lang="zh-CN" altLang="en-US" dirty="0"/>
              <a:t>硬件控制器</a:t>
            </a:r>
            <a:r>
              <a:rPr lang="en-US" altLang="zh-CN" dirty="0"/>
              <a:t>(I/O)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2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优点：创建、增大、缩小很容易；没有碎片</a:t>
            </a:r>
          </a:p>
          <a:p>
            <a:r>
              <a:rPr lang="zh-CN" altLang="en-US" dirty="0"/>
              <a:t>缺点：无法实现真正的随机访问；可靠性差（破坏一个链，后面的数据块就丢了）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5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把数据块分成多个子块，存储在独立的磁盘中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dirty="0"/>
              <a:t>通过独立磁盘上并行数据块访问提供更大的磁盘带宽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广泛应用于对数据存取速度要求较高、对数据安全不介意的领域，图形工作站等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709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向两个磁盘写入，从任何一个读取：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可靠性成倍增长；读取性能线性增加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dirty="0">
              <a:latin typeface="宋体" charset="-122"/>
              <a:ea typeface="宋体" charset="-122"/>
            </a:endParaRPr>
          </a:p>
          <a:p>
            <a:r>
              <a:rPr lang="zh-CN" altLang="en-US" dirty="0">
                <a:latin typeface="宋体" charset="-122"/>
                <a:ea typeface="宋体" charset="-122"/>
              </a:rPr>
              <a:t>用于对数据安全性要求较高的领域，如服务器及数据库存储。有时将服务器的系统磁盘安装于</a:t>
            </a:r>
            <a:r>
              <a:rPr lang="en-US" altLang="zh-CN" dirty="0">
                <a:latin typeface="宋体" charset="-122"/>
                <a:ea typeface="宋体" charset="-122"/>
              </a:rPr>
              <a:t>RAID1</a:t>
            </a:r>
            <a:r>
              <a:rPr lang="zh-CN" altLang="en-US" dirty="0">
                <a:latin typeface="宋体" charset="-122"/>
                <a:ea typeface="宋体" charset="-122"/>
              </a:rPr>
              <a:t>上以保证连续稳定地提供系统平台服务。</a:t>
            </a:r>
            <a:endParaRPr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9274E-2123-4790-BA59-0BC28B754253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04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使用一定的编码技术提供错误检查和恢复，但这种编码技术需要多个磁盘存放检查及恢复信息，使得</a:t>
            </a:r>
            <a:r>
              <a:rPr lang="en-US" altLang="zh-CN" dirty="0"/>
              <a:t>RAID2</a:t>
            </a:r>
            <a:r>
              <a:rPr lang="zh-CN" altLang="en-US" dirty="0"/>
              <a:t>技术实施复杂，商业环境少用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474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可以提高读写速度。和</a:t>
            </a:r>
            <a:r>
              <a:rPr lang="en-US" altLang="zh-CN" dirty="0">
                <a:latin typeface="宋体" charset="-122"/>
                <a:ea typeface="宋体" charset="-122"/>
              </a:rPr>
              <a:t>RAID0</a:t>
            </a:r>
            <a:r>
              <a:rPr lang="zh-CN" altLang="en-US" dirty="0">
                <a:latin typeface="宋体" charset="-122"/>
                <a:ea typeface="宋体" charset="-122"/>
              </a:rPr>
              <a:t>相比速度有所下降，主要是因为校验码单独保存。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r>
              <a:rPr lang="zh-CN" altLang="en-US" dirty="0">
                <a:latin typeface="宋体" charset="-122"/>
                <a:ea typeface="宋体" charset="-122"/>
              </a:rPr>
              <a:t>磁盘利用率高。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r>
              <a:rPr lang="zh-CN" altLang="en-US" dirty="0">
                <a:latin typeface="宋体" charset="-122"/>
                <a:ea typeface="宋体" charset="-122"/>
              </a:rPr>
              <a:t>对于大量的连续数据可提供很好的传输率，但对于随机数据，校验盘会成为写操作的瓶颈。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r>
              <a:rPr lang="zh-CN" altLang="en-US" dirty="0">
                <a:latin typeface="宋体" charset="-122"/>
                <a:ea typeface="宋体" charset="-122"/>
              </a:rPr>
              <a:t>关于校验值的计算，一般是按位“异或”</a:t>
            </a:r>
            <a:endParaRPr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2AE2B-96E3-474F-B6C7-BAB7DDD35D25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3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数据块级的磁盘条带化加专用奇偶校验磁盘</a:t>
            </a:r>
          </a:p>
          <a:p>
            <a:r>
              <a:rPr lang="zh-CN" altLang="en-US" dirty="0">
                <a:latin typeface="宋体" charset="-122"/>
                <a:ea typeface="宋体" charset="-122"/>
              </a:rPr>
              <a:t>允许从任意一个故障磁盘中恢复</a:t>
            </a:r>
          </a:p>
          <a:p>
            <a:endParaRPr lang="en-NZ" altLang="zh-CN" dirty="0">
              <a:latin typeface="宋体" charset="-122"/>
              <a:ea typeface="宋体" charset="-122"/>
            </a:endParaRPr>
          </a:p>
          <a:p>
            <a:r>
              <a:rPr lang="en-NZ" altLang="zh-CN" dirty="0">
                <a:latin typeface="宋体" charset="-122"/>
                <a:ea typeface="宋体" charset="-122"/>
              </a:rPr>
              <a:t>A bit-by-bit parity strip is calculated across corresponding strips on each data disk, </a:t>
            </a:r>
          </a:p>
          <a:p>
            <a:pPr lvl="1">
              <a:buFontTx/>
              <a:buChar char="•"/>
            </a:pPr>
            <a:r>
              <a:rPr lang="en-NZ" altLang="zh-CN" dirty="0">
                <a:latin typeface="宋体" charset="-122"/>
                <a:ea typeface="宋体" charset="-122"/>
              </a:rPr>
              <a:t> and the parity bits are stored in the corresponding strip on the parity disk.</a:t>
            </a:r>
          </a:p>
          <a:p>
            <a:endParaRPr lang="en-NZ" altLang="zh-CN" dirty="0">
              <a:latin typeface="宋体" charset="-122"/>
              <a:ea typeface="宋体" charset="-122"/>
            </a:endParaRPr>
          </a:p>
          <a:p>
            <a:endParaRPr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FF26A-C63C-488E-A4C7-F3EE06C17DB1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191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写损失：每一次写操作，将产生四个实际的读写操作，其中两次读旧的数据及奇偶信息，两次写新的数据及奇偶信息。</a:t>
            </a:r>
            <a:endParaRPr lang="en-NZ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52302-C661-4D53-91F6-34096079904E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32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宋体" charset="-122"/>
                <a:ea typeface="宋体" charset="-122"/>
              </a:rPr>
              <a:t>如果同时两块盘损坏，阵列崩溃，</a:t>
            </a:r>
            <a:r>
              <a:rPr lang="en-US" altLang="zh-CN">
                <a:latin typeface="宋体" charset="-122"/>
                <a:ea typeface="宋体" charset="-122"/>
              </a:rPr>
              <a:t>RAID6</a:t>
            </a:r>
            <a:r>
              <a:rPr lang="zh-CN" altLang="en-US">
                <a:latin typeface="宋体" charset="-122"/>
                <a:ea typeface="宋体" charset="-122"/>
              </a:rPr>
              <a:t>未达到更高的安全性而设计</a:t>
            </a:r>
            <a:endParaRPr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E3A7-60C5-4348-AFC0-54EE70A0FB98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26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E3A7-60C5-4348-AFC0-54EE70A0FB98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30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150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优点：创建、增大、缩小很容易；没有碎片；支持直接访问</a:t>
            </a:r>
            <a:endParaRPr lang="en-US" altLang="zh-CN" dirty="0"/>
          </a:p>
          <a:p>
            <a:r>
              <a:rPr lang="zh-CN" altLang="en-US" dirty="0"/>
              <a:t>缺点：当文件很小时，存储索引的开销；如何处理大文件？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670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2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33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191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93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016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72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60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A8BAC-3608-4500-B411-33F072812491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用户可自定义属性</a:t>
            </a:r>
          </a:p>
          <a:p>
            <a:pPr eaLnBrk="1" hangingPunct="1"/>
            <a:r>
              <a:rPr lang="en-US" altLang="zh-CN" dirty="0"/>
              <a:t>NTFS</a:t>
            </a:r>
            <a:r>
              <a:rPr lang="zh-CN" altLang="en-US" dirty="0"/>
              <a:t>支持用户权限管理</a:t>
            </a:r>
          </a:p>
          <a:p>
            <a:pPr lvl="1" eaLnBrk="1" hangingPunct="1"/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种权限划分：读、写、运行、删除和修改权限</a:t>
            </a:r>
          </a:p>
          <a:p>
            <a:pPr lvl="1" eaLnBrk="1" hangingPunct="1"/>
            <a:r>
              <a:rPr lang="zh-CN" altLang="en-US" dirty="0"/>
              <a:t>支持按用户、用户组分配权限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966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B5EDB-E55B-4B6B-87B5-93D1804D6C9F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285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8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429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A0B345-15A8-4999-927B-96FD7F5E76AC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326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39940-008A-4860-8886-E814105E85A8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990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如果文件很小，则整个文件位于</a:t>
            </a:r>
            <a:r>
              <a:rPr lang="en-US" altLang="zh-CN" dirty="0"/>
              <a:t>MFT</a:t>
            </a:r>
            <a:r>
              <a:rPr lang="zh-CN" altLang="en-US" dirty="0"/>
              <a:t>的一行</a:t>
            </a:r>
          </a:p>
          <a:p>
            <a:r>
              <a:rPr lang="zh-CN" altLang="en-US" dirty="0"/>
              <a:t>一般：一行包含文件的一部分信息，其余放到卷中的其他可用簇中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876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D2317-6211-4DA0-AD26-AAC0709B7356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、如果一个属性（如文件数据属性）太大而不能存放在只有</a:t>
            </a:r>
            <a:r>
              <a:rPr lang="en-US" altLang="zh-CN" dirty="0"/>
              <a:t>1KB</a:t>
            </a:r>
            <a:r>
              <a:rPr lang="zh-CN" altLang="en-US" dirty="0"/>
              <a:t>的</a:t>
            </a:r>
            <a:r>
              <a:rPr lang="en-US" altLang="zh-CN" dirty="0"/>
              <a:t>MFT</a:t>
            </a:r>
            <a:r>
              <a:rPr lang="zh-CN" altLang="en-US" dirty="0"/>
              <a:t>文件记录中，那么</a:t>
            </a:r>
            <a:r>
              <a:rPr lang="en-US" altLang="zh-CN" dirty="0"/>
              <a:t>NTFS</a:t>
            </a:r>
            <a:r>
              <a:rPr lang="zh-CN" altLang="en-US" dirty="0"/>
              <a:t>将从</a:t>
            </a:r>
            <a:r>
              <a:rPr lang="en-US" altLang="zh-CN" dirty="0"/>
              <a:t>MFT</a:t>
            </a:r>
            <a:r>
              <a:rPr lang="zh-CN" altLang="en-US" dirty="0"/>
              <a:t>之外分配区域。这些区域通常称为一个延展（</a:t>
            </a:r>
            <a:r>
              <a:rPr lang="en-US" altLang="zh-CN" dirty="0"/>
              <a:t>run</a:t>
            </a:r>
            <a:r>
              <a:rPr lang="zh-CN" altLang="en-US" dirty="0"/>
              <a:t>）或一个延伸（</a:t>
            </a:r>
            <a:r>
              <a:rPr lang="en-US" altLang="zh-CN" dirty="0"/>
              <a:t>extent</a:t>
            </a:r>
            <a:r>
              <a:rPr lang="zh-CN" altLang="en-US" dirty="0"/>
              <a:t>），它们可用来存储属性值，如文件数据。如果以后属性值又增加，那么</a:t>
            </a:r>
            <a:r>
              <a:rPr lang="en-US" altLang="zh-CN" dirty="0"/>
              <a:t>NTFS</a:t>
            </a:r>
            <a:r>
              <a:rPr lang="zh-CN" altLang="en-US" dirty="0"/>
              <a:t>将会再分配一个延展，以便用来存储额外的数据。值存储在延展中而不是在</a:t>
            </a:r>
            <a:r>
              <a:rPr lang="en-US" altLang="zh-CN" dirty="0"/>
              <a:t>MFT</a:t>
            </a:r>
            <a:r>
              <a:rPr lang="zh-CN" altLang="en-US" dirty="0"/>
              <a:t>文件记录中的属性称为非常驻属性（</a:t>
            </a:r>
            <a:r>
              <a:rPr lang="en-US" altLang="zh-CN" dirty="0"/>
              <a:t>nonresident attributes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、在标准属性中，只有可以增长的属性才是非常驻的；对文件来说，可增长的属性有数据、属性列表等。标准信息和文件名属性总是常驻的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2547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DEACE-0864-4DAA-A92F-E75A7416FC91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74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17EF7-4C30-480A-92CF-A8744B5682F9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元数据文件的文件头以“</a:t>
            </a:r>
            <a:r>
              <a:rPr lang="en-US" altLang="zh-CN" dirty="0"/>
              <a:t>$</a:t>
            </a:r>
            <a:r>
              <a:rPr lang="zh-CN" altLang="en-US" dirty="0"/>
              <a:t>”符号开头</a:t>
            </a:r>
            <a:endParaRPr lang="en-US" altLang="zh-CN" dirty="0"/>
          </a:p>
          <a:p>
            <a:pPr eaLnBrk="1" hangingPunct="1"/>
            <a:r>
              <a:rPr lang="en-US" altLang="zh-CN" dirty="0"/>
              <a:t>DBR</a:t>
            </a:r>
            <a:r>
              <a:rPr lang="zh-CN" altLang="en-US" dirty="0"/>
              <a:t>扇区是引导文件的第一个扇区</a:t>
            </a:r>
          </a:p>
        </p:txBody>
      </p:sp>
    </p:spTree>
    <p:extLst>
      <p:ext uri="{BB962C8B-B14F-4D97-AF65-F5344CB8AC3E}">
        <p14:creationId xmlns:p14="http://schemas.microsoft.com/office/powerpoint/2010/main" val="15152860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CD306-7654-4A9B-95FD-821026EE5885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294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1A7BA9-CD30-47D0-9CCE-0F0C954B5D80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13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1A7BA9-CD30-47D0-9CCE-0F0C954B5D80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13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3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此刻，目录项</a:t>
            </a:r>
            <a:r>
              <a:rPr lang="en-US" altLang="zh-CN" dirty="0"/>
              <a:t>=FCB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543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B0389-B1DF-471F-907B-8705310A0FE7}" type="slidenum">
              <a:rPr lang="zh-CN" altLang="en-US" smtClean="0"/>
              <a:pPr>
                <a:defRPr/>
              </a:pPr>
              <a:t>152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上图是存储在两个</a:t>
            </a:r>
            <a:r>
              <a:rPr lang="en-US" altLang="zh-CN"/>
              <a:t>run</a:t>
            </a:r>
            <a:r>
              <a:rPr lang="zh-CN" altLang="en-US"/>
              <a:t>中的非常驻属性。当一个属性为非常驻时，如大文件的数据，它的头包含了</a:t>
            </a:r>
            <a:r>
              <a:rPr lang="en-US" altLang="zh-CN"/>
              <a:t>NTFS</a:t>
            </a:r>
            <a:r>
              <a:rPr lang="zh-CN" altLang="en-US"/>
              <a:t>需要在磁盘上定位该属性值的所有信息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08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92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F404FC-1D3D-4B5E-8647-BEF4633958A2}" type="slidenum">
              <a:rPr lang="zh-CN" altLang="en-US" smtClean="0"/>
              <a:pPr>
                <a:defRPr/>
              </a:pPr>
              <a:t>154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940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F1E5B-7809-4B26-B6D5-C4FF3ECA63D9}" type="slidenum">
              <a:rPr lang="zh-CN" altLang="en-US" smtClean="0"/>
              <a:pPr>
                <a:defRPr/>
              </a:pPr>
              <a:t>155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545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1170B-1BAA-4253-8AE6-A6FDD1D712B7}" type="slidenum">
              <a:rPr lang="zh-CN" altLang="en-US" smtClean="0"/>
              <a:pPr>
                <a:defRPr/>
              </a:pPr>
              <a:t>156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618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9657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7B484-C857-4C64-9F99-25A8AB698BFB}" type="slidenum">
              <a:rPr lang="zh-CN" altLang="en-US" smtClean="0"/>
              <a:pPr>
                <a:defRPr/>
              </a:pPr>
              <a:t>158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387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3200" b="1">
                <a:latin typeface="幼圆" pitchFamily="49" charset="-122"/>
                <a:ea typeface="幼圆" pitchFamily="49" charset="-122"/>
              </a:defRPr>
            </a:lvl1pPr>
            <a:lvl2pPr>
              <a:defRPr sz="2800" b="1">
                <a:latin typeface="幼圆" pitchFamily="49" charset="-122"/>
                <a:ea typeface="幼圆" pitchFamily="49" charset="-122"/>
              </a:defRPr>
            </a:lvl2pPr>
            <a:lvl3pPr>
              <a:defRPr sz="2400" b="1">
                <a:latin typeface="幼圆" pitchFamily="49" charset="-122"/>
                <a:ea typeface="幼圆" pitchFamily="49" charset="-122"/>
              </a:defRPr>
            </a:lvl3pPr>
            <a:lvl4pPr>
              <a:defRPr b="1">
                <a:latin typeface="幼圆" pitchFamily="49" charset="-122"/>
                <a:ea typeface="幼圆" pitchFamily="49" charset="-122"/>
              </a:defRPr>
            </a:lvl4pPr>
            <a:lvl5pPr>
              <a:defRPr b="1">
                <a:latin typeface="幼圆" pitchFamily="49" charset="-122"/>
                <a:ea typeface="幼圆" pitchFamily="49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39552" y="134076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1AA3B7-AABF-4D6D-8573-325F1992AC9C}" type="datetimeFigureOut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.bin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3.jpe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7.bin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800" dirty="0">
                <a:solidFill>
                  <a:srgbClr val="0000CC"/>
                </a:solidFill>
                <a:latin typeface="Arial Black" pitchFamily="34" charset="0"/>
                <a:ea typeface="隶书" pitchFamily="49" charset="-122"/>
              </a:rPr>
              <a:t>高级操作系统</a:t>
            </a:r>
            <a:br>
              <a:rPr kumimoji="1" lang="zh-CN" altLang="en-US" sz="3600" dirty="0">
                <a:solidFill>
                  <a:srgbClr val="0000CC"/>
                </a:solidFill>
                <a:latin typeface="宋体" pitchFamily="2" charset="-122"/>
              </a:rPr>
            </a:br>
            <a:r>
              <a:rPr kumimoji="1" lang="en-US" altLang="zh-CN" sz="4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Advanced </a:t>
            </a:r>
            <a:br>
              <a:rPr kumimoji="1" lang="en-US" altLang="zh-CN" sz="4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</a:br>
            <a:r>
              <a:rPr kumimoji="1" lang="en-US" altLang="zh-CN" sz="4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Operating  System</a:t>
            </a:r>
            <a:endParaRPr kumimoji="1"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北京大学信息科学技术学院</a:t>
            </a:r>
            <a:b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EECS of Peking University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</a:p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存储介质与物理块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623000"/>
            <a:ext cx="7869560" cy="317415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</a:rPr>
              <a:t>典型的存储介质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磁盘、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SSD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盘、磁带、光盘、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盘、</a:t>
            </a:r>
            <a:r>
              <a:rPr lang="en-US" altLang="zh-CN" sz="2400" dirty="0">
                <a:latin typeface="Times New Roman" pitchFamily="18" charset="0"/>
              </a:rPr>
              <a:t>……</a:t>
            </a: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</a:rPr>
              <a:t>物理块（块、数据块）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存储设备划分为大小相等的块，统一编号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</a:rPr>
              <a:t> 以块为单位进行信息的存储、传输、分配</a:t>
            </a:r>
            <a:endParaRPr lang="en-US" altLang="zh-CN" sz="2400" dirty="0">
              <a:latin typeface="Times New Roman" pitchFamily="18" charset="0"/>
            </a:endParaRPr>
          </a:p>
          <a:p>
            <a:pPr lvl="1">
              <a:buSzPct val="80000"/>
              <a:buFont typeface="Wingdings" pitchFamily="2" charset="2"/>
              <a:buChar char="l"/>
            </a:pPr>
            <a:endParaRPr lang="en-US" altLang="zh-CN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941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2.</a:t>
            </a:r>
            <a:r>
              <a:rPr lang="zh-CN" altLang="en-US" sz="3600" dirty="0"/>
              <a:t>提前读取</a:t>
            </a:r>
            <a:endParaRPr lang="en-US" altLang="zh-CN" sz="3600" dirty="0">
              <a:latin typeface="宋体" charset="-122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Times New Roman" pitchFamily="18" charset="0"/>
              </a:rPr>
              <a:t>思路：每次访问磁盘，多读入一些磁盘块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</a:rPr>
              <a:t>依据：程序执行的空间局部性原理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</a:rPr>
              <a:t>开销：</a:t>
            </a:r>
            <a:r>
              <a:rPr lang="zh-CN" altLang="en-US" sz="2400" b="1" dirty="0"/>
              <a:t>较小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只有数据传输时间</a:t>
            </a:r>
            <a:r>
              <a:rPr lang="en-US" altLang="zh-CN" sz="2400" b="1" dirty="0"/>
              <a:t>)</a:t>
            </a:r>
          </a:p>
          <a:p>
            <a:pPr eaLnBrk="1" hangingPunct="1"/>
            <a:r>
              <a:rPr lang="zh-CN" altLang="en-US" sz="2400" b="1" dirty="0"/>
              <a:t>具有针对性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889329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Windows </a:t>
            </a:r>
            <a:r>
              <a:rPr lang="zh-CN" altLang="en-US" sz="3600" dirty="0"/>
              <a:t>的文件访问方式</a:t>
            </a:r>
            <a:r>
              <a:rPr lang="en-US" altLang="zh-CN" sz="3600" dirty="0"/>
              <a:t>(1/3)</a:t>
            </a:r>
            <a:endParaRPr lang="zh-CN" altLang="en-US" sz="3600" dirty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不使用文件缓冲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普通的方式</a:t>
            </a:r>
            <a:endParaRPr lang="en-US" altLang="zh-CN" sz="2000" b="1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 通过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Windows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提供的</a:t>
            </a:r>
            <a:r>
              <a:rPr lang="en-US" altLang="zh-CN" sz="2000" b="1" dirty="0" err="1">
                <a:latin typeface="Calibri" pitchFamily="34" charset="0"/>
                <a:cs typeface="Calibri" pitchFamily="34" charset="0"/>
              </a:rPr>
              <a:t>FlushFileBuffer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函数实现</a:t>
            </a:r>
            <a:endParaRPr lang="zh-CN" altLang="en-US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使用文件缓冲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预读取。每次读取的块大小、缓冲区大小、置换方式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 写回。写回时机选择、一致性问题</a:t>
            </a:r>
            <a:endParaRPr lang="zh-CN" altLang="en-US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异步模式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不再等待磁盘操作的完成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 使处理器和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并发工作</a:t>
            </a:r>
          </a:p>
          <a:p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976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Windows </a:t>
            </a:r>
            <a:r>
              <a:rPr lang="zh-CN" altLang="en-US" sz="3600" dirty="0"/>
              <a:t>的文件访问方式</a:t>
            </a:r>
            <a:r>
              <a:rPr lang="en-US" altLang="zh-CN" sz="3600" dirty="0"/>
              <a:t>(2/3)</a:t>
            </a:r>
            <a:endParaRPr lang="zh-CN" altLang="en-US" sz="3600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76864" cy="420933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用户对磁盘的访问通过访问文件缓存来实现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由系统的</a:t>
            </a:r>
            <a:r>
              <a:rPr lang="en-US" altLang="zh-CN" sz="2400" b="1" dirty="0">
                <a:latin typeface="Calibri" pitchFamily="34" charset="0"/>
                <a:cs typeface="Calibri" pitchFamily="34" charset="0"/>
              </a:rPr>
              <a:t>cache manager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来实现对缓存的控制</a:t>
            </a:r>
          </a:p>
          <a:p>
            <a:pPr lvl="2">
              <a:spcBef>
                <a:spcPts val="0"/>
              </a:spcBef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读取数据的时候预取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2000" b="1" dirty="0" err="1">
                <a:latin typeface="Calibri" pitchFamily="34" charset="0"/>
                <a:cs typeface="Calibri" pitchFamily="34" charset="0"/>
              </a:rPr>
              <a:t>prefetch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在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满的情况下，根据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LRU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原则清除缓存的内容</a:t>
            </a:r>
            <a:endParaRPr lang="en-US" altLang="zh-CN" sz="2000" b="1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定期地更新磁盘上的内容使其与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一致（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秒）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>
                <a:latin typeface="Calibri" pitchFamily="34" charset="0"/>
                <a:cs typeface="Calibri" pitchFamily="34" charset="0"/>
              </a:rPr>
              <a:t>Write-back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机制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在用户要对磁盘写数据时，只更改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中的内容，由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Cache Manager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来决定何时将更新反映到磁盘</a:t>
            </a:r>
          </a:p>
        </p:txBody>
      </p:sp>
    </p:spTree>
    <p:extLst>
      <p:ext uri="{BB962C8B-B14F-4D97-AF65-F5344CB8AC3E}">
        <p14:creationId xmlns:p14="http://schemas.microsoft.com/office/powerpoint/2010/main" val="3185599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Windows </a:t>
            </a:r>
            <a:r>
              <a:rPr lang="zh-CN" altLang="en-US" sz="3600" dirty="0"/>
              <a:t>的文件访问方式</a:t>
            </a:r>
            <a:r>
              <a:rPr lang="en-US" altLang="zh-CN" sz="3600" dirty="0"/>
              <a:t>(3/3)</a:t>
            </a:r>
            <a:endParaRPr lang="zh-CN" altLang="en-US" sz="3600" dirty="0"/>
          </a:p>
        </p:txBody>
      </p:sp>
      <p:pic>
        <p:nvPicPr>
          <p:cNvPr id="91139" name="Picture 3" descr="fi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31976"/>
            <a:ext cx="6456363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560" y="5581689"/>
            <a:ext cx="777557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阴影部分为需要访问的数据，因此数据在磁盘、系统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cache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空间和进程空间有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份拷贝，一般情况下用户对数据的修改并不直接反映到磁盘上，而是通过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write-back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机制由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lazy writer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定期地更新到磁盘</a:t>
            </a:r>
            <a:endParaRPr lang="zh-CN" altLang="en-US" sz="4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184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3.</a:t>
            </a:r>
            <a:r>
              <a:rPr lang="zh-CN" altLang="en-US" sz="3600" dirty="0"/>
              <a:t>合理分配磁盘空间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961511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  分配块时，把有可能顺序存取的块放在一起</a:t>
            </a:r>
            <a:endParaRPr lang="en-US" altLang="zh-CN" sz="2400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    → </a:t>
            </a:r>
            <a:r>
              <a:rPr lang="zh-CN" altLang="en-US" sz="2400" dirty="0">
                <a:latin typeface="楷体_GB2312" pitchFamily="49" charset="-122"/>
              </a:rPr>
              <a:t>尽量分配在同一柱面上，从而减少磁盘臂的移动次数</a:t>
            </a:r>
          </a:p>
        </p:txBody>
      </p:sp>
      <p:pic>
        <p:nvPicPr>
          <p:cNvPr id="92164" name="Picture 5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08350"/>
            <a:ext cx="67151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Box 4"/>
          <p:cNvSpPr txBox="1">
            <a:spLocks noChangeArrowheads="1"/>
          </p:cNvSpPr>
          <p:nvPr/>
        </p:nvSpPr>
        <p:spPr bwMode="auto">
          <a:xfrm>
            <a:off x="1072927" y="32861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例子：</a:t>
            </a:r>
            <a:endParaRPr lang="en-US" altLang="zh-CN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25" y="4500563"/>
            <a:ext cx="1214438" cy="42862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柱面组</a:t>
            </a:r>
          </a:p>
        </p:txBody>
      </p:sp>
    </p:spTree>
    <p:extLst>
      <p:ext uri="{BB962C8B-B14F-4D97-AF65-F5344CB8AC3E}">
        <p14:creationId xmlns:p14="http://schemas.microsoft.com/office/powerpoint/2010/main" val="7516310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4.</a:t>
            </a:r>
            <a:r>
              <a:rPr lang="zh-CN" altLang="en-US" sz="3600" dirty="0"/>
              <a:t>磁盘调度</a:t>
            </a:r>
            <a:endParaRPr lang="zh-CN" altLang="en-US" sz="3600" dirty="0">
              <a:latin typeface="宋体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7848872" cy="4686320"/>
          </a:xfrm>
          <a:prstGeom prst="rect">
            <a:avLst/>
          </a:prstGeo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当多个访盘请求在等待时，采用一定的策略，对这些请求的服务顺序调整安排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 →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降低平均磁盘服务时间，达到公平、高效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公平：一个</a:t>
            </a:r>
            <a:r>
              <a:rPr lang="en-US" altLang="zh-CN" sz="2400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I/O</a:t>
            </a: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请求在有限时间内满足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高效：减少设备机械运动所带来的时间浪费</a:t>
            </a:r>
            <a:endParaRPr lang="zh-CN" altLang="en-US" sz="2800" b="1" dirty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4357688"/>
            <a:ext cx="7703443" cy="2071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一次访盘时间 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 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寻道时间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旋转时间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传输时间</a:t>
            </a:r>
            <a:endParaRPr lang="en-US" altLang="zh-CN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减少寻道时间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减少延迟时间</a:t>
            </a:r>
          </a:p>
        </p:txBody>
      </p:sp>
    </p:spTree>
    <p:extLst>
      <p:ext uri="{BB962C8B-B14F-4D97-AF65-F5344CB8AC3E}">
        <p14:creationId xmlns:p14="http://schemas.microsoft.com/office/powerpoint/2010/main" val="28476503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(1/9)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4211" name="内容占位符 5"/>
          <p:cNvSpPr>
            <a:spLocks noGrp="1"/>
          </p:cNvSpPr>
          <p:nvPr>
            <p:ph idx="1"/>
          </p:nvPr>
        </p:nvSpPr>
        <p:spPr>
          <a:xfrm>
            <a:off x="683568" y="1556792"/>
            <a:ext cx="7848872" cy="46863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例子：假设磁盘访问序列：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98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183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37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122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14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124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65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67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读写头起始位置：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53</a:t>
            </a:r>
          </a:p>
          <a:p>
            <a:pPr>
              <a:spcBef>
                <a:spcPts val="600"/>
              </a:spcBef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要求计算：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(1)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磁头服务序列；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(2)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磁头移动总距离（道数）</a:t>
            </a:r>
          </a:p>
          <a:p>
            <a:pPr>
              <a:spcBef>
                <a:spcPts val="600"/>
              </a:spcBef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56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Tu4_11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08400"/>
            <a:ext cx="4467225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(2/9)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5237" name="内容占位符 5"/>
          <p:cNvSpPr>
            <a:spLocks noGrp="1"/>
          </p:cNvSpPr>
          <p:nvPr>
            <p:ph idx="1"/>
          </p:nvPr>
        </p:nvSpPr>
        <p:spPr>
          <a:xfrm>
            <a:off x="539552" y="1484784"/>
            <a:ext cx="8003232" cy="2395648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+mn-ea"/>
              </a:rPr>
              <a:t>先来先服务：按访问请求到达的先后次序服务</a:t>
            </a:r>
          </a:p>
          <a:p>
            <a:pPr>
              <a:spcBef>
                <a:spcPct val="20000"/>
              </a:spcBef>
              <a:defRPr/>
            </a:pPr>
            <a:endParaRPr lang="en-US" altLang="zh-CN" sz="2200" kern="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latin typeface="+mn-ea"/>
              </a:rPr>
              <a:t>优点：简单，公平；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latin typeface="+mn-ea"/>
              </a:rPr>
              <a:t>缺点：效率不高，相临两次请求可能会造成最内到最外的柱面寻道，使磁头反复移动，增加了服务时间，对机械也不利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4142507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读写头起始位置：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640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80)</a:t>
            </a:r>
          </a:p>
        </p:txBody>
      </p:sp>
    </p:spTree>
    <p:extLst>
      <p:ext uri="{BB962C8B-B14F-4D97-AF65-F5344CB8AC3E}">
        <p14:creationId xmlns:p14="http://schemas.microsoft.com/office/powerpoint/2010/main" val="9627224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(3/9)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239000" cy="210761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最短寻道时间优先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：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优先选择距当前磁头最近的访问请求进行服务，主要考虑寻道优先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/>
              <a:t>优点：改善了磁盘平均服务时间；</a:t>
            </a:r>
          </a:p>
          <a:p>
            <a:r>
              <a:rPr lang="zh-CN" altLang="en-US" sz="2400" dirty="0"/>
              <a:t>缺点：造成某些访问请求长期等待得不到服务</a:t>
            </a:r>
          </a:p>
          <a:p>
            <a:pPr eaLnBrk="1" hangingPunct="1"/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6260" name="Picture 4" descr="Tu4_12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854450"/>
            <a:ext cx="4249737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3933056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读写头起始位置：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236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29.5)</a:t>
            </a:r>
          </a:p>
        </p:txBody>
      </p:sp>
    </p:spTree>
    <p:extLst>
      <p:ext uri="{BB962C8B-B14F-4D97-AF65-F5344CB8AC3E}">
        <p14:creationId xmlns:p14="http://schemas.microsoft.com/office/powerpoint/2010/main" val="18390690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(4/9)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609416"/>
            <a:ext cx="7787208" cy="232364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扫描算法（</a:t>
            </a:r>
            <a:r>
              <a:rPr lang="en-US" altLang="zh-CN" sz="2400" dirty="0"/>
              <a:t>SCAN</a:t>
            </a:r>
            <a:r>
              <a:rPr lang="zh-CN" altLang="en-US" sz="2400" dirty="0"/>
              <a:t>，电梯算法）</a:t>
            </a:r>
          </a:p>
          <a:p>
            <a:pPr marL="0" indent="0">
              <a:buNone/>
            </a:pPr>
            <a:r>
              <a:rPr lang="zh-CN" altLang="en-US" sz="2400" dirty="0"/>
              <a:t>         具体做法：当设备无访问请求时，磁头不动；当有访问请求时，磁头按一个方向移动，在移动过程中对遇到的访问请求进行服务，然后判断该方向上是否还有访问请求，如果有则继续扫描；否则改变移动方向，并为经过的访问请求服务，如此反复</a:t>
            </a:r>
          </a:p>
          <a:p>
            <a:endParaRPr lang="zh-CN" altLang="en-US" sz="2400" dirty="0"/>
          </a:p>
        </p:txBody>
      </p:sp>
      <p:pic>
        <p:nvPicPr>
          <p:cNvPr id="97284" name="Picture 6" descr="Tu4_14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000500"/>
            <a:ext cx="39100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爆炸形 1 6"/>
          <p:cNvSpPr/>
          <p:nvPr/>
        </p:nvSpPr>
        <p:spPr>
          <a:xfrm>
            <a:off x="5357813" y="142875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折中权衡</a:t>
            </a:r>
            <a:endParaRPr lang="en-US" altLang="zh-CN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距离、方向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4142507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读写头起始位置：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218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27.25)</a:t>
            </a:r>
          </a:p>
        </p:txBody>
      </p:sp>
    </p:spTree>
    <p:extLst>
      <p:ext uri="{BB962C8B-B14F-4D97-AF65-F5344CB8AC3E}">
        <p14:creationId xmlns:p14="http://schemas.microsoft.com/office/powerpoint/2010/main" val="39971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典型的磁盘结构</a:t>
            </a:r>
          </a:p>
        </p:txBody>
      </p:sp>
      <p:sp>
        <p:nvSpPr>
          <p:cNvPr id="32" name="矩形 31"/>
          <p:cNvSpPr/>
          <p:nvPr/>
        </p:nvSpPr>
        <p:spPr>
          <a:xfrm>
            <a:off x="755576" y="5373216"/>
            <a:ext cx="820376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任何时刻只有一个磁头处于活动状态：输入输出数据流以位串形式出现</a:t>
            </a:r>
            <a:endParaRPr lang="en-US" altLang="zh-CN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物理地址形式：</a:t>
            </a:r>
          </a:p>
          <a:p>
            <a:pPr lvl="1">
              <a:buClr>
                <a:srgbClr val="006600"/>
              </a:buClr>
              <a:buSzPct val="80000"/>
            </a:pPr>
            <a:r>
              <a:rPr lang="zh-CN" altLang="en-US" sz="2000" b="1" dirty="0">
                <a:solidFill>
                  <a:schemeClr val="folHlink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磁头号（盘面号）、磁道号（柱面号）、扇区号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buClr>
                <a:srgbClr val="006600"/>
              </a:buClr>
              <a:buSzPct val="80000"/>
            </a:pP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扇区：标题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(10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、数据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(512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ECC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纠错信息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(12-16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</p:txBody>
      </p:sp>
      <p:sp>
        <p:nvSpPr>
          <p:cNvPr id="6" name="云形 5"/>
          <p:cNvSpPr/>
          <p:nvPr/>
        </p:nvSpPr>
        <p:spPr>
          <a:xfrm>
            <a:off x="6444208" y="260648"/>
            <a:ext cx="2157289" cy="93610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6600"/>
                </a:solidFill>
              </a:rPr>
              <a:t>思考题</a:t>
            </a:r>
            <a:r>
              <a:rPr lang="en-US" altLang="zh-CN" sz="2400" b="1" dirty="0">
                <a:solidFill>
                  <a:srgbClr val="006600"/>
                </a:solidFill>
              </a:rPr>
              <a:t>SSD</a:t>
            </a:r>
            <a:r>
              <a:rPr lang="zh-CN" altLang="en-US" sz="2400" b="1" dirty="0">
                <a:solidFill>
                  <a:srgbClr val="006600"/>
                </a:solidFill>
              </a:rPr>
              <a:t>？</a:t>
            </a:r>
          </a:p>
        </p:txBody>
      </p:sp>
      <p:grpSp>
        <p:nvGrpSpPr>
          <p:cNvPr id="4" name="组合 39"/>
          <p:cNvGrpSpPr/>
          <p:nvPr/>
        </p:nvGrpSpPr>
        <p:grpSpPr>
          <a:xfrm>
            <a:off x="1043608" y="1412776"/>
            <a:ext cx="7082396" cy="3744416"/>
            <a:chOff x="251520" y="865735"/>
            <a:chExt cx="5691907" cy="2786135"/>
          </a:xfrm>
        </p:grpSpPr>
        <p:pic>
          <p:nvPicPr>
            <p:cNvPr id="41" name="Picture 1029" descr="01-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95" y="1221600"/>
              <a:ext cx="5628397" cy="2430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42" name="矩形 41"/>
            <p:cNvSpPr/>
            <p:nvPr/>
          </p:nvSpPr>
          <p:spPr>
            <a:xfrm>
              <a:off x="3279052" y="1302713"/>
              <a:ext cx="2600866" cy="222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23928" y="2715765"/>
              <a:ext cx="195599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磁臂运动方向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51520" y="1524971"/>
              <a:ext cx="720080" cy="2054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20"/>
            <p:cNvSpPr txBox="1">
              <a:spLocks noChangeArrowheads="1"/>
            </p:cNvSpPr>
            <p:nvPr/>
          </p:nvSpPr>
          <p:spPr bwMode="auto">
            <a:xfrm>
              <a:off x="4048102" y="2115824"/>
              <a:ext cx="1895325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读写磁头</a:t>
              </a:r>
              <a:r>
                <a:rPr lang="en-US" altLang="zh-CN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一个盘面一个</a:t>
              </a:r>
              <a:r>
                <a:rPr lang="en-US" altLang="zh-CN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TextBox 21"/>
            <p:cNvSpPr txBox="1">
              <a:spLocks noChangeArrowheads="1"/>
            </p:cNvSpPr>
            <p:nvPr/>
          </p:nvSpPr>
          <p:spPr bwMode="auto">
            <a:xfrm>
              <a:off x="4302465" y="3145955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磁臂</a:t>
              </a:r>
            </a:p>
          </p:txBody>
        </p:sp>
        <p:sp>
          <p:nvSpPr>
            <p:cNvPr id="47" name="TextBox 23"/>
            <p:cNvSpPr txBox="1">
              <a:spLocks noChangeArrowheads="1"/>
            </p:cNvSpPr>
            <p:nvPr/>
          </p:nvSpPr>
          <p:spPr bwMode="auto">
            <a:xfrm>
              <a:off x="3514434" y="865735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扇区</a:t>
              </a:r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683568" y="1141274"/>
              <a:ext cx="792088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盘片</a:t>
              </a:r>
              <a:r>
                <a:rPr lang="en-US" altLang="zh-CN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面</a:t>
              </a:r>
              <a:r>
                <a:rPr lang="en-US" altLang="zh-CN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5" idx="1"/>
            </p:cNvCxnSpPr>
            <p:nvPr/>
          </p:nvCxnSpPr>
          <p:spPr>
            <a:xfrm flipH="1" flipV="1">
              <a:off x="3140709" y="2118587"/>
              <a:ext cx="907393" cy="123192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1"/>
            </p:cNvCxnSpPr>
            <p:nvPr/>
          </p:nvCxnSpPr>
          <p:spPr>
            <a:xfrm flipH="1" flipV="1">
              <a:off x="3694824" y="2787773"/>
              <a:ext cx="607642" cy="484137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8" idx="3"/>
            </p:cNvCxnSpPr>
            <p:nvPr/>
          </p:nvCxnSpPr>
          <p:spPr>
            <a:xfrm>
              <a:off x="1475656" y="1267229"/>
              <a:ext cx="432048" cy="480001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394492" y="1778086"/>
              <a:ext cx="260662" cy="126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94492" y="1747230"/>
              <a:ext cx="593332" cy="94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7" idx="2"/>
            </p:cNvCxnSpPr>
            <p:nvPr/>
          </p:nvCxnSpPr>
          <p:spPr>
            <a:xfrm flipH="1">
              <a:off x="2771800" y="1117645"/>
              <a:ext cx="981740" cy="629585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23"/>
            <p:cNvSpPr txBox="1">
              <a:spLocks noChangeArrowheads="1"/>
            </p:cNvSpPr>
            <p:nvPr/>
          </p:nvSpPr>
          <p:spPr bwMode="auto">
            <a:xfrm>
              <a:off x="251520" y="1696546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磁道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755576" y="1779662"/>
              <a:ext cx="1368152" cy="72008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084168" y="1891039"/>
            <a:ext cx="294718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/>
              <a:t>数据块是逻辑存储单元，而扇区是物理存储单元</a:t>
            </a:r>
            <a:endParaRPr lang="en-US" altLang="zh-CN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/>
              <a:t>块大小不等于扇区大小</a:t>
            </a:r>
          </a:p>
        </p:txBody>
      </p:sp>
    </p:spTree>
    <p:extLst>
      <p:ext uri="{BB962C8B-B14F-4D97-AF65-F5344CB8AC3E}">
        <p14:creationId xmlns:p14="http://schemas.microsoft.com/office/powerpoint/2010/main" val="10362671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(5/9)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7588365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单向扫描调度算法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C-SCAN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Calibri" pitchFamily="34" charset="0"/>
                <a:cs typeface="Calibri" pitchFamily="34" charset="0"/>
              </a:rPr>
              <a:t>总是从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号柱面开始向里扫描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Calibri" pitchFamily="34" charset="0"/>
                <a:cs typeface="Calibri" pitchFamily="34" charset="0"/>
              </a:rPr>
              <a:t>按照各自所要访问的柱面位置的次序去选择访问者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Calibri" pitchFamily="34" charset="0"/>
                <a:cs typeface="Calibri" pitchFamily="34" charset="0"/>
              </a:rPr>
              <a:t>移动臂到达最后个一个柱面后，立即带动读写磁头快速返回到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号柱面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Calibri" pitchFamily="34" charset="0"/>
                <a:cs typeface="Calibri" pitchFamily="34" charset="0"/>
              </a:rPr>
              <a:t>返回时不为任何的等待访问者服务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Calibri" pitchFamily="34" charset="0"/>
                <a:cs typeface="Calibri" pitchFamily="34" charset="0"/>
              </a:rPr>
              <a:t>返回后可再次进行扫描 </a:t>
            </a:r>
          </a:p>
        </p:txBody>
      </p:sp>
      <p:sp>
        <p:nvSpPr>
          <p:cNvPr id="2" name="爆炸形 1 1"/>
          <p:cNvSpPr/>
          <p:nvPr/>
        </p:nvSpPr>
        <p:spPr>
          <a:xfrm>
            <a:off x="5004048" y="4293096"/>
            <a:ext cx="3312368" cy="1800200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减少了新请求的最大延迟</a:t>
            </a:r>
            <a:endParaRPr lang="zh-CN" alt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1570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磁盘调度策略</a:t>
            </a:r>
            <a:r>
              <a:rPr lang="en-US" altLang="zh-CN" sz="3600" dirty="0">
                <a:cs typeface="Calibri" pitchFamily="34" charset="0"/>
              </a:rPr>
              <a:t>(6/9)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776864" cy="468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N-step-SCAN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策略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把磁盘请求队列分成长度为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的子队列，每一次用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SCAN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处理一个子队列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在处理某一队列时，新请求必须添加到其他某个队列中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如果在扫描的最后剩下的请求数小于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，则它们全都将在下一次扫描时处理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对于比较大的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值，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其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性能接近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SCAN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；当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＝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zh-CN" dirty="0">
                <a:latin typeface="Calibri" pitchFamily="34" charset="0"/>
                <a:cs typeface="Calibri" pitchFamily="34" charset="0"/>
              </a:rPr>
              <a:t>时，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即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FIFO</a:t>
            </a:r>
          </a:p>
        </p:txBody>
      </p:sp>
      <p:sp>
        <p:nvSpPr>
          <p:cNvPr id="5" name="爆炸形 1 4"/>
          <p:cNvSpPr/>
          <p:nvPr/>
        </p:nvSpPr>
        <p:spPr>
          <a:xfrm>
            <a:off x="4095328" y="4884563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SzPct val="80000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克服“</a:t>
            </a:r>
            <a:r>
              <a:rPr lang="zh-CN" altLang="zh-CN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磁头臂的粘性</a:t>
            </a: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”</a:t>
            </a:r>
            <a:endParaRPr lang="en-US" altLang="zh-CN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10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磁盘调度策略</a:t>
            </a:r>
            <a:r>
              <a:rPr lang="en-US" altLang="zh-CN" sz="3600" dirty="0">
                <a:cs typeface="Calibri" pitchFamily="34" charset="0"/>
              </a:rPr>
              <a:t>(7/9)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08720"/>
            <a:ext cx="7498080" cy="4800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FSCAN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策略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使用两个子队列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扫描开始时，所有请求都在一个队列中，而另一个队列为空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扫描过程中，所有新到的请求都被放入另一个队列中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>
                <a:latin typeface="Calibri" pitchFamily="34" charset="0"/>
                <a:cs typeface="Calibri" pitchFamily="34" charset="0"/>
              </a:rPr>
              <a:t>对新请求的服务延迟到处理完所有老请求之后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5031432" y="4884563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SzPct val="80000"/>
              <a:defRPr/>
            </a:pP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克服“</a:t>
            </a:r>
            <a:r>
              <a:rPr lang="zh-CN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磁头臂的粘性</a:t>
            </a: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”</a:t>
            </a:r>
            <a:endParaRPr lang="en-US" altLang="zh-CN" sz="22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(8/9)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66037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旋转调度算法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 旋转调度：根据延迟时间来决定执行次序的调度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分析：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若干等待访问者请求访问同一磁头上的不同扇区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若干等待访问者请求访问不同磁头上的不同编号的扇区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若干等待访问者请求访问不同磁头上具有相同的扇区 </a:t>
            </a:r>
          </a:p>
        </p:txBody>
      </p:sp>
    </p:spTree>
    <p:extLst>
      <p:ext uri="{BB962C8B-B14F-4D97-AF65-F5344CB8AC3E}">
        <p14:creationId xmlns:p14="http://schemas.microsoft.com/office/powerpoint/2010/main" val="7369478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磁盘调度算法</a:t>
            </a:r>
            <a:r>
              <a:rPr lang="en-US" altLang="zh-CN" sz="3600" dirty="0">
                <a:cs typeface="Calibri" pitchFamily="34" charset="0"/>
              </a:rPr>
              <a:t>(9/9)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2040247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解决方案：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对于前两种情况：总是让首先到达读写磁头位置下的扇区先进行传送操作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对于第三种情况：这些扇区同时到达读写磁头位置下，可任意选择一个读写磁头进行传送操作 </a:t>
            </a: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100357" name="矩形 4"/>
          <p:cNvSpPr>
            <a:spLocks noChangeArrowheads="1"/>
          </p:cNvSpPr>
          <p:nvPr/>
        </p:nvSpPr>
        <p:spPr bwMode="auto">
          <a:xfrm>
            <a:off x="827584" y="364966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例子：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4365104"/>
            <a:ext cx="7200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请求顺序       柱面号      磁头号      扇区号</a:t>
            </a:r>
          </a:p>
          <a:p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①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</a:t>
            </a: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     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5                 4                   1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②     	    5                 1                   5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③                     5                 4                   5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④                     5                 2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15584895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课堂练习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请求顺序   柱面号      磁头号      扇区号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①              </a:t>
            </a: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9                 6                 3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②              7                 5                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③             15               20               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④              9                 4                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⑤             20</a:t>
            </a:r>
            <a:r>
              <a:rPr lang="zh-CN" altLang="en-US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        9                 5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⑥               7                15               2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99592" y="5229200"/>
            <a:ext cx="6838330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假设磁头在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柱面，求最省时间的响应次序</a:t>
            </a:r>
          </a:p>
        </p:txBody>
      </p:sp>
    </p:spTree>
    <p:extLst>
      <p:ext uri="{BB962C8B-B14F-4D97-AF65-F5344CB8AC3E}">
        <p14:creationId xmlns:p14="http://schemas.microsoft.com/office/powerpoint/2010/main" val="5786812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cs typeface="Calibri" pitchFamily="34" charset="0"/>
              </a:rPr>
              <a:t>5.</a:t>
            </a:r>
            <a:r>
              <a:rPr lang="zh-CN" altLang="en-US" sz="3600" dirty="0">
                <a:cs typeface="Calibri" pitchFamily="34" charset="0"/>
              </a:rPr>
              <a:t>信息的优化分布</a:t>
            </a:r>
          </a:p>
        </p:txBody>
      </p:sp>
      <p:sp>
        <p:nvSpPr>
          <p:cNvPr id="719874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66037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记录在磁道上的排列方式也会影响输入输出操作的时间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例子：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处理程序要求顺序处理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8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个记录；磁盘旋转一周为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20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毫秒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周；花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5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毫秒对记录进行处理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4099520"/>
            <a:ext cx="2209800" cy="2209800"/>
            <a:chOff x="912" y="2160"/>
            <a:chExt cx="1392" cy="1392"/>
          </a:xfrm>
        </p:grpSpPr>
        <p:grpSp>
          <p:nvGrpSpPr>
            <p:cNvPr id="101396" name="Group 4"/>
            <p:cNvGrpSpPr>
              <a:grpSpLocks/>
            </p:cNvGrpSpPr>
            <p:nvPr/>
          </p:nvGrpSpPr>
          <p:grpSpPr bwMode="auto">
            <a:xfrm>
              <a:off x="912" y="2160"/>
              <a:ext cx="1392" cy="1392"/>
              <a:chOff x="912" y="2160"/>
              <a:chExt cx="1392" cy="1392"/>
            </a:xfrm>
          </p:grpSpPr>
          <p:sp>
            <p:nvSpPr>
              <p:cNvPr id="101405" name="Oval 5" descr="瓦形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392" cy="1392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6" name="Line 6"/>
              <p:cNvSpPr>
                <a:spLocks noChangeShapeType="1"/>
              </p:cNvSpPr>
              <p:nvPr/>
            </p:nvSpPr>
            <p:spPr bwMode="auto">
              <a:xfrm>
                <a:off x="912" y="2859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7" name="Line 7"/>
              <p:cNvSpPr>
                <a:spLocks noChangeShapeType="1"/>
              </p:cNvSpPr>
              <p:nvPr/>
            </p:nvSpPr>
            <p:spPr bwMode="auto">
              <a:xfrm>
                <a:off x="1605" y="2160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8" name="Line 8"/>
              <p:cNvSpPr>
                <a:spLocks noChangeShapeType="1"/>
              </p:cNvSpPr>
              <p:nvPr/>
            </p:nvSpPr>
            <p:spPr bwMode="auto">
              <a:xfrm flipH="1">
                <a:off x="1095" y="2361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9" name="Line 9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1397" name="Text Box 10" descr="瓦形"/>
            <p:cNvSpPr txBox="1">
              <a:spLocks noChangeArrowheads="1"/>
            </p:cNvSpPr>
            <p:nvPr/>
          </p:nvSpPr>
          <p:spPr bwMode="auto">
            <a:xfrm>
              <a:off x="1947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1398" name="Text Box 11" descr="瓦形"/>
            <p:cNvSpPr txBox="1">
              <a:spLocks noChangeArrowheads="1"/>
            </p:cNvSpPr>
            <p:nvPr/>
          </p:nvSpPr>
          <p:spPr bwMode="auto">
            <a:xfrm>
              <a:off x="1679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01399" name="Text Box 12" descr="瓦形"/>
            <p:cNvSpPr txBox="1">
              <a:spLocks noChangeArrowheads="1"/>
            </p:cNvSpPr>
            <p:nvPr/>
          </p:nvSpPr>
          <p:spPr bwMode="auto">
            <a:xfrm>
              <a:off x="1947" y="288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101400" name="Text Box 13" descr="瓦形"/>
            <p:cNvSpPr txBox="1">
              <a:spLocks noChangeArrowheads="1"/>
            </p:cNvSpPr>
            <p:nvPr/>
          </p:nvSpPr>
          <p:spPr bwMode="auto">
            <a:xfrm>
              <a:off x="1679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  <p:sp>
          <p:nvSpPr>
            <p:cNvPr id="101401" name="Text Box 14" descr="瓦形"/>
            <p:cNvSpPr txBox="1">
              <a:spLocks noChangeArrowheads="1"/>
            </p:cNvSpPr>
            <p:nvPr/>
          </p:nvSpPr>
          <p:spPr bwMode="auto">
            <a:xfrm>
              <a:off x="1343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101402" name="Text Box 15" descr="瓦形"/>
            <p:cNvSpPr txBox="1">
              <a:spLocks noChangeArrowheads="1"/>
            </p:cNvSpPr>
            <p:nvPr/>
          </p:nvSpPr>
          <p:spPr bwMode="auto">
            <a:xfrm>
              <a:off x="1055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sp>
          <p:nvSpPr>
            <p:cNvPr id="101403" name="Text Box 16" descr="瓦形"/>
            <p:cNvSpPr txBox="1">
              <a:spLocks noChangeArrowheads="1"/>
            </p:cNvSpPr>
            <p:nvPr/>
          </p:nvSpPr>
          <p:spPr bwMode="auto">
            <a:xfrm>
              <a:off x="1055" y="29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01404" name="Text Box 17" descr="瓦形"/>
            <p:cNvSpPr txBox="1">
              <a:spLocks noChangeArrowheads="1"/>
            </p:cNvSpPr>
            <p:nvPr/>
          </p:nvSpPr>
          <p:spPr bwMode="auto">
            <a:xfrm>
              <a:off x="1343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105400" y="4099520"/>
            <a:ext cx="2209800" cy="2209800"/>
            <a:chOff x="3216" y="2160"/>
            <a:chExt cx="1392" cy="1392"/>
          </a:xfrm>
        </p:grpSpPr>
        <p:grpSp>
          <p:nvGrpSpPr>
            <p:cNvPr id="101382" name="Group 19"/>
            <p:cNvGrpSpPr>
              <a:grpSpLocks/>
            </p:cNvGrpSpPr>
            <p:nvPr/>
          </p:nvGrpSpPr>
          <p:grpSpPr bwMode="auto">
            <a:xfrm>
              <a:off x="3216" y="2160"/>
              <a:ext cx="1392" cy="1392"/>
              <a:chOff x="912" y="2160"/>
              <a:chExt cx="1392" cy="1392"/>
            </a:xfrm>
          </p:grpSpPr>
          <p:sp>
            <p:nvSpPr>
              <p:cNvPr id="101391" name="Oval 20" descr="瓦形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392" cy="1392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2" name="Line 21"/>
              <p:cNvSpPr>
                <a:spLocks noChangeShapeType="1"/>
              </p:cNvSpPr>
              <p:nvPr/>
            </p:nvSpPr>
            <p:spPr bwMode="auto">
              <a:xfrm>
                <a:off x="912" y="2859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3" name="Line 22"/>
              <p:cNvSpPr>
                <a:spLocks noChangeShapeType="1"/>
              </p:cNvSpPr>
              <p:nvPr/>
            </p:nvSpPr>
            <p:spPr bwMode="auto">
              <a:xfrm>
                <a:off x="1605" y="2160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4" name="Line 23"/>
              <p:cNvSpPr>
                <a:spLocks noChangeShapeType="1"/>
              </p:cNvSpPr>
              <p:nvPr/>
            </p:nvSpPr>
            <p:spPr bwMode="auto">
              <a:xfrm flipH="1">
                <a:off x="1095" y="2361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5" name="Line 24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1383" name="Text Box 25" descr="瓦形"/>
            <p:cNvSpPr txBox="1">
              <a:spLocks noChangeArrowheads="1"/>
            </p:cNvSpPr>
            <p:nvPr/>
          </p:nvSpPr>
          <p:spPr bwMode="auto">
            <a:xfrm>
              <a:off x="4251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1384" name="Text Box 26" descr="瓦形"/>
            <p:cNvSpPr txBox="1">
              <a:spLocks noChangeArrowheads="1"/>
            </p:cNvSpPr>
            <p:nvPr/>
          </p:nvSpPr>
          <p:spPr bwMode="auto">
            <a:xfrm>
              <a:off x="3983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sp>
          <p:nvSpPr>
            <p:cNvPr id="101385" name="Text Box 27" descr="瓦形"/>
            <p:cNvSpPr txBox="1">
              <a:spLocks noChangeArrowheads="1"/>
            </p:cNvSpPr>
            <p:nvPr/>
          </p:nvSpPr>
          <p:spPr bwMode="auto">
            <a:xfrm>
              <a:off x="4251" y="288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101386" name="Text Box 28" descr="瓦形"/>
            <p:cNvSpPr txBox="1">
              <a:spLocks noChangeArrowheads="1"/>
            </p:cNvSpPr>
            <p:nvPr/>
          </p:nvSpPr>
          <p:spPr bwMode="auto">
            <a:xfrm>
              <a:off x="3983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101387" name="Text Box 29" descr="瓦形"/>
            <p:cNvSpPr txBox="1">
              <a:spLocks noChangeArrowheads="1"/>
            </p:cNvSpPr>
            <p:nvPr/>
          </p:nvSpPr>
          <p:spPr bwMode="auto">
            <a:xfrm>
              <a:off x="3647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  <p:sp>
          <p:nvSpPr>
            <p:cNvPr id="101388" name="Text Box 30" descr="瓦形"/>
            <p:cNvSpPr txBox="1">
              <a:spLocks noChangeArrowheads="1"/>
            </p:cNvSpPr>
            <p:nvPr/>
          </p:nvSpPr>
          <p:spPr bwMode="auto">
            <a:xfrm>
              <a:off x="3359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01389" name="Text Box 31" descr="瓦形"/>
            <p:cNvSpPr txBox="1">
              <a:spLocks noChangeArrowheads="1"/>
            </p:cNvSpPr>
            <p:nvPr/>
          </p:nvSpPr>
          <p:spPr bwMode="auto">
            <a:xfrm>
              <a:off x="3359" y="29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01390" name="Text Box 32" descr="瓦形"/>
            <p:cNvSpPr txBox="1">
              <a:spLocks noChangeArrowheads="1"/>
            </p:cNvSpPr>
            <p:nvPr/>
          </p:nvSpPr>
          <p:spPr bwMode="auto">
            <a:xfrm>
              <a:off x="3647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8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4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6.</a:t>
            </a:r>
            <a:r>
              <a:rPr lang="zh-CN" altLang="en-US" sz="3600" dirty="0">
                <a:cs typeface="Calibri" pitchFamily="34" charset="0"/>
              </a:rPr>
              <a:t>记录的成组与分解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记录的成组：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把若干个逻辑记录合成一组存放一块的工作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进行成组操作时必须使用内存缓冲区，缓冲区的长度等于逻辑记录长度乘以成组的</a:t>
            </a:r>
            <a:r>
              <a:rPr lang="zh-CN" altLang="en-US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块因子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目的：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提高了存储空间的利用率；减少了启动外设的次数，提高系统的工作效率 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记录的分解：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从一组逻辑记录中把一个逻辑记录分离出来的操作</a:t>
            </a:r>
          </a:p>
        </p:txBody>
      </p:sp>
      <p:sp>
        <p:nvSpPr>
          <p:cNvPr id="4" name="云形 3"/>
          <p:cNvSpPr/>
          <p:nvPr/>
        </p:nvSpPr>
        <p:spPr>
          <a:xfrm>
            <a:off x="4427984" y="5301208"/>
            <a:ext cx="2952328" cy="108012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典型例子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目录文件</a:t>
            </a:r>
          </a:p>
        </p:txBody>
      </p:sp>
    </p:spTree>
    <p:extLst>
      <p:ext uri="{BB962C8B-B14F-4D97-AF65-F5344CB8AC3E}">
        <p14:creationId xmlns:p14="http://schemas.microsoft.com/office/powerpoint/2010/main" val="3744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6228184" y="4869160"/>
            <a:ext cx="2808288" cy="1079500"/>
          </a:xfrm>
          <a:prstGeom prst="wedgeRoundRectCallout">
            <a:avLst>
              <a:gd name="adj1" fmla="val -66987"/>
              <a:gd name="adj2" fmla="val -1626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美国加州伯克利分校</a:t>
            </a:r>
            <a:r>
              <a:rPr lang="en-US" altLang="zh-CN" sz="2000" b="1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D.A.Patterson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教授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1988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年提出 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7.RAID</a:t>
            </a:r>
            <a:r>
              <a:rPr lang="zh-CN" altLang="en-US" sz="3600" dirty="0"/>
              <a:t>技术</a:t>
            </a:r>
            <a:endParaRPr lang="en-US" altLang="zh-CN" sz="3600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811957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设计时要考虑的是：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磁盘存储系统   的  </a:t>
            </a:r>
            <a:r>
              <a:rPr lang="zh-CN" altLang="en-US" sz="2400" dirty="0">
                <a:solidFill>
                  <a:srgbClr val="0000CC"/>
                </a:solidFill>
              </a:rPr>
              <a:t>速度、容量、容错、数据灾难发生后的数据恢复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解决方案：</a:t>
            </a:r>
            <a:r>
              <a:rPr lang="en-US" altLang="zh-CN" sz="2400" i="1" dirty="0"/>
              <a:t>RAID</a:t>
            </a:r>
            <a:r>
              <a:rPr lang="zh-CN" altLang="en-US" sz="2400" i="1" dirty="0"/>
              <a:t>（独立磁盘冗余阵列）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/>
              <a:t>(Redundant Arrays of Independent Disks)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多块磁盘按照一定要求构成，操作系统则将它们看成一个独立的存储设备  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i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目标：</a:t>
            </a:r>
            <a:r>
              <a:rPr lang="zh-CN" altLang="en-US" sz="2400" i="1" dirty="0">
                <a:latin typeface="Calibri" pitchFamily="34" charset="0"/>
                <a:cs typeface="Calibri" pitchFamily="34" charset="0"/>
              </a:rPr>
              <a:t>提高</a:t>
            </a:r>
            <a:r>
              <a:rPr lang="zh-CN" altLang="en-US" sz="2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可靠性</a:t>
            </a:r>
            <a:r>
              <a:rPr lang="zh-CN" altLang="en-US" sz="2400" i="1" dirty="0">
                <a:latin typeface="Calibri" pitchFamily="34" charset="0"/>
                <a:cs typeface="Calibri" pitchFamily="34" charset="0"/>
              </a:rPr>
              <a:t>和</a:t>
            </a:r>
            <a:r>
              <a:rPr lang="zh-CN" altLang="en-US" sz="2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性能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3333FF"/>
              </a:buClr>
              <a:buSzPct val="70000"/>
              <a:buFont typeface="Wingdings" pitchFamily="2" charset="2"/>
              <a:buChar char="Ø"/>
            </a:pPr>
            <a:endParaRPr lang="zh-CN" altLang="en-US" sz="2400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400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/>
              <a:t>RAID</a:t>
            </a:r>
            <a:r>
              <a:rPr lang="zh-CN" altLang="en-US" sz="3600" dirty="0"/>
              <a:t>技术的结构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7239000" cy="497095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通过把多个磁盘组织在一起，作为一个逻辑卷提供磁盘跨越功能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2400" dirty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数据是如何组织存储的？</a:t>
            </a:r>
            <a:endParaRPr lang="en-US" altLang="zh-CN" sz="2400" dirty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、通过</a:t>
            </a:r>
            <a:r>
              <a:rPr lang="zh-CN" altLang="en-US" sz="2400" b="1" i="1" u="sng" dirty="0">
                <a:latin typeface="Calibri" pitchFamily="34" charset="0"/>
                <a:cs typeface="Calibri" pitchFamily="34" charset="0"/>
              </a:rPr>
              <a:t>把数据分成多个数据块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并行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写入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读出多个磁盘，以提高数据传输率（</a:t>
            </a: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数据分条</a:t>
            </a:r>
            <a:r>
              <a:rPr lang="en-US" altLang="zh-CN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stripe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、通过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镜像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校验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操作，提供容错能力（</a:t>
            </a: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冗余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最简单的</a:t>
            </a:r>
            <a:r>
              <a:rPr lang="en-US" altLang="zh-CN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组织方式：</a:t>
            </a:r>
            <a:r>
              <a:rPr lang="zh-CN" altLang="en-US" sz="2400" dirty="0">
                <a:solidFill>
                  <a:srgbClr val="800080"/>
                </a:solidFill>
                <a:latin typeface="Calibri" pitchFamily="34" charset="0"/>
                <a:cs typeface="Calibri" pitchFamily="34" charset="0"/>
              </a:rPr>
              <a:t>镜像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最复杂的</a:t>
            </a:r>
            <a:r>
              <a:rPr lang="en-US" altLang="zh-CN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组织方式：</a:t>
            </a:r>
            <a:r>
              <a:rPr lang="zh-CN" altLang="en-US" sz="2400" dirty="0">
                <a:solidFill>
                  <a:srgbClr val="800080"/>
                </a:solidFill>
                <a:latin typeface="Calibri" pitchFamily="34" charset="0"/>
                <a:cs typeface="Calibri" pitchFamily="34" charset="0"/>
              </a:rPr>
              <a:t>块交错校验</a:t>
            </a:r>
            <a:endParaRPr lang="en-US" altLang="zh-CN" sz="2400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条带化、镜像、校验    按“字节”或者“位”</a:t>
            </a:r>
          </a:p>
        </p:txBody>
      </p:sp>
      <p:sp>
        <p:nvSpPr>
          <p:cNvPr id="2" name="线形标注 2 1"/>
          <p:cNvSpPr/>
          <p:nvPr/>
        </p:nvSpPr>
        <p:spPr>
          <a:xfrm>
            <a:off x="6948264" y="2276872"/>
            <a:ext cx="1584176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385"/>
              <a:gd name="adj6" fmla="val -118454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0249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磁盘访问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751032"/>
            <a:ext cx="7859216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一次访盘请求：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读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写，磁盘地址（设备号，柱面号，磁头号，扇区号），内存地址（源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目）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完成过程由三个动作组成：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寻道（时间）</a:t>
            </a:r>
            <a:r>
              <a:rPr lang="zh-CN" altLang="en-US" sz="2400" dirty="0">
                <a:latin typeface="Times New Roman" pitchFamily="18" charset="0"/>
              </a:rPr>
              <a:t>：磁头移动定位到指定磁道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旋转延迟（时间）</a:t>
            </a:r>
            <a:r>
              <a:rPr lang="zh-CN" altLang="en-US" sz="2400" dirty="0">
                <a:latin typeface="Times New Roman" pitchFamily="18" charset="0"/>
              </a:rPr>
              <a:t>：等待指定扇区从磁头下旋转经过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数据传输（时间）</a:t>
            </a:r>
            <a:r>
              <a:rPr lang="zh-CN" altLang="en-US" sz="2400" dirty="0">
                <a:latin typeface="Times New Roman" pitchFamily="18" charset="0"/>
              </a:rPr>
              <a:t>：数据在磁盘与内存之间的实际传输</a:t>
            </a: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868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RAID 0 – </a:t>
            </a:r>
            <a:r>
              <a:rPr lang="zh-CN" altLang="en-US" sz="3600" dirty="0"/>
              <a:t>条带化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180020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数据分布在阵列的所有磁盘上</a:t>
            </a:r>
          </a:p>
          <a:p>
            <a:r>
              <a:rPr lang="zh-CN" altLang="en-US" sz="2400" dirty="0"/>
              <a:t>有数据请求时，同时多个磁盘并行操作</a:t>
            </a:r>
            <a:endParaRPr lang="en-US" altLang="zh-CN" sz="2400" dirty="0"/>
          </a:p>
          <a:p>
            <a:r>
              <a:rPr lang="zh-CN" altLang="en-US" sz="2400" dirty="0"/>
              <a:t>充分利用总线带宽，数据吞吐率提高，驱动器负载均衡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Content Placeholder 3" descr="Fig11_08a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9"/>
          <a:stretch/>
        </p:blipFill>
        <p:spPr>
          <a:xfrm>
            <a:off x="1036315" y="4067603"/>
            <a:ext cx="3895725" cy="159364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5940152" y="4064690"/>
            <a:ext cx="2627784" cy="1880755"/>
          </a:xfrm>
          <a:prstGeom prst="cloudCallout">
            <a:avLst>
              <a:gd name="adj1" fmla="val -68350"/>
              <a:gd name="adj2" fmla="val -157996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无冗余</a:t>
            </a:r>
            <a:r>
              <a:rPr lang="en-US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即无差错控制</a:t>
            </a:r>
            <a:r>
              <a:rPr lang="en-US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algn="ctr"/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性能最佳</a:t>
            </a:r>
          </a:p>
        </p:txBody>
      </p:sp>
    </p:spTree>
    <p:extLst>
      <p:ext uri="{BB962C8B-B14F-4D97-AF65-F5344CB8AC3E}">
        <p14:creationId xmlns:p14="http://schemas.microsoft.com/office/powerpoint/2010/main" val="6179568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RAID 1 – </a:t>
            </a:r>
            <a:r>
              <a:rPr lang="zh-CN" altLang="en-US" sz="3600" dirty="0"/>
              <a:t>镜像</a:t>
            </a:r>
          </a:p>
        </p:txBody>
      </p:sp>
      <p:pic>
        <p:nvPicPr>
          <p:cNvPr id="89091" name="Content Placeholder 3" descr="Fig11_08b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8"/>
          <a:stretch/>
        </p:blipFill>
        <p:spPr bwMode="auto">
          <a:xfrm>
            <a:off x="611560" y="3390999"/>
            <a:ext cx="7772400" cy="1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云形 4"/>
          <p:cNvSpPr/>
          <p:nvPr/>
        </p:nvSpPr>
        <p:spPr>
          <a:xfrm>
            <a:off x="6228184" y="116632"/>
            <a:ext cx="2736304" cy="172819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数据安全性最好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最大限度保证数据安全及可恢复性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所有数据同时存在于两块磁盘的相同位置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磁盘利用率</a:t>
            </a:r>
            <a:r>
              <a:rPr lang="en-US" altLang="zh-CN" sz="2400" dirty="0"/>
              <a:t>50%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4410301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RAID 2 </a:t>
            </a:r>
            <a:r>
              <a:rPr lang="zh-CN" altLang="en-US" sz="3600" dirty="0"/>
              <a:t>并行访问 </a:t>
            </a:r>
            <a:r>
              <a:rPr lang="en-US" altLang="zh-CN" sz="3600" dirty="0"/>
              <a:t>— </a:t>
            </a:r>
            <a:r>
              <a:rPr lang="zh-CN" altLang="en-US" sz="3600" dirty="0"/>
              <a:t>海明码校验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57648"/>
            <a:ext cx="7643192" cy="22754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将数据条块化分布于不同硬盘（字节或位为单位）</a:t>
            </a:r>
            <a:endParaRPr lang="en-US" altLang="zh-CN" sz="2400" dirty="0"/>
          </a:p>
          <a:p>
            <a:r>
              <a:rPr lang="zh-CN" altLang="en-US" sz="2400" dirty="0"/>
              <a:t>加入海明码，在磁盘阵列中间隔写入每个磁盘中</a:t>
            </a:r>
            <a:endParaRPr lang="en-US" altLang="zh-CN" sz="2400" dirty="0"/>
          </a:p>
          <a:p>
            <a:r>
              <a:rPr lang="zh-CN" altLang="en-US" sz="2400" dirty="0"/>
              <a:t>数据发生错误时可实施校正以保证输出正确数据</a:t>
            </a:r>
            <a:endParaRPr lang="en-US" altLang="zh-CN" sz="2400" dirty="0"/>
          </a:p>
          <a:p>
            <a:r>
              <a:rPr lang="zh-CN" altLang="en-US" sz="2400" dirty="0"/>
              <a:t>存取数据时，整个磁盘阵列一起动作，在各个磁盘的相同位置平行存取，所以有很好的存取时间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Content Placeholder 3" descr="Fig11_08c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7"/>
          <a:stretch/>
        </p:blipFill>
        <p:spPr bwMode="auto">
          <a:xfrm>
            <a:off x="827584" y="4120232"/>
            <a:ext cx="7443788" cy="17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2024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RAID 3 </a:t>
            </a:r>
            <a:r>
              <a:rPr lang="zh-CN" altLang="en-US" sz="3600" dirty="0"/>
              <a:t>交错位奇偶校验</a:t>
            </a:r>
          </a:p>
        </p:txBody>
      </p:sp>
      <p:pic>
        <p:nvPicPr>
          <p:cNvPr id="91139" name="Content Placeholder 3" descr="Fig11_08d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9"/>
          <a:stretch/>
        </p:blipFill>
        <p:spPr bwMode="auto">
          <a:xfrm>
            <a:off x="1649338" y="3625016"/>
            <a:ext cx="5586958" cy="18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类似</a:t>
            </a:r>
            <a:r>
              <a:rPr lang="en-US" altLang="zh-CN" sz="2400" dirty="0"/>
              <a:t>RAID2</a:t>
            </a:r>
            <a:r>
              <a:rPr lang="zh-CN" altLang="en-US" sz="2400" dirty="0"/>
              <a:t>，以字节为单位将数据拆分，并交叉写入数据盘</a:t>
            </a:r>
            <a:endParaRPr lang="en-US" altLang="zh-CN" sz="2400" dirty="0"/>
          </a:p>
          <a:p>
            <a:r>
              <a:rPr lang="zh-CN" altLang="en-US" sz="2400" dirty="0"/>
              <a:t>专门设置一个存储校验盘，保存校验码（奇偶校验）</a:t>
            </a:r>
          </a:p>
        </p:txBody>
      </p:sp>
    </p:spTree>
    <p:extLst>
      <p:ext uri="{BB962C8B-B14F-4D97-AF65-F5344CB8AC3E}">
        <p14:creationId xmlns:p14="http://schemas.microsoft.com/office/powerpoint/2010/main" val="335743472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RAID 4 </a:t>
            </a:r>
            <a:r>
              <a:rPr lang="zh-CN" altLang="zh-CN" sz="3600" dirty="0">
                <a:cs typeface="Calibri" pitchFamily="34" charset="0"/>
              </a:rPr>
              <a:t>交错块奇偶校验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92163" name="Content Placeholder 3" descr="Fig11_08e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290711" y="3140968"/>
            <a:ext cx="7097713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6995120" cy="4846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带奇偶校验</a:t>
            </a:r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RAID3</a:t>
            </a:r>
            <a:r>
              <a:rPr lang="zh-CN" altLang="en-US" sz="2400" dirty="0"/>
              <a:t>相似，但以数据块为单位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47961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RAID 5 </a:t>
            </a:r>
            <a:r>
              <a:rPr lang="zh-CN" altLang="zh-CN" sz="3600" dirty="0">
                <a:cs typeface="Calibri" pitchFamily="34" charset="0"/>
              </a:rPr>
              <a:t>交错块分布</a:t>
            </a:r>
            <a:r>
              <a:rPr lang="zh-CN" altLang="en-US" sz="3600" dirty="0">
                <a:cs typeface="Calibri" pitchFamily="34" charset="0"/>
              </a:rPr>
              <a:t>式</a:t>
            </a:r>
            <a:r>
              <a:rPr lang="zh-CN" altLang="zh-CN" sz="3600" dirty="0">
                <a:cs typeface="Calibri" pitchFamily="34" charset="0"/>
              </a:rPr>
              <a:t>奇偶校验</a:t>
            </a:r>
            <a:endParaRPr lang="zh-CN" altLang="en-US" sz="3200" dirty="0">
              <a:cs typeface="Calibri" pitchFamily="34" charset="0"/>
            </a:endParaRPr>
          </a:p>
        </p:txBody>
      </p:sp>
      <p:pic>
        <p:nvPicPr>
          <p:cNvPr id="93187" name="Content Placeholder 3" descr="Fig11_08f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5"/>
          <a:stretch/>
        </p:blipFill>
        <p:spPr bwMode="auto">
          <a:xfrm>
            <a:off x="1276870" y="3717032"/>
            <a:ext cx="6967538" cy="26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556792"/>
            <a:ext cx="8003232" cy="4846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RAID4</a:t>
            </a:r>
            <a:r>
              <a:rPr lang="zh-CN" altLang="en-US" sz="2400" dirty="0"/>
              <a:t>类似，奇偶校验分散在各个磁盘</a:t>
            </a:r>
            <a:endParaRPr lang="en-US" altLang="zh-CN" sz="2400" dirty="0"/>
          </a:p>
          <a:p>
            <a:r>
              <a:rPr lang="zh-CN" altLang="en-US" sz="2400" dirty="0"/>
              <a:t>数据读出效率高，写入效率一般</a:t>
            </a:r>
            <a:endParaRPr lang="en-US" altLang="zh-CN" sz="2400" dirty="0"/>
          </a:p>
          <a:p>
            <a:r>
              <a:rPr lang="zh-CN" altLang="en-US" sz="2400" dirty="0"/>
              <a:t>磁盘利用率较好，提高了可靠性</a:t>
            </a:r>
            <a:endParaRPr lang="en-US" altLang="zh-CN" sz="2400" dirty="0"/>
          </a:p>
          <a:p>
            <a:r>
              <a:rPr lang="zh-CN" altLang="en-US" sz="2400" dirty="0"/>
              <a:t>有写损失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824621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RAID 6 </a:t>
            </a:r>
            <a:r>
              <a:rPr lang="zh-CN" altLang="zh-CN" sz="3600" dirty="0">
                <a:cs typeface="Calibri" pitchFamily="34" charset="0"/>
              </a:rPr>
              <a:t>交错块双重分布</a:t>
            </a:r>
            <a:r>
              <a:rPr lang="zh-CN" altLang="en-US" sz="3600" dirty="0">
                <a:cs typeface="Calibri" pitchFamily="34" charset="0"/>
              </a:rPr>
              <a:t>式</a:t>
            </a:r>
            <a:r>
              <a:rPr lang="zh-CN" altLang="zh-CN" sz="3600" dirty="0">
                <a:cs typeface="Calibri" pitchFamily="34" charset="0"/>
              </a:rPr>
              <a:t>奇偶校验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94211" name="Content Placeholder 3" descr="Fig11_08g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8"/>
          <a:stretch/>
        </p:blipFill>
        <p:spPr bwMode="auto">
          <a:xfrm>
            <a:off x="323528" y="3789040"/>
            <a:ext cx="7988300" cy="222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628800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RAID5</a:t>
            </a:r>
            <a:r>
              <a:rPr lang="zh-CN" altLang="en-US" sz="2400" dirty="0"/>
              <a:t>的基础上，设立两个校验码，并将校验码写入两个驱动器</a:t>
            </a:r>
            <a:endParaRPr lang="en-US" altLang="zh-CN" sz="2400" dirty="0"/>
          </a:p>
          <a:p>
            <a:r>
              <a:rPr lang="zh-CN" altLang="en-US" sz="2400" dirty="0"/>
              <a:t>数据恢复能力增强</a:t>
            </a:r>
            <a:endParaRPr lang="en-US" altLang="zh-CN" sz="2400" dirty="0"/>
          </a:p>
          <a:p>
            <a:r>
              <a:rPr lang="zh-CN" altLang="en-US" sz="2400" dirty="0"/>
              <a:t>磁盘利用率降低，写能力降低</a:t>
            </a:r>
          </a:p>
        </p:txBody>
      </p:sp>
    </p:spTree>
    <p:extLst>
      <p:ext uri="{BB962C8B-B14F-4D97-AF65-F5344CB8AC3E}">
        <p14:creationId xmlns:p14="http://schemas.microsoft.com/office/powerpoint/2010/main" val="233952301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395536" y="536064"/>
            <a:ext cx="8136904" cy="80470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itchFamily="34" charset="0"/>
                <a:cs typeface="Calibri" pitchFamily="34" charset="0"/>
              </a:rPr>
              <a:t>RAID 7 </a:t>
            </a:r>
            <a:r>
              <a:rPr lang="zh-CN" altLang="en-US" sz="3200" dirty="0">
                <a:latin typeface="Calibri" pitchFamily="34" charset="0"/>
                <a:cs typeface="Calibri" pitchFamily="34" charset="0"/>
              </a:rPr>
              <a:t>最优化异步高</a:t>
            </a:r>
            <a:r>
              <a:rPr lang="en-US" altLang="zh-CN" sz="3200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3200" dirty="0">
                <a:latin typeface="Calibri" pitchFamily="34" charset="0"/>
                <a:cs typeface="Calibri" pitchFamily="34" charset="0"/>
              </a:rPr>
              <a:t>速率及高数据传输率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00808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自身带有智能化实时操作系统和用于存储管理的</a:t>
            </a:r>
            <a:r>
              <a:rPr lang="zh-CN" altLang="en-US" sz="2400" dirty="0"/>
              <a:t>管理</a:t>
            </a:r>
            <a:r>
              <a:rPr lang="zh-CN" altLang="zh-CN" sz="2400" dirty="0"/>
              <a:t>工具，独立于主机运行</a:t>
            </a:r>
            <a:endParaRPr lang="en-US" altLang="zh-CN" sz="2400" dirty="0"/>
          </a:p>
          <a:p>
            <a:r>
              <a:rPr lang="zh-CN" altLang="en-US" sz="2400" dirty="0"/>
              <a:t>每个磁盘有独立的</a:t>
            </a:r>
            <a:r>
              <a:rPr lang="en-US" altLang="zh-CN" sz="2400" dirty="0"/>
              <a:t>I/O</a:t>
            </a:r>
            <a:r>
              <a:rPr lang="zh-CN" altLang="en-US" sz="2400" dirty="0"/>
              <a:t>通道，与主通道连接</a:t>
            </a:r>
            <a:endParaRPr lang="en-US" altLang="zh-CN" sz="2400" dirty="0"/>
          </a:p>
          <a:p>
            <a:r>
              <a:rPr lang="zh-CN" altLang="en-US" sz="2400" dirty="0"/>
              <a:t>操作系统直接对每个磁盘的访问进行控制，可以让每个磁盘在不同的时段进行数据读写</a:t>
            </a:r>
            <a:endParaRPr lang="en-US" altLang="zh-CN" sz="2400" dirty="0"/>
          </a:p>
          <a:p>
            <a:r>
              <a:rPr lang="zh-CN" altLang="en-US" sz="2400" dirty="0"/>
              <a:t>价格高</a:t>
            </a:r>
          </a:p>
        </p:txBody>
      </p:sp>
    </p:spTree>
    <p:extLst>
      <p:ext uri="{BB962C8B-B14F-4D97-AF65-F5344CB8AC3E}">
        <p14:creationId xmlns:p14="http://schemas.microsoft.com/office/powerpoint/2010/main" val="2524834716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4"/>
          <p:cNvSpPr txBox="1"/>
          <p:nvPr/>
        </p:nvSpPr>
        <p:spPr>
          <a:xfrm>
            <a:off x="4929283" y="6453336"/>
            <a:ext cx="417922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Acknowledgement: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清华大学 向勇、陈渝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71893" y="1857194"/>
            <a:ext cx="5181600" cy="1545167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415964" y="1298563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235364" y="1298563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2336" y="1268760"/>
            <a:ext cx="5334000" cy="23368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95731" y="917563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2336" y="4116536"/>
            <a:ext cx="5334000" cy="23368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73289" y="3132141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71893" y="4704970"/>
            <a:ext cx="5181600" cy="1545167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438406" y="3513141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257806" y="3513141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11560" y="232056"/>
            <a:ext cx="7704856" cy="9646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</a:p>
        </p:txBody>
      </p:sp>
      <p:sp>
        <p:nvSpPr>
          <p:cNvPr id="21" name="矩形 20"/>
          <p:cNvSpPr/>
          <p:nvPr/>
        </p:nvSpPr>
        <p:spPr>
          <a:xfrm>
            <a:off x="678160" y="4997332"/>
            <a:ext cx="11512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RAID 1+0</a:t>
            </a:r>
          </a:p>
        </p:txBody>
      </p:sp>
      <p:sp>
        <p:nvSpPr>
          <p:cNvPr id="22" name="矩形 21"/>
          <p:cNvSpPr/>
          <p:nvPr/>
        </p:nvSpPr>
        <p:spPr>
          <a:xfrm>
            <a:off x="678160" y="2036540"/>
            <a:ext cx="11512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RAID 0+1</a:t>
            </a:r>
          </a:p>
        </p:txBody>
      </p:sp>
    </p:spTree>
    <p:extLst>
      <p:ext uri="{BB962C8B-B14F-4D97-AF65-F5344CB8AC3E}">
        <p14:creationId xmlns:p14="http://schemas.microsoft.com/office/powerpoint/2010/main" val="7461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832" y="3003029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文件系统的结构设计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4746" y="1913135"/>
            <a:ext cx="6417734" cy="939801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层次模型、虚拟文件系统、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文件属性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992888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buSzPct val="80000"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文件控制块（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File Control Block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buSzPct val="80000"/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操作系统为管理文件而设置的数据结构，存放了为管理文件所需的所有有关信息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SzPct val="80000"/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</a:t>
            </a:r>
            <a:r>
              <a:rPr lang="zh-CN" altLang="en-US" sz="24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（文件属性或元数据）</a:t>
            </a:r>
          </a:p>
          <a:p>
            <a:pPr eaLnBrk="1" hangingPunct="1">
              <a:buSzPct val="80000"/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SzPct val="80000"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常用属性</a:t>
            </a:r>
          </a:p>
          <a:p>
            <a:pPr eaLnBrk="1" hangingPunct="1">
              <a:buSzPct val="80000"/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文件名，文件号，保护，口令，创建者，当前拥有者，文件地址，文件大小，文件类型，共享计数，创建时间，最后修改时间，最后访问时间，各种标志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只读、隐藏、系统、归档、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ASCII/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二进制、顺序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随机访问、临时文件、锁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349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0304" y="1508720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磁盘文件系统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实例系统：</a:t>
            </a:r>
            <a:r>
              <a:rPr lang="en-US" altLang="zh-CN" sz="2400" dirty="0"/>
              <a:t>FAT</a:t>
            </a:r>
            <a:r>
              <a:rPr lang="zh-CN" altLang="en-US" sz="2400" dirty="0"/>
              <a:t>、</a:t>
            </a:r>
            <a:r>
              <a:rPr lang="en-US" altLang="zh-CN" sz="2400" dirty="0"/>
              <a:t>NTFS</a:t>
            </a:r>
            <a:r>
              <a:rPr lang="zh-CN" altLang="en-US" sz="2400" dirty="0"/>
              <a:t>、</a:t>
            </a:r>
            <a:r>
              <a:rPr lang="en-US" altLang="zh-CN" sz="2400" dirty="0"/>
              <a:t>ext2/3</a:t>
            </a:r>
            <a:r>
              <a:rPr lang="zh-CN" altLang="en-US" sz="2400" dirty="0"/>
              <a:t>、</a:t>
            </a:r>
            <a:r>
              <a:rPr lang="en-US" altLang="zh-CN" sz="2400" dirty="0"/>
              <a:t>ISO9660</a:t>
            </a:r>
            <a:r>
              <a:rPr lang="zh-CN" altLang="en-US" sz="2400" dirty="0"/>
              <a:t>等</a:t>
            </a:r>
          </a:p>
          <a:p>
            <a:r>
              <a:rPr lang="zh-CN" altLang="en-US" sz="2400" dirty="0"/>
              <a:t>数据库文件系统</a:t>
            </a:r>
          </a:p>
          <a:p>
            <a:pPr marL="0" indent="0">
              <a:buNone/>
            </a:pPr>
            <a:r>
              <a:rPr lang="zh-CN" altLang="en-US" sz="2400" dirty="0"/>
              <a:t>    实例系统： </a:t>
            </a:r>
            <a:r>
              <a:rPr lang="en-US" altLang="zh-CN" sz="2400" dirty="0"/>
              <a:t>WinFS</a:t>
            </a:r>
          </a:p>
          <a:p>
            <a:r>
              <a:rPr lang="zh-CN" altLang="en-US" sz="2400" dirty="0"/>
              <a:t>日志文件系统</a:t>
            </a:r>
            <a:endParaRPr lang="en-US" altLang="zh-CN" sz="2400" dirty="0"/>
          </a:p>
          <a:p>
            <a:r>
              <a:rPr lang="zh-CN" altLang="en-US" sz="2400" dirty="0"/>
              <a:t>网络</a:t>
            </a:r>
            <a:r>
              <a:rPr lang="en-US" altLang="zh-CN" sz="2400" dirty="0"/>
              <a:t>/</a:t>
            </a:r>
            <a:r>
              <a:rPr lang="zh-CN" altLang="en-US" sz="2400" dirty="0"/>
              <a:t>分布式文件系统</a:t>
            </a:r>
          </a:p>
          <a:p>
            <a:pPr marL="0" indent="0">
              <a:buNone/>
            </a:pPr>
            <a:r>
              <a:rPr lang="zh-CN" altLang="en-US" sz="2400" dirty="0"/>
              <a:t>    实例系统： </a:t>
            </a:r>
            <a:r>
              <a:rPr lang="en-US" altLang="zh-CN" sz="2400" dirty="0"/>
              <a:t>NFS</a:t>
            </a:r>
            <a:r>
              <a:rPr lang="zh-CN" altLang="en-US" sz="2400" dirty="0"/>
              <a:t>、</a:t>
            </a:r>
            <a:r>
              <a:rPr lang="en-US" altLang="zh-CN" sz="2400" dirty="0"/>
              <a:t>SMB</a:t>
            </a:r>
            <a:r>
              <a:rPr lang="zh-CN" altLang="en-US" sz="2400" dirty="0"/>
              <a:t>、</a:t>
            </a:r>
            <a:r>
              <a:rPr lang="en-US" altLang="zh-CN" sz="2400" dirty="0"/>
              <a:t>AFS</a:t>
            </a:r>
            <a:r>
              <a:rPr lang="zh-CN" altLang="en-US" sz="2400" dirty="0"/>
              <a:t>、</a:t>
            </a:r>
            <a:r>
              <a:rPr lang="en-US" altLang="zh-CN" sz="2400" dirty="0"/>
              <a:t>GFS</a:t>
            </a:r>
          </a:p>
          <a:p>
            <a:r>
              <a:rPr lang="zh-CN" altLang="en-US" sz="2400" dirty="0"/>
              <a:t>虚拟文件系统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文件系统分类</a:t>
            </a:r>
          </a:p>
        </p:txBody>
      </p:sp>
    </p:spTree>
    <p:extLst>
      <p:ext uri="{BB962C8B-B14F-4D97-AF65-F5344CB8AC3E}">
        <p14:creationId xmlns:p14="http://schemas.microsoft.com/office/powerpoint/2010/main" val="116460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设计问题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0872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/>
              <a:t>如何定义文件系统对用户的接口？</a:t>
            </a:r>
            <a:endParaRPr lang="en-US" altLang="zh-CN" sz="2400" dirty="0"/>
          </a:p>
          <a:p>
            <a:pPr lvl="2"/>
            <a:r>
              <a:rPr lang="en-US" altLang="zh-CN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文件及属性</a:t>
            </a:r>
            <a:endParaRPr lang="en-US" altLang="zh-CN" dirty="0">
              <a:solidFill>
                <a:srgbClr val="0000CC"/>
              </a:solidFill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>
                <a:solidFill>
                  <a:srgbClr val="0000CC"/>
                </a:solidFill>
              </a:rPr>
              <a:t>文件操作</a:t>
            </a:r>
            <a:endParaRPr lang="en-US" altLang="zh-CN" dirty="0">
              <a:solidFill>
                <a:srgbClr val="0000CC"/>
              </a:solidFill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>
                <a:solidFill>
                  <a:srgbClr val="0000CC"/>
                </a:solidFill>
              </a:rPr>
              <a:t>目录结构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sz="2400" dirty="0"/>
              <a:t>如何将逻辑文件系统映射到物理磁盘设备上？</a:t>
            </a:r>
            <a:endParaRPr lang="en-US" altLang="zh-CN" sz="2400" dirty="0"/>
          </a:p>
          <a:p>
            <a:pPr lvl="2"/>
            <a:r>
              <a:rPr lang="en-US" altLang="zh-CN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数据结构与算法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sz="2400" dirty="0"/>
              <a:t>文件系统实现时如何分层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04288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文件系统通用模型</a:t>
            </a:r>
            <a:endParaRPr lang="zh-CN" altLang="en-US" sz="36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47531"/>
              </p:ext>
            </p:extLst>
          </p:nvPr>
        </p:nvGraphicFramePr>
        <p:xfrm>
          <a:off x="2533650" y="1484313"/>
          <a:ext cx="4824413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2526319" imgH="2640600" progId="Visio.Drawing.11">
                  <p:embed/>
                </p:oleObj>
              </mc:Choice>
              <mc:Fallback>
                <p:oleObj name="Visio" r:id="rId4" imgW="2526319" imgH="264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11812" b="15639"/>
                      <a:stretch>
                        <a:fillRect/>
                      </a:stretch>
                    </p:blipFill>
                    <p:spPr bwMode="auto">
                      <a:xfrm>
                        <a:off x="2533650" y="1484313"/>
                        <a:ext cx="4824413" cy="482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76697" y="5286375"/>
            <a:ext cx="1479079" cy="5188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层次模型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7020272" y="548680"/>
            <a:ext cx="180020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应用程序</a:t>
            </a:r>
          </a:p>
        </p:txBody>
      </p:sp>
      <p:cxnSp>
        <p:nvCxnSpPr>
          <p:cNvPr id="7" name="直接箭头连接符 6"/>
          <p:cNvCxnSpPr>
            <a:stCxn id="5" idx="2"/>
            <a:endCxn id="3" idx="0"/>
          </p:cNvCxnSpPr>
          <p:nvPr/>
        </p:nvCxnSpPr>
        <p:spPr>
          <a:xfrm flipH="1">
            <a:off x="4945856" y="980728"/>
            <a:ext cx="2974516" cy="5035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713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各层的作用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408333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文件系统接口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 定义了一组使用和操作文件的方法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逻辑文件系统层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 使用目录结构为文件组织模块提供所需的信息，并负责文件的保护和安全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文件组织模块层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负责对具体文件以及这些文件的逻辑块和物理块进行操作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基本文件系统层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主要向相应的设备驱动程序发出读写磁盘物理块的一般命令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基本</a:t>
            </a:r>
            <a:r>
              <a:rPr lang="en-US" altLang="zh-CN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2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控制层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 由设备驱动程序和中断处理程序组成，实现内存和磁盘系统之间的信息传输</a:t>
            </a:r>
          </a:p>
        </p:txBody>
      </p:sp>
    </p:spTree>
    <p:extLst>
      <p:ext uri="{BB962C8B-B14F-4D97-AF65-F5344CB8AC3E}">
        <p14:creationId xmlns:p14="http://schemas.microsoft.com/office/powerpoint/2010/main" val="37825239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对多个不同文件系统的抽象</a:t>
            </a:r>
          </a:p>
          <a:p>
            <a:endParaRPr lang="en-US" altLang="zh-CN" sz="2400" dirty="0"/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提供相同的文件和文件系统接口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管理所有文件和文件系统关联的数据结构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高效查询例程，遍历文件系统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与特定文件系统模块的交互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虚拟文件系统</a:t>
            </a:r>
          </a:p>
        </p:txBody>
      </p:sp>
    </p:spTree>
    <p:extLst>
      <p:ext uri="{BB962C8B-B14F-4D97-AF65-F5344CB8AC3E}">
        <p14:creationId xmlns:p14="http://schemas.microsoft.com/office/powerpoint/2010/main" val="26969537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虚拟文件系统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60203" y="1897211"/>
            <a:ext cx="5616575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库函数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/API 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open() read() 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55576" y="2708920"/>
            <a:ext cx="6911975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60203" y="3049736"/>
            <a:ext cx="5616575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系统调用接口 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sys-open() sys-read() sys-write()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44303" y="4129236"/>
            <a:ext cx="5976937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虚拟文件系统转换（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vfs-open() vfs-read() vfs-write()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88765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MS-DOS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3090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EXT2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85978" y="5210324"/>
            <a:ext cx="1150937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EXT3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25840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/proc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763440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3274740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859065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98928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997053" y="3540274"/>
            <a:ext cx="73025" cy="576262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997053" y="243061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145065" y="1844824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用户态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06990" y="3529161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内核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308578" y="5057924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</a:t>
            </a:r>
            <a:endParaRPr lang="zh-CN" altLang="en-US" b="1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005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日志结构文件系统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395536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LFS- Log-structured File System</a:t>
            </a:r>
          </a:p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思路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i="1" u="sng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明确问题在哪里？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提高磁盘写操作的效率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读操作由文件缓存满足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→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避免寻找写的位置 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把整个磁盘看作是一个日志，每次写到其末尾</a:t>
            </a:r>
          </a:p>
          <a:p>
            <a:pPr lvl="2"/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集中</a:t>
            </a: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按一段</a:t>
            </a: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写入日志末尾</a:t>
            </a:r>
          </a:p>
          <a:p>
            <a:pPr lvl="2"/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将</a:t>
            </a: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节点和文件内容一起写入，建立</a:t>
            </a: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节点表</a:t>
            </a:r>
          </a:p>
          <a:p>
            <a:pPr lvl="2"/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清理线程：扫描日志，清理，生成新的段</a:t>
            </a:r>
            <a:endParaRPr lang="en-US" altLang="zh-C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6444208" y="404664"/>
            <a:ext cx="2592288" cy="194421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典型的写操作步骤：文件目录</a:t>
            </a:r>
            <a:r>
              <a:rPr lang="en-US" altLang="zh-CN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i</a:t>
            </a:r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节点、目录项、文件的</a:t>
            </a:r>
            <a:r>
              <a:rPr lang="en-US" altLang="zh-CN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i</a:t>
            </a:r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节点、文件本身</a:t>
            </a:r>
          </a:p>
        </p:txBody>
      </p:sp>
    </p:spTree>
    <p:extLst>
      <p:ext uri="{BB962C8B-B14F-4D97-AF65-F5344CB8AC3E}">
        <p14:creationId xmlns:p14="http://schemas.microsoft.com/office/powerpoint/2010/main" val="3793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日志文件系统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539552" y="1609416"/>
            <a:ext cx="7643192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借鉴日志结构文件系统的设计思路：鲁棒性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保存一个日志：记录系统下一步将要做什么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系统出错后，恢复时查看日志，完成所作操作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Windows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Linux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ext3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ReiserFS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1500" y="4057650"/>
            <a:ext cx="4000500" cy="2085975"/>
          </a:xfrm>
          <a:prstGeom prst="rect">
            <a:avLst/>
          </a:prstGeom>
          <a:solidFill>
            <a:srgbClr val="E5E5FF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1. 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在目录中删除文件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2. 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释放</a:t>
            </a:r>
            <a:r>
              <a:rPr lang="en-US" altLang="zh-CN" sz="2400" b="1" dirty="0" err="1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节点到空闲</a:t>
            </a:r>
            <a:r>
              <a:rPr lang="en-US" altLang="zh-CN" sz="2400" b="1" dirty="0" err="1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节点池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3. 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将所有磁盘块归还空闲磁盘块池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b="1" kern="0" dirty="0">
              <a:solidFill>
                <a:srgbClr val="66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86313" y="4072210"/>
            <a:ext cx="3962151" cy="2571750"/>
          </a:xfrm>
          <a:prstGeom prst="rect">
            <a:avLst/>
          </a:prstGeom>
          <a:solidFill>
            <a:srgbClr val="0070C0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步骤：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写日志项</a:t>
            </a:r>
            <a:r>
              <a:rPr lang="en-US" altLang="zh-CN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(3</a:t>
            </a: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个将完成的操作</a:t>
            </a:r>
            <a:r>
              <a:rPr lang="en-US" altLang="zh-CN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把日志项写入磁盘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执行操作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擦除日志项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6063" y="5572125"/>
            <a:ext cx="1643062" cy="500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典型步骤</a:t>
            </a:r>
          </a:p>
        </p:txBody>
      </p:sp>
      <p:sp>
        <p:nvSpPr>
          <p:cNvPr id="2" name="云形 1"/>
          <p:cNvSpPr/>
          <p:nvPr/>
        </p:nvSpPr>
        <p:spPr>
          <a:xfrm>
            <a:off x="7236296" y="260648"/>
            <a:ext cx="1368152" cy="100811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原子事务</a:t>
            </a:r>
          </a:p>
        </p:txBody>
      </p:sp>
    </p:spTree>
    <p:extLst>
      <p:ext uri="{BB962C8B-B14F-4D97-AF65-F5344CB8AC3E}">
        <p14:creationId xmlns:p14="http://schemas.microsoft.com/office/powerpoint/2010/main" val="21675541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808" y="3147045"/>
            <a:ext cx="6745560" cy="1362075"/>
          </a:xfrm>
        </p:spPr>
        <p:txBody>
          <a:bodyPr>
            <a:noAutofit/>
          </a:bodyPr>
          <a:lstStyle/>
          <a:p>
            <a:pPr algn="ctr"/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NTFS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37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（</a:t>
            </a:r>
            <a:r>
              <a:rPr lang="en-US" altLang="zh-CN" sz="3600" dirty="0">
                <a:cs typeface="Calibri" pitchFamily="34" charset="0"/>
              </a:rPr>
              <a:t>1</a:t>
            </a:r>
            <a:r>
              <a:rPr lang="zh-CN" altLang="en-US" sz="3600" dirty="0">
                <a:cs typeface="Calibri" pitchFamily="34" charset="0"/>
              </a:rPr>
              <a:t>）概述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239000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为了满足可靠数据存储和访问的需求，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提供了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基于原子事务（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Atomic transaction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）概念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的文件系统可恢复性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对关键文件系统信息采用冗余存储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提供了综合的安全模型（对象模型）以及支持加密文件系统（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EFS, </a:t>
            </a:r>
            <a:r>
              <a:rPr lang="en-US" altLang="zh-CN" sz="2400" b="1" dirty="0" err="1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Encrpyted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 File System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），可以阻止非授权用户访问加密文件 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为改进的多级目录结构，支持文件别名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文件由多个文件属性构成，每个属性由属性名和属性流（</a:t>
            </a:r>
            <a:r>
              <a:rPr lang="en-US" altLang="zh-CN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stream</a:t>
            </a:r>
            <a:r>
              <a:rPr lang="zh-CN" altLang="en-US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，简单字节队列）组成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文件支持数据压缩功能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卷结构支持容错功能</a:t>
            </a:r>
          </a:p>
        </p:txBody>
      </p:sp>
      <p:sp>
        <p:nvSpPr>
          <p:cNvPr id="2" name="云形 1"/>
          <p:cNvSpPr/>
          <p:nvPr/>
        </p:nvSpPr>
        <p:spPr>
          <a:xfrm>
            <a:off x="5652120" y="188640"/>
            <a:ext cx="3312368" cy="108012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设计目标：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可靠、高效、安全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13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7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609416"/>
            <a:ext cx="3240360" cy="4339864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append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seek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get attributes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set attributes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rename</a:t>
            </a:r>
          </a:p>
          <a:p>
            <a:endParaRPr lang="zh-CN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1259632" y="1620346"/>
            <a:ext cx="2986608" cy="42857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create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delete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open 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close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</a:t>
            </a: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write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716016" y="4437112"/>
            <a:ext cx="3672408" cy="22322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CC"/>
                </a:solidFill>
              </a:rPr>
              <a:t>文件访问模式：进程访问文件数据前必须先“打开”文件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f = open(name, flag);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…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read(f, …);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…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close(f);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456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（</a:t>
            </a:r>
            <a:r>
              <a:rPr lang="en-US" altLang="zh-CN" sz="3600" dirty="0">
                <a:cs typeface="Calibri" pitchFamily="34" charset="0"/>
              </a:rPr>
              <a:t>2</a:t>
            </a:r>
            <a:r>
              <a:rPr lang="zh-CN" altLang="en-US" sz="3600" dirty="0">
                <a:cs typeface="Calibri" pitchFamily="34" charset="0"/>
              </a:rPr>
              <a:t>）</a:t>
            </a:r>
            <a:r>
              <a:rPr lang="en-US" altLang="zh-CN" sz="3600" dirty="0">
                <a:cs typeface="Calibri" pitchFamily="34" charset="0"/>
              </a:rPr>
              <a:t> NTFS</a:t>
            </a:r>
            <a:r>
              <a:rPr lang="zh-CN" altLang="en-US" sz="3600" dirty="0">
                <a:cs typeface="Calibri" pitchFamily="34" charset="0"/>
              </a:rPr>
              <a:t>的磁盘结构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卷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卷建立在磁盘分区上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一个磁盘可以有多个卷，一个卷也可以有多个磁盘组成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（已格式化的）卷上的数据可分为：元数据和用户数据</a:t>
            </a:r>
          </a:p>
          <a:p>
            <a:r>
              <a:rPr lang="zh-CN" altLang="en-US" dirty="0"/>
              <a:t>簇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簇是磁盘空间分配和回收的基本单位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 簇大小是用户在使用</a:t>
            </a:r>
            <a:r>
              <a:rPr lang="en-US" altLang="zh-CN" dirty="0"/>
              <a:t>Format</a:t>
            </a:r>
            <a:r>
              <a:rPr lang="zh-CN" altLang="en-US" dirty="0"/>
              <a:t>命令或其他的格式化程序格式化卷时确定的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NTFS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LCN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Logical Cluster Number</a:t>
            </a:r>
            <a:r>
              <a:rPr lang="zh-CN" altLang="en-US" dirty="0">
                <a:solidFill>
                  <a:srgbClr val="C00000"/>
                </a:solidFill>
              </a:rPr>
              <a:t>，逻辑簇号）和</a:t>
            </a:r>
            <a:r>
              <a:rPr lang="en-US" altLang="zh-CN" dirty="0">
                <a:solidFill>
                  <a:srgbClr val="C00000"/>
                </a:solidFill>
              </a:rPr>
              <a:t>VCN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Virtual Cluster Number</a:t>
            </a:r>
            <a:r>
              <a:rPr lang="zh-CN" altLang="en-US" dirty="0">
                <a:solidFill>
                  <a:srgbClr val="C00000"/>
                </a:solidFill>
              </a:rPr>
              <a:t>，虚拟簇号）来进行簇的定位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>
                <a:solidFill>
                  <a:srgbClr val="0000CC"/>
                </a:solidFill>
              </a:rPr>
              <a:t> LCN</a:t>
            </a:r>
            <a:r>
              <a:rPr lang="zh-CN" altLang="en-US" dirty="0">
                <a:solidFill>
                  <a:srgbClr val="0000CC"/>
                </a:solidFill>
              </a:rPr>
              <a:t>是对整个卷中所有的簇从头到尾所进行的简单编号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>
                <a:solidFill>
                  <a:srgbClr val="0000CC"/>
                </a:solidFill>
              </a:rPr>
              <a:t> VCN</a:t>
            </a:r>
            <a:r>
              <a:rPr lang="zh-CN" altLang="en-US" dirty="0">
                <a:solidFill>
                  <a:srgbClr val="0000CC"/>
                </a:solidFill>
              </a:rPr>
              <a:t>是对属于特定文件的簇从头到尾进行编号，以便于引用文件中的数据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89324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分区和簇大小</a:t>
            </a:r>
          </a:p>
        </p:txBody>
      </p:sp>
      <p:graphicFrame>
        <p:nvGraphicFramePr>
          <p:cNvPr id="644175" name="Group 7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5802555"/>
              </p:ext>
            </p:extLst>
          </p:nvPr>
        </p:nvGraphicFramePr>
        <p:xfrm>
          <a:off x="1503238" y="1772816"/>
          <a:ext cx="6525146" cy="3927573"/>
        </p:xfrm>
        <a:graphic>
          <a:graphicData uri="http://schemas.openxmlformats.org/drawingml/2006/table">
            <a:tbl>
              <a:tblPr/>
              <a:tblGrid>
                <a:gridCol w="217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卷大小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每簇的扇区数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簇大小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&lt;=512MB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512MB~1GB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1GB~2GB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2GB~4GB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4GB~8GB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8GB~16GB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16GB~32GB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&gt;32GB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355976" y="6233888"/>
            <a:ext cx="3600400" cy="428625"/>
          </a:xfrm>
          <a:prstGeom prst="wedgeRoundRectCallout">
            <a:avLst>
              <a:gd name="adj1" fmla="val -20477"/>
              <a:gd name="adj2" fmla="val 506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NTFS</a:t>
            </a:r>
            <a:r>
              <a:rPr lang="zh-CN" altLang="en-US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一卷最大为</a:t>
            </a:r>
            <a:r>
              <a:rPr lang="en-US" altLang="zh-CN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en-US" altLang="zh-CN" sz="2400" b="1" baseline="30000">
                <a:latin typeface="Calibri" pitchFamily="34" charset="0"/>
                <a:ea typeface="华文楷体" pitchFamily="2" charset="-122"/>
                <a:cs typeface="Calibri" pitchFamily="34" charset="0"/>
              </a:rPr>
              <a:t>64</a:t>
            </a:r>
            <a:r>
              <a:rPr lang="zh-CN" altLang="en-US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014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（</a:t>
            </a:r>
            <a:r>
              <a:rPr lang="en-US" altLang="zh-CN" sz="3600" dirty="0">
                <a:cs typeface="Calibri" pitchFamily="34" charset="0"/>
              </a:rPr>
              <a:t>3</a:t>
            </a:r>
            <a:r>
              <a:rPr lang="zh-CN" altLang="en-US" sz="3600" dirty="0">
                <a:cs typeface="Calibri" pitchFamily="34" charset="0"/>
              </a:rPr>
              <a:t>）</a:t>
            </a:r>
            <a:r>
              <a:rPr lang="en-US" altLang="zh-CN" sz="3600" dirty="0">
                <a:cs typeface="Calibri" pitchFamily="34" charset="0"/>
              </a:rPr>
              <a:t>NTFS</a:t>
            </a:r>
            <a:r>
              <a:rPr lang="zh-CN" altLang="en-US" sz="3600" dirty="0">
                <a:cs typeface="Calibri" pitchFamily="34" charset="0"/>
              </a:rPr>
              <a:t>文件组织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700808"/>
            <a:ext cx="7239000" cy="463061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文件名称</a:t>
            </a:r>
          </a:p>
          <a:p>
            <a:r>
              <a:rPr lang="zh-CN" altLang="en-US" sz="2400" dirty="0"/>
              <a:t>主控文件表</a:t>
            </a:r>
          </a:p>
          <a:p>
            <a:r>
              <a:rPr lang="zh-CN" altLang="en-US" sz="2400" dirty="0"/>
              <a:t>文件记录</a:t>
            </a:r>
          </a:p>
          <a:p>
            <a:r>
              <a:rPr lang="zh-CN" altLang="en-US" sz="2400" dirty="0"/>
              <a:t>常驻属性与非常驻属性</a:t>
            </a:r>
          </a:p>
        </p:txBody>
      </p:sp>
    </p:spTree>
    <p:extLst>
      <p:ext uri="{BB962C8B-B14F-4D97-AF65-F5344CB8AC3E}">
        <p14:creationId xmlns:p14="http://schemas.microsoft.com/office/powerpoint/2010/main" val="3995618447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文件名称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628800"/>
            <a:ext cx="7128792" cy="48466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NTFS</a:t>
            </a:r>
            <a:r>
              <a:rPr lang="zh-CN" altLang="en-US" sz="2400" dirty="0"/>
              <a:t>路径名中的每个文件名</a:t>
            </a:r>
            <a:r>
              <a:rPr lang="en-US" altLang="zh-CN" sz="2400" dirty="0"/>
              <a:t>/</a:t>
            </a:r>
            <a:r>
              <a:rPr lang="zh-CN" altLang="en-US" sz="2400" dirty="0"/>
              <a:t>目录名的长度可达</a:t>
            </a:r>
            <a:r>
              <a:rPr lang="en-US" altLang="zh-CN" sz="2400" dirty="0"/>
              <a:t>255</a:t>
            </a:r>
            <a:r>
              <a:rPr lang="zh-CN" altLang="en-US" sz="2400" dirty="0"/>
              <a:t>个字节，可以包含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字符、 多个空格及句点</a:t>
            </a:r>
          </a:p>
          <a:p>
            <a:r>
              <a:rPr lang="en-US" altLang="zh-CN" sz="2400" dirty="0"/>
              <a:t>NTFS</a:t>
            </a:r>
            <a:r>
              <a:rPr lang="zh-CN" altLang="en-US" sz="2400" dirty="0"/>
              <a:t>卷上的每个文件都有一个</a:t>
            </a:r>
            <a:r>
              <a:rPr lang="en-US" altLang="zh-CN" sz="2400" dirty="0"/>
              <a:t>64</a:t>
            </a:r>
            <a:r>
              <a:rPr lang="zh-CN" altLang="en-US" sz="2400" dirty="0"/>
              <a:t>位的，称为文件引用号的唯一标识</a:t>
            </a:r>
          </a:p>
          <a:p>
            <a:r>
              <a:rPr lang="zh-CN" altLang="en-US" sz="2400" dirty="0"/>
              <a:t>文件引用号的组成</a:t>
            </a:r>
          </a:p>
          <a:p>
            <a:pPr lvl="2"/>
            <a:r>
              <a:rPr lang="zh-CN" altLang="en-US" dirty="0"/>
              <a:t> 文件号（</a:t>
            </a:r>
            <a:r>
              <a:rPr lang="en-US" altLang="zh-CN" dirty="0"/>
              <a:t>48</a:t>
            </a:r>
            <a:r>
              <a:rPr lang="zh-CN" altLang="en-US" dirty="0"/>
              <a:t>位，该文件在</a:t>
            </a:r>
            <a:r>
              <a:rPr lang="en-US" altLang="zh-CN" dirty="0"/>
              <a:t>MFT</a:t>
            </a:r>
            <a:r>
              <a:rPr lang="zh-CN" altLang="en-US" dirty="0"/>
              <a:t>中的位置）</a:t>
            </a:r>
          </a:p>
          <a:p>
            <a:pPr lvl="2"/>
            <a:r>
              <a:rPr lang="zh-CN" altLang="en-US" dirty="0"/>
              <a:t> 文件顺序号</a:t>
            </a:r>
          </a:p>
        </p:txBody>
      </p:sp>
    </p:spTree>
    <p:extLst>
      <p:ext uri="{BB962C8B-B14F-4D97-AF65-F5344CB8AC3E}">
        <p14:creationId xmlns:p14="http://schemas.microsoft.com/office/powerpoint/2010/main" val="3949604143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主控文件表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556792"/>
            <a:ext cx="7560840" cy="48466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/>
              <a:t>MFT</a:t>
            </a:r>
            <a:r>
              <a:rPr lang="zh-CN" altLang="en-US" sz="2200" dirty="0"/>
              <a:t>（</a:t>
            </a:r>
            <a:r>
              <a:rPr lang="en-US" altLang="zh-CN" sz="2200" dirty="0"/>
              <a:t>Master File Table</a:t>
            </a:r>
            <a:r>
              <a:rPr lang="zh-CN" altLang="en-US" sz="2200" dirty="0"/>
              <a:t>，主控文件表）</a:t>
            </a:r>
            <a:endParaRPr lang="en-US" altLang="zh-CN" sz="2200" dirty="0"/>
          </a:p>
          <a:p>
            <a:pPr marL="0" indent="457200">
              <a:spcBef>
                <a:spcPts val="0"/>
              </a:spcBef>
              <a:buNone/>
            </a:pPr>
            <a:r>
              <a:rPr lang="en-US" altLang="zh-CN" sz="2200" dirty="0"/>
              <a:t>NTFS</a:t>
            </a:r>
            <a:r>
              <a:rPr lang="zh-CN" altLang="en-US" sz="2200" dirty="0"/>
              <a:t>卷结构的核心，是</a:t>
            </a:r>
            <a:r>
              <a:rPr lang="en-US" altLang="zh-CN" sz="2200" dirty="0"/>
              <a:t>NTFS</a:t>
            </a:r>
            <a:r>
              <a:rPr lang="zh-CN" altLang="en-US" sz="2200" dirty="0"/>
              <a:t>中最重要的系统文件，包含了卷中所有文件的信息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zh-CN" altLang="en-US" sz="2200" dirty="0"/>
          </a:p>
          <a:p>
            <a:pPr>
              <a:spcBef>
                <a:spcPts val="0"/>
              </a:spcBef>
            </a:pPr>
            <a:r>
              <a:rPr lang="en-US" altLang="zh-CN" sz="2200" dirty="0"/>
              <a:t>MFT</a:t>
            </a:r>
            <a:r>
              <a:rPr lang="zh-CN" altLang="en-US" sz="2200" dirty="0"/>
              <a:t>是以文件记录数组来实现的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每一个记录描述了卷中的一个文件或目录（例如：</a:t>
            </a:r>
            <a:r>
              <a:rPr lang="en-US" altLang="zh-CN" sz="2200" dirty="0"/>
              <a:t>1K</a:t>
            </a:r>
            <a:r>
              <a:rPr lang="zh-CN" altLang="en-US" sz="2200" dirty="0"/>
              <a:t>大小）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/>
              <a:t> MFT</a:t>
            </a:r>
            <a:r>
              <a:rPr lang="zh-CN" altLang="en-US" sz="2200" dirty="0"/>
              <a:t>自身也是一个文件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文件系统中每一个文件或目录都至少有一个</a:t>
            </a:r>
            <a:r>
              <a:rPr lang="en-US" altLang="zh-CN" sz="2200" dirty="0"/>
              <a:t>MFT</a:t>
            </a:r>
            <a:r>
              <a:rPr lang="zh-CN" altLang="en-US" sz="2200" dirty="0"/>
              <a:t>项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一般：每个</a:t>
            </a:r>
            <a:r>
              <a:rPr lang="en-US" altLang="zh-CN" sz="2200" dirty="0"/>
              <a:t>MFT</a:t>
            </a:r>
            <a:r>
              <a:rPr lang="zh-CN" altLang="en-US" sz="2200" dirty="0"/>
              <a:t>项的前几十个字节有固定的头结构，用以描述本</a:t>
            </a:r>
            <a:r>
              <a:rPr lang="en-US" altLang="zh-CN" sz="2200" dirty="0"/>
              <a:t>MFT</a:t>
            </a:r>
            <a:r>
              <a:rPr lang="zh-CN" altLang="en-US" sz="2200" dirty="0"/>
              <a:t>项的相关信息；之后的字节用于存放属性；文件或目录的其余信息可放到卷中其他可用簇中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访问文件：首先在</a:t>
            </a:r>
            <a:r>
              <a:rPr lang="en-US" altLang="zh-CN" sz="2200" dirty="0"/>
              <a:t>MFT</a:t>
            </a:r>
            <a:r>
              <a:rPr lang="zh-CN" altLang="en-US" sz="2200" dirty="0"/>
              <a:t>中找到对应的</a:t>
            </a:r>
            <a:r>
              <a:rPr lang="en-US" altLang="zh-CN" sz="2200" dirty="0"/>
              <a:t>MFT</a:t>
            </a:r>
            <a:r>
              <a:rPr lang="zh-CN" altLang="en-US" sz="2200" dirty="0"/>
              <a:t>项，再根据</a:t>
            </a:r>
            <a:r>
              <a:rPr lang="en-US" altLang="zh-CN" sz="2200" dirty="0"/>
              <a:t>MFT</a:t>
            </a:r>
            <a:r>
              <a:rPr lang="zh-CN" altLang="en-US" sz="2200" dirty="0"/>
              <a:t>项记录的信息找到文件内容</a:t>
            </a:r>
            <a:endParaRPr lang="en-US" altLang="zh-CN" sz="2200" dirty="0"/>
          </a:p>
          <a:p>
            <a:pPr lvl="2">
              <a:spcBef>
                <a:spcPts val="0"/>
              </a:spcBef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351335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属性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628800"/>
            <a:ext cx="7239000" cy="48466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NTFS</a:t>
            </a:r>
            <a:r>
              <a:rPr lang="zh-CN" altLang="en-US" sz="2400" dirty="0"/>
              <a:t>中，所有信息都被称为属性</a:t>
            </a:r>
            <a:endParaRPr lang="en-US" altLang="zh-CN" sz="2400" dirty="0"/>
          </a:p>
          <a:p>
            <a:pPr lvl="1"/>
            <a:r>
              <a:rPr lang="en-US" altLang="zh-CN" sz="2000" dirty="0"/>
              <a:t>NTFS</a:t>
            </a:r>
            <a:r>
              <a:rPr lang="zh-CN" altLang="en-US" sz="2000" dirty="0"/>
              <a:t>文件是属性</a:t>
            </a:r>
            <a:r>
              <a:rPr lang="en-US" altLang="zh-CN" sz="2000" dirty="0"/>
              <a:t>/</a:t>
            </a:r>
            <a:r>
              <a:rPr lang="zh-CN" altLang="en-US" sz="2000" dirty="0"/>
              <a:t>属性值的集合，通常所说的文件内容是指未命名数据属性流</a:t>
            </a:r>
          </a:p>
          <a:p>
            <a:pPr lvl="1"/>
            <a:r>
              <a:rPr lang="zh-CN" altLang="en-US" sz="2000" dirty="0"/>
              <a:t>每个属性由单个的流</a:t>
            </a:r>
            <a:r>
              <a:rPr lang="en-US" altLang="zh-CN" sz="2000" dirty="0"/>
              <a:t>(stream)</a:t>
            </a:r>
            <a:r>
              <a:rPr lang="zh-CN" altLang="en-US" sz="2000" dirty="0"/>
              <a:t>组成</a:t>
            </a:r>
          </a:p>
          <a:p>
            <a:r>
              <a:rPr lang="en-US" altLang="zh-CN" sz="2400" dirty="0"/>
              <a:t>NTFS</a:t>
            </a:r>
            <a:r>
              <a:rPr lang="zh-CN" altLang="en-US" sz="2400" dirty="0"/>
              <a:t>提供对属性的各种操作</a:t>
            </a:r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/</a:t>
            </a:r>
            <a:r>
              <a:rPr lang="zh-CN" altLang="en-US" sz="2000" dirty="0"/>
              <a:t>写操作一般是针对文件的未命名属性的</a:t>
            </a:r>
            <a:endParaRPr lang="en-US" altLang="zh-CN" sz="2000" dirty="0"/>
          </a:p>
          <a:p>
            <a:pPr lvl="1"/>
            <a:r>
              <a:rPr lang="zh-CN" altLang="en-US" sz="2000" dirty="0"/>
              <a:t>创建、删除、读取（字节范围）以及写入（字节范围）</a:t>
            </a:r>
            <a:endParaRPr lang="en-US" altLang="zh-CN" sz="2000" dirty="0"/>
          </a:p>
          <a:p>
            <a:r>
              <a:rPr lang="zh-CN" altLang="en-US" sz="2400" dirty="0"/>
              <a:t>常驻属性与非常驻属性</a:t>
            </a:r>
            <a:endParaRPr lang="en-US" altLang="zh-CN" sz="2400" dirty="0"/>
          </a:p>
          <a:p>
            <a:pPr lvl="1"/>
            <a:r>
              <a:rPr lang="zh-CN" altLang="en-US" sz="2100" dirty="0"/>
              <a:t>标准信息、文件名、索引根是常驻属性</a:t>
            </a:r>
            <a:endParaRPr lang="en-US" altLang="zh-CN" sz="2100" dirty="0"/>
          </a:p>
          <a:p>
            <a:pPr lvl="1"/>
            <a:r>
              <a:rPr lang="zh-CN" altLang="en-US" sz="2100" dirty="0"/>
              <a:t>延展</a:t>
            </a:r>
            <a:r>
              <a:rPr lang="en-US" altLang="zh-CN" sz="2100" dirty="0"/>
              <a:t>(run)</a:t>
            </a:r>
            <a:r>
              <a:rPr lang="zh-CN" altLang="en-US" sz="2100" dirty="0"/>
              <a:t>或延伸</a:t>
            </a:r>
            <a:r>
              <a:rPr lang="en-US" altLang="zh-CN" sz="2100" dirty="0"/>
              <a:t>(extent)</a:t>
            </a:r>
            <a:r>
              <a:rPr lang="zh-CN" altLang="en-US" sz="2100" dirty="0"/>
              <a:t>：</a:t>
            </a:r>
            <a:r>
              <a:rPr lang="en-US" altLang="zh-CN" sz="2100" dirty="0"/>
              <a:t>MFT</a:t>
            </a:r>
            <a:r>
              <a:rPr lang="zh-CN" altLang="en-US" sz="2100" dirty="0"/>
              <a:t>之外的区域，可存放变长的非常驻属性</a:t>
            </a:r>
          </a:p>
        </p:txBody>
      </p:sp>
    </p:spTree>
    <p:extLst>
      <p:ext uri="{BB962C8B-B14F-4D97-AF65-F5344CB8AC3E}">
        <p14:creationId xmlns:p14="http://schemas.microsoft.com/office/powerpoint/2010/main" val="790691603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卷上文件的常用属性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69956"/>
              </p:ext>
            </p:extLst>
          </p:nvPr>
        </p:nvGraphicFramePr>
        <p:xfrm>
          <a:off x="387994" y="1595588"/>
          <a:ext cx="8072438" cy="4857748"/>
        </p:xfrm>
        <a:graphic>
          <a:graphicData uri="http://schemas.openxmlformats.org/drawingml/2006/table">
            <a:tbl>
              <a:tblPr/>
              <a:tblGrid>
                <a:gridCol w="24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8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属性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描述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标准信息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标志位，时间戳等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安全描述符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废弃。安全信息现在用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$Extend $Secure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表示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属性列表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额外的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MFT</a:t>
                      </a: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记录的位置，如果需要的话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对象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ID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对此卷唯一的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</a:t>
                      </a: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位文件标识符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再解析点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用于加载和符号链接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当前卷的名字（仅用于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$Volume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卷信息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卷版本（仅用于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$Volume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索引根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用于目录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索引分配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用于很大的目录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位图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$MFT</a:t>
                      </a:r>
                      <a:r>
                        <a:rPr lang="zh-CN" alt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文件及索引的位图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日志工具流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控制记录日志到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$LogFile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数据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数据流；可以重复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97806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NTFS</a:t>
            </a:r>
            <a:r>
              <a:rPr lang="zh-CN" altLang="en-US" sz="3600" dirty="0">
                <a:cs typeface="Calibri" pitchFamily="34" charset="0"/>
              </a:rPr>
              <a:t>元数据文件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84784"/>
            <a:ext cx="7239000" cy="48466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Mft</a:t>
            </a:r>
            <a:r>
              <a:rPr lang="zh-CN" altLang="en-US" sz="2000" dirty="0"/>
              <a:t>：</a:t>
            </a:r>
            <a:r>
              <a:rPr lang="en-US" altLang="zh-CN" sz="2000" dirty="0"/>
              <a:t>MFT</a:t>
            </a:r>
            <a:r>
              <a:rPr lang="zh-CN" altLang="en-US" sz="2000" dirty="0"/>
              <a:t>本身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MftMirr</a:t>
            </a:r>
            <a:r>
              <a:rPr lang="zh-CN" altLang="en-US" sz="2000" dirty="0"/>
              <a:t>：</a:t>
            </a:r>
            <a:r>
              <a:rPr lang="en-US" altLang="zh-CN" sz="2000" dirty="0"/>
              <a:t>MFT</a:t>
            </a:r>
            <a:r>
              <a:rPr lang="zh-CN" altLang="en-US" sz="2000" dirty="0"/>
              <a:t>镜像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LogFile</a:t>
            </a:r>
            <a:r>
              <a:rPr lang="zh-CN" altLang="en-US" sz="2000" dirty="0"/>
              <a:t>：日志文件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en-US" altLang="zh-CN" sz="2000" dirty="0"/>
              <a:t>$Volume</a:t>
            </a:r>
            <a:r>
              <a:rPr lang="zh-CN" altLang="en-US" sz="2000" dirty="0"/>
              <a:t>：卷文件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AttrDef</a:t>
            </a:r>
            <a:r>
              <a:rPr lang="zh-CN" altLang="en-US" sz="2000" dirty="0"/>
              <a:t>：属性定义表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：</a:t>
            </a:r>
            <a:r>
              <a:rPr lang="en-US" altLang="zh-CN" sz="2000" dirty="0"/>
              <a:t>$\</a:t>
            </a:r>
            <a:r>
              <a:rPr lang="zh-CN" altLang="en-US" sz="2000" dirty="0"/>
              <a:t>：根目录文件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/>
              <a:t>$Bitmap</a:t>
            </a:r>
            <a:r>
              <a:rPr lang="zh-CN" altLang="en-US" sz="2000" dirty="0"/>
              <a:t>：位图文件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：</a:t>
            </a:r>
            <a:r>
              <a:rPr lang="en-US" altLang="zh-CN" sz="2000" dirty="0"/>
              <a:t>$Boot</a:t>
            </a:r>
            <a:r>
              <a:rPr lang="zh-CN" altLang="en-US" sz="2000" dirty="0"/>
              <a:t>：引导文件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BadClus</a:t>
            </a:r>
            <a:r>
              <a:rPr lang="zh-CN" altLang="en-US" sz="2000" dirty="0"/>
              <a:t>：坏簇文件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：</a:t>
            </a:r>
            <a:r>
              <a:rPr lang="en-US" altLang="zh-CN" sz="2000" dirty="0"/>
              <a:t>$Secure</a:t>
            </a:r>
            <a:r>
              <a:rPr lang="zh-CN" altLang="en-US" sz="2000" dirty="0"/>
              <a:t>：安全文件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10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UpCase</a:t>
            </a:r>
            <a:r>
              <a:rPr lang="zh-CN" altLang="en-US" sz="2000" dirty="0"/>
              <a:t>：大小写字符转换表文件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11</a:t>
            </a:r>
            <a:r>
              <a:rPr lang="zh-CN" altLang="en-US" sz="2000" dirty="0"/>
              <a:t>：</a:t>
            </a:r>
            <a:r>
              <a:rPr lang="en-US" altLang="zh-CN" sz="2000" dirty="0"/>
              <a:t>$Extended metadata directory</a:t>
            </a:r>
            <a:r>
              <a:rPr lang="zh-CN" altLang="en-US" sz="2000" dirty="0"/>
              <a:t>：扩展元数据目录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14</a:t>
            </a:r>
            <a:r>
              <a:rPr lang="zh-CN" altLang="en-US" sz="2000" dirty="0"/>
              <a:t>，</a:t>
            </a:r>
            <a:r>
              <a:rPr lang="en-US" altLang="zh-CN" sz="2000" dirty="0"/>
              <a:t>15</a:t>
            </a:r>
            <a:r>
              <a:rPr lang="zh-CN" altLang="en-US" sz="2000" dirty="0"/>
              <a:t>：</a:t>
            </a:r>
            <a:r>
              <a:rPr lang="en-US" altLang="zh-CN" sz="2000" dirty="0"/>
              <a:t>… … 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&gt;15</a:t>
            </a:r>
            <a:r>
              <a:rPr lang="zh-CN" altLang="en-US" sz="2000" dirty="0"/>
              <a:t>：其他用户文件和目录</a:t>
            </a:r>
          </a:p>
        </p:txBody>
      </p:sp>
      <p:sp>
        <p:nvSpPr>
          <p:cNvPr id="2" name="云形 1"/>
          <p:cNvSpPr/>
          <p:nvPr/>
        </p:nvSpPr>
        <p:spPr>
          <a:xfrm>
            <a:off x="4538192" y="1628800"/>
            <a:ext cx="3312368" cy="216024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MFT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的前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个项是为元数据文件保留的，之后则是普通的用户文件和目录</a:t>
            </a:r>
          </a:p>
        </p:txBody>
      </p:sp>
    </p:spTree>
    <p:extLst>
      <p:ext uri="{BB962C8B-B14F-4D97-AF65-F5344CB8AC3E}">
        <p14:creationId xmlns:p14="http://schemas.microsoft.com/office/powerpoint/2010/main" val="2201908245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主控文件表空间分配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1964993"/>
              </p:ext>
            </p:extLst>
          </p:nvPr>
        </p:nvGraphicFramePr>
        <p:xfrm>
          <a:off x="251520" y="1501433"/>
          <a:ext cx="81375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4" imgW="3797575" imgH="1545808" progId="Visio.Drawing.6">
                  <p:embed/>
                </p:oleObj>
              </mc:Choice>
              <mc:Fallback>
                <p:oleObj r:id="rId4" imgW="3797575" imgH="15458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01433"/>
                        <a:ext cx="8137525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29899" y="5190291"/>
            <a:ext cx="795751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NTFS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把磁盘分成了两大部分，其中大约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12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％分配给了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MFT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，余下的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88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％的空间被分配用来存储文件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328218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分区引导区</a:t>
            </a:r>
          </a:p>
        </p:txBody>
      </p:sp>
      <p:sp>
        <p:nvSpPr>
          <p:cNvPr id="6" name="矩形 5"/>
          <p:cNvSpPr/>
          <p:nvPr/>
        </p:nvSpPr>
        <p:spPr>
          <a:xfrm>
            <a:off x="441883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主控文件表</a:t>
            </a:r>
          </a:p>
        </p:txBody>
      </p:sp>
      <p:sp>
        <p:nvSpPr>
          <p:cNvPr id="7" name="矩形 6"/>
          <p:cNvSpPr/>
          <p:nvPr/>
        </p:nvSpPr>
        <p:spPr>
          <a:xfrm>
            <a:off x="555548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系统文件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6692132" y="1574458"/>
            <a:ext cx="17335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文件存储区</a:t>
            </a:r>
          </a:p>
        </p:txBody>
      </p:sp>
    </p:spTree>
    <p:extLst>
      <p:ext uri="{BB962C8B-B14F-4D97-AF65-F5344CB8AC3E}">
        <p14:creationId xmlns:p14="http://schemas.microsoft.com/office/powerpoint/2010/main" val="366614792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MFT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36512" y="3053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  <a:ea typeface="华文楷体" pitchFamily="2" charset="-122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955842"/>
              </p:ext>
            </p:extLst>
          </p:nvPr>
        </p:nvGraphicFramePr>
        <p:xfrm>
          <a:off x="503238" y="1975371"/>
          <a:ext cx="77771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3689551" imgH="378845" progId="Visio.Drawing.6">
                  <p:embed/>
                </p:oleObj>
              </mc:Choice>
              <mc:Fallback>
                <p:oleObj r:id="rId4" imgW="3689551" imgH="37884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975371"/>
                        <a:ext cx="77771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03848" y="2870478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小文件的</a:t>
            </a:r>
            <a:r>
              <a:rPr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MFT</a:t>
            </a:r>
          </a:p>
        </p:txBody>
      </p:sp>
    </p:spTree>
    <p:extLst>
      <p:ext uri="{BB962C8B-B14F-4D97-AF65-F5344CB8AC3E}">
        <p14:creationId xmlns:p14="http://schemas.microsoft.com/office/powerpoint/2010/main" val="23985248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文件目录、目录项与目录文件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23925"/>
            <a:ext cx="7408333" cy="39212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文件目录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统一管理每个文件的信息</a:t>
            </a:r>
            <a:r>
              <a:rPr lang="en-US" altLang="zh-CN" dirty="0"/>
              <a:t>  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将所有文件的管理信息组织在一起，即构成文件目录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目录项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构成文件目录的基本单元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目录项</a:t>
            </a:r>
            <a:r>
              <a:rPr lang="zh-CN" altLang="en-US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可以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是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FCB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目录是</a:t>
            </a:r>
            <a:r>
              <a:rPr lang="zh-CN" altLang="en-US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文件控制块的有序集合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目录文件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>
                <a:latin typeface="新宋体" pitchFamily="49" charset="-122"/>
              </a:rPr>
              <a:t>将文件目录以文件的形式存放在磁盘上</a:t>
            </a:r>
            <a:endParaRPr lang="en-US" altLang="zh-CN" dirty="0">
              <a:latin typeface="新宋体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新宋体" pitchFamily="49" charset="-122"/>
              </a:rPr>
              <a:t>一种特殊类型的文件，其内容由目录项组成</a:t>
            </a:r>
            <a:endParaRPr lang="en-US" altLang="zh-CN" dirty="0">
              <a:latin typeface="新宋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15616" y="5589240"/>
            <a:ext cx="7776864" cy="10801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为确保映射的完整性，只允许内核修改目录</a:t>
            </a:r>
            <a:endParaRPr lang="en-US" altLang="zh-CN" sz="2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应用程序通过系统调用访问目录</a:t>
            </a:r>
          </a:p>
        </p:txBody>
      </p:sp>
    </p:spTree>
    <p:extLst>
      <p:ext uri="{BB962C8B-B14F-4D97-AF65-F5344CB8AC3E}">
        <p14:creationId xmlns:p14="http://schemas.microsoft.com/office/powerpoint/2010/main" val="27155104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MFT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36512" y="26937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09132" y="1484784"/>
            <a:ext cx="1529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大文件的</a:t>
            </a:r>
            <a:r>
              <a:rPr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MFT</a:t>
            </a:r>
          </a:p>
        </p:txBody>
      </p:sp>
      <p:sp>
        <p:nvSpPr>
          <p:cNvPr id="4102" name="TextBox 3"/>
          <p:cNvSpPr txBox="1">
            <a:spLocks noChangeArrowheads="1"/>
          </p:cNvSpPr>
          <p:nvPr/>
        </p:nvSpPr>
        <p:spPr bwMode="auto">
          <a:xfrm>
            <a:off x="342901" y="5640710"/>
            <a:ext cx="273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一个</a:t>
            </a:r>
            <a:r>
              <a:rPr lang="en-US" altLang="zh-CN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run</a:t>
            </a:r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或</a:t>
            </a:r>
            <a:r>
              <a:rPr lang="en-US" altLang="zh-CN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extent</a:t>
            </a:r>
            <a:endParaRPr lang="zh-CN" altLang="en-US" sz="2800" b="1">
              <a:solidFill>
                <a:srgbClr val="7030A0"/>
              </a:solidFill>
              <a:latin typeface="Calibri" pitchFamily="34" charset="0"/>
              <a:ea typeface="华文楷体" pitchFamily="2" charset="-122"/>
            </a:endParaRPr>
          </a:p>
        </p:txBody>
      </p:sp>
      <p:grpSp>
        <p:nvGrpSpPr>
          <p:cNvPr id="4103" name="组合 23"/>
          <p:cNvGrpSpPr>
            <a:grpSpLocks/>
          </p:cNvGrpSpPr>
          <p:nvPr/>
        </p:nvGrpSpPr>
        <p:grpSpPr bwMode="auto">
          <a:xfrm>
            <a:off x="606426" y="2426023"/>
            <a:ext cx="7429500" cy="3292475"/>
            <a:chOff x="285720" y="1565275"/>
            <a:chExt cx="8496330" cy="3727450"/>
          </a:xfrm>
        </p:grpSpPr>
        <p:pic>
          <p:nvPicPr>
            <p:cNvPr id="4105" name="Picture 6" descr="11-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" y="1565275"/>
              <a:ext cx="8420100" cy="372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285720" y="1572464"/>
              <a:ext cx="1143737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标准信息头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14483" y="1572464"/>
              <a:ext cx="1143737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文件名头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858219" y="1572464"/>
              <a:ext cx="927698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数据头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28589" y="1572464"/>
              <a:ext cx="2000632" cy="355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数 据 块 信 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28272" y="4401300"/>
              <a:ext cx="1000316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磁盘块簇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99825" y="4929685"/>
              <a:ext cx="1501382" cy="355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磁盘块号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429535" y="3001259"/>
              <a:ext cx="856895" cy="28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未使用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858219" y="2929370"/>
              <a:ext cx="856895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文件名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5286" y="2929370"/>
              <a:ext cx="858710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</a:t>
              </a:r>
              <a:endParaRPr lang="en-US" altLang="zh-CN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56522" y="2285963"/>
              <a:ext cx="786093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记录头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805887" y="2124212"/>
              <a:ext cx="713474" cy="2947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头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486683" y="2233844"/>
              <a:ext cx="727997" cy="1958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1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43578" y="2214074"/>
              <a:ext cx="727997" cy="1958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2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57051" y="2214074"/>
              <a:ext cx="729813" cy="1958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3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6522" y="3071352"/>
              <a:ext cx="1072935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MFT</a:t>
              </a: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</a:t>
              </a:r>
            </a:p>
          </p:txBody>
        </p:sp>
      </p:grpSp>
      <p:cxnSp>
        <p:nvCxnSpPr>
          <p:cNvPr id="27" name="直接箭头连接符 26"/>
          <p:cNvCxnSpPr>
            <a:stCxn id="4102" idx="3"/>
          </p:cNvCxnSpPr>
          <p:nvPr/>
        </p:nvCxnSpPr>
        <p:spPr>
          <a:xfrm flipV="1">
            <a:off x="3074226" y="5718498"/>
            <a:ext cx="1280287" cy="18382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2202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MFT</a:t>
            </a:r>
            <a:r>
              <a:rPr lang="zh-CN" altLang="en-US" sz="3600" dirty="0"/>
              <a:t>记录扩展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如果一个文件的属性很多，一个</a:t>
            </a:r>
            <a:r>
              <a:rPr lang="en-US" altLang="zh-CN" sz="2400" dirty="0"/>
              <a:t>MFT</a:t>
            </a:r>
            <a:r>
              <a:rPr lang="zh-CN" altLang="en-US" sz="2400" dirty="0"/>
              <a:t>项不能容下全部属性，需要使用多个</a:t>
            </a:r>
            <a:r>
              <a:rPr lang="en-US" altLang="zh-CN" sz="2400" dirty="0"/>
              <a:t>MFT</a:t>
            </a:r>
            <a:r>
              <a:rPr lang="zh-CN" altLang="en-US" sz="2400" dirty="0"/>
              <a:t>项</a:t>
            </a:r>
          </a:p>
        </p:txBody>
      </p:sp>
      <p:grpSp>
        <p:nvGrpSpPr>
          <p:cNvPr id="37891" name="组合 6"/>
          <p:cNvGrpSpPr>
            <a:grpSpLocks/>
          </p:cNvGrpSpPr>
          <p:nvPr/>
        </p:nvGrpSpPr>
        <p:grpSpPr bwMode="auto">
          <a:xfrm>
            <a:off x="827584" y="2924944"/>
            <a:ext cx="7543800" cy="2895600"/>
            <a:chOff x="800100" y="1743075"/>
            <a:chExt cx="7543800" cy="2895600"/>
          </a:xfrm>
        </p:grpSpPr>
        <p:pic>
          <p:nvPicPr>
            <p:cNvPr id="37892" name="Picture 6" descr="11-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1743075"/>
              <a:ext cx="75438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000750" y="3857625"/>
              <a:ext cx="2000250" cy="3571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基本文件记录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00750" y="3176588"/>
              <a:ext cx="2143125" cy="357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第二个扩展记录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72175" y="2481263"/>
              <a:ext cx="2357438" cy="357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第二个扩展记录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512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一般文件的常驻属性与非常驻属性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89152641"/>
              </p:ext>
            </p:extLst>
          </p:nvPr>
        </p:nvGraphicFramePr>
        <p:xfrm>
          <a:off x="46038" y="1341438"/>
          <a:ext cx="909796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4" imgW="3683465" imgH="1291723" progId="Visio.Drawing.6">
                  <p:embed/>
                </p:oleObj>
              </mc:Choice>
              <mc:Fallback>
                <p:oleObj r:id="rId4" imgW="3683465" imgH="129172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1341438"/>
                        <a:ext cx="9097962" cy="176212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909374"/>
              </p:ext>
            </p:extLst>
          </p:nvPr>
        </p:nvGraphicFramePr>
        <p:xfrm>
          <a:off x="428625" y="3214688"/>
          <a:ext cx="6500813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6" imgW="3683465" imgH="1656875" progId="Visio.Drawing.6">
                  <p:embed/>
                </p:oleObj>
              </mc:Choice>
              <mc:Fallback>
                <p:oleObj r:id="rId6" imgW="3683465" imgH="16568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14688"/>
                        <a:ext cx="6500813" cy="254317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11560" y="5971926"/>
            <a:ext cx="770413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为了便于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NTFS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快速查找，具有多个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run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的常驻数据属性头中包含了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VCN-LCN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映射关系 </a:t>
            </a:r>
          </a:p>
        </p:txBody>
      </p:sp>
    </p:spTree>
    <p:extLst>
      <p:ext uri="{BB962C8B-B14F-4D97-AF65-F5344CB8AC3E}">
        <p14:creationId xmlns:p14="http://schemas.microsoft.com/office/powerpoint/2010/main" val="166551094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目录的常驻属性与非常驻属性</a:t>
            </a:r>
          </a:p>
        </p:txBody>
      </p:sp>
      <p:grpSp>
        <p:nvGrpSpPr>
          <p:cNvPr id="6148" name="组合 3"/>
          <p:cNvGrpSpPr>
            <a:grpSpLocks/>
          </p:cNvGrpSpPr>
          <p:nvPr/>
        </p:nvGrpSpPr>
        <p:grpSpPr bwMode="auto">
          <a:xfrm>
            <a:off x="323528" y="1616223"/>
            <a:ext cx="7319962" cy="1571625"/>
            <a:chOff x="538163" y="2357438"/>
            <a:chExt cx="8067675" cy="2143125"/>
          </a:xfrm>
        </p:grpSpPr>
        <p:pic>
          <p:nvPicPr>
            <p:cNvPr id="6153" name="Picture 6" descr="11-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3" y="2357438"/>
              <a:ext cx="806767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2714738" y="2571751"/>
              <a:ext cx="1142526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索引根头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93707" y="2571751"/>
              <a:ext cx="1405823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标准信息头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04782" y="3214688"/>
              <a:ext cx="1009554" cy="5000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记录头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357667" y="2428876"/>
              <a:ext cx="4214928" cy="642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目录项包含该文件对应的</a:t>
              </a:r>
              <a:r>
                <a:rPr lang="en-US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MFT</a:t>
              </a: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表项的索引、文件名</a:t>
              </a: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、文件名</a:t>
              </a: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长度以及其他的属性和标志</a:t>
              </a:r>
              <a:endParaRPr lang="zh-CN" altLang="en-US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86474" y="3857626"/>
              <a:ext cx="785597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</a:t>
              </a:r>
              <a:endParaRPr lang="en-US" altLang="zh-CN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001402" y="3857626"/>
              <a:ext cx="999054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未用</a:t>
              </a:r>
            </a:p>
          </p:txBody>
        </p:sp>
      </p:grp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00"/>
              </p:ext>
            </p:extLst>
          </p:nvPr>
        </p:nvGraphicFramePr>
        <p:xfrm>
          <a:off x="394965" y="4375298"/>
          <a:ext cx="724852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5" imgW="4600908" imgH="1320631" progId="Visio.Drawing.6">
                  <p:embed/>
                </p:oleObj>
              </mc:Choice>
              <mc:Fallback>
                <p:oleObj r:id="rId5" imgW="4600908" imgH="13206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5" y="4375298"/>
                        <a:ext cx="7248525" cy="2078038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28365" y="3545036"/>
            <a:ext cx="1643063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小目录的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MFT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553" y="3545036"/>
            <a:ext cx="1643062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大目录的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MFT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cxnSp>
        <p:nvCxnSpPr>
          <p:cNvPr id="15" name="直接箭头连接符 14"/>
          <p:cNvCxnSpPr>
            <a:stCxn id="12" idx="0"/>
          </p:cNvCxnSpPr>
          <p:nvPr/>
        </p:nvCxnSpPr>
        <p:spPr>
          <a:xfrm rot="5400000" flipH="1" flipV="1">
            <a:off x="2688109" y="2248842"/>
            <a:ext cx="357188" cy="223520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</p:cNvCxnSpPr>
          <p:nvPr/>
        </p:nvCxnSpPr>
        <p:spPr>
          <a:xfrm rot="5400000">
            <a:off x="4661372" y="3455342"/>
            <a:ext cx="357187" cy="13938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076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目录组织与索引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776" y="1556792"/>
            <a:ext cx="8294688" cy="230425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将目录中的文件名和子目录名进行排序，保存在</a:t>
            </a:r>
            <a:r>
              <a:rPr lang="zh-CN" altLang="en-US" sz="21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索引根属性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中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文件目录是文件名的索引，还包括文件引用、文件时间和大小等信息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)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 </a:t>
            </a:r>
          </a:p>
          <a:p>
            <a:pPr eaLnBrk="1" hangingPunct="1"/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对于一个大目录，经排序的文件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目录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)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名实际存储在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4KB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大小的</a:t>
            </a:r>
            <a:r>
              <a:rPr lang="zh-CN" altLang="en-US" sz="21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索引缓冲区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中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索引缓冲区是通过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B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＋树组织的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) </a:t>
            </a:r>
          </a:p>
          <a:p>
            <a:pPr eaLnBrk="1" hangingPunct="1"/>
            <a:r>
              <a:rPr lang="zh-CN" altLang="en-US" sz="21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索引分配属性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包含了索引缓冲区的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VCN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到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LCN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映射</a:t>
            </a:r>
          </a:p>
          <a:p>
            <a:pPr eaLnBrk="1" hangingPunct="1"/>
            <a:r>
              <a:rPr lang="zh-CN" altLang="en-US" sz="21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位图属性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跟踪在索引缓冲区中哪些</a:t>
            </a:r>
            <a:r>
              <a:rPr lang="en-US" altLang="zh-CN" sz="2100" b="1" dirty="0">
                <a:latin typeface="Calibri" pitchFamily="34" charset="0"/>
                <a:ea typeface="华文楷体" pitchFamily="2" charset="-122"/>
              </a:rPr>
              <a:t>VCN</a:t>
            </a:r>
            <a:r>
              <a:rPr lang="zh-CN" altLang="en-US" sz="2100" b="1" dirty="0">
                <a:latin typeface="Calibri" pitchFamily="34" charset="0"/>
                <a:ea typeface="华文楷体" pitchFamily="2" charset="-122"/>
              </a:rPr>
              <a:t>是已使用而哪些是空闲的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97229861"/>
              </p:ext>
            </p:extLst>
          </p:nvPr>
        </p:nvGraphicFramePr>
        <p:xfrm>
          <a:off x="395609" y="4149080"/>
          <a:ext cx="84248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5513786" imgH="1749684" progId="Visio.Drawing.6">
                  <p:embed/>
                </p:oleObj>
              </mc:Choice>
              <mc:Fallback>
                <p:oleObj r:id="rId4" imgW="5513786" imgH="17496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9" y="4149080"/>
                        <a:ext cx="8424863" cy="235902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552738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cs typeface="Calibri" pitchFamily="34" charset="0"/>
              </a:rPr>
              <a:t>NTFS</a:t>
            </a:r>
            <a:r>
              <a:rPr lang="zh-CN" altLang="en-US" sz="3600" dirty="0">
                <a:cs typeface="Calibri" pitchFamily="34" charset="0"/>
              </a:rPr>
              <a:t>数据压缩（</a:t>
            </a:r>
            <a:r>
              <a:rPr lang="en-US" altLang="zh-CN" sz="3600" dirty="0">
                <a:cs typeface="Calibri" pitchFamily="34" charset="0"/>
              </a:rPr>
              <a:t>1/3</a:t>
            </a:r>
            <a:r>
              <a:rPr lang="zh-CN" altLang="en-US" sz="3600" dirty="0">
                <a:cs typeface="Calibri" pitchFamily="34" charset="0"/>
              </a:rPr>
              <a:t>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80728"/>
            <a:ext cx="749808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数据压缩是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文件系统的一个重要特征</a:t>
            </a:r>
          </a:p>
          <a:p>
            <a:pPr eaLnBrk="1" hangingPunct="1"/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压缩功能可以对单个文件、整个目录或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卷上的整个目录树进行压缩</a:t>
            </a:r>
          </a:p>
          <a:p>
            <a:pPr eaLnBrk="1" hangingPunct="1"/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压缩只在用户数据上进行，而不能在文件系统元数据上进行</a:t>
            </a:r>
          </a:p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数据压缩可以减少磁盘使用空间，但是由于每次解压缩需要大量的数据运算，使用压缩功能将会导致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卷的性能下降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如果要拷贝一个压缩文件，其过程是：解压缩、拷贝、重新对拷贝的文件进行压缩，这些都大大增加了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CPU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的处理时间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4669594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NTFS</a:t>
            </a:r>
            <a:r>
              <a:rPr lang="zh-CN" altLang="en-US" sz="3600" dirty="0">
                <a:cs typeface="Calibri" pitchFamily="34" charset="0"/>
              </a:rPr>
              <a:t>数据压缩（</a:t>
            </a:r>
            <a:r>
              <a:rPr lang="en-US" altLang="zh-CN" sz="3600" dirty="0">
                <a:cs typeface="Calibri" pitchFamily="34" charset="0"/>
              </a:rPr>
              <a:t>2/3</a:t>
            </a:r>
            <a:r>
              <a:rPr lang="zh-CN" altLang="en-US" sz="3600" dirty="0">
                <a:cs typeface="Calibri" pitchFamily="34" charset="0"/>
              </a:rPr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35008"/>
            <a:ext cx="7427168" cy="48463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NTFS</a:t>
            </a:r>
            <a:r>
              <a:rPr lang="zh-CN" altLang="en-US" sz="2400" dirty="0"/>
              <a:t>是以</a:t>
            </a:r>
            <a:r>
              <a:rPr lang="en-US" altLang="zh-CN" sz="2400" dirty="0"/>
              <a:t>16</a:t>
            </a:r>
            <a:r>
              <a:rPr lang="zh-CN" altLang="en-US" sz="2400" dirty="0"/>
              <a:t>个簇为压缩单元进行一般文件的压缩</a:t>
            </a:r>
            <a:endParaRPr lang="en-US" altLang="zh-CN" sz="2400" dirty="0"/>
          </a:p>
          <a:p>
            <a:r>
              <a:rPr lang="en-US" altLang="zh-CN" sz="2400" dirty="0"/>
              <a:t> NTFS</a:t>
            </a:r>
            <a:r>
              <a:rPr lang="zh-CN" altLang="en-US" sz="2400" dirty="0"/>
              <a:t>决定压缩这</a:t>
            </a:r>
            <a:r>
              <a:rPr lang="en-US" altLang="zh-CN" sz="2400" dirty="0"/>
              <a:t>16</a:t>
            </a:r>
            <a:r>
              <a:rPr lang="zh-CN" altLang="en-US" sz="2400" dirty="0"/>
              <a:t>个簇后是否能腾出一个簇，如果能则只分配所需的簇数，并将数据写到磁盘上；否则直接将数据写到磁盘上</a:t>
            </a:r>
            <a:endParaRPr lang="en-US" altLang="zh-CN" sz="2400" dirty="0"/>
          </a:p>
          <a:p>
            <a:r>
              <a:rPr lang="zh-CN" altLang="en-US" sz="2400" dirty="0"/>
              <a:t> 当</a:t>
            </a:r>
            <a:r>
              <a:rPr lang="en-US" altLang="zh-CN" sz="2400" dirty="0"/>
              <a:t>NTFS</a:t>
            </a:r>
            <a:r>
              <a:rPr lang="zh-CN" altLang="en-US" sz="2400" dirty="0"/>
              <a:t>向压缩文件写数据时，它确保每个</a:t>
            </a:r>
            <a:r>
              <a:rPr lang="en-US" altLang="zh-CN" sz="2400" dirty="0"/>
              <a:t>run</a:t>
            </a:r>
            <a:r>
              <a:rPr lang="zh-CN" altLang="en-US" sz="2400" dirty="0"/>
              <a:t>都以一个虚拟</a:t>
            </a:r>
            <a:r>
              <a:rPr lang="en-US" altLang="zh-CN" sz="2400" dirty="0"/>
              <a:t>16</a:t>
            </a:r>
            <a:r>
              <a:rPr lang="zh-CN" altLang="en-US" sz="2400" dirty="0"/>
              <a:t>簇边界开始</a:t>
            </a:r>
            <a:endParaRPr lang="en-US" altLang="zh-CN" sz="2400" dirty="0"/>
          </a:p>
          <a:p>
            <a:r>
              <a:rPr lang="zh-CN" altLang="en-US" sz="2400" dirty="0"/>
              <a:t> 每个</a:t>
            </a:r>
            <a:r>
              <a:rPr lang="en-US" altLang="zh-CN" sz="2400" dirty="0"/>
              <a:t>run</a:t>
            </a:r>
            <a:r>
              <a:rPr lang="zh-CN" altLang="en-US" sz="2400" dirty="0"/>
              <a:t>中</a:t>
            </a:r>
            <a:r>
              <a:rPr lang="en-US" altLang="zh-CN" sz="2400" dirty="0"/>
              <a:t>VCN</a:t>
            </a:r>
            <a:r>
              <a:rPr lang="zh-CN" altLang="en-US" sz="2400" dirty="0"/>
              <a:t>都是以</a:t>
            </a:r>
            <a:r>
              <a:rPr lang="en-US" altLang="zh-CN" sz="2400" dirty="0"/>
              <a:t>16</a:t>
            </a:r>
            <a:r>
              <a:rPr lang="zh-CN" altLang="en-US" sz="2400" dirty="0"/>
              <a:t>的倍数开始的，并且</a:t>
            </a:r>
            <a:r>
              <a:rPr lang="en-US" altLang="zh-CN" sz="2400" dirty="0"/>
              <a:t>run</a:t>
            </a:r>
            <a:r>
              <a:rPr lang="zh-CN" altLang="en-US" sz="2400" dirty="0"/>
              <a:t>的长度不大于</a:t>
            </a:r>
            <a:r>
              <a:rPr lang="en-US" altLang="zh-CN" sz="2400" dirty="0"/>
              <a:t>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880656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数据压缩（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3/3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—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示例</a:t>
            </a:r>
          </a:p>
        </p:txBody>
      </p:sp>
      <p:grpSp>
        <p:nvGrpSpPr>
          <p:cNvPr id="43011" name="组合 14"/>
          <p:cNvGrpSpPr>
            <a:grpSpLocks/>
          </p:cNvGrpSpPr>
          <p:nvPr/>
        </p:nvGrpSpPr>
        <p:grpSpPr bwMode="auto">
          <a:xfrm>
            <a:off x="156220" y="1755775"/>
            <a:ext cx="8520236" cy="4173538"/>
            <a:chOff x="500063" y="1755775"/>
            <a:chExt cx="8520236" cy="4173538"/>
          </a:xfrm>
        </p:grpSpPr>
        <p:pic>
          <p:nvPicPr>
            <p:cNvPr id="43012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49" y="1755775"/>
              <a:ext cx="8375650" cy="417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214438" y="1766888"/>
              <a:ext cx="2357437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原始未压缩文件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00188" y="3265488"/>
              <a:ext cx="114300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压缩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029712" y="3265488"/>
              <a:ext cx="1198909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未压缩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765925" y="3265488"/>
              <a:ext cx="114300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压缩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0063" y="357187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磁盘地址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714625" y="414337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头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7625" y="4143375"/>
              <a:ext cx="2786063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5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个</a:t>
              </a: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run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，其中</a:t>
              </a: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2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个为空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57250" y="4786313"/>
              <a:ext cx="857250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标准信息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857375" y="4786313"/>
              <a:ext cx="857250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文件名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358063" y="494982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未用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8377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cs typeface="Calibri" pitchFamily="34" charset="0"/>
              </a:rPr>
              <a:t>NTFS</a:t>
            </a:r>
            <a:r>
              <a:rPr lang="zh-CN" altLang="en-US" sz="3600" dirty="0">
                <a:cs typeface="Calibri" pitchFamily="34" charset="0"/>
              </a:rPr>
              <a:t>可恢复性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通过日志记录来实现</a:t>
            </a:r>
          </a:p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子操作在磁盘运行之前，记录在日志文件中</a:t>
            </a:r>
          </a:p>
          <a:p>
            <a:pPr eaLnBrk="1" hangingPunct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系统恢复阶段，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根据日志文件中的文件操作信息，对部分完成的事务进行重做或者撤销，保证磁盘文件系统的一致性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（预写日志记录）</a:t>
            </a:r>
          </a:p>
        </p:txBody>
      </p:sp>
    </p:spTree>
    <p:extLst>
      <p:ext uri="{BB962C8B-B14F-4D97-AF65-F5344CB8AC3E}">
        <p14:creationId xmlns:p14="http://schemas.microsoft.com/office/powerpoint/2010/main" val="1324343981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重点小结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0992"/>
            <a:ext cx="7725544" cy="5190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基本概念</a:t>
            </a:r>
            <a:endParaRPr lang="en-US" altLang="zh-CN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文件、文件系统、文件目录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文件类型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文件的逻辑结构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文件系统实现</a:t>
            </a:r>
            <a:endParaRPr lang="en-US" altLang="zh-CN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文件系统布局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文件的物理结构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文件目录的实现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内存结构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文件操作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磁盘空间管理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文件共享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>
                <a:ea typeface="华文楷体" pitchFamily="2" charset="-122"/>
              </a:rPr>
              <a:t>文件系统实例</a:t>
            </a:r>
            <a:endParaRPr lang="en-US" altLang="zh-CN" sz="2000" b="1" dirty="0">
              <a:ea typeface="华文楷体" pitchFamily="2" charset="-122"/>
            </a:endParaRPr>
          </a:p>
          <a:p>
            <a:pPr lvl="1"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ea typeface="华文楷体" pitchFamily="2" charset="-122"/>
              </a:rPr>
              <a:t> UNIX</a:t>
            </a:r>
            <a:r>
              <a:rPr lang="zh-CN" altLang="en-US" sz="2000" b="1" dirty="0">
                <a:solidFill>
                  <a:srgbClr val="0000FF"/>
                </a:solidFill>
                <a:ea typeface="华文楷体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ea typeface="华文楷体" pitchFamily="2" charset="-122"/>
              </a:rPr>
              <a:t>FAT16/32</a:t>
            </a:r>
            <a:r>
              <a:rPr lang="zh-CN" altLang="en-US" sz="2000" b="1" dirty="0">
                <a:solidFill>
                  <a:srgbClr val="0000FF"/>
                </a:solidFill>
                <a:ea typeface="华文楷体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ea typeface="华文楷体" pitchFamily="2" charset="-122"/>
              </a:rPr>
              <a:t>NTFS</a:t>
            </a:r>
          </a:p>
        </p:txBody>
      </p:sp>
    </p:spTree>
    <p:extLst>
      <p:ext uri="{BB962C8B-B14F-4D97-AF65-F5344CB8AC3E}">
        <p14:creationId xmlns:p14="http://schemas.microsoft.com/office/powerpoint/2010/main" val="170523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274638"/>
            <a:ext cx="7498080" cy="850106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/>
              <a:t>树形目录结构</a:t>
            </a:r>
            <a:r>
              <a:rPr lang="en-US" altLang="zh-CN" sz="3600" dirty="0"/>
              <a:t>(1/2)</a:t>
            </a:r>
            <a:endParaRPr lang="zh-CN" altLang="en-US" sz="3600" dirty="0"/>
          </a:p>
        </p:txBody>
      </p:sp>
      <p:pic>
        <p:nvPicPr>
          <p:cNvPr id="26645" name="Picture 6" descr="04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772816"/>
            <a:ext cx="7052827" cy="388843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7357497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重点小结</a:t>
            </a: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3701346" cy="4536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文件系统的管理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文件系统的备份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文件系统的一致性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文件系统的性能优化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块高速缓存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磁盘调度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RAID</a:t>
            </a: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技术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lvl="1" indent="-457200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pc="30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文件系统的结构设计</a:t>
            </a:r>
            <a:endParaRPr lang="en-US" altLang="zh-CN" sz="2400" b="1" spc="30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文件系统的层次模型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虚拟文件系统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日志结构文件系统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日志文件系统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29397" y="1629346"/>
            <a:ext cx="3887019" cy="45359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NTFS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</a:t>
            </a:r>
            <a:endParaRPr lang="en-US" altLang="zh-CN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文件系统布局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MFT</a:t>
            </a: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文件如何存放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目录如何组织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81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 bwMode="auto">
          <a:xfrm>
            <a:off x="1066800" y="4214818"/>
            <a:ext cx="62554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tabLst/>
              <a:defRPr/>
            </a:pPr>
            <a:r>
              <a:rPr lang="en-US" altLang="zh-CN" sz="6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  <a:ea typeface="+mj-ea"/>
                <a:cs typeface="+mj-cs"/>
              </a:rPr>
              <a:t>Thanks</a:t>
            </a:r>
            <a:endParaRPr lang="zh-CN" altLang="en-US" sz="6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Lucida Calligraphy" pitchFamily="66" charset="0"/>
              <a:ea typeface="+mj-ea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1066800" y="3214686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The End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739949"/>
            <a:ext cx="7660373" cy="4290631"/>
          </a:xfrm>
          <a:prstGeom prst="rect">
            <a:avLst/>
          </a:prstGeom>
          <a:solidFill>
            <a:srgbClr val="E5E5FF"/>
          </a:solidFill>
        </p:spPr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路径名（文件名）</a:t>
            </a:r>
            <a:endParaRPr lang="en-US" altLang="zh-CN" sz="24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绝对路径名：从根目录开始</a:t>
            </a:r>
            <a:endParaRPr lang="en-US" altLang="zh-CN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相对路径名：从当前目录开始</a:t>
            </a:r>
            <a:endParaRPr lang="en-US" altLang="zh-CN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当前目录</a:t>
            </a:r>
            <a:r>
              <a:rPr lang="en-US" altLang="zh-CN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工作目录</a:t>
            </a:r>
            <a:endParaRPr lang="en-US" altLang="zh-CN" sz="2400" kern="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每个进程一个，可以改变，用于解析文件名，与许用户使用相对路径名代替绝对路径名</a:t>
            </a:r>
            <a:endParaRPr lang="en-US" altLang="zh-CN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目录操作</a:t>
            </a:r>
            <a:endParaRPr lang="en-US" altLang="zh-CN" sz="2400" kern="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delete</a:t>
            </a: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opendir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closedir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readdir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rename</a:t>
            </a: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unlink</a:t>
            </a:r>
            <a:endParaRPr lang="zh-CN" altLang="en-US" b="1" kern="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树形目录结构</a:t>
            </a:r>
            <a:r>
              <a:rPr lang="en-US" altLang="zh-CN" sz="3600" dirty="0"/>
              <a:t>(2/2)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788024" y="5229200"/>
            <a:ext cx="388140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典型目录操作：创建目录文件、删除目录文件、列目录、遍历路径等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3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916832"/>
            <a:ext cx="3024336" cy="42093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右图中有多少个目录文件？</a:t>
            </a:r>
            <a:endParaRPr lang="en-US" altLang="zh-CN" sz="2400" dirty="0"/>
          </a:p>
          <a:p>
            <a:r>
              <a:rPr lang="zh-CN" altLang="en-US" sz="2400" dirty="0"/>
              <a:t>试画出对应的文件目录</a:t>
            </a:r>
            <a:endParaRPr lang="en-US" altLang="zh-CN" sz="2400" dirty="0"/>
          </a:p>
          <a:p>
            <a:r>
              <a:rPr lang="zh-CN" altLang="en-US" sz="2400" dirty="0"/>
              <a:t>试给出解析文件名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User_B</a:t>
            </a:r>
            <a:r>
              <a:rPr lang="en-US" altLang="zh-CN" sz="2400" dirty="0"/>
              <a:t>/Draw/ABC</a:t>
            </a:r>
            <a:r>
              <a:rPr lang="zh-CN" altLang="en-US" sz="2400" dirty="0"/>
              <a:t>的步骤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目录文件示例</a:t>
            </a:r>
          </a:p>
        </p:txBody>
      </p:sp>
      <p:pic>
        <p:nvPicPr>
          <p:cNvPr id="3" name="Content Placeholder 3" descr="Fig12_0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>
            <a:fillRect/>
          </a:stretch>
        </p:blipFill>
        <p:spPr bwMode="auto">
          <a:xfrm>
            <a:off x="4499992" y="260648"/>
            <a:ext cx="4464496" cy="642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3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文件系统的实现</a:t>
            </a:r>
            <a:r>
              <a:rPr lang="en-US" altLang="zh-CN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79712" y="2325453"/>
            <a:ext cx="7033592" cy="743507"/>
          </a:xfrm>
        </p:spPr>
        <p:txBody>
          <a:bodyPr>
            <a:normAutofit/>
          </a:bodyPr>
          <a:lstStyle/>
          <a:p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文件系统在磁盘上的布局、内存结构、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9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文件管理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/>
              <a:t> 文件和文件目录</a:t>
            </a:r>
            <a:endParaRPr kumimoji="1" lang="en-US" altLang="zh-CN" sz="2800" b="1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文件系统的实现</a:t>
            </a:r>
            <a:endParaRPr kumimoji="1" lang="en-US" altLang="zh-CN" sz="2800" b="1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sz="2800" b="1" dirty="0"/>
              <a:t>文件系统实例（</a:t>
            </a:r>
            <a:r>
              <a:rPr kumimoji="1" lang="en-US" altLang="zh-CN" sz="2800" b="1" dirty="0"/>
              <a:t>FAT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UNIX</a:t>
            </a:r>
            <a:r>
              <a:rPr kumimoji="1" lang="zh-CN" altLang="en-US" sz="2800" b="1" dirty="0"/>
              <a:t>）</a:t>
            </a:r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sz="2800" dirty="0"/>
              <a:t>文件系统的管理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/>
              <a:t> 文件系统的性能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/>
              <a:t> 文件系统结构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en-US" altLang="zh-CN" sz="2800" dirty="0"/>
              <a:t> Windows</a:t>
            </a:r>
            <a:r>
              <a:rPr kumimoji="1" lang="zh-CN" altLang="en-US" sz="2800" dirty="0"/>
              <a:t>文件系统</a:t>
            </a:r>
            <a:r>
              <a:rPr kumimoji="1" lang="en-US" altLang="zh-CN" sz="2800" dirty="0"/>
              <a:t>NTFS</a:t>
            </a:r>
            <a:endParaRPr kumimoji="1" lang="zh-CN" altLang="en-US" sz="2800" dirty="0"/>
          </a:p>
          <a:p>
            <a:pPr marL="0" lvl="2" indent="0">
              <a:buClr>
                <a:srgbClr val="7030A0"/>
              </a:buClr>
              <a:buSzPct val="80000"/>
              <a:buNone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73928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概述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67941"/>
            <a:ext cx="7408333" cy="42093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实现文件系统需要考虑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>
                <a:solidFill>
                  <a:srgbClr val="0000CC"/>
                </a:solidFill>
              </a:rPr>
              <a:t>磁盘</a:t>
            </a:r>
            <a:r>
              <a:rPr lang="zh-CN" altLang="en-US" sz="2400" dirty="0"/>
              <a:t>  与  </a:t>
            </a:r>
            <a:r>
              <a:rPr lang="zh-CN" altLang="en-US" sz="2400" dirty="0">
                <a:solidFill>
                  <a:srgbClr val="0000CC"/>
                </a:solidFill>
              </a:rPr>
              <a:t>内存 </a:t>
            </a:r>
            <a:r>
              <a:rPr lang="zh-CN" altLang="en-US" sz="2400" dirty="0"/>
              <a:t> 中的内容布局</a:t>
            </a:r>
            <a:endParaRPr lang="en-US" altLang="zh-CN" sz="2400" dirty="0"/>
          </a:p>
          <a:p>
            <a:r>
              <a:rPr lang="zh-CN" altLang="en-US" sz="2400" dirty="0"/>
              <a:t>磁盘上</a:t>
            </a:r>
            <a:endParaRPr lang="en-US" altLang="zh-CN" sz="2400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如何启动所存储的操作系统？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磁盘是怎样管理的？即怎样获取磁盘的有关信息？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目录文件在磁盘上怎么存放？普通文件在磁盘上怎么存放？</a:t>
            </a:r>
            <a:endParaRPr lang="en-US" altLang="zh-CN" dirty="0"/>
          </a:p>
          <a:p>
            <a:r>
              <a:rPr lang="zh-CN" altLang="en-US" sz="2400" dirty="0"/>
              <a:t>内存中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进程使用文件时，操作系统如何支持与管理？</a:t>
            </a:r>
          </a:p>
        </p:txBody>
      </p:sp>
    </p:spTree>
    <p:extLst>
      <p:ext uri="{BB962C8B-B14F-4D97-AF65-F5344CB8AC3E}">
        <p14:creationId xmlns:p14="http://schemas.microsoft.com/office/powerpoint/2010/main" val="39651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相关术语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35008"/>
            <a:ext cx="7931224" cy="484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磁盘分区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partition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）：把一个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</a:rPr>
              <a:t>物理磁盘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的存储空间划分为几个相互独立的部分，称为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分区</a:t>
            </a:r>
          </a:p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文件卷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 </a:t>
            </a:r>
            <a:r>
              <a:rPr lang="en-US" altLang="zh-CN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volume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）：逻辑分区，由一个或多个物理块（簇）组成 </a:t>
            </a:r>
            <a:endParaRPr lang="en-US" altLang="zh-CN" sz="2400" b="1" dirty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一个文件卷可以是整个磁盘  或  部分磁盘  或  跨盘（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RAID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</a:t>
            </a:r>
            <a:endParaRPr lang="en-US" altLang="zh-CN" sz="2000" b="1" dirty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同一个文件卷中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使用同一份管理数据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进行文件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分配和磁盘空闲空间管理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，不同的文件卷中的管理数据是相互独立的</a:t>
            </a: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一个文件卷上：包括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文件系统信息、一组文件（用户文件、目录文件）、未分配空间</a:t>
            </a: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物理块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/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块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Block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）或 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簇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Cluster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 ： 一个或多个（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的幂）连续的扇区，可寻址数据块</a:t>
            </a:r>
          </a:p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格式化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 </a:t>
            </a:r>
            <a:r>
              <a:rPr lang="en-US" altLang="zh-CN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format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） ：在一个文件卷上建立文件系统的过程，即建立并初始化用于文件分配和磁盘空闲空间管理的</a:t>
            </a:r>
            <a:r>
              <a:rPr lang="zh-CN" altLang="en-US" sz="2400" b="1" dirty="0">
                <a:solidFill>
                  <a:srgbClr val="008000"/>
                </a:solidFill>
                <a:latin typeface="Calibri" pitchFamily="34" charset="0"/>
                <a:ea typeface="华文楷体" pitchFamily="2" charset="-122"/>
              </a:rPr>
              <a:t>管理数据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63888" y="6336704"/>
            <a:ext cx="1290903" cy="476672"/>
          </a:xfrm>
          <a:prstGeom prst="wedgeRoundRectCallout">
            <a:avLst>
              <a:gd name="adj1" fmla="val -123213"/>
              <a:gd name="adj2" fmla="val 566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元数据</a:t>
            </a:r>
          </a:p>
        </p:txBody>
      </p:sp>
    </p:spTree>
    <p:extLst>
      <p:ext uri="{BB962C8B-B14F-4D97-AF65-F5344CB8AC3E}">
        <p14:creationId xmlns:p14="http://schemas.microsoft.com/office/powerpoint/2010/main" val="106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磁盘上的内容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95933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CC"/>
                </a:solidFill>
              </a:rPr>
              <a:t>引导区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包括从该卷引导操作系统所需要的信息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每个卷（分区）一个，通常为第一个扇区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CC"/>
                </a:solidFill>
              </a:rPr>
              <a:t>卷（分区）信息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包括该卷（分区）的块（簇）数、</a:t>
            </a:r>
            <a:r>
              <a:rPr lang="zh-CN" altLang="en-US" sz="2400" dirty="0"/>
              <a:t>块（簇）大小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、空闲</a:t>
            </a:r>
            <a:r>
              <a:rPr lang="zh-CN" altLang="en-US" sz="2400" dirty="0"/>
              <a:t>块（簇）数量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和指针、空闲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FCB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数量和指针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CC"/>
                </a:solidFill>
              </a:rPr>
              <a:t>目录结构（目录文件）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CC"/>
                </a:solidFill>
              </a:rPr>
              <a:t>用户文件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03648" y="5229200"/>
            <a:ext cx="6264696" cy="1368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物理块（块</a:t>
            </a:r>
            <a:r>
              <a:rPr lang="en-US" altLang="zh-CN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block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、簇</a:t>
            </a:r>
            <a:r>
              <a:rPr lang="en-US" altLang="zh-CN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cluster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信息存储、传输、分配的独立单位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存储设备划分为大小相等的物理块，统一编号</a:t>
            </a:r>
          </a:p>
        </p:txBody>
      </p:sp>
    </p:spTree>
    <p:extLst>
      <p:ext uri="{BB962C8B-B14F-4D97-AF65-F5344CB8AC3E}">
        <p14:creationId xmlns:p14="http://schemas.microsoft.com/office/powerpoint/2010/main" val="1779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1.</a:t>
            </a:r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磁盘上文件系统的布局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zh-CN" sz="2400" b="1" dirty="0">
                <a:latin typeface="Calibri" panose="020F0502020204030204" pitchFamily="34" charset="0"/>
              </a:rPr>
              <a:t>UNIX</a:t>
            </a:r>
            <a:r>
              <a:rPr lang="zh-CN" altLang="en-US" sz="2400" b="1" dirty="0">
                <a:latin typeface="Calibri" panose="020F0502020204030204" pitchFamily="34" charset="0"/>
              </a:rPr>
              <a:t>文件系统布局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4425" y="3371825"/>
            <a:ext cx="7215187" cy="428625"/>
            <a:chOff x="753294" y="3371825"/>
            <a:chExt cx="7215187" cy="428625"/>
          </a:xfrm>
        </p:grpSpPr>
        <p:sp>
          <p:nvSpPr>
            <p:cNvPr id="5" name="矩形 4"/>
            <p:cNvSpPr/>
            <p:nvPr/>
          </p:nvSpPr>
          <p:spPr>
            <a:xfrm>
              <a:off x="753294" y="3371825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主引导记录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039169" y="3371825"/>
              <a:ext cx="785812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249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1(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)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394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539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3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828675" y="4800575"/>
            <a:ext cx="7848600" cy="428625"/>
            <a:chOff x="642938" y="4214813"/>
            <a:chExt cx="7848600" cy="428625"/>
          </a:xfrm>
        </p:grpSpPr>
        <p:sp>
          <p:nvSpPr>
            <p:cNvPr id="13" name="矩形 12"/>
            <p:cNvSpPr/>
            <p:nvPr/>
          </p:nvSpPr>
          <p:spPr>
            <a:xfrm>
              <a:off x="6429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9192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05163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10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7673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053263" y="4214813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10800000" flipV="1">
            <a:off x="828675" y="3800450"/>
            <a:ext cx="2357437" cy="10001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00612" y="3800450"/>
            <a:ext cx="3786188" cy="10001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 rot="16200000">
            <a:off x="4507705" y="-592956"/>
            <a:ext cx="500063" cy="7143750"/>
          </a:xfrm>
          <a:prstGeom prst="rightBrace">
            <a:avLst>
              <a:gd name="adj1" fmla="val 6738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86237" y="2228825"/>
            <a:ext cx="129158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整块磁盘</a:t>
            </a:r>
          </a:p>
        </p:txBody>
      </p:sp>
    </p:spTree>
    <p:extLst>
      <p:ext uri="{BB962C8B-B14F-4D97-AF65-F5344CB8AC3E}">
        <p14:creationId xmlns:p14="http://schemas.microsoft.com/office/powerpoint/2010/main" val="4933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磁盘上文件系统的布局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(2/2)</a:t>
            </a:r>
            <a:endParaRPr lang="zh-CN" altLang="en-US" sz="3600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24198" y="1700808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FAT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文件系统布局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683568" y="2209428"/>
            <a:ext cx="8001000" cy="571500"/>
            <a:chOff x="642938" y="2209428"/>
            <a:chExt cx="8001000" cy="571500"/>
          </a:xfrm>
        </p:grpSpPr>
        <p:sp>
          <p:nvSpPr>
            <p:cNvPr id="22" name="矩形 21"/>
            <p:cNvSpPr/>
            <p:nvPr/>
          </p:nvSpPr>
          <p:spPr>
            <a:xfrm>
              <a:off x="642938" y="220942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8813" y="220942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57563" y="220942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6313" y="2209428"/>
              <a:ext cx="1214437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000750" y="2209428"/>
              <a:ext cx="2643188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1101601" y="5363493"/>
            <a:ext cx="71834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ctr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一个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卷的布局</a:t>
            </a:r>
          </a:p>
        </p:txBody>
      </p:sp>
      <p:grpSp>
        <p:nvGrpSpPr>
          <p:cNvPr id="5" name="组合 9"/>
          <p:cNvGrpSpPr/>
          <p:nvPr/>
        </p:nvGrpSpPr>
        <p:grpSpPr>
          <a:xfrm>
            <a:off x="683568" y="4723978"/>
            <a:ext cx="8001000" cy="571500"/>
            <a:chOff x="642938" y="4723978"/>
            <a:chExt cx="8001000" cy="571500"/>
          </a:xfrm>
        </p:grpSpPr>
        <p:sp>
          <p:nvSpPr>
            <p:cNvPr id="31" name="矩形 30"/>
            <p:cNvSpPr/>
            <p:nvPr/>
          </p:nvSpPr>
          <p:spPr>
            <a:xfrm>
              <a:off x="642938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endPara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928813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主控</a:t>
              </a:r>
              <a:endPara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文件表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214688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 </a:t>
              </a: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系统文件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500563" y="4723978"/>
              <a:ext cx="41433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 </a:t>
              </a: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文件存储区</a:t>
              </a:r>
            </a:p>
          </p:txBody>
        </p:sp>
      </p:grpSp>
      <p:grpSp>
        <p:nvGrpSpPr>
          <p:cNvPr id="7" name="组合 10"/>
          <p:cNvGrpSpPr/>
          <p:nvPr/>
        </p:nvGrpSpPr>
        <p:grpSpPr>
          <a:xfrm>
            <a:off x="4541194" y="2799514"/>
            <a:ext cx="3887860" cy="1924464"/>
            <a:chOff x="4500564" y="2799514"/>
            <a:chExt cx="3887860" cy="1924464"/>
          </a:xfrm>
        </p:grpSpPr>
        <p:sp>
          <p:nvSpPr>
            <p:cNvPr id="2" name="圆角矩形 1"/>
            <p:cNvSpPr/>
            <p:nvPr/>
          </p:nvSpPr>
          <p:spPr>
            <a:xfrm>
              <a:off x="6444208" y="3356992"/>
              <a:ext cx="1944216" cy="50405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物理结构</a:t>
              </a: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4771196" y="2799514"/>
              <a:ext cx="2645120" cy="557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2" idx="1"/>
            </p:cNvCxnSpPr>
            <p:nvPr/>
          </p:nvCxnSpPr>
          <p:spPr>
            <a:xfrm flipH="1">
              <a:off x="4500564" y="3609020"/>
              <a:ext cx="1943644" cy="1114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/>
              <a:t>2.</a:t>
            </a:r>
            <a:r>
              <a:rPr lang="zh-CN" altLang="en-US" sz="3600" dirty="0"/>
              <a:t>文件的物理结构</a:t>
            </a:r>
            <a:r>
              <a:rPr lang="en-US" altLang="zh-CN" sz="3600" dirty="0"/>
              <a:t>(1/13)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408333" cy="468051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文件在物理介质上的存放方式，也是系统分配给文件的物理块的位置和顺序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要考虑的问题：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存储效率：外部碎片等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读写性能：访问速度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28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/>
              <a:t>文件的物理结构</a:t>
            </a:r>
            <a:r>
              <a:rPr lang="en-US" altLang="zh-CN" sz="3600" dirty="0"/>
              <a:t>(2/13)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408333" cy="9361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）连续结构（顺序）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文件的信息存放在若干连续的物理块中</a:t>
            </a:r>
          </a:p>
        </p:txBody>
      </p:sp>
      <p:pic>
        <p:nvPicPr>
          <p:cNvPr id="4" name="Picture 6" descr="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75669"/>
            <a:ext cx="7258050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8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文件的物理结构</a:t>
            </a:r>
            <a:r>
              <a:rPr lang="en-US" altLang="zh-CN" sz="3600" dirty="0"/>
              <a:t>(3/13)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724744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优点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简单、高效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支持顺序存取和随机存取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所需的磁盘寻道次数和寻道时间最少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可以同时读入多个块，检索一个块也很容易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缺点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文件不能动态增长 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179388" lvl="2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             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预留空间：浪费 或  重新分配和移动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不利于文件内容的插入和删除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 外部碎片问题 ，存储紧缩技术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6588224" y="548680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</a:p>
        </p:txBody>
      </p:sp>
    </p:spTree>
    <p:extLst>
      <p:ext uri="{BB962C8B-B14F-4D97-AF65-F5344CB8AC3E}">
        <p14:creationId xmlns:p14="http://schemas.microsoft.com/office/powerpoint/2010/main" val="12303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文件的物理结构</a:t>
            </a:r>
            <a:r>
              <a:rPr lang="en-US" altLang="zh-CN" sz="3600" dirty="0"/>
              <a:t>(4/13)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556792"/>
            <a:ext cx="7704856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）链接结构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一个文件的信息存放在若干不连续的物理块中，各块之间通过指针连接，前一个物理块指向下一个物理块</a:t>
            </a:r>
          </a:p>
        </p:txBody>
      </p:sp>
      <p:pic>
        <p:nvPicPr>
          <p:cNvPr id="4" name="Picture 6" descr="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46787"/>
            <a:ext cx="5544616" cy="36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/>
          <p:cNvSpPr/>
          <p:nvPr/>
        </p:nvSpPr>
        <p:spPr>
          <a:xfrm>
            <a:off x="683568" y="3933056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</a:p>
        </p:txBody>
      </p:sp>
    </p:spTree>
    <p:extLst>
      <p:ext uri="{BB962C8B-B14F-4D97-AF65-F5344CB8AC3E}">
        <p14:creationId xmlns:p14="http://schemas.microsoft.com/office/powerpoint/2010/main" val="1196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文件的物理结构</a:t>
            </a:r>
            <a:r>
              <a:rPr lang="en-US" altLang="zh-CN" sz="3600" dirty="0"/>
              <a:t>(5/13)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67941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楷体_GB2312" pitchFamily="49" charset="-122"/>
              </a:rPr>
              <a:t>优点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提高了磁盘空间利用率，不存在外部碎片问题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有利于文件内容的插入和删除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有利于文件动态扩充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楷体_GB2312" pitchFamily="49" charset="-122"/>
              </a:rPr>
              <a:t>缺点</a:t>
            </a:r>
            <a:endParaRPr lang="en-US" altLang="zh-CN" sz="2400" kern="0" dirty="0">
              <a:solidFill>
                <a:srgbClr val="C00000"/>
              </a:solidFill>
              <a:latin typeface="楷体_GB2312" pitchFamily="49" charset="-122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存取速度慢，不适于随机存取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可靠性问题，如链接指针出错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更多的寻道次数和寻道时间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链接指针占用一定的空间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>
          <a:xfrm>
            <a:off x="5940152" y="3933056"/>
            <a:ext cx="3384376" cy="2592288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链接结构的一个变形</a:t>
            </a:r>
            <a:r>
              <a:rPr lang="en-US" altLang="zh-CN" sz="2000" b="1" kern="0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:</a:t>
            </a:r>
          </a:p>
          <a:p>
            <a:pPr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文件分配表</a:t>
            </a:r>
            <a:r>
              <a:rPr lang="en-US" altLang="zh-CN" sz="2000" b="1" kern="0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FAT</a:t>
            </a:r>
          </a:p>
        </p:txBody>
      </p:sp>
    </p:spTree>
    <p:extLst>
      <p:ext uri="{BB962C8B-B14F-4D97-AF65-F5344CB8AC3E}">
        <p14:creationId xmlns:p14="http://schemas.microsoft.com/office/powerpoint/2010/main" val="11840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848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kumimoji="1" lang="zh-CN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文件系统的基本概念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1335" y="1556792"/>
            <a:ext cx="7955161" cy="1500187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文件、文件系统、文件目录、目录文件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09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文件的物理结构</a:t>
            </a:r>
            <a:r>
              <a:rPr lang="en-US" altLang="zh-CN" sz="3600" dirty="0">
                <a:cs typeface="Calibri" pitchFamily="34" charset="0"/>
              </a:rPr>
              <a:t>(6/13)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85938"/>
            <a:ext cx="392906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94545" y="1804754"/>
            <a:ext cx="149733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文件分配表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275856" y="2317523"/>
            <a:ext cx="1055695" cy="32868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213285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表项的值有三种：</a:t>
            </a:r>
            <a:endParaRPr lang="en-US" altLang="zh-CN" sz="1600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5652120" y="3356992"/>
            <a:ext cx="3096344" cy="152146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某文件的起始块号从何处得到？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3495" y="2430181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</a:t>
            </a:r>
            <a:r>
              <a:rPr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，下一块块号，</a:t>
            </a:r>
            <a:r>
              <a:rPr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8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文件的物理结构</a:t>
            </a:r>
            <a:r>
              <a:rPr lang="en-US" altLang="zh-CN" sz="3600" dirty="0"/>
              <a:t>(7/13)</a:t>
            </a:r>
            <a:endParaRPr lang="zh-CN" altLang="en-US" sz="3600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）索引结构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一个文件的信息存放在若干不连续物理块中</a:t>
            </a:r>
            <a:endParaRPr lang="en-US" altLang="zh-CN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系统为每个文件建立一个专用数据结构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—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索引表，并将这些块的块号存放在一个索引表中</a:t>
            </a:r>
            <a:endParaRPr lang="en-US" altLang="zh-CN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一个索引表就是磁盘块地址数组，其中第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个条目指向文件的第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块</a:t>
            </a:r>
          </a:p>
        </p:txBody>
      </p:sp>
      <p:sp>
        <p:nvSpPr>
          <p:cNvPr id="4" name="云形 3"/>
          <p:cNvSpPr/>
          <p:nvPr/>
        </p:nvSpPr>
        <p:spPr>
          <a:xfrm>
            <a:off x="2483768" y="4509120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</a:p>
        </p:txBody>
      </p:sp>
      <p:sp>
        <p:nvSpPr>
          <p:cNvPr id="5" name="云形 4"/>
          <p:cNvSpPr/>
          <p:nvPr/>
        </p:nvSpPr>
        <p:spPr>
          <a:xfrm>
            <a:off x="4860032" y="4474499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索引表存放在何处？</a:t>
            </a:r>
          </a:p>
        </p:txBody>
      </p:sp>
    </p:spTree>
    <p:extLst>
      <p:ext uri="{BB962C8B-B14F-4D97-AF65-F5344CB8AC3E}">
        <p14:creationId xmlns:p14="http://schemas.microsoft.com/office/powerpoint/2010/main" val="422153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文件的物理结构</a:t>
            </a:r>
            <a:r>
              <a:rPr lang="en-US" altLang="zh-CN" sz="3600" dirty="0">
                <a:cs typeface="Calibri" pitchFamily="34" charset="0"/>
              </a:rPr>
              <a:t>(8/13)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"/>
          <a:stretch/>
        </p:blipFill>
        <p:spPr>
          <a:xfrm>
            <a:off x="1043608" y="1856581"/>
            <a:ext cx="6829425" cy="40235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8104" y="5445224"/>
            <a:ext cx="2357438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基于块的索引分配</a:t>
            </a:r>
          </a:p>
        </p:txBody>
      </p:sp>
    </p:spTree>
    <p:extLst>
      <p:ext uri="{BB962C8B-B14F-4D97-AF65-F5344CB8AC3E}">
        <p14:creationId xmlns:p14="http://schemas.microsoft.com/office/powerpoint/2010/main" val="428787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文件的物理结构</a:t>
            </a:r>
            <a:r>
              <a:rPr lang="en-US" altLang="zh-CN" sz="3600" dirty="0"/>
              <a:t>(9/13)</a:t>
            </a:r>
            <a:endParaRPr lang="zh-CN" altLang="en-US" sz="36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优点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   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保持了链接结构的优点，又解决了其缺点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即能顺序存取，又能随机存取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 满足了文件动态增长、插入删除的要求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 能充分利用磁盘空间</a:t>
            </a: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</a:rPr>
              <a:t>缺点</a:t>
            </a:r>
          </a:p>
          <a:p>
            <a:pPr lvl="2"/>
            <a:r>
              <a:rPr lang="zh-CN" altLang="en-US" dirty="0"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较多的寻道次数和寻道时间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 索引表本身带来了系统开销</a:t>
            </a:r>
          </a:p>
          <a:p>
            <a:pPr marL="179388" lvl="2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       如：内存、磁盘空间，存取时间</a:t>
            </a:r>
            <a:endParaRPr lang="zh-CN" altLang="en-US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4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文件的物理结构</a:t>
            </a:r>
            <a:r>
              <a:rPr lang="en-US" altLang="zh-CN" sz="3600" dirty="0"/>
              <a:t>(10/13)</a:t>
            </a:r>
            <a:endParaRPr lang="zh-CN" altLang="en-US" sz="3600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596832" cy="43924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问题：索引表很大，需要多个物理块存放时怎么办？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索引表组织：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链接方式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  一个盘块存一个索引表，多个索引表链接起来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多级索引方式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  将文件的索引表（二级索引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的地址放在另一个索引表（一级索引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中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综合模式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直接索引方式  与  间接索引方式  结合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901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文件的物理结构</a:t>
            </a:r>
            <a:r>
              <a:rPr lang="en-US" altLang="zh-CN" sz="3600" dirty="0">
                <a:cs typeface="Calibri" pitchFamily="34" charset="0"/>
              </a:rPr>
              <a:t>(11/13)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35200" y="3060700"/>
            <a:ext cx="15001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18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68713" y="3060700"/>
            <a:ext cx="149542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9850" y="3060700"/>
            <a:ext cx="135572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813" y="3060700"/>
            <a:ext cx="136207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5938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2587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9422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6257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46275" y="15732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顶级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71600" y="3059113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66125" y="290195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293988" y="1836738"/>
            <a:ext cx="684212" cy="1185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741788" y="1816100"/>
            <a:ext cx="4240212" cy="1155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841550" y="5703888"/>
            <a:ext cx="113665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18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75063" y="5702300"/>
            <a:ext cx="12747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50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56200" y="5703888"/>
            <a:ext cx="1079500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835700" y="5703888"/>
            <a:ext cx="11572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62288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43222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20057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496892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552625" y="42164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顶级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977950" y="570230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401100" y="55451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2300338" y="4479925"/>
            <a:ext cx="684212" cy="11858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5478513" y="4429125"/>
            <a:ext cx="3000375" cy="928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978700" y="5709516"/>
            <a:ext cx="11572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40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06888" y="4429125"/>
            <a:ext cx="0" cy="1285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621263" y="4429125"/>
            <a:ext cx="642937" cy="1285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文件的物理结构</a:t>
            </a:r>
            <a:r>
              <a:rPr lang="en-US" altLang="zh-CN" sz="3600" dirty="0"/>
              <a:t>(12/13)</a:t>
            </a:r>
            <a:endParaRPr lang="zh-CN" altLang="en-US" sz="3600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04855" cy="4209331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文件系统采用的是多级索引结构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综合模式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每个文件的索引表有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个索引项，每项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个字节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最前面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项直接登记存放文件信息的物理块号（直接寻址）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如果文件大于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块，则利用第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13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项指向一个物理块，该块中最多可放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256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个文件物理块的块号（一级索引表）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对于更大的文件还可利用第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14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和第</a:t>
            </a: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项作为二级和三级索引表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中采用了三级索引结构后，文件最大可达到 </a:t>
            </a:r>
            <a:r>
              <a:rPr lang="zh-CN" alt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？</a:t>
            </a:r>
            <a:r>
              <a:rPr lang="zh-CN" altLang="en-US" sz="2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个物理块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43608" y="5805264"/>
            <a:ext cx="770485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假设扇区大小为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512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字节，物理块等于扇区块大小，一级索引表可以存放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256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个物理块号</a:t>
            </a:r>
          </a:p>
        </p:txBody>
      </p:sp>
    </p:spTree>
    <p:extLst>
      <p:ext uri="{BB962C8B-B14F-4D97-AF65-F5344CB8AC3E}">
        <p14:creationId xmlns:p14="http://schemas.microsoft.com/office/powerpoint/2010/main" val="3769669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7" name="Rectangle 25"/>
          <p:cNvSpPr>
            <a:spLocks noChangeArrowheads="1"/>
          </p:cNvSpPr>
          <p:nvPr/>
        </p:nvSpPr>
        <p:spPr bwMode="auto">
          <a:xfrm>
            <a:off x="8052826" y="5083177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8" name="Rectangle 25"/>
          <p:cNvSpPr>
            <a:spLocks noChangeArrowheads="1"/>
          </p:cNvSpPr>
          <p:nvPr/>
        </p:nvSpPr>
        <p:spPr bwMode="auto">
          <a:xfrm>
            <a:off x="7767058" y="358298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50" name="Rectangle 25"/>
          <p:cNvSpPr>
            <a:spLocks noChangeArrowheads="1"/>
          </p:cNvSpPr>
          <p:nvPr/>
        </p:nvSpPr>
        <p:spPr bwMode="auto">
          <a:xfrm>
            <a:off x="6409661" y="2940051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9" name="Rectangle 25"/>
          <p:cNvSpPr>
            <a:spLocks noChangeArrowheads="1"/>
          </p:cNvSpPr>
          <p:nvPr/>
        </p:nvSpPr>
        <p:spPr bwMode="auto">
          <a:xfrm>
            <a:off x="6409661" y="186848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3" name="Rectangle 25"/>
          <p:cNvSpPr>
            <a:spLocks noChangeArrowheads="1"/>
          </p:cNvSpPr>
          <p:nvPr/>
        </p:nvSpPr>
        <p:spPr bwMode="auto">
          <a:xfrm>
            <a:off x="7276497" y="43973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2" name="Rectangle 25"/>
          <p:cNvSpPr>
            <a:spLocks noChangeArrowheads="1"/>
          </p:cNvSpPr>
          <p:nvPr/>
        </p:nvSpPr>
        <p:spPr bwMode="auto">
          <a:xfrm>
            <a:off x="5347564" y="43973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58" name="矩形 154"/>
          <p:cNvSpPr>
            <a:spLocks noChangeArrowheads="1"/>
          </p:cNvSpPr>
          <p:nvPr/>
        </p:nvSpPr>
        <p:spPr bwMode="auto">
          <a:xfrm>
            <a:off x="251520" y="5171708"/>
            <a:ext cx="1857375" cy="156966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zh-CN" altLang="en-US" sz="3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文件的物理结构</a:t>
            </a:r>
            <a:r>
              <a:rPr lang="en-US" altLang="zh-CN" sz="3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(13/13)</a:t>
            </a:r>
            <a:endParaRPr lang="zh-CN" altLang="en-US" sz="32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743961" y="692696"/>
            <a:ext cx="76655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kumimoji="1"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endParaRPr kumimoji="1" lang="zh-CN" altLang="en-US" sz="2000" dirty="0">
              <a:solidFill>
                <a:srgbClr val="FF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293757" y="468335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17264" y="2220923"/>
            <a:ext cx="990655" cy="990593"/>
            <a:chOff x="1920" y="576"/>
            <a:chExt cx="624" cy="576"/>
          </a:xfrm>
        </p:grpSpPr>
        <p:sp>
          <p:nvSpPr>
            <p:cNvPr id="45181" name="Line 6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2" name="Line 7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3" name="Line 8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4" name="Line 9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5" name="Rectangle 10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4434880" y="188912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064" name="Text Box 18"/>
          <p:cNvSpPr txBox="1">
            <a:spLocks noChangeArrowheads="1"/>
          </p:cNvSpPr>
          <p:nvPr/>
        </p:nvSpPr>
        <p:spPr bwMode="auto">
          <a:xfrm>
            <a:off x="1119605" y="2132856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直接</a:t>
            </a:r>
            <a:endParaRPr kumimoji="1" lang="en-US" altLang="zh-CN" sz="18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r" eaLnBrk="1" hangingPunct="1"/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盘块</a:t>
            </a:r>
          </a:p>
        </p:txBody>
      </p:sp>
      <p:sp>
        <p:nvSpPr>
          <p:cNvPr id="45065" name="AutoShape 19"/>
          <p:cNvSpPr>
            <a:spLocks/>
          </p:cNvSpPr>
          <p:nvPr/>
        </p:nvSpPr>
        <p:spPr bwMode="auto">
          <a:xfrm>
            <a:off x="1783420" y="1168092"/>
            <a:ext cx="268282" cy="2629209"/>
          </a:xfrm>
          <a:prstGeom prst="leftBrace">
            <a:avLst>
              <a:gd name="adj1" fmla="val 99985"/>
              <a:gd name="adj2" fmla="val 50000"/>
            </a:avLst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6" name="Rectangle 25"/>
          <p:cNvSpPr>
            <a:spLocks noChangeArrowheads="1"/>
          </p:cNvSpPr>
          <p:nvPr/>
        </p:nvSpPr>
        <p:spPr bwMode="auto">
          <a:xfrm>
            <a:off x="3702814" y="488921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7" name="Line 38"/>
          <p:cNvSpPr>
            <a:spLocks noChangeShapeType="1"/>
          </p:cNvSpPr>
          <p:nvPr/>
        </p:nvSpPr>
        <p:spPr bwMode="auto">
          <a:xfrm flipV="1">
            <a:off x="5480916" y="2082801"/>
            <a:ext cx="928745" cy="285750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8" name="Line 45"/>
          <p:cNvSpPr>
            <a:spLocks noChangeShapeType="1"/>
          </p:cNvSpPr>
          <p:nvPr/>
        </p:nvSpPr>
        <p:spPr bwMode="auto">
          <a:xfrm>
            <a:off x="5442810" y="3059117"/>
            <a:ext cx="966851" cy="23810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010806" y="3973510"/>
            <a:ext cx="990655" cy="990593"/>
            <a:chOff x="1920" y="576"/>
            <a:chExt cx="624" cy="576"/>
          </a:xfrm>
        </p:grpSpPr>
        <p:sp>
          <p:nvSpPr>
            <p:cNvPr id="45176" name="Line 47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7" name="Line 48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8" name="Line 49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9" name="Line 50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0" name="Rectangle 51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0" name="Rectangle 52"/>
          <p:cNvSpPr>
            <a:spLocks noChangeArrowheads="1"/>
          </p:cNvSpPr>
          <p:nvPr/>
        </p:nvSpPr>
        <p:spPr bwMode="auto">
          <a:xfrm>
            <a:off x="3858816" y="35829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二级索引表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867743" y="5726098"/>
            <a:ext cx="990655" cy="990593"/>
            <a:chOff x="1920" y="576"/>
            <a:chExt cx="624" cy="576"/>
          </a:xfrm>
        </p:grpSpPr>
        <p:sp>
          <p:nvSpPr>
            <p:cNvPr id="45171" name="Line 54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2" name="Line 55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3" name="Line 56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4" name="Line 57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5" name="Rectangle 58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2" name="Rectangle 59"/>
          <p:cNvSpPr>
            <a:spLocks noChangeArrowheads="1"/>
          </p:cNvSpPr>
          <p:nvPr/>
        </p:nvSpPr>
        <p:spPr bwMode="auto">
          <a:xfrm>
            <a:off x="2610063" y="52974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三级索引表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5684123" y="3973510"/>
            <a:ext cx="990655" cy="990593"/>
            <a:chOff x="1920" y="576"/>
            <a:chExt cx="624" cy="576"/>
          </a:xfrm>
        </p:grpSpPr>
        <p:sp>
          <p:nvSpPr>
            <p:cNvPr id="45166" name="Line 93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7" name="Line 94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8" name="Line 95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9" name="Line 96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0" name="Rectangle 97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4" name="Line 98"/>
          <p:cNvSpPr>
            <a:spLocks noChangeShapeType="1"/>
          </p:cNvSpPr>
          <p:nvPr/>
        </p:nvSpPr>
        <p:spPr bwMode="auto">
          <a:xfrm flipV="1">
            <a:off x="4845877" y="3973510"/>
            <a:ext cx="838246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75" name="Line 105"/>
          <p:cNvSpPr>
            <a:spLocks noChangeShapeType="1"/>
          </p:cNvSpPr>
          <p:nvPr/>
        </p:nvSpPr>
        <p:spPr bwMode="auto">
          <a:xfrm flipV="1">
            <a:off x="6522369" y="3725864"/>
            <a:ext cx="1244689" cy="400045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76" name="Text Box 106"/>
          <p:cNvSpPr txBox="1">
            <a:spLocks noChangeArrowheads="1"/>
          </p:cNvSpPr>
          <p:nvPr/>
        </p:nvSpPr>
        <p:spPr bwMode="auto">
          <a:xfrm>
            <a:off x="4998285" y="420210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77" name="Text Box 107"/>
          <p:cNvSpPr txBox="1">
            <a:spLocks noChangeArrowheads="1"/>
          </p:cNvSpPr>
          <p:nvPr/>
        </p:nvSpPr>
        <p:spPr bwMode="auto">
          <a:xfrm>
            <a:off x="6903390" y="4049710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4693468" y="5497500"/>
            <a:ext cx="990655" cy="990593"/>
            <a:chOff x="1920" y="576"/>
            <a:chExt cx="624" cy="576"/>
          </a:xfrm>
        </p:grpSpPr>
        <p:sp>
          <p:nvSpPr>
            <p:cNvPr id="45161" name="Line 109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2" name="Line 110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3" name="Line 111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4" name="Line 112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5" name="Rectangle 113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9" name="Line 114"/>
          <p:cNvSpPr>
            <a:spLocks noChangeShapeType="1"/>
          </p:cNvSpPr>
          <p:nvPr/>
        </p:nvSpPr>
        <p:spPr bwMode="auto">
          <a:xfrm flipV="1">
            <a:off x="3766317" y="5497500"/>
            <a:ext cx="927151" cy="380997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433464" y="5268901"/>
            <a:ext cx="990655" cy="990593"/>
            <a:chOff x="1920" y="576"/>
            <a:chExt cx="624" cy="576"/>
          </a:xfrm>
        </p:grpSpPr>
        <p:sp>
          <p:nvSpPr>
            <p:cNvPr id="45156" name="Line 116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7" name="Line 117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8" name="Line 118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9" name="Line 119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0" name="Rectangle 120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81" name="Freeform 121"/>
          <p:cNvSpPr>
            <a:spLocks/>
          </p:cNvSpPr>
          <p:nvPr/>
        </p:nvSpPr>
        <p:spPr bwMode="auto">
          <a:xfrm>
            <a:off x="2331138" y="4440239"/>
            <a:ext cx="1409778" cy="1374758"/>
          </a:xfrm>
          <a:custGeom>
            <a:avLst/>
            <a:gdLst>
              <a:gd name="T0" fmla="*/ 2147483647 w 888"/>
              <a:gd name="T1" fmla="*/ 2147483647 h 976"/>
              <a:gd name="T2" fmla="*/ 2147483647 w 888"/>
              <a:gd name="T3" fmla="*/ 2147483647 h 976"/>
              <a:gd name="T4" fmla="*/ 2147483647 w 888"/>
              <a:gd name="T5" fmla="*/ 2147483647 h 976"/>
              <a:gd name="T6" fmla="*/ 2147483647 w 888"/>
              <a:gd name="T7" fmla="*/ 2147483647 h 976"/>
              <a:gd name="T8" fmla="*/ 2147483647 w 888"/>
              <a:gd name="T9" fmla="*/ 2147483647 h 976"/>
              <a:gd name="T10" fmla="*/ 2147483647 w 888"/>
              <a:gd name="T11" fmla="*/ 2147483647 h 976"/>
              <a:gd name="T12" fmla="*/ 2147483647 w 888"/>
              <a:gd name="T13" fmla="*/ 2147483647 h 976"/>
              <a:gd name="T14" fmla="*/ 2147483647 w 888"/>
              <a:gd name="T15" fmla="*/ 2147483647 h 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88"/>
              <a:gd name="T25" fmla="*/ 0 h 976"/>
              <a:gd name="T26" fmla="*/ 888 w 888"/>
              <a:gd name="T27" fmla="*/ 976 h 9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88" h="976">
                <a:moveTo>
                  <a:pt x="528" y="8"/>
                </a:moveTo>
                <a:cubicBezTo>
                  <a:pt x="620" y="4"/>
                  <a:pt x="712" y="0"/>
                  <a:pt x="768" y="56"/>
                </a:cubicBezTo>
                <a:cubicBezTo>
                  <a:pt x="824" y="112"/>
                  <a:pt x="888" y="264"/>
                  <a:pt x="864" y="344"/>
                </a:cubicBezTo>
                <a:cubicBezTo>
                  <a:pt x="840" y="424"/>
                  <a:pt x="752" y="488"/>
                  <a:pt x="624" y="536"/>
                </a:cubicBezTo>
                <a:cubicBezTo>
                  <a:pt x="496" y="584"/>
                  <a:pt x="192" y="576"/>
                  <a:pt x="96" y="632"/>
                </a:cubicBezTo>
                <a:cubicBezTo>
                  <a:pt x="0" y="688"/>
                  <a:pt x="24" y="816"/>
                  <a:pt x="48" y="872"/>
                </a:cubicBezTo>
                <a:cubicBezTo>
                  <a:pt x="72" y="928"/>
                  <a:pt x="192" y="960"/>
                  <a:pt x="240" y="968"/>
                </a:cubicBezTo>
                <a:cubicBezTo>
                  <a:pt x="288" y="976"/>
                  <a:pt x="312" y="948"/>
                  <a:pt x="336" y="92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2" name="Line 122"/>
          <p:cNvSpPr>
            <a:spLocks noChangeShapeType="1"/>
          </p:cNvSpPr>
          <p:nvPr/>
        </p:nvSpPr>
        <p:spPr bwMode="auto">
          <a:xfrm flipV="1">
            <a:off x="5595218" y="5268901"/>
            <a:ext cx="850947" cy="380997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3" name="Line 123"/>
          <p:cNvSpPr>
            <a:spLocks noChangeShapeType="1"/>
          </p:cNvSpPr>
          <p:nvPr/>
        </p:nvSpPr>
        <p:spPr bwMode="auto">
          <a:xfrm>
            <a:off x="6522369" y="4854578"/>
            <a:ext cx="530269" cy="85723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4" name="Line 124"/>
          <p:cNvSpPr>
            <a:spLocks noChangeShapeType="1"/>
          </p:cNvSpPr>
          <p:nvPr/>
        </p:nvSpPr>
        <p:spPr bwMode="auto">
          <a:xfrm>
            <a:off x="3702814" y="6573840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5" name="Line 125"/>
          <p:cNvSpPr>
            <a:spLocks noChangeShapeType="1"/>
          </p:cNvSpPr>
          <p:nvPr/>
        </p:nvSpPr>
        <p:spPr bwMode="auto">
          <a:xfrm>
            <a:off x="5607919" y="6359528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6" name="Rectangle 126"/>
          <p:cNvSpPr>
            <a:spLocks noChangeArrowheads="1"/>
          </p:cNvSpPr>
          <p:nvPr/>
        </p:nvSpPr>
        <p:spPr bwMode="auto">
          <a:xfrm>
            <a:off x="7124080" y="45085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7" name="Rectangle 127"/>
          <p:cNvSpPr>
            <a:spLocks noChangeArrowheads="1"/>
          </p:cNvSpPr>
          <p:nvPr/>
        </p:nvSpPr>
        <p:spPr bwMode="auto">
          <a:xfrm>
            <a:off x="6227141" y="1900172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8" name="Rectangle 128"/>
          <p:cNvSpPr>
            <a:spLocks noChangeArrowheads="1"/>
          </p:cNvSpPr>
          <p:nvPr/>
        </p:nvSpPr>
        <p:spPr bwMode="auto">
          <a:xfrm>
            <a:off x="6266777" y="296378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9" name="Rectangle 129"/>
          <p:cNvSpPr>
            <a:spLocks noChangeArrowheads="1"/>
          </p:cNvSpPr>
          <p:nvPr/>
        </p:nvSpPr>
        <p:spPr bwMode="auto">
          <a:xfrm>
            <a:off x="7589228" y="359251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0" name="Rectangle 130"/>
          <p:cNvSpPr>
            <a:spLocks noChangeArrowheads="1"/>
          </p:cNvSpPr>
          <p:nvPr/>
        </p:nvSpPr>
        <p:spPr bwMode="auto">
          <a:xfrm>
            <a:off x="7841655" y="5116502"/>
            <a:ext cx="12716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1" name="Line 137"/>
          <p:cNvSpPr>
            <a:spLocks noChangeShapeType="1"/>
          </p:cNvSpPr>
          <p:nvPr/>
        </p:nvSpPr>
        <p:spPr bwMode="auto">
          <a:xfrm flipV="1">
            <a:off x="7271711" y="5226051"/>
            <a:ext cx="781115" cy="19524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92" name="Text Box 138"/>
          <p:cNvSpPr txBox="1">
            <a:spLocks noChangeArrowheads="1"/>
          </p:cNvSpPr>
          <p:nvPr/>
        </p:nvSpPr>
        <p:spPr bwMode="auto">
          <a:xfrm>
            <a:off x="3855222" y="587849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3" name="Text Box 139"/>
          <p:cNvSpPr txBox="1">
            <a:spLocks noChangeArrowheads="1"/>
          </p:cNvSpPr>
          <p:nvPr/>
        </p:nvSpPr>
        <p:spPr bwMode="auto">
          <a:xfrm>
            <a:off x="5684123" y="5726098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4" name="Text Box 140"/>
          <p:cNvSpPr txBox="1">
            <a:spLocks noChangeArrowheads="1"/>
          </p:cNvSpPr>
          <p:nvPr/>
        </p:nvSpPr>
        <p:spPr bwMode="auto">
          <a:xfrm>
            <a:off x="7360615" y="557369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5" name="Text Box 141"/>
          <p:cNvSpPr txBox="1">
            <a:spLocks noChangeArrowheads="1"/>
          </p:cNvSpPr>
          <p:nvPr/>
        </p:nvSpPr>
        <p:spPr bwMode="auto">
          <a:xfrm>
            <a:off x="6514447" y="2373321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6" name="Line 142"/>
          <p:cNvSpPr>
            <a:spLocks noChangeShapeType="1"/>
          </p:cNvSpPr>
          <p:nvPr/>
        </p:nvSpPr>
        <p:spPr bwMode="auto">
          <a:xfrm>
            <a:off x="7271711" y="6145215"/>
            <a:ext cx="533429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97" name="Rectangle 143"/>
          <p:cNvSpPr>
            <a:spLocks noChangeArrowheads="1"/>
          </p:cNvSpPr>
          <p:nvPr/>
        </p:nvSpPr>
        <p:spPr bwMode="auto">
          <a:xfrm>
            <a:off x="5195148" y="439739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8" name="Rectangle 144"/>
          <p:cNvSpPr>
            <a:spLocks noChangeArrowheads="1"/>
          </p:cNvSpPr>
          <p:nvPr/>
        </p:nvSpPr>
        <p:spPr bwMode="auto">
          <a:xfrm>
            <a:off x="3537705" y="522290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9" name="Freeform 145"/>
          <p:cNvSpPr>
            <a:spLocks/>
          </p:cNvSpPr>
          <p:nvPr/>
        </p:nvSpPr>
        <p:spPr bwMode="auto">
          <a:xfrm>
            <a:off x="3245589" y="654051"/>
            <a:ext cx="2092443" cy="928688"/>
          </a:xfrm>
          <a:custGeom>
            <a:avLst/>
            <a:gdLst>
              <a:gd name="T0" fmla="*/ 0 w 1344"/>
              <a:gd name="T1" fmla="*/ 2147483647 h 776"/>
              <a:gd name="T2" fmla="*/ 2147483647 w 1344"/>
              <a:gd name="T3" fmla="*/ 2147483647 h 776"/>
              <a:gd name="T4" fmla="*/ 2147483647 w 1344"/>
              <a:gd name="T5" fmla="*/ 2147483647 h 776"/>
              <a:gd name="T6" fmla="*/ 2147483647 w 1344"/>
              <a:gd name="T7" fmla="*/ 2147483647 h 776"/>
              <a:gd name="T8" fmla="*/ 2147483647 w 1344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776"/>
              <a:gd name="T17" fmla="*/ 1344 w 134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776">
                <a:moveTo>
                  <a:pt x="0" y="720"/>
                </a:moveTo>
                <a:cubicBezTo>
                  <a:pt x="204" y="748"/>
                  <a:pt x="408" y="776"/>
                  <a:pt x="576" y="768"/>
                </a:cubicBezTo>
                <a:cubicBezTo>
                  <a:pt x="744" y="760"/>
                  <a:pt x="904" y="752"/>
                  <a:pt x="1008" y="672"/>
                </a:cubicBezTo>
                <a:cubicBezTo>
                  <a:pt x="1112" y="592"/>
                  <a:pt x="1144" y="400"/>
                  <a:pt x="1200" y="288"/>
                </a:cubicBezTo>
                <a:cubicBezTo>
                  <a:pt x="1256" y="176"/>
                  <a:pt x="1300" y="88"/>
                  <a:pt x="1344" y="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0" name="Freeform 146"/>
          <p:cNvSpPr>
            <a:spLocks/>
          </p:cNvSpPr>
          <p:nvPr/>
        </p:nvSpPr>
        <p:spPr bwMode="auto">
          <a:xfrm>
            <a:off x="3123332" y="582614"/>
            <a:ext cx="4143632" cy="3189917"/>
          </a:xfrm>
          <a:custGeom>
            <a:avLst/>
            <a:gdLst>
              <a:gd name="T0" fmla="*/ 0 w 2352"/>
              <a:gd name="T1" fmla="*/ 2147483647 h 2160"/>
              <a:gd name="T2" fmla="*/ 2147483647 w 2352"/>
              <a:gd name="T3" fmla="*/ 2147483647 h 2160"/>
              <a:gd name="T4" fmla="*/ 2147483647 w 2352"/>
              <a:gd name="T5" fmla="*/ 2147483647 h 2160"/>
              <a:gd name="T6" fmla="*/ 2147483647 w 2352"/>
              <a:gd name="T7" fmla="*/ 2147483647 h 2160"/>
              <a:gd name="T8" fmla="*/ 2147483647 w 2352"/>
              <a:gd name="T9" fmla="*/ 2147483647 h 2160"/>
              <a:gd name="T10" fmla="*/ 2147483647 w 2352"/>
              <a:gd name="T11" fmla="*/ 0 h 2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2160"/>
              <a:gd name="T20" fmla="*/ 2352 w 2352"/>
              <a:gd name="T21" fmla="*/ 2160 h 2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2160">
                <a:moveTo>
                  <a:pt x="0" y="2160"/>
                </a:moveTo>
                <a:cubicBezTo>
                  <a:pt x="336" y="1628"/>
                  <a:pt x="672" y="1096"/>
                  <a:pt x="1008" y="864"/>
                </a:cubicBezTo>
                <a:cubicBezTo>
                  <a:pt x="1344" y="632"/>
                  <a:pt x="1816" y="816"/>
                  <a:pt x="2016" y="768"/>
                </a:cubicBezTo>
                <a:cubicBezTo>
                  <a:pt x="2216" y="720"/>
                  <a:pt x="2168" y="680"/>
                  <a:pt x="2208" y="576"/>
                </a:cubicBezTo>
                <a:cubicBezTo>
                  <a:pt x="2248" y="472"/>
                  <a:pt x="2232" y="240"/>
                  <a:pt x="2256" y="144"/>
                </a:cubicBezTo>
                <a:cubicBezTo>
                  <a:pt x="2280" y="48"/>
                  <a:pt x="2336" y="24"/>
                  <a:pt x="2352" y="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1" name="Line 147"/>
          <p:cNvSpPr>
            <a:spLocks noChangeShapeType="1"/>
          </p:cNvSpPr>
          <p:nvPr/>
        </p:nvSpPr>
        <p:spPr bwMode="auto">
          <a:xfrm flipV="1">
            <a:off x="3194774" y="3973510"/>
            <a:ext cx="812857" cy="252416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2" name="Line 148"/>
          <p:cNvSpPr>
            <a:spLocks noChangeShapeType="1"/>
          </p:cNvSpPr>
          <p:nvPr/>
        </p:nvSpPr>
        <p:spPr bwMode="auto">
          <a:xfrm flipV="1">
            <a:off x="3194774" y="2220923"/>
            <a:ext cx="1422490" cy="1790691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3" name="Line 149"/>
          <p:cNvSpPr>
            <a:spLocks noChangeShapeType="1"/>
          </p:cNvSpPr>
          <p:nvPr/>
        </p:nvSpPr>
        <p:spPr bwMode="auto">
          <a:xfrm flipV="1">
            <a:off x="3123332" y="654051"/>
            <a:ext cx="579482" cy="642938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4" name="Line 150"/>
          <p:cNvSpPr>
            <a:spLocks noChangeShapeType="1"/>
          </p:cNvSpPr>
          <p:nvPr/>
        </p:nvSpPr>
        <p:spPr bwMode="auto">
          <a:xfrm>
            <a:off x="4909380" y="4859340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5" name="Rectangle 152"/>
          <p:cNvSpPr>
            <a:spLocks noChangeArrowheads="1"/>
          </p:cNvSpPr>
          <p:nvPr/>
        </p:nvSpPr>
        <p:spPr bwMode="auto">
          <a:xfrm>
            <a:off x="4506888" y="512285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二级索引表</a:t>
            </a:r>
          </a:p>
        </p:txBody>
      </p:sp>
      <p:sp>
        <p:nvSpPr>
          <p:cNvPr id="45106" name="Rectangle 153"/>
          <p:cNvSpPr>
            <a:spLocks noChangeArrowheads="1"/>
          </p:cNvSpPr>
          <p:nvPr/>
        </p:nvSpPr>
        <p:spPr bwMode="auto">
          <a:xfrm>
            <a:off x="6235080" y="4952991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107" name="Rectangle 154"/>
          <p:cNvSpPr>
            <a:spLocks noChangeArrowheads="1"/>
          </p:cNvSpPr>
          <p:nvPr/>
        </p:nvSpPr>
        <p:spPr bwMode="auto">
          <a:xfrm>
            <a:off x="5515000" y="365601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108" name="Rectangle 60"/>
          <p:cNvSpPr>
            <a:spLocks noChangeArrowheads="1"/>
          </p:cNvSpPr>
          <p:nvPr/>
        </p:nvSpPr>
        <p:spPr bwMode="auto">
          <a:xfrm>
            <a:off x="2100939" y="705912"/>
            <a:ext cx="1204979" cy="4377266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9" name="Line 61"/>
          <p:cNvSpPr>
            <a:spLocks noChangeShapeType="1"/>
          </p:cNvSpPr>
          <p:nvPr/>
        </p:nvSpPr>
        <p:spPr bwMode="auto">
          <a:xfrm>
            <a:off x="2102527" y="1154130"/>
            <a:ext cx="1204979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0" name="Line 62"/>
          <p:cNvSpPr>
            <a:spLocks noChangeShapeType="1"/>
          </p:cNvSpPr>
          <p:nvPr/>
        </p:nvSpPr>
        <p:spPr bwMode="auto">
          <a:xfrm>
            <a:off x="2102527" y="1382728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1" name="Line 63"/>
          <p:cNvSpPr>
            <a:spLocks noChangeShapeType="1"/>
          </p:cNvSpPr>
          <p:nvPr/>
        </p:nvSpPr>
        <p:spPr bwMode="auto">
          <a:xfrm>
            <a:off x="2102527" y="1611327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2" name="Line 64"/>
          <p:cNvSpPr>
            <a:spLocks noChangeShapeType="1"/>
          </p:cNvSpPr>
          <p:nvPr/>
        </p:nvSpPr>
        <p:spPr bwMode="auto">
          <a:xfrm>
            <a:off x="2102527" y="1839925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3" name="Line 65"/>
          <p:cNvSpPr>
            <a:spLocks noChangeShapeType="1"/>
          </p:cNvSpPr>
          <p:nvPr/>
        </p:nvSpPr>
        <p:spPr bwMode="auto">
          <a:xfrm>
            <a:off x="2102527" y="2068524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4" name="Line 66"/>
          <p:cNvSpPr>
            <a:spLocks noChangeShapeType="1"/>
          </p:cNvSpPr>
          <p:nvPr/>
        </p:nvSpPr>
        <p:spPr bwMode="auto">
          <a:xfrm>
            <a:off x="2102527" y="2297122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5" name="Line 67"/>
          <p:cNvSpPr>
            <a:spLocks noChangeShapeType="1"/>
          </p:cNvSpPr>
          <p:nvPr/>
        </p:nvSpPr>
        <p:spPr bwMode="auto">
          <a:xfrm>
            <a:off x="2102527" y="2525720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6" name="Line 68"/>
          <p:cNvSpPr>
            <a:spLocks noChangeShapeType="1"/>
          </p:cNvSpPr>
          <p:nvPr/>
        </p:nvSpPr>
        <p:spPr bwMode="auto">
          <a:xfrm>
            <a:off x="2102527" y="2754319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7" name="Line 69"/>
          <p:cNvSpPr>
            <a:spLocks noChangeShapeType="1"/>
          </p:cNvSpPr>
          <p:nvPr/>
        </p:nvSpPr>
        <p:spPr bwMode="auto">
          <a:xfrm>
            <a:off x="2102527" y="2982917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8" name="Line 70"/>
          <p:cNvSpPr>
            <a:spLocks noChangeShapeType="1"/>
          </p:cNvSpPr>
          <p:nvPr/>
        </p:nvSpPr>
        <p:spPr bwMode="auto">
          <a:xfrm>
            <a:off x="2102527" y="3211516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9" name="Line 71"/>
          <p:cNvSpPr>
            <a:spLocks noChangeShapeType="1"/>
          </p:cNvSpPr>
          <p:nvPr/>
        </p:nvSpPr>
        <p:spPr bwMode="auto">
          <a:xfrm>
            <a:off x="2102527" y="3440114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0" name="Line 72"/>
          <p:cNvSpPr>
            <a:spLocks noChangeShapeType="1"/>
          </p:cNvSpPr>
          <p:nvPr/>
        </p:nvSpPr>
        <p:spPr bwMode="auto">
          <a:xfrm>
            <a:off x="2102527" y="3668712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1" name="Line 73"/>
          <p:cNvSpPr>
            <a:spLocks noChangeShapeType="1"/>
          </p:cNvSpPr>
          <p:nvPr/>
        </p:nvSpPr>
        <p:spPr bwMode="auto">
          <a:xfrm>
            <a:off x="2102527" y="3897311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2" name="Line 74"/>
          <p:cNvSpPr>
            <a:spLocks noChangeShapeType="1"/>
          </p:cNvSpPr>
          <p:nvPr/>
        </p:nvSpPr>
        <p:spPr bwMode="auto">
          <a:xfrm>
            <a:off x="2102527" y="4125909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3" name="Line 75"/>
          <p:cNvSpPr>
            <a:spLocks noChangeShapeType="1"/>
          </p:cNvSpPr>
          <p:nvPr/>
        </p:nvSpPr>
        <p:spPr bwMode="auto">
          <a:xfrm>
            <a:off x="2102527" y="4354508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4" name="Line 76"/>
          <p:cNvSpPr>
            <a:spLocks noChangeShapeType="1"/>
          </p:cNvSpPr>
          <p:nvPr/>
        </p:nvSpPr>
        <p:spPr bwMode="auto">
          <a:xfrm>
            <a:off x="2102527" y="4583106"/>
            <a:ext cx="1204979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5" name="Rectangle 77"/>
          <p:cNvSpPr>
            <a:spLocks noChangeArrowheads="1"/>
          </p:cNvSpPr>
          <p:nvPr/>
        </p:nvSpPr>
        <p:spPr bwMode="auto">
          <a:xfrm>
            <a:off x="2112052" y="90648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11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26" name="Rectangle 78"/>
          <p:cNvSpPr>
            <a:spLocks noChangeArrowheads="1"/>
          </p:cNvSpPr>
          <p:nvPr/>
        </p:nvSpPr>
        <p:spPr bwMode="auto">
          <a:xfrm>
            <a:off x="2100939" y="1136668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</a:p>
        </p:txBody>
      </p:sp>
      <p:sp>
        <p:nvSpPr>
          <p:cNvPr id="45127" name="Rectangle 79"/>
          <p:cNvSpPr>
            <a:spLocks noChangeArrowheads="1"/>
          </p:cNvSpPr>
          <p:nvPr/>
        </p:nvSpPr>
        <p:spPr bwMode="auto">
          <a:xfrm>
            <a:off x="2112052" y="1382728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</a:p>
        </p:txBody>
      </p:sp>
      <p:sp>
        <p:nvSpPr>
          <p:cNvPr id="45128" name="Rectangle 80"/>
          <p:cNvSpPr>
            <a:spLocks noChangeArrowheads="1"/>
          </p:cNvSpPr>
          <p:nvPr/>
        </p:nvSpPr>
        <p:spPr bwMode="auto">
          <a:xfrm>
            <a:off x="2112052" y="1593865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</a:p>
        </p:txBody>
      </p:sp>
      <p:sp>
        <p:nvSpPr>
          <p:cNvPr id="45129" name="Rectangle 81"/>
          <p:cNvSpPr>
            <a:spLocks noChangeArrowheads="1"/>
          </p:cNvSpPr>
          <p:nvPr/>
        </p:nvSpPr>
        <p:spPr bwMode="auto">
          <a:xfrm>
            <a:off x="2112052" y="1820875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</a:t>
            </a:r>
          </a:p>
        </p:txBody>
      </p:sp>
      <p:sp>
        <p:nvSpPr>
          <p:cNvPr id="45130" name="Rectangle 82"/>
          <p:cNvSpPr>
            <a:spLocks noChangeArrowheads="1"/>
          </p:cNvSpPr>
          <p:nvPr/>
        </p:nvSpPr>
        <p:spPr bwMode="auto">
          <a:xfrm>
            <a:off x="2112052" y="205106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</a:t>
            </a:r>
          </a:p>
        </p:txBody>
      </p:sp>
      <p:sp>
        <p:nvSpPr>
          <p:cNvPr id="45131" name="Rectangle 83"/>
          <p:cNvSpPr>
            <a:spLocks noChangeArrowheads="1"/>
          </p:cNvSpPr>
          <p:nvPr/>
        </p:nvSpPr>
        <p:spPr bwMode="auto">
          <a:xfrm>
            <a:off x="2112052" y="227807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</a:t>
            </a:r>
          </a:p>
        </p:txBody>
      </p:sp>
      <p:sp>
        <p:nvSpPr>
          <p:cNvPr id="45132" name="Rectangle 84"/>
          <p:cNvSpPr>
            <a:spLocks noChangeArrowheads="1"/>
          </p:cNvSpPr>
          <p:nvPr/>
        </p:nvSpPr>
        <p:spPr bwMode="auto">
          <a:xfrm>
            <a:off x="2112052" y="250825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sp>
        <p:nvSpPr>
          <p:cNvPr id="45133" name="Rectangle 85"/>
          <p:cNvSpPr>
            <a:spLocks noChangeArrowheads="1"/>
          </p:cNvSpPr>
          <p:nvPr/>
        </p:nvSpPr>
        <p:spPr bwMode="auto">
          <a:xfrm>
            <a:off x="2104114" y="273526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45134" name="Rectangle 86"/>
          <p:cNvSpPr>
            <a:spLocks noChangeArrowheads="1"/>
          </p:cNvSpPr>
          <p:nvPr/>
        </p:nvSpPr>
        <p:spPr bwMode="auto">
          <a:xfrm>
            <a:off x="2107289" y="2955930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9</a:t>
            </a:r>
          </a:p>
        </p:txBody>
      </p:sp>
      <p:sp>
        <p:nvSpPr>
          <p:cNvPr id="45135" name="Rectangle 87"/>
          <p:cNvSpPr>
            <a:spLocks noChangeArrowheads="1"/>
          </p:cNvSpPr>
          <p:nvPr/>
        </p:nvSpPr>
        <p:spPr bwMode="auto">
          <a:xfrm>
            <a:off x="2107289" y="3192466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</a:p>
        </p:txBody>
      </p:sp>
      <p:sp>
        <p:nvSpPr>
          <p:cNvPr id="45136" name="Rectangle 88"/>
          <p:cNvSpPr>
            <a:spLocks noChangeArrowheads="1"/>
          </p:cNvSpPr>
          <p:nvPr/>
        </p:nvSpPr>
        <p:spPr bwMode="auto">
          <a:xfrm>
            <a:off x="2088238" y="342265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11</a:t>
            </a:r>
          </a:p>
        </p:txBody>
      </p:sp>
      <p:sp>
        <p:nvSpPr>
          <p:cNvPr id="45137" name="Rectangle 89"/>
          <p:cNvSpPr>
            <a:spLocks noChangeArrowheads="1"/>
          </p:cNvSpPr>
          <p:nvPr/>
        </p:nvSpPr>
        <p:spPr bwMode="auto">
          <a:xfrm>
            <a:off x="2088238" y="3641726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 </a:t>
            </a:r>
          </a:p>
        </p:txBody>
      </p:sp>
      <p:sp>
        <p:nvSpPr>
          <p:cNvPr id="45138" name="Rectangle 90"/>
          <p:cNvSpPr>
            <a:spLocks noChangeArrowheads="1"/>
          </p:cNvSpPr>
          <p:nvPr/>
        </p:nvSpPr>
        <p:spPr bwMode="auto">
          <a:xfrm>
            <a:off x="2075537" y="387984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13 </a:t>
            </a:r>
          </a:p>
        </p:txBody>
      </p:sp>
      <p:sp>
        <p:nvSpPr>
          <p:cNvPr id="45139" name="Rectangle 91"/>
          <p:cNvSpPr>
            <a:spLocks noChangeArrowheads="1"/>
          </p:cNvSpPr>
          <p:nvPr/>
        </p:nvSpPr>
        <p:spPr bwMode="auto">
          <a:xfrm>
            <a:off x="2069187" y="410685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14 </a:t>
            </a:r>
          </a:p>
        </p:txBody>
      </p:sp>
      <p:sp>
        <p:nvSpPr>
          <p:cNvPr id="45140" name="Text Box 151"/>
          <p:cNvSpPr txBox="1">
            <a:spLocks noChangeArrowheads="1"/>
          </p:cNvSpPr>
          <p:nvPr/>
        </p:nvSpPr>
        <p:spPr bwMode="auto">
          <a:xfrm>
            <a:off x="2370814" y="4564066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1" name="Rectangle 91"/>
          <p:cNvSpPr>
            <a:spLocks noChangeArrowheads="1"/>
          </p:cNvSpPr>
          <p:nvPr/>
        </p:nvSpPr>
        <p:spPr bwMode="auto">
          <a:xfrm>
            <a:off x="2067606" y="4352900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 </a:t>
            </a:r>
          </a:p>
        </p:txBody>
      </p:sp>
      <p:sp>
        <p:nvSpPr>
          <p:cNvPr id="45144" name="Text Box 138"/>
          <p:cNvSpPr txBox="1">
            <a:spLocks noChangeArrowheads="1"/>
          </p:cNvSpPr>
          <p:nvPr/>
        </p:nvSpPr>
        <p:spPr bwMode="auto">
          <a:xfrm>
            <a:off x="2980448" y="617537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5" name="Text Box 138"/>
          <p:cNvSpPr txBox="1">
            <a:spLocks noChangeArrowheads="1"/>
          </p:cNvSpPr>
          <p:nvPr/>
        </p:nvSpPr>
        <p:spPr bwMode="auto">
          <a:xfrm>
            <a:off x="4871282" y="594042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6" name="Text Box 138"/>
          <p:cNvSpPr txBox="1">
            <a:spLocks noChangeArrowheads="1"/>
          </p:cNvSpPr>
          <p:nvPr/>
        </p:nvSpPr>
        <p:spPr bwMode="auto">
          <a:xfrm>
            <a:off x="6585889" y="5726114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1" name="Text Box 141"/>
          <p:cNvSpPr txBox="1">
            <a:spLocks noChangeArrowheads="1"/>
          </p:cNvSpPr>
          <p:nvPr/>
        </p:nvSpPr>
        <p:spPr bwMode="auto">
          <a:xfrm>
            <a:off x="4750715" y="2654301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2" name="Text Box 141"/>
          <p:cNvSpPr txBox="1">
            <a:spLocks noChangeArrowheads="1"/>
          </p:cNvSpPr>
          <p:nvPr/>
        </p:nvSpPr>
        <p:spPr bwMode="auto">
          <a:xfrm>
            <a:off x="4139180" y="441650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3" name="Text Box 141"/>
          <p:cNvSpPr txBox="1">
            <a:spLocks noChangeArrowheads="1"/>
          </p:cNvSpPr>
          <p:nvPr/>
        </p:nvSpPr>
        <p:spPr bwMode="auto">
          <a:xfrm>
            <a:off x="5791955" y="441650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172" name="左大括号 171"/>
          <p:cNvSpPr/>
          <p:nvPr/>
        </p:nvSpPr>
        <p:spPr bwMode="auto">
          <a:xfrm>
            <a:off x="1766361" y="3868739"/>
            <a:ext cx="260350" cy="714367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55" name="Text Box 18"/>
          <p:cNvSpPr txBox="1">
            <a:spLocks noChangeArrowheads="1"/>
          </p:cNvSpPr>
          <p:nvPr/>
        </p:nvSpPr>
        <p:spPr bwMode="auto">
          <a:xfrm>
            <a:off x="1165161" y="3861048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间接</a:t>
            </a:r>
            <a:endParaRPr kumimoji="1" lang="en-US" altLang="zh-CN" sz="18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r" eaLnBrk="1" hangingPunct="1"/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盘块</a:t>
            </a:r>
          </a:p>
        </p:txBody>
      </p:sp>
      <p:cxnSp>
        <p:nvCxnSpPr>
          <p:cNvPr id="7" name="肘形连接符 6"/>
          <p:cNvCxnSpPr>
            <a:stCxn id="45060" idx="3"/>
            <a:endCxn id="45108" idx="0"/>
          </p:cNvCxnSpPr>
          <p:nvPr/>
        </p:nvCxnSpPr>
        <p:spPr>
          <a:xfrm flipV="1">
            <a:off x="1510516" y="705912"/>
            <a:ext cx="1192913" cy="186839"/>
          </a:xfrm>
          <a:prstGeom prst="bentConnector4">
            <a:avLst>
              <a:gd name="adj1" fmla="val 24747"/>
              <a:gd name="adj2" fmla="val 229425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743961" y="1171162"/>
            <a:ext cx="576064" cy="3411944"/>
          </a:xfrm>
          <a:prstGeom prst="leftBrace">
            <a:avLst>
              <a:gd name="adj1" fmla="val 8333"/>
              <a:gd name="adj2" fmla="val 50610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2164029"/>
            <a:ext cx="492443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主索引表</a:t>
            </a:r>
          </a:p>
        </p:txBody>
      </p:sp>
    </p:spTree>
    <p:extLst>
      <p:ext uri="{BB962C8B-B14F-4D97-AF65-F5344CB8AC3E}">
        <p14:creationId xmlns:p14="http://schemas.microsoft.com/office/powerpoint/2010/main" val="386398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9600" y="1487488"/>
            <a:ext cx="5676900" cy="3870325"/>
            <a:chOff x="609600" y="1487488"/>
            <a:chExt cx="5676900" cy="38703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2395591" y="1487488"/>
              <a:ext cx="3061699" cy="569165"/>
              <a:chOff x="1344" y="576"/>
              <a:chExt cx="2304" cy="480"/>
            </a:xfrm>
          </p:grpSpPr>
          <p:sp>
            <p:nvSpPr>
              <p:cNvPr id="46130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2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3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4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5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7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9" name="Rectangle 11"/>
            <p:cNvSpPr>
              <a:spLocks noChangeArrowheads="1"/>
            </p:cNvSpPr>
            <p:nvPr/>
          </p:nvSpPr>
          <p:spPr bwMode="auto">
            <a:xfrm>
              <a:off x="99231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Rectangle 12"/>
            <p:cNvSpPr>
              <a:spLocks noChangeArrowheads="1"/>
            </p:cNvSpPr>
            <p:nvPr/>
          </p:nvSpPr>
          <p:spPr bwMode="auto">
            <a:xfrm>
              <a:off x="137502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1757737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Rectangle 14"/>
            <p:cNvSpPr>
              <a:spLocks noChangeArrowheads="1"/>
            </p:cNvSpPr>
            <p:nvPr/>
          </p:nvSpPr>
          <p:spPr bwMode="auto">
            <a:xfrm>
              <a:off x="2140449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Rectangle 15"/>
            <p:cNvSpPr>
              <a:spLocks noChangeArrowheads="1"/>
            </p:cNvSpPr>
            <p:nvPr/>
          </p:nvSpPr>
          <p:spPr bwMode="auto">
            <a:xfrm>
              <a:off x="252316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Rectangle 16"/>
            <p:cNvSpPr>
              <a:spLocks noChangeArrowheads="1"/>
            </p:cNvSpPr>
            <p:nvPr/>
          </p:nvSpPr>
          <p:spPr bwMode="auto">
            <a:xfrm>
              <a:off x="2905874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17"/>
            <p:cNvSpPr>
              <a:spLocks noChangeArrowheads="1"/>
            </p:cNvSpPr>
            <p:nvPr/>
          </p:nvSpPr>
          <p:spPr bwMode="auto">
            <a:xfrm>
              <a:off x="437293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4755651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5138363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Rectangle 20"/>
            <p:cNvSpPr>
              <a:spLocks noChangeArrowheads="1"/>
            </p:cNvSpPr>
            <p:nvPr/>
          </p:nvSpPr>
          <p:spPr bwMode="auto">
            <a:xfrm>
              <a:off x="552107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Rectangle 21"/>
            <p:cNvSpPr>
              <a:spLocks noChangeArrowheads="1"/>
            </p:cNvSpPr>
            <p:nvPr/>
          </p:nvSpPr>
          <p:spPr bwMode="auto">
            <a:xfrm>
              <a:off x="590378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2"/>
            <p:cNvSpPr>
              <a:spLocks noChangeArrowheads="1"/>
            </p:cNvSpPr>
            <p:nvPr/>
          </p:nvSpPr>
          <p:spPr bwMode="auto">
            <a:xfrm>
              <a:off x="60960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Rectangle 23"/>
            <p:cNvSpPr>
              <a:spLocks noChangeArrowheads="1"/>
            </p:cNvSpPr>
            <p:nvPr/>
          </p:nvSpPr>
          <p:spPr bwMode="auto">
            <a:xfrm>
              <a:off x="99231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Rectangle 24"/>
            <p:cNvSpPr>
              <a:spLocks noChangeArrowheads="1"/>
            </p:cNvSpPr>
            <p:nvPr/>
          </p:nvSpPr>
          <p:spPr bwMode="auto">
            <a:xfrm>
              <a:off x="137502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5"/>
            <p:cNvSpPr>
              <a:spLocks noChangeArrowheads="1"/>
            </p:cNvSpPr>
            <p:nvPr/>
          </p:nvSpPr>
          <p:spPr bwMode="auto">
            <a:xfrm>
              <a:off x="1757737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Rectangle 26"/>
            <p:cNvSpPr>
              <a:spLocks noChangeArrowheads="1"/>
            </p:cNvSpPr>
            <p:nvPr/>
          </p:nvSpPr>
          <p:spPr bwMode="auto">
            <a:xfrm>
              <a:off x="2140449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252316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28"/>
            <p:cNvSpPr>
              <a:spLocks noChangeArrowheads="1"/>
            </p:cNvSpPr>
            <p:nvPr/>
          </p:nvSpPr>
          <p:spPr bwMode="auto">
            <a:xfrm>
              <a:off x="392644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Rectangle 29"/>
            <p:cNvSpPr>
              <a:spLocks noChangeArrowheads="1"/>
            </p:cNvSpPr>
            <p:nvPr/>
          </p:nvSpPr>
          <p:spPr bwMode="auto">
            <a:xfrm>
              <a:off x="4309153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Rectangle 30"/>
            <p:cNvSpPr>
              <a:spLocks noChangeArrowheads="1"/>
            </p:cNvSpPr>
            <p:nvPr/>
          </p:nvSpPr>
          <p:spPr bwMode="auto">
            <a:xfrm>
              <a:off x="469186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Rectangle 31"/>
            <p:cNvSpPr>
              <a:spLocks noChangeArrowheads="1"/>
            </p:cNvSpPr>
            <p:nvPr/>
          </p:nvSpPr>
          <p:spPr bwMode="auto">
            <a:xfrm>
              <a:off x="5074578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Rectangle 32"/>
            <p:cNvSpPr>
              <a:spLocks noChangeArrowheads="1"/>
            </p:cNvSpPr>
            <p:nvPr/>
          </p:nvSpPr>
          <p:spPr bwMode="auto">
            <a:xfrm>
              <a:off x="545729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33"/>
            <p:cNvSpPr>
              <a:spLocks noChangeArrowheads="1"/>
            </p:cNvSpPr>
            <p:nvPr/>
          </p:nvSpPr>
          <p:spPr bwMode="auto">
            <a:xfrm>
              <a:off x="584000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34"/>
            <p:cNvSpPr>
              <a:spLocks noChangeShapeType="1"/>
            </p:cNvSpPr>
            <p:nvPr/>
          </p:nvSpPr>
          <p:spPr bwMode="auto">
            <a:xfrm flipH="1">
              <a:off x="1247453" y="1916832"/>
              <a:ext cx="1339493" cy="7659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5"/>
            <p:cNvSpPr>
              <a:spLocks noChangeShapeType="1"/>
            </p:cNvSpPr>
            <p:nvPr/>
          </p:nvSpPr>
          <p:spPr bwMode="auto">
            <a:xfrm>
              <a:off x="2905874" y="1715154"/>
              <a:ext cx="1530849" cy="9675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6"/>
            <p:cNvSpPr>
              <a:spLocks noChangeShapeType="1"/>
            </p:cNvSpPr>
            <p:nvPr/>
          </p:nvSpPr>
          <p:spPr bwMode="auto">
            <a:xfrm flipH="1">
              <a:off x="609600" y="2967318"/>
              <a:ext cx="574069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37"/>
            <p:cNvSpPr>
              <a:spLocks noChangeShapeType="1"/>
            </p:cNvSpPr>
            <p:nvPr/>
          </p:nvSpPr>
          <p:spPr bwMode="auto">
            <a:xfrm>
              <a:off x="1566381" y="2910402"/>
              <a:ext cx="2360060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38"/>
            <p:cNvSpPr>
              <a:spLocks noChangeShapeType="1"/>
            </p:cNvSpPr>
            <p:nvPr/>
          </p:nvSpPr>
          <p:spPr bwMode="auto">
            <a:xfrm>
              <a:off x="4500509" y="4276399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7" name="Oval 39"/>
            <p:cNvSpPr>
              <a:spLocks noChangeArrowheads="1"/>
            </p:cNvSpPr>
            <p:nvPr/>
          </p:nvSpPr>
          <p:spPr bwMode="auto">
            <a:xfrm>
              <a:off x="4245367" y="4959397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8" name="Line 40"/>
            <p:cNvSpPr>
              <a:spLocks noChangeShapeType="1"/>
            </p:cNvSpPr>
            <p:nvPr/>
          </p:nvSpPr>
          <p:spPr bwMode="auto">
            <a:xfrm>
              <a:off x="1183669" y="4162566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9" name="Oval 41"/>
            <p:cNvSpPr>
              <a:spLocks noChangeArrowheads="1"/>
            </p:cNvSpPr>
            <p:nvPr/>
          </p:nvSpPr>
          <p:spPr bwMode="auto">
            <a:xfrm>
              <a:off x="928527" y="4845564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3.</a:t>
            </a:r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 目录文件的组织方式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2" name="形状 51"/>
          <p:cNvCxnSpPr/>
          <p:nvPr/>
        </p:nvCxnSpPr>
        <p:spPr>
          <a:xfrm>
            <a:off x="2140449" y="3251900"/>
            <a:ext cx="4447775" cy="2723450"/>
          </a:xfrm>
          <a:prstGeom prst="curvedConnector3">
            <a:avLst>
              <a:gd name="adj1" fmla="val 3050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46107" idx="2"/>
          </p:cNvCxnSpPr>
          <p:nvPr/>
        </p:nvCxnSpPr>
        <p:spPr>
          <a:xfrm rot="16200000" flipH="1">
            <a:off x="4711163" y="3870455"/>
            <a:ext cx="2796001" cy="1558889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2711450" y="4486275"/>
            <a:ext cx="4524846" cy="1489075"/>
          </a:xfrm>
          <a:custGeom>
            <a:avLst/>
            <a:gdLst>
              <a:gd name="connsiteX0" fmla="*/ 0 w 5545771"/>
              <a:gd name="connsiteY0" fmla="*/ 0 h 1488558"/>
              <a:gd name="connsiteX1" fmla="*/ 21265 w 5545771"/>
              <a:gd name="connsiteY1" fmla="*/ 31897 h 1488558"/>
              <a:gd name="connsiteX2" fmla="*/ 106326 w 5545771"/>
              <a:gd name="connsiteY2" fmla="*/ 95693 h 1488558"/>
              <a:gd name="connsiteX3" fmla="*/ 138224 w 5545771"/>
              <a:gd name="connsiteY3" fmla="*/ 106325 h 1488558"/>
              <a:gd name="connsiteX4" fmla="*/ 255182 w 5545771"/>
              <a:gd name="connsiteY4" fmla="*/ 170120 h 1488558"/>
              <a:gd name="connsiteX5" fmla="*/ 297712 w 5545771"/>
              <a:gd name="connsiteY5" fmla="*/ 180753 h 1488558"/>
              <a:gd name="connsiteX6" fmla="*/ 361507 w 5545771"/>
              <a:gd name="connsiteY6" fmla="*/ 223283 h 1488558"/>
              <a:gd name="connsiteX7" fmla="*/ 489098 w 5545771"/>
              <a:gd name="connsiteY7" fmla="*/ 265813 h 1488558"/>
              <a:gd name="connsiteX8" fmla="*/ 552893 w 5545771"/>
              <a:gd name="connsiteY8" fmla="*/ 287079 h 1488558"/>
              <a:gd name="connsiteX9" fmla="*/ 584791 w 5545771"/>
              <a:gd name="connsiteY9" fmla="*/ 297711 h 1488558"/>
              <a:gd name="connsiteX10" fmla="*/ 723014 w 5545771"/>
              <a:gd name="connsiteY10" fmla="*/ 308344 h 1488558"/>
              <a:gd name="connsiteX11" fmla="*/ 808075 w 5545771"/>
              <a:gd name="connsiteY11" fmla="*/ 318976 h 1488558"/>
              <a:gd name="connsiteX12" fmla="*/ 861238 w 5545771"/>
              <a:gd name="connsiteY12" fmla="*/ 329609 h 1488558"/>
              <a:gd name="connsiteX13" fmla="*/ 1137684 w 5545771"/>
              <a:gd name="connsiteY13" fmla="*/ 340241 h 1488558"/>
              <a:gd name="connsiteX14" fmla="*/ 1722475 w 5545771"/>
              <a:gd name="connsiteY14" fmla="*/ 340241 h 1488558"/>
              <a:gd name="connsiteX15" fmla="*/ 1850065 w 5545771"/>
              <a:gd name="connsiteY15" fmla="*/ 318976 h 1488558"/>
              <a:gd name="connsiteX16" fmla="*/ 2179675 w 5545771"/>
              <a:gd name="connsiteY16" fmla="*/ 297711 h 1488558"/>
              <a:gd name="connsiteX17" fmla="*/ 3413051 w 5545771"/>
              <a:gd name="connsiteY17" fmla="*/ 308344 h 1488558"/>
              <a:gd name="connsiteX18" fmla="*/ 3625703 w 5545771"/>
              <a:gd name="connsiteY18" fmla="*/ 318976 h 1488558"/>
              <a:gd name="connsiteX19" fmla="*/ 3965945 w 5545771"/>
              <a:gd name="connsiteY19" fmla="*/ 329609 h 1488558"/>
              <a:gd name="connsiteX20" fmla="*/ 4657061 w 5545771"/>
              <a:gd name="connsiteY20" fmla="*/ 340241 h 1488558"/>
              <a:gd name="connsiteX21" fmla="*/ 4742121 w 5545771"/>
              <a:gd name="connsiteY21" fmla="*/ 361507 h 1488558"/>
              <a:gd name="connsiteX22" fmla="*/ 4774019 w 5545771"/>
              <a:gd name="connsiteY22" fmla="*/ 372139 h 1488558"/>
              <a:gd name="connsiteX23" fmla="*/ 4848447 w 5545771"/>
              <a:gd name="connsiteY23" fmla="*/ 382772 h 1488558"/>
              <a:gd name="connsiteX24" fmla="*/ 4880345 w 5545771"/>
              <a:gd name="connsiteY24" fmla="*/ 404037 h 1488558"/>
              <a:gd name="connsiteX25" fmla="*/ 4954772 w 5545771"/>
              <a:gd name="connsiteY25" fmla="*/ 414669 h 1488558"/>
              <a:gd name="connsiteX26" fmla="*/ 5007935 w 5545771"/>
              <a:gd name="connsiteY26" fmla="*/ 425302 h 1488558"/>
              <a:gd name="connsiteX27" fmla="*/ 5039833 w 5545771"/>
              <a:gd name="connsiteY27" fmla="*/ 446567 h 1488558"/>
              <a:gd name="connsiteX28" fmla="*/ 5082363 w 5545771"/>
              <a:gd name="connsiteY28" fmla="*/ 457200 h 1488558"/>
              <a:gd name="connsiteX29" fmla="*/ 5114261 w 5545771"/>
              <a:gd name="connsiteY29" fmla="*/ 467832 h 1488558"/>
              <a:gd name="connsiteX30" fmla="*/ 5178056 w 5545771"/>
              <a:gd name="connsiteY30" fmla="*/ 510362 h 1488558"/>
              <a:gd name="connsiteX31" fmla="*/ 5231219 w 5545771"/>
              <a:gd name="connsiteY31" fmla="*/ 552893 h 1488558"/>
              <a:gd name="connsiteX32" fmla="*/ 5305647 w 5545771"/>
              <a:gd name="connsiteY32" fmla="*/ 637953 h 1488558"/>
              <a:gd name="connsiteX33" fmla="*/ 5337545 w 5545771"/>
              <a:gd name="connsiteY33" fmla="*/ 733646 h 1488558"/>
              <a:gd name="connsiteX34" fmla="*/ 5358810 w 5545771"/>
              <a:gd name="connsiteY34" fmla="*/ 797441 h 1488558"/>
              <a:gd name="connsiteX35" fmla="*/ 5380075 w 5545771"/>
              <a:gd name="connsiteY35" fmla="*/ 818707 h 1488558"/>
              <a:gd name="connsiteX36" fmla="*/ 5411972 w 5545771"/>
              <a:gd name="connsiteY36" fmla="*/ 882502 h 1488558"/>
              <a:gd name="connsiteX37" fmla="*/ 5422605 w 5545771"/>
              <a:gd name="connsiteY37" fmla="*/ 914400 h 1488558"/>
              <a:gd name="connsiteX38" fmla="*/ 5443870 w 5545771"/>
              <a:gd name="connsiteY38" fmla="*/ 956930 h 1488558"/>
              <a:gd name="connsiteX39" fmla="*/ 5475768 w 5545771"/>
              <a:gd name="connsiteY39" fmla="*/ 1020725 h 1488558"/>
              <a:gd name="connsiteX40" fmla="*/ 5486400 w 5545771"/>
              <a:gd name="connsiteY40" fmla="*/ 1063255 h 1488558"/>
              <a:gd name="connsiteX41" fmla="*/ 5507665 w 5545771"/>
              <a:gd name="connsiteY41" fmla="*/ 1488558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545771" h="1488558">
                <a:moveTo>
                  <a:pt x="0" y="0"/>
                </a:moveTo>
                <a:cubicBezTo>
                  <a:pt x="7088" y="10632"/>
                  <a:pt x="13282" y="21919"/>
                  <a:pt x="21265" y="31897"/>
                </a:cubicBezTo>
                <a:cubicBezTo>
                  <a:pt x="39584" y="54795"/>
                  <a:pt x="87778" y="89511"/>
                  <a:pt x="106326" y="95693"/>
                </a:cubicBezTo>
                <a:lnTo>
                  <a:pt x="138224" y="106325"/>
                </a:lnTo>
                <a:cubicBezTo>
                  <a:pt x="173161" y="129617"/>
                  <a:pt x="216582" y="160470"/>
                  <a:pt x="255182" y="170120"/>
                </a:cubicBezTo>
                <a:lnTo>
                  <a:pt x="297712" y="180753"/>
                </a:lnTo>
                <a:cubicBezTo>
                  <a:pt x="318977" y="194930"/>
                  <a:pt x="337261" y="215201"/>
                  <a:pt x="361507" y="223283"/>
                </a:cubicBezTo>
                <a:lnTo>
                  <a:pt x="489098" y="265813"/>
                </a:lnTo>
                <a:lnTo>
                  <a:pt x="552893" y="287079"/>
                </a:lnTo>
                <a:cubicBezTo>
                  <a:pt x="563526" y="290623"/>
                  <a:pt x="573616" y="296851"/>
                  <a:pt x="584791" y="297711"/>
                </a:cubicBezTo>
                <a:lnTo>
                  <a:pt x="723014" y="308344"/>
                </a:lnTo>
                <a:cubicBezTo>
                  <a:pt x="751460" y="311053"/>
                  <a:pt x="779833" y="314631"/>
                  <a:pt x="808075" y="318976"/>
                </a:cubicBezTo>
                <a:cubicBezTo>
                  <a:pt x="825937" y="321724"/>
                  <a:pt x="843204" y="328445"/>
                  <a:pt x="861238" y="329609"/>
                </a:cubicBezTo>
                <a:cubicBezTo>
                  <a:pt x="953263" y="335546"/>
                  <a:pt x="1045535" y="336697"/>
                  <a:pt x="1137684" y="340241"/>
                </a:cubicBezTo>
                <a:cubicBezTo>
                  <a:pt x="1376563" y="366784"/>
                  <a:pt x="1297259" y="362235"/>
                  <a:pt x="1722475" y="340241"/>
                </a:cubicBezTo>
                <a:cubicBezTo>
                  <a:pt x="1765534" y="338014"/>
                  <a:pt x="1807162" y="323266"/>
                  <a:pt x="1850065" y="318976"/>
                </a:cubicBezTo>
                <a:cubicBezTo>
                  <a:pt x="2030534" y="300930"/>
                  <a:pt x="1920813" y="310038"/>
                  <a:pt x="2179675" y="297711"/>
                </a:cubicBezTo>
                <a:lnTo>
                  <a:pt x="3413051" y="308344"/>
                </a:lnTo>
                <a:cubicBezTo>
                  <a:pt x="3484016" y="309388"/>
                  <a:pt x="3554783" y="316248"/>
                  <a:pt x="3625703" y="318976"/>
                </a:cubicBezTo>
                <a:lnTo>
                  <a:pt x="3965945" y="329609"/>
                </a:lnTo>
                <a:lnTo>
                  <a:pt x="4657061" y="340241"/>
                </a:lnTo>
                <a:cubicBezTo>
                  <a:pt x="4685414" y="347330"/>
                  <a:pt x="4714395" y="352265"/>
                  <a:pt x="4742121" y="361507"/>
                </a:cubicBezTo>
                <a:cubicBezTo>
                  <a:pt x="4752754" y="365051"/>
                  <a:pt x="4763029" y="369941"/>
                  <a:pt x="4774019" y="372139"/>
                </a:cubicBezTo>
                <a:cubicBezTo>
                  <a:pt x="4798594" y="377054"/>
                  <a:pt x="4823638" y="379228"/>
                  <a:pt x="4848447" y="382772"/>
                </a:cubicBezTo>
                <a:cubicBezTo>
                  <a:pt x="4859080" y="389860"/>
                  <a:pt x="4868105" y="400365"/>
                  <a:pt x="4880345" y="404037"/>
                </a:cubicBezTo>
                <a:cubicBezTo>
                  <a:pt x="4904349" y="411238"/>
                  <a:pt x="4930052" y="410549"/>
                  <a:pt x="4954772" y="414669"/>
                </a:cubicBezTo>
                <a:cubicBezTo>
                  <a:pt x="4972598" y="417640"/>
                  <a:pt x="4990214" y="421758"/>
                  <a:pt x="5007935" y="425302"/>
                </a:cubicBezTo>
                <a:cubicBezTo>
                  <a:pt x="5018568" y="432390"/>
                  <a:pt x="5028087" y="441533"/>
                  <a:pt x="5039833" y="446567"/>
                </a:cubicBezTo>
                <a:cubicBezTo>
                  <a:pt x="5053264" y="452323"/>
                  <a:pt x="5068312" y="453186"/>
                  <a:pt x="5082363" y="457200"/>
                </a:cubicBezTo>
                <a:cubicBezTo>
                  <a:pt x="5093140" y="460279"/>
                  <a:pt x="5103628" y="464288"/>
                  <a:pt x="5114261" y="467832"/>
                </a:cubicBezTo>
                <a:lnTo>
                  <a:pt x="5178056" y="510362"/>
                </a:lnTo>
                <a:cubicBezTo>
                  <a:pt x="5198985" y="524315"/>
                  <a:pt x="5216066" y="532689"/>
                  <a:pt x="5231219" y="552893"/>
                </a:cubicBezTo>
                <a:cubicBezTo>
                  <a:pt x="5293240" y="635589"/>
                  <a:pt x="5246282" y="598377"/>
                  <a:pt x="5305647" y="637953"/>
                </a:cubicBezTo>
                <a:lnTo>
                  <a:pt x="5337545" y="733646"/>
                </a:lnTo>
                <a:lnTo>
                  <a:pt x="5358810" y="797441"/>
                </a:lnTo>
                <a:lnTo>
                  <a:pt x="5380075" y="818707"/>
                </a:lnTo>
                <a:cubicBezTo>
                  <a:pt x="5406797" y="898877"/>
                  <a:pt x="5370751" y="800061"/>
                  <a:pt x="5411972" y="882502"/>
                </a:cubicBezTo>
                <a:cubicBezTo>
                  <a:pt x="5416984" y="892527"/>
                  <a:pt x="5418190" y="904098"/>
                  <a:pt x="5422605" y="914400"/>
                </a:cubicBezTo>
                <a:cubicBezTo>
                  <a:pt x="5428849" y="928968"/>
                  <a:pt x="5437626" y="942362"/>
                  <a:pt x="5443870" y="956930"/>
                </a:cubicBezTo>
                <a:cubicBezTo>
                  <a:pt x="5470282" y="1018557"/>
                  <a:pt x="5434903" y="959426"/>
                  <a:pt x="5475768" y="1020725"/>
                </a:cubicBezTo>
                <a:cubicBezTo>
                  <a:pt x="5479312" y="1034902"/>
                  <a:pt x="5482201" y="1049258"/>
                  <a:pt x="5486400" y="1063255"/>
                </a:cubicBezTo>
                <a:cubicBezTo>
                  <a:pt x="5545771" y="1261162"/>
                  <a:pt x="5507665" y="998235"/>
                  <a:pt x="5507665" y="148855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251575" y="4114800"/>
            <a:ext cx="1776809" cy="1906488"/>
          </a:xfrm>
          <a:custGeom>
            <a:avLst/>
            <a:gdLst>
              <a:gd name="connsiteX0" fmla="*/ 0 w 2097835"/>
              <a:gd name="connsiteY0" fmla="*/ 10633 h 1860698"/>
              <a:gd name="connsiteX1" fmla="*/ 372140 w 2097835"/>
              <a:gd name="connsiteY1" fmla="*/ 0 h 1860698"/>
              <a:gd name="connsiteX2" fmla="*/ 786809 w 2097835"/>
              <a:gd name="connsiteY2" fmla="*/ 21265 h 1860698"/>
              <a:gd name="connsiteX3" fmla="*/ 850605 w 2097835"/>
              <a:gd name="connsiteY3" fmla="*/ 31898 h 1860698"/>
              <a:gd name="connsiteX4" fmla="*/ 1137684 w 2097835"/>
              <a:gd name="connsiteY4" fmla="*/ 53163 h 1860698"/>
              <a:gd name="connsiteX5" fmla="*/ 1180214 w 2097835"/>
              <a:gd name="connsiteY5" fmla="*/ 63795 h 1860698"/>
              <a:gd name="connsiteX6" fmla="*/ 1275907 w 2097835"/>
              <a:gd name="connsiteY6" fmla="*/ 74428 h 1860698"/>
              <a:gd name="connsiteX7" fmla="*/ 1339703 w 2097835"/>
              <a:gd name="connsiteY7" fmla="*/ 95693 h 1860698"/>
              <a:gd name="connsiteX8" fmla="*/ 1403498 w 2097835"/>
              <a:gd name="connsiteY8" fmla="*/ 138223 h 1860698"/>
              <a:gd name="connsiteX9" fmla="*/ 1446028 w 2097835"/>
              <a:gd name="connsiteY9" fmla="*/ 159488 h 1860698"/>
              <a:gd name="connsiteX10" fmla="*/ 1509823 w 2097835"/>
              <a:gd name="connsiteY10" fmla="*/ 202019 h 1860698"/>
              <a:gd name="connsiteX11" fmla="*/ 1541721 w 2097835"/>
              <a:gd name="connsiteY11" fmla="*/ 223284 h 1860698"/>
              <a:gd name="connsiteX12" fmla="*/ 1594884 w 2097835"/>
              <a:gd name="connsiteY12" fmla="*/ 276447 h 1860698"/>
              <a:gd name="connsiteX13" fmla="*/ 1626782 w 2097835"/>
              <a:gd name="connsiteY13" fmla="*/ 308344 h 1860698"/>
              <a:gd name="connsiteX14" fmla="*/ 1669312 w 2097835"/>
              <a:gd name="connsiteY14" fmla="*/ 372140 h 1860698"/>
              <a:gd name="connsiteX15" fmla="*/ 1690577 w 2097835"/>
              <a:gd name="connsiteY15" fmla="*/ 404037 h 1860698"/>
              <a:gd name="connsiteX16" fmla="*/ 1711842 w 2097835"/>
              <a:gd name="connsiteY16" fmla="*/ 446567 h 1860698"/>
              <a:gd name="connsiteX17" fmla="*/ 1733107 w 2097835"/>
              <a:gd name="connsiteY17" fmla="*/ 467833 h 1860698"/>
              <a:gd name="connsiteX18" fmla="*/ 1775637 w 2097835"/>
              <a:gd name="connsiteY18" fmla="*/ 531628 h 1860698"/>
              <a:gd name="connsiteX19" fmla="*/ 1818168 w 2097835"/>
              <a:gd name="connsiteY19" fmla="*/ 584791 h 1860698"/>
              <a:gd name="connsiteX20" fmla="*/ 1850065 w 2097835"/>
              <a:gd name="connsiteY20" fmla="*/ 616688 h 1860698"/>
              <a:gd name="connsiteX21" fmla="*/ 1860698 w 2097835"/>
              <a:gd name="connsiteY21" fmla="*/ 648586 h 1860698"/>
              <a:gd name="connsiteX22" fmla="*/ 1903228 w 2097835"/>
              <a:gd name="connsiteY22" fmla="*/ 712381 h 1860698"/>
              <a:gd name="connsiteX23" fmla="*/ 1935126 w 2097835"/>
              <a:gd name="connsiteY23" fmla="*/ 786809 h 1860698"/>
              <a:gd name="connsiteX24" fmla="*/ 1967023 w 2097835"/>
              <a:gd name="connsiteY24" fmla="*/ 850605 h 1860698"/>
              <a:gd name="connsiteX25" fmla="*/ 1988289 w 2097835"/>
              <a:gd name="connsiteY25" fmla="*/ 956930 h 1860698"/>
              <a:gd name="connsiteX26" fmla="*/ 2020186 w 2097835"/>
              <a:gd name="connsiteY26" fmla="*/ 1052623 h 1860698"/>
              <a:gd name="connsiteX27" fmla="*/ 2030819 w 2097835"/>
              <a:gd name="connsiteY27" fmla="*/ 1084521 h 1860698"/>
              <a:gd name="connsiteX28" fmla="*/ 2073349 w 2097835"/>
              <a:gd name="connsiteY28" fmla="*/ 1318437 h 1860698"/>
              <a:gd name="connsiteX29" fmla="*/ 2083982 w 2097835"/>
              <a:gd name="connsiteY29" fmla="*/ 1392865 h 1860698"/>
              <a:gd name="connsiteX30" fmla="*/ 2094614 w 2097835"/>
              <a:gd name="connsiteY30" fmla="*/ 1435395 h 1860698"/>
              <a:gd name="connsiteX31" fmla="*/ 2094614 w 2097835"/>
              <a:gd name="connsiteY31" fmla="*/ 1860698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97835" h="1860698">
                <a:moveTo>
                  <a:pt x="0" y="10633"/>
                </a:moveTo>
                <a:cubicBezTo>
                  <a:pt x="124047" y="7089"/>
                  <a:pt x="248043" y="0"/>
                  <a:pt x="372140" y="0"/>
                </a:cubicBezTo>
                <a:cubicBezTo>
                  <a:pt x="463825" y="0"/>
                  <a:pt x="681228" y="14666"/>
                  <a:pt x="786809" y="21265"/>
                </a:cubicBezTo>
                <a:cubicBezTo>
                  <a:pt x="808074" y="24809"/>
                  <a:pt x="829194" y="29379"/>
                  <a:pt x="850605" y="31898"/>
                </a:cubicBezTo>
                <a:cubicBezTo>
                  <a:pt x="939989" y="42414"/>
                  <a:pt x="1050641" y="47723"/>
                  <a:pt x="1137684" y="53163"/>
                </a:cubicBezTo>
                <a:cubicBezTo>
                  <a:pt x="1151861" y="56707"/>
                  <a:pt x="1165771" y="61573"/>
                  <a:pt x="1180214" y="63795"/>
                </a:cubicBezTo>
                <a:cubicBezTo>
                  <a:pt x="1211935" y="68675"/>
                  <a:pt x="1244436" y="68134"/>
                  <a:pt x="1275907" y="74428"/>
                </a:cubicBezTo>
                <a:cubicBezTo>
                  <a:pt x="1297887" y="78824"/>
                  <a:pt x="1321052" y="83259"/>
                  <a:pt x="1339703" y="95693"/>
                </a:cubicBezTo>
                <a:cubicBezTo>
                  <a:pt x="1360968" y="109870"/>
                  <a:pt x="1380639" y="126793"/>
                  <a:pt x="1403498" y="138223"/>
                </a:cubicBezTo>
                <a:cubicBezTo>
                  <a:pt x="1417675" y="145311"/>
                  <a:pt x="1432437" y="151333"/>
                  <a:pt x="1446028" y="159488"/>
                </a:cubicBezTo>
                <a:cubicBezTo>
                  <a:pt x="1467943" y="172637"/>
                  <a:pt x="1488558" y="187842"/>
                  <a:pt x="1509823" y="202019"/>
                </a:cubicBezTo>
                <a:cubicBezTo>
                  <a:pt x="1520456" y="209107"/>
                  <a:pt x="1532685" y="214248"/>
                  <a:pt x="1541721" y="223284"/>
                </a:cubicBezTo>
                <a:lnTo>
                  <a:pt x="1594884" y="276447"/>
                </a:lnTo>
                <a:cubicBezTo>
                  <a:pt x="1605517" y="287079"/>
                  <a:pt x="1618441" y="295833"/>
                  <a:pt x="1626782" y="308344"/>
                </a:cubicBezTo>
                <a:lnTo>
                  <a:pt x="1669312" y="372140"/>
                </a:lnTo>
                <a:cubicBezTo>
                  <a:pt x="1676400" y="382772"/>
                  <a:pt x="1684862" y="392608"/>
                  <a:pt x="1690577" y="404037"/>
                </a:cubicBezTo>
                <a:cubicBezTo>
                  <a:pt x="1697665" y="418214"/>
                  <a:pt x="1703050" y="433379"/>
                  <a:pt x="1711842" y="446567"/>
                </a:cubicBezTo>
                <a:cubicBezTo>
                  <a:pt x="1717403" y="454908"/>
                  <a:pt x="1727092" y="459813"/>
                  <a:pt x="1733107" y="467833"/>
                </a:cubicBezTo>
                <a:cubicBezTo>
                  <a:pt x="1748441" y="488279"/>
                  <a:pt x="1757565" y="513557"/>
                  <a:pt x="1775637" y="531628"/>
                </a:cubicBezTo>
                <a:cubicBezTo>
                  <a:pt x="1837497" y="593485"/>
                  <a:pt x="1751114" y="504325"/>
                  <a:pt x="1818168" y="584791"/>
                </a:cubicBezTo>
                <a:cubicBezTo>
                  <a:pt x="1827794" y="596342"/>
                  <a:pt x="1839433" y="606056"/>
                  <a:pt x="1850065" y="616688"/>
                </a:cubicBezTo>
                <a:cubicBezTo>
                  <a:pt x="1853609" y="627321"/>
                  <a:pt x="1855255" y="638789"/>
                  <a:pt x="1860698" y="648586"/>
                </a:cubicBezTo>
                <a:cubicBezTo>
                  <a:pt x="1873110" y="670927"/>
                  <a:pt x="1895146" y="688135"/>
                  <a:pt x="1903228" y="712381"/>
                </a:cubicBezTo>
                <a:cubicBezTo>
                  <a:pt x="1928167" y="787197"/>
                  <a:pt x="1895705" y="694825"/>
                  <a:pt x="1935126" y="786809"/>
                </a:cubicBezTo>
                <a:cubicBezTo>
                  <a:pt x="1961539" y="848441"/>
                  <a:pt x="1926155" y="789302"/>
                  <a:pt x="1967023" y="850605"/>
                </a:cubicBezTo>
                <a:cubicBezTo>
                  <a:pt x="1974209" y="893720"/>
                  <a:pt x="1976392" y="917273"/>
                  <a:pt x="1988289" y="956930"/>
                </a:cubicBezTo>
                <a:cubicBezTo>
                  <a:pt x="1997951" y="989135"/>
                  <a:pt x="2009553" y="1020725"/>
                  <a:pt x="2020186" y="1052623"/>
                </a:cubicBezTo>
                <a:cubicBezTo>
                  <a:pt x="2023730" y="1063256"/>
                  <a:pt x="2028101" y="1073648"/>
                  <a:pt x="2030819" y="1084521"/>
                </a:cubicBezTo>
                <a:cubicBezTo>
                  <a:pt x="2064241" y="1218209"/>
                  <a:pt x="2047950" y="1140645"/>
                  <a:pt x="2073349" y="1318437"/>
                </a:cubicBezTo>
                <a:cubicBezTo>
                  <a:pt x="2076893" y="1343246"/>
                  <a:pt x="2077904" y="1368552"/>
                  <a:pt x="2083982" y="1392865"/>
                </a:cubicBezTo>
                <a:cubicBezTo>
                  <a:pt x="2087526" y="1407042"/>
                  <a:pt x="2094282" y="1420786"/>
                  <a:pt x="2094614" y="1435395"/>
                </a:cubicBezTo>
                <a:cubicBezTo>
                  <a:pt x="2097835" y="1577126"/>
                  <a:pt x="2094614" y="1718930"/>
                  <a:pt x="2094614" y="186069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形状 68"/>
          <p:cNvCxnSpPr/>
          <p:nvPr/>
        </p:nvCxnSpPr>
        <p:spPr>
          <a:xfrm rot="16200000" flipH="1">
            <a:off x="2845064" y="3214232"/>
            <a:ext cx="3888432" cy="1725679"/>
          </a:xfrm>
          <a:prstGeom prst="curvedConnector3">
            <a:avLst>
              <a:gd name="adj1" fmla="val 50000"/>
            </a:avLst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435101" y="5049838"/>
            <a:ext cx="6017220" cy="968375"/>
          </a:xfrm>
          <a:custGeom>
            <a:avLst/>
            <a:gdLst>
              <a:gd name="connsiteX0" fmla="*/ 0 w 7211003"/>
              <a:gd name="connsiteY0" fmla="*/ 0 h 967563"/>
              <a:gd name="connsiteX1" fmla="*/ 21265 w 7211003"/>
              <a:gd name="connsiteY1" fmla="*/ 127591 h 967563"/>
              <a:gd name="connsiteX2" fmla="*/ 31898 w 7211003"/>
              <a:gd name="connsiteY2" fmla="*/ 159488 h 967563"/>
              <a:gd name="connsiteX3" fmla="*/ 53163 w 7211003"/>
              <a:gd name="connsiteY3" fmla="*/ 180754 h 967563"/>
              <a:gd name="connsiteX4" fmla="*/ 74428 w 7211003"/>
              <a:gd name="connsiteY4" fmla="*/ 212651 h 967563"/>
              <a:gd name="connsiteX5" fmla="*/ 106326 w 7211003"/>
              <a:gd name="connsiteY5" fmla="*/ 233916 h 967563"/>
              <a:gd name="connsiteX6" fmla="*/ 127591 w 7211003"/>
              <a:gd name="connsiteY6" fmla="*/ 255182 h 967563"/>
              <a:gd name="connsiteX7" fmla="*/ 276447 w 7211003"/>
              <a:gd name="connsiteY7" fmla="*/ 318977 h 967563"/>
              <a:gd name="connsiteX8" fmla="*/ 329610 w 7211003"/>
              <a:gd name="connsiteY8" fmla="*/ 329609 h 967563"/>
              <a:gd name="connsiteX9" fmla="*/ 457200 w 7211003"/>
              <a:gd name="connsiteY9" fmla="*/ 382772 h 967563"/>
              <a:gd name="connsiteX10" fmla="*/ 542261 w 7211003"/>
              <a:gd name="connsiteY10" fmla="*/ 404037 h 967563"/>
              <a:gd name="connsiteX11" fmla="*/ 808075 w 7211003"/>
              <a:gd name="connsiteY11" fmla="*/ 414670 h 967563"/>
              <a:gd name="connsiteX12" fmla="*/ 903768 w 7211003"/>
              <a:gd name="connsiteY12" fmla="*/ 425302 h 967563"/>
              <a:gd name="connsiteX13" fmla="*/ 935665 w 7211003"/>
              <a:gd name="connsiteY13" fmla="*/ 435935 h 967563"/>
              <a:gd name="connsiteX14" fmla="*/ 1127052 w 7211003"/>
              <a:gd name="connsiteY14" fmla="*/ 467833 h 967563"/>
              <a:gd name="connsiteX15" fmla="*/ 1233377 w 7211003"/>
              <a:gd name="connsiteY15" fmla="*/ 489098 h 967563"/>
              <a:gd name="connsiteX16" fmla="*/ 1360968 w 7211003"/>
              <a:gd name="connsiteY16" fmla="*/ 510363 h 967563"/>
              <a:gd name="connsiteX17" fmla="*/ 1998921 w 7211003"/>
              <a:gd name="connsiteY17" fmla="*/ 520995 h 967563"/>
              <a:gd name="connsiteX18" fmla="*/ 2030819 w 7211003"/>
              <a:gd name="connsiteY18" fmla="*/ 531628 h 967563"/>
              <a:gd name="connsiteX19" fmla="*/ 2200940 w 7211003"/>
              <a:gd name="connsiteY19" fmla="*/ 552893 h 967563"/>
              <a:gd name="connsiteX20" fmla="*/ 2339163 w 7211003"/>
              <a:gd name="connsiteY20" fmla="*/ 563526 h 967563"/>
              <a:gd name="connsiteX21" fmla="*/ 3253563 w 7211003"/>
              <a:gd name="connsiteY21" fmla="*/ 552893 h 967563"/>
              <a:gd name="connsiteX22" fmla="*/ 3423684 w 7211003"/>
              <a:gd name="connsiteY22" fmla="*/ 531628 h 967563"/>
              <a:gd name="connsiteX23" fmla="*/ 3636335 w 7211003"/>
              <a:gd name="connsiteY23" fmla="*/ 520995 h 967563"/>
              <a:gd name="connsiteX24" fmla="*/ 3753293 w 7211003"/>
              <a:gd name="connsiteY24" fmla="*/ 499730 h 967563"/>
              <a:gd name="connsiteX25" fmla="*/ 3785191 w 7211003"/>
              <a:gd name="connsiteY25" fmla="*/ 489098 h 967563"/>
              <a:gd name="connsiteX26" fmla="*/ 3912782 w 7211003"/>
              <a:gd name="connsiteY26" fmla="*/ 467833 h 967563"/>
              <a:gd name="connsiteX27" fmla="*/ 3976577 w 7211003"/>
              <a:gd name="connsiteY27" fmla="*/ 457200 h 967563"/>
              <a:gd name="connsiteX28" fmla="*/ 4114800 w 7211003"/>
              <a:gd name="connsiteY28" fmla="*/ 435935 h 967563"/>
              <a:gd name="connsiteX29" fmla="*/ 4338084 w 7211003"/>
              <a:gd name="connsiteY29" fmla="*/ 425302 h 967563"/>
              <a:gd name="connsiteX30" fmla="*/ 4529470 w 7211003"/>
              <a:gd name="connsiteY30" fmla="*/ 404037 h 967563"/>
              <a:gd name="connsiteX31" fmla="*/ 4593265 w 7211003"/>
              <a:gd name="connsiteY31" fmla="*/ 393405 h 967563"/>
              <a:gd name="connsiteX32" fmla="*/ 4678326 w 7211003"/>
              <a:gd name="connsiteY32" fmla="*/ 382772 h 967563"/>
              <a:gd name="connsiteX33" fmla="*/ 4720856 w 7211003"/>
              <a:gd name="connsiteY33" fmla="*/ 372140 h 967563"/>
              <a:gd name="connsiteX34" fmla="*/ 4837814 w 7211003"/>
              <a:gd name="connsiteY34" fmla="*/ 350875 h 967563"/>
              <a:gd name="connsiteX35" fmla="*/ 4944140 w 7211003"/>
              <a:gd name="connsiteY35" fmla="*/ 329609 h 967563"/>
              <a:gd name="connsiteX36" fmla="*/ 5050465 w 7211003"/>
              <a:gd name="connsiteY36" fmla="*/ 308344 h 967563"/>
              <a:gd name="connsiteX37" fmla="*/ 5284382 w 7211003"/>
              <a:gd name="connsiteY37" fmla="*/ 297712 h 967563"/>
              <a:gd name="connsiteX38" fmla="*/ 5497033 w 7211003"/>
              <a:gd name="connsiteY38" fmla="*/ 276447 h 967563"/>
              <a:gd name="connsiteX39" fmla="*/ 5656521 w 7211003"/>
              <a:gd name="connsiteY39" fmla="*/ 265814 h 967563"/>
              <a:gd name="connsiteX40" fmla="*/ 6379535 w 7211003"/>
              <a:gd name="connsiteY40" fmla="*/ 287079 h 967563"/>
              <a:gd name="connsiteX41" fmla="*/ 6517758 w 7211003"/>
              <a:gd name="connsiteY41" fmla="*/ 308344 h 967563"/>
              <a:gd name="connsiteX42" fmla="*/ 6879265 w 7211003"/>
              <a:gd name="connsiteY42" fmla="*/ 329609 h 967563"/>
              <a:gd name="connsiteX43" fmla="*/ 6921796 w 7211003"/>
              <a:gd name="connsiteY43" fmla="*/ 340242 h 967563"/>
              <a:gd name="connsiteX44" fmla="*/ 6996224 w 7211003"/>
              <a:gd name="connsiteY44" fmla="*/ 350875 h 967563"/>
              <a:gd name="connsiteX45" fmla="*/ 7060019 w 7211003"/>
              <a:gd name="connsiteY45" fmla="*/ 372140 h 967563"/>
              <a:gd name="connsiteX46" fmla="*/ 7113182 w 7211003"/>
              <a:gd name="connsiteY46" fmla="*/ 435935 h 967563"/>
              <a:gd name="connsiteX47" fmla="*/ 7145079 w 7211003"/>
              <a:gd name="connsiteY47" fmla="*/ 457200 h 967563"/>
              <a:gd name="connsiteX48" fmla="*/ 7176977 w 7211003"/>
              <a:gd name="connsiteY48" fmla="*/ 520995 h 967563"/>
              <a:gd name="connsiteX49" fmla="*/ 7198242 w 7211003"/>
              <a:gd name="connsiteY49" fmla="*/ 595423 h 967563"/>
              <a:gd name="connsiteX50" fmla="*/ 7208875 w 7211003"/>
              <a:gd name="connsiteY50" fmla="*/ 818707 h 967563"/>
              <a:gd name="connsiteX51" fmla="*/ 7187610 w 7211003"/>
              <a:gd name="connsiteY51" fmla="*/ 967563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211003" h="967563">
                <a:moveTo>
                  <a:pt x="0" y="0"/>
                </a:moveTo>
                <a:cubicBezTo>
                  <a:pt x="6000" y="41996"/>
                  <a:pt x="10903" y="86141"/>
                  <a:pt x="21265" y="127591"/>
                </a:cubicBezTo>
                <a:cubicBezTo>
                  <a:pt x="23983" y="138464"/>
                  <a:pt x="26132" y="149878"/>
                  <a:pt x="31898" y="159488"/>
                </a:cubicBezTo>
                <a:cubicBezTo>
                  <a:pt x="37056" y="168084"/>
                  <a:pt x="46901" y="172926"/>
                  <a:pt x="53163" y="180754"/>
                </a:cubicBezTo>
                <a:cubicBezTo>
                  <a:pt x="61146" y="190732"/>
                  <a:pt x="65392" y="203615"/>
                  <a:pt x="74428" y="212651"/>
                </a:cubicBezTo>
                <a:cubicBezTo>
                  <a:pt x="83464" y="221687"/>
                  <a:pt x="96347" y="225933"/>
                  <a:pt x="106326" y="233916"/>
                </a:cubicBezTo>
                <a:cubicBezTo>
                  <a:pt x="114154" y="240178"/>
                  <a:pt x="118995" y="250024"/>
                  <a:pt x="127591" y="255182"/>
                </a:cubicBezTo>
                <a:cubicBezTo>
                  <a:pt x="162169" y="275929"/>
                  <a:pt x="232451" y="310178"/>
                  <a:pt x="276447" y="318977"/>
                </a:cubicBezTo>
                <a:lnTo>
                  <a:pt x="329610" y="329609"/>
                </a:lnTo>
                <a:cubicBezTo>
                  <a:pt x="454242" y="391926"/>
                  <a:pt x="371700" y="358344"/>
                  <a:pt x="457200" y="382772"/>
                </a:cubicBezTo>
                <a:cubicBezTo>
                  <a:pt x="492691" y="392912"/>
                  <a:pt x="499959" y="401217"/>
                  <a:pt x="542261" y="404037"/>
                </a:cubicBezTo>
                <a:cubicBezTo>
                  <a:pt x="630740" y="409936"/>
                  <a:pt x="719470" y="411126"/>
                  <a:pt x="808075" y="414670"/>
                </a:cubicBezTo>
                <a:cubicBezTo>
                  <a:pt x="839973" y="418214"/>
                  <a:pt x="872111" y="420026"/>
                  <a:pt x="903768" y="425302"/>
                </a:cubicBezTo>
                <a:cubicBezTo>
                  <a:pt x="914823" y="427145"/>
                  <a:pt x="924638" y="433930"/>
                  <a:pt x="935665" y="435935"/>
                </a:cubicBezTo>
                <a:cubicBezTo>
                  <a:pt x="1079503" y="462088"/>
                  <a:pt x="963725" y="427003"/>
                  <a:pt x="1127052" y="467833"/>
                </a:cubicBezTo>
                <a:cubicBezTo>
                  <a:pt x="1225838" y="492528"/>
                  <a:pt x="1103029" y="463028"/>
                  <a:pt x="1233377" y="489098"/>
                </a:cubicBezTo>
                <a:cubicBezTo>
                  <a:pt x="1295683" y="501559"/>
                  <a:pt x="1276944" y="507892"/>
                  <a:pt x="1360968" y="510363"/>
                </a:cubicBezTo>
                <a:cubicBezTo>
                  <a:pt x="1573557" y="516616"/>
                  <a:pt x="1786270" y="517451"/>
                  <a:pt x="1998921" y="520995"/>
                </a:cubicBezTo>
                <a:cubicBezTo>
                  <a:pt x="2009554" y="524539"/>
                  <a:pt x="2019946" y="528910"/>
                  <a:pt x="2030819" y="531628"/>
                </a:cubicBezTo>
                <a:cubicBezTo>
                  <a:pt x="2092074" y="546942"/>
                  <a:pt x="2131606" y="547115"/>
                  <a:pt x="2200940" y="552893"/>
                </a:cubicBezTo>
                <a:lnTo>
                  <a:pt x="2339163" y="563526"/>
                </a:lnTo>
                <a:lnTo>
                  <a:pt x="3253563" y="552893"/>
                </a:lnTo>
                <a:cubicBezTo>
                  <a:pt x="3462534" y="548539"/>
                  <a:pt x="3275612" y="543019"/>
                  <a:pt x="3423684" y="531628"/>
                </a:cubicBezTo>
                <a:cubicBezTo>
                  <a:pt x="3494447" y="526184"/>
                  <a:pt x="3565451" y="524539"/>
                  <a:pt x="3636335" y="520995"/>
                </a:cubicBezTo>
                <a:cubicBezTo>
                  <a:pt x="3709488" y="496612"/>
                  <a:pt x="3621043" y="523775"/>
                  <a:pt x="3753293" y="499730"/>
                </a:cubicBezTo>
                <a:cubicBezTo>
                  <a:pt x="3764320" y="497725"/>
                  <a:pt x="3774318" y="491816"/>
                  <a:pt x="3785191" y="489098"/>
                </a:cubicBezTo>
                <a:cubicBezTo>
                  <a:pt x="3830126" y="477864"/>
                  <a:pt x="3865953" y="475038"/>
                  <a:pt x="3912782" y="467833"/>
                </a:cubicBezTo>
                <a:cubicBezTo>
                  <a:pt x="3934090" y="464555"/>
                  <a:pt x="3955366" y="461056"/>
                  <a:pt x="3976577" y="457200"/>
                </a:cubicBezTo>
                <a:cubicBezTo>
                  <a:pt x="4038486" y="445944"/>
                  <a:pt x="4042282" y="440936"/>
                  <a:pt x="4114800" y="435935"/>
                </a:cubicBezTo>
                <a:cubicBezTo>
                  <a:pt x="4189136" y="430808"/>
                  <a:pt x="4263656" y="428846"/>
                  <a:pt x="4338084" y="425302"/>
                </a:cubicBezTo>
                <a:cubicBezTo>
                  <a:pt x="4401879" y="418214"/>
                  <a:pt x="4466155" y="414589"/>
                  <a:pt x="4529470" y="404037"/>
                </a:cubicBezTo>
                <a:cubicBezTo>
                  <a:pt x="4550735" y="400493"/>
                  <a:pt x="4571923" y="396454"/>
                  <a:pt x="4593265" y="393405"/>
                </a:cubicBezTo>
                <a:cubicBezTo>
                  <a:pt x="4621552" y="389364"/>
                  <a:pt x="4650140" y="387470"/>
                  <a:pt x="4678326" y="382772"/>
                </a:cubicBezTo>
                <a:cubicBezTo>
                  <a:pt x="4692740" y="380370"/>
                  <a:pt x="4706591" y="375310"/>
                  <a:pt x="4720856" y="372140"/>
                </a:cubicBezTo>
                <a:cubicBezTo>
                  <a:pt x="4765453" y="362230"/>
                  <a:pt x="4791629" y="358572"/>
                  <a:pt x="4837814" y="350875"/>
                </a:cubicBezTo>
                <a:cubicBezTo>
                  <a:pt x="4903320" y="329039"/>
                  <a:pt x="4836630" y="349156"/>
                  <a:pt x="4944140" y="329609"/>
                </a:cubicBezTo>
                <a:cubicBezTo>
                  <a:pt x="5001025" y="319266"/>
                  <a:pt x="4981934" y="313239"/>
                  <a:pt x="5050465" y="308344"/>
                </a:cubicBezTo>
                <a:cubicBezTo>
                  <a:pt x="5128319" y="302783"/>
                  <a:pt x="5206410" y="301256"/>
                  <a:pt x="5284382" y="297712"/>
                </a:cubicBezTo>
                <a:cubicBezTo>
                  <a:pt x="5369059" y="288303"/>
                  <a:pt x="5409007" y="283218"/>
                  <a:pt x="5497033" y="276447"/>
                </a:cubicBezTo>
                <a:cubicBezTo>
                  <a:pt x="5550157" y="272361"/>
                  <a:pt x="5603358" y="269358"/>
                  <a:pt x="5656521" y="265814"/>
                </a:cubicBezTo>
                <a:lnTo>
                  <a:pt x="6379535" y="287079"/>
                </a:lnTo>
                <a:cubicBezTo>
                  <a:pt x="6515213" y="294413"/>
                  <a:pt x="6415905" y="295612"/>
                  <a:pt x="6517758" y="308344"/>
                </a:cubicBezTo>
                <a:cubicBezTo>
                  <a:pt x="6633095" y="322761"/>
                  <a:pt x="6768351" y="324787"/>
                  <a:pt x="6879265" y="329609"/>
                </a:cubicBezTo>
                <a:cubicBezTo>
                  <a:pt x="6893442" y="333153"/>
                  <a:pt x="6907418" y="337628"/>
                  <a:pt x="6921796" y="340242"/>
                </a:cubicBezTo>
                <a:cubicBezTo>
                  <a:pt x="6946453" y="344725"/>
                  <a:pt x="6971805" y="345240"/>
                  <a:pt x="6996224" y="350875"/>
                </a:cubicBezTo>
                <a:cubicBezTo>
                  <a:pt x="7018065" y="355915"/>
                  <a:pt x="7060019" y="372140"/>
                  <a:pt x="7060019" y="372140"/>
                </a:cubicBezTo>
                <a:cubicBezTo>
                  <a:pt x="7080929" y="403504"/>
                  <a:pt x="7082482" y="410351"/>
                  <a:pt x="7113182" y="435935"/>
                </a:cubicBezTo>
                <a:cubicBezTo>
                  <a:pt x="7122999" y="444116"/>
                  <a:pt x="7134447" y="450112"/>
                  <a:pt x="7145079" y="457200"/>
                </a:cubicBezTo>
                <a:cubicBezTo>
                  <a:pt x="7171806" y="537377"/>
                  <a:pt x="7135753" y="438549"/>
                  <a:pt x="7176977" y="520995"/>
                </a:cubicBezTo>
                <a:cubicBezTo>
                  <a:pt x="7184605" y="536252"/>
                  <a:pt x="7194834" y="581792"/>
                  <a:pt x="7198242" y="595423"/>
                </a:cubicBezTo>
                <a:cubicBezTo>
                  <a:pt x="7201786" y="669851"/>
                  <a:pt x="7211003" y="744225"/>
                  <a:pt x="7208875" y="818707"/>
                </a:cubicBezTo>
                <a:cubicBezTo>
                  <a:pt x="7207444" y="868809"/>
                  <a:pt x="7187610" y="967563"/>
                  <a:pt x="7187610" y="967563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4795838" y="5008562"/>
            <a:ext cx="3592586" cy="1012725"/>
          </a:xfrm>
          <a:custGeom>
            <a:avLst/>
            <a:gdLst>
              <a:gd name="connsiteX0" fmla="*/ 0 w 4095433"/>
              <a:gd name="connsiteY0" fmla="*/ 244549 h 978195"/>
              <a:gd name="connsiteX1" fmla="*/ 31897 w 4095433"/>
              <a:gd name="connsiteY1" fmla="*/ 233916 h 978195"/>
              <a:gd name="connsiteX2" fmla="*/ 308344 w 4095433"/>
              <a:gd name="connsiteY2" fmla="*/ 202018 h 978195"/>
              <a:gd name="connsiteX3" fmla="*/ 393404 w 4095433"/>
              <a:gd name="connsiteY3" fmla="*/ 180753 h 978195"/>
              <a:gd name="connsiteX4" fmla="*/ 425302 w 4095433"/>
              <a:gd name="connsiteY4" fmla="*/ 170121 h 978195"/>
              <a:gd name="connsiteX5" fmla="*/ 510363 w 4095433"/>
              <a:gd name="connsiteY5" fmla="*/ 159488 h 978195"/>
              <a:gd name="connsiteX6" fmla="*/ 637953 w 4095433"/>
              <a:gd name="connsiteY6" fmla="*/ 127591 h 978195"/>
              <a:gd name="connsiteX7" fmla="*/ 701749 w 4095433"/>
              <a:gd name="connsiteY7" fmla="*/ 106325 h 978195"/>
              <a:gd name="connsiteX8" fmla="*/ 861237 w 4095433"/>
              <a:gd name="connsiteY8" fmla="*/ 74428 h 978195"/>
              <a:gd name="connsiteX9" fmla="*/ 946297 w 4095433"/>
              <a:gd name="connsiteY9" fmla="*/ 63795 h 978195"/>
              <a:gd name="connsiteX10" fmla="*/ 1073888 w 4095433"/>
              <a:gd name="connsiteY10" fmla="*/ 31898 h 978195"/>
              <a:gd name="connsiteX11" fmla="*/ 1169581 w 4095433"/>
              <a:gd name="connsiteY11" fmla="*/ 21265 h 978195"/>
              <a:gd name="connsiteX12" fmla="*/ 1297172 w 4095433"/>
              <a:gd name="connsiteY12" fmla="*/ 0 h 978195"/>
              <a:gd name="connsiteX13" fmla="*/ 1818167 w 4095433"/>
              <a:gd name="connsiteY13" fmla="*/ 10632 h 978195"/>
              <a:gd name="connsiteX14" fmla="*/ 2052083 w 4095433"/>
              <a:gd name="connsiteY14" fmla="*/ 31898 h 978195"/>
              <a:gd name="connsiteX15" fmla="*/ 2626242 w 4095433"/>
              <a:gd name="connsiteY15" fmla="*/ 53163 h 978195"/>
              <a:gd name="connsiteX16" fmla="*/ 2679404 w 4095433"/>
              <a:gd name="connsiteY16" fmla="*/ 63795 h 978195"/>
              <a:gd name="connsiteX17" fmla="*/ 2711302 w 4095433"/>
              <a:gd name="connsiteY17" fmla="*/ 74428 h 978195"/>
              <a:gd name="connsiteX18" fmla="*/ 2955851 w 4095433"/>
              <a:gd name="connsiteY18" fmla="*/ 85060 h 978195"/>
              <a:gd name="connsiteX19" fmla="*/ 3434316 w 4095433"/>
              <a:gd name="connsiteY19" fmla="*/ 106325 h 978195"/>
              <a:gd name="connsiteX20" fmla="*/ 3604437 w 4095433"/>
              <a:gd name="connsiteY20" fmla="*/ 116958 h 978195"/>
              <a:gd name="connsiteX21" fmla="*/ 3689497 w 4095433"/>
              <a:gd name="connsiteY21" fmla="*/ 138223 h 978195"/>
              <a:gd name="connsiteX22" fmla="*/ 3753293 w 4095433"/>
              <a:gd name="connsiteY22" fmla="*/ 159488 h 978195"/>
              <a:gd name="connsiteX23" fmla="*/ 3827721 w 4095433"/>
              <a:gd name="connsiteY23" fmla="*/ 244549 h 978195"/>
              <a:gd name="connsiteX24" fmla="*/ 3848986 w 4095433"/>
              <a:gd name="connsiteY24" fmla="*/ 276446 h 978195"/>
              <a:gd name="connsiteX25" fmla="*/ 3870251 w 4095433"/>
              <a:gd name="connsiteY25" fmla="*/ 308344 h 978195"/>
              <a:gd name="connsiteX26" fmla="*/ 3880883 w 4095433"/>
              <a:gd name="connsiteY26" fmla="*/ 340242 h 978195"/>
              <a:gd name="connsiteX27" fmla="*/ 3902149 w 4095433"/>
              <a:gd name="connsiteY27" fmla="*/ 361507 h 978195"/>
              <a:gd name="connsiteX28" fmla="*/ 3923414 w 4095433"/>
              <a:gd name="connsiteY28" fmla="*/ 393405 h 978195"/>
              <a:gd name="connsiteX29" fmla="*/ 3955311 w 4095433"/>
              <a:gd name="connsiteY29" fmla="*/ 425302 h 978195"/>
              <a:gd name="connsiteX30" fmla="*/ 3997842 w 4095433"/>
              <a:gd name="connsiteY30" fmla="*/ 478465 h 978195"/>
              <a:gd name="connsiteX31" fmla="*/ 4040372 w 4095433"/>
              <a:gd name="connsiteY31" fmla="*/ 542260 h 978195"/>
              <a:gd name="connsiteX32" fmla="*/ 4061637 w 4095433"/>
              <a:gd name="connsiteY32" fmla="*/ 606056 h 978195"/>
              <a:gd name="connsiteX33" fmla="*/ 4072269 w 4095433"/>
              <a:gd name="connsiteY33" fmla="*/ 637953 h 978195"/>
              <a:gd name="connsiteX34" fmla="*/ 4082902 w 4095433"/>
              <a:gd name="connsiteY34" fmla="*/ 978195 h 97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95433" h="978195">
                <a:moveTo>
                  <a:pt x="0" y="244549"/>
                </a:moveTo>
                <a:cubicBezTo>
                  <a:pt x="10632" y="241005"/>
                  <a:pt x="20881" y="235981"/>
                  <a:pt x="31897" y="233916"/>
                </a:cubicBezTo>
                <a:cubicBezTo>
                  <a:pt x="159819" y="209930"/>
                  <a:pt x="179129" y="211958"/>
                  <a:pt x="308344" y="202018"/>
                </a:cubicBezTo>
                <a:cubicBezTo>
                  <a:pt x="381259" y="177715"/>
                  <a:pt x="290760" y="206414"/>
                  <a:pt x="393404" y="180753"/>
                </a:cubicBezTo>
                <a:cubicBezTo>
                  <a:pt x="404277" y="178035"/>
                  <a:pt x="414275" y="172126"/>
                  <a:pt x="425302" y="170121"/>
                </a:cubicBezTo>
                <a:cubicBezTo>
                  <a:pt x="453415" y="165010"/>
                  <a:pt x="482009" y="163032"/>
                  <a:pt x="510363" y="159488"/>
                </a:cubicBezTo>
                <a:cubicBezTo>
                  <a:pt x="623717" y="114146"/>
                  <a:pt x="496148" y="160315"/>
                  <a:pt x="637953" y="127591"/>
                </a:cubicBezTo>
                <a:cubicBezTo>
                  <a:pt x="659795" y="122551"/>
                  <a:pt x="679559" y="109495"/>
                  <a:pt x="701749" y="106325"/>
                </a:cubicBezTo>
                <a:cubicBezTo>
                  <a:pt x="936376" y="72808"/>
                  <a:pt x="598778" y="123640"/>
                  <a:pt x="861237" y="74428"/>
                </a:cubicBezTo>
                <a:cubicBezTo>
                  <a:pt x="889322" y="69162"/>
                  <a:pt x="917944" y="67339"/>
                  <a:pt x="946297" y="63795"/>
                </a:cubicBezTo>
                <a:cubicBezTo>
                  <a:pt x="993299" y="50366"/>
                  <a:pt x="1026804" y="38624"/>
                  <a:pt x="1073888" y="31898"/>
                </a:cubicBezTo>
                <a:cubicBezTo>
                  <a:pt x="1105659" y="27359"/>
                  <a:pt x="1137735" y="25246"/>
                  <a:pt x="1169581" y="21265"/>
                </a:cubicBezTo>
                <a:cubicBezTo>
                  <a:pt x="1239913" y="12473"/>
                  <a:pt x="1235289" y="12376"/>
                  <a:pt x="1297172" y="0"/>
                </a:cubicBezTo>
                <a:lnTo>
                  <a:pt x="1818167" y="10632"/>
                </a:lnTo>
                <a:cubicBezTo>
                  <a:pt x="2273839" y="25098"/>
                  <a:pt x="1757796" y="14062"/>
                  <a:pt x="2052083" y="31898"/>
                </a:cubicBezTo>
                <a:cubicBezTo>
                  <a:pt x="2129882" y="36613"/>
                  <a:pt x="2566505" y="51103"/>
                  <a:pt x="2626242" y="53163"/>
                </a:cubicBezTo>
                <a:cubicBezTo>
                  <a:pt x="2643963" y="56707"/>
                  <a:pt x="2661872" y="59412"/>
                  <a:pt x="2679404" y="63795"/>
                </a:cubicBezTo>
                <a:cubicBezTo>
                  <a:pt x="2690277" y="66513"/>
                  <a:pt x="2700127" y="73568"/>
                  <a:pt x="2711302" y="74428"/>
                </a:cubicBezTo>
                <a:cubicBezTo>
                  <a:pt x="2792655" y="80686"/>
                  <a:pt x="2874335" y="81516"/>
                  <a:pt x="2955851" y="85060"/>
                </a:cubicBezTo>
                <a:cubicBezTo>
                  <a:pt x="3219927" y="109068"/>
                  <a:pt x="2950350" y="86966"/>
                  <a:pt x="3434316" y="106325"/>
                </a:cubicBezTo>
                <a:cubicBezTo>
                  <a:pt x="3491088" y="108596"/>
                  <a:pt x="3547730" y="113414"/>
                  <a:pt x="3604437" y="116958"/>
                </a:cubicBezTo>
                <a:cubicBezTo>
                  <a:pt x="3632790" y="124046"/>
                  <a:pt x="3661771" y="128981"/>
                  <a:pt x="3689497" y="138223"/>
                </a:cubicBezTo>
                <a:lnTo>
                  <a:pt x="3753293" y="159488"/>
                </a:lnTo>
                <a:cubicBezTo>
                  <a:pt x="3806455" y="194930"/>
                  <a:pt x="3778101" y="170120"/>
                  <a:pt x="3827721" y="244549"/>
                </a:cubicBezTo>
                <a:lnTo>
                  <a:pt x="3848986" y="276446"/>
                </a:lnTo>
                <a:lnTo>
                  <a:pt x="3870251" y="308344"/>
                </a:lnTo>
                <a:cubicBezTo>
                  <a:pt x="3873795" y="318977"/>
                  <a:pt x="3875117" y="330631"/>
                  <a:pt x="3880883" y="340242"/>
                </a:cubicBezTo>
                <a:cubicBezTo>
                  <a:pt x="3886041" y="348838"/>
                  <a:pt x="3895887" y="353679"/>
                  <a:pt x="3902149" y="361507"/>
                </a:cubicBezTo>
                <a:cubicBezTo>
                  <a:pt x="3910132" y="371486"/>
                  <a:pt x="3915233" y="383588"/>
                  <a:pt x="3923414" y="393405"/>
                </a:cubicBezTo>
                <a:cubicBezTo>
                  <a:pt x="3933040" y="404956"/>
                  <a:pt x="3945685" y="413751"/>
                  <a:pt x="3955311" y="425302"/>
                </a:cubicBezTo>
                <a:cubicBezTo>
                  <a:pt x="4022365" y="505768"/>
                  <a:pt x="3935982" y="416608"/>
                  <a:pt x="3997842" y="478465"/>
                </a:cubicBezTo>
                <a:cubicBezTo>
                  <a:pt x="4033015" y="583989"/>
                  <a:pt x="3974004" y="422797"/>
                  <a:pt x="4040372" y="542260"/>
                </a:cubicBezTo>
                <a:cubicBezTo>
                  <a:pt x="4051258" y="561855"/>
                  <a:pt x="4054549" y="584791"/>
                  <a:pt x="4061637" y="606056"/>
                </a:cubicBezTo>
                <a:lnTo>
                  <a:pt x="4072269" y="637953"/>
                </a:lnTo>
                <a:cubicBezTo>
                  <a:pt x="4095433" y="800095"/>
                  <a:pt x="4082902" y="687320"/>
                  <a:pt x="4082902" y="978195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446687" y="1628800"/>
            <a:ext cx="2554437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目录文件：</a:t>
            </a:r>
            <a:endParaRPr lang="en-US" altLang="zh-CN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为了实现对文件目录的管理，通常将文件目录以文件的形式保存在磁盘上，该文件称为目录文件</a:t>
            </a:r>
          </a:p>
        </p:txBody>
      </p:sp>
      <p:sp>
        <p:nvSpPr>
          <p:cNvPr id="3" name="线形标注 1 2"/>
          <p:cNvSpPr/>
          <p:nvPr/>
        </p:nvSpPr>
        <p:spPr>
          <a:xfrm flipH="1">
            <a:off x="251520" y="1490560"/>
            <a:ext cx="881045" cy="569165"/>
          </a:xfrm>
          <a:prstGeom prst="borderCallout1">
            <a:avLst>
              <a:gd name="adj1" fmla="val 18750"/>
              <a:gd name="adj2" fmla="val -8333"/>
              <a:gd name="adj3" fmla="val 56166"/>
              <a:gd name="adj4" fmla="val -174376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目录项</a:t>
            </a:r>
            <a:r>
              <a:rPr lang="en-US" altLang="zh-CN" b="1" dirty="0">
                <a:solidFill>
                  <a:srgbClr val="C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=FCB</a:t>
            </a:r>
            <a:endParaRPr lang="zh-CN" altLang="en-US" b="1" dirty="0">
              <a:solidFill>
                <a:srgbClr val="C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611560" y="6021288"/>
            <a:ext cx="8389564" cy="571500"/>
            <a:chOff x="642938" y="6021288"/>
            <a:chExt cx="8001000" cy="571500"/>
          </a:xfrm>
        </p:grpSpPr>
        <p:sp>
          <p:nvSpPr>
            <p:cNvPr id="60" name="矩形 59"/>
            <p:cNvSpPr/>
            <p:nvPr/>
          </p:nvSpPr>
          <p:spPr>
            <a:xfrm>
              <a:off x="642938" y="602128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92881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5756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786313" y="6021288"/>
              <a:ext cx="1214437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000750" y="6021288"/>
              <a:ext cx="2643188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7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目录文件的组织方式</a:t>
            </a:r>
            <a:r>
              <a:rPr lang="en-US" altLang="zh-CN" sz="3600" dirty="0">
                <a:latin typeface="Calibri" pitchFamily="34" charset="0"/>
              </a:rPr>
              <a:t>(2/2)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目录文件中目录项的其他</a:t>
            </a:r>
            <a:r>
              <a:rPr lang="zh-CN" altLang="en-US" sz="2400" dirty="0"/>
              <a:t>组织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方法：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散列表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将目录项组织成一散列表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根据文件名计算散列值，得到一个指向表中文件的指针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冲突值用链表组织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优点：查找速度快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树 或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B+</a:t>
            </a: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文件系统就采用了</a:t>
            </a:r>
            <a:r>
              <a:rPr lang="en-US" altLang="zh-CN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B+</a:t>
            </a:r>
            <a:r>
              <a:rPr lang="zh-CN" altLang="en-US" sz="2400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5795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文件是什么？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739949"/>
            <a:ext cx="7668840" cy="42093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文件   是   </a:t>
            </a:r>
            <a:r>
              <a:rPr lang="zh-CN" altLang="en-US" sz="2400" dirty="0">
                <a:solidFill>
                  <a:srgbClr val="FF0000"/>
                </a:solidFill>
              </a:rPr>
              <a:t>对磁盘的   抽象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所谓文件   是指   </a:t>
            </a:r>
            <a:r>
              <a:rPr lang="zh-CN" altLang="en-US" sz="2400" b="1" dirty="0">
                <a:solidFill>
                  <a:srgbClr val="C00000"/>
                </a:solidFill>
              </a:rPr>
              <a:t>一组带标识（标识即为文件名）的、在逻辑上有完整意义的信息项的序列</a:t>
            </a:r>
          </a:p>
          <a:p>
            <a:r>
              <a:rPr lang="zh-CN" altLang="en-US" sz="2400" dirty="0"/>
              <a:t>信息项：构成文件内容的基本单位（单个字节，或多个字节），各信息项之间具有顺序关系</a:t>
            </a:r>
            <a:endParaRPr lang="en-US" altLang="zh-CN" sz="2400" dirty="0"/>
          </a:p>
          <a:p>
            <a:r>
              <a:rPr lang="zh-CN" altLang="en-US" sz="2400" dirty="0"/>
              <a:t>文件内容的意义：由文件建立者和使用者解释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2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4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276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……...</a:t>
            </a:r>
            <a:endParaRPr kumimoji="1"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468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660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……...</a:t>
            </a:r>
            <a:endParaRPr kumimoji="1"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852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n-1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Text Box 11" descr="瓦形"/>
          <p:cNvSpPr txBox="1">
            <a:spLocks noChangeArrowheads="1"/>
          </p:cNvSpPr>
          <p:nvPr/>
        </p:nvSpPr>
        <p:spPr bwMode="auto">
          <a:xfrm>
            <a:off x="4964311" y="6013301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读写指针</a:t>
            </a:r>
            <a:endParaRPr kumimoji="1" lang="zh-CN" altLang="en-US" sz="200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556448" y="5546576"/>
            <a:ext cx="0" cy="5334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cs typeface="Calibri" pitchFamily="34" charset="0"/>
              </a:rPr>
              <a:t>4.</a:t>
            </a:r>
            <a:r>
              <a:rPr lang="zh-CN" altLang="en-US" sz="3600" dirty="0">
                <a:cs typeface="Calibri" pitchFamily="34" charset="0"/>
              </a:rPr>
              <a:t>文件目录检索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607016"/>
            <a:ext cx="7239000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访问一个文件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两步骤</a:t>
            </a:r>
            <a:endParaRPr lang="en-US" altLang="zh-CN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目录检索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4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用户给出文件名  → 按文件名查找目录项</a:t>
            </a:r>
            <a:r>
              <a:rPr lang="en-US" altLang="zh-CN" sz="24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/FCB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文件名解析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：把逻辑名字转换成物理资源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路径名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       全路径名：从根开始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\A\B\C\File1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       相对路径：从当前目录开始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C\File1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文件寻址</a:t>
            </a: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根据</a:t>
            </a:r>
            <a:r>
              <a:rPr lang="zh-CN" altLang="en-US" sz="24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目录项</a:t>
            </a:r>
            <a:r>
              <a:rPr lang="en-US" altLang="zh-CN" sz="24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/FCB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中文件物理地址等信息，计算文件中任意记录或字符在存取介质上的地址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8119491" y="1650057"/>
            <a:ext cx="989013" cy="105886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027166" y="1691332"/>
            <a:ext cx="814388" cy="977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文件目录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073329" y="2259657"/>
            <a:ext cx="87153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4107879" y="2139007"/>
            <a:ext cx="1163637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文件名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444554" y="2261245"/>
            <a:ext cx="349250" cy="158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7132066" y="1784375"/>
            <a:ext cx="742950" cy="5222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0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10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10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5.</a:t>
            </a:r>
            <a:r>
              <a:rPr lang="zh-CN" altLang="en-US" sz="3600" dirty="0">
                <a:cs typeface="Calibri" pitchFamily="34" charset="0"/>
              </a:rPr>
              <a:t>目录文件的改进</a:t>
            </a:r>
            <a:r>
              <a:rPr lang="en-US" altLang="zh-CN" sz="3600" dirty="0">
                <a:cs typeface="Calibri" pitchFamily="34" charset="0"/>
              </a:rPr>
              <a:t>(1/3)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提问：如何加快目录检索？   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一种解决方案：</a:t>
            </a:r>
          </a:p>
          <a:p>
            <a:pPr marL="0" indent="0">
              <a:buNone/>
            </a:pPr>
            <a:r>
              <a:rPr lang="zh-CN" altLang="en-US" sz="2400" dirty="0"/>
              <a:t>     目录项分解法：即把</a:t>
            </a:r>
            <a:r>
              <a:rPr lang="en-US" altLang="zh-CN" sz="2400" dirty="0"/>
              <a:t>FCB</a:t>
            </a:r>
            <a:r>
              <a:rPr lang="zh-CN" altLang="en-US" sz="2400" dirty="0"/>
              <a:t>分成两部分</a:t>
            </a:r>
          </a:p>
          <a:p>
            <a:pPr lvl="2"/>
            <a:r>
              <a:rPr lang="zh-CN" altLang="en-US" sz="2400" dirty="0"/>
              <a:t> 符号目录顶</a:t>
            </a:r>
          </a:p>
          <a:p>
            <a:pPr marL="0" indent="0">
              <a:buNone/>
            </a:pPr>
            <a:r>
              <a:rPr lang="zh-CN" altLang="en-US" sz="2400" dirty="0"/>
              <a:t>       文件名，文件号</a:t>
            </a:r>
          </a:p>
          <a:p>
            <a:pPr lvl="2"/>
            <a:r>
              <a:rPr lang="zh-CN" altLang="en-US" sz="2400" dirty="0"/>
              <a:t> 基本目录项</a:t>
            </a:r>
          </a:p>
          <a:p>
            <a:pPr marL="0" indent="0">
              <a:buNone/>
            </a:pPr>
            <a:r>
              <a:rPr lang="zh-CN" altLang="en-US" sz="2400" dirty="0"/>
              <a:t>       除</a:t>
            </a:r>
            <a:r>
              <a:rPr lang="zh-CN" altLang="en-US" sz="2400" dirty="0">
                <a:solidFill>
                  <a:srgbClr val="0000CC"/>
                </a:solidFill>
              </a:rPr>
              <a:t>文件名</a:t>
            </a:r>
            <a:r>
              <a:rPr lang="zh-CN" altLang="en-US" sz="2400" dirty="0"/>
              <a:t>外的所有字段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例子：</a:t>
            </a:r>
            <a:r>
              <a:rPr lang="en-US" altLang="zh-CN" sz="2400" dirty="0"/>
              <a:t>UNIX</a:t>
            </a:r>
            <a:r>
              <a:rPr lang="zh-CN" altLang="en-US" sz="2400" dirty="0"/>
              <a:t>的</a:t>
            </a:r>
            <a:r>
              <a:rPr lang="en-US" altLang="zh-CN" sz="2400" dirty="0"/>
              <a:t>I</a:t>
            </a:r>
            <a:r>
              <a:rPr lang="zh-CN" altLang="en-US" sz="2400" dirty="0"/>
              <a:t>节点（索引节点 或 </a:t>
            </a:r>
            <a:r>
              <a:rPr lang="en-US" altLang="zh-CN" sz="2400" dirty="0"/>
              <a:t>inode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267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929580" y="1557338"/>
            <a:ext cx="4176712" cy="3014662"/>
            <a:chOff x="323850" y="1557338"/>
            <a:chExt cx="6781800" cy="5181600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457450" y="1557338"/>
              <a:ext cx="3657600" cy="762000"/>
              <a:chOff x="1344" y="576"/>
              <a:chExt cx="2304" cy="480"/>
            </a:xfrm>
          </p:grpSpPr>
          <p:sp>
            <p:nvSpPr>
              <p:cNvPr id="59454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5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6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7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8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9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0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1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23" name="Rectangle 11"/>
            <p:cNvSpPr>
              <a:spLocks noChangeArrowheads="1"/>
            </p:cNvSpPr>
            <p:nvPr/>
          </p:nvSpPr>
          <p:spPr bwMode="auto">
            <a:xfrm>
              <a:off x="781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Rectangle 12"/>
            <p:cNvSpPr>
              <a:spLocks noChangeArrowheads="1"/>
            </p:cNvSpPr>
            <p:nvPr/>
          </p:nvSpPr>
          <p:spPr bwMode="auto">
            <a:xfrm>
              <a:off x="12382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Rectangle 13"/>
            <p:cNvSpPr>
              <a:spLocks noChangeArrowheads="1"/>
            </p:cNvSpPr>
            <p:nvPr/>
          </p:nvSpPr>
          <p:spPr bwMode="auto">
            <a:xfrm>
              <a:off x="16954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Rectangle 14"/>
            <p:cNvSpPr>
              <a:spLocks noChangeArrowheads="1"/>
            </p:cNvSpPr>
            <p:nvPr/>
          </p:nvSpPr>
          <p:spPr bwMode="auto">
            <a:xfrm>
              <a:off x="21526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Rectangle 15"/>
            <p:cNvSpPr>
              <a:spLocks noChangeArrowheads="1"/>
            </p:cNvSpPr>
            <p:nvPr/>
          </p:nvSpPr>
          <p:spPr bwMode="auto">
            <a:xfrm>
              <a:off x="26098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Rectangle 16"/>
            <p:cNvSpPr>
              <a:spLocks noChangeArrowheads="1"/>
            </p:cNvSpPr>
            <p:nvPr/>
          </p:nvSpPr>
          <p:spPr bwMode="auto">
            <a:xfrm>
              <a:off x="3067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Rectangle 17"/>
            <p:cNvSpPr>
              <a:spLocks noChangeArrowheads="1"/>
            </p:cNvSpPr>
            <p:nvPr/>
          </p:nvSpPr>
          <p:spPr bwMode="auto">
            <a:xfrm>
              <a:off x="48196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Rectangle 18"/>
            <p:cNvSpPr>
              <a:spLocks noChangeArrowheads="1"/>
            </p:cNvSpPr>
            <p:nvPr/>
          </p:nvSpPr>
          <p:spPr bwMode="auto">
            <a:xfrm>
              <a:off x="52768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Rectangle 19"/>
            <p:cNvSpPr>
              <a:spLocks noChangeArrowheads="1"/>
            </p:cNvSpPr>
            <p:nvPr/>
          </p:nvSpPr>
          <p:spPr bwMode="auto">
            <a:xfrm>
              <a:off x="5734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Rectangle 20"/>
            <p:cNvSpPr>
              <a:spLocks noChangeArrowheads="1"/>
            </p:cNvSpPr>
            <p:nvPr/>
          </p:nvSpPr>
          <p:spPr bwMode="auto">
            <a:xfrm>
              <a:off x="61912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Rectangle 21"/>
            <p:cNvSpPr>
              <a:spLocks noChangeArrowheads="1"/>
            </p:cNvSpPr>
            <p:nvPr/>
          </p:nvSpPr>
          <p:spPr bwMode="auto">
            <a:xfrm>
              <a:off x="66484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Rectangle 22"/>
            <p:cNvSpPr>
              <a:spLocks noChangeArrowheads="1"/>
            </p:cNvSpPr>
            <p:nvPr/>
          </p:nvSpPr>
          <p:spPr bwMode="auto">
            <a:xfrm>
              <a:off x="323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Rectangle 23"/>
            <p:cNvSpPr>
              <a:spLocks noChangeArrowheads="1"/>
            </p:cNvSpPr>
            <p:nvPr/>
          </p:nvSpPr>
          <p:spPr bwMode="auto">
            <a:xfrm>
              <a:off x="7810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Rectangle 24"/>
            <p:cNvSpPr>
              <a:spLocks noChangeArrowheads="1"/>
            </p:cNvSpPr>
            <p:nvPr/>
          </p:nvSpPr>
          <p:spPr bwMode="auto">
            <a:xfrm>
              <a:off x="1238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Rectangle 25"/>
            <p:cNvSpPr>
              <a:spLocks noChangeArrowheads="1"/>
            </p:cNvSpPr>
            <p:nvPr/>
          </p:nvSpPr>
          <p:spPr bwMode="auto">
            <a:xfrm>
              <a:off x="16954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8" name="Rectangle 26"/>
            <p:cNvSpPr>
              <a:spLocks noChangeArrowheads="1"/>
            </p:cNvSpPr>
            <p:nvPr/>
          </p:nvSpPr>
          <p:spPr bwMode="auto">
            <a:xfrm>
              <a:off x="21526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Rectangle 27"/>
            <p:cNvSpPr>
              <a:spLocks noChangeArrowheads="1"/>
            </p:cNvSpPr>
            <p:nvPr/>
          </p:nvSpPr>
          <p:spPr bwMode="auto">
            <a:xfrm>
              <a:off x="2609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0" name="Rectangle 28"/>
            <p:cNvSpPr>
              <a:spLocks noChangeArrowheads="1"/>
            </p:cNvSpPr>
            <p:nvPr/>
          </p:nvSpPr>
          <p:spPr bwMode="auto">
            <a:xfrm>
              <a:off x="4286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1" name="Rectangle 29"/>
            <p:cNvSpPr>
              <a:spLocks noChangeArrowheads="1"/>
            </p:cNvSpPr>
            <p:nvPr/>
          </p:nvSpPr>
          <p:spPr bwMode="auto">
            <a:xfrm>
              <a:off x="47434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2" name="Rectangle 30"/>
            <p:cNvSpPr>
              <a:spLocks noChangeArrowheads="1"/>
            </p:cNvSpPr>
            <p:nvPr/>
          </p:nvSpPr>
          <p:spPr bwMode="auto">
            <a:xfrm>
              <a:off x="52006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3" name="Rectangle 31"/>
            <p:cNvSpPr>
              <a:spLocks noChangeArrowheads="1"/>
            </p:cNvSpPr>
            <p:nvPr/>
          </p:nvSpPr>
          <p:spPr bwMode="auto">
            <a:xfrm>
              <a:off x="5657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4" name="Rectangle 32"/>
            <p:cNvSpPr>
              <a:spLocks noChangeArrowheads="1"/>
            </p:cNvSpPr>
            <p:nvPr/>
          </p:nvSpPr>
          <p:spPr bwMode="auto">
            <a:xfrm>
              <a:off x="61150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Rectangle 33"/>
            <p:cNvSpPr>
              <a:spLocks noChangeArrowheads="1"/>
            </p:cNvSpPr>
            <p:nvPr/>
          </p:nvSpPr>
          <p:spPr bwMode="auto">
            <a:xfrm>
              <a:off x="6572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Line 34"/>
            <p:cNvSpPr>
              <a:spLocks noChangeShapeType="1"/>
            </p:cNvSpPr>
            <p:nvPr/>
          </p:nvSpPr>
          <p:spPr bwMode="auto">
            <a:xfrm flipH="1">
              <a:off x="1085850" y="1862138"/>
              <a:ext cx="160020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Line 35"/>
            <p:cNvSpPr>
              <a:spLocks noChangeShapeType="1"/>
            </p:cNvSpPr>
            <p:nvPr/>
          </p:nvSpPr>
          <p:spPr bwMode="auto">
            <a:xfrm>
              <a:off x="3067050" y="1862138"/>
              <a:ext cx="182880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Line 36"/>
            <p:cNvSpPr>
              <a:spLocks noChangeShapeType="1"/>
            </p:cNvSpPr>
            <p:nvPr/>
          </p:nvSpPr>
          <p:spPr bwMode="auto">
            <a:xfrm flipH="1">
              <a:off x="323850" y="3538538"/>
              <a:ext cx="685800" cy="1219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37"/>
            <p:cNvSpPr>
              <a:spLocks noChangeShapeType="1"/>
            </p:cNvSpPr>
            <p:nvPr/>
          </p:nvSpPr>
          <p:spPr bwMode="auto">
            <a:xfrm>
              <a:off x="1466850" y="3462338"/>
              <a:ext cx="2819400" cy="1219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38"/>
            <p:cNvSpPr>
              <a:spLocks noChangeShapeType="1"/>
            </p:cNvSpPr>
            <p:nvPr/>
          </p:nvSpPr>
          <p:spPr bwMode="auto">
            <a:xfrm>
              <a:off x="4972050" y="5291138"/>
              <a:ext cx="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Oval 39"/>
            <p:cNvSpPr>
              <a:spLocks noChangeArrowheads="1"/>
            </p:cNvSpPr>
            <p:nvPr/>
          </p:nvSpPr>
          <p:spPr bwMode="auto">
            <a:xfrm>
              <a:off x="4667250" y="6205538"/>
              <a:ext cx="609600" cy="533400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40"/>
            <p:cNvSpPr>
              <a:spLocks noChangeShapeType="1"/>
            </p:cNvSpPr>
            <p:nvPr/>
          </p:nvSpPr>
          <p:spPr bwMode="auto">
            <a:xfrm>
              <a:off x="1009650" y="5138738"/>
              <a:ext cx="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Oval 41"/>
            <p:cNvSpPr>
              <a:spLocks noChangeArrowheads="1"/>
            </p:cNvSpPr>
            <p:nvPr/>
          </p:nvSpPr>
          <p:spPr bwMode="auto">
            <a:xfrm>
              <a:off x="704850" y="6053138"/>
              <a:ext cx="609600" cy="533400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8035230" y="642938"/>
            <a:ext cx="857250" cy="5072062"/>
            <a:chOff x="7715250" y="1557338"/>
            <a:chExt cx="914400" cy="3657600"/>
          </a:xfrm>
        </p:grpSpPr>
        <p:sp>
          <p:nvSpPr>
            <p:cNvPr id="59414" name="Rectangle 42"/>
            <p:cNvSpPr>
              <a:spLocks noChangeArrowheads="1"/>
            </p:cNvSpPr>
            <p:nvPr/>
          </p:nvSpPr>
          <p:spPr bwMode="auto">
            <a:xfrm>
              <a:off x="7715250" y="1557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Rectangle 43"/>
            <p:cNvSpPr>
              <a:spLocks noChangeArrowheads="1"/>
            </p:cNvSpPr>
            <p:nvPr/>
          </p:nvSpPr>
          <p:spPr bwMode="auto">
            <a:xfrm>
              <a:off x="7715250" y="2014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Rectangle 44"/>
            <p:cNvSpPr>
              <a:spLocks noChangeArrowheads="1"/>
            </p:cNvSpPr>
            <p:nvPr/>
          </p:nvSpPr>
          <p:spPr bwMode="auto">
            <a:xfrm>
              <a:off x="7715250" y="2471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Rectangle 45"/>
            <p:cNvSpPr>
              <a:spLocks noChangeArrowheads="1"/>
            </p:cNvSpPr>
            <p:nvPr/>
          </p:nvSpPr>
          <p:spPr bwMode="auto">
            <a:xfrm>
              <a:off x="7715250" y="29289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Rectangle 46"/>
            <p:cNvSpPr>
              <a:spLocks noChangeArrowheads="1"/>
            </p:cNvSpPr>
            <p:nvPr/>
          </p:nvSpPr>
          <p:spPr bwMode="auto">
            <a:xfrm>
              <a:off x="7715250" y="33861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Rectangle 47"/>
            <p:cNvSpPr>
              <a:spLocks noChangeArrowheads="1"/>
            </p:cNvSpPr>
            <p:nvPr/>
          </p:nvSpPr>
          <p:spPr bwMode="auto">
            <a:xfrm>
              <a:off x="7715250" y="3843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Rectangle 48"/>
            <p:cNvSpPr>
              <a:spLocks noChangeArrowheads="1"/>
            </p:cNvSpPr>
            <p:nvPr/>
          </p:nvSpPr>
          <p:spPr bwMode="auto">
            <a:xfrm>
              <a:off x="7715250" y="4300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Rectangle 49"/>
            <p:cNvSpPr>
              <a:spLocks noChangeArrowheads="1"/>
            </p:cNvSpPr>
            <p:nvPr/>
          </p:nvSpPr>
          <p:spPr bwMode="auto">
            <a:xfrm>
              <a:off x="7715250" y="4757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目录文件的改进</a:t>
            </a:r>
            <a:r>
              <a:rPr lang="en-US" altLang="zh-CN" sz="3600" dirty="0">
                <a:cs typeface="Calibri" pitchFamily="34" charset="0"/>
              </a:rPr>
              <a:t>(2/3)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814393" y="4624388"/>
            <a:ext cx="1528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目录项（</a:t>
            </a:r>
            <a:r>
              <a: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928666" y="5042458"/>
            <a:ext cx="1237094" cy="821515"/>
            <a:chOff x="1111" y="1525"/>
            <a:chExt cx="1134" cy="816"/>
          </a:xfrm>
          <a:solidFill>
            <a:srgbClr val="FFFF66"/>
          </a:solidFill>
        </p:grpSpPr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1111" y="1525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文件名</a:t>
              </a: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1111" y="179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111" y="2069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其他信息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155215" y="4448470"/>
            <a:ext cx="1237094" cy="547677"/>
            <a:chOff x="3152" y="935"/>
            <a:chExt cx="1134" cy="544"/>
          </a:xfrm>
          <a:solidFill>
            <a:srgbClr val="FFFF66"/>
          </a:solidFill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3152" y="935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文件名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3152" y="120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155215" y="5910284"/>
            <a:ext cx="1237094" cy="547677"/>
            <a:chOff x="3152" y="2387"/>
            <a:chExt cx="1134" cy="544"/>
          </a:xfrm>
          <a:solidFill>
            <a:srgbClr val="FFFF66"/>
          </a:solidFill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152" y="238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3152" y="2659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其他信息</a:t>
              </a:r>
            </a:p>
          </p:txBody>
        </p:sp>
      </p:grpSp>
      <p:sp>
        <p:nvSpPr>
          <p:cNvPr id="59401" name="Text Box 15"/>
          <p:cNvSpPr txBox="1">
            <a:spLocks noChangeArrowheads="1"/>
          </p:cNvSpPr>
          <p:nvPr/>
        </p:nvSpPr>
        <p:spPr bwMode="auto">
          <a:xfrm>
            <a:off x="6160392" y="40005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符号目录项</a:t>
            </a:r>
          </a:p>
        </p:txBody>
      </p:sp>
      <p:sp>
        <p:nvSpPr>
          <p:cNvPr id="59402" name="Text Box 16"/>
          <p:cNvSpPr txBox="1">
            <a:spLocks noChangeArrowheads="1"/>
          </p:cNvSpPr>
          <p:nvPr/>
        </p:nvSpPr>
        <p:spPr bwMode="auto">
          <a:xfrm>
            <a:off x="6160392" y="54483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基本目录项</a:t>
            </a:r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 flipV="1">
            <a:off x="5165030" y="4722813"/>
            <a:ext cx="990600" cy="593725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>
            <a:off x="5165030" y="5589588"/>
            <a:ext cx="990600" cy="595312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4965504" y="2710003"/>
            <a:ext cx="1355227" cy="1219060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7463730" y="5397500"/>
            <a:ext cx="1000125" cy="67468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714945" y="6143624"/>
            <a:ext cx="4945385" cy="453728"/>
            <a:chOff x="642938" y="6000771"/>
            <a:chExt cx="8358218" cy="428625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3" name="矩形 72"/>
            <p:cNvSpPr/>
            <p:nvPr/>
          </p:nvSpPr>
          <p:spPr>
            <a:xfrm>
              <a:off x="642938" y="6000771"/>
              <a:ext cx="128609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1920592" y="6000771"/>
              <a:ext cx="1283282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3203873" y="6000771"/>
              <a:ext cx="128609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4489971" y="6000771"/>
              <a:ext cx="1286095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5767624" y="6000771"/>
              <a:ext cx="1286095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7053719" y="6000771"/>
              <a:ext cx="194743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4264367" y="1797017"/>
            <a:ext cx="987082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3657" y="2861965"/>
            <a:ext cx="134019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01" grpId="0"/>
      <p:bldP spid="59402" grpId="0"/>
      <p:bldP spid="59403" grpId="0" animBg="1"/>
      <p:bldP spid="594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3568" y="1607691"/>
            <a:ext cx="7675959" cy="246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例子：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 假设一个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有 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48 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个字节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物理块大小 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512 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符号目录项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占  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8 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字节（文件名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6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字节，文件号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zh-CN" altLang="en-US" sz="22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基本目录项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占 </a:t>
            </a: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48 – 6 = 42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endParaRPr lang="en-US" altLang="zh-CN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26951" y="4437112"/>
            <a:ext cx="7632576" cy="18722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假设一个目录文件有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个目录项，计算查找一个文件的平均访盘次数？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分解前：</a:t>
            </a:r>
            <a:r>
              <a:rPr lang="en-US" altLang="zh-CN" sz="24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  <a:r>
              <a:rPr lang="zh-CN" altLang="en-US" sz="24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   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分解后：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2.5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5508104" y="5445224"/>
            <a:ext cx="3455987" cy="1224136"/>
          </a:xfrm>
          <a:prstGeom prst="wedgeRoundRectCallout">
            <a:avLst>
              <a:gd name="adj1" fmla="val -102608"/>
              <a:gd name="adj2" fmla="val -194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 文件目录改进后减少了访问硬盘的次数，提高了检索速度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05408" y="404664"/>
            <a:ext cx="7239000" cy="80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目录文件的改进</a:t>
            </a:r>
            <a:r>
              <a:rPr lang="en-US" altLang="zh-CN" sz="3600" dirty="0"/>
              <a:t>(3/3)</a:t>
            </a:r>
            <a:endParaRPr lang="zh-CN" altLang="en-US" sz="3600" dirty="0"/>
          </a:p>
        </p:txBody>
      </p:sp>
      <p:sp>
        <p:nvSpPr>
          <p:cNvPr id="3" name="线形标注 1 2"/>
          <p:cNvSpPr/>
          <p:nvPr/>
        </p:nvSpPr>
        <p:spPr>
          <a:xfrm>
            <a:off x="5940152" y="404664"/>
            <a:ext cx="3096344" cy="1368152"/>
          </a:xfrm>
          <a:prstGeom prst="borderCallout1">
            <a:avLst>
              <a:gd name="adj1" fmla="val 18750"/>
              <a:gd name="adj2" fmla="val -8333"/>
              <a:gd name="adj3" fmla="val 288974"/>
              <a:gd name="adj4" fmla="val -4331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分解前：占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13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分解后：符号文件占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 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             基本文件占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9927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848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kumimoji="1" lang="zh-CN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文件系统实例</a:t>
            </a:r>
            <a:endParaRPr lang="zh-CN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02738" y="2129159"/>
            <a:ext cx="6417734" cy="939801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UNIX</a:t>
            </a:r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、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FAT16</a:t>
            </a:r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、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FAT32……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5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280" y="1609416"/>
            <a:ext cx="7067128" cy="48463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FCB = </a:t>
            </a:r>
            <a:r>
              <a:rPr lang="zh-CN" altLang="en-US" sz="2400" dirty="0"/>
              <a:t>目录项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目录项：文件名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节点号</a:t>
            </a:r>
            <a:endParaRPr lang="en-US" altLang="zh-CN" sz="2400" dirty="0"/>
          </a:p>
          <a:p>
            <a:r>
              <a:rPr lang="zh-CN" altLang="en-US" sz="2400" dirty="0"/>
              <a:t>目录文件由目录项构成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节点：描述文件的相关信息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每个文件由一个目录项、一个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节点和若干磁盘块构成</a:t>
            </a:r>
            <a:r>
              <a:rPr lang="en-US" altLang="zh-CN" sz="2400" dirty="0"/>
              <a:t>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178908" y="3964229"/>
            <a:ext cx="1489596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711843" y="2564904"/>
            <a:ext cx="140077" cy="960108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04048" y="3964229"/>
            <a:ext cx="1152866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468651" y="3284984"/>
            <a:ext cx="285359" cy="26403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3964229"/>
            <a:ext cx="1368152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/>
          <p:cNvGrpSpPr/>
          <p:nvPr/>
        </p:nvGrpSpPr>
        <p:grpSpPr>
          <a:xfrm>
            <a:off x="1331640" y="4725144"/>
            <a:ext cx="6954895" cy="387024"/>
            <a:chOff x="668693" y="1203598"/>
            <a:chExt cx="6866442" cy="42844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6869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051405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43411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81683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19954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582255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964967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34768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3725156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10786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490581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87329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256006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63871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02143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40414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8264" y="1223184"/>
              <a:ext cx="586871" cy="4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6" name="组合 75"/>
          <p:cNvGrpSpPr>
            <a:grpSpLocks/>
          </p:cNvGrpSpPr>
          <p:nvPr/>
        </p:nvGrpSpPr>
        <p:grpSpPr bwMode="auto">
          <a:xfrm>
            <a:off x="1331641" y="5493229"/>
            <a:ext cx="7056783" cy="319661"/>
            <a:chOff x="642938" y="6000771"/>
            <a:chExt cx="8358218" cy="428625"/>
          </a:xfrm>
        </p:grpSpPr>
        <p:sp>
          <p:nvSpPr>
            <p:cNvPr id="35" name="矩形 34"/>
            <p:cNvSpPr/>
            <p:nvPr/>
          </p:nvSpPr>
          <p:spPr>
            <a:xfrm>
              <a:off x="642938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1929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20517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491052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767407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287" y="6000771"/>
              <a:ext cx="1947869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4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609600" y="1487488"/>
            <a:ext cx="5676900" cy="3870325"/>
            <a:chOff x="609600" y="1487488"/>
            <a:chExt cx="5676900" cy="3870325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395591" y="1487488"/>
              <a:ext cx="3061699" cy="569165"/>
              <a:chOff x="1344" y="576"/>
              <a:chExt cx="2304" cy="480"/>
            </a:xfrm>
          </p:grpSpPr>
          <p:sp>
            <p:nvSpPr>
              <p:cNvPr id="46130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2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3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4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5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7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9" name="Rectangle 11"/>
            <p:cNvSpPr>
              <a:spLocks noChangeArrowheads="1"/>
            </p:cNvSpPr>
            <p:nvPr/>
          </p:nvSpPr>
          <p:spPr bwMode="auto">
            <a:xfrm>
              <a:off x="992312" y="2682735"/>
              <a:ext cx="382712" cy="5691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Rectangle 12"/>
            <p:cNvSpPr>
              <a:spLocks noChangeArrowheads="1"/>
            </p:cNvSpPr>
            <p:nvPr/>
          </p:nvSpPr>
          <p:spPr bwMode="auto">
            <a:xfrm>
              <a:off x="137502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1757737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Rectangle 14"/>
            <p:cNvSpPr>
              <a:spLocks noChangeArrowheads="1"/>
            </p:cNvSpPr>
            <p:nvPr/>
          </p:nvSpPr>
          <p:spPr bwMode="auto">
            <a:xfrm>
              <a:off x="2140449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Rectangle 15"/>
            <p:cNvSpPr>
              <a:spLocks noChangeArrowheads="1"/>
            </p:cNvSpPr>
            <p:nvPr/>
          </p:nvSpPr>
          <p:spPr bwMode="auto">
            <a:xfrm>
              <a:off x="252316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Rectangle 16"/>
            <p:cNvSpPr>
              <a:spLocks noChangeArrowheads="1"/>
            </p:cNvSpPr>
            <p:nvPr/>
          </p:nvSpPr>
          <p:spPr bwMode="auto">
            <a:xfrm>
              <a:off x="2905874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17"/>
            <p:cNvSpPr>
              <a:spLocks noChangeArrowheads="1"/>
            </p:cNvSpPr>
            <p:nvPr/>
          </p:nvSpPr>
          <p:spPr bwMode="auto">
            <a:xfrm>
              <a:off x="437293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4755651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5138363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Rectangle 20"/>
            <p:cNvSpPr>
              <a:spLocks noChangeArrowheads="1"/>
            </p:cNvSpPr>
            <p:nvPr/>
          </p:nvSpPr>
          <p:spPr bwMode="auto">
            <a:xfrm>
              <a:off x="552107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Rectangle 21"/>
            <p:cNvSpPr>
              <a:spLocks noChangeArrowheads="1"/>
            </p:cNvSpPr>
            <p:nvPr/>
          </p:nvSpPr>
          <p:spPr bwMode="auto">
            <a:xfrm>
              <a:off x="590378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2"/>
            <p:cNvSpPr>
              <a:spLocks noChangeArrowheads="1"/>
            </p:cNvSpPr>
            <p:nvPr/>
          </p:nvSpPr>
          <p:spPr bwMode="auto">
            <a:xfrm>
              <a:off x="60960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Rectangle 23"/>
            <p:cNvSpPr>
              <a:spLocks noChangeArrowheads="1"/>
            </p:cNvSpPr>
            <p:nvPr/>
          </p:nvSpPr>
          <p:spPr bwMode="auto">
            <a:xfrm>
              <a:off x="992312" y="3877983"/>
              <a:ext cx="382712" cy="5691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Rectangle 24"/>
            <p:cNvSpPr>
              <a:spLocks noChangeArrowheads="1"/>
            </p:cNvSpPr>
            <p:nvPr/>
          </p:nvSpPr>
          <p:spPr bwMode="auto">
            <a:xfrm>
              <a:off x="137502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5"/>
            <p:cNvSpPr>
              <a:spLocks noChangeArrowheads="1"/>
            </p:cNvSpPr>
            <p:nvPr/>
          </p:nvSpPr>
          <p:spPr bwMode="auto">
            <a:xfrm>
              <a:off x="1757737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Rectangle 26"/>
            <p:cNvSpPr>
              <a:spLocks noChangeArrowheads="1"/>
            </p:cNvSpPr>
            <p:nvPr/>
          </p:nvSpPr>
          <p:spPr bwMode="auto">
            <a:xfrm>
              <a:off x="2140449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252316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28"/>
            <p:cNvSpPr>
              <a:spLocks noChangeArrowheads="1"/>
            </p:cNvSpPr>
            <p:nvPr/>
          </p:nvSpPr>
          <p:spPr bwMode="auto">
            <a:xfrm>
              <a:off x="392644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Rectangle 29"/>
            <p:cNvSpPr>
              <a:spLocks noChangeArrowheads="1"/>
            </p:cNvSpPr>
            <p:nvPr/>
          </p:nvSpPr>
          <p:spPr bwMode="auto">
            <a:xfrm>
              <a:off x="4309153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Rectangle 30"/>
            <p:cNvSpPr>
              <a:spLocks noChangeArrowheads="1"/>
            </p:cNvSpPr>
            <p:nvPr/>
          </p:nvSpPr>
          <p:spPr bwMode="auto">
            <a:xfrm>
              <a:off x="469186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Rectangle 31"/>
            <p:cNvSpPr>
              <a:spLocks noChangeArrowheads="1"/>
            </p:cNvSpPr>
            <p:nvPr/>
          </p:nvSpPr>
          <p:spPr bwMode="auto">
            <a:xfrm>
              <a:off x="5074578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Rectangle 32"/>
            <p:cNvSpPr>
              <a:spLocks noChangeArrowheads="1"/>
            </p:cNvSpPr>
            <p:nvPr/>
          </p:nvSpPr>
          <p:spPr bwMode="auto">
            <a:xfrm>
              <a:off x="545729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33"/>
            <p:cNvSpPr>
              <a:spLocks noChangeArrowheads="1"/>
            </p:cNvSpPr>
            <p:nvPr/>
          </p:nvSpPr>
          <p:spPr bwMode="auto">
            <a:xfrm>
              <a:off x="584000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34"/>
            <p:cNvSpPr>
              <a:spLocks noChangeShapeType="1"/>
            </p:cNvSpPr>
            <p:nvPr/>
          </p:nvSpPr>
          <p:spPr bwMode="auto">
            <a:xfrm flipH="1">
              <a:off x="1247453" y="1916832"/>
              <a:ext cx="1339493" cy="7659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5"/>
            <p:cNvSpPr>
              <a:spLocks noChangeShapeType="1"/>
            </p:cNvSpPr>
            <p:nvPr/>
          </p:nvSpPr>
          <p:spPr bwMode="auto">
            <a:xfrm>
              <a:off x="2905874" y="1715154"/>
              <a:ext cx="1530849" cy="9675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6"/>
            <p:cNvSpPr>
              <a:spLocks noChangeShapeType="1"/>
            </p:cNvSpPr>
            <p:nvPr/>
          </p:nvSpPr>
          <p:spPr bwMode="auto">
            <a:xfrm flipH="1">
              <a:off x="609600" y="2967318"/>
              <a:ext cx="574069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37"/>
            <p:cNvSpPr>
              <a:spLocks noChangeShapeType="1"/>
            </p:cNvSpPr>
            <p:nvPr/>
          </p:nvSpPr>
          <p:spPr bwMode="auto">
            <a:xfrm>
              <a:off x="1566381" y="2910402"/>
              <a:ext cx="2360060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38"/>
            <p:cNvSpPr>
              <a:spLocks noChangeShapeType="1"/>
            </p:cNvSpPr>
            <p:nvPr/>
          </p:nvSpPr>
          <p:spPr bwMode="auto">
            <a:xfrm>
              <a:off x="4500509" y="4276399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7" name="Oval 39"/>
            <p:cNvSpPr>
              <a:spLocks noChangeArrowheads="1"/>
            </p:cNvSpPr>
            <p:nvPr/>
          </p:nvSpPr>
          <p:spPr bwMode="auto">
            <a:xfrm>
              <a:off x="4245367" y="4959397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8" name="Line 40"/>
            <p:cNvSpPr>
              <a:spLocks noChangeShapeType="1"/>
            </p:cNvSpPr>
            <p:nvPr/>
          </p:nvSpPr>
          <p:spPr bwMode="auto">
            <a:xfrm>
              <a:off x="1183669" y="4162566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9" name="Oval 41"/>
            <p:cNvSpPr>
              <a:spLocks noChangeArrowheads="1"/>
            </p:cNvSpPr>
            <p:nvPr/>
          </p:nvSpPr>
          <p:spPr bwMode="auto">
            <a:xfrm>
              <a:off x="928527" y="4845564"/>
              <a:ext cx="510283" cy="3984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(2/3)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642938" y="6000750"/>
            <a:ext cx="8358187" cy="428625"/>
            <a:chOff x="642938" y="6000771"/>
            <a:chExt cx="8358218" cy="428625"/>
          </a:xfrm>
        </p:grpSpPr>
        <p:sp>
          <p:nvSpPr>
            <p:cNvPr id="44" name="矩形 43"/>
            <p:cNvSpPr/>
            <p:nvPr/>
          </p:nvSpPr>
          <p:spPr>
            <a:xfrm>
              <a:off x="642938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91929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20517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491052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767407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053287" y="6000771"/>
              <a:ext cx="1947869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52" name="形状 51"/>
          <p:cNvCxnSpPr>
            <a:stCxn id="46104" idx="3"/>
          </p:cNvCxnSpPr>
          <p:nvPr/>
        </p:nvCxnSpPr>
        <p:spPr>
          <a:xfrm>
            <a:off x="3289300" y="2967038"/>
            <a:ext cx="4568825" cy="2962275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46109" idx="3"/>
          </p:cNvCxnSpPr>
          <p:nvPr/>
        </p:nvCxnSpPr>
        <p:spPr>
          <a:xfrm>
            <a:off x="6286500" y="2967038"/>
            <a:ext cx="1714500" cy="3033712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2711450" y="4486275"/>
            <a:ext cx="5545138" cy="1489075"/>
          </a:xfrm>
          <a:custGeom>
            <a:avLst/>
            <a:gdLst>
              <a:gd name="connsiteX0" fmla="*/ 0 w 5545771"/>
              <a:gd name="connsiteY0" fmla="*/ 0 h 1488558"/>
              <a:gd name="connsiteX1" fmla="*/ 21265 w 5545771"/>
              <a:gd name="connsiteY1" fmla="*/ 31897 h 1488558"/>
              <a:gd name="connsiteX2" fmla="*/ 106326 w 5545771"/>
              <a:gd name="connsiteY2" fmla="*/ 95693 h 1488558"/>
              <a:gd name="connsiteX3" fmla="*/ 138224 w 5545771"/>
              <a:gd name="connsiteY3" fmla="*/ 106325 h 1488558"/>
              <a:gd name="connsiteX4" fmla="*/ 255182 w 5545771"/>
              <a:gd name="connsiteY4" fmla="*/ 170120 h 1488558"/>
              <a:gd name="connsiteX5" fmla="*/ 297712 w 5545771"/>
              <a:gd name="connsiteY5" fmla="*/ 180753 h 1488558"/>
              <a:gd name="connsiteX6" fmla="*/ 361507 w 5545771"/>
              <a:gd name="connsiteY6" fmla="*/ 223283 h 1488558"/>
              <a:gd name="connsiteX7" fmla="*/ 489098 w 5545771"/>
              <a:gd name="connsiteY7" fmla="*/ 265813 h 1488558"/>
              <a:gd name="connsiteX8" fmla="*/ 552893 w 5545771"/>
              <a:gd name="connsiteY8" fmla="*/ 287079 h 1488558"/>
              <a:gd name="connsiteX9" fmla="*/ 584791 w 5545771"/>
              <a:gd name="connsiteY9" fmla="*/ 297711 h 1488558"/>
              <a:gd name="connsiteX10" fmla="*/ 723014 w 5545771"/>
              <a:gd name="connsiteY10" fmla="*/ 308344 h 1488558"/>
              <a:gd name="connsiteX11" fmla="*/ 808075 w 5545771"/>
              <a:gd name="connsiteY11" fmla="*/ 318976 h 1488558"/>
              <a:gd name="connsiteX12" fmla="*/ 861238 w 5545771"/>
              <a:gd name="connsiteY12" fmla="*/ 329609 h 1488558"/>
              <a:gd name="connsiteX13" fmla="*/ 1137684 w 5545771"/>
              <a:gd name="connsiteY13" fmla="*/ 340241 h 1488558"/>
              <a:gd name="connsiteX14" fmla="*/ 1722475 w 5545771"/>
              <a:gd name="connsiteY14" fmla="*/ 340241 h 1488558"/>
              <a:gd name="connsiteX15" fmla="*/ 1850065 w 5545771"/>
              <a:gd name="connsiteY15" fmla="*/ 318976 h 1488558"/>
              <a:gd name="connsiteX16" fmla="*/ 2179675 w 5545771"/>
              <a:gd name="connsiteY16" fmla="*/ 297711 h 1488558"/>
              <a:gd name="connsiteX17" fmla="*/ 3413051 w 5545771"/>
              <a:gd name="connsiteY17" fmla="*/ 308344 h 1488558"/>
              <a:gd name="connsiteX18" fmla="*/ 3625703 w 5545771"/>
              <a:gd name="connsiteY18" fmla="*/ 318976 h 1488558"/>
              <a:gd name="connsiteX19" fmla="*/ 3965945 w 5545771"/>
              <a:gd name="connsiteY19" fmla="*/ 329609 h 1488558"/>
              <a:gd name="connsiteX20" fmla="*/ 4657061 w 5545771"/>
              <a:gd name="connsiteY20" fmla="*/ 340241 h 1488558"/>
              <a:gd name="connsiteX21" fmla="*/ 4742121 w 5545771"/>
              <a:gd name="connsiteY21" fmla="*/ 361507 h 1488558"/>
              <a:gd name="connsiteX22" fmla="*/ 4774019 w 5545771"/>
              <a:gd name="connsiteY22" fmla="*/ 372139 h 1488558"/>
              <a:gd name="connsiteX23" fmla="*/ 4848447 w 5545771"/>
              <a:gd name="connsiteY23" fmla="*/ 382772 h 1488558"/>
              <a:gd name="connsiteX24" fmla="*/ 4880345 w 5545771"/>
              <a:gd name="connsiteY24" fmla="*/ 404037 h 1488558"/>
              <a:gd name="connsiteX25" fmla="*/ 4954772 w 5545771"/>
              <a:gd name="connsiteY25" fmla="*/ 414669 h 1488558"/>
              <a:gd name="connsiteX26" fmla="*/ 5007935 w 5545771"/>
              <a:gd name="connsiteY26" fmla="*/ 425302 h 1488558"/>
              <a:gd name="connsiteX27" fmla="*/ 5039833 w 5545771"/>
              <a:gd name="connsiteY27" fmla="*/ 446567 h 1488558"/>
              <a:gd name="connsiteX28" fmla="*/ 5082363 w 5545771"/>
              <a:gd name="connsiteY28" fmla="*/ 457200 h 1488558"/>
              <a:gd name="connsiteX29" fmla="*/ 5114261 w 5545771"/>
              <a:gd name="connsiteY29" fmla="*/ 467832 h 1488558"/>
              <a:gd name="connsiteX30" fmla="*/ 5178056 w 5545771"/>
              <a:gd name="connsiteY30" fmla="*/ 510362 h 1488558"/>
              <a:gd name="connsiteX31" fmla="*/ 5231219 w 5545771"/>
              <a:gd name="connsiteY31" fmla="*/ 552893 h 1488558"/>
              <a:gd name="connsiteX32" fmla="*/ 5305647 w 5545771"/>
              <a:gd name="connsiteY32" fmla="*/ 637953 h 1488558"/>
              <a:gd name="connsiteX33" fmla="*/ 5337545 w 5545771"/>
              <a:gd name="connsiteY33" fmla="*/ 733646 h 1488558"/>
              <a:gd name="connsiteX34" fmla="*/ 5358810 w 5545771"/>
              <a:gd name="connsiteY34" fmla="*/ 797441 h 1488558"/>
              <a:gd name="connsiteX35" fmla="*/ 5380075 w 5545771"/>
              <a:gd name="connsiteY35" fmla="*/ 818707 h 1488558"/>
              <a:gd name="connsiteX36" fmla="*/ 5411972 w 5545771"/>
              <a:gd name="connsiteY36" fmla="*/ 882502 h 1488558"/>
              <a:gd name="connsiteX37" fmla="*/ 5422605 w 5545771"/>
              <a:gd name="connsiteY37" fmla="*/ 914400 h 1488558"/>
              <a:gd name="connsiteX38" fmla="*/ 5443870 w 5545771"/>
              <a:gd name="connsiteY38" fmla="*/ 956930 h 1488558"/>
              <a:gd name="connsiteX39" fmla="*/ 5475768 w 5545771"/>
              <a:gd name="connsiteY39" fmla="*/ 1020725 h 1488558"/>
              <a:gd name="connsiteX40" fmla="*/ 5486400 w 5545771"/>
              <a:gd name="connsiteY40" fmla="*/ 1063255 h 1488558"/>
              <a:gd name="connsiteX41" fmla="*/ 5507665 w 5545771"/>
              <a:gd name="connsiteY41" fmla="*/ 1488558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545771" h="1488558">
                <a:moveTo>
                  <a:pt x="0" y="0"/>
                </a:moveTo>
                <a:cubicBezTo>
                  <a:pt x="7088" y="10632"/>
                  <a:pt x="13282" y="21919"/>
                  <a:pt x="21265" y="31897"/>
                </a:cubicBezTo>
                <a:cubicBezTo>
                  <a:pt x="39584" y="54795"/>
                  <a:pt x="87778" y="89511"/>
                  <a:pt x="106326" y="95693"/>
                </a:cubicBezTo>
                <a:lnTo>
                  <a:pt x="138224" y="106325"/>
                </a:lnTo>
                <a:cubicBezTo>
                  <a:pt x="173161" y="129617"/>
                  <a:pt x="216582" y="160470"/>
                  <a:pt x="255182" y="170120"/>
                </a:cubicBezTo>
                <a:lnTo>
                  <a:pt x="297712" y="180753"/>
                </a:lnTo>
                <a:cubicBezTo>
                  <a:pt x="318977" y="194930"/>
                  <a:pt x="337261" y="215201"/>
                  <a:pt x="361507" y="223283"/>
                </a:cubicBezTo>
                <a:lnTo>
                  <a:pt x="489098" y="265813"/>
                </a:lnTo>
                <a:lnTo>
                  <a:pt x="552893" y="287079"/>
                </a:lnTo>
                <a:cubicBezTo>
                  <a:pt x="563526" y="290623"/>
                  <a:pt x="573616" y="296851"/>
                  <a:pt x="584791" y="297711"/>
                </a:cubicBezTo>
                <a:lnTo>
                  <a:pt x="723014" y="308344"/>
                </a:lnTo>
                <a:cubicBezTo>
                  <a:pt x="751460" y="311053"/>
                  <a:pt x="779833" y="314631"/>
                  <a:pt x="808075" y="318976"/>
                </a:cubicBezTo>
                <a:cubicBezTo>
                  <a:pt x="825937" y="321724"/>
                  <a:pt x="843204" y="328445"/>
                  <a:pt x="861238" y="329609"/>
                </a:cubicBezTo>
                <a:cubicBezTo>
                  <a:pt x="953263" y="335546"/>
                  <a:pt x="1045535" y="336697"/>
                  <a:pt x="1137684" y="340241"/>
                </a:cubicBezTo>
                <a:cubicBezTo>
                  <a:pt x="1376563" y="366784"/>
                  <a:pt x="1297259" y="362235"/>
                  <a:pt x="1722475" y="340241"/>
                </a:cubicBezTo>
                <a:cubicBezTo>
                  <a:pt x="1765534" y="338014"/>
                  <a:pt x="1807162" y="323266"/>
                  <a:pt x="1850065" y="318976"/>
                </a:cubicBezTo>
                <a:cubicBezTo>
                  <a:pt x="2030534" y="300930"/>
                  <a:pt x="1920813" y="310038"/>
                  <a:pt x="2179675" y="297711"/>
                </a:cubicBezTo>
                <a:lnTo>
                  <a:pt x="3413051" y="308344"/>
                </a:lnTo>
                <a:cubicBezTo>
                  <a:pt x="3484016" y="309388"/>
                  <a:pt x="3554783" y="316248"/>
                  <a:pt x="3625703" y="318976"/>
                </a:cubicBezTo>
                <a:lnTo>
                  <a:pt x="3965945" y="329609"/>
                </a:lnTo>
                <a:lnTo>
                  <a:pt x="4657061" y="340241"/>
                </a:lnTo>
                <a:cubicBezTo>
                  <a:pt x="4685414" y="347330"/>
                  <a:pt x="4714395" y="352265"/>
                  <a:pt x="4742121" y="361507"/>
                </a:cubicBezTo>
                <a:cubicBezTo>
                  <a:pt x="4752754" y="365051"/>
                  <a:pt x="4763029" y="369941"/>
                  <a:pt x="4774019" y="372139"/>
                </a:cubicBezTo>
                <a:cubicBezTo>
                  <a:pt x="4798594" y="377054"/>
                  <a:pt x="4823638" y="379228"/>
                  <a:pt x="4848447" y="382772"/>
                </a:cubicBezTo>
                <a:cubicBezTo>
                  <a:pt x="4859080" y="389860"/>
                  <a:pt x="4868105" y="400365"/>
                  <a:pt x="4880345" y="404037"/>
                </a:cubicBezTo>
                <a:cubicBezTo>
                  <a:pt x="4904349" y="411238"/>
                  <a:pt x="4930052" y="410549"/>
                  <a:pt x="4954772" y="414669"/>
                </a:cubicBezTo>
                <a:cubicBezTo>
                  <a:pt x="4972598" y="417640"/>
                  <a:pt x="4990214" y="421758"/>
                  <a:pt x="5007935" y="425302"/>
                </a:cubicBezTo>
                <a:cubicBezTo>
                  <a:pt x="5018568" y="432390"/>
                  <a:pt x="5028087" y="441533"/>
                  <a:pt x="5039833" y="446567"/>
                </a:cubicBezTo>
                <a:cubicBezTo>
                  <a:pt x="5053264" y="452323"/>
                  <a:pt x="5068312" y="453186"/>
                  <a:pt x="5082363" y="457200"/>
                </a:cubicBezTo>
                <a:cubicBezTo>
                  <a:pt x="5093140" y="460279"/>
                  <a:pt x="5103628" y="464288"/>
                  <a:pt x="5114261" y="467832"/>
                </a:cubicBezTo>
                <a:lnTo>
                  <a:pt x="5178056" y="510362"/>
                </a:lnTo>
                <a:cubicBezTo>
                  <a:pt x="5198985" y="524315"/>
                  <a:pt x="5216066" y="532689"/>
                  <a:pt x="5231219" y="552893"/>
                </a:cubicBezTo>
                <a:cubicBezTo>
                  <a:pt x="5293240" y="635589"/>
                  <a:pt x="5246282" y="598377"/>
                  <a:pt x="5305647" y="637953"/>
                </a:cubicBezTo>
                <a:lnTo>
                  <a:pt x="5337545" y="733646"/>
                </a:lnTo>
                <a:lnTo>
                  <a:pt x="5358810" y="797441"/>
                </a:lnTo>
                <a:lnTo>
                  <a:pt x="5380075" y="818707"/>
                </a:lnTo>
                <a:cubicBezTo>
                  <a:pt x="5406797" y="898877"/>
                  <a:pt x="5370751" y="800061"/>
                  <a:pt x="5411972" y="882502"/>
                </a:cubicBezTo>
                <a:cubicBezTo>
                  <a:pt x="5416984" y="892527"/>
                  <a:pt x="5418190" y="904098"/>
                  <a:pt x="5422605" y="914400"/>
                </a:cubicBezTo>
                <a:cubicBezTo>
                  <a:pt x="5428849" y="928968"/>
                  <a:pt x="5437626" y="942362"/>
                  <a:pt x="5443870" y="956930"/>
                </a:cubicBezTo>
                <a:cubicBezTo>
                  <a:pt x="5470282" y="1018557"/>
                  <a:pt x="5434903" y="959426"/>
                  <a:pt x="5475768" y="1020725"/>
                </a:cubicBezTo>
                <a:cubicBezTo>
                  <a:pt x="5479312" y="1034902"/>
                  <a:pt x="5482201" y="1049258"/>
                  <a:pt x="5486400" y="1063255"/>
                </a:cubicBezTo>
                <a:cubicBezTo>
                  <a:pt x="5545771" y="1261162"/>
                  <a:pt x="5507665" y="998235"/>
                  <a:pt x="5507665" y="148855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251575" y="4114800"/>
            <a:ext cx="2352873" cy="1860550"/>
          </a:xfrm>
          <a:custGeom>
            <a:avLst/>
            <a:gdLst>
              <a:gd name="connsiteX0" fmla="*/ 0 w 2097835"/>
              <a:gd name="connsiteY0" fmla="*/ 10633 h 1860698"/>
              <a:gd name="connsiteX1" fmla="*/ 372140 w 2097835"/>
              <a:gd name="connsiteY1" fmla="*/ 0 h 1860698"/>
              <a:gd name="connsiteX2" fmla="*/ 786809 w 2097835"/>
              <a:gd name="connsiteY2" fmla="*/ 21265 h 1860698"/>
              <a:gd name="connsiteX3" fmla="*/ 850605 w 2097835"/>
              <a:gd name="connsiteY3" fmla="*/ 31898 h 1860698"/>
              <a:gd name="connsiteX4" fmla="*/ 1137684 w 2097835"/>
              <a:gd name="connsiteY4" fmla="*/ 53163 h 1860698"/>
              <a:gd name="connsiteX5" fmla="*/ 1180214 w 2097835"/>
              <a:gd name="connsiteY5" fmla="*/ 63795 h 1860698"/>
              <a:gd name="connsiteX6" fmla="*/ 1275907 w 2097835"/>
              <a:gd name="connsiteY6" fmla="*/ 74428 h 1860698"/>
              <a:gd name="connsiteX7" fmla="*/ 1339703 w 2097835"/>
              <a:gd name="connsiteY7" fmla="*/ 95693 h 1860698"/>
              <a:gd name="connsiteX8" fmla="*/ 1403498 w 2097835"/>
              <a:gd name="connsiteY8" fmla="*/ 138223 h 1860698"/>
              <a:gd name="connsiteX9" fmla="*/ 1446028 w 2097835"/>
              <a:gd name="connsiteY9" fmla="*/ 159488 h 1860698"/>
              <a:gd name="connsiteX10" fmla="*/ 1509823 w 2097835"/>
              <a:gd name="connsiteY10" fmla="*/ 202019 h 1860698"/>
              <a:gd name="connsiteX11" fmla="*/ 1541721 w 2097835"/>
              <a:gd name="connsiteY11" fmla="*/ 223284 h 1860698"/>
              <a:gd name="connsiteX12" fmla="*/ 1594884 w 2097835"/>
              <a:gd name="connsiteY12" fmla="*/ 276447 h 1860698"/>
              <a:gd name="connsiteX13" fmla="*/ 1626782 w 2097835"/>
              <a:gd name="connsiteY13" fmla="*/ 308344 h 1860698"/>
              <a:gd name="connsiteX14" fmla="*/ 1669312 w 2097835"/>
              <a:gd name="connsiteY14" fmla="*/ 372140 h 1860698"/>
              <a:gd name="connsiteX15" fmla="*/ 1690577 w 2097835"/>
              <a:gd name="connsiteY15" fmla="*/ 404037 h 1860698"/>
              <a:gd name="connsiteX16" fmla="*/ 1711842 w 2097835"/>
              <a:gd name="connsiteY16" fmla="*/ 446567 h 1860698"/>
              <a:gd name="connsiteX17" fmla="*/ 1733107 w 2097835"/>
              <a:gd name="connsiteY17" fmla="*/ 467833 h 1860698"/>
              <a:gd name="connsiteX18" fmla="*/ 1775637 w 2097835"/>
              <a:gd name="connsiteY18" fmla="*/ 531628 h 1860698"/>
              <a:gd name="connsiteX19" fmla="*/ 1818168 w 2097835"/>
              <a:gd name="connsiteY19" fmla="*/ 584791 h 1860698"/>
              <a:gd name="connsiteX20" fmla="*/ 1850065 w 2097835"/>
              <a:gd name="connsiteY20" fmla="*/ 616688 h 1860698"/>
              <a:gd name="connsiteX21" fmla="*/ 1860698 w 2097835"/>
              <a:gd name="connsiteY21" fmla="*/ 648586 h 1860698"/>
              <a:gd name="connsiteX22" fmla="*/ 1903228 w 2097835"/>
              <a:gd name="connsiteY22" fmla="*/ 712381 h 1860698"/>
              <a:gd name="connsiteX23" fmla="*/ 1935126 w 2097835"/>
              <a:gd name="connsiteY23" fmla="*/ 786809 h 1860698"/>
              <a:gd name="connsiteX24" fmla="*/ 1967023 w 2097835"/>
              <a:gd name="connsiteY24" fmla="*/ 850605 h 1860698"/>
              <a:gd name="connsiteX25" fmla="*/ 1988289 w 2097835"/>
              <a:gd name="connsiteY25" fmla="*/ 956930 h 1860698"/>
              <a:gd name="connsiteX26" fmla="*/ 2020186 w 2097835"/>
              <a:gd name="connsiteY26" fmla="*/ 1052623 h 1860698"/>
              <a:gd name="connsiteX27" fmla="*/ 2030819 w 2097835"/>
              <a:gd name="connsiteY27" fmla="*/ 1084521 h 1860698"/>
              <a:gd name="connsiteX28" fmla="*/ 2073349 w 2097835"/>
              <a:gd name="connsiteY28" fmla="*/ 1318437 h 1860698"/>
              <a:gd name="connsiteX29" fmla="*/ 2083982 w 2097835"/>
              <a:gd name="connsiteY29" fmla="*/ 1392865 h 1860698"/>
              <a:gd name="connsiteX30" fmla="*/ 2094614 w 2097835"/>
              <a:gd name="connsiteY30" fmla="*/ 1435395 h 1860698"/>
              <a:gd name="connsiteX31" fmla="*/ 2094614 w 2097835"/>
              <a:gd name="connsiteY31" fmla="*/ 1860698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97835" h="1860698">
                <a:moveTo>
                  <a:pt x="0" y="10633"/>
                </a:moveTo>
                <a:cubicBezTo>
                  <a:pt x="124047" y="7089"/>
                  <a:pt x="248043" y="0"/>
                  <a:pt x="372140" y="0"/>
                </a:cubicBezTo>
                <a:cubicBezTo>
                  <a:pt x="463825" y="0"/>
                  <a:pt x="681228" y="14666"/>
                  <a:pt x="786809" y="21265"/>
                </a:cubicBezTo>
                <a:cubicBezTo>
                  <a:pt x="808074" y="24809"/>
                  <a:pt x="829194" y="29379"/>
                  <a:pt x="850605" y="31898"/>
                </a:cubicBezTo>
                <a:cubicBezTo>
                  <a:pt x="939989" y="42414"/>
                  <a:pt x="1050641" y="47723"/>
                  <a:pt x="1137684" y="53163"/>
                </a:cubicBezTo>
                <a:cubicBezTo>
                  <a:pt x="1151861" y="56707"/>
                  <a:pt x="1165771" y="61573"/>
                  <a:pt x="1180214" y="63795"/>
                </a:cubicBezTo>
                <a:cubicBezTo>
                  <a:pt x="1211935" y="68675"/>
                  <a:pt x="1244436" y="68134"/>
                  <a:pt x="1275907" y="74428"/>
                </a:cubicBezTo>
                <a:cubicBezTo>
                  <a:pt x="1297887" y="78824"/>
                  <a:pt x="1321052" y="83259"/>
                  <a:pt x="1339703" y="95693"/>
                </a:cubicBezTo>
                <a:cubicBezTo>
                  <a:pt x="1360968" y="109870"/>
                  <a:pt x="1380639" y="126793"/>
                  <a:pt x="1403498" y="138223"/>
                </a:cubicBezTo>
                <a:cubicBezTo>
                  <a:pt x="1417675" y="145311"/>
                  <a:pt x="1432437" y="151333"/>
                  <a:pt x="1446028" y="159488"/>
                </a:cubicBezTo>
                <a:cubicBezTo>
                  <a:pt x="1467943" y="172637"/>
                  <a:pt x="1488558" y="187842"/>
                  <a:pt x="1509823" y="202019"/>
                </a:cubicBezTo>
                <a:cubicBezTo>
                  <a:pt x="1520456" y="209107"/>
                  <a:pt x="1532685" y="214248"/>
                  <a:pt x="1541721" y="223284"/>
                </a:cubicBezTo>
                <a:lnTo>
                  <a:pt x="1594884" y="276447"/>
                </a:lnTo>
                <a:cubicBezTo>
                  <a:pt x="1605517" y="287079"/>
                  <a:pt x="1618441" y="295833"/>
                  <a:pt x="1626782" y="308344"/>
                </a:cubicBezTo>
                <a:lnTo>
                  <a:pt x="1669312" y="372140"/>
                </a:lnTo>
                <a:cubicBezTo>
                  <a:pt x="1676400" y="382772"/>
                  <a:pt x="1684862" y="392608"/>
                  <a:pt x="1690577" y="404037"/>
                </a:cubicBezTo>
                <a:cubicBezTo>
                  <a:pt x="1697665" y="418214"/>
                  <a:pt x="1703050" y="433379"/>
                  <a:pt x="1711842" y="446567"/>
                </a:cubicBezTo>
                <a:cubicBezTo>
                  <a:pt x="1717403" y="454908"/>
                  <a:pt x="1727092" y="459813"/>
                  <a:pt x="1733107" y="467833"/>
                </a:cubicBezTo>
                <a:cubicBezTo>
                  <a:pt x="1748441" y="488279"/>
                  <a:pt x="1757565" y="513557"/>
                  <a:pt x="1775637" y="531628"/>
                </a:cubicBezTo>
                <a:cubicBezTo>
                  <a:pt x="1837497" y="593485"/>
                  <a:pt x="1751114" y="504325"/>
                  <a:pt x="1818168" y="584791"/>
                </a:cubicBezTo>
                <a:cubicBezTo>
                  <a:pt x="1827794" y="596342"/>
                  <a:pt x="1839433" y="606056"/>
                  <a:pt x="1850065" y="616688"/>
                </a:cubicBezTo>
                <a:cubicBezTo>
                  <a:pt x="1853609" y="627321"/>
                  <a:pt x="1855255" y="638789"/>
                  <a:pt x="1860698" y="648586"/>
                </a:cubicBezTo>
                <a:cubicBezTo>
                  <a:pt x="1873110" y="670927"/>
                  <a:pt x="1895146" y="688135"/>
                  <a:pt x="1903228" y="712381"/>
                </a:cubicBezTo>
                <a:cubicBezTo>
                  <a:pt x="1928167" y="787197"/>
                  <a:pt x="1895705" y="694825"/>
                  <a:pt x="1935126" y="786809"/>
                </a:cubicBezTo>
                <a:cubicBezTo>
                  <a:pt x="1961539" y="848441"/>
                  <a:pt x="1926155" y="789302"/>
                  <a:pt x="1967023" y="850605"/>
                </a:cubicBezTo>
                <a:cubicBezTo>
                  <a:pt x="1974209" y="893720"/>
                  <a:pt x="1976392" y="917273"/>
                  <a:pt x="1988289" y="956930"/>
                </a:cubicBezTo>
                <a:cubicBezTo>
                  <a:pt x="1997951" y="989135"/>
                  <a:pt x="2009553" y="1020725"/>
                  <a:pt x="2020186" y="1052623"/>
                </a:cubicBezTo>
                <a:cubicBezTo>
                  <a:pt x="2023730" y="1063256"/>
                  <a:pt x="2028101" y="1073648"/>
                  <a:pt x="2030819" y="1084521"/>
                </a:cubicBezTo>
                <a:cubicBezTo>
                  <a:pt x="2064241" y="1218209"/>
                  <a:pt x="2047950" y="1140645"/>
                  <a:pt x="2073349" y="1318437"/>
                </a:cubicBezTo>
                <a:cubicBezTo>
                  <a:pt x="2076893" y="1343246"/>
                  <a:pt x="2077904" y="1368552"/>
                  <a:pt x="2083982" y="1392865"/>
                </a:cubicBezTo>
                <a:cubicBezTo>
                  <a:pt x="2087526" y="1407042"/>
                  <a:pt x="2094282" y="1420786"/>
                  <a:pt x="2094614" y="1435395"/>
                </a:cubicBezTo>
                <a:cubicBezTo>
                  <a:pt x="2097835" y="1577126"/>
                  <a:pt x="2094614" y="1718930"/>
                  <a:pt x="2094614" y="186069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形状 68"/>
          <p:cNvCxnSpPr>
            <a:stCxn id="46137" idx="3"/>
          </p:cNvCxnSpPr>
          <p:nvPr/>
        </p:nvCxnSpPr>
        <p:spPr>
          <a:xfrm>
            <a:off x="5457825" y="1771650"/>
            <a:ext cx="828675" cy="4157663"/>
          </a:xfrm>
          <a:prstGeom prst="curvedConnector2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435101" y="5049839"/>
            <a:ext cx="6915150" cy="925512"/>
          </a:xfrm>
          <a:custGeom>
            <a:avLst/>
            <a:gdLst>
              <a:gd name="connsiteX0" fmla="*/ 0 w 7211003"/>
              <a:gd name="connsiteY0" fmla="*/ 0 h 967563"/>
              <a:gd name="connsiteX1" fmla="*/ 21265 w 7211003"/>
              <a:gd name="connsiteY1" fmla="*/ 127591 h 967563"/>
              <a:gd name="connsiteX2" fmla="*/ 31898 w 7211003"/>
              <a:gd name="connsiteY2" fmla="*/ 159488 h 967563"/>
              <a:gd name="connsiteX3" fmla="*/ 53163 w 7211003"/>
              <a:gd name="connsiteY3" fmla="*/ 180754 h 967563"/>
              <a:gd name="connsiteX4" fmla="*/ 74428 w 7211003"/>
              <a:gd name="connsiteY4" fmla="*/ 212651 h 967563"/>
              <a:gd name="connsiteX5" fmla="*/ 106326 w 7211003"/>
              <a:gd name="connsiteY5" fmla="*/ 233916 h 967563"/>
              <a:gd name="connsiteX6" fmla="*/ 127591 w 7211003"/>
              <a:gd name="connsiteY6" fmla="*/ 255182 h 967563"/>
              <a:gd name="connsiteX7" fmla="*/ 276447 w 7211003"/>
              <a:gd name="connsiteY7" fmla="*/ 318977 h 967563"/>
              <a:gd name="connsiteX8" fmla="*/ 329610 w 7211003"/>
              <a:gd name="connsiteY8" fmla="*/ 329609 h 967563"/>
              <a:gd name="connsiteX9" fmla="*/ 457200 w 7211003"/>
              <a:gd name="connsiteY9" fmla="*/ 382772 h 967563"/>
              <a:gd name="connsiteX10" fmla="*/ 542261 w 7211003"/>
              <a:gd name="connsiteY10" fmla="*/ 404037 h 967563"/>
              <a:gd name="connsiteX11" fmla="*/ 808075 w 7211003"/>
              <a:gd name="connsiteY11" fmla="*/ 414670 h 967563"/>
              <a:gd name="connsiteX12" fmla="*/ 903768 w 7211003"/>
              <a:gd name="connsiteY12" fmla="*/ 425302 h 967563"/>
              <a:gd name="connsiteX13" fmla="*/ 935665 w 7211003"/>
              <a:gd name="connsiteY13" fmla="*/ 435935 h 967563"/>
              <a:gd name="connsiteX14" fmla="*/ 1127052 w 7211003"/>
              <a:gd name="connsiteY14" fmla="*/ 467833 h 967563"/>
              <a:gd name="connsiteX15" fmla="*/ 1233377 w 7211003"/>
              <a:gd name="connsiteY15" fmla="*/ 489098 h 967563"/>
              <a:gd name="connsiteX16" fmla="*/ 1360968 w 7211003"/>
              <a:gd name="connsiteY16" fmla="*/ 510363 h 967563"/>
              <a:gd name="connsiteX17" fmla="*/ 1998921 w 7211003"/>
              <a:gd name="connsiteY17" fmla="*/ 520995 h 967563"/>
              <a:gd name="connsiteX18" fmla="*/ 2030819 w 7211003"/>
              <a:gd name="connsiteY18" fmla="*/ 531628 h 967563"/>
              <a:gd name="connsiteX19" fmla="*/ 2200940 w 7211003"/>
              <a:gd name="connsiteY19" fmla="*/ 552893 h 967563"/>
              <a:gd name="connsiteX20" fmla="*/ 2339163 w 7211003"/>
              <a:gd name="connsiteY20" fmla="*/ 563526 h 967563"/>
              <a:gd name="connsiteX21" fmla="*/ 3253563 w 7211003"/>
              <a:gd name="connsiteY21" fmla="*/ 552893 h 967563"/>
              <a:gd name="connsiteX22" fmla="*/ 3423684 w 7211003"/>
              <a:gd name="connsiteY22" fmla="*/ 531628 h 967563"/>
              <a:gd name="connsiteX23" fmla="*/ 3636335 w 7211003"/>
              <a:gd name="connsiteY23" fmla="*/ 520995 h 967563"/>
              <a:gd name="connsiteX24" fmla="*/ 3753293 w 7211003"/>
              <a:gd name="connsiteY24" fmla="*/ 499730 h 967563"/>
              <a:gd name="connsiteX25" fmla="*/ 3785191 w 7211003"/>
              <a:gd name="connsiteY25" fmla="*/ 489098 h 967563"/>
              <a:gd name="connsiteX26" fmla="*/ 3912782 w 7211003"/>
              <a:gd name="connsiteY26" fmla="*/ 467833 h 967563"/>
              <a:gd name="connsiteX27" fmla="*/ 3976577 w 7211003"/>
              <a:gd name="connsiteY27" fmla="*/ 457200 h 967563"/>
              <a:gd name="connsiteX28" fmla="*/ 4114800 w 7211003"/>
              <a:gd name="connsiteY28" fmla="*/ 435935 h 967563"/>
              <a:gd name="connsiteX29" fmla="*/ 4338084 w 7211003"/>
              <a:gd name="connsiteY29" fmla="*/ 425302 h 967563"/>
              <a:gd name="connsiteX30" fmla="*/ 4529470 w 7211003"/>
              <a:gd name="connsiteY30" fmla="*/ 404037 h 967563"/>
              <a:gd name="connsiteX31" fmla="*/ 4593265 w 7211003"/>
              <a:gd name="connsiteY31" fmla="*/ 393405 h 967563"/>
              <a:gd name="connsiteX32" fmla="*/ 4678326 w 7211003"/>
              <a:gd name="connsiteY32" fmla="*/ 382772 h 967563"/>
              <a:gd name="connsiteX33" fmla="*/ 4720856 w 7211003"/>
              <a:gd name="connsiteY33" fmla="*/ 372140 h 967563"/>
              <a:gd name="connsiteX34" fmla="*/ 4837814 w 7211003"/>
              <a:gd name="connsiteY34" fmla="*/ 350875 h 967563"/>
              <a:gd name="connsiteX35" fmla="*/ 4944140 w 7211003"/>
              <a:gd name="connsiteY35" fmla="*/ 329609 h 967563"/>
              <a:gd name="connsiteX36" fmla="*/ 5050465 w 7211003"/>
              <a:gd name="connsiteY36" fmla="*/ 308344 h 967563"/>
              <a:gd name="connsiteX37" fmla="*/ 5284382 w 7211003"/>
              <a:gd name="connsiteY37" fmla="*/ 297712 h 967563"/>
              <a:gd name="connsiteX38" fmla="*/ 5497033 w 7211003"/>
              <a:gd name="connsiteY38" fmla="*/ 276447 h 967563"/>
              <a:gd name="connsiteX39" fmla="*/ 5656521 w 7211003"/>
              <a:gd name="connsiteY39" fmla="*/ 265814 h 967563"/>
              <a:gd name="connsiteX40" fmla="*/ 6379535 w 7211003"/>
              <a:gd name="connsiteY40" fmla="*/ 287079 h 967563"/>
              <a:gd name="connsiteX41" fmla="*/ 6517758 w 7211003"/>
              <a:gd name="connsiteY41" fmla="*/ 308344 h 967563"/>
              <a:gd name="connsiteX42" fmla="*/ 6879265 w 7211003"/>
              <a:gd name="connsiteY42" fmla="*/ 329609 h 967563"/>
              <a:gd name="connsiteX43" fmla="*/ 6921796 w 7211003"/>
              <a:gd name="connsiteY43" fmla="*/ 340242 h 967563"/>
              <a:gd name="connsiteX44" fmla="*/ 6996224 w 7211003"/>
              <a:gd name="connsiteY44" fmla="*/ 350875 h 967563"/>
              <a:gd name="connsiteX45" fmla="*/ 7060019 w 7211003"/>
              <a:gd name="connsiteY45" fmla="*/ 372140 h 967563"/>
              <a:gd name="connsiteX46" fmla="*/ 7113182 w 7211003"/>
              <a:gd name="connsiteY46" fmla="*/ 435935 h 967563"/>
              <a:gd name="connsiteX47" fmla="*/ 7145079 w 7211003"/>
              <a:gd name="connsiteY47" fmla="*/ 457200 h 967563"/>
              <a:gd name="connsiteX48" fmla="*/ 7176977 w 7211003"/>
              <a:gd name="connsiteY48" fmla="*/ 520995 h 967563"/>
              <a:gd name="connsiteX49" fmla="*/ 7198242 w 7211003"/>
              <a:gd name="connsiteY49" fmla="*/ 595423 h 967563"/>
              <a:gd name="connsiteX50" fmla="*/ 7208875 w 7211003"/>
              <a:gd name="connsiteY50" fmla="*/ 818707 h 967563"/>
              <a:gd name="connsiteX51" fmla="*/ 7187610 w 7211003"/>
              <a:gd name="connsiteY51" fmla="*/ 967563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211003" h="967563">
                <a:moveTo>
                  <a:pt x="0" y="0"/>
                </a:moveTo>
                <a:cubicBezTo>
                  <a:pt x="6000" y="41996"/>
                  <a:pt x="10903" y="86141"/>
                  <a:pt x="21265" y="127591"/>
                </a:cubicBezTo>
                <a:cubicBezTo>
                  <a:pt x="23983" y="138464"/>
                  <a:pt x="26132" y="149878"/>
                  <a:pt x="31898" y="159488"/>
                </a:cubicBezTo>
                <a:cubicBezTo>
                  <a:pt x="37056" y="168084"/>
                  <a:pt x="46901" y="172926"/>
                  <a:pt x="53163" y="180754"/>
                </a:cubicBezTo>
                <a:cubicBezTo>
                  <a:pt x="61146" y="190732"/>
                  <a:pt x="65392" y="203615"/>
                  <a:pt x="74428" y="212651"/>
                </a:cubicBezTo>
                <a:cubicBezTo>
                  <a:pt x="83464" y="221687"/>
                  <a:pt x="96347" y="225933"/>
                  <a:pt x="106326" y="233916"/>
                </a:cubicBezTo>
                <a:cubicBezTo>
                  <a:pt x="114154" y="240178"/>
                  <a:pt x="118995" y="250024"/>
                  <a:pt x="127591" y="255182"/>
                </a:cubicBezTo>
                <a:cubicBezTo>
                  <a:pt x="162169" y="275929"/>
                  <a:pt x="232451" y="310178"/>
                  <a:pt x="276447" y="318977"/>
                </a:cubicBezTo>
                <a:lnTo>
                  <a:pt x="329610" y="329609"/>
                </a:lnTo>
                <a:cubicBezTo>
                  <a:pt x="454242" y="391926"/>
                  <a:pt x="371700" y="358344"/>
                  <a:pt x="457200" y="382772"/>
                </a:cubicBezTo>
                <a:cubicBezTo>
                  <a:pt x="492691" y="392912"/>
                  <a:pt x="499959" y="401217"/>
                  <a:pt x="542261" y="404037"/>
                </a:cubicBezTo>
                <a:cubicBezTo>
                  <a:pt x="630740" y="409936"/>
                  <a:pt x="719470" y="411126"/>
                  <a:pt x="808075" y="414670"/>
                </a:cubicBezTo>
                <a:cubicBezTo>
                  <a:pt x="839973" y="418214"/>
                  <a:pt x="872111" y="420026"/>
                  <a:pt x="903768" y="425302"/>
                </a:cubicBezTo>
                <a:cubicBezTo>
                  <a:pt x="914823" y="427145"/>
                  <a:pt x="924638" y="433930"/>
                  <a:pt x="935665" y="435935"/>
                </a:cubicBezTo>
                <a:cubicBezTo>
                  <a:pt x="1079503" y="462088"/>
                  <a:pt x="963725" y="427003"/>
                  <a:pt x="1127052" y="467833"/>
                </a:cubicBezTo>
                <a:cubicBezTo>
                  <a:pt x="1225838" y="492528"/>
                  <a:pt x="1103029" y="463028"/>
                  <a:pt x="1233377" y="489098"/>
                </a:cubicBezTo>
                <a:cubicBezTo>
                  <a:pt x="1295683" y="501559"/>
                  <a:pt x="1276944" y="507892"/>
                  <a:pt x="1360968" y="510363"/>
                </a:cubicBezTo>
                <a:cubicBezTo>
                  <a:pt x="1573557" y="516616"/>
                  <a:pt x="1786270" y="517451"/>
                  <a:pt x="1998921" y="520995"/>
                </a:cubicBezTo>
                <a:cubicBezTo>
                  <a:pt x="2009554" y="524539"/>
                  <a:pt x="2019946" y="528910"/>
                  <a:pt x="2030819" y="531628"/>
                </a:cubicBezTo>
                <a:cubicBezTo>
                  <a:pt x="2092074" y="546942"/>
                  <a:pt x="2131606" y="547115"/>
                  <a:pt x="2200940" y="552893"/>
                </a:cubicBezTo>
                <a:lnTo>
                  <a:pt x="2339163" y="563526"/>
                </a:lnTo>
                <a:lnTo>
                  <a:pt x="3253563" y="552893"/>
                </a:lnTo>
                <a:cubicBezTo>
                  <a:pt x="3462534" y="548539"/>
                  <a:pt x="3275612" y="543019"/>
                  <a:pt x="3423684" y="531628"/>
                </a:cubicBezTo>
                <a:cubicBezTo>
                  <a:pt x="3494447" y="526184"/>
                  <a:pt x="3565451" y="524539"/>
                  <a:pt x="3636335" y="520995"/>
                </a:cubicBezTo>
                <a:cubicBezTo>
                  <a:pt x="3709488" y="496612"/>
                  <a:pt x="3621043" y="523775"/>
                  <a:pt x="3753293" y="499730"/>
                </a:cubicBezTo>
                <a:cubicBezTo>
                  <a:pt x="3764320" y="497725"/>
                  <a:pt x="3774318" y="491816"/>
                  <a:pt x="3785191" y="489098"/>
                </a:cubicBezTo>
                <a:cubicBezTo>
                  <a:pt x="3830126" y="477864"/>
                  <a:pt x="3865953" y="475038"/>
                  <a:pt x="3912782" y="467833"/>
                </a:cubicBezTo>
                <a:cubicBezTo>
                  <a:pt x="3934090" y="464555"/>
                  <a:pt x="3955366" y="461056"/>
                  <a:pt x="3976577" y="457200"/>
                </a:cubicBezTo>
                <a:cubicBezTo>
                  <a:pt x="4038486" y="445944"/>
                  <a:pt x="4042282" y="440936"/>
                  <a:pt x="4114800" y="435935"/>
                </a:cubicBezTo>
                <a:cubicBezTo>
                  <a:pt x="4189136" y="430808"/>
                  <a:pt x="4263656" y="428846"/>
                  <a:pt x="4338084" y="425302"/>
                </a:cubicBezTo>
                <a:cubicBezTo>
                  <a:pt x="4401879" y="418214"/>
                  <a:pt x="4466155" y="414589"/>
                  <a:pt x="4529470" y="404037"/>
                </a:cubicBezTo>
                <a:cubicBezTo>
                  <a:pt x="4550735" y="400493"/>
                  <a:pt x="4571923" y="396454"/>
                  <a:pt x="4593265" y="393405"/>
                </a:cubicBezTo>
                <a:cubicBezTo>
                  <a:pt x="4621552" y="389364"/>
                  <a:pt x="4650140" y="387470"/>
                  <a:pt x="4678326" y="382772"/>
                </a:cubicBezTo>
                <a:cubicBezTo>
                  <a:pt x="4692740" y="380370"/>
                  <a:pt x="4706591" y="375310"/>
                  <a:pt x="4720856" y="372140"/>
                </a:cubicBezTo>
                <a:cubicBezTo>
                  <a:pt x="4765453" y="362230"/>
                  <a:pt x="4791629" y="358572"/>
                  <a:pt x="4837814" y="350875"/>
                </a:cubicBezTo>
                <a:cubicBezTo>
                  <a:pt x="4903320" y="329039"/>
                  <a:pt x="4836630" y="349156"/>
                  <a:pt x="4944140" y="329609"/>
                </a:cubicBezTo>
                <a:cubicBezTo>
                  <a:pt x="5001025" y="319266"/>
                  <a:pt x="4981934" y="313239"/>
                  <a:pt x="5050465" y="308344"/>
                </a:cubicBezTo>
                <a:cubicBezTo>
                  <a:pt x="5128319" y="302783"/>
                  <a:pt x="5206410" y="301256"/>
                  <a:pt x="5284382" y="297712"/>
                </a:cubicBezTo>
                <a:cubicBezTo>
                  <a:pt x="5369059" y="288303"/>
                  <a:pt x="5409007" y="283218"/>
                  <a:pt x="5497033" y="276447"/>
                </a:cubicBezTo>
                <a:cubicBezTo>
                  <a:pt x="5550157" y="272361"/>
                  <a:pt x="5603358" y="269358"/>
                  <a:pt x="5656521" y="265814"/>
                </a:cubicBezTo>
                <a:lnTo>
                  <a:pt x="6379535" y="287079"/>
                </a:lnTo>
                <a:cubicBezTo>
                  <a:pt x="6515213" y="294413"/>
                  <a:pt x="6415905" y="295612"/>
                  <a:pt x="6517758" y="308344"/>
                </a:cubicBezTo>
                <a:cubicBezTo>
                  <a:pt x="6633095" y="322761"/>
                  <a:pt x="6768351" y="324787"/>
                  <a:pt x="6879265" y="329609"/>
                </a:cubicBezTo>
                <a:cubicBezTo>
                  <a:pt x="6893442" y="333153"/>
                  <a:pt x="6907418" y="337628"/>
                  <a:pt x="6921796" y="340242"/>
                </a:cubicBezTo>
                <a:cubicBezTo>
                  <a:pt x="6946453" y="344725"/>
                  <a:pt x="6971805" y="345240"/>
                  <a:pt x="6996224" y="350875"/>
                </a:cubicBezTo>
                <a:cubicBezTo>
                  <a:pt x="7018065" y="355915"/>
                  <a:pt x="7060019" y="372140"/>
                  <a:pt x="7060019" y="372140"/>
                </a:cubicBezTo>
                <a:cubicBezTo>
                  <a:pt x="7080929" y="403504"/>
                  <a:pt x="7082482" y="410351"/>
                  <a:pt x="7113182" y="435935"/>
                </a:cubicBezTo>
                <a:cubicBezTo>
                  <a:pt x="7122999" y="444116"/>
                  <a:pt x="7134447" y="450112"/>
                  <a:pt x="7145079" y="457200"/>
                </a:cubicBezTo>
                <a:cubicBezTo>
                  <a:pt x="7171806" y="537377"/>
                  <a:pt x="7135753" y="438549"/>
                  <a:pt x="7176977" y="520995"/>
                </a:cubicBezTo>
                <a:cubicBezTo>
                  <a:pt x="7184605" y="536252"/>
                  <a:pt x="7194834" y="581792"/>
                  <a:pt x="7198242" y="595423"/>
                </a:cubicBezTo>
                <a:cubicBezTo>
                  <a:pt x="7201786" y="669851"/>
                  <a:pt x="7211003" y="744225"/>
                  <a:pt x="7208875" y="818707"/>
                </a:cubicBezTo>
                <a:cubicBezTo>
                  <a:pt x="7207444" y="868809"/>
                  <a:pt x="7187610" y="967563"/>
                  <a:pt x="7187610" y="967563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4795838" y="5008563"/>
            <a:ext cx="4094162" cy="977900"/>
          </a:xfrm>
          <a:custGeom>
            <a:avLst/>
            <a:gdLst>
              <a:gd name="connsiteX0" fmla="*/ 0 w 4095433"/>
              <a:gd name="connsiteY0" fmla="*/ 244549 h 978195"/>
              <a:gd name="connsiteX1" fmla="*/ 31897 w 4095433"/>
              <a:gd name="connsiteY1" fmla="*/ 233916 h 978195"/>
              <a:gd name="connsiteX2" fmla="*/ 308344 w 4095433"/>
              <a:gd name="connsiteY2" fmla="*/ 202018 h 978195"/>
              <a:gd name="connsiteX3" fmla="*/ 393404 w 4095433"/>
              <a:gd name="connsiteY3" fmla="*/ 180753 h 978195"/>
              <a:gd name="connsiteX4" fmla="*/ 425302 w 4095433"/>
              <a:gd name="connsiteY4" fmla="*/ 170121 h 978195"/>
              <a:gd name="connsiteX5" fmla="*/ 510363 w 4095433"/>
              <a:gd name="connsiteY5" fmla="*/ 159488 h 978195"/>
              <a:gd name="connsiteX6" fmla="*/ 637953 w 4095433"/>
              <a:gd name="connsiteY6" fmla="*/ 127591 h 978195"/>
              <a:gd name="connsiteX7" fmla="*/ 701749 w 4095433"/>
              <a:gd name="connsiteY7" fmla="*/ 106325 h 978195"/>
              <a:gd name="connsiteX8" fmla="*/ 861237 w 4095433"/>
              <a:gd name="connsiteY8" fmla="*/ 74428 h 978195"/>
              <a:gd name="connsiteX9" fmla="*/ 946297 w 4095433"/>
              <a:gd name="connsiteY9" fmla="*/ 63795 h 978195"/>
              <a:gd name="connsiteX10" fmla="*/ 1073888 w 4095433"/>
              <a:gd name="connsiteY10" fmla="*/ 31898 h 978195"/>
              <a:gd name="connsiteX11" fmla="*/ 1169581 w 4095433"/>
              <a:gd name="connsiteY11" fmla="*/ 21265 h 978195"/>
              <a:gd name="connsiteX12" fmla="*/ 1297172 w 4095433"/>
              <a:gd name="connsiteY12" fmla="*/ 0 h 978195"/>
              <a:gd name="connsiteX13" fmla="*/ 1818167 w 4095433"/>
              <a:gd name="connsiteY13" fmla="*/ 10632 h 978195"/>
              <a:gd name="connsiteX14" fmla="*/ 2052083 w 4095433"/>
              <a:gd name="connsiteY14" fmla="*/ 31898 h 978195"/>
              <a:gd name="connsiteX15" fmla="*/ 2626242 w 4095433"/>
              <a:gd name="connsiteY15" fmla="*/ 53163 h 978195"/>
              <a:gd name="connsiteX16" fmla="*/ 2679404 w 4095433"/>
              <a:gd name="connsiteY16" fmla="*/ 63795 h 978195"/>
              <a:gd name="connsiteX17" fmla="*/ 2711302 w 4095433"/>
              <a:gd name="connsiteY17" fmla="*/ 74428 h 978195"/>
              <a:gd name="connsiteX18" fmla="*/ 2955851 w 4095433"/>
              <a:gd name="connsiteY18" fmla="*/ 85060 h 978195"/>
              <a:gd name="connsiteX19" fmla="*/ 3434316 w 4095433"/>
              <a:gd name="connsiteY19" fmla="*/ 106325 h 978195"/>
              <a:gd name="connsiteX20" fmla="*/ 3604437 w 4095433"/>
              <a:gd name="connsiteY20" fmla="*/ 116958 h 978195"/>
              <a:gd name="connsiteX21" fmla="*/ 3689497 w 4095433"/>
              <a:gd name="connsiteY21" fmla="*/ 138223 h 978195"/>
              <a:gd name="connsiteX22" fmla="*/ 3753293 w 4095433"/>
              <a:gd name="connsiteY22" fmla="*/ 159488 h 978195"/>
              <a:gd name="connsiteX23" fmla="*/ 3827721 w 4095433"/>
              <a:gd name="connsiteY23" fmla="*/ 244549 h 978195"/>
              <a:gd name="connsiteX24" fmla="*/ 3848986 w 4095433"/>
              <a:gd name="connsiteY24" fmla="*/ 276446 h 978195"/>
              <a:gd name="connsiteX25" fmla="*/ 3870251 w 4095433"/>
              <a:gd name="connsiteY25" fmla="*/ 308344 h 978195"/>
              <a:gd name="connsiteX26" fmla="*/ 3880883 w 4095433"/>
              <a:gd name="connsiteY26" fmla="*/ 340242 h 978195"/>
              <a:gd name="connsiteX27" fmla="*/ 3902149 w 4095433"/>
              <a:gd name="connsiteY27" fmla="*/ 361507 h 978195"/>
              <a:gd name="connsiteX28" fmla="*/ 3923414 w 4095433"/>
              <a:gd name="connsiteY28" fmla="*/ 393405 h 978195"/>
              <a:gd name="connsiteX29" fmla="*/ 3955311 w 4095433"/>
              <a:gd name="connsiteY29" fmla="*/ 425302 h 978195"/>
              <a:gd name="connsiteX30" fmla="*/ 3997842 w 4095433"/>
              <a:gd name="connsiteY30" fmla="*/ 478465 h 978195"/>
              <a:gd name="connsiteX31" fmla="*/ 4040372 w 4095433"/>
              <a:gd name="connsiteY31" fmla="*/ 542260 h 978195"/>
              <a:gd name="connsiteX32" fmla="*/ 4061637 w 4095433"/>
              <a:gd name="connsiteY32" fmla="*/ 606056 h 978195"/>
              <a:gd name="connsiteX33" fmla="*/ 4072269 w 4095433"/>
              <a:gd name="connsiteY33" fmla="*/ 637953 h 978195"/>
              <a:gd name="connsiteX34" fmla="*/ 4082902 w 4095433"/>
              <a:gd name="connsiteY34" fmla="*/ 978195 h 97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95433" h="978195">
                <a:moveTo>
                  <a:pt x="0" y="244549"/>
                </a:moveTo>
                <a:cubicBezTo>
                  <a:pt x="10632" y="241005"/>
                  <a:pt x="20881" y="235981"/>
                  <a:pt x="31897" y="233916"/>
                </a:cubicBezTo>
                <a:cubicBezTo>
                  <a:pt x="159819" y="209930"/>
                  <a:pt x="179129" y="211958"/>
                  <a:pt x="308344" y="202018"/>
                </a:cubicBezTo>
                <a:cubicBezTo>
                  <a:pt x="381259" y="177715"/>
                  <a:pt x="290760" y="206414"/>
                  <a:pt x="393404" y="180753"/>
                </a:cubicBezTo>
                <a:cubicBezTo>
                  <a:pt x="404277" y="178035"/>
                  <a:pt x="414275" y="172126"/>
                  <a:pt x="425302" y="170121"/>
                </a:cubicBezTo>
                <a:cubicBezTo>
                  <a:pt x="453415" y="165010"/>
                  <a:pt x="482009" y="163032"/>
                  <a:pt x="510363" y="159488"/>
                </a:cubicBezTo>
                <a:cubicBezTo>
                  <a:pt x="623717" y="114146"/>
                  <a:pt x="496148" y="160315"/>
                  <a:pt x="637953" y="127591"/>
                </a:cubicBezTo>
                <a:cubicBezTo>
                  <a:pt x="659795" y="122551"/>
                  <a:pt x="679559" y="109495"/>
                  <a:pt x="701749" y="106325"/>
                </a:cubicBezTo>
                <a:cubicBezTo>
                  <a:pt x="936376" y="72808"/>
                  <a:pt x="598778" y="123640"/>
                  <a:pt x="861237" y="74428"/>
                </a:cubicBezTo>
                <a:cubicBezTo>
                  <a:pt x="889322" y="69162"/>
                  <a:pt x="917944" y="67339"/>
                  <a:pt x="946297" y="63795"/>
                </a:cubicBezTo>
                <a:cubicBezTo>
                  <a:pt x="993299" y="50366"/>
                  <a:pt x="1026804" y="38624"/>
                  <a:pt x="1073888" y="31898"/>
                </a:cubicBezTo>
                <a:cubicBezTo>
                  <a:pt x="1105659" y="27359"/>
                  <a:pt x="1137735" y="25246"/>
                  <a:pt x="1169581" y="21265"/>
                </a:cubicBezTo>
                <a:cubicBezTo>
                  <a:pt x="1239913" y="12473"/>
                  <a:pt x="1235289" y="12376"/>
                  <a:pt x="1297172" y="0"/>
                </a:cubicBezTo>
                <a:lnTo>
                  <a:pt x="1818167" y="10632"/>
                </a:lnTo>
                <a:cubicBezTo>
                  <a:pt x="2273839" y="25098"/>
                  <a:pt x="1757796" y="14062"/>
                  <a:pt x="2052083" y="31898"/>
                </a:cubicBezTo>
                <a:cubicBezTo>
                  <a:pt x="2129882" y="36613"/>
                  <a:pt x="2566505" y="51103"/>
                  <a:pt x="2626242" y="53163"/>
                </a:cubicBezTo>
                <a:cubicBezTo>
                  <a:pt x="2643963" y="56707"/>
                  <a:pt x="2661872" y="59412"/>
                  <a:pt x="2679404" y="63795"/>
                </a:cubicBezTo>
                <a:cubicBezTo>
                  <a:pt x="2690277" y="66513"/>
                  <a:pt x="2700127" y="73568"/>
                  <a:pt x="2711302" y="74428"/>
                </a:cubicBezTo>
                <a:cubicBezTo>
                  <a:pt x="2792655" y="80686"/>
                  <a:pt x="2874335" y="81516"/>
                  <a:pt x="2955851" y="85060"/>
                </a:cubicBezTo>
                <a:cubicBezTo>
                  <a:pt x="3219927" y="109068"/>
                  <a:pt x="2950350" y="86966"/>
                  <a:pt x="3434316" y="106325"/>
                </a:cubicBezTo>
                <a:cubicBezTo>
                  <a:pt x="3491088" y="108596"/>
                  <a:pt x="3547730" y="113414"/>
                  <a:pt x="3604437" y="116958"/>
                </a:cubicBezTo>
                <a:cubicBezTo>
                  <a:pt x="3632790" y="124046"/>
                  <a:pt x="3661771" y="128981"/>
                  <a:pt x="3689497" y="138223"/>
                </a:cubicBezTo>
                <a:lnTo>
                  <a:pt x="3753293" y="159488"/>
                </a:lnTo>
                <a:cubicBezTo>
                  <a:pt x="3806455" y="194930"/>
                  <a:pt x="3778101" y="170120"/>
                  <a:pt x="3827721" y="244549"/>
                </a:cubicBezTo>
                <a:lnTo>
                  <a:pt x="3848986" y="276446"/>
                </a:lnTo>
                <a:lnTo>
                  <a:pt x="3870251" y="308344"/>
                </a:lnTo>
                <a:cubicBezTo>
                  <a:pt x="3873795" y="318977"/>
                  <a:pt x="3875117" y="330631"/>
                  <a:pt x="3880883" y="340242"/>
                </a:cubicBezTo>
                <a:cubicBezTo>
                  <a:pt x="3886041" y="348838"/>
                  <a:pt x="3895887" y="353679"/>
                  <a:pt x="3902149" y="361507"/>
                </a:cubicBezTo>
                <a:cubicBezTo>
                  <a:pt x="3910132" y="371486"/>
                  <a:pt x="3915233" y="383588"/>
                  <a:pt x="3923414" y="393405"/>
                </a:cubicBezTo>
                <a:cubicBezTo>
                  <a:pt x="3933040" y="404956"/>
                  <a:pt x="3945685" y="413751"/>
                  <a:pt x="3955311" y="425302"/>
                </a:cubicBezTo>
                <a:cubicBezTo>
                  <a:pt x="4022365" y="505768"/>
                  <a:pt x="3935982" y="416608"/>
                  <a:pt x="3997842" y="478465"/>
                </a:cubicBezTo>
                <a:cubicBezTo>
                  <a:pt x="4033015" y="583989"/>
                  <a:pt x="3974004" y="422797"/>
                  <a:pt x="4040372" y="542260"/>
                </a:cubicBezTo>
                <a:cubicBezTo>
                  <a:pt x="4051258" y="561855"/>
                  <a:pt x="4054549" y="584791"/>
                  <a:pt x="4061637" y="606056"/>
                </a:cubicBezTo>
                <a:lnTo>
                  <a:pt x="4072269" y="637953"/>
                </a:lnTo>
                <a:cubicBezTo>
                  <a:pt x="4095433" y="800095"/>
                  <a:pt x="4082902" y="687320"/>
                  <a:pt x="4082902" y="978195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线形标注 1 2"/>
          <p:cNvSpPr/>
          <p:nvPr/>
        </p:nvSpPr>
        <p:spPr>
          <a:xfrm flipH="1">
            <a:off x="251520" y="1490560"/>
            <a:ext cx="881045" cy="569165"/>
          </a:xfrm>
          <a:prstGeom prst="borderCallout1">
            <a:avLst>
              <a:gd name="adj1" fmla="val 18750"/>
              <a:gd name="adj2" fmla="val -8333"/>
              <a:gd name="adj3" fmla="val 56166"/>
              <a:gd name="adj4" fmla="val -174376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目录项</a:t>
            </a:r>
          </a:p>
        </p:txBody>
      </p:sp>
      <p:grpSp>
        <p:nvGrpSpPr>
          <p:cNvPr id="6" name="组合 51"/>
          <p:cNvGrpSpPr>
            <a:grpSpLocks/>
          </p:cNvGrpSpPr>
          <p:nvPr/>
        </p:nvGrpSpPr>
        <p:grpSpPr bwMode="auto">
          <a:xfrm>
            <a:off x="8248401" y="188640"/>
            <a:ext cx="500063" cy="4438054"/>
            <a:chOff x="7715250" y="1557338"/>
            <a:chExt cx="914400" cy="3657600"/>
          </a:xfrm>
        </p:grpSpPr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>
              <a:off x="7715250" y="1557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7715250" y="2014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7715250" y="2471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7715250" y="2928938"/>
              <a:ext cx="9144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7715250" y="33861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7715250" y="3843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48"/>
            <p:cNvSpPr>
              <a:spLocks noChangeArrowheads="1"/>
            </p:cNvSpPr>
            <p:nvPr/>
          </p:nvSpPr>
          <p:spPr bwMode="auto">
            <a:xfrm>
              <a:off x="7715250" y="4300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7715250" y="4757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" name="曲线连接符 6"/>
          <p:cNvCxnSpPr>
            <a:stCxn id="63" idx="1"/>
            <a:endCxn id="47" idx="0"/>
          </p:cNvCxnSpPr>
          <p:nvPr/>
        </p:nvCxnSpPr>
        <p:spPr>
          <a:xfrm rot="10800000" flipV="1">
            <a:off x="5133977" y="2130288"/>
            <a:ext cx="3114425" cy="3870461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线形标注 1 71"/>
          <p:cNvSpPr/>
          <p:nvPr/>
        </p:nvSpPr>
        <p:spPr>
          <a:xfrm flipH="1">
            <a:off x="6732240" y="1412776"/>
            <a:ext cx="975461" cy="454733"/>
          </a:xfrm>
          <a:prstGeom prst="borderCallout1">
            <a:avLst>
              <a:gd name="adj1" fmla="val 18750"/>
              <a:gd name="adj2" fmla="val -8333"/>
              <a:gd name="adj3" fmla="val 156424"/>
              <a:gd name="adj4" fmla="val -70757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4772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(3/3)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320924" y="1960265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6124" y="2373015"/>
            <a:ext cx="1295400" cy="2699598"/>
            <a:chOff x="800100" y="2205038"/>
            <a:chExt cx="1295400" cy="2699598"/>
          </a:xfrm>
        </p:grpSpPr>
        <p:sp>
          <p:nvSpPr>
            <p:cNvPr id="61495" name="Text Box 6"/>
            <p:cNvSpPr txBox="1">
              <a:spLocks noChangeArrowheads="1"/>
            </p:cNvSpPr>
            <p:nvPr/>
          </p:nvSpPr>
          <p:spPr bwMode="auto">
            <a:xfrm>
              <a:off x="1257300" y="2882196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bin</a:t>
              </a:r>
            </a:p>
          </p:txBody>
        </p:sp>
        <p:sp>
          <p:nvSpPr>
            <p:cNvPr id="61496" name="Text Box 7"/>
            <p:cNvSpPr txBox="1">
              <a:spLocks noChangeArrowheads="1"/>
            </p:cNvSpPr>
            <p:nvPr/>
          </p:nvSpPr>
          <p:spPr bwMode="auto">
            <a:xfrm>
              <a:off x="1257300" y="3551071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etc</a:t>
              </a:r>
            </a:p>
          </p:txBody>
        </p:sp>
        <p:sp>
          <p:nvSpPr>
            <p:cNvPr id="61497" name="Text Box 8"/>
            <p:cNvSpPr txBox="1">
              <a:spLocks noChangeArrowheads="1"/>
            </p:cNvSpPr>
            <p:nvPr/>
          </p:nvSpPr>
          <p:spPr bwMode="auto">
            <a:xfrm>
              <a:off x="1257300" y="422840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usr</a:t>
              </a:r>
              <a:endParaRPr kumimoji="1" lang="en-US" altLang="zh-CN" sz="1600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98" name="Text Box 9"/>
            <p:cNvSpPr txBox="1">
              <a:spLocks noChangeArrowheads="1"/>
            </p:cNvSpPr>
            <p:nvPr/>
          </p:nvSpPr>
          <p:spPr bwMode="auto">
            <a:xfrm>
              <a:off x="1257300" y="456649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tmp</a:t>
              </a:r>
            </a:p>
          </p:txBody>
        </p:sp>
        <p:sp>
          <p:nvSpPr>
            <p:cNvPr id="61499" name="Text Box 10"/>
            <p:cNvSpPr txBox="1">
              <a:spLocks noChangeArrowheads="1"/>
            </p:cNvSpPr>
            <p:nvPr/>
          </p:nvSpPr>
          <p:spPr bwMode="auto">
            <a:xfrm>
              <a:off x="1257300" y="389030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lib</a:t>
              </a:r>
            </a:p>
          </p:txBody>
        </p:sp>
        <p:sp>
          <p:nvSpPr>
            <p:cNvPr id="61500" name="Text Box 11"/>
            <p:cNvSpPr txBox="1">
              <a:spLocks noChangeArrowheads="1"/>
            </p:cNvSpPr>
            <p:nvPr/>
          </p:nvSpPr>
          <p:spPr bwMode="auto">
            <a:xfrm>
              <a:off x="1257300" y="254090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501" name="Text Box 12"/>
            <p:cNvSpPr txBox="1">
              <a:spLocks noChangeArrowheads="1"/>
            </p:cNvSpPr>
            <p:nvPr/>
          </p:nvSpPr>
          <p:spPr bwMode="auto">
            <a:xfrm>
              <a:off x="1257300" y="220503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02" name="Text Box 13"/>
            <p:cNvSpPr txBox="1">
              <a:spLocks noChangeArrowheads="1"/>
            </p:cNvSpPr>
            <p:nvPr/>
          </p:nvSpPr>
          <p:spPr bwMode="auto">
            <a:xfrm>
              <a:off x="1257300" y="3212976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dev</a:t>
              </a:r>
            </a:p>
          </p:txBody>
        </p:sp>
        <p:sp>
          <p:nvSpPr>
            <p:cNvPr id="61503" name="Text Box 14"/>
            <p:cNvSpPr txBox="1">
              <a:spLocks noChangeArrowheads="1"/>
            </p:cNvSpPr>
            <p:nvPr/>
          </p:nvSpPr>
          <p:spPr bwMode="auto">
            <a:xfrm>
              <a:off x="800100" y="2882196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61504" name="Text Box 15"/>
            <p:cNvSpPr txBox="1">
              <a:spLocks noChangeArrowheads="1"/>
            </p:cNvSpPr>
            <p:nvPr/>
          </p:nvSpPr>
          <p:spPr bwMode="auto">
            <a:xfrm>
              <a:off x="800100" y="3551071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12</a:t>
              </a:r>
            </a:p>
          </p:txBody>
        </p:sp>
        <p:sp>
          <p:nvSpPr>
            <p:cNvPr id="61505" name="Text Box 16"/>
            <p:cNvSpPr txBox="1">
              <a:spLocks noChangeArrowheads="1"/>
            </p:cNvSpPr>
            <p:nvPr/>
          </p:nvSpPr>
          <p:spPr bwMode="auto">
            <a:xfrm>
              <a:off x="800100" y="422840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  <a:endParaRPr kumimoji="1" lang="en-US" altLang="zh-CN" sz="1600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06" name="Text Box 17"/>
            <p:cNvSpPr txBox="1">
              <a:spLocks noChangeArrowheads="1"/>
            </p:cNvSpPr>
            <p:nvPr/>
          </p:nvSpPr>
          <p:spPr bwMode="auto">
            <a:xfrm>
              <a:off x="800100" y="456649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9</a:t>
              </a:r>
            </a:p>
          </p:txBody>
        </p:sp>
        <p:sp>
          <p:nvSpPr>
            <p:cNvPr id="61507" name="Text Box 18"/>
            <p:cNvSpPr txBox="1">
              <a:spLocks noChangeArrowheads="1"/>
            </p:cNvSpPr>
            <p:nvPr/>
          </p:nvSpPr>
          <p:spPr bwMode="auto">
            <a:xfrm>
              <a:off x="800100" y="389030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61508" name="Text Box 19"/>
            <p:cNvSpPr txBox="1">
              <a:spLocks noChangeArrowheads="1"/>
            </p:cNvSpPr>
            <p:nvPr/>
          </p:nvSpPr>
          <p:spPr bwMode="auto">
            <a:xfrm>
              <a:off x="800100" y="254090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1509" name="Text Box 20"/>
            <p:cNvSpPr txBox="1">
              <a:spLocks noChangeArrowheads="1"/>
            </p:cNvSpPr>
            <p:nvPr/>
          </p:nvSpPr>
          <p:spPr bwMode="auto">
            <a:xfrm>
              <a:off x="800100" y="220503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10" name="Text Box 21"/>
            <p:cNvSpPr txBox="1">
              <a:spLocks noChangeArrowheads="1"/>
            </p:cNvSpPr>
            <p:nvPr/>
          </p:nvSpPr>
          <p:spPr bwMode="auto">
            <a:xfrm>
              <a:off x="800100" y="3212976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8</a:t>
              </a:r>
            </a:p>
          </p:txBody>
        </p:sp>
      </p:grpSp>
      <p:sp>
        <p:nvSpPr>
          <p:cNvPr id="61445" name="Text Box 22"/>
          <p:cNvSpPr txBox="1">
            <a:spLocks noChangeArrowheads="1"/>
          </p:cNvSpPr>
          <p:nvPr/>
        </p:nvSpPr>
        <p:spPr bwMode="auto">
          <a:xfrm>
            <a:off x="971674" y="5109145"/>
            <a:ext cx="127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查找</a:t>
            </a:r>
            <a:r>
              <a:rPr kumimoji="1" lang="en-US" altLang="zh-CN" sz="16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得到</a:t>
            </a:r>
          </a:p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sp>
        <p:nvSpPr>
          <p:cNvPr id="61446" name="Text Box 23"/>
          <p:cNvSpPr txBox="1">
            <a:spLocks noChangeArrowheads="1"/>
          </p:cNvSpPr>
          <p:nvPr/>
        </p:nvSpPr>
        <p:spPr bwMode="auto">
          <a:xfrm>
            <a:off x="2946524" y="1960265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21124" y="2373015"/>
            <a:ext cx="914400" cy="1219200"/>
            <a:chOff x="1632" y="1152"/>
            <a:chExt cx="576" cy="768"/>
          </a:xfrm>
        </p:grpSpPr>
        <p:sp>
          <p:nvSpPr>
            <p:cNvPr id="61492" name="Rectangle 25"/>
            <p:cNvSpPr>
              <a:spLocks noChangeArrowheads="1"/>
            </p:cNvSpPr>
            <p:nvPr/>
          </p:nvSpPr>
          <p:spPr bwMode="auto">
            <a:xfrm>
              <a:off x="1632" y="1152"/>
              <a:ext cx="576" cy="240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493" name="Rectangle 26"/>
            <p:cNvSpPr>
              <a:spLocks noChangeArrowheads="1"/>
            </p:cNvSpPr>
            <p:nvPr/>
          </p:nvSpPr>
          <p:spPr bwMode="auto">
            <a:xfrm>
              <a:off x="1632" y="1392"/>
              <a:ext cx="576" cy="192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cs typeface="Calibri" pitchFamily="34" charset="0"/>
                </a:rPr>
                <a:t>128</a:t>
              </a:r>
            </a:p>
          </p:txBody>
        </p:sp>
        <p:sp>
          <p:nvSpPr>
            <p:cNvPr id="61494" name="Rectangle 27"/>
            <p:cNvSpPr>
              <a:spLocks noChangeArrowheads="1"/>
            </p:cNvSpPr>
            <p:nvPr/>
          </p:nvSpPr>
          <p:spPr bwMode="auto">
            <a:xfrm>
              <a:off x="1632" y="1584"/>
              <a:ext cx="576" cy="336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1448" name="Text Box 28"/>
          <p:cNvSpPr txBox="1">
            <a:spLocks noChangeArrowheads="1"/>
          </p:cNvSpPr>
          <p:nvPr/>
        </p:nvSpPr>
        <p:spPr bwMode="auto">
          <a:xfrm>
            <a:off x="2863396" y="3668985"/>
            <a:ext cx="907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</a:t>
            </a:r>
            <a:r>
              <a:rPr kumimoji="1" lang="en-US" altLang="zh-CN" sz="16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endParaRPr kumimoji="1" lang="en-US" altLang="zh-CN" sz="1600" b="1" dirty="0">
              <a:solidFill>
                <a:srgbClr val="80008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4140324" y="2380330"/>
            <a:ext cx="1295400" cy="2043069"/>
            <a:chOff x="3924300" y="2212353"/>
            <a:chExt cx="1295400" cy="2043069"/>
          </a:xfrm>
        </p:grpSpPr>
        <p:sp>
          <p:nvSpPr>
            <p:cNvPr id="61480" name="Text Box 30"/>
            <p:cNvSpPr txBox="1">
              <a:spLocks noChangeArrowheads="1"/>
            </p:cNvSpPr>
            <p:nvPr/>
          </p:nvSpPr>
          <p:spPr bwMode="auto">
            <a:xfrm>
              <a:off x="4381500" y="289553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clan</a:t>
              </a:r>
            </a:p>
          </p:txBody>
        </p:sp>
        <p:sp>
          <p:nvSpPr>
            <p:cNvPr id="61481" name="Text Box 31"/>
            <p:cNvSpPr txBox="1">
              <a:spLocks noChangeArrowheads="1"/>
            </p:cNvSpPr>
            <p:nvPr/>
          </p:nvSpPr>
          <p:spPr bwMode="auto">
            <a:xfrm>
              <a:off x="4381500" y="357554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ast</a:t>
              </a:r>
            </a:p>
          </p:txBody>
        </p:sp>
        <p:sp>
          <p:nvSpPr>
            <p:cNvPr id="61482" name="Text Box 32"/>
            <p:cNvSpPr txBox="1">
              <a:spLocks noChangeArrowheads="1"/>
            </p:cNvSpPr>
            <p:nvPr/>
          </p:nvSpPr>
          <p:spPr bwMode="auto">
            <a:xfrm>
              <a:off x="4381500" y="3917284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hat</a:t>
              </a:r>
            </a:p>
          </p:txBody>
        </p:sp>
        <p:sp>
          <p:nvSpPr>
            <p:cNvPr id="61483" name="Text Box 33"/>
            <p:cNvSpPr txBox="1">
              <a:spLocks noChangeArrowheads="1"/>
            </p:cNvSpPr>
            <p:nvPr/>
          </p:nvSpPr>
          <p:spPr bwMode="auto">
            <a:xfrm>
              <a:off x="4381500" y="255553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484" name="Text Box 34"/>
            <p:cNvSpPr txBox="1">
              <a:spLocks noChangeArrowheads="1"/>
            </p:cNvSpPr>
            <p:nvPr/>
          </p:nvSpPr>
          <p:spPr bwMode="auto">
            <a:xfrm>
              <a:off x="4381500" y="221235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85" name="Text Box 35"/>
            <p:cNvSpPr txBox="1">
              <a:spLocks noChangeArrowheads="1"/>
            </p:cNvSpPr>
            <p:nvPr/>
          </p:nvSpPr>
          <p:spPr bwMode="auto">
            <a:xfrm>
              <a:off x="4381500" y="3241051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ned</a:t>
              </a:r>
            </a:p>
          </p:txBody>
        </p:sp>
        <p:sp>
          <p:nvSpPr>
            <p:cNvPr id="61486" name="Text Box 36"/>
            <p:cNvSpPr txBox="1">
              <a:spLocks noChangeArrowheads="1"/>
            </p:cNvSpPr>
            <p:nvPr/>
          </p:nvSpPr>
          <p:spPr bwMode="auto">
            <a:xfrm>
              <a:off x="3924300" y="289553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29</a:t>
              </a:r>
            </a:p>
          </p:txBody>
        </p:sp>
        <p:sp>
          <p:nvSpPr>
            <p:cNvPr id="61487" name="Text Box 37"/>
            <p:cNvSpPr txBox="1">
              <a:spLocks noChangeArrowheads="1"/>
            </p:cNvSpPr>
            <p:nvPr/>
          </p:nvSpPr>
          <p:spPr bwMode="auto">
            <a:xfrm>
              <a:off x="3924300" y="357554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62</a:t>
              </a:r>
            </a:p>
          </p:txBody>
        </p:sp>
        <p:sp>
          <p:nvSpPr>
            <p:cNvPr id="61488" name="Text Box 38"/>
            <p:cNvSpPr txBox="1">
              <a:spLocks noChangeArrowheads="1"/>
            </p:cNvSpPr>
            <p:nvPr/>
          </p:nvSpPr>
          <p:spPr bwMode="auto">
            <a:xfrm>
              <a:off x="3924300" y="3917284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34</a:t>
              </a:r>
            </a:p>
          </p:txBody>
        </p:sp>
        <p:sp>
          <p:nvSpPr>
            <p:cNvPr id="61489" name="Text Box 39"/>
            <p:cNvSpPr txBox="1">
              <a:spLocks noChangeArrowheads="1"/>
            </p:cNvSpPr>
            <p:nvPr/>
          </p:nvSpPr>
          <p:spPr bwMode="auto">
            <a:xfrm>
              <a:off x="3924300" y="255553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1490" name="Text Box 40"/>
            <p:cNvSpPr txBox="1">
              <a:spLocks noChangeArrowheads="1"/>
            </p:cNvSpPr>
            <p:nvPr/>
          </p:nvSpPr>
          <p:spPr bwMode="auto">
            <a:xfrm>
              <a:off x="3924300" y="221235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7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91" name="Text Box 41"/>
            <p:cNvSpPr txBox="1">
              <a:spLocks noChangeArrowheads="1"/>
            </p:cNvSpPr>
            <p:nvPr/>
          </p:nvSpPr>
          <p:spPr bwMode="auto">
            <a:xfrm>
              <a:off x="3924300" y="3241051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41</a:t>
              </a:r>
            </a:p>
          </p:txBody>
        </p:sp>
      </p:grpSp>
      <p:sp>
        <p:nvSpPr>
          <p:cNvPr id="61450" name="Text Box 42"/>
          <p:cNvSpPr txBox="1">
            <a:spLocks noChangeArrowheads="1"/>
          </p:cNvSpPr>
          <p:nvPr/>
        </p:nvSpPr>
        <p:spPr bwMode="auto">
          <a:xfrm>
            <a:off x="4373108" y="1596727"/>
            <a:ext cx="9076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</a:p>
        </p:txBody>
      </p:sp>
      <p:sp>
        <p:nvSpPr>
          <p:cNvPr id="61451" name="Rectangle 43"/>
          <p:cNvSpPr>
            <a:spLocks noChangeArrowheads="1"/>
          </p:cNvSpPr>
          <p:nvPr/>
        </p:nvSpPr>
        <p:spPr bwMode="auto">
          <a:xfrm>
            <a:off x="4269854" y="4467795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ast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</a:p>
          <a:p>
            <a:pPr algn="ctr"/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</p:txBody>
      </p:sp>
      <p:sp>
        <p:nvSpPr>
          <p:cNvPr id="61452" name="Text Box 44"/>
          <p:cNvSpPr txBox="1">
            <a:spLocks noChangeArrowheads="1"/>
          </p:cNvSpPr>
          <p:nvPr/>
        </p:nvSpPr>
        <p:spPr bwMode="auto">
          <a:xfrm>
            <a:off x="5946899" y="1972965"/>
            <a:ext cx="922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</p:txBody>
      </p:sp>
      <p:sp>
        <p:nvSpPr>
          <p:cNvPr id="61453" name="Rectangle 45"/>
          <p:cNvSpPr>
            <a:spLocks noChangeArrowheads="1"/>
          </p:cNvSpPr>
          <p:nvPr/>
        </p:nvSpPr>
        <p:spPr bwMode="auto">
          <a:xfrm>
            <a:off x="5969124" y="2385715"/>
            <a:ext cx="914400" cy="3810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54" name="Rectangle 46"/>
          <p:cNvSpPr>
            <a:spLocks noChangeArrowheads="1"/>
          </p:cNvSpPr>
          <p:nvPr/>
        </p:nvSpPr>
        <p:spPr bwMode="auto">
          <a:xfrm>
            <a:off x="5969124" y="2766715"/>
            <a:ext cx="914400" cy="3048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FFFF66"/>
                </a:solidFill>
                <a:latin typeface="Calibri" pitchFamily="34" charset="0"/>
                <a:cs typeface="Calibri" pitchFamily="34" charset="0"/>
              </a:rPr>
              <a:t>496</a:t>
            </a:r>
          </a:p>
        </p:txBody>
      </p:sp>
      <p:sp>
        <p:nvSpPr>
          <p:cNvPr id="61455" name="Rectangle 47"/>
          <p:cNvSpPr>
            <a:spLocks noChangeArrowheads="1"/>
          </p:cNvSpPr>
          <p:nvPr/>
        </p:nvSpPr>
        <p:spPr bwMode="auto">
          <a:xfrm>
            <a:off x="5969124" y="3071515"/>
            <a:ext cx="914400" cy="5334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56" name="Text Box 48"/>
          <p:cNvSpPr txBox="1">
            <a:spLocks noChangeArrowheads="1"/>
          </p:cNvSpPr>
          <p:nvPr/>
        </p:nvSpPr>
        <p:spPr bwMode="auto">
          <a:xfrm>
            <a:off x="5808848" y="3735090"/>
            <a:ext cx="1195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usr/ast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496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64524" y="2373015"/>
            <a:ext cx="1295400" cy="2037312"/>
            <a:chOff x="7048500" y="2205038"/>
            <a:chExt cx="1295400" cy="2037312"/>
          </a:xfrm>
        </p:grpSpPr>
        <p:sp>
          <p:nvSpPr>
            <p:cNvPr id="61457" name="Text Box 49"/>
            <p:cNvSpPr txBox="1">
              <a:spLocks noChangeArrowheads="1"/>
            </p:cNvSpPr>
            <p:nvPr/>
          </p:nvSpPr>
          <p:spPr bwMode="auto">
            <a:xfrm>
              <a:off x="7505700" y="2888223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cloud</a:t>
              </a:r>
            </a:p>
          </p:txBody>
        </p:sp>
        <p:sp>
          <p:nvSpPr>
            <p:cNvPr id="61458" name="Text Box 50"/>
            <p:cNvSpPr txBox="1">
              <a:spLocks noChangeArrowheads="1"/>
            </p:cNvSpPr>
            <p:nvPr/>
          </p:nvSpPr>
          <p:spPr bwMode="auto">
            <a:xfrm>
              <a:off x="7505700" y="3565701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rain</a:t>
              </a:r>
            </a:p>
          </p:txBody>
        </p:sp>
        <p:sp>
          <p:nvSpPr>
            <p:cNvPr id="61459" name="Text Box 51"/>
            <p:cNvSpPr txBox="1">
              <a:spLocks noChangeArrowheads="1"/>
            </p:cNvSpPr>
            <p:nvPr/>
          </p:nvSpPr>
          <p:spPr bwMode="auto">
            <a:xfrm>
              <a:off x="7505700" y="3903796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wind</a:t>
              </a:r>
            </a:p>
          </p:txBody>
        </p:sp>
        <p:sp>
          <p:nvSpPr>
            <p:cNvPr id="61460" name="Text Box 52"/>
            <p:cNvSpPr txBox="1">
              <a:spLocks noChangeArrowheads="1"/>
            </p:cNvSpPr>
            <p:nvPr/>
          </p:nvSpPr>
          <p:spPr bwMode="auto">
            <a:xfrm>
              <a:off x="7505700" y="2548218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461" name="Text Box 53"/>
            <p:cNvSpPr txBox="1">
              <a:spLocks noChangeArrowheads="1"/>
            </p:cNvSpPr>
            <p:nvPr/>
          </p:nvSpPr>
          <p:spPr bwMode="auto">
            <a:xfrm>
              <a:off x="7505700" y="2205038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62" name="Text Box 54"/>
            <p:cNvSpPr txBox="1">
              <a:spLocks noChangeArrowheads="1"/>
            </p:cNvSpPr>
            <p:nvPr/>
          </p:nvSpPr>
          <p:spPr bwMode="auto">
            <a:xfrm>
              <a:off x="7505700" y="3226464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mbox</a:t>
              </a:r>
            </a:p>
          </p:txBody>
        </p:sp>
        <p:sp>
          <p:nvSpPr>
            <p:cNvPr id="61463" name="Text Box 55"/>
            <p:cNvSpPr txBox="1">
              <a:spLocks noChangeArrowheads="1"/>
            </p:cNvSpPr>
            <p:nvPr/>
          </p:nvSpPr>
          <p:spPr bwMode="auto">
            <a:xfrm>
              <a:off x="7048500" y="2888223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65</a:t>
              </a:r>
            </a:p>
          </p:txBody>
        </p:sp>
        <p:sp>
          <p:nvSpPr>
            <p:cNvPr id="61464" name="Text Box 56"/>
            <p:cNvSpPr txBox="1">
              <a:spLocks noChangeArrowheads="1"/>
            </p:cNvSpPr>
            <p:nvPr/>
          </p:nvSpPr>
          <p:spPr bwMode="auto">
            <a:xfrm>
              <a:off x="7048500" y="3565701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18</a:t>
              </a:r>
            </a:p>
          </p:txBody>
        </p:sp>
        <p:sp>
          <p:nvSpPr>
            <p:cNvPr id="61465" name="Text Box 57"/>
            <p:cNvSpPr txBox="1">
              <a:spLocks noChangeArrowheads="1"/>
            </p:cNvSpPr>
            <p:nvPr/>
          </p:nvSpPr>
          <p:spPr bwMode="auto">
            <a:xfrm>
              <a:off x="7048500" y="3903796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99</a:t>
              </a:r>
            </a:p>
          </p:txBody>
        </p:sp>
        <p:sp>
          <p:nvSpPr>
            <p:cNvPr id="61466" name="Text Box 58"/>
            <p:cNvSpPr txBox="1">
              <a:spLocks noChangeArrowheads="1"/>
            </p:cNvSpPr>
            <p:nvPr/>
          </p:nvSpPr>
          <p:spPr bwMode="auto">
            <a:xfrm>
              <a:off x="7048500" y="2548218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7</a:t>
              </a:r>
            </a:p>
          </p:txBody>
        </p:sp>
        <p:sp>
          <p:nvSpPr>
            <p:cNvPr id="61467" name="Text Box 59"/>
            <p:cNvSpPr txBox="1">
              <a:spLocks noChangeArrowheads="1"/>
            </p:cNvSpPr>
            <p:nvPr/>
          </p:nvSpPr>
          <p:spPr bwMode="auto">
            <a:xfrm>
              <a:off x="7048500" y="2205038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62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68" name="Text Box 60"/>
            <p:cNvSpPr txBox="1">
              <a:spLocks noChangeArrowheads="1"/>
            </p:cNvSpPr>
            <p:nvPr/>
          </p:nvSpPr>
          <p:spPr bwMode="auto">
            <a:xfrm>
              <a:off x="7048500" y="3226464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80</a:t>
              </a:r>
            </a:p>
          </p:txBody>
        </p:sp>
      </p:grpSp>
      <p:sp>
        <p:nvSpPr>
          <p:cNvPr id="61469" name="Text Box 61"/>
          <p:cNvSpPr txBox="1">
            <a:spLocks noChangeArrowheads="1"/>
          </p:cNvSpPr>
          <p:nvPr/>
        </p:nvSpPr>
        <p:spPr bwMode="auto">
          <a:xfrm>
            <a:off x="7378886" y="1611015"/>
            <a:ext cx="1195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496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usr/ast</a:t>
            </a:r>
          </a:p>
        </p:txBody>
      </p:sp>
      <p:sp>
        <p:nvSpPr>
          <p:cNvPr id="61470" name="Rectangle 62"/>
          <p:cNvSpPr>
            <a:spLocks noChangeArrowheads="1"/>
          </p:cNvSpPr>
          <p:nvPr/>
        </p:nvSpPr>
        <p:spPr bwMode="auto">
          <a:xfrm>
            <a:off x="7183740" y="4461073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ast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mbox</a:t>
            </a:r>
            <a:endParaRPr kumimoji="1" lang="en-US" altLang="zh-CN" sz="1800" b="1" dirty="0">
              <a:solidFill>
                <a:srgbClr val="80008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80</a:t>
            </a:r>
          </a:p>
        </p:txBody>
      </p:sp>
      <p:sp>
        <p:nvSpPr>
          <p:cNvPr id="61471" name="Text Box 63"/>
          <p:cNvSpPr txBox="1">
            <a:spLocks noChangeArrowheads="1"/>
          </p:cNvSpPr>
          <p:nvPr/>
        </p:nvSpPr>
        <p:spPr bwMode="auto">
          <a:xfrm>
            <a:off x="2347575" y="5469939"/>
            <a:ext cx="2376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usr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ast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mbox</a:t>
            </a:r>
            <a:endParaRPr lang="en-US" altLang="zh-CN" sz="2800" b="1" dirty="0">
              <a:solidFill>
                <a:srgbClr val="990099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8" name="组合 70"/>
          <p:cNvGrpSpPr>
            <a:grpSpLocks/>
          </p:cNvGrpSpPr>
          <p:nvPr/>
        </p:nvGrpSpPr>
        <p:grpSpPr bwMode="auto">
          <a:xfrm>
            <a:off x="858962" y="6168727"/>
            <a:ext cx="7848600" cy="428625"/>
            <a:chOff x="866804" y="6072209"/>
            <a:chExt cx="7848600" cy="428625"/>
          </a:xfrm>
        </p:grpSpPr>
        <p:sp>
          <p:nvSpPr>
            <p:cNvPr id="65" name="矩形 64"/>
            <p:cNvSpPr/>
            <p:nvPr/>
          </p:nvSpPr>
          <p:spPr>
            <a:xfrm>
              <a:off x="86680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14315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429029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71490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99125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7277129" y="6072209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sp>
        <p:nvSpPr>
          <p:cNvPr id="6" name="云形 5"/>
          <p:cNvSpPr/>
          <p:nvPr/>
        </p:nvSpPr>
        <p:spPr>
          <a:xfrm>
            <a:off x="5776913" y="188640"/>
            <a:ext cx="2827535" cy="1182390"/>
          </a:xfrm>
          <a:prstGeom prst="cloud">
            <a:avLst/>
          </a:prstGeom>
          <a:solidFill>
            <a:srgbClr val="E5E5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endParaRPr lang="en-US" altLang="zh-CN" sz="2000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参考教材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4.5.3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7" name="曲线连接符 6"/>
          <p:cNvCxnSpPr/>
          <p:nvPr/>
        </p:nvCxnSpPr>
        <p:spPr>
          <a:xfrm>
            <a:off x="2347575" y="3719048"/>
            <a:ext cx="4006950" cy="246337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16200000" flipH="1">
            <a:off x="5188516" y="3635519"/>
            <a:ext cx="2780416" cy="22860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6200000" flipH="1">
            <a:off x="7516567" y="5544470"/>
            <a:ext cx="1096114" cy="1524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1494" idx="2"/>
          </p:cNvCxnSpPr>
          <p:nvPr/>
        </p:nvCxnSpPr>
        <p:spPr>
          <a:xfrm rot="16200000" flipH="1">
            <a:off x="2909218" y="4061321"/>
            <a:ext cx="2576512" cy="1638300"/>
          </a:xfrm>
          <a:prstGeom prst="curvedConnector3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>
            <a:off x="4202652" y="4424479"/>
            <a:ext cx="3121709" cy="366787"/>
          </a:xfrm>
          <a:prstGeom prst="curvedConnector3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3528" y="2563515"/>
            <a:ext cx="535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311524" y="1972965"/>
            <a:ext cx="609600" cy="400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cs typeface="Calibri" pitchFamily="34" charset="0"/>
              </a:rPr>
              <a:t>Windows — FAT16</a:t>
            </a:r>
            <a:r>
              <a:rPr lang="zh-CN" altLang="en-US" sz="4000" dirty="0">
                <a:cs typeface="Calibri" pitchFamily="34" charset="0"/>
              </a:rPr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簇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：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1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2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4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8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16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32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或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64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扇区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Arial" pitchFamily="34" charset="0"/>
              </a:rPr>
              <a:t>文件系统的数据记录在“引导扇区”中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Arial" pitchFamily="34" charset="0"/>
              </a:rPr>
              <a:t>文件分配表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FAT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的作用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itchFamily="34" charset="0"/>
                <a:cs typeface="Arial" pitchFamily="34" charset="0"/>
              </a:rPr>
              <a:t>    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描述簇的分配状态、标注下一簇的簇号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Calibri" pitchFamily="34" charset="0"/>
                <a:cs typeface="Arial" pitchFamily="34" charset="0"/>
              </a:rPr>
              <a:t> FAT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表项：占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2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字节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Arial" pitchFamily="34" charset="0"/>
              </a:rPr>
              <a:t>目录项：占</a:t>
            </a:r>
            <a:r>
              <a:rPr lang="en-US" altLang="zh-CN" sz="2400" dirty="0">
                <a:latin typeface="Calibri" pitchFamily="34" charset="0"/>
                <a:cs typeface="Arial" pitchFamily="34" charset="0"/>
              </a:rPr>
              <a:t>32</a:t>
            </a:r>
            <a:r>
              <a:rPr lang="zh-CN" altLang="en-US" sz="2400" dirty="0">
                <a:latin typeface="Calibri" pitchFamily="34" charset="0"/>
                <a:cs typeface="Arial" pitchFamily="34" charset="0"/>
              </a:rPr>
              <a:t>字节</a:t>
            </a:r>
            <a:endParaRPr lang="en-US" altLang="zh-CN" sz="2400" dirty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根目录大小固定</a:t>
            </a:r>
          </a:p>
        </p:txBody>
      </p:sp>
      <p:sp>
        <p:nvSpPr>
          <p:cNvPr id="4" name="矩形 3"/>
          <p:cNvSpPr/>
          <p:nvPr/>
        </p:nvSpPr>
        <p:spPr>
          <a:xfrm>
            <a:off x="1074430" y="5665812"/>
            <a:ext cx="1285875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引导区</a:t>
            </a:r>
          </a:p>
        </p:txBody>
      </p:sp>
      <p:sp>
        <p:nvSpPr>
          <p:cNvPr id="5" name="矩形 4"/>
          <p:cNvSpPr/>
          <p:nvPr/>
        </p:nvSpPr>
        <p:spPr>
          <a:xfrm>
            <a:off x="2360305" y="5665812"/>
            <a:ext cx="1428750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文件分配表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9055" y="5665812"/>
            <a:ext cx="1428750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文件分配表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endParaRPr lang="zh-CN" altLang="en-US" sz="1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7805" y="5665812"/>
            <a:ext cx="1214437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6432242" y="5665812"/>
            <a:ext cx="2643188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其他目录和文件</a:t>
            </a:r>
          </a:p>
        </p:txBody>
      </p:sp>
      <p:sp>
        <p:nvSpPr>
          <p:cNvPr id="9" name="云形 8"/>
          <p:cNvSpPr/>
          <p:nvPr/>
        </p:nvSpPr>
        <p:spPr>
          <a:xfrm>
            <a:off x="4211960" y="4221088"/>
            <a:ext cx="4104456" cy="108012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FAT12</a:t>
            </a:r>
            <a:r>
              <a:rPr lang="zh-CN" alt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FAT16</a:t>
            </a:r>
            <a:r>
              <a:rPr lang="zh-CN" alt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FAT32</a:t>
            </a: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 flipH="1" flipV="1">
            <a:off x="4355976" y="4005065"/>
            <a:ext cx="1908212" cy="2777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33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cs typeface="Calibri" pitchFamily="34" charset="0"/>
              </a:rPr>
              <a:t>FAT</a:t>
            </a:r>
            <a:r>
              <a:rPr lang="zh-CN" altLang="en-US" sz="4000" dirty="0">
                <a:cs typeface="Calibri" pitchFamily="34" charset="0"/>
              </a:rPr>
              <a:t>文件系统</a:t>
            </a:r>
            <a:r>
              <a:rPr lang="en-US" altLang="zh-CN" sz="4000" dirty="0">
                <a:cs typeface="Calibri" pitchFamily="34" charset="0"/>
              </a:rPr>
              <a:t>——MBR</a:t>
            </a:r>
            <a:endParaRPr lang="zh-CN" altLang="en-US" sz="4000" dirty="0">
              <a:cs typeface="Calibri" pitchFamily="3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78904" y="1560215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主引导记录扇区 </a:t>
            </a:r>
            <a:r>
              <a:rPr lang="en-US" altLang="zh-CN" sz="2400" dirty="0"/>
              <a:t>— 0</a:t>
            </a:r>
            <a:r>
              <a:rPr lang="zh-CN" altLang="en-US" sz="2400" dirty="0"/>
              <a:t>号扇区</a:t>
            </a:r>
          </a:p>
        </p:txBody>
      </p: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417800"/>
              </p:ext>
            </p:extLst>
          </p:nvPr>
        </p:nvGraphicFramePr>
        <p:xfrm>
          <a:off x="817240" y="2164877"/>
          <a:ext cx="7416824" cy="3456386"/>
        </p:xfrm>
        <a:graphic>
          <a:graphicData uri="http://schemas.openxmlformats.org/drawingml/2006/table">
            <a:tbl>
              <a:tblPr/>
              <a:tblGrid>
                <a:gridCol w="170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– 1BD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446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引导代码 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1BE – 1CD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1CE – 1DD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1DE – 1ED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1EE – 1FD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1FE – 1FF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扇区结束标记（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55AA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13198" y="5952703"/>
            <a:ext cx="936104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MBR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9302" y="5952703"/>
            <a:ext cx="1135582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分区表</a:t>
            </a:r>
          </a:p>
        </p:txBody>
      </p:sp>
      <p:sp>
        <p:nvSpPr>
          <p:cNvPr id="15" name="矩形 14"/>
          <p:cNvSpPr/>
          <p:nvPr/>
        </p:nvSpPr>
        <p:spPr>
          <a:xfrm>
            <a:off x="28848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1(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主分区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993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138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5536" y="3072383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6200000" flipV="1">
            <a:off x="182728" y="4956807"/>
            <a:ext cx="1622749" cy="369042"/>
          </a:xfrm>
          <a:prstGeom prst="bentConnector4">
            <a:avLst>
              <a:gd name="adj1" fmla="val 10063"/>
              <a:gd name="adj2" fmla="val 219566"/>
            </a:avLst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28800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操作系统中统一管理信息资源的子系统，管理文件的存储、检索、更新，提供安全可靠的共享和保护手段，并且方便用户使用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47085" y="3212976"/>
            <a:ext cx="7704856" cy="3456384"/>
          </a:xfrm>
          <a:prstGeom prst="rect">
            <a:avLst/>
          </a:prstGeom>
          <a:solidFill>
            <a:srgbClr val="E5E5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统一管理磁盘空间，实施磁盘空间的分配与回收</a:t>
            </a: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实现文件的按名存取</a:t>
            </a:r>
          </a:p>
          <a:p>
            <a:pPr>
              <a:buClr>
                <a:srgbClr val="7030A0"/>
              </a:buClr>
              <a:buSzPct val="90000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             名字空间  </a:t>
            </a:r>
            <a:r>
              <a:rPr lang="zh-CN" altLang="en-US" sz="2400" b="1" baseline="3000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映射    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磁盘空间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实现文件信息的共享，并提供数据可靠性和安全保障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向用户提供一个方便使用、维护的接口，并向用户提供有关信息</a:t>
            </a: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提高文件系统的性能</a:t>
            </a: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提供与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I/O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系统的统一接口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020519" y="4467556"/>
            <a:ext cx="6480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6444208" y="332656"/>
            <a:ext cx="2376264" cy="115212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管理持久性数据</a:t>
            </a:r>
          </a:p>
        </p:txBody>
      </p:sp>
    </p:spTree>
    <p:extLst>
      <p:ext uri="{BB962C8B-B14F-4D97-AF65-F5344CB8AC3E}">
        <p14:creationId xmlns:p14="http://schemas.microsoft.com/office/powerpoint/2010/main" val="27168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文件系统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——DBR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1598566"/>
            <a:ext cx="8389564" cy="571500"/>
            <a:chOff x="642938" y="6021288"/>
            <a:chExt cx="8001000" cy="571500"/>
          </a:xfrm>
        </p:grpSpPr>
        <p:sp>
          <p:nvSpPr>
            <p:cNvPr id="4" name="矩形 3"/>
            <p:cNvSpPr/>
            <p:nvPr/>
          </p:nvSpPr>
          <p:spPr>
            <a:xfrm>
              <a:off x="642938" y="6021288"/>
              <a:ext cx="1285875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92881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5756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86313" y="6021288"/>
              <a:ext cx="1214437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50" y="6021288"/>
              <a:ext cx="2643188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980150"/>
              </p:ext>
            </p:extLst>
          </p:nvPr>
        </p:nvGraphicFramePr>
        <p:xfrm>
          <a:off x="755576" y="2553114"/>
          <a:ext cx="7697788" cy="3972230"/>
        </p:xfrm>
        <a:graphic>
          <a:graphicData uri="http://schemas.openxmlformats.org/drawingml/2006/table">
            <a:tbl>
              <a:tblPr/>
              <a:tblGrid>
                <a:gridCol w="142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4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样值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EB 3C 90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转移指令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03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MSDOS5.0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文件系统标志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(ASCII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4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参数块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(BIOS Parameter Block, BPB)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24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扩展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参数块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(Extended BIOS Parameter Block, EBPB)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5A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引导代码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1FE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55 AA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扇区结束标记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2789576" y="738220"/>
            <a:ext cx="383048" cy="324674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01261" y="188640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4478886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5198966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7544" y="5775030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引导扇区－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BIOS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参数块</a:t>
            </a:r>
          </a:p>
        </p:txBody>
      </p:sp>
      <p:graphicFrame>
        <p:nvGraphicFramePr>
          <p:cNvPr id="82432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7778492"/>
              </p:ext>
            </p:extLst>
          </p:nvPr>
        </p:nvGraphicFramePr>
        <p:xfrm>
          <a:off x="627407" y="1412776"/>
          <a:ext cx="8218487" cy="53340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样值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每扇区字节数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每簇扇区数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01 00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保留扇区数：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从分区引导扇区到第一个文件分配表开始的扇区数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文件分配表个数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根目录项数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：卷上的扇区数，如果该数适合于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(65535)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的话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介质类型：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表明为硬盘，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表明为软盘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C9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每个文件分配表的扇区数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(FAT32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不用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3F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每磁道扇区数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磁头数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3F 00 00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隐藏扇区数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51 42 06 00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大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：如果小扇区数域的取值为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，该域包含的是卷中的扇区总数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361301" y="548680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512" y="2493607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4934" y="371703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5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引导扇区－</a:t>
            </a:r>
            <a:r>
              <a:rPr kumimoji="1"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扩展</a:t>
            </a:r>
            <a:r>
              <a:rPr kumimoji="1"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BIOS</a:t>
            </a:r>
            <a:r>
              <a:rPr kumimoji="1"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参数块</a:t>
            </a:r>
            <a:r>
              <a:rPr kumimoji="1"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(EBPB) </a:t>
            </a:r>
          </a:p>
        </p:txBody>
      </p:sp>
      <p:graphicFrame>
        <p:nvGraphicFramePr>
          <p:cNvPr id="826414" name="Group 4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2916"/>
              </p:ext>
            </p:extLst>
          </p:nvPr>
        </p:nvGraphicFramePr>
        <p:xfrm>
          <a:off x="899592" y="1575929"/>
          <a:ext cx="7776864" cy="5021423"/>
        </p:xfrm>
        <a:graphic>
          <a:graphicData uri="http://schemas.openxmlformats.org/drawingml/2006/table">
            <a:tbl>
              <a:tblPr/>
              <a:tblGrid>
                <a:gridCol w="133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24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每个文件分配表的扇区数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(FAT32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标记：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bit7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，表示只有一个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；否则，两个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互为镜像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2A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版本号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根目录起始簇号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，通常为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FSINFO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所在扇区，通常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引导扇区备份，通常是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号扇区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未用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13H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设备号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未用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扩展引导标识，如果后面三个值有效，设为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0x29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卷序列号：当格式化卷时创建的一个唯一的数字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47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卷标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(ASCII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，建立文件系统时由用户指定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52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系统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：根据磁盘的格式，该域的取值为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FAT12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或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471331" y="1340768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67544" y="3429000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67544" y="2420888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0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2448"/>
            <a:ext cx="6555966" cy="28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文件分配表</a:t>
            </a:r>
            <a:r>
              <a:rPr lang="en-US" altLang="zh-CN" sz="3600" dirty="0"/>
              <a:t>FAT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3000"/>
            <a:ext cx="7931224" cy="4686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CC"/>
                </a:solidFill>
              </a:rPr>
              <a:t>看成是</a:t>
            </a:r>
            <a:r>
              <a:rPr lang="zh-CN" altLang="zh-CN" sz="2400" dirty="0"/>
              <a:t>一个整数数组，每个整数代表数据区的一个簇号</a:t>
            </a:r>
            <a:endParaRPr lang="en-US" altLang="zh-CN" sz="2400" dirty="0"/>
          </a:p>
          <a:p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未使用、坏簇、系统保留、被文件占用（下一簇簇号）、最后一簇（</a:t>
            </a:r>
            <a:r>
              <a:rPr lang="en-US" altLang="zh-CN" sz="2400" dirty="0"/>
              <a:t>0xFFFF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簇号从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开始编号，簇</a:t>
            </a:r>
            <a:r>
              <a:rPr lang="en-US" altLang="zh-CN" sz="2400" dirty="0"/>
              <a:t>0</a:t>
            </a:r>
            <a:r>
              <a:rPr lang="zh-CN" altLang="en-US" sz="2400" dirty="0"/>
              <a:t>和簇</a:t>
            </a:r>
            <a:r>
              <a:rPr lang="en-US" altLang="zh-CN" sz="2400" dirty="0"/>
              <a:t>1</a:t>
            </a:r>
            <a:r>
              <a:rPr lang="zh-CN" altLang="en-US" sz="2400" dirty="0"/>
              <a:t>是保留的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7398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FAT16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</a:p>
        </p:txBody>
      </p:sp>
      <p:graphicFrame>
        <p:nvGraphicFramePr>
          <p:cNvPr id="1015812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44617598"/>
              </p:ext>
            </p:extLst>
          </p:nvPr>
        </p:nvGraphicFramePr>
        <p:xfrm>
          <a:off x="1186706" y="1557436"/>
          <a:ext cx="6697662" cy="38877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域长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文件名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08h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文件扩展名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0Bh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文件属性字节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0Ch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保留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16h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最后一次修改的时间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最后一次修改的日期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1Ah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起始簇号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1Ch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文件大小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02809"/>
              </p:ext>
            </p:extLst>
          </p:nvPr>
        </p:nvGraphicFramePr>
        <p:xfrm>
          <a:off x="1547242" y="5682952"/>
          <a:ext cx="7561262" cy="914400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卷标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隐藏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只读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曲线连接符 7"/>
          <p:cNvCxnSpPr/>
          <p:nvPr/>
        </p:nvCxnSpPr>
        <p:spPr>
          <a:xfrm rot="16200000" flipH="1">
            <a:off x="6718548" y="3803302"/>
            <a:ext cx="2500313" cy="1071563"/>
          </a:xfrm>
          <a:prstGeom prst="curvedConnector3">
            <a:avLst>
              <a:gd name="adj1" fmla="val 50000"/>
            </a:avLst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0419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FAT32</a:t>
            </a:r>
            <a:r>
              <a:rPr lang="zh-CN" altLang="en-US" sz="3600" dirty="0">
                <a:cs typeface="Calibri" pitchFamily="34" charset="0"/>
              </a:rPr>
              <a:t>文件系统</a:t>
            </a:r>
            <a:endParaRPr lang="en-US" altLang="zh-CN" sz="3600" dirty="0">
              <a:cs typeface="Calibri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0992"/>
            <a:ext cx="8075240" cy="468632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FAT32</a:t>
            </a:r>
            <a:r>
              <a:rPr lang="zh-CN" altLang="en-US" sz="2400" dirty="0"/>
              <a:t>的根目录区（</a:t>
            </a:r>
            <a:r>
              <a:rPr lang="en-US" altLang="zh-CN" sz="2400" dirty="0"/>
              <a:t>ROOT</a:t>
            </a:r>
            <a:r>
              <a:rPr lang="zh-CN" altLang="en-US" sz="2400" dirty="0"/>
              <a:t>区）不是固定区域、固定大小，而是数据区的一部分，采用与子目录文件相同的管理方式</a:t>
            </a:r>
          </a:p>
          <a:p>
            <a:r>
              <a:rPr lang="zh-CN" altLang="en-US" sz="2400" dirty="0"/>
              <a:t>目录项仍占</a:t>
            </a:r>
            <a:r>
              <a:rPr lang="en-US" altLang="zh-CN" sz="2400" dirty="0"/>
              <a:t>32</a:t>
            </a:r>
            <a:r>
              <a:rPr lang="zh-CN" altLang="en-US" sz="2400" dirty="0"/>
              <a:t>字节，但分为各种类型（包括：“</a:t>
            </a:r>
            <a:r>
              <a:rPr lang="en-US" altLang="zh-CN" sz="2400" dirty="0"/>
              <a:t>.</a:t>
            </a:r>
            <a:r>
              <a:rPr lang="zh-CN" altLang="en-US" sz="2400" dirty="0"/>
              <a:t>”目录项、“</a:t>
            </a:r>
            <a:r>
              <a:rPr lang="en-US" altLang="zh-CN" sz="2400" dirty="0"/>
              <a:t>..</a:t>
            </a:r>
            <a:r>
              <a:rPr lang="zh-CN" altLang="en-US" sz="2400" dirty="0"/>
              <a:t>”目录项、短文件名目录项、卷标项（根目录）、已删除目录项（第一字节为</a:t>
            </a:r>
            <a:r>
              <a:rPr lang="en-US" altLang="zh-CN" sz="2400" dirty="0"/>
              <a:t>0xE5</a:t>
            </a:r>
            <a:r>
              <a:rPr lang="zh-CN" altLang="en-US" sz="2400" dirty="0"/>
              <a:t>）、长文件名目录项等）</a:t>
            </a:r>
          </a:p>
          <a:p>
            <a:r>
              <a:rPr lang="zh-CN" altLang="en-US" sz="2400" dirty="0"/>
              <a:t>支持长文件名格式</a:t>
            </a:r>
          </a:p>
          <a:p>
            <a:r>
              <a:rPr lang="zh-CN" altLang="en-US" sz="2400" dirty="0"/>
              <a:t>支持</a:t>
            </a:r>
            <a:r>
              <a:rPr lang="en-US" altLang="zh-CN" sz="2400" dirty="0"/>
              <a:t>Unicode</a:t>
            </a:r>
          </a:p>
          <a:p>
            <a:r>
              <a:rPr lang="zh-CN" altLang="en-US" sz="2400" dirty="0"/>
              <a:t>无法支持高级容错特性，不具有内部安全特性</a:t>
            </a:r>
          </a:p>
        </p:txBody>
      </p:sp>
      <p:cxnSp>
        <p:nvCxnSpPr>
          <p:cNvPr id="6" name="曲线连接符 5"/>
          <p:cNvCxnSpPr/>
          <p:nvPr/>
        </p:nvCxnSpPr>
        <p:spPr>
          <a:xfrm rot="16200000" flipH="1">
            <a:off x="2373475" y="2608989"/>
            <a:ext cx="3892995" cy="2520281"/>
          </a:xfrm>
          <a:prstGeom prst="curved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932110" y="5887636"/>
            <a:ext cx="8164347" cy="571500"/>
            <a:chOff x="571472" y="5715020"/>
            <a:chExt cx="8072466" cy="571500"/>
          </a:xfrm>
        </p:grpSpPr>
        <p:sp>
          <p:nvSpPr>
            <p:cNvPr id="8" name="矩形 7"/>
            <p:cNvSpPr/>
            <p:nvPr/>
          </p:nvSpPr>
          <p:spPr>
            <a:xfrm>
              <a:off x="571472" y="5715020"/>
              <a:ext cx="1285879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857351" y="5715020"/>
              <a:ext cx="1428755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86106" y="5715020"/>
              <a:ext cx="1500193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6300" y="5715020"/>
              <a:ext cx="1214441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000741" y="5715020"/>
              <a:ext cx="2643197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57041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64056"/>
            <a:ext cx="7242048" cy="87671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FAT32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目录项</a:t>
            </a:r>
          </a:p>
        </p:txBody>
      </p:sp>
      <p:graphicFrame>
        <p:nvGraphicFramePr>
          <p:cNvPr id="1013763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03890870"/>
              </p:ext>
            </p:extLst>
          </p:nvPr>
        </p:nvGraphicFramePr>
        <p:xfrm>
          <a:off x="899592" y="1626054"/>
          <a:ext cx="7559675" cy="5187322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文件扩展名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文件属性字节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创建时间，精确到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1/10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文件创建时间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文件创建日期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文件最后访问日期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起始簇号的高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最后一次修改的时间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最后一次修改的日期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起始簇号的低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文件长度（子目录为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48407"/>
              </p:ext>
            </p:extLst>
          </p:nvPr>
        </p:nvGraphicFramePr>
        <p:xfrm>
          <a:off x="4067944" y="404664"/>
          <a:ext cx="4968552" cy="6705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归档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隐藏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只读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肘形连接符 2"/>
          <p:cNvCxnSpPr/>
          <p:nvPr/>
        </p:nvCxnSpPr>
        <p:spPr>
          <a:xfrm rot="16200000" flipH="1">
            <a:off x="5578947" y="2060848"/>
            <a:ext cx="1656184" cy="7200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130675" y="514898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130675" y="364502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30675" y="400506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30675" y="436510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30675" y="479715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2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一般长文件名的实现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5" name="Picture 4" descr="04-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4" y="1510432"/>
            <a:ext cx="7200900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6306897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方案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6301110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方案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19872" y="3068960"/>
            <a:ext cx="1152128" cy="392696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403648" y="4563482"/>
            <a:ext cx="1296144" cy="44969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3154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FAT32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－长文件名目录项格式</a:t>
            </a:r>
          </a:p>
        </p:txBody>
      </p:sp>
      <p:graphicFrame>
        <p:nvGraphicFramePr>
          <p:cNvPr id="842804" name="Group 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2278796"/>
              </p:ext>
            </p:extLst>
          </p:nvPr>
        </p:nvGraphicFramePr>
        <p:xfrm>
          <a:off x="1153616" y="1556792"/>
          <a:ext cx="7594923" cy="4248369"/>
        </p:xfrm>
        <a:graphic>
          <a:graphicData uri="http://schemas.openxmlformats.org/drawingml/2006/table">
            <a:tbl>
              <a:tblPr/>
              <a:tblGrid>
                <a:gridCol w="84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0-5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给出序号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表示长文件最后一个目录项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01h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①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0x0F(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长文件名目录项标志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校验值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由短文件名计算得出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文件起始簇号，常置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③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41" name="Text Box 53"/>
          <p:cNvSpPr txBox="1">
            <a:spLocks noChangeArrowheads="1"/>
          </p:cNvSpPr>
          <p:nvPr/>
        </p:nvSpPr>
        <p:spPr bwMode="auto">
          <a:xfrm>
            <a:off x="1187896" y="59245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例子：文件名为</a:t>
            </a:r>
            <a:r>
              <a:rPr kumimoji="1"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The quick 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brown.fox</a:t>
            </a: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，采用</a:t>
            </a:r>
            <a:r>
              <a:rPr kumimoji="1"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Unicode</a:t>
            </a: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编码</a:t>
            </a:r>
          </a:p>
        </p:txBody>
      </p:sp>
      <p:sp>
        <p:nvSpPr>
          <p:cNvPr id="5" name="矩形 4"/>
          <p:cNvSpPr/>
          <p:nvPr/>
        </p:nvSpPr>
        <p:spPr>
          <a:xfrm>
            <a:off x="7812360" y="1026158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方案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8430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recover-ROOT-structure"/>
          <p:cNvPicPr>
            <a:picLocks noChangeAspect="1" noChangeArrowheads="1"/>
          </p:cNvPicPr>
          <p:nvPr/>
        </p:nvPicPr>
        <p:blipFill>
          <a:blip r:embed="rId2" cstate="print">
            <a:lum bright="-50000" contras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8713787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42938" y="285750"/>
            <a:ext cx="2143125" cy="642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第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2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个长文件名目录项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最后一个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)</a:t>
            </a:r>
            <a:endParaRPr lang="zh-CN" altLang="en-US" sz="1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2938" y="6215063"/>
            <a:ext cx="2571750" cy="357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第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1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个长文件名目录项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42938" y="5786438"/>
            <a:ext cx="2571750" cy="357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短目录项</a:t>
            </a:r>
          </a:p>
        </p:txBody>
      </p:sp>
    </p:spTree>
    <p:extLst>
      <p:ext uri="{BB962C8B-B14F-4D97-AF65-F5344CB8AC3E}">
        <p14:creationId xmlns:p14="http://schemas.microsoft.com/office/powerpoint/2010/main" val="87001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文件的分类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633377"/>
            <a:ext cx="7612370" cy="1315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按文件性质和用途分类（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普通文件；目录文件；特殊文件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设备文件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；管道文件；套接字；符号链接文件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95236" y="3073549"/>
            <a:ext cx="7600702" cy="3379787"/>
          </a:xfrm>
          <a:prstGeom prst="rect">
            <a:avLst/>
          </a:prstGeom>
          <a:solidFill>
            <a:srgbClr val="E5E5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普通文件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(regular)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包含了用户的信息，一般为</a:t>
            </a: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ASCII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或二进制文件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(directory)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管理文件系统的系统文件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特殊文件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(special file)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字符设备文件：和输入输出有关，用于模仿串行</a:t>
            </a: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I/O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设备，例如终端，打印机，网络等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块设备文件：模仿磁盘</a:t>
            </a:r>
            <a:endParaRPr lang="zh-CN" altLang="en-US" sz="2400" b="1" kern="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7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课上练习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1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35748"/>
            <a:ext cx="5184576" cy="5161604"/>
          </a:xfrm>
          <a:prstGeom prst="rect">
            <a:avLst/>
          </a:prstGeom>
          <a:solidFill>
            <a:srgbClr val="E5E5FF"/>
          </a:solidFill>
        </p:spPr>
        <p:txBody>
          <a:bodyPr>
            <a:noAutofit/>
          </a:bodyPr>
          <a:lstStyle/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有一个文件系统，</a:t>
            </a:r>
            <a:r>
              <a:rPr lang="zh-CN" altLang="en-US" sz="18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根目录常驻内存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，如图所示。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18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目录文件采用链接结构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，规定一个目录下最多存放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60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个下级文件。下级文件可以是目录文件，也可以是普通文件。每个磁盘块可存放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个下级文件的目录项，若下级文件为目录文件，则目录项给出该目录文件的第一块地址，否则给出普通文件的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的地址。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18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假设文件按自左向右的顺序建立，</a:t>
            </a:r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</a:t>
            </a:r>
            <a:r>
              <a:rPr lang="zh-CN" altLang="en-US" sz="1800" b="1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表示有若干</a:t>
            </a:r>
            <a:r>
              <a:rPr lang="zh-CN" altLang="en-US" sz="18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内容未显示。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 （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）假设普通文件采用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的三级索引结构，即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中给出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13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个磁盘地址，前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个磁盘地址指出文件前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块的物理地址，第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11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个磁盘地址指向一级索引表（给出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个磁盘地址）；第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12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个磁盘地址指向二级索引表，二级索引表中指出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个一级索引表的地址；第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13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个磁盘地址指向三级索引表，三级索引表中指出</a:t>
            </a:r>
            <a:r>
              <a:rPr lang="en-US" altLang="zh-CN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个二级索引表的地址</a:t>
            </a:r>
            <a:r>
              <a:rPr lang="zh-CN" altLang="en-US" sz="1800" dirty="0">
                <a:ea typeface="华文楷体" pitchFamily="2" charset="-122"/>
              </a:rPr>
              <a:t>。</a:t>
            </a:r>
            <a:r>
              <a:rPr lang="zh-CN" altLang="en-US" sz="1800" b="1" dirty="0">
                <a:solidFill>
                  <a:srgbClr val="0000CC"/>
                </a:solidFill>
                <a:ea typeface="华文楷体" pitchFamily="2" charset="-122"/>
              </a:rPr>
              <a:t>若要读文件</a:t>
            </a:r>
            <a:r>
              <a:rPr lang="en-US" altLang="zh-CN" sz="1800" b="1" dirty="0">
                <a:solidFill>
                  <a:srgbClr val="0000CC"/>
                </a:solidFill>
                <a:ea typeface="华文楷体" pitchFamily="2" charset="-122"/>
              </a:rPr>
              <a:t>\A\D\G\I\K</a:t>
            </a:r>
            <a:r>
              <a:rPr lang="zh-CN" altLang="en-US" sz="1800" b="1" dirty="0">
                <a:solidFill>
                  <a:srgbClr val="0000CC"/>
                </a:solidFill>
                <a:ea typeface="华文楷体" pitchFamily="2" charset="-122"/>
              </a:rPr>
              <a:t>中的某一块，最少要启动磁盘几次？最多要启动磁盘几次？</a:t>
            </a:r>
            <a:endParaRPr lang="en-US" altLang="zh-CN" sz="1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24128" y="318146"/>
            <a:ext cx="3096344" cy="3814597"/>
            <a:chOff x="251520" y="1782763"/>
            <a:chExt cx="2317750" cy="3260090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1431767" y="1782763"/>
              <a:ext cx="969078" cy="2727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ROOT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1115333" y="2305054"/>
              <a:ext cx="274327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565103" y="2292856"/>
              <a:ext cx="287725" cy="219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2281545" y="2292856"/>
              <a:ext cx="287725" cy="219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715325" y="2878355"/>
              <a:ext cx="259654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1389661" y="2878355"/>
              <a:ext cx="301761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E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51520" y="3504883"/>
              <a:ext cx="285753" cy="2605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967962" y="3504883"/>
              <a:ext cx="301761" cy="245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G</a:t>
              </a: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546263" y="4078183"/>
              <a:ext cx="348203" cy="207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H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262704" y="4078183"/>
              <a:ext cx="417583" cy="207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62479" name="Oval 15"/>
            <p:cNvSpPr>
              <a:spLocks noChangeArrowheads="1"/>
            </p:cNvSpPr>
            <p:nvPr/>
          </p:nvSpPr>
          <p:spPr bwMode="auto">
            <a:xfrm>
              <a:off x="999861" y="4704710"/>
              <a:ext cx="323235" cy="2953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J</a:t>
              </a:r>
            </a:p>
          </p:txBody>
        </p:sp>
        <p:sp>
          <p:nvSpPr>
            <p:cNvPr id="62480" name="Oval 16"/>
            <p:cNvSpPr>
              <a:spLocks noChangeArrowheads="1"/>
            </p:cNvSpPr>
            <p:nvPr/>
          </p:nvSpPr>
          <p:spPr bwMode="auto">
            <a:xfrm>
              <a:off x="1842621" y="4704710"/>
              <a:ext cx="337736" cy="2953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K</a:t>
              </a:r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H="1">
              <a:off x="1262704" y="2063315"/>
              <a:ext cx="449769" cy="24174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flipH="1">
              <a:off x="1712475" y="2095472"/>
              <a:ext cx="182460" cy="20958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1389661" y="2545685"/>
              <a:ext cx="108456" cy="32047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813573" y="2512418"/>
              <a:ext cx="311968" cy="35373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H="1">
              <a:off x="419945" y="3086827"/>
              <a:ext cx="305589" cy="40142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>
              <a:off x="757432" y="3765473"/>
              <a:ext cx="197771" cy="304947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262704" y="3712246"/>
              <a:ext cx="112921" cy="35817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1618055" y="4307079"/>
              <a:ext cx="252636" cy="41805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>
              <a:off x="1224426" y="4317512"/>
              <a:ext cx="139078" cy="37369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1005243" y="2854769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585776" y="3567790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999493" y="4092299"/>
              <a:ext cx="276222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zh-CN" altLang="en-US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501902" y="4779816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2105465" y="2063315"/>
              <a:ext cx="211168" cy="24174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897785" y="3106787"/>
              <a:ext cx="196495" cy="36150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6" name="Text Box 32"/>
            <p:cNvSpPr txBox="1">
              <a:spLocks noChangeArrowheads="1"/>
            </p:cNvSpPr>
            <p:nvPr/>
          </p:nvSpPr>
          <p:spPr bwMode="auto">
            <a:xfrm>
              <a:off x="1963476" y="2285904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608422" y="4509120"/>
            <a:ext cx="3284057" cy="2047396"/>
          </a:xfrm>
          <a:prstGeom prst="rect">
            <a:avLst/>
          </a:prstGeom>
          <a:solidFill>
            <a:srgbClr val="CC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）若普通文件采用链接结构，要读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\A\D\G\I\K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的第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55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块，最少启动硬盘几次？最多几次？ 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）若普通文件采用顺序结构，要读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\A\D\G\I\K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的第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5555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块，最少启动硬盘几次？最多几次？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86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课上练习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2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7016"/>
            <a:ext cx="7239000" cy="4846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假设</a:t>
            </a:r>
            <a:r>
              <a:rPr lang="zh-CN" altLang="zh-CN" dirty="0"/>
              <a:t>磁盘大小</a:t>
            </a:r>
            <a:r>
              <a:rPr lang="zh-CN" altLang="en-US" dirty="0"/>
              <a:t>为</a:t>
            </a:r>
            <a:r>
              <a:rPr lang="en-US" altLang="zh-CN" dirty="0"/>
              <a:t> 2M</a:t>
            </a:r>
            <a:r>
              <a:rPr lang="zh-CN" altLang="zh-CN" dirty="0"/>
              <a:t>；</a:t>
            </a:r>
            <a:r>
              <a:rPr lang="zh-CN" altLang="en-US" dirty="0"/>
              <a:t>每块</a:t>
            </a:r>
            <a:r>
              <a:rPr lang="en-US" altLang="zh-CN" dirty="0"/>
              <a:t>/</a:t>
            </a:r>
            <a:r>
              <a:rPr lang="zh-CN" altLang="en-US" dirty="0"/>
              <a:t>簇 为</a:t>
            </a:r>
            <a:r>
              <a:rPr lang="en-US" altLang="zh-CN" dirty="0"/>
              <a:t>512</a:t>
            </a:r>
            <a:r>
              <a:rPr lang="zh-CN" altLang="zh-CN" dirty="0"/>
              <a:t>字节；要求画</a:t>
            </a:r>
            <a:r>
              <a:rPr lang="zh-CN" altLang="en-US" dirty="0"/>
              <a:t>出</a:t>
            </a:r>
            <a:r>
              <a:rPr lang="en-US" altLang="zh-CN" dirty="0"/>
              <a:t>UNIX </a:t>
            </a:r>
            <a:r>
              <a:rPr lang="zh-CN" altLang="zh-CN" dirty="0"/>
              <a:t>和</a:t>
            </a:r>
            <a:r>
              <a:rPr lang="en-US" altLang="zh-CN" dirty="0"/>
              <a:t> FAT16</a:t>
            </a:r>
            <a:r>
              <a:rPr lang="zh-CN" altLang="zh-CN" dirty="0"/>
              <a:t>文件系统布局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 \      </a:t>
            </a:r>
            <a:r>
              <a:rPr lang="en-US" altLang="zh-CN" dirty="0" err="1"/>
              <a:t>mkdir</a:t>
            </a:r>
            <a:r>
              <a:rPr lang="en-US" altLang="zh-CN" dirty="0"/>
              <a:t> A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      </a:t>
            </a:r>
            <a:r>
              <a:rPr lang="en-US" altLang="zh-CN" dirty="0" err="1"/>
              <a:t>mkdir</a:t>
            </a:r>
            <a:r>
              <a:rPr lang="en-US" altLang="zh-CN" dirty="0"/>
              <a:t> B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B      create File1(4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\      </a:t>
            </a:r>
            <a:r>
              <a:rPr lang="en-US" altLang="zh-CN" dirty="0" err="1"/>
              <a:t>mkdir</a:t>
            </a:r>
            <a:r>
              <a:rPr lang="en-US" altLang="zh-CN" dirty="0"/>
              <a:t> C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\      </a:t>
            </a:r>
            <a:r>
              <a:rPr lang="en-US" altLang="zh-CN" dirty="0" err="1"/>
              <a:t>mkdir</a:t>
            </a:r>
            <a:r>
              <a:rPr lang="en-US" altLang="zh-CN" dirty="0"/>
              <a:t> D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C      </a:t>
            </a:r>
            <a:r>
              <a:rPr lang="en-US" altLang="zh-CN" dirty="0" err="1"/>
              <a:t>mkdir</a:t>
            </a:r>
            <a:r>
              <a:rPr lang="en-US" altLang="zh-CN" dirty="0"/>
              <a:t> E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E      create  File2 (16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E      </a:t>
            </a:r>
            <a:r>
              <a:rPr lang="en-US" altLang="zh-CN" dirty="0" err="1"/>
              <a:t>mkdir</a:t>
            </a:r>
            <a:r>
              <a:rPr lang="en-US" altLang="zh-CN" dirty="0"/>
              <a:t> F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F      create File3 (8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F      create File4 (2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2051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文件系统的实现</a:t>
            </a:r>
            <a:r>
              <a:rPr lang="en-US" altLang="zh-CN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(2)</a:t>
            </a:r>
            <a:endParaRPr lang="zh-CN" alt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6880" y="2325453"/>
            <a:ext cx="7033592" cy="74350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磁盘空间管理、内存结构、文件操作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26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6.</a:t>
            </a:r>
            <a:r>
              <a:rPr lang="zh-CN" altLang="en-US" sz="3600" dirty="0">
                <a:cs typeface="Calibri" pitchFamily="34" charset="0"/>
              </a:rPr>
              <a:t>磁盘空间管理</a:t>
            </a:r>
            <a:r>
              <a:rPr lang="en-US" altLang="zh-CN" sz="3600" dirty="0">
                <a:cs typeface="Calibri" pitchFamily="34" charset="0"/>
              </a:rPr>
              <a:t>(1/2)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704856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位图法</a:t>
            </a:r>
          </a:p>
          <a:p>
            <a:pPr lvl="2"/>
            <a:r>
              <a:rPr lang="zh-CN" altLang="en-US" noProof="1">
                <a:latin typeface="Times New Roman" pitchFamily="18" charset="0"/>
              </a:rPr>
              <a:t> </a:t>
            </a:r>
            <a:r>
              <a:rPr lang="zh-CN" altLang="en-US" sz="2400" b="1" noProof="1">
                <a:latin typeface="Calibri" pitchFamily="34" charset="0"/>
                <a:ea typeface="华文楷体" pitchFamily="2" charset="-122"/>
                <a:cs typeface="Calibri" pitchFamily="34" charset="0"/>
              </a:rPr>
              <a:t>用一串二进制位反映磁盘空间中分配使用情况，每个物理块对应一位，分配物理块为</a:t>
            </a:r>
            <a:r>
              <a:rPr lang="en-US" altLang="zh-CN" sz="2400" b="1" noProof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sz="2400" b="1" noProof="1">
                <a:latin typeface="Calibri" pitchFamily="34" charset="0"/>
                <a:ea typeface="华文楷体" pitchFamily="2" charset="-122"/>
                <a:cs typeface="Calibri" pitchFamily="34" charset="0"/>
              </a:rPr>
              <a:t>，否则为</a:t>
            </a:r>
            <a:r>
              <a:rPr lang="en-US" altLang="zh-CN" sz="2400" b="1" noProof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lang="zh-CN" altLang="en-US" sz="2400" b="1" noProof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2"/>
            <a:r>
              <a:rPr lang="zh-CN" altLang="en-US" sz="2400" b="1" noProof="1">
                <a:latin typeface="Calibri" pitchFamily="34" charset="0"/>
                <a:ea typeface="华文楷体" pitchFamily="2" charset="-122"/>
                <a:cs typeface="Calibri" pitchFamily="34" charset="0"/>
              </a:rPr>
              <a:t> 申请物理块时，可以在位示图中查找为</a:t>
            </a:r>
            <a:r>
              <a:rPr lang="en-US" altLang="zh-CN" sz="2400" b="1" noProof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 noProof="1">
                <a:latin typeface="Calibri" pitchFamily="34" charset="0"/>
                <a:ea typeface="华文楷体" pitchFamily="2" charset="-122"/>
                <a:cs typeface="Calibri" pitchFamily="34" charset="0"/>
              </a:rPr>
              <a:t>的位，返回对应物理块号</a:t>
            </a:r>
          </a:p>
          <a:p>
            <a:pPr lvl="2"/>
            <a:r>
              <a:rPr lang="zh-CN" altLang="en-US" sz="2200" b="1" noProof="1"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sz="2400" noProof="1">
                <a:latin typeface="Calibri" pitchFamily="34" charset="0"/>
                <a:cs typeface="Calibri" pitchFamily="34" charset="0"/>
              </a:rPr>
              <a:t>归还时，将对应位转置</a:t>
            </a:r>
            <a:r>
              <a:rPr lang="en-US" altLang="zh-CN" sz="2400" noProof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zh-CN" altLang="en-US" sz="2400" noProof="1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空闲块表</a:t>
            </a:r>
            <a:r>
              <a:rPr lang="zh-CN" altLang="en-US" sz="2400" dirty="0">
                <a:latin typeface="楷体_GB2312" pitchFamily="49" charset="-122"/>
              </a:rPr>
              <a:t>  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楷体_GB2312" pitchFamily="49" charset="-122"/>
              </a:rPr>
              <a:t>   将所有空闲块记录在一个表中，即空闲块表，有两项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空闲块链表</a:t>
            </a:r>
          </a:p>
          <a:p>
            <a:pPr lvl="2"/>
            <a:r>
              <a:rPr lang="zh-CN" altLang="en-US" sz="2400" dirty="0">
                <a:latin typeface="楷体_GB2312" pitchFamily="49" charset="-122"/>
              </a:rPr>
              <a:t> 把所有空闲块链成一个链</a:t>
            </a:r>
          </a:p>
          <a:p>
            <a:pPr lvl="2"/>
            <a:r>
              <a:rPr lang="zh-CN" altLang="en-US" sz="2400" dirty="0">
                <a:latin typeface="楷体_GB2312" pitchFamily="49" charset="-122"/>
              </a:rPr>
              <a:t> 扩展：成组链接法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√</a:t>
            </a:r>
          </a:p>
          <a:p>
            <a:pPr eaLnBrk="1" hangingPunct="1">
              <a:buSzPct val="70000"/>
            </a:pP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20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磁盘空间管理</a:t>
            </a:r>
            <a:r>
              <a:rPr lang="en-US" altLang="zh-CN" sz="3600" dirty="0">
                <a:cs typeface="Calibri" pitchFamily="34" charset="0"/>
              </a:rPr>
              <a:t>(2/2)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1210022" y="4941168"/>
            <a:ext cx="7610450" cy="160356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位图计算公式：</a:t>
            </a:r>
          </a:p>
          <a:p>
            <a:pPr eaLnBrk="1" hangingPunct="1"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 已知字号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，位号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j</a:t>
            </a: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：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块号＝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i×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字长＋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zh-CN" altLang="en-US" sz="2200" dirty="0">
                <a:latin typeface="Calibri" pitchFamily="34" charset="0"/>
                <a:cs typeface="Calibri" pitchFamily="34" charset="0"/>
              </a:rPr>
              <a:t>    已知块号：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字号＝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[ 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块号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位号＝块号 </a:t>
            </a:r>
            <a:r>
              <a:rPr lang="en-US" altLang="zh-CN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mod </a:t>
            </a:r>
            <a:r>
              <a:rPr lang="zh-CN" altLang="en-US" sz="2200" dirty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 </a:t>
            </a:r>
          </a:p>
        </p:txBody>
      </p:sp>
      <p:sp>
        <p:nvSpPr>
          <p:cNvPr id="63492" name="内容占位符 3"/>
          <p:cNvSpPr>
            <a:spLocks noGrp="1"/>
          </p:cNvSpPr>
          <p:nvPr>
            <p:ph sz="half" idx="4294967295"/>
          </p:nvPr>
        </p:nvSpPr>
        <p:spPr>
          <a:xfrm>
            <a:off x="827584" y="1581894"/>
            <a:ext cx="7319144" cy="3143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已知块号，则磁盘地址：</a:t>
            </a: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柱面号＝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块号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磁头号＝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（块号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扇区数））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扇区号＝（块号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扇区数））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已知磁盘地址：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块号＝柱面号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扇区数）＋磁头号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扇区数＋扇区号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4288" y="404664"/>
            <a:ext cx="1428750" cy="1071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磁盘块</a:t>
            </a:r>
            <a:endParaRPr lang="en-US" altLang="zh-CN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磁盘配额</a:t>
            </a:r>
          </a:p>
        </p:txBody>
      </p:sp>
    </p:spTree>
    <p:extLst>
      <p:ext uri="{BB962C8B-B14F-4D97-AF65-F5344CB8AC3E}">
        <p14:creationId xmlns:p14="http://schemas.microsoft.com/office/powerpoint/2010/main" val="15288339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成组链接法</a:t>
            </a:r>
            <a:r>
              <a:rPr lang="en-US" altLang="zh-CN" sz="3600" dirty="0">
                <a:cs typeface="Calibri" pitchFamily="34" charset="0"/>
              </a:rPr>
              <a:t>(1/3)</a:t>
            </a:r>
            <a:endParaRPr lang="zh-CN" altLang="en-US" sz="3600" dirty="0">
              <a:cs typeface="Calibri" pitchFamily="34" charset="0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11560" y="1659210"/>
            <a:ext cx="8135938" cy="5010150"/>
            <a:chOff x="476" y="890"/>
            <a:chExt cx="5125" cy="3156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519" y="1977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专用块</a:t>
              </a: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476" y="891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20</a:t>
              </a: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476" y="1089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820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76" y="1287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76" y="1486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476" y="1683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658" y="1471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801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372" y="890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372" y="1088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800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1373" y="1287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799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372" y="1485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1372" y="1682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701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1554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270" y="890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2270" y="1088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700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2270" y="1287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699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2270" y="1485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2270" y="1682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601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2451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166" y="890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166" y="1088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600</a:t>
              </a: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3166" y="1287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599</a:t>
              </a: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3166" y="1485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3166" y="1682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501</a:t>
              </a:r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3348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063" y="890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99</a:t>
              </a:r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4063" y="1088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0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4063" y="1287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499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063" y="1485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4063" y="1682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401</a:t>
              </a:r>
            </a:p>
          </p:txBody>
        </p:sp>
        <p:sp>
          <p:nvSpPr>
            <p:cNvPr id="65570" name="Text Box 34"/>
            <p:cNvSpPr txBox="1">
              <a:spLocks noChangeArrowheads="1"/>
            </p:cNvSpPr>
            <p:nvPr/>
          </p:nvSpPr>
          <p:spPr bwMode="auto">
            <a:xfrm>
              <a:off x="4245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555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2451" y="3045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3" name="Text Box 37"/>
            <p:cNvSpPr txBox="1">
              <a:spLocks noChangeArrowheads="1"/>
            </p:cNvSpPr>
            <p:nvPr/>
          </p:nvSpPr>
          <p:spPr bwMode="auto">
            <a:xfrm>
              <a:off x="3349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4" name="Text Box 38"/>
            <p:cNvSpPr txBox="1">
              <a:spLocks noChangeArrowheads="1"/>
            </p:cNvSpPr>
            <p:nvPr/>
          </p:nvSpPr>
          <p:spPr bwMode="auto">
            <a:xfrm>
              <a:off x="4246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 flipV="1">
              <a:off x="1020" y="890"/>
              <a:ext cx="342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1372" y="2435"/>
              <a:ext cx="642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1544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819</a:t>
              </a:r>
            </a:p>
          </p:txBody>
        </p:sp>
        <p:sp>
          <p:nvSpPr>
            <p:cNvPr id="65578" name="Rectangle 42"/>
            <p:cNvSpPr>
              <a:spLocks noChangeArrowheads="1"/>
            </p:cNvSpPr>
            <p:nvPr/>
          </p:nvSpPr>
          <p:spPr bwMode="auto">
            <a:xfrm>
              <a:off x="1544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820</a:t>
              </a:r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V="1">
              <a:off x="1971" y="890"/>
              <a:ext cx="300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0" name="Line 44"/>
            <p:cNvSpPr>
              <a:spLocks noChangeShapeType="1"/>
            </p:cNvSpPr>
            <p:nvPr/>
          </p:nvSpPr>
          <p:spPr bwMode="auto">
            <a:xfrm flipV="1">
              <a:off x="2869" y="890"/>
              <a:ext cx="298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 flipV="1">
              <a:off x="3765" y="890"/>
              <a:ext cx="299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2" name="Rectangle 46"/>
            <p:cNvSpPr>
              <a:spLocks noChangeArrowheads="1"/>
            </p:cNvSpPr>
            <p:nvPr/>
          </p:nvSpPr>
          <p:spPr bwMode="auto">
            <a:xfrm>
              <a:off x="1372" y="3422"/>
              <a:ext cx="642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3" name="Rectangle 47"/>
            <p:cNvSpPr>
              <a:spLocks noChangeArrowheads="1"/>
            </p:cNvSpPr>
            <p:nvPr/>
          </p:nvSpPr>
          <p:spPr bwMode="auto">
            <a:xfrm>
              <a:off x="1544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801</a:t>
              </a:r>
            </a:p>
          </p:txBody>
        </p:sp>
        <p:sp>
          <p:nvSpPr>
            <p:cNvPr id="65584" name="Rectangle 48"/>
            <p:cNvSpPr>
              <a:spLocks noChangeArrowheads="1"/>
            </p:cNvSpPr>
            <p:nvPr/>
          </p:nvSpPr>
          <p:spPr bwMode="auto">
            <a:xfrm>
              <a:off x="2398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800</a:t>
              </a:r>
            </a:p>
          </p:txBody>
        </p:sp>
        <p:sp>
          <p:nvSpPr>
            <p:cNvPr id="65585" name="Rectangle 49"/>
            <p:cNvSpPr>
              <a:spLocks noChangeArrowheads="1"/>
            </p:cNvSpPr>
            <p:nvPr/>
          </p:nvSpPr>
          <p:spPr bwMode="auto">
            <a:xfrm>
              <a:off x="3295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700</a:t>
              </a:r>
            </a:p>
          </p:txBody>
        </p:sp>
        <p:sp>
          <p:nvSpPr>
            <p:cNvPr id="65586" name="Rectangle 50"/>
            <p:cNvSpPr>
              <a:spLocks noChangeArrowheads="1"/>
            </p:cNvSpPr>
            <p:nvPr/>
          </p:nvSpPr>
          <p:spPr bwMode="auto">
            <a:xfrm>
              <a:off x="4191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600</a:t>
              </a:r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1074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1066" y="1570"/>
              <a:ext cx="306" cy="1855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9" name="Rectangle 54"/>
            <p:cNvSpPr>
              <a:spLocks noChangeArrowheads="1"/>
            </p:cNvSpPr>
            <p:nvPr/>
          </p:nvSpPr>
          <p:spPr bwMode="auto">
            <a:xfrm>
              <a:off x="2269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0" name="Rectangle 55"/>
            <p:cNvSpPr>
              <a:spLocks noChangeArrowheads="1"/>
            </p:cNvSpPr>
            <p:nvPr/>
          </p:nvSpPr>
          <p:spPr bwMode="auto">
            <a:xfrm>
              <a:off x="2440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799</a:t>
              </a:r>
            </a:p>
          </p:txBody>
        </p:sp>
        <p:sp>
          <p:nvSpPr>
            <p:cNvPr id="65591" name="Rectangle 56"/>
            <p:cNvSpPr>
              <a:spLocks noChangeArrowheads="1"/>
            </p:cNvSpPr>
            <p:nvPr/>
          </p:nvSpPr>
          <p:spPr bwMode="auto">
            <a:xfrm>
              <a:off x="2269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2" name="Rectangle 57"/>
            <p:cNvSpPr>
              <a:spLocks noChangeArrowheads="1"/>
            </p:cNvSpPr>
            <p:nvPr/>
          </p:nvSpPr>
          <p:spPr bwMode="auto">
            <a:xfrm>
              <a:off x="2441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701</a:t>
              </a:r>
            </a:p>
          </p:txBody>
        </p:sp>
        <p:sp>
          <p:nvSpPr>
            <p:cNvPr id="65593" name="Line 58"/>
            <p:cNvSpPr>
              <a:spLocks noChangeShapeType="1"/>
            </p:cNvSpPr>
            <p:nvPr/>
          </p:nvSpPr>
          <p:spPr bwMode="auto">
            <a:xfrm>
              <a:off x="1970" y="1405"/>
              <a:ext cx="299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4" name="Line 59"/>
            <p:cNvSpPr>
              <a:spLocks noChangeShapeType="1"/>
            </p:cNvSpPr>
            <p:nvPr/>
          </p:nvSpPr>
          <p:spPr bwMode="auto">
            <a:xfrm>
              <a:off x="1970" y="1802"/>
              <a:ext cx="299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5" name="Rectangle 61"/>
            <p:cNvSpPr>
              <a:spLocks noChangeArrowheads="1"/>
            </p:cNvSpPr>
            <p:nvPr/>
          </p:nvSpPr>
          <p:spPr bwMode="auto">
            <a:xfrm>
              <a:off x="3166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6" name="Rectangle 62"/>
            <p:cNvSpPr>
              <a:spLocks noChangeArrowheads="1"/>
            </p:cNvSpPr>
            <p:nvPr/>
          </p:nvSpPr>
          <p:spPr bwMode="auto">
            <a:xfrm>
              <a:off x="3337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699</a:t>
              </a:r>
            </a:p>
          </p:txBody>
        </p:sp>
        <p:sp>
          <p:nvSpPr>
            <p:cNvPr id="65597" name="Rectangle 63"/>
            <p:cNvSpPr>
              <a:spLocks noChangeArrowheads="1"/>
            </p:cNvSpPr>
            <p:nvPr/>
          </p:nvSpPr>
          <p:spPr bwMode="auto">
            <a:xfrm>
              <a:off x="3166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8" name="Rectangle 64"/>
            <p:cNvSpPr>
              <a:spLocks noChangeArrowheads="1"/>
            </p:cNvSpPr>
            <p:nvPr/>
          </p:nvSpPr>
          <p:spPr bwMode="auto">
            <a:xfrm>
              <a:off x="3338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601</a:t>
              </a:r>
            </a:p>
          </p:txBody>
        </p:sp>
        <p:sp>
          <p:nvSpPr>
            <p:cNvPr id="65599" name="Line 65"/>
            <p:cNvSpPr>
              <a:spLocks noChangeShapeType="1"/>
            </p:cNvSpPr>
            <p:nvPr/>
          </p:nvSpPr>
          <p:spPr bwMode="auto">
            <a:xfrm>
              <a:off x="2868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0" name="Line 66"/>
            <p:cNvSpPr>
              <a:spLocks noChangeShapeType="1"/>
            </p:cNvSpPr>
            <p:nvPr/>
          </p:nvSpPr>
          <p:spPr bwMode="auto">
            <a:xfrm>
              <a:off x="2868" y="1802"/>
              <a:ext cx="298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1" name="Rectangle 68"/>
            <p:cNvSpPr>
              <a:spLocks noChangeArrowheads="1"/>
            </p:cNvSpPr>
            <p:nvPr/>
          </p:nvSpPr>
          <p:spPr bwMode="auto">
            <a:xfrm>
              <a:off x="4062" y="2435"/>
              <a:ext cx="642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2" name="Rectangle 69"/>
            <p:cNvSpPr>
              <a:spLocks noChangeArrowheads="1"/>
            </p:cNvSpPr>
            <p:nvPr/>
          </p:nvSpPr>
          <p:spPr bwMode="auto">
            <a:xfrm>
              <a:off x="4234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599</a:t>
              </a:r>
            </a:p>
          </p:txBody>
        </p:sp>
        <p:sp>
          <p:nvSpPr>
            <p:cNvPr id="65603" name="Rectangle 70"/>
            <p:cNvSpPr>
              <a:spLocks noChangeArrowheads="1"/>
            </p:cNvSpPr>
            <p:nvPr/>
          </p:nvSpPr>
          <p:spPr bwMode="auto">
            <a:xfrm>
              <a:off x="4062" y="3422"/>
              <a:ext cx="642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4" name="Rectangle 71"/>
            <p:cNvSpPr>
              <a:spLocks noChangeArrowheads="1"/>
            </p:cNvSpPr>
            <p:nvPr/>
          </p:nvSpPr>
          <p:spPr bwMode="auto">
            <a:xfrm>
              <a:off x="4235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501</a:t>
              </a:r>
            </a:p>
          </p:txBody>
        </p:sp>
        <p:sp>
          <p:nvSpPr>
            <p:cNvPr id="65605" name="Line 72"/>
            <p:cNvSpPr>
              <a:spLocks noChangeShapeType="1"/>
            </p:cNvSpPr>
            <p:nvPr/>
          </p:nvSpPr>
          <p:spPr bwMode="auto">
            <a:xfrm>
              <a:off x="3764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6" name="Line 73"/>
            <p:cNvSpPr>
              <a:spLocks noChangeShapeType="1"/>
            </p:cNvSpPr>
            <p:nvPr/>
          </p:nvSpPr>
          <p:spPr bwMode="auto">
            <a:xfrm>
              <a:off x="3764" y="1802"/>
              <a:ext cx="298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7" name="Text Box 74"/>
            <p:cNvSpPr txBox="1">
              <a:spLocks noChangeArrowheads="1"/>
            </p:cNvSpPr>
            <p:nvPr/>
          </p:nvSpPr>
          <p:spPr bwMode="auto">
            <a:xfrm>
              <a:off x="5142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608" name="Rectangle 75"/>
            <p:cNvSpPr>
              <a:spLocks noChangeArrowheads="1"/>
            </p:cNvSpPr>
            <p:nvPr/>
          </p:nvSpPr>
          <p:spPr bwMode="auto">
            <a:xfrm>
              <a:off x="4960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9" name="Rectangle 76"/>
            <p:cNvSpPr>
              <a:spLocks noChangeArrowheads="1"/>
            </p:cNvSpPr>
            <p:nvPr/>
          </p:nvSpPr>
          <p:spPr bwMode="auto">
            <a:xfrm>
              <a:off x="5131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499</a:t>
              </a:r>
            </a:p>
          </p:txBody>
        </p:sp>
        <p:sp>
          <p:nvSpPr>
            <p:cNvPr id="65610" name="Rectangle 77"/>
            <p:cNvSpPr>
              <a:spLocks noChangeArrowheads="1"/>
            </p:cNvSpPr>
            <p:nvPr/>
          </p:nvSpPr>
          <p:spPr bwMode="auto">
            <a:xfrm>
              <a:off x="4960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11" name="Rectangle 78"/>
            <p:cNvSpPr>
              <a:spLocks noChangeArrowheads="1"/>
            </p:cNvSpPr>
            <p:nvPr/>
          </p:nvSpPr>
          <p:spPr bwMode="auto">
            <a:xfrm>
              <a:off x="5132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401</a:t>
              </a:r>
            </a:p>
          </p:txBody>
        </p:sp>
        <p:sp>
          <p:nvSpPr>
            <p:cNvPr id="65612" name="Line 79"/>
            <p:cNvSpPr>
              <a:spLocks noChangeShapeType="1"/>
            </p:cNvSpPr>
            <p:nvPr/>
          </p:nvSpPr>
          <p:spPr bwMode="auto">
            <a:xfrm>
              <a:off x="4661" y="1405"/>
              <a:ext cx="299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13" name="Line 80"/>
            <p:cNvSpPr>
              <a:spLocks noChangeShapeType="1"/>
            </p:cNvSpPr>
            <p:nvPr/>
          </p:nvSpPr>
          <p:spPr bwMode="auto">
            <a:xfrm>
              <a:off x="4661" y="1802"/>
              <a:ext cx="299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01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成组链接法</a:t>
            </a:r>
            <a:r>
              <a:rPr lang="en-US" altLang="zh-CN" sz="3600" dirty="0">
                <a:cs typeface="Calibri" pitchFamily="34" charset="0"/>
              </a:rPr>
              <a:t>(2/3)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052099" y="1628800"/>
            <a:ext cx="7408333" cy="4896544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分配和回收的算法如下：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．分配一个空闲块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查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单元（空闲块数）内容：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zh-CN" sz="2200" dirty="0">
                <a:solidFill>
                  <a:srgbClr val="000099"/>
                </a:solidFill>
              </a:rPr>
              <a:t>       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当空闲块数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&gt;1  </a:t>
            </a:r>
            <a:r>
              <a:rPr lang="en-US" altLang="zh-CN" sz="2200" b="1" dirty="0" err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＝ 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＋空闲块数；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从</a:t>
            </a:r>
            <a:r>
              <a:rPr lang="en-US" altLang="zh-CN" sz="2200" b="1" dirty="0" err="1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单元得到一空闲块号；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把该块分配给申请者；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空闲块数减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当空闲块数＝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  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取出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单元内容（一组的第一块块号或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）；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其值＝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无空闲块，申请者等待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 不等于零，把该块内容复制到专用块；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 该块分配给申请者；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把专用块内容读到内存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开始的区域。</a:t>
            </a:r>
          </a:p>
        </p:txBody>
      </p:sp>
    </p:spTree>
    <p:extLst>
      <p:ext uri="{BB962C8B-B14F-4D97-AF65-F5344CB8AC3E}">
        <p14:creationId xmlns:p14="http://schemas.microsoft.com/office/powerpoint/2010/main" val="3827945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成组链接法</a:t>
            </a:r>
            <a:r>
              <a:rPr lang="en-US" altLang="zh-CN" sz="3600" dirty="0">
                <a:cs typeface="Calibri" pitchFamily="34" charset="0"/>
              </a:rPr>
              <a:t>(3/3)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331640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．归还一块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查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单元的空闲块数；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当空闲块数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&lt;100  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空闲块数加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j: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＝ 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＋空闲块数；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归还块号填入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当空闲块数＝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100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，则把内存中登记的信息写入归还块中；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把归还块号填入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将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单元置成</a:t>
            </a:r>
            <a:r>
              <a:rPr lang="en-US" altLang="zh-CN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31302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914822" y="1702627"/>
            <a:ext cx="7408333" cy="108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）系统打开文件表</a:t>
            </a:r>
          </a:p>
          <a:p>
            <a:pPr lvl="2">
              <a:lnSpc>
                <a:spcPct val="90000"/>
              </a:lnSpc>
              <a:buClr>
                <a:srgbClr val="0000CC"/>
              </a:buClr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整个系统一张</a:t>
            </a: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  <a:buClr>
                <a:srgbClr val="0000CC"/>
              </a:buClr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放在内存：用于保存已打开文件的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FCB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cs typeface="Calibri" pitchFamily="34" charset="0"/>
              </a:rPr>
              <a:t>7. </a:t>
            </a:r>
            <a:r>
              <a:rPr lang="zh-CN" altLang="en-US" sz="3600" dirty="0">
                <a:cs typeface="Calibri" pitchFamily="34" charset="0"/>
              </a:rPr>
              <a:t>内存中所需的数据结构</a:t>
            </a:r>
            <a:r>
              <a:rPr lang="en-US" altLang="zh-CN" sz="3600" dirty="0">
                <a:cs typeface="Calibri" pitchFamily="34" charset="0"/>
              </a:rPr>
              <a:t>—UNIX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822" y="4017151"/>
            <a:ext cx="7488832" cy="1404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）用户打开文件表</a:t>
            </a: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每个进程一个</a:t>
            </a: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维护打开文件的状态和信息 </a:t>
            </a:r>
            <a:endParaRPr lang="en-US" altLang="zh-CN" sz="2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进程的</a:t>
            </a:r>
            <a:r>
              <a:rPr lang="en-US" altLang="zh-CN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PCB</a:t>
            </a: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中记录了用户打开文件表的位置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49077" y="2963771"/>
            <a:ext cx="5686425" cy="827087"/>
            <a:chOff x="975" y="935"/>
            <a:chExt cx="3537" cy="543"/>
          </a:xfrm>
        </p:grpSpPr>
        <p:sp>
          <p:nvSpPr>
            <p:cNvPr id="68624" name="Rectangle 24"/>
            <p:cNvSpPr>
              <a:spLocks noChangeArrowheads="1"/>
            </p:cNvSpPr>
            <p:nvPr/>
          </p:nvSpPr>
          <p:spPr bwMode="auto">
            <a:xfrm>
              <a:off x="975" y="935"/>
              <a:ext cx="1905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FCB(</a:t>
              </a:r>
              <a:r>
                <a:rPr kumimoji="1" lang="en-US" altLang="zh-CN" sz="1600" b="1" dirty="0" err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)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</a:p>
          </p:txBody>
        </p:sp>
        <p:sp>
          <p:nvSpPr>
            <p:cNvPr id="68625" name="Rectangle 25"/>
            <p:cNvSpPr>
              <a:spLocks noChangeArrowheads="1"/>
            </p:cNvSpPr>
            <p:nvPr/>
          </p:nvSpPr>
          <p:spPr bwMode="auto">
            <a:xfrm>
              <a:off x="2880" y="935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引用计数</a:t>
              </a:r>
            </a:p>
          </p:txBody>
        </p:sp>
        <p:sp>
          <p:nvSpPr>
            <p:cNvPr id="68626" name="Rectangle 26"/>
            <p:cNvSpPr>
              <a:spLocks noChangeArrowheads="1"/>
            </p:cNvSpPr>
            <p:nvPr/>
          </p:nvSpPr>
          <p:spPr bwMode="auto">
            <a:xfrm>
              <a:off x="3696" y="935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修改标志</a:t>
              </a:r>
            </a:p>
          </p:txBody>
        </p:sp>
        <p:sp>
          <p:nvSpPr>
            <p:cNvPr id="68627" name="Rectangle 30"/>
            <p:cNvSpPr>
              <a:spLocks noChangeArrowheads="1"/>
            </p:cNvSpPr>
            <p:nvPr/>
          </p:nvSpPr>
          <p:spPr bwMode="auto">
            <a:xfrm>
              <a:off x="975" y="1206"/>
              <a:ext cx="1905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8" name="Rectangle 31"/>
            <p:cNvSpPr>
              <a:spLocks noChangeArrowheads="1"/>
            </p:cNvSpPr>
            <p:nvPr/>
          </p:nvSpPr>
          <p:spPr bwMode="auto">
            <a:xfrm>
              <a:off x="2880" y="1206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 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9" name="Rectangle 32"/>
            <p:cNvSpPr>
              <a:spLocks noChangeArrowheads="1"/>
            </p:cNvSpPr>
            <p:nvPr/>
          </p:nvSpPr>
          <p:spPr bwMode="auto">
            <a:xfrm>
              <a:off x="3696" y="1206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 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827584" y="3444089"/>
            <a:ext cx="7072014" cy="2222500"/>
          </a:xfrm>
          <a:custGeom>
            <a:avLst/>
            <a:gdLst>
              <a:gd name="connsiteX0" fmla="*/ 7433676 w 7829135"/>
              <a:gd name="connsiteY0" fmla="*/ 2222205 h 2222205"/>
              <a:gd name="connsiteX1" fmla="*/ 7561267 w 7829135"/>
              <a:gd name="connsiteY1" fmla="*/ 2169042 h 2222205"/>
              <a:gd name="connsiteX2" fmla="*/ 7603797 w 7829135"/>
              <a:gd name="connsiteY2" fmla="*/ 2158409 h 2222205"/>
              <a:gd name="connsiteX3" fmla="*/ 7635695 w 7829135"/>
              <a:gd name="connsiteY3" fmla="*/ 2137144 h 2222205"/>
              <a:gd name="connsiteX4" fmla="*/ 7667593 w 7829135"/>
              <a:gd name="connsiteY4" fmla="*/ 2126512 h 2222205"/>
              <a:gd name="connsiteX5" fmla="*/ 7688858 w 7829135"/>
              <a:gd name="connsiteY5" fmla="*/ 2105246 h 2222205"/>
              <a:gd name="connsiteX6" fmla="*/ 7720755 w 7829135"/>
              <a:gd name="connsiteY6" fmla="*/ 2083981 h 2222205"/>
              <a:gd name="connsiteX7" fmla="*/ 7763286 w 7829135"/>
              <a:gd name="connsiteY7" fmla="*/ 2030819 h 2222205"/>
              <a:gd name="connsiteX8" fmla="*/ 7784551 w 7829135"/>
              <a:gd name="connsiteY8" fmla="*/ 1998921 h 2222205"/>
              <a:gd name="connsiteX9" fmla="*/ 7795183 w 7829135"/>
              <a:gd name="connsiteY9" fmla="*/ 1967023 h 2222205"/>
              <a:gd name="connsiteX10" fmla="*/ 7816448 w 7829135"/>
              <a:gd name="connsiteY10" fmla="*/ 1924493 h 2222205"/>
              <a:gd name="connsiteX11" fmla="*/ 7784551 w 7829135"/>
              <a:gd name="connsiteY11" fmla="*/ 1371600 h 2222205"/>
              <a:gd name="connsiteX12" fmla="*/ 7763286 w 7829135"/>
              <a:gd name="connsiteY12" fmla="*/ 1212112 h 2222205"/>
              <a:gd name="connsiteX13" fmla="*/ 7742020 w 7829135"/>
              <a:gd name="connsiteY13" fmla="*/ 1180214 h 2222205"/>
              <a:gd name="connsiteX14" fmla="*/ 7656960 w 7829135"/>
              <a:gd name="connsiteY14" fmla="*/ 1073888 h 2222205"/>
              <a:gd name="connsiteX15" fmla="*/ 7561267 w 7829135"/>
              <a:gd name="connsiteY15" fmla="*/ 967563 h 2222205"/>
              <a:gd name="connsiteX16" fmla="*/ 7529369 w 7829135"/>
              <a:gd name="connsiteY16" fmla="*/ 946298 h 2222205"/>
              <a:gd name="connsiteX17" fmla="*/ 7433676 w 7829135"/>
              <a:gd name="connsiteY17" fmla="*/ 861237 h 2222205"/>
              <a:gd name="connsiteX18" fmla="*/ 7433676 w 7829135"/>
              <a:gd name="connsiteY18" fmla="*/ 861237 h 2222205"/>
              <a:gd name="connsiteX19" fmla="*/ 7369881 w 7829135"/>
              <a:gd name="connsiteY19" fmla="*/ 818707 h 2222205"/>
              <a:gd name="connsiteX20" fmla="*/ 7295453 w 7829135"/>
              <a:gd name="connsiteY20" fmla="*/ 776177 h 2222205"/>
              <a:gd name="connsiteX21" fmla="*/ 7210393 w 7829135"/>
              <a:gd name="connsiteY21" fmla="*/ 754912 h 2222205"/>
              <a:gd name="connsiteX22" fmla="*/ 7104067 w 7829135"/>
              <a:gd name="connsiteY22" fmla="*/ 733646 h 2222205"/>
              <a:gd name="connsiteX23" fmla="*/ 6976476 w 7829135"/>
              <a:gd name="connsiteY23" fmla="*/ 712381 h 2222205"/>
              <a:gd name="connsiteX24" fmla="*/ 6476746 w 7829135"/>
              <a:gd name="connsiteY24" fmla="*/ 680484 h 2222205"/>
              <a:gd name="connsiteX25" fmla="*/ 5987648 w 7829135"/>
              <a:gd name="connsiteY25" fmla="*/ 669851 h 2222205"/>
              <a:gd name="connsiteX26" fmla="*/ 5891955 w 7829135"/>
              <a:gd name="connsiteY26" fmla="*/ 659219 h 2222205"/>
              <a:gd name="connsiteX27" fmla="*/ 5817527 w 7829135"/>
              <a:gd name="connsiteY27" fmla="*/ 648586 h 2222205"/>
              <a:gd name="connsiteX28" fmla="*/ 5689937 w 7829135"/>
              <a:gd name="connsiteY28" fmla="*/ 637953 h 2222205"/>
              <a:gd name="connsiteX29" fmla="*/ 5541081 w 7829135"/>
              <a:gd name="connsiteY29" fmla="*/ 616688 h 2222205"/>
              <a:gd name="connsiteX30" fmla="*/ 5445388 w 7829135"/>
              <a:gd name="connsiteY30" fmla="*/ 606056 h 2222205"/>
              <a:gd name="connsiteX31" fmla="*/ 5051983 w 7829135"/>
              <a:gd name="connsiteY31" fmla="*/ 584791 h 2222205"/>
              <a:gd name="connsiteX32" fmla="*/ 4871230 w 7829135"/>
              <a:gd name="connsiteY32" fmla="*/ 574158 h 2222205"/>
              <a:gd name="connsiteX33" fmla="*/ 4733007 w 7829135"/>
              <a:gd name="connsiteY33" fmla="*/ 563526 h 2222205"/>
              <a:gd name="connsiteX34" fmla="*/ 4233276 w 7829135"/>
              <a:gd name="connsiteY34" fmla="*/ 552893 h 2222205"/>
              <a:gd name="connsiteX35" fmla="*/ 4020625 w 7829135"/>
              <a:gd name="connsiteY35" fmla="*/ 542260 h 2222205"/>
              <a:gd name="connsiteX36" fmla="*/ 3914300 w 7829135"/>
              <a:gd name="connsiteY36" fmla="*/ 531628 h 2222205"/>
              <a:gd name="connsiteX37" fmla="*/ 3712281 w 7829135"/>
              <a:gd name="connsiteY37" fmla="*/ 520995 h 2222205"/>
              <a:gd name="connsiteX38" fmla="*/ 3478365 w 7829135"/>
              <a:gd name="connsiteY38" fmla="*/ 499730 h 2222205"/>
              <a:gd name="connsiteX39" fmla="*/ 3403937 w 7829135"/>
              <a:gd name="connsiteY39" fmla="*/ 489098 h 2222205"/>
              <a:gd name="connsiteX40" fmla="*/ 3138123 w 7829135"/>
              <a:gd name="connsiteY40" fmla="*/ 467832 h 2222205"/>
              <a:gd name="connsiteX41" fmla="*/ 2595862 w 7829135"/>
              <a:gd name="connsiteY41" fmla="*/ 446567 h 2222205"/>
              <a:gd name="connsiteX42" fmla="*/ 1298690 w 7829135"/>
              <a:gd name="connsiteY42" fmla="*/ 425302 h 2222205"/>
              <a:gd name="connsiteX43" fmla="*/ 1160467 w 7829135"/>
              <a:gd name="connsiteY43" fmla="*/ 414670 h 2222205"/>
              <a:gd name="connsiteX44" fmla="*/ 862755 w 7829135"/>
              <a:gd name="connsiteY44" fmla="*/ 404037 h 2222205"/>
              <a:gd name="connsiteX45" fmla="*/ 798960 w 7829135"/>
              <a:gd name="connsiteY45" fmla="*/ 393405 h 2222205"/>
              <a:gd name="connsiteX46" fmla="*/ 639472 w 7829135"/>
              <a:gd name="connsiteY46" fmla="*/ 382772 h 2222205"/>
              <a:gd name="connsiteX47" fmla="*/ 533146 w 7829135"/>
              <a:gd name="connsiteY47" fmla="*/ 361507 h 2222205"/>
              <a:gd name="connsiteX48" fmla="*/ 405555 w 7829135"/>
              <a:gd name="connsiteY48" fmla="*/ 350874 h 2222205"/>
              <a:gd name="connsiteX49" fmla="*/ 299230 w 7829135"/>
              <a:gd name="connsiteY49" fmla="*/ 318977 h 2222205"/>
              <a:gd name="connsiteX50" fmla="*/ 267332 w 7829135"/>
              <a:gd name="connsiteY50" fmla="*/ 308344 h 2222205"/>
              <a:gd name="connsiteX51" fmla="*/ 203537 w 7829135"/>
              <a:gd name="connsiteY51" fmla="*/ 265814 h 2222205"/>
              <a:gd name="connsiteX52" fmla="*/ 171639 w 7829135"/>
              <a:gd name="connsiteY52" fmla="*/ 244549 h 2222205"/>
              <a:gd name="connsiteX53" fmla="*/ 97211 w 7829135"/>
              <a:gd name="connsiteY53" fmla="*/ 180753 h 2222205"/>
              <a:gd name="connsiteX54" fmla="*/ 33416 w 7829135"/>
              <a:gd name="connsiteY54" fmla="*/ 127591 h 2222205"/>
              <a:gd name="connsiteX55" fmla="*/ 22783 w 7829135"/>
              <a:gd name="connsiteY55" fmla="*/ 31898 h 2222205"/>
              <a:gd name="connsiteX56" fmla="*/ 44048 w 7829135"/>
              <a:gd name="connsiteY56" fmla="*/ 10632 h 2222205"/>
              <a:gd name="connsiteX57" fmla="*/ 75946 w 7829135"/>
              <a:gd name="connsiteY57" fmla="*/ 0 h 2222205"/>
              <a:gd name="connsiteX58" fmla="*/ 171639 w 7829135"/>
              <a:gd name="connsiteY58" fmla="*/ 10632 h 2222205"/>
              <a:gd name="connsiteX59" fmla="*/ 256700 w 7829135"/>
              <a:gd name="connsiteY59" fmla="*/ 31898 h 222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829135" h="2222205">
                <a:moveTo>
                  <a:pt x="7433676" y="2222205"/>
                </a:moveTo>
                <a:cubicBezTo>
                  <a:pt x="7490221" y="2193932"/>
                  <a:pt x="7486336" y="2194019"/>
                  <a:pt x="7561267" y="2169042"/>
                </a:cubicBezTo>
                <a:cubicBezTo>
                  <a:pt x="7575130" y="2164421"/>
                  <a:pt x="7589620" y="2161953"/>
                  <a:pt x="7603797" y="2158409"/>
                </a:cubicBezTo>
                <a:cubicBezTo>
                  <a:pt x="7614430" y="2151321"/>
                  <a:pt x="7624265" y="2142859"/>
                  <a:pt x="7635695" y="2137144"/>
                </a:cubicBezTo>
                <a:cubicBezTo>
                  <a:pt x="7645720" y="2132132"/>
                  <a:pt x="7657982" y="2132278"/>
                  <a:pt x="7667593" y="2126512"/>
                </a:cubicBezTo>
                <a:cubicBezTo>
                  <a:pt x="7676189" y="2121354"/>
                  <a:pt x="7681030" y="2111508"/>
                  <a:pt x="7688858" y="2105246"/>
                </a:cubicBezTo>
                <a:cubicBezTo>
                  <a:pt x="7698836" y="2097263"/>
                  <a:pt x="7710123" y="2091069"/>
                  <a:pt x="7720755" y="2083981"/>
                </a:cubicBezTo>
                <a:cubicBezTo>
                  <a:pt x="7786212" y="1985796"/>
                  <a:pt x="7702678" y="2106578"/>
                  <a:pt x="7763286" y="2030819"/>
                </a:cubicBezTo>
                <a:cubicBezTo>
                  <a:pt x="7771269" y="2020840"/>
                  <a:pt x="7777463" y="2009554"/>
                  <a:pt x="7784551" y="1998921"/>
                </a:cubicBezTo>
                <a:cubicBezTo>
                  <a:pt x="7788095" y="1988288"/>
                  <a:pt x="7790768" y="1977325"/>
                  <a:pt x="7795183" y="1967023"/>
                </a:cubicBezTo>
                <a:cubicBezTo>
                  <a:pt x="7801427" y="1952455"/>
                  <a:pt x="7816071" y="1940339"/>
                  <a:pt x="7816448" y="1924493"/>
                </a:cubicBezTo>
                <a:cubicBezTo>
                  <a:pt x="7829135" y="1391650"/>
                  <a:pt x="7815703" y="1683107"/>
                  <a:pt x="7784551" y="1371600"/>
                </a:cubicBezTo>
                <a:cubicBezTo>
                  <a:pt x="7783170" y="1357787"/>
                  <a:pt x="7775297" y="1244141"/>
                  <a:pt x="7763286" y="1212112"/>
                </a:cubicBezTo>
                <a:cubicBezTo>
                  <a:pt x="7758799" y="1200147"/>
                  <a:pt x="7749109" y="1190847"/>
                  <a:pt x="7742020" y="1180214"/>
                </a:cubicBezTo>
                <a:cubicBezTo>
                  <a:pt x="7717371" y="1106263"/>
                  <a:pt x="7748462" y="1183689"/>
                  <a:pt x="7656960" y="1073888"/>
                </a:cubicBezTo>
                <a:cubicBezTo>
                  <a:pt x="7626691" y="1037565"/>
                  <a:pt x="7597493" y="998613"/>
                  <a:pt x="7561267" y="967563"/>
                </a:cubicBezTo>
                <a:cubicBezTo>
                  <a:pt x="7551565" y="959247"/>
                  <a:pt x="7540002" y="953386"/>
                  <a:pt x="7529369" y="946298"/>
                </a:cubicBezTo>
                <a:cubicBezTo>
                  <a:pt x="7482138" y="883321"/>
                  <a:pt x="7512217" y="913597"/>
                  <a:pt x="7433676" y="861237"/>
                </a:cubicBezTo>
                <a:lnTo>
                  <a:pt x="7433676" y="861237"/>
                </a:lnTo>
                <a:cubicBezTo>
                  <a:pt x="7393854" y="821414"/>
                  <a:pt x="7416044" y="834094"/>
                  <a:pt x="7369881" y="818707"/>
                </a:cubicBezTo>
                <a:cubicBezTo>
                  <a:pt x="7346548" y="803152"/>
                  <a:pt x="7322432" y="785170"/>
                  <a:pt x="7295453" y="776177"/>
                </a:cubicBezTo>
                <a:cubicBezTo>
                  <a:pt x="7267727" y="766935"/>
                  <a:pt x="7238923" y="761252"/>
                  <a:pt x="7210393" y="754912"/>
                </a:cubicBezTo>
                <a:cubicBezTo>
                  <a:pt x="7175110" y="747071"/>
                  <a:pt x="7138356" y="745075"/>
                  <a:pt x="7104067" y="733646"/>
                </a:cubicBezTo>
                <a:cubicBezTo>
                  <a:pt x="7045868" y="714248"/>
                  <a:pt x="7071435" y="720294"/>
                  <a:pt x="6976476" y="712381"/>
                </a:cubicBezTo>
                <a:cubicBezTo>
                  <a:pt x="6836001" y="700675"/>
                  <a:pt x="6624448" y="684960"/>
                  <a:pt x="6476746" y="680484"/>
                </a:cubicBezTo>
                <a:lnTo>
                  <a:pt x="5987648" y="669851"/>
                </a:lnTo>
                <a:lnTo>
                  <a:pt x="5891955" y="659219"/>
                </a:lnTo>
                <a:cubicBezTo>
                  <a:pt x="5867087" y="656111"/>
                  <a:pt x="5842451" y="651210"/>
                  <a:pt x="5817527" y="648586"/>
                </a:cubicBezTo>
                <a:cubicBezTo>
                  <a:pt x="5775084" y="644118"/>
                  <a:pt x="5732403" y="642200"/>
                  <a:pt x="5689937" y="637953"/>
                </a:cubicBezTo>
                <a:cubicBezTo>
                  <a:pt x="5541357" y="623095"/>
                  <a:pt x="5664845" y="633190"/>
                  <a:pt x="5541081" y="616688"/>
                </a:cubicBezTo>
                <a:cubicBezTo>
                  <a:pt x="5509269" y="612446"/>
                  <a:pt x="5477361" y="608836"/>
                  <a:pt x="5445388" y="606056"/>
                </a:cubicBezTo>
                <a:cubicBezTo>
                  <a:pt x="5280198" y="591692"/>
                  <a:pt x="5239530" y="594168"/>
                  <a:pt x="5051983" y="584791"/>
                </a:cubicBezTo>
                <a:lnTo>
                  <a:pt x="4871230" y="574158"/>
                </a:lnTo>
                <a:cubicBezTo>
                  <a:pt x="4825122" y="571084"/>
                  <a:pt x="4779192" y="565065"/>
                  <a:pt x="4733007" y="563526"/>
                </a:cubicBezTo>
                <a:cubicBezTo>
                  <a:pt x="4566485" y="557975"/>
                  <a:pt x="4399853" y="556437"/>
                  <a:pt x="4233276" y="552893"/>
                </a:cubicBezTo>
                <a:lnTo>
                  <a:pt x="4020625" y="542260"/>
                </a:lnTo>
                <a:cubicBezTo>
                  <a:pt x="3985085" y="539891"/>
                  <a:pt x="3949834" y="534079"/>
                  <a:pt x="3914300" y="531628"/>
                </a:cubicBezTo>
                <a:cubicBezTo>
                  <a:pt x="3847027" y="526988"/>
                  <a:pt x="3779621" y="524539"/>
                  <a:pt x="3712281" y="520995"/>
                </a:cubicBezTo>
                <a:cubicBezTo>
                  <a:pt x="3496351" y="494005"/>
                  <a:pt x="3797620" y="530135"/>
                  <a:pt x="3478365" y="499730"/>
                </a:cubicBezTo>
                <a:cubicBezTo>
                  <a:pt x="3453417" y="497354"/>
                  <a:pt x="3428845" y="491866"/>
                  <a:pt x="3403937" y="489098"/>
                </a:cubicBezTo>
                <a:cubicBezTo>
                  <a:pt x="3333787" y="481304"/>
                  <a:pt x="3203592" y="471924"/>
                  <a:pt x="3138123" y="467832"/>
                </a:cubicBezTo>
                <a:cubicBezTo>
                  <a:pt x="2868499" y="450981"/>
                  <a:pt x="2939923" y="458639"/>
                  <a:pt x="2595862" y="446567"/>
                </a:cubicBezTo>
                <a:cubicBezTo>
                  <a:pt x="1834454" y="419851"/>
                  <a:pt x="3075266" y="443431"/>
                  <a:pt x="1298690" y="425302"/>
                </a:cubicBezTo>
                <a:cubicBezTo>
                  <a:pt x="1252616" y="421758"/>
                  <a:pt x="1206623" y="416921"/>
                  <a:pt x="1160467" y="414670"/>
                </a:cubicBezTo>
                <a:cubicBezTo>
                  <a:pt x="1061284" y="409832"/>
                  <a:pt x="961884" y="409868"/>
                  <a:pt x="862755" y="404037"/>
                </a:cubicBezTo>
                <a:cubicBezTo>
                  <a:pt x="841234" y="402771"/>
                  <a:pt x="820421" y="395449"/>
                  <a:pt x="798960" y="393405"/>
                </a:cubicBezTo>
                <a:cubicBezTo>
                  <a:pt x="745919" y="388354"/>
                  <a:pt x="692635" y="386316"/>
                  <a:pt x="639472" y="382772"/>
                </a:cubicBezTo>
                <a:cubicBezTo>
                  <a:pt x="597228" y="372211"/>
                  <a:pt x="580077" y="366722"/>
                  <a:pt x="533146" y="361507"/>
                </a:cubicBezTo>
                <a:cubicBezTo>
                  <a:pt x="490729" y="356794"/>
                  <a:pt x="448085" y="354418"/>
                  <a:pt x="405555" y="350874"/>
                </a:cubicBezTo>
                <a:cubicBezTo>
                  <a:pt x="341281" y="334806"/>
                  <a:pt x="376885" y="344862"/>
                  <a:pt x="299230" y="318977"/>
                </a:cubicBezTo>
                <a:cubicBezTo>
                  <a:pt x="288597" y="315433"/>
                  <a:pt x="276657" y="314561"/>
                  <a:pt x="267332" y="308344"/>
                </a:cubicBezTo>
                <a:lnTo>
                  <a:pt x="203537" y="265814"/>
                </a:lnTo>
                <a:cubicBezTo>
                  <a:pt x="192904" y="258726"/>
                  <a:pt x="180675" y="253585"/>
                  <a:pt x="171639" y="244549"/>
                </a:cubicBezTo>
                <a:cubicBezTo>
                  <a:pt x="43859" y="116769"/>
                  <a:pt x="194368" y="261718"/>
                  <a:pt x="97211" y="180753"/>
                </a:cubicBezTo>
                <a:cubicBezTo>
                  <a:pt x="15351" y="112536"/>
                  <a:pt x="112607" y="180384"/>
                  <a:pt x="33416" y="127591"/>
                </a:cubicBezTo>
                <a:cubicBezTo>
                  <a:pt x="18733" y="83542"/>
                  <a:pt x="0" y="69871"/>
                  <a:pt x="22783" y="31898"/>
                </a:cubicBezTo>
                <a:cubicBezTo>
                  <a:pt x="27941" y="23302"/>
                  <a:pt x="35452" y="15790"/>
                  <a:pt x="44048" y="10632"/>
                </a:cubicBezTo>
                <a:cubicBezTo>
                  <a:pt x="53659" y="4866"/>
                  <a:pt x="65313" y="3544"/>
                  <a:pt x="75946" y="0"/>
                </a:cubicBezTo>
                <a:cubicBezTo>
                  <a:pt x="107844" y="3544"/>
                  <a:pt x="140168" y="4338"/>
                  <a:pt x="171639" y="10632"/>
                </a:cubicBezTo>
                <a:cubicBezTo>
                  <a:pt x="289176" y="34140"/>
                  <a:pt x="198150" y="31898"/>
                  <a:pt x="256700" y="31898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5"/>
          <p:cNvGrpSpPr/>
          <p:nvPr/>
        </p:nvGrpSpPr>
        <p:grpSpPr>
          <a:xfrm>
            <a:off x="1347588" y="5514670"/>
            <a:ext cx="6404070" cy="866658"/>
            <a:chOff x="1188342" y="5440844"/>
            <a:chExt cx="6404070" cy="866658"/>
          </a:xfrm>
        </p:grpSpPr>
        <p:sp>
          <p:nvSpPr>
            <p:cNvPr id="68616" name="Rectangle 6"/>
            <p:cNvSpPr>
              <a:spLocks noChangeArrowheads="1"/>
            </p:cNvSpPr>
            <p:nvPr/>
          </p:nvSpPr>
          <p:spPr bwMode="auto">
            <a:xfrm>
              <a:off x="1188342" y="5440844"/>
              <a:ext cx="129619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文件描述符</a:t>
              </a:r>
            </a:p>
          </p:txBody>
        </p:sp>
        <p:sp>
          <p:nvSpPr>
            <p:cNvPr id="68618" name="Rectangle 8"/>
            <p:cNvSpPr>
              <a:spLocks noChangeArrowheads="1"/>
            </p:cNvSpPr>
            <p:nvPr/>
          </p:nvSpPr>
          <p:spPr bwMode="auto">
            <a:xfrm>
              <a:off x="3488724" y="5440844"/>
              <a:ext cx="1584325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读写指针</a:t>
              </a:r>
            </a:p>
          </p:txBody>
        </p:sp>
        <p:sp>
          <p:nvSpPr>
            <p:cNvPr id="68619" name="Rectangle 9"/>
            <p:cNvSpPr>
              <a:spLocks noChangeArrowheads="1"/>
            </p:cNvSpPr>
            <p:nvPr/>
          </p:nvSpPr>
          <p:spPr bwMode="auto">
            <a:xfrm>
              <a:off x="5073049" y="5440844"/>
              <a:ext cx="251936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系统打开文件表入口</a:t>
              </a:r>
            </a:p>
          </p:txBody>
        </p:sp>
        <p:sp>
          <p:nvSpPr>
            <p:cNvPr id="68620" name="Rectangle 14"/>
            <p:cNvSpPr>
              <a:spLocks noChangeArrowheads="1"/>
            </p:cNvSpPr>
            <p:nvPr/>
          </p:nvSpPr>
          <p:spPr bwMode="auto">
            <a:xfrm>
              <a:off x="1188342" y="5875702"/>
              <a:ext cx="129619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2" name="Rectangle 16"/>
            <p:cNvSpPr>
              <a:spLocks noChangeArrowheads="1"/>
            </p:cNvSpPr>
            <p:nvPr/>
          </p:nvSpPr>
          <p:spPr bwMode="auto">
            <a:xfrm>
              <a:off x="3488724" y="5875702"/>
              <a:ext cx="1584325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3" name="Rectangle 17"/>
            <p:cNvSpPr>
              <a:spLocks noChangeArrowheads="1"/>
            </p:cNvSpPr>
            <p:nvPr/>
          </p:nvSpPr>
          <p:spPr bwMode="auto">
            <a:xfrm>
              <a:off x="5073049" y="5875702"/>
              <a:ext cx="251936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484536" y="5440844"/>
              <a:ext cx="1010068" cy="434857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打开方式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484536" y="5875702"/>
              <a:ext cx="1010068" cy="426794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79561" y="1486602"/>
            <a:ext cx="23391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运行时文件结构</a:t>
            </a:r>
          </a:p>
        </p:txBody>
      </p:sp>
    </p:spTree>
    <p:extLst>
      <p:ext uri="{BB962C8B-B14F-4D97-AF65-F5344CB8AC3E}">
        <p14:creationId xmlns:p14="http://schemas.microsoft.com/office/powerpoint/2010/main" val="40381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操作系统为每个进程维护一个打开文件表</a:t>
            </a:r>
          </a:p>
          <a:p>
            <a:r>
              <a:rPr lang="zh-CN" altLang="en-US" sz="2400" dirty="0"/>
              <a:t>文件描述符即是打开文件的标识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文件描述符</a:t>
            </a:r>
            <a:r>
              <a:rPr lang="en-US" altLang="zh-CN" sz="3600" dirty="0"/>
              <a:t>(File Descriptor)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828801" y="3613993"/>
            <a:ext cx="1887215" cy="508620"/>
            <a:chOff x="2711624" y="4052887"/>
            <a:chExt cx="1887215" cy="508620"/>
          </a:xfrm>
        </p:grpSpPr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19050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</a:rPr>
                <a:t>文件描述符</a:t>
              </a:r>
            </a:p>
          </p:txBody>
        </p:sp>
        <p:cxnSp>
          <p:nvCxnSpPr>
            <p:cNvPr id="6" name="Straight Arrow Connector 14"/>
            <p:cNvCxnSpPr>
              <a:cxnSpLocks noChangeShapeType="1"/>
              <a:stCxn id="5" idx="1"/>
              <a:endCxn id="12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6"/>
          <p:cNvGrpSpPr/>
          <p:nvPr/>
        </p:nvGrpSpPr>
        <p:grpSpPr>
          <a:xfrm>
            <a:off x="1304801" y="3212976"/>
            <a:ext cx="1524000" cy="1481137"/>
            <a:chOff x="1187624" y="3651870"/>
            <a:chExt cx="1524000" cy="1481137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</a:rPr>
                <a:t>打开文件表</a:t>
              </a: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文件的逻辑结构</a:t>
            </a:r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3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72046" y="1700808"/>
            <a:ext cx="7760394" cy="523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文件内部结构：从用户角度看文件，由用户的访问方式确定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1003560" y="2420888"/>
            <a:ext cx="7498080" cy="3827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流式文件、记录式文件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1" y="3140968"/>
            <a:ext cx="771825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444208" y="6165304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A. </a:t>
            </a:r>
            <a:r>
              <a:rPr lang="en-US" altLang="zh-CN" sz="2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Tanenbaum</a:t>
            </a:r>
            <a:endParaRPr lang="zh-CN" alt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6309320"/>
            <a:ext cx="53285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/>
              <a:t>字节序列       记录序列                               树</a:t>
            </a:r>
          </a:p>
        </p:txBody>
      </p:sp>
    </p:spTree>
    <p:extLst>
      <p:ext uri="{BB962C8B-B14F-4D97-AF65-F5344CB8AC3E}">
        <p14:creationId xmlns:p14="http://schemas.microsoft.com/office/powerpoint/2010/main" val="983161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8.</a:t>
            </a:r>
            <a:r>
              <a:rPr lang="zh-CN" altLang="en-US" sz="3600" dirty="0"/>
              <a:t>文件操作的实现</a:t>
            </a:r>
            <a:endParaRPr lang="en-US" altLang="zh-CN" sz="3600" dirty="0"/>
          </a:p>
        </p:txBody>
      </p:sp>
      <p:sp>
        <p:nvSpPr>
          <p:cNvPr id="69635" name="内容占位符 3"/>
          <p:cNvSpPr>
            <a:spLocks noGrp="1"/>
          </p:cNvSpPr>
          <p:nvPr>
            <p:ph idx="1"/>
          </p:nvPr>
        </p:nvSpPr>
        <p:spPr>
          <a:xfrm>
            <a:off x="899592" y="1590032"/>
            <a:ext cx="7239000" cy="23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noProof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创建文件：实质是建立文件的</a:t>
            </a:r>
            <a:r>
              <a:rPr lang="en-US" altLang="zh-CN" sz="2400" noProof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FCB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marL="0" eaLnBrk="1" hangingPunct="1">
              <a:buFontTx/>
              <a:buNone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）分配必要的存储空间</a:t>
            </a:r>
            <a:endParaRPr lang="en-US" altLang="zh-CN" sz="24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buNone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）在目录中为新文件建立一个目录项，根据提供的参数及需要填写有关内容</a:t>
            </a:r>
            <a:endParaRPr lang="en-US" altLang="zh-CN" sz="24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buNone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目的：建立系统与文件的联系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903774" y="4149080"/>
            <a:ext cx="730979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ts val="600"/>
              </a:spcBef>
              <a:defRPr/>
            </a:pPr>
            <a:r>
              <a:rPr lang="zh-CN" altLang="en-US" sz="2400" b="1" noProof="1">
                <a:solidFill>
                  <a:srgbClr val="0000CC"/>
                </a:solidFill>
                <a:latin typeface="+mn-ea"/>
                <a:ea typeface="+mn-ea"/>
                <a:cs typeface="Calibri" pitchFamily="34" charset="0"/>
              </a:rPr>
              <a:t>打开文件：</a:t>
            </a:r>
            <a:endParaRPr lang="en-US" altLang="zh-CN" sz="2400" b="1" noProof="1">
              <a:solidFill>
                <a:srgbClr val="0000CC"/>
              </a:solidFill>
              <a:latin typeface="+mn-ea"/>
              <a:ea typeface="+mn-ea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根据文件名在文件目录中检索，并将该文件的目录项读入内存，建立相应的数据结构，为后续的文件操作做好准备</a:t>
            </a:r>
            <a:endParaRPr lang="en-US" altLang="zh-CN" sz="2400" b="1" kern="0" noProof="1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-342900">
              <a:spcBef>
                <a:spcPts val="600"/>
              </a:spcBef>
              <a:defRPr/>
            </a:pPr>
            <a:r>
              <a:rPr lang="zh-CN" altLang="en-US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文件描述符</a:t>
            </a:r>
            <a:r>
              <a:rPr lang="en-US" altLang="zh-CN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文件句柄</a:t>
            </a:r>
            <a:endParaRPr lang="en-US" altLang="zh-CN" sz="2400" b="1" kern="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-342900" eaLnBrk="0" hangingPunct="0">
              <a:spcBef>
                <a:spcPts val="600"/>
              </a:spcBef>
              <a:defRPr/>
            </a:pPr>
            <a:endParaRPr lang="zh-CN" altLang="en-US" sz="2400" b="1" kern="0" dirty="0">
              <a:solidFill>
                <a:srgbClr val="00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07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文件操作</a:t>
            </a:r>
            <a:r>
              <a:rPr lang="en-US" altLang="zh-CN" sz="3600">
                <a:latin typeface="Times New Roman" pitchFamily="18" charset="0"/>
              </a:rPr>
              <a:t>—</a:t>
            </a:r>
            <a:r>
              <a:rPr lang="zh-CN" altLang="en-US" sz="3600"/>
              <a:t>建立文件</a:t>
            </a:r>
            <a:endParaRPr lang="en-US" altLang="zh-CN" sz="36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1238944" y="1623000"/>
            <a:ext cx="8229600" cy="468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noProof="1">
                <a:latin typeface="Calibri" pitchFamily="34" charset="0"/>
                <a:cs typeface="Calibri" pitchFamily="34" charset="0"/>
              </a:rPr>
              <a:t>create（</a:t>
            </a:r>
            <a:r>
              <a:rPr lang="zh-CN" sz="2400" dirty="0">
                <a:latin typeface="Calibri" pitchFamily="34" charset="0"/>
                <a:cs typeface="Calibri" pitchFamily="34" charset="0"/>
              </a:rPr>
              <a:t>文件名，访问权限）</a:t>
            </a:r>
          </a:p>
          <a:p>
            <a:pPr eaLnBrk="1" hangingPunct="1">
              <a:buFontTx/>
              <a:buNone/>
            </a:pPr>
            <a:r>
              <a:rPr lang="zh-CN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检查参数的合法性</a:t>
            </a:r>
          </a:p>
          <a:p>
            <a:pPr eaLnBrk="1" hangingPunct="1">
              <a:buFontTx/>
              <a:buNone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例如：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文件名是否符合命名规则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                   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有无重名文件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；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合法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→</a:t>
            </a:r>
            <a:r>
              <a:rPr lang="zh-CN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，否则→错误返回</a:t>
            </a:r>
          </a:p>
          <a:p>
            <a:pPr eaLnBrk="1" hangingPunct="1">
              <a:buFontTx/>
              <a:buNone/>
            </a:pPr>
            <a:r>
              <a:rPr lang="zh-CN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申请空目录项，并填写相关内容；</a:t>
            </a:r>
          </a:p>
          <a:p>
            <a:pPr eaLnBrk="1" hangingPunct="1">
              <a:buFontTx/>
              <a:buNone/>
            </a:pPr>
            <a:r>
              <a:rPr lang="zh-CN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为文件申请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磁盘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块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（？）</a:t>
            </a:r>
          </a:p>
          <a:p>
            <a:pPr eaLnBrk="1" hangingPunct="1">
              <a:buFontTx/>
              <a:buNone/>
            </a:pPr>
            <a:r>
              <a:rPr lang="zh-CN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返回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5888" y="6096719"/>
            <a:ext cx="7848600" cy="428625"/>
            <a:chOff x="642938" y="4214813"/>
            <a:chExt cx="7848600" cy="428625"/>
          </a:xfrm>
        </p:grpSpPr>
        <p:sp>
          <p:nvSpPr>
            <p:cNvPr id="5" name="矩形 4"/>
            <p:cNvSpPr/>
            <p:nvPr/>
          </p:nvSpPr>
          <p:spPr>
            <a:xfrm>
              <a:off x="6429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引导记录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9192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超级数据块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05163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空闲区管理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910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节点区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7673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根目录区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053263" y="4214813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文件和目录区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43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文件操作</a:t>
            </a:r>
            <a:r>
              <a:rPr lang="en-US" altLang="zh-CN" sz="3600" dirty="0">
                <a:latin typeface="Times New Roman" pitchFamily="18" charset="0"/>
              </a:rPr>
              <a:t>—</a:t>
            </a:r>
            <a:r>
              <a:rPr lang="zh-CN" altLang="en-US" sz="3600" dirty="0"/>
              <a:t>打开文件</a:t>
            </a:r>
            <a:endParaRPr lang="en-US" altLang="zh-CN" sz="3600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1221432" y="1484784"/>
            <a:ext cx="7239000" cy="484632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为文件读写做准备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给出文件路径名，获得文件句柄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(file handle)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或文件描述符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(file descriptor)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，需将该文件的目录项读到内存</a:t>
            </a:r>
            <a:endParaRPr lang="zh-CN" altLang="en-US" sz="2000" noProof="1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zh-CN" sz="2000" noProof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fd=open（</a:t>
            </a:r>
            <a:r>
              <a:rPr 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文件路径名，打开方式）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①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sz="2000" dirty="0">
                <a:latin typeface="Calibri" pitchFamily="34" charset="0"/>
                <a:cs typeface="Calibri" pitchFamily="34" charset="0"/>
              </a:rPr>
              <a:t>根据文件路径名查目录，找到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目录项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 (</a:t>
            </a:r>
            <a:r>
              <a:rPr lang="zh-CN" altLang="en-US" sz="2000" noProof="1">
                <a:latin typeface="Calibri" pitchFamily="34" charset="0"/>
                <a:cs typeface="Calibri" pitchFamily="34" charset="0"/>
              </a:rPr>
              <a:t>或</a:t>
            </a: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noProof="1">
                <a:latin typeface="Calibri" pitchFamily="34" charset="0"/>
                <a:cs typeface="Calibri" pitchFamily="34" charset="0"/>
              </a:rPr>
              <a:t>节点号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) </a:t>
            </a:r>
            <a:r>
              <a:rPr lang="zh-CN" sz="2000" dirty="0">
                <a:latin typeface="Calibri" pitchFamily="34" charset="0"/>
                <a:cs typeface="Calibri" pitchFamily="34" charset="0"/>
              </a:rPr>
              <a:t>；</a:t>
            </a: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② 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根据文件号查系统打开文件表，看文件是否已被打开；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     是</a:t>
            </a:r>
            <a:r>
              <a:rPr lang="zh-CN" alt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→共享计数加1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     否则→将</a:t>
            </a:r>
            <a:r>
              <a:rPr lang="zh-CN" altLang="en-US" sz="2000" dirty="0">
                <a:latin typeface="Calibri" pitchFamily="34" charset="0"/>
                <a:cs typeface="Calibri" pitchFamily="34" charset="0"/>
                <a:sym typeface="Monotype Sorts" charset="2"/>
              </a:rPr>
              <a:t>目录项</a:t>
            </a: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 (</a:t>
            </a:r>
            <a:r>
              <a:rPr lang="zh-CN" altLang="en-US" sz="2000" noProof="1">
                <a:latin typeface="Calibri" pitchFamily="34" charset="0"/>
                <a:cs typeface="Calibri" pitchFamily="34" charset="0"/>
              </a:rPr>
              <a:t>或</a:t>
            </a: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noProof="1">
                <a:latin typeface="Calibri" pitchFamily="34" charset="0"/>
                <a:cs typeface="Calibri" pitchFamily="34" charset="0"/>
              </a:rPr>
              <a:t>节点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)</a:t>
            </a:r>
            <a:r>
              <a:rPr lang="zh-CN" alt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等信息填入系统打开文件表空表项，共享计数置为1；</a:t>
            </a:r>
            <a:endParaRPr lang="en-US" altLang="zh-CN" sz="2000" dirty="0">
              <a:latin typeface="Calibri" pitchFamily="34" charset="0"/>
              <a:cs typeface="Calibri" pitchFamily="34" charset="0"/>
              <a:sym typeface="Monotype Sorts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③ 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根据打开方式、共享说明和用户身份检查访问合法性；</a:t>
            </a:r>
            <a:endParaRPr lang="zh-CN" altLang="en-US" sz="2000" dirty="0">
              <a:latin typeface="Calibri" pitchFamily="34" charset="0"/>
              <a:cs typeface="Calibri" pitchFamily="34" charset="0"/>
              <a:sym typeface="Monotype Sorts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在用户打开文件表中取一空表项，填写打开方式等，并指向系统打开文件表对应表项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返回信息：</a:t>
            </a:r>
            <a:r>
              <a:rPr lang="en-US" altLang="zh-CN" sz="2000" noProof="1">
                <a:latin typeface="Calibri" pitchFamily="34" charset="0"/>
                <a:cs typeface="Calibri" pitchFamily="34" charset="0"/>
              </a:rPr>
              <a:t>fd：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文件描述符，是一个非负整数，用于以后读写文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件</a:t>
            </a:r>
            <a:endParaRPr lang="zh-CN" altLang="zh-CN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zh-C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79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文件操作</a:t>
            </a:r>
            <a:r>
              <a:rPr lang="en-US" altLang="zh-CN" sz="3600" dirty="0">
                <a:latin typeface="Times New Roman"/>
              </a:rPr>
              <a:t>—</a:t>
            </a:r>
            <a:r>
              <a:rPr lang="zh-CN" altLang="en-US" sz="3600" dirty="0"/>
              <a:t>指针定位</a:t>
            </a:r>
          </a:p>
        </p:txBody>
      </p:sp>
      <p:sp>
        <p:nvSpPr>
          <p:cNvPr id="666626" name="Rectangle 2"/>
          <p:cNvSpPr>
            <a:spLocks noGrp="1" noChangeArrowheads="1"/>
          </p:cNvSpPr>
          <p:nvPr>
            <p:ph idx="1"/>
          </p:nvPr>
        </p:nvSpPr>
        <p:spPr>
          <a:xfrm>
            <a:off x="1115616" y="1580728"/>
            <a:ext cx="7498080" cy="480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seek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fd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zh-CN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新指针的位置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  系统为每个打开文件维护一个读写指针，即相对于文件开头的偏移地址（</a:t>
            </a:r>
            <a:r>
              <a:rPr lang="zh-CN" altLang="en-US" sz="24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读写指针指向每次文件读写的开始位置，在每次读写完成后，读写指针按照读写的数据量自动后移相应数值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400" noProof="1">
                <a:latin typeface="Calibri" pitchFamily="34" charset="0"/>
                <a:cs typeface="Calibri" pitchFamily="34" charset="0"/>
              </a:rPr>
              <a:t>①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由</a:t>
            </a: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fd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查用户打开文件表，找到对应的入口；</a:t>
            </a:r>
          </a:p>
          <a:p>
            <a:pPr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400" noProof="1">
                <a:latin typeface="Calibri" pitchFamily="34" charset="0"/>
                <a:cs typeface="Calibri" pitchFamily="34" charset="0"/>
              </a:rPr>
              <a:t>②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将用户打开文件表中文件读写指针位置设为新指针的位置，供后继读写命令存取该指针处文件内容</a:t>
            </a:r>
            <a:endParaRPr lang="zh-C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47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文件操作</a:t>
            </a:r>
            <a:r>
              <a:rPr lang="en-US" altLang="zh-CN" sz="3600" dirty="0">
                <a:latin typeface="Times New Roman"/>
              </a:rPr>
              <a:t>—</a:t>
            </a:r>
            <a:r>
              <a:rPr lang="zh-CN" altLang="en-US" sz="3600" dirty="0"/>
              <a:t>读文件</a:t>
            </a:r>
            <a:endParaRPr lang="en-US" altLang="zh-CN" sz="3600" dirty="0"/>
          </a:p>
        </p:txBody>
      </p:sp>
      <p:sp>
        <p:nvSpPr>
          <p:cNvPr id="667650" name="Rectangle 2"/>
          <p:cNvSpPr>
            <a:spLocks noGrp="1" noChangeArrowheads="1"/>
          </p:cNvSpPr>
          <p:nvPr>
            <p:ph idx="1"/>
          </p:nvPr>
        </p:nvSpPr>
        <p:spPr>
          <a:xfrm>
            <a:off x="971600" y="1628800"/>
            <a:ext cx="7239000" cy="511256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（文件句柄或文件描述符，读指针，要读的长度，内存目的地址）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① 根据打开文件时得到的文件描述符，找到相应的文件控制块（目录项）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  确定读操作的合法性     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 读操作合法</a:t>
            </a:r>
            <a:r>
              <a:rPr 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→</a:t>
            </a:r>
            <a:r>
              <a:rPr lang="zh-CN" altLang="zh-CN" sz="2000" noProof="1">
                <a:latin typeface="Calibri" pitchFamily="34" charset="0"/>
                <a:cs typeface="Calibri" pitchFamily="34" charset="0"/>
                <a:sym typeface="Monotype Sorts" charset="2"/>
              </a:rPr>
              <a:t>②</a:t>
            </a:r>
            <a:r>
              <a:rPr 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，否则→</a:t>
            </a:r>
            <a:r>
              <a:rPr lang="zh-CN" altLang="en-US" sz="2000" dirty="0">
                <a:latin typeface="Calibri" pitchFamily="34" charset="0"/>
                <a:cs typeface="Calibri" pitchFamily="34" charset="0"/>
                <a:sym typeface="Monotype Sorts" charset="2"/>
              </a:rPr>
              <a:t>出错处理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  <a:sym typeface="Monotype Sorts" charset="2"/>
              </a:rPr>
              <a:t>      </a:t>
            </a:r>
            <a:r>
              <a:rPr lang="zh-CN" altLang="en-US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  <a:sym typeface="Monotype Sorts" charset="2"/>
              </a:rPr>
              <a:t>问题：</a:t>
            </a:r>
            <a:r>
              <a:rPr lang="zh-CN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文件</a:t>
            </a:r>
            <a:r>
              <a:rPr lang="zh-CN" altLang="en-US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尚</a:t>
            </a:r>
            <a:r>
              <a:rPr lang="zh-CN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未打开？</a:t>
            </a:r>
            <a:endParaRPr lang="en-US" altLang="zh-CN" sz="2000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②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将文件的逻辑块号转换为物理块号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根据参数中的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读指针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、长度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与文件控制块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中的信息，确定块号、块数、块内位移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③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申请缓冲区</a:t>
            </a: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启动磁盘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操作，把磁盘块中的信息读入缓冲区，再传送到指定的内存区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（多次读盘）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⑤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反复执行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③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、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直至读出所需数量的数据或读至文件尾</a:t>
            </a:r>
            <a:endParaRPr lang="zh-CN" altLang="zh-CN" sz="2000" noProof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1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课堂讨论题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怎样实现</a:t>
            </a:r>
            <a:r>
              <a:rPr lang="zh-CN" altLang="zh-CN" sz="2400" dirty="0"/>
              <a:t>系统调用</a:t>
            </a:r>
            <a:r>
              <a:rPr lang="en-US" altLang="zh-CN" sz="2400" dirty="0"/>
              <a:t>rename</a:t>
            </a:r>
            <a:r>
              <a:rPr lang="zh-CN" altLang="en-US" sz="2400" dirty="0"/>
              <a:t>（</a:t>
            </a:r>
            <a:r>
              <a:rPr lang="zh-CN" altLang="zh-CN" sz="2400" dirty="0"/>
              <a:t>给文件重命名</a:t>
            </a:r>
            <a:r>
              <a:rPr lang="zh-CN" altLang="en-US" sz="2400" dirty="0"/>
              <a:t>）</a:t>
            </a:r>
            <a:r>
              <a:rPr lang="zh-CN" altLang="zh-CN" sz="2400" dirty="0"/>
              <a:t>？</a:t>
            </a:r>
            <a:endParaRPr lang="zh-CN" altLang="en-US" sz="2400" dirty="0"/>
          </a:p>
          <a:p>
            <a:r>
              <a:rPr lang="zh-CN" altLang="en-US" sz="2400" dirty="0"/>
              <a:t>怎样实现</a:t>
            </a:r>
            <a:r>
              <a:rPr lang="zh-CN" altLang="zh-CN" sz="2400" dirty="0"/>
              <a:t>系统调用</a:t>
            </a:r>
            <a:r>
              <a:rPr lang="en-US" altLang="zh-CN" sz="2400" dirty="0"/>
              <a:t>copy</a:t>
            </a:r>
            <a:r>
              <a:rPr lang="zh-CN" altLang="en-US" sz="2400" dirty="0"/>
              <a:t>（复制</a:t>
            </a:r>
            <a:r>
              <a:rPr lang="zh-CN" altLang="zh-CN" sz="2400" dirty="0"/>
              <a:t>文件</a:t>
            </a:r>
            <a:r>
              <a:rPr lang="zh-CN" altLang="en-US" sz="2400" dirty="0"/>
              <a:t>）</a:t>
            </a:r>
            <a:r>
              <a:rPr lang="zh-CN" altLang="zh-CN" sz="2400" dirty="0"/>
              <a:t>？</a:t>
            </a:r>
            <a:endParaRPr lang="en-US" altLang="zh-CN" sz="2400" dirty="0"/>
          </a:p>
          <a:p>
            <a:r>
              <a:rPr lang="en-US" altLang="zh-CN" sz="2400" dirty="0"/>
              <a:t>… …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1700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9.</a:t>
            </a:r>
            <a:r>
              <a:rPr lang="zh-CN" altLang="en-US" sz="3600" dirty="0"/>
              <a:t>文件共享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15200" cy="883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文件共享  是指 一个文件被多个用户或进程使用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              多用户系统中的文件共享是很必要的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1797" y="2789485"/>
            <a:ext cx="4892675" cy="1071563"/>
          </a:xfrm>
          <a:prstGeom prst="rect">
            <a:avLst/>
          </a:prstGeom>
          <a:solidFill>
            <a:srgbClr val="E5E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一种实现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文件别名：</a:t>
            </a:r>
            <a:endParaRPr lang="en-US" altLang="zh-CN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    硬链接 和 软链接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6192" y="4145086"/>
            <a:ext cx="7848600" cy="223624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3333FF"/>
              </a:buClr>
              <a:buSzPct val="70000"/>
              <a:defRPr/>
            </a:pPr>
            <a:r>
              <a:rPr lang="zh-CN" altLang="en-US" sz="2200" b="1" kern="0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硬链接</a:t>
            </a:r>
            <a:endParaRPr lang="en-US" altLang="zh-CN" sz="2200" b="1" kern="0" dirty="0">
              <a:solidFill>
                <a:srgbClr val="A50021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利用多个路径名描述同一共享文件，多个目录项指向一个文件 </a:t>
            </a:r>
            <a:endParaRPr lang="en-US" altLang="zh-CN" sz="22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defRPr/>
            </a:pPr>
            <a:r>
              <a:rPr lang="zh-CN" altLang="en-US" sz="2200" b="1" kern="0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软链接</a:t>
            </a:r>
            <a:endParaRPr lang="en-US" altLang="zh-CN" sz="2200" b="1" kern="0" dirty="0">
              <a:solidFill>
                <a:srgbClr val="A50021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建立一种特殊类型的文件，通过文件内容与另一个文件连接</a:t>
            </a:r>
            <a:endParaRPr kumimoji="1" lang="en-US" altLang="zh-CN" sz="22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>
              <a:buClr>
                <a:srgbClr val="3333FF"/>
              </a:buClr>
              <a:buSzPct val="70000"/>
              <a:defRPr/>
            </a:pPr>
            <a:r>
              <a:rPr kumimoji="1" lang="zh-CN" altLang="en-US" sz="2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 例子：“快捷方式”指向其他文件</a:t>
            </a:r>
            <a:endParaRPr lang="zh-CN" altLang="en-US" sz="22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5302423" y="2060848"/>
            <a:ext cx="3855789" cy="2526556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目的：节省时间和存储空间；交换信息</a:t>
            </a:r>
          </a:p>
        </p:txBody>
      </p:sp>
    </p:spTree>
    <p:extLst>
      <p:ext uri="{BB962C8B-B14F-4D97-AF65-F5344CB8AC3E}">
        <p14:creationId xmlns:p14="http://schemas.microsoft.com/office/powerpoint/2010/main" val="2528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cs typeface="Calibri" pitchFamily="34" charset="0"/>
              </a:rPr>
              <a:t>硬链接</a:t>
            </a:r>
            <a:r>
              <a:rPr lang="en-US" altLang="zh-CN" sz="3600" dirty="0">
                <a:cs typeface="Calibri" pitchFamily="34" charset="0"/>
              </a:rPr>
              <a:t>(1/2)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74061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例如：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通过</a:t>
            </a:r>
            <a:r>
              <a:rPr lang="zh-CN" altLang="en-US" sz="2400" b="1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“连接（</a:t>
            </a:r>
            <a:r>
              <a:rPr lang="en-US" altLang="zh-CN" sz="2400" b="1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lang="zh-CN" altLang="en-US" sz="2400" b="1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）”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命令，在用户自己的目录中对要共享的文件建立起相应的表目，即</a:t>
            </a:r>
            <a:r>
              <a:rPr lang="zh-CN" altLang="en-US" sz="2400" b="1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建立两个文件的等价关系</a:t>
            </a: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55576" y="3128920"/>
            <a:ext cx="3587750" cy="3395029"/>
            <a:chOff x="2556336" y="3000372"/>
            <a:chExt cx="3587300" cy="3395671"/>
          </a:xfrm>
        </p:grpSpPr>
        <p:pic>
          <p:nvPicPr>
            <p:cNvPr id="73734" name="Picture 6" descr="04-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336" y="3000372"/>
              <a:ext cx="3587300" cy="3395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857923" y="6093407"/>
              <a:ext cx="1071428" cy="302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共享文件</a:t>
              </a: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13213" y="3082181"/>
            <a:ext cx="3957637" cy="3659187"/>
          </a:xfrm>
          <a:prstGeom prst="rect">
            <a:avLst/>
          </a:prstGeom>
          <a:solidFill>
            <a:srgbClr val="E5E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中直接给出文件地址 </a:t>
            </a:r>
            <a:r>
              <a:rPr lang="en-US" altLang="zh-CN" sz="2000" b="1" kern="0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目录项指向</a:t>
            </a:r>
            <a:r>
              <a:rPr lang="en-US" altLang="zh-CN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3333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以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Linux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为例：目录项分为两部分：文件名和索引结点；</a:t>
            </a:r>
            <a:endParaRPr kumimoji="1" lang="en-US" altLang="zh-CN" sz="2000" b="1" kern="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通过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多个文件名链接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(link)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到同一个索引结点，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可建立同一个文件的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多个彼此平等的别名；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别名的数目记录在索引结点的链接计数中，若其减至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，则文件被删除</a:t>
            </a:r>
            <a:endParaRPr lang="zh-CN" altLang="en-US" sz="2000" b="1" kern="0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endParaRPr lang="zh-CN" altLang="en-US" sz="2000" b="1" kern="0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问题：删除文件时怎样考虑？</a:t>
            </a:r>
          </a:p>
        </p:txBody>
      </p:sp>
    </p:spTree>
    <p:extLst>
      <p:ext uri="{BB962C8B-B14F-4D97-AF65-F5344CB8AC3E}">
        <p14:creationId xmlns:p14="http://schemas.microsoft.com/office/powerpoint/2010/main" val="24981430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硬链接</a:t>
            </a:r>
            <a:r>
              <a:rPr lang="en-US" altLang="zh-CN" sz="3600" dirty="0">
                <a:cs typeface="Calibri" pitchFamily="34" charset="0"/>
              </a:rPr>
              <a:t>(2/2)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74755" name="Picture 4" descr="6-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0"/>
          <a:stretch>
            <a:fillRect/>
          </a:stretch>
        </p:blipFill>
        <p:spPr bwMode="auto">
          <a:xfrm>
            <a:off x="980431" y="1655763"/>
            <a:ext cx="7123112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192713"/>
            <a:ext cx="826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连接前的情况                          创建连接之后                       文件所有者删除文件后</a:t>
            </a:r>
          </a:p>
        </p:txBody>
      </p:sp>
    </p:spTree>
    <p:extLst>
      <p:ext uri="{BB962C8B-B14F-4D97-AF65-F5344CB8AC3E}">
        <p14:creationId xmlns:p14="http://schemas.microsoft.com/office/powerpoint/2010/main" val="4242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软链接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71184" cy="484632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又称 </a:t>
            </a:r>
            <a:r>
              <a:rPr kumimoji="1" lang="zh-CN" alt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符号连接、快捷方式</a:t>
            </a:r>
            <a:endParaRPr kumimoji="1" lang="en-US" altLang="zh-CN" sz="2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建立一种</a:t>
            </a:r>
            <a:r>
              <a:rPr kumimoji="1"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特殊类型（</a:t>
            </a:r>
            <a:r>
              <a:rPr kumimoji="1"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kumimoji="1"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）的文件</a:t>
            </a: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，其内容是</a:t>
            </a:r>
            <a:r>
              <a:rPr kumimoji="1"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要共享的文件路径名</a:t>
            </a:r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只有真正的文件所有者才有指向</a:t>
            </a:r>
            <a:r>
              <a:rPr kumimoji="1" lang="en-US" altLang="zh-CN" sz="2400" dirty="0">
                <a:latin typeface="Calibri" pitchFamily="34" charset="0"/>
                <a:cs typeface="Calibri" pitchFamily="34" charset="0"/>
              </a:rPr>
              <a:t>i</a:t>
            </a: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节点的指针</a:t>
            </a:r>
            <a:endParaRPr kumimoji="1"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latin typeface="Calibri" pitchFamily="34" charset="0"/>
                <a:cs typeface="Calibri" pitchFamily="34" charset="0"/>
              </a:rPr>
              <a:t>可以建立任意的别名关系，甚至原文件是在其他计算机上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问题：系统开销大；目录结构可能形成环状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优势：计算机网络环境下可用</a:t>
            </a:r>
          </a:p>
        </p:txBody>
      </p:sp>
    </p:spTree>
    <p:extLst>
      <p:ext uri="{BB962C8B-B14F-4D97-AF65-F5344CB8AC3E}">
        <p14:creationId xmlns:p14="http://schemas.microsoft.com/office/powerpoint/2010/main" val="210095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文件的逻辑结构</a:t>
            </a:r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(2/2)</a:t>
            </a:r>
            <a:endParaRPr lang="zh-CN" altLang="en-US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Fig12_03a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2"/>
          <a:stretch>
            <a:fillRect/>
          </a:stretch>
        </p:blipFill>
        <p:spPr bwMode="auto">
          <a:xfrm>
            <a:off x="683568" y="1405488"/>
            <a:ext cx="30591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 descr="Fig12_03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75"/>
          <a:stretch>
            <a:fillRect/>
          </a:stretch>
        </p:blipFill>
        <p:spPr bwMode="auto">
          <a:xfrm>
            <a:off x="4764930" y="1429300"/>
            <a:ext cx="3119438" cy="22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 descr="Fig12_03c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4"/>
          <a:stretch>
            <a:fillRect/>
          </a:stretch>
        </p:blipFill>
        <p:spPr bwMode="auto">
          <a:xfrm>
            <a:off x="1403648" y="3871333"/>
            <a:ext cx="3166765" cy="30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3" descr="Fig12_03d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9"/>
          <a:stretch>
            <a:fillRect/>
          </a:stretch>
        </p:blipFill>
        <p:spPr bwMode="auto">
          <a:xfrm>
            <a:off x="5364088" y="3890142"/>
            <a:ext cx="2592036" cy="29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42681" y="22695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2360" y="22695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顺序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0797" y="51979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索引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00588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索引</a:t>
            </a:r>
            <a:endParaRPr lang="en-US" altLang="zh-CN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顺序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83568" y="6237312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W. Stallings</a:t>
            </a:r>
            <a:endParaRPr lang="zh-CN" alt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7740352" y="260648"/>
            <a:ext cx="1296144" cy="1440160"/>
          </a:xfrm>
          <a:prstGeom prst="irregularSeal1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散列</a:t>
            </a:r>
          </a:p>
        </p:txBody>
      </p:sp>
    </p:spTree>
    <p:extLst>
      <p:ext uri="{BB962C8B-B14F-4D97-AF65-F5344CB8AC3E}">
        <p14:creationId xmlns:p14="http://schemas.microsoft.com/office/powerpoint/2010/main" val="230421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408" y="536064"/>
            <a:ext cx="7939088" cy="8047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10.</a:t>
            </a:r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挂载</a:t>
            </a:r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(mount)</a:t>
            </a:r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和卸载</a:t>
            </a:r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3600" dirty="0" err="1">
                <a:latin typeface="Calibri" pitchFamily="34" charset="0"/>
                <a:cs typeface="Calibri" pitchFamily="34" charset="0"/>
              </a:rPr>
              <a:t>unmount</a:t>
            </a:r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1069354" y="2039064"/>
            <a:ext cx="7639050" cy="13899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挂载：将一个文件系统加入到另一个文件系统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用户提供：被挂载的文件系统的根目录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挂载点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Times New Roman" pitchFamily="18" charset="0"/>
            </a:endParaRPr>
          </a:p>
        </p:txBody>
      </p:sp>
      <p:grpSp>
        <p:nvGrpSpPr>
          <p:cNvPr id="3" name="组合 102"/>
          <p:cNvGrpSpPr>
            <a:grpSpLocks/>
          </p:cNvGrpSpPr>
          <p:nvPr/>
        </p:nvGrpSpPr>
        <p:grpSpPr bwMode="auto">
          <a:xfrm>
            <a:off x="1107504" y="3714750"/>
            <a:ext cx="8001000" cy="2020888"/>
            <a:chOff x="687388" y="4194195"/>
            <a:chExt cx="8001000" cy="202088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868363" y="4194195"/>
              <a:ext cx="2970212" cy="896937"/>
              <a:chOff x="1764" y="1977"/>
              <a:chExt cx="1871" cy="565"/>
            </a:xfrm>
            <a:solidFill>
              <a:srgbClr val="FFFF00"/>
            </a:solidFill>
          </p:grpSpPr>
          <p:sp>
            <p:nvSpPr>
              <p:cNvPr id="54" name="Oval 5"/>
              <p:cNvSpPr>
                <a:spLocks noChangeArrowheads="1"/>
              </p:cNvSpPr>
              <p:nvPr/>
            </p:nvSpPr>
            <p:spPr bwMode="auto">
              <a:xfrm>
                <a:off x="2631" y="1977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>
                <a:off x="1764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2631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Oval 8"/>
              <p:cNvSpPr>
                <a:spLocks noChangeArrowheads="1"/>
              </p:cNvSpPr>
              <p:nvPr/>
            </p:nvSpPr>
            <p:spPr bwMode="auto">
              <a:xfrm>
                <a:off x="3064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" name="Oval 9"/>
              <p:cNvSpPr>
                <a:spLocks noChangeArrowheads="1"/>
              </p:cNvSpPr>
              <p:nvPr/>
            </p:nvSpPr>
            <p:spPr bwMode="auto">
              <a:xfrm>
                <a:off x="2197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Oval 10"/>
              <p:cNvSpPr>
                <a:spLocks noChangeArrowheads="1"/>
              </p:cNvSpPr>
              <p:nvPr/>
            </p:nvSpPr>
            <p:spPr bwMode="auto">
              <a:xfrm>
                <a:off x="3498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 flipH="1">
                <a:off x="1866" y="2080"/>
                <a:ext cx="773" cy="327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>
                <a:off x="2278" y="2098"/>
                <a:ext cx="387" cy="301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2691" y="2115"/>
                <a:ext cx="0" cy="284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2751" y="2098"/>
                <a:ext cx="370" cy="309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2760" y="2072"/>
                <a:ext cx="799" cy="335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6806" name="Text Box 16"/>
            <p:cNvSpPr txBox="1">
              <a:spLocks noChangeArrowheads="1"/>
            </p:cNvSpPr>
            <p:nvPr/>
          </p:nvSpPr>
          <p:spPr bwMode="auto">
            <a:xfrm>
              <a:off x="687388" y="5086370"/>
              <a:ext cx="33321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CC"/>
                  </a:solidFill>
                  <a:latin typeface="Verdana" pitchFamily="34" charset="0"/>
                  <a:cs typeface="Arial" charset="0"/>
                </a:rPr>
                <a:t>bin   dev     lib    mnt    usr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891088" y="4194195"/>
              <a:ext cx="3797300" cy="2020887"/>
              <a:chOff x="3029" y="2374"/>
              <a:chExt cx="2392" cy="1273"/>
            </a:xfrm>
            <a:solidFill>
              <a:srgbClr val="FFFF00"/>
            </a:solidFill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3029" y="2374"/>
                <a:ext cx="1871" cy="565"/>
                <a:chOff x="1764" y="1977"/>
                <a:chExt cx="1871" cy="565"/>
              </a:xfrm>
              <a:grpFill/>
            </p:grpSpPr>
            <p:sp>
              <p:nvSpPr>
                <p:cNvPr id="91" name="Oval 19"/>
                <p:cNvSpPr>
                  <a:spLocks noChangeArrowheads="1"/>
                </p:cNvSpPr>
                <p:nvPr/>
              </p:nvSpPr>
              <p:spPr bwMode="auto">
                <a:xfrm>
                  <a:off x="2631" y="1977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" name="Oval 20"/>
                <p:cNvSpPr>
                  <a:spLocks noChangeArrowheads="1"/>
                </p:cNvSpPr>
                <p:nvPr/>
              </p:nvSpPr>
              <p:spPr bwMode="auto">
                <a:xfrm>
                  <a:off x="17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3" name="Oval 21"/>
                <p:cNvSpPr>
                  <a:spLocks noChangeArrowheads="1"/>
                </p:cNvSpPr>
                <p:nvPr/>
              </p:nvSpPr>
              <p:spPr bwMode="auto">
                <a:xfrm>
                  <a:off x="2631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4" name="Oval 22"/>
                <p:cNvSpPr>
                  <a:spLocks noChangeArrowheads="1"/>
                </p:cNvSpPr>
                <p:nvPr/>
              </p:nvSpPr>
              <p:spPr bwMode="auto">
                <a:xfrm>
                  <a:off x="30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" name="Oval 23"/>
                <p:cNvSpPr>
                  <a:spLocks noChangeArrowheads="1"/>
                </p:cNvSpPr>
                <p:nvPr/>
              </p:nvSpPr>
              <p:spPr bwMode="auto">
                <a:xfrm>
                  <a:off x="2197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6" name="Oval 24"/>
                <p:cNvSpPr>
                  <a:spLocks noChangeArrowheads="1"/>
                </p:cNvSpPr>
                <p:nvPr/>
              </p:nvSpPr>
              <p:spPr bwMode="auto">
                <a:xfrm>
                  <a:off x="3498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866" y="2080"/>
                  <a:ext cx="773" cy="327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278" y="2098"/>
                  <a:ext cx="387" cy="301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9" name="Line 27"/>
                <p:cNvSpPr>
                  <a:spLocks noChangeShapeType="1"/>
                </p:cNvSpPr>
                <p:nvPr/>
              </p:nvSpPr>
              <p:spPr bwMode="auto">
                <a:xfrm>
                  <a:off x="2691" y="2115"/>
                  <a:ext cx="0" cy="284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0" name="Line 28"/>
                <p:cNvSpPr>
                  <a:spLocks noChangeShapeType="1"/>
                </p:cNvSpPr>
                <p:nvPr/>
              </p:nvSpPr>
              <p:spPr bwMode="auto">
                <a:xfrm>
                  <a:off x="2751" y="2098"/>
                  <a:ext cx="370" cy="309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1" name="Line 29"/>
                <p:cNvSpPr>
                  <a:spLocks noChangeShapeType="1"/>
                </p:cNvSpPr>
                <p:nvPr/>
              </p:nvSpPr>
              <p:spPr bwMode="auto">
                <a:xfrm>
                  <a:off x="2760" y="2072"/>
                  <a:ext cx="799" cy="335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3458" y="2796"/>
                <a:ext cx="1871" cy="565"/>
                <a:chOff x="1764" y="1977"/>
                <a:chExt cx="1871" cy="565"/>
              </a:xfrm>
              <a:grpFill/>
            </p:grpSpPr>
            <p:sp>
              <p:nvSpPr>
                <p:cNvPr id="80" name="Oval 31"/>
                <p:cNvSpPr>
                  <a:spLocks noChangeArrowheads="1"/>
                </p:cNvSpPr>
                <p:nvPr/>
              </p:nvSpPr>
              <p:spPr bwMode="auto">
                <a:xfrm>
                  <a:off x="2631" y="1977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1" name="Oval 32"/>
                <p:cNvSpPr>
                  <a:spLocks noChangeArrowheads="1"/>
                </p:cNvSpPr>
                <p:nvPr/>
              </p:nvSpPr>
              <p:spPr bwMode="auto">
                <a:xfrm>
                  <a:off x="17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" name="Oval 33"/>
                <p:cNvSpPr>
                  <a:spLocks noChangeArrowheads="1"/>
                </p:cNvSpPr>
                <p:nvPr/>
              </p:nvSpPr>
              <p:spPr bwMode="auto">
                <a:xfrm>
                  <a:off x="2631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3" name="Oval 34"/>
                <p:cNvSpPr>
                  <a:spLocks noChangeArrowheads="1"/>
                </p:cNvSpPr>
                <p:nvPr/>
              </p:nvSpPr>
              <p:spPr bwMode="auto">
                <a:xfrm>
                  <a:off x="30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4" name="Oval 35"/>
                <p:cNvSpPr>
                  <a:spLocks noChangeArrowheads="1"/>
                </p:cNvSpPr>
                <p:nvPr/>
              </p:nvSpPr>
              <p:spPr bwMode="auto">
                <a:xfrm>
                  <a:off x="2197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5" name="Oval 36"/>
                <p:cNvSpPr>
                  <a:spLocks noChangeArrowheads="1"/>
                </p:cNvSpPr>
                <p:nvPr/>
              </p:nvSpPr>
              <p:spPr bwMode="auto">
                <a:xfrm>
                  <a:off x="3498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866" y="2080"/>
                  <a:ext cx="773" cy="327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278" y="2098"/>
                  <a:ext cx="387" cy="301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8" name="Line 39"/>
                <p:cNvSpPr>
                  <a:spLocks noChangeShapeType="1"/>
                </p:cNvSpPr>
                <p:nvPr/>
              </p:nvSpPr>
              <p:spPr bwMode="auto">
                <a:xfrm>
                  <a:off x="2691" y="2115"/>
                  <a:ext cx="0" cy="284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9" name="Line 40"/>
                <p:cNvSpPr>
                  <a:spLocks noChangeShapeType="1"/>
                </p:cNvSpPr>
                <p:nvPr/>
              </p:nvSpPr>
              <p:spPr bwMode="auto">
                <a:xfrm>
                  <a:off x="2751" y="2098"/>
                  <a:ext cx="370" cy="309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0" name="Line 41"/>
                <p:cNvSpPr>
                  <a:spLocks noChangeShapeType="1"/>
                </p:cNvSpPr>
                <p:nvPr/>
              </p:nvSpPr>
              <p:spPr bwMode="auto">
                <a:xfrm>
                  <a:off x="2760" y="2072"/>
                  <a:ext cx="799" cy="335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69" name="Line 42"/>
              <p:cNvSpPr>
                <a:spLocks noChangeShapeType="1"/>
              </p:cNvSpPr>
              <p:nvPr/>
            </p:nvSpPr>
            <p:spPr bwMode="auto">
              <a:xfrm flipH="1">
                <a:off x="3305" y="3336"/>
                <a:ext cx="159" cy="275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3533" y="3353"/>
                <a:ext cx="0" cy="284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3584" y="3318"/>
                <a:ext cx="138" cy="310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 flipH="1">
                <a:off x="3808" y="3353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3997" y="3346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 flipH="1">
                <a:off x="4240" y="3353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4429" y="3346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 flipH="1">
                <a:off x="4678" y="3354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7" name="Line 50"/>
              <p:cNvSpPr>
                <a:spLocks noChangeShapeType="1"/>
              </p:cNvSpPr>
              <p:nvPr/>
            </p:nvSpPr>
            <p:spPr bwMode="auto">
              <a:xfrm>
                <a:off x="4867" y="3347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 flipH="1">
                <a:off x="5121" y="3355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5310" y="3348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6808" name="Text Box 53"/>
            <p:cNvSpPr txBox="1">
              <a:spLocks noChangeArrowheads="1"/>
            </p:cNvSpPr>
            <p:nvPr/>
          </p:nvSpPr>
          <p:spPr bwMode="auto">
            <a:xfrm>
              <a:off x="4702175" y="5030807"/>
              <a:ext cx="3360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CC"/>
                  </a:solidFill>
                  <a:latin typeface="Verdana" pitchFamily="34" charset="0"/>
                  <a:cs typeface="Arial" charset="0"/>
                </a:rPr>
                <a:t>bin   dev     lib              usr</a:t>
              </a:r>
            </a:p>
          </p:txBody>
        </p:sp>
      </p:grpSp>
      <p:sp>
        <p:nvSpPr>
          <p:cNvPr id="2" name="爆炸形 1 1"/>
          <p:cNvSpPr/>
          <p:nvPr/>
        </p:nvSpPr>
        <p:spPr>
          <a:xfrm>
            <a:off x="1505966" y="5503863"/>
            <a:ext cx="1643062" cy="1237505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470034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30896" y="2348880"/>
            <a:ext cx="6961584" cy="743507"/>
          </a:xfrm>
        </p:spPr>
        <p:txBody>
          <a:bodyPr>
            <a:normAutofit fontScale="92500"/>
          </a:bodyPr>
          <a:lstStyle/>
          <a:p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文件系统的一致性、文件系统的安全、</a:t>
            </a:r>
            <a:r>
              <a:rPr lang="en-US" altLang="zh-CN" sz="2800" b="1" i="1" dirty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64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文件系统的可靠性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859216" cy="446689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可靠性：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   抵御和预防各种物理性破坏和人为性破坏的能力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坏块问题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备份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  通过转储操作，形成文件或文件系统的多个副本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9935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文件系统备份</a:t>
            </a:r>
            <a:endParaRPr lang="en-US" altLang="zh-CN" sz="3600" dirty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527032" cy="21076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全量转储：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</a:rPr>
              <a:t>      定期将所有文件拷贝到后援存储器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增量转储：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Calibri" pitchFamily="34" charset="0"/>
                <a:ea typeface="华文楷体" pitchFamily="2" charset="-122"/>
              </a:rPr>
              <a:t>      只转储修改过的文件，即两次备份之间的修改，减少系统开销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3912" y="3947306"/>
            <a:ext cx="7487312" cy="207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物理转储：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从磁盘第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块开始，将所有磁盘块按序输出到磁带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逻辑转储：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从一个或几个指定目录开始，递归地转储自给定日期后所有更改的文件和目录</a:t>
            </a:r>
          </a:p>
        </p:txBody>
      </p:sp>
    </p:spTree>
    <p:extLst>
      <p:ext uri="{BB962C8B-B14F-4D97-AF65-F5344CB8AC3E}">
        <p14:creationId xmlns:p14="http://schemas.microsoft.com/office/powerpoint/2010/main" val="24435243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cs typeface="Calibri" pitchFamily="34" charset="0"/>
              </a:rPr>
              <a:t>2.</a:t>
            </a:r>
            <a:r>
              <a:rPr lang="zh-CN" altLang="en-US" sz="3600" dirty="0">
                <a:cs typeface="Calibri" pitchFamily="34" charset="0"/>
              </a:rPr>
              <a:t>文件系统一致性</a:t>
            </a:r>
            <a:r>
              <a:rPr lang="en-US" altLang="zh-CN" sz="3600" dirty="0">
                <a:cs typeface="Calibri" pitchFamily="34" charset="0"/>
              </a:rPr>
              <a:t>(1/2)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751032"/>
            <a:ext cx="7571184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990099"/>
                </a:solidFill>
                <a:latin typeface="Times New Roman" pitchFamily="18" charset="0"/>
              </a:rPr>
              <a:t>问题的产生：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   磁盘块  </a:t>
            </a:r>
            <a:r>
              <a:rPr lang="zh-CN" sz="2400" b="1" dirty="0">
                <a:latin typeface="Times New Roman" pitchFamily="18" charset="0"/>
                <a:sym typeface="Monotype Sorts" charset="2"/>
              </a:rPr>
              <a:t>→</a:t>
            </a:r>
            <a:r>
              <a:rPr lang="en-US" altLang="zh-CN" sz="2400" b="1" dirty="0">
                <a:latin typeface="Times New Roman" pitchFamily="18" charset="0"/>
                <a:sym typeface="Monotype Sorts" charset="2"/>
              </a:rPr>
              <a:t>  </a:t>
            </a:r>
            <a:r>
              <a:rPr lang="zh-CN" altLang="en-US" sz="2400" b="1" dirty="0">
                <a:latin typeface="Times New Roman" pitchFamily="18" charset="0"/>
                <a:sym typeface="Monotype Sorts" charset="2"/>
              </a:rPr>
              <a:t>内存  </a:t>
            </a:r>
            <a:r>
              <a:rPr lang="zh-CN" sz="2400" b="1" dirty="0">
                <a:latin typeface="Times New Roman" pitchFamily="18" charset="0"/>
                <a:sym typeface="Monotype Sorts" charset="2"/>
              </a:rPr>
              <a:t>→</a:t>
            </a:r>
            <a:r>
              <a:rPr lang="en-US" altLang="zh-CN" sz="2400" b="1" dirty="0">
                <a:latin typeface="Times New Roman" pitchFamily="18" charset="0"/>
                <a:sym typeface="Monotype Sorts" charset="2"/>
              </a:rPr>
              <a:t>  </a:t>
            </a:r>
            <a:r>
              <a:rPr lang="zh-CN" altLang="en-US" sz="2400" b="1" dirty="0">
                <a:latin typeface="Times New Roman" pitchFamily="18" charset="0"/>
                <a:sym typeface="Monotype Sorts" charset="2"/>
              </a:rPr>
              <a:t>写回磁盘块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itchFamily="18" charset="0"/>
                <a:sym typeface="Monotype Sorts" charset="2"/>
              </a:rPr>
              <a:t>     若在写回之前，系统崩溃，则文件系统出现不一致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solidFill>
                <a:srgbClr val="990099"/>
              </a:solidFill>
              <a:latin typeface="Times New Roman" pitchFamily="18" charset="0"/>
              <a:sym typeface="Monotype Sorts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990099"/>
                </a:solidFill>
                <a:latin typeface="Times New Roman" pitchFamily="18" charset="0"/>
                <a:sym typeface="Monotype Sorts" charset="2"/>
              </a:rPr>
              <a:t>解决方案：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itchFamily="18" charset="0"/>
                <a:sym typeface="Monotype Sorts" charset="2"/>
              </a:rPr>
              <a:t>    设计一个实用程序，当系统再次启动时，运行该程序，检查磁盘块和目录系统</a:t>
            </a:r>
          </a:p>
        </p:txBody>
      </p:sp>
    </p:spTree>
    <p:extLst>
      <p:ext uri="{BB962C8B-B14F-4D97-AF65-F5344CB8AC3E}">
        <p14:creationId xmlns:p14="http://schemas.microsoft.com/office/powerpoint/2010/main" val="5776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文件系统一致性</a:t>
            </a:r>
            <a:r>
              <a:rPr lang="en-US" altLang="zh-CN" sz="3600" dirty="0"/>
              <a:t>(2/2)</a:t>
            </a:r>
            <a:endParaRPr lang="zh-CN" altLang="en-US" sz="3600" dirty="0"/>
          </a:p>
        </p:txBody>
      </p:sp>
      <p:grpSp>
        <p:nvGrpSpPr>
          <p:cNvPr id="78851" name="组合 14"/>
          <p:cNvGrpSpPr>
            <a:grpSpLocks/>
          </p:cNvGrpSpPr>
          <p:nvPr/>
        </p:nvGrpSpPr>
        <p:grpSpPr bwMode="auto">
          <a:xfrm>
            <a:off x="251520" y="1501899"/>
            <a:ext cx="8621712" cy="3786188"/>
            <a:chOff x="458818" y="1785926"/>
            <a:chExt cx="8621416" cy="3786214"/>
          </a:xfrm>
        </p:grpSpPr>
        <p:pic>
          <p:nvPicPr>
            <p:cNvPr id="78853" name="Picture 1030" descr="04-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b="3510"/>
            <a:stretch>
              <a:fillRect/>
            </a:stretch>
          </p:blipFill>
          <p:spPr bwMode="auto">
            <a:xfrm>
              <a:off x="458818" y="1785926"/>
              <a:ext cx="8470900" cy="378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43224" y="2214554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571798" y="2857496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540049" y="4460882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547987" y="5103824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929337" y="4437069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937273" y="5080012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337" y="2211379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937273" y="2854321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14533" y="3357562"/>
              <a:ext cx="5000453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763688" y="5301208"/>
            <a:ext cx="5314950" cy="13573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UNIX</a:t>
            </a: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一致性检查工作过程：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  两张表，每块对应一个表中的计数器，初值为</a:t>
            </a:r>
            <a:r>
              <a:rPr lang="en-US" altLang="zh-CN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表一：记录了每块在文件中出现的次数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表二：记录了每块在空闲块表中出现的次数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18814" y="2953256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321249" y="5177532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78535" y="5187194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文件系统写入方式</a:t>
            </a:r>
            <a:endParaRPr lang="en-US" altLang="zh-CN" sz="36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00200"/>
            <a:ext cx="8229600" cy="4925144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(1)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通写（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write-through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内存中的修改立即写到磁盘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缺点：速度性能差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例： 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FAT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文件系统</a:t>
            </a: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(2)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延迟写（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lazy-write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利用回写（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write back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）缓存的方法得到高速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可恢复性差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(3)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可恢复写（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transaction log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采用事务日志来实现文件系统的写入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既考虑安全性，又考虑速度性能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例：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NTFS</a:t>
            </a:r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爆炸形 2 4"/>
          <p:cNvSpPr/>
          <p:nvPr/>
        </p:nvSpPr>
        <p:spPr>
          <a:xfrm>
            <a:off x="4932040" y="786383"/>
            <a:ext cx="4176464" cy="2570609"/>
          </a:xfrm>
          <a:prstGeom prst="irregularSeal2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考虑文件系统一致性和速度</a:t>
            </a:r>
          </a:p>
        </p:txBody>
      </p:sp>
    </p:spTree>
    <p:extLst>
      <p:ext uri="{BB962C8B-B14F-4D97-AF65-F5344CB8AC3E}">
        <p14:creationId xmlns:p14="http://schemas.microsoft.com/office/powerpoint/2010/main" val="3866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9165072-2D76-451C-8334-9FCAEA66C37C}"/>
              </a:ext>
            </a:extLst>
          </p:cNvPr>
          <p:cNvGrpSpPr/>
          <p:nvPr/>
        </p:nvGrpSpPr>
        <p:grpSpPr>
          <a:xfrm>
            <a:off x="1527846" y="2348880"/>
            <a:ext cx="1243954" cy="1737222"/>
            <a:chOff x="1527846" y="2348880"/>
            <a:chExt cx="1243954" cy="17372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AB55CE-0CE2-4031-91D4-33F5EB8E1C46}"/>
                </a:ext>
              </a:extLst>
            </p:cNvPr>
            <p:cNvSpPr/>
            <p:nvPr/>
          </p:nvSpPr>
          <p:spPr>
            <a:xfrm>
              <a:off x="1835696" y="2348880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30EBF9-2C76-4D32-8B1B-F2715CC66316}"/>
                </a:ext>
              </a:extLst>
            </p:cNvPr>
            <p:cNvSpPr/>
            <p:nvPr/>
          </p:nvSpPr>
          <p:spPr>
            <a:xfrm>
              <a:off x="1835696" y="2567914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0CD1F-664C-4361-9B11-DC8EE0503867}"/>
                </a:ext>
              </a:extLst>
            </p:cNvPr>
            <p:cNvSpPr/>
            <p:nvPr/>
          </p:nvSpPr>
          <p:spPr>
            <a:xfrm>
              <a:off x="1835696" y="2783938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7A4136-3421-4A41-9D25-BB5CE10C04E8}"/>
                </a:ext>
              </a:extLst>
            </p:cNvPr>
            <p:cNvSpPr/>
            <p:nvPr/>
          </p:nvSpPr>
          <p:spPr>
            <a:xfrm>
              <a:off x="1835696" y="3002972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274EE-BAE0-45D5-884E-A41F0DCCF4F6}"/>
                </a:ext>
              </a:extLst>
            </p:cNvPr>
            <p:cNvSpPr/>
            <p:nvPr/>
          </p:nvSpPr>
          <p:spPr>
            <a:xfrm>
              <a:off x="1835696" y="3215986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EFED4-AF33-4F94-BF84-A939E050FAD7}"/>
                </a:ext>
              </a:extLst>
            </p:cNvPr>
            <p:cNvSpPr/>
            <p:nvPr/>
          </p:nvSpPr>
          <p:spPr>
            <a:xfrm>
              <a:off x="1835696" y="3435020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20D5AB-CDA0-45C9-B14B-7CA9AF4EFEE1}"/>
                </a:ext>
              </a:extLst>
            </p:cNvPr>
            <p:cNvSpPr/>
            <p:nvPr/>
          </p:nvSpPr>
          <p:spPr>
            <a:xfrm>
              <a:off x="1835696" y="3651044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3AE6BA-3BCC-40B4-93AA-A34B4A13FD41}"/>
                </a:ext>
              </a:extLst>
            </p:cNvPr>
            <p:cNvSpPr/>
            <p:nvPr/>
          </p:nvSpPr>
          <p:spPr>
            <a:xfrm>
              <a:off x="1835696" y="3870078"/>
              <a:ext cx="93610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8AA6B-89D0-4F30-9316-DEAA105DBDDA}"/>
                </a:ext>
              </a:extLst>
            </p:cNvPr>
            <p:cNvSpPr txBox="1"/>
            <p:nvPr/>
          </p:nvSpPr>
          <p:spPr>
            <a:xfrm>
              <a:off x="1547664" y="2348880"/>
              <a:ext cx="1847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ACF83A-7283-4CCA-A70A-293BCFF53E5E}"/>
                </a:ext>
              </a:extLst>
            </p:cNvPr>
            <p:cNvSpPr txBox="1"/>
            <p:nvPr/>
          </p:nvSpPr>
          <p:spPr>
            <a:xfrm>
              <a:off x="1547664" y="2583883"/>
              <a:ext cx="1847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15E8C2-8A63-406F-BD4A-EE902CD31C5F}"/>
                </a:ext>
              </a:extLst>
            </p:cNvPr>
            <p:cNvSpPr txBox="1"/>
            <p:nvPr/>
          </p:nvSpPr>
          <p:spPr>
            <a:xfrm>
              <a:off x="1547663" y="2819385"/>
              <a:ext cx="1847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DBA03C-8F3C-440D-951E-3BFDC35AF829}"/>
                </a:ext>
              </a:extLst>
            </p:cNvPr>
            <p:cNvSpPr txBox="1"/>
            <p:nvPr/>
          </p:nvSpPr>
          <p:spPr>
            <a:xfrm>
              <a:off x="1531576" y="3231955"/>
              <a:ext cx="3041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395285-EBB7-4551-9FD2-0E6C14FE6CC1}"/>
                </a:ext>
              </a:extLst>
            </p:cNvPr>
            <p:cNvSpPr txBox="1"/>
            <p:nvPr/>
          </p:nvSpPr>
          <p:spPr>
            <a:xfrm>
              <a:off x="1535428" y="3441499"/>
              <a:ext cx="2964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920971-3B48-4FFB-8C70-CDBC5DC81E43}"/>
                </a:ext>
              </a:extLst>
            </p:cNvPr>
            <p:cNvSpPr txBox="1"/>
            <p:nvPr/>
          </p:nvSpPr>
          <p:spPr>
            <a:xfrm>
              <a:off x="1531576" y="3645090"/>
              <a:ext cx="2815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42F3F1-3529-4D72-85D7-4FF84485D579}"/>
                </a:ext>
              </a:extLst>
            </p:cNvPr>
            <p:cNvSpPr txBox="1"/>
            <p:nvPr/>
          </p:nvSpPr>
          <p:spPr>
            <a:xfrm>
              <a:off x="1527846" y="3886047"/>
              <a:ext cx="2815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29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6203B0C-BF6E-40E9-A9B3-F41E8A608F05}"/>
              </a:ext>
            </a:extLst>
          </p:cNvPr>
          <p:cNvSpPr txBox="1"/>
          <p:nvPr/>
        </p:nvSpPr>
        <p:spPr>
          <a:xfrm>
            <a:off x="1692735" y="1995660"/>
            <a:ext cx="146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fileheader</a:t>
            </a:r>
            <a:r>
              <a:rPr lang="zh-CN" altLang="en-US" sz="1100" dirty="0"/>
              <a:t> （</a:t>
            </a:r>
            <a:r>
              <a:rPr lang="en-US" altLang="zh-CN" sz="1100" dirty="0"/>
              <a:t>inode</a:t>
            </a:r>
            <a:r>
              <a:rPr lang="zh-CN" altLang="en-US" sz="1100" dirty="0"/>
              <a:t>）</a:t>
            </a:r>
            <a:endParaRPr 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75DB88-7E51-44E0-8B11-5AC7A99D3772}"/>
              </a:ext>
            </a:extLst>
          </p:cNvPr>
          <p:cNvSpPr txBox="1"/>
          <p:nvPr/>
        </p:nvSpPr>
        <p:spPr>
          <a:xfrm>
            <a:off x="3179895" y="2583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文件块</a:t>
            </a:r>
            <a:endParaRPr lang="en-US" sz="105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C66DA5-B3D2-4A9C-ADED-4F048AF6D219}"/>
              </a:ext>
            </a:extLst>
          </p:cNvPr>
          <p:cNvGrpSpPr/>
          <p:nvPr/>
        </p:nvGrpSpPr>
        <p:grpSpPr>
          <a:xfrm>
            <a:off x="2822107" y="3641554"/>
            <a:ext cx="2216502" cy="2059920"/>
            <a:chOff x="3275856" y="3146525"/>
            <a:chExt cx="2216502" cy="20599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66329E-A040-478C-829C-31E5A0FBFE1F}"/>
                </a:ext>
              </a:extLst>
            </p:cNvPr>
            <p:cNvGrpSpPr/>
            <p:nvPr/>
          </p:nvGrpSpPr>
          <p:grpSpPr>
            <a:xfrm>
              <a:off x="3275856" y="3469223"/>
              <a:ext cx="1243954" cy="1737222"/>
              <a:chOff x="1527846" y="2348880"/>
              <a:chExt cx="1243954" cy="173722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6DCE1A-9269-4E95-A680-D432D122330C}"/>
                  </a:ext>
                </a:extLst>
              </p:cNvPr>
              <p:cNvSpPr/>
              <p:nvPr/>
            </p:nvSpPr>
            <p:spPr>
              <a:xfrm>
                <a:off x="1835696" y="2348880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28D1FC7-7C6A-4431-97C3-415F2A6BA021}"/>
                  </a:ext>
                </a:extLst>
              </p:cNvPr>
              <p:cNvSpPr/>
              <p:nvPr/>
            </p:nvSpPr>
            <p:spPr>
              <a:xfrm>
                <a:off x="1835696" y="2567914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4E0265-9931-45B1-9330-6645BA574B01}"/>
                  </a:ext>
                </a:extLst>
              </p:cNvPr>
              <p:cNvSpPr/>
              <p:nvPr/>
            </p:nvSpPr>
            <p:spPr>
              <a:xfrm>
                <a:off x="1835696" y="2783938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BCD94C-10F3-4DB8-9E77-5A74B0A9510A}"/>
                  </a:ext>
                </a:extLst>
              </p:cNvPr>
              <p:cNvSpPr/>
              <p:nvPr/>
            </p:nvSpPr>
            <p:spPr>
              <a:xfrm>
                <a:off x="1835696" y="3002972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484FA9-E211-4C93-B2C1-384F52353EE1}"/>
                  </a:ext>
                </a:extLst>
              </p:cNvPr>
              <p:cNvSpPr/>
              <p:nvPr/>
            </p:nvSpPr>
            <p:spPr>
              <a:xfrm>
                <a:off x="1835696" y="3215986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548D69-E9CB-4161-B9FD-5AF4C5E8916F}"/>
                  </a:ext>
                </a:extLst>
              </p:cNvPr>
              <p:cNvSpPr/>
              <p:nvPr/>
            </p:nvSpPr>
            <p:spPr>
              <a:xfrm>
                <a:off x="1835696" y="3435020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3160EE-B716-4900-B161-1AB0BA6D7BB4}"/>
                  </a:ext>
                </a:extLst>
              </p:cNvPr>
              <p:cNvSpPr/>
              <p:nvPr/>
            </p:nvSpPr>
            <p:spPr>
              <a:xfrm>
                <a:off x="1835696" y="3651044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36AFCAA-F1DB-4169-99E6-5E3BE9D2FE3C}"/>
                  </a:ext>
                </a:extLst>
              </p:cNvPr>
              <p:cNvSpPr/>
              <p:nvPr/>
            </p:nvSpPr>
            <p:spPr>
              <a:xfrm>
                <a:off x="1835696" y="3870078"/>
                <a:ext cx="9361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323F99-89B0-468C-BC29-EC09E0E1DA8A}"/>
                  </a:ext>
                </a:extLst>
              </p:cNvPr>
              <p:cNvSpPr txBox="1"/>
              <p:nvPr/>
            </p:nvSpPr>
            <p:spPr>
              <a:xfrm>
                <a:off x="1547664" y="2348880"/>
                <a:ext cx="18473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07405B-87BF-441A-A70D-48FA7303A9D6}"/>
                  </a:ext>
                </a:extLst>
              </p:cNvPr>
              <p:cNvSpPr txBox="1"/>
              <p:nvPr/>
            </p:nvSpPr>
            <p:spPr>
              <a:xfrm>
                <a:off x="1547664" y="2583883"/>
                <a:ext cx="18473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EF6D54-97D9-4023-A78E-4C61259AF845}"/>
                  </a:ext>
                </a:extLst>
              </p:cNvPr>
              <p:cNvSpPr txBox="1"/>
              <p:nvPr/>
            </p:nvSpPr>
            <p:spPr>
              <a:xfrm>
                <a:off x="1547663" y="2819385"/>
                <a:ext cx="18473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C7555E-C687-459C-9F07-802CB0B6551B}"/>
                  </a:ext>
                </a:extLst>
              </p:cNvPr>
              <p:cNvSpPr txBox="1"/>
              <p:nvPr/>
            </p:nvSpPr>
            <p:spPr>
              <a:xfrm>
                <a:off x="1531576" y="3231955"/>
                <a:ext cx="3041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28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5A8E391-6577-42CE-84A5-C64122E9AB70}"/>
                  </a:ext>
                </a:extLst>
              </p:cNvPr>
              <p:cNvSpPr txBox="1"/>
              <p:nvPr/>
            </p:nvSpPr>
            <p:spPr>
              <a:xfrm>
                <a:off x="1535428" y="3441499"/>
                <a:ext cx="2964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29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B2A8C1-A90B-4581-948F-759F1112073A}"/>
                  </a:ext>
                </a:extLst>
              </p:cNvPr>
              <p:cNvSpPr txBox="1"/>
              <p:nvPr/>
            </p:nvSpPr>
            <p:spPr>
              <a:xfrm>
                <a:off x="1531576" y="3645090"/>
                <a:ext cx="2815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30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7F6548-6D74-43C9-8A09-6AB7904B79BF}"/>
                  </a:ext>
                </a:extLst>
              </p:cNvPr>
              <p:cNvSpPr txBox="1"/>
              <p:nvPr/>
            </p:nvSpPr>
            <p:spPr>
              <a:xfrm>
                <a:off x="1527846" y="3886047"/>
                <a:ext cx="2815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31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F174D1-3F8E-4D01-9DE5-F690669E1475}"/>
                </a:ext>
              </a:extLst>
            </p:cNvPr>
            <p:cNvSpPr txBox="1"/>
            <p:nvPr/>
          </p:nvSpPr>
          <p:spPr>
            <a:xfrm>
              <a:off x="3541866" y="3146525"/>
              <a:ext cx="14621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一级索引 （</a:t>
              </a:r>
              <a:r>
                <a:rPr lang="en-US" altLang="zh-CN" sz="1100" dirty="0"/>
                <a:t>Sector</a:t>
              </a:r>
              <a:r>
                <a:rPr lang="zh-CN" altLang="en-US" sz="1100" dirty="0"/>
                <a:t>）</a:t>
              </a:r>
              <a:endParaRPr lang="en-US" sz="11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DD4260-0047-4226-BB93-1D087A576312}"/>
                </a:ext>
              </a:extLst>
            </p:cNvPr>
            <p:cNvSpPr txBox="1"/>
            <p:nvPr/>
          </p:nvSpPr>
          <p:spPr>
            <a:xfrm>
              <a:off x="4884499" y="420552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文件块</a:t>
              </a:r>
              <a:endParaRPr lang="en-US" sz="1050" dirty="0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8C1BCE47-58DD-42A9-8FA1-926563472256}"/>
                </a:ext>
              </a:extLst>
            </p:cNvPr>
            <p:cNvSpPr/>
            <p:nvPr/>
          </p:nvSpPr>
          <p:spPr>
            <a:xfrm>
              <a:off x="4644007" y="3469223"/>
              <a:ext cx="304591" cy="17372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B1B58DB-1903-46D7-9FDE-7C1DB282E755}"/>
              </a:ext>
            </a:extLst>
          </p:cNvPr>
          <p:cNvSpPr/>
          <p:nvPr/>
        </p:nvSpPr>
        <p:spPr>
          <a:xfrm>
            <a:off x="2794940" y="2395709"/>
            <a:ext cx="304591" cy="917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835CF21A-2791-43AD-BEE0-2A3881439F41}"/>
              </a:ext>
            </a:extLst>
          </p:cNvPr>
          <p:cNvSpPr/>
          <p:nvPr/>
        </p:nvSpPr>
        <p:spPr>
          <a:xfrm>
            <a:off x="2794940" y="3519123"/>
            <a:ext cx="304591" cy="485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3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3AB5C4-05CF-41BE-BDC8-08BFC12EBC5A}"/>
              </a:ext>
            </a:extLst>
          </p:cNvPr>
          <p:cNvSpPr/>
          <p:nvPr/>
        </p:nvSpPr>
        <p:spPr>
          <a:xfrm>
            <a:off x="2987824" y="3140968"/>
            <a:ext cx="9361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root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A57D9A-E9D2-42A2-8FB2-495B2ADE8DFD}"/>
              </a:ext>
            </a:extLst>
          </p:cNvPr>
          <p:cNvCxnSpPr>
            <a:cxnSpLocks/>
          </p:cNvCxnSpPr>
          <p:nvPr/>
        </p:nvCxnSpPr>
        <p:spPr>
          <a:xfrm flipH="1">
            <a:off x="2627784" y="3356992"/>
            <a:ext cx="59406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A4F1E8-A06D-49F4-8D59-504EADFDCB6F}"/>
              </a:ext>
            </a:extLst>
          </p:cNvPr>
          <p:cNvSpPr/>
          <p:nvPr/>
        </p:nvSpPr>
        <p:spPr>
          <a:xfrm>
            <a:off x="2541221" y="3946101"/>
            <a:ext cx="9361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File1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96285-269F-4E45-9D78-2FD70FDF3A12}"/>
              </a:ext>
            </a:extLst>
          </p:cNvPr>
          <p:cNvSpPr/>
          <p:nvPr/>
        </p:nvSpPr>
        <p:spPr>
          <a:xfrm>
            <a:off x="4788024" y="3940271"/>
            <a:ext cx="9361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 2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532A7-B2D4-4023-A0E0-EB7832231E54}"/>
              </a:ext>
            </a:extLst>
          </p:cNvPr>
          <p:cNvCxnSpPr>
            <a:cxnSpLocks/>
          </p:cNvCxnSpPr>
          <p:nvPr/>
        </p:nvCxnSpPr>
        <p:spPr>
          <a:xfrm>
            <a:off x="3556610" y="3946101"/>
            <a:ext cx="1159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1F27B6-D03F-41D6-8FB5-7C9121BF51D6}"/>
              </a:ext>
            </a:extLst>
          </p:cNvPr>
          <p:cNvCxnSpPr>
            <a:stCxn id="7" idx="0"/>
          </p:cNvCxnSpPr>
          <p:nvPr/>
        </p:nvCxnSpPr>
        <p:spPr>
          <a:xfrm flipV="1">
            <a:off x="3009273" y="3370037"/>
            <a:ext cx="61206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10B2D9-2E91-4E49-89EE-02F242F705F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887924" y="3356993"/>
            <a:ext cx="1368152" cy="58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B099FA-75EF-485A-8A0D-36C8062A4151}"/>
              </a:ext>
            </a:extLst>
          </p:cNvPr>
          <p:cNvSpPr txBox="1"/>
          <p:nvPr/>
        </p:nvSpPr>
        <p:spPr>
          <a:xfrm>
            <a:off x="2405021" y="348671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children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BAD02-F2C1-43DF-96A6-0861EE20D9F6}"/>
              </a:ext>
            </a:extLst>
          </p:cNvPr>
          <p:cNvSpPr txBox="1"/>
          <p:nvPr/>
        </p:nvSpPr>
        <p:spPr>
          <a:xfrm>
            <a:off x="3196825" y="353060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1F650-46F5-4851-B208-14FAC87DE8C1}"/>
              </a:ext>
            </a:extLst>
          </p:cNvPr>
          <p:cNvSpPr txBox="1"/>
          <p:nvPr/>
        </p:nvSpPr>
        <p:spPr>
          <a:xfrm>
            <a:off x="4136313" y="347739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A7137B-3107-42AB-8B7D-08CF5155CEA2}"/>
              </a:ext>
            </a:extLst>
          </p:cNvPr>
          <p:cNvCxnSpPr>
            <a:cxnSpLocks/>
          </p:cNvCxnSpPr>
          <p:nvPr/>
        </p:nvCxnSpPr>
        <p:spPr>
          <a:xfrm flipH="1">
            <a:off x="3520606" y="4126144"/>
            <a:ext cx="119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A9FF58-8D07-46CF-A4BF-A1F3D4C05034}"/>
              </a:ext>
            </a:extLst>
          </p:cNvPr>
          <p:cNvSpPr txBox="1"/>
          <p:nvPr/>
        </p:nvSpPr>
        <p:spPr>
          <a:xfrm>
            <a:off x="3662707" y="3725999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Next_sibling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04F5D2-4734-4DF0-A7DC-A5385BD00261}"/>
              </a:ext>
            </a:extLst>
          </p:cNvPr>
          <p:cNvSpPr txBox="1"/>
          <p:nvPr/>
        </p:nvSpPr>
        <p:spPr>
          <a:xfrm>
            <a:off x="3671381" y="4100837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prev_sibling</a:t>
            </a:r>
          </a:p>
        </p:txBody>
      </p:sp>
    </p:spTree>
    <p:extLst>
      <p:ext uri="{BB962C8B-B14F-4D97-AF65-F5344CB8AC3E}">
        <p14:creationId xmlns:p14="http://schemas.microsoft.com/office/powerpoint/2010/main" val="25056896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3.</a:t>
            </a:r>
            <a:r>
              <a:rPr lang="zh-CN" altLang="en-US" sz="3600" dirty="0"/>
              <a:t>文件系统的安全性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安全性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确保未经授权的用户不能存取某些文件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</a:p>
        </p:txBody>
      </p:sp>
      <p:sp>
        <p:nvSpPr>
          <p:cNvPr id="4" name="爆炸形 2 3"/>
          <p:cNvSpPr/>
          <p:nvPr/>
        </p:nvSpPr>
        <p:spPr>
          <a:xfrm>
            <a:off x="6256138" y="421779"/>
            <a:ext cx="3500438" cy="2143125"/>
          </a:xfrm>
          <a:prstGeom prst="irregularSeal2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涉及到技术、管理、法律、道德和政治等问题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2710508"/>
            <a:ext cx="3133602" cy="3570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66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数据丢失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灾难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硬件或软件故障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人的失误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endParaRPr lang="en-US" altLang="zh-CN" sz="20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000" b="1" kern="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→</a:t>
            </a: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b="1" kern="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可通过备份解决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44008" y="2708920"/>
            <a:ext cx="3094683" cy="3571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入侵者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积极的 或 消极的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非技术人员的偶然窥视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入侵者的窥视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明确的偷窃企图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商业或军事间谍活动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设计安全时要考虑是哪一类入侵者</a:t>
            </a:r>
          </a:p>
        </p:txBody>
      </p:sp>
    </p:spTree>
    <p:extLst>
      <p:ext uri="{BB962C8B-B14F-4D97-AF65-F5344CB8AC3E}">
        <p14:creationId xmlns:p14="http://schemas.microsoft.com/office/powerpoint/2010/main" val="39471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文件的存取方式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09416"/>
            <a:ext cx="6840760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SzPct val="75000"/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顺序存取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访问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)——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按字节依次读取</a:t>
            </a:r>
          </a:p>
          <a:p>
            <a:pPr marL="342900" indent="-342900">
              <a:buSzPct val="75000"/>
              <a:buFont typeface="Wingdings" pitchFamily="2" charset="2"/>
              <a:buChar char="u"/>
            </a:pP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SzPct val="75000"/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随机存取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访问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)——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从任意位置读写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提供读写位置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当前位置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例如：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seek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操作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4434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文件的保护机制</a:t>
            </a:r>
            <a:r>
              <a:rPr lang="en-US" altLang="zh-CN" sz="3600" dirty="0"/>
              <a:t>(1/4)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762000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）文件保护</a:t>
            </a:r>
          </a:p>
          <a:p>
            <a:pPr lvl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用于提供安全性、特定的操作系统机制</a:t>
            </a:r>
          </a:p>
          <a:p>
            <a:pPr lvl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对拥有权限的用户，应该让其进行相应操作，否则，应禁止</a:t>
            </a:r>
          </a:p>
          <a:p>
            <a:pPr lvl="1"/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防止其他用户冒充对文件进行操作</a:t>
            </a:r>
          </a:p>
        </p:txBody>
      </p:sp>
      <p:sp>
        <p:nvSpPr>
          <p:cNvPr id="81924" name="矩形 3"/>
          <p:cNvSpPr>
            <a:spLocks noChangeArrowheads="1"/>
          </p:cNvSpPr>
          <p:nvPr/>
        </p:nvSpPr>
        <p:spPr bwMode="auto">
          <a:xfrm>
            <a:off x="636092" y="4532927"/>
            <a:ext cx="3071812" cy="1200329"/>
          </a:xfrm>
          <a:prstGeom prst="rect">
            <a:avLst/>
          </a:prstGeom>
          <a:solidFill>
            <a:srgbClr val="FF99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实现：</a:t>
            </a:r>
          </a:p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* 用户身份验证</a:t>
            </a:r>
          </a:p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* 访问控制</a:t>
            </a:r>
          </a:p>
        </p:txBody>
      </p:sp>
      <p:sp>
        <p:nvSpPr>
          <p:cNvPr id="81925" name="AutoShape 6"/>
          <p:cNvSpPr>
            <a:spLocks noChangeArrowheads="1"/>
          </p:cNvSpPr>
          <p:nvPr/>
        </p:nvSpPr>
        <p:spPr bwMode="auto">
          <a:xfrm>
            <a:off x="4501008" y="4000500"/>
            <a:ext cx="4535488" cy="2160588"/>
          </a:xfrm>
          <a:prstGeom prst="irregularSeal2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文件数据</a:t>
            </a:r>
          </a:p>
          <a:p>
            <a:pPr algn="ctr"/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不能被随意访问</a:t>
            </a:r>
          </a:p>
        </p:txBody>
      </p:sp>
    </p:spTree>
    <p:extLst>
      <p:ext uri="{BB962C8B-B14F-4D97-AF65-F5344CB8AC3E}">
        <p14:creationId xmlns:p14="http://schemas.microsoft.com/office/powerpoint/2010/main" val="25294328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文件的保护机制</a:t>
            </a:r>
            <a:r>
              <a:rPr lang="en-US" altLang="zh-CN" sz="3600" dirty="0"/>
              <a:t>(2/4)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）用户身份验证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当用户登录时，检验其身份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（用户是谁，用户拥有什么，用户知道什么）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口令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物理鉴定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         磁卡，指纹，签名分析，手指长度分析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459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文件的保护机制</a:t>
            </a:r>
            <a:r>
              <a:rPr lang="en-US" altLang="zh-CN" sz="3600" dirty="0"/>
              <a:t>(3/4)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544596" y="1700808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3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）访问控制</a:t>
            </a:r>
            <a:endParaRPr lang="zh-CN" altLang="en-US" sz="2400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9552" y="2504182"/>
            <a:ext cx="3814762" cy="3085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主动控制：访问控制表</a:t>
            </a:r>
            <a:endParaRPr lang="en-US" altLang="zh-CN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每个文件一个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放在内核空间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记录用户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ID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和访问权限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用户可以是一组用户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文件可以是一组文件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498777" y="2493069"/>
            <a:ext cx="3886200" cy="30961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能力表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权限表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每个用户一个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放在内核空间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记录文件名及访问权限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用户可以是一组用户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文件可以是一组文件</a:t>
            </a:r>
          </a:p>
        </p:txBody>
      </p:sp>
    </p:spTree>
    <p:extLst>
      <p:ext uri="{BB962C8B-B14F-4D97-AF65-F5344CB8AC3E}">
        <p14:creationId xmlns:p14="http://schemas.microsoft.com/office/powerpoint/2010/main" val="40073103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文件的保护机制</a:t>
            </a:r>
            <a:r>
              <a:rPr lang="en-US" altLang="zh-CN" sz="3600" dirty="0"/>
              <a:t>(4/4)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01225" y="1484784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的文件保护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审查用户的权限，审查本次操作的合法性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采用文件的二级存取控制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96181" y="3008313"/>
            <a:ext cx="3814762" cy="2436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第一级：对访问者的识别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对用户分类：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文件主（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owner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文件主的同组用户（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group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其它用户（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other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355406" y="2997200"/>
            <a:ext cx="3886200" cy="2519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第二级：对操作权限的识别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对操作分类：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读操作（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写操作（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不能执行任何操作（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  <a:endParaRPr lang="zh-CN" altLang="en-US" sz="2400" b="1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95536" y="5588719"/>
            <a:ext cx="7846070" cy="9366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例子：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chmod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711 file1 </a:t>
            </a:r>
            <a:r>
              <a:rPr lang="zh-CN" altLang="en-US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或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chmod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755 file2</a:t>
            </a:r>
          </a:p>
        </p:txBody>
      </p:sp>
    </p:spTree>
    <p:extLst>
      <p:ext uri="{BB962C8B-B14F-4D97-AF65-F5344CB8AC3E}">
        <p14:creationId xmlns:p14="http://schemas.microsoft.com/office/powerpoint/2010/main" val="26677361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600200"/>
            <a:ext cx="7620000" cy="48006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数据恢复的原理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当磁盘、分区、文件遭到破坏时，其数据未真正被覆盖，只是数据在磁盘上的组织形式被破坏，以至于操作系统或用户不能访问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r>
              <a:rPr lang="zh-CN" altLang="en-US" sz="2400" b="1" dirty="0"/>
              <a:t>哪些情况下数据不能被恢复？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r>
              <a:rPr lang="zh-CN" altLang="en-US" sz="2400" b="1" dirty="0"/>
              <a:t>数据恢复包括系统数据恢复和用户数据恢复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数据恢复手段：工具和手工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数据恢复技术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92080" y="5949280"/>
            <a:ext cx="3024336" cy="6012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计算机取证技术</a:t>
            </a:r>
          </a:p>
        </p:txBody>
      </p:sp>
    </p:spTree>
    <p:extLst>
      <p:ext uri="{BB962C8B-B14F-4D97-AF65-F5344CB8AC3E}">
        <p14:creationId xmlns:p14="http://schemas.microsoft.com/office/powerpoint/2010/main" val="40878518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0856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文件系统的性能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425899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各种提高文件系统性能的方法</a:t>
            </a:r>
          </a:p>
        </p:txBody>
      </p:sp>
    </p:spTree>
    <p:extLst>
      <p:ext uri="{BB962C8B-B14F-4D97-AF65-F5344CB8AC3E}">
        <p14:creationId xmlns:p14="http://schemas.microsoft.com/office/powerpoint/2010/main" val="41163158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文件系统的性能问题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52736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磁盘服务  </a:t>
            </a:r>
            <a:r>
              <a:rPr lang="zh-CN" altLang="en-US" sz="2400" b="1" dirty="0">
                <a:solidFill>
                  <a:srgbClr val="0000CC"/>
                </a:solidFill>
                <a:latin typeface="Calibri"/>
                <a:cs typeface="Calibri"/>
              </a:rPr>
              <a:t>→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其速度和可靠性成为系统性能和可靠性的主要瓶颈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设计文件系统应尽可能减少磁盘访问次数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提高文件系统性能的方法：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</a:rPr>
              <a:t>目录项</a:t>
            </a:r>
            <a:r>
              <a:rPr lang="en-US" altLang="zh-CN" sz="2400" b="1" dirty="0">
                <a:solidFill>
                  <a:srgbClr val="C00000"/>
                </a:solidFill>
              </a:rPr>
              <a:t>(FCB)</a:t>
            </a:r>
            <a:r>
              <a:rPr lang="zh-CN" altLang="en-US" sz="2400" b="1" dirty="0">
                <a:solidFill>
                  <a:srgbClr val="C00000"/>
                </a:solidFill>
              </a:rPr>
              <a:t>分解、当前目录、磁盘碎片整理、</a:t>
            </a: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磁盘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高速缓存、磁盘调度、提前读取、合理分配磁盘空间、信息的优化分布、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技术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… … 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762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1.</a:t>
            </a:r>
            <a:r>
              <a:rPr lang="zh-CN" altLang="en-US" sz="3600" dirty="0"/>
              <a:t>磁盘高速缓存</a:t>
            </a:r>
            <a:endParaRPr lang="en-US" altLang="zh-CN" sz="3600" dirty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eaLnBrk="1" hangingPunct="1">
              <a:spcBef>
                <a:spcPts val="600"/>
              </a:spcBef>
              <a:buSzPct val="80000"/>
              <a:buNone/>
            </a:pPr>
            <a:r>
              <a:rPr lang="zh-CN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内存中为磁盘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设置的一个缓冲区，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保存了</a:t>
            </a:r>
            <a:r>
              <a:rPr lang="zh-CN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中</a:t>
            </a:r>
            <a:r>
              <a:rPr lang="zh-CN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某些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的副本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磁盘高速缓存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SzPct val="80000"/>
              <a:buNone/>
            </a:pP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itchFamily="2" charset="2"/>
              <a:buChar char="l"/>
            </a:pP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当出现一个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对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某一特定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b="1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请求时，首先检测以确定该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是否在磁盘高速缓存中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如果在，则可直接进行读操作；否则，先要将数据块读到磁盘高速缓存中，再拷贝到所需的地方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由于访问的局部性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原理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，当一数据块被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读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入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磁盘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高速缓存以满足一个</a:t>
            </a:r>
            <a:r>
              <a:rPr lang="en-US" altLang="zh-CN" sz="2400" b="1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请求时，很有可能将来还会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再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访问到这块数据</a:t>
            </a:r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有些系统称为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文件缓存、块高速缓存、缓冲区高速缓存</a:t>
            </a:r>
            <a:endParaRPr lang="zh-CN" altLang="en-US" sz="24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71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有关问题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28800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块高速缓存的组织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块高速缓存的置换（例如</a:t>
            </a:r>
            <a:r>
              <a:rPr lang="en-US" altLang="zh-CN" sz="2400" b="1" dirty="0">
                <a:latin typeface="Calibri" pitchFamily="34" charset="0"/>
                <a:cs typeface="Calibri" pitchFamily="34" charset="0"/>
              </a:rPr>
              <a:t>LRU</a:t>
            </a:r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）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b="1" dirty="0">
                <a:latin typeface="Calibri" pitchFamily="34" charset="0"/>
                <a:cs typeface="Calibri" pitchFamily="34" charset="0"/>
              </a:rPr>
              <a:t>如何考虑文件系统一致性？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9662"/>
            <a:ext cx="8067675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/>
          <p:cNvSpPr/>
          <p:nvPr/>
        </p:nvSpPr>
        <p:spPr>
          <a:xfrm>
            <a:off x="5724128" y="267494"/>
            <a:ext cx="3096344" cy="115212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块高速缓存满时需要进行置换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724128" y="1929942"/>
            <a:ext cx="2124236" cy="634961"/>
          </a:xfrm>
          <a:prstGeom prst="borderCallout1">
            <a:avLst>
              <a:gd name="adj1" fmla="val 18750"/>
              <a:gd name="adj2" fmla="val -8333"/>
              <a:gd name="adj3" fmla="val 54290"/>
              <a:gd name="adj4" fmla="val -31269"/>
            </a:avLst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该块是否不久后会再次使用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724128" y="2708920"/>
            <a:ext cx="2592288" cy="576064"/>
          </a:xfrm>
          <a:prstGeom prst="borderCallout1">
            <a:avLst>
              <a:gd name="adj1" fmla="val 18750"/>
              <a:gd name="adj2" fmla="val -8333"/>
              <a:gd name="adj3" fmla="val -5782"/>
              <a:gd name="adj4" fmla="val -41753"/>
            </a:avLst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该块是否会影响文件系统的一致性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12148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4320"/>
            <a:ext cx="7138040" cy="92243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236690" y="404664"/>
            <a:ext cx="6550123" cy="6313487"/>
            <a:chOff x="2236668" y="428625"/>
            <a:chExt cx="6550145" cy="6313488"/>
          </a:xfrm>
        </p:grpSpPr>
        <p:pic>
          <p:nvPicPr>
            <p:cNvPr id="2970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4"/>
            <a:stretch>
              <a:fillRect/>
            </a:stretch>
          </p:blipFill>
          <p:spPr bwMode="auto">
            <a:xfrm>
              <a:off x="3857625" y="428625"/>
              <a:ext cx="4929188" cy="631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Box 6"/>
            <p:cNvSpPr txBox="1">
              <a:spLocks noChangeArrowheads="1"/>
            </p:cNvSpPr>
            <p:nvPr/>
          </p:nvSpPr>
          <p:spPr bwMode="auto">
            <a:xfrm>
              <a:off x="2236668" y="60452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内核结构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85750" y="1571625"/>
            <a:ext cx="3389313" cy="4024313"/>
            <a:chOff x="285750" y="1571612"/>
            <a:chExt cx="3389313" cy="4023682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13"/>
            <a:stretch>
              <a:fillRect/>
            </a:stretch>
          </p:blipFill>
          <p:spPr bwMode="auto">
            <a:xfrm>
              <a:off x="285750" y="1571612"/>
              <a:ext cx="3389313" cy="33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1115616" y="507207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层次结构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2555776" y="3501008"/>
            <a:ext cx="1440160" cy="2880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716016" y="3645024"/>
            <a:ext cx="1368152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</TotalTime>
  <Words>19336</Words>
  <Application>Microsoft Office PowerPoint</Application>
  <PresentationFormat>On-screen Show (4:3)</PresentationFormat>
  <Paragraphs>2014</Paragraphs>
  <Slides>161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161</vt:i4>
      </vt:variant>
    </vt:vector>
  </HeadingPairs>
  <TitlesOfParts>
    <vt:vector size="185" baseType="lpstr">
      <vt:lpstr>Monotype Sorts</vt:lpstr>
      <vt:lpstr>MS PGothic</vt:lpstr>
      <vt:lpstr>华文楷体</vt:lpstr>
      <vt:lpstr>华文行楷</vt:lpstr>
      <vt:lpstr>宋体</vt:lpstr>
      <vt:lpstr>幼圆</vt:lpstr>
      <vt:lpstr>微软雅黑</vt:lpstr>
      <vt:lpstr>新宋体</vt:lpstr>
      <vt:lpstr>楷体_GB2312</vt:lpstr>
      <vt:lpstr>隶书</vt:lpstr>
      <vt:lpstr>Arial</vt:lpstr>
      <vt:lpstr>Arial Black</vt:lpstr>
      <vt:lpstr>Brush Script MT</vt:lpstr>
      <vt:lpstr>Calibri</vt:lpstr>
      <vt:lpstr>Century Schoolbook</vt:lpstr>
      <vt:lpstr>Lucida Calligraphy</vt:lpstr>
      <vt:lpstr>Symbol</vt:lpstr>
      <vt:lpstr>Times New Roman</vt:lpstr>
      <vt:lpstr>Verdana</vt:lpstr>
      <vt:lpstr>Wingdings</vt:lpstr>
      <vt:lpstr>Wingdings 2</vt:lpstr>
      <vt:lpstr>凸显</vt:lpstr>
      <vt:lpstr>Visio</vt:lpstr>
      <vt:lpstr>Visio.Drawing.6</vt:lpstr>
      <vt:lpstr>高级操作系统 Advanced  Operating  System</vt:lpstr>
      <vt:lpstr>文件管理</vt:lpstr>
      <vt:lpstr>文件系统的基本概念</vt:lpstr>
      <vt:lpstr>文件是什么？</vt:lpstr>
      <vt:lpstr>文件系统</vt:lpstr>
      <vt:lpstr>文件的分类</vt:lpstr>
      <vt:lpstr>文件的逻辑结构(1/2)</vt:lpstr>
      <vt:lpstr>文件的逻辑结构(2/2)</vt:lpstr>
      <vt:lpstr>文件的存取方式</vt:lpstr>
      <vt:lpstr>存储介质与物理块</vt:lpstr>
      <vt:lpstr>典型的磁盘结构</vt:lpstr>
      <vt:lpstr>磁盘访问</vt:lpstr>
      <vt:lpstr>文件属性</vt:lpstr>
      <vt:lpstr>文件操作</vt:lpstr>
      <vt:lpstr>文件目录、目录项与目录文件</vt:lpstr>
      <vt:lpstr>树形目录结构(1/2)</vt:lpstr>
      <vt:lpstr>树形目录结构(2/2)</vt:lpstr>
      <vt:lpstr>目录文件示例</vt:lpstr>
      <vt:lpstr>文件系统的实现(1)</vt:lpstr>
      <vt:lpstr>概述</vt:lpstr>
      <vt:lpstr>相关术语</vt:lpstr>
      <vt:lpstr>磁盘上的内容</vt:lpstr>
      <vt:lpstr>1.磁盘上文件系统的布局(1/2)</vt:lpstr>
      <vt:lpstr>磁盘上文件系统的布局(2/2)</vt:lpstr>
      <vt:lpstr>2.文件的物理结构(1/13)</vt:lpstr>
      <vt:lpstr>文件的物理结构(2/13)</vt:lpstr>
      <vt:lpstr>文件的物理结构(3/13)</vt:lpstr>
      <vt:lpstr>文件的物理结构(4/13)</vt:lpstr>
      <vt:lpstr>文件的物理结构(5/13)</vt:lpstr>
      <vt:lpstr>文件的物理结构(6/13)</vt:lpstr>
      <vt:lpstr>文件的物理结构(7/13)</vt:lpstr>
      <vt:lpstr>文件的物理结构(8/13)</vt:lpstr>
      <vt:lpstr>文件的物理结构(9/13)</vt:lpstr>
      <vt:lpstr>文件的物理结构(10/13)</vt:lpstr>
      <vt:lpstr>文件的物理结构(11/13)</vt:lpstr>
      <vt:lpstr>文件的物理结构(12/13)</vt:lpstr>
      <vt:lpstr>PowerPoint Presentation</vt:lpstr>
      <vt:lpstr>3. 目录文件的组织方式(1/2)</vt:lpstr>
      <vt:lpstr>目录文件的组织方式(2/2)</vt:lpstr>
      <vt:lpstr>4.文件目录检索</vt:lpstr>
      <vt:lpstr>5.目录文件的改进(1/3)</vt:lpstr>
      <vt:lpstr>目录文件的改进(2/3)</vt:lpstr>
      <vt:lpstr>目录文件的改进(3/3)</vt:lpstr>
      <vt:lpstr>文件系统实例</vt:lpstr>
      <vt:lpstr>UNIX文件系统(1/3)</vt:lpstr>
      <vt:lpstr>UNIX文件系统(2/3)</vt:lpstr>
      <vt:lpstr>UNIX文件系统(3/3)</vt:lpstr>
      <vt:lpstr>Windows — FAT16文件系统</vt:lpstr>
      <vt:lpstr>FAT文件系统——MBR</vt:lpstr>
      <vt:lpstr>FAT文件系统——DBR</vt:lpstr>
      <vt:lpstr>引导扇区－BIOS参数块</vt:lpstr>
      <vt:lpstr>引导扇区－扩展BIOS参数块(EBPB) </vt:lpstr>
      <vt:lpstr>文件分配表FAT</vt:lpstr>
      <vt:lpstr>FAT16目录项</vt:lpstr>
      <vt:lpstr>FAT32文件系统</vt:lpstr>
      <vt:lpstr>FAT32目录项</vt:lpstr>
      <vt:lpstr>一般长文件名的实现</vt:lpstr>
      <vt:lpstr>FAT32－长文件名目录项格式</vt:lpstr>
      <vt:lpstr>PowerPoint Presentation</vt:lpstr>
      <vt:lpstr>课上练习1</vt:lpstr>
      <vt:lpstr>课上练习2</vt:lpstr>
      <vt:lpstr>文件系统的实现(2)</vt:lpstr>
      <vt:lpstr>6.磁盘空间管理(1/2)</vt:lpstr>
      <vt:lpstr>磁盘空间管理(2/2)</vt:lpstr>
      <vt:lpstr>成组链接法(1/3)</vt:lpstr>
      <vt:lpstr>成组链接法(2/3)</vt:lpstr>
      <vt:lpstr>成组链接法(3/3)</vt:lpstr>
      <vt:lpstr>7. 内存中所需的数据结构—UNIX</vt:lpstr>
      <vt:lpstr>文件描述符(File Descriptor)</vt:lpstr>
      <vt:lpstr>8.文件操作的实现</vt:lpstr>
      <vt:lpstr>文件操作—建立文件</vt:lpstr>
      <vt:lpstr>文件操作—打开文件</vt:lpstr>
      <vt:lpstr>文件操作—指针定位</vt:lpstr>
      <vt:lpstr>文件操作—读文件</vt:lpstr>
      <vt:lpstr>课堂讨论题</vt:lpstr>
      <vt:lpstr>9.文件共享 </vt:lpstr>
      <vt:lpstr>硬链接(1/2)</vt:lpstr>
      <vt:lpstr>硬链接(2/2)</vt:lpstr>
      <vt:lpstr>软链接</vt:lpstr>
      <vt:lpstr>10.挂载(mount)和卸载(unmount)</vt:lpstr>
      <vt:lpstr>文件系统的管理</vt:lpstr>
      <vt:lpstr>1.文件系统的可靠性</vt:lpstr>
      <vt:lpstr>文件系统备份</vt:lpstr>
      <vt:lpstr>2.文件系统一致性(1/2)</vt:lpstr>
      <vt:lpstr>文件系统一致性(2/2)</vt:lpstr>
      <vt:lpstr>文件系统写入方式</vt:lpstr>
      <vt:lpstr>PowerPoint Presentation</vt:lpstr>
      <vt:lpstr>PowerPoint Presentation</vt:lpstr>
      <vt:lpstr>3.文件系统的安全性</vt:lpstr>
      <vt:lpstr>文件的保护机制(1/4)</vt:lpstr>
      <vt:lpstr>文件的保护机制(2/4)</vt:lpstr>
      <vt:lpstr>文件的保护机制(3/4)</vt:lpstr>
      <vt:lpstr>文件的保护机制(4/4)</vt:lpstr>
      <vt:lpstr>数据恢复技术</vt:lpstr>
      <vt:lpstr>文件系统的性能</vt:lpstr>
      <vt:lpstr>文件系统的性能问题</vt:lpstr>
      <vt:lpstr>1.磁盘高速缓存</vt:lpstr>
      <vt:lpstr>有关问题</vt:lpstr>
      <vt:lpstr>UNIX操作系统</vt:lpstr>
      <vt:lpstr>2.提前读取</vt:lpstr>
      <vt:lpstr>Windows 的文件访问方式(1/3)</vt:lpstr>
      <vt:lpstr>Windows 的文件访问方式(2/3)</vt:lpstr>
      <vt:lpstr>Windows 的文件访问方式(3/3)</vt:lpstr>
      <vt:lpstr>3.合理分配磁盘空间</vt:lpstr>
      <vt:lpstr>4.磁盘调度</vt:lpstr>
      <vt:lpstr>磁盘调度算法(1/9)</vt:lpstr>
      <vt:lpstr>磁盘调度算法(2/9)</vt:lpstr>
      <vt:lpstr>磁盘调度算法(3/9)</vt:lpstr>
      <vt:lpstr>磁盘调度算法(4/9)</vt:lpstr>
      <vt:lpstr>磁盘调度算法(5/9)</vt:lpstr>
      <vt:lpstr>磁盘调度策略(6/9)</vt:lpstr>
      <vt:lpstr>磁盘调度策略(7/9)</vt:lpstr>
      <vt:lpstr>磁盘调度算法(8/9)</vt:lpstr>
      <vt:lpstr>磁盘调度算法(9/9)</vt:lpstr>
      <vt:lpstr>课堂练习</vt:lpstr>
      <vt:lpstr>5.信息的优化分布</vt:lpstr>
      <vt:lpstr>6.记录的成组与分解</vt:lpstr>
      <vt:lpstr>7.RAID技术</vt:lpstr>
      <vt:lpstr>RAID技术的结构</vt:lpstr>
      <vt:lpstr>RAID 0 – 条带化</vt:lpstr>
      <vt:lpstr>RAID 1 – 镜像</vt:lpstr>
      <vt:lpstr>RAID 2 并行访问 — 海明码校验</vt:lpstr>
      <vt:lpstr>RAID 3 交错位奇偶校验</vt:lpstr>
      <vt:lpstr>RAID 4 交错块奇偶校验</vt:lpstr>
      <vt:lpstr>RAID 5 交错块分布式奇偶校验</vt:lpstr>
      <vt:lpstr>RAID 6 交错块双重分布式奇偶校验</vt:lpstr>
      <vt:lpstr>RAID 7 最优化异步高I/O速率及高数据传输率</vt:lpstr>
      <vt:lpstr>RAID嵌套</vt:lpstr>
      <vt:lpstr>文件系统的结构设计</vt:lpstr>
      <vt:lpstr>文件系统分类</vt:lpstr>
      <vt:lpstr>设计问题</vt:lpstr>
      <vt:lpstr>文件系统通用模型</vt:lpstr>
      <vt:lpstr>各层的作用</vt:lpstr>
      <vt:lpstr>虚拟文件系统</vt:lpstr>
      <vt:lpstr>虚拟文件系统</vt:lpstr>
      <vt:lpstr>日志结构文件系统</vt:lpstr>
      <vt:lpstr>日志文件系统</vt:lpstr>
      <vt:lpstr>NTFS文件系统</vt:lpstr>
      <vt:lpstr>（1）概述</vt:lpstr>
      <vt:lpstr>（2） NTFS的磁盘结构</vt:lpstr>
      <vt:lpstr>NTFS分区和簇大小</vt:lpstr>
      <vt:lpstr>（3）NTFS文件组织</vt:lpstr>
      <vt:lpstr>文件名称</vt:lpstr>
      <vt:lpstr>主控文件表</vt:lpstr>
      <vt:lpstr>属性</vt:lpstr>
      <vt:lpstr>NTFS卷上文件的常用属性</vt:lpstr>
      <vt:lpstr>NTFS元数据文件</vt:lpstr>
      <vt:lpstr>主控文件表空间分配</vt:lpstr>
      <vt:lpstr>MFT例子1</vt:lpstr>
      <vt:lpstr>MFT例子2</vt:lpstr>
      <vt:lpstr>MFT记录扩展</vt:lpstr>
      <vt:lpstr> 一般文件的常驻属性与非常驻属性</vt:lpstr>
      <vt:lpstr>目录的常驻属性与非常驻属性</vt:lpstr>
      <vt:lpstr>NTFS目录组织与索引</vt:lpstr>
      <vt:lpstr>NTFS数据压缩（1/3）</vt:lpstr>
      <vt:lpstr>NTFS数据压缩（2/3）</vt:lpstr>
      <vt:lpstr>NTFS数据压缩（3/3）—示例</vt:lpstr>
      <vt:lpstr>NTFS可恢复性</vt:lpstr>
      <vt:lpstr>重点小结1</vt:lpstr>
      <vt:lpstr>重点小结2</vt:lpstr>
      <vt:lpstr>PowerPoint Presentation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 Advanced Operating System</dc:title>
  <dc:creator>陈向群</dc:creator>
  <cp:lastModifiedBy>FANG,MING (K-China,ex1)</cp:lastModifiedBy>
  <cp:revision>62</cp:revision>
  <dcterms:created xsi:type="dcterms:W3CDTF">2011-05-05T05:43:54Z</dcterms:created>
  <dcterms:modified xsi:type="dcterms:W3CDTF">2018-04-28T13:08:14Z</dcterms:modified>
</cp:coreProperties>
</file>