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99" r:id="rId3"/>
    <p:sldMasterId id="2147484563" r:id="rId4"/>
    <p:sldMasterId id="2147484575" r:id="rId5"/>
  </p:sldMasterIdLst>
  <p:notesMasterIdLst>
    <p:notesMasterId r:id="rId64"/>
  </p:notesMasterIdLst>
  <p:handoutMasterIdLst>
    <p:handoutMasterId r:id="rId65"/>
  </p:handoutMasterIdLst>
  <p:sldIdLst>
    <p:sldId id="774" r:id="rId6"/>
    <p:sldId id="460" r:id="rId7"/>
    <p:sldId id="775" r:id="rId8"/>
    <p:sldId id="849" r:id="rId9"/>
    <p:sldId id="850" r:id="rId10"/>
    <p:sldId id="805" r:id="rId11"/>
    <p:sldId id="851" r:id="rId12"/>
    <p:sldId id="852" r:id="rId13"/>
    <p:sldId id="300" r:id="rId14"/>
    <p:sldId id="291" r:id="rId15"/>
    <p:sldId id="818" r:id="rId16"/>
    <p:sldId id="846" r:id="rId17"/>
    <p:sldId id="819" r:id="rId18"/>
    <p:sldId id="820" r:id="rId19"/>
    <p:sldId id="829" r:id="rId20"/>
    <p:sldId id="853" r:id="rId21"/>
    <p:sldId id="854" r:id="rId22"/>
    <p:sldId id="855" r:id="rId23"/>
    <p:sldId id="856" r:id="rId24"/>
    <p:sldId id="719" r:id="rId25"/>
    <p:sldId id="720" r:id="rId26"/>
    <p:sldId id="809" r:id="rId27"/>
    <p:sldId id="715" r:id="rId28"/>
    <p:sldId id="718" r:id="rId29"/>
    <p:sldId id="716" r:id="rId30"/>
    <p:sldId id="857" r:id="rId31"/>
    <p:sldId id="830" r:id="rId32"/>
    <p:sldId id="831" r:id="rId33"/>
    <p:sldId id="832" r:id="rId34"/>
    <p:sldId id="827" r:id="rId35"/>
    <p:sldId id="862" r:id="rId36"/>
    <p:sldId id="834" r:id="rId37"/>
    <p:sldId id="835" r:id="rId38"/>
    <p:sldId id="836" r:id="rId39"/>
    <p:sldId id="837" r:id="rId40"/>
    <p:sldId id="865" r:id="rId41"/>
    <p:sldId id="838" r:id="rId42"/>
    <p:sldId id="839" r:id="rId43"/>
    <p:sldId id="414" r:id="rId44"/>
    <p:sldId id="624" r:id="rId45"/>
    <p:sldId id="625" r:id="rId46"/>
    <p:sldId id="415" r:id="rId47"/>
    <p:sldId id="848" r:id="rId48"/>
    <p:sldId id="764" r:id="rId49"/>
    <p:sldId id="860" r:id="rId50"/>
    <p:sldId id="765" r:id="rId51"/>
    <p:sldId id="550" r:id="rId52"/>
    <p:sldId id="530" r:id="rId53"/>
    <p:sldId id="864" r:id="rId54"/>
    <p:sldId id="863" r:id="rId55"/>
    <p:sldId id="532" r:id="rId56"/>
    <p:sldId id="763" r:id="rId57"/>
    <p:sldId id="810" r:id="rId58"/>
    <p:sldId id="811" r:id="rId59"/>
    <p:sldId id="812" r:id="rId60"/>
    <p:sldId id="533" r:id="rId61"/>
    <p:sldId id="343" r:id="rId62"/>
    <p:sldId id="721" r:id="rId63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60000"/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hlink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0033"/>
    <a:srgbClr val="6600CC"/>
    <a:srgbClr val="663300"/>
    <a:srgbClr val="FFCC00"/>
    <a:srgbClr val="0000FF"/>
    <a:srgbClr val="CC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1" autoAdjust="0"/>
    <p:restoredTop sz="94660" autoAdjust="0"/>
  </p:normalViewPr>
  <p:slideViewPr>
    <p:cSldViewPr>
      <p:cViewPr varScale="1">
        <p:scale>
          <a:sx n="73" d="100"/>
          <a:sy n="73" d="100"/>
        </p:scale>
        <p:origin x="10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128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/通用格式">
          <cx:pt idx="0">12</cx:pt>
          <cx:pt idx="1">13</cx:pt>
          <cx:pt idx="2">15</cx:pt>
          <cx:pt idx="3">18</cx:pt>
          <cx:pt idx="4">18</cx:pt>
          <cx:pt idx="5">18</cx:pt>
          <cx:pt idx="6">19</cx:pt>
          <cx:pt idx="7">19</cx:pt>
          <cx:pt idx="8">19</cx:pt>
          <cx:pt idx="9">20</cx:pt>
          <cx:pt idx="10">20</cx:pt>
          <cx:pt idx="11">20</cx:pt>
          <cx:pt idx="12">20</cx:pt>
          <cx:pt idx="13">21</cx:pt>
          <cx:pt idx="14">21</cx:pt>
          <cx:pt idx="15">21</cx:pt>
          <cx:pt idx="16">22</cx:pt>
          <cx:pt idx="17">22</cx:pt>
          <cx:pt idx="18">22</cx:pt>
          <cx:pt idx="19">22</cx:pt>
          <cx:pt idx="20">22</cx:pt>
          <cx:pt idx="21">22</cx:pt>
          <cx:pt idx="22">22</cx:pt>
          <cx:pt idx="23">21</cx:pt>
          <cx:pt idx="24">21</cx:pt>
          <cx:pt idx="25">21</cx:pt>
          <cx:pt idx="26">20</cx:pt>
          <cx:pt idx="27">20</cx:pt>
          <cx:pt idx="28">20</cx:pt>
          <cx:pt idx="29">21</cx:pt>
          <cx:pt idx="30">21</cx:pt>
          <cx:pt idx="31">22</cx:pt>
          <cx:pt idx="32">20</cx:pt>
          <cx:pt idx="33">20</cx:pt>
          <cx:pt idx="34">20</cx:pt>
          <cx:pt idx="35">30</cx:pt>
          <cx:pt idx="36">31</cx:pt>
          <cx:pt idx="37">32</cx:pt>
          <cx:pt idx="38">26</cx:pt>
          <cx:pt idx="39">22</cx:pt>
          <cx:pt idx="40">23</cx:pt>
          <cx:pt idx="41">23</cx:pt>
          <cx:pt idx="42">22</cx:pt>
          <cx:pt idx="43">23</cx:pt>
          <cx:pt idx="44">22</cx:pt>
          <cx:pt idx="45">23</cx:pt>
          <cx:pt idx="46">25</cx:pt>
          <cx:pt idx="47">24</cx:pt>
          <cx:pt idx="48">24</cx:pt>
          <cx:pt idx="49">25</cx:pt>
          <cx:pt idx="50">25</cx:pt>
          <cx:pt idx="51">24</cx:pt>
          <cx:pt idx="52">24</cx:pt>
          <cx:pt idx="53">25</cx:pt>
          <cx:pt idx="54">21</cx:pt>
          <cx:pt idx="55">23</cx:pt>
          <cx:pt idx="56">23</cx:pt>
          <cx:pt idx="57">28</cx:pt>
          <cx:pt idx="58">29</cx:pt>
          <cx:pt idx="59">26</cx:pt>
          <cx:pt idx="60">25</cx:pt>
          <cx:pt idx="61">23</cx:pt>
          <cx:pt idx="62">26</cx:pt>
          <cx:pt idx="63">25</cx:pt>
          <cx:pt idx="64">24</cx:pt>
          <cx:pt idx="65">26</cx:pt>
          <cx:pt idx="66">24</cx:pt>
          <cx:pt idx="67">21</cx:pt>
          <cx:pt idx="68">19</cx:pt>
          <cx:pt idx="69">19</cx:pt>
          <cx:pt idx="70">25</cx:pt>
          <cx:pt idx="71">21</cx:pt>
          <cx:pt idx="72">22</cx:pt>
          <cx:pt idx="73">22</cx:pt>
          <cx:pt idx="74">21</cx:pt>
          <cx:pt idx="75">20</cx:pt>
        </cx:lvl>
      </cx:numDim>
    </cx:data>
  </cx:chartData>
  <cx:chart>
    <cx:plotArea>
      <cx:plotAreaRegion>
        <cx:series layoutId="clusteredColumn" uniqueId="{B47A3EF1-3C8C-4669-9FDE-AE2B50335021}">
          <cx:tx>
            <cx:txData>
              <cx:f>Sheet1!$A$1</cx:f>
              <cx:v>系列 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FFD2FCC-4563-4832-9968-EACFAEDE89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254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sz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BC9C90A-50FE-43E6-8506-8E20747385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049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44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74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E2F7F-C3F0-4B7E-AB1D-645DF64E6E5F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400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1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01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A0874-6164-49AB-9747-4A97687CD358}" type="slidenum">
              <a:rPr lang="en-US" altLang="zh-CN" smtClean="0">
                <a:ea typeface="宋体" charset="-122"/>
              </a:rPr>
              <a:pPr/>
              <a:t>25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19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41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04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B98258-8EF1-4DE0-9982-F587F675B1FE}" type="slidenum">
              <a:rPr lang="en-US" altLang="zh-CN" smtClean="0">
                <a:ea typeface="宋体" charset="-122"/>
              </a:rPr>
              <a:pPr/>
              <a:t>39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475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51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05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AFCDB-1B4E-4CA7-9728-420DE772E97A}" type="slidenum">
              <a:rPr lang="en-US" altLang="zh-CN" smtClean="0">
                <a:ea typeface="宋体" charset="-122"/>
              </a:rPr>
              <a:pPr/>
              <a:t>40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590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06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4CE13-D06C-4946-AC11-53EB6628E41D}" type="slidenum">
              <a:rPr lang="en-US" altLang="zh-CN" smtClean="0">
                <a:ea typeface="宋体" charset="-122"/>
              </a:rPr>
              <a:pPr/>
              <a:t>41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281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07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38410C-13AA-4FF5-84AF-A13A02BDE342}" type="slidenum">
              <a:rPr lang="en-US" altLang="zh-CN" smtClean="0">
                <a:ea typeface="宋体" charset="-122"/>
              </a:rPr>
              <a:pPr/>
              <a:t>42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0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0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786B2-E6D0-42CA-8944-7727399DFA64}" type="slidenum">
              <a:rPr lang="en-US" altLang="zh-CN" smtClean="0">
                <a:ea typeface="宋体" charset="-122"/>
              </a:rPr>
              <a:pPr/>
              <a:t>44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905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2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2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9DCD3-2F56-4A73-9360-56B4B838441E}" type="slidenum">
              <a:rPr lang="en-US" altLang="zh-CN" smtClean="0">
                <a:ea typeface="宋体" charset="-122"/>
              </a:rPr>
              <a:pPr/>
              <a:t>46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354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3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3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6ABF0-83F5-4E39-98A8-4DF1F11708C4}" type="slidenum">
              <a:rPr lang="en-US" altLang="zh-CN" smtClean="0">
                <a:ea typeface="宋体" charset="-122"/>
              </a:rPr>
              <a:pPr/>
              <a:t>47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467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4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4AEE6-ADDD-48E7-B086-F11539B0B4FF}" type="slidenum">
              <a:rPr lang="en-US" altLang="zh-CN" smtClean="0">
                <a:ea typeface="宋体" charset="-122"/>
              </a:rPr>
              <a:pPr/>
              <a:t>48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6612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0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0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786B2-E6D0-42CA-8944-7727399DFA64}" type="slidenum">
              <a:rPr lang="en-US" altLang="zh-CN" smtClean="0">
                <a:ea typeface="宋体" charset="-122"/>
              </a:rPr>
              <a:pPr/>
              <a:t>49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76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5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75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2CAE07-D17F-4A5D-88D5-41E806556823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141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0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0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786B2-E6D0-42CA-8944-7727399DFA64}" type="slidenum">
              <a:rPr lang="en-US" altLang="zh-CN" smtClean="0">
                <a:ea typeface="宋体" charset="-122"/>
              </a:rPr>
              <a:pPr/>
              <a:t>50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928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6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6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AF347-AA96-4E3C-8FC0-5EEB341D8E2B}" type="slidenum">
              <a:rPr lang="en-US" altLang="zh-CN" smtClean="0">
                <a:ea typeface="宋体" charset="-122"/>
              </a:rPr>
              <a:pPr/>
              <a:t>51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236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7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43123-A49E-444B-A86E-068E6460CDBC}" type="slidenum">
              <a:rPr lang="en-US" altLang="zh-CN" smtClean="0">
                <a:ea typeface="宋体" charset="-122"/>
              </a:rPr>
              <a:pPr/>
              <a:t>52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750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8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8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C647E-C66D-4921-B016-6E5B35595AEC}" type="slidenum">
              <a:rPr lang="en-US" altLang="zh-CN" smtClean="0">
                <a:ea typeface="宋体" charset="-122"/>
              </a:rPr>
              <a:pPr/>
              <a:t>56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803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9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194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43AC4-111C-49C6-9EB8-76A06534A7D9}" type="slidenum">
              <a:rPr lang="en-US" altLang="zh-CN" smtClean="0">
                <a:ea typeface="宋体" charset="-122"/>
              </a:rPr>
              <a:pPr/>
              <a:t>57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186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0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20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AC3E2-56D7-4635-987B-EEFE27416ABE}" type="slidenum">
              <a:rPr lang="en-US" altLang="zh-CN" smtClean="0">
                <a:ea typeface="宋体" charset="-122"/>
              </a:rPr>
              <a:pPr/>
              <a:t>58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62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75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77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DA88B-A585-4CA0-B27E-3DE364D08023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04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83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490B5-014B-4DA2-818E-F54152BB0607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7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84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480BC-1399-4B74-BD68-55140C96C72A}" type="slidenum">
              <a:rPr lang="en-US" altLang="zh-CN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5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95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8BD4A-6F68-4021-A8E0-7F9095DE31AB}" type="slidenum">
              <a:rPr lang="en-US" altLang="zh-CN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35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96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5BD9C-E00A-4071-AD62-FF44679F0903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1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90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299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F92849-6E4F-497B-985B-81D072A09CB7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086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0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sp>
        <p:nvSpPr>
          <p:cNvPr id="300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8F571-DE15-4825-B5E9-9C1C0F37487C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55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263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63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F2502ED-3FE6-4434-9A85-F319541CE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A1A1A-9A0D-4A33-B641-8D687CB204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166688"/>
            <a:ext cx="2200275" cy="653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50013" cy="6538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8040-135F-498E-B9CF-60EF5E1C9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64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64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483364-7572-4E41-B8C7-5983D114BB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AB39-1BCD-4778-9863-2A0D3E096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5048A-F067-4EB9-AAAB-0E2D8074D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243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95400"/>
            <a:ext cx="432593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954EA-DF07-4879-BDB0-9F41963483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337D3-9628-41B9-8591-17A5A47751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9B4A4-CAD7-4AA6-BBA5-99316A256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B15E2-7B16-491B-B00C-F9AFF3088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4ABD3-0F58-4F1D-91FE-D1AB2979F6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3454"/>
            <a:ext cx="9144000" cy="846137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52736"/>
            <a:ext cx="8884096" cy="565286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8E856-900C-45C5-8DF8-EC44AC12E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5BAB-D479-4C27-8AB4-EF0D971284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166688"/>
            <a:ext cx="2200275" cy="653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50013" cy="6538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4E098-85C6-4807-A270-777477D75D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BE6796D-12B7-4DF5-A13B-BB445C8CE5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F39B5-B855-4564-8070-8A4A773D12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0963C-9053-4514-846D-05E57A3FB5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1313" y="1447800"/>
            <a:ext cx="42100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3763" y="1447800"/>
            <a:ext cx="421163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DE489-8593-4736-8626-3EA77D248A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2E6A1-4663-498B-B3A8-DE829B108E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1BBB6-E248-4831-AB6C-53DBC91043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DE39E-B295-4D2E-93B8-229453AD9B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B04F0-5A19-42F2-B871-A93893742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D2515-B4F1-47FF-A1B8-396861C465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0D602-03D5-43E2-90C6-5AB357DAF4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C74DE-6B3B-4F21-BF76-227B5CF04D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81000"/>
            <a:ext cx="2143125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313" y="381000"/>
            <a:ext cx="6278562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F61F3-97A0-4075-A134-4FB5B1064E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381000"/>
            <a:ext cx="7793038" cy="7842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41313" y="1447800"/>
            <a:ext cx="42100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3763" y="1447800"/>
            <a:ext cx="4211637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41313" y="4076700"/>
            <a:ext cx="42100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03763" y="4076700"/>
            <a:ext cx="4211637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56C5A-3651-47D1-8416-1E954170CE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63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63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F2502ED-3FE6-4434-9A85-F319541CEF6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4D49-9DFE-4953-B9B0-2022EBA7B9D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B04F0-5A19-42F2-B871-A938937424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243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95400"/>
            <a:ext cx="432593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C71C7-0589-44EB-B0B6-4C7692399D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A625-3DB9-4172-AA35-75F13DE36C3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243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95400"/>
            <a:ext cx="432593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C71C7-0589-44EB-B0B6-4C769239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E5FE-147E-4836-9ACC-8DDFD72CEC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6BB0F-21B4-4BC4-8C87-3D1E2F8AE3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9B82-EFD7-443F-BEDD-73280914D6B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EF11-D64B-4A52-AAD0-B04201FC83A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A1A1A-9A0D-4A33-B641-8D687CB204D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166688"/>
            <a:ext cx="2200275" cy="653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50013" cy="6538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8040-135F-498E-B9CF-60EF5E1C93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63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63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F2502ED-3FE6-4434-9A85-F319541CEF6E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4D49-9DFE-4953-B9B0-2022EBA7B9D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B04F0-5A19-42F2-B871-A9389374243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243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95400"/>
            <a:ext cx="432593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C71C7-0589-44EB-B0B6-4C7692399D3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A625-3DB9-4172-AA35-75F13DE36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AA625-3DB9-4172-AA35-75F13DE36C3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E5FE-147E-4836-9ACC-8DDFD72CEC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6BB0F-21B4-4BC4-8C87-3D1E2F8AE37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9B82-EFD7-443F-BEDD-73280914D6B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EF11-D64B-4A52-AAD0-B04201FC83A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A1A1A-9A0D-4A33-B641-8D687CB204D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813" y="166688"/>
            <a:ext cx="2200275" cy="65389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50013" cy="65389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E8040-135F-498E-B9CF-60EF5E1C93F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E5FE-147E-4836-9ACC-8DDFD72CE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6BB0F-21B4-4BC4-8C87-3D1E2F8AE3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9B82-EFD7-443F-BEDD-73280914D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EF11-D64B-4A52-AAD0-B04201FC83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ltGray"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ltGray"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ltGray"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ltGray"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ltGray"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gray"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gray"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66688"/>
            <a:ext cx="8486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2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2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2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E589A5DB-AAA5-4632-9FD9-A1C246CA90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29" r:id="rId2"/>
    <p:sldLayoutId id="2147484530" r:id="rId3"/>
    <p:sldLayoutId id="2147484531" r:id="rId4"/>
    <p:sldLayoutId id="2147484532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99000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ltGray"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ltGray"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ltGray"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ltGray"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ltGray"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15399" name="Rectangle 7"/>
          <p:cNvSpPr>
            <a:spLocks noChangeArrowheads="1"/>
          </p:cNvSpPr>
          <p:nvPr/>
        </p:nvSpPr>
        <p:spPr bwMode="gray"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gray"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31540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66688"/>
            <a:ext cx="8486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540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54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54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54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+mn-ea"/>
              </a:defRPr>
            </a:lvl1pPr>
          </a:lstStyle>
          <a:p>
            <a:pPr>
              <a:defRPr/>
            </a:pPr>
            <a:fld id="{95F3BC38-C917-41FB-BD1E-BD8620E9F4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宋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3413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3413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7635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7635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6905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2333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0239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9075"/>
            <a:ext cx="7793038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85875"/>
            <a:ext cx="8574087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56721E49-3219-4749-A131-293A8CDEE3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2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5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CC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80008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ltGray"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ltGray"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ltGray"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ltGray"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ltGray"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gray"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gray"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66688"/>
            <a:ext cx="8486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2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2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2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2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E589A5DB-AAA5-4632-9FD9-A1C246CA90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66" r:id="rId3"/>
    <p:sldLayoutId id="2147484567" r:id="rId4"/>
    <p:sldLayoutId id="2147484568" r:id="rId5"/>
    <p:sldLayoutId id="2147484569" r:id="rId6"/>
    <p:sldLayoutId id="2147484570" r:id="rId7"/>
    <p:sldLayoutId id="2147484571" r:id="rId8"/>
    <p:sldLayoutId id="2147484572" r:id="rId9"/>
    <p:sldLayoutId id="2147484573" r:id="rId10"/>
    <p:sldLayoutId id="21474845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99000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ltGray"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ltGray"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ltGray"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ltGray"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ltGray"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gray"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gray"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SzTx/>
              <a:defRPr/>
            </a:pPr>
            <a:endParaRPr lang="zh-CN" altLang="zh-CN" sz="2400">
              <a:solidFill>
                <a:srgbClr val="000000"/>
              </a:solidFill>
              <a:effectLst/>
              <a:ea typeface="宋体" pitchFamily="2" charset="-122"/>
            </a:endParaRPr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66688"/>
            <a:ext cx="8486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29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529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29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29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SzTx/>
              <a:defRPr kumimoji="0" sz="14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E589A5DB-AAA5-4632-9FD9-A1C246CA90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7" r:id="rId2"/>
    <p:sldLayoutId id="2147484578" r:id="rId3"/>
    <p:sldLayoutId id="2147484579" r:id="rId4"/>
    <p:sldLayoutId id="2147484580" r:id="rId5"/>
    <p:sldLayoutId id="2147484581" r:id="rId6"/>
    <p:sldLayoutId id="2147484582" r:id="rId7"/>
    <p:sldLayoutId id="2147484583" r:id="rId8"/>
    <p:sldLayoutId id="2147484584" r:id="rId9"/>
    <p:sldLayoutId id="2147484585" r:id="rId10"/>
    <p:sldLayoutId id="21474845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990000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 noTextEdit="1"/>
          </p:cNvSpPr>
          <p:nvPr/>
        </p:nvSpPr>
        <p:spPr bwMode="auto">
          <a:xfrm>
            <a:off x="2123728" y="1628800"/>
            <a:ext cx="5040560" cy="28083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>
              <a:defRPr/>
            </a:pPr>
            <a:r>
              <a:rPr lang="zh-CN" altLang="en-US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隶书"/>
                <a:ea typeface="隶书"/>
              </a:rPr>
              <a:t>第</a:t>
            </a:r>
            <a:r>
              <a:rPr lang="en-US" altLang="zh-CN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隶书"/>
                <a:ea typeface="隶书"/>
              </a:rPr>
              <a:t>4</a:t>
            </a:r>
            <a:r>
              <a:rPr lang="zh-CN" altLang="en-US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隶书"/>
                <a:ea typeface="隶书"/>
              </a:rPr>
              <a:t>章 </a:t>
            </a:r>
            <a:endParaRPr lang="en-US" altLang="zh-CN" sz="3600" kern="10" dirty="0" smtClean="0">
              <a:ln w="9525">
                <a:noFill/>
                <a:miter lim="800000"/>
                <a:headEnd/>
                <a:tailEnd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隶书"/>
              <a:ea typeface="隶书"/>
            </a:endParaRPr>
          </a:p>
          <a:p>
            <a:pPr>
              <a:defRPr/>
            </a:pPr>
            <a:r>
              <a:rPr lang="en-US" altLang="zh-CN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French Script MT" pitchFamily="66" charset="0"/>
                <a:ea typeface="隶书"/>
              </a:rPr>
              <a:t>SQL</a:t>
            </a:r>
            <a:r>
              <a:rPr lang="zh-CN" altLang="en-US" sz="3600" kern="10" dirty="0" smtClean="0">
                <a:ln w="9525">
                  <a:noFill/>
                  <a:miter lim="800000"/>
                  <a:headEnd/>
                  <a:tailEnd/>
                </a:ln>
                <a:gradFill flip="none" rotWithShape="1">
                  <a:gsLst>
                    <a:gs pos="0">
                      <a:srgbClr val="FFF200"/>
                    </a:gs>
                    <a:gs pos="0">
                      <a:srgbClr val="FFF200"/>
                    </a:gs>
                    <a:gs pos="100000">
                      <a:srgbClr val="FFF200"/>
                    </a:gs>
                    <a:gs pos="45000">
                      <a:srgbClr val="FF7A00"/>
                    </a:gs>
                    <a:gs pos="70000">
                      <a:srgbClr val="FF0300"/>
                    </a:gs>
                    <a:gs pos="100000">
                      <a:srgbClr val="4D0808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5921" dir="2700000" algn="ctr" rotWithShape="0">
                    <a:srgbClr val="C0C0C0"/>
                  </a:outerShdw>
                  <a:reflection blurRad="6350" stA="50000" endA="300" endPos="50000" dist="60007" dir="5400000" sy="-100000" algn="bl" rotWithShape="0"/>
                </a:effectLst>
                <a:latin typeface="French Script MT" pitchFamily="66" charset="0"/>
                <a:ea typeface="隶书"/>
              </a:rPr>
              <a:t>数据定义</a:t>
            </a:r>
            <a:endParaRPr lang="zh-CN" altLang="en-US" sz="3600" kern="10" dirty="0">
              <a:ln w="9525">
                <a:noFill/>
                <a:miter lim="800000"/>
                <a:headEnd/>
                <a:tailEnd/>
              </a:ln>
              <a:gradFill flip="none" rotWithShape="1">
                <a:gsLst>
                  <a:gs pos="0">
                    <a:srgbClr val="FFF200"/>
                  </a:gs>
                  <a:gs pos="0">
                    <a:srgbClr val="FFF200"/>
                  </a:gs>
                  <a:gs pos="100000">
                    <a:srgbClr val="FFF200"/>
                  </a:gs>
                  <a:gs pos="45000">
                    <a:srgbClr val="FF7A00"/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dist="35921" dir="2700000" algn="ctr" rotWithShape="0">
                  <a:srgbClr val="C0C0C0"/>
                </a:outerShdw>
                <a:reflection blurRad="6350" stA="50000" endA="300" endPos="50000" dist="60007" dir="5400000" sy="-100000" algn="bl" rotWithShape="0"/>
              </a:effectLst>
              <a:latin typeface="French Script MT" pitchFamily="66" charset="0"/>
              <a:ea typeface="隶书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158" y="142852"/>
            <a:ext cx="886781" cy="6370975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号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称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学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过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数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据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库</a:t>
            </a:r>
          </a:p>
        </p:txBody>
      </p:sp>
      <p:sp>
        <p:nvSpPr>
          <p:cNvPr id="5" name="矩形 4"/>
          <p:cNvSpPr/>
          <p:nvPr/>
        </p:nvSpPr>
        <p:spPr>
          <a:xfrm>
            <a:off x="7971499" y="-24"/>
            <a:ext cx="886781" cy="6740307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不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会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ench Script MT" pitchFamily="66" charset="0"/>
                <a:ea typeface="+mj-ea"/>
              </a:rPr>
              <a:t>S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ench Script MT" pitchFamily="66" charset="0"/>
                <a:ea typeface="+mj-ea"/>
              </a:rPr>
              <a:t>Q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ench Script MT" pitchFamily="66" charset="0"/>
                <a:ea typeface="+mj-ea"/>
              </a:rPr>
              <a:t>L</a:t>
            </a:r>
          </a:p>
          <a:p>
            <a:pPr>
              <a:spcBef>
                <a:spcPts val="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也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枉</a:t>
            </a:r>
            <a:endParaRPr lang="en-US" altLang="zh-CN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5400" b="1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然</a:t>
            </a:r>
          </a:p>
        </p:txBody>
      </p:sp>
      <p:sp>
        <p:nvSpPr>
          <p:cNvPr id="6" name="矩形 5"/>
          <p:cNvSpPr/>
          <p:nvPr/>
        </p:nvSpPr>
        <p:spPr>
          <a:xfrm>
            <a:off x="2123728" y="0"/>
            <a:ext cx="5040560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5400" b="1" spc="50" dirty="0" smtClean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SQLSQL</a:t>
            </a:r>
            <a:r>
              <a:rPr lang="zh-CN" altLang="en-US" sz="5400" b="1" spc="50" dirty="0" smtClean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我爱你</a:t>
            </a:r>
            <a:endParaRPr lang="zh-CN" altLang="en-US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1720" y="5674022"/>
            <a:ext cx="5328592" cy="92333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5400" b="1" spc="50" dirty="0" smtClean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ea"/>
                <a:ea typeface="+mj-ea"/>
              </a:rPr>
              <a:t>就像老鼠爱大米</a:t>
            </a:r>
            <a:endParaRPr lang="zh-CN" altLang="en-US" sz="5400" b="1" spc="50" dirty="0">
              <a:ln w="11430"/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SQL</a:t>
            </a:r>
            <a:r>
              <a:rPr lang="zh-CN" altLang="en-US" smtClean="0"/>
              <a:t>数据定义功能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6277" y="1124744"/>
            <a:ext cx="3051448" cy="453650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数据库定义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模式定义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表定义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域定义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索引定义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上箭头 12"/>
          <p:cNvSpPr/>
          <p:nvPr/>
        </p:nvSpPr>
        <p:spPr bwMode="auto">
          <a:xfrm rot="10800000">
            <a:off x="2214553" y="1805915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18409" y="1157843"/>
            <a:ext cx="2803973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簇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(cluster)</a:t>
            </a:r>
          </a:p>
        </p:txBody>
      </p:sp>
      <p:sp>
        <p:nvSpPr>
          <p:cNvPr id="24" name="矩形 23"/>
          <p:cNvSpPr/>
          <p:nvPr/>
        </p:nvSpPr>
        <p:spPr>
          <a:xfrm>
            <a:off x="683568" y="2453987"/>
            <a:ext cx="3273653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目录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(catalog)</a:t>
            </a:r>
          </a:p>
        </p:txBody>
      </p:sp>
      <p:sp>
        <p:nvSpPr>
          <p:cNvPr id="25" name="上箭头 24"/>
          <p:cNvSpPr/>
          <p:nvPr/>
        </p:nvSpPr>
        <p:spPr bwMode="auto">
          <a:xfrm rot="10800000">
            <a:off x="2214553" y="3102058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21809" y="3751872"/>
            <a:ext cx="3034805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模式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(schema)</a:t>
            </a:r>
          </a:p>
        </p:txBody>
      </p:sp>
      <p:sp>
        <p:nvSpPr>
          <p:cNvPr id="27" name="上箭头 26"/>
          <p:cNvSpPr/>
          <p:nvPr/>
        </p:nvSpPr>
        <p:spPr bwMode="auto">
          <a:xfrm rot="10800000">
            <a:off x="2214554" y="4398202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46401" y="5048016"/>
            <a:ext cx="3034805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对象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(object)</a:t>
            </a:r>
          </a:p>
        </p:txBody>
      </p:sp>
      <p:sp>
        <p:nvSpPr>
          <p:cNvPr id="29" name="上箭头 28"/>
          <p:cNvSpPr/>
          <p:nvPr/>
        </p:nvSpPr>
        <p:spPr bwMode="auto">
          <a:xfrm rot="10800000">
            <a:off x="6533263" y="725795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9950" y="1375609"/>
            <a:ext cx="2565126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列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(column)</a:t>
            </a:r>
          </a:p>
        </p:txBody>
      </p:sp>
      <p:sp>
        <p:nvSpPr>
          <p:cNvPr id="31" name="上箭头 30"/>
          <p:cNvSpPr/>
          <p:nvPr/>
        </p:nvSpPr>
        <p:spPr bwMode="auto">
          <a:xfrm rot="10800000">
            <a:off x="6586456" y="2021939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34333" y="2671753"/>
            <a:ext cx="3002746" cy="1477328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域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(domain)</a:t>
            </a:r>
          </a:p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用户定义类型</a:t>
            </a:r>
            <a:endParaRPr lang="en-US" altLang="zh-CN" sz="36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932040" y="4759984"/>
            <a:ext cx="3751348" cy="1477328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规则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(rule)</a:t>
            </a:r>
          </a:p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断言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(assertion)</a:t>
            </a:r>
          </a:p>
        </p:txBody>
      </p:sp>
      <p:sp>
        <p:nvSpPr>
          <p:cNvPr id="34" name="上箭头 33"/>
          <p:cNvSpPr/>
          <p:nvPr/>
        </p:nvSpPr>
        <p:spPr bwMode="auto">
          <a:xfrm rot="10800000">
            <a:off x="6677279" y="4110171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69527" y="0"/>
            <a:ext cx="1840568" cy="646331"/>
          </a:xfrm>
          <a:prstGeom prst="rect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  <a:tileRect/>
          </a:gradFill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标准</a:t>
            </a:r>
            <a:r>
              <a:rPr lang="en-US" altLang="zh-CN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ea"/>
                <a:ea typeface="+mn-ea"/>
              </a:rPr>
              <a:t>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上箭头 12"/>
          <p:cNvSpPr/>
          <p:nvPr/>
        </p:nvSpPr>
        <p:spPr bwMode="auto">
          <a:xfrm rot="10800000">
            <a:off x="2181663" y="1196752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90653" y="548680"/>
            <a:ext cx="1593706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文件组</a:t>
            </a:r>
            <a:endParaRPr lang="en-US" altLang="zh-CN" sz="36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90651" y="1844824"/>
            <a:ext cx="1593706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数据库</a:t>
            </a:r>
            <a:endParaRPr lang="en-US" altLang="zh-CN" sz="36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5" name="上箭头 24"/>
          <p:cNvSpPr/>
          <p:nvPr/>
        </p:nvSpPr>
        <p:spPr bwMode="auto">
          <a:xfrm rot="10800000">
            <a:off x="2181663" y="2492895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44308" y="3142709"/>
            <a:ext cx="1124026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模式</a:t>
            </a:r>
            <a:endParaRPr lang="en-US" altLang="zh-CN" sz="36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27" name="上箭头 26"/>
          <p:cNvSpPr/>
          <p:nvPr/>
        </p:nvSpPr>
        <p:spPr bwMode="auto">
          <a:xfrm rot="10800000">
            <a:off x="2181664" y="3789039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03740" y="4438853"/>
            <a:ext cx="654346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表</a:t>
            </a:r>
            <a:endParaRPr lang="en-US" altLang="zh-CN" sz="36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85660" y="2311713"/>
            <a:ext cx="1593706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图书馆</a:t>
            </a:r>
            <a:endParaRPr lang="en-US" altLang="zh-CN" sz="36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1" name="上箭头 30"/>
          <p:cNvSpPr/>
          <p:nvPr/>
        </p:nvSpPr>
        <p:spPr bwMode="auto">
          <a:xfrm rot="10800000">
            <a:off x="6586456" y="2958043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38853" y="3607857"/>
            <a:ext cx="1593706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阅览室</a:t>
            </a:r>
            <a:endParaRPr lang="en-US" altLang="zh-CN" sz="36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28184" y="4870901"/>
            <a:ext cx="1124026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书架</a:t>
            </a:r>
            <a:endParaRPr lang="en-US" altLang="zh-CN" sz="36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/>
              <a:ea typeface="隶书"/>
            </a:endParaRPr>
          </a:p>
        </p:txBody>
      </p:sp>
      <p:sp>
        <p:nvSpPr>
          <p:cNvPr id="34" name="上箭头 33"/>
          <p:cNvSpPr/>
          <p:nvPr/>
        </p:nvSpPr>
        <p:spPr bwMode="auto">
          <a:xfrm rot="10800000">
            <a:off x="6659762" y="4221088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6" name="上箭头 15"/>
          <p:cNvSpPr/>
          <p:nvPr/>
        </p:nvSpPr>
        <p:spPr bwMode="auto">
          <a:xfrm rot="10800000">
            <a:off x="2196754" y="5085183"/>
            <a:ext cx="360040" cy="648072"/>
          </a:xfrm>
          <a:prstGeom prst="up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2700000" scaled="0"/>
          </a:gra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20" y="5734997"/>
            <a:ext cx="4188967" cy="646331"/>
          </a:xfrm>
          <a:prstGeom prst="rect">
            <a:avLst/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2700000" scaled="1"/>
            <a:tileRect/>
          </a:gradFill>
          <a:ln>
            <a:solidFill>
              <a:srgbClr val="C00000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列 约束 视图 索引</a:t>
            </a:r>
          </a:p>
        </p:txBody>
      </p:sp>
      <p:sp>
        <p:nvSpPr>
          <p:cNvPr id="19" name="矩形 18"/>
          <p:cNvSpPr/>
          <p:nvPr/>
        </p:nvSpPr>
        <p:spPr>
          <a:xfrm>
            <a:off x="3347864" y="332656"/>
            <a:ext cx="5723042" cy="1169551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对象命名：</a:t>
            </a:r>
            <a:r>
              <a:rPr lang="en-US" altLang="zh-CN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&lt;</a:t>
            </a:r>
            <a:r>
              <a:rPr lang="zh-CN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数据库</a:t>
            </a:r>
            <a:r>
              <a:rPr lang="en-US" altLang="zh-CN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&gt;.&lt;</a:t>
            </a:r>
            <a:r>
              <a:rPr lang="zh-CN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模式</a:t>
            </a:r>
            <a:r>
              <a:rPr lang="en-US" altLang="zh-CN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&gt;.&lt;</a:t>
            </a:r>
            <a:r>
              <a:rPr lang="zh-CN" altLang="en-US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表</a:t>
            </a:r>
            <a:r>
              <a:rPr lang="en-US" altLang="zh-CN" sz="28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&gt;</a:t>
            </a:r>
          </a:p>
          <a:p>
            <a:r>
              <a:rPr lang="en-US" altLang="zh-CN" sz="28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/>
                <a:ea typeface="隶书"/>
              </a:rPr>
              <a:t>University.Library.Book</a:t>
            </a:r>
            <a:endParaRPr lang="en-US" altLang="zh-CN" sz="28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隶书"/>
              <a:ea typeface="隶书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mtClean="0"/>
              <a:t>创建数据库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zh-CN" b="1" smtClean="0">
                <a:solidFill>
                  <a:srgbClr val="FF0000"/>
                </a:solidFill>
              </a:rPr>
              <a:t>create </a:t>
            </a:r>
            <a:r>
              <a:rPr lang="en-US" altLang="zh-CN" b="1" dirty="0" smtClean="0">
                <a:solidFill>
                  <a:srgbClr val="FF0000"/>
                </a:solidFill>
              </a:rPr>
              <a:t>database</a:t>
            </a:r>
            <a:r>
              <a:rPr lang="en-US" altLang="zh-CN" dirty="0" smtClean="0">
                <a:solidFill>
                  <a:srgbClr val="FF0000"/>
                </a:solidFill>
              </a:rPr>
              <a:t>  &lt; </a:t>
            </a:r>
            <a:r>
              <a:rPr lang="zh-CN" altLang="zh-CN" dirty="0" smtClean="0">
                <a:solidFill>
                  <a:srgbClr val="FF0000"/>
                </a:solidFill>
              </a:rPr>
              <a:t>数据库名</a:t>
            </a:r>
            <a:r>
              <a:rPr lang="en-US" altLang="zh-CN" dirty="0" smtClean="0">
                <a:solidFill>
                  <a:srgbClr val="FF0000"/>
                </a:solidFill>
              </a:rPr>
              <a:t> &gt;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[ </a:t>
            </a:r>
            <a:r>
              <a:rPr lang="en-US" altLang="zh-CN" b="1" dirty="0" smtClean="0">
                <a:solidFill>
                  <a:srgbClr val="FF0000"/>
                </a:solidFill>
              </a:rPr>
              <a:t>on</a:t>
            </a:r>
            <a:r>
              <a:rPr lang="en-US" altLang="zh-CN" dirty="0" smtClean="0">
                <a:solidFill>
                  <a:srgbClr val="FF0000"/>
                </a:solidFill>
              </a:rPr>
              <a:t>  [</a:t>
            </a:r>
            <a:r>
              <a:rPr lang="en-US" altLang="zh-CN" b="1" dirty="0" smtClean="0">
                <a:solidFill>
                  <a:srgbClr val="FF0000"/>
                </a:solidFill>
              </a:rPr>
              <a:t>primary</a:t>
            </a:r>
            <a:r>
              <a:rPr lang="en-US" altLang="zh-CN" dirty="0" smtClean="0">
                <a:solidFill>
                  <a:srgbClr val="FF0000"/>
                </a:solidFill>
              </a:rPr>
              <a:t>]  &lt;</a:t>
            </a:r>
            <a:r>
              <a:rPr lang="zh-CN" altLang="zh-CN" dirty="0" smtClean="0">
                <a:solidFill>
                  <a:srgbClr val="FF0000"/>
                </a:solidFill>
              </a:rPr>
              <a:t>文件描述</a:t>
            </a:r>
            <a:r>
              <a:rPr lang="en-US" altLang="zh-CN" dirty="0" smtClean="0">
                <a:solidFill>
                  <a:srgbClr val="FF0000"/>
                </a:solidFill>
              </a:rPr>
              <a:t>&gt; &lt;</a:t>
            </a:r>
            <a:r>
              <a:rPr lang="zh-CN" altLang="zh-CN" dirty="0" smtClean="0">
                <a:solidFill>
                  <a:srgbClr val="FF0000"/>
                </a:solidFill>
              </a:rPr>
              <a:t>文件组</a:t>
            </a:r>
            <a:r>
              <a:rPr lang="en-US" altLang="zh-CN" dirty="0" smtClean="0">
                <a:solidFill>
                  <a:srgbClr val="FF0000"/>
                </a:solidFill>
              </a:rPr>
              <a:t>&gt;… ]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	[ </a:t>
            </a:r>
            <a:r>
              <a:rPr lang="en-US" altLang="zh-CN" b="1" dirty="0" smtClean="0">
                <a:solidFill>
                  <a:srgbClr val="FF0000"/>
                </a:solidFill>
              </a:rPr>
              <a:t>log on</a:t>
            </a:r>
            <a:r>
              <a:rPr lang="en-US" altLang="zh-CN" dirty="0" smtClean="0">
                <a:solidFill>
                  <a:srgbClr val="FF0000"/>
                </a:solidFill>
              </a:rPr>
              <a:t>  &lt;</a:t>
            </a:r>
            <a:r>
              <a:rPr lang="zh-CN" altLang="zh-CN" dirty="0" smtClean="0">
                <a:solidFill>
                  <a:srgbClr val="FF0000"/>
                </a:solidFill>
              </a:rPr>
              <a:t>文件描述</a:t>
            </a:r>
            <a:r>
              <a:rPr lang="en-US" altLang="zh-CN" dirty="0" smtClean="0">
                <a:solidFill>
                  <a:srgbClr val="FF0000"/>
                </a:solidFill>
              </a:rPr>
              <a:t>&gt; &lt;</a:t>
            </a:r>
            <a:r>
              <a:rPr lang="zh-CN" altLang="zh-CN" dirty="0" smtClean="0">
                <a:solidFill>
                  <a:srgbClr val="FF0000"/>
                </a:solidFill>
              </a:rPr>
              <a:t>文件组</a:t>
            </a:r>
            <a:r>
              <a:rPr lang="en-US" altLang="zh-CN" dirty="0" smtClean="0">
                <a:solidFill>
                  <a:srgbClr val="FF0000"/>
                </a:solidFill>
              </a:rPr>
              <a:t>&gt;… ]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dirty="0" smtClean="0"/>
              <a:t>最简单的创建数据库的命令如下：</a:t>
            </a:r>
          </a:p>
          <a:p>
            <a:pPr lvl="1">
              <a:lnSpc>
                <a:spcPct val="120000"/>
              </a:lnSpc>
            </a:pPr>
            <a:r>
              <a:rPr lang="en-US" altLang="zh-CN" b="1" i="1" dirty="0" smtClean="0"/>
              <a:t>create database  </a:t>
            </a:r>
            <a:r>
              <a:rPr lang="en-US" altLang="zh-CN" dirty="0" smtClean="0"/>
              <a:t>University</a:t>
            </a:r>
            <a:endParaRPr lang="zh-CN" altLang="zh-CN" dirty="0" smtClean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使用</a:t>
            </a:r>
            <a:r>
              <a:rPr lang="en-US" altLang="zh-CN" b="1" i="1" dirty="0" smtClean="0"/>
              <a:t>use</a:t>
            </a:r>
            <a:r>
              <a:rPr lang="zh-CN" altLang="zh-CN" dirty="0" smtClean="0"/>
              <a:t>命令，指定当前要使用的数据库</a:t>
            </a:r>
          </a:p>
          <a:p>
            <a:pPr lvl="1">
              <a:lnSpc>
                <a:spcPct val="120000"/>
              </a:lnSpc>
            </a:pPr>
            <a:r>
              <a:rPr lang="en-US" altLang="zh-CN" b="1" i="1" dirty="0" smtClean="0"/>
              <a:t>use</a:t>
            </a:r>
            <a:r>
              <a:rPr lang="en-US" altLang="zh-CN" dirty="0" smtClean="0"/>
              <a:t> 	University</a:t>
            </a:r>
            <a:endParaRPr lang="zh-CN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/>
          <p:cNvSpPr>
            <a:spLocks noChangeArrowheads="1"/>
          </p:cNvSpPr>
          <p:nvPr/>
        </p:nvSpPr>
        <p:spPr bwMode="auto">
          <a:xfrm>
            <a:off x="323528" y="353892"/>
            <a:ext cx="9144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82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 database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demoDB1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on primary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	</a:t>
            </a: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name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demo_dat1,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filename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' D:\SQL_Practice\demodata1.mdf ',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size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10,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maxsize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50,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filegrowth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5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log on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name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demo_log1,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filename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' D:\SQL_Practice\demodata1.ldf ',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size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5,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maxsize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25,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kumimoji="0" lang="en-US" altLang="zh-CN" sz="24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filegrowth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5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模式把对象和用户分离开来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zh-CN" dirty="0" smtClean="0"/>
              <a:t>创建</a:t>
            </a:r>
            <a:r>
              <a:rPr lang="zh-CN" altLang="en-US" dirty="0" smtClean="0"/>
              <a:t>模式</a:t>
            </a:r>
            <a:endParaRPr lang="zh-CN" altLang="zh-CN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create schema</a:t>
            </a:r>
            <a:r>
              <a:rPr lang="en-US" altLang="zh-CN" dirty="0" smtClean="0">
                <a:solidFill>
                  <a:srgbClr val="FF0000"/>
                </a:solidFill>
              </a:rPr>
              <a:t>  &lt; </a:t>
            </a:r>
            <a:r>
              <a:rPr lang="zh-CN" altLang="en-US" dirty="0" smtClean="0">
                <a:solidFill>
                  <a:srgbClr val="FF0000"/>
                </a:solidFill>
              </a:rPr>
              <a:t>模式名</a:t>
            </a:r>
            <a:r>
              <a:rPr lang="en-US" altLang="zh-CN" dirty="0" smtClean="0">
                <a:solidFill>
                  <a:srgbClr val="FF0000"/>
                </a:solidFill>
              </a:rPr>
              <a:t> &gt;</a:t>
            </a:r>
            <a:endParaRPr lang="zh-CN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create schema  </a:t>
            </a:r>
            <a:r>
              <a:rPr lang="en-US" altLang="zh-CN" dirty="0" err="1" smtClean="0"/>
              <a:t>University.Library</a:t>
            </a:r>
            <a:endParaRPr lang="zh-CN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查看模式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select * from </a:t>
            </a:r>
            <a:r>
              <a:rPr lang="en-US" altLang="zh-CN" dirty="0" err="1" smtClean="0"/>
              <a:t>sys.schemas</a:t>
            </a:r>
            <a:endParaRPr lang="zh-CN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639" y="5301208"/>
          <a:ext cx="5904657" cy="1219200"/>
        </p:xfrm>
        <a:graphic>
          <a:graphicData uri="http://schemas.openxmlformats.org/drawingml/2006/table">
            <a:tbl>
              <a:tblPr/>
              <a:tblGrid>
                <a:gridCol w="2917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dbo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guest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INFORMATION_SCHEMA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sys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836712"/>
            <a:ext cx="2755776" cy="238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创建基本表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500" b="1" i="1" dirty="0">
                <a:solidFill>
                  <a:srgbClr val="FF3300"/>
                </a:solidFill>
                <a:latin typeface="+mn-ea"/>
              </a:rPr>
              <a:t>create  table</a:t>
            </a:r>
            <a:r>
              <a:rPr lang="en-US" altLang="zh-CN" sz="2500" dirty="0">
                <a:latin typeface="+mn-ea"/>
              </a:rPr>
              <a:t>   </a:t>
            </a:r>
            <a:r>
              <a:rPr lang="zh-CN" altLang="en-US" sz="2500" dirty="0">
                <a:latin typeface="+mn-ea"/>
              </a:rPr>
              <a:t>表名（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zh-CN" altLang="en-US" sz="2500" dirty="0" smtClean="0">
                <a:latin typeface="+mn-ea"/>
                <a:ea typeface="+mn-ea"/>
              </a:rPr>
              <a:t>列</a:t>
            </a:r>
            <a:r>
              <a:rPr lang="zh-CN" altLang="en-US" sz="2500" dirty="0">
                <a:latin typeface="+mn-ea"/>
                <a:ea typeface="+mn-ea"/>
              </a:rPr>
              <a:t>名 </a:t>
            </a:r>
            <a:r>
              <a:rPr lang="zh-CN" altLang="en-US" sz="2500" dirty="0" smtClean="0">
                <a:latin typeface="+mn-ea"/>
                <a:ea typeface="+mn-ea"/>
              </a:rPr>
              <a:t>数据类型 </a:t>
            </a:r>
            <a:r>
              <a:rPr lang="en-US" altLang="zh-CN" sz="2500" dirty="0">
                <a:latin typeface="+mn-ea"/>
                <a:ea typeface="+mn-ea"/>
              </a:rPr>
              <a:t>[</a:t>
            </a:r>
            <a:r>
              <a:rPr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default</a:t>
            </a:r>
            <a:r>
              <a:rPr lang="en-US" altLang="zh-CN" sz="2500" dirty="0">
                <a:solidFill>
                  <a:srgbClr val="FF3300"/>
                </a:solidFill>
                <a:latin typeface="+mn-ea"/>
                <a:ea typeface="+mn-ea"/>
              </a:rPr>
              <a:t> </a:t>
            </a:r>
            <a:r>
              <a:rPr lang="en-US" altLang="zh-CN" sz="2500" dirty="0">
                <a:latin typeface="+mn-ea"/>
                <a:ea typeface="+mn-ea"/>
              </a:rPr>
              <a:t> </a:t>
            </a:r>
            <a:r>
              <a:rPr lang="zh-CN" altLang="en-US" sz="2500" dirty="0">
                <a:latin typeface="+mn-ea"/>
                <a:ea typeface="+mn-ea"/>
              </a:rPr>
              <a:t>缺省值</a:t>
            </a:r>
            <a:r>
              <a:rPr lang="en-US" altLang="zh-CN" sz="2500" dirty="0">
                <a:latin typeface="+mn-ea"/>
                <a:ea typeface="+mn-ea"/>
              </a:rPr>
              <a:t>] </a:t>
            </a:r>
            <a:r>
              <a:rPr lang="en-US" altLang="zh-CN" sz="2500" dirty="0" smtClean="0">
                <a:latin typeface="+mn-ea"/>
                <a:ea typeface="+mn-ea"/>
              </a:rPr>
              <a:t>[</a:t>
            </a:r>
            <a:r>
              <a:rPr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not null</a:t>
            </a:r>
            <a:r>
              <a:rPr lang="en-US" altLang="zh-CN" sz="2500" dirty="0">
                <a:latin typeface="+mn-ea"/>
                <a:ea typeface="+mn-ea"/>
              </a:rPr>
              <a:t>] [</a:t>
            </a:r>
            <a:r>
              <a:rPr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unique</a:t>
            </a:r>
            <a:r>
              <a:rPr lang="en-US" altLang="zh-CN" sz="2500" dirty="0">
                <a:latin typeface="+mn-ea"/>
                <a:ea typeface="+mn-ea"/>
              </a:rPr>
              <a:t>]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zh-CN" sz="2500" dirty="0" smtClean="0">
                <a:latin typeface="+mn-ea"/>
                <a:ea typeface="+mn-ea"/>
              </a:rPr>
              <a:t>[</a:t>
            </a:r>
            <a:r>
              <a:rPr lang="zh-CN" altLang="en-US" sz="2500" dirty="0" smtClean="0">
                <a:latin typeface="+mn-ea"/>
                <a:ea typeface="+mn-ea"/>
              </a:rPr>
              <a:t>，</a:t>
            </a:r>
            <a:r>
              <a:rPr lang="zh-CN" altLang="en-US" sz="2500" dirty="0">
                <a:latin typeface="+mn-ea"/>
                <a:ea typeface="+mn-ea"/>
              </a:rPr>
              <a:t>列名 数据类型  </a:t>
            </a:r>
            <a:r>
              <a:rPr lang="en-US" altLang="zh-CN" sz="2500" dirty="0">
                <a:latin typeface="+mn-ea"/>
                <a:ea typeface="+mn-ea"/>
              </a:rPr>
              <a:t>[</a:t>
            </a:r>
            <a:r>
              <a:rPr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default </a:t>
            </a:r>
            <a:r>
              <a:rPr lang="en-US" altLang="zh-CN" sz="2500" dirty="0">
                <a:solidFill>
                  <a:srgbClr val="FF3300"/>
                </a:solidFill>
                <a:latin typeface="+mn-ea"/>
                <a:ea typeface="+mn-ea"/>
              </a:rPr>
              <a:t> </a:t>
            </a:r>
            <a:r>
              <a:rPr lang="zh-CN" altLang="en-US" sz="2500" dirty="0">
                <a:latin typeface="+mn-ea"/>
                <a:ea typeface="+mn-ea"/>
              </a:rPr>
              <a:t>缺省值</a:t>
            </a:r>
            <a:r>
              <a:rPr lang="en-US" altLang="zh-CN" sz="2500" dirty="0">
                <a:latin typeface="+mn-ea"/>
                <a:ea typeface="+mn-ea"/>
              </a:rPr>
              <a:t>]  [</a:t>
            </a:r>
            <a:r>
              <a:rPr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not null </a:t>
            </a:r>
            <a:r>
              <a:rPr lang="en-US" altLang="zh-CN" sz="2500" dirty="0">
                <a:latin typeface="+mn-ea"/>
                <a:ea typeface="+mn-ea"/>
              </a:rPr>
              <a:t>]]</a:t>
            </a:r>
          </a:p>
          <a:p>
            <a:pPr lvl="1" algn="ctr" eaLnBrk="1" hangingPunct="1">
              <a:lnSpc>
                <a:spcPct val="150000"/>
              </a:lnSpc>
              <a:buNone/>
              <a:defRPr/>
            </a:pPr>
            <a:r>
              <a:rPr lang="en-US" altLang="zh-CN" sz="2500" b="1" dirty="0">
                <a:latin typeface="+mn-ea"/>
                <a:ea typeface="+mn-ea"/>
              </a:rPr>
              <a:t>……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zh-CN" sz="2500" dirty="0" smtClean="0">
                <a:latin typeface="+mn-ea"/>
                <a:ea typeface="+mn-ea"/>
              </a:rPr>
              <a:t>[</a:t>
            </a:r>
            <a:r>
              <a:rPr lang="zh-CN" altLang="en-US" sz="2500" dirty="0">
                <a:latin typeface="+mn-ea"/>
                <a:ea typeface="+mn-ea"/>
              </a:rPr>
              <a:t>，</a:t>
            </a:r>
            <a:r>
              <a:rPr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primary  key</a:t>
            </a:r>
            <a:r>
              <a:rPr lang="zh-CN" altLang="en-US" sz="2500" dirty="0">
                <a:latin typeface="+mn-ea"/>
                <a:ea typeface="+mn-ea"/>
              </a:rPr>
              <a:t>（列名 </a:t>
            </a:r>
            <a:r>
              <a:rPr lang="en-US" altLang="zh-CN" sz="2500" dirty="0">
                <a:latin typeface="+mn-ea"/>
                <a:ea typeface="+mn-ea"/>
              </a:rPr>
              <a:t>[</a:t>
            </a:r>
            <a:r>
              <a:rPr lang="zh-CN" altLang="en-US" sz="2500" dirty="0">
                <a:latin typeface="+mn-ea"/>
                <a:ea typeface="+mn-ea"/>
              </a:rPr>
              <a:t>，列名</a:t>
            </a:r>
            <a:r>
              <a:rPr lang="en-US" altLang="zh-CN" sz="2500" dirty="0">
                <a:latin typeface="+mn-ea"/>
                <a:ea typeface="+mn-ea"/>
              </a:rPr>
              <a:t>] </a:t>
            </a:r>
            <a:r>
              <a:rPr lang="en-US" altLang="zh-CN" sz="2500" b="1" dirty="0">
                <a:latin typeface="+mn-ea"/>
                <a:ea typeface="+mn-ea"/>
              </a:rPr>
              <a:t>…</a:t>
            </a:r>
            <a:r>
              <a:rPr lang="zh-CN" altLang="en-US" sz="2500" dirty="0">
                <a:latin typeface="+mn-ea"/>
                <a:ea typeface="+mn-ea"/>
              </a:rPr>
              <a:t>）</a:t>
            </a:r>
            <a:r>
              <a:rPr lang="en-US" altLang="zh-CN" sz="2500" dirty="0">
                <a:latin typeface="+mn-ea"/>
                <a:ea typeface="+mn-ea"/>
              </a:rPr>
              <a:t>]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zh-CN" sz="2500" dirty="0" smtClean="0">
                <a:latin typeface="+mn-ea"/>
                <a:ea typeface="+mn-ea"/>
              </a:rPr>
              <a:t>[</a:t>
            </a:r>
            <a:r>
              <a:rPr lang="zh-CN" altLang="en-US" sz="2500" dirty="0">
                <a:latin typeface="+mn-ea"/>
                <a:ea typeface="+mn-ea"/>
              </a:rPr>
              <a:t>，</a:t>
            </a:r>
            <a:r>
              <a:rPr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foreign  key</a:t>
            </a:r>
            <a:r>
              <a:rPr lang="en-US" altLang="zh-CN" sz="2500" dirty="0">
                <a:latin typeface="+mn-ea"/>
                <a:ea typeface="+mn-ea"/>
              </a:rPr>
              <a:t> </a:t>
            </a:r>
            <a:r>
              <a:rPr lang="zh-CN" altLang="en-US" sz="2500" dirty="0">
                <a:latin typeface="+mn-ea"/>
                <a:ea typeface="+mn-ea"/>
              </a:rPr>
              <a:t>（列名 </a:t>
            </a:r>
            <a:r>
              <a:rPr lang="en-US" altLang="zh-CN" sz="2500" dirty="0">
                <a:latin typeface="+mn-ea"/>
                <a:ea typeface="+mn-ea"/>
              </a:rPr>
              <a:t>[</a:t>
            </a:r>
            <a:r>
              <a:rPr lang="zh-CN" altLang="en-US" sz="2500" dirty="0">
                <a:latin typeface="+mn-ea"/>
                <a:ea typeface="+mn-ea"/>
              </a:rPr>
              <a:t>，列名</a:t>
            </a:r>
            <a:r>
              <a:rPr lang="en-US" altLang="zh-CN" sz="2500" dirty="0">
                <a:latin typeface="+mn-ea"/>
                <a:ea typeface="+mn-ea"/>
              </a:rPr>
              <a:t>] </a:t>
            </a:r>
            <a:r>
              <a:rPr lang="en-US" altLang="zh-CN" sz="2500" b="1" dirty="0">
                <a:latin typeface="+mn-ea"/>
                <a:ea typeface="+mn-ea"/>
              </a:rPr>
              <a:t>…</a:t>
            </a:r>
            <a:r>
              <a:rPr lang="zh-CN" altLang="en-US" sz="2500" dirty="0">
                <a:latin typeface="+mn-ea"/>
                <a:ea typeface="+mn-ea"/>
              </a:rPr>
              <a:t>） 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zh-CN" altLang="en-US" sz="2500" dirty="0">
                <a:latin typeface="+mn-ea"/>
                <a:ea typeface="+mn-ea"/>
              </a:rPr>
              <a:t>		      </a:t>
            </a:r>
            <a:r>
              <a:rPr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references</a:t>
            </a:r>
            <a:r>
              <a:rPr lang="en-US" altLang="zh-CN" sz="2500" dirty="0">
                <a:latin typeface="+mn-ea"/>
                <a:ea typeface="+mn-ea"/>
              </a:rPr>
              <a:t>  </a:t>
            </a:r>
            <a:r>
              <a:rPr lang="zh-CN" altLang="en-US" sz="2500" dirty="0">
                <a:latin typeface="+mn-ea"/>
                <a:ea typeface="+mn-ea"/>
              </a:rPr>
              <a:t>表名 （列名 </a:t>
            </a:r>
            <a:r>
              <a:rPr lang="en-US" altLang="zh-CN" sz="2500" dirty="0">
                <a:latin typeface="+mn-ea"/>
                <a:ea typeface="+mn-ea"/>
              </a:rPr>
              <a:t>[</a:t>
            </a:r>
            <a:r>
              <a:rPr lang="zh-CN" altLang="en-US" sz="2500" dirty="0">
                <a:latin typeface="+mn-ea"/>
                <a:ea typeface="+mn-ea"/>
              </a:rPr>
              <a:t>，列名</a:t>
            </a:r>
            <a:r>
              <a:rPr lang="en-US" altLang="zh-CN" sz="2500" dirty="0">
                <a:latin typeface="+mn-ea"/>
                <a:ea typeface="+mn-ea"/>
              </a:rPr>
              <a:t>] </a:t>
            </a:r>
            <a:r>
              <a:rPr lang="en-US" altLang="zh-CN" sz="2500" b="1" dirty="0">
                <a:latin typeface="+mn-ea"/>
                <a:ea typeface="+mn-ea"/>
              </a:rPr>
              <a:t>…</a:t>
            </a:r>
            <a:r>
              <a:rPr lang="zh-CN" altLang="en-US" sz="2500" dirty="0">
                <a:latin typeface="+mn-ea"/>
                <a:ea typeface="+mn-ea"/>
              </a:rPr>
              <a:t>）</a:t>
            </a:r>
            <a:r>
              <a:rPr lang="en-US" altLang="zh-CN" sz="2500" dirty="0">
                <a:latin typeface="+mn-ea"/>
                <a:ea typeface="+mn-ea"/>
              </a:rPr>
              <a:t>]</a:t>
            </a:r>
          </a:p>
          <a:p>
            <a:pPr lvl="1" eaLnBrk="1" hangingPunct="1">
              <a:lnSpc>
                <a:spcPct val="150000"/>
              </a:lnSpc>
              <a:buNone/>
              <a:defRPr/>
            </a:pPr>
            <a:r>
              <a:rPr lang="en-US" altLang="zh-CN" sz="2500" dirty="0" smtClean="0">
                <a:latin typeface="+mn-ea"/>
                <a:ea typeface="+mn-ea"/>
              </a:rPr>
              <a:t>[</a:t>
            </a:r>
            <a:r>
              <a:rPr lang="zh-CN" altLang="en-US" sz="2500" dirty="0">
                <a:latin typeface="+mn-ea"/>
                <a:ea typeface="+mn-ea"/>
              </a:rPr>
              <a:t>，</a:t>
            </a:r>
            <a:r>
              <a:rPr lang="en-US" altLang="zh-CN" sz="25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check</a:t>
            </a:r>
            <a:r>
              <a:rPr lang="zh-CN" altLang="en-US" sz="2500" dirty="0">
                <a:latin typeface="+mn-ea"/>
                <a:ea typeface="+mn-ea"/>
              </a:rPr>
              <a:t>（条件）</a:t>
            </a:r>
            <a:r>
              <a:rPr lang="en-US" altLang="zh-CN" sz="2500" dirty="0">
                <a:latin typeface="+mn-ea"/>
                <a:ea typeface="+mn-ea"/>
              </a:rPr>
              <a:t>]</a:t>
            </a:r>
            <a:r>
              <a:rPr lang="zh-CN" altLang="en-US" sz="2500" dirty="0">
                <a:latin typeface="+mn-ea"/>
                <a:ea typeface="+mn-ea"/>
              </a:rPr>
              <a:t>）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01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创建表示例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create table</a:t>
            </a:r>
            <a:r>
              <a:rPr lang="en-US" altLang="zh-CN" dirty="0"/>
              <a:t>   S</a:t>
            </a: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dirty="0"/>
              <a:t>		( S#    	</a:t>
            </a:r>
            <a:r>
              <a:rPr lang="en-US" altLang="zh-CN" b="1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dirty="0"/>
              <a:t>		SNAME	</a:t>
            </a:r>
            <a:r>
              <a:rPr lang="en-US" altLang="zh-CN" b="1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 </a:t>
            </a:r>
            <a:r>
              <a:rPr lang="en-US" altLang="zh-CN" b="1" dirty="0"/>
              <a:t>not null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b="1" dirty="0"/>
              <a:t>					default </a:t>
            </a:r>
            <a:r>
              <a:rPr lang="en-US" altLang="zh-CN" b="1" dirty="0">
                <a:latin typeface="Times New Roman" pitchFamily="18" charset="0"/>
              </a:rPr>
              <a:t>‘</a:t>
            </a:r>
            <a:r>
              <a:rPr lang="en-US" altLang="zh-CN" b="1" dirty="0"/>
              <a:t>Unknown</a:t>
            </a:r>
            <a:r>
              <a:rPr lang="en-US" altLang="zh-CN" b="1" dirty="0">
                <a:latin typeface="Times New Roman" pitchFamily="18" charset="0"/>
              </a:rPr>
              <a:t>’</a:t>
            </a:r>
            <a:r>
              <a:rPr lang="en-US" altLang="zh-CN" dirty="0"/>
              <a:t>,</a:t>
            </a: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dirty="0"/>
              <a:t>		AGE   	</a:t>
            </a:r>
            <a:r>
              <a:rPr lang="en-US" altLang="zh-CN" b="1" dirty="0" err="1"/>
              <a:t>tinyint</a:t>
            </a:r>
            <a:r>
              <a:rPr lang="en-US" altLang="zh-CN" dirty="0"/>
              <a:t>,</a:t>
            </a: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dirty="0"/>
              <a:t>		SEX   </a:t>
            </a:r>
            <a:r>
              <a:rPr lang="en-US" altLang="zh-CN" b="1" dirty="0"/>
              <a:t>	char(1)</a:t>
            </a:r>
            <a:r>
              <a:rPr lang="en-US" altLang="zh-CN" dirty="0"/>
              <a:t>,</a:t>
            </a:r>
            <a:endParaRPr lang="en-US" altLang="zh-CN" b="1" dirty="0"/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b="1" dirty="0"/>
              <a:t>		primary key </a:t>
            </a:r>
            <a:r>
              <a:rPr lang="en-US" altLang="zh-CN" dirty="0"/>
              <a:t>(S#),</a:t>
            </a:r>
            <a:endParaRPr lang="en-US" altLang="zh-CN" b="1" dirty="0"/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b="1" dirty="0"/>
              <a:t>		check</a:t>
            </a:r>
            <a:r>
              <a:rPr lang="en-US" altLang="zh-CN" dirty="0"/>
              <a:t> (SEX=</a:t>
            </a:r>
            <a:r>
              <a:rPr lang="en-US" altLang="zh-CN" dirty="0">
                <a:latin typeface="Times New Roman" pitchFamily="18" charset="0"/>
              </a:rPr>
              <a:t>‘</a:t>
            </a:r>
            <a:r>
              <a:rPr lang="en-US" altLang="zh-CN" dirty="0"/>
              <a:t>M</a:t>
            </a:r>
            <a:r>
              <a:rPr lang="en-US" altLang="zh-CN" dirty="0">
                <a:latin typeface="Times New Roman" pitchFamily="18" charset="0"/>
              </a:rPr>
              <a:t>’</a:t>
            </a:r>
            <a:r>
              <a:rPr lang="en-US" altLang="zh-CN" dirty="0"/>
              <a:t>  </a:t>
            </a:r>
            <a:r>
              <a:rPr lang="en-US" altLang="zh-CN" b="1" dirty="0"/>
              <a:t>or</a:t>
            </a:r>
            <a:r>
              <a:rPr lang="en-US" altLang="zh-CN" dirty="0"/>
              <a:t>  SEX=</a:t>
            </a:r>
            <a:r>
              <a:rPr lang="en-US" altLang="zh-CN" dirty="0">
                <a:latin typeface="Times New Roman" pitchFamily="18" charset="0"/>
              </a:rPr>
              <a:t>‘</a:t>
            </a:r>
            <a:r>
              <a:rPr lang="en-US" altLang="zh-CN" dirty="0"/>
              <a:t>F</a:t>
            </a:r>
            <a:r>
              <a:rPr lang="en-US" altLang="zh-CN" dirty="0">
                <a:latin typeface="Times New Roman" pitchFamily="18" charset="0"/>
              </a:rPr>
              <a:t>’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115000"/>
              </a:lnSpc>
              <a:buNone/>
            </a:pPr>
            <a:r>
              <a:rPr lang="en-US" altLang="zh-CN" dirty="0"/>
              <a:t>	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9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b="1" dirty="0"/>
              <a:t>create table</a:t>
            </a:r>
            <a:r>
              <a:rPr lang="en-US" altLang="zh-CN" dirty="0"/>
              <a:t>   C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	( C#    	</a:t>
            </a:r>
            <a:r>
              <a:rPr lang="en-US" altLang="zh-CN" b="1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</a:t>
            </a:r>
            <a:r>
              <a:rPr lang="en-US" altLang="zh-CN" b="1" dirty="0"/>
              <a:t>primary key </a:t>
            </a:r>
            <a:r>
              <a:rPr lang="en-US" altLang="zh-CN" dirty="0"/>
              <a:t>,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	CNAME	</a:t>
            </a:r>
            <a:r>
              <a:rPr lang="en-US" altLang="zh-CN" b="1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  </a:t>
            </a:r>
            <a:r>
              <a:rPr lang="en-US" altLang="zh-CN" b="1" dirty="0"/>
              <a:t>not null  unique</a:t>
            </a:r>
            <a:r>
              <a:rPr lang="en-US" altLang="zh-CN" dirty="0"/>
              <a:t>,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	PC#		</a:t>
            </a:r>
            <a:r>
              <a:rPr lang="en-US" altLang="zh-CN" b="1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/>
              <a:t>	</a:t>
            </a:r>
            <a:r>
              <a:rPr lang="en-US" altLang="zh-CN" b="1" dirty="0"/>
              <a:t>foreign key</a:t>
            </a:r>
            <a:r>
              <a:rPr lang="en-US" altLang="zh-CN" dirty="0"/>
              <a:t> 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  					</a:t>
            </a:r>
            <a:r>
              <a:rPr lang="en-US" altLang="zh-CN" b="1" dirty="0"/>
              <a:t>references </a:t>
            </a:r>
            <a:r>
              <a:rPr lang="en-US" altLang="zh-CN" dirty="0"/>
              <a:t>C(C#)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1903" y="4077072"/>
            <a:ext cx="596360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964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b="1" dirty="0"/>
              <a:t>create table</a:t>
            </a:r>
            <a:r>
              <a:rPr lang="en-US" altLang="zh-CN" dirty="0"/>
              <a:t>   SC</a:t>
            </a:r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dirty="0"/>
              <a:t>		(S#    	</a:t>
            </a:r>
            <a:r>
              <a:rPr lang="en-US" altLang="zh-CN" b="1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dirty="0"/>
              <a:t>		C#   		</a:t>
            </a:r>
            <a:r>
              <a:rPr lang="en-US" altLang="zh-CN" b="1" dirty="0"/>
              <a:t>char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dirty="0"/>
              <a:t>		GRADE 	</a:t>
            </a:r>
            <a:r>
              <a:rPr lang="en-US" altLang="zh-CN" b="1" dirty="0" err="1"/>
              <a:t>tinyint</a:t>
            </a:r>
            <a:r>
              <a:rPr lang="en-US" altLang="zh-CN" dirty="0"/>
              <a:t>,</a:t>
            </a:r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auGRADE</a:t>
            </a:r>
            <a:r>
              <a:rPr lang="en-US" altLang="zh-CN" dirty="0"/>
              <a:t>	SQRT(GRADE) * 10 </a:t>
            </a:r>
            <a:r>
              <a:rPr lang="en-US" altLang="zh-CN" b="1" dirty="0">
                <a:solidFill>
                  <a:srgbClr val="FF0000"/>
                </a:solidFill>
              </a:rPr>
              <a:t>persisted</a:t>
            </a:r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b="1" dirty="0"/>
              <a:t>		primary key</a:t>
            </a:r>
            <a:r>
              <a:rPr lang="en-US" altLang="zh-CN" dirty="0"/>
              <a:t> (S#, C#),</a:t>
            </a:r>
            <a:endParaRPr lang="en-US" altLang="zh-CN" b="1" dirty="0"/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b="1" dirty="0"/>
              <a:t>		foreign key</a:t>
            </a:r>
            <a:r>
              <a:rPr lang="en-US" altLang="zh-CN" dirty="0"/>
              <a:t> (S#)  </a:t>
            </a:r>
            <a:r>
              <a:rPr lang="en-US" altLang="zh-CN" b="1" dirty="0"/>
              <a:t>references </a:t>
            </a:r>
            <a:r>
              <a:rPr lang="en-US" altLang="zh-CN" dirty="0"/>
              <a:t>S(S#),</a:t>
            </a:r>
            <a:endParaRPr lang="en-US" altLang="zh-CN" b="1" dirty="0"/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b="1" dirty="0"/>
              <a:t>		foreign key</a:t>
            </a:r>
            <a:r>
              <a:rPr lang="en-US" altLang="zh-CN" dirty="0"/>
              <a:t> (C#)  </a:t>
            </a:r>
            <a:r>
              <a:rPr lang="en-US" altLang="zh-CN" b="1" dirty="0"/>
              <a:t>references </a:t>
            </a:r>
            <a:r>
              <a:rPr lang="en-US" altLang="zh-CN" dirty="0"/>
              <a:t>C(C#),</a:t>
            </a:r>
            <a:endParaRPr lang="en-US" altLang="zh-CN" b="1" dirty="0"/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b="1" dirty="0"/>
              <a:t>		check</a:t>
            </a:r>
            <a:r>
              <a:rPr lang="en-US" altLang="zh-CN" dirty="0"/>
              <a:t>((GRADE </a:t>
            </a:r>
            <a:r>
              <a:rPr lang="en-US" altLang="zh-CN" b="1" dirty="0"/>
              <a:t>is null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105000"/>
              </a:lnSpc>
              <a:buNone/>
            </a:pPr>
            <a:r>
              <a:rPr lang="en-US" altLang="zh-CN" dirty="0"/>
              <a:t>		 	</a:t>
            </a:r>
            <a:r>
              <a:rPr lang="en-US" altLang="zh-CN" b="1" dirty="0"/>
              <a:t>or  </a:t>
            </a:r>
            <a:r>
              <a:rPr lang="en-US" altLang="zh-CN" dirty="0"/>
              <a:t>GRADE </a:t>
            </a:r>
            <a:r>
              <a:rPr lang="en-US" altLang="zh-CN" b="1" dirty="0"/>
              <a:t>between </a:t>
            </a:r>
            <a:r>
              <a:rPr lang="en-US" altLang="zh-CN" dirty="0"/>
              <a:t>0 </a:t>
            </a:r>
            <a:r>
              <a:rPr lang="en-US" altLang="zh-CN" b="1" dirty="0"/>
              <a:t>and </a:t>
            </a:r>
            <a:r>
              <a:rPr lang="en-US" altLang="zh-CN" dirty="0"/>
              <a:t>100)))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68313" y="6278563"/>
            <a:ext cx="84597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/>
            <a:r>
              <a:rPr lang="en-US" altLang="zh-CN" sz="3200">
                <a:effectLst/>
                <a:latin typeface="华文行楷" pitchFamily="2" charset="-122"/>
                <a:ea typeface="华文行楷" pitchFamily="2" charset="-122"/>
              </a:rPr>
              <a:t>	</a:t>
            </a:r>
            <a:r>
              <a:rPr lang="zh-CN" altLang="en-US" sz="3200">
                <a:effectLst/>
                <a:latin typeface="华文行楷" pitchFamily="2" charset="-122"/>
                <a:ea typeface="华文行楷" pitchFamily="2" charset="-122"/>
              </a:rPr>
              <a:t>秦失其鹿，世人竞逐，一人得之，其余皆止</a:t>
            </a:r>
          </a:p>
        </p:txBody>
      </p:sp>
      <p:sp>
        <p:nvSpPr>
          <p:cNvPr id="20483" name="WordArt 5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8243887" cy="5249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dist"/>
            <a:r>
              <a:rPr lang="zh-CN" altLang="en-US" sz="24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天上布满了无数的星辰，每一个星辰都是</a:t>
            </a:r>
          </a:p>
          <a:p>
            <a:pPr algn="dist"/>
            <a:r>
              <a:rPr lang="zh-CN" altLang="en-US" sz="24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一个火球，都有它各自的光辉，可是在众</a:t>
            </a:r>
          </a:p>
          <a:p>
            <a:pPr algn="dist"/>
            <a:r>
              <a:rPr lang="zh-CN" altLang="en-US" sz="24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星之中，只有一个星卓立不动，它的不可</a:t>
            </a:r>
          </a:p>
          <a:p>
            <a:pPr algn="dist"/>
            <a:r>
              <a:rPr lang="zh-CN" altLang="en-US" sz="24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动摇的性质，在天宇中是无与伦比的。在</a:t>
            </a:r>
          </a:p>
          <a:p>
            <a:pPr algn="dist"/>
            <a:r>
              <a:rPr lang="zh-CN" altLang="en-US" sz="24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人世间也是这样；无数的人生活在这世间，</a:t>
            </a:r>
          </a:p>
          <a:p>
            <a:pPr algn="dist"/>
            <a:r>
              <a:rPr lang="zh-CN" altLang="en-US" sz="24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他们都是有血肉有知觉的，可是我知道只</a:t>
            </a:r>
          </a:p>
          <a:p>
            <a:pPr algn="dist"/>
            <a:r>
              <a:rPr lang="zh-CN" altLang="en-US" sz="24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有一个人能够确保他的不可侵犯的地位，</a:t>
            </a:r>
          </a:p>
          <a:p>
            <a:pPr algn="dist"/>
            <a:r>
              <a:rPr lang="zh-CN" altLang="en-US" sz="2400" kern="10" dirty="0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任何力量都不能使他动摇，我就是他。</a:t>
            </a:r>
          </a:p>
        </p:txBody>
      </p:sp>
      <p:sp>
        <p:nvSpPr>
          <p:cNvPr id="378886" name="WordArt 6"/>
          <p:cNvSpPr>
            <a:spLocks noChangeArrowheads="1" noChangeShapeType="1" noTextEdit="1"/>
          </p:cNvSpPr>
          <p:nvPr/>
        </p:nvSpPr>
        <p:spPr bwMode="auto">
          <a:xfrm>
            <a:off x="6196042" y="5686444"/>
            <a:ext cx="2519362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defRPr/>
            </a:pPr>
            <a:r>
              <a:rPr lang="en-US" altLang="zh-CN" sz="3600" kern="10" dirty="0">
                <a:ln w="19050">
                  <a:noFill/>
                  <a:round/>
                  <a:headEnd/>
                  <a:tailEnd/>
                </a:ln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Mr.SQL </a:t>
            </a:r>
            <a:r>
              <a:rPr lang="zh-CN" altLang="en-US" sz="3600" kern="10" dirty="0">
                <a:ln w="19050">
                  <a:noFill/>
                  <a:round/>
                  <a:headEnd/>
                  <a:tailEnd/>
                </a:ln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如是说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表定义相关的字典表</a:t>
            </a:r>
          </a:p>
        </p:txBody>
      </p:sp>
      <p:graphicFrame>
        <p:nvGraphicFramePr>
          <p:cNvPr id="763907" name="Group 3"/>
          <p:cNvGraphicFramePr>
            <a:graphicFrameLocks noGrp="1"/>
          </p:cNvGraphicFramePr>
          <p:nvPr/>
        </p:nvGraphicFramePr>
        <p:xfrm>
          <a:off x="395288" y="1844675"/>
          <a:ext cx="8445500" cy="4094165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sysobjects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列名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描述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name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sysname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对象名。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对象标识号。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xtype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char(2)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对象类型。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uid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所有者对象的用户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ID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crdate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datetime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对象的创建日期。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schema_ver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版本号，该版本号在每次表的架构更改时都增加。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表定义相关的字典表</a:t>
            </a:r>
          </a:p>
        </p:txBody>
      </p:sp>
      <p:graphicFrame>
        <p:nvGraphicFramePr>
          <p:cNvPr id="7649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96870"/>
              </p:ext>
            </p:extLst>
          </p:nvPr>
        </p:nvGraphicFramePr>
        <p:xfrm>
          <a:off x="179388" y="1052736"/>
          <a:ext cx="8901112" cy="5307013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9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syscolumns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列名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数据类型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描述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name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sysname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列名或过程参数的名称。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id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该列所属的表对象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ID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xtype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tinyint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systypes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中的物理存储类型。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xusertype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扩展的用户定义数据类型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ID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length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systypes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中的最大物理存储长度。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offset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该列所在行的偏移量；如果为负，表示可变长度行。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type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tinyint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systypes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中的物理存储类型。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usertype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smallint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systypes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 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中的用户定义数据类型 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ID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。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isnullable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int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宋体" pitchFamily="2" charset="-122"/>
                        </a:rPr>
                        <a:t>表示该列是否允许空值： 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中的信息视图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INFORMATION_SCHEMA.SCHEMATA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INFORMATION_SCHEMA.TABLES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INFORMATION_SCHEMA.COLUMNS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INFORMATION_SCHEMA.CHECK_CONSTRAINTS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INFORMATION_SCHEMA.VIEWS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empus Sans ITC" pitchFamily="82" charset="0"/>
                <a:ea typeface="Ebrima" pitchFamily="2" charset="0"/>
                <a:cs typeface="Ebrima" pitchFamily="2" charset="0"/>
              </a:rPr>
              <a:t>INFORMATION_SCHEMA.DOMAINS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empus Sans ITC" pitchFamily="82" charset="0"/>
                <a:ea typeface="Ebrima" pitchFamily="2" charset="0"/>
                <a:cs typeface="Ebrima" pitchFamily="2" charset="0"/>
              </a:rPr>
              <a:t>……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Tempus Sans ITC" pitchFamily="8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修改基本表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更改、添加、除去列和约束 </a:t>
            </a:r>
          </a:p>
          <a:p>
            <a:pPr eaLnBrk="1" hangingPunct="1">
              <a:defRPr/>
            </a:pPr>
            <a:r>
              <a:rPr lang="zh-CN" altLang="en-US" dirty="0" smtClean="0"/>
              <a:t>格式：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	</a:t>
            </a:r>
            <a:r>
              <a:rPr lang="en-US" altLang="zh-CN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 table</a:t>
            </a:r>
            <a:r>
              <a:rPr lang="en-US" altLang="zh-CN" dirty="0" smtClean="0"/>
              <a:t>  </a:t>
            </a:r>
            <a:r>
              <a:rPr lang="zh-CN" altLang="en-US" dirty="0" smtClean="0"/>
              <a:t>表名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		</a:t>
            </a:r>
            <a:r>
              <a:rPr lang="en-US" altLang="zh-CN" dirty="0" smtClean="0"/>
              <a:t>[</a:t>
            </a:r>
            <a:r>
              <a:rPr lang="en-US" altLang="zh-CN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</a:t>
            </a:r>
            <a:r>
              <a:rPr lang="en-US" altLang="zh-CN" dirty="0" smtClean="0"/>
              <a:t>  </a:t>
            </a:r>
            <a:r>
              <a:rPr lang="zh-CN" altLang="en-US" dirty="0" smtClean="0"/>
              <a:t>子句</a:t>
            </a:r>
            <a:r>
              <a:rPr lang="en-US" altLang="zh-CN" dirty="0" smtClean="0"/>
              <a:t>]		</a:t>
            </a:r>
            <a:r>
              <a:rPr lang="zh-CN" altLang="en-US" dirty="0" smtClean="0"/>
              <a:t>增加新列和约束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		</a:t>
            </a:r>
            <a:r>
              <a:rPr lang="en-US" altLang="zh-CN" dirty="0" smtClean="0"/>
              <a:t>[</a:t>
            </a:r>
            <a:r>
              <a:rPr lang="en-US" altLang="zh-CN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</a:t>
            </a:r>
            <a:r>
              <a:rPr lang="zh-CN" altLang="en-US" dirty="0" smtClean="0"/>
              <a:t>子句</a:t>
            </a:r>
            <a:r>
              <a:rPr lang="en-US" altLang="zh-CN" dirty="0" smtClean="0"/>
              <a:t>]		</a:t>
            </a:r>
            <a:r>
              <a:rPr lang="zh-CN" altLang="en-US" dirty="0" smtClean="0"/>
              <a:t>删除列和约束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		</a:t>
            </a:r>
            <a:r>
              <a:rPr lang="en-US" altLang="zh-CN" dirty="0" smtClean="0"/>
              <a:t>[</a:t>
            </a:r>
            <a:r>
              <a:rPr lang="en-US" altLang="zh-CN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 column </a:t>
            </a:r>
            <a:r>
              <a:rPr lang="zh-CN" altLang="en-US" dirty="0" smtClean="0"/>
              <a:t>子句</a:t>
            </a:r>
            <a:r>
              <a:rPr lang="en-US" altLang="zh-CN" dirty="0" smtClean="0"/>
              <a:t>]	</a:t>
            </a:r>
            <a:r>
              <a:rPr lang="zh-CN" altLang="en-US" dirty="0" smtClean="0"/>
              <a:t>修改列定义	</a:t>
            </a:r>
          </a:p>
          <a:p>
            <a:pPr eaLnBrk="1" hangingPunct="1">
              <a:defRPr/>
            </a:pPr>
            <a:r>
              <a:rPr lang="zh-CN" altLang="en-US" dirty="0" smtClean="0"/>
              <a:t>示例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  <a:r>
              <a:rPr lang="en-US" altLang="zh-CN" b="1" i="1" dirty="0" smtClean="0"/>
              <a:t>alter table</a:t>
            </a:r>
            <a:r>
              <a:rPr lang="en-US" altLang="zh-CN" i="1" dirty="0" smtClean="0"/>
              <a:t>  S </a:t>
            </a:r>
            <a:r>
              <a:rPr lang="en-US" altLang="zh-CN" b="1" i="1" dirty="0" smtClean="0"/>
              <a:t>add </a:t>
            </a:r>
            <a:r>
              <a:rPr lang="en-US" altLang="zh-CN" i="1" dirty="0" smtClean="0"/>
              <a:t>LOCATION  char[30]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修改基本表</a:t>
            </a:r>
            <a:endParaRPr lang="zh-CN" altLang="en-US" dirty="0" smtClean="0"/>
          </a:p>
        </p:txBody>
      </p:sp>
      <p:sp>
        <p:nvSpPr>
          <p:cNvPr id="762888" name="Rectangle 8"/>
          <p:cNvSpPr>
            <a:spLocks noChangeArrowheads="1"/>
          </p:cNvSpPr>
          <p:nvPr/>
        </p:nvSpPr>
        <p:spPr bwMode="auto">
          <a:xfrm>
            <a:off x="711200" y="1268760"/>
            <a:ext cx="7716838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alter table</a:t>
            </a:r>
            <a:r>
              <a:rPr lang="en-US" altLang="zh-CN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S </a:t>
            </a:r>
            <a:r>
              <a:rPr lang="en-US" altLang="zh-CN" sz="2800" b="1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add </a:t>
            </a:r>
            <a:r>
              <a:rPr lang="en-US" altLang="zh-CN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resume  char[100] </a:t>
            </a:r>
            <a:r>
              <a:rPr lang="en-US" altLang="zh-CN" sz="2800" b="1" i="1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not null</a:t>
            </a:r>
          </a:p>
        </p:txBody>
      </p:sp>
      <p:sp>
        <p:nvSpPr>
          <p:cNvPr id="762889" name="Rectangle 9"/>
          <p:cNvSpPr>
            <a:spLocks noChangeArrowheads="1"/>
          </p:cNvSpPr>
          <p:nvPr/>
        </p:nvSpPr>
        <p:spPr bwMode="auto">
          <a:xfrm>
            <a:off x="750888" y="1988840"/>
            <a:ext cx="76295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alter table</a:t>
            </a:r>
            <a:r>
              <a:rPr lang="en-US" altLang="zh-CN" sz="28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  S </a:t>
            </a:r>
            <a:r>
              <a:rPr lang="en-US" altLang="zh-CN" sz="2800" b="1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alter column </a:t>
            </a:r>
            <a:r>
              <a:rPr lang="en-US" altLang="zh-CN" sz="28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resume  char[80]</a:t>
            </a:r>
            <a:endParaRPr lang="en-US" altLang="zh-CN" sz="2800" b="1" i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762891" name="Rectangle 11"/>
          <p:cNvSpPr>
            <a:spLocks noChangeArrowheads="1"/>
          </p:cNvSpPr>
          <p:nvPr/>
        </p:nvSpPr>
        <p:spPr bwMode="auto">
          <a:xfrm>
            <a:off x="1966913" y="2621856"/>
            <a:ext cx="48069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342900" indent="-342900"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如何定义两个相互参照的表？</a:t>
            </a:r>
          </a:p>
        </p:txBody>
      </p:sp>
      <p:graphicFrame>
        <p:nvGraphicFramePr>
          <p:cNvPr id="762910" name="Group 30"/>
          <p:cNvGraphicFramePr>
            <a:graphicFrameLocks noGrp="1"/>
          </p:cNvGraphicFramePr>
          <p:nvPr/>
        </p:nvGraphicFramePr>
        <p:xfrm>
          <a:off x="539750" y="3717032"/>
          <a:ext cx="3910013" cy="1036320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E#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62927" name="Group 47"/>
          <p:cNvGraphicFramePr>
            <a:graphicFrameLocks noGrp="1"/>
          </p:cNvGraphicFramePr>
          <p:nvPr/>
        </p:nvGraphicFramePr>
        <p:xfrm>
          <a:off x="4822825" y="3717032"/>
          <a:ext cx="3925888" cy="1036320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MGR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62928" name="AutoShape 48"/>
          <p:cNvCxnSpPr>
            <a:cxnSpLocks noChangeShapeType="1"/>
          </p:cNvCxnSpPr>
          <p:nvPr/>
        </p:nvCxnSpPr>
        <p:spPr bwMode="auto">
          <a:xfrm rot="5400000" flipV="1">
            <a:off x="4625182" y="2881213"/>
            <a:ext cx="1587" cy="1673225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2929" name="AutoShape 49"/>
          <p:cNvCxnSpPr>
            <a:cxnSpLocks noChangeShapeType="1"/>
          </p:cNvCxnSpPr>
          <p:nvPr/>
        </p:nvCxnSpPr>
        <p:spPr bwMode="auto">
          <a:xfrm rot="-5400000" flipH="1" flipV="1">
            <a:off x="4639469" y="257076"/>
            <a:ext cx="1587" cy="6921500"/>
          </a:xfrm>
          <a:prstGeom prst="curvedConnector3">
            <a:avLst>
              <a:gd name="adj1" fmla="val -293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1091" y="4883676"/>
            <a:ext cx="7478522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342900" indent="-342900" algn="just">
              <a:defRPr/>
            </a:pPr>
            <a:r>
              <a:rPr lang="en-US" altLang="zh-CN" sz="2400" i="1" dirty="0" smtClean="0">
                <a:solidFill>
                  <a:schemeClr val="folHlink"/>
                </a:solidFill>
                <a:effectLst/>
                <a:ea typeface="隶书" pitchFamily="49" charset="-122"/>
              </a:rPr>
              <a:t>create table </a:t>
            </a:r>
            <a:r>
              <a:rPr lang="en-US" altLang="zh-CN" sz="2400" i="1" dirty="0" err="1" smtClean="0">
                <a:solidFill>
                  <a:schemeClr val="folHlink"/>
                </a:solidFill>
                <a:effectLst/>
                <a:ea typeface="隶书" pitchFamily="49" charset="-122"/>
              </a:rPr>
              <a:t>emp</a:t>
            </a:r>
            <a:r>
              <a:rPr lang="en-US" altLang="zh-CN" sz="2400" i="1" dirty="0" smtClean="0">
                <a:solidFill>
                  <a:schemeClr val="folHlink"/>
                </a:solidFill>
                <a:effectLst/>
                <a:ea typeface="隶书" pitchFamily="49" charset="-122"/>
              </a:rPr>
              <a:t>(E# primary key…)</a:t>
            </a:r>
          </a:p>
          <a:p>
            <a:pPr marL="342900" indent="-342900" algn="just">
              <a:defRPr/>
            </a:pPr>
            <a:r>
              <a:rPr lang="en-US" altLang="zh-CN" sz="2400" i="1" dirty="0" smtClean="0">
                <a:solidFill>
                  <a:schemeClr val="folHlink"/>
                </a:solidFill>
                <a:effectLst/>
                <a:ea typeface="隶书" pitchFamily="49" charset="-122"/>
              </a:rPr>
              <a:t>create table dept(D# primary key, MGR foreign key…)</a:t>
            </a:r>
          </a:p>
          <a:p>
            <a:pPr marL="342900" indent="-342900" algn="just">
              <a:defRPr/>
            </a:pPr>
            <a:r>
              <a:rPr lang="en-US" altLang="zh-CN" sz="2400" i="1" dirty="0" smtClean="0">
                <a:solidFill>
                  <a:schemeClr val="folHlink"/>
                </a:solidFill>
                <a:effectLst/>
                <a:ea typeface="隶书" pitchFamily="49" charset="-122"/>
              </a:rPr>
              <a:t>alter table </a:t>
            </a:r>
            <a:r>
              <a:rPr lang="en-US" altLang="zh-CN" sz="2400" i="1" dirty="0" err="1" smtClean="0">
                <a:solidFill>
                  <a:schemeClr val="folHlink"/>
                </a:solidFill>
                <a:effectLst/>
                <a:ea typeface="隶书" pitchFamily="49" charset="-122"/>
              </a:rPr>
              <a:t>emp</a:t>
            </a:r>
            <a:r>
              <a:rPr lang="en-US" altLang="zh-CN" sz="2400" i="1" dirty="0" smtClean="0">
                <a:solidFill>
                  <a:schemeClr val="folHlink"/>
                </a:solidFill>
                <a:effectLst/>
                <a:ea typeface="隶书" pitchFamily="49" charset="-122"/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  <a:effectLst/>
                <a:ea typeface="隶书" pitchFamily="49" charset="-122"/>
              </a:rPr>
              <a:t>add constraint </a:t>
            </a:r>
            <a:r>
              <a:rPr lang="en-US" altLang="zh-CN" sz="2400" i="1" dirty="0" smtClean="0">
                <a:solidFill>
                  <a:schemeClr val="folHlink"/>
                </a:solidFill>
                <a:effectLst/>
                <a:ea typeface="隶书" pitchFamily="49" charset="-122"/>
              </a:rPr>
              <a:t>D# foreign key…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8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62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2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29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2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6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6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62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6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76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2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2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762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2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8" grpId="0"/>
      <p:bldP spid="762889" grpId="0"/>
      <p:bldP spid="762891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删除基本表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ctr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zh-CN" altLang="en-US" sz="32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32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 table</a:t>
            </a:r>
            <a:r>
              <a:rPr lang="en-US" altLang="zh-CN" sz="3200" dirty="0" smtClean="0"/>
              <a:t>  </a:t>
            </a:r>
            <a:r>
              <a:rPr lang="zh-CN" altLang="en-US" sz="3200" dirty="0" smtClean="0"/>
              <a:t>表名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华文行楷" pitchFamily="2" charset="-122"/>
              </a:rPr>
              <a:t>DANGER</a:t>
            </a:r>
            <a:endParaRPr lang="en-US" altLang="zh-CN" dirty="0" smtClean="0">
              <a:solidFill>
                <a:srgbClr val="FF3300"/>
              </a:solidFill>
              <a:latin typeface="Monotype Corsiva" pitchFamily="66" charset="0"/>
              <a:ea typeface="华文行楷" pitchFamily="2" charset="-122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删除表定义及该表的所有数据、索引、触发器、约束和权限规范</a:t>
            </a:r>
            <a:endParaRPr lang="en-US" altLang="zh-CN" dirty="0" smtClean="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dirty="0" smtClean="0"/>
              <a:t>   </a:t>
            </a:r>
            <a:r>
              <a:rPr lang="zh-CN" altLang="en-US" dirty="0" smtClean="0"/>
              <a:t>任何引用已除去表的视图或存储过程必须通过 </a:t>
            </a:r>
            <a:r>
              <a:rPr lang="en-US" altLang="zh-CN" dirty="0" smtClean="0"/>
              <a:t>drop view</a:t>
            </a:r>
            <a:r>
              <a:rPr lang="zh-CN" altLang="en-US" dirty="0" smtClean="0"/>
              <a:t>或</a:t>
            </a:r>
            <a:r>
              <a:rPr lang="en-US" altLang="zh-CN" dirty="0" smtClean="0"/>
              <a:t>drop procedure</a:t>
            </a:r>
            <a:r>
              <a:rPr lang="zh-CN" altLang="en-US" dirty="0" smtClean="0"/>
              <a:t>语句显式除去</a:t>
            </a:r>
          </a:p>
          <a:p>
            <a:pPr eaLnBrk="1" hangingPunct="1">
              <a:defRPr/>
            </a:pPr>
            <a:r>
              <a:rPr lang="en-US" altLang="zh-CN" dirty="0" smtClean="0"/>
              <a:t>drop table</a:t>
            </a:r>
            <a:r>
              <a:rPr lang="zh-CN" altLang="en-US" dirty="0" smtClean="0"/>
              <a:t>不能用于除去由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约束引用的表。必须先除去引用的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约束或引用的表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90760"/>
              </p:ext>
            </p:extLst>
          </p:nvPr>
        </p:nvGraphicFramePr>
        <p:xfrm>
          <a:off x="7740650" y="1052736"/>
          <a:ext cx="9906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剪辑" r:id="rId4" imgW="4016999" imgH="3945437" progId="">
                  <p:embed/>
                </p:oleObj>
              </mc:Choice>
              <mc:Fallback>
                <p:oleObj name="剪辑" r:id="rId4" imgW="4016999" imgH="3945437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1052736"/>
                        <a:ext cx="9906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6712"/>
            <a:ext cx="8884096" cy="583264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 dirty="0"/>
              <a:t>char</a:t>
            </a:r>
            <a:r>
              <a:rPr lang="zh-CN" altLang="en-US" sz="3000" dirty="0"/>
              <a:t>（</a:t>
            </a:r>
            <a:r>
              <a:rPr lang="en-US" altLang="zh-CN" sz="3000" dirty="0"/>
              <a:t>n</a:t>
            </a:r>
            <a:r>
              <a:rPr lang="zh-CN" altLang="en-US" sz="3000" dirty="0"/>
              <a:t>）：固定长度的字符串</a:t>
            </a:r>
          </a:p>
          <a:p>
            <a:pPr eaLnBrk="1" hangingPunct="1">
              <a:defRPr/>
            </a:pPr>
            <a:r>
              <a:rPr lang="en-US" altLang="zh-CN" sz="3000" dirty="0"/>
              <a:t>varchar</a:t>
            </a:r>
            <a:r>
              <a:rPr lang="zh-CN" altLang="en-US" sz="3000" dirty="0"/>
              <a:t>（</a:t>
            </a:r>
            <a:r>
              <a:rPr lang="en-US" altLang="zh-CN" sz="3000" dirty="0"/>
              <a:t>n</a:t>
            </a:r>
            <a:r>
              <a:rPr lang="zh-CN" altLang="en-US" sz="3000" dirty="0"/>
              <a:t>）：可变长字符串</a:t>
            </a:r>
          </a:p>
          <a:p>
            <a:pPr eaLnBrk="1" hangingPunct="1">
              <a:defRPr/>
            </a:pPr>
            <a:r>
              <a:rPr lang="en-US" altLang="zh-CN" sz="3000" dirty="0" err="1"/>
              <a:t>int</a:t>
            </a:r>
            <a:r>
              <a:rPr lang="zh-CN" altLang="en-US" sz="3000" dirty="0"/>
              <a:t>：整数</a:t>
            </a:r>
          </a:p>
          <a:p>
            <a:pPr eaLnBrk="1" hangingPunct="1">
              <a:defRPr/>
            </a:pPr>
            <a:r>
              <a:rPr lang="en-US" altLang="zh-CN" sz="3000" dirty="0" err="1"/>
              <a:t>smallint</a:t>
            </a:r>
            <a:r>
              <a:rPr lang="zh-CN" altLang="en-US" sz="3000" dirty="0"/>
              <a:t>：小整数类型</a:t>
            </a:r>
          </a:p>
          <a:p>
            <a:pPr eaLnBrk="1" hangingPunct="1">
              <a:defRPr/>
            </a:pPr>
            <a:r>
              <a:rPr lang="en-US" altLang="zh-CN" sz="3000" dirty="0"/>
              <a:t>numeric</a:t>
            </a:r>
            <a:r>
              <a:rPr lang="zh-CN" altLang="en-US" sz="3000" dirty="0"/>
              <a:t>（</a:t>
            </a:r>
            <a:r>
              <a:rPr lang="en-US" altLang="zh-CN" sz="3000" dirty="0"/>
              <a:t>p</a:t>
            </a:r>
            <a:r>
              <a:rPr lang="zh-CN" altLang="en-US" sz="3000" dirty="0"/>
              <a:t>，</a:t>
            </a:r>
            <a:r>
              <a:rPr lang="en-US" altLang="zh-CN" sz="3000" dirty="0"/>
              <a:t>d</a:t>
            </a:r>
            <a:r>
              <a:rPr lang="zh-CN" altLang="en-US" sz="3000" dirty="0"/>
              <a:t>）：定点数，小数点左边</a:t>
            </a:r>
            <a:r>
              <a:rPr lang="en-US" altLang="zh-CN" sz="3000" dirty="0"/>
              <a:t>p</a:t>
            </a:r>
            <a:r>
              <a:rPr lang="zh-CN" altLang="en-US" sz="3000" dirty="0"/>
              <a:t>位，右边</a:t>
            </a:r>
            <a:r>
              <a:rPr lang="en-US" altLang="zh-CN" sz="3000" dirty="0"/>
              <a:t>q</a:t>
            </a:r>
            <a:r>
              <a:rPr lang="zh-CN" altLang="en-US" sz="3000" dirty="0"/>
              <a:t>位</a:t>
            </a:r>
          </a:p>
          <a:p>
            <a:pPr eaLnBrk="1" hangingPunct="1">
              <a:defRPr/>
            </a:pPr>
            <a:r>
              <a:rPr lang="en-US" altLang="zh-CN" sz="3000" dirty="0"/>
              <a:t>real</a:t>
            </a:r>
            <a:r>
              <a:rPr lang="zh-CN" altLang="en-US" sz="3000" dirty="0"/>
              <a:t>：浮点数</a:t>
            </a:r>
          </a:p>
          <a:p>
            <a:pPr eaLnBrk="1" hangingPunct="1">
              <a:defRPr/>
            </a:pPr>
            <a:r>
              <a:rPr lang="en-US" altLang="zh-CN" sz="3000" dirty="0"/>
              <a:t>double precision</a:t>
            </a:r>
            <a:r>
              <a:rPr lang="zh-CN" altLang="en-US" sz="3000" dirty="0"/>
              <a:t>：双精度浮点数</a:t>
            </a:r>
          </a:p>
          <a:p>
            <a:pPr eaLnBrk="1" hangingPunct="1">
              <a:defRPr/>
            </a:pPr>
            <a:r>
              <a:rPr lang="en-US" altLang="zh-CN" sz="3000" dirty="0"/>
              <a:t>date</a:t>
            </a:r>
            <a:r>
              <a:rPr lang="zh-CN" altLang="en-US" sz="3000" dirty="0"/>
              <a:t>：日期（年、月、日）</a:t>
            </a:r>
          </a:p>
          <a:p>
            <a:pPr eaLnBrk="1" hangingPunct="1">
              <a:defRPr/>
            </a:pPr>
            <a:r>
              <a:rPr lang="en-US" altLang="zh-CN" sz="3000" dirty="0"/>
              <a:t>time</a:t>
            </a:r>
            <a:r>
              <a:rPr lang="zh-CN" altLang="en-US" sz="3000" dirty="0"/>
              <a:t>：时间（小时、分、秒）</a:t>
            </a:r>
          </a:p>
          <a:p>
            <a:pPr eaLnBrk="1" hangingPunct="1">
              <a:defRPr/>
            </a:pPr>
            <a:r>
              <a:rPr lang="en-US" altLang="zh-CN" sz="3000" dirty="0"/>
              <a:t>interval</a:t>
            </a:r>
            <a:r>
              <a:rPr lang="zh-CN" altLang="en-US" sz="3000" dirty="0"/>
              <a:t>：两个</a:t>
            </a:r>
            <a:r>
              <a:rPr lang="en-US" altLang="zh-CN" sz="3000" dirty="0"/>
              <a:t>date</a:t>
            </a:r>
            <a:r>
              <a:rPr lang="zh-CN" altLang="en-US" sz="3000" dirty="0"/>
              <a:t>或</a:t>
            </a:r>
            <a:r>
              <a:rPr lang="en-US" altLang="zh-CN" sz="3000" dirty="0"/>
              <a:t>time</a:t>
            </a:r>
            <a:r>
              <a:rPr lang="zh-CN" altLang="en-US" sz="3000" dirty="0"/>
              <a:t>类型数据之间的</a:t>
            </a:r>
            <a:r>
              <a:rPr lang="zh-CN" altLang="en-US" sz="3000" dirty="0" smtClean="0"/>
              <a:t>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2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9512" y="476671"/>
          <a:ext cx="8855968" cy="6107231"/>
        </p:xfrm>
        <a:graphic>
          <a:graphicData uri="http://schemas.openxmlformats.org/drawingml/2006/table">
            <a:tbl>
              <a:tblPr/>
              <a:tblGrid>
                <a:gridCol w="125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7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71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pt-BR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数据类型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范围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存储字节数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939">
                <a:tc rowSpan="8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精确数字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bit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取值为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 1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表中的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bit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列合并为一个字节存储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tinyint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pt-BR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smallint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pt-BR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pt-BR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bigint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pt-BR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2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decimal 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(p , s )</a:t>
                      </a: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  numeric 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(p , s 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固定精度和小数位数的数值，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p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是总位数，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是小数位数。数据范围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随精度而变，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5~17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1~9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位数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, 5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29~38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位数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, 17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29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money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-922,337,203,685,477.5808 ~ 922,337,203,685,477.5807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4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smallmoney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-214,748.3648 ~ 214,748.3647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5364087" y="1988840"/>
          <a:ext cx="841547" cy="286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5" name="Equation" r:id="rId3" imgW="507780" imgH="177723" progId="Equation.3">
                  <p:embed/>
                </p:oleObj>
              </mc:Choice>
              <mc:Fallback>
                <p:oleObj name="Equation" r:id="rId3" imgW="507780" imgH="177723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7" y="1988840"/>
                        <a:ext cx="841547" cy="2868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5220072" y="2492803"/>
          <a:ext cx="1368152" cy="306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6" name="Equation" r:id="rId5" imgW="876300" imgH="190500" progId="Equation.3">
                  <p:embed/>
                </p:oleObj>
              </mc:Choice>
              <mc:Fallback>
                <p:oleObj name="Equation" r:id="rId5" imgW="876300" imgH="19050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492803"/>
                        <a:ext cx="1368152" cy="306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5076056" y="2852936"/>
          <a:ext cx="1385733" cy="30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7" name="Equation" r:id="rId7" imgW="889000" imgH="190500" progId="Equation.3">
                  <p:embed/>
                </p:oleObj>
              </mc:Choice>
              <mc:Fallback>
                <p:oleObj name="Equation" r:id="rId7" imgW="889000" imgH="19050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852936"/>
                        <a:ext cx="1385733" cy="305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5148064" y="3356992"/>
          <a:ext cx="1367736" cy="30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8" name="Equation" r:id="rId9" imgW="876300" imgH="190500" progId="Equation.3">
                  <p:embed/>
                </p:oleObj>
              </mc:Choice>
              <mc:Fallback>
                <p:oleObj name="Equation" r:id="rId9" imgW="876300" imgH="190500" progId="Equation.3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356992"/>
                        <a:ext cx="1367736" cy="305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" name="Object 1"/>
          <p:cNvGraphicFramePr>
            <a:graphicFrameLocks noChangeAspect="1"/>
          </p:cNvGraphicFramePr>
          <p:nvPr/>
        </p:nvGraphicFramePr>
        <p:xfrm>
          <a:off x="4860032" y="4913734"/>
          <a:ext cx="1840218" cy="31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19" name="Equation" r:id="rId11" imgW="1206500" imgH="203200" progId="Equation.3">
                  <p:embed/>
                </p:oleObj>
              </mc:Choice>
              <mc:Fallback>
                <p:oleObj name="Equation" r:id="rId11" imgW="1206500" imgH="20320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4913734"/>
                        <a:ext cx="1840218" cy="315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1520" y="332656"/>
          <a:ext cx="8640962" cy="6074028"/>
        </p:xfrm>
        <a:graphic>
          <a:graphicData uri="http://schemas.openxmlformats.org/drawingml/2006/table">
            <a:tbl>
              <a:tblPr/>
              <a:tblGrid>
                <a:gridCol w="1368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4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3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071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近似数字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-1.79E + 308 ~ 1.79E + 308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位于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1~24, 4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位于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25~53, 8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real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float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(24)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的同义词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35">
                <a:tc row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日期和时间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date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0001-01-01 ~ 9999-12-31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time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00:00:00.0000000 ~ 23:59:59.9999999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smalldatetime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1900-01-01 ~ 2079-06-06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datetime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日期：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1753-01-01 ~ 9999-12-31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时间：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00:00:00 ~ 23:59:59.997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81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datetime2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精度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日期：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0001-01-01 ~ 9999-12-31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时间：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00:00:00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 23:59:59.9999999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精度小于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3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精度为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和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，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其他精度，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20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datetimeoffset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日期：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0001-01-01 ~ 9999-12-31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时间：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00:00:00 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 23:59:59.9999999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035">
                <a:tc rowSpan="5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字符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char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1 ~ 8000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固定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varchar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1 ~ 8000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实际字符串长度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varchar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pt-BR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实际字符串长度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>
                          <a:latin typeface="Times New Roman"/>
                          <a:ea typeface="宋体"/>
                          <a:cs typeface="Times New Roman"/>
                        </a:rPr>
                        <a:t>text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pt-BR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实际字符串长度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0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b="1" i="1" kern="100" dirty="0">
                          <a:latin typeface="Times New Roman"/>
                          <a:ea typeface="宋体"/>
                          <a:cs typeface="Times New Roman"/>
                        </a:rPr>
                        <a:t>nchar</a:t>
                      </a:r>
                      <a:r>
                        <a:rPr lang="pt-BR" sz="1400" kern="100" dirty="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pt-BR" sz="1400" b="1" i="1" kern="100" dirty="0">
                          <a:latin typeface="Times New Roman"/>
                          <a:ea typeface="宋体"/>
                          <a:cs typeface="Times New Roman"/>
                        </a:rPr>
                        <a:t>nvarchar</a:t>
                      </a:r>
                      <a:r>
                        <a:rPr lang="pt-BR" sz="1400" kern="100" dirty="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pt-BR" sz="1400" b="1" i="1" kern="100" dirty="0">
                          <a:latin typeface="Times New Roman"/>
                          <a:ea typeface="宋体"/>
                          <a:cs typeface="Times New Roman"/>
                        </a:rPr>
                        <a:t>ntext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00">
                          <a:latin typeface="Times New Roman"/>
                          <a:ea typeface="宋体"/>
                          <a:cs typeface="Times New Roman"/>
                        </a:rPr>
                        <a:t>Unicode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字符串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字符数的两倍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91489" name="Object 1"/>
          <p:cNvGraphicFramePr>
            <a:graphicFrameLocks noChangeAspect="1"/>
          </p:cNvGraphicFramePr>
          <p:nvPr/>
        </p:nvGraphicFramePr>
        <p:xfrm>
          <a:off x="5292080" y="5472236"/>
          <a:ext cx="936104" cy="289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0" name="Equation" r:id="rId3" imgW="634725" imgH="190417" progId="Equation.3">
                  <p:embed/>
                </p:oleObj>
              </mc:Choice>
              <mc:Fallback>
                <p:oleObj name="Equation" r:id="rId3" imgW="634725" imgH="190417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472236"/>
                        <a:ext cx="936104" cy="2893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/>
          <p:cNvGraphicFramePr>
            <a:graphicFrameLocks noChangeAspect="1"/>
          </p:cNvGraphicFramePr>
          <p:nvPr/>
        </p:nvGraphicFramePr>
        <p:xfrm>
          <a:off x="5365154" y="5802784"/>
          <a:ext cx="935038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91" name="Equation" r:id="rId5" imgW="634725" imgH="190417" progId="Equation.3">
                  <p:embed/>
                </p:oleObj>
              </mc:Choice>
              <mc:Fallback>
                <p:oleObj name="Equation" r:id="rId5" imgW="634725" imgH="190417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154" y="5802784"/>
                        <a:ext cx="935038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1520" y="260648"/>
          <a:ext cx="8640959" cy="5760638"/>
        </p:xfrm>
        <a:graphic>
          <a:graphicData uri="http://schemas.openxmlformats.org/drawingml/2006/table">
            <a:tbl>
              <a:tblPr/>
              <a:tblGrid>
                <a:gridCol w="1598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7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126">
                <a:tc row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latin typeface="Times New Roman"/>
                          <a:ea typeface="宋体"/>
                          <a:cs typeface="Times New Roman"/>
                        </a:rPr>
                        <a:t>二进制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binary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1 ~ 8000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固定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varbinary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1 ~ 8000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实际数据长度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varbinary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max</a:t>
                      </a: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pt-BR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实际数据长度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image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pt-BR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实际数据长度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126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标识符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timestamp</a:t>
                      </a:r>
                      <a:r>
                        <a:rPr lang="pt-BR" sz="1600" kern="100" dirty="0">
                          <a:latin typeface="Times New Roman"/>
                          <a:ea typeface="宋体"/>
                          <a:cs typeface="Times New Roman"/>
                        </a:rPr>
                        <a:t>,</a:t>
                      </a: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 rowversion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表示行更新的唯一序号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uniqueidentifier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全局唯一标识符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kern="100">
                          <a:latin typeface="Times New Roman"/>
                          <a:ea typeface="宋体"/>
                          <a:cs typeface="Times New Roman"/>
                        </a:rPr>
                        <a:t>16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126"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杂项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cursor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声明</a:t>
                      </a: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cursor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变量以保持对游标的引用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table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声明</a:t>
                      </a: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table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变量以保持对结果集的引用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sql_variant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声明存储混合数据类型的列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126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层次结构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xml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声明存储</a:t>
                      </a:r>
                      <a:r>
                        <a:rPr lang="pt-BR" sz="1600" b="1" i="1" kern="100">
                          <a:latin typeface="Times New Roman"/>
                          <a:ea typeface="宋体"/>
                          <a:cs typeface="Times New Roman"/>
                        </a:rPr>
                        <a:t>xml</a:t>
                      </a: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数据的列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hierarchyId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表示结点在树层次结构中的位置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3126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latin typeface="Times New Roman"/>
                          <a:ea typeface="宋体"/>
                          <a:cs typeface="Times New Roman"/>
                        </a:rPr>
                        <a:t>空间数据</a:t>
                      </a:r>
                      <a:endParaRPr lang="zh-CN" sz="16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geography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表示圆形地球坐标系中的数据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3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pt-BR" sz="1600" b="1" i="1" kern="100" dirty="0">
                          <a:latin typeface="Times New Roman"/>
                          <a:ea typeface="宋体"/>
                          <a:cs typeface="Times New Roman"/>
                        </a:rPr>
                        <a:t>geometry</a:t>
                      </a:r>
                      <a:endParaRPr lang="zh-CN" sz="16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表示欧几里得（平面）坐标系中的数据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93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789590"/>
              </p:ext>
            </p:extLst>
          </p:nvPr>
        </p:nvGraphicFramePr>
        <p:xfrm>
          <a:off x="5580112" y="1268760"/>
          <a:ext cx="989809" cy="305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3" name="Equation" r:id="rId3" imgW="634725" imgH="190417" progId="Equation.3">
                  <p:embed/>
                </p:oleObj>
              </mc:Choice>
              <mc:Fallback>
                <p:oleObj name="Equation" r:id="rId3" imgW="634725" imgH="190417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268760"/>
                        <a:ext cx="989809" cy="3059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596769"/>
              </p:ext>
            </p:extLst>
          </p:nvPr>
        </p:nvGraphicFramePr>
        <p:xfrm>
          <a:off x="5580112" y="1612032"/>
          <a:ext cx="990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44" name="Equation" r:id="rId5" imgW="634725" imgH="190417" progId="Equation.3">
                  <p:embed/>
                </p:oleObj>
              </mc:Choice>
              <mc:Fallback>
                <p:oleObj name="Equation" r:id="rId5" imgW="634725" imgH="190417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612032"/>
                        <a:ext cx="9906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907704" y="6156593"/>
            <a:ext cx="56236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数据类型决定数据库适用范围</a:t>
            </a:r>
            <a:endParaRPr lang="zh-CN" alt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F1B1D-B52A-4B41-8B28-F67D3BF0907C}" type="slidenum">
              <a:rPr lang="zh-CN" altLang="en-US" smtClean="0"/>
              <a:pPr>
                <a:defRPr/>
              </a:pPr>
              <a:t>3</a:t>
            </a:fld>
            <a:endParaRPr lang="en-US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1044" y="1285875"/>
            <a:ext cx="4158679" cy="52673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数据定义功能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数据查询功能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数据修改功能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SQL</a:t>
            </a:r>
            <a:r>
              <a:rPr lang="zh-CN" altLang="en-US" dirty="0" smtClean="0"/>
              <a:t>数据控制功能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 smtClean="0"/>
              <a:t>可编程</a:t>
            </a:r>
            <a:r>
              <a:rPr lang="en-US" altLang="zh-CN" dirty="0" smtClean="0"/>
              <a:t>SQL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……</a:t>
            </a:r>
          </a:p>
        </p:txBody>
      </p:sp>
      <p:sp>
        <p:nvSpPr>
          <p:cNvPr id="5" name="矩形 4"/>
          <p:cNvSpPr/>
          <p:nvPr/>
        </p:nvSpPr>
        <p:spPr>
          <a:xfrm>
            <a:off x="3428992" y="76778"/>
            <a:ext cx="1742785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6000" spc="50" dirty="0">
                <a:ln w="11430"/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提纲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弃置不用的数据类型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尽可能</a:t>
            </a:r>
            <a:r>
              <a:rPr lang="zh-CN" altLang="en-US" dirty="0" smtClean="0"/>
              <a:t>避免使用</a:t>
            </a:r>
            <a:r>
              <a:rPr lang="en-US" altLang="zh-CN" dirty="0" smtClean="0"/>
              <a:t>text, </a:t>
            </a:r>
            <a:r>
              <a:rPr lang="en-US" altLang="zh-CN" dirty="0" err="1" smtClean="0"/>
              <a:t>ntext</a:t>
            </a:r>
            <a:r>
              <a:rPr lang="en-US" altLang="zh-CN" dirty="0" smtClean="0"/>
              <a:t>, image</a:t>
            </a:r>
            <a:r>
              <a:rPr lang="zh-CN" altLang="en-US" dirty="0" smtClean="0"/>
              <a:t>，因为后续的</a:t>
            </a:r>
            <a:r>
              <a:rPr lang="en-US" altLang="zh-CN" dirty="0" smtClean="0"/>
              <a:t>SQL Server</a:t>
            </a:r>
            <a:r>
              <a:rPr lang="zh-CN" altLang="en-US" dirty="0" smtClean="0"/>
              <a:t>版本可能会放弃对它们的支持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取而代之的是用</a:t>
            </a:r>
            <a:r>
              <a:rPr lang="en-US" altLang="zh-CN" dirty="0" err="1" smtClean="0"/>
              <a:t>varchar</a:t>
            </a:r>
            <a:r>
              <a:rPr lang="en-US" altLang="zh-CN" dirty="0" smtClean="0"/>
              <a:t>(max), </a:t>
            </a:r>
            <a:r>
              <a:rPr lang="en-US" altLang="zh-CN" dirty="0" err="1" smtClean="0"/>
              <a:t>nvarchar</a:t>
            </a:r>
            <a:r>
              <a:rPr lang="en-US" altLang="zh-CN" dirty="0" smtClean="0"/>
              <a:t>(max),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varbinary</a:t>
            </a:r>
            <a:r>
              <a:rPr lang="en-US" altLang="zh-CN" dirty="0" smtClean="0"/>
              <a:t>(max)</a:t>
            </a:r>
            <a:r>
              <a:rPr lang="zh-CN" altLang="en-US" dirty="0" smtClean="0"/>
              <a:t>来加以声明（局部更新替代刷新更新）</a:t>
            </a:r>
          </a:p>
          <a:p>
            <a:pPr lvl="1">
              <a:lnSpc>
                <a:spcPct val="110000"/>
              </a:lnSpc>
            </a:pP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日期类型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52736"/>
            <a:ext cx="8884096" cy="33123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date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0001-1-1  ~  9999-12-31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smalldatetime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1900-1-1   ~   2079-6-6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datetime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1753</a:t>
            </a:r>
            <a:r>
              <a:rPr lang="en-US" altLang="zh-CN" dirty="0" smtClean="0"/>
              <a:t>-1-1  ~   9999-12-31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datetime2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0001-1-1  ~   9999-12-31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81800" y="1233846"/>
            <a:ext cx="18722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</a:rPr>
              <a:t>365.24219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</a:rPr>
              <a:t>9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i="1" dirty="0"/>
              <a:t>decimal</a:t>
            </a:r>
            <a:r>
              <a:rPr lang="zh-CN" altLang="zh-CN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decimal</a:t>
            </a:r>
            <a:r>
              <a:rPr lang="en-US" altLang="zh-CN" dirty="0" smtClean="0"/>
              <a:t> (p, s)</a:t>
            </a:r>
            <a:r>
              <a:rPr lang="zh-CN" altLang="zh-CN" dirty="0" smtClean="0"/>
              <a:t>是精确数据类型，</a:t>
            </a:r>
            <a:r>
              <a:rPr lang="en-US" altLang="zh-CN" dirty="0" smtClean="0"/>
              <a:t>p</a:t>
            </a:r>
            <a:r>
              <a:rPr lang="zh-CN" altLang="zh-CN" dirty="0" smtClean="0"/>
              <a:t>是总位数，</a:t>
            </a:r>
            <a:r>
              <a:rPr lang="en-US" altLang="zh-CN" dirty="0" smtClean="0"/>
              <a:t>s</a:t>
            </a:r>
            <a:r>
              <a:rPr lang="zh-CN" altLang="zh-CN" dirty="0" smtClean="0"/>
              <a:t>是小数点右边的位数</a:t>
            </a:r>
            <a:endParaRPr lang="en-US" altLang="zh-CN" dirty="0" smtClean="0"/>
          </a:p>
          <a:p>
            <a:r>
              <a:rPr lang="en-US" altLang="zh-CN" dirty="0" smtClean="0"/>
              <a:t>12.3456</a:t>
            </a:r>
            <a:r>
              <a:rPr lang="zh-CN" altLang="zh-CN" dirty="0" smtClean="0"/>
              <a:t>符合</a:t>
            </a:r>
            <a:r>
              <a:rPr lang="en-US" altLang="zh-CN" b="1" i="1" dirty="0" smtClean="0"/>
              <a:t>decimal</a:t>
            </a:r>
            <a:r>
              <a:rPr lang="en-US" altLang="zh-CN" dirty="0" smtClean="0"/>
              <a:t> (6, 4)</a:t>
            </a:r>
            <a:r>
              <a:rPr lang="zh-CN" altLang="zh-CN" dirty="0" smtClean="0"/>
              <a:t>定义，而</a:t>
            </a:r>
            <a:r>
              <a:rPr lang="en-US" altLang="zh-CN" dirty="0" smtClean="0"/>
              <a:t>123.4567</a:t>
            </a:r>
            <a:r>
              <a:rPr lang="zh-CN" altLang="zh-CN" dirty="0" smtClean="0"/>
              <a:t>则会发生溢出错误</a:t>
            </a:r>
          </a:p>
          <a:p>
            <a:pPr lvl="1">
              <a:buNone/>
            </a:pPr>
            <a:r>
              <a:rPr lang="en-US" altLang="zh-CN" b="1" i="1" dirty="0" smtClean="0"/>
              <a:t>declare</a:t>
            </a:r>
            <a:r>
              <a:rPr lang="en-US" altLang="zh-CN" dirty="0" smtClean="0"/>
              <a:t>  @num1  </a:t>
            </a:r>
            <a:r>
              <a:rPr lang="en-US" altLang="zh-CN" b="1" i="1" dirty="0" smtClean="0"/>
              <a:t>decimal </a:t>
            </a:r>
            <a:r>
              <a:rPr lang="en-US" altLang="zh-CN" dirty="0" smtClean="0"/>
              <a:t>(4,2), </a:t>
            </a:r>
          </a:p>
          <a:p>
            <a:pPr lvl="1">
              <a:buNone/>
            </a:pPr>
            <a:r>
              <a:rPr lang="en-US" altLang="zh-CN" dirty="0" smtClean="0"/>
              <a:t>			 @num2  </a:t>
            </a:r>
            <a:r>
              <a:rPr lang="en-US" altLang="zh-CN" b="1" i="1" dirty="0" smtClean="0"/>
              <a:t>decimal</a:t>
            </a:r>
            <a:r>
              <a:rPr lang="en-US" altLang="zh-CN" dirty="0" smtClean="0"/>
              <a:t> (4,2)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b="1" i="1" dirty="0" smtClean="0"/>
              <a:t>set</a:t>
            </a:r>
            <a:r>
              <a:rPr lang="en-US" altLang="zh-CN" dirty="0" smtClean="0"/>
              <a:t> 	@num1 = 12.344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b="1" i="1" dirty="0" smtClean="0"/>
              <a:t>set</a:t>
            </a:r>
            <a:r>
              <a:rPr lang="en-US" altLang="zh-CN" dirty="0" smtClean="0"/>
              <a:t> 	@num2 = 12.345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b="1" i="1" dirty="0" smtClean="0"/>
              <a:t>select</a:t>
            </a:r>
            <a:r>
              <a:rPr lang="en-US" altLang="zh-CN" dirty="0" smtClean="0"/>
              <a:t>	@num1, @num2</a:t>
            </a:r>
            <a:endParaRPr lang="zh-CN" altLang="zh-CN" dirty="0" smtClean="0"/>
          </a:p>
          <a:p>
            <a:pPr lvl="1">
              <a:buNone/>
            </a:pPr>
            <a:r>
              <a:rPr lang="zh-CN" altLang="zh-CN" dirty="0" smtClean="0"/>
              <a:t>输出结果为：</a:t>
            </a:r>
            <a:r>
              <a:rPr lang="en-US" altLang="zh-CN" dirty="0" smtClean="0"/>
              <a:t>@num1 = 12.34, @num2 = 12.35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i="1" dirty="0"/>
              <a:t>money</a:t>
            </a:r>
            <a:r>
              <a:rPr lang="zh-CN" altLang="zh-CN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/>
              <a:t>money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4</a:t>
            </a:r>
            <a:r>
              <a:rPr lang="zh-CN" altLang="zh-CN" dirty="0" smtClean="0"/>
              <a:t>位小数存储数据，所以很容易发生小数的舍入错误。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sz="2400" b="1" i="1" dirty="0" smtClean="0"/>
              <a:t>declare</a:t>
            </a:r>
            <a:r>
              <a:rPr lang="en-US" altLang="zh-CN" sz="2400" dirty="0" smtClean="0"/>
              <a:t>	@A </a:t>
            </a:r>
            <a:r>
              <a:rPr lang="en-US" altLang="zh-CN" sz="2400" b="1" i="1" dirty="0" smtClean="0"/>
              <a:t>money</a:t>
            </a:r>
            <a:r>
              <a:rPr lang="en-US" altLang="zh-CN" sz="2400" dirty="0" smtClean="0"/>
              <a:t> = 1.0, @B </a:t>
            </a:r>
            <a:r>
              <a:rPr lang="en-US" altLang="zh-CN" sz="2400" b="1" i="1" dirty="0" smtClean="0"/>
              <a:t>money</a:t>
            </a:r>
            <a:r>
              <a:rPr lang="en-US" altLang="zh-CN" sz="2400" dirty="0" smtClean="0"/>
              <a:t> = 160.0, 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sz="2400" dirty="0" smtClean="0"/>
              <a:t>         @C </a:t>
            </a:r>
            <a:r>
              <a:rPr lang="en-US" altLang="zh-CN" sz="2400" b="1" i="1" dirty="0" smtClean="0"/>
              <a:t>money</a:t>
            </a:r>
            <a:r>
              <a:rPr lang="en-US" altLang="zh-CN" sz="2400" dirty="0" smtClean="0"/>
              <a:t>, @D </a:t>
            </a:r>
            <a:r>
              <a:rPr lang="en-US" altLang="zh-CN" sz="2400" b="1" i="1" dirty="0" smtClean="0"/>
              <a:t>decimal </a:t>
            </a:r>
            <a:r>
              <a:rPr lang="en-US" altLang="zh-CN" sz="2400" dirty="0" smtClean="0"/>
              <a:t>(19,4), @E </a:t>
            </a:r>
            <a:r>
              <a:rPr lang="en-US" altLang="zh-CN" sz="2400" b="1" i="1" dirty="0" smtClean="0"/>
              <a:t>decimal </a:t>
            </a:r>
            <a:r>
              <a:rPr lang="en-US" altLang="zh-CN" sz="2400" dirty="0" smtClean="0"/>
              <a:t>(19,9)</a:t>
            </a:r>
            <a:endParaRPr lang="zh-CN" altLang="zh-CN" sz="24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400" b="1" i="1" dirty="0" smtClean="0"/>
              <a:t>set</a:t>
            </a:r>
            <a:r>
              <a:rPr lang="en-US" altLang="zh-CN" sz="2400" dirty="0" smtClean="0"/>
              <a:t> 	@C = @A / @B</a:t>
            </a:r>
            <a:endParaRPr lang="zh-CN" altLang="zh-CN" sz="24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400" b="1" i="1" dirty="0" smtClean="0"/>
              <a:t>set</a:t>
            </a:r>
            <a:r>
              <a:rPr lang="en-US" altLang="zh-CN" sz="2400" dirty="0" smtClean="0"/>
              <a:t> 	@D = 1.0 / 160.0</a:t>
            </a:r>
            <a:endParaRPr lang="zh-CN" altLang="zh-CN" sz="24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400" b="1" i="1" dirty="0" smtClean="0"/>
              <a:t>set</a:t>
            </a:r>
            <a:r>
              <a:rPr lang="en-US" altLang="zh-CN" sz="2400" dirty="0" smtClean="0"/>
              <a:t> 	@E = 1.0 / 160.0</a:t>
            </a:r>
            <a:endParaRPr lang="zh-CN" altLang="zh-CN" sz="24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400" b="1" i="1" dirty="0" smtClean="0"/>
              <a:t>select</a:t>
            </a:r>
            <a:r>
              <a:rPr lang="en-US" altLang="zh-CN" sz="2400" dirty="0" smtClean="0"/>
              <a:t> 	@C, @D, @E</a:t>
            </a:r>
            <a:endParaRPr lang="zh-CN" altLang="zh-CN" sz="24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400" dirty="0" smtClean="0"/>
              <a:t>@C = 0.0062, @D = 0.0063, @E = 0.006250000</a:t>
            </a:r>
            <a:endParaRPr lang="zh-CN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645024"/>
            <a:ext cx="2345404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i="1" dirty="0" err="1"/>
              <a:t>rowversion</a:t>
            </a:r>
            <a:r>
              <a:rPr lang="zh-CN" altLang="zh-CN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如果表中有一列被声明为</a:t>
            </a:r>
            <a:r>
              <a:rPr lang="en-US" altLang="zh-CN" sz="2800" b="1" i="1" dirty="0" err="1" smtClean="0"/>
              <a:t>rowversion</a:t>
            </a:r>
            <a:r>
              <a:rPr lang="zh-CN" altLang="zh-CN" sz="2800" dirty="0" smtClean="0"/>
              <a:t>，那么只要一行被修改，该行的</a:t>
            </a:r>
            <a:r>
              <a:rPr lang="en-US" altLang="zh-CN" sz="2800" b="1" i="1" dirty="0" err="1" smtClean="0"/>
              <a:t>rowversion</a:t>
            </a:r>
            <a:r>
              <a:rPr lang="zh-CN" altLang="zh-CN" sz="2800" dirty="0" smtClean="0"/>
              <a:t>列就会发生改变</a:t>
            </a:r>
            <a:endParaRPr lang="en-US" altLang="zh-CN" sz="2800" dirty="0" smtClean="0"/>
          </a:p>
          <a:p>
            <a:r>
              <a:rPr lang="zh-CN" altLang="zh-CN" sz="2800" dirty="0" smtClean="0"/>
              <a:t>它是跨表唯一的，也即任何表的修改都会使该值递增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sz="2000" b="1" i="1" dirty="0" smtClean="0"/>
              <a:t>create  table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verTb</a:t>
            </a:r>
            <a:r>
              <a:rPr lang="en-US" altLang="zh-CN" sz="2000" dirty="0" smtClean="0"/>
              <a:t> (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  </a:t>
            </a:r>
            <a:r>
              <a:rPr lang="en-US" altLang="zh-CN" sz="2000" b="1" i="1" dirty="0" smtClean="0"/>
              <a:t>char</a:t>
            </a:r>
            <a:r>
              <a:rPr lang="en-US" altLang="zh-CN" sz="2000" dirty="0" smtClean="0"/>
              <a:t>(10), </a:t>
            </a:r>
            <a:r>
              <a:rPr lang="en-US" altLang="zh-CN" sz="2000" dirty="0" err="1" smtClean="0"/>
              <a:t>ver</a:t>
            </a:r>
            <a:r>
              <a:rPr lang="en-US" altLang="zh-CN" sz="2000" dirty="0" smtClean="0"/>
              <a:t>  </a:t>
            </a:r>
            <a:r>
              <a:rPr lang="en-US" altLang="zh-CN" sz="2000" b="1" i="1" dirty="0" err="1" smtClean="0"/>
              <a:t>rowversion</a:t>
            </a:r>
            <a:r>
              <a:rPr lang="en-US" altLang="zh-CN" sz="2000" dirty="0" smtClean="0"/>
              <a:t> )</a:t>
            </a:r>
            <a:endParaRPr lang="zh-CN" altLang="zh-CN" sz="20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 dirty="0" smtClean="0"/>
              <a:t> </a:t>
            </a:r>
            <a:r>
              <a:rPr lang="en-US" altLang="zh-CN" sz="2000" b="1" i="1" dirty="0" smtClean="0"/>
              <a:t>insert into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verTb</a:t>
            </a:r>
            <a:r>
              <a:rPr lang="en-US" altLang="zh-CN" sz="2000" dirty="0" smtClean="0"/>
              <a:t> (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)  </a:t>
            </a:r>
            <a:r>
              <a:rPr lang="en-US" altLang="zh-CN" sz="2000" b="1" i="1" dirty="0" smtClean="0"/>
              <a:t>values </a:t>
            </a:r>
            <a:r>
              <a:rPr lang="en-US" altLang="zh-CN" sz="2000" dirty="0" smtClean="0"/>
              <a:t> (‘zero’)</a:t>
            </a:r>
            <a:endParaRPr lang="zh-CN" altLang="zh-CN" sz="20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 dirty="0" smtClean="0"/>
              <a:t> </a:t>
            </a:r>
            <a:endParaRPr lang="zh-CN" altLang="zh-CN" sz="20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 b="1" i="1" dirty="0" smtClean="0"/>
              <a:t>update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verTb</a:t>
            </a:r>
            <a:r>
              <a:rPr lang="en-US" altLang="zh-CN" sz="2000" dirty="0" smtClean="0"/>
              <a:t>  </a:t>
            </a:r>
            <a:r>
              <a:rPr lang="en-US" altLang="zh-CN" sz="2000" b="1" i="1" dirty="0" smtClean="0"/>
              <a:t>set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 = 'one'</a:t>
            </a:r>
            <a:endParaRPr lang="zh-CN" altLang="zh-CN" sz="20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 b="1" i="1" dirty="0" smtClean="0"/>
              <a:t>select</a:t>
            </a:r>
            <a:r>
              <a:rPr lang="en-US" altLang="zh-CN" sz="2000" dirty="0" smtClean="0"/>
              <a:t>  *  </a:t>
            </a:r>
            <a:r>
              <a:rPr lang="en-US" altLang="zh-CN" sz="2000" b="1" i="1" dirty="0" smtClean="0"/>
              <a:t>from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verTB</a:t>
            </a:r>
            <a:endParaRPr lang="zh-CN" altLang="zh-CN" sz="20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 dirty="0" smtClean="0"/>
              <a:t> </a:t>
            </a:r>
            <a:endParaRPr lang="zh-CN" altLang="zh-CN" sz="20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 b="1" i="1" dirty="0" smtClean="0"/>
              <a:t>update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verTb</a:t>
            </a:r>
            <a:r>
              <a:rPr lang="en-US" altLang="zh-CN" sz="2000" dirty="0" smtClean="0"/>
              <a:t>  </a:t>
            </a:r>
            <a:r>
              <a:rPr lang="en-US" altLang="zh-CN" sz="2000" b="1" i="1" dirty="0" smtClean="0"/>
              <a:t>set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 = 'two'</a:t>
            </a:r>
            <a:endParaRPr lang="zh-CN" altLang="zh-CN" sz="2000" dirty="0" smtClean="0"/>
          </a:p>
          <a:p>
            <a:pPr lvl="1">
              <a:lnSpc>
                <a:spcPct val="130000"/>
              </a:lnSpc>
              <a:buNone/>
            </a:pPr>
            <a:r>
              <a:rPr lang="en-US" altLang="zh-CN" sz="2000" b="1" i="1" dirty="0" smtClean="0"/>
              <a:t>select</a:t>
            </a:r>
            <a:r>
              <a:rPr lang="en-US" altLang="zh-CN" sz="2000" dirty="0" smtClean="0"/>
              <a:t>  *  </a:t>
            </a:r>
            <a:r>
              <a:rPr lang="en-US" altLang="zh-CN" sz="2000" b="1" i="1" dirty="0" smtClean="0"/>
              <a:t>from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verTB</a:t>
            </a:r>
            <a:endParaRPr lang="zh-CN" altLang="en-US" sz="2000" dirty="0"/>
          </a:p>
        </p:txBody>
      </p:sp>
      <p:pic>
        <p:nvPicPr>
          <p:cNvPr id="4" name="图片 3" descr="C:\Users\ljchen\AppData\Local\Microsoft\Windows\Temporary Internet Files\Content.Word\新图片(2)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057" y="3646284"/>
            <a:ext cx="3406423" cy="3023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i="1" dirty="0" err="1"/>
              <a:t>uniqueidentifier</a:t>
            </a:r>
            <a:r>
              <a:rPr lang="en-US" altLang="zh-CN" i="1" dirty="0"/>
              <a:t> </a:t>
            </a:r>
            <a:r>
              <a:rPr lang="zh-CN" altLang="zh-CN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i="1" dirty="0" err="1" smtClean="0"/>
              <a:t>uniqueidentifier</a:t>
            </a:r>
            <a:r>
              <a:rPr lang="zh-CN" altLang="zh-CN" dirty="0" smtClean="0"/>
              <a:t>可以产生跨数据库和服务器的全局唯一标识符</a:t>
            </a:r>
            <a:r>
              <a:rPr lang="en-US" altLang="zh-CN" dirty="0" smtClean="0"/>
              <a:t>(GUID)</a:t>
            </a:r>
            <a:endParaRPr lang="zh-CN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使用</a:t>
            </a:r>
            <a:r>
              <a:rPr lang="en-US" altLang="zh-CN" b="1" i="1" dirty="0" err="1" smtClean="0"/>
              <a:t>newid</a:t>
            </a:r>
            <a:r>
              <a:rPr lang="en-US" altLang="zh-CN" dirty="0" smtClean="0"/>
              <a:t>()</a:t>
            </a:r>
            <a:r>
              <a:rPr lang="zh-CN" altLang="zh-CN" dirty="0" smtClean="0"/>
              <a:t>函数，可以直接产生</a:t>
            </a:r>
            <a:r>
              <a:rPr lang="en-US" altLang="zh-CN" b="1" i="1" dirty="0" err="1" smtClean="0"/>
              <a:t>uniqueidentifier</a:t>
            </a:r>
            <a:r>
              <a:rPr lang="zh-CN" altLang="zh-CN" dirty="0" smtClean="0"/>
              <a:t>类型的值。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另一个函数</a:t>
            </a:r>
            <a:r>
              <a:rPr lang="en-US" altLang="zh-CN" b="1" i="1" dirty="0" err="1" smtClean="0"/>
              <a:t>newsequentialid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，它产生的</a:t>
            </a:r>
            <a:r>
              <a:rPr lang="en-US" altLang="zh-CN" dirty="0" smtClean="0"/>
              <a:t>GUID</a:t>
            </a:r>
            <a:r>
              <a:rPr lang="zh-CN" altLang="zh-CN" dirty="0" smtClean="0"/>
              <a:t>总是大于先前通过该函数生成的</a:t>
            </a:r>
            <a:r>
              <a:rPr lang="en-US" altLang="zh-CN" dirty="0" smtClean="0"/>
              <a:t>GUID</a:t>
            </a:r>
            <a:endParaRPr lang="zh-CN" altLang="zh-CN" dirty="0" smtClean="0"/>
          </a:p>
          <a:p>
            <a:pPr>
              <a:lnSpc>
                <a:spcPct val="130000"/>
              </a:lnSpc>
            </a:pPr>
            <a:r>
              <a:rPr lang="zh-CN" altLang="zh-CN" dirty="0" smtClean="0"/>
              <a:t>执行</a:t>
            </a:r>
            <a:r>
              <a:rPr lang="en-US" altLang="zh-CN" b="1" i="1" dirty="0" smtClean="0"/>
              <a:t>select</a:t>
            </a:r>
            <a:r>
              <a:rPr lang="en-US" altLang="zh-CN" dirty="0" smtClean="0"/>
              <a:t>  </a:t>
            </a:r>
            <a:r>
              <a:rPr lang="en-US" altLang="zh-CN" b="1" i="1" dirty="0" err="1" smtClean="0"/>
              <a:t>newid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，它的输出结果如下：</a:t>
            </a:r>
          </a:p>
          <a:p>
            <a:pPr lvl="1">
              <a:lnSpc>
                <a:spcPct val="13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DD64B592-D477-4114-8131-32E9FCB540FA</a:t>
            </a:r>
          </a:p>
          <a:p>
            <a:pPr lvl="1">
              <a:buNone/>
            </a:pP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</a:t>
            </a:r>
            <a:r>
              <a:rPr lang="en-US" altLang="zh-CN" i="1" dirty="0"/>
              <a:t>table</a:t>
            </a:r>
            <a:r>
              <a:rPr lang="zh-CN" altLang="zh-CN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None/>
            </a:pPr>
            <a:r>
              <a:rPr lang="en-US" altLang="zh-CN" sz="2400" b="1" i="1" dirty="0" smtClean="0">
                <a:effectLst/>
              </a:rPr>
              <a:t>create type</a:t>
            </a:r>
            <a:r>
              <a:rPr lang="en-US" altLang="zh-CN" sz="2400" dirty="0" smtClean="0">
                <a:effectLst/>
              </a:rPr>
              <a:t>  </a:t>
            </a:r>
            <a:r>
              <a:rPr lang="en-US" altLang="zh-CN" sz="2400" dirty="0" err="1" smtClean="0">
                <a:effectLst/>
              </a:rPr>
              <a:t>myTb</a:t>
            </a:r>
            <a:r>
              <a:rPr lang="en-US" altLang="zh-CN" sz="2400" dirty="0" smtClean="0">
                <a:effectLst/>
              </a:rPr>
              <a:t>  </a:t>
            </a:r>
            <a:r>
              <a:rPr lang="en-US" altLang="zh-CN" sz="2400" b="1" i="1" dirty="0" smtClean="0">
                <a:effectLst/>
              </a:rPr>
              <a:t>as table</a:t>
            </a:r>
            <a:endParaRPr lang="zh-CN" altLang="zh-CN" sz="2400" dirty="0" smtClean="0">
              <a:effectLst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 dirty="0" smtClean="0">
                <a:effectLst/>
              </a:rPr>
              <a:t>(</a:t>
            </a:r>
            <a:endParaRPr lang="zh-CN" altLang="zh-CN" sz="2400" dirty="0" smtClean="0">
              <a:effectLst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 dirty="0" smtClean="0">
                <a:effectLst/>
              </a:rPr>
              <a:t>	col1  </a:t>
            </a:r>
            <a:r>
              <a:rPr lang="en-US" altLang="zh-CN" sz="2400" b="1" i="1" dirty="0" err="1" smtClean="0">
                <a:effectLst/>
              </a:rPr>
              <a:t>int</a:t>
            </a:r>
            <a:r>
              <a:rPr lang="en-US" altLang="zh-CN" sz="2400" dirty="0" smtClean="0">
                <a:effectLst/>
              </a:rPr>
              <a:t>,</a:t>
            </a:r>
            <a:endParaRPr lang="zh-CN" altLang="zh-CN" sz="2400" dirty="0" smtClean="0">
              <a:effectLst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 dirty="0" smtClean="0">
                <a:effectLst/>
              </a:rPr>
              <a:t>	col2  </a:t>
            </a:r>
            <a:r>
              <a:rPr lang="en-US" altLang="zh-CN" sz="2400" b="1" i="1" dirty="0" err="1" smtClean="0">
                <a:effectLst/>
              </a:rPr>
              <a:t>int</a:t>
            </a:r>
            <a:endParaRPr lang="zh-CN" altLang="zh-CN" sz="2400" dirty="0" smtClean="0">
              <a:effectLst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 dirty="0" smtClean="0">
                <a:effectLst/>
              </a:rPr>
              <a:t>)</a:t>
            </a:r>
          </a:p>
          <a:p>
            <a:pPr lvl="1">
              <a:lnSpc>
                <a:spcPct val="120000"/>
              </a:lnSpc>
              <a:buNone/>
            </a:pPr>
            <a:endParaRPr lang="zh-CN" altLang="zh-CN" sz="2400" dirty="0" smtClean="0">
              <a:effectLst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i="1" dirty="0" smtClean="0"/>
              <a:t>declare  </a:t>
            </a:r>
            <a:r>
              <a:rPr lang="en-US" altLang="zh-CN" sz="2400" dirty="0" smtClean="0"/>
              <a:t>@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myTb</a:t>
            </a:r>
            <a:endParaRPr lang="zh-CN" altLang="zh-CN" sz="24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i="1" dirty="0" smtClean="0"/>
              <a:t>insert into </a:t>
            </a:r>
            <a:r>
              <a:rPr lang="en-US" altLang="zh-CN" sz="2400" dirty="0" smtClean="0"/>
              <a:t> @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/>
              <a:t> values</a:t>
            </a:r>
            <a:r>
              <a:rPr lang="en-US" altLang="zh-CN" sz="2400" dirty="0" smtClean="0"/>
              <a:t> (1, 2), (2, 5), (3, 7), (4, 8);</a:t>
            </a:r>
            <a:endParaRPr lang="zh-CN" altLang="zh-CN" sz="24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2400" b="1" i="1" dirty="0" smtClean="0"/>
              <a:t>select</a:t>
            </a:r>
            <a:r>
              <a:rPr lang="en-US" altLang="zh-CN" sz="2400" dirty="0" smtClean="0"/>
              <a:t>  *  </a:t>
            </a:r>
            <a:r>
              <a:rPr lang="en-US" altLang="zh-CN" sz="2400" b="1" i="1" dirty="0" smtClean="0"/>
              <a:t>from</a:t>
            </a:r>
            <a:r>
              <a:rPr lang="en-US" altLang="zh-CN" sz="2400" dirty="0" smtClean="0"/>
              <a:t>  @</a:t>
            </a:r>
            <a:r>
              <a:rPr lang="en-US" altLang="zh-CN" sz="2400" dirty="0" err="1" smtClean="0"/>
              <a:t>tmp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143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显式数据类型转换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/>
              <a:t>将一种数据类型转换为另一种</a:t>
            </a:r>
          </a:p>
          <a:p>
            <a:pPr lvl="1" algn="ctr">
              <a:lnSpc>
                <a:spcPct val="150000"/>
              </a:lnSpc>
              <a:buNone/>
            </a:pPr>
            <a:r>
              <a:rPr lang="en-US" altLang="zh-CN" sz="2400" b="1" i="1" dirty="0" smtClean="0"/>
              <a:t>cast</a:t>
            </a:r>
            <a:r>
              <a:rPr lang="en-US" altLang="zh-CN" sz="2400" dirty="0" smtClean="0"/>
              <a:t>  ( </a:t>
            </a:r>
            <a:r>
              <a:rPr lang="zh-CN" altLang="zh-CN" sz="2400" dirty="0" smtClean="0"/>
              <a:t>表达式</a:t>
            </a:r>
            <a:r>
              <a:rPr lang="en-US" altLang="zh-CN" sz="2400" b="1" i="1" dirty="0" smtClean="0"/>
              <a:t>  as 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数据类型</a:t>
            </a:r>
            <a:r>
              <a:rPr lang="en-US" altLang="zh-CN" sz="2400" dirty="0" smtClean="0"/>
              <a:t> [(</a:t>
            </a:r>
            <a:r>
              <a:rPr lang="zh-CN" altLang="zh-CN" sz="2400" dirty="0" smtClean="0"/>
              <a:t>数据长度</a:t>
            </a:r>
            <a:r>
              <a:rPr lang="en-US" altLang="zh-CN" sz="2400" dirty="0" smtClean="0"/>
              <a:t>)] )</a:t>
            </a:r>
            <a:endParaRPr lang="zh-CN" altLang="zh-CN" sz="2400" dirty="0" smtClean="0"/>
          </a:p>
          <a:p>
            <a:pPr lvl="1" algn="ctr">
              <a:lnSpc>
                <a:spcPct val="150000"/>
              </a:lnSpc>
              <a:buNone/>
            </a:pPr>
            <a:r>
              <a:rPr lang="en-US" altLang="zh-CN" sz="2400" b="1" i="1" dirty="0" smtClean="0"/>
              <a:t>convert</a:t>
            </a:r>
            <a:r>
              <a:rPr lang="en-US" altLang="zh-CN" sz="2400" dirty="0" smtClean="0"/>
              <a:t>  ( </a:t>
            </a:r>
            <a:r>
              <a:rPr lang="zh-CN" altLang="zh-CN" sz="2400" dirty="0" smtClean="0"/>
              <a:t>数据类型</a:t>
            </a:r>
            <a:r>
              <a:rPr lang="en-US" altLang="zh-CN" sz="2400" dirty="0" smtClean="0"/>
              <a:t> [(</a:t>
            </a:r>
            <a:r>
              <a:rPr lang="zh-CN" altLang="zh-CN" sz="2400" dirty="0" smtClean="0"/>
              <a:t>数据长度</a:t>
            </a:r>
            <a:r>
              <a:rPr lang="en-US" altLang="zh-CN" sz="2400" dirty="0" smtClean="0"/>
              <a:t>)], </a:t>
            </a:r>
            <a:r>
              <a:rPr lang="zh-CN" altLang="zh-CN" sz="2400" dirty="0" smtClean="0"/>
              <a:t>表达式</a:t>
            </a:r>
            <a:r>
              <a:rPr lang="en-US" altLang="zh-CN" sz="2400" dirty="0" smtClean="0"/>
              <a:t> [, </a:t>
            </a:r>
            <a:r>
              <a:rPr lang="zh-CN" altLang="zh-CN" sz="2400" dirty="0" smtClean="0"/>
              <a:t>输出样式</a:t>
            </a:r>
            <a:r>
              <a:rPr lang="en-US" altLang="zh-CN" sz="2400" dirty="0" smtClean="0"/>
              <a:t>] )</a:t>
            </a:r>
            <a:endParaRPr lang="zh-CN" altLang="zh-CN" sz="2400" dirty="0" smtClean="0"/>
          </a:p>
          <a:p>
            <a:pPr lvl="1">
              <a:lnSpc>
                <a:spcPct val="120000"/>
              </a:lnSpc>
              <a:buNone/>
            </a:pPr>
            <a:endParaRPr lang="en-US" altLang="zh-CN" sz="1800" b="1" i="1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800" b="1" i="1" dirty="0" smtClean="0"/>
              <a:t>select  cast</a:t>
            </a:r>
            <a:r>
              <a:rPr lang="en-US" altLang="zh-CN" sz="1800" dirty="0" smtClean="0"/>
              <a:t>( 123.45  </a:t>
            </a:r>
            <a:r>
              <a:rPr lang="en-US" altLang="zh-CN" sz="1800" b="1" i="1" dirty="0" smtClean="0"/>
              <a:t>as decimal</a:t>
            </a:r>
            <a:r>
              <a:rPr lang="en-US" altLang="zh-CN" sz="1800" dirty="0" smtClean="0"/>
              <a:t>(10,4) )	</a:t>
            </a:r>
            <a:r>
              <a:rPr lang="zh-CN" altLang="zh-CN" sz="1800" dirty="0" smtClean="0"/>
              <a:t>输出结果：</a:t>
            </a:r>
            <a:r>
              <a:rPr lang="en-US" altLang="zh-CN" sz="1800" dirty="0" smtClean="0"/>
              <a:t>123.4500</a:t>
            </a:r>
            <a:endParaRPr lang="zh-CN" altLang="zh-CN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800" b="1" i="1" dirty="0" smtClean="0"/>
              <a:t>select  cast</a:t>
            </a:r>
            <a:r>
              <a:rPr lang="en-US" altLang="zh-CN" sz="1800" dirty="0" smtClean="0"/>
              <a:t>( 123.45  </a:t>
            </a:r>
            <a:r>
              <a:rPr lang="en-US" altLang="zh-CN" sz="1800" b="1" i="1" dirty="0" smtClean="0"/>
              <a:t>as decimal</a:t>
            </a:r>
            <a:r>
              <a:rPr lang="en-US" altLang="zh-CN" sz="1800" dirty="0" smtClean="0"/>
              <a:t>(10,1) )	</a:t>
            </a:r>
            <a:r>
              <a:rPr lang="zh-CN" altLang="zh-CN" sz="1800" dirty="0" smtClean="0"/>
              <a:t>输出结果：</a:t>
            </a:r>
            <a:r>
              <a:rPr lang="en-US" altLang="zh-CN" sz="1800" dirty="0" smtClean="0"/>
              <a:t>123.5</a:t>
            </a:r>
            <a:endParaRPr lang="zh-CN" altLang="zh-CN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800" b="1" i="1" dirty="0" smtClean="0"/>
              <a:t>select  cast</a:t>
            </a:r>
            <a:r>
              <a:rPr lang="en-US" altLang="zh-CN" sz="1800" dirty="0" smtClean="0"/>
              <a:t>( 12.34567  </a:t>
            </a:r>
            <a:r>
              <a:rPr lang="en-US" altLang="zh-CN" sz="1800" b="1" i="1" dirty="0" smtClean="0"/>
              <a:t>as money</a:t>
            </a:r>
            <a:r>
              <a:rPr lang="en-US" altLang="zh-CN" sz="1800" dirty="0" smtClean="0"/>
              <a:t> )		</a:t>
            </a:r>
            <a:r>
              <a:rPr lang="zh-CN" altLang="zh-CN" sz="1800" dirty="0" smtClean="0"/>
              <a:t>输出结果：</a:t>
            </a:r>
            <a:r>
              <a:rPr lang="en-US" altLang="zh-CN" sz="1800" dirty="0" smtClean="0"/>
              <a:t>12.3457</a:t>
            </a:r>
            <a:endParaRPr lang="zh-CN" altLang="zh-CN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800" b="1" i="1" dirty="0" smtClean="0"/>
              <a:t>select</a:t>
            </a:r>
            <a:r>
              <a:rPr lang="en-US" altLang="zh-CN" sz="1800" dirty="0" smtClean="0"/>
              <a:t>  ‘My age is: ’ + </a:t>
            </a:r>
            <a:r>
              <a:rPr lang="en-US" altLang="zh-CN" sz="1800" b="1" i="1" dirty="0" smtClean="0"/>
              <a:t>cast</a:t>
            </a:r>
            <a:r>
              <a:rPr lang="en-US" altLang="zh-CN" sz="1800" dirty="0" smtClean="0"/>
              <a:t>( 28 </a:t>
            </a:r>
            <a:r>
              <a:rPr lang="en-US" altLang="zh-CN" sz="1800" b="1" i="1" dirty="0" smtClean="0"/>
              <a:t>as char</a:t>
            </a:r>
            <a:r>
              <a:rPr lang="en-US" altLang="zh-CN" sz="1800" dirty="0" smtClean="0"/>
              <a:t>(4) )	</a:t>
            </a:r>
            <a:r>
              <a:rPr lang="zh-CN" altLang="zh-CN" sz="1800" dirty="0" smtClean="0"/>
              <a:t>输出结果：</a:t>
            </a:r>
            <a:r>
              <a:rPr lang="en-US" altLang="zh-CN" sz="1800" dirty="0" smtClean="0"/>
              <a:t>My age is: 28</a:t>
            </a:r>
            <a:endParaRPr lang="zh-CN" altLang="zh-CN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800" b="1" i="1" dirty="0" smtClean="0"/>
              <a:t>select  cast</a:t>
            </a:r>
            <a:r>
              <a:rPr lang="en-US" altLang="zh-CN" sz="1800" dirty="0" smtClean="0"/>
              <a:t>( </a:t>
            </a:r>
            <a:r>
              <a:rPr lang="en-US" altLang="zh-CN" sz="1800" b="1" i="1" dirty="0" smtClean="0"/>
              <a:t>cast</a:t>
            </a:r>
            <a:r>
              <a:rPr lang="en-US" altLang="zh-CN" sz="1800" dirty="0" smtClean="0"/>
              <a:t>( 123.45  </a:t>
            </a:r>
            <a:r>
              <a:rPr lang="en-US" altLang="zh-CN" sz="1800" b="1" i="1" dirty="0" smtClean="0"/>
              <a:t>as </a:t>
            </a:r>
            <a:r>
              <a:rPr lang="en-US" altLang="zh-CN" sz="1800" b="1" i="1" dirty="0" err="1" smtClean="0"/>
              <a:t>int</a:t>
            </a:r>
            <a:r>
              <a:rPr lang="en-US" altLang="zh-CN" sz="1800" dirty="0" smtClean="0"/>
              <a:t> )  </a:t>
            </a:r>
            <a:r>
              <a:rPr lang="en-US" altLang="zh-CN" sz="1800" b="1" i="1" dirty="0" smtClean="0"/>
              <a:t>as char</a:t>
            </a:r>
            <a:r>
              <a:rPr lang="en-US" altLang="zh-CN" sz="1800" dirty="0" smtClean="0"/>
              <a:t>(10) )	</a:t>
            </a:r>
            <a:r>
              <a:rPr lang="zh-CN" altLang="zh-CN" sz="1800" dirty="0" smtClean="0"/>
              <a:t>输出结果：</a:t>
            </a:r>
            <a:r>
              <a:rPr lang="en-US" altLang="zh-CN" sz="1800" dirty="0" smtClean="0"/>
              <a:t>123</a:t>
            </a:r>
            <a:endParaRPr lang="zh-CN" altLang="zh-CN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800" b="1" i="1" dirty="0" smtClean="0"/>
              <a:t>select  convert</a:t>
            </a:r>
            <a:r>
              <a:rPr lang="en-US" altLang="zh-CN" sz="1800" dirty="0" smtClean="0"/>
              <a:t>( </a:t>
            </a:r>
            <a:r>
              <a:rPr lang="en-US" altLang="zh-CN" sz="1800" b="1" i="1" dirty="0" err="1" smtClean="0"/>
              <a:t>varchar</a:t>
            </a:r>
            <a:r>
              <a:rPr lang="en-US" altLang="zh-CN" sz="1800" dirty="0" smtClean="0"/>
              <a:t>(30), </a:t>
            </a:r>
            <a:r>
              <a:rPr lang="en-US" altLang="zh-CN" sz="1800" b="1" i="1" dirty="0" err="1" smtClean="0"/>
              <a:t>getdate</a:t>
            </a:r>
            <a:r>
              <a:rPr lang="en-US" altLang="zh-CN" sz="1800" dirty="0" smtClean="0"/>
              <a:t>(), 106 )	</a:t>
            </a:r>
            <a:r>
              <a:rPr lang="zh-CN" altLang="zh-CN" sz="1800" dirty="0" smtClean="0"/>
              <a:t>输出结果：</a:t>
            </a:r>
            <a:r>
              <a:rPr lang="en-US" altLang="zh-CN" sz="1800" dirty="0" smtClean="0"/>
              <a:t>17 08 2012</a:t>
            </a:r>
            <a:endParaRPr lang="zh-CN" altLang="zh-CN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800" b="1" i="1" dirty="0" smtClean="0"/>
              <a:t>select  convert</a:t>
            </a:r>
            <a:r>
              <a:rPr lang="en-US" altLang="zh-CN" sz="1800" dirty="0" smtClean="0"/>
              <a:t>( </a:t>
            </a:r>
            <a:r>
              <a:rPr lang="en-US" altLang="zh-CN" sz="1800" b="1" i="1" dirty="0" err="1" smtClean="0"/>
              <a:t>varchar</a:t>
            </a:r>
            <a:r>
              <a:rPr lang="en-US" altLang="zh-CN" sz="1800" dirty="0" smtClean="0"/>
              <a:t>(30), </a:t>
            </a:r>
            <a:r>
              <a:rPr lang="en-US" altLang="zh-CN" sz="1800" b="1" i="1" dirty="0" err="1" smtClean="0"/>
              <a:t>getdate</a:t>
            </a:r>
            <a:r>
              <a:rPr lang="en-US" altLang="zh-CN" sz="1800" dirty="0" smtClean="0"/>
              <a:t>(), 110 )	</a:t>
            </a:r>
            <a:r>
              <a:rPr lang="zh-CN" altLang="zh-CN" sz="1800" dirty="0" smtClean="0"/>
              <a:t>输出结果：</a:t>
            </a:r>
            <a:r>
              <a:rPr lang="en-US" altLang="zh-CN" sz="1800" dirty="0" smtClean="0"/>
              <a:t>08-17-2012</a:t>
            </a:r>
            <a:endParaRPr lang="zh-CN" altLang="zh-CN" sz="1800" dirty="0" smtClean="0"/>
          </a:p>
          <a:p>
            <a:pPr lvl="1">
              <a:lnSpc>
                <a:spcPct val="120000"/>
              </a:lnSpc>
              <a:buNone/>
            </a:pPr>
            <a:r>
              <a:rPr lang="en-US" altLang="zh-CN" sz="1800" b="1" i="1" dirty="0" smtClean="0"/>
              <a:t>select  cast</a:t>
            </a:r>
            <a:r>
              <a:rPr lang="en-US" altLang="zh-CN" sz="1800" dirty="0" smtClean="0"/>
              <a:t>( 'SQL'  </a:t>
            </a:r>
            <a:r>
              <a:rPr lang="en-US" altLang="zh-CN" sz="1800" b="1" i="1" dirty="0" smtClean="0"/>
              <a:t>as binary</a:t>
            </a:r>
            <a:r>
              <a:rPr lang="en-US" altLang="zh-CN" sz="1800" dirty="0" smtClean="0"/>
              <a:t>(3) )		</a:t>
            </a:r>
            <a:r>
              <a:rPr lang="zh-CN" altLang="zh-CN" sz="1800" dirty="0" smtClean="0"/>
              <a:t>输出结果：</a:t>
            </a:r>
            <a:r>
              <a:rPr lang="en-US" altLang="zh-CN" sz="1800" dirty="0" smtClean="0"/>
              <a:t>0x53514C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zh-CN" dirty="0"/>
              <a:t>隐式数据类型转换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52736"/>
            <a:ext cx="8884096" cy="4383777"/>
          </a:xfrm>
        </p:spPr>
        <p:txBody>
          <a:bodyPr/>
          <a:lstStyle/>
          <a:p>
            <a:r>
              <a:rPr lang="zh-CN" altLang="zh-CN" dirty="0" smtClean="0"/>
              <a:t>如果不指定显式的类型转换，那么在对两个不同数据类型的列值进行运算时，系统会进行隐式的类型转换，也即先将它们转换为同一个数据类型，然后再进行运算</a:t>
            </a:r>
            <a:endParaRPr lang="en-US" altLang="zh-CN" dirty="0" smtClean="0"/>
          </a:p>
          <a:p>
            <a:r>
              <a:rPr lang="zh-CN" altLang="en-US" dirty="0" smtClean="0"/>
              <a:t>注意数据类型之间的优先级</a:t>
            </a: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r>
              <a:rPr lang="zh-CN" altLang="zh-CN" dirty="0" smtClean="0"/>
              <a:t>执行</a:t>
            </a:r>
            <a:r>
              <a:rPr lang="en-US" altLang="zh-CN" b="1" i="1" dirty="0" smtClean="0"/>
              <a:t>select</a:t>
            </a:r>
            <a:r>
              <a:rPr lang="en-US" altLang="zh-CN" dirty="0" smtClean="0"/>
              <a:t>  1 + '1'</a:t>
            </a:r>
            <a:r>
              <a:rPr lang="zh-CN" altLang="zh-CN" dirty="0" smtClean="0"/>
              <a:t>，其结果是</a:t>
            </a:r>
            <a:r>
              <a:rPr lang="en-US" altLang="zh-CN" dirty="0" smtClean="0"/>
              <a:t>2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zh-CN" dirty="0" smtClean="0"/>
              <a:t>执行</a:t>
            </a:r>
            <a:r>
              <a:rPr lang="en-US" altLang="zh-CN" b="1" i="1" dirty="0" smtClean="0"/>
              <a:t>select</a:t>
            </a:r>
            <a:r>
              <a:rPr lang="en-US" altLang="zh-CN" dirty="0" smtClean="0"/>
              <a:t>  1 + ‘a’</a:t>
            </a:r>
            <a:r>
              <a:rPr lang="zh-CN" altLang="zh-CN" dirty="0" smtClean="0"/>
              <a:t>，会显示</a:t>
            </a:r>
            <a:r>
              <a:rPr lang="zh-CN" altLang="en-US" dirty="0" smtClean="0"/>
              <a:t>类型转换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zh-CN" altLang="zh-CN" dirty="0" smtClean="0"/>
          </a:p>
          <a:p>
            <a:pPr lvl="1"/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260229" y="5436513"/>
            <a:ext cx="68756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select 	</a:t>
            </a:r>
            <a:r>
              <a:rPr lang="en-US" altLang="zh-CN" sz="32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iif</a:t>
            </a:r>
            <a:r>
              <a:rPr lang="en-US" altLang="zh-CN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mic Sans MS" pitchFamily="66" charset="0"/>
              </a:rPr>
              <a:t> (1 = 1, ‘A’, 88.8 )  </a:t>
            </a:r>
            <a:endParaRPr lang="zh-CN" altLang="en-US" sz="3200" b="1" spc="50" dirty="0" smtClean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用户定义数据类型</a:t>
            </a:r>
            <a:r>
              <a:rPr lang="en-US" altLang="zh-CN" sz="2800" dirty="0" smtClean="0"/>
              <a:t>: SQL Server</a:t>
            </a:r>
            <a:endParaRPr lang="zh-CN" altLang="en-US" dirty="0" smtClean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4000"/>
              </a:lnSpc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rgbClr val="FF0000"/>
                </a:solidFill>
              </a:rPr>
              <a:t>create type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phone_number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from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varchar</a:t>
            </a:r>
            <a:r>
              <a:rPr lang="en-US" altLang="zh-CN" sz="2400" dirty="0" smtClean="0"/>
              <a:t>(20)  not null 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create table customer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(</a:t>
            </a:r>
            <a:r>
              <a:rPr lang="en-US" altLang="zh-CN" sz="2400" dirty="0" err="1" smtClean="0"/>
              <a:t>cust_id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smallint</a:t>
            </a:r>
            <a:r>
              <a:rPr lang="en-US" altLang="zh-CN" sz="2400" dirty="0" smtClean="0"/>
              <a:t>	not null,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cust_phone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phone_number</a:t>
            </a:r>
            <a:r>
              <a:rPr lang="en-US" altLang="zh-CN" sz="2400" dirty="0" smtClean="0"/>
              <a:t>,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cust_fax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varchar</a:t>
            </a:r>
            <a:r>
              <a:rPr lang="en-US" altLang="zh-CN" sz="2400" dirty="0" smtClean="0"/>
              <a:t>(20)	not null,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cust_eamil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varchar</a:t>
            </a:r>
            <a:r>
              <a:rPr lang="en-US" altLang="zh-CN" sz="2400" dirty="0" smtClean="0"/>
              <a:t>(20)	not null)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	</a:t>
            </a:r>
          </a:p>
          <a:p>
            <a:pPr eaLnBrk="1" hangingPunct="1">
              <a:lnSpc>
                <a:spcPct val="114000"/>
              </a:lnSpc>
              <a:buFont typeface="Wingdings" pitchFamily="2" charset="2"/>
              <a:buNone/>
              <a:defRPr/>
            </a:pPr>
            <a:endParaRPr lang="zh-CN" altLang="en-US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3275856" y="5085184"/>
            <a:ext cx="31870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</a:t>
            </a:r>
            <a:r>
              <a:rPr lang="zh-CN" altLang="en-US" sz="4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：任我行</a:t>
            </a:r>
            <a:endParaRPr lang="zh-CN" altLang="en-US" sz="40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的起源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en-US" altLang="zh-CN" dirty="0"/>
              <a:t>: </a:t>
            </a:r>
            <a:r>
              <a:rPr lang="en-US" altLang="zh-CN" dirty="0" err="1"/>
              <a:t>Struceured</a:t>
            </a:r>
            <a:r>
              <a:rPr lang="en-US" altLang="zh-CN" dirty="0"/>
              <a:t> Query </a:t>
            </a:r>
            <a:r>
              <a:rPr lang="en-US" altLang="zh-CN" dirty="0" err="1"/>
              <a:t>Languang</a:t>
            </a:r>
            <a:endParaRPr lang="en-US" altLang="zh-CN" dirty="0"/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/>
              <a:t>1974</a:t>
            </a:r>
            <a:r>
              <a:rPr lang="zh-CN" altLang="en-US" dirty="0"/>
              <a:t>年，由</a:t>
            </a:r>
            <a:r>
              <a:rPr lang="en-US" altLang="zh-CN" dirty="0"/>
              <a:t>Boyce</a:t>
            </a:r>
            <a:r>
              <a:rPr lang="zh-CN" altLang="en-US" dirty="0"/>
              <a:t>和</a:t>
            </a:r>
            <a:r>
              <a:rPr lang="en-US" altLang="zh-CN" dirty="0"/>
              <a:t>Chamber</a:t>
            </a:r>
            <a:r>
              <a:rPr lang="zh-CN" altLang="en-US" dirty="0"/>
              <a:t>提出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dirty="0"/>
              <a:t>1975-1979</a:t>
            </a:r>
            <a:r>
              <a:rPr lang="zh-CN" altLang="en-US" dirty="0"/>
              <a:t>年，在</a:t>
            </a:r>
            <a:r>
              <a:rPr lang="en-US" altLang="zh-CN" dirty="0"/>
              <a:t>System R</a:t>
            </a:r>
            <a:r>
              <a:rPr lang="zh-CN" altLang="en-US" dirty="0"/>
              <a:t>上实现，由</a:t>
            </a:r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San Jose</a:t>
            </a:r>
            <a:r>
              <a:rPr lang="zh-CN" altLang="en-US" dirty="0"/>
              <a:t>研究室研制，称为</a:t>
            </a:r>
            <a:r>
              <a:rPr lang="en-US" altLang="zh-CN" dirty="0">
                <a:solidFill>
                  <a:srgbClr val="FF0000"/>
                </a:solidFill>
              </a:rPr>
              <a:t>Sequel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423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定义者的选择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2837781"/>
            <a:ext cx="7156450" cy="3600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变长之利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	减少存储开销 ＋ 元组数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页 高</a:t>
            </a:r>
          </a:p>
          <a:p>
            <a:pPr eaLnBrk="1" hangingPunct="1">
              <a:defRPr/>
            </a:pPr>
            <a:r>
              <a:rPr lang="zh-CN" altLang="en-US" dirty="0" smtClean="0"/>
              <a:t>变长之弊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	查询计算偏移 ＋ 更新挪移数据</a:t>
            </a:r>
          </a:p>
          <a:p>
            <a:pPr eaLnBrk="1" hangingPunct="1">
              <a:defRPr/>
            </a:pPr>
            <a:r>
              <a:rPr lang="zh-CN" altLang="en-US" dirty="0" smtClean="0"/>
              <a:t>变长之用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 smtClean="0"/>
              <a:t>	长短显著不一 ＋ 很少发生变化</a:t>
            </a:r>
          </a:p>
        </p:txBody>
      </p:sp>
      <p:sp>
        <p:nvSpPr>
          <p:cNvPr id="656388" name="WordArt 4" descr="花束"/>
          <p:cNvSpPr>
            <a:spLocks noChangeArrowheads="1" noChangeShapeType="1" noTextEdit="1"/>
          </p:cNvSpPr>
          <p:nvPr/>
        </p:nvSpPr>
        <p:spPr bwMode="auto">
          <a:xfrm>
            <a:off x="900113" y="1340768"/>
            <a:ext cx="7416800" cy="7064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162"/>
              </a:avLst>
            </a:prstTxWarp>
          </a:bodyPr>
          <a:lstStyle/>
          <a:p>
            <a:r>
              <a:rPr lang="zh-CN" alt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/>
                </a:gra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华文行楷"/>
                <a:ea typeface="华文行楷"/>
              </a:rPr>
              <a:t>深刻的理解影响＋邃远的预见未来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1184683" y="2276872"/>
            <a:ext cx="677781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 be or not to be : char or varchar ?</a:t>
            </a:r>
            <a:endParaRPr lang="en-US" altLang="zh-CN" sz="28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5638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500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500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500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  <p:bldP spid="65638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定义者的选择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2856"/>
            <a:ext cx="8802688" cy="45005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保证其惟一性必须进行字符匹配</a:t>
            </a:r>
          </a:p>
          <a:p>
            <a:pPr eaLnBrk="1" hangingPunct="1">
              <a:defRPr/>
            </a:pPr>
            <a:r>
              <a:rPr lang="zh-CN" altLang="en-US" dirty="0" smtClean="0"/>
              <a:t>一个表的主码经常是另外一个表的外码，而外码是对主码的复制，如果主码太长的话，加上外码则会占据很大的表空间</a:t>
            </a:r>
          </a:p>
          <a:p>
            <a:pPr eaLnBrk="1" hangingPunct="1">
              <a:defRPr/>
            </a:pPr>
            <a:r>
              <a:rPr lang="zh-CN" altLang="en-US" dirty="0" smtClean="0"/>
              <a:t>表之间的连接一般是基于主外码的，为加快查询会在主外码上建立索引，太长的主码会使得一个页面里容纳很少的索引项，从而增加查找数据时所需要的磁盘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数</a:t>
            </a:r>
          </a:p>
        </p:txBody>
      </p:sp>
      <p:sp>
        <p:nvSpPr>
          <p:cNvPr id="657412" name="WordArt 4"/>
          <p:cNvSpPr>
            <a:spLocks noChangeArrowheads="1" noChangeShapeType="1" noTextEdit="1"/>
          </p:cNvSpPr>
          <p:nvPr/>
        </p:nvSpPr>
        <p:spPr bwMode="auto">
          <a:xfrm>
            <a:off x="323528" y="1052736"/>
            <a:ext cx="8497887" cy="93503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>
              <a:defRPr/>
            </a:pP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</a:gradFill>
                <a:effectLst/>
                <a:latin typeface="华文行楷"/>
                <a:ea typeface="华文行楷"/>
              </a:rPr>
              <a:t>真主的选择：让阿卜杜拉</a:t>
            </a:r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</a:gradFill>
                <a:effectLst/>
                <a:latin typeface="华文行楷"/>
                <a:ea typeface="华文行楷"/>
              </a:rPr>
              <a:t>.</a:t>
            </a: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</a:gradFill>
                <a:effectLst/>
                <a:latin typeface="华文行楷"/>
                <a:ea typeface="华文行楷"/>
              </a:rPr>
              <a:t>赛义德</a:t>
            </a:r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</a:gradFill>
                <a:effectLst/>
                <a:latin typeface="华文行楷"/>
                <a:ea typeface="华文行楷"/>
              </a:rPr>
              <a:t>.</a:t>
            </a: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</a:gradFill>
                <a:effectLst/>
                <a:latin typeface="华文行楷"/>
                <a:ea typeface="华文行楷"/>
              </a:rPr>
              <a:t>侯赛因</a:t>
            </a:r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</a:gradFill>
                <a:effectLst/>
                <a:latin typeface="华文行楷"/>
                <a:ea typeface="华文行楷"/>
              </a:rPr>
              <a:t>.</a:t>
            </a: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</a:gradFill>
                <a:effectLst/>
                <a:latin typeface="华文行楷"/>
                <a:ea typeface="华文行楷"/>
              </a:rPr>
              <a:t>穆罕默德</a:t>
            </a:r>
            <a:r>
              <a:rPr lang="en-US" altLang="zh-CN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</a:gradFill>
                <a:effectLst/>
                <a:latin typeface="华文行楷"/>
                <a:ea typeface="华文行楷"/>
              </a:rPr>
              <a:t>...</a:t>
            </a:r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700000" scaled="1"/>
                </a:gradFill>
                <a:effectLst/>
                <a:latin typeface="华文行楷"/>
                <a:ea typeface="华文行楷"/>
              </a:rPr>
              <a:t>做主码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SQL Server</a:t>
            </a:r>
            <a:r>
              <a:rPr lang="zh-CN" altLang="en-US" dirty="0" smtClean="0"/>
              <a:t>中的序列号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identity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identity[( seed , increment ) ]</a:t>
            </a:r>
          </a:p>
          <a:p>
            <a:pPr lvl="1" eaLnBrk="1" hangingPunct="1">
              <a:defRPr/>
            </a:pPr>
            <a:r>
              <a:rPr lang="zh-CN" altLang="en-US" dirty="0" smtClean="0"/>
              <a:t>为一些没有有效主码的表提供计数器</a:t>
            </a:r>
          </a:p>
          <a:p>
            <a:pPr lvl="1" eaLnBrk="1" hangingPunct="1">
              <a:defRPr/>
            </a:pPr>
            <a:r>
              <a:rPr lang="zh-CN" altLang="en-US" dirty="0" smtClean="0"/>
              <a:t>有一个起始数（种子），增量值（步长）</a:t>
            </a:r>
          </a:p>
          <a:p>
            <a:pPr lvl="1" eaLnBrk="1" hangingPunct="1">
              <a:defRPr/>
            </a:pPr>
            <a:r>
              <a:rPr lang="en-US" altLang="zh-CN" dirty="0" smtClean="0"/>
              <a:t>identity</a:t>
            </a:r>
            <a:r>
              <a:rPr lang="zh-CN" altLang="en-US" dirty="0" smtClean="0"/>
              <a:t>属性不能为空，也不能带有</a:t>
            </a:r>
            <a:r>
              <a:rPr lang="en-US" altLang="zh-CN" dirty="0" smtClean="0"/>
              <a:t>default</a:t>
            </a:r>
          </a:p>
          <a:p>
            <a:pPr eaLnBrk="1" hangingPunct="1">
              <a:defRPr/>
            </a:pPr>
            <a:r>
              <a:rPr lang="zh-CN" altLang="en-US" dirty="0" smtClean="0"/>
              <a:t>示例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create table customer1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(</a:t>
            </a:r>
            <a:r>
              <a:rPr lang="en-US" altLang="zh-CN" sz="2400" dirty="0" err="1" smtClean="0"/>
              <a:t>cust_id</a:t>
            </a: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smallint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solidFill>
                  <a:schemeClr val="hlink"/>
                </a:solidFill>
              </a:rPr>
              <a:t>identity</a:t>
            </a:r>
            <a:r>
              <a:rPr lang="en-US" altLang="zh-CN" sz="2400" dirty="0" smtClean="0"/>
              <a:t>  not null</a:t>
            </a:r>
            <a:r>
              <a:rPr lang="zh-CN" altLang="en-US" sz="2400" dirty="0" smtClean="0"/>
              <a:t>，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err="1" smtClean="0"/>
              <a:t>cust_name</a:t>
            </a:r>
            <a:r>
              <a:rPr lang="en-US" altLang="zh-CN" sz="2400" dirty="0" smtClean="0"/>
              <a:t> 	varchar(50)	not null)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create table customer2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(</a:t>
            </a:r>
            <a:r>
              <a:rPr lang="en-US" altLang="zh-CN" sz="2400" dirty="0" err="1" smtClean="0"/>
              <a:t>cust_id</a:t>
            </a: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smallint</a:t>
            </a:r>
            <a:r>
              <a:rPr lang="en-US" altLang="zh-CN" sz="2400" dirty="0" smtClean="0"/>
              <a:t>	identity(100,20)  not null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cust_name</a:t>
            </a:r>
            <a:r>
              <a:rPr lang="en-US" altLang="zh-CN" sz="2400" dirty="0" smtClean="0"/>
              <a:t> 	varchar(50)	not null)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Server</a:t>
            </a:r>
            <a:r>
              <a:rPr lang="zh-CN" altLang="en-US" dirty="0"/>
              <a:t>中的序列号</a:t>
            </a:r>
            <a:r>
              <a:rPr lang="zh-CN" altLang="en-US" sz="3200" dirty="0"/>
              <a:t>： </a:t>
            </a:r>
            <a:r>
              <a:rPr lang="en-US" altLang="zh-CN" sz="3200" dirty="0" smtClean="0"/>
              <a:t>sequence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create sequence </a:t>
            </a:r>
            <a:r>
              <a:rPr lang="en-US" altLang="zh-CN" dirty="0" err="1"/>
              <a:t>sequence_name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整型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[ </a:t>
            </a:r>
            <a:r>
              <a:rPr lang="en-US" altLang="zh-CN" dirty="0" smtClean="0">
                <a:solidFill>
                  <a:srgbClr val="FF0000"/>
                </a:solidFill>
              </a:rPr>
              <a:t>start with</a:t>
            </a:r>
            <a:r>
              <a:rPr lang="en-US" altLang="zh-CN" dirty="0" smtClean="0"/>
              <a:t>] [ </a:t>
            </a:r>
            <a:r>
              <a:rPr lang="en-US" altLang="zh-CN" dirty="0" smtClean="0">
                <a:solidFill>
                  <a:srgbClr val="FF0000"/>
                </a:solidFill>
              </a:rPr>
              <a:t>increment by </a:t>
            </a:r>
            <a:r>
              <a:rPr lang="en-US" altLang="zh-CN" dirty="0" smtClean="0"/>
              <a:t>] [ </a:t>
            </a:r>
            <a:r>
              <a:rPr lang="en-US" altLang="zh-CN" dirty="0" smtClean="0">
                <a:solidFill>
                  <a:srgbClr val="FF0000"/>
                </a:solidFill>
              </a:rPr>
              <a:t>cycle</a:t>
            </a:r>
            <a:r>
              <a:rPr lang="en-US" altLang="zh-CN" dirty="0" smtClean="0"/>
              <a:t> 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create </a:t>
            </a:r>
            <a:r>
              <a:rPr lang="en-US" altLang="zh-CN" dirty="0" smtClean="0"/>
              <a:t>sequence </a:t>
            </a:r>
            <a:r>
              <a:rPr lang="en-US" altLang="zh-CN" dirty="0" err="1" smtClean="0"/>
              <a:t>mySeq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int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start with 1 increment by 1</a:t>
            </a:r>
            <a:endParaRPr lang="en-US" altLang="zh-CN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 smtClean="0"/>
              <a:t>insert into</a:t>
            </a:r>
            <a:r>
              <a:rPr lang="en-US" altLang="zh-CN" dirty="0"/>
              <a:t> </a:t>
            </a:r>
            <a:r>
              <a:rPr lang="en-US" altLang="zh-CN" dirty="0" err="1" smtClean="0"/>
              <a:t>myTb</a:t>
            </a:r>
            <a:r>
              <a:rPr lang="en-US" altLang="zh-CN" dirty="0" smtClean="0"/>
              <a:t>(id, Name)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values (</a:t>
            </a:r>
            <a:r>
              <a:rPr lang="en-US" altLang="zh-CN" dirty="0" smtClean="0">
                <a:solidFill>
                  <a:srgbClr val="FF0000"/>
                </a:solidFill>
              </a:rPr>
              <a:t>next value for </a:t>
            </a:r>
            <a:r>
              <a:rPr lang="en-US" altLang="zh-CN" dirty="0" err="1" smtClean="0"/>
              <a:t>mySeq</a:t>
            </a:r>
            <a:r>
              <a:rPr lang="en-US" altLang="zh-CN" dirty="0" smtClean="0"/>
              <a:t>, 'Tom</a:t>
            </a:r>
            <a:r>
              <a:rPr lang="en-US" altLang="zh-CN" dirty="0"/>
              <a:t>');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insert into </a:t>
            </a:r>
            <a:r>
              <a:rPr lang="en-US" altLang="zh-CN" dirty="0" err="1"/>
              <a:t>myTb</a:t>
            </a:r>
            <a:r>
              <a:rPr lang="en-US" altLang="zh-CN" dirty="0"/>
              <a:t>(id, Name)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values (next </a:t>
            </a:r>
            <a:r>
              <a:rPr lang="en-US" altLang="zh-CN" dirty="0"/>
              <a:t>value for </a:t>
            </a:r>
            <a:r>
              <a:rPr lang="en-US" altLang="zh-CN" dirty="0" err="1"/>
              <a:t>mySeq</a:t>
            </a:r>
            <a:r>
              <a:rPr lang="en-US" altLang="zh-CN" dirty="0"/>
              <a:t>, </a:t>
            </a:r>
            <a:r>
              <a:rPr lang="en-US" altLang="zh-CN" dirty="0" smtClean="0"/>
              <a:t>‘jerry');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72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索引的定义</a:t>
            </a:r>
          </a:p>
        </p:txBody>
      </p:sp>
      <p:graphicFrame>
        <p:nvGraphicFramePr>
          <p:cNvPr id="816195" name="Group 67"/>
          <p:cNvGraphicFramePr>
            <a:graphicFrameLocks noGrp="1"/>
          </p:cNvGraphicFramePr>
          <p:nvPr/>
        </p:nvGraphicFramePr>
        <p:xfrm>
          <a:off x="1476375" y="2279650"/>
          <a:ext cx="1968500" cy="27432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6193" name="Group 65"/>
          <p:cNvGraphicFramePr>
            <a:graphicFrameLocks noGrp="1"/>
          </p:cNvGraphicFramePr>
          <p:nvPr/>
        </p:nvGraphicFramePr>
        <p:xfrm>
          <a:off x="4979988" y="2279650"/>
          <a:ext cx="2400300" cy="2743200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上的索引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指针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索引码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RID2</a:t>
                      </a: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RID3</a:t>
                      </a: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RID1</a:t>
                      </a: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RID4</a:t>
                      </a: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0223" name="AutoShape 70"/>
          <p:cNvCxnSpPr>
            <a:cxnSpLocks noChangeShapeType="1"/>
          </p:cNvCxnSpPr>
          <p:nvPr/>
        </p:nvCxnSpPr>
        <p:spPr bwMode="auto">
          <a:xfrm flipH="1">
            <a:off x="3444875" y="3419475"/>
            <a:ext cx="1535113" cy="455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24" name="AutoShape 71"/>
          <p:cNvCxnSpPr>
            <a:cxnSpLocks noChangeShapeType="1"/>
          </p:cNvCxnSpPr>
          <p:nvPr/>
        </p:nvCxnSpPr>
        <p:spPr bwMode="auto">
          <a:xfrm flipH="1">
            <a:off x="3444875" y="3875088"/>
            <a:ext cx="1535113" cy="455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25" name="AutoShape 72"/>
          <p:cNvCxnSpPr>
            <a:cxnSpLocks noChangeShapeType="1"/>
          </p:cNvCxnSpPr>
          <p:nvPr/>
        </p:nvCxnSpPr>
        <p:spPr bwMode="auto">
          <a:xfrm flipH="1" flipV="1">
            <a:off x="3444875" y="3419475"/>
            <a:ext cx="1535113" cy="911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26" name="AutoShape 73"/>
          <p:cNvCxnSpPr>
            <a:cxnSpLocks noChangeShapeType="1"/>
          </p:cNvCxnSpPr>
          <p:nvPr/>
        </p:nvCxnSpPr>
        <p:spPr bwMode="auto">
          <a:xfrm flipH="1">
            <a:off x="3444875" y="4786313"/>
            <a:ext cx="1535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6202" name="Text Box 74"/>
          <p:cNvSpPr txBox="1">
            <a:spLocks noChangeArrowheads="1"/>
          </p:cNvSpPr>
          <p:nvPr/>
        </p:nvSpPr>
        <p:spPr bwMode="auto">
          <a:xfrm>
            <a:off x="2915816" y="1412776"/>
            <a:ext cx="295116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where   B =3</a:t>
            </a:r>
          </a:p>
        </p:txBody>
      </p:sp>
      <p:sp>
        <p:nvSpPr>
          <p:cNvPr id="11" name="矩形 10"/>
          <p:cNvSpPr/>
          <p:nvPr/>
        </p:nvSpPr>
        <p:spPr>
          <a:xfrm>
            <a:off x="539552" y="5517232"/>
            <a:ext cx="81547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RowID</a:t>
            </a:r>
            <a:r>
              <a:rPr lang="zh-CN" altLang="en-US" sz="32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：（文件号，页面号，页内偏移号）</a:t>
            </a:r>
            <a:endParaRPr lang="zh-CN" alt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algn="ctr" eaLnBrk="1" hangingPunct="1">
              <a:lnSpc>
                <a:spcPct val="125000"/>
              </a:lnSpc>
              <a:spcBef>
                <a:spcPts val="1200"/>
              </a:spcBef>
              <a:buNone/>
              <a:defRPr/>
            </a:pPr>
            <a:r>
              <a:rPr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</a:t>
            </a:r>
            <a:r>
              <a:rPr lang="en-US" altLang="zh-CN" sz="2600" dirty="0"/>
              <a:t> [</a:t>
            </a:r>
            <a:r>
              <a:rPr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unique</a:t>
            </a:r>
            <a:r>
              <a:rPr lang="en-US" altLang="zh-CN" sz="2600" dirty="0"/>
              <a:t>]  [</a:t>
            </a:r>
            <a:r>
              <a:rPr lang="en-US" altLang="zh-CN" sz="2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cluster</a:t>
            </a:r>
            <a:r>
              <a:rPr lang="en-US" altLang="zh-CN" sz="2600" dirty="0"/>
              <a:t>]  </a:t>
            </a:r>
            <a:r>
              <a:rPr lang="en-US" altLang="zh-CN" sz="26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  <a:r>
              <a:rPr lang="en-US" altLang="zh-CN" sz="2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600" dirty="0"/>
              <a:t> </a:t>
            </a:r>
            <a:r>
              <a:rPr lang="zh-CN" altLang="en-US" sz="2600" dirty="0"/>
              <a:t>索引名</a:t>
            </a:r>
          </a:p>
          <a:p>
            <a:pPr marL="0" lvl="1" algn="ctr" eaLnBrk="1" hangingPunct="1">
              <a:lnSpc>
                <a:spcPct val="115000"/>
              </a:lnSpc>
              <a:buNone/>
              <a:defRPr/>
            </a:pPr>
            <a:r>
              <a:rPr lang="en-US" altLang="zh-CN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 </a:t>
            </a:r>
            <a:r>
              <a:rPr lang="en-US" altLang="zh-CN" sz="2600" dirty="0"/>
              <a:t> </a:t>
            </a:r>
            <a:r>
              <a:rPr lang="zh-CN" altLang="en-US" sz="2600" dirty="0"/>
              <a:t>表名 </a:t>
            </a:r>
            <a:r>
              <a:rPr lang="en-US" altLang="zh-CN" sz="2600" dirty="0"/>
              <a:t>(</a:t>
            </a:r>
            <a:r>
              <a:rPr lang="zh-CN" altLang="en-US" sz="2600" dirty="0"/>
              <a:t>列名 </a:t>
            </a:r>
            <a:r>
              <a:rPr lang="en-US" altLang="zh-CN" sz="2600" dirty="0"/>
              <a:t>[</a:t>
            </a:r>
            <a:r>
              <a:rPr lang="en-US" altLang="zh-CN" sz="2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</a:t>
            </a:r>
            <a:r>
              <a:rPr lang="en-US" altLang="zh-CN" sz="2600" dirty="0"/>
              <a:t>/</a:t>
            </a:r>
            <a:r>
              <a:rPr lang="en-US" altLang="zh-CN" sz="2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</a:t>
            </a:r>
            <a:r>
              <a:rPr lang="en-US" altLang="zh-CN" sz="2600" dirty="0"/>
              <a:t>]  [ , </a:t>
            </a:r>
            <a:r>
              <a:rPr lang="zh-CN" altLang="en-US" sz="2600" dirty="0"/>
              <a:t>列名</a:t>
            </a:r>
            <a:r>
              <a:rPr lang="en-US" altLang="zh-CN" sz="2600" b="1" u="sng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</a:t>
            </a:r>
            <a:r>
              <a:rPr lang="en-US" altLang="zh-CN" sz="2600" dirty="0"/>
              <a:t>/</a:t>
            </a:r>
            <a:r>
              <a:rPr lang="en-US" altLang="zh-CN" sz="2600" b="1" i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</a:t>
            </a:r>
            <a:r>
              <a:rPr lang="en-US" altLang="zh-CN" sz="2600" dirty="0"/>
              <a:t>]]</a:t>
            </a:r>
            <a:r>
              <a:rPr lang="en-US" altLang="zh-CN" sz="2600" dirty="0">
                <a:latin typeface="Times New Roman"/>
              </a:rPr>
              <a:t>…</a:t>
            </a:r>
            <a:r>
              <a:rPr lang="en-US" altLang="zh-CN" sz="2600" dirty="0"/>
              <a:t>)</a:t>
            </a:r>
          </a:p>
          <a:p>
            <a:pPr marL="0" lvl="1" eaLnBrk="1" hangingPunct="1">
              <a:lnSpc>
                <a:spcPct val="115000"/>
              </a:lnSpc>
              <a:spcBef>
                <a:spcPts val="1800"/>
              </a:spcBef>
              <a:buNone/>
              <a:defRPr/>
            </a:pPr>
            <a:r>
              <a:rPr lang="en-US" altLang="zh-CN" sz="2600" dirty="0" smtClean="0"/>
              <a:t>    </a:t>
            </a:r>
            <a:r>
              <a:rPr lang="en-US" altLang="zh-CN" sz="2600" b="1" dirty="0" smtClean="0"/>
              <a:t>unique</a:t>
            </a:r>
            <a:r>
              <a:rPr lang="zh-CN" altLang="en-US" sz="2600" b="1" dirty="0" smtClean="0"/>
              <a:t>：</a:t>
            </a:r>
            <a:r>
              <a:rPr lang="zh-CN" altLang="en-US" sz="2600" dirty="0" smtClean="0"/>
              <a:t>唯一性索引，不允许表中不同的行在索引列上取相同值。若已有相同值存在，则系统给出相关信息，不建此索引。系统拒绝违背唯一性的插入、更新</a:t>
            </a:r>
          </a:p>
          <a:p>
            <a:pPr marL="0" lvl="1" eaLnBrk="1" hangingPunct="1">
              <a:lnSpc>
                <a:spcPct val="115000"/>
              </a:lnSpc>
              <a:spcBef>
                <a:spcPts val="1200"/>
              </a:spcBef>
              <a:buNone/>
              <a:defRPr/>
            </a:pPr>
            <a:r>
              <a:rPr lang="zh-CN" altLang="en-US" sz="2600" b="1" dirty="0" smtClean="0"/>
              <a:t>    </a:t>
            </a:r>
            <a:r>
              <a:rPr lang="en-US" altLang="zh-CN" sz="2600" b="1" dirty="0" smtClean="0"/>
              <a:t>cluster</a:t>
            </a:r>
            <a:r>
              <a:rPr lang="zh-CN" altLang="en-US" sz="2600" b="1" dirty="0" smtClean="0"/>
              <a:t>：</a:t>
            </a:r>
            <a:r>
              <a:rPr lang="zh-CN" altLang="en-US" sz="2600" dirty="0" smtClean="0"/>
              <a:t>聚簇索引，表中元组按索引项的值排序并物理地聚簇在一起。一个基本表上只能建一个聚簇索引</a:t>
            </a:r>
          </a:p>
          <a:p>
            <a:pPr marL="0" lvl="1" eaLnBrk="1" hangingPunct="1">
              <a:lnSpc>
                <a:spcPct val="115000"/>
              </a:lnSpc>
              <a:spcBef>
                <a:spcPts val="1200"/>
              </a:spcBef>
              <a:buNone/>
              <a:defRPr/>
            </a:pPr>
            <a:r>
              <a:rPr lang="zh-CN" altLang="en-US" sz="2600" dirty="0" smtClean="0"/>
              <a:t>    </a:t>
            </a:r>
            <a:r>
              <a:rPr lang="en-US" altLang="zh-CN" sz="2600" b="1" dirty="0" err="1" smtClean="0"/>
              <a:t>asc</a:t>
            </a:r>
            <a:r>
              <a:rPr lang="en-US" altLang="zh-CN" sz="2600" b="1" dirty="0" smtClean="0"/>
              <a:t>/</a:t>
            </a:r>
            <a:r>
              <a:rPr lang="en-US" altLang="zh-CN" sz="2600" b="1" dirty="0" err="1" smtClean="0"/>
              <a:t>desc</a:t>
            </a:r>
            <a:r>
              <a:rPr lang="zh-CN" altLang="en-US" sz="2600" b="1" dirty="0" smtClean="0"/>
              <a:t>：</a:t>
            </a:r>
            <a:r>
              <a:rPr lang="zh-CN" altLang="en-US" sz="2600" dirty="0" smtClean="0"/>
              <a:t>索引表中索引值的排序次序，缺省为</a:t>
            </a:r>
            <a:r>
              <a:rPr lang="en-US" altLang="zh-CN" sz="2600" dirty="0" err="1" smtClean="0"/>
              <a:t>asc</a:t>
            </a:r>
            <a:endParaRPr lang="zh-CN" altLang="en-US" dirty="0"/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286000" y="5877272"/>
            <a:ext cx="4572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隶书"/>
                <a:ea typeface="隶书"/>
              </a:rPr>
              <a:t>为什么需要降序索引？</a:t>
            </a:r>
          </a:p>
        </p:txBody>
      </p:sp>
    </p:spTree>
    <p:extLst>
      <p:ext uri="{BB962C8B-B14F-4D97-AF65-F5344CB8AC3E}">
        <p14:creationId xmlns:p14="http://schemas.microsoft.com/office/powerpoint/2010/main" val="41291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聚簇索引</a:t>
            </a:r>
          </a:p>
        </p:txBody>
      </p:sp>
      <p:graphicFrame>
        <p:nvGraphicFramePr>
          <p:cNvPr id="817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484415"/>
              </p:ext>
            </p:extLst>
          </p:nvPr>
        </p:nvGraphicFramePr>
        <p:xfrm>
          <a:off x="828179" y="1415951"/>
          <a:ext cx="1968500" cy="27432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1720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306576"/>
              </p:ext>
            </p:extLst>
          </p:nvPr>
        </p:nvGraphicFramePr>
        <p:xfrm>
          <a:off x="6276454" y="1340768"/>
          <a:ext cx="1968500" cy="27432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271" name="AutoShape 74"/>
          <p:cNvSpPr>
            <a:spLocks noChangeArrowheads="1"/>
          </p:cNvSpPr>
          <p:nvPr/>
        </p:nvSpPr>
        <p:spPr bwMode="auto">
          <a:xfrm>
            <a:off x="3851275" y="2070919"/>
            <a:ext cx="1368425" cy="792162"/>
          </a:xfrm>
          <a:prstGeom prst="rightArrow">
            <a:avLst>
              <a:gd name="adj1" fmla="val 50000"/>
              <a:gd name="adj2" fmla="val 4318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zh-CN" altLang="en-US" sz="2400" b="1" dirty="0">
                <a:effectLst/>
                <a:latin typeface="华文新魏" pitchFamily="2" charset="-122"/>
                <a:ea typeface="华文新魏" pitchFamily="2" charset="-122"/>
              </a:rPr>
              <a:t>聚簇索引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6" y="2421409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8424" y="2277393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4335105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/>
                <a:ea typeface="Segoe UI Symbol"/>
              </a:rPr>
              <a:t>➝ </a:t>
            </a:r>
            <a:r>
              <a:rPr lang="en-US" altLang="zh-CN" dirty="0" smtClean="0"/>
              <a:t>p1 </a:t>
            </a:r>
            <a:r>
              <a:rPr lang="en-US" altLang="zh-CN" dirty="0" smtClean="0">
                <a:latin typeface="Segoe UI Symbol"/>
                <a:ea typeface="Segoe UI Symbol"/>
              </a:rPr>
              <a:t>➝</a:t>
            </a:r>
            <a:r>
              <a:rPr lang="en-US" altLang="zh-CN" dirty="0" smtClean="0"/>
              <a:t> p2 </a:t>
            </a:r>
            <a:r>
              <a:rPr lang="en-US" altLang="zh-CN" dirty="0" smtClean="0">
                <a:latin typeface="Segoe UI Symbol"/>
                <a:ea typeface="Segoe UI Symbol"/>
              </a:rPr>
              <a:t>➝</a:t>
            </a:r>
            <a:r>
              <a:rPr lang="en-US" altLang="zh-CN" dirty="0" smtClean="0"/>
              <a:t> p1 </a:t>
            </a:r>
            <a:r>
              <a:rPr lang="en-US" altLang="zh-CN" dirty="0" smtClean="0">
                <a:latin typeface="Segoe UI Symbol"/>
                <a:ea typeface="Segoe UI Symbol"/>
              </a:rPr>
              <a:t>➝ </a:t>
            </a:r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8144" y="4303167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Segoe UI Symbol"/>
                <a:ea typeface="Segoe UI Symbol"/>
              </a:rPr>
              <a:t>➝ </a:t>
            </a:r>
            <a:r>
              <a:rPr lang="en-US" altLang="zh-CN" dirty="0" smtClean="0"/>
              <a:t>p1 </a:t>
            </a:r>
            <a:r>
              <a:rPr lang="en-US" altLang="zh-CN" dirty="0" smtClean="0">
                <a:latin typeface="Segoe UI Symbol"/>
                <a:ea typeface="Segoe UI Symbol"/>
              </a:rPr>
              <a:t>➝</a:t>
            </a:r>
            <a:r>
              <a:rPr lang="en-US" altLang="zh-CN" dirty="0" smtClean="0"/>
              <a:t> p2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99792" y="3051736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Segoe UI Symbol"/>
              </a:rPr>
              <a:t>聚簇索引的优点</a:t>
            </a:r>
            <a:endParaRPr lang="en-US" altLang="zh-CN" dirty="0" smtClean="0">
              <a:latin typeface="Segoe UI Symbol"/>
            </a:endParaRPr>
          </a:p>
          <a:p>
            <a:r>
              <a:rPr lang="zh-CN" altLang="en-US" dirty="0" smtClean="0">
                <a:latin typeface="Segoe UI Symbol"/>
              </a:rPr>
              <a:t>假定内存只能容纳一个页面，</a:t>
            </a:r>
            <a:endParaRPr lang="en-US" altLang="zh-CN" dirty="0" smtClean="0">
              <a:latin typeface="Segoe UI Symbol"/>
            </a:endParaRPr>
          </a:p>
          <a:p>
            <a:r>
              <a:rPr lang="zh-CN" altLang="en-US" dirty="0" smtClean="0">
                <a:latin typeface="Segoe UI Symbol"/>
              </a:rPr>
              <a:t>按照</a:t>
            </a:r>
            <a:r>
              <a:rPr lang="en-US" altLang="zh-CN" dirty="0" smtClean="0">
                <a:latin typeface="Segoe UI Symbol"/>
              </a:rPr>
              <a:t>B</a:t>
            </a:r>
            <a:r>
              <a:rPr lang="zh-CN" altLang="en-US" dirty="0" smtClean="0">
                <a:latin typeface="Segoe UI Symbol"/>
              </a:rPr>
              <a:t>值顺序访问数据</a:t>
            </a:r>
            <a:endParaRPr lang="zh-CN" altLang="en-US" dirty="0"/>
          </a:p>
        </p:txBody>
      </p:sp>
      <p:sp>
        <p:nvSpPr>
          <p:cNvPr id="11" name="折角形 10"/>
          <p:cNvSpPr/>
          <p:nvPr/>
        </p:nvSpPr>
        <p:spPr bwMode="auto">
          <a:xfrm>
            <a:off x="2843808" y="5239271"/>
            <a:ext cx="504056" cy="720080"/>
          </a:xfrm>
          <a:prstGeom prst="foldedCorner">
            <a:avLst>
              <a:gd name="adj" fmla="val 2926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P1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2" name="折角形 11"/>
          <p:cNvSpPr/>
          <p:nvPr/>
        </p:nvSpPr>
        <p:spPr bwMode="auto">
          <a:xfrm>
            <a:off x="3851920" y="5239271"/>
            <a:ext cx="504056" cy="720080"/>
          </a:xfrm>
          <a:prstGeom prst="foldedCorner">
            <a:avLst>
              <a:gd name="adj" fmla="val 2926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P4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3" name="折角形 12"/>
          <p:cNvSpPr/>
          <p:nvPr/>
        </p:nvSpPr>
        <p:spPr bwMode="auto">
          <a:xfrm>
            <a:off x="4788024" y="5239271"/>
            <a:ext cx="504056" cy="720080"/>
          </a:xfrm>
          <a:prstGeom prst="foldedCorner">
            <a:avLst>
              <a:gd name="adj" fmla="val 2926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P3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sp>
        <p:nvSpPr>
          <p:cNvPr id="14" name="折角形 13"/>
          <p:cNvSpPr/>
          <p:nvPr/>
        </p:nvSpPr>
        <p:spPr bwMode="auto">
          <a:xfrm>
            <a:off x="5796136" y="5239271"/>
            <a:ext cx="504056" cy="720080"/>
          </a:xfrm>
          <a:prstGeom prst="foldedCorner">
            <a:avLst>
              <a:gd name="adj" fmla="val 2926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楷体_GB2312" pitchFamily="49" charset="-122"/>
              </a:rPr>
              <a:t>P2</a:t>
            </a:r>
            <a:endParaRPr kumimoji="1" lang="zh-CN" altLang="en-US" sz="20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楷体_GB2312" pitchFamily="49" charset="-122"/>
            </a:endParaRPr>
          </a:p>
        </p:txBody>
      </p:sp>
      <p:cxnSp>
        <p:nvCxnSpPr>
          <p:cNvPr id="20" name="曲线连接符 19"/>
          <p:cNvCxnSpPr>
            <a:stCxn id="11" idx="2"/>
            <a:endCxn id="14" idx="2"/>
          </p:cNvCxnSpPr>
          <p:nvPr/>
        </p:nvCxnSpPr>
        <p:spPr bwMode="auto">
          <a:xfrm rot="16200000" flipH="1">
            <a:off x="4572000" y="4483187"/>
            <a:ext cx="12700" cy="2952328"/>
          </a:xfrm>
          <a:prstGeom prst="curvedConnector3">
            <a:avLst>
              <a:gd name="adj1" fmla="val 3900001"/>
            </a:avLst>
          </a:prstGeom>
          <a:solidFill>
            <a:schemeClr val="accent1"/>
          </a:solidFill>
          <a:ln w="28575" cap="flat" cmpd="sng" algn="ctr">
            <a:solidFill>
              <a:srgbClr val="990000"/>
            </a:solidFill>
            <a:prstDash val="solid"/>
            <a:round/>
            <a:headEnd type="arrow"/>
            <a:tailEnd type="arrow"/>
          </a:ln>
          <a:effectLst/>
          <a:scene3d>
            <a:camera prst="legacyObliqueTopRight"/>
            <a:lightRig rig="legacyFlat3" dir="b"/>
          </a:scene3d>
          <a:sp3d prstMaterial="legacyMatte">
            <a:bevelT w="0" h="0" prst="angle"/>
            <a:bevelB w="0" h="0" prst="angle"/>
            <a:extrusionClr>
              <a:schemeClr val="accent1"/>
            </a:extrusionClr>
          </a:sp3d>
        </p:spPr>
      </p:cxnSp>
      <p:cxnSp>
        <p:nvCxnSpPr>
          <p:cNvPr id="21" name="曲线连接符 20"/>
          <p:cNvCxnSpPr/>
          <p:nvPr/>
        </p:nvCxnSpPr>
        <p:spPr bwMode="auto">
          <a:xfrm rot="16200000" flipH="1">
            <a:off x="5501754" y="4728865"/>
            <a:ext cx="12700" cy="1008112"/>
          </a:xfrm>
          <a:prstGeom prst="curvedConnector3">
            <a:avLst>
              <a:gd name="adj1" fmla="val -2300001"/>
            </a:avLst>
          </a:prstGeom>
          <a:solidFill>
            <a:schemeClr val="accent1"/>
          </a:solidFill>
          <a:ln w="28575" cap="flat" cmpd="sng" algn="ctr">
            <a:solidFill>
              <a:srgbClr val="990000"/>
            </a:solidFill>
            <a:prstDash val="solid"/>
            <a:round/>
            <a:headEnd type="arrow"/>
            <a:tailEnd type="arrow"/>
          </a:ln>
          <a:effectLst/>
          <a:scene3d>
            <a:camera prst="legacyObliqueTopRight"/>
            <a:lightRig rig="legacyFlat3" dir="b"/>
          </a:scene3d>
          <a:sp3d prstMaterial="legacyMatte">
            <a:bevelT w="0" h="0" prst="angle"/>
            <a:bevelB w="0" h="0" prst="angle"/>
            <a:extrusionClr>
              <a:schemeClr val="accent1"/>
            </a:extrusionClr>
          </a:sp3d>
        </p:spPr>
      </p:cxnSp>
      <p:cxnSp>
        <p:nvCxnSpPr>
          <p:cNvPr id="30" name="曲线连接符 29"/>
          <p:cNvCxnSpPr>
            <a:stCxn id="12" idx="2"/>
            <a:endCxn id="13" idx="2"/>
          </p:cNvCxnSpPr>
          <p:nvPr/>
        </p:nvCxnSpPr>
        <p:spPr bwMode="auto">
          <a:xfrm rot="16200000" flipH="1">
            <a:off x="4572000" y="5491299"/>
            <a:ext cx="12700" cy="93610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rgbClr val="990000"/>
            </a:solidFill>
            <a:prstDash val="solid"/>
            <a:round/>
            <a:headEnd type="arrow"/>
            <a:tailEnd type="arrow"/>
          </a:ln>
          <a:effectLst/>
          <a:scene3d>
            <a:camera prst="legacyObliqueTopRight"/>
            <a:lightRig rig="legacyFlat3" dir="b"/>
          </a:scene3d>
          <a:sp3d prstMaterial="legacyMatte">
            <a:bevelT w="0" h="0" prst="angle"/>
            <a:bevelB w="0" h="0" prst="angle"/>
            <a:extrusionClr>
              <a:schemeClr val="accent1"/>
            </a:extrusionClr>
          </a:sp3d>
        </p:spPr>
      </p:cxnSp>
      <p:sp>
        <p:nvSpPr>
          <p:cNvPr id="35" name="矩形 34"/>
          <p:cNvSpPr/>
          <p:nvPr/>
        </p:nvSpPr>
        <p:spPr>
          <a:xfrm>
            <a:off x="6588224" y="5311279"/>
            <a:ext cx="18582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索引碎片</a:t>
            </a:r>
            <a:endParaRPr lang="zh-CN" alt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索引的作用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查找元组</a:t>
            </a:r>
          </a:p>
          <a:p>
            <a:pPr eaLnBrk="1" hangingPunct="1">
              <a:defRPr/>
            </a:pPr>
            <a:r>
              <a:rPr kumimoji="0" lang="zh-CN" altLang="en-US" dirty="0" smtClean="0"/>
              <a:t>表连接</a:t>
            </a:r>
          </a:p>
          <a:p>
            <a:pPr eaLnBrk="1" hangingPunct="1">
              <a:defRPr/>
            </a:pPr>
            <a:r>
              <a:rPr kumimoji="0" lang="zh-CN" altLang="en-US" dirty="0" smtClean="0"/>
              <a:t>排序</a:t>
            </a:r>
          </a:p>
          <a:p>
            <a:pPr eaLnBrk="1" hangingPunct="1">
              <a:defRPr/>
            </a:pPr>
            <a:r>
              <a:rPr kumimoji="0" lang="zh-CN" altLang="en-US" dirty="0" smtClean="0"/>
              <a:t>分组</a:t>
            </a:r>
          </a:p>
          <a:p>
            <a:pPr eaLnBrk="1" hangingPunct="1">
              <a:defRPr/>
            </a:pPr>
            <a:r>
              <a:rPr kumimoji="0" lang="zh-CN" altLang="en-US" dirty="0" smtClean="0"/>
              <a:t>保证唯一性</a:t>
            </a:r>
          </a:p>
          <a:p>
            <a:pPr algn="l"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索引对约束的支持</a:t>
            </a:r>
          </a:p>
          <a:p>
            <a:pPr lvl="1" algn="l"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通过创建唯一性索引来支持主码约束和唯一性约束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创建索引</a:t>
            </a:r>
            <a:r>
              <a:rPr lang="zh-CN" altLang="en-US" dirty="0" smtClean="0"/>
              <a:t>选项：</a:t>
            </a:r>
            <a:r>
              <a:rPr lang="en-US" altLang="zh-CN" sz="3200" b="0" dirty="0" err="1" smtClean="0">
                <a:effectLst/>
              </a:rPr>
              <a:t>fillfactor</a:t>
            </a:r>
            <a:endParaRPr lang="zh-CN" altLang="en-US" b="0" dirty="0" smtClean="0">
              <a:effectLst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指定在创建索引的过程中，各索引页的填满程度。如果某个索引页填满，系统就必须花时间拆分该索引页，以便为新行腾出空间，这需要很大的开销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dirty="0" smtClean="0"/>
              <a:t>	</a:t>
            </a: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  create index </a:t>
            </a:r>
            <a:r>
              <a:rPr lang="en-US" altLang="zh-CN" dirty="0" err="1" smtClean="0"/>
              <a:t>SNAME_ind</a:t>
            </a:r>
            <a:r>
              <a:rPr lang="en-US" altLang="zh-CN" dirty="0" smtClean="0"/>
              <a:t> on S (SNAME)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		with </a:t>
            </a:r>
            <a:r>
              <a:rPr lang="en-US" altLang="zh-CN" dirty="0" err="1" smtClean="0"/>
              <a:t>fillfactor</a:t>
            </a:r>
            <a:r>
              <a:rPr lang="en-US" altLang="zh-CN" dirty="0" smtClean="0"/>
              <a:t> = 75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fillfactor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将完全填满每一页</a:t>
            </a:r>
          </a:p>
        </p:txBody>
      </p:sp>
      <p:graphicFrame>
        <p:nvGraphicFramePr>
          <p:cNvPr id="5284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0948"/>
              </p:ext>
            </p:extLst>
          </p:nvPr>
        </p:nvGraphicFramePr>
        <p:xfrm>
          <a:off x="2267744" y="2688704"/>
          <a:ext cx="865188" cy="1676400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索引码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841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39145"/>
              </p:ext>
            </p:extLst>
          </p:nvPr>
        </p:nvGraphicFramePr>
        <p:xfrm>
          <a:off x="4137819" y="2688704"/>
          <a:ext cx="865188" cy="1676400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索引码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843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47801"/>
              </p:ext>
            </p:extLst>
          </p:nvPr>
        </p:nvGraphicFramePr>
        <p:xfrm>
          <a:off x="5291932" y="2688704"/>
          <a:ext cx="865187" cy="1676400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索引码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318" name="AutoShape 60"/>
          <p:cNvSpPr>
            <a:spLocks noChangeArrowheads="1"/>
          </p:cNvSpPr>
          <p:nvPr/>
        </p:nvSpPr>
        <p:spPr bwMode="auto">
          <a:xfrm>
            <a:off x="3202782" y="3336404"/>
            <a:ext cx="863600" cy="504825"/>
          </a:xfrm>
          <a:prstGeom prst="rightArrow">
            <a:avLst>
              <a:gd name="adj1" fmla="val 50000"/>
              <a:gd name="adj2" fmla="val 427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/>
            <a:r>
              <a:rPr lang="zh-CN" altLang="en-US" sz="1800" b="1" dirty="0">
                <a:effectLst/>
              </a:rPr>
              <a:t>插入码</a:t>
            </a:r>
            <a:r>
              <a:rPr lang="en-US" altLang="zh-CN" sz="1800" b="1" dirty="0">
                <a:effectLst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索引的选择度：建否？</a:t>
            </a:r>
          </a:p>
        </p:txBody>
      </p:sp>
      <p:graphicFrame>
        <p:nvGraphicFramePr>
          <p:cNvPr id="81619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07832"/>
              </p:ext>
            </p:extLst>
          </p:nvPr>
        </p:nvGraphicFramePr>
        <p:xfrm>
          <a:off x="3632699" y="1837928"/>
          <a:ext cx="1968500" cy="2743200"/>
        </p:xfrm>
        <a:graphic>
          <a:graphicData uri="http://schemas.openxmlformats.org/drawingml/2006/table">
            <a:tbl>
              <a:tblPr/>
              <a:tblGrid>
                <a:gridCol w="98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6202" name="Text Box 74"/>
          <p:cNvSpPr txBox="1">
            <a:spLocks noChangeArrowheads="1"/>
          </p:cNvSpPr>
          <p:nvPr/>
        </p:nvSpPr>
        <p:spPr bwMode="auto">
          <a:xfrm>
            <a:off x="-36512" y="908720"/>
            <a:ext cx="91439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索引的理想选择度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= 1 /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索引列的唯一值个数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52273" y="5724545"/>
            <a:ext cx="65293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So Easy</a:t>
            </a:r>
            <a:r>
              <a:rPr lang="zh-CN" altLang="en-US" sz="32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：应该在哪些列上建索引？</a:t>
            </a:r>
            <a:endParaRPr lang="zh-CN" alt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728518" y="4922004"/>
            <a:ext cx="777686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列的索引选择度为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0.25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的索引选择度为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0.5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6084168" y="2204864"/>
            <a:ext cx="2808312" cy="1368152"/>
          </a:xfrm>
          <a:prstGeom prst="wedgeRoundRectCallout">
            <a:avLst>
              <a:gd name="adj1" fmla="val -18926"/>
              <a:gd name="adj2" fmla="val -110980"/>
              <a:gd name="adj3" fmla="val 1666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集势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Cardinality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(NUM_DISTINCT)</a:t>
            </a:r>
          </a:p>
          <a:p>
            <a:pPr>
              <a:spcBef>
                <a:spcPts val="0"/>
              </a:spcBef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6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的标准化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/>
              <a:t>SQL-86</a:t>
            </a:r>
          </a:p>
          <a:p>
            <a:pPr lvl="1" eaLnBrk="1" hangingPunct="1">
              <a:lnSpc>
                <a:spcPct val="125000"/>
              </a:lnSpc>
              <a:defRPr/>
            </a:pPr>
            <a:r>
              <a:rPr lang="en-US" altLang="zh-CN" dirty="0"/>
              <a:t>“</a:t>
            </a:r>
            <a:r>
              <a:rPr lang="zh-CN" altLang="en-US" dirty="0"/>
              <a:t>数据库语言</a:t>
            </a:r>
            <a:r>
              <a:rPr lang="en-US" altLang="zh-CN" dirty="0"/>
              <a:t>SQL”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/>
              <a:t>SQL-89</a:t>
            </a:r>
          </a:p>
          <a:p>
            <a:pPr lvl="1" eaLnBrk="1" hangingPunct="1">
              <a:lnSpc>
                <a:spcPct val="125000"/>
              </a:lnSpc>
              <a:defRPr/>
            </a:pPr>
            <a:r>
              <a:rPr lang="en-US" altLang="zh-CN" dirty="0"/>
              <a:t>“</a:t>
            </a:r>
            <a:r>
              <a:rPr lang="zh-CN" altLang="en-US" dirty="0"/>
              <a:t>具有完整性增强的数据库语言</a:t>
            </a:r>
            <a:r>
              <a:rPr lang="en-US" altLang="zh-CN" dirty="0"/>
              <a:t>SQL”</a:t>
            </a:r>
            <a:r>
              <a:rPr lang="zh-CN" altLang="en-US" dirty="0"/>
              <a:t>，增加了对完整性约束的支持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en-US" altLang="zh-CN" dirty="0"/>
              <a:t>SQL-92</a:t>
            </a:r>
          </a:p>
          <a:p>
            <a:pPr lvl="1" eaLnBrk="1" hangingPunct="1">
              <a:lnSpc>
                <a:spcPct val="125000"/>
              </a:lnSpc>
              <a:defRPr/>
            </a:pPr>
            <a:r>
              <a:rPr lang="en-US" altLang="zh-CN" dirty="0"/>
              <a:t>“</a:t>
            </a:r>
            <a:r>
              <a:rPr lang="zh-CN" altLang="en-US" dirty="0"/>
              <a:t>数据库语言</a:t>
            </a:r>
            <a:r>
              <a:rPr lang="en-US" altLang="zh-CN" dirty="0"/>
              <a:t>SQL”</a:t>
            </a:r>
            <a:r>
              <a:rPr lang="zh-CN" altLang="en-US" dirty="0"/>
              <a:t>，是</a:t>
            </a:r>
            <a:r>
              <a:rPr lang="en-US" altLang="zh-CN" dirty="0"/>
              <a:t>SQL-89</a:t>
            </a:r>
            <a:r>
              <a:rPr lang="zh-CN" altLang="en-US" dirty="0"/>
              <a:t>的超集，增加了许多新特性，如新的数据类型，更丰富的数据操作，更强的完整性、安全性支持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7668" y="1344027"/>
            <a:ext cx="3704860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Official</a:t>
            </a:r>
            <a:r>
              <a:rPr lang="zh-CN" altLang="en-US" sz="32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与</a:t>
            </a:r>
            <a:r>
              <a:rPr lang="en-US" altLang="zh-CN" sz="3200" b="1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defacto</a:t>
            </a:r>
            <a:endParaRPr lang="zh-CN" altLang="en-US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3725" y="2124145"/>
            <a:ext cx="2276585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官话与方言</a:t>
            </a:r>
            <a:endParaRPr lang="zh-CN" altLang="en-US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180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索引的选择度：用否？</a:t>
            </a:r>
          </a:p>
        </p:txBody>
      </p:sp>
      <p:sp>
        <p:nvSpPr>
          <p:cNvPr id="816202" name="Text Box 74"/>
          <p:cNvSpPr txBox="1">
            <a:spLocks noChangeArrowheads="1"/>
          </p:cNvSpPr>
          <p:nvPr/>
        </p:nvSpPr>
        <p:spPr bwMode="auto">
          <a:xfrm>
            <a:off x="917485" y="1124744"/>
            <a:ext cx="777686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342900" indent="-342900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索引的实际选择度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查询结果行数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总行数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74"/>
          <p:cNvSpPr txBox="1">
            <a:spLocks noChangeArrowheads="1"/>
          </p:cNvSpPr>
          <p:nvPr/>
        </p:nvSpPr>
        <p:spPr bwMode="auto">
          <a:xfrm>
            <a:off x="887131" y="3055019"/>
            <a:ext cx="7776864" cy="2462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342900" indent="-342900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“=”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的索引选择度为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1/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NUM_DISTINCT</a:t>
            </a:r>
          </a:p>
          <a:p>
            <a:pPr marL="342900" indent="-342900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“&lt;&gt;”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的索引选择度是多少？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defRPr/>
            </a:pPr>
            <a:r>
              <a:rPr lang="en-US" altLang="zh-CN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“&gt;=”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的索引选择度是多少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在分布不均匀的情况，如何估计选择度的大小？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5422" y="5805264"/>
            <a:ext cx="685315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什么时候用索引？什么时候表扫描？</a:t>
            </a:r>
            <a:endParaRPr lang="zh-CN" altLang="en-US" sz="3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6444208" y="1988840"/>
            <a:ext cx="2448272" cy="648072"/>
          </a:xfrm>
          <a:prstGeom prst="wedgeRoundRectCallout">
            <a:avLst>
              <a:gd name="adj1" fmla="val -6878"/>
              <a:gd name="adj2" fmla="val -113256"/>
              <a:gd name="adj3" fmla="val 16667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legacyObliqueTopRight"/>
            <a:lightRig rig="legacyFlat3" dir="b"/>
          </a:scene3d>
          <a:sp3d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NUM_ROWS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8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组合索引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52736"/>
            <a:ext cx="8884096" cy="2016224"/>
          </a:xfrm>
        </p:spPr>
        <p:txBody>
          <a:bodyPr/>
          <a:lstStyle/>
          <a:p>
            <a:pPr algn="l"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建立在多个属性列上的索引</a:t>
            </a:r>
          </a:p>
          <a:p>
            <a:pPr algn="l"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组合索引建立在</a:t>
            </a:r>
            <a:r>
              <a:rPr lang="en-US" altLang="zh-CN" dirty="0" smtClean="0"/>
              <a:t>A, B, C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 </a:t>
            </a:r>
            <a:r>
              <a:rPr lang="zh-CN" altLang="en-US" dirty="0" smtClean="0"/>
              <a:t>索引码该如何排序？</a:t>
            </a:r>
            <a:endParaRPr lang="en-US" altLang="zh-CN" dirty="0" smtClean="0"/>
          </a:p>
          <a:p>
            <a:pPr algn="l"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该索引只对检索条件中包含</a:t>
            </a:r>
            <a:r>
              <a:rPr lang="en-US" altLang="zh-CN" dirty="0" smtClean="0"/>
              <a:t>A</a:t>
            </a:r>
            <a:r>
              <a:rPr lang="zh-CN" altLang="en-US" dirty="0" smtClean="0"/>
              <a:t>列的查询起作用</a:t>
            </a:r>
          </a:p>
        </p:txBody>
      </p:sp>
      <p:graphicFrame>
        <p:nvGraphicFramePr>
          <p:cNvPr id="53149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12836"/>
              </p:ext>
            </p:extLst>
          </p:nvPr>
        </p:nvGraphicFramePr>
        <p:xfrm>
          <a:off x="1258888" y="3638128"/>
          <a:ext cx="2592387" cy="27432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156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34082"/>
              </p:ext>
            </p:extLst>
          </p:nvPr>
        </p:nvGraphicFramePr>
        <p:xfrm>
          <a:off x="5651500" y="3634953"/>
          <a:ext cx="2449513" cy="2743200"/>
        </p:xfrm>
        <a:graphic>
          <a:graphicData uri="http://schemas.openxmlformats.org/drawingml/2006/table">
            <a:tbl>
              <a:tblPr/>
              <a:tblGrid>
                <a:gridCol w="8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6384" name="AutoShape 103"/>
          <p:cNvCxnSpPr>
            <a:cxnSpLocks noChangeShapeType="1"/>
          </p:cNvCxnSpPr>
          <p:nvPr/>
        </p:nvCxnSpPr>
        <p:spPr bwMode="auto">
          <a:xfrm flipH="1">
            <a:off x="3851275" y="4319166"/>
            <a:ext cx="180022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85" name="AutoShape 104"/>
          <p:cNvCxnSpPr>
            <a:cxnSpLocks noChangeShapeType="1"/>
          </p:cNvCxnSpPr>
          <p:nvPr/>
        </p:nvCxnSpPr>
        <p:spPr bwMode="auto">
          <a:xfrm flipH="1">
            <a:off x="3851275" y="4774778"/>
            <a:ext cx="18002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86" name="AutoShape 105"/>
          <p:cNvCxnSpPr>
            <a:cxnSpLocks noChangeShapeType="1"/>
          </p:cNvCxnSpPr>
          <p:nvPr/>
        </p:nvCxnSpPr>
        <p:spPr bwMode="auto">
          <a:xfrm flipH="1">
            <a:off x="3851275" y="5231978"/>
            <a:ext cx="18002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87" name="AutoShape 106"/>
          <p:cNvCxnSpPr>
            <a:cxnSpLocks noChangeShapeType="1"/>
          </p:cNvCxnSpPr>
          <p:nvPr/>
        </p:nvCxnSpPr>
        <p:spPr bwMode="auto">
          <a:xfrm flipH="1" flipV="1">
            <a:off x="3851275" y="5233566"/>
            <a:ext cx="180022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88" name="AutoShape 107"/>
          <p:cNvCxnSpPr>
            <a:cxnSpLocks noChangeShapeType="1"/>
          </p:cNvCxnSpPr>
          <p:nvPr/>
        </p:nvCxnSpPr>
        <p:spPr bwMode="auto">
          <a:xfrm flipH="1" flipV="1">
            <a:off x="3851275" y="4322341"/>
            <a:ext cx="1800225" cy="182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矩形 1"/>
          <p:cNvSpPr/>
          <p:nvPr/>
        </p:nvSpPr>
        <p:spPr>
          <a:xfrm>
            <a:off x="2103675" y="3143416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原表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4132" y="3111733"/>
            <a:ext cx="16209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组合索引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组合索引的用场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2357438" y="1844824"/>
            <a:ext cx="3886200" cy="6000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order by A , B, C</a:t>
            </a:r>
            <a:endParaRPr lang="zh-CN" altLang="en-US" sz="3600" b="1" kern="1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1071563" y="3259286"/>
            <a:ext cx="27432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/>
            <a:r>
              <a:rPr lang="en-US" altLang="zh-CN" sz="3600" b="1" kern="1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select B</a:t>
            </a:r>
          </a:p>
          <a:p>
            <a:pPr algn="l"/>
            <a:r>
              <a:rPr lang="en-US" altLang="zh-CN" sz="3600" b="1" kern="1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from   R</a:t>
            </a:r>
          </a:p>
          <a:p>
            <a:pPr algn="l"/>
            <a:r>
              <a:rPr lang="en-US" altLang="zh-CN" sz="3600" b="1" kern="1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where  A &gt; 10</a:t>
            </a:r>
            <a:endParaRPr lang="zh-CN" altLang="en-US" sz="3600" b="1" kern="1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8" name="WordArt 5"/>
          <p:cNvSpPr>
            <a:spLocks noChangeArrowheads="1" noChangeShapeType="1" noTextEdit="1"/>
          </p:cNvSpPr>
          <p:nvPr/>
        </p:nvSpPr>
        <p:spPr bwMode="auto">
          <a:xfrm>
            <a:off x="5143504" y="3016400"/>
            <a:ext cx="3143272" cy="23574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l">
              <a:defRPr/>
            </a:pPr>
            <a:r>
              <a:rPr lang="en-US" altLang="zh-CN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select </a:t>
            </a:r>
            <a:r>
              <a:rPr lang="zh-CN" altLang="en-US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*</a:t>
            </a:r>
            <a:endParaRPr lang="en-US" altLang="zh-CN" sz="3600" b="1" kern="1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宋体"/>
              <a:ea typeface="宋体"/>
            </a:endParaRPr>
          </a:p>
          <a:p>
            <a:pPr algn="l">
              <a:defRPr/>
            </a:pPr>
            <a:r>
              <a:rPr lang="en-US" altLang="zh-CN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from   R</a:t>
            </a:r>
          </a:p>
          <a:p>
            <a:pPr algn="l">
              <a:defRPr/>
            </a:pPr>
            <a:r>
              <a:rPr lang="en-US" altLang="zh-CN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where  A &gt; 10</a:t>
            </a:r>
          </a:p>
          <a:p>
            <a:pPr algn="l">
              <a:defRPr/>
            </a:pPr>
            <a:r>
              <a:rPr lang="en-US" altLang="zh-CN" sz="3600" b="1" kern="10" dirty="0">
                <a:ln w="9525">
                  <a:noFill/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宋体"/>
                <a:ea typeface="宋体"/>
              </a:rPr>
              <a:t>and	   B = 20</a:t>
            </a:r>
            <a:endParaRPr lang="zh-CN" altLang="en-US" sz="3600" b="1" kern="10" dirty="0">
              <a:ln w="9525">
                <a:noFill/>
                <a:round/>
                <a:headEnd/>
                <a:tailEnd/>
              </a:ln>
              <a:solidFill>
                <a:srgbClr val="C00000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覆盖索引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中的列也包含进索引中，这样就可以完全基于索引回答查询，避免对表的访问</a:t>
            </a:r>
            <a:endParaRPr lang="en-US" altLang="zh-CN" dirty="0" smtClean="0"/>
          </a:p>
          <a:p>
            <a:r>
              <a:rPr lang="zh-CN" altLang="en-US" dirty="0" smtClean="0"/>
              <a:t>定义覆盖索引的关键字是</a:t>
            </a:r>
            <a:r>
              <a:rPr lang="en-US" altLang="zh-CN" dirty="0" smtClean="0"/>
              <a:t>include</a:t>
            </a:r>
          </a:p>
          <a:p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create index </a:t>
            </a:r>
            <a:r>
              <a:rPr lang="en-US" altLang="zh-CN" dirty="0" err="1" smtClean="0"/>
              <a:t>my_idx</a:t>
            </a:r>
            <a:r>
              <a:rPr lang="en-US" altLang="zh-CN" dirty="0" smtClean="0"/>
              <a:t> on R(A) </a:t>
            </a:r>
            <a:r>
              <a:rPr lang="en-US" altLang="zh-CN" dirty="0" smtClean="0">
                <a:solidFill>
                  <a:srgbClr val="FF0000"/>
                </a:solidFill>
              </a:rPr>
              <a:t>include</a:t>
            </a:r>
            <a:r>
              <a:rPr lang="en-US" altLang="zh-CN" dirty="0" smtClean="0"/>
              <a:t> B</a:t>
            </a:r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值不出现在索引的中间结点上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339752" y="4221088"/>
            <a:ext cx="48590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000" b="1" cap="none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与组合索引的差别？</a:t>
            </a:r>
            <a:endParaRPr lang="zh-CN" altLang="en-US" sz="40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在索引的定义中加入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语句，索引中只包括那些满足过滤条件的列值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如果一个列上有很多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，可以用</a:t>
            </a:r>
            <a:r>
              <a:rPr lang="en-US" altLang="zh-CN" dirty="0" smtClean="0"/>
              <a:t>where is not null</a:t>
            </a:r>
            <a:r>
              <a:rPr lang="zh-CN" altLang="en-US" dirty="0" smtClean="0"/>
              <a:t>使得索引中不包括</a:t>
            </a:r>
            <a:r>
              <a:rPr lang="en-US" altLang="zh-CN" dirty="0" smtClean="0"/>
              <a:t>null</a:t>
            </a:r>
          </a:p>
          <a:p>
            <a:pPr lvl="1"/>
            <a:r>
              <a:rPr lang="zh-CN" altLang="en-US" dirty="0" smtClean="0"/>
              <a:t>如果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个学生中，有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个女生，那么在对性别建索引时，可以指定性别</a:t>
            </a:r>
            <a:r>
              <a:rPr lang="en-US" altLang="zh-CN" dirty="0" smtClean="0"/>
              <a:t>='</a:t>
            </a:r>
            <a:r>
              <a:rPr lang="zh-CN" altLang="en-US" dirty="0" smtClean="0"/>
              <a:t>女</a:t>
            </a:r>
            <a:r>
              <a:rPr lang="en-US" altLang="zh-CN" dirty="0" smtClean="0"/>
              <a:t>‘</a:t>
            </a:r>
          </a:p>
          <a:p>
            <a:pPr lvl="1" algn="ctr">
              <a:buNone/>
            </a:pPr>
            <a:r>
              <a:rPr lang="en-US" altLang="zh-CN" dirty="0" smtClean="0"/>
              <a:t>create index </a:t>
            </a:r>
            <a:r>
              <a:rPr lang="en-US" altLang="zh-CN" dirty="0" err="1" smtClean="0"/>
              <a:t>my_idx</a:t>
            </a:r>
            <a:r>
              <a:rPr lang="en-US" altLang="zh-CN" dirty="0" smtClean="0"/>
              <a:t> on S(SEX) where SEX=‘F’</a:t>
            </a:r>
            <a:endParaRPr lang="zh-CN" alt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图表 5"/>
              <p:cNvGraphicFramePr/>
              <p:nvPr>
                <p:extLst>
                  <p:ext uri="{D42A27DB-BD31-4B8C-83A1-F6EECF244321}">
                    <p14:modId xmlns:p14="http://schemas.microsoft.com/office/powerpoint/2010/main" val="546972956"/>
                  </p:ext>
                </p:extLst>
              </p:nvPr>
            </p:nvGraphicFramePr>
            <p:xfrm>
              <a:off x="2244080" y="4437112"/>
              <a:ext cx="4200128" cy="23042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图表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244080" y="4437112"/>
                <a:ext cx="4200128" cy="23042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函数索引</a:t>
            </a:r>
            <a:r>
              <a:rPr lang="en-US" altLang="zh-CN" dirty="0" smtClean="0"/>
              <a:t>(Oracle)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altLang="zh-CN" dirty="0" smtClean="0"/>
              <a:t>create index idx1 on S(name)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dirty="0" smtClean="0"/>
              <a:t>select from S where UPPER(name) = ‘TOM’</a:t>
            </a:r>
          </a:p>
          <a:p>
            <a:pPr>
              <a:spcBef>
                <a:spcPts val="2400"/>
              </a:spcBef>
              <a:buNone/>
            </a:pPr>
            <a:r>
              <a:rPr lang="en-US" altLang="zh-CN" dirty="0" smtClean="0"/>
              <a:t>create index idx2 on S(UPPER(name))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索引的删除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  <a:defRPr/>
            </a:pPr>
            <a:r>
              <a:rPr lang="en-US" altLang="zh-CN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 index</a:t>
            </a:r>
            <a:r>
              <a:rPr lang="en-US" altLang="zh-CN" dirty="0" smtClean="0">
                <a:solidFill>
                  <a:srgbClr val="FF3300"/>
                </a:solidFill>
              </a:rPr>
              <a:t>   </a:t>
            </a:r>
            <a:r>
              <a:rPr lang="zh-CN" altLang="en-US" dirty="0" smtClean="0"/>
              <a:t>索引名</a:t>
            </a:r>
          </a:p>
          <a:p>
            <a:pPr eaLnBrk="1" hangingPunct="1">
              <a:lnSpc>
                <a:spcPct val="115000"/>
              </a:lnSpc>
              <a:defRPr/>
            </a:pPr>
            <a:r>
              <a:rPr lang="en-US" altLang="zh-CN" dirty="0" smtClean="0"/>
              <a:t>drop index</a:t>
            </a:r>
            <a:r>
              <a:rPr lang="zh-CN" altLang="en-US" dirty="0" smtClean="0"/>
              <a:t>语句不适用于通过定义</a:t>
            </a:r>
            <a:r>
              <a:rPr lang="en-US" altLang="zh-CN" dirty="0" smtClean="0"/>
              <a:t>primary key</a:t>
            </a:r>
            <a:r>
              <a:rPr lang="zh-CN" altLang="en-US" dirty="0" smtClean="0"/>
              <a:t> 或 </a:t>
            </a:r>
            <a:r>
              <a:rPr lang="en-US" altLang="zh-CN" dirty="0" smtClean="0"/>
              <a:t>unique</a:t>
            </a:r>
            <a:r>
              <a:rPr lang="zh-CN" altLang="en-US" dirty="0" smtClean="0"/>
              <a:t>约束创建的索引，它们必须通过除去约束来撤销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索引的使用说明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zh-CN" altLang="en-US" sz="2800" dirty="0"/>
              <a:t>一个表上可建多个索引</a:t>
            </a:r>
            <a:endParaRPr lang="en-US" altLang="zh-CN" sz="2800" dirty="0"/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800" dirty="0" smtClean="0"/>
              <a:t>可以动态地定义索引，即可以随时建立和删除索引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800" dirty="0" smtClean="0"/>
              <a:t>不允许用户在数据操作中引用索引。索引如何使用完全由系统决定，这支持了数据的物理独立性</a:t>
            </a:r>
            <a:endParaRPr lang="en-US" altLang="zh-CN" sz="2800" dirty="0" smtClean="0"/>
          </a:p>
          <a:p>
            <a:pPr marL="0" indent="0" algn="ctr" eaLnBrk="1" hangingPunct="1">
              <a:spcBef>
                <a:spcPct val="40000"/>
              </a:spcBef>
              <a:buNone/>
              <a:defRPr/>
            </a:pPr>
            <a:r>
              <a:rPr lang="en-US" altLang="zh-CN" sz="2800" dirty="0" smtClean="0"/>
              <a:t>select …  from  </a:t>
            </a:r>
            <a:r>
              <a:rPr lang="en-US" altLang="zh-CN" sz="2800" dirty="0" err="1" smtClean="0"/>
              <a:t>MyTb</a:t>
            </a:r>
            <a:r>
              <a:rPr lang="en-US" altLang="zh-CN" sz="2800" dirty="0" smtClean="0"/>
              <a:t>  with(index(</a:t>
            </a:r>
            <a:r>
              <a:rPr lang="en-US" altLang="zh-CN" sz="2800" dirty="0" err="1" smtClean="0"/>
              <a:t>idx_name</a:t>
            </a:r>
            <a:r>
              <a:rPr lang="en-US" altLang="zh-CN" sz="2800" dirty="0" smtClean="0"/>
              <a:t>))</a:t>
            </a:r>
            <a:endParaRPr lang="zh-CN" altLang="en-US" sz="2800" dirty="0" smtClean="0"/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800" dirty="0" smtClean="0"/>
              <a:t>应该在使用频率高的、经常用于连接的列上建索引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800" dirty="0" smtClean="0"/>
              <a:t>索引可以提高查询效率，但索引过多耗费空间，且降低了插入、删除、更新的效率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索引的选择</a:t>
            </a:r>
          </a:p>
        </p:txBody>
      </p:sp>
      <p:sp>
        <p:nvSpPr>
          <p:cNvPr id="60419" name="Rectangle 4"/>
          <p:cNvSpPr>
            <a:spLocks noChangeArrowheads="1"/>
          </p:cNvSpPr>
          <p:nvPr/>
        </p:nvSpPr>
        <p:spPr bwMode="auto">
          <a:xfrm>
            <a:off x="1835696" y="1268760"/>
            <a:ext cx="5112567" cy="1656184"/>
          </a:xfrm>
          <a:prstGeom prst="rect">
            <a:avLst/>
          </a:prstGeom>
          <a:noFill/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342900" indent="-342900" algn="l"/>
            <a:r>
              <a:rPr lang="en-US" altLang="zh-CN" b="1" dirty="0" smtClean="0">
                <a:effectLst/>
                <a:latin typeface="华文新魏" pitchFamily="2" charset="-122"/>
                <a:ea typeface="华文新魏" pitchFamily="2" charset="-122"/>
              </a:rPr>
              <a:t>   Q1</a:t>
            </a:r>
            <a:r>
              <a:rPr lang="zh-CN" altLang="en-US" b="1" dirty="0">
                <a:effectLst/>
                <a:latin typeface="华文新魏" pitchFamily="2" charset="-122"/>
                <a:ea typeface="华文新魏" pitchFamily="2" charset="-122"/>
              </a:rPr>
              <a:t>：查询某个学生所修的课程（</a:t>
            </a:r>
            <a:r>
              <a:rPr lang="en-US" altLang="zh-CN" b="1" dirty="0">
                <a:effectLst/>
                <a:latin typeface="华文新魏" pitchFamily="2" charset="-122"/>
                <a:ea typeface="华文新魏" pitchFamily="2" charset="-122"/>
              </a:rPr>
              <a:t>p1</a:t>
            </a:r>
            <a:r>
              <a:rPr lang="zh-CN" altLang="en-US" b="1" dirty="0">
                <a:effectLst/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marL="342900" indent="-342900" algn="l"/>
            <a:r>
              <a:rPr lang="en-US" altLang="zh-CN" b="1" dirty="0" smtClean="0">
                <a:effectLst/>
                <a:latin typeface="华文新魏" pitchFamily="2" charset="-122"/>
                <a:ea typeface="华文新魏" pitchFamily="2" charset="-122"/>
              </a:rPr>
              <a:t>   Q2</a:t>
            </a:r>
            <a:r>
              <a:rPr lang="zh-CN" altLang="en-US" b="1" dirty="0">
                <a:effectLst/>
                <a:latin typeface="华文新魏" pitchFamily="2" charset="-122"/>
                <a:ea typeface="华文新魏" pitchFamily="2" charset="-122"/>
              </a:rPr>
              <a:t>：查询选修某门课程的学生（</a:t>
            </a:r>
            <a:r>
              <a:rPr lang="en-US" altLang="zh-CN" b="1" dirty="0">
                <a:effectLst/>
                <a:latin typeface="华文新魏" pitchFamily="2" charset="-122"/>
                <a:ea typeface="华文新魏" pitchFamily="2" charset="-122"/>
              </a:rPr>
              <a:t>p2</a:t>
            </a:r>
            <a:r>
              <a:rPr lang="zh-CN" altLang="en-US" b="1" dirty="0">
                <a:effectLst/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marL="342900" indent="-342900" algn="l"/>
            <a:r>
              <a:rPr lang="en-US" altLang="zh-CN" b="1" dirty="0" smtClean="0">
                <a:effectLst/>
                <a:latin typeface="华文新魏" pitchFamily="2" charset="-122"/>
                <a:ea typeface="华文新魏" pitchFamily="2" charset="-122"/>
              </a:rPr>
              <a:t>   I</a:t>
            </a:r>
            <a:r>
              <a:rPr lang="zh-CN" altLang="en-US" b="1" dirty="0">
                <a:effectLst/>
                <a:latin typeface="华文新魏" pitchFamily="2" charset="-122"/>
                <a:ea typeface="华文新魏" pitchFamily="2" charset="-122"/>
              </a:rPr>
              <a:t>：   </a:t>
            </a:r>
            <a:r>
              <a:rPr lang="zh-CN" altLang="en-US" b="1" dirty="0" smtClean="0">
                <a:effectLst/>
                <a:latin typeface="华文新魏" pitchFamily="2" charset="-122"/>
                <a:ea typeface="华文新魏" pitchFamily="2" charset="-122"/>
              </a:rPr>
              <a:t> 插入</a:t>
            </a:r>
            <a:r>
              <a:rPr lang="zh-CN" altLang="en-US" b="1" dirty="0">
                <a:effectLst/>
                <a:latin typeface="华文新魏" pitchFamily="2" charset="-122"/>
                <a:ea typeface="华文新魏" pitchFamily="2" charset="-122"/>
              </a:rPr>
              <a:t>选课元组（</a:t>
            </a:r>
            <a:r>
              <a:rPr lang="en-US" altLang="zh-CN" b="1" dirty="0">
                <a:effectLst/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>
                <a:effectLst/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b="1" dirty="0">
                <a:effectLst/>
                <a:latin typeface="华文新魏" pitchFamily="2" charset="-122"/>
                <a:ea typeface="华文新魏" pitchFamily="2" charset="-122"/>
              </a:rPr>
              <a:t>p1</a:t>
            </a:r>
            <a:r>
              <a:rPr lang="zh-CN" altLang="en-US" b="1" dirty="0">
                <a:effectLst/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b="1" dirty="0">
                <a:effectLst/>
                <a:latin typeface="华文新魏" pitchFamily="2" charset="-122"/>
                <a:ea typeface="华文新魏" pitchFamily="2" charset="-122"/>
              </a:rPr>
              <a:t>p2</a:t>
            </a:r>
            <a:r>
              <a:rPr lang="zh-CN" altLang="en-US" b="1" dirty="0">
                <a:effectLst/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60420" name="Rectangle 7"/>
          <p:cNvSpPr>
            <a:spLocks noChangeArrowheads="1"/>
          </p:cNvSpPr>
          <p:nvPr/>
        </p:nvSpPr>
        <p:spPr bwMode="auto">
          <a:xfrm>
            <a:off x="323850" y="3213100"/>
            <a:ext cx="8064500" cy="647700"/>
          </a:xfrm>
          <a:prstGeom prst="rect">
            <a:avLst/>
          </a:prstGeom>
          <a:noFill/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342900" indent="-342900"/>
            <a:r>
              <a:rPr lang="en-US" altLang="zh-CN" b="1">
                <a:effectLst/>
                <a:latin typeface="华文新魏" pitchFamily="2" charset="-122"/>
                <a:ea typeface="华文新魏" pitchFamily="2" charset="-122"/>
              </a:rPr>
              <a:t>SC</a:t>
            </a:r>
            <a:r>
              <a:rPr lang="zh-CN" altLang="en-US" b="1">
                <a:effectLst/>
                <a:latin typeface="华文新魏" pitchFamily="2" charset="-122"/>
                <a:ea typeface="华文新魏" pitchFamily="2" charset="-122"/>
              </a:rPr>
              <a:t>分布在</a:t>
            </a:r>
            <a:r>
              <a:rPr lang="en-US" altLang="zh-CN" b="1">
                <a:effectLst/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b="1">
                <a:effectLst/>
                <a:latin typeface="华文新魏" pitchFamily="2" charset="-122"/>
                <a:ea typeface="华文新魏" pitchFamily="2" charset="-122"/>
              </a:rPr>
              <a:t>个页中，平均每个学生选</a:t>
            </a:r>
            <a:r>
              <a:rPr lang="en-US" altLang="zh-CN" b="1">
                <a:effectLst/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b="1">
                <a:effectLst/>
                <a:latin typeface="华文新魏" pitchFamily="2" charset="-122"/>
                <a:ea typeface="华文新魏" pitchFamily="2" charset="-122"/>
              </a:rPr>
              <a:t>门课，每门课程有</a:t>
            </a:r>
            <a:r>
              <a:rPr lang="en-US" altLang="zh-CN" b="1">
                <a:effectLst/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b="1">
                <a:effectLst/>
                <a:latin typeface="华文新魏" pitchFamily="2" charset="-122"/>
                <a:ea typeface="华文新魏" pitchFamily="2" charset="-122"/>
              </a:rPr>
              <a:t>个学生选</a:t>
            </a:r>
          </a:p>
        </p:txBody>
      </p:sp>
      <p:graphicFrame>
        <p:nvGraphicFramePr>
          <p:cNvPr id="766037" name="Group 85"/>
          <p:cNvGraphicFramePr>
            <a:graphicFrameLocks noGrp="1"/>
          </p:cNvGraphicFramePr>
          <p:nvPr/>
        </p:nvGraphicFramePr>
        <p:xfrm>
          <a:off x="611188" y="4152900"/>
          <a:ext cx="8235950" cy="2377440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1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无索引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S#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索引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C#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索引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全索引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代价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＋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8p1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＋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8p2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＋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4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＋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6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－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2p1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－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2p2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最小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p1=p2=0.1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p1=0.5,p2=0.1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p1=0.1,p2=0.5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p1=p2=0.4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愿</a:t>
            </a:r>
            <a:r>
              <a:rPr lang="zh-CN" altLang="en-US" dirty="0"/>
              <a:t>得一</a:t>
            </a:r>
            <a:r>
              <a:rPr lang="zh-CN" altLang="en-US" dirty="0" smtClean="0"/>
              <a:t>人心  白首</a:t>
            </a:r>
            <a:r>
              <a:rPr lang="zh-CN" altLang="en-US" dirty="0"/>
              <a:t>不相离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052736"/>
            <a:ext cx="8884096" cy="331236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SQL:1999</a:t>
            </a:r>
            <a:r>
              <a:rPr lang="zh-CN" altLang="en-US" dirty="0" smtClean="0"/>
              <a:t>：增加对面向对象模型的支持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SQL:2003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XML, Merge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SQL:2008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truncate table, instead of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/>
              <a:t>SQL:2011</a:t>
            </a:r>
            <a:r>
              <a:rPr lang="zh-CN" altLang="en-US" dirty="0" smtClean="0"/>
              <a:t>：分析函数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73016"/>
            <a:ext cx="2362326" cy="30631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/>
              <a:t>一体化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/>
              <a:t>集</a:t>
            </a:r>
            <a:r>
              <a:rPr lang="en-US" altLang="zh-CN" sz="2400" dirty="0"/>
              <a:t>DDL</a:t>
            </a:r>
            <a:r>
              <a:rPr lang="zh-CN" altLang="en-US" sz="2400" dirty="0"/>
              <a:t>，</a:t>
            </a:r>
            <a:r>
              <a:rPr lang="en-US" altLang="zh-CN" sz="2400" dirty="0"/>
              <a:t>DML</a:t>
            </a:r>
            <a:r>
              <a:rPr lang="zh-CN" altLang="en-US" sz="2400" dirty="0"/>
              <a:t>，</a:t>
            </a:r>
            <a:r>
              <a:rPr lang="en-US" altLang="zh-CN" sz="2400" dirty="0"/>
              <a:t>DCL</a:t>
            </a:r>
            <a:r>
              <a:rPr lang="zh-CN" altLang="en-US" sz="2400" dirty="0"/>
              <a:t>于一体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400" dirty="0"/>
              <a:t>单一的结构</a:t>
            </a:r>
            <a:r>
              <a:rPr lang="en-US" altLang="zh-CN" sz="2400" dirty="0"/>
              <a:t>----</a:t>
            </a:r>
            <a:r>
              <a:rPr lang="zh-CN" altLang="en-US" sz="2400" dirty="0"/>
              <a:t>关系，带来了数据操作符的统一</a:t>
            </a:r>
          </a:p>
          <a:p>
            <a:pPr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800" dirty="0"/>
              <a:t>面向集合的操作方式</a:t>
            </a:r>
          </a:p>
          <a:p>
            <a:pPr lvl="1" algn="l" eaLnBrk="1" hangingPunct="1"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dirty="0"/>
              <a:t>一次一集合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800" dirty="0"/>
              <a:t>高度非过程化</a:t>
            </a:r>
          </a:p>
          <a:p>
            <a:pPr lvl="1" algn="l" eaLnBrk="1" hangingPunct="1">
              <a:lnSpc>
                <a:spcPct val="110000"/>
              </a:lnSpc>
              <a:defRPr/>
            </a:pPr>
            <a:r>
              <a:rPr lang="zh-CN" altLang="en-US" sz="2400" dirty="0"/>
              <a:t>用户只需提出“做什么”，无须告诉“怎么做”，不必了解存取路径</a:t>
            </a: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2800" dirty="0"/>
              <a:t>两种使用方式，统一的语法结构</a:t>
            </a:r>
          </a:p>
          <a:p>
            <a:pPr lvl="1" algn="l" eaLnBrk="1" hangingPunct="1">
              <a:lnSpc>
                <a:spcPct val="110000"/>
              </a:lnSpc>
              <a:defRPr/>
            </a:pPr>
            <a:r>
              <a:rPr lang="en-US" altLang="zh-CN" sz="2400" dirty="0"/>
              <a:t>SQL</a:t>
            </a:r>
            <a:r>
              <a:rPr lang="zh-CN" altLang="en-US" sz="2400" dirty="0"/>
              <a:t>既是自含式</a:t>
            </a:r>
            <a:r>
              <a:rPr lang="en-US" altLang="zh-CN" sz="2400" dirty="0"/>
              <a:t>(</a:t>
            </a:r>
            <a:r>
              <a:rPr lang="zh-CN" altLang="en-US" sz="2400" dirty="0"/>
              <a:t>用户使用</a:t>
            </a:r>
            <a:r>
              <a:rPr lang="en-US" altLang="zh-CN" sz="2400" dirty="0"/>
              <a:t>)</a:t>
            </a:r>
            <a:r>
              <a:rPr lang="zh-CN" altLang="en-US" sz="2400" dirty="0"/>
              <a:t>的，又是嵌入式的</a:t>
            </a:r>
            <a:r>
              <a:rPr lang="en-US" altLang="zh-CN" sz="2400" dirty="0"/>
              <a:t>(</a:t>
            </a:r>
            <a:r>
              <a:rPr lang="zh-CN" altLang="en-US" sz="2400" dirty="0"/>
              <a:t>程序员使用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800" dirty="0"/>
              <a:t>语言简洁，易学易</a:t>
            </a:r>
            <a:r>
              <a:rPr lang="zh-CN" altLang="en-US" sz="2800" dirty="0" smtClean="0"/>
              <a:t>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06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主要操作符</a:t>
            </a:r>
            <a:endParaRPr lang="zh-CN" altLang="en-US" dirty="0"/>
          </a:p>
        </p:txBody>
      </p:sp>
      <p:graphicFrame>
        <p:nvGraphicFramePr>
          <p:cNvPr id="4" name="Group 1085"/>
          <p:cNvGraphicFramePr>
            <a:graphicFrameLocks noGrp="1"/>
          </p:cNvGraphicFramePr>
          <p:nvPr/>
        </p:nvGraphicFramePr>
        <p:xfrm>
          <a:off x="762000" y="1828800"/>
          <a:ext cx="7620000" cy="4246564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SQL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功能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操作符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数据查询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SELECT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6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数据定义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CREATE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ALTER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DROP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数据操纵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INSERT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UPDATE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DELETE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66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数据控制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GRANT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隶书" pitchFamily="49" charset="-122"/>
                        </a:rPr>
                        <a:t>REVOKE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63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示例关系</a:t>
            </a:r>
          </a:p>
        </p:txBody>
      </p:sp>
      <p:sp>
        <p:nvSpPr>
          <p:cNvPr id="17920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62000" y="1772816"/>
            <a:ext cx="7467600" cy="3962400"/>
          </a:xfr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1"/>
          </a:gra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5E9EFF"/>
            </a:extrusionClr>
          </a:sp3d>
        </p:spPr>
        <p:txBody>
          <a:bodyPr>
            <a:flatTx/>
          </a:bodyPr>
          <a:lstStyle/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DEPT(D# , DNAME , DEAN)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S(S# , SNAME , SEX , AGE , D#)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C(C# , CN , PC#, CREDIT)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SC(S# , C# , GRADE)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PROF(P# , PNAME, AGE, D# , SAL)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PC(P# , C#)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04">
  <a:themeElements>
    <a:clrScheme name="chap04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04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rgbClr val="990000"/>
          </a:solidFill>
          <a:prstDash val="solid"/>
          <a:round/>
          <a:headEnd type="arrow"/>
          <a:tailEnd type="arrow"/>
        </a:ln>
        <a:effectLst/>
        <a:scene3d>
          <a:camera prst="legacyObliqueTopRight"/>
          <a:lightRig rig="legacyFlat3" dir="b"/>
        </a:scene3d>
        <a:sp3d prstMaterial="legacyMatte">
          <a:bevelT w="0" h="0" prst="angle"/>
          <a:bevelB w="0" h="0" prst="angle"/>
          <a:extrusionClr>
            <a:schemeClr val="accent1"/>
          </a:extrusionClr>
        </a:sp3d>
      </a:spPr>
      <a:bodyPr/>
      <a:lstStyle/>
    </a:lnDef>
  </a:objectDefaults>
  <a:extraClrSchemeLst>
    <a:extraClrScheme>
      <a:clrScheme name="chap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hap04">
  <a:themeElements>
    <a:clrScheme name="chap04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04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hap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ap04">
  <a:themeElements>
    <a:clrScheme name="chap04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04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60000"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hap04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04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04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chap04</Template>
  <TotalTime>16863</TotalTime>
  <Words>2941</Words>
  <Application>Microsoft Office PowerPoint</Application>
  <PresentationFormat>全屏显示(4:3)</PresentationFormat>
  <Paragraphs>786</Paragraphs>
  <Slides>58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81" baseType="lpstr">
      <vt:lpstr>Arial Unicode MS</vt:lpstr>
      <vt:lpstr>华文行楷</vt:lpstr>
      <vt:lpstr>华文新魏</vt:lpstr>
      <vt:lpstr>楷体_GB2312</vt:lpstr>
      <vt:lpstr>隶书</vt:lpstr>
      <vt:lpstr>宋体</vt:lpstr>
      <vt:lpstr>Arial</vt:lpstr>
      <vt:lpstr>Comic Sans MS</vt:lpstr>
      <vt:lpstr>Ebrima</vt:lpstr>
      <vt:lpstr>French Script MT</vt:lpstr>
      <vt:lpstr>Monotype Corsiva</vt:lpstr>
      <vt:lpstr>Segoe UI Symbol</vt:lpstr>
      <vt:lpstr>Tahoma</vt:lpstr>
      <vt:lpstr>Tempus Sans ITC</vt:lpstr>
      <vt:lpstr>Times New Roman</vt:lpstr>
      <vt:lpstr>Wingdings</vt:lpstr>
      <vt:lpstr>chap04</vt:lpstr>
      <vt:lpstr>1_Blends</vt:lpstr>
      <vt:lpstr>2_Blends</vt:lpstr>
      <vt:lpstr>1_chap04</vt:lpstr>
      <vt:lpstr>2_chap04</vt:lpstr>
      <vt:lpstr>剪辑</vt:lpstr>
      <vt:lpstr>Equation</vt:lpstr>
      <vt:lpstr>PowerPoint 演示文稿</vt:lpstr>
      <vt:lpstr>PowerPoint 演示文稿</vt:lpstr>
      <vt:lpstr>PowerPoint 演示文稿</vt:lpstr>
      <vt:lpstr>SQL的起源</vt:lpstr>
      <vt:lpstr>SQL的标准化</vt:lpstr>
      <vt:lpstr>愿得一人心  白首不相离</vt:lpstr>
      <vt:lpstr>SQL语言的特点</vt:lpstr>
      <vt:lpstr>SQL主要操作符</vt:lpstr>
      <vt:lpstr>示例关系</vt:lpstr>
      <vt:lpstr>SQL数据定义功能</vt:lpstr>
      <vt:lpstr>PowerPoint 演示文稿</vt:lpstr>
      <vt:lpstr>PowerPoint 演示文稿</vt:lpstr>
      <vt:lpstr>数据库定义</vt:lpstr>
      <vt:lpstr>PowerPoint 演示文稿</vt:lpstr>
      <vt:lpstr>模式定义</vt:lpstr>
      <vt:lpstr>创建基本表</vt:lpstr>
      <vt:lpstr>创建表示例</vt:lpstr>
      <vt:lpstr>创建表示例</vt:lpstr>
      <vt:lpstr>创建表示例</vt:lpstr>
      <vt:lpstr>表定义相关的字典表</vt:lpstr>
      <vt:lpstr>表定义相关的字典表</vt:lpstr>
      <vt:lpstr>标准SQL中的信息视图</vt:lpstr>
      <vt:lpstr>修改基本表</vt:lpstr>
      <vt:lpstr>修改基本表</vt:lpstr>
      <vt:lpstr>删除基本表</vt:lpstr>
      <vt:lpstr>域类型</vt:lpstr>
      <vt:lpstr>PowerPoint 演示文稿</vt:lpstr>
      <vt:lpstr>PowerPoint 演示文稿</vt:lpstr>
      <vt:lpstr>PowerPoint 演示文稿</vt:lpstr>
      <vt:lpstr>弃置不用的数据类型</vt:lpstr>
      <vt:lpstr>日期类型</vt:lpstr>
      <vt:lpstr>decimal数据类型</vt:lpstr>
      <vt:lpstr>money数据类型</vt:lpstr>
      <vt:lpstr>rowversion数据类型</vt:lpstr>
      <vt:lpstr>uniqueidentifier 数据类型</vt:lpstr>
      <vt:lpstr>创建table数据类型</vt:lpstr>
      <vt:lpstr>显式数据类型转换</vt:lpstr>
      <vt:lpstr>隐式数据类型转换</vt:lpstr>
      <vt:lpstr>用户定义数据类型: SQL Server</vt:lpstr>
      <vt:lpstr>定义者的选择</vt:lpstr>
      <vt:lpstr>定义者的选择</vt:lpstr>
      <vt:lpstr>SQL Server中的序列号：identity</vt:lpstr>
      <vt:lpstr>SQL Server中的序列号： sequence</vt:lpstr>
      <vt:lpstr>索引的定义</vt:lpstr>
      <vt:lpstr>索引的定义</vt:lpstr>
      <vt:lpstr>聚簇索引</vt:lpstr>
      <vt:lpstr>索引的作用</vt:lpstr>
      <vt:lpstr>创建索引选项：fillfactor</vt:lpstr>
      <vt:lpstr>索引的选择度：建否？</vt:lpstr>
      <vt:lpstr>索引的选择度：用否？</vt:lpstr>
      <vt:lpstr>组合索引</vt:lpstr>
      <vt:lpstr>组合索引的用场</vt:lpstr>
      <vt:lpstr>覆盖索引</vt:lpstr>
      <vt:lpstr>过滤索引</vt:lpstr>
      <vt:lpstr>函数索引(Oracle)</vt:lpstr>
      <vt:lpstr>索引的删除</vt:lpstr>
      <vt:lpstr>索引的使用说明</vt:lpstr>
      <vt:lpstr>索引的选择</vt:lpstr>
    </vt:vector>
  </TitlesOfParts>
  <Company>pku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ljchen</dc:creator>
  <cp:lastModifiedBy>CHEN lijun</cp:lastModifiedBy>
  <cp:revision>295</cp:revision>
  <cp:lastPrinted>2000-10-10T23:56:11Z</cp:lastPrinted>
  <dcterms:created xsi:type="dcterms:W3CDTF">2002-10-17T01:15:20Z</dcterms:created>
  <dcterms:modified xsi:type="dcterms:W3CDTF">2018-06-30T00:11:10Z</dcterms:modified>
</cp:coreProperties>
</file>