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9" r:id="rId2"/>
  </p:sldMasterIdLst>
  <p:notesMasterIdLst>
    <p:notesMasterId r:id="rId22"/>
  </p:notesMasterIdLst>
  <p:handoutMasterIdLst>
    <p:handoutMasterId r:id="rId23"/>
  </p:handoutMasterIdLst>
  <p:sldIdLst>
    <p:sldId id="774" r:id="rId3"/>
    <p:sldId id="294" r:id="rId4"/>
    <p:sldId id="856" r:id="rId5"/>
    <p:sldId id="857" r:id="rId6"/>
    <p:sldId id="858" r:id="rId7"/>
    <p:sldId id="859" r:id="rId8"/>
    <p:sldId id="860" r:id="rId9"/>
    <p:sldId id="861" r:id="rId10"/>
    <p:sldId id="311" r:id="rId11"/>
    <p:sldId id="586" r:id="rId12"/>
    <p:sldId id="312" r:id="rId13"/>
    <p:sldId id="313" r:id="rId14"/>
    <p:sldId id="314" r:id="rId15"/>
    <p:sldId id="834" r:id="rId16"/>
    <p:sldId id="835" r:id="rId17"/>
    <p:sldId id="862" r:id="rId18"/>
    <p:sldId id="812" r:id="rId19"/>
    <p:sldId id="815" r:id="rId20"/>
    <p:sldId id="814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6600CC"/>
    <a:srgbClr val="990000"/>
    <a:srgbClr val="663300"/>
    <a:srgbClr val="FFCC00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115" autoAdjust="0"/>
    <p:restoredTop sz="94660" autoAdjust="0"/>
  </p:normalViewPr>
  <p:slideViewPr>
    <p:cSldViewPr>
      <p:cViewPr varScale="1">
        <p:scale>
          <a:sx n="73" d="100"/>
          <a:sy n="73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B51FC9E-4416-4C9A-B177-35CA557F4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26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9A5908B-AE88-4FB1-BADF-B8C97E612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5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4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B8F3B-24C5-4DBB-BD0D-A35B96F634E2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60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8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38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AB58C-CA63-4132-9A66-F7D571B118C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59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6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36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D1758-E0B8-4852-BF8A-BDED6008228F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778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37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14D02-C2A8-4405-8F90-F6975CAA56E5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72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8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38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CD8F9B-C098-4E24-B012-CB163C7A3EF4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2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39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EC94E-25FB-444B-9B69-CE60D33A55E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973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441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549FF-C40C-4088-BF75-36B1FB16D53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6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C7EF8D-B95D-485B-8086-7B4D6F837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EEF79-9BB5-4432-88B7-4E752B83E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6C3CE-7D1B-4B75-A559-85D42E5D2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E872F8-7F52-4E0F-87A8-3C7BE909F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475-EFDD-4C6F-9483-C2FB13D12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26A85-2D16-4064-9B4B-C2B979EFA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77ED-9E8F-4AFC-BC9A-A5E375CFDF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1409-4A89-4950-975B-23C2A27469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F37B-1679-4D74-B1AD-179B54D07E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CF760-AA02-4176-BE37-7F1DBDD416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AEC0-2FAB-41E8-A33C-9C1067A809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11253"/>
            <a:ext cx="9144000" cy="8461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80728"/>
            <a:ext cx="9143999" cy="57248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C475-24A3-4254-A583-727A9801B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69F8-B874-443B-B76F-94398E67E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1BA15-F5AA-48D0-BD08-E28F02B108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EBFA2-C903-4A66-A343-4A072318B8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7E11-410E-4027-8E2A-572C920BA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565B-A640-479F-B4AC-02732AC5B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1E07-CF8E-431C-A4FF-A4E56B687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3008E-0D6A-448B-AA19-3F9ED228D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E219-17AD-476F-8791-020B170E5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42829-A82C-45B2-BAC4-E8AC53FF3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821FE-D506-4AA5-86B5-505DB4D57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6BC7A847-D2B1-4F4A-8349-7FD3A3311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A56CB86-1841-4EC5-A6B0-D064CE397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1115616" y="908720"/>
            <a:ext cx="7272808" cy="3600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第</a:t>
            </a: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3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章 </a:t>
            </a:r>
            <a:endParaRPr lang="en-US" altLang="zh-CN" sz="3600" kern="10" dirty="0" smtClean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隶书"/>
              <a:ea typeface="隶书"/>
            </a:endParaRPr>
          </a:p>
          <a:p>
            <a:pPr>
              <a:defRPr/>
            </a:pP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SQL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数据更新</a:t>
            </a:r>
            <a:endParaRPr lang="en-US" altLang="zh-CN" sz="3600" kern="10" dirty="0" smtClean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French Script MT" pitchFamily="66" charset="0"/>
              <a:ea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清空表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130000"/>
              </a:lnSpc>
              <a:spcBef>
                <a:spcPct val="30000"/>
              </a:spcBef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</a:rPr>
              <a:t>truncate table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defRPr/>
            </a:pPr>
            <a:r>
              <a:rPr lang="zh-CN" altLang="en-US" dirty="0" smtClean="0"/>
              <a:t>删除表中的所有行，而不记录单个行删除操作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dirty="0" smtClean="0"/>
              <a:t>truncate table</a:t>
            </a:r>
            <a:r>
              <a:rPr lang="zh-CN" altLang="en-US" dirty="0" smtClean="0"/>
              <a:t>在功能上与不带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子句的 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语句相同。但</a:t>
            </a:r>
            <a:r>
              <a:rPr lang="en-US" altLang="zh-CN" dirty="0" smtClean="0"/>
              <a:t>truncate table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delete </a:t>
            </a:r>
            <a:r>
              <a:rPr lang="zh-CN" altLang="en-US" dirty="0" smtClean="0"/>
              <a:t>速度快，且使用的系统和事务日志资源少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dirty="0" smtClean="0"/>
              <a:t>identity</a:t>
            </a:r>
            <a:r>
              <a:rPr lang="zh-CN" altLang="en-US" dirty="0" smtClean="0"/>
              <a:t>计数器重置为种子值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更新操作的命令格式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b="1" dirty="0" smtClean="0">
                <a:solidFill>
                  <a:srgbClr val="FF3300"/>
                </a:solidFill>
              </a:rPr>
              <a:t>			</a:t>
            </a:r>
            <a:r>
              <a:rPr lang="en-US" altLang="zh-CN" b="1" dirty="0" smtClean="0">
                <a:solidFill>
                  <a:srgbClr val="FF3300"/>
                </a:solidFill>
              </a:rPr>
              <a:t>update   </a:t>
            </a:r>
            <a:r>
              <a:rPr lang="zh-CN" altLang="en-US" dirty="0" smtClean="0"/>
              <a:t>表名  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dirty="0" smtClean="0"/>
              <a:t>			</a:t>
            </a:r>
            <a:r>
              <a:rPr lang="en-US" altLang="zh-CN" b="1" dirty="0" smtClean="0">
                <a:solidFill>
                  <a:srgbClr val="FF3300"/>
                </a:solidFill>
              </a:rPr>
              <a:t>set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列名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表达式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子查询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	         列名 </a:t>
            </a:r>
            <a:r>
              <a:rPr lang="en-US" altLang="zh-CN" dirty="0" smtClean="0"/>
              <a:t>= [</a:t>
            </a:r>
            <a:r>
              <a:rPr lang="zh-CN" altLang="en-US" dirty="0" smtClean="0"/>
              <a:t>，表达式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子查询</a:t>
            </a:r>
            <a:r>
              <a:rPr lang="en-US" altLang="zh-CN" dirty="0" smtClean="0"/>
              <a:t>]</a:t>
            </a:r>
            <a:r>
              <a:rPr lang="en-US" altLang="zh-CN" dirty="0" smtClean="0">
                <a:latin typeface="Times New Roman"/>
              </a:rPr>
              <a:t>…</a:t>
            </a:r>
            <a:endParaRPr lang="en-US" altLang="zh-CN" dirty="0" smtClean="0"/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	[</a:t>
            </a:r>
            <a:r>
              <a:rPr lang="en-US" altLang="zh-CN" b="1" dirty="0" smtClean="0">
                <a:solidFill>
                  <a:srgbClr val="FF3300"/>
                </a:solidFill>
              </a:rPr>
              <a:t>where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条件表达式</a:t>
            </a:r>
            <a:r>
              <a:rPr lang="en-US" altLang="zh-CN" dirty="0" smtClean="0"/>
              <a:t>]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指定对哪些列进行更新，以及更新后的值是什么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示例：老师工资上调</a:t>
            </a:r>
            <a:r>
              <a:rPr lang="en-US" altLang="zh-CN" dirty="0" smtClean="0"/>
              <a:t>5%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update</a:t>
            </a:r>
            <a:r>
              <a:rPr lang="en-US" altLang="zh-CN" dirty="0" smtClean="0"/>
              <a:t>  	PROF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set</a:t>
            </a:r>
            <a:r>
              <a:rPr lang="en-US" altLang="zh-CN" dirty="0" smtClean="0"/>
              <a:t>    		SAL = SAL * 1.05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更新操作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dirty="0" smtClean="0"/>
              <a:t>将</a:t>
            </a:r>
            <a:r>
              <a:rPr lang="en-US" altLang="zh-CN" dirty="0" smtClean="0"/>
              <a:t>D01</a:t>
            </a:r>
            <a:r>
              <a:rPr lang="zh-CN" altLang="en-US" dirty="0" smtClean="0"/>
              <a:t>系系主任的工资改为该系的平均工资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update</a:t>
            </a:r>
            <a:r>
              <a:rPr lang="en-US" altLang="zh-CN" dirty="0" smtClean="0"/>
              <a:t>  PROF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set</a:t>
            </a:r>
            <a:r>
              <a:rPr lang="en-US" altLang="zh-CN" dirty="0" smtClean="0"/>
              <a:t>    SAL =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(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</a:t>
            </a:r>
            <a:r>
              <a:rPr lang="en-US" altLang="zh-CN" b="1" dirty="0" err="1" smtClean="0"/>
              <a:t>avg</a:t>
            </a:r>
            <a:r>
              <a:rPr lang="en-US" altLang="zh-CN" dirty="0" smtClean="0"/>
              <a:t>(SAL)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PROF				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D# = D01)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P# = 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(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DEAN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DEPT				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D# = D01)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墨菲</a:t>
            </a:r>
            <a:r>
              <a:rPr lang="zh-CN" altLang="en-US" dirty="0" smtClean="0"/>
              <a:t>定律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802688" cy="748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工资超过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的缴纳</a:t>
            </a:r>
            <a:r>
              <a:rPr lang="en-US" altLang="zh-CN" sz="2800" dirty="0" smtClean="0"/>
              <a:t>10%</a:t>
            </a:r>
            <a:r>
              <a:rPr lang="zh-CN" altLang="en-US" sz="2800" dirty="0" smtClean="0"/>
              <a:t>所得税，其余的缴纳</a:t>
            </a:r>
            <a:r>
              <a:rPr lang="en-US" altLang="zh-CN" sz="2800" dirty="0" smtClean="0"/>
              <a:t>5%</a:t>
            </a:r>
            <a:r>
              <a:rPr lang="zh-CN" altLang="en-US" sz="2800" dirty="0" smtClean="0"/>
              <a:t>所得税</a:t>
            </a:r>
          </a:p>
        </p:txBody>
      </p:sp>
      <p:sp>
        <p:nvSpPr>
          <p:cNvPr id="182276" name="Rectangle 5"/>
          <p:cNvSpPr>
            <a:spLocks noChangeArrowheads="1"/>
          </p:cNvSpPr>
          <p:nvPr/>
        </p:nvSpPr>
        <p:spPr bwMode="auto">
          <a:xfrm>
            <a:off x="971550" y="1490811"/>
            <a:ext cx="3455988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b="1">
                <a:solidFill>
                  <a:schemeClr val="tx1"/>
                </a:solidFill>
                <a:effectLst/>
              </a:rPr>
              <a:t>①</a:t>
            </a:r>
            <a:r>
              <a:rPr lang="en-US" altLang="zh-CN" b="1" i="1">
                <a:solidFill>
                  <a:schemeClr val="tx1"/>
                </a:solidFill>
                <a:effectLst/>
              </a:rPr>
              <a:t> 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update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PROF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set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  SAL = SAL * 0.9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where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SAL &gt; 2000</a:t>
            </a:r>
          </a:p>
        </p:txBody>
      </p:sp>
      <p:sp>
        <p:nvSpPr>
          <p:cNvPr id="182277" name="Rectangle 6"/>
          <p:cNvSpPr>
            <a:spLocks noChangeArrowheads="1"/>
          </p:cNvSpPr>
          <p:nvPr/>
        </p:nvSpPr>
        <p:spPr bwMode="auto">
          <a:xfrm>
            <a:off x="4895850" y="1490811"/>
            <a:ext cx="3563938" cy="176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b="1">
                <a:solidFill>
                  <a:schemeClr val="tx1"/>
                </a:solidFill>
                <a:effectLst/>
              </a:rPr>
              <a:t>②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update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PROF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set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  SAL = SAL * 0.95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where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SAL &lt;= 2000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1763713" y="4227661"/>
            <a:ext cx="6121400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update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PROF</a:t>
            </a:r>
          </a:p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set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  SAL = </a:t>
            </a:r>
          </a:p>
          <a:p>
            <a:pPr lvl="1" algn="l"/>
            <a:r>
              <a:rPr lang="en-US" altLang="zh-CN" i="1" dirty="0">
                <a:solidFill>
                  <a:schemeClr val="tx1"/>
                </a:solidFill>
                <a:effectLst/>
              </a:rPr>
              <a:t>	case SAL</a:t>
            </a:r>
          </a:p>
          <a:p>
            <a:pPr lvl="1" algn="l"/>
            <a:r>
              <a:rPr lang="en-US" altLang="zh-CN" i="1" dirty="0">
                <a:solidFill>
                  <a:schemeClr val="tx1"/>
                </a:solidFill>
                <a:effectLst/>
              </a:rPr>
              <a:t>		when SAL &gt; 2000 then SAL * 0.9</a:t>
            </a:r>
          </a:p>
          <a:p>
            <a:pPr lvl="1" algn="l"/>
            <a:r>
              <a:rPr lang="en-US" altLang="zh-CN" i="1" dirty="0">
                <a:solidFill>
                  <a:schemeClr val="tx1"/>
                </a:solidFill>
                <a:effectLst/>
              </a:rPr>
              <a:t>		when SAL &lt;= 2000 then SAL * 0.95</a:t>
            </a:r>
          </a:p>
        </p:txBody>
      </p:sp>
      <p:sp>
        <p:nvSpPr>
          <p:cNvPr id="182279" name="WordArt 8"/>
          <p:cNvSpPr>
            <a:spLocks noChangeArrowheads="1" noChangeShapeType="1" noTextEdit="1"/>
          </p:cNvSpPr>
          <p:nvPr/>
        </p:nvSpPr>
        <p:spPr bwMode="auto">
          <a:xfrm>
            <a:off x="503238" y="3495823"/>
            <a:ext cx="8172450" cy="515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/>
                <a:ea typeface="隶书"/>
              </a:rPr>
              <a:t>执行顺序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/>
                <a:ea typeface="隶书"/>
              </a:rPr>
              <a:t>是①，②，还是②，①？</a:t>
            </a:r>
          </a:p>
        </p:txBody>
      </p:sp>
      <p:sp>
        <p:nvSpPr>
          <p:cNvPr id="8" name="矩形 7"/>
          <p:cNvSpPr/>
          <p:nvPr/>
        </p:nvSpPr>
        <p:spPr>
          <a:xfrm>
            <a:off x="6677819" y="92884"/>
            <a:ext cx="20356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000" cap="none" spc="50" dirty="0" smtClean="0">
                <a:ln w="11430"/>
                <a:solidFill>
                  <a:srgbClr val="FF0000"/>
                </a:solidFill>
                <a:effectLst/>
              </a:rPr>
              <a:t>1-(1-p)</a:t>
            </a:r>
            <a:r>
              <a:rPr lang="en-US" altLang="zh-CN" sz="4000" cap="none" spc="50" baseline="30000" dirty="0" smtClean="0">
                <a:ln w="11430"/>
                <a:solidFill>
                  <a:srgbClr val="FF0000"/>
                </a:solidFill>
                <a:effectLst/>
              </a:rPr>
              <a:t>n</a:t>
            </a:r>
            <a:endParaRPr lang="zh-CN" altLang="en-US" sz="4000" cap="none" spc="50" baseline="30000" dirty="0">
              <a:ln w="11430"/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r>
              <a:rPr lang="zh-CN" altLang="en-US" dirty="0"/>
              <a:t>：记录更新</a:t>
            </a:r>
            <a:r>
              <a:rPr lang="zh-CN" altLang="en-US" dirty="0" smtClean="0"/>
              <a:t>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zh-CN" dirty="0" smtClean="0"/>
              <a:t>执行修改操作只返回影响了多少行的信息，无从获知到底影响到了哪些行。如果在修改操作语句中带上</a:t>
            </a:r>
            <a:r>
              <a:rPr lang="en-US" altLang="zh-CN" b="1" i="1" dirty="0" smtClean="0"/>
              <a:t>output</a:t>
            </a:r>
            <a:r>
              <a:rPr lang="zh-CN" altLang="zh-CN" dirty="0" smtClean="0"/>
              <a:t>，就可以输出具体的影响信息</a:t>
            </a:r>
            <a:endParaRPr lang="en-US" altLang="zh-CN" dirty="0" smtClean="0"/>
          </a:p>
          <a:p>
            <a:pPr algn="ctr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b="1" i="1" dirty="0" smtClean="0"/>
              <a:t>output  </a:t>
            </a:r>
            <a:r>
              <a:rPr lang="en-US" altLang="zh-CN" dirty="0" smtClean="0"/>
              <a:t>{ </a:t>
            </a:r>
            <a:r>
              <a:rPr lang="en-US" altLang="zh-CN" b="1" i="1" dirty="0" smtClean="0"/>
              <a:t>deleted</a:t>
            </a:r>
            <a:r>
              <a:rPr lang="en-US" altLang="zh-CN" dirty="0" smtClean="0"/>
              <a:t> | </a:t>
            </a:r>
            <a:r>
              <a:rPr lang="en-US" altLang="zh-CN" b="1" i="1" dirty="0" smtClean="0"/>
              <a:t>inserted</a:t>
            </a:r>
            <a:r>
              <a:rPr lang="en-US" altLang="zh-CN" dirty="0" smtClean="0"/>
              <a:t> }.</a:t>
            </a:r>
          </a:p>
          <a:p>
            <a:pPr algn="ctr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{ * | </a:t>
            </a:r>
            <a:r>
              <a:rPr lang="en-US" altLang="zh-CN" dirty="0" err="1" smtClean="0"/>
              <a:t>column_name</a:t>
            </a:r>
            <a:r>
              <a:rPr lang="en-US" altLang="zh-CN" dirty="0" smtClean="0"/>
              <a:t> } [</a:t>
            </a:r>
            <a:r>
              <a:rPr lang="en-US" altLang="zh-CN" b="1" i="1" dirty="0" smtClean="0"/>
              <a:t>into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 lvl="1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b="1" i="1" dirty="0" smtClean="0">
                <a:solidFill>
                  <a:srgbClr val="FF0000"/>
                </a:solidFill>
              </a:rPr>
              <a:t>deleted</a:t>
            </a:r>
            <a:r>
              <a:rPr lang="zh-CN" altLang="zh-CN" dirty="0" smtClean="0"/>
              <a:t>和</a:t>
            </a:r>
            <a:r>
              <a:rPr lang="en-US" altLang="zh-CN" b="1" i="1" dirty="0" smtClean="0">
                <a:solidFill>
                  <a:srgbClr val="FF0000"/>
                </a:solidFill>
              </a:rPr>
              <a:t>inserted</a:t>
            </a:r>
            <a:r>
              <a:rPr lang="zh-CN" altLang="zh-CN" dirty="0" smtClean="0"/>
              <a:t>是两个虚表，</a:t>
            </a:r>
            <a:r>
              <a:rPr lang="en-US" altLang="zh-CN" b="1" i="1" dirty="0" smtClean="0"/>
              <a:t>deleted</a:t>
            </a:r>
            <a:r>
              <a:rPr lang="zh-CN" altLang="zh-CN" dirty="0" smtClean="0"/>
              <a:t>里面存放修改之前的值</a:t>
            </a:r>
            <a:r>
              <a:rPr lang="en-US" altLang="zh-CN" dirty="0" smtClean="0"/>
              <a:t>, </a:t>
            </a:r>
            <a:r>
              <a:rPr lang="en-US" altLang="zh-CN" b="1" i="1" dirty="0" smtClean="0"/>
              <a:t>inserted</a:t>
            </a:r>
            <a:r>
              <a:rPr lang="zh-CN" altLang="zh-CN" dirty="0" smtClean="0"/>
              <a:t>里面存放的是修改之后的值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：审计小助手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96752"/>
            <a:ext cx="8892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400" b="1" i="1" dirty="0" smtClean="0">
                <a:solidFill>
                  <a:srgbClr val="660033"/>
                </a:solidFill>
                <a:effectLst/>
              </a:rPr>
              <a:t>declare</a:t>
            </a: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  @</a:t>
            </a:r>
            <a:r>
              <a:rPr lang="en-US" altLang="zh-CN" sz="2400" dirty="0" err="1" smtClean="0">
                <a:solidFill>
                  <a:srgbClr val="660033"/>
                </a:solidFill>
                <a:effectLst/>
              </a:rPr>
              <a:t>recordChange</a:t>
            </a: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  </a:t>
            </a:r>
            <a:r>
              <a:rPr lang="en-US" altLang="zh-CN" sz="2400" b="1" i="1" dirty="0" smtClean="0">
                <a:solidFill>
                  <a:srgbClr val="660033"/>
                </a:solidFill>
                <a:effectLst/>
              </a:rPr>
              <a:t>table</a:t>
            </a:r>
            <a:endParaRPr lang="zh-CN" altLang="zh-CN" sz="2400" dirty="0" smtClean="0">
              <a:solidFill>
                <a:srgbClr val="660033"/>
              </a:solidFill>
              <a:effectLst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(	</a:t>
            </a:r>
            <a:r>
              <a:rPr lang="en-US" altLang="zh-CN" sz="2400" dirty="0" err="1" smtClean="0">
                <a:solidFill>
                  <a:srgbClr val="660033"/>
                </a:solidFill>
                <a:effectLst/>
              </a:rPr>
              <a:t>beforeGrade</a:t>
            </a: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 	</a:t>
            </a:r>
            <a:r>
              <a:rPr lang="en-US" altLang="zh-CN" sz="2400" b="1" i="1" dirty="0" err="1" smtClean="0">
                <a:solidFill>
                  <a:srgbClr val="660033"/>
                </a:solidFill>
                <a:effectLst/>
              </a:rPr>
              <a:t>int</a:t>
            </a: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,</a:t>
            </a:r>
            <a:endParaRPr lang="zh-CN" altLang="zh-CN" sz="2400" dirty="0" smtClean="0">
              <a:solidFill>
                <a:srgbClr val="660033"/>
              </a:solidFill>
              <a:effectLst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	</a:t>
            </a:r>
            <a:r>
              <a:rPr lang="en-US" altLang="zh-CN" sz="2400" dirty="0" err="1" smtClean="0">
                <a:solidFill>
                  <a:srgbClr val="660033"/>
                </a:solidFill>
                <a:effectLst/>
              </a:rPr>
              <a:t>afterGrade</a:t>
            </a: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	</a:t>
            </a:r>
            <a:r>
              <a:rPr lang="en-US" altLang="zh-CN" sz="2400" b="1" i="1" dirty="0" err="1" smtClean="0">
                <a:solidFill>
                  <a:srgbClr val="660033"/>
                </a:solidFill>
                <a:effectLst/>
              </a:rPr>
              <a:t>int</a:t>
            </a:r>
            <a:endParaRPr lang="zh-CN" altLang="zh-CN" sz="2400" dirty="0" smtClean="0">
              <a:solidFill>
                <a:srgbClr val="660033"/>
              </a:solidFill>
              <a:effectLst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660033"/>
                </a:solidFill>
                <a:effectLst/>
              </a:rPr>
              <a:t>)</a:t>
            </a:r>
            <a:endParaRPr lang="zh-CN" altLang="zh-CN" sz="2400" dirty="0" smtClean="0">
              <a:solidFill>
                <a:srgbClr val="660033"/>
              </a:solidFill>
              <a:effectLst/>
            </a:endParaRPr>
          </a:p>
          <a:p>
            <a:pPr algn="just">
              <a:spcBef>
                <a:spcPts val="2400"/>
              </a:spcBef>
            </a:pPr>
            <a:r>
              <a:rPr lang="en-US" altLang="zh-CN" sz="2400" b="1" i="1" dirty="0" smtClean="0">
                <a:effectLst/>
              </a:rPr>
              <a:t>update</a:t>
            </a:r>
            <a:r>
              <a:rPr lang="en-US" altLang="zh-CN" sz="2400" dirty="0" smtClean="0">
                <a:effectLst/>
              </a:rPr>
              <a:t>  sc</a:t>
            </a:r>
            <a:endParaRPr lang="zh-CN" altLang="zh-CN" sz="2400" dirty="0" smtClean="0">
              <a:effectLst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b="1" i="1" dirty="0" smtClean="0">
                <a:effectLst/>
              </a:rPr>
              <a:t>set</a:t>
            </a:r>
            <a:r>
              <a:rPr lang="en-US" altLang="zh-CN" sz="2400" dirty="0" smtClean="0">
                <a:effectLst/>
              </a:rPr>
              <a:t> 	  grade = grade * 1.05</a:t>
            </a:r>
            <a:endParaRPr lang="zh-CN" altLang="zh-CN" sz="2400" dirty="0" smtClean="0">
              <a:effectLst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b="1" i="1" dirty="0" smtClean="0">
                <a:effectLst/>
              </a:rPr>
              <a:t>output  </a:t>
            </a:r>
            <a:r>
              <a:rPr lang="en-US" altLang="zh-CN" sz="2400" b="1" i="1" dirty="0" err="1" smtClean="0">
                <a:effectLst/>
              </a:rPr>
              <a:t>deleted</a:t>
            </a:r>
            <a:r>
              <a:rPr lang="en-US" altLang="zh-CN" sz="2400" dirty="0" err="1" smtClean="0">
                <a:effectLst/>
              </a:rPr>
              <a:t>.grade</a:t>
            </a:r>
            <a:r>
              <a:rPr lang="en-US" altLang="zh-CN" sz="2400" dirty="0" smtClean="0">
                <a:effectLst/>
              </a:rPr>
              <a:t>, </a:t>
            </a:r>
            <a:r>
              <a:rPr lang="en-US" altLang="zh-CN" sz="2400" b="1" i="1" dirty="0" smtClean="0">
                <a:effectLst/>
              </a:rPr>
              <a:t> </a:t>
            </a:r>
            <a:r>
              <a:rPr lang="en-US" altLang="zh-CN" sz="2400" b="1" i="1" dirty="0" err="1" smtClean="0">
                <a:effectLst/>
              </a:rPr>
              <a:t>inserted</a:t>
            </a:r>
            <a:r>
              <a:rPr lang="en-US" altLang="zh-CN" sz="2400" dirty="0" err="1" smtClean="0">
                <a:effectLst/>
              </a:rPr>
              <a:t>.grade</a:t>
            </a:r>
            <a:r>
              <a:rPr lang="en-US" altLang="zh-CN" sz="2400" dirty="0" smtClean="0">
                <a:effectLst/>
              </a:rPr>
              <a:t>  </a:t>
            </a:r>
            <a:r>
              <a:rPr lang="en-US" altLang="zh-CN" sz="2400" b="1" i="1" dirty="0" smtClean="0">
                <a:effectLst/>
              </a:rPr>
              <a:t>into </a:t>
            </a:r>
            <a:r>
              <a:rPr lang="en-US" altLang="zh-CN" sz="2400" dirty="0" smtClean="0">
                <a:effectLst/>
              </a:rPr>
              <a:t> @</a:t>
            </a:r>
            <a:r>
              <a:rPr lang="en-US" altLang="zh-CN" sz="2400" dirty="0" err="1" smtClean="0">
                <a:effectLst/>
              </a:rPr>
              <a:t>recordChange</a:t>
            </a:r>
            <a:endParaRPr lang="zh-CN" altLang="zh-CN" sz="24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5445224"/>
            <a:ext cx="5976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 smtClean="0">
                <a:solidFill>
                  <a:srgbClr val="6600CC"/>
                </a:solidFill>
                <a:effectLst/>
              </a:rPr>
              <a:t>delete from</a:t>
            </a:r>
            <a:r>
              <a:rPr lang="en-US" altLang="zh-CN" sz="2400" dirty="0" smtClean="0">
                <a:solidFill>
                  <a:srgbClr val="6600CC"/>
                </a:solidFill>
                <a:effectLst/>
              </a:rPr>
              <a:t>  sc</a:t>
            </a:r>
            <a:endParaRPr lang="zh-CN" altLang="zh-CN" sz="2400" dirty="0" smtClean="0">
              <a:solidFill>
                <a:srgbClr val="6600CC"/>
              </a:solidFill>
              <a:effectLst/>
            </a:endParaRPr>
          </a:p>
          <a:p>
            <a:pPr algn="just"/>
            <a:r>
              <a:rPr lang="en-US" altLang="zh-CN" sz="2400" b="1" i="1" dirty="0" smtClean="0">
                <a:solidFill>
                  <a:srgbClr val="6600CC"/>
                </a:solidFill>
                <a:effectLst/>
              </a:rPr>
              <a:t>output  deleted</a:t>
            </a:r>
            <a:r>
              <a:rPr lang="en-US" altLang="zh-CN" sz="2400" dirty="0" smtClean="0">
                <a:solidFill>
                  <a:srgbClr val="6600CC"/>
                </a:solidFill>
                <a:effectLst/>
              </a:rPr>
              <a:t>.*  </a:t>
            </a:r>
            <a:r>
              <a:rPr lang="en-US" altLang="zh-CN" sz="2400" b="1" i="1" dirty="0" smtClean="0">
                <a:solidFill>
                  <a:srgbClr val="6600CC"/>
                </a:solidFill>
                <a:effectLst/>
              </a:rPr>
              <a:t>into</a:t>
            </a:r>
            <a:r>
              <a:rPr lang="en-US" altLang="zh-CN" sz="2400" dirty="0" smtClean="0">
                <a:solidFill>
                  <a:srgbClr val="6600CC"/>
                </a:solidFill>
                <a:effectLst/>
              </a:rPr>
              <a:t>  </a:t>
            </a:r>
            <a:r>
              <a:rPr lang="en-US" altLang="zh-CN" sz="2400" dirty="0" err="1" smtClean="0">
                <a:solidFill>
                  <a:srgbClr val="6600CC"/>
                </a:solidFill>
                <a:effectLst/>
              </a:rPr>
              <a:t>delHistory</a:t>
            </a:r>
            <a:endParaRPr lang="zh-CN" altLang="zh-CN" sz="2400" dirty="0">
              <a:solidFill>
                <a:srgbClr val="66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UPSERT</a:t>
            </a:r>
            <a:r>
              <a:rPr lang="zh-CN" altLang="en-US" dirty="0" smtClean="0"/>
              <a:t>：表同步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616606"/>
            <a:ext cx="9143999" cy="508899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在把一组记录加载到表中时，一个经典的挑战是如何识别和处理目标表中已有的记录。常用的方法是如果某记录不存在，就将它插入；如果存在，就用源表中的数据 更新该记录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/>
              <a:t>需要定义复杂的存储过程来完成一系列</a:t>
            </a:r>
            <a:r>
              <a:rPr lang="en-US" altLang="zh-CN" dirty="0"/>
              <a:t>INSERT</a:t>
            </a:r>
            <a:r>
              <a:rPr lang="zh-CN" altLang="en-US" dirty="0"/>
              <a:t>或</a:t>
            </a:r>
            <a:r>
              <a:rPr lang="en-US" altLang="zh-CN" dirty="0"/>
              <a:t>UPDATE</a:t>
            </a:r>
            <a:r>
              <a:rPr lang="zh-CN" altLang="en-US" dirty="0"/>
              <a:t>命令，这个技术通常被称为</a:t>
            </a:r>
            <a:r>
              <a:rPr lang="en-US" altLang="zh-CN" dirty="0" smtClean="0"/>
              <a:t>UPSERT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908720"/>
            <a:ext cx="38651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工作表</a:t>
            </a:r>
            <a:r>
              <a:rPr lang="zh-CN" altLang="en-US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  <a:sym typeface="Wingdings"/>
              </a:rPr>
              <a:t></a:t>
            </a:r>
            <a:r>
              <a:rPr lang="zh-CN" altLang="en-US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历史表</a:t>
            </a:r>
            <a:endParaRPr lang="zh-CN" altLang="en-US" sz="4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表同步：</a:t>
            </a:r>
            <a:r>
              <a:rPr lang="zh-CN" altLang="en-US" dirty="0"/>
              <a:t>跟踪购买</a:t>
            </a:r>
            <a:r>
              <a:rPr lang="zh-CN" altLang="en-US" dirty="0" smtClean="0"/>
              <a:t>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数据仓库中的</a:t>
            </a:r>
            <a:r>
              <a:rPr lang="en-US" altLang="zh-CN" dirty="0" err="1" smtClean="0"/>
              <a:t>FactBuyingHabits</a:t>
            </a:r>
            <a:r>
              <a:rPr lang="zh-CN" altLang="en-US" dirty="0" smtClean="0"/>
              <a:t>表跟踪客户购买产品的最后日期，事务数据库每周都会生成一个包括该周采购情况的</a:t>
            </a:r>
            <a:r>
              <a:rPr lang="en-US" altLang="zh-CN" dirty="0" err="1" smtClean="0"/>
              <a:t>PurchaseRecords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需要定期将</a:t>
            </a:r>
            <a:r>
              <a:rPr lang="en-US" altLang="zh-CN" dirty="0" err="1" smtClean="0"/>
              <a:t>PurchaseRecords</a:t>
            </a:r>
            <a:r>
              <a:rPr lang="zh-CN" altLang="en-US" dirty="0" smtClean="0"/>
              <a:t>表中的信息合并到</a:t>
            </a:r>
            <a:r>
              <a:rPr lang="en-US" altLang="zh-CN" dirty="0" err="1" smtClean="0"/>
              <a:t>FactBuyingHabits</a:t>
            </a:r>
            <a:r>
              <a:rPr lang="zh-CN" altLang="en-US" dirty="0" smtClean="0"/>
              <a:t>表中。对于不存在的产品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客户对，插入新行。对于已存在的产品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客户对，更新最近的购买日期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altLang="zh-CN" sz="2800" dirty="0" smtClean="0"/>
              <a:t>merge</a:t>
            </a:r>
            <a:r>
              <a:rPr lang="zh-CN" altLang="en-US" sz="2800" dirty="0" smtClean="0"/>
              <a:t>子句指定作为插入、更新或删除操作目标的表或视图</a:t>
            </a:r>
            <a:endParaRPr lang="en-US" altLang="zh-CN" sz="2800" dirty="0" smtClean="0"/>
          </a:p>
          <a:p>
            <a:pPr>
              <a:spcBef>
                <a:spcPts val="1800"/>
              </a:spcBef>
              <a:defRPr/>
            </a:pPr>
            <a:r>
              <a:rPr lang="en-US" altLang="zh-CN" sz="2800" dirty="0" smtClean="0"/>
              <a:t>using</a:t>
            </a:r>
            <a:r>
              <a:rPr lang="zh-CN" altLang="en-US" sz="2800" dirty="0" smtClean="0"/>
              <a:t>子句指定要与目标联接的数据源</a:t>
            </a:r>
            <a:endParaRPr lang="en-US" altLang="zh-CN" sz="2800" dirty="0" smtClean="0"/>
          </a:p>
          <a:p>
            <a:pPr>
              <a:spcBef>
                <a:spcPts val="1800"/>
              </a:spcBef>
              <a:defRPr/>
            </a:pPr>
            <a:r>
              <a:rPr lang="en-US" altLang="zh-CN" sz="2800" dirty="0" smtClean="0"/>
              <a:t>on</a:t>
            </a:r>
            <a:r>
              <a:rPr lang="zh-CN" altLang="en-US" sz="2800" dirty="0" smtClean="0"/>
              <a:t>子句指定决定目标与源的匹配位置的联接条件</a:t>
            </a:r>
            <a:endParaRPr lang="en-US" altLang="zh-CN" sz="2800" dirty="0" smtClean="0"/>
          </a:p>
          <a:p>
            <a:pPr>
              <a:spcBef>
                <a:spcPts val="1800"/>
              </a:spcBef>
              <a:defRPr/>
            </a:pPr>
            <a:r>
              <a:rPr lang="en-US" altLang="zh-CN" sz="2800" dirty="0" smtClean="0"/>
              <a:t>when</a:t>
            </a:r>
            <a:r>
              <a:rPr lang="zh-CN" altLang="en-US" sz="2800" dirty="0" smtClean="0"/>
              <a:t>子句（</a:t>
            </a:r>
            <a:r>
              <a:rPr lang="en-US" altLang="zh-CN" sz="2800" dirty="0" smtClean="0"/>
              <a:t>when matched, when not matched by target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when not matched by source</a:t>
            </a:r>
            <a:r>
              <a:rPr lang="zh-CN" altLang="en-US" sz="2800" dirty="0" smtClean="0"/>
              <a:t>）基于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子句的结果和在</a:t>
            </a:r>
            <a:r>
              <a:rPr lang="en-US" altLang="zh-CN" sz="2800" dirty="0" smtClean="0"/>
              <a:t>when</a:t>
            </a:r>
            <a:r>
              <a:rPr lang="zh-CN" altLang="en-US" sz="2800" dirty="0" smtClean="0"/>
              <a:t>子句中指定的任何其他搜索条件指定所要采取的操作</a:t>
            </a:r>
            <a:endParaRPr lang="en-US" altLang="zh-CN" sz="2800" dirty="0" smtClean="0"/>
          </a:p>
          <a:p>
            <a:pPr>
              <a:spcBef>
                <a:spcPts val="1800"/>
              </a:spcBef>
              <a:defRPr/>
            </a:pPr>
            <a:r>
              <a:rPr lang="en-US" altLang="zh-CN" sz="2800" dirty="0" smtClean="0"/>
              <a:t>output</a:t>
            </a:r>
            <a:r>
              <a:rPr lang="zh-CN" altLang="en-US" sz="2800" dirty="0" smtClean="0"/>
              <a:t>子句针对插入、更新或删除的目标中的每一行返回一行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merge</a:t>
            </a:r>
            <a:endParaRPr lang="zh-CN" altLang="en-US" dirty="0"/>
          </a:p>
        </p:txBody>
      </p:sp>
      <p:pic>
        <p:nvPicPr>
          <p:cNvPr id="187395" name="Picture 2" descr="ms-help://MS.SQLCC.v10/MS.SQLSVR.v10.en/s10de_1devconc/local/copyco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251520" y="980728"/>
            <a:ext cx="8742363" cy="56237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lnSpc>
                <a:spcPct val="140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merge</a:t>
            </a:r>
            <a:r>
              <a:rPr lang="en-US" altLang="zh-CN" sz="1600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  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dbo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.FactBuyingHabits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as target</a:t>
            </a:r>
            <a:endParaRPr lang="en-US" altLang="zh-CN" sz="1600" dirty="0">
              <a:solidFill>
                <a:srgbClr val="FF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using 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(</a:t>
            </a:r>
            <a:r>
              <a:rPr lang="en-US" altLang="zh-CN" sz="1600" b="1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select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	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CustomerID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, ProductID, PurchaseDate 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</a:t>
            </a:r>
            <a:r>
              <a:rPr lang="en-US" altLang="zh-CN" sz="1600" b="1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from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	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dbo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.Purchases)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as source</a:t>
            </a:r>
            <a:r>
              <a:rPr lang="zh-CN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endParaRPr lang="en-US" altLang="zh-CN" b="1" dirty="0">
              <a:solidFill>
                <a:srgbClr val="FF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 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on</a:t>
            </a:r>
            <a:r>
              <a:rPr lang="zh-CN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Target.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ProductID =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Source.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ProductID 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and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Target.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CustomerID =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Source.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CustomerID) 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when matched then</a:t>
            </a:r>
            <a:endParaRPr lang="en-US" altLang="zh-CN" b="1" dirty="0">
              <a:solidFill>
                <a:srgbClr val="FF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  </a:t>
            </a:r>
            <a:r>
              <a:rPr lang="en-US" altLang="zh-CN" sz="1600" b="1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update set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Target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.LastPurchaseDate =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Source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.PurchaseDate 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when not matched by target then</a:t>
            </a:r>
            <a:endParaRPr lang="en-US" altLang="zh-CN" b="1" dirty="0">
              <a:solidFill>
                <a:srgbClr val="FF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zh-CN" altLang="zh-CN" sz="1600" b="1" dirty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</a:t>
            </a:r>
            <a:r>
              <a:rPr lang="en-US" altLang="zh-CN" sz="1600" b="1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insert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(CustomerID, ProductID, LastPurchaseDate) 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  <a:p>
            <a:pPr algn="l" eaLnBrk="0" hangingPunct="0">
              <a:lnSpc>
                <a:spcPct val="140000"/>
              </a:lnSpc>
            </a:pPr>
            <a:r>
              <a:rPr lang="en-US" altLang="zh-CN" sz="1600" dirty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                       </a:t>
            </a:r>
            <a:r>
              <a:rPr lang="en-US" altLang="zh-CN" sz="1600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effectLst/>
                <a:latin typeface="Arial Unicode MS" pitchFamily="34" charset="-122"/>
                <a:cs typeface="Courier New" pitchFamily="49" charset="0"/>
              </a:rPr>
              <a:t>values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 (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</a:t>
            </a:r>
            <a:r>
              <a:rPr lang="zh-CN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urce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.CustomerID, </a:t>
            </a:r>
            <a:r>
              <a:rPr lang="zh-CN" altLang="zh-CN" b="1" dirty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Source.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ProductID, </a:t>
            </a:r>
            <a:r>
              <a:rPr lang="zh-CN" altLang="zh-CN" b="1" dirty="0" smtClean="0">
                <a:solidFill>
                  <a:srgbClr val="FF0000"/>
                </a:solidFill>
                <a:effectLst/>
                <a:latin typeface="Arial Unicode MS" pitchFamily="34" charset="-122"/>
                <a:cs typeface="Courier New" pitchFamily="49" charset="0"/>
              </a:rPr>
              <a:t>Source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.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PurchaseDate</a:t>
            </a:r>
            <a:r>
              <a:rPr lang="zh-CN" altLang="zh-CN" sz="1600" dirty="0" smtClean="0">
                <a:solidFill>
                  <a:srgbClr val="000000"/>
                </a:solidFill>
                <a:effectLst/>
                <a:latin typeface="Arial Unicode MS" pitchFamily="34" charset="-122"/>
                <a:cs typeface="Courier New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effectLst/>
              <a:latin typeface="Arial Unicode MS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数据更新功能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0117" y="1108016"/>
            <a:ext cx="2483767" cy="520130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Insert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Delete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Truncate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Update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Output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Merge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插入操作的命令格式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en-US" altLang="zh-CN" dirty="0">
                <a:solidFill>
                  <a:srgbClr val="FF3300"/>
                </a:solidFill>
              </a:rPr>
              <a:t>insert  into</a:t>
            </a:r>
            <a:r>
              <a:rPr lang="en-US" altLang="zh-CN" dirty="0"/>
              <a:t>   </a:t>
            </a:r>
            <a:r>
              <a:rPr lang="zh-CN" altLang="en-US" dirty="0"/>
              <a:t>表名  </a:t>
            </a:r>
            <a:r>
              <a:rPr lang="en-US" altLang="zh-CN" dirty="0"/>
              <a:t>[</a:t>
            </a:r>
            <a:r>
              <a:rPr lang="zh-CN" altLang="en-US" dirty="0"/>
              <a:t>（列名</a:t>
            </a:r>
            <a:r>
              <a:rPr lang="en-US" altLang="zh-CN" dirty="0"/>
              <a:t>[</a:t>
            </a:r>
            <a:r>
              <a:rPr lang="zh-CN" altLang="en-US" dirty="0"/>
              <a:t>，列名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]</a:t>
            </a:r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en-US" altLang="zh-CN" dirty="0">
                <a:solidFill>
                  <a:srgbClr val="FF3300"/>
                </a:solidFill>
              </a:rPr>
              <a:t>values </a:t>
            </a:r>
            <a:r>
              <a:rPr lang="en-US" altLang="zh-CN" dirty="0"/>
              <a:t>   </a:t>
            </a:r>
            <a:r>
              <a:rPr lang="zh-CN" altLang="en-US" dirty="0"/>
              <a:t>（值 </a:t>
            </a:r>
            <a:r>
              <a:rPr lang="en-US" altLang="zh-CN" dirty="0"/>
              <a:t>[</a:t>
            </a:r>
            <a:r>
              <a:rPr lang="zh-CN" altLang="en-US" dirty="0"/>
              <a:t>，值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/>
              </a:rPr>
              <a:t>…</a:t>
            </a:r>
            <a:r>
              <a:rPr lang="zh-CN" altLang="en-US" dirty="0"/>
              <a:t>）</a:t>
            </a:r>
            <a:endParaRPr lang="zh-CN" altLang="en-US" sz="3600" dirty="0"/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zh-CN" altLang="en-US" b="1" dirty="0"/>
              <a:t>插入一条指定好值</a:t>
            </a:r>
            <a:r>
              <a:rPr lang="zh-CN" altLang="en-US" b="1" dirty="0" smtClean="0"/>
              <a:t>的行</a:t>
            </a:r>
            <a:endParaRPr lang="zh-CN" altLang="en-US" b="1" dirty="0"/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endParaRPr lang="zh-CN" altLang="en-US" b="1" dirty="0"/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en-US" altLang="zh-CN" dirty="0">
                <a:solidFill>
                  <a:srgbClr val="FF3300"/>
                </a:solidFill>
              </a:rPr>
              <a:t>insert  into</a:t>
            </a:r>
            <a:r>
              <a:rPr lang="en-US" altLang="zh-CN" dirty="0"/>
              <a:t>   </a:t>
            </a:r>
            <a:r>
              <a:rPr lang="zh-CN" altLang="en-US" dirty="0"/>
              <a:t>表名  </a:t>
            </a:r>
            <a:r>
              <a:rPr lang="en-US" altLang="zh-CN" dirty="0"/>
              <a:t>[</a:t>
            </a:r>
            <a:r>
              <a:rPr lang="zh-CN" altLang="en-US" dirty="0"/>
              <a:t>（列名</a:t>
            </a:r>
            <a:r>
              <a:rPr lang="en-US" altLang="zh-CN" dirty="0"/>
              <a:t>[</a:t>
            </a:r>
            <a:r>
              <a:rPr lang="zh-CN" altLang="en-US" dirty="0"/>
              <a:t>，列名</a:t>
            </a:r>
            <a:r>
              <a:rPr lang="en-US" altLang="zh-CN" dirty="0"/>
              <a:t>]</a:t>
            </a:r>
            <a:r>
              <a:rPr lang="en-US" altLang="zh-CN" dirty="0">
                <a:latin typeface="Times New Roman"/>
              </a:rPr>
              <a:t>…</a:t>
            </a:r>
            <a:r>
              <a:rPr lang="en-US" altLang="zh-CN" dirty="0"/>
              <a:t>]</a:t>
            </a:r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zh-CN" altLang="en-US" dirty="0"/>
              <a:t>（子查询）</a:t>
            </a:r>
            <a:endParaRPr lang="zh-CN" altLang="en-US" sz="3600" dirty="0"/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  <a:buNone/>
              <a:defRPr/>
            </a:pPr>
            <a:r>
              <a:rPr lang="zh-CN" altLang="en-US" b="1" dirty="0"/>
              <a:t>插入子查询结果中的</a:t>
            </a:r>
            <a:r>
              <a:rPr lang="zh-CN" altLang="en-US" b="1" dirty="0" smtClean="0"/>
              <a:t>若干行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插入显式行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b="1" dirty="0"/>
              <a:t>insert  into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  <a:r>
              <a:rPr lang="en-US" altLang="zh-CN" dirty="0"/>
              <a:t>PROF </a:t>
            </a:r>
            <a:r>
              <a:rPr lang="en-US" altLang="zh-CN" b="1" dirty="0"/>
              <a:t> 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b="1" dirty="0"/>
              <a:t>			values</a:t>
            </a:r>
            <a:r>
              <a:rPr lang="en-US" altLang="zh-CN" dirty="0"/>
              <a:t> 	( P123, </a:t>
            </a:r>
            <a:r>
              <a:rPr lang="en-US" altLang="zh-CN" dirty="0">
                <a:latin typeface="Times New Roman"/>
              </a:rPr>
              <a:t>“</a:t>
            </a:r>
            <a:r>
              <a:rPr lang="zh-CN" altLang="en-US" dirty="0"/>
              <a:t>王明</a:t>
            </a:r>
            <a:r>
              <a:rPr lang="en-US" altLang="en-US" dirty="0">
                <a:latin typeface="Times New Roman"/>
              </a:rPr>
              <a:t>”</a:t>
            </a:r>
            <a:r>
              <a:rPr lang="en-US" altLang="en-US" dirty="0"/>
              <a:t>, 35, </a:t>
            </a:r>
            <a:r>
              <a:rPr lang="en-US" altLang="zh-CN" dirty="0"/>
              <a:t>D08, 498 ),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dirty="0"/>
              <a:t>					( P124, </a:t>
            </a:r>
            <a:r>
              <a:rPr lang="en-US" altLang="zh-CN" dirty="0">
                <a:latin typeface="Times New Roman"/>
              </a:rPr>
              <a:t>“</a:t>
            </a:r>
            <a:r>
              <a:rPr lang="zh-CN" altLang="en-US" dirty="0">
                <a:latin typeface="Times New Roman"/>
              </a:rPr>
              <a:t>李</a:t>
            </a:r>
            <a:r>
              <a:rPr lang="zh-CN" altLang="en-US" dirty="0"/>
              <a:t>明</a:t>
            </a:r>
            <a:r>
              <a:rPr lang="en-US" altLang="en-US" dirty="0">
                <a:latin typeface="Times New Roman"/>
              </a:rPr>
              <a:t>”</a:t>
            </a:r>
            <a:r>
              <a:rPr lang="en-US" altLang="en-US" dirty="0"/>
              <a:t>, 38, </a:t>
            </a:r>
            <a:r>
              <a:rPr lang="en-US" altLang="zh-CN" dirty="0"/>
              <a:t>D01, 698 )</a:t>
            </a:r>
          </a:p>
          <a:p>
            <a:pPr lvl="1" algn="l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b="1" dirty="0" smtClean="0"/>
              <a:t>insert  </a:t>
            </a:r>
            <a:r>
              <a:rPr lang="en-US" altLang="zh-CN" b="1" dirty="0"/>
              <a:t>into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  <a:r>
              <a:rPr lang="en-US" altLang="zh-CN" dirty="0"/>
              <a:t>PROF</a:t>
            </a:r>
            <a:r>
              <a:rPr lang="en-US" altLang="zh-CN" b="1" dirty="0"/>
              <a:t> </a:t>
            </a:r>
            <a:r>
              <a:rPr lang="en-US" altLang="zh-CN" dirty="0"/>
              <a:t>(P#, PNAME, D#)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en-US" altLang="zh-CN" b="1" dirty="0"/>
              <a:t>			values</a:t>
            </a:r>
            <a:r>
              <a:rPr lang="en-US" altLang="zh-CN" dirty="0"/>
              <a:t> ( P123, </a:t>
            </a:r>
            <a:r>
              <a:rPr lang="en-US" altLang="zh-CN" dirty="0">
                <a:latin typeface="Times New Roman"/>
              </a:rPr>
              <a:t>“</a:t>
            </a:r>
            <a:r>
              <a:rPr lang="zh-CN" altLang="en-US" dirty="0"/>
              <a:t>王明</a:t>
            </a:r>
            <a:r>
              <a:rPr lang="en-US" altLang="en-US" dirty="0">
                <a:latin typeface="Times New Roman"/>
              </a:rPr>
              <a:t>”</a:t>
            </a:r>
            <a:r>
              <a:rPr lang="en-US" altLang="en-US" dirty="0"/>
              <a:t>, </a:t>
            </a:r>
            <a:r>
              <a:rPr lang="en-US" altLang="zh-CN" dirty="0"/>
              <a:t>D08 )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158" y="5301208"/>
            <a:ext cx="5211683" cy="1169551"/>
          </a:xfrm>
          <a:prstGeom prst="rect">
            <a:avLst/>
          </a:prstGeom>
          <a:gradFill rotWithShape="0">
            <a:gsLst>
              <a:gs pos="0">
                <a:srgbClr val="005CBF"/>
              </a:gs>
              <a:gs pos="25000">
                <a:srgbClr val="0087E6"/>
              </a:gs>
              <a:gs pos="75000">
                <a:srgbClr val="21D6E0"/>
              </a:gs>
              <a:gs pos="100000">
                <a:srgbClr val="03D4A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</p:spPr>
        <p:txBody>
          <a:bodyPr wrap="none">
            <a:spAutoFit/>
            <a:flatTx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思考：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SAL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取何值？</a:t>
            </a:r>
            <a:endParaRPr lang="en-US" altLang="zh-CN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如何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防止插入带有空值的元组？</a:t>
            </a:r>
          </a:p>
        </p:txBody>
      </p:sp>
    </p:spTree>
    <p:extLst>
      <p:ext uri="{BB962C8B-B14F-4D97-AF65-F5344CB8AC3E}">
        <p14:creationId xmlns:p14="http://schemas.microsoft.com/office/powerpoint/2010/main" val="25943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插入子查询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将平均成绩大于</a:t>
            </a:r>
            <a:r>
              <a:rPr lang="en-US" altLang="zh-CN" dirty="0"/>
              <a:t>90</a:t>
            </a:r>
            <a:r>
              <a:rPr lang="zh-CN" altLang="en-US" dirty="0"/>
              <a:t>的学生加入到</a:t>
            </a:r>
            <a:r>
              <a:rPr lang="en-US" altLang="zh-CN" dirty="0"/>
              <a:t>EXCELLENT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116013" y="1772816"/>
            <a:ext cx="5543550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insert  into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EXCELLENT ( S#, GRADE)</a:t>
            </a:r>
          </a:p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select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 S# , </a:t>
            </a:r>
            <a:r>
              <a:rPr lang="en-US" altLang="zh-CN" b="1" i="1" dirty="0" err="1">
                <a:solidFill>
                  <a:schemeClr val="tx1"/>
                </a:solidFill>
                <a:effectLst/>
              </a:rPr>
              <a:t>avg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(GRADE)</a:t>
            </a:r>
          </a:p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from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  SC</a:t>
            </a:r>
          </a:p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group  by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(S#)</a:t>
            </a:r>
          </a:p>
          <a:p>
            <a:pPr lvl="1" algn="l"/>
            <a:r>
              <a:rPr lang="en-US" altLang="zh-CN" b="1" i="1" dirty="0">
                <a:solidFill>
                  <a:schemeClr val="tx1"/>
                </a:solidFill>
                <a:effectLst/>
              </a:rPr>
              <a:t>having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  </a:t>
            </a:r>
            <a:r>
              <a:rPr lang="en-US" altLang="zh-CN" b="1" i="1" dirty="0" err="1">
                <a:solidFill>
                  <a:schemeClr val="tx1"/>
                </a:solidFill>
                <a:effectLst/>
              </a:rPr>
              <a:t>avg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(GRADE) &gt; 90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16013" y="4220741"/>
            <a:ext cx="4897437" cy="2225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select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 S# , </a:t>
            </a:r>
            <a:r>
              <a:rPr lang="en-US" altLang="zh-CN" b="1" i="1">
                <a:solidFill>
                  <a:schemeClr val="tx1"/>
                </a:solidFill>
                <a:effectLst/>
              </a:rPr>
              <a:t>avg</a:t>
            </a:r>
            <a:r>
              <a:rPr lang="en-US" altLang="zh-CN" i="1">
                <a:solidFill>
                  <a:schemeClr val="tx1"/>
                </a:solidFill>
                <a:effectLst/>
              </a:rPr>
              <a:t>(GRADE)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into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EXCELLENT ( S#, GRADE)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from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  SC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group  by</a:t>
            </a:r>
            <a:r>
              <a:rPr lang="en-US" altLang="zh-CN" i="1">
                <a:solidFill>
                  <a:schemeClr val="tx1"/>
                </a:solidFill>
                <a:effectLst/>
              </a:rPr>
              <a:t> (S#)</a:t>
            </a:r>
          </a:p>
          <a:p>
            <a:pPr lvl="1" algn="l"/>
            <a:r>
              <a:rPr lang="en-US" altLang="zh-CN" b="1" i="1">
                <a:solidFill>
                  <a:schemeClr val="tx1"/>
                </a:solidFill>
                <a:effectLst/>
              </a:rPr>
              <a:t>having</a:t>
            </a:r>
            <a:r>
              <a:rPr lang="en-US" altLang="zh-CN" i="1">
                <a:solidFill>
                  <a:schemeClr val="tx1"/>
                </a:solidFill>
                <a:effectLst/>
              </a:rPr>
              <a:t>  </a:t>
            </a:r>
            <a:r>
              <a:rPr lang="en-US" altLang="zh-CN" b="1" i="1">
                <a:solidFill>
                  <a:schemeClr val="tx1"/>
                </a:solidFill>
                <a:effectLst/>
              </a:rPr>
              <a:t>avg</a:t>
            </a:r>
            <a:r>
              <a:rPr lang="en-US" altLang="zh-CN" i="1">
                <a:solidFill>
                  <a:schemeClr val="tx1"/>
                </a:solidFill>
                <a:effectLst/>
              </a:rPr>
              <a:t>(GRADE) &gt; 90</a:t>
            </a:r>
          </a:p>
        </p:txBody>
      </p:sp>
    </p:spTree>
    <p:extLst>
      <p:ext uri="{BB962C8B-B14F-4D97-AF65-F5344CB8AC3E}">
        <p14:creationId xmlns:p14="http://schemas.microsoft.com/office/powerpoint/2010/main" val="26610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复制一个数据文件至数据库表中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bulk insert </a:t>
            </a:r>
            <a:r>
              <a:rPr lang="zh-CN" altLang="en-US" dirty="0"/>
              <a:t>表名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from  </a:t>
            </a:r>
            <a:r>
              <a:rPr lang="zh-CN" altLang="en-US" dirty="0"/>
              <a:t>数据文件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dirty="0"/>
              <a:t>with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b="1" dirty="0"/>
              <a:t>	(</a:t>
            </a:r>
            <a:r>
              <a:rPr lang="en-US" altLang="zh-CN" dirty="0" err="1">
                <a:effectLst/>
              </a:rPr>
              <a:t>batchsize</a:t>
            </a:r>
            <a:r>
              <a:rPr lang="en-US" altLang="zh-CN" b="1" dirty="0"/>
              <a:t> = </a:t>
            </a:r>
            <a:r>
              <a:rPr lang="zh-CN" altLang="en-US" dirty="0">
                <a:solidFill>
                  <a:srgbClr val="FF3300"/>
                </a:solidFill>
                <a:effectLst/>
              </a:rPr>
              <a:t>指定批处理中的行数</a:t>
            </a:r>
            <a:r>
              <a:rPr lang="en-US" altLang="zh-CN" dirty="0"/>
              <a:t>,</a:t>
            </a:r>
            <a:endParaRPr lang="en-US" altLang="zh-CN" dirty="0">
              <a:solidFill>
                <a:srgbClr val="FF3300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check_constraints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datafiletype</a:t>
            </a:r>
            <a:r>
              <a:rPr lang="en-US" altLang="zh-CN" dirty="0"/>
              <a:t> </a:t>
            </a:r>
            <a:r>
              <a:rPr lang="en-US" altLang="zh-CN" b="1" dirty="0"/>
              <a:t>= </a:t>
            </a:r>
            <a:r>
              <a:rPr lang="zh-CN" altLang="en-US" dirty="0">
                <a:solidFill>
                  <a:srgbClr val="FF3300"/>
                </a:solidFill>
              </a:rPr>
              <a:t>数据文件类型</a:t>
            </a:r>
            <a:r>
              <a:rPr lang="en-US" altLang="zh-CN" dirty="0"/>
              <a:t>,</a:t>
            </a:r>
            <a:endParaRPr lang="en-US" altLang="zh-CN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fieldterminator</a:t>
            </a:r>
            <a:r>
              <a:rPr lang="en-US" altLang="zh-CN" dirty="0"/>
              <a:t> </a:t>
            </a:r>
            <a:r>
              <a:rPr lang="en-US" altLang="zh-CN" b="1" dirty="0"/>
              <a:t>= </a:t>
            </a:r>
            <a:r>
              <a:rPr lang="zh-CN" altLang="en-US" dirty="0">
                <a:solidFill>
                  <a:srgbClr val="FF3300"/>
                </a:solidFill>
                <a:effectLst/>
              </a:rPr>
              <a:t>字段终止符</a:t>
            </a:r>
            <a:r>
              <a:rPr lang="en-US" altLang="zh-CN" dirty="0"/>
              <a:t>,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maxerrors</a:t>
            </a:r>
            <a:r>
              <a:rPr lang="en-US" altLang="zh-CN" dirty="0"/>
              <a:t> </a:t>
            </a:r>
            <a:r>
              <a:rPr lang="en-US" altLang="zh-CN" b="1" dirty="0"/>
              <a:t>= </a:t>
            </a:r>
            <a:r>
              <a:rPr lang="zh-CN" altLang="en-US" dirty="0">
                <a:solidFill>
                  <a:srgbClr val="FF3300"/>
                </a:solidFill>
                <a:effectLst/>
              </a:rPr>
              <a:t>所容忍的最大错误数目</a:t>
            </a:r>
            <a:r>
              <a:rPr lang="en-US" altLang="zh-CN" dirty="0"/>
              <a:t>,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rowterminator</a:t>
            </a:r>
            <a:r>
              <a:rPr lang="en-US" altLang="zh-CN" dirty="0"/>
              <a:t> </a:t>
            </a:r>
            <a:r>
              <a:rPr lang="en-US" altLang="zh-CN" b="1" dirty="0"/>
              <a:t>= </a:t>
            </a:r>
            <a:r>
              <a:rPr lang="zh-CN" altLang="en-US" dirty="0">
                <a:solidFill>
                  <a:srgbClr val="FF3300"/>
                </a:solidFill>
                <a:effectLst/>
              </a:rPr>
              <a:t>行终止符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删除操作的命令格式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lnSpc>
                <a:spcPct val="150000"/>
              </a:lnSpc>
              <a:buNone/>
              <a:defRPr/>
            </a:pP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   from</a:t>
            </a:r>
            <a:r>
              <a:rPr lang="en-US" altLang="zh-CN" sz="3200" dirty="0"/>
              <a:t>   </a:t>
            </a:r>
            <a:r>
              <a:rPr lang="zh-CN" altLang="en-US" sz="3200" dirty="0"/>
              <a:t>表名  </a:t>
            </a:r>
            <a:r>
              <a:rPr lang="en-US" altLang="en-US" sz="3200" dirty="0"/>
              <a:t>[</a:t>
            </a:r>
            <a:r>
              <a:rPr lang="en-US" altLang="zh-CN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altLang="zh-CN" sz="3200" dirty="0"/>
              <a:t>  </a:t>
            </a:r>
            <a:r>
              <a:rPr lang="zh-CN" altLang="en-US" sz="3200" dirty="0"/>
              <a:t>条件表达式</a:t>
            </a:r>
            <a:r>
              <a:rPr lang="en-US" altLang="zh-CN" sz="3200" dirty="0"/>
              <a:t>]</a:t>
            </a:r>
          </a:p>
          <a:p>
            <a:pPr lvl="1" eaLnBrk="1" hangingPunct="1">
              <a:lnSpc>
                <a:spcPct val="150000"/>
              </a:lnSpc>
              <a:spcBef>
                <a:spcPct val="55000"/>
              </a:spcBef>
              <a:buNone/>
              <a:defRPr/>
            </a:pPr>
            <a:r>
              <a:rPr lang="en-US" altLang="zh-CN" sz="3200" dirty="0"/>
              <a:t>	</a:t>
            </a:r>
            <a:r>
              <a:rPr lang="zh-CN" altLang="en-US" sz="3200" dirty="0"/>
              <a:t>从表中删除符合条件的元组，如果没有</a:t>
            </a:r>
            <a:r>
              <a:rPr lang="en-US" altLang="zh-CN" sz="3200" dirty="0"/>
              <a:t>where</a:t>
            </a:r>
            <a:r>
              <a:rPr lang="zh-CN" altLang="en-US" sz="3200" dirty="0"/>
              <a:t>语句，则删除所有元组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dirty="0" smtClean="0"/>
              <a:t>示例：</a:t>
            </a:r>
            <a:r>
              <a:rPr lang="zh-CN" altLang="en-US" dirty="0" smtClean="0"/>
              <a:t>清除</a:t>
            </a:r>
            <a:r>
              <a:rPr lang="zh-CN" altLang="en-US" dirty="0"/>
              <a:t>所有选课记录</a:t>
            </a:r>
          </a:p>
          <a:p>
            <a:pPr lvl="1" algn="l" eaLnBrk="1" hangingPunct="1">
              <a:lnSpc>
                <a:spcPct val="150000"/>
              </a:lnSpc>
              <a:buNone/>
              <a:defRPr/>
            </a:pPr>
            <a:r>
              <a:rPr lang="zh-CN" altLang="en-US" dirty="0"/>
              <a:t>	</a:t>
            </a:r>
            <a:r>
              <a:rPr lang="en-US" altLang="zh-CN" b="1" i="1" dirty="0"/>
              <a:t>delete   from</a:t>
            </a:r>
            <a:r>
              <a:rPr lang="en-US" altLang="zh-CN" i="1" dirty="0"/>
              <a:t>    SC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6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删除操作示例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删除王明老师所有的任课记录</a:t>
            </a:r>
          </a:p>
          <a:p>
            <a:pPr lvl="1" algn="l" eaLnBrk="1" hangingPunct="1">
              <a:buNone/>
            </a:pPr>
            <a:r>
              <a:rPr lang="zh-CN" altLang="en-US" dirty="0"/>
              <a:t>	</a:t>
            </a:r>
            <a:r>
              <a:rPr lang="en-US" altLang="zh-CN" b="1" dirty="0"/>
              <a:t>delete   from</a:t>
            </a:r>
            <a:r>
              <a:rPr lang="en-US" altLang="zh-CN" dirty="0"/>
              <a:t>    PC</a:t>
            </a:r>
          </a:p>
          <a:p>
            <a:pPr lvl="1" algn="l" eaLnBrk="1" hangingPunct="1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where</a:t>
            </a:r>
            <a:r>
              <a:rPr lang="en-US" altLang="zh-CN" dirty="0"/>
              <a:t>   P# 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   </a:t>
            </a:r>
          </a:p>
          <a:p>
            <a:pPr lvl="1" algn="l" eaLnBrk="1" hangingPunct="1">
              <a:buNone/>
            </a:pPr>
            <a:r>
              <a:rPr lang="en-US" altLang="zh-CN" dirty="0"/>
              <a:t>				 (</a:t>
            </a:r>
            <a:r>
              <a:rPr lang="en-US" altLang="zh-CN" b="1" dirty="0"/>
              <a:t>select</a:t>
            </a:r>
            <a:r>
              <a:rPr lang="en-US" altLang="zh-CN" dirty="0"/>
              <a:t>   P# </a:t>
            </a:r>
          </a:p>
          <a:p>
            <a:pPr lvl="1" algn="l" eaLnBrk="1" hangingPunct="1">
              <a:buNone/>
            </a:pPr>
            <a:r>
              <a:rPr lang="en-US" altLang="zh-CN" dirty="0"/>
              <a:t>				  </a:t>
            </a:r>
            <a:r>
              <a:rPr lang="en-US" altLang="zh-CN" b="1" dirty="0"/>
              <a:t>from</a:t>
            </a:r>
            <a:r>
              <a:rPr lang="en-US" altLang="zh-CN" dirty="0"/>
              <a:t>     PROF</a:t>
            </a:r>
          </a:p>
          <a:p>
            <a:pPr lvl="1" algn="l" eaLnBrk="1" hangingPunct="1">
              <a:buNone/>
            </a:pPr>
            <a:r>
              <a:rPr lang="en-US" altLang="zh-CN" dirty="0"/>
              <a:t>				  </a:t>
            </a:r>
            <a:r>
              <a:rPr lang="en-US" altLang="zh-CN" b="1" dirty="0"/>
              <a:t>where</a:t>
            </a:r>
            <a:r>
              <a:rPr lang="en-US" altLang="zh-CN" dirty="0"/>
              <a:t>  PNAME = </a:t>
            </a:r>
            <a:r>
              <a:rPr lang="en-US" altLang="zh-CN" dirty="0">
                <a:latin typeface="Times New Roman" pitchFamily="18" charset="0"/>
              </a:rPr>
              <a:t>“</a:t>
            </a:r>
            <a:r>
              <a:rPr lang="zh-CN" altLang="en-US" dirty="0"/>
              <a:t>王明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en-US" altLang="zh-CN" dirty="0"/>
              <a:t>)</a:t>
            </a:r>
            <a:r>
              <a:rPr lang="en-US" altLang="zh-CN" sz="3200" dirty="0"/>
              <a:t>	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4797152"/>
            <a:ext cx="88026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delete   from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    X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	</a:t>
            </a:r>
            <a:r>
              <a:rPr lang="en-US" altLang="zh-CN" sz="2800" b="1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from</a:t>
            </a:r>
            <a:r>
              <a:rPr lang="en-US" altLang="zh-CN" sz="2800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	  PC X </a:t>
            </a:r>
            <a:r>
              <a:rPr lang="en-US" altLang="zh-CN" sz="2800" b="1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 join  </a:t>
            </a:r>
            <a:r>
              <a:rPr lang="en-US" altLang="zh-CN" sz="2800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PROF  </a:t>
            </a:r>
            <a:r>
              <a:rPr lang="en-US" altLang="zh-CN" sz="2800" b="1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on</a:t>
            </a:r>
            <a:r>
              <a:rPr lang="en-US" altLang="zh-CN" sz="2800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  </a:t>
            </a:r>
            <a:r>
              <a:rPr lang="en-US" altLang="zh-CN" sz="2800" kern="0" dirty="0" err="1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X.p</a:t>
            </a:r>
            <a:r>
              <a:rPr lang="en-US" altLang="zh-CN" sz="2800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# = </a:t>
            </a:r>
            <a:r>
              <a:rPr lang="en-US" altLang="zh-CN" sz="2800" kern="0" dirty="0" err="1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PROF.p</a:t>
            </a:r>
            <a:r>
              <a:rPr lang="en-US" altLang="zh-CN" sz="2800" kern="0" dirty="0" smtClean="0">
                <a:solidFill>
                  <a:srgbClr val="FF0000"/>
                </a:solidFill>
                <a:effectLst/>
                <a:latin typeface="+mn-lt"/>
                <a:ea typeface="华文新魏" pitchFamily="2" charset="-122"/>
              </a:rPr>
              <a:t>#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where 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PNAME =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</a:rPr>
              <a:t>“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itchFamily="2" charset="-122"/>
              </a:rPr>
              <a:t>王明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</a:rPr>
              <a:t>”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9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删除操作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dirty="0" smtClean="0"/>
              <a:t>删除低于平均工资的老师记录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b="1" dirty="0" smtClean="0"/>
              <a:t>delete   from</a:t>
            </a:r>
            <a:r>
              <a:rPr lang="en-US" altLang="zh-CN" dirty="0" smtClean="0"/>
              <a:t>    PROF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where</a:t>
            </a:r>
            <a:r>
              <a:rPr lang="en-US" altLang="zh-CN" dirty="0" smtClean="0"/>
              <a:t>     SAL  &lt;   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				(</a:t>
            </a:r>
            <a:r>
              <a:rPr lang="en-US" altLang="zh-CN" b="1" dirty="0" smtClean="0"/>
              <a:t>select</a:t>
            </a:r>
            <a:r>
              <a:rPr lang="en-US" altLang="zh-CN" dirty="0" smtClean="0"/>
              <a:t>   </a:t>
            </a:r>
            <a:r>
              <a:rPr lang="en-US" altLang="zh-CN" b="1" dirty="0" err="1" smtClean="0"/>
              <a:t>avg</a:t>
            </a:r>
            <a:r>
              <a:rPr lang="en-US" altLang="zh-CN" dirty="0" smtClean="0"/>
              <a:t>(SAL) 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				 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    PROF)</a:t>
            </a:r>
          </a:p>
          <a:p>
            <a:pPr lvl="1"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思考：是先找到所有符合条件的行，一并删除，还是找到一个删除一个？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arrow"/>
        </a:ln>
        <a:effectLst>
          <a:outerShdw blurRad="50800" dist="50800" dir="5400000" algn="ctr" rotWithShape="0">
            <a:schemeClr val="bg1"/>
          </a:outerShdw>
        </a:effectLst>
        <a:scene3d>
          <a:camera prst="legacyObliqueTopRight"/>
          <a:lightRig rig="legacyFlat3" dir="b"/>
        </a:scene3d>
        <a:sp3d extrusionH="76200" prstMaterial="legacyMatte">
          <a:extrusionClr>
            <a:schemeClr val="tx1"/>
          </a:extrusionClr>
        </a:sp3d>
      </a:spPr>
      <a:bodyPr/>
      <a:lstStyle/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chap04</Template>
  <TotalTime>18189</TotalTime>
  <Words>720</Words>
  <Application>Microsoft Office PowerPoint</Application>
  <PresentationFormat>全屏显示(4:3)</PresentationFormat>
  <Paragraphs>158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华文新魏</vt:lpstr>
      <vt:lpstr>楷体_GB2312</vt:lpstr>
      <vt:lpstr>隶书</vt:lpstr>
      <vt:lpstr>宋体</vt:lpstr>
      <vt:lpstr>Courier New</vt:lpstr>
      <vt:lpstr>French Script MT</vt:lpstr>
      <vt:lpstr>Tahoma</vt:lpstr>
      <vt:lpstr>Times New Roman</vt:lpstr>
      <vt:lpstr>Wingdings</vt:lpstr>
      <vt:lpstr>chap04</vt:lpstr>
      <vt:lpstr>2_Blends</vt:lpstr>
      <vt:lpstr>PowerPoint 演示文稿</vt:lpstr>
      <vt:lpstr>SQL数据更新功能</vt:lpstr>
      <vt:lpstr>插入操作的命令格式</vt:lpstr>
      <vt:lpstr>插入显式行</vt:lpstr>
      <vt:lpstr>插入子查询</vt:lpstr>
      <vt:lpstr>批量插入</vt:lpstr>
      <vt:lpstr>删除操作的命令格式</vt:lpstr>
      <vt:lpstr>删除操作示例</vt:lpstr>
      <vt:lpstr>删除操作</vt:lpstr>
      <vt:lpstr>清空表</vt:lpstr>
      <vt:lpstr>更新操作的命令格式</vt:lpstr>
      <vt:lpstr>更新操作</vt:lpstr>
      <vt:lpstr>墨菲定律</vt:lpstr>
      <vt:lpstr>Output：记录更新历史</vt:lpstr>
      <vt:lpstr>Output：审计小助手</vt:lpstr>
      <vt:lpstr>UPSERT：表同步</vt:lpstr>
      <vt:lpstr>表同步：跟踪购买习惯</vt:lpstr>
      <vt:lpstr>merge</vt:lpstr>
      <vt:lpstr>merge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ljchen</dc:creator>
  <cp:lastModifiedBy>CHEN lijun</cp:lastModifiedBy>
  <cp:revision>321</cp:revision>
  <cp:lastPrinted>2000-10-10T23:56:11Z</cp:lastPrinted>
  <dcterms:created xsi:type="dcterms:W3CDTF">2002-10-17T01:15:20Z</dcterms:created>
  <dcterms:modified xsi:type="dcterms:W3CDTF">2018-06-30T00:09:16Z</dcterms:modified>
</cp:coreProperties>
</file>