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99" r:id="rId2"/>
  </p:sldMasterIdLst>
  <p:notesMasterIdLst>
    <p:notesMasterId r:id="rId73"/>
  </p:notesMasterIdLst>
  <p:handoutMasterIdLst>
    <p:handoutMasterId r:id="rId74"/>
  </p:handoutMasterIdLst>
  <p:sldIdLst>
    <p:sldId id="774" r:id="rId3"/>
    <p:sldId id="866" r:id="rId4"/>
    <p:sldId id="269" r:id="rId5"/>
    <p:sldId id="723" r:id="rId6"/>
    <p:sldId id="270" r:id="rId7"/>
    <p:sldId id="778" r:id="rId8"/>
    <p:sldId id="272" r:id="rId9"/>
    <p:sldId id="836" r:id="rId10"/>
    <p:sldId id="592" r:id="rId11"/>
    <p:sldId id="591" r:id="rId12"/>
    <p:sldId id="277" r:id="rId13"/>
    <p:sldId id="416" r:id="rId14"/>
    <p:sldId id="549" r:id="rId15"/>
    <p:sldId id="417" r:id="rId16"/>
    <p:sldId id="418" r:id="rId17"/>
    <p:sldId id="419" r:id="rId18"/>
    <p:sldId id="867" r:id="rId19"/>
    <p:sldId id="622" r:id="rId20"/>
    <p:sldId id="807" r:id="rId21"/>
    <p:sldId id="808" r:id="rId22"/>
    <p:sldId id="830" r:id="rId23"/>
    <p:sldId id="809" r:id="rId24"/>
    <p:sldId id="810" r:id="rId25"/>
    <p:sldId id="621" r:id="rId26"/>
    <p:sldId id="806" r:id="rId27"/>
    <p:sldId id="868" r:id="rId28"/>
    <p:sldId id="782" r:id="rId29"/>
    <p:sldId id="783" r:id="rId30"/>
    <p:sldId id="869" r:id="rId31"/>
    <p:sldId id="870" r:id="rId32"/>
    <p:sldId id="838" r:id="rId33"/>
    <p:sldId id="837" r:id="rId34"/>
    <p:sldId id="871" r:id="rId35"/>
    <p:sldId id="553" r:id="rId36"/>
    <p:sldId id="555" r:id="rId37"/>
    <p:sldId id="792" r:id="rId38"/>
    <p:sldId id="793" r:id="rId39"/>
    <p:sldId id="355" r:id="rId40"/>
    <p:sldId id="627" r:id="rId41"/>
    <p:sldId id="725" r:id="rId42"/>
    <p:sldId id="872" r:id="rId43"/>
    <p:sldId id="873" r:id="rId44"/>
    <p:sldId id="626" r:id="rId45"/>
    <p:sldId id="357" r:id="rId46"/>
    <p:sldId id="842" r:id="rId47"/>
    <p:sldId id="843" r:id="rId48"/>
    <p:sldId id="844" r:id="rId49"/>
    <p:sldId id="845" r:id="rId50"/>
    <p:sldId id="847" r:id="rId51"/>
    <p:sldId id="848" r:id="rId52"/>
    <p:sldId id="849" r:id="rId53"/>
    <p:sldId id="850" r:id="rId54"/>
    <p:sldId id="853" r:id="rId55"/>
    <p:sldId id="286" r:id="rId56"/>
    <p:sldId id="877" r:id="rId57"/>
    <p:sldId id="878" r:id="rId58"/>
    <p:sldId id="880" r:id="rId59"/>
    <p:sldId id="617" r:id="rId60"/>
    <p:sldId id="290" r:id="rId61"/>
    <p:sldId id="881" r:id="rId62"/>
    <p:sldId id="882" r:id="rId63"/>
    <p:sldId id="833" r:id="rId64"/>
    <p:sldId id="884" r:id="rId65"/>
    <p:sldId id="728" r:id="rId66"/>
    <p:sldId id="865" r:id="rId67"/>
    <p:sldId id="362" r:id="rId68"/>
    <p:sldId id="875" r:id="rId69"/>
    <p:sldId id="794" r:id="rId70"/>
    <p:sldId id="790" r:id="rId71"/>
    <p:sldId id="840" r:id="rId7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33"/>
    <a:srgbClr val="6600CC"/>
    <a:srgbClr val="990000"/>
    <a:srgbClr val="663300"/>
    <a:srgbClr val="FFCC00"/>
    <a:srgbClr val="CC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15" autoAdjust="0"/>
    <p:restoredTop sz="94660" autoAdjust="0"/>
  </p:normalViewPr>
  <p:slideViewPr>
    <p:cSldViewPr>
      <p:cViewPr varScale="1">
        <p:scale>
          <a:sx n="73" d="100"/>
          <a:sy n="73" d="100"/>
        </p:scale>
        <p:origin x="10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036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B51FC9E-4416-4C9A-B177-35CA557F42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926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34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9A5908B-AE88-4FB1-BADF-B8C97E6127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584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44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74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B8F3B-24C5-4DBB-BD0D-A35B96F634E2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600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12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512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592FCA-7EB9-457B-ACBA-ED7D2AA9FB7F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13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22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52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E98C5-DC70-44FA-9938-643FFCB74EBD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300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32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532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ECCA-3279-4DBF-A842-6A4FABE7579D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189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43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54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CDBAF-90EE-4EA2-AE41-77DA10464C65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481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53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55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A152D6-69EF-415C-B288-7A0DB938BE42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3059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63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56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26E58-C4F5-4482-B7D8-1F49663EB178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624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94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59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B532DB-396F-4724-86F4-F8848A6AD9EC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775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04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604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89C311-467B-40E8-8779-238C95DD3D19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667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45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645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DBB1E-AA23-4BE3-BFDE-FC70532705E5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021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55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655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122A21-209B-41CA-A66B-2DA00B8499CE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449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99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39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C9DB2-5578-4B40-9B72-04CBF2C752CE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161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78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778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C93A6-1FF9-4B5B-B28A-673E2A9A2D43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307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8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788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5D107-8CF9-4A4D-A10D-FA786A37E1DE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653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09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809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D55E4-84F8-4A9A-B72B-DE37EC3A0D36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793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19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819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98954-87A8-42C3-9C31-839F21CA5349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911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29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829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544B2E-BECA-4B1C-8C41-371DE52A287F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774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40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840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EC881-C549-4C8A-AC64-5F63A664C646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293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80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88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6FD03-BC70-4372-BA4E-D8B7BAE7F209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494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11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91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BFC73-5315-4984-83B7-6A3CD918B36B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918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F306B7-84F2-49CF-A52A-CFB632C39F85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47169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9B8EF-7772-4251-BEB8-6B57A9E72A9B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5967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40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6C176-8161-4A24-A20C-60BD0EC26EB2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277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486E1-07B3-4CF5-9434-33BDB4E3A9C8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334430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66B2C-695D-4992-9F9C-D01A8620A499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536664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EC3CE0-D56D-4D97-904C-DB5032FD3BE4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707081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821FFF-7B31-48FE-A54B-507D9F41067D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692891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3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93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42691-75D6-45D6-BEB6-AD0D32AACEAB}" type="slidenum">
              <a:rPr lang="en-US" altLang="zh-CN" smtClean="0">
                <a:ea typeface="宋体" charset="-122"/>
              </a:rPr>
              <a:pPr/>
              <a:t>54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50457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83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98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468D74-CF91-4201-8D2C-53319165E4E0}" type="slidenum">
              <a:rPr lang="en-US" altLang="zh-CN" smtClean="0">
                <a:ea typeface="宋体" charset="-122"/>
              </a:rPr>
              <a:pPr/>
              <a:t>59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8316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44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404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BB92D5-7AFA-43CE-8EB9-7568A01C3508}" type="slidenum">
              <a:rPr lang="en-US" altLang="zh-CN" smtClean="0">
                <a:ea typeface="宋体" charset="-122"/>
              </a:rPr>
              <a:pPr/>
              <a:t>64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9972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55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405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AEFD1-0C7F-4726-AFD0-0F8DA7E5310C}" type="slidenum">
              <a:rPr lang="en-US" altLang="zh-CN" smtClean="0">
                <a:ea typeface="宋体" charset="-122"/>
              </a:rPr>
              <a:pPr/>
              <a:t>66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7079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77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17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2DA544-D7D4-4910-BD61-663CAE3A3103}" type="slidenum">
              <a:rPr lang="en-US" altLang="zh-CN" smtClean="0">
                <a:ea typeface="宋体" charset="-122"/>
              </a:rPr>
              <a:pPr/>
              <a:t>68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6131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419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A5250-B5B5-467B-AD35-C3F037BE391F}" type="slidenum">
              <a:rPr lang="en-US" altLang="zh-CN" smtClean="0">
                <a:ea typeface="宋体" charset="-122"/>
              </a:rPr>
              <a:pPr/>
              <a:t>69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498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20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420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1E26A-8121-498D-A83D-050670429121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86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30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430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E49EC-0964-4878-B455-8274FBB9B3AA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403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40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440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6C181A-5241-4411-8086-055770C1C3B9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65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61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461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102BF-1D7D-4F03-AB5F-777C37F88016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563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71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471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1CFE7-9DAD-44ED-BA3A-9413242D40CB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291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91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49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0C8B92-6D26-4ECC-A8B4-60F9D1197AC1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80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263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263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6C7EF8D-B95D-485B-8086-7B4D6F837C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EEF79-9BB5-4432-88B7-4E752B83E2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813" y="166688"/>
            <a:ext cx="2200275" cy="653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50013" cy="6538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6C3CE-7D1B-4B75-A559-85D42E5D2B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BE872F8-7F52-4E0F-87A8-3C7BE909F9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62475-EFDD-4C6F-9483-C2FB13D124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26A85-2D16-4064-9B4B-C2B979EFAF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1313" y="1447800"/>
            <a:ext cx="42100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3763" y="1447800"/>
            <a:ext cx="421163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877ED-9E8F-4AFC-BC9A-A5E375CFDF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21409-4A89-4950-975B-23C2A27469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1F37B-1679-4D74-B1AD-179B54D07E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CF760-AA02-4176-BE37-7F1DBDD416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BAEC0-2FAB-41E8-A33C-9C1067A809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11253"/>
            <a:ext cx="9144000" cy="84613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980728"/>
            <a:ext cx="9143999" cy="57248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EC475-24A3-4254-A583-727A9801BC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969F8-B874-443B-B76F-94398E67E8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81000"/>
            <a:ext cx="2143125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1313" y="381000"/>
            <a:ext cx="6278562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1BA15-F5AA-48D0-BD08-E28F02B108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381000"/>
            <a:ext cx="7793038" cy="7842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41313" y="1447800"/>
            <a:ext cx="421005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03763" y="1447800"/>
            <a:ext cx="4211637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41313" y="4076700"/>
            <a:ext cx="421005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3763" y="4076700"/>
            <a:ext cx="4211637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EBFA2-C903-4A66-A343-4A072318B8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77E11-410E-4027-8E2A-572C920BAB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243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295400"/>
            <a:ext cx="4325938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D565B-A640-479F-B4AC-02732AC5B2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1E07-CF8E-431C-A4FF-A4E56B6877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3008E-0D6A-448B-AA19-3F9ED228D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E219-17AD-476F-8791-020B170E54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42829-A82C-45B2-BAC4-E8AC53FF32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821FE-D506-4AA5-86B5-505DB4D57F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ltGray"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ltGray"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ltGray"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ltGray"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ltGray"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gray"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gray"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66688"/>
            <a:ext cx="84867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29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52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6BC7A847-D2B1-4F4A-8349-7FD3A3311B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29" r:id="rId2"/>
    <p:sldLayoutId id="2147484530" r:id="rId3"/>
    <p:sldLayoutId id="2147484531" r:id="rId4"/>
    <p:sldLayoutId id="2147484532" r:id="rId5"/>
    <p:sldLayoutId id="2147484533" r:id="rId6"/>
    <p:sldLayoutId id="2147484534" r:id="rId7"/>
    <p:sldLayoutId id="2147484535" r:id="rId8"/>
    <p:sldLayoutId id="2147484536" r:id="rId9"/>
    <p:sldLayoutId id="2147484537" r:id="rId10"/>
    <p:sldLayoutId id="214748453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990000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17513" y="3413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00100" y="3413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41338" y="7635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11225" y="7635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27000" y="6905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62000" y="23336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0239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9075"/>
            <a:ext cx="7793038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85875"/>
            <a:ext cx="8574087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A56CB86-1841-4EC5-A6B0-D064CE397E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2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CC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800080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zh-cn/%E5%AD%97%E7%AC%A6%E4%B8%B2" TargetMode="External"/><Relationship Id="rId2" Type="http://schemas.openxmlformats.org/officeDocument/2006/relationships/hyperlink" Target="http://zh.wikipedia.org/zh-cn/%E5%8F%A5%E6%B3%9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8.wmf"/><Relationship Id="rId4" Type="http://schemas.openxmlformats.org/officeDocument/2006/relationships/image" Target="../media/image20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8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9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WordArt 2"/>
          <p:cNvSpPr>
            <a:spLocks noChangeArrowheads="1" noChangeShapeType="1" noTextEdit="1"/>
          </p:cNvSpPr>
          <p:nvPr/>
        </p:nvSpPr>
        <p:spPr bwMode="auto">
          <a:xfrm>
            <a:off x="971600" y="1412776"/>
            <a:ext cx="7272808" cy="3600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>
              <a:defRPr/>
            </a:pPr>
            <a:r>
              <a:rPr lang="zh-CN" altLang="en-US" sz="3600" kern="10" dirty="0" smtClean="0">
                <a:ln w="9525">
                  <a:noFill/>
                  <a:miter lim="800000"/>
                  <a:headEnd/>
                  <a:tailEnd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隶书"/>
                <a:ea typeface="隶书"/>
              </a:rPr>
              <a:t>第</a:t>
            </a:r>
            <a:r>
              <a:rPr lang="en-US" altLang="zh-CN" sz="3600" kern="10" dirty="0" smtClean="0">
                <a:ln w="9525">
                  <a:noFill/>
                  <a:miter lim="800000"/>
                  <a:headEnd/>
                  <a:tailEnd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隶书"/>
                <a:ea typeface="隶书"/>
              </a:rPr>
              <a:t>4</a:t>
            </a:r>
            <a:r>
              <a:rPr lang="zh-CN" altLang="en-US" sz="3600" kern="10" dirty="0" smtClean="0">
                <a:ln w="9525">
                  <a:noFill/>
                  <a:miter lim="800000"/>
                  <a:headEnd/>
                  <a:tailEnd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隶书"/>
                <a:ea typeface="隶书"/>
              </a:rPr>
              <a:t>章 </a:t>
            </a:r>
            <a:endParaRPr lang="en-US" altLang="zh-CN" sz="3600" kern="10" dirty="0" smtClean="0">
              <a:ln w="9525">
                <a:noFill/>
                <a:miter lim="800000"/>
                <a:headEnd/>
                <a:tailEnd/>
              </a:ln>
              <a:gradFill flip="none" rotWithShape="1">
                <a:gsLst>
                  <a:gs pos="0">
                    <a:srgbClr val="FFF200"/>
                  </a:gs>
                  <a:gs pos="0">
                    <a:srgbClr val="FFF200"/>
                  </a:gs>
                  <a:gs pos="10000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dist="35921" dir="2700000" algn="ctr" rotWithShape="0">
                  <a:srgbClr val="C0C0C0"/>
                </a:outerShdw>
                <a:reflection blurRad="6350" stA="50000" endA="300" endPos="50000" dist="60007" dir="5400000" sy="-100000" algn="bl" rotWithShape="0"/>
              </a:effectLst>
              <a:latin typeface="隶书"/>
              <a:ea typeface="隶书"/>
            </a:endParaRPr>
          </a:p>
          <a:p>
            <a:pPr>
              <a:defRPr/>
            </a:pPr>
            <a:r>
              <a:rPr lang="en-US" altLang="zh-CN" sz="3600" kern="10" dirty="0" smtClean="0">
                <a:ln w="9525">
                  <a:noFill/>
                  <a:miter lim="800000"/>
                  <a:headEnd/>
                  <a:tailEnd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French Script MT" pitchFamily="66" charset="0"/>
                <a:ea typeface="隶书"/>
              </a:rPr>
              <a:t>SQL</a:t>
            </a:r>
            <a:r>
              <a:rPr lang="zh-CN" altLang="en-US" sz="3600" kern="10" dirty="0" smtClean="0">
                <a:ln w="9525">
                  <a:noFill/>
                  <a:miter lim="800000"/>
                  <a:headEnd/>
                  <a:tailEnd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French Script MT" pitchFamily="66" charset="0"/>
                <a:ea typeface="隶书"/>
              </a:rPr>
              <a:t>数据查询</a:t>
            </a:r>
            <a:endParaRPr lang="en-US" altLang="zh-CN" sz="3600" kern="10" dirty="0" smtClean="0">
              <a:ln w="9525">
                <a:noFill/>
                <a:miter lim="800000"/>
                <a:headEnd/>
                <a:tailEnd/>
              </a:ln>
              <a:gradFill flip="none" rotWithShape="1">
                <a:gsLst>
                  <a:gs pos="0">
                    <a:srgbClr val="FFF200"/>
                  </a:gs>
                  <a:gs pos="0">
                    <a:srgbClr val="FFF200"/>
                  </a:gs>
                  <a:gs pos="10000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dist="35921" dir="2700000" algn="ctr" rotWithShape="0">
                  <a:srgbClr val="C0C0C0"/>
                </a:outerShdw>
                <a:reflection blurRad="6350" stA="50000" endA="300" endPos="50000" dist="60007" dir="5400000" sy="-100000" algn="bl" rotWithShape="0"/>
              </a:effectLst>
              <a:latin typeface="French Script MT" pitchFamily="66" charset="0"/>
              <a:ea typeface="隶书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输出显示顺序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命令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FF3300"/>
                </a:solidFill>
              </a:rPr>
              <a:t>order by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列名   </a:t>
            </a:r>
            <a:r>
              <a:rPr lang="en-US" altLang="zh-CN" dirty="0" smtClean="0"/>
              <a:t>[</a:t>
            </a:r>
            <a:r>
              <a:rPr lang="en-US" altLang="zh-CN" dirty="0" err="1" smtClean="0">
                <a:solidFill>
                  <a:srgbClr val="FF3300"/>
                </a:solidFill>
              </a:rPr>
              <a:t>asc</a:t>
            </a:r>
            <a:r>
              <a:rPr lang="en-US" altLang="zh-CN" dirty="0" smtClean="0"/>
              <a:t> | </a:t>
            </a:r>
            <a:r>
              <a:rPr lang="en-US" altLang="zh-CN" dirty="0" err="1" smtClean="0">
                <a:solidFill>
                  <a:srgbClr val="FF3300"/>
                </a:solidFill>
              </a:rPr>
              <a:t>desc</a:t>
            </a:r>
            <a:r>
              <a:rPr lang="en-US" altLang="zh-CN" dirty="0" smtClean="0"/>
              <a:t>]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示例：按年龄升序列出学生信息，相同年龄学生按姓名降序排列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dirty="0" smtClean="0"/>
              <a:t>   </a:t>
            </a:r>
            <a:r>
              <a:rPr lang="en-US" altLang="zh-CN" b="1" dirty="0" smtClean="0"/>
              <a:t>select</a:t>
            </a:r>
            <a:r>
              <a:rPr lang="en-US" altLang="zh-CN" dirty="0" smtClean="0"/>
              <a:t>    *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b="1" dirty="0" smtClean="0"/>
              <a:t>from</a:t>
            </a:r>
            <a:r>
              <a:rPr lang="en-US" altLang="zh-CN" dirty="0" smtClean="0"/>
              <a:t>     S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b="1" dirty="0" smtClean="0"/>
              <a:t>order by</a:t>
            </a:r>
            <a:r>
              <a:rPr lang="en-US" altLang="zh-CN" dirty="0" smtClean="0"/>
              <a:t>  AGE  </a:t>
            </a:r>
            <a:r>
              <a:rPr lang="en-US" altLang="zh-CN" b="1" dirty="0" err="1" smtClean="0"/>
              <a:t>asc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SNAME  </a:t>
            </a:r>
            <a:r>
              <a:rPr lang="en-US" altLang="zh-CN" b="1" dirty="0" err="1" smtClean="0"/>
              <a:t>desc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更名运算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257800"/>
          </a:xfrm>
        </p:spPr>
        <p:txBody>
          <a:bodyPr/>
          <a:lstStyle/>
          <a:p>
            <a:pPr lvl="1" algn="ctr" eaLnBrk="1" hangingPunct="1">
              <a:lnSpc>
                <a:spcPct val="11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3200" b="1" i="1" dirty="0" err="1" smtClean="0"/>
              <a:t>old_name</a:t>
            </a:r>
            <a:r>
              <a:rPr lang="en-US" altLang="zh-CN" sz="3200" b="1" i="1" dirty="0" smtClean="0"/>
              <a:t>    </a:t>
            </a:r>
            <a:r>
              <a:rPr lang="en-US" altLang="zh-CN" sz="32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</a:t>
            </a:r>
            <a:r>
              <a:rPr lang="en-US" altLang="zh-CN" sz="3200" b="1" i="1" dirty="0" smtClean="0"/>
              <a:t>    </a:t>
            </a:r>
            <a:r>
              <a:rPr lang="en-US" altLang="zh-CN" sz="3200" b="1" i="1" dirty="0" err="1" smtClean="0"/>
              <a:t>new_name</a:t>
            </a:r>
            <a:endParaRPr lang="en-US" altLang="zh-CN" sz="3200" b="1" i="1" dirty="0" smtClean="0"/>
          </a:p>
          <a:p>
            <a:pPr lvl="1" algn="l" eaLnBrk="1" hangingPunct="1">
              <a:lnSpc>
                <a:spcPct val="11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3200" dirty="0" smtClean="0"/>
              <a:t>	</a:t>
            </a:r>
            <a:r>
              <a:rPr lang="zh-CN" altLang="en-US" sz="3200" dirty="0" smtClean="0"/>
              <a:t>为关系和属性重新命名，可出现在</a:t>
            </a:r>
            <a:r>
              <a:rPr lang="en-US" altLang="zh-CN" sz="3200" dirty="0" smtClean="0"/>
              <a:t>select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from</a:t>
            </a:r>
            <a:r>
              <a:rPr lang="zh-CN" altLang="en-US" sz="3200" dirty="0" smtClean="0"/>
              <a:t>子句中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zh-CN" altLang="en-US" dirty="0" smtClean="0"/>
              <a:t>	注：</a:t>
            </a:r>
            <a:r>
              <a:rPr lang="en-US" altLang="zh-CN" b="1" dirty="0" smtClean="0"/>
              <a:t>as</a:t>
            </a:r>
            <a:r>
              <a:rPr lang="zh-CN" altLang="en-US" dirty="0" smtClean="0"/>
              <a:t>可选</a:t>
            </a:r>
          </a:p>
          <a:p>
            <a:pPr lvl="1" algn="l" eaLnBrk="1" hangingPunct="1">
              <a:buFont typeface="Wingdings" pitchFamily="2" charset="2"/>
              <a:buNone/>
              <a:defRPr/>
            </a:pP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属性更名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dirty="0" smtClean="0"/>
              <a:t>示例：给出所有学生的姓名、性别、出生日期，并按出生日期升序排列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   </a:t>
            </a:r>
            <a:r>
              <a:rPr lang="en-US" altLang="zh-CN" b="1" dirty="0" smtClean="0"/>
              <a:t>select	</a:t>
            </a:r>
            <a:r>
              <a:rPr lang="en-US" altLang="zh-CN" dirty="0" smtClean="0"/>
              <a:t>SNAME </a:t>
            </a:r>
            <a:r>
              <a:rPr lang="en-US" altLang="zh-CN" dirty="0" smtClean="0">
                <a:latin typeface="Times New Roman"/>
              </a:rPr>
              <a:t>‘</a:t>
            </a:r>
            <a:r>
              <a:rPr lang="zh-CN" altLang="en-US" dirty="0" smtClean="0"/>
              <a:t>姓名</a:t>
            </a:r>
            <a:r>
              <a:rPr lang="zh-CN" altLang="en-US" dirty="0" smtClean="0">
                <a:latin typeface="Times New Roman"/>
              </a:rPr>
              <a:t>’</a:t>
            </a:r>
            <a:r>
              <a:rPr lang="en-US" altLang="zh-CN" dirty="0" smtClean="0"/>
              <a:t>, SEX </a:t>
            </a:r>
            <a:r>
              <a:rPr lang="en-US" altLang="zh-CN" dirty="0" smtClean="0">
                <a:latin typeface="Times New Roman"/>
              </a:rPr>
              <a:t>‘</a:t>
            </a:r>
            <a:r>
              <a:rPr lang="zh-CN" altLang="en-US" dirty="0" smtClean="0"/>
              <a:t>性别</a:t>
            </a:r>
            <a:r>
              <a:rPr lang="zh-CN" altLang="en-US" dirty="0" smtClean="0">
                <a:latin typeface="Times New Roman"/>
              </a:rPr>
              <a:t>’</a:t>
            </a:r>
            <a:r>
              <a:rPr lang="en-US" altLang="zh-CN" dirty="0" smtClean="0"/>
              <a:t>,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			2016 - AGE </a:t>
            </a:r>
            <a:r>
              <a:rPr lang="en-US" altLang="zh-CN" dirty="0" smtClean="0">
                <a:latin typeface="Times New Roman"/>
              </a:rPr>
              <a:t>‘</a:t>
            </a:r>
            <a:r>
              <a:rPr lang="zh-CN" altLang="en-US" dirty="0" smtClean="0"/>
              <a:t>出生日期</a:t>
            </a:r>
            <a:r>
              <a:rPr lang="zh-CN" altLang="en-US" dirty="0" smtClean="0">
                <a:latin typeface="Times New Roman"/>
              </a:rPr>
              <a:t>’</a:t>
            </a:r>
            <a:endParaRPr lang="zh-CN" altLang="en-US" dirty="0" smtClean="0"/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b="1" dirty="0" smtClean="0"/>
              <a:t>from</a:t>
            </a:r>
            <a:r>
              <a:rPr lang="en-US" altLang="zh-CN" dirty="0" smtClean="0"/>
              <a:t>     	S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order by</a:t>
            </a:r>
            <a:r>
              <a:rPr lang="en-US" altLang="zh-CN" dirty="0" smtClean="0"/>
              <a:t>	</a:t>
            </a:r>
            <a:r>
              <a:rPr lang="zh-CN" altLang="en-US" dirty="0" smtClean="0"/>
              <a:t>出生日期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zh-CN" altLang="en-US" dirty="0" smtClean="0"/>
              <a:t>（或者</a:t>
            </a:r>
            <a:r>
              <a:rPr lang="en-US" altLang="zh-CN" b="1" dirty="0" smtClean="0"/>
              <a:t>order by</a:t>
            </a:r>
            <a:r>
              <a:rPr lang="en-US" altLang="zh-CN" dirty="0" smtClean="0"/>
              <a:t>	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关系更名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示例：找出比</a:t>
            </a:r>
            <a:r>
              <a:rPr lang="en-US" altLang="zh-CN" dirty="0" smtClean="0"/>
              <a:t>s1</a:t>
            </a:r>
            <a:r>
              <a:rPr lang="zh-CN" altLang="en-US" dirty="0" smtClean="0"/>
              <a:t>学生选修</a:t>
            </a:r>
            <a:r>
              <a:rPr lang="en-US" altLang="zh-CN" dirty="0" smtClean="0"/>
              <a:t>c1</a:t>
            </a:r>
            <a:r>
              <a:rPr lang="zh-CN" altLang="en-US" dirty="0" smtClean="0"/>
              <a:t>课程成绩高的学生号</a:t>
            </a:r>
          </a:p>
          <a:p>
            <a:pPr lvl="1" eaLnBrk="1" hangingPunct="1">
              <a:lnSpc>
                <a:spcPct val="120000"/>
              </a:lnSpc>
              <a:defRPr/>
            </a:pPr>
            <a:endParaRPr lang="zh-CN" altLang="en-US" sz="2400" dirty="0" smtClean="0"/>
          </a:p>
          <a:p>
            <a:pPr lvl="1" eaLnBrk="1" hangingPunct="1">
              <a:lnSpc>
                <a:spcPct val="120000"/>
              </a:lnSpc>
              <a:defRPr/>
            </a:pPr>
            <a:endParaRPr lang="zh-CN" altLang="en-US" sz="2400" dirty="0" smtClean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select</a:t>
            </a:r>
            <a:r>
              <a:rPr lang="en-US" altLang="zh-CN" sz="2400" dirty="0" smtClean="0"/>
              <a:t> 		S2.S#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b="1" dirty="0" smtClean="0"/>
              <a:t>from</a:t>
            </a:r>
            <a:r>
              <a:rPr lang="en-US" altLang="zh-CN" sz="2400" dirty="0" smtClean="0"/>
              <a:t>      	SC  </a:t>
            </a:r>
            <a:r>
              <a:rPr lang="en-US" altLang="zh-CN" sz="2400" b="1" dirty="0" smtClean="0"/>
              <a:t>as</a:t>
            </a:r>
            <a:r>
              <a:rPr lang="en-US" altLang="zh-CN" sz="2400" dirty="0" smtClean="0"/>
              <a:t>  S1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SC  </a:t>
            </a:r>
            <a:r>
              <a:rPr lang="en-US" altLang="zh-CN" sz="2400" b="1" dirty="0" smtClean="0"/>
              <a:t>as</a:t>
            </a:r>
            <a:r>
              <a:rPr lang="en-US" altLang="zh-CN" sz="2400" dirty="0" smtClean="0"/>
              <a:t>  S2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 </a:t>
            </a:r>
            <a:r>
              <a:rPr lang="en-US" altLang="zh-CN" sz="2400" b="1" dirty="0" smtClean="0"/>
              <a:t>where     	</a:t>
            </a:r>
            <a:r>
              <a:rPr lang="en-US" altLang="zh-CN" sz="2400" dirty="0" smtClean="0"/>
              <a:t>S1.S# = </a:t>
            </a:r>
            <a:r>
              <a:rPr lang="en-US" altLang="zh-CN" sz="2400" dirty="0" smtClean="0">
                <a:latin typeface="Times New Roman"/>
              </a:rPr>
              <a:t>‘</a:t>
            </a:r>
            <a:r>
              <a:rPr lang="en-US" altLang="zh-CN" sz="2400" dirty="0" smtClean="0"/>
              <a:t>s1</a:t>
            </a:r>
            <a:r>
              <a:rPr lang="en-US" altLang="zh-CN" sz="2400" dirty="0" smtClean="0">
                <a:latin typeface="Times New Roman"/>
              </a:rPr>
              <a:t>’</a:t>
            </a:r>
            <a:endParaRPr lang="en-US" altLang="zh-CN" sz="2400" dirty="0" smtClean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  </a:t>
            </a:r>
            <a:r>
              <a:rPr lang="en-US" altLang="zh-CN" sz="2400" b="1" dirty="0" smtClean="0"/>
              <a:t>and</a:t>
            </a:r>
            <a:r>
              <a:rPr lang="en-US" altLang="zh-CN" sz="2400" dirty="0" smtClean="0"/>
              <a:t>     	S1.C# = </a:t>
            </a:r>
            <a:r>
              <a:rPr lang="en-US" altLang="zh-CN" sz="2400" dirty="0" smtClean="0">
                <a:latin typeface="Times New Roman"/>
              </a:rPr>
              <a:t>‘</a:t>
            </a:r>
            <a:r>
              <a:rPr lang="en-US" altLang="zh-CN" sz="2400" dirty="0" smtClean="0"/>
              <a:t>c1</a:t>
            </a:r>
            <a:r>
              <a:rPr lang="en-US" altLang="zh-CN" sz="2400" dirty="0" smtClean="0">
                <a:latin typeface="Times New Roman"/>
              </a:rPr>
              <a:t>’</a:t>
            </a:r>
            <a:endParaRPr lang="en-US" altLang="zh-CN" sz="2400" dirty="0" smtClean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/>
              <a:t>		  and</a:t>
            </a:r>
            <a:r>
              <a:rPr lang="en-US" altLang="zh-CN" sz="2400" dirty="0" smtClean="0"/>
              <a:t>     	S2.C# = </a:t>
            </a:r>
            <a:r>
              <a:rPr lang="en-US" altLang="zh-CN" sz="2400" dirty="0" smtClean="0">
                <a:latin typeface="Times New Roman"/>
              </a:rPr>
              <a:t>‘</a:t>
            </a:r>
            <a:r>
              <a:rPr lang="en-US" altLang="zh-CN" sz="2400" dirty="0" smtClean="0"/>
              <a:t>c1</a:t>
            </a:r>
            <a:r>
              <a:rPr lang="en-US" altLang="zh-CN" sz="2400" dirty="0" smtClean="0">
                <a:latin typeface="Times New Roman"/>
              </a:rPr>
              <a:t>’</a:t>
            </a:r>
            <a:endParaRPr lang="en-US" altLang="zh-CN" sz="2400" dirty="0" smtClean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    </a:t>
            </a:r>
            <a:r>
              <a:rPr lang="en-US" altLang="zh-CN" sz="2400" b="1" dirty="0" smtClean="0"/>
              <a:t>and</a:t>
            </a:r>
            <a:r>
              <a:rPr lang="en-US" altLang="zh-CN" sz="2400" dirty="0" smtClean="0"/>
              <a:t>      	S1.GRADE &lt; S2.GRADE 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244932"/>
              </p:ext>
            </p:extLst>
          </p:nvPr>
        </p:nvGraphicFramePr>
        <p:xfrm>
          <a:off x="288925" y="1700808"/>
          <a:ext cx="845978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公式" r:id="rId4" imgW="3670200" imgH="266400" progId="Equation.3">
                  <p:embed/>
                </p:oleObj>
              </mc:Choice>
              <mc:Fallback>
                <p:oleObj name="公式" r:id="rId4" imgW="367020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1700808"/>
                        <a:ext cx="8459788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关系更名</a:t>
            </a:r>
            <a:endParaRPr lang="zh-CN" altLang="en-US" dirty="0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959852"/>
            <a:ext cx="9143999" cy="52493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 smtClean="0"/>
              <a:t>示例：找出工资比所在系主任工资高的老师姓名及工资</a:t>
            </a:r>
            <a:r>
              <a:rPr lang="zh-CN" altLang="en-US" sz="2800" b="1" i="1" dirty="0" smtClean="0"/>
              <a:t>  </a:t>
            </a:r>
            <a:endParaRPr lang="zh-CN" altLang="en-US" sz="2800" dirty="0" smtClean="0"/>
          </a:p>
        </p:txBody>
      </p:sp>
      <p:graphicFrame>
        <p:nvGraphicFramePr>
          <p:cNvPr id="30520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96260"/>
              </p:ext>
            </p:extLst>
          </p:nvPr>
        </p:nvGraphicFramePr>
        <p:xfrm>
          <a:off x="971550" y="1628800"/>
          <a:ext cx="3238500" cy="159194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2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PROF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P#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D#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520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45487"/>
              </p:ext>
            </p:extLst>
          </p:nvPr>
        </p:nvGraphicFramePr>
        <p:xfrm>
          <a:off x="4910138" y="1851050"/>
          <a:ext cx="3262312" cy="1188720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DEPT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D#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DEAN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0149" name="AutoShape 59"/>
          <p:cNvCxnSpPr>
            <a:cxnSpLocks noChangeShapeType="1"/>
          </p:cNvCxnSpPr>
          <p:nvPr/>
        </p:nvCxnSpPr>
        <p:spPr bwMode="auto">
          <a:xfrm rot="5400000" flipV="1">
            <a:off x="3544094" y="1474018"/>
            <a:ext cx="412750" cy="2319338"/>
          </a:xfrm>
          <a:prstGeom prst="curvedConnector4">
            <a:avLst>
              <a:gd name="adj1" fmla="val -55384"/>
              <a:gd name="adj2" fmla="val 6160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0150" name="AutoShape 60"/>
          <p:cNvCxnSpPr>
            <a:cxnSpLocks noChangeShapeType="1"/>
          </p:cNvCxnSpPr>
          <p:nvPr/>
        </p:nvCxnSpPr>
        <p:spPr bwMode="auto">
          <a:xfrm rot="5400000">
            <a:off x="4344194" y="204018"/>
            <a:ext cx="180975" cy="5846763"/>
          </a:xfrm>
          <a:prstGeom prst="curvedConnector3">
            <a:avLst>
              <a:gd name="adj1" fmla="val 22631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5213" name="Rectangle 61"/>
          <p:cNvSpPr>
            <a:spLocks noChangeArrowheads="1"/>
          </p:cNvSpPr>
          <p:nvPr/>
        </p:nvSpPr>
        <p:spPr bwMode="auto">
          <a:xfrm>
            <a:off x="827088" y="4077072"/>
            <a:ext cx="7488237" cy="2677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lvl="1" algn="l">
              <a:defRPr/>
            </a:pPr>
            <a:r>
              <a:rPr lang="en-US" altLang="zh-CN" sz="2400" b="1" dirty="0">
                <a:solidFill>
                  <a:srgbClr val="C00000"/>
                </a:solidFill>
                <a:effectLst/>
              </a:rPr>
              <a:t>select</a:t>
            </a:r>
            <a:r>
              <a:rPr lang="en-US" altLang="zh-CN" sz="2400" dirty="0">
                <a:solidFill>
                  <a:srgbClr val="C00000"/>
                </a:solidFill>
                <a:effectLst/>
              </a:rPr>
              <a:t>   	P1.PNAME</a:t>
            </a:r>
            <a:r>
              <a:rPr lang="zh-CN" altLang="en-US" sz="2400" dirty="0">
                <a:solidFill>
                  <a:srgbClr val="C00000"/>
                </a:solidFill>
                <a:effectLst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effectLst/>
              </a:rPr>
              <a:t>P1.SAL</a:t>
            </a:r>
          </a:p>
          <a:p>
            <a:pPr lvl="1" algn="l">
              <a:defRPr/>
            </a:pPr>
            <a:r>
              <a:rPr lang="en-US" altLang="zh-CN" sz="2400" b="1" dirty="0">
                <a:solidFill>
                  <a:srgbClr val="C00000"/>
                </a:solidFill>
                <a:effectLst/>
              </a:rPr>
              <a:t>from</a:t>
            </a:r>
            <a:r>
              <a:rPr lang="en-US" altLang="zh-CN" sz="2400" dirty="0">
                <a:solidFill>
                  <a:srgbClr val="C00000"/>
                </a:solidFill>
                <a:effectLst/>
              </a:rPr>
              <a:t>      	PROF </a:t>
            </a:r>
            <a:r>
              <a:rPr lang="en-US" altLang="zh-CN" sz="2400" dirty="0" smtClean="0">
                <a:solidFill>
                  <a:srgbClr val="C00000"/>
                </a:solidFill>
                <a:effectLst/>
              </a:rPr>
              <a:t> P1</a:t>
            </a:r>
            <a:r>
              <a:rPr lang="zh-CN" altLang="en-US" sz="2400" dirty="0">
                <a:solidFill>
                  <a:srgbClr val="C00000"/>
                </a:solidFill>
                <a:effectLst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effectLst/>
              </a:rPr>
              <a:t>PROF  </a:t>
            </a:r>
            <a:r>
              <a:rPr lang="en-US" altLang="zh-CN" sz="2400" dirty="0" smtClean="0">
                <a:solidFill>
                  <a:srgbClr val="C00000"/>
                </a:solidFill>
                <a:effectLst/>
              </a:rPr>
              <a:t>P2</a:t>
            </a:r>
            <a:r>
              <a:rPr lang="zh-CN" altLang="en-US" sz="2400" dirty="0">
                <a:solidFill>
                  <a:srgbClr val="C00000"/>
                </a:solidFill>
                <a:effectLst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effectLst/>
              </a:rPr>
              <a:t>DEPT</a:t>
            </a:r>
          </a:p>
          <a:p>
            <a:pPr lvl="1" algn="l">
              <a:defRPr/>
            </a:pPr>
            <a:r>
              <a:rPr lang="en-US" altLang="zh-CN" sz="2400" b="1" dirty="0">
                <a:solidFill>
                  <a:srgbClr val="C00000"/>
                </a:solidFill>
                <a:effectLst/>
              </a:rPr>
              <a:t>where    	</a:t>
            </a:r>
            <a:r>
              <a:rPr lang="en-US" altLang="zh-CN" sz="2400" dirty="0">
                <a:solidFill>
                  <a:srgbClr val="C00000"/>
                </a:solidFill>
                <a:effectLst/>
              </a:rPr>
              <a:t>P1.D# = DEPT.D#</a:t>
            </a:r>
          </a:p>
          <a:p>
            <a:pPr lvl="1" algn="l">
              <a:defRPr/>
            </a:pPr>
            <a:r>
              <a:rPr lang="en-US" altLang="zh-CN" sz="2400" dirty="0">
                <a:solidFill>
                  <a:srgbClr val="C00000"/>
                </a:solidFill>
                <a:effectLst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effectLst/>
              </a:rPr>
              <a:t>and</a:t>
            </a:r>
            <a:r>
              <a:rPr lang="en-US" altLang="zh-CN" sz="2400" dirty="0">
                <a:solidFill>
                  <a:srgbClr val="C00000"/>
                </a:solidFill>
                <a:effectLst/>
              </a:rPr>
              <a:t>   	DEPT.DEAN = P2.P#</a:t>
            </a:r>
          </a:p>
          <a:p>
            <a:pPr lvl="1" algn="l">
              <a:defRPr/>
            </a:pPr>
            <a:r>
              <a:rPr lang="en-US" altLang="zh-CN" sz="2400" dirty="0">
                <a:solidFill>
                  <a:srgbClr val="C00000"/>
                </a:solidFill>
                <a:effectLst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effectLst/>
              </a:rPr>
              <a:t>and</a:t>
            </a:r>
            <a:r>
              <a:rPr lang="en-US" altLang="zh-CN" sz="2400" dirty="0">
                <a:solidFill>
                  <a:srgbClr val="C00000"/>
                </a:solidFill>
                <a:effectLst/>
              </a:rPr>
              <a:t>  	P1.SAL &gt; P2.SAL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62444"/>
              </p:ext>
            </p:extLst>
          </p:nvPr>
        </p:nvGraphicFramePr>
        <p:xfrm>
          <a:off x="467544" y="3501008"/>
          <a:ext cx="823291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9" name="Equation" r:id="rId4" imgW="3733560" imgH="228600" progId="Equation.3">
                  <p:embed/>
                </p:oleObj>
              </mc:Choice>
              <mc:Fallback>
                <p:oleObj name="Equation" r:id="rId4" imgW="373356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501008"/>
                        <a:ext cx="8232915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0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2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字符串操作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ctr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sz="3200" dirty="0" smtClean="0"/>
              <a:t>列名   </a:t>
            </a:r>
            <a:r>
              <a:rPr lang="en-US" altLang="zh-CN" sz="3200" dirty="0" smtClean="0"/>
              <a:t>[</a:t>
            </a:r>
            <a:r>
              <a:rPr lang="en-US" altLang="zh-CN" sz="32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</a:t>
            </a:r>
            <a:r>
              <a:rPr lang="en-US" altLang="zh-CN" sz="3200" dirty="0" smtClean="0"/>
              <a:t>]   </a:t>
            </a:r>
            <a:r>
              <a:rPr lang="en-US" altLang="zh-CN" sz="32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like</a:t>
            </a:r>
            <a:r>
              <a:rPr lang="en-US" altLang="zh-CN" sz="3200" dirty="0" smtClean="0"/>
              <a:t>   </a:t>
            </a:r>
            <a:r>
              <a:rPr lang="en-US" altLang="zh-CN" sz="3200" dirty="0" smtClean="0">
                <a:latin typeface="Times New Roman"/>
              </a:rPr>
              <a:t>‘</a:t>
            </a:r>
            <a:r>
              <a:rPr lang="zh-CN" altLang="en-US" sz="3200" dirty="0" smtClean="0"/>
              <a:t>字符串</a:t>
            </a:r>
            <a:r>
              <a:rPr lang="zh-CN" altLang="en-US" sz="3200" dirty="0" smtClean="0">
                <a:latin typeface="Times New Roman"/>
              </a:rPr>
              <a:t>’</a:t>
            </a:r>
            <a:r>
              <a:rPr lang="zh-CN" altLang="en-US" dirty="0" smtClean="0"/>
              <a:t>	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匹配规则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990000"/>
                </a:solidFill>
                <a:latin typeface="Times New Roman"/>
              </a:rPr>
              <a:t>‘</a:t>
            </a:r>
            <a:r>
              <a:rPr lang="en-US" altLang="zh-CN" dirty="0" smtClean="0">
                <a:solidFill>
                  <a:srgbClr val="FF3300"/>
                </a:solidFill>
              </a:rPr>
              <a:t>%</a:t>
            </a:r>
            <a:r>
              <a:rPr lang="en-US" altLang="zh-CN" dirty="0" smtClean="0">
                <a:latin typeface="Times New Roman"/>
              </a:rPr>
              <a:t>’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：匹配零个或多个字符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dirty="0" smtClean="0">
                <a:latin typeface="Times New Roman"/>
              </a:rPr>
              <a:t>‘</a:t>
            </a:r>
            <a:r>
              <a:rPr lang="zh-CN" altLang="en-US" dirty="0" smtClean="0">
                <a:solidFill>
                  <a:srgbClr val="FF3300"/>
                </a:solidFill>
              </a:rPr>
              <a:t>＿</a:t>
            </a:r>
            <a:r>
              <a:rPr lang="zh-CN" altLang="en-US" dirty="0" smtClean="0">
                <a:solidFill>
                  <a:srgbClr val="990000"/>
                </a:solidFill>
                <a:latin typeface="Times New Roman"/>
              </a:rPr>
              <a:t>’</a:t>
            </a:r>
            <a:r>
              <a:rPr lang="zh-CN" altLang="en-US" dirty="0" smtClean="0"/>
              <a:t>：匹配任意单个字符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[ ]</a:t>
            </a:r>
            <a:r>
              <a:rPr lang="zh-CN" altLang="en-US" dirty="0" smtClean="0"/>
              <a:t>：任何在指定范围内的字符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[a-f]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abcdef</a:t>
            </a:r>
            <a:r>
              <a:rPr lang="en-US" altLang="zh-CN" dirty="0" smtClean="0"/>
              <a:t>]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[^]</a:t>
            </a:r>
            <a:r>
              <a:rPr lang="zh-CN" altLang="en-US" dirty="0" smtClean="0"/>
              <a:t>：任何不在指定范围内的字符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[^ a-f]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[^ </a:t>
            </a:r>
            <a:r>
              <a:rPr lang="en-US" altLang="zh-CN" dirty="0" err="1" smtClean="0"/>
              <a:t>abcdef</a:t>
            </a:r>
            <a:r>
              <a:rPr lang="en-US" altLang="zh-CN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Like</a:t>
            </a:r>
            <a:r>
              <a:rPr lang="zh-CN" altLang="en-US" dirty="0" smtClean="0"/>
              <a:t>中的转义字符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52736"/>
            <a:ext cx="8802688" cy="5616352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escape</a:t>
            </a:r>
            <a:r>
              <a:rPr lang="zh-CN" altLang="en-US" dirty="0" smtClean="0"/>
              <a:t>定义转义字符，以去掉特殊字符的特定含义，使其被作为普通字符看待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dirty="0" smtClean="0"/>
              <a:t>如</a:t>
            </a:r>
            <a:r>
              <a:rPr lang="en-US" altLang="zh-CN" dirty="0" smtClean="0"/>
              <a:t>escape ‘ \ ‘</a:t>
            </a:r>
            <a:r>
              <a:rPr lang="zh-CN" altLang="en-US" dirty="0" smtClean="0"/>
              <a:t>，定义 </a:t>
            </a:r>
            <a:r>
              <a:rPr lang="en-US" altLang="zh-CN" dirty="0" smtClean="0"/>
              <a:t>\ </a:t>
            </a:r>
            <a:r>
              <a:rPr lang="zh-CN" altLang="en-US" dirty="0" smtClean="0"/>
              <a:t>作为转义字符，则可用</a:t>
            </a:r>
            <a:r>
              <a:rPr lang="en-US" altLang="zh-CN" dirty="0" smtClean="0"/>
              <a:t>\%</a:t>
            </a:r>
            <a:r>
              <a:rPr lang="zh-CN" altLang="en-US" dirty="0" smtClean="0"/>
              <a:t>去匹配</a:t>
            </a:r>
            <a:r>
              <a:rPr lang="en-US" altLang="zh-CN" dirty="0" smtClean="0"/>
              <a:t>%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\</a:t>
            </a:r>
            <a:r>
              <a:rPr lang="zh-CN" altLang="en-US" dirty="0" smtClean="0"/>
              <a:t>＿去匹配＿</a:t>
            </a:r>
          </a:p>
          <a:p>
            <a:pPr lvl="1" eaLnBrk="1" hangingPunct="1">
              <a:lnSpc>
                <a:spcPct val="95000"/>
              </a:lnSpc>
            </a:pPr>
            <a:endParaRPr lang="zh-CN" altLang="en-US" dirty="0" smtClean="0"/>
          </a:p>
          <a:p>
            <a:pPr lvl="1" eaLnBrk="1" hangingPunct="1">
              <a:lnSpc>
                <a:spcPct val="95000"/>
              </a:lnSpc>
            </a:pPr>
            <a:endParaRPr lang="en-US" altLang="zh-CN" dirty="0" smtClean="0"/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2195736" y="4574104"/>
            <a:ext cx="597657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dirty="0" smtClean="0">
                <a:effectLst/>
                <a:latin typeface="+mn-lt"/>
              </a:rPr>
              <a:t> ‘ %</a:t>
            </a:r>
            <a:r>
              <a:rPr lang="en-US" altLang="zh-CN" sz="2800" dirty="0" err="1">
                <a:effectLst/>
                <a:latin typeface="+mn-lt"/>
              </a:rPr>
              <a:t>a_bx</a:t>
            </a:r>
            <a:r>
              <a:rPr lang="en-US" altLang="zh-CN" sz="2800" dirty="0">
                <a:effectLst/>
                <a:latin typeface="+mn-lt"/>
              </a:rPr>
              <a:t> ’</a:t>
            </a:r>
          </a:p>
          <a:p>
            <a:pPr algn="l"/>
            <a:r>
              <a:rPr lang="en-US" altLang="zh-CN" sz="2800" dirty="0">
                <a:effectLst/>
                <a:latin typeface="+mn-lt"/>
              </a:rPr>
              <a:t>select </a:t>
            </a:r>
            <a:r>
              <a:rPr lang="en-US" altLang="zh-CN" sz="2800" dirty="0" smtClean="0">
                <a:effectLst/>
                <a:latin typeface="+mn-lt"/>
              </a:rPr>
              <a:t> *  from  </a:t>
            </a:r>
            <a:r>
              <a:rPr lang="en-US" altLang="zh-CN" sz="2800" dirty="0" err="1">
                <a:effectLst/>
                <a:latin typeface="+mn-lt"/>
              </a:rPr>
              <a:t>tt</a:t>
            </a:r>
            <a:r>
              <a:rPr lang="en-US" altLang="zh-CN" sz="2800" dirty="0">
                <a:effectLst/>
                <a:latin typeface="+mn-lt"/>
              </a:rPr>
              <a:t> </a:t>
            </a:r>
          </a:p>
          <a:p>
            <a:pPr algn="l"/>
            <a:r>
              <a:rPr lang="en-US" altLang="zh-CN" sz="2800" dirty="0" smtClean="0">
                <a:effectLst/>
                <a:latin typeface="+mn-lt"/>
              </a:rPr>
              <a:t>where  c1  </a:t>
            </a:r>
            <a:r>
              <a:rPr lang="en-US" altLang="zh-CN" sz="2800" dirty="0">
                <a:effectLst/>
                <a:latin typeface="+mn-lt"/>
              </a:rPr>
              <a:t>like </a:t>
            </a:r>
            <a:r>
              <a:rPr lang="en-US" altLang="zh-CN" sz="2800" dirty="0" smtClean="0">
                <a:effectLst/>
                <a:latin typeface="+mn-lt"/>
              </a:rPr>
              <a:t> ‘</a:t>
            </a:r>
            <a:r>
              <a:rPr lang="en-US" altLang="zh-CN" sz="2800" dirty="0">
                <a:effectLst/>
                <a:latin typeface="+mn-lt"/>
              </a:rPr>
              <a:t>x%%xx' </a:t>
            </a:r>
            <a:r>
              <a:rPr lang="en-US" altLang="zh-CN" sz="2800" dirty="0" smtClean="0">
                <a:effectLst/>
                <a:latin typeface="+mn-lt"/>
              </a:rPr>
              <a:t> escape  ‘</a:t>
            </a:r>
            <a:r>
              <a:rPr lang="en-US" altLang="zh-CN" sz="2800" dirty="0">
                <a:effectLst/>
                <a:latin typeface="+mn-lt"/>
              </a:rPr>
              <a:t>x'</a:t>
            </a:r>
          </a:p>
        </p:txBody>
      </p:sp>
      <p:sp>
        <p:nvSpPr>
          <p:cNvPr id="2" name="矩形 1"/>
          <p:cNvSpPr/>
          <p:nvPr/>
        </p:nvSpPr>
        <p:spPr>
          <a:xfrm>
            <a:off x="2011221" y="3430741"/>
            <a:ext cx="50850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思考：用什么去匹配</a:t>
            </a:r>
            <a:r>
              <a:rPr lang="en-US" altLang="zh-CN" sz="3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\ </a:t>
            </a:r>
            <a:r>
              <a:rPr lang="zh-CN" altLang="en-US" sz="3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zh-CN" altLang="en-US" dirty="0" smtClean="0"/>
              <a:t>操作示例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dirty="0" smtClean="0"/>
              <a:t>列出</a:t>
            </a:r>
            <a:r>
              <a:rPr lang="zh-CN" altLang="en-US" dirty="0"/>
              <a:t>姓名以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/>
              <a:t>张</a:t>
            </a:r>
            <a:r>
              <a:rPr lang="zh-CN" altLang="en-US" dirty="0">
                <a:latin typeface="Times New Roman"/>
              </a:rPr>
              <a:t>”</a:t>
            </a:r>
            <a:r>
              <a:rPr lang="zh-CN" altLang="en-US" dirty="0"/>
              <a:t>打头的教师的所有信息</a:t>
            </a:r>
          </a:p>
          <a:p>
            <a:pPr lvl="1" eaLnBrk="1" hangingPunct="1">
              <a:lnSpc>
                <a:spcPct val="125000"/>
              </a:lnSpc>
              <a:buNone/>
              <a:defRPr/>
            </a:pPr>
            <a:r>
              <a:rPr lang="zh-CN" altLang="en-US" dirty="0"/>
              <a:t>   </a:t>
            </a:r>
            <a:r>
              <a:rPr lang="en-US" altLang="zh-CN" b="1" dirty="0"/>
              <a:t>select</a:t>
            </a:r>
            <a:r>
              <a:rPr lang="en-US" altLang="zh-CN" dirty="0"/>
              <a:t>    *</a:t>
            </a:r>
          </a:p>
          <a:p>
            <a:pPr lvl="1" eaLnBrk="1" hangingPunct="1">
              <a:lnSpc>
                <a:spcPct val="125000"/>
              </a:lnSpc>
              <a:buNone/>
              <a:defRPr/>
            </a:pPr>
            <a:r>
              <a:rPr lang="en-US" altLang="zh-CN" dirty="0"/>
              <a:t>   </a:t>
            </a:r>
            <a:r>
              <a:rPr lang="en-US" altLang="zh-CN" b="1" dirty="0"/>
              <a:t>from</a:t>
            </a:r>
            <a:r>
              <a:rPr lang="en-US" altLang="zh-CN" dirty="0"/>
              <a:t>     PROF</a:t>
            </a:r>
          </a:p>
          <a:p>
            <a:pPr lvl="1" eaLnBrk="1" hangingPunct="1">
              <a:lnSpc>
                <a:spcPct val="125000"/>
              </a:lnSpc>
              <a:buNone/>
              <a:defRPr/>
            </a:pPr>
            <a:r>
              <a:rPr lang="en-US" altLang="zh-CN" dirty="0"/>
              <a:t>   </a:t>
            </a:r>
            <a:r>
              <a:rPr lang="en-US" altLang="zh-CN" b="1" dirty="0"/>
              <a:t>where</a:t>
            </a:r>
            <a:r>
              <a:rPr lang="en-US" altLang="zh-CN" dirty="0"/>
              <a:t>   PNAME  </a:t>
            </a:r>
            <a:r>
              <a:rPr lang="en-US" altLang="zh-CN" b="1" dirty="0"/>
              <a:t>like</a:t>
            </a:r>
            <a:r>
              <a:rPr lang="en-US" altLang="zh-CN" dirty="0"/>
              <a:t>  ‘</a:t>
            </a:r>
            <a:r>
              <a:rPr lang="zh-CN" altLang="en-US" dirty="0"/>
              <a:t>张</a:t>
            </a:r>
            <a:r>
              <a:rPr lang="en-US" altLang="zh-CN" dirty="0"/>
              <a:t>% ‘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dirty="0"/>
              <a:t>列出名称中含有</a:t>
            </a:r>
            <a:r>
              <a:rPr lang="en-US" altLang="zh-CN" dirty="0"/>
              <a:t>3</a:t>
            </a:r>
            <a:r>
              <a:rPr lang="zh-CN" altLang="en-US" dirty="0"/>
              <a:t>个以上字符，且倒数第三个是</a:t>
            </a:r>
            <a:r>
              <a:rPr lang="en-US" altLang="zh-CN" dirty="0"/>
              <a:t>d</a:t>
            </a:r>
            <a:r>
              <a:rPr lang="zh-CN" altLang="en-US" dirty="0"/>
              <a:t>，倒数第二个是</a:t>
            </a:r>
            <a:r>
              <a:rPr lang="en-US" altLang="zh-CN" dirty="0"/>
              <a:t>_</a:t>
            </a:r>
            <a:r>
              <a:rPr lang="zh-CN" altLang="en-US" dirty="0"/>
              <a:t>的课程</a:t>
            </a:r>
          </a:p>
          <a:p>
            <a:pPr lvl="1" eaLnBrk="1" hangingPunct="1">
              <a:lnSpc>
                <a:spcPct val="125000"/>
              </a:lnSpc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select 	</a:t>
            </a:r>
            <a:r>
              <a:rPr lang="en-US" altLang="zh-CN" dirty="0" smtClean="0"/>
              <a:t>  * </a:t>
            </a:r>
            <a:endParaRPr lang="en-US" altLang="zh-CN" dirty="0"/>
          </a:p>
          <a:p>
            <a:pPr lvl="1" eaLnBrk="1" hangingPunct="1">
              <a:lnSpc>
                <a:spcPct val="125000"/>
              </a:lnSpc>
              <a:buNone/>
              <a:defRPr/>
            </a:pPr>
            <a:r>
              <a:rPr lang="en-US" altLang="zh-CN" dirty="0"/>
              <a:t>	from 	</a:t>
            </a:r>
            <a:r>
              <a:rPr lang="en-US" altLang="zh-CN" dirty="0" smtClean="0"/>
              <a:t>  C</a:t>
            </a:r>
            <a:endParaRPr lang="en-US" altLang="zh-CN" dirty="0"/>
          </a:p>
          <a:p>
            <a:pPr lvl="1" eaLnBrk="1" hangingPunct="1">
              <a:lnSpc>
                <a:spcPct val="125000"/>
              </a:lnSpc>
              <a:buNone/>
              <a:defRPr/>
            </a:pPr>
            <a:r>
              <a:rPr lang="en-US" altLang="zh-CN" dirty="0"/>
              <a:t>	where </a:t>
            </a:r>
            <a:r>
              <a:rPr lang="en-US" altLang="zh-CN" dirty="0" smtClean="0"/>
              <a:t>  CNAME  </a:t>
            </a:r>
            <a:r>
              <a:rPr lang="en-US" altLang="zh-CN" dirty="0"/>
              <a:t>LIKE </a:t>
            </a:r>
            <a:r>
              <a:rPr lang="en-US" altLang="zh-CN" dirty="0" smtClean="0"/>
              <a:t> ‘%_</a:t>
            </a:r>
            <a:r>
              <a:rPr lang="en-US" altLang="zh-CN" dirty="0"/>
              <a:t>d\ _ _ ‘ </a:t>
            </a:r>
            <a:r>
              <a:rPr lang="en-US" altLang="zh-CN" dirty="0" smtClean="0"/>
              <a:t> escape  ‘ </a:t>
            </a:r>
            <a:r>
              <a:rPr lang="en-US" altLang="zh-CN" dirty="0"/>
              <a:t>\ ‘</a:t>
            </a:r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0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捉衿见肘的</a:t>
            </a:r>
            <a:r>
              <a:rPr lang="en-US" altLang="zh-CN" dirty="0" smtClean="0"/>
              <a:t>like</a:t>
            </a:r>
            <a:endParaRPr lang="zh-CN" altLang="en-US" dirty="0" smtClean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980728"/>
            <a:ext cx="9143999" cy="2808312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CNAME</a:t>
            </a:r>
            <a:r>
              <a:rPr lang="zh-CN" altLang="en-US" dirty="0" smtClean="0"/>
              <a:t>上建有索引</a:t>
            </a:r>
            <a:r>
              <a:rPr lang="en-US" altLang="zh-CN" dirty="0" err="1" smtClean="0"/>
              <a:t>CNAME_idx</a:t>
            </a:r>
            <a:r>
              <a:rPr lang="zh-CN" altLang="en-US" dirty="0" smtClean="0"/>
              <a:t>，观察下面查询的执行计划，看谁用到了该索引。</a:t>
            </a:r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dirty="0" smtClean="0"/>
              <a:t>A.	select * from C where CNAME like '%d'</a:t>
            </a:r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dirty="0" smtClean="0"/>
              <a:t>B.	select * from C where CNAME like 'd%'</a:t>
            </a:r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188931" y="4121072"/>
            <a:ext cx="4889480" cy="147732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小巫见大巫的</a:t>
            </a:r>
            <a:r>
              <a:rPr lang="en-US" altLang="zh-CN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Like</a:t>
            </a:r>
            <a:endParaRPr lang="en-US" altLang="zh-CN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全文索引  正则表达式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正则表达式</a:t>
            </a:r>
            <a:r>
              <a:rPr lang="zh-CN" altLang="en-US" sz="3200" dirty="0"/>
              <a:t>（</a:t>
            </a:r>
            <a:r>
              <a:rPr lang="en-US" altLang="zh-CN" sz="3200" dirty="0"/>
              <a:t>Regular </a:t>
            </a:r>
            <a:r>
              <a:rPr lang="en-US" altLang="zh-CN" sz="3200" dirty="0" smtClean="0"/>
              <a:t>Expression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80728"/>
            <a:ext cx="8802688" cy="561662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记录文本规则的代码；用来描述或者匹配一系列符合某个</a:t>
            </a:r>
            <a:r>
              <a:rPr lang="zh-CN" altLang="en-US" dirty="0" smtClean="0">
                <a:hlinkClick r:id="rId2" tooltip="句法"/>
              </a:rPr>
              <a:t>句法</a:t>
            </a:r>
            <a:r>
              <a:rPr lang="zh-CN" altLang="en-US" dirty="0" smtClean="0"/>
              <a:t>规则的</a:t>
            </a:r>
            <a:r>
              <a:rPr lang="zh-CN" altLang="en-US" dirty="0" smtClean="0">
                <a:hlinkClick r:id="rId3" tooltip="字符串"/>
              </a:rPr>
              <a:t>字符串</a:t>
            </a:r>
            <a:r>
              <a:rPr lang="zh-CN" altLang="en-US" dirty="0" smtClean="0"/>
              <a:t>的单个字符串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简单示例</a:t>
            </a:r>
            <a:endParaRPr lang="nl-NL" altLang="zh-CN" dirty="0" smtClean="0"/>
          </a:p>
          <a:p>
            <a:pPr lvl="1">
              <a:lnSpc>
                <a:spcPct val="125000"/>
              </a:lnSpc>
              <a:defRPr/>
            </a:pPr>
            <a:r>
              <a:rPr lang="nl-NL" altLang="zh-CN" dirty="0" smtClean="0"/>
              <a:t>zo* </a:t>
            </a:r>
            <a:r>
              <a:rPr lang="zh-CN" altLang="nl-NL" dirty="0" smtClean="0"/>
              <a:t>匹配“</a:t>
            </a:r>
            <a:r>
              <a:rPr lang="nl-NL" altLang="zh-CN" dirty="0" smtClean="0"/>
              <a:t>z”</a:t>
            </a:r>
            <a:r>
              <a:rPr lang="zh-CN" altLang="nl-NL" dirty="0" smtClean="0"/>
              <a:t>和“</a:t>
            </a:r>
            <a:r>
              <a:rPr lang="nl-NL" altLang="zh-CN" dirty="0" smtClean="0"/>
              <a:t>zoo”</a:t>
            </a:r>
            <a:endParaRPr lang="en-US" altLang="zh-CN" dirty="0" smtClean="0"/>
          </a:p>
          <a:p>
            <a:pPr lvl="1">
              <a:lnSpc>
                <a:spcPct val="125000"/>
              </a:lnSpc>
              <a:defRPr/>
            </a:pPr>
            <a:r>
              <a:rPr lang="en-US" altLang="zh-CN" dirty="0" err="1" smtClean="0"/>
              <a:t>zo</a:t>
            </a:r>
            <a:r>
              <a:rPr lang="en-US" altLang="zh-CN" dirty="0" smtClean="0"/>
              <a:t>+</a:t>
            </a:r>
            <a:r>
              <a:rPr lang="zh-CN" altLang="en-US" dirty="0" smtClean="0"/>
              <a:t>与“</a:t>
            </a:r>
            <a:r>
              <a:rPr lang="en-US" altLang="zh-CN" dirty="0" err="1" smtClean="0"/>
              <a:t>zo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zoo”</a:t>
            </a:r>
            <a:r>
              <a:rPr lang="zh-CN" altLang="en-US" dirty="0" smtClean="0"/>
              <a:t>匹配，但与“</a:t>
            </a:r>
            <a:r>
              <a:rPr lang="en-US" altLang="zh-CN" dirty="0" smtClean="0"/>
              <a:t>z”</a:t>
            </a:r>
            <a:r>
              <a:rPr lang="zh-CN" altLang="en-US" dirty="0" smtClean="0"/>
              <a:t>不匹配</a:t>
            </a:r>
            <a:endParaRPr lang="en-US" altLang="zh-CN" dirty="0" smtClean="0"/>
          </a:p>
          <a:p>
            <a:pPr lvl="1">
              <a:lnSpc>
                <a:spcPct val="125000"/>
              </a:lnSpc>
              <a:defRPr/>
            </a:pPr>
            <a:r>
              <a:rPr lang="en-US" altLang="zh-CN" dirty="0" smtClean="0"/>
              <a:t>o{2}</a:t>
            </a:r>
            <a:r>
              <a:rPr lang="zh-CN" altLang="en-US" dirty="0" smtClean="0"/>
              <a:t>与“</a:t>
            </a:r>
            <a:r>
              <a:rPr lang="en-US" altLang="zh-CN" dirty="0" err="1" smtClean="0"/>
              <a:t>fol</a:t>
            </a:r>
            <a:r>
              <a:rPr lang="en-US" altLang="zh-CN" dirty="0" smtClean="0"/>
              <a:t>” ,” </a:t>
            </a:r>
            <a:r>
              <a:rPr lang="en-US" altLang="zh-CN" dirty="0" err="1" smtClean="0"/>
              <a:t>foool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不匹配，但与“</a:t>
            </a:r>
            <a:r>
              <a:rPr lang="en-US" altLang="zh-CN" dirty="0" smtClean="0"/>
              <a:t>fool”</a:t>
            </a:r>
            <a:r>
              <a:rPr lang="zh-CN" altLang="en-US" dirty="0" smtClean="0"/>
              <a:t> 匹配</a:t>
            </a:r>
            <a:endParaRPr lang="en-US" altLang="zh-CN" dirty="0" smtClean="0"/>
          </a:p>
          <a:p>
            <a:pPr lvl="1">
              <a:lnSpc>
                <a:spcPct val="125000"/>
              </a:lnSpc>
              <a:defRPr/>
            </a:pPr>
            <a:r>
              <a:rPr lang="en-US" altLang="zh-CN" dirty="0" smtClean="0"/>
              <a:t>o{2,}</a:t>
            </a:r>
            <a:r>
              <a:rPr lang="zh-CN" altLang="en-US" dirty="0" smtClean="0"/>
              <a:t>不匹配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fol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，匹配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fool”,”foooooool</a:t>
            </a:r>
            <a:r>
              <a:rPr lang="en-US" altLang="zh-CN" dirty="0" smtClean="0"/>
              <a:t>”</a:t>
            </a:r>
          </a:p>
          <a:p>
            <a:pPr lvl="1">
              <a:lnSpc>
                <a:spcPct val="125000"/>
              </a:lnSpc>
              <a:defRPr/>
            </a:pPr>
            <a:r>
              <a:rPr lang="en-US" altLang="zh-CN" dirty="0" err="1" smtClean="0"/>
              <a:t>z|food</a:t>
            </a:r>
            <a:r>
              <a:rPr lang="en-US" altLang="zh-CN" dirty="0" smtClean="0"/>
              <a:t> 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”z”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”food”</a:t>
            </a:r>
          </a:p>
          <a:p>
            <a:pPr lvl="1">
              <a:lnSpc>
                <a:spcPct val="125000"/>
              </a:lnSpc>
              <a:defRPr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z|f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ood</a:t>
            </a:r>
            <a:r>
              <a:rPr lang="en-US" altLang="zh-CN" dirty="0" smtClean="0"/>
              <a:t> </a:t>
            </a:r>
            <a:r>
              <a:rPr lang="zh-CN" altLang="en-US" dirty="0" smtClean="0"/>
              <a:t>匹配“</a:t>
            </a:r>
            <a:r>
              <a:rPr lang="en-US" altLang="zh-CN" dirty="0" err="1" smtClean="0"/>
              <a:t>zood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”food”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/>
              <a:t>查询</a:t>
            </a:r>
            <a:r>
              <a:rPr lang="zh-CN" altLang="en-US" dirty="0" smtClean="0"/>
              <a:t>功能汇览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55576" y="1124744"/>
            <a:ext cx="333948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660066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990000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effectLst/>
              </a:rPr>
              <a:t>查询基本结构</a:t>
            </a:r>
          </a:p>
          <a:p>
            <a:pPr eaLnBrk="1" hangingPunct="1">
              <a:defRPr/>
            </a:pPr>
            <a:r>
              <a:rPr lang="en-US" altLang="zh-CN" kern="0" dirty="0" smtClean="0">
                <a:effectLst/>
              </a:rPr>
              <a:t>select</a:t>
            </a:r>
            <a:r>
              <a:rPr lang="zh-CN" altLang="en-US" kern="0" dirty="0" smtClean="0">
                <a:effectLst/>
              </a:rPr>
              <a:t>子句</a:t>
            </a:r>
          </a:p>
          <a:p>
            <a:pPr eaLnBrk="1" hangingPunct="1">
              <a:defRPr/>
            </a:pPr>
            <a:r>
              <a:rPr lang="en-US" altLang="zh-CN" kern="0" dirty="0" smtClean="0">
                <a:effectLst/>
              </a:rPr>
              <a:t>from</a:t>
            </a:r>
            <a:r>
              <a:rPr lang="zh-CN" altLang="en-US" kern="0" dirty="0" smtClean="0">
                <a:effectLst/>
              </a:rPr>
              <a:t>子句</a:t>
            </a:r>
          </a:p>
          <a:p>
            <a:pPr eaLnBrk="1" hangingPunct="1">
              <a:defRPr/>
            </a:pPr>
            <a:r>
              <a:rPr lang="en-US" altLang="zh-CN" kern="0" dirty="0" smtClean="0">
                <a:effectLst/>
              </a:rPr>
              <a:t>where</a:t>
            </a:r>
            <a:r>
              <a:rPr lang="zh-CN" altLang="en-US" kern="0" dirty="0" smtClean="0">
                <a:effectLst/>
              </a:rPr>
              <a:t>子句</a:t>
            </a:r>
          </a:p>
          <a:p>
            <a:pPr eaLnBrk="1" hangingPunct="1">
              <a:defRPr/>
            </a:pPr>
            <a:r>
              <a:rPr lang="zh-CN" altLang="en-US" kern="0" dirty="0" smtClean="0">
                <a:effectLst/>
              </a:rPr>
              <a:t>重复</a:t>
            </a:r>
            <a:r>
              <a:rPr lang="zh-CN" altLang="en-US" kern="0" dirty="0">
                <a:effectLst/>
              </a:rPr>
              <a:t>行</a:t>
            </a:r>
            <a:r>
              <a:rPr lang="zh-CN" altLang="en-US" kern="0" dirty="0" smtClean="0">
                <a:effectLst/>
              </a:rPr>
              <a:t>的处理</a:t>
            </a:r>
          </a:p>
          <a:p>
            <a:pPr eaLnBrk="1" hangingPunct="1">
              <a:defRPr/>
            </a:pPr>
            <a:r>
              <a:rPr lang="zh-CN" altLang="en-US" kern="0" dirty="0" smtClean="0">
                <a:effectLst/>
              </a:rPr>
              <a:t>更名运算</a:t>
            </a:r>
          </a:p>
          <a:p>
            <a:pPr eaLnBrk="1" hangingPunct="1">
              <a:defRPr/>
            </a:pPr>
            <a:r>
              <a:rPr lang="zh-CN" altLang="en-US" kern="0" dirty="0" smtClean="0">
                <a:effectLst/>
              </a:rPr>
              <a:t>行显示顺序</a:t>
            </a:r>
            <a:endParaRPr lang="en-US" altLang="zh-CN" kern="0" dirty="0" smtClean="0">
              <a:effectLst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99992" y="1124744"/>
            <a:ext cx="3672408" cy="490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endParaRPr lang="en-US" altLang="zh-CN" sz="3200" kern="0" dirty="0">
              <a:solidFill>
                <a:schemeClr val="folHlink"/>
              </a:solidFill>
              <a:effectLst/>
              <a:latin typeface="+mn-lt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32040" y="1124744"/>
            <a:ext cx="353677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660066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990000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effectLst/>
              </a:rPr>
              <a:t>字符串</a:t>
            </a:r>
            <a:r>
              <a:rPr lang="zh-CN" altLang="en-US" kern="0" dirty="0">
                <a:effectLst/>
              </a:rPr>
              <a:t>操作</a:t>
            </a:r>
          </a:p>
          <a:p>
            <a:pPr eaLnBrk="1" hangingPunct="1">
              <a:defRPr/>
            </a:pPr>
            <a:r>
              <a:rPr lang="zh-CN" altLang="en-US" kern="0" dirty="0">
                <a:effectLst/>
              </a:rPr>
              <a:t>全文检索</a:t>
            </a:r>
          </a:p>
          <a:p>
            <a:pPr eaLnBrk="1" hangingPunct="1">
              <a:defRPr/>
            </a:pPr>
            <a:r>
              <a:rPr lang="zh-CN" altLang="en-US" kern="0" dirty="0">
                <a:effectLst/>
              </a:rPr>
              <a:t>关系的连接</a:t>
            </a:r>
          </a:p>
          <a:p>
            <a:pPr eaLnBrk="1" hangingPunct="1">
              <a:defRPr/>
            </a:pPr>
            <a:r>
              <a:rPr lang="zh-CN" altLang="en-US" kern="0" dirty="0">
                <a:effectLst/>
              </a:rPr>
              <a:t>分组和聚集函数</a:t>
            </a:r>
          </a:p>
          <a:p>
            <a:pPr eaLnBrk="1" hangingPunct="1">
              <a:defRPr/>
            </a:pPr>
            <a:r>
              <a:rPr lang="zh-CN" altLang="en-US" kern="0" dirty="0">
                <a:effectLst/>
              </a:rPr>
              <a:t>空值</a:t>
            </a:r>
          </a:p>
          <a:p>
            <a:pPr eaLnBrk="1" hangingPunct="1">
              <a:defRPr/>
            </a:pPr>
            <a:r>
              <a:rPr lang="zh-CN" altLang="en-US" kern="0" dirty="0">
                <a:effectLst/>
              </a:rPr>
              <a:t>嵌套子查询</a:t>
            </a:r>
          </a:p>
          <a:p>
            <a:pPr eaLnBrk="1" hangingPunct="1">
              <a:defRPr/>
            </a:pPr>
            <a:r>
              <a:rPr lang="zh-CN" altLang="en-US" kern="0" dirty="0">
                <a:effectLst/>
              </a:rPr>
              <a:t>集合操作</a:t>
            </a:r>
          </a:p>
          <a:p>
            <a:pPr eaLnBrk="1" hangingPunct="1">
              <a:defRPr/>
            </a:pPr>
            <a:endParaRPr lang="en-US" altLang="zh-CN" kern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967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常见正则表达式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  <a:defRPr/>
            </a:pPr>
            <a:r>
              <a:rPr lang="zh-CN" altLang="en-US" sz="2800" dirty="0" smtClean="0"/>
              <a:t>用户名：</a:t>
            </a:r>
            <a:endParaRPr lang="en-US" altLang="zh-CN" sz="2800" dirty="0" smtClean="0"/>
          </a:p>
          <a:p>
            <a:pPr lvl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/^[a-z0-9_-]{3,16}$/</a:t>
            </a:r>
          </a:p>
          <a:p>
            <a:pPr>
              <a:lnSpc>
                <a:spcPct val="114000"/>
              </a:lnSpc>
              <a:defRPr/>
            </a:pPr>
            <a:r>
              <a:rPr lang="zh-CN" altLang="en-US" sz="2800" dirty="0" smtClean="0"/>
              <a:t>密码：</a:t>
            </a:r>
            <a:endParaRPr lang="en-US" altLang="zh-CN" sz="2800" dirty="0" smtClean="0"/>
          </a:p>
          <a:p>
            <a:pPr lvl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/^[a-z0-9_-]{6,18}$/</a:t>
            </a:r>
          </a:p>
          <a:p>
            <a:pPr>
              <a:lnSpc>
                <a:spcPct val="114000"/>
              </a:lnSpc>
              <a:defRPr/>
            </a:pPr>
            <a:r>
              <a:rPr lang="zh-CN" altLang="en-US" sz="2800" dirty="0" smtClean="0"/>
              <a:t>电子邮箱：</a:t>
            </a:r>
            <a:endParaRPr lang="en-US" altLang="zh-CN" sz="2800" dirty="0" smtClean="0"/>
          </a:p>
          <a:p>
            <a:pPr lvl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/^([a-z0-9_\.-]+)@([\</a:t>
            </a:r>
            <a:r>
              <a:rPr lang="en-US" altLang="zh-CN" sz="2400" dirty="0" err="1" smtClean="0"/>
              <a:t>da</a:t>
            </a:r>
            <a:r>
              <a:rPr lang="en-US" altLang="zh-CN" sz="2400" dirty="0" smtClean="0"/>
              <a:t>-z\.-]+)\.([a-z\.]{2,6})$/</a:t>
            </a:r>
          </a:p>
          <a:p>
            <a:pPr>
              <a:lnSpc>
                <a:spcPct val="114000"/>
              </a:lnSpc>
              <a:defRPr/>
            </a:pPr>
            <a:r>
              <a:rPr lang="en-US" altLang="zh-CN" sz="2800" dirty="0" smtClean="0"/>
              <a:t>IP </a:t>
            </a:r>
            <a:r>
              <a:rPr lang="zh-CN" altLang="en-US" sz="2800" dirty="0" smtClean="0"/>
              <a:t>地址：</a:t>
            </a:r>
            <a:endParaRPr lang="en-US" altLang="zh-CN" sz="2800" dirty="0" smtClean="0"/>
          </a:p>
          <a:p>
            <a:pPr lvl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/^(?:(?:25[0-5]|2[0-4][0-9]|[01]?[0-9][0-9]?)\.){3}(?:25[0-5]|2[0-4][0-9]|[01]?[0-9][0-9]?)$/</a:t>
            </a:r>
          </a:p>
          <a:p>
            <a:pPr>
              <a:lnSpc>
                <a:spcPct val="114000"/>
              </a:lnSpc>
              <a:defRPr/>
            </a:pPr>
            <a:r>
              <a:rPr lang="en-US" altLang="zh-CN" sz="2800" dirty="0" smtClean="0"/>
              <a:t>HTML </a:t>
            </a:r>
            <a:r>
              <a:rPr lang="zh-CN" altLang="en-US" sz="2800" dirty="0" smtClean="0"/>
              <a:t>标签：</a:t>
            </a:r>
            <a:endParaRPr lang="en-US" altLang="zh-CN" sz="2800" dirty="0" smtClean="0"/>
          </a:p>
          <a:p>
            <a:pPr lvl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/^&lt;([a-z]+)([^&lt;]+)*(?:&gt;(.*)&lt;\/\1&gt;|\s+\/&gt;)$/</a:t>
            </a:r>
          </a:p>
          <a:p>
            <a:pPr>
              <a:defRPr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约束表达正则表达式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solidFill>
                  <a:srgbClr val="FF0000"/>
                </a:solidFill>
              </a:rPr>
              <a:t>create table </a:t>
            </a:r>
            <a:r>
              <a:rPr lang="en-US" altLang="zh-CN" sz="2400" dirty="0" err="1" smtClean="0">
                <a:solidFill>
                  <a:schemeClr val="tx2">
                    <a:lumMod val="50000"/>
                  </a:schemeClr>
                </a:solidFill>
              </a:rPr>
              <a:t>IP_Address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( </a:t>
            </a:r>
            <a:r>
              <a:rPr lang="en-US" altLang="zh-CN" sz="2400" dirty="0" err="1" smtClean="0">
                <a:solidFill>
                  <a:schemeClr val="tx2">
                    <a:lumMod val="50000"/>
                  </a:schemeClr>
                </a:solidFill>
              </a:rPr>
              <a:t>ip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 char(15) primary key)</a:t>
            </a:r>
          </a:p>
          <a:p>
            <a:pPr algn="just"/>
            <a:r>
              <a:rPr lang="en-US" altLang="zh-CN" sz="2400" dirty="0" smtClean="0">
                <a:solidFill>
                  <a:srgbClr val="FF0000"/>
                </a:solidFill>
              </a:rPr>
              <a:t>alter table </a:t>
            </a:r>
            <a:r>
              <a:rPr lang="en-US" altLang="zh-CN" sz="2400" dirty="0" err="1" smtClean="0">
                <a:solidFill>
                  <a:schemeClr val="tx2">
                    <a:lumMod val="50000"/>
                  </a:schemeClr>
                </a:solidFill>
              </a:rPr>
              <a:t>IP_Address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add constraint </a:t>
            </a:r>
            <a:r>
              <a:rPr lang="en-US" altLang="zh-CN" sz="2400" dirty="0" err="1" smtClean="0">
                <a:solidFill>
                  <a:schemeClr val="tx2">
                    <a:lumMod val="50000"/>
                  </a:schemeClr>
                </a:solidFill>
              </a:rPr>
              <a:t>CHK_IP_Valid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check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</a:p>
          <a:p>
            <a:pPr algn="just"/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    	       </a:t>
            </a:r>
            <a:r>
              <a:rPr lang="en-US" altLang="zh-CN" sz="2400" dirty="0" err="1" smtClean="0">
                <a:solidFill>
                  <a:schemeClr val="tx2">
                    <a:lumMod val="50000"/>
                  </a:schemeClr>
                </a:solidFill>
              </a:rPr>
              <a:t>ip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 like '_%._%._%._%‘</a:t>
            </a:r>
          </a:p>
          <a:p>
            <a:pPr algn="just"/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	and  </a:t>
            </a:r>
            <a:r>
              <a:rPr lang="en-US" altLang="zh-CN" sz="2400" dirty="0" err="1" smtClean="0">
                <a:solidFill>
                  <a:schemeClr val="tx2">
                    <a:lumMod val="50000"/>
                  </a:schemeClr>
                </a:solidFill>
              </a:rPr>
              <a:t>ip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 not like  '%.%.%.%.%'</a:t>
            </a:r>
          </a:p>
          <a:p>
            <a:pPr algn="just"/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	and  </a:t>
            </a:r>
            <a:r>
              <a:rPr lang="en-US" altLang="zh-CN" sz="2400" dirty="0" err="1" smtClean="0">
                <a:solidFill>
                  <a:schemeClr val="tx2">
                    <a:lumMod val="50000"/>
                  </a:schemeClr>
                </a:solidFill>
              </a:rPr>
              <a:t>ip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 not like '%[^0-9.]%'</a:t>
            </a:r>
          </a:p>
          <a:p>
            <a:pPr algn="just"/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  	and  </a:t>
            </a:r>
            <a:r>
              <a:rPr lang="en-US" altLang="zh-CN" sz="2400" dirty="0" err="1" smtClean="0">
                <a:solidFill>
                  <a:schemeClr val="tx2">
                    <a:lumMod val="50000"/>
                  </a:schemeClr>
                </a:solidFill>
              </a:rPr>
              <a:t>ip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 not like '%[0-9][0-9][0-9][0-9]%'</a:t>
            </a:r>
          </a:p>
          <a:p>
            <a:pPr algn="just"/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  	and  </a:t>
            </a:r>
            <a:r>
              <a:rPr lang="en-US" altLang="zh-CN" sz="2400" dirty="0" err="1" smtClean="0">
                <a:solidFill>
                  <a:schemeClr val="tx2">
                    <a:lumMod val="50000"/>
                  </a:schemeClr>
                </a:solidFill>
              </a:rPr>
              <a:t>ip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 not like '%[3-9][0-9][0-9]%'</a:t>
            </a:r>
          </a:p>
          <a:p>
            <a:pPr algn="just"/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 	and  </a:t>
            </a:r>
            <a:r>
              <a:rPr lang="en-US" altLang="zh-CN" sz="2400" dirty="0" err="1" smtClean="0">
                <a:solidFill>
                  <a:schemeClr val="tx2">
                    <a:lumMod val="50000"/>
                  </a:schemeClr>
                </a:solidFill>
              </a:rPr>
              <a:t>ip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 not like '%2[6-9][0-9]%'</a:t>
            </a:r>
          </a:p>
          <a:p>
            <a:pPr algn="just"/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	and  </a:t>
            </a:r>
            <a:r>
              <a:rPr lang="en-US" altLang="zh-CN" sz="2400" dirty="0" err="1" smtClean="0">
                <a:solidFill>
                  <a:schemeClr val="tx2">
                    <a:lumMod val="50000"/>
                  </a:schemeClr>
                </a:solidFill>
              </a:rPr>
              <a:t>ip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 not like '%25[6-9]%'</a:t>
            </a:r>
          </a:p>
          <a:p>
            <a:pPr algn="just"/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正则表达式：</a:t>
            </a:r>
            <a:r>
              <a:rPr lang="en-US" altLang="zh-CN" sz="3200" dirty="0" smtClean="0"/>
              <a:t>Oracle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36911"/>
              </p:ext>
            </p:extLst>
          </p:nvPr>
        </p:nvGraphicFramePr>
        <p:xfrm>
          <a:off x="460516" y="1196752"/>
          <a:ext cx="8143932" cy="3749040"/>
        </p:xfrm>
        <a:graphic>
          <a:graphicData uri="http://schemas.openxmlformats.org/drawingml/2006/table">
            <a:tbl>
              <a:tblPr/>
              <a:tblGrid>
                <a:gridCol w="2786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05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华文新魏" pitchFamily="2" charset="-122"/>
                          <a:ea typeface="华文新魏" pitchFamily="2" charset="-122"/>
                        </a:rPr>
                        <a:t>函数名</a:t>
                      </a:r>
                      <a:endParaRPr lang="zh-CN" altLang="en-US" sz="2400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华文新魏" pitchFamily="2" charset="-122"/>
                          <a:ea typeface="华文新魏" pitchFamily="2" charset="-122"/>
                        </a:rPr>
                        <a:t>说明</a:t>
                      </a:r>
                      <a:endParaRPr lang="zh-CN" altLang="en-US" sz="2400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208">
                <a:tc>
                  <a:txBody>
                    <a:bodyPr/>
                    <a:lstStyle/>
                    <a:p>
                      <a:r>
                        <a:rPr lang="en-US" sz="2400">
                          <a:latin typeface="华文新魏" pitchFamily="2" charset="-122"/>
                          <a:ea typeface="华文新魏" pitchFamily="2" charset="-122"/>
                        </a:rPr>
                        <a:t>REGEXP_LIKE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华文新魏" pitchFamily="2" charset="-122"/>
                          <a:ea typeface="华文新魏" pitchFamily="2" charset="-122"/>
                        </a:rPr>
                        <a:t>类似于 </a:t>
                      </a:r>
                      <a:r>
                        <a:rPr lang="en-US" altLang="zh-CN" sz="2400">
                          <a:latin typeface="华文新魏" pitchFamily="2" charset="-122"/>
                          <a:ea typeface="华文新魏" pitchFamily="2" charset="-122"/>
                        </a:rPr>
                        <a:t>LIKE </a:t>
                      </a:r>
                      <a:r>
                        <a:rPr lang="zh-CN" altLang="en-US" sz="2400">
                          <a:latin typeface="华文新魏" pitchFamily="2" charset="-122"/>
                          <a:ea typeface="华文新魏" pitchFamily="2" charset="-122"/>
                        </a:rPr>
                        <a:t>运算符，但执行正则表达式匹配而不是简单的模式匹配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208">
                <a:tc>
                  <a:txBody>
                    <a:bodyPr/>
                    <a:lstStyle/>
                    <a:p>
                      <a:r>
                        <a:rPr lang="en-US" sz="2400">
                          <a:latin typeface="华文新魏" pitchFamily="2" charset="-122"/>
                          <a:ea typeface="华文新魏" pitchFamily="2" charset="-122"/>
                        </a:rPr>
                        <a:t>REGEXP_INSTR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华文新魏" pitchFamily="2" charset="-122"/>
                          <a:ea typeface="华文新魏" pitchFamily="2" charset="-122"/>
                        </a:rPr>
                        <a:t>在给定字符串中搜索某个正则表达式模式，并返回匹配项的</a:t>
                      </a:r>
                      <a:r>
                        <a:rPr lang="zh-CN" altLang="en-US" sz="2400" dirty="0" smtClean="0">
                          <a:latin typeface="华文新魏" pitchFamily="2" charset="-122"/>
                          <a:ea typeface="华文新魏" pitchFamily="2" charset="-122"/>
                        </a:rPr>
                        <a:t>位置</a:t>
                      </a:r>
                      <a:endParaRPr lang="zh-CN" altLang="en-US" sz="2400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208">
                <a:tc>
                  <a:txBody>
                    <a:bodyPr/>
                    <a:lstStyle/>
                    <a:p>
                      <a:r>
                        <a:rPr lang="en-US" sz="2400">
                          <a:latin typeface="华文新魏" pitchFamily="2" charset="-122"/>
                          <a:ea typeface="华文新魏" pitchFamily="2" charset="-122"/>
                        </a:rPr>
                        <a:t>REGEXP_REPLACE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华文新魏" pitchFamily="2" charset="-122"/>
                          <a:ea typeface="华文新魏" pitchFamily="2" charset="-122"/>
                        </a:rPr>
                        <a:t>搜索某个正则表达式模式并使用替换字符串替换它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208">
                <a:tc>
                  <a:txBody>
                    <a:bodyPr/>
                    <a:lstStyle/>
                    <a:p>
                      <a:r>
                        <a:rPr lang="en-US" sz="2400">
                          <a:latin typeface="华文新魏" pitchFamily="2" charset="-122"/>
                          <a:ea typeface="华文新魏" pitchFamily="2" charset="-122"/>
                        </a:rPr>
                        <a:t>REGEXP_SUBSTR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华文新魏" pitchFamily="2" charset="-122"/>
                          <a:ea typeface="华文新魏" pitchFamily="2" charset="-122"/>
                        </a:rPr>
                        <a:t>在给定字符串中搜索某个正则表达式模式并返回匹配的子字符串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478846" y="5229200"/>
            <a:ext cx="6186310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家族的第一人在树上被吊死，</a:t>
            </a:r>
            <a:endParaRPr lang="en-US" altLang="zh-CN" sz="3600" dirty="0" smtClean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最后一人则被蚂蚁吃掉</a:t>
            </a:r>
            <a:endParaRPr lang="zh-CN" altLang="en-US" sz="36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正则表达式：</a:t>
            </a:r>
            <a:r>
              <a:rPr lang="en-US" altLang="zh-CN" sz="3200" dirty="0" smtClean="0"/>
              <a:t>Oracle</a:t>
            </a:r>
            <a:endParaRPr lang="zh-CN" altLang="en-US" dirty="0"/>
          </a:p>
        </p:txBody>
      </p:sp>
      <p:sp>
        <p:nvSpPr>
          <p:cNvPr id="99331" name="Rectangle 1"/>
          <p:cNvSpPr>
            <a:spLocks noChangeArrowheads="1"/>
          </p:cNvSpPr>
          <p:nvPr/>
        </p:nvSpPr>
        <p:spPr bwMode="auto">
          <a:xfrm>
            <a:off x="35496" y="1196752"/>
            <a:ext cx="9113837" cy="212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zh-CN" sz="2400" dirty="0">
                <a:solidFill>
                  <a:srgbClr val="0000FF"/>
                </a:solidFill>
                <a:effectLst/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zh-CN" sz="2400" dirty="0">
                <a:solidFill>
                  <a:srgbClr val="0000FF"/>
                </a:solidFill>
                <a:effectLst/>
                <a:latin typeface="华文新魏" pitchFamily="2" charset="-122"/>
                <a:ea typeface="华文新魏" pitchFamily="2" charset="-122"/>
              </a:rPr>
              <a:t>LTER TABLE students</a:t>
            </a:r>
            <a:endParaRPr lang="en-US" altLang="zh-CN" sz="2400" dirty="0">
              <a:solidFill>
                <a:srgbClr val="0000FF"/>
              </a:solidFill>
              <a:effectLst/>
              <a:latin typeface="华文新魏" pitchFamily="2" charset="-122"/>
              <a:ea typeface="华文新魏" pitchFamily="2" charset="-122"/>
            </a:endParaRPr>
          </a:p>
          <a:p>
            <a:pPr algn="l" eaLnBrk="0" hangingPunct="0"/>
            <a:r>
              <a:rPr lang="en-US" altLang="zh-CN" sz="2400" dirty="0">
                <a:solidFill>
                  <a:srgbClr val="0000FF"/>
                </a:solidFill>
                <a:effectLst/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zh-CN" sz="2400" dirty="0">
                <a:solidFill>
                  <a:srgbClr val="0000FF"/>
                </a:solidFill>
                <a:effectLst/>
                <a:latin typeface="华文新魏" pitchFamily="2" charset="-122"/>
                <a:ea typeface="华文新魏" pitchFamily="2" charset="-122"/>
              </a:rPr>
              <a:t>ADD CONSTRAINT stud_ssn_ck </a:t>
            </a:r>
            <a:endParaRPr lang="en-US" altLang="zh-CN" sz="2400" dirty="0">
              <a:solidFill>
                <a:srgbClr val="0000FF"/>
              </a:solidFill>
              <a:effectLst/>
              <a:latin typeface="华文新魏" pitchFamily="2" charset="-122"/>
              <a:ea typeface="华文新魏" pitchFamily="2" charset="-122"/>
            </a:endParaRPr>
          </a:p>
          <a:p>
            <a:pPr algn="l" eaLnBrk="0" hangingPunct="0"/>
            <a:r>
              <a:rPr lang="en-US" altLang="zh-CN" sz="2400" dirty="0">
                <a:solidFill>
                  <a:srgbClr val="0000FF"/>
                </a:solidFill>
                <a:effectLst/>
                <a:latin typeface="华文新魏" pitchFamily="2" charset="-122"/>
                <a:ea typeface="华文新魏" pitchFamily="2" charset="-122"/>
              </a:rPr>
              <a:t>          </a:t>
            </a:r>
            <a:r>
              <a:rPr lang="zh-CN" altLang="zh-CN" sz="2400" dirty="0">
                <a:solidFill>
                  <a:srgbClr val="0000FF"/>
                </a:solidFill>
                <a:effectLst/>
                <a:latin typeface="华文新魏" pitchFamily="2" charset="-122"/>
                <a:ea typeface="华文新魏" pitchFamily="2" charset="-122"/>
              </a:rPr>
              <a:t>CHECK (REGEXP_LIKE(ssn,</a:t>
            </a:r>
            <a:endParaRPr lang="en-US" altLang="zh-CN" sz="2400" dirty="0">
              <a:solidFill>
                <a:srgbClr val="0000FF"/>
              </a:solidFill>
              <a:effectLst/>
              <a:latin typeface="华文新魏" pitchFamily="2" charset="-122"/>
              <a:ea typeface="华文新魏" pitchFamily="2" charset="-122"/>
            </a:endParaRPr>
          </a:p>
          <a:p>
            <a:pPr algn="l" eaLnBrk="0" hangingPunct="0"/>
            <a:r>
              <a:rPr lang="zh-CN" altLang="zh-CN" sz="2400" dirty="0">
                <a:solidFill>
                  <a:srgbClr val="0000FF"/>
                </a:solidFill>
                <a:effectLst/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华文新魏" pitchFamily="2" charset="-122"/>
                <a:ea typeface="华文新魏" pitchFamily="2" charset="-122"/>
              </a:rPr>
              <a:t>             </a:t>
            </a:r>
            <a:r>
              <a:rPr lang="zh-CN" altLang="zh-CN" sz="2400" dirty="0">
                <a:solidFill>
                  <a:srgbClr val="0000FF"/>
                </a:solidFill>
                <a:effectLst/>
                <a:latin typeface="华文新魏" pitchFamily="2" charset="-122"/>
                <a:ea typeface="华文新魏" pitchFamily="2" charset="-122"/>
              </a:rPr>
              <a:t>'^([[:digit:]]{3}-[[:digit:]]{2}-[[:digit:]]{4}|[[:digit:]]{9})$')) </a:t>
            </a:r>
            <a:endParaRPr lang="zh-CN" altLang="zh-CN" sz="5400" dirty="0">
              <a:solidFill>
                <a:srgbClr val="0000FF"/>
              </a:solidFill>
              <a:effectLst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5495" y="5897353"/>
            <a:ext cx="42130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标准</a:t>
            </a:r>
            <a:r>
              <a:rPr lang="en-US" altLang="zh-CN" sz="36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SQL</a:t>
            </a:r>
            <a:r>
              <a:rPr lang="zh-CN" altLang="en-US" sz="36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36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similar to</a:t>
            </a:r>
            <a:endParaRPr lang="zh-CN" altLang="en-US" sz="36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全文检索</a:t>
            </a: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547664" y="1399554"/>
            <a:ext cx="5760639" cy="24622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square">
            <a:spAutoFit/>
            <a:flatTx/>
          </a:bodyPr>
          <a:lstStyle/>
          <a:p>
            <a:pPr marL="342900" indent="-342900">
              <a:defRPr/>
            </a:pPr>
            <a:r>
              <a:rPr lang="en-US" altLang="zh-CN" sz="2800" dirty="0">
                <a:solidFill>
                  <a:srgbClr val="660033"/>
                </a:solidFill>
                <a:effectLst/>
                <a:latin typeface="华文新魏" pitchFamily="2" charset="-122"/>
                <a:ea typeface="华文新魏" pitchFamily="2" charset="-122"/>
              </a:rPr>
              <a:t>dialogue</a:t>
            </a:r>
          </a:p>
          <a:p>
            <a:pPr marL="342900" indent="-342900" algn="l">
              <a:defRPr/>
            </a:pPr>
            <a:r>
              <a:rPr lang="en-US" altLang="zh-CN" sz="2800" dirty="0">
                <a:effectLst/>
                <a:latin typeface="华文新魏" pitchFamily="2" charset="-122"/>
                <a:ea typeface="华文新魏" pitchFamily="2" charset="-122"/>
              </a:rPr>
              <a:t>Are you kidding</a:t>
            </a:r>
            <a:r>
              <a:rPr lang="en-US" altLang="zh-CN" sz="2800" dirty="0" smtClean="0">
                <a:effectLst/>
                <a:latin typeface="华文新魏" pitchFamily="2" charset="-122"/>
                <a:ea typeface="华文新魏" pitchFamily="2" charset="-122"/>
              </a:rPr>
              <a:t>?  No</a:t>
            </a:r>
            <a:r>
              <a:rPr lang="en-US" altLang="zh-CN" sz="2800" dirty="0">
                <a:effectLst/>
                <a:latin typeface="华文新魏" pitchFamily="2" charset="-122"/>
                <a:ea typeface="华文新魏" pitchFamily="2" charset="-122"/>
              </a:rPr>
              <a:t>, I’m serious.</a:t>
            </a:r>
          </a:p>
          <a:p>
            <a:pPr marL="342900" indent="-342900" algn="l">
              <a:defRPr/>
            </a:pPr>
            <a:r>
              <a:rPr lang="zh-CN" altLang="en-US" sz="2800" dirty="0">
                <a:effectLst/>
                <a:latin typeface="华文新魏" pitchFamily="2" charset="-122"/>
                <a:ea typeface="华文新魏" pitchFamily="2" charset="-122"/>
              </a:rPr>
              <a:t>你是凯丁吗</a:t>
            </a:r>
            <a:r>
              <a:rPr lang="zh-CN" altLang="en-US" sz="2800" dirty="0" smtClean="0">
                <a:effectLst/>
                <a:latin typeface="华文新魏" pitchFamily="2" charset="-122"/>
                <a:ea typeface="华文新魏" pitchFamily="2" charset="-122"/>
              </a:rPr>
              <a:t>？不</a:t>
            </a:r>
            <a:r>
              <a:rPr lang="zh-CN" altLang="en-US" sz="2800" dirty="0">
                <a:effectLst/>
                <a:latin typeface="华文新魏" pitchFamily="2" charset="-122"/>
                <a:ea typeface="华文新魏" pitchFamily="2" charset="-122"/>
              </a:rPr>
              <a:t>，我是史瑞斯</a:t>
            </a:r>
            <a:r>
              <a:rPr lang="zh-CN" altLang="en-US" sz="2800" dirty="0" smtClean="0">
                <a:effectLst/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2800" dirty="0" smtClean="0">
              <a:effectLst/>
              <a:latin typeface="华文新魏" pitchFamily="2" charset="-122"/>
              <a:ea typeface="华文新魏" pitchFamily="2" charset="-122"/>
            </a:endParaRPr>
          </a:p>
          <a:p>
            <a:pPr marL="342900" indent="-342900" algn="l">
              <a:defRPr/>
            </a:pPr>
            <a:r>
              <a:rPr lang="en-US" altLang="zh-CN" sz="2800" dirty="0" smtClean="0">
                <a:effectLst/>
                <a:latin typeface="华文新魏" pitchFamily="2" charset="-122"/>
                <a:ea typeface="华文新魏" pitchFamily="2" charset="-122"/>
              </a:rPr>
              <a:t>You can you up No can No BB</a:t>
            </a:r>
            <a:endParaRPr lang="zh-CN" altLang="en-US" sz="2800" dirty="0">
              <a:effectLst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1331640" y="4653855"/>
            <a:ext cx="6265862" cy="5191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spAutoFit/>
            <a:flatTx/>
          </a:bodyPr>
          <a:lstStyle/>
          <a:p>
            <a:pPr marL="342900" indent="-342900">
              <a:defRPr/>
            </a:pPr>
            <a:r>
              <a:rPr lang="en-US" altLang="zh-CN" sz="2800">
                <a:solidFill>
                  <a:srgbClr val="660033"/>
                </a:solidFill>
                <a:effectLst/>
                <a:latin typeface="华文新魏" pitchFamily="2" charset="-122"/>
                <a:ea typeface="华文新魏" pitchFamily="2" charset="-122"/>
              </a:rPr>
              <a:t>create index idx1 on film(dialogus)</a:t>
            </a:r>
            <a:endParaRPr lang="en-US" altLang="zh-CN" sz="2400">
              <a:effectLst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323850" y="5862216"/>
            <a:ext cx="8496300" cy="5191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spAutoFit/>
            <a:flatTx/>
          </a:bodyPr>
          <a:lstStyle/>
          <a:p>
            <a:pPr marL="342900" indent="-342900">
              <a:defRPr/>
            </a:pPr>
            <a:r>
              <a:rPr lang="en-US" altLang="zh-CN" sz="2800">
                <a:solidFill>
                  <a:srgbClr val="660033"/>
                </a:solidFill>
                <a:effectLst/>
                <a:latin typeface="华文新魏" pitchFamily="2" charset="-122"/>
                <a:ea typeface="华文新魏" pitchFamily="2" charset="-122"/>
              </a:rPr>
              <a:t>select * from film where dialogue like ‘%serious%’</a:t>
            </a:r>
            <a:endParaRPr lang="en-US" altLang="zh-CN" sz="2400">
              <a:effectLst/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10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6" grpId="0" animBg="1"/>
      <p:bldP spid="6533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全文检索</a:t>
            </a:r>
            <a:endParaRPr lang="zh-CN" altLang="en-US" dirty="0"/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80728"/>
            <a:ext cx="4918075" cy="2357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501008"/>
            <a:ext cx="4929188" cy="2600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6695900" y="1695093"/>
            <a:ext cx="1428596" cy="83099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正文</a:t>
            </a:r>
          </a:p>
        </p:txBody>
      </p:sp>
      <p:sp>
        <p:nvSpPr>
          <p:cNvPr id="10" name="矩形 9"/>
          <p:cNvSpPr/>
          <p:nvPr/>
        </p:nvSpPr>
        <p:spPr>
          <a:xfrm>
            <a:off x="6065221" y="4170213"/>
            <a:ext cx="2672527" cy="83099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倒排索引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PageRank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931" y="1077039"/>
            <a:ext cx="5048139" cy="4104456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33285"/>
              </p:ext>
            </p:extLst>
          </p:nvPr>
        </p:nvGraphicFramePr>
        <p:xfrm>
          <a:off x="959769" y="5401144"/>
          <a:ext cx="72244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718">
                  <a:extLst>
                    <a:ext uri="{9D8B030D-6E8A-4147-A177-3AD203B41FA5}">
                      <a16:colId xmlns:a16="http://schemas.microsoft.com/office/drawing/2014/main" val="3163170278"/>
                    </a:ext>
                  </a:extLst>
                </a:gridCol>
                <a:gridCol w="802718">
                  <a:extLst>
                    <a:ext uri="{9D8B030D-6E8A-4147-A177-3AD203B41FA5}">
                      <a16:colId xmlns:a16="http://schemas.microsoft.com/office/drawing/2014/main" val="2828973791"/>
                    </a:ext>
                  </a:extLst>
                </a:gridCol>
                <a:gridCol w="802718">
                  <a:extLst>
                    <a:ext uri="{9D8B030D-6E8A-4147-A177-3AD203B41FA5}">
                      <a16:colId xmlns:a16="http://schemas.microsoft.com/office/drawing/2014/main" val="3812661553"/>
                    </a:ext>
                  </a:extLst>
                </a:gridCol>
                <a:gridCol w="802718">
                  <a:extLst>
                    <a:ext uri="{9D8B030D-6E8A-4147-A177-3AD203B41FA5}">
                      <a16:colId xmlns:a16="http://schemas.microsoft.com/office/drawing/2014/main" val="3878435468"/>
                    </a:ext>
                  </a:extLst>
                </a:gridCol>
                <a:gridCol w="802718">
                  <a:extLst>
                    <a:ext uri="{9D8B030D-6E8A-4147-A177-3AD203B41FA5}">
                      <a16:colId xmlns:a16="http://schemas.microsoft.com/office/drawing/2014/main" val="3906578335"/>
                    </a:ext>
                  </a:extLst>
                </a:gridCol>
                <a:gridCol w="802718">
                  <a:extLst>
                    <a:ext uri="{9D8B030D-6E8A-4147-A177-3AD203B41FA5}">
                      <a16:colId xmlns:a16="http://schemas.microsoft.com/office/drawing/2014/main" val="1371076718"/>
                    </a:ext>
                  </a:extLst>
                </a:gridCol>
                <a:gridCol w="802718">
                  <a:extLst>
                    <a:ext uri="{9D8B030D-6E8A-4147-A177-3AD203B41FA5}">
                      <a16:colId xmlns:a16="http://schemas.microsoft.com/office/drawing/2014/main" val="3628219487"/>
                    </a:ext>
                  </a:extLst>
                </a:gridCol>
                <a:gridCol w="802718">
                  <a:extLst>
                    <a:ext uri="{9D8B030D-6E8A-4147-A177-3AD203B41FA5}">
                      <a16:colId xmlns:a16="http://schemas.microsoft.com/office/drawing/2014/main" val="4065336806"/>
                    </a:ext>
                  </a:extLst>
                </a:gridCol>
                <a:gridCol w="802718">
                  <a:extLst>
                    <a:ext uri="{9D8B030D-6E8A-4147-A177-3AD203B41FA5}">
                      <a16:colId xmlns:a16="http://schemas.microsoft.com/office/drawing/2014/main" val="320648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26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1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创建全文检索的示例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dirty="0" smtClean="0"/>
              <a:t>	doc(</a:t>
            </a:r>
            <a:r>
              <a:rPr lang="en-US" dirty="0" err="1" smtClean="0"/>
              <a:t>doc_id</a:t>
            </a:r>
            <a:r>
              <a:rPr lang="en-US" dirty="0" smtClean="0"/>
              <a:t>, title, author, abstract, content)</a:t>
            </a:r>
            <a:endParaRPr lang="zh-CN" altLang="en-US" dirty="0" smtClean="0"/>
          </a:p>
          <a:p>
            <a:pPr lvl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b="1" i="1" dirty="0" smtClean="0"/>
              <a:t>	create unique clustered index</a:t>
            </a:r>
            <a:r>
              <a:rPr lang="en-US" dirty="0" smtClean="0"/>
              <a:t>  </a:t>
            </a:r>
            <a:r>
              <a:rPr lang="en-US" dirty="0" err="1" smtClean="0"/>
              <a:t>doc_idx</a:t>
            </a:r>
            <a:r>
              <a:rPr lang="en-US" dirty="0" smtClean="0"/>
              <a:t> 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b="1" i="1" dirty="0" smtClean="0"/>
              <a:t>			on</a:t>
            </a:r>
            <a:r>
              <a:rPr lang="en-US" dirty="0" smtClean="0"/>
              <a:t>  doc(</a:t>
            </a:r>
            <a:r>
              <a:rPr lang="en-US" dirty="0" err="1" smtClean="0"/>
              <a:t>doc_id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b="1" i="1" dirty="0" smtClean="0"/>
              <a:t>	create </a:t>
            </a:r>
            <a:r>
              <a:rPr lang="en-US" b="1" i="1" dirty="0" err="1" smtClean="0"/>
              <a:t>fulltext</a:t>
            </a:r>
            <a:r>
              <a:rPr lang="en-US" b="1" i="1" dirty="0" smtClean="0"/>
              <a:t> catalog</a:t>
            </a:r>
            <a:r>
              <a:rPr lang="en-US" dirty="0" smtClean="0"/>
              <a:t>  </a:t>
            </a:r>
            <a:r>
              <a:rPr lang="en-US" dirty="0" err="1" smtClean="0"/>
              <a:t>doc_fulltext</a:t>
            </a:r>
            <a:r>
              <a:rPr lang="en-US" dirty="0" smtClean="0"/>
              <a:t>_ catalog</a:t>
            </a:r>
            <a:endParaRPr lang="zh-CN" altLang="en-US" dirty="0" smtClean="0"/>
          </a:p>
          <a:p>
            <a:pPr lvl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b="1" i="1" dirty="0" smtClean="0"/>
              <a:t>	create </a:t>
            </a:r>
            <a:r>
              <a:rPr lang="en-US" b="1" i="1" dirty="0" err="1" smtClean="0"/>
              <a:t>fulltext</a:t>
            </a:r>
            <a:r>
              <a:rPr lang="en-US" b="1" i="1" dirty="0" smtClean="0"/>
              <a:t> index on</a:t>
            </a:r>
            <a:r>
              <a:rPr lang="en-US" dirty="0" smtClean="0"/>
              <a:t> 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dirty="0" smtClean="0"/>
              <a:t>				doc (title, author, abstract, content)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dirty="0" smtClean="0"/>
              <a:t>	 		</a:t>
            </a:r>
            <a:r>
              <a:rPr lang="en-US" b="1" i="1" dirty="0" smtClean="0"/>
              <a:t>key index</a:t>
            </a:r>
            <a:r>
              <a:rPr lang="en-US" dirty="0" smtClean="0"/>
              <a:t>  </a:t>
            </a:r>
            <a:r>
              <a:rPr lang="en-US" dirty="0" err="1" smtClean="0"/>
              <a:t>doc_idx</a:t>
            </a:r>
            <a:endParaRPr lang="zh-CN" altLang="en-US" dirty="0" smtClean="0"/>
          </a:p>
          <a:p>
            <a:pPr lvl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b="1" i="1" dirty="0" smtClean="0"/>
              <a:t>			on</a:t>
            </a:r>
            <a:r>
              <a:rPr lang="en-US" dirty="0" smtClean="0"/>
              <a:t>  </a:t>
            </a:r>
            <a:r>
              <a:rPr lang="en-US" dirty="0" err="1" smtClean="0"/>
              <a:t>doc_fulltext_catalog</a:t>
            </a:r>
            <a:endParaRPr lang="zh-CN" altLang="en-US" dirty="0" smtClean="0"/>
          </a:p>
          <a:p>
            <a:pPr lvl="1">
              <a:lnSpc>
                <a:spcPct val="125000"/>
              </a:lnSpc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>
              <a:lnSpc>
                <a:spcPct val="125000"/>
              </a:lnSpc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全文检索</a:t>
            </a:r>
            <a:r>
              <a:rPr lang="zh-CN" altLang="en-US" dirty="0" smtClean="0"/>
              <a:t>的查询示例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  <a:defRPr/>
            </a:pPr>
            <a:r>
              <a:rPr lang="en-US" altLang="zh-CN" sz="2400" b="1" i="1" dirty="0"/>
              <a:t>select</a:t>
            </a:r>
            <a:r>
              <a:rPr lang="en-US" altLang="zh-CN" sz="2400" dirty="0"/>
              <a:t>	*</a:t>
            </a:r>
            <a:endParaRPr lang="zh-CN" altLang="en-US" sz="2400" dirty="0"/>
          </a:p>
          <a:p>
            <a:pPr lvl="1">
              <a:buNone/>
              <a:defRPr/>
            </a:pPr>
            <a:r>
              <a:rPr lang="en-US" altLang="zh-CN" sz="2400" b="1" i="1" dirty="0"/>
              <a:t>from</a:t>
            </a:r>
            <a:r>
              <a:rPr lang="en-US" altLang="zh-CN" sz="2400" dirty="0"/>
              <a:t>	doc</a:t>
            </a:r>
            <a:endParaRPr lang="zh-CN" altLang="en-US" sz="2400" dirty="0"/>
          </a:p>
          <a:p>
            <a:pPr lvl="1">
              <a:buNone/>
              <a:defRPr/>
            </a:pPr>
            <a:r>
              <a:rPr lang="en-US" altLang="zh-CN" sz="2400" b="1" i="1" dirty="0"/>
              <a:t>where</a:t>
            </a:r>
            <a:r>
              <a:rPr lang="en-US" altLang="zh-CN" sz="2400" dirty="0"/>
              <a:t>	</a:t>
            </a:r>
            <a:r>
              <a:rPr lang="en-US" altLang="zh-CN" sz="2400" b="1" i="1" dirty="0"/>
              <a:t>contains</a:t>
            </a:r>
            <a:r>
              <a:rPr lang="en-US" altLang="zh-CN" sz="2400" dirty="0"/>
              <a:t> (author, 'Jim Gray </a:t>
            </a:r>
            <a:r>
              <a:rPr lang="en-US" altLang="zh-CN" sz="2400" b="1" i="1" dirty="0"/>
              <a:t>and  </a:t>
            </a:r>
            <a:r>
              <a:rPr lang="en-US" altLang="zh-CN" sz="2400" dirty="0"/>
              <a:t>Jeff Ullman')</a:t>
            </a:r>
            <a:endParaRPr lang="zh-CN" altLang="en-US" sz="2400" dirty="0"/>
          </a:p>
          <a:p>
            <a:pPr lvl="1">
              <a:buFont typeface="Wingdings" pitchFamily="2" charset="2"/>
              <a:buNone/>
              <a:defRPr/>
            </a:pPr>
            <a:endParaRPr lang="en-US" sz="2400" b="1" i="1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sz="2400" b="1" i="1" dirty="0" smtClean="0"/>
              <a:t>select</a:t>
            </a:r>
            <a:r>
              <a:rPr lang="en-US" sz="2400" dirty="0" smtClean="0"/>
              <a:t>	*</a:t>
            </a:r>
            <a:endParaRPr lang="zh-CN" altLang="en-US" sz="2400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sz="2400" b="1" i="1" dirty="0" smtClean="0"/>
              <a:t>from</a:t>
            </a:r>
            <a:r>
              <a:rPr lang="en-US" sz="2400" dirty="0" smtClean="0"/>
              <a:t>	doc</a:t>
            </a:r>
            <a:endParaRPr lang="zh-CN" altLang="en-US" sz="2400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sz="2400" b="1" i="1" dirty="0" smtClean="0"/>
              <a:t>where</a:t>
            </a:r>
            <a:r>
              <a:rPr lang="en-US" sz="2400" dirty="0" smtClean="0"/>
              <a:t>	</a:t>
            </a:r>
            <a:r>
              <a:rPr lang="en-US" sz="2400" b="1" i="1" dirty="0" smtClean="0"/>
              <a:t>contains</a:t>
            </a:r>
            <a:r>
              <a:rPr lang="en-US" sz="2400" dirty="0" smtClean="0"/>
              <a:t> (*, 'database </a:t>
            </a:r>
            <a:r>
              <a:rPr lang="en-US" sz="2400" b="1" i="1" dirty="0" smtClean="0"/>
              <a:t>and not</a:t>
            </a:r>
            <a:r>
              <a:rPr lang="en-US" sz="2400" dirty="0" smtClean="0"/>
              <a:t> dataspace')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>
              <a:defRPr/>
            </a:pP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57224" y="5301208"/>
            <a:ext cx="7624202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400" b="1" spc="50" dirty="0">
                <a:ln w="11430"/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数据库查询和信息检索的区别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关系的连接类型</a:t>
            </a:r>
          </a:p>
        </p:txBody>
      </p:sp>
      <p:graphicFrame>
        <p:nvGraphicFramePr>
          <p:cNvPr id="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16917"/>
              </p:ext>
            </p:extLst>
          </p:nvPr>
        </p:nvGraphicFramePr>
        <p:xfrm>
          <a:off x="533400" y="1412776"/>
          <a:ext cx="8153400" cy="3271838"/>
        </p:xfrm>
        <a:graphic>
          <a:graphicData uri="http://schemas.openxmlformats.org/drawingml/2006/table">
            <a:tbl>
              <a:tblPr/>
              <a:tblGrid>
                <a:gridCol w="3706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6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连接类型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连接条件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inner  join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left  outer  join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right  outer  join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full  outer  join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on  &lt;</a:t>
                      </a:r>
                      <a:r>
                        <a:rPr kumimoji="1" lang="zh-CN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谓词</a:t>
                      </a:r>
                      <a:r>
                        <a:rPr kumimoji="1" lang="en-US" altLang="zh-CN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&gt;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740049" y="4941168"/>
            <a:ext cx="5740102" cy="1211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2800" b="1" dirty="0" smtClean="0">
                <a:latin typeface="+mn-ea"/>
                <a:ea typeface="+mn-ea"/>
              </a:rPr>
              <a:t>(R</a:t>
            </a:r>
            <a:r>
              <a:rPr lang="zh-CN" altLang="en-US" sz="2800" b="1" dirty="0" smtClean="0">
                <a:latin typeface="+mn-ea"/>
                <a:ea typeface="+mn-ea"/>
              </a:rPr>
              <a:t> </a:t>
            </a:r>
            <a:r>
              <a:rPr lang="en-US" altLang="zh-CN" sz="2800" b="1" dirty="0" smtClean="0">
                <a:latin typeface="+mn-ea"/>
                <a:ea typeface="+mn-ea"/>
              </a:rPr>
              <a:t>cross join</a:t>
            </a:r>
            <a:r>
              <a:rPr lang="zh-CN" altLang="en-US" sz="2800" b="1" dirty="0" smtClean="0">
                <a:latin typeface="+mn-ea"/>
                <a:ea typeface="+mn-ea"/>
              </a:rPr>
              <a:t> </a:t>
            </a:r>
            <a:r>
              <a:rPr lang="en-US" altLang="zh-CN" sz="2800" b="1" dirty="0" smtClean="0">
                <a:latin typeface="+mn-ea"/>
                <a:ea typeface="+mn-ea"/>
              </a:rPr>
              <a:t>S) as T</a:t>
            </a:r>
          </a:p>
          <a:p>
            <a:pPr marL="0"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两</a:t>
            </a:r>
            <a:r>
              <a:rPr lang="zh-CN" altLang="en-US" sz="2800" dirty="0">
                <a:latin typeface="+mn-ea"/>
                <a:ea typeface="+mn-ea"/>
              </a:rPr>
              <a:t>个关系的笛卡儿积</a:t>
            </a:r>
          </a:p>
        </p:txBody>
      </p:sp>
    </p:spTree>
    <p:extLst>
      <p:ext uri="{BB962C8B-B14F-4D97-AF65-F5344CB8AC3E}">
        <p14:creationId xmlns:p14="http://schemas.microsoft.com/office/powerpoint/2010/main" val="39110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查询基本结构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514441"/>
                <a:ext cx="8802688" cy="3786767"/>
              </a:xfrm>
            </p:spPr>
            <p:txBody>
              <a:bodyPr/>
              <a:lstStyle/>
              <a:p>
                <a:pPr lvl="1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𝑠𝑒𝑙𝑒𝑐𝑡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3200" i="1" dirty="0" smtClean="0">
                  <a:latin typeface="Cambria Math" panose="020405030504060302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3200" b="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3200" i="1" dirty="0" smtClean="0">
                  <a:latin typeface="Cambria Math" panose="020405030504060302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3200" b="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sz="3200" b="0" i="1" dirty="0" smtClean="0">
                  <a:latin typeface="Cambria Math" panose="020405030504060302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altLang="zh-CN" sz="4000" i="1" dirty="0" smtClean="0">
                  <a:sym typeface="Symbol" pitchFamily="18" charset="2"/>
                </a:endParaRPr>
              </a:p>
              <a:p>
                <a:pPr lvl="1" eaLnBrk="1" hangingPunct="1">
                  <a:lnSpc>
                    <a:spcPct val="95000"/>
                  </a:lnSpc>
                  <a:spcBef>
                    <a:spcPct val="5000"/>
                  </a:spcBef>
                  <a:buNone/>
                  <a:defRPr/>
                </a:pPr>
                <a:r>
                  <a:rPr lang="en-US" altLang="zh-CN" sz="4000" i="1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×,…,</m:t>
                            </m:r>
                            <m:sSub>
                              <m:sSub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4000" i="1" dirty="0" smtClean="0">
                  <a:solidFill>
                    <a:schemeClr val="hlink"/>
                  </a:solidFill>
                </a:endParaRPr>
              </a:p>
            </p:txBody>
          </p:sp>
        </mc:Choice>
        <mc:Fallback xmlns="">
          <p:sp>
            <p:nvSpPr>
              <p:cNvPr id="147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514441"/>
                <a:ext cx="8802688" cy="378676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关系的连接类型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052736"/>
            <a:ext cx="88026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660066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990000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kern="0" dirty="0" smtClean="0">
                <a:effectLst/>
              </a:rPr>
              <a:t>列出</a:t>
            </a:r>
            <a:r>
              <a:rPr lang="zh-CN" altLang="en-US" sz="2800" kern="0" dirty="0" smtClean="0">
                <a:solidFill>
                  <a:srgbClr val="FF0000"/>
                </a:solidFill>
                <a:effectLst/>
              </a:rPr>
              <a:t>所有</a:t>
            </a:r>
            <a:r>
              <a:rPr lang="zh-CN" altLang="en-US" sz="2800" kern="0" dirty="0" smtClean="0">
                <a:effectLst/>
              </a:rPr>
              <a:t>老师的教工号、姓名、工资、所教课程号</a:t>
            </a:r>
          </a:p>
          <a:p>
            <a:pPr lvl="1" algn="l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i="1" kern="0" dirty="0" smtClean="0">
                <a:effectLst/>
                <a:latin typeface="Times New Roman" pitchFamily="18" charset="0"/>
              </a:rPr>
              <a:t>select</a:t>
            </a:r>
            <a:r>
              <a:rPr lang="en-US" altLang="zh-CN" i="1" kern="0" dirty="0" smtClean="0">
                <a:effectLst/>
                <a:latin typeface="Times New Roman" pitchFamily="18" charset="0"/>
              </a:rPr>
              <a:t>     P#</a:t>
            </a:r>
            <a:r>
              <a:rPr lang="zh-CN" altLang="en-US" i="1" kern="0" dirty="0" smtClean="0">
                <a:effectLst/>
                <a:latin typeface="Times New Roman" pitchFamily="18" charset="0"/>
              </a:rPr>
              <a:t>，</a:t>
            </a:r>
            <a:r>
              <a:rPr lang="en-US" altLang="zh-CN" i="1" kern="0" dirty="0" smtClean="0">
                <a:effectLst/>
                <a:latin typeface="Times New Roman" pitchFamily="18" charset="0"/>
              </a:rPr>
              <a:t>PNAME</a:t>
            </a:r>
            <a:r>
              <a:rPr lang="zh-CN" altLang="en-US" i="1" kern="0" dirty="0" smtClean="0">
                <a:effectLst/>
                <a:latin typeface="Times New Roman" pitchFamily="18" charset="0"/>
              </a:rPr>
              <a:t>，</a:t>
            </a:r>
            <a:r>
              <a:rPr lang="en-US" altLang="zh-CN" i="1" kern="0" dirty="0" smtClean="0">
                <a:effectLst/>
                <a:latin typeface="Times New Roman" pitchFamily="18" charset="0"/>
              </a:rPr>
              <a:t>SAL</a:t>
            </a:r>
            <a:r>
              <a:rPr lang="zh-CN" altLang="en-US" i="1" kern="0" dirty="0" smtClean="0">
                <a:effectLst/>
                <a:latin typeface="Times New Roman" pitchFamily="18" charset="0"/>
              </a:rPr>
              <a:t>，</a:t>
            </a:r>
            <a:r>
              <a:rPr lang="en-US" altLang="zh-CN" i="1" kern="0" dirty="0" smtClean="0">
                <a:effectLst/>
                <a:latin typeface="Times New Roman" pitchFamily="18" charset="0"/>
              </a:rPr>
              <a:t>C#</a:t>
            </a:r>
          </a:p>
          <a:p>
            <a:pPr lvl="1" algn="l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i="1" kern="0" dirty="0" smtClean="0">
                <a:effectLst/>
                <a:latin typeface="Times New Roman" pitchFamily="18" charset="0"/>
              </a:rPr>
              <a:t>from</a:t>
            </a:r>
            <a:r>
              <a:rPr lang="en-US" altLang="zh-CN" i="1" kern="0" dirty="0" smtClean="0">
                <a:effectLst/>
                <a:latin typeface="Times New Roman" pitchFamily="18" charset="0"/>
              </a:rPr>
              <a:t>      (PROF  </a:t>
            </a:r>
            <a:r>
              <a:rPr lang="en-US" altLang="zh-CN" b="1" i="1" kern="0" dirty="0" smtClean="0">
                <a:effectLst/>
                <a:latin typeface="Times New Roman" pitchFamily="18" charset="0"/>
              </a:rPr>
              <a:t>left outer join</a:t>
            </a:r>
            <a:r>
              <a:rPr lang="en-US" altLang="zh-CN" i="1" kern="0" dirty="0" smtClean="0">
                <a:effectLst/>
                <a:latin typeface="Times New Roman" pitchFamily="18" charset="0"/>
              </a:rPr>
              <a:t> PC </a:t>
            </a:r>
            <a:r>
              <a:rPr lang="en-US" altLang="zh-CN" b="1" i="1" kern="0" dirty="0" smtClean="0">
                <a:effectLst/>
                <a:latin typeface="Times New Roman" pitchFamily="18" charset="0"/>
              </a:rPr>
              <a:t>on </a:t>
            </a:r>
            <a:r>
              <a:rPr lang="en-US" altLang="zh-CN" i="1" kern="0" dirty="0" smtClean="0">
                <a:effectLst/>
                <a:latin typeface="Times New Roman" pitchFamily="18" charset="0"/>
              </a:rPr>
              <a:t>PROF.P#=PC.P#)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2953544"/>
            <a:ext cx="880268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2800" b="1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select	</a:t>
            </a:r>
            <a:r>
              <a:rPr lang="en-US" altLang="zh-CN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P#</a:t>
            </a:r>
            <a:r>
              <a:rPr lang="zh-CN" altLang="en-US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en-US" altLang="zh-CN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PNAME</a:t>
            </a:r>
            <a:r>
              <a:rPr lang="zh-CN" altLang="en-US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en-US" altLang="zh-CN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SAL</a:t>
            </a:r>
            <a:r>
              <a:rPr lang="zh-CN" altLang="en-US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en-US" altLang="zh-CN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C#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2800" b="1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from</a:t>
            </a:r>
            <a:r>
              <a:rPr lang="en-US" altLang="zh-CN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	PROF, PC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2800" b="1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where</a:t>
            </a:r>
            <a:r>
              <a:rPr lang="en-US" altLang="zh-CN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	PROF.P# = PC.P#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660033"/>
                </a:solidFill>
                <a:effectLst/>
                <a:latin typeface="Times New Roman" pitchFamily="18" charset="0"/>
                <a:ea typeface="华文新魏" pitchFamily="2" charset="-122"/>
              </a:rPr>
              <a:t>union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2800" b="1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select	</a:t>
            </a:r>
            <a:r>
              <a:rPr lang="en-US" altLang="zh-CN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P#</a:t>
            </a:r>
            <a:r>
              <a:rPr lang="zh-CN" altLang="en-US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en-US" altLang="zh-CN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PNAME</a:t>
            </a:r>
            <a:r>
              <a:rPr lang="zh-CN" altLang="en-US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en-US" altLang="zh-CN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SAL</a:t>
            </a:r>
            <a:r>
              <a:rPr lang="zh-CN" altLang="en-US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  <a:effectLst/>
                <a:latin typeface="Times New Roman" pitchFamily="18" charset="0"/>
                <a:ea typeface="华文新魏" pitchFamily="2" charset="-122"/>
              </a:rPr>
              <a:t>null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2800" b="1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from	</a:t>
            </a:r>
            <a:r>
              <a:rPr lang="en-US" altLang="zh-CN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PROF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2800" b="1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where</a:t>
            </a:r>
            <a:r>
              <a:rPr lang="en-US" altLang="zh-CN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	P# </a:t>
            </a:r>
            <a:r>
              <a:rPr lang="en-US" altLang="zh-CN" sz="2800" i="1" dirty="0" smtClean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not in </a:t>
            </a:r>
            <a:r>
              <a:rPr lang="en-US" altLang="zh-CN" sz="2800" i="1" dirty="0" smtClean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select</a:t>
            </a:r>
            <a:r>
              <a:rPr lang="en-US" altLang="zh-CN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 P# </a:t>
            </a:r>
            <a:r>
              <a:rPr lang="en-US" altLang="zh-CN" sz="2800" i="1" dirty="0" smtClean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from</a:t>
            </a:r>
            <a:r>
              <a:rPr lang="en-US" altLang="zh-CN" sz="2800" i="1" dirty="0" smtClean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ffectLst/>
                <a:latin typeface="Times New Roman" pitchFamily="18" charset="0"/>
                <a:ea typeface="华文新魏" pitchFamily="2" charset="-122"/>
              </a:rPr>
              <a:t>PC)</a:t>
            </a:r>
          </a:p>
        </p:txBody>
      </p:sp>
    </p:spTree>
    <p:extLst>
      <p:ext uri="{BB962C8B-B14F-4D97-AF65-F5344CB8AC3E}">
        <p14:creationId xmlns:p14="http://schemas.microsoft.com/office/powerpoint/2010/main" val="329845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空值的定义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03648" y="1196752"/>
            <a:ext cx="6535764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altLang="zh-CN" sz="28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No  cat  has  12  tails</a:t>
            </a:r>
          </a:p>
          <a:p>
            <a:pPr algn="just"/>
            <a:r>
              <a:rPr lang="en-US" altLang="zh-CN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A  cat  has  one  more  tail  than  no  cat</a:t>
            </a:r>
          </a:p>
          <a:p>
            <a:pPr algn="just"/>
            <a:r>
              <a:rPr lang="en-US" altLang="zh-CN" sz="28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Therefore,  a  cat  has  13  tails</a:t>
            </a:r>
          </a:p>
        </p:txBody>
      </p:sp>
      <p:sp>
        <p:nvSpPr>
          <p:cNvPr id="10" name="矩形 9"/>
          <p:cNvSpPr/>
          <p:nvPr/>
        </p:nvSpPr>
        <p:spPr>
          <a:xfrm>
            <a:off x="755577" y="3284984"/>
            <a:ext cx="7713970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C.J Date</a:t>
            </a:r>
            <a:r>
              <a:rPr lang="zh-CN" altLang="en-US" sz="28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：</a:t>
            </a:r>
            <a:endParaRPr lang="en-US" altLang="zh-CN" sz="2800" b="1" cap="none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en-US" altLang="zh-CN" sz="28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null</a:t>
            </a:r>
            <a:r>
              <a:rPr lang="zh-CN" altLang="en-US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是标识，不是值 。</a:t>
            </a:r>
            <a:r>
              <a:rPr lang="zh-CN" altLang="en-US" sz="28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包含</a:t>
            </a:r>
            <a:r>
              <a:rPr lang="en-US" altLang="zh-CN" sz="28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null</a:t>
            </a:r>
            <a:r>
              <a:rPr lang="zh-CN" altLang="en-US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违反了关系定义</a:t>
            </a:r>
            <a:endParaRPr lang="zh-CN" altLang="en-US" sz="28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4781470"/>
            <a:ext cx="6861173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Codd</a:t>
            </a:r>
            <a:r>
              <a:rPr lang="zh-CN" altLang="en-US" sz="28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提出了两类</a:t>
            </a:r>
            <a:r>
              <a:rPr lang="en-US" altLang="zh-CN" sz="28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null</a:t>
            </a:r>
          </a:p>
          <a:p>
            <a:pPr algn="ctr"/>
            <a:r>
              <a:rPr lang="en-US" altLang="zh-CN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A-Mark null</a:t>
            </a:r>
            <a:r>
              <a:rPr lang="zh-CN" altLang="en-US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：未知的，墨镜人眼睛的颜色</a:t>
            </a:r>
            <a:endParaRPr lang="en-US" altLang="zh-CN" sz="28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en-US" altLang="zh-CN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T-Mark null</a:t>
            </a:r>
            <a:r>
              <a:rPr lang="zh-CN" altLang="en-US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：不适用的，汽车眼睛的颜色</a:t>
            </a:r>
            <a:endParaRPr lang="zh-CN" altLang="en-US" sz="28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俄底修斯：我叫</a:t>
            </a:r>
            <a:r>
              <a:rPr lang="en-US" altLang="zh-CN" dirty="0" smtClean="0"/>
              <a:t>nobody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95736" y="4148787"/>
            <a:ext cx="482453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400" dirty="0" smtClean="0">
                <a:effectLst/>
              </a:rPr>
              <a:t>select		S.SNO , P.PNO</a:t>
            </a:r>
          </a:p>
          <a:p>
            <a:pPr algn="just">
              <a:spcBef>
                <a:spcPts val="600"/>
              </a:spcBef>
            </a:pPr>
            <a:r>
              <a:rPr lang="en-US" altLang="zh-CN" sz="2400" dirty="0" smtClean="0">
                <a:effectLst/>
              </a:rPr>
              <a:t>from 		S , P</a:t>
            </a:r>
          </a:p>
          <a:p>
            <a:pPr algn="just">
              <a:spcBef>
                <a:spcPts val="600"/>
              </a:spcBef>
            </a:pPr>
            <a:r>
              <a:rPr lang="en-US" altLang="zh-CN" sz="2400" dirty="0" smtClean="0">
                <a:effectLst/>
              </a:rPr>
              <a:t>where 	S.CITY &lt;&gt; P.CITY</a:t>
            </a:r>
          </a:p>
          <a:p>
            <a:pPr algn="just">
              <a:spcBef>
                <a:spcPts val="600"/>
              </a:spcBef>
            </a:pPr>
            <a:r>
              <a:rPr lang="en-US" altLang="zh-CN" sz="2400" dirty="0" smtClean="0">
                <a:effectLst/>
              </a:rPr>
              <a:t>	or 	P.CITY &lt;&gt; ’ Paris ’</a:t>
            </a:r>
            <a:endParaRPr lang="zh-CN" altLang="en-US" sz="2400" dirty="0">
              <a:effectLst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31640" y="1233334"/>
          <a:ext cx="2952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London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427984" y="1233334"/>
          <a:ext cx="2952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83568" y="2588711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660033"/>
                </a:solidFill>
                <a:effectLst/>
              </a:rPr>
              <a:t>Get SNO-PNO pairs where either the supplier and part cities are different or the part city isn’t Paris (or both)</a:t>
            </a:r>
            <a:endParaRPr lang="zh-CN" altLang="en-US" sz="2400" dirty="0">
              <a:solidFill>
                <a:srgbClr val="66003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空值测试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b="1" i="1" dirty="0">
                <a:solidFill>
                  <a:srgbClr val="FF3300"/>
                </a:solidFill>
              </a:rPr>
              <a:t>is</a:t>
            </a:r>
            <a:r>
              <a:rPr lang="en-US" altLang="zh-CN" b="1" i="1" dirty="0"/>
              <a:t> </a:t>
            </a:r>
            <a:r>
              <a:rPr lang="en-US" altLang="zh-CN" dirty="0"/>
              <a:t>  [</a:t>
            </a:r>
            <a:r>
              <a:rPr lang="en-US" altLang="zh-CN" b="1" i="1" dirty="0">
                <a:solidFill>
                  <a:srgbClr val="FF3300"/>
                </a:solidFill>
              </a:rPr>
              <a:t>not</a:t>
            </a:r>
            <a:r>
              <a:rPr lang="en-US" altLang="zh-CN" dirty="0"/>
              <a:t>]   </a:t>
            </a:r>
            <a:r>
              <a:rPr lang="en-US" altLang="zh-CN" b="1" i="1" dirty="0">
                <a:solidFill>
                  <a:srgbClr val="FF3300"/>
                </a:solidFill>
              </a:rPr>
              <a:t>null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zh-CN" altLang="en-US" dirty="0"/>
              <a:t>测试指定列的值是否为空值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dirty="0"/>
              <a:t>注意事项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dirty="0"/>
              <a:t>除</a:t>
            </a:r>
            <a:r>
              <a:rPr lang="en-US" altLang="zh-CN" dirty="0"/>
              <a:t>is [not] null</a:t>
            </a:r>
            <a:r>
              <a:rPr lang="zh-CN" altLang="en-US" dirty="0"/>
              <a:t>之外，空值不满足任何查找条件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dirty="0"/>
              <a:t>如果</a:t>
            </a:r>
            <a:r>
              <a:rPr lang="en-US" altLang="zh-CN" dirty="0"/>
              <a:t>null</a:t>
            </a:r>
            <a:r>
              <a:rPr lang="zh-CN" altLang="en-US" dirty="0"/>
              <a:t>参与算术运算，则该算术表达式的值为</a:t>
            </a:r>
            <a:r>
              <a:rPr lang="en-US" altLang="zh-CN" dirty="0"/>
              <a:t>null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dirty="0"/>
              <a:t>如果</a:t>
            </a:r>
            <a:r>
              <a:rPr lang="en-US" altLang="zh-CN" dirty="0"/>
              <a:t>null</a:t>
            </a:r>
            <a:r>
              <a:rPr lang="zh-CN" altLang="en-US" dirty="0"/>
              <a:t>参与比较运算，则结果可视</a:t>
            </a:r>
            <a:r>
              <a:rPr lang="zh-CN" altLang="en-US" dirty="0" smtClean="0"/>
              <a:t>为</a:t>
            </a:r>
            <a:r>
              <a:rPr lang="en-US" altLang="zh-CN" dirty="0" smtClean="0"/>
              <a:t>unknown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00063" y="5805264"/>
            <a:ext cx="8143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ffectLst/>
                <a:latin typeface="华文新魏" pitchFamily="2" charset="-122"/>
                <a:ea typeface="华文新魏" pitchFamily="2" charset="-122"/>
              </a:rPr>
              <a:t>表中存在两行</a:t>
            </a:r>
            <a:r>
              <a:rPr lang="en-US" altLang="zh-CN" sz="2400" dirty="0">
                <a:effectLst/>
                <a:latin typeface="华文新魏" pitchFamily="2" charset="-122"/>
                <a:ea typeface="华文新魏" pitchFamily="2" charset="-122"/>
              </a:rPr>
              <a:t>(1, 2, </a:t>
            </a:r>
            <a:r>
              <a:rPr lang="en-US" altLang="zh-CN" sz="2400" b="1" dirty="0">
                <a:effectLst/>
                <a:latin typeface="华文新魏" pitchFamily="2" charset="-122"/>
                <a:ea typeface="华文新魏" pitchFamily="2" charset="-122"/>
              </a:rPr>
              <a:t>null</a:t>
            </a:r>
            <a:r>
              <a:rPr lang="en-US" altLang="zh-CN" sz="2400" dirty="0">
                <a:effectLst/>
                <a:latin typeface="华文新魏" pitchFamily="2" charset="-122"/>
                <a:ea typeface="华文新魏" pitchFamily="2" charset="-122"/>
              </a:rPr>
              <a:t>), (1, 2, </a:t>
            </a:r>
            <a:r>
              <a:rPr lang="en-US" altLang="zh-CN" sz="2400" b="1" dirty="0">
                <a:effectLst/>
                <a:latin typeface="华文新魏" pitchFamily="2" charset="-122"/>
                <a:ea typeface="华文新魏" pitchFamily="2" charset="-122"/>
              </a:rPr>
              <a:t>null</a:t>
            </a:r>
            <a:r>
              <a:rPr lang="en-US" altLang="zh-CN" sz="2400" dirty="0">
                <a:effectLst/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dirty="0">
                <a:effectLst/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b="1" dirty="0">
                <a:effectLst/>
                <a:latin typeface="华文新魏" pitchFamily="2" charset="-122"/>
                <a:ea typeface="华文新魏" pitchFamily="2" charset="-122"/>
              </a:rPr>
              <a:t>select distinct  </a:t>
            </a:r>
            <a:r>
              <a:rPr lang="en-US" altLang="zh-CN" sz="2400" dirty="0">
                <a:effectLst/>
                <a:latin typeface="华文新魏" pitchFamily="2" charset="-122"/>
                <a:ea typeface="华文新魏" pitchFamily="2" charset="-122"/>
              </a:rPr>
              <a:t>* ?</a:t>
            </a:r>
            <a:endParaRPr lang="zh-CN" altLang="en-US" sz="2400" dirty="0">
              <a:effectLst/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1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佚名：吃霸王餐的</a:t>
            </a:r>
            <a:r>
              <a:rPr lang="en-US" altLang="zh-CN" sz="3600" dirty="0" smtClean="0"/>
              <a:t>Raven Felix Null</a:t>
            </a:r>
            <a:endParaRPr lang="zh-CN" altLang="en-US" sz="3600" dirty="0" smtClean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80728"/>
            <a:ext cx="8802688" cy="3312368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zh-CN" altLang="en-US" dirty="0" smtClean="0"/>
              <a:t>示例：找出成绩值为空的学生号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zh-CN" altLang="en-US" b="1" dirty="0" smtClean="0"/>
              <a:t>      </a:t>
            </a:r>
            <a:r>
              <a:rPr lang="en-US" altLang="zh-CN" b="1" dirty="0" smtClean="0"/>
              <a:t>select</a:t>
            </a:r>
            <a:r>
              <a:rPr lang="en-US" altLang="zh-CN" dirty="0" smtClean="0"/>
              <a:t>    S#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altLang="zh-CN" dirty="0" smtClean="0"/>
              <a:t>      </a:t>
            </a:r>
            <a:r>
              <a:rPr lang="en-US" altLang="zh-CN" b="1" dirty="0" smtClean="0"/>
              <a:t>from</a:t>
            </a:r>
            <a:r>
              <a:rPr lang="en-US" altLang="zh-CN" dirty="0" smtClean="0"/>
              <a:t>     SC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b="1" dirty="0" smtClean="0"/>
              <a:t>where</a:t>
            </a:r>
            <a:r>
              <a:rPr lang="en-US" altLang="zh-CN" dirty="0" smtClean="0"/>
              <a:t>   GRADE  </a:t>
            </a:r>
            <a:r>
              <a:rPr lang="en-US" altLang="zh-CN" b="1" dirty="0" smtClean="0"/>
              <a:t>is null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zh-CN" altLang="en-US" dirty="0" smtClean="0"/>
              <a:t>不可写为</a:t>
            </a:r>
            <a:r>
              <a:rPr lang="en-US" altLang="zh-CN" b="1" dirty="0" smtClean="0"/>
              <a:t>where</a:t>
            </a:r>
            <a:r>
              <a:rPr lang="en-US" altLang="zh-CN" dirty="0" smtClean="0"/>
              <a:t>   GRADE =</a:t>
            </a:r>
            <a:r>
              <a:rPr lang="en-US" altLang="zh-CN" b="1" dirty="0" smtClean="0"/>
              <a:t> null</a:t>
            </a:r>
            <a:endParaRPr lang="en-US" altLang="zh-CN" dirty="0" smtClean="0"/>
          </a:p>
          <a:p>
            <a:pPr lvl="1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altLang="zh-CN" b="1" dirty="0" smtClean="0"/>
              <a:t>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42" y="993629"/>
            <a:ext cx="2152650" cy="27813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23728" y="4077072"/>
            <a:ext cx="5544616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NULL_TB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en-US" altLang="zh-CN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into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NULL_TB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values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(null</a:t>
            </a:r>
            <a:r>
              <a:rPr lang="en-US" altLang="zh-CN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into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NULL_TB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values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'null</a:t>
            </a:r>
            <a:r>
              <a:rPr lang="en-US" altLang="zh-CN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r>
              <a:rPr lang="en-US" altLang="zh-CN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from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NULL_TB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where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''</a:t>
            </a:r>
            <a:endParaRPr lang="en-US" altLang="zh-CN" dirty="0" smtClean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from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NULL_TB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where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'null'</a:t>
            </a:r>
            <a:endParaRPr lang="en-US" altLang="zh-CN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from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NULL_TB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where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 null</a:t>
            </a:r>
            <a:endParaRPr lang="en-US" altLang="zh-CN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空值处理函数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ctr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dirty="0" err="1" smtClean="0">
                <a:solidFill>
                  <a:schemeClr val="hlink"/>
                </a:solidFill>
              </a:rPr>
              <a:t>isnull</a:t>
            </a:r>
            <a:r>
              <a:rPr lang="en-US" altLang="zh-CN" dirty="0" smtClean="0">
                <a:solidFill>
                  <a:schemeClr val="hlink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check_expression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replacement_value</a:t>
            </a:r>
            <a:r>
              <a:rPr lang="en-US" altLang="zh-CN" dirty="0" smtClean="0"/>
              <a:t>)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check_expression</a:t>
            </a:r>
            <a:r>
              <a:rPr lang="zh-CN" altLang="en-US" dirty="0" smtClean="0"/>
              <a:t>值为空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则返回</a:t>
            </a:r>
            <a:r>
              <a:rPr lang="en-US" altLang="zh-CN" dirty="0" err="1" smtClean="0"/>
              <a:t>replacement_value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否则返回</a:t>
            </a:r>
            <a:r>
              <a:rPr lang="en-US" altLang="zh-CN" dirty="0" err="1" smtClean="0"/>
              <a:t>check_expression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dirty="0" smtClean="0"/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dirty="0" smtClean="0"/>
          </a:p>
        </p:txBody>
      </p:sp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1116013" y="4860925"/>
            <a:ext cx="7343775" cy="1160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342900" indent="-342900" algn="l">
              <a:defRPr/>
            </a:pPr>
            <a:r>
              <a:rPr lang="en-US" altLang="zh-CN" sz="28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S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#, C#, </a:t>
            </a:r>
            <a:r>
              <a:rPr lang="en-US" altLang="zh-CN" sz="2800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isnull</a:t>
            </a:r>
            <a:r>
              <a:rPr lang="en-US" altLang="zh-CN" sz="28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 GRADE,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0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342900" indent="-342900" algn="l">
              <a:defRPr/>
            </a:pPr>
            <a:r>
              <a:rPr lang="en-US" altLang="zh-CN" sz="28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SC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空值的排序处理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  <a:defRPr/>
            </a:pPr>
            <a:r>
              <a:rPr lang="zh-CN" altLang="en-US" sz="2800" dirty="0" smtClean="0"/>
              <a:t>缺省情况下空值是最后输出的。当指定</a:t>
            </a:r>
            <a:r>
              <a:rPr lang="en-US" sz="2800" b="1" i="1" dirty="0" smtClean="0"/>
              <a:t>order by</a:t>
            </a:r>
            <a:r>
              <a:rPr lang="zh-CN" altLang="en-US" sz="2800" dirty="0" smtClean="0"/>
              <a:t>时，降序情况下首先输出空值，升序情况下最后输出空值</a:t>
            </a:r>
            <a:endParaRPr lang="en-US" altLang="zh-CN" sz="2800" dirty="0" smtClean="0"/>
          </a:p>
          <a:p>
            <a:pPr lvl="1">
              <a:lnSpc>
                <a:spcPct val="114000"/>
              </a:lnSpc>
              <a:spcBef>
                <a:spcPts val="900"/>
              </a:spcBef>
              <a:defRPr/>
            </a:pPr>
            <a:r>
              <a:rPr lang="zh-CN" altLang="en-US" b="1" dirty="0" smtClean="0"/>
              <a:t>示例：</a:t>
            </a:r>
            <a:r>
              <a:rPr lang="zh-CN" altLang="en-US" dirty="0" smtClean="0"/>
              <a:t>首先由小到大输出非空</a:t>
            </a:r>
            <a:r>
              <a:rPr lang="en-US" dirty="0" err="1" smtClean="0"/>
              <a:t>sal</a:t>
            </a:r>
            <a:r>
              <a:rPr lang="zh-CN" altLang="en-US" dirty="0" smtClean="0"/>
              <a:t>，然后是空值</a:t>
            </a:r>
            <a:r>
              <a:rPr lang="en-US" dirty="0" err="1" smtClean="0"/>
              <a:t>sal</a:t>
            </a:r>
            <a:endParaRPr lang="zh-CN" altLang="en-US" dirty="0" smtClean="0"/>
          </a:p>
          <a:p>
            <a:pPr lvl="2">
              <a:lnSpc>
                <a:spcPct val="114000"/>
              </a:lnSpc>
              <a:spcBef>
                <a:spcPts val="900"/>
              </a:spcBef>
              <a:buFont typeface="Wingdings" pitchFamily="2" charset="2"/>
              <a:buNone/>
              <a:defRPr/>
            </a:pPr>
            <a:r>
              <a:rPr lang="en-US" b="1" i="1" dirty="0" smtClean="0"/>
              <a:t>select  	</a:t>
            </a:r>
            <a:r>
              <a:rPr lang="en-US" dirty="0" err="1"/>
              <a:t>p</a:t>
            </a:r>
            <a:r>
              <a:rPr lang="en-US" altLang="zh-CN" dirty="0" err="1" smtClean="0"/>
              <a:t>n</a:t>
            </a:r>
            <a:r>
              <a:rPr lang="en-US" dirty="0" err="1" smtClean="0"/>
              <a:t>ame</a:t>
            </a:r>
            <a:r>
              <a:rPr lang="en-US" dirty="0" smtClean="0"/>
              <a:t>, </a:t>
            </a:r>
            <a:r>
              <a:rPr lang="en-US" dirty="0" err="1" smtClean="0"/>
              <a:t>sal</a:t>
            </a:r>
            <a:endParaRPr lang="zh-CN" altLang="en-US" dirty="0" smtClean="0"/>
          </a:p>
          <a:p>
            <a:pPr lvl="2">
              <a:lnSpc>
                <a:spcPct val="114000"/>
              </a:lnSpc>
              <a:spcBef>
                <a:spcPts val="900"/>
              </a:spcBef>
              <a:buFont typeface="Wingdings" pitchFamily="2" charset="2"/>
              <a:buNone/>
              <a:defRPr/>
            </a:pPr>
            <a:r>
              <a:rPr lang="en-US" b="1" i="1" dirty="0" smtClean="0"/>
              <a:t>from </a:t>
            </a:r>
            <a:r>
              <a:rPr lang="en-US" dirty="0" smtClean="0"/>
              <a:t>  	</a:t>
            </a:r>
            <a:r>
              <a:rPr lang="en-US" altLang="zh-CN" dirty="0" smtClean="0"/>
              <a:t>prof</a:t>
            </a:r>
            <a:endParaRPr lang="zh-CN" altLang="en-US" dirty="0" smtClean="0"/>
          </a:p>
          <a:p>
            <a:pPr lvl="2">
              <a:lnSpc>
                <a:spcPct val="114000"/>
              </a:lnSpc>
              <a:spcBef>
                <a:spcPts val="900"/>
              </a:spcBef>
              <a:buFont typeface="Wingdings" pitchFamily="2" charset="2"/>
              <a:buNone/>
              <a:defRPr/>
            </a:pPr>
            <a:r>
              <a:rPr lang="en-US" b="1" i="1" dirty="0" smtClean="0"/>
              <a:t>order by</a:t>
            </a:r>
            <a:r>
              <a:rPr lang="en-US" dirty="0" smtClean="0"/>
              <a:t> 	2</a:t>
            </a:r>
            <a:endParaRPr lang="zh-CN" altLang="en-US" dirty="0" smtClean="0"/>
          </a:p>
          <a:p>
            <a:pPr lvl="1">
              <a:lnSpc>
                <a:spcPct val="114000"/>
              </a:lnSpc>
              <a:spcBef>
                <a:spcPts val="900"/>
              </a:spcBef>
              <a:defRPr/>
            </a:pPr>
            <a:r>
              <a:rPr lang="zh-CN" altLang="en-US" dirty="0" smtClean="0"/>
              <a:t>首先输出空值</a:t>
            </a:r>
            <a:r>
              <a:rPr lang="en-US" dirty="0" err="1" smtClean="0"/>
              <a:t>sal</a:t>
            </a:r>
            <a:r>
              <a:rPr lang="zh-CN" altLang="en-US" dirty="0" smtClean="0"/>
              <a:t>，然后由大到小输出非空</a:t>
            </a:r>
            <a:r>
              <a:rPr lang="en-US" dirty="0" err="1" smtClean="0"/>
              <a:t>sal</a:t>
            </a:r>
            <a:endParaRPr lang="zh-CN" altLang="en-US" dirty="0" smtClean="0"/>
          </a:p>
          <a:p>
            <a:pPr lvl="2">
              <a:lnSpc>
                <a:spcPct val="114000"/>
              </a:lnSpc>
              <a:spcBef>
                <a:spcPts val="900"/>
              </a:spcBef>
              <a:buFont typeface="Wingdings" pitchFamily="2" charset="2"/>
              <a:buNone/>
              <a:defRPr/>
            </a:pPr>
            <a:r>
              <a:rPr lang="en-US" b="1" i="1" dirty="0" smtClean="0"/>
              <a:t>select  	</a:t>
            </a:r>
            <a:r>
              <a:rPr lang="en-US" dirty="0" err="1"/>
              <a:t>p</a:t>
            </a:r>
            <a:r>
              <a:rPr lang="en-US" dirty="0" err="1" smtClean="0"/>
              <a:t>name</a:t>
            </a:r>
            <a:r>
              <a:rPr lang="en-US" dirty="0" smtClean="0"/>
              <a:t>, </a:t>
            </a:r>
            <a:r>
              <a:rPr lang="en-US" dirty="0" err="1" smtClean="0"/>
              <a:t>sal</a:t>
            </a:r>
            <a:endParaRPr lang="zh-CN" altLang="en-US" dirty="0" smtClean="0"/>
          </a:p>
          <a:p>
            <a:pPr lvl="2">
              <a:lnSpc>
                <a:spcPct val="114000"/>
              </a:lnSpc>
              <a:spcBef>
                <a:spcPts val="900"/>
              </a:spcBef>
              <a:buNone/>
              <a:defRPr/>
            </a:pPr>
            <a:r>
              <a:rPr lang="en-US" b="1" i="1" dirty="0" smtClean="0"/>
              <a:t>from </a:t>
            </a:r>
            <a:r>
              <a:rPr lang="en-US" dirty="0" smtClean="0"/>
              <a:t>  	</a:t>
            </a:r>
            <a:r>
              <a:rPr lang="en-US" altLang="zh-CN" dirty="0"/>
              <a:t> prof</a:t>
            </a:r>
            <a:endParaRPr lang="zh-CN" altLang="en-US" dirty="0" smtClean="0"/>
          </a:p>
          <a:p>
            <a:pPr lvl="2">
              <a:lnSpc>
                <a:spcPct val="114000"/>
              </a:lnSpc>
              <a:spcBef>
                <a:spcPts val="900"/>
              </a:spcBef>
              <a:buFont typeface="Wingdings" pitchFamily="2" charset="2"/>
              <a:buNone/>
              <a:defRPr/>
            </a:pPr>
            <a:r>
              <a:rPr lang="en-US" b="1" i="1" dirty="0" smtClean="0"/>
              <a:t>order by</a:t>
            </a:r>
            <a:r>
              <a:rPr lang="en-US" dirty="0" smtClean="0"/>
              <a:t> 	2 </a:t>
            </a:r>
            <a:r>
              <a:rPr lang="en-US" b="1" i="1" dirty="0" err="1" smtClean="0"/>
              <a:t>desc</a:t>
            </a:r>
            <a:endParaRPr lang="zh-CN" altLang="en-US" dirty="0" smtClean="0"/>
          </a:p>
          <a:p>
            <a:pPr lvl="1">
              <a:lnSpc>
                <a:spcPct val="114000"/>
              </a:lnSpc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空值的排序处理</a:t>
            </a:r>
          </a:p>
        </p:txBody>
      </p:sp>
      <p:sp>
        <p:nvSpPr>
          <p:cNvPr id="1228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首先输出空值</a:t>
            </a:r>
            <a:r>
              <a:rPr lang="en-US" altLang="zh-CN" dirty="0" err="1" smtClean="0"/>
              <a:t>sal</a:t>
            </a:r>
            <a:r>
              <a:rPr lang="zh-CN" altLang="en-US" dirty="0" smtClean="0"/>
              <a:t>，然后由小到大输出非空</a:t>
            </a:r>
            <a:r>
              <a:rPr lang="en-US" altLang="zh-CN" dirty="0" err="1" smtClean="0"/>
              <a:t>sal</a:t>
            </a:r>
            <a:endParaRPr lang="zh-CN" altLang="en-US" dirty="0" smtClean="0"/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i="1" dirty="0" smtClean="0"/>
              <a:t>select     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sal</a:t>
            </a:r>
            <a:endParaRPr lang="zh-CN" altLang="en-US" dirty="0" smtClean="0"/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i="1" dirty="0" smtClean="0"/>
              <a:t>from </a:t>
            </a:r>
            <a:r>
              <a:rPr lang="en-US" altLang="zh-CN" dirty="0" smtClean="0"/>
              <a:t>      (</a:t>
            </a:r>
            <a:r>
              <a:rPr lang="en-US" altLang="zh-CN" b="1" i="1" dirty="0" smtClean="0"/>
              <a:t>select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pname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sal</a:t>
            </a:r>
            <a:r>
              <a:rPr lang="en-US" altLang="zh-CN" dirty="0" smtClean="0"/>
              <a:t>, </a:t>
            </a:r>
            <a:endParaRPr lang="zh-CN" altLang="en-US" dirty="0" smtClean="0"/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i="1" dirty="0" smtClean="0"/>
              <a:t>			case  when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sal</a:t>
            </a:r>
            <a:r>
              <a:rPr lang="en-US" altLang="zh-CN" dirty="0" smtClean="0"/>
              <a:t> </a:t>
            </a:r>
            <a:r>
              <a:rPr lang="en-US" altLang="zh-CN" b="1" i="1" dirty="0" smtClean="0"/>
              <a:t> is null  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i="1" dirty="0" smtClean="0"/>
              <a:t>				then </a:t>
            </a:r>
            <a:r>
              <a:rPr lang="en-US" altLang="zh-CN" dirty="0" smtClean="0"/>
              <a:t> 0  </a:t>
            </a:r>
            <a:r>
              <a:rPr lang="en-US" altLang="zh-CN" b="1" i="1" dirty="0" smtClean="0"/>
              <a:t>else</a:t>
            </a:r>
            <a:r>
              <a:rPr lang="en-US" altLang="zh-CN" dirty="0" smtClean="0"/>
              <a:t>  1  </a:t>
            </a:r>
            <a:r>
              <a:rPr lang="en-US" altLang="zh-CN" b="1" i="1" dirty="0" smtClean="0"/>
              <a:t>as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is_null</a:t>
            </a:r>
            <a:endParaRPr lang="zh-CN" altLang="en-US" dirty="0" smtClean="0"/>
          </a:p>
          <a:p>
            <a:pPr lvl="2">
              <a:lnSpc>
                <a:spcPct val="150000"/>
              </a:lnSpc>
              <a:buNone/>
            </a:pPr>
            <a:r>
              <a:rPr lang="en-US" altLang="zh-CN" dirty="0" smtClean="0"/>
              <a:t>		    </a:t>
            </a:r>
            <a:r>
              <a:rPr lang="en-US" altLang="zh-CN" b="1" i="1" dirty="0" smtClean="0"/>
              <a:t>from</a:t>
            </a:r>
            <a:r>
              <a:rPr lang="en-US" altLang="zh-CN" dirty="0" smtClean="0"/>
              <a:t>	</a:t>
            </a:r>
            <a:r>
              <a:rPr lang="en-US" altLang="zh-CN" dirty="0"/>
              <a:t> prof)  </a:t>
            </a:r>
            <a:r>
              <a:rPr lang="en-US" altLang="zh-CN" dirty="0" err="1" smtClean="0"/>
              <a:t>temp_faculty</a:t>
            </a:r>
            <a:endParaRPr lang="zh-CN" altLang="en-US" dirty="0" smtClean="0"/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i="1" dirty="0" smtClean="0"/>
              <a:t>order by</a:t>
            </a:r>
            <a:r>
              <a:rPr lang="en-US" altLang="zh-CN" dirty="0" smtClean="0"/>
              <a:t> 	</a:t>
            </a:r>
            <a:r>
              <a:rPr lang="en-US" altLang="zh-CN" dirty="0" err="1" smtClean="0"/>
              <a:t>is_null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sal</a:t>
            </a:r>
            <a:endParaRPr lang="zh-CN" altLang="en-US" dirty="0" smtClean="0"/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233286"/>
              </p:ext>
            </p:extLst>
          </p:nvPr>
        </p:nvGraphicFramePr>
        <p:xfrm>
          <a:off x="5000625" y="5072063"/>
          <a:ext cx="39290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is_null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聚集函数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将一列中所有的值聚集为单个值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平均值：</a:t>
            </a:r>
            <a:r>
              <a:rPr lang="en-US" altLang="zh-CN" b="1" dirty="0" err="1" smtClean="0">
                <a:solidFill>
                  <a:srgbClr val="FF3300"/>
                </a:solidFill>
              </a:rPr>
              <a:t>avg</a:t>
            </a:r>
            <a:endParaRPr lang="en-US" altLang="zh-CN" b="1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最小值：</a:t>
            </a:r>
            <a:r>
              <a:rPr lang="en-US" altLang="zh-CN" b="1" dirty="0" smtClean="0">
                <a:solidFill>
                  <a:srgbClr val="FF3300"/>
                </a:solidFill>
              </a:rPr>
              <a:t>min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最大值：</a:t>
            </a:r>
            <a:r>
              <a:rPr lang="en-US" altLang="zh-CN" b="1" dirty="0" smtClean="0">
                <a:solidFill>
                  <a:srgbClr val="FF3300"/>
                </a:solidFill>
              </a:rPr>
              <a:t>max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总和：</a:t>
            </a:r>
            <a:r>
              <a:rPr lang="en-US" altLang="zh-CN" b="1" dirty="0" smtClean="0">
                <a:solidFill>
                  <a:srgbClr val="FF3300"/>
                </a:solidFill>
              </a:rPr>
              <a:t>sum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记数：</a:t>
            </a:r>
            <a:r>
              <a:rPr lang="en-US" altLang="zh-CN" b="1" dirty="0" smtClean="0">
                <a:solidFill>
                  <a:srgbClr val="FF3300"/>
                </a:solidFill>
              </a:rPr>
              <a:t>count</a:t>
            </a:r>
          </a:p>
        </p:txBody>
      </p:sp>
      <p:pic>
        <p:nvPicPr>
          <p:cNvPr id="240646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8288" y="2708275"/>
            <a:ext cx="2895600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chemeClr val="folHlink"/>
                </a:solidFill>
                <a:sym typeface="Wingdings" pitchFamily="2" charset="2"/>
              </a:rPr>
              <a:t>火眼金睛之一</a:t>
            </a:r>
          </a:p>
        </p:txBody>
      </p:sp>
      <p:sp>
        <p:nvSpPr>
          <p:cNvPr id="659499" name="Text Box 43"/>
          <p:cNvSpPr txBox="1">
            <a:spLocks noChangeArrowheads="1"/>
          </p:cNvSpPr>
          <p:nvPr/>
        </p:nvSpPr>
        <p:spPr bwMode="auto">
          <a:xfrm>
            <a:off x="1619250" y="1516063"/>
            <a:ext cx="5616575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/>
            <a:r>
              <a:rPr lang="en-US" altLang="zh-CN" sz="2400" dirty="0">
                <a:solidFill>
                  <a:srgbClr val="660066"/>
                </a:solidFill>
                <a:effectLst/>
              </a:rPr>
              <a:t>select 	S#</a:t>
            </a:r>
          </a:p>
          <a:p>
            <a:pPr lvl="1" algn="l"/>
            <a:r>
              <a:rPr lang="en-US" altLang="zh-CN" sz="2400" dirty="0">
                <a:solidFill>
                  <a:srgbClr val="660066"/>
                </a:solidFill>
                <a:effectLst/>
              </a:rPr>
              <a:t>from	SC</a:t>
            </a:r>
          </a:p>
          <a:p>
            <a:pPr lvl="1" algn="l"/>
            <a:r>
              <a:rPr lang="en-US" altLang="zh-CN" sz="2400" dirty="0">
                <a:solidFill>
                  <a:srgbClr val="660066"/>
                </a:solidFill>
                <a:effectLst/>
              </a:rPr>
              <a:t>where	GRADE = max( GRADE )</a:t>
            </a:r>
          </a:p>
        </p:txBody>
      </p:sp>
      <p:sp>
        <p:nvSpPr>
          <p:cNvPr id="659501" name="Text Box 45"/>
          <p:cNvSpPr txBox="1">
            <a:spLocks noChangeArrowheads="1"/>
          </p:cNvSpPr>
          <p:nvPr/>
        </p:nvSpPr>
        <p:spPr bwMode="auto">
          <a:xfrm>
            <a:off x="1619250" y="3573463"/>
            <a:ext cx="5040313" cy="2647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/>
            <a:r>
              <a:rPr lang="en-US" altLang="zh-CN" sz="2400">
                <a:solidFill>
                  <a:srgbClr val="660066"/>
                </a:solidFill>
                <a:effectLst/>
              </a:rPr>
              <a:t>select 	S#</a:t>
            </a:r>
          </a:p>
          <a:p>
            <a:pPr lvl="1" algn="l"/>
            <a:r>
              <a:rPr lang="en-US" altLang="zh-CN" sz="2400">
                <a:solidFill>
                  <a:srgbClr val="660066"/>
                </a:solidFill>
                <a:effectLst/>
              </a:rPr>
              <a:t>from	SC</a:t>
            </a:r>
          </a:p>
          <a:p>
            <a:pPr lvl="1" algn="l"/>
            <a:r>
              <a:rPr lang="en-US" altLang="zh-CN" sz="2400">
                <a:solidFill>
                  <a:srgbClr val="660066"/>
                </a:solidFill>
                <a:effectLst/>
              </a:rPr>
              <a:t>where	GRADE = </a:t>
            </a:r>
          </a:p>
          <a:p>
            <a:pPr lvl="1" algn="l"/>
            <a:r>
              <a:rPr lang="en-US" altLang="zh-CN" sz="2400">
                <a:solidFill>
                  <a:srgbClr val="660066"/>
                </a:solidFill>
                <a:effectLst/>
              </a:rPr>
              <a:t>		(select max( GRADE )</a:t>
            </a:r>
          </a:p>
          <a:p>
            <a:pPr lvl="1" algn="l"/>
            <a:r>
              <a:rPr lang="en-US" altLang="zh-CN" sz="2400">
                <a:solidFill>
                  <a:srgbClr val="660066"/>
                </a:solidFill>
                <a:effectLst/>
              </a:rPr>
              <a:t>		from SC)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59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59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5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5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59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59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59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59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99" grpId="0"/>
      <p:bldP spid="6595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锱铢必较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SQL</a:t>
            </a:r>
            <a:r>
              <a:rPr lang="zh-CN" altLang="en-US" dirty="0"/>
              <a:t>返回结果是多集</a:t>
            </a:r>
          </a:p>
        </p:txBody>
      </p:sp>
      <p:sp>
        <p:nvSpPr>
          <p:cNvPr id="768004" name="Text Box 4"/>
          <p:cNvSpPr txBox="1">
            <a:spLocks noChangeArrowheads="1"/>
          </p:cNvSpPr>
          <p:nvPr/>
        </p:nvSpPr>
        <p:spPr bwMode="auto">
          <a:xfrm>
            <a:off x="900113" y="1572419"/>
            <a:ext cx="2376487" cy="155257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spAutoFit/>
            <a:flatTx/>
          </a:bodyPr>
          <a:lstStyle/>
          <a:p>
            <a:pPr marL="342900" indent="-342900" algn="l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select 	R.A</a:t>
            </a:r>
          </a:p>
          <a:p>
            <a:pPr marL="342900" indent="-342900" algn="l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from 	R</a:t>
            </a:r>
          </a:p>
          <a:p>
            <a:pPr marL="342900" indent="-342900" algn="l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where	R.B &lt; 10</a:t>
            </a:r>
          </a:p>
        </p:txBody>
      </p:sp>
      <p:sp>
        <p:nvSpPr>
          <p:cNvPr id="768005" name="Text Box 5"/>
          <p:cNvSpPr txBox="1">
            <a:spLocks noChangeArrowheads="1"/>
          </p:cNvSpPr>
          <p:nvPr/>
        </p:nvSpPr>
        <p:spPr bwMode="auto">
          <a:xfrm>
            <a:off x="5580063" y="1572419"/>
            <a:ext cx="2376487" cy="155257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spAutoFit/>
            <a:flatTx/>
          </a:bodyPr>
          <a:lstStyle/>
          <a:p>
            <a:pPr marL="342900" indent="-342900" algn="l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select 	R.A</a:t>
            </a:r>
          </a:p>
          <a:p>
            <a:pPr marL="342900" indent="-342900" algn="l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from 	R, S</a:t>
            </a:r>
          </a:p>
          <a:p>
            <a:pPr marL="342900" indent="-342900" algn="l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where	R.B &lt; 10</a:t>
            </a:r>
          </a:p>
        </p:txBody>
      </p:sp>
      <p:sp>
        <p:nvSpPr>
          <p:cNvPr id="768006" name="AutoShape 6" descr="花束"/>
          <p:cNvSpPr>
            <a:spLocks noChangeArrowheads="1"/>
          </p:cNvSpPr>
          <p:nvPr/>
        </p:nvSpPr>
        <p:spPr bwMode="auto">
          <a:xfrm>
            <a:off x="3708400" y="1124744"/>
            <a:ext cx="1511300" cy="2073275"/>
          </a:xfrm>
          <a:prstGeom prst="leftRightArrow">
            <a:avLst>
              <a:gd name="adj1" fmla="val 60843"/>
              <a:gd name="adj2" fmla="val 19116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fontAlgn="ctr">
              <a:spcBef>
                <a:spcPct val="20000"/>
              </a:spcBef>
            </a:pPr>
            <a:endParaRPr lang="en-US" altLang="zh-CN" sz="2400" b="1" dirty="0">
              <a:effectLst/>
            </a:endParaRPr>
          </a:p>
          <a:p>
            <a:pPr marL="342900" indent="-342900" fontAlgn="ctr">
              <a:spcBef>
                <a:spcPct val="20000"/>
              </a:spcBef>
            </a:pPr>
            <a:r>
              <a:rPr lang="en-US" altLang="zh-CN" sz="2400" b="1" dirty="0">
                <a:effectLst/>
              </a:rPr>
              <a:t>VS</a:t>
            </a:r>
          </a:p>
          <a:p>
            <a:pPr marL="342900" indent="-342900" fontAlgn="ctr">
              <a:spcBef>
                <a:spcPct val="20000"/>
              </a:spcBef>
            </a:pPr>
            <a:r>
              <a:rPr lang="en-US" altLang="zh-CN" sz="2400" b="1" dirty="0">
                <a:effectLst/>
              </a:rPr>
              <a:t>PK</a:t>
            </a:r>
          </a:p>
          <a:p>
            <a:pPr marL="342900" indent="-342900" fontAlgn="ctr">
              <a:spcBef>
                <a:spcPct val="20000"/>
              </a:spcBef>
            </a:pPr>
            <a:r>
              <a:rPr lang="en-US" altLang="zh-CN" sz="2400" b="1" dirty="0">
                <a:effectLst/>
              </a:rPr>
              <a:t>KO</a:t>
            </a:r>
          </a:p>
          <a:p>
            <a:pPr marL="342900" indent="-342900" fontAlgn="ctr">
              <a:spcBef>
                <a:spcPct val="20000"/>
              </a:spcBef>
            </a:pPr>
            <a:endParaRPr lang="en-US" altLang="zh-CN" sz="2400" b="1" dirty="0">
              <a:effectLst/>
            </a:endParaRPr>
          </a:p>
        </p:txBody>
      </p:sp>
      <p:graphicFrame>
        <p:nvGraphicFramePr>
          <p:cNvPr id="768050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57965"/>
              </p:ext>
            </p:extLst>
          </p:nvPr>
        </p:nvGraphicFramePr>
        <p:xfrm>
          <a:off x="971550" y="3429000"/>
          <a:ext cx="2820988" cy="137160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8063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254838"/>
              </p:ext>
            </p:extLst>
          </p:nvPr>
        </p:nvGraphicFramePr>
        <p:xfrm>
          <a:off x="5053013" y="3429000"/>
          <a:ext cx="2687637" cy="1371600"/>
        </p:xfrm>
        <a:graphic>
          <a:graphicData uri="http://schemas.openxmlformats.org/drawingml/2006/table">
            <a:tbl>
              <a:tblPr/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971600" y="5427801"/>
            <a:ext cx="7488832" cy="1169551"/>
            <a:chOff x="952232" y="5301208"/>
            <a:chExt cx="6985307" cy="1169551"/>
          </a:xfrm>
        </p:grpSpPr>
        <p:sp>
          <p:nvSpPr>
            <p:cNvPr id="8" name="矩形 7"/>
            <p:cNvSpPr/>
            <p:nvPr/>
          </p:nvSpPr>
          <p:spPr>
            <a:xfrm>
              <a:off x="952232" y="5301208"/>
              <a:ext cx="6985307" cy="116955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just"/>
              <a:r>
                <a:rPr lang="en-US" altLang="zh-CN" sz="2800" cap="none" spc="50" dirty="0" smtClean="0">
                  <a:ln w="11430"/>
                  <a:solidFill>
                    <a:srgbClr val="FF0000"/>
                  </a:solidFill>
                  <a:effectLst/>
                  <a:latin typeface="华文新魏" pitchFamily="2" charset="-122"/>
                  <a:ea typeface="华文新魏" pitchFamily="2" charset="-122"/>
                </a:rPr>
                <a:t>select   R1.*</a:t>
              </a:r>
            </a:p>
            <a:p>
              <a:pPr algn="just"/>
              <a:r>
                <a:rPr lang="en-US" altLang="zh-CN" sz="2800" spc="50" dirty="0" smtClean="0">
                  <a:ln w="11430"/>
                  <a:solidFill>
                    <a:srgbClr val="FF0000"/>
                  </a:solidFill>
                  <a:effectLst/>
                  <a:latin typeface="华文新魏" pitchFamily="2" charset="-122"/>
                  <a:ea typeface="华文新魏" pitchFamily="2" charset="-122"/>
                </a:rPr>
                <a:t>from    R R1, R R2,  R R3,  R R4,  R R5</a:t>
              </a:r>
              <a:endParaRPr lang="zh-CN" altLang="en-US" sz="2800" cap="none" spc="50" dirty="0">
                <a:ln w="11430"/>
                <a:solidFill>
                  <a:srgbClr val="FF0000"/>
                </a:solidFill>
                <a:effectLst/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55976" y="5301208"/>
              <a:ext cx="327536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just"/>
              <a:r>
                <a:rPr lang="zh-CN" altLang="en-US" sz="2800" spc="50" dirty="0" smtClean="0">
                  <a:ln w="11430"/>
                  <a:solidFill>
                    <a:srgbClr val="FF0000"/>
                  </a:solidFill>
                  <a:effectLst/>
                  <a:latin typeface="华文新魏" pitchFamily="2" charset="-122"/>
                  <a:ea typeface="华文新魏" pitchFamily="2" charset="-122"/>
                </a:rPr>
                <a:t>快速生成测试数据</a:t>
              </a:r>
              <a:endParaRPr lang="zh-CN" altLang="en-US" sz="2800" cap="none" spc="50" dirty="0">
                <a:ln w="11430"/>
                <a:solidFill>
                  <a:srgbClr val="FF0000"/>
                </a:solidFill>
                <a:effectLst/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 animBg="1"/>
      <p:bldP spid="768005" grpId="0" animBg="1"/>
      <p:bldP spid="76800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chemeClr val="folHlink"/>
                </a:solidFill>
                <a:sym typeface="Wingdings" pitchFamily="2" charset="2"/>
              </a:rPr>
              <a:t>火眼金睛之一</a:t>
            </a:r>
          </a:p>
        </p:txBody>
      </p:sp>
      <p:sp>
        <p:nvSpPr>
          <p:cNvPr id="770052" name="Rectangle 4"/>
          <p:cNvSpPr>
            <a:spLocks noChangeArrowheads="1"/>
          </p:cNvSpPr>
          <p:nvPr/>
        </p:nvSpPr>
        <p:spPr bwMode="auto">
          <a:xfrm>
            <a:off x="1549400" y="1700213"/>
            <a:ext cx="4943475" cy="51911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>
            <a:spAutoFit/>
            <a:flatTx/>
          </a:bodyPr>
          <a:lstStyle/>
          <a:p>
            <a:pPr lvl="1" algn="l">
              <a:spcBef>
                <a:spcPct val="20000"/>
              </a:spcBef>
              <a:buSzTx/>
            </a:pPr>
            <a:r>
              <a:rPr lang="en-US" altLang="zh-CN" sz="2800" b="1">
                <a:solidFill>
                  <a:schemeClr val="tx1"/>
                </a:solidFill>
                <a:effectLst/>
                <a:latin typeface="Arial Narrow" pitchFamily="34" charset="0"/>
                <a:ea typeface="华文新魏" pitchFamily="2" charset="-122"/>
              </a:rPr>
              <a:t>count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Arial Narrow" pitchFamily="34" charset="0"/>
                <a:ea typeface="华文新魏" pitchFamily="2" charset="-122"/>
              </a:rPr>
              <a:t>（*）</a:t>
            </a:r>
            <a:r>
              <a:rPr lang="en-US" altLang="zh-CN" sz="2800" b="1">
                <a:solidFill>
                  <a:schemeClr val="tx1"/>
                </a:solidFill>
                <a:effectLst/>
                <a:latin typeface="Arial Narrow" pitchFamily="34" charset="0"/>
                <a:ea typeface="华文新魏" pitchFamily="2" charset="-122"/>
              </a:rPr>
              <a:t>VS count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Arial Narrow" pitchFamily="34" charset="0"/>
                <a:ea typeface="华文新魏" pitchFamily="2" charset="-122"/>
              </a:rPr>
              <a:t>（列名）</a:t>
            </a:r>
          </a:p>
        </p:txBody>
      </p:sp>
      <p:graphicFrame>
        <p:nvGraphicFramePr>
          <p:cNvPr id="770053" name="Group 5"/>
          <p:cNvGraphicFramePr>
            <a:graphicFrameLocks noGrp="1"/>
          </p:cNvGraphicFramePr>
          <p:nvPr/>
        </p:nvGraphicFramePr>
        <p:xfrm>
          <a:off x="5953125" y="2760663"/>
          <a:ext cx="2362200" cy="3200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S#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C#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90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95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85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971550" y="3286125"/>
            <a:ext cx="4741863" cy="1004888"/>
            <a:chOff x="612" y="2070"/>
            <a:chExt cx="2987" cy="633"/>
          </a:xfrm>
        </p:grpSpPr>
        <p:sp>
          <p:nvSpPr>
            <p:cNvPr id="770088" name="Text Box 40"/>
            <p:cNvSpPr txBox="1">
              <a:spLocks noChangeArrowheads="1"/>
            </p:cNvSpPr>
            <p:nvPr/>
          </p:nvSpPr>
          <p:spPr bwMode="auto">
            <a:xfrm>
              <a:off x="2879" y="2206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  <a:flatTx/>
            </a:bodyPr>
            <a:lstStyle/>
            <a:p>
              <a:pPr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125995" name="Text Box 41"/>
            <p:cNvSpPr txBox="1">
              <a:spLocks noChangeArrowheads="1"/>
            </p:cNvSpPr>
            <p:nvPr/>
          </p:nvSpPr>
          <p:spPr bwMode="auto">
            <a:xfrm>
              <a:off x="612" y="2070"/>
              <a:ext cx="2268" cy="6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algn="l"/>
              <a:r>
                <a:rPr lang="en-US" altLang="zh-CN" sz="2400">
                  <a:solidFill>
                    <a:srgbClr val="660066"/>
                  </a:solidFill>
                  <a:effectLst/>
                </a:rPr>
                <a:t>select    count(G)</a:t>
              </a:r>
            </a:p>
            <a:p>
              <a:pPr lvl="1" algn="l"/>
              <a:r>
                <a:rPr lang="en-US" altLang="zh-CN" sz="2400">
                  <a:solidFill>
                    <a:srgbClr val="660066"/>
                  </a:solidFill>
                  <a:effectLst/>
                </a:rPr>
                <a:t>from     SC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900113" y="4652963"/>
            <a:ext cx="4813300" cy="1096962"/>
            <a:chOff x="567" y="2931"/>
            <a:chExt cx="3032" cy="691"/>
          </a:xfrm>
        </p:grpSpPr>
        <p:sp>
          <p:nvSpPr>
            <p:cNvPr id="770087" name="Text Box 39"/>
            <p:cNvSpPr txBox="1">
              <a:spLocks noChangeArrowheads="1"/>
            </p:cNvSpPr>
            <p:nvPr/>
          </p:nvSpPr>
          <p:spPr bwMode="auto">
            <a:xfrm>
              <a:off x="2879" y="3295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  <a:flatTx/>
            </a:bodyPr>
            <a:lstStyle/>
            <a:p>
              <a:pPr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770090" name="Text Box 42"/>
            <p:cNvSpPr txBox="1">
              <a:spLocks noChangeArrowheads="1"/>
            </p:cNvSpPr>
            <p:nvPr/>
          </p:nvSpPr>
          <p:spPr bwMode="auto">
            <a:xfrm>
              <a:off x="567" y="2931"/>
              <a:ext cx="2268" cy="6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  <a:flatTx/>
            </a:bodyPr>
            <a:lstStyle/>
            <a:p>
              <a:pPr lvl="1" algn="l">
                <a:defRPr/>
              </a:pPr>
              <a:r>
                <a:rPr lang="en-US" altLang="zh-CN" sz="2400">
                  <a:solidFill>
                    <a:srgbClr val="660066"/>
                  </a:solidFill>
                  <a:effectLst/>
                </a:rPr>
                <a:t>select    count(*)</a:t>
              </a:r>
            </a:p>
            <a:p>
              <a:pPr lvl="1" algn="l">
                <a:defRPr/>
              </a:pPr>
              <a:r>
                <a:rPr lang="en-US" altLang="zh-CN" sz="2400">
                  <a:solidFill>
                    <a:srgbClr val="660066"/>
                  </a:solidFill>
                  <a:effectLst/>
                </a:rPr>
                <a:t>from     SC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77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spcBef>
                <a:spcPct val="35000"/>
              </a:spcBef>
              <a:buNone/>
              <a:defRPr/>
            </a:pPr>
            <a:r>
              <a:rPr lang="en-US" altLang="zh-CN" b="1" i="1" dirty="0">
                <a:solidFill>
                  <a:srgbClr val="FF3300"/>
                </a:solidFill>
              </a:rPr>
              <a:t>group by</a:t>
            </a:r>
            <a:r>
              <a:rPr lang="en-US" altLang="zh-CN" dirty="0"/>
              <a:t>   </a:t>
            </a:r>
            <a:r>
              <a:rPr lang="zh-CN" altLang="en-US" dirty="0"/>
              <a:t>列名  </a:t>
            </a:r>
            <a:r>
              <a:rPr lang="en-US" altLang="zh-CN" dirty="0"/>
              <a:t>[</a:t>
            </a:r>
            <a:r>
              <a:rPr lang="en-US" altLang="zh-CN" b="1" i="1" dirty="0">
                <a:solidFill>
                  <a:srgbClr val="FF3300"/>
                </a:solidFill>
              </a:rPr>
              <a:t>having</a:t>
            </a:r>
            <a:r>
              <a:rPr lang="en-US" altLang="zh-CN" dirty="0"/>
              <a:t>   </a:t>
            </a:r>
            <a:r>
              <a:rPr lang="zh-CN" altLang="en-US" dirty="0"/>
              <a:t>条件表达式</a:t>
            </a:r>
            <a:r>
              <a:rPr lang="en-US" altLang="zh-CN" dirty="0"/>
              <a:t>]</a:t>
            </a:r>
          </a:p>
          <a:p>
            <a:pPr lvl="1" eaLnBrk="1" hangingPunct="1">
              <a:lnSpc>
                <a:spcPct val="150000"/>
              </a:lnSpc>
              <a:spcBef>
                <a:spcPct val="35000"/>
              </a:spcBef>
              <a:buNone/>
              <a:defRPr/>
            </a:pPr>
            <a:r>
              <a:rPr lang="en-US" altLang="zh-CN" dirty="0"/>
              <a:t>   group by</a:t>
            </a:r>
            <a:r>
              <a:rPr lang="zh-CN" altLang="en-US" dirty="0"/>
              <a:t>将表中的元组按指定列上值相等的原则分组，然后在每一分组上使用聚集函数，得到单一值</a:t>
            </a:r>
          </a:p>
          <a:p>
            <a:pPr lvl="1" eaLnBrk="1" hangingPunct="1">
              <a:lnSpc>
                <a:spcPct val="150000"/>
              </a:lnSpc>
              <a:spcBef>
                <a:spcPct val="35000"/>
              </a:spcBef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having</a:t>
            </a:r>
            <a:r>
              <a:rPr lang="zh-CN" altLang="en-US" dirty="0"/>
              <a:t>则对分组进行选择，只将聚集函数作用到满足条件的分组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933056"/>
            <a:ext cx="5408091" cy="255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84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</a:t>
            </a:r>
            <a:endParaRPr lang="zh-CN" alt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34683"/>
              </p:ext>
            </p:extLst>
          </p:nvPr>
        </p:nvGraphicFramePr>
        <p:xfrm>
          <a:off x="1447800" y="2135535"/>
          <a:ext cx="2362200" cy="36576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S#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C#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84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90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96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90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96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88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WordArt 41" descr="白色大理石"/>
          <p:cNvSpPr>
            <a:spLocks noChangeArrowheads="1" noChangeShapeType="1" noTextEdit="1"/>
          </p:cNvSpPr>
          <p:nvPr/>
        </p:nvSpPr>
        <p:spPr bwMode="auto">
          <a:xfrm>
            <a:off x="762000" y="2897535"/>
            <a:ext cx="5715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隶书"/>
                <a:ea typeface="隶书"/>
              </a:rPr>
              <a:t>{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2"/>
                <a:srcRect/>
                <a:tile tx="0" ty="0" sx="100000" sy="100000" flip="none" algn="tl"/>
              </a:blip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6" name="WordArt 42" descr="白色大理石"/>
          <p:cNvSpPr>
            <a:spLocks noChangeArrowheads="1" noChangeShapeType="1" noTextEdit="1"/>
          </p:cNvSpPr>
          <p:nvPr/>
        </p:nvSpPr>
        <p:spPr bwMode="auto">
          <a:xfrm>
            <a:off x="762000" y="4116735"/>
            <a:ext cx="5715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隶书"/>
                <a:ea typeface="隶书"/>
              </a:rPr>
              <a:t>{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2"/>
                <a:srcRect/>
                <a:tile tx="0" ty="0" sx="100000" sy="100000" flip="none" algn="tl"/>
              </a:blip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7" name="WordArt 43" descr="白色大理石"/>
          <p:cNvSpPr>
            <a:spLocks noChangeArrowheads="1" noChangeShapeType="1" noTextEdit="1"/>
          </p:cNvSpPr>
          <p:nvPr/>
        </p:nvSpPr>
        <p:spPr bwMode="auto">
          <a:xfrm>
            <a:off x="762000" y="5031135"/>
            <a:ext cx="5715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隶书"/>
                <a:ea typeface="隶书"/>
              </a:rPr>
              <a:t>{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2"/>
                <a:srcRect/>
                <a:tile tx="0" ty="0" sx="100000" sy="100000" flip="none" algn="tl"/>
              </a:blip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43289"/>
              </p:ext>
            </p:extLst>
          </p:nvPr>
        </p:nvGraphicFramePr>
        <p:xfrm>
          <a:off x="5486400" y="2135535"/>
          <a:ext cx="2362200" cy="36576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S#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C#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84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90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96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90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96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88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Line 82"/>
          <p:cNvSpPr>
            <a:spLocks noChangeShapeType="1"/>
          </p:cNvSpPr>
          <p:nvPr/>
        </p:nvSpPr>
        <p:spPr bwMode="auto">
          <a:xfrm flipV="1">
            <a:off x="7848600" y="3099148"/>
            <a:ext cx="533400" cy="11144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Line 83"/>
          <p:cNvSpPr>
            <a:spLocks noChangeShapeType="1"/>
          </p:cNvSpPr>
          <p:nvPr/>
        </p:nvSpPr>
        <p:spPr bwMode="auto">
          <a:xfrm>
            <a:off x="7848600" y="2808635"/>
            <a:ext cx="5334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Line 84"/>
          <p:cNvSpPr>
            <a:spLocks noChangeShapeType="1"/>
          </p:cNvSpPr>
          <p:nvPr/>
        </p:nvSpPr>
        <p:spPr bwMode="auto">
          <a:xfrm flipV="1">
            <a:off x="7848600" y="5047010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Line 85"/>
          <p:cNvSpPr>
            <a:spLocks noChangeShapeType="1"/>
          </p:cNvSpPr>
          <p:nvPr/>
        </p:nvSpPr>
        <p:spPr bwMode="auto">
          <a:xfrm>
            <a:off x="7848600" y="3708748"/>
            <a:ext cx="457200" cy="1371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Line 86"/>
          <p:cNvSpPr>
            <a:spLocks noChangeShapeType="1"/>
          </p:cNvSpPr>
          <p:nvPr/>
        </p:nvSpPr>
        <p:spPr bwMode="auto">
          <a:xfrm flipV="1">
            <a:off x="7848600" y="4256435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Line 87"/>
          <p:cNvSpPr>
            <a:spLocks noChangeShapeType="1"/>
          </p:cNvSpPr>
          <p:nvPr/>
        </p:nvSpPr>
        <p:spPr bwMode="auto">
          <a:xfrm flipV="1">
            <a:off x="7848600" y="4256435"/>
            <a:ext cx="533400" cy="381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Line 88"/>
          <p:cNvSpPr>
            <a:spLocks noChangeShapeType="1"/>
          </p:cNvSpPr>
          <p:nvPr/>
        </p:nvSpPr>
        <p:spPr bwMode="auto">
          <a:xfrm>
            <a:off x="7848600" y="3280123"/>
            <a:ext cx="533400" cy="990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Rectangle 89"/>
          <p:cNvSpPr>
            <a:spLocks noChangeArrowheads="1"/>
          </p:cNvSpPr>
          <p:nvPr/>
        </p:nvSpPr>
        <p:spPr bwMode="auto">
          <a:xfrm>
            <a:off x="660400" y="1298923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</a:pPr>
            <a:r>
              <a:rPr lang="zh-CN" altLang="en-US" sz="2400">
                <a:solidFill>
                  <a:schemeClr val="tx1"/>
                </a:solidFill>
                <a:effectLst/>
                <a:ea typeface="华文行楷" pitchFamily="2" charset="-122"/>
              </a:rPr>
              <a:t>列出每个学生的平均成绩</a:t>
            </a:r>
          </a:p>
        </p:txBody>
      </p:sp>
      <p:sp>
        <p:nvSpPr>
          <p:cNvPr id="17" name="Rectangle 90"/>
          <p:cNvSpPr>
            <a:spLocks noChangeArrowheads="1"/>
          </p:cNvSpPr>
          <p:nvPr/>
        </p:nvSpPr>
        <p:spPr bwMode="auto">
          <a:xfrm>
            <a:off x="4946650" y="1268760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</a:pPr>
            <a:r>
              <a:rPr lang="zh-CN" altLang="en-US" sz="2400">
                <a:solidFill>
                  <a:schemeClr val="tx1"/>
                </a:solidFill>
                <a:effectLst/>
                <a:ea typeface="华文行楷" pitchFamily="2" charset="-122"/>
              </a:rPr>
              <a:t>列出每门课程的平均成绩</a:t>
            </a:r>
          </a:p>
        </p:txBody>
      </p:sp>
      <p:sp>
        <p:nvSpPr>
          <p:cNvPr id="18" name="Rectangle 91"/>
          <p:cNvSpPr>
            <a:spLocks noChangeArrowheads="1"/>
          </p:cNvSpPr>
          <p:nvPr/>
        </p:nvSpPr>
        <p:spPr bwMode="auto">
          <a:xfrm>
            <a:off x="1646238" y="5897910"/>
            <a:ext cx="186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</a:pPr>
            <a:r>
              <a:rPr lang="en-US" altLang="zh-CN" sz="2400">
                <a:solidFill>
                  <a:schemeClr val="tx1"/>
                </a:solidFill>
                <a:effectLst/>
                <a:ea typeface="华文行楷" pitchFamily="2" charset="-122"/>
              </a:rPr>
              <a:t>group by S#</a:t>
            </a:r>
          </a:p>
        </p:txBody>
      </p:sp>
      <p:sp>
        <p:nvSpPr>
          <p:cNvPr id="19" name="Rectangle 92"/>
          <p:cNvSpPr>
            <a:spLocks noChangeArrowheads="1"/>
          </p:cNvSpPr>
          <p:nvPr/>
        </p:nvSpPr>
        <p:spPr bwMode="auto">
          <a:xfrm>
            <a:off x="5907088" y="5904260"/>
            <a:ext cx="188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</a:pPr>
            <a:r>
              <a:rPr lang="en-US" altLang="zh-CN" sz="2400">
                <a:solidFill>
                  <a:schemeClr val="tx1"/>
                </a:solidFill>
                <a:effectLst/>
                <a:ea typeface="华文行楷" pitchFamily="2" charset="-122"/>
              </a:rPr>
              <a:t>group by C#</a:t>
            </a:r>
          </a:p>
        </p:txBody>
      </p:sp>
      <p:sp>
        <p:nvSpPr>
          <p:cNvPr id="20" name="Text Box 93"/>
          <p:cNvSpPr txBox="1">
            <a:spLocks noChangeArrowheads="1"/>
          </p:cNvSpPr>
          <p:nvPr/>
        </p:nvSpPr>
        <p:spPr bwMode="auto">
          <a:xfrm>
            <a:off x="304800" y="509463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Tx/>
            </a:pPr>
            <a:r>
              <a:rPr lang="en-US" altLang="zh-CN" sz="2400">
                <a:solidFill>
                  <a:schemeClr val="tx1"/>
                </a:solidFill>
                <a:effectLst/>
                <a:ea typeface="宋体" charset="-122"/>
              </a:rPr>
              <a:t>92</a:t>
            </a:r>
          </a:p>
        </p:txBody>
      </p:sp>
      <p:sp>
        <p:nvSpPr>
          <p:cNvPr id="21" name="Text Box 94"/>
          <p:cNvSpPr txBox="1">
            <a:spLocks noChangeArrowheads="1"/>
          </p:cNvSpPr>
          <p:nvPr/>
        </p:nvSpPr>
        <p:spPr bwMode="auto">
          <a:xfrm>
            <a:off x="304800" y="418023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Tx/>
            </a:pPr>
            <a:r>
              <a:rPr lang="en-US" altLang="zh-CN" sz="2400">
                <a:solidFill>
                  <a:schemeClr val="tx1"/>
                </a:solidFill>
                <a:effectLst/>
                <a:ea typeface="宋体" charset="-122"/>
              </a:rPr>
              <a:t>85</a:t>
            </a:r>
          </a:p>
        </p:txBody>
      </p:sp>
      <p:sp>
        <p:nvSpPr>
          <p:cNvPr id="22" name="Text Box 95"/>
          <p:cNvSpPr txBox="1">
            <a:spLocks noChangeArrowheads="1"/>
          </p:cNvSpPr>
          <p:nvPr/>
        </p:nvSpPr>
        <p:spPr bwMode="auto">
          <a:xfrm>
            <a:off x="304800" y="311343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Tx/>
            </a:pPr>
            <a:r>
              <a:rPr lang="en-US" altLang="zh-CN" sz="2400">
                <a:solidFill>
                  <a:schemeClr val="tx1"/>
                </a:solidFill>
                <a:effectLst/>
                <a:ea typeface="宋体" charset="-122"/>
              </a:rPr>
              <a:t>90</a:t>
            </a:r>
          </a:p>
        </p:txBody>
      </p:sp>
      <p:sp>
        <p:nvSpPr>
          <p:cNvPr id="23" name="Text Box 96"/>
          <p:cNvSpPr txBox="1">
            <a:spLocks noChangeArrowheads="1"/>
          </p:cNvSpPr>
          <p:nvPr/>
        </p:nvSpPr>
        <p:spPr bwMode="auto">
          <a:xfrm>
            <a:off x="8377238" y="478983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Tx/>
            </a:pPr>
            <a:r>
              <a:rPr lang="en-US" altLang="zh-CN" sz="2400">
                <a:solidFill>
                  <a:schemeClr val="tx1"/>
                </a:solidFill>
                <a:effectLst/>
                <a:ea typeface="宋体" charset="-122"/>
              </a:rPr>
              <a:t>92</a:t>
            </a:r>
          </a:p>
        </p:txBody>
      </p:sp>
      <p:sp>
        <p:nvSpPr>
          <p:cNvPr id="24" name="Text Box 97"/>
          <p:cNvSpPr txBox="1">
            <a:spLocks noChangeArrowheads="1"/>
          </p:cNvSpPr>
          <p:nvPr/>
        </p:nvSpPr>
        <p:spPr bwMode="auto">
          <a:xfrm>
            <a:off x="8377238" y="402783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Tx/>
            </a:pPr>
            <a:r>
              <a:rPr lang="en-US" altLang="zh-CN" sz="2400">
                <a:solidFill>
                  <a:schemeClr val="tx1"/>
                </a:solidFill>
                <a:effectLst/>
                <a:ea typeface="宋体" charset="-122"/>
              </a:rPr>
              <a:t>92</a:t>
            </a:r>
          </a:p>
        </p:txBody>
      </p:sp>
      <p:sp>
        <p:nvSpPr>
          <p:cNvPr id="25" name="Text Box 98"/>
          <p:cNvSpPr txBox="1">
            <a:spLocks noChangeArrowheads="1"/>
          </p:cNvSpPr>
          <p:nvPr/>
        </p:nvSpPr>
        <p:spPr bwMode="auto">
          <a:xfrm>
            <a:off x="8377238" y="288483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Tx/>
            </a:pPr>
            <a:r>
              <a:rPr lang="en-US" altLang="zh-CN" sz="2400">
                <a:solidFill>
                  <a:schemeClr val="tx1"/>
                </a:solidFill>
                <a:effectLst/>
                <a:ea typeface="宋体" charset="-122"/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31760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chemeClr val="folHlink"/>
                </a:solidFill>
                <a:sym typeface="Wingdings" pitchFamily="2" charset="2"/>
              </a:rPr>
              <a:t>火眼金睛之二</a:t>
            </a: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900113" y="1052736"/>
            <a:ext cx="7416800" cy="4510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457200" indent="-457200">
              <a:lnSpc>
                <a:spcPct val="130000"/>
              </a:lnSpc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R(A, B, C) </a:t>
            </a:r>
          </a:p>
          <a:p>
            <a:pPr marL="457200" indent="-457200" algn="l">
              <a:lnSpc>
                <a:spcPct val="130000"/>
              </a:lnSpc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select  A	from  R	group by  B</a:t>
            </a:r>
          </a:p>
          <a:p>
            <a:pPr marL="457200" indent="-457200" algn="l">
              <a:lnSpc>
                <a:spcPct val="130000"/>
              </a:lnSpc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select  A, B	from  R	group by  A</a:t>
            </a:r>
          </a:p>
          <a:p>
            <a:pPr marL="457200" indent="-457200" algn="l">
              <a:lnSpc>
                <a:spcPct val="130000"/>
              </a:lnSpc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select  A, C	from  R	group by  A, B</a:t>
            </a:r>
          </a:p>
          <a:p>
            <a:pPr marL="457200" indent="-457200" algn="l">
              <a:lnSpc>
                <a:spcPct val="130000"/>
              </a:lnSpc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select  A	from  R	group by  A, C</a:t>
            </a:r>
          </a:p>
          <a:p>
            <a:pPr marL="457200" indent="-457200" algn="l">
              <a:lnSpc>
                <a:spcPct val="130000"/>
              </a:lnSpc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select  A	from  R	group by  A</a:t>
            </a:r>
          </a:p>
          <a:p>
            <a:pPr marL="457200" indent="-457200" algn="l">
              <a:lnSpc>
                <a:spcPct val="130000"/>
              </a:lnSpc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select  *	from  R	group by  A, B</a:t>
            </a:r>
          </a:p>
        </p:txBody>
      </p:sp>
      <p:sp>
        <p:nvSpPr>
          <p:cNvPr id="658438" name="WordArt 6"/>
          <p:cNvSpPr>
            <a:spLocks noChangeArrowheads="1" noChangeShapeType="1" noTextEdit="1"/>
          </p:cNvSpPr>
          <p:nvPr/>
        </p:nvSpPr>
        <p:spPr bwMode="auto">
          <a:xfrm>
            <a:off x="1331913" y="5877148"/>
            <a:ext cx="5943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b="1" kern="1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隶书"/>
                <a:ea typeface="隶书"/>
              </a:rPr>
              <a:t>纲举目张：目标列必须是分组属性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69734"/>
              </p:ext>
            </p:extLst>
          </p:nvPr>
        </p:nvGraphicFramePr>
        <p:xfrm>
          <a:off x="7236296" y="1845171"/>
          <a:ext cx="1607840" cy="12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49564"/>
              </p:ext>
            </p:extLst>
          </p:nvPr>
        </p:nvGraphicFramePr>
        <p:xfrm>
          <a:off x="7236296" y="4197433"/>
          <a:ext cx="1607840" cy="81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下箭头 6"/>
          <p:cNvSpPr/>
          <p:nvPr/>
        </p:nvSpPr>
        <p:spPr bwMode="auto">
          <a:xfrm>
            <a:off x="7812360" y="3285331"/>
            <a:ext cx="432048" cy="864096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ObliqueTopRight"/>
            <a:lightRig rig="legacyFlat3" dir="b"/>
          </a:scene3d>
          <a:sp3d extrusionH="114300" prstMaterial="legacyMatte">
            <a:bevelT w="0" h="0" prst="angle"/>
            <a:bevelB w="0" h="0" prst="angle"/>
            <a:extrusionClr>
              <a:schemeClr val="accent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08304" y="3429347"/>
            <a:ext cx="1503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group by  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5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5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6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分组查询中各子句的顺序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列出每一年龄组中男学生（超过</a:t>
            </a:r>
            <a:r>
              <a:rPr lang="en-US" altLang="zh-CN" dirty="0" smtClean="0"/>
              <a:t>50</a:t>
            </a:r>
            <a:r>
              <a:rPr lang="zh-CN" altLang="en-US" dirty="0" smtClean="0"/>
              <a:t>人）的人数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select</a:t>
            </a:r>
            <a:r>
              <a:rPr lang="en-US" altLang="zh-CN" dirty="0" smtClean="0"/>
              <a:t>    	AGE</a:t>
            </a:r>
            <a:r>
              <a:rPr lang="zh-CN" altLang="en-US" dirty="0" smtClean="0"/>
              <a:t>，</a:t>
            </a:r>
            <a:r>
              <a:rPr lang="en-US" altLang="zh-CN" b="1" dirty="0" smtClean="0"/>
              <a:t>count</a:t>
            </a:r>
            <a:r>
              <a:rPr lang="en-US" altLang="zh-CN" dirty="0" smtClean="0"/>
              <a:t>(S#)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b="1" dirty="0" smtClean="0"/>
              <a:t>	from</a:t>
            </a:r>
            <a:r>
              <a:rPr lang="en-US" altLang="zh-CN" dirty="0" smtClean="0"/>
              <a:t>     	S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b="1" dirty="0" smtClean="0"/>
              <a:t>	where</a:t>
            </a:r>
            <a:r>
              <a:rPr lang="en-US" altLang="zh-CN" dirty="0" smtClean="0"/>
              <a:t>   	SEX = </a:t>
            </a:r>
            <a:r>
              <a:rPr lang="en-US" altLang="zh-CN" dirty="0" smtClean="0">
                <a:latin typeface="Times New Roman"/>
              </a:rPr>
              <a:t>‘</a:t>
            </a:r>
            <a:r>
              <a:rPr lang="en-US" altLang="zh-CN" dirty="0" smtClean="0"/>
              <a:t>M</a:t>
            </a:r>
            <a:r>
              <a:rPr lang="en-US" altLang="zh-CN" dirty="0" smtClean="0">
                <a:latin typeface="Times New Roman"/>
              </a:rPr>
              <a:t>’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b="1" dirty="0" smtClean="0"/>
              <a:t>	group by</a:t>
            </a:r>
            <a:r>
              <a:rPr lang="en-US" altLang="zh-CN" dirty="0" smtClean="0"/>
              <a:t>  	AGE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b="1" dirty="0" smtClean="0"/>
              <a:t>	having</a:t>
            </a:r>
            <a:r>
              <a:rPr lang="en-US" altLang="zh-CN" dirty="0" smtClean="0"/>
              <a:t>  	count(*) &gt; 50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420888"/>
            <a:ext cx="3300375" cy="4154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从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cube</a:t>
            </a:r>
          </a:p>
        </p:txBody>
      </p:sp>
      <p:pic>
        <p:nvPicPr>
          <p:cNvPr id="30723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6562" y="1268760"/>
            <a:ext cx="3107605" cy="532859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所有可能的分析需求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每种车型：</a:t>
            </a:r>
            <a:r>
              <a:rPr lang="en-US" altLang="zh-CN" dirty="0" smtClean="0"/>
              <a:t>Group by model</a:t>
            </a:r>
          </a:p>
          <a:p>
            <a:pPr>
              <a:defRPr/>
            </a:pPr>
            <a:r>
              <a:rPr lang="zh-CN" altLang="en-US" dirty="0" smtClean="0"/>
              <a:t>每个年份：</a:t>
            </a:r>
            <a:r>
              <a:rPr lang="en-US" altLang="zh-CN" dirty="0" smtClean="0"/>
              <a:t>Group by year</a:t>
            </a:r>
          </a:p>
          <a:p>
            <a:pPr>
              <a:defRPr/>
            </a:pPr>
            <a:r>
              <a:rPr lang="zh-CN" altLang="en-US" dirty="0" smtClean="0"/>
              <a:t>每种颜色：</a:t>
            </a:r>
            <a:r>
              <a:rPr lang="en-US" altLang="zh-CN" dirty="0" smtClean="0"/>
              <a:t>Group by color</a:t>
            </a:r>
          </a:p>
          <a:p>
            <a:pPr>
              <a:defRPr/>
            </a:pPr>
            <a:r>
              <a:rPr lang="zh-CN" altLang="en-US" dirty="0" smtClean="0"/>
              <a:t>每个年份、每种车型：</a:t>
            </a:r>
            <a:r>
              <a:rPr lang="en-US" altLang="zh-CN" dirty="0" smtClean="0"/>
              <a:t>Group by model, year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每个年份、每种颜色：</a:t>
            </a:r>
            <a:r>
              <a:rPr lang="en-US" altLang="zh-CN" dirty="0" smtClean="0"/>
              <a:t>Group by color, year</a:t>
            </a:r>
          </a:p>
          <a:p>
            <a:pPr>
              <a:defRPr/>
            </a:pPr>
            <a:r>
              <a:rPr lang="zh-CN" altLang="en-US" dirty="0" smtClean="0"/>
              <a:t>每种颜色、每种车型：</a:t>
            </a:r>
            <a:r>
              <a:rPr lang="en-US" altLang="zh-CN" dirty="0" smtClean="0"/>
              <a:t>Group by model, color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28728" y="4857760"/>
            <a:ext cx="6197529" cy="178510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44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44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个属性的所有</a:t>
            </a:r>
            <a:r>
              <a:rPr lang="en-US" altLang="zh-CN" sz="44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group by</a:t>
            </a:r>
          </a:p>
          <a:p>
            <a:pPr>
              <a:defRPr/>
            </a:pPr>
            <a:r>
              <a:rPr lang="zh-CN" altLang="en-US" sz="44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共有</a:t>
            </a:r>
            <a:r>
              <a:rPr lang="en-US" altLang="zh-CN" sz="44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4400" b="1" spc="50" baseline="4200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44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个</a:t>
            </a:r>
            <a:endParaRPr lang="zh-CN" altLang="en-US" sz="4400" b="1" spc="50" baseline="4200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cube</a:t>
            </a:r>
          </a:p>
        </p:txBody>
      </p:sp>
      <p:pic>
        <p:nvPicPr>
          <p:cNvPr id="1028" name="Picture 3"/>
          <p:cNvPicPr>
            <a:picLocks noGrp="1" noChangeArrowheads="1"/>
          </p:cNvPicPr>
          <p:nvPr>
            <p:ph type="body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780088" y="1196752"/>
            <a:ext cx="2752352" cy="5585048"/>
          </a:xfrm>
          <a:solidFill>
            <a:schemeClr val="bg2"/>
          </a:solidFill>
        </p:spPr>
      </p:pic>
      <p:pic>
        <p:nvPicPr>
          <p:cNvPr id="1029" name="Picture 4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675" y="1412875"/>
            <a:ext cx="2819400" cy="4495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800773" name="Freeform 5"/>
          <p:cNvSpPr>
            <a:spLocks/>
          </p:cNvSpPr>
          <p:nvPr/>
        </p:nvSpPr>
        <p:spPr bwMode="auto">
          <a:xfrm>
            <a:off x="3598863" y="2492375"/>
            <a:ext cx="1981200" cy="1800225"/>
          </a:xfrm>
          <a:custGeom>
            <a:avLst/>
            <a:gdLst/>
            <a:ahLst/>
            <a:cxnLst>
              <a:cxn ang="0">
                <a:pos x="791" y="266"/>
              </a:cxn>
              <a:cxn ang="0">
                <a:pos x="0" y="266"/>
              </a:cxn>
              <a:cxn ang="0">
                <a:pos x="0" y="867"/>
              </a:cxn>
              <a:cxn ang="0">
                <a:pos x="815" y="867"/>
              </a:cxn>
              <a:cxn ang="0">
                <a:pos x="815" y="1133"/>
              </a:cxn>
              <a:cxn ang="0">
                <a:pos x="1247" y="578"/>
              </a:cxn>
              <a:cxn ang="0">
                <a:pos x="791" y="0"/>
              </a:cxn>
              <a:cxn ang="0">
                <a:pos x="791" y="266"/>
              </a:cxn>
            </a:cxnLst>
            <a:rect l="0" t="0" r="r" b="b"/>
            <a:pathLst>
              <a:path w="1248" h="1134">
                <a:moveTo>
                  <a:pt x="791" y="266"/>
                </a:moveTo>
                <a:lnTo>
                  <a:pt x="0" y="266"/>
                </a:lnTo>
                <a:lnTo>
                  <a:pt x="0" y="867"/>
                </a:lnTo>
                <a:lnTo>
                  <a:pt x="815" y="867"/>
                </a:lnTo>
                <a:lnTo>
                  <a:pt x="815" y="1133"/>
                </a:lnTo>
                <a:lnTo>
                  <a:pt x="1247" y="578"/>
                </a:lnTo>
                <a:lnTo>
                  <a:pt x="791" y="0"/>
                </a:lnTo>
                <a:lnTo>
                  <a:pt x="791" y="266"/>
                </a:lnTo>
              </a:path>
            </a:pathLst>
          </a:custGeom>
          <a:solidFill>
            <a:srgbClr val="00FF00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3733800" y="3070225"/>
            <a:ext cx="1336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SzTx/>
            </a:pPr>
            <a:r>
              <a:rPr lang="en-US" altLang="zh-CN" sz="3600" b="1">
                <a:solidFill>
                  <a:schemeClr val="tx1"/>
                </a:solidFill>
                <a:effectLst/>
                <a:latin typeface="Century Gothic" pitchFamily="34" charset="0"/>
                <a:ea typeface="宋体" pitchFamily="2" charset="-122"/>
              </a:rPr>
              <a:t>CUBE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2051050" y="6021388"/>
          <a:ext cx="3384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54" name="Equation" r:id="rId6" imgW="1587240" imgH="368280" progId="Equation.3">
                  <p:embed/>
                </p:oleObj>
              </mc:Choice>
              <mc:Fallback>
                <p:oleObj name="Equation" r:id="rId6" imgW="158724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021388"/>
                        <a:ext cx="33845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cube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8452742" cy="252028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i="1" dirty="0" smtClean="0">
                <a:effectLst/>
              </a:rPr>
              <a:t>select</a:t>
            </a:r>
            <a:r>
              <a:rPr lang="en-US" altLang="zh-CN" dirty="0" smtClean="0">
                <a:effectLst/>
              </a:rPr>
              <a:t> 	Model, Year, Color, </a:t>
            </a:r>
            <a:r>
              <a:rPr lang="en-US" altLang="zh-CN" i="1" dirty="0" smtClean="0">
                <a:effectLst/>
              </a:rPr>
              <a:t>sum</a:t>
            </a:r>
            <a:r>
              <a:rPr lang="en-US" altLang="zh-CN" dirty="0" smtClean="0">
                <a:effectLst/>
              </a:rPr>
              <a:t>(Sales)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i="1" dirty="0" smtClean="0">
                <a:effectLst/>
              </a:rPr>
              <a:t>from</a:t>
            </a:r>
            <a:r>
              <a:rPr lang="en-US" altLang="zh-CN" dirty="0" smtClean="0">
                <a:effectLst/>
              </a:rPr>
              <a:t> 	</a:t>
            </a:r>
            <a:r>
              <a:rPr lang="en-US" altLang="zh-CN" dirty="0" err="1" smtClean="0">
                <a:effectLst/>
              </a:rPr>
              <a:t>car_sales</a:t>
            </a:r>
            <a:endParaRPr lang="en-US" altLang="zh-CN" dirty="0" smtClean="0">
              <a:effectLst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i="1" dirty="0" err="1" smtClean="0">
                <a:effectLst/>
              </a:rPr>
              <a:t>groupby</a:t>
            </a:r>
            <a:r>
              <a:rPr lang="en-US" altLang="zh-CN" dirty="0" smtClean="0">
                <a:effectLst/>
              </a:rPr>
              <a:t> 	Model, Year, Color </a:t>
            </a:r>
            <a:r>
              <a:rPr lang="en-US" altLang="zh-CN" i="1" dirty="0" smtClean="0">
                <a:solidFill>
                  <a:srgbClr val="FF0000"/>
                </a:solidFill>
                <a:effectLst/>
              </a:rPr>
              <a:t>with cube</a:t>
            </a:r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468313" y="4865688"/>
            <a:ext cx="813593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  <a:flatTx/>
          </a:bodyPr>
          <a:lstStyle/>
          <a:p>
            <a:pPr algn="l" eaLnBrk="0" hangingPunct="0">
              <a:lnSpc>
                <a:spcPct val="125000"/>
              </a:lnSpc>
              <a:spcBef>
                <a:spcPct val="25000"/>
              </a:spcBef>
              <a:buSzTx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</a:rPr>
              <a:t>总行数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</a:rPr>
              <a:t>= (model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</a:rPr>
              <a:t>个数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</a:rPr>
              <a:t>+1) * 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</a:rPr>
              <a:t>(year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</a:rPr>
              <a:t>个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数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</a:rPr>
              <a:t>+1) * (color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</a:rPr>
              <a:t>个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数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</a:rPr>
              <a:t>+1)</a:t>
            </a:r>
          </a:p>
          <a:p>
            <a:pPr algn="l" eaLnBrk="0" hangingPunct="0">
              <a:lnSpc>
                <a:spcPct val="125000"/>
              </a:lnSpc>
              <a:spcBef>
                <a:spcPct val="25000"/>
              </a:spcBef>
              <a:buSzTx/>
              <a:defRPr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</a:rPr>
              <a:t> = (2 + 1) * (3 + 1) * (3 + 1) = 48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/>
              <a:t>All</a:t>
            </a:r>
            <a:r>
              <a:rPr lang="zh-CN" altLang="en-US" sz="3600" dirty="0" smtClean="0"/>
              <a:t>非天定，如何区分本生</a:t>
            </a:r>
            <a:r>
              <a:rPr lang="en-US" altLang="zh-CN" sz="3600" dirty="0" smtClean="0"/>
              <a:t>null</a:t>
            </a:r>
            <a:r>
              <a:rPr lang="zh-CN" altLang="en-US" sz="3600" dirty="0" smtClean="0"/>
              <a:t>与派生</a:t>
            </a:r>
            <a:r>
              <a:rPr lang="en-US" altLang="zh-CN" sz="3600" dirty="0" smtClean="0"/>
              <a:t>null</a:t>
            </a:r>
            <a:r>
              <a:rPr lang="zh-CN" altLang="en-US" sz="3600" dirty="0" smtClean="0"/>
              <a:t>？</a:t>
            </a:r>
            <a:endParaRPr lang="en-US" altLang="zh-CN" sz="36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592" y="1103972"/>
            <a:ext cx="7272808" cy="448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square" lIns="92075" tIns="46038" rIns="92075" bIns="46038" anchor="ctr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select		‘</a:t>
            </a:r>
            <a:r>
              <a:rPr lang="en-US" altLang="zh-CN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Totle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Sold‘ = sum(sales),</a:t>
            </a:r>
            <a:endParaRPr lang="en-US" altLang="zh-CN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		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case 	when(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grouping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(model) =1) then ‘ALL’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			else  </a:t>
            </a:r>
            <a:r>
              <a:rPr lang="en-US" altLang="zh-CN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isnull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(model, ’???? ’)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		end model ,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		case 	when(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grouping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(year) =1 ) then ‘ALL’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			else </a:t>
            </a:r>
            <a:r>
              <a:rPr lang="en-US" altLang="zh-CN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isnull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(year, ’???? ’)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		end year ,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		case 	when(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grouping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(color) =1) then ‘ALL’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			else </a:t>
            </a:r>
            <a:r>
              <a:rPr lang="en-US" altLang="zh-CN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isnull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(color, ’???? ’)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		end color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from 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		</a:t>
            </a:r>
            <a:r>
              <a:rPr lang="en-US" altLang="zh-CN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my_cube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group by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	model, </a:t>
            </a:r>
            <a:r>
              <a:rPr lang="en-US" altLang="zh-CN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theyear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, color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with cube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9552" y="5667481"/>
            <a:ext cx="8280400" cy="929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 anchor="b">
            <a:spAutoFit/>
          </a:bodyPr>
          <a:lstStyle/>
          <a:p>
            <a:pPr algn="just">
              <a:lnSpc>
                <a:spcPct val="120000"/>
              </a:lnSpc>
              <a:buSzTx/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grouping</a:t>
            </a:r>
            <a:r>
              <a:rPr lang="zh-CN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是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一个聚合函数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它产生一个附加的列，当</a:t>
            </a:r>
            <a:r>
              <a:rPr lang="zh-CN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用</a:t>
            </a:r>
            <a:r>
              <a:rPr lang="en-US" altLang="zh-C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cube</a:t>
            </a:r>
            <a:r>
              <a:rPr lang="zh-CN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或</a:t>
            </a:r>
            <a:r>
              <a:rPr lang="en-US" altLang="zh-C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rollup</a:t>
            </a:r>
            <a:r>
              <a:rPr lang="zh-CN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运算符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添加行时，附加的列输出值为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1</a:t>
            </a:r>
            <a:r>
              <a:rPr lang="zh-CN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，否则为</a:t>
            </a:r>
            <a:r>
              <a:rPr lang="en-US" altLang="zh-C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select</a:t>
            </a:r>
            <a:r>
              <a:rPr lang="zh-CN" altLang="en-US" dirty="0" smtClean="0"/>
              <a:t>子句中的目标</a:t>
            </a:r>
            <a:r>
              <a:rPr lang="zh-CN" altLang="en-US" dirty="0"/>
              <a:t>列</a:t>
            </a:r>
            <a:r>
              <a:rPr lang="zh-CN" altLang="en-US" dirty="0" smtClean="0"/>
              <a:t>形式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可以为列名，* ，算术表达式，聚集函数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b="1" dirty="0" smtClean="0">
                <a:solidFill>
                  <a:srgbClr val="FF3300"/>
                </a:solidFill>
              </a:rPr>
              <a:t>*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：表示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所有的属性</a:t>
            </a:r>
            <a:r>
              <a:rPr lang="zh-CN" altLang="en-US" dirty="0" smtClean="0">
                <a:latin typeface="Times New Roman"/>
              </a:rPr>
              <a:t>”</a:t>
            </a:r>
            <a:endParaRPr lang="zh-CN" altLang="en-US" dirty="0" smtClean="0"/>
          </a:p>
          <a:p>
            <a:pPr lvl="2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	</a:t>
            </a:r>
            <a:r>
              <a:rPr lang="zh-CN" altLang="en-US" sz="2800" dirty="0" smtClean="0"/>
              <a:t>给出所有学生的所有信息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/>
              <a:t>	</a:t>
            </a:r>
            <a:r>
              <a:rPr lang="en-US" altLang="zh-CN" sz="2800" b="1" i="1" dirty="0" smtClean="0"/>
              <a:t>select</a:t>
            </a:r>
            <a:r>
              <a:rPr lang="en-US" altLang="zh-CN" sz="2800" i="1" dirty="0" smtClean="0"/>
              <a:t>     *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i="1" dirty="0" smtClean="0"/>
              <a:t>	</a:t>
            </a:r>
            <a:r>
              <a:rPr lang="en-US" altLang="zh-CN" sz="2800" b="1" i="1" dirty="0" smtClean="0"/>
              <a:t>from</a:t>
            </a:r>
            <a:r>
              <a:rPr lang="en-US" altLang="zh-CN" sz="2800" i="1" dirty="0" smtClean="0"/>
              <a:t>	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带</a:t>
            </a:r>
            <a:r>
              <a:rPr lang="zh-CN" altLang="en-US" dirty="0" smtClean="0">
                <a:sym typeface="Symbol" pitchFamily="18" charset="2"/>
              </a:rPr>
              <a:t>，， ， 的</a:t>
            </a:r>
            <a:r>
              <a:rPr lang="zh-CN" altLang="en-US" dirty="0" smtClean="0"/>
              <a:t>算术表达式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	给出所有学生的姓名及出生日期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b="1" i="1" dirty="0" smtClean="0"/>
              <a:t>select</a:t>
            </a:r>
            <a:r>
              <a:rPr lang="en-US" altLang="zh-CN" i="1" dirty="0" smtClean="0"/>
              <a:t>    SNAME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2016- AGE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i="1" dirty="0" smtClean="0"/>
              <a:t>	</a:t>
            </a:r>
            <a:r>
              <a:rPr lang="en-US" altLang="zh-CN" b="1" i="1" dirty="0" smtClean="0"/>
              <a:t>from</a:t>
            </a:r>
            <a:r>
              <a:rPr lang="en-US" altLang="zh-CN" i="1" dirty="0" smtClean="0"/>
              <a:t>	   S</a:t>
            </a:r>
          </a:p>
        </p:txBody>
      </p:sp>
      <p:sp>
        <p:nvSpPr>
          <p:cNvPr id="5" name="矩形 4"/>
          <p:cNvSpPr/>
          <p:nvPr/>
        </p:nvSpPr>
        <p:spPr>
          <a:xfrm>
            <a:off x="5868144" y="1916832"/>
            <a:ext cx="29177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dirty="0" smtClean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*对性能的影响</a:t>
            </a:r>
            <a:endParaRPr lang="zh-CN" alt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10" y="2624945"/>
            <a:ext cx="2716719" cy="3993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rollup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1268760"/>
            <a:ext cx="823671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3200" i="1" u="none" strike="noStrike" kern="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groupby</a:t>
            </a:r>
            <a:r>
              <a:rPr kumimoji="1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Model, Year, Color </a:t>
            </a:r>
            <a:r>
              <a:rPr kumimoji="1" lang="en-US" altLang="zh-CN" sz="320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rollup</a:t>
            </a:r>
          </a:p>
        </p:txBody>
      </p:sp>
      <p:graphicFrame>
        <p:nvGraphicFramePr>
          <p:cNvPr id="487425" name="Object 7"/>
          <p:cNvGraphicFramePr>
            <a:graphicFrameLocks noChangeAspect="1"/>
          </p:cNvGraphicFramePr>
          <p:nvPr/>
        </p:nvGraphicFramePr>
        <p:xfrm>
          <a:off x="107504" y="2132856"/>
          <a:ext cx="896448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84" name="Equation" r:id="rId4" imgW="3873240" imgH="482400" progId="Equation.3">
                  <p:embed/>
                </p:oleObj>
              </mc:Choice>
              <mc:Fallback>
                <p:oleObj name="Equation" r:id="rId4" imgW="387324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132856"/>
                        <a:ext cx="8964488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483525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5776" y="400506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Chevy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566741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Ford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346710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1990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401122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1991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8" y="455535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1992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511515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1990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4008" y="565927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1991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44008" y="620340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1992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8" idx="3"/>
            <a:endCxn id="9" idx="1"/>
          </p:cNvCxnSpPr>
          <p:nvPr/>
        </p:nvCxnSpPr>
        <p:spPr bwMode="auto">
          <a:xfrm flipV="1">
            <a:off x="1619672" y="4205119"/>
            <a:ext cx="936104" cy="8301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legacyObliqueTopRight"/>
            <a:lightRig rig="legacyFlat3" dir="b"/>
          </a:scene3d>
          <a:sp3d extrusionH="76200" prstMaterial="legacyMatte">
            <a:extrusionClr>
              <a:schemeClr val="tx1"/>
            </a:extrusionClr>
          </a:sp3d>
        </p:spPr>
      </p:cxnSp>
      <p:cxnSp>
        <p:nvCxnSpPr>
          <p:cNvPr id="20" name="直接连接符 19"/>
          <p:cNvCxnSpPr>
            <a:stCxn id="8" idx="3"/>
            <a:endCxn id="10" idx="1"/>
          </p:cNvCxnSpPr>
          <p:nvPr/>
        </p:nvCxnSpPr>
        <p:spPr bwMode="auto">
          <a:xfrm>
            <a:off x="1619672" y="5035307"/>
            <a:ext cx="936104" cy="832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legacyObliqueTopRight"/>
            <a:lightRig rig="legacyFlat3" dir="b"/>
          </a:scene3d>
          <a:sp3d extrusionH="76200" prstMaterial="legacyMatte">
            <a:extrusionClr>
              <a:schemeClr val="tx1"/>
            </a:extrusionClr>
          </a:sp3d>
        </p:spPr>
      </p:cxnSp>
      <p:cxnSp>
        <p:nvCxnSpPr>
          <p:cNvPr id="22" name="直接连接符 21"/>
          <p:cNvCxnSpPr>
            <a:stCxn id="9" idx="3"/>
            <a:endCxn id="11" idx="1"/>
          </p:cNvCxnSpPr>
          <p:nvPr/>
        </p:nvCxnSpPr>
        <p:spPr bwMode="auto">
          <a:xfrm flipV="1">
            <a:off x="3707904" y="3667155"/>
            <a:ext cx="936104" cy="5379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legacyObliqueTopRight"/>
            <a:lightRig rig="legacyFlat3" dir="b"/>
          </a:scene3d>
          <a:sp3d extrusionH="76200" prstMaterial="legacyMatte">
            <a:extrusionClr>
              <a:schemeClr val="tx1"/>
            </a:extrusionClr>
          </a:sp3d>
        </p:spPr>
      </p:cxnSp>
      <p:cxnSp>
        <p:nvCxnSpPr>
          <p:cNvPr id="24" name="直接连接符 23"/>
          <p:cNvCxnSpPr>
            <a:stCxn id="9" idx="3"/>
            <a:endCxn id="12" idx="1"/>
          </p:cNvCxnSpPr>
          <p:nvPr/>
        </p:nvCxnSpPr>
        <p:spPr bwMode="auto">
          <a:xfrm>
            <a:off x="3707904" y="4205119"/>
            <a:ext cx="936104" cy="61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legacyObliqueTopRight"/>
            <a:lightRig rig="legacyFlat3" dir="b"/>
          </a:scene3d>
          <a:sp3d extrusionH="76200" prstMaterial="legacyMatte">
            <a:extrusionClr>
              <a:schemeClr val="tx1"/>
            </a:extrusionClr>
          </a:sp3d>
        </p:spPr>
      </p:cxnSp>
      <p:cxnSp>
        <p:nvCxnSpPr>
          <p:cNvPr id="26" name="直接连接符 25"/>
          <p:cNvCxnSpPr>
            <a:stCxn id="9" idx="3"/>
            <a:endCxn id="13" idx="1"/>
          </p:cNvCxnSpPr>
          <p:nvPr/>
        </p:nvCxnSpPr>
        <p:spPr bwMode="auto">
          <a:xfrm>
            <a:off x="3707904" y="4205119"/>
            <a:ext cx="936104" cy="55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legacyObliqueTopRight"/>
            <a:lightRig rig="legacyFlat3" dir="b"/>
          </a:scene3d>
          <a:sp3d extrusionH="76200" prstMaterial="legacyMatte">
            <a:extrusionClr>
              <a:schemeClr val="tx1"/>
            </a:extrusionClr>
          </a:sp3d>
        </p:spPr>
      </p:cxnSp>
      <p:cxnSp>
        <p:nvCxnSpPr>
          <p:cNvPr id="34" name="直接连接符 33"/>
          <p:cNvCxnSpPr>
            <a:stCxn id="10" idx="3"/>
            <a:endCxn id="14" idx="1"/>
          </p:cNvCxnSpPr>
          <p:nvPr/>
        </p:nvCxnSpPr>
        <p:spPr bwMode="auto">
          <a:xfrm flipV="1">
            <a:off x="3707904" y="5315207"/>
            <a:ext cx="936104" cy="5522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legacyObliqueTopRight"/>
            <a:lightRig rig="legacyFlat3" dir="b"/>
          </a:scene3d>
          <a:sp3d extrusionH="76200" prstMaterial="legacyMatte">
            <a:extrusionClr>
              <a:schemeClr val="tx1"/>
            </a:extrusionClr>
          </a:sp3d>
        </p:spPr>
      </p:cxnSp>
      <p:cxnSp>
        <p:nvCxnSpPr>
          <p:cNvPr id="38" name="直接连接符 37"/>
          <p:cNvCxnSpPr>
            <a:stCxn id="16" idx="1"/>
            <a:endCxn id="10" idx="3"/>
          </p:cNvCxnSpPr>
          <p:nvPr/>
        </p:nvCxnSpPr>
        <p:spPr bwMode="auto">
          <a:xfrm flipH="1" flipV="1">
            <a:off x="3707904" y="5867465"/>
            <a:ext cx="936104" cy="53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legacyObliqueTopRight"/>
            <a:lightRig rig="legacyFlat3" dir="b"/>
          </a:scene3d>
          <a:sp3d extrusionH="76200" prstMaterial="legacyMatte">
            <a:extrusionClr>
              <a:schemeClr val="tx1"/>
            </a:extrusionClr>
          </a:sp3d>
        </p:spPr>
      </p:cxnSp>
      <p:cxnSp>
        <p:nvCxnSpPr>
          <p:cNvPr id="40" name="直接连接符 39"/>
          <p:cNvCxnSpPr>
            <a:stCxn id="15" idx="1"/>
            <a:endCxn id="10" idx="3"/>
          </p:cNvCxnSpPr>
          <p:nvPr/>
        </p:nvCxnSpPr>
        <p:spPr bwMode="auto">
          <a:xfrm flipH="1">
            <a:off x="3707904" y="5859333"/>
            <a:ext cx="936104" cy="81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legacyObliqueTopRight"/>
            <a:lightRig rig="legacyFlat3" dir="b"/>
          </a:scene3d>
          <a:sp3d extrusionH="76200" prstMaterial="legacyMatte">
            <a:extrusionClr>
              <a:schemeClr val="tx1"/>
            </a:extrusionClr>
          </a:sp3d>
        </p:spPr>
      </p:cxnSp>
      <p:sp>
        <p:nvSpPr>
          <p:cNvPr id="44" name="TextBox 43"/>
          <p:cNvSpPr txBox="1"/>
          <p:nvPr/>
        </p:nvSpPr>
        <p:spPr>
          <a:xfrm>
            <a:off x="6804248" y="342900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Red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804248" y="397312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Blue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04248" y="451725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White</a:t>
            </a:r>
            <a:endParaRPr lang="zh-CN" altLang="en-US" dirty="0"/>
          </a:p>
        </p:txBody>
      </p:sp>
      <p:cxnSp>
        <p:nvCxnSpPr>
          <p:cNvPr id="48" name="直接连接符 47"/>
          <p:cNvCxnSpPr>
            <a:stCxn id="12" idx="3"/>
            <a:endCxn id="44" idx="1"/>
          </p:cNvCxnSpPr>
          <p:nvPr/>
        </p:nvCxnSpPr>
        <p:spPr bwMode="auto">
          <a:xfrm flipV="1">
            <a:off x="5796136" y="3629055"/>
            <a:ext cx="1008112" cy="5822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legacyObliqueTopRight"/>
            <a:lightRig rig="legacyFlat3" dir="b"/>
          </a:scene3d>
          <a:sp3d extrusionH="76200" prstMaterial="legacyMatte">
            <a:extrusionClr>
              <a:schemeClr val="tx1"/>
            </a:extrusionClr>
          </a:sp3d>
        </p:spPr>
      </p:cxnSp>
      <p:cxnSp>
        <p:nvCxnSpPr>
          <p:cNvPr id="50" name="直接连接符 49"/>
          <p:cNvCxnSpPr>
            <a:stCxn id="45" idx="1"/>
            <a:endCxn id="12" idx="3"/>
          </p:cNvCxnSpPr>
          <p:nvPr/>
        </p:nvCxnSpPr>
        <p:spPr bwMode="auto">
          <a:xfrm flipH="1">
            <a:off x="5796136" y="4173181"/>
            <a:ext cx="1008112" cy="38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legacyObliqueTopRight"/>
            <a:lightRig rig="legacyFlat3" dir="b"/>
          </a:scene3d>
          <a:sp3d extrusionH="76200" prstMaterial="legacyMatte">
            <a:extrusionClr>
              <a:schemeClr val="tx1"/>
            </a:extrusionClr>
          </a:sp3d>
        </p:spPr>
      </p:cxnSp>
      <p:cxnSp>
        <p:nvCxnSpPr>
          <p:cNvPr id="52" name="直接连接符 51"/>
          <p:cNvCxnSpPr>
            <a:stCxn id="46" idx="1"/>
            <a:endCxn id="12" idx="3"/>
          </p:cNvCxnSpPr>
          <p:nvPr/>
        </p:nvCxnSpPr>
        <p:spPr bwMode="auto">
          <a:xfrm flipH="1" flipV="1">
            <a:off x="5796136" y="4211281"/>
            <a:ext cx="1008112" cy="506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legacyObliqueTopRight"/>
            <a:lightRig rig="legacyFlat3" dir="b"/>
          </a:scene3d>
          <a:sp3d extrusionH="76200" prstMaterial="legacyMatte">
            <a:extrusionClr>
              <a:schemeClr val="tx1"/>
            </a:extrusionClr>
          </a:sp3d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分组属性集</a:t>
            </a:r>
            <a:endParaRPr lang="zh-CN" altLang="en-US" dirty="0"/>
          </a:p>
        </p:txBody>
      </p:sp>
      <p:sp>
        <p:nvSpPr>
          <p:cNvPr id="206849" name="Rectangle 1"/>
          <p:cNvSpPr>
            <a:spLocks noChangeArrowheads="1"/>
          </p:cNvSpPr>
          <p:nvPr/>
        </p:nvSpPr>
        <p:spPr bwMode="auto">
          <a:xfrm>
            <a:off x="269775" y="1052736"/>
            <a:ext cx="8622705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82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select</a:t>
            </a: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model, year, null as color, </a:t>
            </a:r>
            <a:r>
              <a:rPr kumimoji="0" lang="en-US" altLang="zh-CN" sz="24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sum</a:t>
            </a: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sales)</a:t>
            </a:r>
            <a:endParaRPr kumimoji="0" lang="en-US" altLang="zh-CN" sz="2400" b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8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from</a:t>
            </a: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</a:t>
            </a:r>
            <a:r>
              <a:rPr kumimoji="0" lang="en-US" altLang="zh-CN" sz="2400" b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car_sales</a:t>
            </a:r>
            <a:endParaRPr kumimoji="0" lang="en-US" altLang="zh-CN" sz="2400" b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8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 by	</a:t>
            </a: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model, year</a:t>
            </a:r>
            <a:endParaRPr kumimoji="0" lang="en-US" altLang="zh-CN" sz="2400" b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8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union all</a:t>
            </a:r>
            <a:endParaRPr kumimoji="0" lang="en-US" altLang="zh-CN" sz="2400" b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8288" algn="l" eaLnBrk="0" hangingPunct="0">
              <a:spcBef>
                <a:spcPct val="0"/>
              </a:spcBef>
              <a:buSzTx/>
            </a:pPr>
            <a:r>
              <a:rPr kumimoji="0" lang="en-US" altLang="zh-CN" sz="24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select</a:t>
            </a: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model, null as year, color, </a:t>
            </a:r>
            <a:r>
              <a:rPr kumimoji="0" lang="en-US" altLang="zh-CN" sz="24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sum</a:t>
            </a:r>
            <a:r>
              <a:rPr kumimoji="0" lang="en-US" altLang="zh-CN" sz="2400" dirty="0" smtClean="0"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(sales)</a:t>
            </a:r>
            <a:endParaRPr kumimoji="0" lang="en-US" altLang="zh-CN" sz="2400" b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8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from</a:t>
            </a: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</a:t>
            </a:r>
            <a:r>
              <a:rPr kumimoji="0" lang="en-US" altLang="zh-CN" sz="2400" b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car_sales</a:t>
            </a:r>
            <a:endParaRPr kumimoji="0" lang="en-US" altLang="zh-CN" sz="2400" b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8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 by	</a:t>
            </a: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model, color</a:t>
            </a:r>
            <a:endParaRPr kumimoji="0" lang="en-US" altLang="zh-CN" sz="2400" b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8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union all</a:t>
            </a:r>
            <a:endParaRPr kumimoji="0" lang="en-US" altLang="zh-CN" sz="2400" b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8288" algn="l" eaLnBrk="0" hangingPunct="0">
              <a:spcBef>
                <a:spcPct val="0"/>
              </a:spcBef>
              <a:buSzTx/>
            </a:pPr>
            <a:r>
              <a:rPr kumimoji="0" lang="en-US" altLang="zh-CN" sz="24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select</a:t>
            </a: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null as model, year, color, </a:t>
            </a:r>
            <a:r>
              <a:rPr kumimoji="0" lang="en-US" altLang="zh-CN" sz="24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sum</a:t>
            </a:r>
            <a:r>
              <a:rPr kumimoji="0" lang="en-US" altLang="zh-CN" sz="2400" dirty="0" smtClean="0"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(sales)</a:t>
            </a:r>
            <a:endParaRPr kumimoji="0" lang="en-US" altLang="zh-CN" sz="2400" b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8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from</a:t>
            </a: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</a:t>
            </a:r>
            <a:r>
              <a:rPr kumimoji="0" lang="en-US" altLang="zh-CN" sz="2400" b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car_sales</a:t>
            </a:r>
            <a:endParaRPr kumimoji="0" lang="en-US" altLang="zh-CN" sz="2400" b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8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 by	</a:t>
            </a: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year, color</a:t>
            </a:r>
            <a:endParaRPr kumimoji="0" lang="en-US" altLang="zh-CN" sz="2400" b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8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union all</a:t>
            </a:r>
            <a:endParaRPr kumimoji="0" lang="en-US" altLang="zh-CN" sz="2400" b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8288" algn="l" eaLnBrk="0" hangingPunct="0">
              <a:spcBef>
                <a:spcPct val="0"/>
              </a:spcBef>
              <a:buSzTx/>
            </a:pPr>
            <a:r>
              <a:rPr kumimoji="0" lang="en-US" altLang="zh-CN" sz="24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select</a:t>
            </a: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null as model, null as year, null as color, </a:t>
            </a:r>
            <a:r>
              <a:rPr kumimoji="0" lang="en-US" altLang="zh-CN" sz="24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sum</a:t>
            </a:r>
            <a:r>
              <a:rPr kumimoji="0" lang="en-US" altLang="zh-CN" sz="2400" dirty="0" smtClean="0"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(sales)</a:t>
            </a:r>
            <a:endParaRPr kumimoji="0" lang="en-US" altLang="zh-CN" sz="2400" b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8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from</a:t>
            </a: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</a:t>
            </a:r>
            <a:r>
              <a:rPr kumimoji="0" lang="en-US" altLang="zh-CN" sz="2400" b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car_sales</a:t>
            </a:r>
            <a:endParaRPr kumimoji="0" lang="en-US" altLang="zh-CN" sz="2400" b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94305" y="306896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繁琐低效</a:t>
            </a:r>
            <a:endParaRPr lang="zh-CN" altLang="en-US" sz="4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分组属性集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668072" cy="5554216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/>
              <a:t>group by grouping sets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( (</a:t>
            </a:r>
            <a:r>
              <a:rPr lang="zh-CN" altLang="zh-CN" sz="2800" dirty="0" smtClean="0"/>
              <a:t>分组属性集</a:t>
            </a:r>
            <a:r>
              <a:rPr lang="en-US" altLang="zh-CN" sz="2800" dirty="0" smtClean="0"/>
              <a:t>1), (</a:t>
            </a:r>
            <a:r>
              <a:rPr lang="zh-CN" altLang="zh-CN" sz="2800" dirty="0" smtClean="0"/>
              <a:t>分组属性集</a:t>
            </a:r>
            <a:r>
              <a:rPr lang="en-US" altLang="zh-CN" sz="2800" dirty="0" smtClean="0"/>
              <a:t>2), …….(</a:t>
            </a:r>
            <a:r>
              <a:rPr lang="zh-CN" altLang="zh-CN" sz="2800" dirty="0" smtClean="0"/>
              <a:t>分组属性集</a:t>
            </a:r>
            <a:r>
              <a:rPr lang="en-US" altLang="zh-CN" sz="2800" dirty="0" smtClean="0"/>
              <a:t>n) )</a:t>
            </a:r>
            <a:endParaRPr lang="zh-CN" altLang="zh-CN" sz="2800" dirty="0" smtClean="0"/>
          </a:p>
          <a:p>
            <a:pPr>
              <a:buNone/>
            </a:pPr>
            <a:endParaRPr lang="en-US" altLang="zh-CN" sz="2400" b="1" i="1" dirty="0" smtClean="0"/>
          </a:p>
          <a:p>
            <a:pPr>
              <a:buNone/>
            </a:pPr>
            <a:r>
              <a:rPr lang="en-US" altLang="zh-CN" sz="2400" b="1" dirty="0" smtClean="0"/>
              <a:t>select</a:t>
            </a:r>
            <a:r>
              <a:rPr lang="en-US" altLang="zh-CN" sz="2400" dirty="0" smtClean="0"/>
              <a:t> 	model, year, color, </a:t>
            </a:r>
            <a:r>
              <a:rPr lang="en-US" altLang="zh-CN" sz="2400" b="1" dirty="0" smtClean="0"/>
              <a:t>sum</a:t>
            </a:r>
            <a:r>
              <a:rPr lang="en-US" altLang="zh-CN" sz="2400" dirty="0" smtClean="0"/>
              <a:t>( sales)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b="1" dirty="0" smtClean="0"/>
              <a:t>from</a:t>
            </a:r>
            <a:r>
              <a:rPr lang="en-US" altLang="zh-CN" sz="2400" dirty="0" smtClean="0"/>
              <a:t> 		</a:t>
            </a:r>
            <a:r>
              <a:rPr lang="en-US" altLang="zh-CN" sz="2400" dirty="0" err="1" smtClean="0"/>
              <a:t>car_sales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b="1" dirty="0" smtClean="0"/>
              <a:t>group by	grouping sets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(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	(model, </a:t>
            </a:r>
            <a:r>
              <a:rPr lang="en-US" altLang="zh-CN" sz="2400" dirty="0" err="1" smtClean="0"/>
              <a:t>theyear</a:t>
            </a:r>
            <a:r>
              <a:rPr lang="en-US" altLang="zh-CN" sz="2400" dirty="0" smtClean="0"/>
              <a:t>),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	(model, color),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	(</a:t>
            </a:r>
            <a:r>
              <a:rPr lang="en-US" altLang="zh-CN" sz="2400" dirty="0" err="1" smtClean="0"/>
              <a:t>theyear</a:t>
            </a:r>
            <a:r>
              <a:rPr lang="en-US" altLang="zh-CN" sz="2400" dirty="0" smtClean="0"/>
              <a:t>, color),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	()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)</a:t>
            </a:r>
            <a:endParaRPr lang="zh-CN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717032"/>
            <a:ext cx="3233935" cy="2894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分组属性集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052736"/>
            <a:ext cx="8802688" cy="5410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dirty="0" smtClean="0"/>
              <a:t>借助</a:t>
            </a:r>
            <a:r>
              <a:rPr lang="en-US" altLang="zh-CN" dirty="0" err="1" smtClean="0">
                <a:solidFill>
                  <a:srgbClr val="FF0000"/>
                </a:solidFill>
              </a:rPr>
              <a:t>grouping_id</a:t>
            </a:r>
            <a:r>
              <a:rPr lang="en-US" altLang="zh-CN" dirty="0" smtClean="0"/>
              <a:t>()</a:t>
            </a:r>
            <a:r>
              <a:rPr lang="zh-CN" altLang="zh-CN" dirty="0" smtClean="0"/>
              <a:t>函数，可以标示每一行到底和哪个</a:t>
            </a:r>
            <a:r>
              <a:rPr lang="en-US" altLang="zh-CN" dirty="0" smtClean="0"/>
              <a:t>group by</a:t>
            </a:r>
            <a:r>
              <a:rPr lang="zh-CN" altLang="zh-CN" dirty="0" smtClean="0"/>
              <a:t>相关联，这是通过为不同的分组分配不同的整数来做到的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zh-CN" dirty="0" smtClean="0"/>
              <a:t>例如</a:t>
            </a:r>
            <a:r>
              <a:rPr lang="en-US" altLang="zh-CN" dirty="0" err="1" smtClean="0"/>
              <a:t>grouping_id</a:t>
            </a:r>
            <a:r>
              <a:rPr lang="en-US" altLang="zh-CN" dirty="0" smtClean="0"/>
              <a:t>(A, B, C, D)</a:t>
            </a:r>
          </a:p>
          <a:p>
            <a:pPr lvl="1">
              <a:lnSpc>
                <a:spcPct val="120000"/>
              </a:lnSpc>
            </a:pPr>
            <a:r>
              <a:rPr lang="zh-CN" altLang="zh-CN" dirty="0" smtClean="0"/>
              <a:t>分组</a:t>
            </a:r>
            <a:r>
              <a:rPr lang="en-US" altLang="zh-CN" dirty="0" smtClean="0"/>
              <a:t>(A, B, C, D)</a:t>
            </a:r>
            <a:r>
              <a:rPr lang="zh-CN" altLang="en-US" dirty="0" smtClean="0"/>
              <a:t>的标识为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*</a:t>
            </a:r>
            <a:r>
              <a:rPr lang="en-US" altLang="zh-CN" dirty="0" smtClean="0"/>
              <a:t>0+4</a:t>
            </a:r>
            <a:r>
              <a:rPr lang="zh-CN" altLang="en-US" dirty="0" smtClean="0"/>
              <a:t>*</a:t>
            </a:r>
            <a:r>
              <a:rPr lang="en-US" altLang="zh-CN" dirty="0" smtClean="0"/>
              <a:t>0+2</a:t>
            </a:r>
            <a:r>
              <a:rPr lang="zh-CN" altLang="en-US" dirty="0" smtClean="0"/>
              <a:t>*</a:t>
            </a:r>
            <a:r>
              <a:rPr lang="en-US" altLang="zh-CN" dirty="0" smtClean="0"/>
              <a:t>0+1</a:t>
            </a:r>
            <a:r>
              <a:rPr lang="zh-CN" altLang="en-US" dirty="0" smtClean="0"/>
              <a:t>*</a:t>
            </a:r>
            <a:r>
              <a:rPr lang="en-US" altLang="zh-CN" dirty="0" smtClean="0"/>
              <a:t>0</a:t>
            </a:r>
            <a:r>
              <a:rPr lang="zh-CN" altLang="en-US" dirty="0" smtClean="0"/>
              <a:t>＝</a:t>
            </a:r>
            <a:r>
              <a:rPr lang="en-US" altLang="zh-CN" dirty="0" smtClean="0"/>
              <a:t>0</a:t>
            </a:r>
          </a:p>
          <a:p>
            <a:pPr lvl="1">
              <a:lnSpc>
                <a:spcPct val="120000"/>
              </a:lnSpc>
            </a:pPr>
            <a:r>
              <a:rPr lang="zh-CN" altLang="zh-CN" dirty="0" smtClean="0"/>
              <a:t>分组</a:t>
            </a:r>
            <a:r>
              <a:rPr lang="en-US" altLang="zh-CN" dirty="0" smtClean="0"/>
              <a:t>(A, B, C)</a:t>
            </a:r>
            <a:r>
              <a:rPr lang="zh-CN" altLang="en-US" dirty="0" smtClean="0"/>
              <a:t>的标识为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*</a:t>
            </a:r>
            <a:r>
              <a:rPr lang="en-US" altLang="zh-CN" dirty="0" smtClean="0"/>
              <a:t>0+4</a:t>
            </a:r>
            <a:r>
              <a:rPr lang="zh-CN" altLang="en-US" dirty="0" smtClean="0"/>
              <a:t>*</a:t>
            </a:r>
            <a:r>
              <a:rPr lang="en-US" altLang="zh-CN" dirty="0" smtClean="0"/>
              <a:t>0+2</a:t>
            </a:r>
            <a:r>
              <a:rPr lang="zh-CN" altLang="en-US" dirty="0" smtClean="0"/>
              <a:t>*</a:t>
            </a:r>
            <a:r>
              <a:rPr lang="en-US" altLang="zh-CN" dirty="0" smtClean="0"/>
              <a:t>0+1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</a:t>
            </a:r>
          </a:p>
          <a:p>
            <a:pPr lvl="1">
              <a:lnSpc>
                <a:spcPct val="120000"/>
              </a:lnSpc>
            </a:pPr>
            <a:r>
              <a:rPr lang="zh-CN" altLang="zh-CN" dirty="0" smtClean="0"/>
              <a:t>分组</a:t>
            </a:r>
            <a:r>
              <a:rPr lang="en-US" altLang="zh-CN" dirty="0" smtClean="0"/>
              <a:t>(A, B)</a:t>
            </a:r>
            <a:r>
              <a:rPr lang="zh-CN" altLang="en-US" dirty="0" smtClean="0"/>
              <a:t>的标识为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*</a:t>
            </a:r>
            <a:r>
              <a:rPr lang="en-US" altLang="zh-CN" dirty="0" smtClean="0"/>
              <a:t>0+4</a:t>
            </a:r>
            <a:r>
              <a:rPr lang="zh-CN" altLang="en-US" dirty="0" smtClean="0"/>
              <a:t>*</a:t>
            </a:r>
            <a:r>
              <a:rPr lang="en-US" altLang="zh-CN" dirty="0" smtClean="0"/>
              <a:t>0+2</a:t>
            </a:r>
            <a:r>
              <a:rPr lang="zh-CN" altLang="en-US" dirty="0" smtClean="0"/>
              <a:t>*</a:t>
            </a:r>
            <a:r>
              <a:rPr lang="en-US" altLang="zh-CN" dirty="0" smtClean="0"/>
              <a:t>1+1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＝</a:t>
            </a:r>
            <a:r>
              <a:rPr lang="en-US" altLang="zh-CN" dirty="0" smtClean="0"/>
              <a:t>3</a:t>
            </a:r>
          </a:p>
          <a:p>
            <a:pPr lvl="1">
              <a:lnSpc>
                <a:spcPct val="120000"/>
              </a:lnSpc>
            </a:pPr>
            <a:r>
              <a:rPr lang="zh-CN" altLang="zh-CN" dirty="0" smtClean="0"/>
              <a:t>分组</a:t>
            </a:r>
            <a:r>
              <a:rPr lang="en-US" altLang="zh-CN" dirty="0" smtClean="0"/>
              <a:t>(A, C)</a:t>
            </a:r>
            <a:r>
              <a:rPr lang="zh-CN" altLang="en-US" dirty="0" smtClean="0"/>
              <a:t>的标识为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*</a:t>
            </a:r>
            <a:r>
              <a:rPr lang="en-US" altLang="zh-CN" dirty="0" smtClean="0"/>
              <a:t>0+4</a:t>
            </a:r>
            <a:r>
              <a:rPr lang="zh-CN" altLang="en-US" dirty="0" smtClean="0"/>
              <a:t>*</a:t>
            </a:r>
            <a:r>
              <a:rPr lang="en-US" altLang="zh-CN" dirty="0" smtClean="0"/>
              <a:t>1+2</a:t>
            </a:r>
            <a:r>
              <a:rPr lang="zh-CN" altLang="en-US" dirty="0" smtClean="0"/>
              <a:t>*</a:t>
            </a:r>
            <a:r>
              <a:rPr lang="en-US" altLang="zh-CN" dirty="0" smtClean="0"/>
              <a:t>0+1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＝</a:t>
            </a:r>
            <a:r>
              <a:rPr lang="en-US" altLang="zh-CN" dirty="0" smtClean="0"/>
              <a:t>5</a:t>
            </a:r>
          </a:p>
          <a:p>
            <a:pPr lvl="1">
              <a:lnSpc>
                <a:spcPct val="120000"/>
              </a:lnSpc>
            </a:pPr>
            <a:r>
              <a:rPr lang="zh-CN" altLang="zh-CN" dirty="0" smtClean="0"/>
              <a:t>分组</a:t>
            </a:r>
            <a:r>
              <a:rPr lang="en-US" altLang="zh-CN" dirty="0" smtClean="0"/>
              <a:t>(C)</a:t>
            </a:r>
            <a:r>
              <a:rPr lang="zh-CN" altLang="en-US" dirty="0" smtClean="0"/>
              <a:t>的标识为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*</a:t>
            </a:r>
            <a:r>
              <a:rPr lang="en-US" altLang="zh-CN" dirty="0" smtClean="0"/>
              <a:t>1+4</a:t>
            </a:r>
            <a:r>
              <a:rPr lang="zh-CN" altLang="en-US" dirty="0" smtClean="0"/>
              <a:t>*</a:t>
            </a:r>
            <a:r>
              <a:rPr lang="en-US" altLang="zh-CN" dirty="0" smtClean="0"/>
              <a:t>1+2</a:t>
            </a:r>
            <a:r>
              <a:rPr lang="zh-CN" altLang="en-US" dirty="0" smtClean="0"/>
              <a:t>*</a:t>
            </a:r>
            <a:r>
              <a:rPr lang="en-US" altLang="zh-CN" dirty="0" smtClean="0"/>
              <a:t>0+1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13</a:t>
            </a:r>
          </a:p>
          <a:p>
            <a:pPr lvl="1">
              <a:lnSpc>
                <a:spcPct val="120000"/>
              </a:lnSpc>
            </a:pPr>
            <a:endParaRPr lang="en-US" altLang="zh-CN" dirty="0" smtClean="0"/>
          </a:p>
          <a:p>
            <a:pPr lvl="1">
              <a:lnSpc>
                <a:spcPct val="120000"/>
              </a:lnSpc>
            </a:pPr>
            <a:endParaRPr lang="en-US" altLang="zh-CN" dirty="0" smtClean="0"/>
          </a:p>
          <a:p>
            <a:pPr lvl="1">
              <a:lnSpc>
                <a:spcPct val="12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嵌套子查询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集合成员资格（</a:t>
            </a:r>
            <a:r>
              <a:rPr lang="en-US" altLang="zh-CN" dirty="0" smtClean="0"/>
              <a:t>in</a:t>
            </a:r>
            <a:r>
              <a:rPr lang="zh-CN" altLang="en-US" dirty="0" smtClean="0"/>
              <a:t>子查询）</a:t>
            </a:r>
          </a:p>
          <a:p>
            <a:pPr eaLnBrk="1" hangingPunct="1">
              <a:defRPr/>
            </a:pPr>
            <a:r>
              <a:rPr lang="zh-CN" altLang="en-US" dirty="0" smtClean="0"/>
              <a:t>集合之间的比较（</a:t>
            </a:r>
            <a:r>
              <a:rPr lang="en-US" altLang="zh-CN" dirty="0" smtClean="0"/>
              <a:t>some/all</a:t>
            </a:r>
            <a:r>
              <a:rPr lang="zh-CN" altLang="en-US" dirty="0" smtClean="0"/>
              <a:t>子查询）</a:t>
            </a:r>
          </a:p>
          <a:p>
            <a:pPr eaLnBrk="1" hangingPunct="1">
              <a:defRPr/>
            </a:pPr>
            <a:r>
              <a:rPr lang="zh-CN" altLang="en-US" dirty="0" smtClean="0"/>
              <a:t>集合基数的测试（</a:t>
            </a:r>
            <a:r>
              <a:rPr lang="en-US" altLang="zh-CN" dirty="0" smtClean="0"/>
              <a:t>exists</a:t>
            </a:r>
            <a:r>
              <a:rPr lang="zh-CN" altLang="en-US" dirty="0" smtClean="0"/>
              <a:t>子查询）</a:t>
            </a:r>
          </a:p>
          <a:p>
            <a:pPr lvl="1" eaLnBrk="1" hangingPunct="1">
              <a:defRPr/>
            </a:pPr>
            <a:r>
              <a:rPr lang="zh-CN" altLang="en-US" dirty="0" smtClean="0"/>
              <a:t>测试集合是否为空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</a:t>
            </a:r>
            <a:r>
              <a:rPr lang="zh-CN" altLang="en-US" dirty="0"/>
              <a:t>子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 eaLnBrk="1" hangingPunct="1">
              <a:lnSpc>
                <a:spcPct val="150000"/>
              </a:lnSpc>
              <a:buNone/>
              <a:defRPr/>
            </a:pPr>
            <a:r>
              <a:rPr lang="zh-CN" altLang="en-US" sz="3200" b="1" dirty="0"/>
              <a:t>表达式  </a:t>
            </a:r>
            <a:r>
              <a:rPr lang="en-US" altLang="zh-CN" sz="3200" b="1" dirty="0"/>
              <a:t>[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</a:t>
            </a:r>
            <a:r>
              <a:rPr lang="en-US" altLang="zh-CN" sz="3200" b="1" dirty="0"/>
              <a:t>]  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en-US" altLang="zh-CN" sz="3200" b="1" dirty="0"/>
              <a:t>  </a:t>
            </a:r>
            <a:r>
              <a:rPr lang="zh-CN" altLang="en-US" sz="3200" b="1" dirty="0"/>
              <a:t>（子查询）</a:t>
            </a:r>
          </a:p>
          <a:p>
            <a:pPr lvl="1" algn="l" eaLnBrk="1" hangingPunct="1">
              <a:lnSpc>
                <a:spcPct val="150000"/>
              </a:lnSpc>
              <a:buNone/>
              <a:defRPr/>
            </a:pPr>
            <a:r>
              <a:rPr lang="zh-CN" altLang="en-US" dirty="0"/>
              <a:t>判断表达式的值是否在子查询的结果中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示例：列出</a:t>
            </a:r>
            <a:r>
              <a:rPr lang="zh-CN" altLang="en-US" dirty="0"/>
              <a:t>张军和王红同学的所有信息</a:t>
            </a:r>
          </a:p>
          <a:p>
            <a:pPr lvl="1" algn="l" eaLnBrk="1" hangingPunct="1">
              <a:lnSpc>
                <a:spcPct val="150000"/>
              </a:lnSpc>
              <a:buNone/>
              <a:defRPr/>
            </a:pPr>
            <a:r>
              <a:rPr lang="zh-CN" altLang="en-US" b="1" dirty="0"/>
              <a:t>     </a:t>
            </a:r>
            <a:r>
              <a:rPr lang="en-US" altLang="zh-CN" b="1" dirty="0"/>
              <a:t>select</a:t>
            </a:r>
            <a:r>
              <a:rPr lang="en-US" altLang="zh-CN" dirty="0"/>
              <a:t>    *</a:t>
            </a:r>
          </a:p>
          <a:p>
            <a:pPr lvl="1" algn="l" eaLnBrk="1" hangingPunct="1">
              <a:lnSpc>
                <a:spcPct val="150000"/>
              </a:lnSpc>
              <a:buNone/>
              <a:defRPr/>
            </a:pPr>
            <a:r>
              <a:rPr lang="en-US" altLang="zh-CN" dirty="0"/>
              <a:t>     </a:t>
            </a:r>
            <a:r>
              <a:rPr lang="en-US" altLang="zh-CN" b="1" dirty="0"/>
              <a:t>from</a:t>
            </a:r>
            <a:r>
              <a:rPr lang="en-US" altLang="zh-CN" dirty="0"/>
              <a:t>     S</a:t>
            </a:r>
          </a:p>
          <a:p>
            <a:pPr lvl="1" algn="l" eaLnBrk="1" hangingPunct="1">
              <a:lnSpc>
                <a:spcPct val="150000"/>
              </a:lnSpc>
              <a:buNone/>
              <a:defRPr/>
            </a:pPr>
            <a:r>
              <a:rPr lang="en-US" altLang="zh-CN" dirty="0"/>
              <a:t>     </a:t>
            </a:r>
            <a:r>
              <a:rPr lang="en-US" altLang="zh-CN" b="1" dirty="0"/>
              <a:t>where</a:t>
            </a:r>
            <a:r>
              <a:rPr lang="en-US" altLang="zh-CN" dirty="0"/>
              <a:t>   SNAME  </a:t>
            </a:r>
            <a:r>
              <a:rPr lang="en-US" altLang="zh-CN" b="1" dirty="0"/>
              <a:t>in </a:t>
            </a:r>
          </a:p>
          <a:p>
            <a:pPr lvl="1" algn="l" eaLnBrk="1" hangingPunct="1">
              <a:lnSpc>
                <a:spcPct val="150000"/>
              </a:lnSpc>
              <a:buNone/>
              <a:defRPr/>
            </a:pPr>
            <a:r>
              <a:rPr lang="en-US" altLang="zh-CN" b="1" dirty="0"/>
              <a:t>				</a:t>
            </a:r>
            <a:r>
              <a:rPr lang="en-US" altLang="zh-CN" dirty="0"/>
              <a:t>(</a:t>
            </a:r>
            <a:r>
              <a:rPr lang="en-US" altLang="zh-CN" dirty="0">
                <a:latin typeface="Times New Roman"/>
              </a:rPr>
              <a:t>‘</a:t>
            </a:r>
            <a:r>
              <a:rPr lang="zh-CN" altLang="en-US" dirty="0"/>
              <a:t>张军</a:t>
            </a:r>
            <a:r>
              <a:rPr lang="zh-CN" altLang="en-US" dirty="0">
                <a:latin typeface="Times New Roman"/>
              </a:rPr>
              <a:t>’</a:t>
            </a:r>
            <a:r>
              <a:rPr lang="en-US" altLang="zh-CN" dirty="0"/>
              <a:t>, </a:t>
            </a:r>
            <a:r>
              <a:rPr lang="en-US" altLang="zh-CN" dirty="0">
                <a:latin typeface="Times New Roman"/>
              </a:rPr>
              <a:t>’</a:t>
            </a:r>
            <a:r>
              <a:rPr lang="zh-CN" altLang="en-US" dirty="0"/>
              <a:t>王红</a:t>
            </a:r>
            <a:r>
              <a:rPr lang="zh-CN" altLang="en-US" dirty="0">
                <a:latin typeface="Times New Roman"/>
              </a:rPr>
              <a:t>’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1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</a:t>
            </a:r>
            <a:r>
              <a:rPr lang="zh-CN" altLang="en-US" dirty="0"/>
              <a:t>子查询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示例：选修</a:t>
            </a:r>
            <a:r>
              <a:rPr lang="zh-CN" altLang="en-US" dirty="0"/>
              <a:t>了</a:t>
            </a:r>
            <a:r>
              <a:rPr lang="en-US" altLang="zh-CN" dirty="0"/>
              <a:t>c1</a:t>
            </a:r>
            <a:r>
              <a:rPr lang="zh-CN" altLang="en-US" dirty="0"/>
              <a:t>号课程的学生的姓名</a:t>
            </a:r>
          </a:p>
          <a:p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58888" y="5601419"/>
            <a:ext cx="18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zh-CN" altLang="zh-CN">
              <a:solidFill>
                <a:srgbClr val="FF0000"/>
              </a:solidFill>
              <a:effectLst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0825" y="1916832"/>
            <a:ext cx="4178300" cy="212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lvl="1" algn="l">
              <a:defRPr/>
            </a:pPr>
            <a:r>
              <a:rPr lang="en-US" altLang="zh-CN" sz="2400" b="1" dirty="0">
                <a:solidFill>
                  <a:srgbClr val="660066"/>
                </a:solidFill>
                <a:effectLst/>
              </a:rPr>
              <a:t>select</a:t>
            </a:r>
            <a:r>
              <a:rPr lang="en-US" altLang="zh-CN" sz="2400" dirty="0">
                <a:solidFill>
                  <a:srgbClr val="660066"/>
                </a:solidFill>
                <a:effectLst/>
              </a:rPr>
              <a:t>   SNAME</a:t>
            </a:r>
          </a:p>
          <a:p>
            <a:pPr lvl="1" algn="l">
              <a:defRPr/>
            </a:pPr>
            <a:r>
              <a:rPr lang="en-US" altLang="zh-CN" sz="2400" b="1" dirty="0">
                <a:solidFill>
                  <a:srgbClr val="660066"/>
                </a:solidFill>
                <a:effectLst/>
              </a:rPr>
              <a:t>from</a:t>
            </a:r>
            <a:r>
              <a:rPr lang="en-US" altLang="zh-CN" sz="2400" dirty="0">
                <a:solidFill>
                  <a:srgbClr val="660066"/>
                </a:solidFill>
                <a:effectLst/>
              </a:rPr>
              <a:t>     S, SC</a:t>
            </a:r>
          </a:p>
          <a:p>
            <a:pPr lvl="1" algn="l">
              <a:defRPr/>
            </a:pPr>
            <a:r>
              <a:rPr lang="en-US" altLang="zh-CN" sz="2400" b="1" dirty="0">
                <a:solidFill>
                  <a:srgbClr val="660066"/>
                </a:solidFill>
                <a:effectLst/>
              </a:rPr>
              <a:t>where</a:t>
            </a:r>
            <a:r>
              <a:rPr lang="en-US" altLang="zh-CN" sz="2400" dirty="0">
                <a:solidFill>
                  <a:srgbClr val="660066"/>
                </a:solidFill>
                <a:effectLst/>
              </a:rPr>
              <a:t>  S.S# = SC.S#</a:t>
            </a:r>
          </a:p>
          <a:p>
            <a:pPr lvl="1" algn="l">
              <a:defRPr/>
            </a:pPr>
            <a:r>
              <a:rPr lang="en-US" altLang="zh-CN" sz="2400" dirty="0">
                <a:solidFill>
                  <a:srgbClr val="660066"/>
                </a:solidFill>
                <a:effectLst/>
              </a:rPr>
              <a:t>	</a:t>
            </a:r>
            <a:r>
              <a:rPr lang="en-US" altLang="zh-CN" sz="2400" b="1" dirty="0">
                <a:solidFill>
                  <a:srgbClr val="660066"/>
                </a:solidFill>
                <a:effectLst/>
              </a:rPr>
              <a:t>and</a:t>
            </a:r>
            <a:r>
              <a:rPr lang="en-US" altLang="zh-CN" sz="2400" dirty="0">
                <a:solidFill>
                  <a:srgbClr val="660066"/>
                </a:solidFill>
                <a:effectLst/>
              </a:rPr>
              <a:t>  C# = c1)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000500" y="1929532"/>
            <a:ext cx="4748213" cy="3232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lvl="1" algn="l">
              <a:defRPr/>
            </a:pPr>
            <a:r>
              <a:rPr lang="en-US" altLang="zh-CN" sz="2400" b="1" dirty="0">
                <a:solidFill>
                  <a:srgbClr val="660066"/>
                </a:solidFill>
                <a:effectLst/>
              </a:rPr>
              <a:t>select</a:t>
            </a:r>
            <a:r>
              <a:rPr lang="en-US" altLang="zh-CN" sz="2400" dirty="0">
                <a:solidFill>
                  <a:srgbClr val="660066"/>
                </a:solidFill>
                <a:effectLst/>
              </a:rPr>
              <a:t>    SNAME</a:t>
            </a:r>
          </a:p>
          <a:p>
            <a:pPr lvl="1" algn="l">
              <a:defRPr/>
            </a:pPr>
            <a:r>
              <a:rPr lang="en-US" altLang="zh-CN" sz="2400" b="1" dirty="0">
                <a:solidFill>
                  <a:srgbClr val="660066"/>
                </a:solidFill>
                <a:effectLst/>
              </a:rPr>
              <a:t>from</a:t>
            </a:r>
            <a:r>
              <a:rPr lang="en-US" altLang="zh-CN" sz="2400" dirty="0">
                <a:solidFill>
                  <a:srgbClr val="660066"/>
                </a:solidFill>
                <a:effectLst/>
              </a:rPr>
              <a:t>     S</a:t>
            </a:r>
          </a:p>
          <a:p>
            <a:pPr lvl="1" algn="l">
              <a:defRPr/>
            </a:pPr>
            <a:r>
              <a:rPr lang="en-US" altLang="zh-CN" sz="2400" b="1" dirty="0">
                <a:solidFill>
                  <a:srgbClr val="660066"/>
                </a:solidFill>
                <a:effectLst/>
              </a:rPr>
              <a:t>where</a:t>
            </a:r>
            <a:r>
              <a:rPr lang="en-US" altLang="zh-CN" sz="2400" dirty="0">
                <a:solidFill>
                  <a:srgbClr val="660066"/>
                </a:solidFill>
                <a:effectLst/>
              </a:rPr>
              <a:t>   S#   </a:t>
            </a:r>
            <a:r>
              <a:rPr lang="en-US" altLang="zh-CN" sz="2400" b="1" dirty="0">
                <a:solidFill>
                  <a:srgbClr val="660066"/>
                </a:solidFill>
                <a:effectLst/>
              </a:rPr>
              <a:t>in</a:t>
            </a:r>
            <a:endParaRPr lang="en-US" altLang="zh-CN" sz="2400" dirty="0">
              <a:solidFill>
                <a:srgbClr val="660066"/>
              </a:solidFill>
              <a:effectLst/>
            </a:endParaRPr>
          </a:p>
          <a:p>
            <a:pPr lvl="1" algn="l">
              <a:defRPr/>
            </a:pPr>
            <a:r>
              <a:rPr lang="en-US" altLang="zh-CN" sz="2400" dirty="0">
                <a:solidFill>
                  <a:srgbClr val="660066"/>
                </a:solidFill>
                <a:effectLst/>
              </a:rPr>
              <a:t>		(</a:t>
            </a:r>
            <a:r>
              <a:rPr lang="en-US" altLang="zh-CN" sz="2400" b="1" dirty="0">
                <a:solidFill>
                  <a:srgbClr val="660066"/>
                </a:solidFill>
                <a:effectLst/>
              </a:rPr>
              <a:t>select</a:t>
            </a:r>
            <a:r>
              <a:rPr lang="en-US" altLang="zh-CN" sz="2400" dirty="0">
                <a:solidFill>
                  <a:srgbClr val="660066"/>
                </a:solidFill>
                <a:effectLst/>
              </a:rPr>
              <a:t>    S#</a:t>
            </a:r>
          </a:p>
          <a:p>
            <a:pPr lvl="1" algn="l">
              <a:defRPr/>
            </a:pPr>
            <a:r>
              <a:rPr lang="en-US" altLang="zh-CN" sz="2400" dirty="0">
                <a:solidFill>
                  <a:srgbClr val="660066"/>
                </a:solidFill>
                <a:effectLst/>
              </a:rPr>
              <a:t>	   	</a:t>
            </a:r>
            <a:r>
              <a:rPr lang="en-US" altLang="zh-CN" sz="2400" b="1" dirty="0">
                <a:solidFill>
                  <a:srgbClr val="660066"/>
                </a:solidFill>
                <a:effectLst/>
              </a:rPr>
              <a:t>from</a:t>
            </a:r>
            <a:r>
              <a:rPr lang="en-US" altLang="zh-CN" sz="2400" dirty="0">
                <a:solidFill>
                  <a:srgbClr val="660066"/>
                </a:solidFill>
                <a:effectLst/>
              </a:rPr>
              <a:t>       SC</a:t>
            </a:r>
          </a:p>
          <a:p>
            <a:pPr lvl="1" algn="l">
              <a:defRPr/>
            </a:pPr>
            <a:r>
              <a:rPr lang="en-US" altLang="zh-CN" sz="2400" dirty="0">
                <a:solidFill>
                  <a:srgbClr val="660066"/>
                </a:solidFill>
                <a:effectLst/>
              </a:rPr>
              <a:t>	   	</a:t>
            </a:r>
            <a:r>
              <a:rPr lang="en-US" altLang="zh-CN" sz="2400" b="1" dirty="0">
                <a:solidFill>
                  <a:srgbClr val="660066"/>
                </a:solidFill>
                <a:effectLst/>
              </a:rPr>
              <a:t>where</a:t>
            </a:r>
            <a:r>
              <a:rPr lang="en-US" altLang="zh-CN" sz="2400" dirty="0">
                <a:solidFill>
                  <a:srgbClr val="660066"/>
                </a:solidFill>
                <a:effectLst/>
              </a:rPr>
              <a:t>    C# = c1)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1187450" y="4666382"/>
            <a:ext cx="3429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zh-CN" altLang="en-US" sz="3600" kern="1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隶书"/>
                <a:ea typeface="隶书"/>
              </a:rPr>
              <a:t>问题</a:t>
            </a:r>
            <a:r>
              <a:rPr lang="en-US" altLang="zh-CN" sz="3600" kern="1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隶书"/>
                <a:ea typeface="隶书"/>
              </a:rPr>
              <a:t>1</a:t>
            </a:r>
            <a:r>
              <a:rPr lang="zh-CN" altLang="en-US" sz="3600" kern="1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隶书"/>
                <a:ea typeface="隶书"/>
              </a:rPr>
              <a:t>：等价否？</a:t>
            </a:r>
          </a:p>
        </p:txBody>
      </p:sp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1187450" y="5603007"/>
            <a:ext cx="393382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zh-CN" altLang="en-US" sz="3600" kern="10" dirty="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隶书"/>
                <a:ea typeface="隶书"/>
              </a:rPr>
              <a:t>问题</a:t>
            </a:r>
            <a:r>
              <a:rPr lang="en-US" altLang="zh-CN" sz="3600" kern="10" dirty="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隶书"/>
                <a:ea typeface="隶书"/>
              </a:rPr>
              <a:t>2</a:t>
            </a:r>
            <a:r>
              <a:rPr lang="zh-CN" altLang="en-US" sz="3600" kern="10" dirty="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隶书"/>
                <a:ea typeface="隶书"/>
              </a:rPr>
              <a:t>：谁更有效？</a:t>
            </a:r>
          </a:p>
        </p:txBody>
      </p:sp>
    </p:spTree>
    <p:extLst>
      <p:ext uri="{BB962C8B-B14F-4D97-AF65-F5344CB8AC3E}">
        <p14:creationId xmlns:p14="http://schemas.microsoft.com/office/powerpoint/2010/main" val="180754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6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6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6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some/all</a:t>
            </a:r>
            <a:r>
              <a:rPr lang="zh-CN" altLang="en-US" dirty="0"/>
              <a:t>子查询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 eaLnBrk="1" hangingPunct="1">
              <a:lnSpc>
                <a:spcPct val="150000"/>
              </a:lnSpc>
              <a:defRPr/>
            </a:pPr>
            <a:r>
              <a:rPr lang="zh-CN" altLang="en-US" sz="3200" b="1" dirty="0"/>
              <a:t>表达式   比较运算符</a:t>
            </a:r>
            <a:r>
              <a:rPr lang="zh-CN" altLang="en-US" sz="3200" b="1" dirty="0">
                <a:sym typeface="Symbol" pitchFamily="18" charset="2"/>
              </a:rPr>
              <a:t></a:t>
            </a:r>
            <a:r>
              <a:rPr lang="zh-CN" altLang="en-US" sz="3200" b="1" dirty="0"/>
              <a:t>  </a:t>
            </a: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some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 dirty="0"/>
              <a:t>（子查询）</a:t>
            </a:r>
          </a:p>
          <a:p>
            <a:pPr lvl="1" algn="l" eaLnBrk="1" hangingPunct="1">
              <a:lnSpc>
                <a:spcPct val="150000"/>
              </a:lnSpc>
              <a:buNone/>
              <a:defRPr/>
            </a:pPr>
            <a:r>
              <a:rPr lang="zh-CN" altLang="en-US" dirty="0"/>
              <a:t>   表达式的值至少与子查询结果中的一个值相比满足比较运算符</a:t>
            </a:r>
            <a:r>
              <a:rPr lang="zh-CN" altLang="en-US" dirty="0">
                <a:sym typeface="Symbol" pitchFamily="18" charset="2"/>
              </a:rPr>
              <a:t></a:t>
            </a:r>
            <a:r>
              <a:rPr lang="zh-CN" altLang="en-US" dirty="0"/>
              <a:t> </a:t>
            </a:r>
          </a:p>
          <a:p>
            <a:pPr lvl="1" algn="l" eaLnBrk="1" hangingPunct="1">
              <a:lnSpc>
                <a:spcPct val="150000"/>
              </a:lnSpc>
              <a:defRPr/>
            </a:pPr>
            <a:r>
              <a:rPr lang="zh-CN" altLang="en-US" sz="3200" b="1" dirty="0"/>
              <a:t>表达式   比较运算符</a:t>
            </a:r>
            <a:r>
              <a:rPr lang="zh-CN" altLang="en-US" sz="3200" b="1" dirty="0">
                <a:sym typeface="Symbol" pitchFamily="18" charset="2"/>
              </a:rPr>
              <a:t> </a:t>
            </a:r>
            <a:r>
              <a:rPr lang="zh-CN" altLang="en-US" sz="3200" b="1" dirty="0"/>
              <a:t> </a:t>
            </a: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all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 dirty="0"/>
              <a:t>（子查询）</a:t>
            </a:r>
          </a:p>
          <a:p>
            <a:pPr lvl="1" algn="l" eaLnBrk="1" hangingPunct="1">
              <a:lnSpc>
                <a:spcPct val="150000"/>
              </a:lnSpc>
              <a:buNone/>
              <a:defRPr/>
            </a:pPr>
            <a:r>
              <a:rPr lang="zh-CN" altLang="en-US" dirty="0"/>
              <a:t>   表达式的值与子查询结果中的所有的值相比都满足比较运算符</a:t>
            </a:r>
            <a:r>
              <a:rPr lang="zh-CN" altLang="en-US" dirty="0">
                <a:sym typeface="Symbol" pitchFamily="18" charset="2"/>
              </a:rPr>
              <a:t>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85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some/all</a:t>
            </a:r>
            <a:r>
              <a:rPr lang="zh-CN" altLang="en-US" dirty="0"/>
              <a:t>子查询</a:t>
            </a:r>
            <a:endParaRPr lang="zh-CN" altLang="en-US" sz="3200" dirty="0" smtClean="0"/>
          </a:p>
        </p:txBody>
      </p:sp>
      <p:grpSp>
        <p:nvGrpSpPr>
          <p:cNvPr id="140291" name="Group 48"/>
          <p:cNvGrpSpPr>
            <a:grpSpLocks/>
          </p:cNvGrpSpPr>
          <p:nvPr/>
        </p:nvGrpSpPr>
        <p:grpSpPr bwMode="auto">
          <a:xfrm>
            <a:off x="990600" y="1412776"/>
            <a:ext cx="2590800" cy="1066800"/>
            <a:chOff x="624" y="1152"/>
            <a:chExt cx="1632" cy="672"/>
          </a:xfrm>
        </p:grpSpPr>
        <p:grpSp>
          <p:nvGrpSpPr>
            <p:cNvPr id="140335" name="Group 4"/>
            <p:cNvGrpSpPr>
              <a:grpSpLocks/>
            </p:cNvGrpSpPr>
            <p:nvPr/>
          </p:nvGrpSpPr>
          <p:grpSpPr bwMode="auto">
            <a:xfrm>
              <a:off x="1344" y="1152"/>
              <a:ext cx="288" cy="672"/>
              <a:chOff x="2448" y="1296"/>
              <a:chExt cx="288" cy="960"/>
            </a:xfrm>
          </p:grpSpPr>
          <p:sp>
            <p:nvSpPr>
              <p:cNvPr id="140338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</a:pPr>
                <a:r>
                  <a:rPr kumimoji="0" lang="en-US" altLang="zh-CN" sz="2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rPr>
                  <a:t>0</a:t>
                </a:r>
              </a:p>
            </p:txBody>
          </p:sp>
          <p:sp>
            <p:nvSpPr>
              <p:cNvPr id="140339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</a:pPr>
                <a:r>
                  <a:rPr kumimoji="0" lang="en-US" altLang="zh-CN" sz="2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rPr>
                  <a:t>5</a:t>
                </a:r>
              </a:p>
            </p:txBody>
          </p:sp>
          <p:sp>
            <p:nvSpPr>
              <p:cNvPr id="140340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</a:pPr>
                <a:r>
                  <a:rPr kumimoji="0" lang="en-US" altLang="zh-CN" sz="2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rPr>
                  <a:t>6</a:t>
                </a:r>
              </a:p>
            </p:txBody>
          </p:sp>
        </p:grpSp>
        <p:sp>
          <p:nvSpPr>
            <p:cNvPr id="140336" name="Text Box 8"/>
            <p:cNvSpPr txBox="1">
              <a:spLocks noChangeArrowheads="1"/>
            </p:cNvSpPr>
            <p:nvPr/>
          </p:nvSpPr>
          <p:spPr bwMode="auto">
            <a:xfrm>
              <a:off x="624" y="1344"/>
              <a:ext cx="7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buSzTx/>
              </a:pPr>
              <a:r>
                <a:rPr kumimoji="0" lang="en-US" altLang="zh-CN" sz="1800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(5&lt; </a:t>
              </a:r>
              <a:r>
                <a:rPr kumimoji="0" lang="en-US" altLang="zh-CN" sz="1800" b="1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some</a:t>
              </a:r>
              <a:endParaRPr kumimoji="0" lang="en-US" altLang="zh-CN" sz="1800">
                <a:solidFill>
                  <a:schemeClr val="tx1"/>
                </a:solidFill>
                <a:effectLst/>
                <a:latin typeface="Helvetica" pitchFamily="34" charset="0"/>
                <a:ea typeface="宋体" charset="-122"/>
              </a:endParaRPr>
            </a:p>
          </p:txBody>
        </p:sp>
        <p:sp>
          <p:nvSpPr>
            <p:cNvPr id="140337" name="Text Box 9"/>
            <p:cNvSpPr txBox="1">
              <a:spLocks noChangeArrowheads="1"/>
            </p:cNvSpPr>
            <p:nvPr/>
          </p:nvSpPr>
          <p:spPr bwMode="auto">
            <a:xfrm>
              <a:off x="1680" y="1344"/>
              <a:ext cx="5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buSzTx/>
              </a:pPr>
              <a:r>
                <a:rPr kumimoji="0" lang="en-US" altLang="zh-CN" sz="1800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) = true</a:t>
              </a:r>
            </a:p>
          </p:txBody>
        </p:sp>
      </p:grpSp>
      <p:grpSp>
        <p:nvGrpSpPr>
          <p:cNvPr id="140292" name="Group 51"/>
          <p:cNvGrpSpPr>
            <a:grpSpLocks/>
          </p:cNvGrpSpPr>
          <p:nvPr/>
        </p:nvGrpSpPr>
        <p:grpSpPr bwMode="auto">
          <a:xfrm>
            <a:off x="838200" y="4232176"/>
            <a:ext cx="2819400" cy="685800"/>
            <a:chOff x="528" y="2928"/>
            <a:chExt cx="1776" cy="432"/>
          </a:xfrm>
        </p:grpSpPr>
        <p:sp>
          <p:nvSpPr>
            <p:cNvPr id="140331" name="Rectangle 15"/>
            <p:cNvSpPr>
              <a:spLocks noChangeArrowheads="1"/>
            </p:cNvSpPr>
            <p:nvPr/>
          </p:nvSpPr>
          <p:spPr bwMode="auto">
            <a:xfrm>
              <a:off x="1344" y="2928"/>
              <a:ext cx="288" cy="1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</a:pP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140332" name="Rectangle 16"/>
            <p:cNvSpPr>
              <a:spLocks noChangeArrowheads="1"/>
            </p:cNvSpPr>
            <p:nvPr/>
          </p:nvSpPr>
          <p:spPr bwMode="auto">
            <a:xfrm>
              <a:off x="1344" y="3120"/>
              <a:ext cx="288" cy="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</a:pP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40333" name="Text Box 17"/>
            <p:cNvSpPr txBox="1">
              <a:spLocks noChangeArrowheads="1"/>
            </p:cNvSpPr>
            <p:nvPr/>
          </p:nvSpPr>
          <p:spPr bwMode="auto">
            <a:xfrm>
              <a:off x="528" y="3072"/>
              <a:ext cx="9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buSzTx/>
              </a:pPr>
              <a:r>
                <a:rPr kumimoji="0" lang="en-US" altLang="zh-CN" sz="1800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(5 </a:t>
              </a: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  <a:sym typeface="Symbol" pitchFamily="18" charset="2"/>
                </a:rPr>
                <a:t></a:t>
              </a:r>
              <a:r>
                <a:rPr kumimoji="0" lang="en-US" altLang="zh-CN" sz="1800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 </a:t>
              </a:r>
              <a:r>
                <a:rPr kumimoji="0" lang="en-US" altLang="zh-CN" sz="1800" b="1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some</a:t>
              </a:r>
            </a:p>
          </p:txBody>
        </p:sp>
        <p:sp>
          <p:nvSpPr>
            <p:cNvPr id="140334" name="Text Box 18"/>
            <p:cNvSpPr txBox="1">
              <a:spLocks noChangeArrowheads="1"/>
            </p:cNvSpPr>
            <p:nvPr/>
          </p:nvSpPr>
          <p:spPr bwMode="auto">
            <a:xfrm>
              <a:off x="1680" y="3072"/>
              <a:ext cx="6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buSzTx/>
              </a:pPr>
              <a:r>
                <a:rPr kumimoji="0" lang="en-US" altLang="zh-CN" sz="1800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) = true</a:t>
              </a:r>
              <a:endParaRPr kumimoji="0" lang="en-US" altLang="zh-CN" sz="240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Symbol" pitchFamily="18" charset="2"/>
              </a:endParaRPr>
            </a:p>
          </p:txBody>
        </p:sp>
      </p:grpSp>
      <p:grpSp>
        <p:nvGrpSpPr>
          <p:cNvPr id="140293" name="Group 49"/>
          <p:cNvGrpSpPr>
            <a:grpSpLocks/>
          </p:cNvGrpSpPr>
          <p:nvPr/>
        </p:nvGrpSpPr>
        <p:grpSpPr bwMode="auto">
          <a:xfrm>
            <a:off x="990600" y="2631976"/>
            <a:ext cx="2895600" cy="614363"/>
            <a:chOff x="624" y="1920"/>
            <a:chExt cx="1824" cy="387"/>
          </a:xfrm>
        </p:grpSpPr>
        <p:sp>
          <p:nvSpPr>
            <p:cNvPr id="140327" name="Rectangle 10"/>
            <p:cNvSpPr>
              <a:spLocks noChangeArrowheads="1"/>
            </p:cNvSpPr>
            <p:nvPr/>
          </p:nvSpPr>
          <p:spPr bwMode="auto">
            <a:xfrm>
              <a:off x="1344" y="1920"/>
              <a:ext cx="288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</a:pP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140328" name="Rectangle 11"/>
            <p:cNvSpPr>
              <a:spLocks noChangeArrowheads="1"/>
            </p:cNvSpPr>
            <p:nvPr/>
          </p:nvSpPr>
          <p:spPr bwMode="auto">
            <a:xfrm>
              <a:off x="1344" y="2112"/>
              <a:ext cx="288" cy="1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</a:pP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40329" name="Text Box 13"/>
            <p:cNvSpPr txBox="1">
              <a:spLocks noChangeArrowheads="1"/>
            </p:cNvSpPr>
            <p:nvPr/>
          </p:nvSpPr>
          <p:spPr bwMode="auto">
            <a:xfrm>
              <a:off x="1680" y="2074"/>
              <a:ext cx="7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buSzTx/>
              </a:pPr>
              <a:r>
                <a:rPr kumimoji="0" lang="en-US" altLang="zh-CN" sz="1800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) = false</a:t>
              </a:r>
            </a:p>
          </p:txBody>
        </p:sp>
        <p:sp>
          <p:nvSpPr>
            <p:cNvPr id="140330" name="Text Box 20"/>
            <p:cNvSpPr txBox="1">
              <a:spLocks noChangeArrowheads="1"/>
            </p:cNvSpPr>
            <p:nvPr/>
          </p:nvSpPr>
          <p:spPr bwMode="auto">
            <a:xfrm>
              <a:off x="624" y="2076"/>
              <a:ext cx="7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buSzTx/>
              </a:pPr>
              <a:r>
                <a:rPr kumimoji="0" lang="en-US" altLang="zh-CN" sz="1800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(5&lt; </a:t>
              </a:r>
              <a:r>
                <a:rPr kumimoji="0" lang="en-US" altLang="zh-CN" sz="1800" b="1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some</a:t>
              </a:r>
              <a:endParaRPr kumimoji="0" lang="en-US" altLang="zh-CN" sz="1800">
                <a:solidFill>
                  <a:schemeClr val="tx1"/>
                </a:solidFill>
                <a:effectLst/>
                <a:latin typeface="Helvetica" pitchFamily="34" charset="0"/>
                <a:ea typeface="宋体" charset="-122"/>
              </a:endParaRPr>
            </a:p>
          </p:txBody>
        </p:sp>
      </p:grpSp>
      <p:grpSp>
        <p:nvGrpSpPr>
          <p:cNvPr id="140294" name="Group 50"/>
          <p:cNvGrpSpPr>
            <a:grpSpLocks/>
          </p:cNvGrpSpPr>
          <p:nvPr/>
        </p:nvGrpSpPr>
        <p:grpSpPr bwMode="auto">
          <a:xfrm>
            <a:off x="914400" y="3390801"/>
            <a:ext cx="2971800" cy="612775"/>
            <a:chOff x="576" y="2398"/>
            <a:chExt cx="1872" cy="386"/>
          </a:xfrm>
        </p:grpSpPr>
        <p:sp>
          <p:nvSpPr>
            <p:cNvPr id="140323" name="Rectangle 12"/>
            <p:cNvSpPr>
              <a:spLocks noChangeArrowheads="1"/>
            </p:cNvSpPr>
            <p:nvPr/>
          </p:nvSpPr>
          <p:spPr bwMode="auto">
            <a:xfrm>
              <a:off x="1344" y="2398"/>
              <a:ext cx="288" cy="1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</a:pP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140324" name="Rectangle 14"/>
            <p:cNvSpPr>
              <a:spLocks noChangeArrowheads="1"/>
            </p:cNvSpPr>
            <p:nvPr/>
          </p:nvSpPr>
          <p:spPr bwMode="auto">
            <a:xfrm>
              <a:off x="1344" y="2590"/>
              <a:ext cx="288" cy="1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</a:pP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40325" name="Text Box 21"/>
            <p:cNvSpPr txBox="1">
              <a:spLocks noChangeArrowheads="1"/>
            </p:cNvSpPr>
            <p:nvPr/>
          </p:nvSpPr>
          <p:spPr bwMode="auto">
            <a:xfrm>
              <a:off x="1680" y="2542"/>
              <a:ext cx="7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buSzTx/>
              </a:pPr>
              <a:r>
                <a:rPr kumimoji="0" lang="en-US" altLang="zh-CN" sz="1800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) = true</a:t>
              </a:r>
            </a:p>
          </p:txBody>
        </p:sp>
        <p:sp>
          <p:nvSpPr>
            <p:cNvPr id="140326" name="Text Box 22"/>
            <p:cNvSpPr txBox="1">
              <a:spLocks noChangeArrowheads="1"/>
            </p:cNvSpPr>
            <p:nvPr/>
          </p:nvSpPr>
          <p:spPr bwMode="auto">
            <a:xfrm>
              <a:off x="576" y="2544"/>
              <a:ext cx="9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buSzTx/>
              </a:pPr>
              <a:r>
                <a:rPr kumimoji="0" lang="en-US" altLang="zh-CN" sz="1800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(5 = </a:t>
              </a:r>
              <a:r>
                <a:rPr kumimoji="0" lang="en-US" altLang="zh-CN" sz="1800" b="1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some</a:t>
              </a:r>
              <a:endParaRPr kumimoji="0" lang="en-US" altLang="zh-CN" sz="1800">
                <a:solidFill>
                  <a:schemeClr val="tx1"/>
                </a:solidFill>
                <a:effectLst/>
                <a:latin typeface="Helvetica" pitchFamily="34" charset="0"/>
                <a:ea typeface="宋体" charset="-122"/>
              </a:endParaRPr>
            </a:p>
          </p:txBody>
        </p:sp>
      </p:grpSp>
      <p:grpSp>
        <p:nvGrpSpPr>
          <p:cNvPr id="140295" name="Group 55"/>
          <p:cNvGrpSpPr>
            <a:grpSpLocks/>
          </p:cNvGrpSpPr>
          <p:nvPr/>
        </p:nvGrpSpPr>
        <p:grpSpPr bwMode="auto">
          <a:xfrm>
            <a:off x="5086350" y="1412776"/>
            <a:ext cx="2590800" cy="1066800"/>
            <a:chOff x="3204" y="1152"/>
            <a:chExt cx="1632" cy="672"/>
          </a:xfrm>
        </p:grpSpPr>
        <p:grpSp>
          <p:nvGrpSpPr>
            <p:cNvPr id="140317" name="Group 25"/>
            <p:cNvGrpSpPr>
              <a:grpSpLocks/>
            </p:cNvGrpSpPr>
            <p:nvPr/>
          </p:nvGrpSpPr>
          <p:grpSpPr bwMode="auto">
            <a:xfrm>
              <a:off x="3732" y="1152"/>
              <a:ext cx="288" cy="672"/>
              <a:chOff x="2448" y="1296"/>
              <a:chExt cx="288" cy="960"/>
            </a:xfrm>
          </p:grpSpPr>
          <p:sp>
            <p:nvSpPr>
              <p:cNvPr id="140320" name="Rectangle 26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</a:pPr>
                <a:r>
                  <a:rPr kumimoji="0" lang="en-US" altLang="zh-CN" sz="2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rPr>
                  <a:t>0</a:t>
                </a:r>
              </a:p>
            </p:txBody>
          </p:sp>
          <p:sp>
            <p:nvSpPr>
              <p:cNvPr id="140321" name="Rectangle 27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</a:pPr>
                <a:r>
                  <a:rPr kumimoji="0" lang="en-US" altLang="zh-CN" sz="2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rPr>
                  <a:t>5</a:t>
                </a:r>
              </a:p>
            </p:txBody>
          </p:sp>
          <p:sp>
            <p:nvSpPr>
              <p:cNvPr id="140322" name="Rectangle 28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</a:pPr>
                <a:r>
                  <a:rPr kumimoji="0" lang="en-US" altLang="zh-CN" sz="2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rPr>
                  <a:t>6</a:t>
                </a:r>
              </a:p>
            </p:txBody>
          </p:sp>
        </p:grpSp>
        <p:sp>
          <p:nvSpPr>
            <p:cNvPr id="140318" name="Text Box 29"/>
            <p:cNvSpPr txBox="1">
              <a:spLocks noChangeArrowheads="1"/>
            </p:cNvSpPr>
            <p:nvPr/>
          </p:nvSpPr>
          <p:spPr bwMode="auto">
            <a:xfrm>
              <a:off x="3204" y="1344"/>
              <a:ext cx="7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buSzTx/>
              </a:pPr>
              <a:r>
                <a:rPr kumimoji="0" lang="en-US" altLang="zh-CN" sz="1800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(5&lt; </a:t>
              </a:r>
              <a:r>
                <a:rPr kumimoji="0" lang="en-US" altLang="zh-CN" sz="1800" b="1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all</a:t>
              </a:r>
              <a:endParaRPr kumimoji="0" lang="en-US" altLang="zh-CN" sz="1800">
                <a:solidFill>
                  <a:schemeClr val="tx1"/>
                </a:solidFill>
                <a:effectLst/>
                <a:latin typeface="Helvetica" pitchFamily="34" charset="0"/>
                <a:ea typeface="宋体" charset="-122"/>
              </a:endParaRPr>
            </a:p>
          </p:txBody>
        </p:sp>
        <p:sp>
          <p:nvSpPr>
            <p:cNvPr id="140319" name="Text Box 30"/>
            <p:cNvSpPr txBox="1">
              <a:spLocks noChangeArrowheads="1"/>
            </p:cNvSpPr>
            <p:nvPr/>
          </p:nvSpPr>
          <p:spPr bwMode="auto">
            <a:xfrm>
              <a:off x="4068" y="1344"/>
              <a:ext cx="7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buSzTx/>
              </a:pPr>
              <a:r>
                <a:rPr kumimoji="0" lang="en-US" altLang="zh-CN" sz="1800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) = false</a:t>
              </a:r>
            </a:p>
          </p:txBody>
        </p:sp>
      </p:grpSp>
      <p:grpSp>
        <p:nvGrpSpPr>
          <p:cNvPr id="140296" name="Group 52"/>
          <p:cNvGrpSpPr>
            <a:grpSpLocks/>
          </p:cNvGrpSpPr>
          <p:nvPr/>
        </p:nvGrpSpPr>
        <p:grpSpPr bwMode="auto">
          <a:xfrm>
            <a:off x="5010150" y="4232176"/>
            <a:ext cx="2609850" cy="685800"/>
            <a:chOff x="3156" y="2928"/>
            <a:chExt cx="1644" cy="432"/>
          </a:xfrm>
        </p:grpSpPr>
        <p:sp>
          <p:nvSpPr>
            <p:cNvPr id="140313" name="Rectangle 36"/>
            <p:cNvSpPr>
              <a:spLocks noChangeArrowheads="1"/>
            </p:cNvSpPr>
            <p:nvPr/>
          </p:nvSpPr>
          <p:spPr bwMode="auto">
            <a:xfrm>
              <a:off x="3732" y="2928"/>
              <a:ext cx="288" cy="1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</a:pP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40314" name="Rectangle 37"/>
            <p:cNvSpPr>
              <a:spLocks noChangeArrowheads="1"/>
            </p:cNvSpPr>
            <p:nvPr/>
          </p:nvSpPr>
          <p:spPr bwMode="auto">
            <a:xfrm>
              <a:off x="3732" y="3120"/>
              <a:ext cx="288" cy="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</a:pP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140315" name="Text Box 38"/>
            <p:cNvSpPr txBox="1">
              <a:spLocks noChangeArrowheads="1"/>
            </p:cNvSpPr>
            <p:nvPr/>
          </p:nvSpPr>
          <p:spPr bwMode="auto">
            <a:xfrm>
              <a:off x="3156" y="3072"/>
              <a:ext cx="105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buSzTx/>
              </a:pPr>
              <a:r>
                <a:rPr kumimoji="0" lang="en-US" altLang="zh-CN" sz="1800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(5 </a:t>
              </a: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  <a:sym typeface="Symbol" pitchFamily="18" charset="2"/>
                </a:rPr>
                <a:t></a:t>
              </a:r>
              <a:r>
                <a:rPr kumimoji="0" lang="en-US" altLang="zh-CN" sz="1800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 </a:t>
              </a:r>
              <a:r>
                <a:rPr kumimoji="0" lang="en-US" altLang="zh-CN" sz="1800" b="1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all</a:t>
              </a:r>
            </a:p>
          </p:txBody>
        </p:sp>
        <p:sp>
          <p:nvSpPr>
            <p:cNvPr id="140316" name="Text Box 39"/>
            <p:cNvSpPr txBox="1">
              <a:spLocks noChangeArrowheads="1"/>
            </p:cNvSpPr>
            <p:nvPr/>
          </p:nvSpPr>
          <p:spPr bwMode="auto">
            <a:xfrm>
              <a:off x="4044" y="3072"/>
              <a:ext cx="7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buSzTx/>
              </a:pPr>
              <a:r>
                <a:rPr kumimoji="0" lang="en-US" altLang="zh-CN" sz="1800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) = true</a:t>
              </a:r>
              <a:endParaRPr kumimoji="0" lang="en-US" altLang="zh-CN" sz="240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Symbol" pitchFamily="18" charset="2"/>
              </a:endParaRPr>
            </a:p>
          </p:txBody>
        </p:sp>
      </p:grpSp>
      <p:grpSp>
        <p:nvGrpSpPr>
          <p:cNvPr id="140297" name="Group 54"/>
          <p:cNvGrpSpPr>
            <a:grpSpLocks/>
          </p:cNvGrpSpPr>
          <p:nvPr/>
        </p:nvGrpSpPr>
        <p:grpSpPr bwMode="auto">
          <a:xfrm>
            <a:off x="5086350" y="2631976"/>
            <a:ext cx="2590800" cy="614363"/>
            <a:chOff x="3204" y="1920"/>
            <a:chExt cx="1632" cy="387"/>
          </a:xfrm>
        </p:grpSpPr>
        <p:sp>
          <p:nvSpPr>
            <p:cNvPr id="140309" name="Rectangle 31"/>
            <p:cNvSpPr>
              <a:spLocks noChangeArrowheads="1"/>
            </p:cNvSpPr>
            <p:nvPr/>
          </p:nvSpPr>
          <p:spPr bwMode="auto">
            <a:xfrm>
              <a:off x="3732" y="1920"/>
              <a:ext cx="288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</a:pP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140310" name="Rectangle 32"/>
            <p:cNvSpPr>
              <a:spLocks noChangeArrowheads="1"/>
            </p:cNvSpPr>
            <p:nvPr/>
          </p:nvSpPr>
          <p:spPr bwMode="auto">
            <a:xfrm>
              <a:off x="3732" y="2112"/>
              <a:ext cx="288" cy="1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</a:pP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140311" name="Text Box 34"/>
            <p:cNvSpPr txBox="1">
              <a:spLocks noChangeArrowheads="1"/>
            </p:cNvSpPr>
            <p:nvPr/>
          </p:nvSpPr>
          <p:spPr bwMode="auto">
            <a:xfrm>
              <a:off x="4068" y="2074"/>
              <a:ext cx="7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buSzTx/>
              </a:pPr>
              <a:r>
                <a:rPr kumimoji="0" lang="en-US" altLang="zh-CN" sz="1800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) = true</a:t>
              </a:r>
            </a:p>
          </p:txBody>
        </p:sp>
        <p:sp>
          <p:nvSpPr>
            <p:cNvPr id="140312" name="Text Box 40"/>
            <p:cNvSpPr txBox="1">
              <a:spLocks noChangeArrowheads="1"/>
            </p:cNvSpPr>
            <p:nvPr/>
          </p:nvSpPr>
          <p:spPr bwMode="auto">
            <a:xfrm>
              <a:off x="3204" y="2076"/>
              <a:ext cx="7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buSzTx/>
              </a:pPr>
              <a:r>
                <a:rPr kumimoji="0" lang="en-US" altLang="zh-CN" sz="1800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(5&lt; </a:t>
              </a:r>
              <a:r>
                <a:rPr kumimoji="0" lang="en-US" altLang="zh-CN" sz="1800" b="1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all</a:t>
              </a:r>
              <a:endParaRPr kumimoji="0" lang="en-US" altLang="zh-CN" sz="1800">
                <a:solidFill>
                  <a:schemeClr val="tx1"/>
                </a:solidFill>
                <a:effectLst/>
                <a:latin typeface="Helvetica" pitchFamily="34" charset="0"/>
                <a:ea typeface="宋体" charset="-122"/>
              </a:endParaRPr>
            </a:p>
          </p:txBody>
        </p:sp>
      </p:grpSp>
      <p:grpSp>
        <p:nvGrpSpPr>
          <p:cNvPr id="140298" name="Group 53"/>
          <p:cNvGrpSpPr>
            <a:grpSpLocks/>
          </p:cNvGrpSpPr>
          <p:nvPr/>
        </p:nvGrpSpPr>
        <p:grpSpPr bwMode="auto">
          <a:xfrm>
            <a:off x="5010150" y="3390801"/>
            <a:ext cx="2667000" cy="612775"/>
            <a:chOff x="3156" y="2398"/>
            <a:chExt cx="1680" cy="386"/>
          </a:xfrm>
        </p:grpSpPr>
        <p:sp>
          <p:nvSpPr>
            <p:cNvPr id="140305" name="Rectangle 33"/>
            <p:cNvSpPr>
              <a:spLocks noChangeArrowheads="1"/>
            </p:cNvSpPr>
            <p:nvPr/>
          </p:nvSpPr>
          <p:spPr bwMode="auto">
            <a:xfrm>
              <a:off x="3732" y="2398"/>
              <a:ext cx="288" cy="1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</a:pP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40306" name="Rectangle 35"/>
            <p:cNvSpPr>
              <a:spLocks noChangeArrowheads="1"/>
            </p:cNvSpPr>
            <p:nvPr/>
          </p:nvSpPr>
          <p:spPr bwMode="auto">
            <a:xfrm>
              <a:off x="3732" y="2590"/>
              <a:ext cx="288" cy="1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</a:pP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40307" name="Text Box 41"/>
            <p:cNvSpPr txBox="1">
              <a:spLocks noChangeArrowheads="1"/>
            </p:cNvSpPr>
            <p:nvPr/>
          </p:nvSpPr>
          <p:spPr bwMode="auto">
            <a:xfrm>
              <a:off x="4068" y="2542"/>
              <a:ext cx="7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buSzTx/>
              </a:pPr>
              <a:r>
                <a:rPr kumimoji="0" lang="en-US" altLang="zh-CN" sz="1800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) = false</a:t>
              </a:r>
            </a:p>
          </p:txBody>
        </p:sp>
        <p:sp>
          <p:nvSpPr>
            <p:cNvPr id="140308" name="Text Box 42"/>
            <p:cNvSpPr txBox="1">
              <a:spLocks noChangeArrowheads="1"/>
            </p:cNvSpPr>
            <p:nvPr/>
          </p:nvSpPr>
          <p:spPr bwMode="auto">
            <a:xfrm>
              <a:off x="3156" y="2544"/>
              <a:ext cx="7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buSzTx/>
              </a:pPr>
              <a:r>
                <a:rPr kumimoji="0" lang="en-US" altLang="zh-CN" sz="1800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(5 = </a:t>
              </a:r>
              <a:r>
                <a:rPr kumimoji="0" lang="en-US" altLang="zh-CN" sz="1800" b="1">
                  <a:solidFill>
                    <a:schemeClr val="tx1"/>
                  </a:solidFill>
                  <a:effectLst/>
                  <a:latin typeface="Helvetica" pitchFamily="34" charset="0"/>
                  <a:ea typeface="宋体" charset="-122"/>
                </a:rPr>
                <a:t>all</a:t>
              </a:r>
              <a:endParaRPr kumimoji="0" lang="en-US" altLang="zh-CN" sz="1800">
                <a:solidFill>
                  <a:schemeClr val="tx1"/>
                </a:solidFill>
                <a:effectLst/>
                <a:latin typeface="Helvetica" pitchFamily="34" charset="0"/>
                <a:ea typeface="宋体" charset="-122"/>
              </a:endParaRPr>
            </a:p>
          </p:txBody>
        </p:sp>
      </p:grpSp>
      <p:grpSp>
        <p:nvGrpSpPr>
          <p:cNvPr id="140299" name="Group 56"/>
          <p:cNvGrpSpPr>
            <a:grpSpLocks/>
          </p:cNvGrpSpPr>
          <p:nvPr/>
        </p:nvGrpSpPr>
        <p:grpSpPr bwMode="auto">
          <a:xfrm>
            <a:off x="5029200" y="5100539"/>
            <a:ext cx="3048000" cy="742950"/>
            <a:chOff x="3168" y="3475"/>
            <a:chExt cx="1920" cy="468"/>
          </a:xfrm>
        </p:grpSpPr>
        <p:sp>
          <p:nvSpPr>
            <p:cNvPr id="140303" name="Rectangle 43"/>
            <p:cNvSpPr>
              <a:spLocks noChangeArrowheads="1"/>
            </p:cNvSpPr>
            <p:nvPr/>
          </p:nvSpPr>
          <p:spPr bwMode="auto">
            <a:xfrm>
              <a:off x="3168" y="3475"/>
              <a:ext cx="1920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pPr algn="l" eaLnBrk="0" hangingPunct="0">
                <a:spcBef>
                  <a:spcPct val="0"/>
                </a:spcBef>
                <a:buSzTx/>
              </a:pP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(</a:t>
              </a: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  <a:sym typeface="Symbol" pitchFamily="18" charset="2"/>
                </a:rPr>
                <a:t></a:t>
              </a: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 </a:t>
              </a:r>
              <a:r>
                <a:rPr kumimoji="0" lang="en-US" altLang="zh-CN" sz="24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all</a:t>
              </a: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) </a:t>
              </a: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  <a:sym typeface="Symbol" pitchFamily="18" charset="2"/>
                </a:rPr>
                <a:t> </a:t>
              </a:r>
              <a:r>
                <a:rPr kumimoji="0" lang="en-US" altLang="zh-CN" sz="24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  <a:sym typeface="Symbol" pitchFamily="18" charset="2"/>
                </a:rPr>
                <a:t>not in</a:t>
              </a:r>
            </a:p>
            <a:p>
              <a:pPr algn="l" eaLnBrk="0" hangingPunct="0">
                <a:spcBef>
                  <a:spcPct val="0"/>
                </a:spcBef>
                <a:buSzTx/>
              </a:pP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  <a:sym typeface="Symbol" pitchFamily="18" charset="2"/>
                </a:rPr>
                <a:t>(= </a:t>
              </a:r>
              <a:r>
                <a:rPr kumimoji="0" lang="en-US" altLang="zh-CN" sz="24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  <a:sym typeface="Symbol" pitchFamily="18" charset="2"/>
                </a:rPr>
                <a:t>all</a:t>
              </a: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  <a:sym typeface="Symbol" pitchFamily="18" charset="2"/>
                </a:rPr>
                <a:t>)  </a:t>
              </a:r>
              <a:r>
                <a:rPr kumimoji="0" lang="en-US" altLang="zh-CN" sz="24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  <a:sym typeface="Symbol" pitchFamily="18" charset="2"/>
                </a:rPr>
                <a:t>in</a:t>
              </a:r>
            </a:p>
          </p:txBody>
        </p:sp>
        <p:sp>
          <p:nvSpPr>
            <p:cNvPr id="636972" name="Line 44"/>
            <p:cNvSpPr>
              <a:spLocks noChangeShapeType="1"/>
            </p:cNvSpPr>
            <p:nvPr/>
          </p:nvSpPr>
          <p:spPr bwMode="auto">
            <a:xfrm flipH="1">
              <a:off x="3770" y="3799"/>
              <a:ext cx="69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0300" name="Group 47"/>
          <p:cNvGrpSpPr>
            <a:grpSpLocks/>
          </p:cNvGrpSpPr>
          <p:nvPr/>
        </p:nvGrpSpPr>
        <p:grpSpPr bwMode="auto">
          <a:xfrm>
            <a:off x="914400" y="5064026"/>
            <a:ext cx="2667000" cy="768350"/>
            <a:chOff x="624" y="3486"/>
            <a:chExt cx="1680" cy="484"/>
          </a:xfrm>
        </p:grpSpPr>
        <p:sp>
          <p:nvSpPr>
            <p:cNvPr id="140301" name="Rectangle 23"/>
            <p:cNvSpPr>
              <a:spLocks noChangeArrowheads="1"/>
            </p:cNvSpPr>
            <p:nvPr/>
          </p:nvSpPr>
          <p:spPr bwMode="auto">
            <a:xfrm>
              <a:off x="624" y="3486"/>
              <a:ext cx="1680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pPr algn="l" eaLnBrk="0" hangingPunct="0">
                <a:spcBef>
                  <a:spcPct val="0"/>
                </a:spcBef>
                <a:buSzTx/>
              </a:pP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(= </a:t>
              </a:r>
              <a:r>
                <a:rPr kumimoji="0" lang="en-US" altLang="zh-CN" sz="24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some</a:t>
              </a: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) </a:t>
              </a: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  <a:sym typeface="Symbol" pitchFamily="18" charset="2"/>
                </a:rPr>
                <a:t> </a:t>
              </a:r>
              <a:r>
                <a:rPr kumimoji="0" lang="en-US" altLang="zh-CN" sz="24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  <a:sym typeface="Symbol" pitchFamily="18" charset="2"/>
                </a:rPr>
                <a:t>in</a:t>
              </a:r>
            </a:p>
            <a:p>
              <a:pPr algn="l" eaLnBrk="0" hangingPunct="0">
                <a:spcBef>
                  <a:spcPct val="0"/>
                </a:spcBef>
                <a:buSzTx/>
              </a:pP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  <a:sym typeface="Symbol" pitchFamily="18" charset="2"/>
                </a:rPr>
                <a:t>( </a:t>
              </a:r>
              <a:r>
                <a:rPr kumimoji="0" lang="en-US" altLang="zh-CN" sz="24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  <a:sym typeface="Symbol" pitchFamily="18" charset="2"/>
                </a:rPr>
                <a:t>some</a:t>
              </a:r>
              <a:r>
                <a:rPr kumimoji="0" lang="en-US" altLang="zh-CN" sz="2400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  <a:sym typeface="Symbol" pitchFamily="18" charset="2"/>
                </a:rPr>
                <a:t>)  </a:t>
              </a:r>
              <a:r>
                <a:rPr kumimoji="0" lang="en-US" altLang="zh-CN" sz="24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  <a:sym typeface="Symbol" pitchFamily="18" charset="2"/>
                </a:rPr>
                <a:t>not in</a:t>
              </a:r>
              <a:endParaRPr kumimoji="0" lang="en-US" altLang="zh-CN" sz="240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sym typeface="Symbol" pitchFamily="18" charset="2"/>
              </a:endParaRPr>
            </a:p>
          </p:txBody>
        </p:sp>
        <p:sp>
          <p:nvSpPr>
            <p:cNvPr id="636974" name="Line 46"/>
            <p:cNvSpPr>
              <a:spLocks noChangeShapeType="1"/>
            </p:cNvSpPr>
            <p:nvPr/>
          </p:nvSpPr>
          <p:spPr bwMode="auto">
            <a:xfrm flipH="1">
              <a:off x="1440" y="3794"/>
              <a:ext cx="77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典型的</a:t>
            </a:r>
            <a:r>
              <a:rPr lang="en-US" altLang="zh-CN" dirty="0" smtClean="0"/>
              <a:t>some/all</a:t>
            </a:r>
            <a:r>
              <a:rPr lang="zh-CN" altLang="en-US" dirty="0"/>
              <a:t>子查询</a:t>
            </a:r>
            <a:endParaRPr lang="zh-CN" altLang="en-US" sz="3200" dirty="0" smtClean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zh-CN" altLang="en-US" dirty="0" smtClean="0"/>
              <a:t>找出平均成绩最高的学生号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zh-CN" altLang="en-US" b="1" dirty="0" smtClean="0"/>
              <a:t>    </a:t>
            </a:r>
            <a:r>
              <a:rPr lang="en-US" altLang="zh-CN" b="1" dirty="0" smtClean="0"/>
              <a:t>select</a:t>
            </a:r>
            <a:r>
              <a:rPr lang="en-US" altLang="zh-CN" dirty="0" smtClean="0"/>
              <a:t>    	S#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b="1" dirty="0" smtClean="0"/>
              <a:t>from</a:t>
            </a:r>
            <a:r>
              <a:rPr lang="en-US" altLang="zh-CN" dirty="0" smtClean="0"/>
              <a:t>     	SC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b="1" dirty="0" smtClean="0"/>
              <a:t>group by	</a:t>
            </a:r>
            <a:r>
              <a:rPr lang="en-US" altLang="zh-CN" dirty="0" smtClean="0"/>
              <a:t>S#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b="1" dirty="0" smtClean="0"/>
              <a:t>having</a:t>
            </a:r>
            <a:r>
              <a:rPr lang="en-US" altLang="zh-CN" dirty="0" smtClean="0"/>
              <a:t>    	</a:t>
            </a:r>
            <a:r>
              <a:rPr lang="en-US" altLang="zh-CN" b="1" dirty="0" err="1" smtClean="0"/>
              <a:t>avg</a:t>
            </a:r>
            <a:r>
              <a:rPr lang="en-US" altLang="zh-CN" dirty="0" smtClean="0"/>
              <a:t>(GRADE) &gt;=  </a:t>
            </a:r>
            <a:r>
              <a:rPr lang="en-US" altLang="zh-CN" b="1" dirty="0" smtClean="0"/>
              <a:t>all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altLang="zh-CN" b="1" dirty="0" smtClean="0"/>
              <a:t>			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select</a:t>
            </a:r>
            <a:r>
              <a:rPr lang="en-US" altLang="zh-CN" dirty="0" smtClean="0"/>
              <a:t> 	</a:t>
            </a:r>
            <a:r>
              <a:rPr lang="en-US" altLang="zh-CN" b="1" dirty="0" err="1" smtClean="0"/>
              <a:t>avg</a:t>
            </a:r>
            <a:r>
              <a:rPr lang="en-US" altLang="zh-CN" dirty="0" smtClean="0"/>
              <a:t>(GRADE)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altLang="zh-CN" dirty="0" smtClean="0"/>
              <a:t>			</a:t>
            </a:r>
            <a:r>
              <a:rPr lang="en-US" altLang="zh-CN" b="1" dirty="0" smtClean="0"/>
              <a:t>from</a:t>
            </a:r>
            <a:r>
              <a:rPr lang="en-US" altLang="zh-CN" dirty="0" smtClean="0"/>
              <a:t>  	SC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altLang="zh-CN" b="1" dirty="0" smtClean="0"/>
              <a:t>			group  by</a:t>
            </a:r>
            <a:r>
              <a:rPr lang="en-US" altLang="zh-CN" dirty="0" smtClean="0"/>
              <a:t> 	S#)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将多个列组合为</a:t>
            </a:r>
            <a:r>
              <a:rPr lang="zh-CN" altLang="en-US" dirty="0" smtClean="0"/>
              <a:t>一个目标列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给出每个老师信息的自然语言描述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b="1" i="1" dirty="0" smtClean="0"/>
              <a:t>	select		</a:t>
            </a:r>
            <a:r>
              <a:rPr lang="en-US" dirty="0" err="1" smtClean="0"/>
              <a:t>pname</a:t>
            </a:r>
            <a:r>
              <a:rPr lang="en-US" dirty="0" smtClean="0"/>
              <a:t> + ’</a:t>
            </a:r>
            <a:r>
              <a:rPr lang="zh-CN" altLang="en-US" dirty="0" smtClean="0"/>
              <a:t>老师的工资是</a:t>
            </a:r>
            <a:r>
              <a:rPr lang="en-US" dirty="0" smtClean="0"/>
              <a:t>’ + salary +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dirty="0" smtClean="0"/>
              <a:t>				’,</a:t>
            </a:r>
            <a:r>
              <a:rPr lang="zh-CN" altLang="en-US" dirty="0" smtClean="0"/>
              <a:t>年龄是</a:t>
            </a:r>
            <a:r>
              <a:rPr lang="en-US" dirty="0" smtClean="0"/>
              <a:t>’ + age + ’, </a:t>
            </a:r>
            <a:r>
              <a:rPr lang="zh-CN" altLang="en-US" dirty="0" smtClean="0"/>
              <a:t>职称是</a:t>
            </a:r>
            <a:r>
              <a:rPr lang="en-US" dirty="0" smtClean="0"/>
              <a:t>’ + title</a:t>
            </a:r>
            <a:endParaRPr lang="zh-CN" altLang="en-US" dirty="0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b="1" i="1" dirty="0" smtClean="0"/>
              <a:t>	from</a:t>
            </a:r>
            <a:r>
              <a:rPr lang="en-US" dirty="0" smtClean="0"/>
              <a:t>		professor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输出行的形式类似：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“李明老师的工资是</a:t>
            </a:r>
            <a:r>
              <a:rPr lang="en-US" dirty="0" smtClean="0">
                <a:solidFill>
                  <a:srgbClr val="FF0000"/>
                </a:solidFill>
              </a:rPr>
              <a:t>1500, </a:t>
            </a:r>
            <a:r>
              <a:rPr lang="zh-CN" altLang="en-US" dirty="0" smtClean="0">
                <a:solidFill>
                  <a:srgbClr val="FF0000"/>
                </a:solidFill>
              </a:rPr>
              <a:t>年龄是</a:t>
            </a:r>
            <a:r>
              <a:rPr lang="en-US" dirty="0" smtClean="0">
                <a:solidFill>
                  <a:srgbClr val="FF0000"/>
                </a:solidFill>
              </a:rPr>
              <a:t>45, </a:t>
            </a:r>
            <a:r>
              <a:rPr lang="zh-CN" altLang="en-US" dirty="0" smtClean="0">
                <a:solidFill>
                  <a:srgbClr val="FF0000"/>
                </a:solidFill>
              </a:rPr>
              <a:t>职称是教授”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exists</a:t>
            </a:r>
            <a:r>
              <a:rPr lang="zh-CN" altLang="en-US" dirty="0" smtClean="0"/>
              <a:t>子查询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150000"/>
              </a:lnSpc>
              <a:buNone/>
              <a:defRPr/>
            </a:pPr>
            <a:r>
              <a:rPr lang="en-US" altLang="zh-CN" dirty="0"/>
              <a:t>[</a:t>
            </a:r>
            <a:r>
              <a:rPr lang="en-US" altLang="zh-CN" dirty="0">
                <a:solidFill>
                  <a:srgbClr val="FF3300"/>
                </a:solidFill>
              </a:rPr>
              <a:t>not</a:t>
            </a:r>
            <a:r>
              <a:rPr lang="en-US" altLang="zh-CN" dirty="0"/>
              <a:t>]  </a:t>
            </a:r>
            <a:r>
              <a:rPr lang="en-US" altLang="zh-CN" dirty="0">
                <a:solidFill>
                  <a:srgbClr val="FF3300"/>
                </a:solidFill>
              </a:rPr>
              <a:t>exists</a:t>
            </a:r>
            <a:r>
              <a:rPr lang="en-US" altLang="zh-CN" dirty="0"/>
              <a:t>  </a:t>
            </a:r>
            <a:r>
              <a:rPr lang="zh-CN" altLang="en-US" dirty="0"/>
              <a:t>（子查询）</a:t>
            </a:r>
          </a:p>
          <a:p>
            <a:pPr lvl="1" algn="ctr" eaLnBrk="1" hangingPunct="1">
              <a:lnSpc>
                <a:spcPct val="150000"/>
              </a:lnSpc>
              <a:buNone/>
              <a:defRPr/>
            </a:pPr>
            <a:r>
              <a:rPr lang="zh-CN" altLang="en-US" dirty="0"/>
              <a:t>判断子查询的结果集合中是否有任何元组存在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43608" y="3645024"/>
            <a:ext cx="7376864" cy="2057400"/>
          </a:xfrm>
          <a:prstGeom prst="rect">
            <a:avLst/>
          </a:prstGeom>
          <a:solidFill>
            <a:srgbClr val="00CCFF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</p:spPr>
        <p:txBody>
          <a:bodyPr anchor="ctr">
            <a:flatTx/>
          </a:bodyPr>
          <a:lstStyle/>
          <a:p>
            <a:pPr algn="just"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/>
                <a:ea typeface="华文新魏" pitchFamily="2" charset="-122"/>
              </a:rPr>
              <a:t>    in</a:t>
            </a:r>
            <a:r>
              <a:rPr lang="zh-CN" altLang="en-US" sz="2800" dirty="0">
                <a:solidFill>
                  <a:schemeClr val="tx1"/>
                </a:solidFill>
                <a:effectLst/>
                <a:ea typeface="华文新魏" pitchFamily="2" charset="-122"/>
              </a:rPr>
              <a:t>后的子查询与外层查询无关，每个子查询执行一次，而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华文新魏" pitchFamily="2" charset="-122"/>
              </a:rPr>
              <a:t>exists</a:t>
            </a:r>
            <a:r>
              <a:rPr lang="zh-CN" altLang="en-US" sz="2800" dirty="0">
                <a:solidFill>
                  <a:schemeClr val="tx1"/>
                </a:solidFill>
                <a:effectLst/>
                <a:ea typeface="华文新魏" pitchFamily="2" charset="-122"/>
              </a:rPr>
              <a:t>后的子查询与外层查询有关，需要执行多次，称之为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相关子查询</a:t>
            </a:r>
          </a:p>
        </p:txBody>
      </p:sp>
    </p:spTree>
    <p:extLst>
      <p:ext uri="{BB962C8B-B14F-4D97-AF65-F5344CB8AC3E}">
        <p14:creationId xmlns:p14="http://schemas.microsoft.com/office/powerpoint/2010/main" val="32605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exists</a:t>
            </a:r>
            <a:r>
              <a:rPr lang="zh-CN" altLang="en-US" dirty="0"/>
              <a:t>子查询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dirty="0" smtClean="0"/>
              <a:t>示例：列出</a:t>
            </a:r>
            <a:r>
              <a:rPr lang="zh-CN" altLang="en-US" dirty="0"/>
              <a:t>选修了</a:t>
            </a:r>
            <a:r>
              <a:rPr lang="en-US" altLang="zh-CN" dirty="0"/>
              <a:t>c1</a:t>
            </a:r>
            <a:r>
              <a:rPr lang="zh-CN" altLang="en-US" dirty="0"/>
              <a:t>号课程的学生姓名</a:t>
            </a:r>
          </a:p>
          <a:p>
            <a:pPr lvl="1" eaLnBrk="1" hangingPunct="1">
              <a:spcBef>
                <a:spcPct val="40000"/>
              </a:spcBef>
              <a:buNone/>
            </a:pPr>
            <a:r>
              <a:rPr lang="zh-CN" altLang="en-US" b="1" dirty="0"/>
              <a:t>      </a:t>
            </a:r>
            <a:r>
              <a:rPr lang="en-US" altLang="zh-CN" b="1" dirty="0"/>
              <a:t>select</a:t>
            </a:r>
            <a:r>
              <a:rPr lang="en-US" altLang="zh-CN" dirty="0"/>
              <a:t>    SNAME</a:t>
            </a:r>
          </a:p>
          <a:p>
            <a:pPr lvl="1" eaLnBrk="1" hangingPunct="1">
              <a:spcBef>
                <a:spcPct val="40000"/>
              </a:spcBef>
              <a:buNone/>
            </a:pPr>
            <a:r>
              <a:rPr lang="en-US" altLang="zh-CN" dirty="0"/>
              <a:t>      </a:t>
            </a:r>
            <a:r>
              <a:rPr lang="en-US" altLang="zh-CN" b="1" dirty="0"/>
              <a:t>from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chemeClr val="hlink"/>
                </a:solidFill>
              </a:rPr>
              <a:t>S</a:t>
            </a:r>
          </a:p>
          <a:p>
            <a:pPr lvl="1" eaLnBrk="1" hangingPunct="1">
              <a:spcBef>
                <a:spcPct val="40000"/>
              </a:spcBef>
              <a:buNone/>
            </a:pPr>
            <a:r>
              <a:rPr lang="en-US" altLang="zh-CN" dirty="0"/>
              <a:t>     </a:t>
            </a:r>
            <a:r>
              <a:rPr lang="en-US" altLang="zh-CN" b="1" dirty="0"/>
              <a:t>where</a:t>
            </a:r>
            <a:r>
              <a:rPr lang="en-US" altLang="zh-CN" dirty="0"/>
              <a:t>   exists</a:t>
            </a:r>
            <a:r>
              <a:rPr lang="en-US" altLang="zh-CN" b="1" dirty="0"/>
              <a:t> </a:t>
            </a:r>
          </a:p>
          <a:p>
            <a:pPr lvl="1" eaLnBrk="1" hangingPunct="1">
              <a:spcBef>
                <a:spcPct val="40000"/>
              </a:spcBef>
              <a:buNone/>
            </a:pPr>
            <a:r>
              <a:rPr lang="en-US" altLang="zh-CN" b="1" dirty="0"/>
              <a:t>			</a:t>
            </a:r>
            <a:r>
              <a:rPr lang="en-US" altLang="zh-CN" dirty="0"/>
              <a:t>(</a:t>
            </a:r>
            <a:r>
              <a:rPr lang="en-US" altLang="zh-CN" b="1" dirty="0"/>
              <a:t>select	</a:t>
            </a:r>
            <a:r>
              <a:rPr lang="en-US" altLang="zh-CN" dirty="0"/>
              <a:t>*</a:t>
            </a:r>
          </a:p>
          <a:p>
            <a:pPr lvl="1" eaLnBrk="1" hangingPunct="1">
              <a:spcBef>
                <a:spcPct val="40000"/>
              </a:spcBef>
              <a:buNone/>
            </a:pPr>
            <a:r>
              <a:rPr lang="en-US" altLang="zh-CN" dirty="0"/>
              <a:t>			</a:t>
            </a:r>
            <a:r>
              <a:rPr lang="en-US" altLang="zh-CN" b="1" dirty="0"/>
              <a:t>from</a:t>
            </a:r>
            <a:r>
              <a:rPr lang="en-US" altLang="zh-CN" dirty="0"/>
              <a:t>      	SC</a:t>
            </a:r>
          </a:p>
          <a:p>
            <a:pPr lvl="1" eaLnBrk="1" hangingPunct="1">
              <a:spcBef>
                <a:spcPct val="40000"/>
              </a:spcBef>
              <a:buNone/>
            </a:pPr>
            <a:r>
              <a:rPr lang="en-US" altLang="zh-CN" dirty="0"/>
              <a:t>     	</a:t>
            </a:r>
            <a:r>
              <a:rPr lang="en-US" altLang="zh-CN" b="1" dirty="0"/>
              <a:t>where</a:t>
            </a:r>
            <a:r>
              <a:rPr lang="en-US" altLang="zh-CN" dirty="0"/>
              <a:t>    	C# = c1</a:t>
            </a:r>
          </a:p>
          <a:p>
            <a:pPr lvl="1" eaLnBrk="1" hangingPunct="1">
              <a:spcBef>
                <a:spcPct val="40000"/>
              </a:spcBef>
              <a:buNone/>
            </a:pPr>
            <a:r>
              <a:rPr lang="en-US" altLang="zh-CN" dirty="0"/>
              <a:t>           		</a:t>
            </a:r>
            <a:r>
              <a:rPr lang="en-US" altLang="zh-CN" b="1" dirty="0"/>
              <a:t>and</a:t>
            </a:r>
            <a:r>
              <a:rPr lang="en-US" altLang="zh-CN" dirty="0"/>
              <a:t>  	S# = </a:t>
            </a:r>
            <a:r>
              <a:rPr lang="en-US" altLang="zh-CN" dirty="0">
                <a:solidFill>
                  <a:schemeClr val="hlink"/>
                </a:solidFill>
              </a:rPr>
              <a:t>S</a:t>
            </a:r>
            <a:r>
              <a:rPr lang="en-US" altLang="zh-CN" dirty="0"/>
              <a:t>.S#)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476021"/>
              </p:ext>
            </p:extLst>
          </p:nvPr>
        </p:nvGraphicFramePr>
        <p:xfrm>
          <a:off x="4570627" y="2348880"/>
          <a:ext cx="16548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55437"/>
              </p:ext>
            </p:extLst>
          </p:nvPr>
        </p:nvGraphicFramePr>
        <p:xfrm>
          <a:off x="7721857" y="2305680"/>
          <a:ext cx="11706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C#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 bwMode="auto">
          <a:xfrm flipV="1">
            <a:off x="6228184" y="2780928"/>
            <a:ext cx="136815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legacyObliqueTopRight"/>
            <a:lightRig rig="legacyFlat3" dir="b"/>
          </a:scene3d>
          <a:sp3d extrusionH="76200" prstMaterial="legacyMatte">
            <a:extrusionClr>
              <a:schemeClr val="tx1"/>
            </a:extrusionClr>
          </a:sp3d>
        </p:spPr>
      </p:cxnSp>
      <p:sp>
        <p:nvSpPr>
          <p:cNvPr id="7" name="TextBox 11"/>
          <p:cNvSpPr txBox="1"/>
          <p:nvPr/>
        </p:nvSpPr>
        <p:spPr>
          <a:xfrm>
            <a:off x="6372200" y="252483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(s1,c1)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6228184" y="3212976"/>
            <a:ext cx="136815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legacyObliqueTopRight"/>
            <a:lightRig rig="legacyFlat3" dir="b"/>
          </a:scene3d>
          <a:sp3d extrusionH="76200" prstMaterial="legacyMatte">
            <a:extrusionClr>
              <a:schemeClr val="tx1"/>
            </a:extrusionClr>
          </a:sp3d>
        </p:spPr>
      </p:cxnSp>
      <p:sp>
        <p:nvSpPr>
          <p:cNvPr id="9" name="TextBox 13"/>
          <p:cNvSpPr txBox="1"/>
          <p:nvPr/>
        </p:nvSpPr>
        <p:spPr>
          <a:xfrm>
            <a:off x="6372200" y="295688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(s2,c1)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6228184" y="3573016"/>
            <a:ext cx="136815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legacyObliqueTopRight"/>
            <a:lightRig rig="legacyFlat3" dir="b"/>
          </a:scene3d>
          <a:sp3d extrusionH="76200" prstMaterial="legacyMatte">
            <a:extrusionClr>
              <a:schemeClr val="tx1"/>
            </a:extrusionClr>
          </a:sp3d>
        </p:spPr>
      </p:cxnSp>
      <p:sp>
        <p:nvSpPr>
          <p:cNvPr id="11" name="TextBox 15"/>
          <p:cNvSpPr txBox="1"/>
          <p:nvPr/>
        </p:nvSpPr>
        <p:spPr>
          <a:xfrm>
            <a:off x="6372200" y="338893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(s3,c1)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9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子查询中的属性解析匹配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140968"/>
            <a:ext cx="41764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solidFill>
                  <a:schemeClr val="tx2"/>
                </a:solidFill>
              </a:rPr>
              <a:t>select   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sno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algn="just"/>
            <a:r>
              <a:rPr lang="en-US" altLang="zh-CN" sz="2400" dirty="0" smtClean="0">
                <a:solidFill>
                  <a:schemeClr val="tx2"/>
                </a:solidFill>
              </a:rPr>
              <a:t>from     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MyS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algn="just"/>
            <a:r>
              <a:rPr lang="en-US" altLang="zh-CN" sz="2400" dirty="0" smtClean="0">
                <a:solidFill>
                  <a:schemeClr val="tx2"/>
                </a:solidFill>
              </a:rPr>
              <a:t>where   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sno</a:t>
            </a:r>
            <a:r>
              <a:rPr lang="en-US" altLang="zh-CN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not in</a:t>
            </a:r>
          </a:p>
          <a:p>
            <a:pPr algn="just"/>
            <a:r>
              <a:rPr lang="en-US" altLang="zh-CN" sz="2400" dirty="0" smtClean="0">
                <a:solidFill>
                  <a:schemeClr val="tx2"/>
                </a:solidFill>
              </a:rPr>
              <a:t>     ( select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sno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zh-CN" sz="2400" dirty="0" smtClean="0">
                <a:solidFill>
                  <a:schemeClr val="tx2"/>
                </a:solidFill>
              </a:rPr>
              <a:t>       from       SC</a:t>
            </a:r>
          </a:p>
          <a:p>
            <a:pPr algn="just"/>
            <a:r>
              <a:rPr lang="en-US" altLang="zh-CN" sz="2400" dirty="0" smtClean="0">
                <a:solidFill>
                  <a:schemeClr val="tx2"/>
                </a:solidFill>
              </a:rPr>
              <a:t>       where     C# = ‘c01’ )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3068960"/>
            <a:ext cx="3888432" cy="3340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select    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sno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from     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MyS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where   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sno</a:t>
            </a:r>
            <a:r>
              <a:rPr lang="en-US" altLang="zh-CN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not in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     ( select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MyS.sno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       from       SC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       where     C# = ‘c01’ )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499992" y="1668408"/>
          <a:ext cx="14401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C#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771800" y="1668408"/>
          <a:ext cx="10317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004048" y="1268760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SC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66796" y="1196752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MyS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悟空：空即是色 色即是空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4473694"/>
            <a:ext cx="7200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solidFill>
                  <a:srgbClr val="660033"/>
                </a:solidFill>
              </a:rPr>
              <a:t>select 		* </a:t>
            </a:r>
          </a:p>
          <a:p>
            <a:pPr algn="just"/>
            <a:r>
              <a:rPr lang="en-US" altLang="zh-CN" sz="2400" dirty="0" smtClean="0">
                <a:solidFill>
                  <a:srgbClr val="660033"/>
                </a:solidFill>
              </a:rPr>
              <a:t>from 		t1 </a:t>
            </a:r>
          </a:p>
          <a:p>
            <a:pPr algn="just"/>
            <a:r>
              <a:rPr lang="en-US" altLang="zh-CN" sz="2400" dirty="0" smtClean="0">
                <a:solidFill>
                  <a:srgbClr val="660033"/>
                </a:solidFill>
              </a:rPr>
              <a:t>where 	not exists </a:t>
            </a:r>
          </a:p>
          <a:p>
            <a:pPr algn="just"/>
            <a:r>
              <a:rPr lang="en-US" altLang="zh-CN" sz="2400" dirty="0" smtClean="0">
                <a:solidFill>
                  <a:srgbClr val="660033"/>
                </a:solidFill>
              </a:rPr>
              <a:t>		( select  *  from  t2  where a = b 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34189"/>
              </p:ext>
            </p:extLst>
          </p:nvPr>
        </p:nvGraphicFramePr>
        <p:xfrm>
          <a:off x="2483768" y="1488966"/>
          <a:ext cx="10317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67943"/>
              </p:ext>
            </p:extLst>
          </p:nvPr>
        </p:nvGraphicFramePr>
        <p:xfrm>
          <a:off x="4572000" y="1488966"/>
          <a:ext cx="10317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627784" y="1017310"/>
            <a:ext cx="410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88024" y="1017310"/>
            <a:ext cx="410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59632" y="2753886"/>
            <a:ext cx="59766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/>
              <a:t>select 		* </a:t>
            </a:r>
          </a:p>
          <a:p>
            <a:pPr algn="just"/>
            <a:r>
              <a:rPr lang="en-US" altLang="zh-CN" sz="2400" dirty="0" smtClean="0"/>
              <a:t>from 		t1 </a:t>
            </a:r>
          </a:p>
          <a:p>
            <a:pPr algn="just"/>
            <a:r>
              <a:rPr lang="en-US" altLang="zh-CN" sz="2400" dirty="0" smtClean="0"/>
              <a:t>where 	a   not in ( select * from  t2 )</a:t>
            </a:r>
          </a:p>
        </p:txBody>
      </p:sp>
      <p:sp>
        <p:nvSpPr>
          <p:cNvPr id="10" name="矩形 9"/>
          <p:cNvSpPr/>
          <p:nvPr/>
        </p:nvSpPr>
        <p:spPr>
          <a:xfrm>
            <a:off x="6396372" y="4905742"/>
            <a:ext cx="16594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返回</a:t>
            </a:r>
            <a:r>
              <a:rPr lang="en-US" altLang="zh-CN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1, 2</a:t>
            </a:r>
            <a:endParaRPr lang="zh-CN" altLang="en-US" sz="32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00192" y="2889518"/>
            <a:ext cx="18517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返回空集</a:t>
            </a:r>
            <a:endParaRPr lang="zh-CN" altLang="en-US" sz="32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82405"/>
              </p:ext>
            </p:extLst>
          </p:nvPr>
        </p:nvGraphicFramePr>
        <p:xfrm>
          <a:off x="6432376" y="1473354"/>
          <a:ext cx="10317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6648399" y="1001698"/>
            <a:ext cx="4106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0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35" name="WordArt 15"/>
          <p:cNvSpPr>
            <a:spLocks noChangeArrowheads="1" noChangeShapeType="1" noTextEdit="1"/>
          </p:cNvSpPr>
          <p:nvPr/>
        </p:nvSpPr>
        <p:spPr bwMode="auto">
          <a:xfrm>
            <a:off x="8459788" y="1285875"/>
            <a:ext cx="576262" cy="5095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行楷"/>
                <a:ea typeface="华文行楷"/>
              </a:rPr>
              <a:t>北</a:t>
            </a:r>
          </a:p>
          <a:p>
            <a:r>
              <a:rPr lang="zh-CN" altLang="en-US" sz="3600" kern="1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行楷"/>
                <a:ea typeface="华文行楷"/>
              </a:rPr>
              <a:t>京</a:t>
            </a:r>
          </a:p>
          <a:p>
            <a:r>
              <a:rPr lang="zh-CN" altLang="en-US" sz="3600" kern="1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行楷"/>
                <a:ea typeface="华文行楷"/>
              </a:rPr>
              <a:t>无</a:t>
            </a:r>
          </a:p>
          <a:p>
            <a:r>
              <a:rPr lang="zh-CN" altLang="en-US" sz="3600" kern="1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行楷"/>
                <a:ea typeface="华文行楷"/>
              </a:rPr>
              <a:t>处</a:t>
            </a:r>
          </a:p>
          <a:p>
            <a:r>
              <a:rPr lang="zh-CN" altLang="en-US" sz="3600" kern="1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行楷"/>
                <a:ea typeface="华文行楷"/>
              </a:rPr>
              <a:t>不</a:t>
            </a:r>
          </a:p>
          <a:p>
            <a:r>
              <a:rPr lang="zh-CN" altLang="en-US" sz="3600" kern="1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行楷"/>
                <a:ea typeface="华文行楷"/>
              </a:rPr>
              <a:t>飞</a:t>
            </a:r>
          </a:p>
          <a:p>
            <a:r>
              <a:rPr lang="zh-CN" altLang="en-US" sz="3600" kern="1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行楷"/>
                <a:ea typeface="华文行楷"/>
              </a:rPr>
              <a:t>沙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除法在</a:t>
            </a:r>
            <a:r>
              <a:rPr lang="en-US" altLang="zh-CN" smtClean="0"/>
              <a:t>SQL</a:t>
            </a:r>
            <a:r>
              <a:rPr lang="zh-CN" altLang="en-US" smtClean="0"/>
              <a:t>中的表达</a:t>
            </a:r>
          </a:p>
        </p:txBody>
      </p:sp>
      <p:graphicFrame>
        <p:nvGraphicFramePr>
          <p:cNvPr id="773124" name="Object 4"/>
          <p:cNvGraphicFramePr>
            <a:graphicFrameLocks noChangeAspect="1"/>
          </p:cNvGraphicFramePr>
          <p:nvPr/>
        </p:nvGraphicFramePr>
        <p:xfrm>
          <a:off x="971550" y="1268413"/>
          <a:ext cx="30241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公式" r:id="rId4" imgW="1460160" imgH="279360" progId="Equation.3">
                  <p:embed/>
                </p:oleObj>
              </mc:Choice>
              <mc:Fallback>
                <p:oleObj name="公式" r:id="rId4" imgW="146016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68413"/>
                        <a:ext cx="3024188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3125" name="WordArt 5"/>
          <p:cNvSpPr>
            <a:spLocks noChangeArrowheads="1" noChangeShapeType="1" noTextEdit="1"/>
          </p:cNvSpPr>
          <p:nvPr/>
        </p:nvSpPr>
        <p:spPr bwMode="auto">
          <a:xfrm>
            <a:off x="1760538" y="5516563"/>
            <a:ext cx="5114925" cy="3667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You cannot be too careful</a:t>
            </a:r>
            <a:endParaRPr lang="zh-CN" altLang="en-US" sz="3600" kern="10" dirty="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/>
              <a:ea typeface="隶书"/>
            </a:endParaRPr>
          </a:p>
        </p:txBody>
      </p:sp>
      <p:sp>
        <p:nvSpPr>
          <p:cNvPr id="773126" name="WordArt 6"/>
          <p:cNvSpPr>
            <a:spLocks noChangeArrowheads="1" noChangeShapeType="1" noTextEdit="1"/>
          </p:cNvSpPr>
          <p:nvPr/>
        </p:nvSpPr>
        <p:spPr bwMode="auto">
          <a:xfrm>
            <a:off x="869950" y="6143625"/>
            <a:ext cx="7366000" cy="441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三年来，我独自一人，无时无刻思念着你</a:t>
            </a:r>
          </a:p>
        </p:txBody>
      </p:sp>
      <p:sp>
        <p:nvSpPr>
          <p:cNvPr id="773128" name="WordArt 8"/>
          <p:cNvSpPr>
            <a:spLocks noChangeArrowheads="1" noChangeShapeType="1" noTextEdit="1"/>
          </p:cNvSpPr>
          <p:nvPr/>
        </p:nvSpPr>
        <p:spPr bwMode="auto">
          <a:xfrm>
            <a:off x="808038" y="2025650"/>
            <a:ext cx="7508875" cy="3476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Negation Plus Negation Means Affirmation</a:t>
            </a:r>
            <a:endParaRPr lang="zh-CN" altLang="en-US" sz="36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773130" name="WordArt 10"/>
          <p:cNvSpPr>
            <a:spLocks noChangeArrowheads="1" noChangeShapeType="1" noTextEdit="1"/>
          </p:cNvSpPr>
          <p:nvPr/>
        </p:nvSpPr>
        <p:spPr bwMode="auto">
          <a:xfrm>
            <a:off x="1835150" y="4581525"/>
            <a:ext cx="5327650" cy="6477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Nothing is nothing at all</a:t>
            </a:r>
            <a:endParaRPr lang="zh-CN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773131" name="WordArt 11"/>
          <p:cNvSpPr>
            <a:spLocks noChangeArrowheads="1" noChangeShapeType="1" noTextEdit="1"/>
          </p:cNvSpPr>
          <p:nvPr/>
        </p:nvSpPr>
        <p:spPr bwMode="auto">
          <a:xfrm>
            <a:off x="762000" y="3251200"/>
            <a:ext cx="7240588" cy="3476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宋体"/>
                <a:ea typeface="宋体"/>
              </a:rPr>
              <a:t>There is no success without hardships</a:t>
            </a:r>
            <a:endParaRPr lang="zh-CN" altLang="en-US" sz="3600" i="1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773132" name="WordArt 12"/>
          <p:cNvSpPr>
            <a:spLocks noChangeArrowheads="1" noChangeShapeType="1" noTextEdit="1"/>
          </p:cNvSpPr>
          <p:nvPr/>
        </p:nvSpPr>
        <p:spPr bwMode="auto">
          <a:xfrm>
            <a:off x="2103438" y="2551103"/>
            <a:ext cx="4911725" cy="44926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zh-CN" altLang="en-US" sz="36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/>
                <a:latin typeface="隶书"/>
                <a:ea typeface="隶书"/>
              </a:rPr>
              <a:t>否定之否定  </a:t>
            </a:r>
            <a:r>
              <a:rPr lang="en-US" altLang="zh-CN" sz="3600" kern="10" dirty="0" err="1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/>
                <a:latin typeface="隶书"/>
                <a:ea typeface="隶书"/>
              </a:rPr>
              <a:t>vs</a:t>
            </a:r>
            <a:r>
              <a:rPr lang="en-US" altLang="zh-CN" sz="36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/>
                <a:latin typeface="隶书"/>
                <a:ea typeface="隶书"/>
              </a:rPr>
              <a:t>  </a:t>
            </a:r>
            <a:r>
              <a:rPr lang="zh-CN" altLang="en-US" sz="36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/>
                <a:latin typeface="隶书"/>
                <a:ea typeface="隶书"/>
              </a:rPr>
              <a:t>双重否定</a:t>
            </a:r>
          </a:p>
        </p:txBody>
      </p:sp>
      <p:sp>
        <p:nvSpPr>
          <p:cNvPr id="773133" name="WordArt 13"/>
          <p:cNvSpPr>
            <a:spLocks noChangeArrowheads="1" noChangeShapeType="1" noTextEdit="1"/>
          </p:cNvSpPr>
          <p:nvPr/>
        </p:nvSpPr>
        <p:spPr bwMode="auto">
          <a:xfrm>
            <a:off x="900113" y="3933825"/>
            <a:ext cx="7343775" cy="1150938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You cannot make egg rolls with out breaking eggs</a:t>
            </a:r>
            <a:endParaRPr lang="zh-CN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773134" name="WordArt 14"/>
          <p:cNvSpPr>
            <a:spLocks noChangeArrowheads="1" noChangeShapeType="1" noTextEdit="1"/>
          </p:cNvSpPr>
          <p:nvPr/>
        </p:nvSpPr>
        <p:spPr bwMode="auto">
          <a:xfrm>
            <a:off x="107950" y="1428750"/>
            <a:ext cx="576263" cy="495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行楷"/>
                <a:ea typeface="华文行楷"/>
              </a:rPr>
              <a:t>满</a:t>
            </a:r>
          </a:p>
          <a:p>
            <a:r>
              <a:rPr lang="zh-CN" altLang="en-US" sz="3600" kern="1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行楷"/>
                <a:ea typeface="华文行楷"/>
              </a:rPr>
              <a:t>城</a:t>
            </a:r>
          </a:p>
          <a:p>
            <a:r>
              <a:rPr lang="zh-CN" altLang="en-US" sz="3600" kern="1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行楷"/>
                <a:ea typeface="华文行楷"/>
              </a:rPr>
              <a:t>尽</a:t>
            </a:r>
          </a:p>
          <a:p>
            <a:r>
              <a:rPr lang="zh-CN" altLang="en-US" sz="3600" kern="1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行楷"/>
                <a:ea typeface="华文行楷"/>
              </a:rPr>
              <a:t>带</a:t>
            </a:r>
          </a:p>
          <a:p>
            <a:r>
              <a:rPr lang="zh-CN" altLang="en-US" sz="3600" kern="1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行楷"/>
                <a:ea typeface="华文行楷"/>
              </a:rPr>
              <a:t>黄</a:t>
            </a:r>
          </a:p>
          <a:p>
            <a:r>
              <a:rPr lang="zh-CN" altLang="en-US" sz="3600" kern="1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行楷"/>
                <a:ea typeface="华文行楷"/>
              </a:rPr>
              <a:t>金</a:t>
            </a:r>
          </a:p>
          <a:p>
            <a:r>
              <a:rPr lang="zh-CN" altLang="en-US" sz="3600" kern="1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行楷"/>
                <a:ea typeface="华文行楷"/>
              </a:rPr>
              <a:t>甲</a:t>
            </a:r>
          </a:p>
        </p:txBody>
      </p:sp>
      <p:graphicFrame>
        <p:nvGraphicFramePr>
          <p:cNvPr id="773136" name="Object 16"/>
          <p:cNvGraphicFramePr>
            <a:graphicFrameLocks noChangeAspect="1"/>
          </p:cNvGraphicFramePr>
          <p:nvPr/>
        </p:nvGraphicFramePr>
        <p:xfrm>
          <a:off x="4211638" y="1341438"/>
          <a:ext cx="40322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公式" r:id="rId6" imgW="1688760" imgH="203040" progId="Equation.3">
                  <p:embed/>
                </p:oleObj>
              </mc:Choice>
              <mc:Fallback>
                <p:oleObj name="公式" r:id="rId6" imgW="168876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341438"/>
                        <a:ext cx="403225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3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73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73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73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73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73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7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800" decel="100000" fill="hold"/>
                                        <p:tgtEl>
                                          <p:spTgt spid="77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7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73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73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0" decel="100000" fill="hold"/>
                                        <p:tgtEl>
                                          <p:spTgt spid="773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73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0"/>
                                        <p:tgtEl>
                                          <p:spTgt spid="773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773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700" decel="100000" fill="hold"/>
                                        <p:tgtEl>
                                          <p:spTgt spid="773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773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0"/>
                                        <p:tgtEl>
                                          <p:spTgt spid="773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3000" fill="hold"/>
                                        <p:tgtEl>
                                          <p:spTgt spid="77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700" decel="100000" fill="hold"/>
                                        <p:tgtEl>
                                          <p:spTgt spid="77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77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73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773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800" decel="100000" fill="hold"/>
                                        <p:tgtEl>
                                          <p:spTgt spid="77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7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73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773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800" decel="100000" fill="hold"/>
                                        <p:tgtEl>
                                          <p:spTgt spid="773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73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773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800" decel="100000" fill="hold"/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800" decel="100000" fill="hold"/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73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800" decel="100000" fill="hold"/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35" grpId="0" animBg="1"/>
      <p:bldP spid="773125" grpId="0" animBg="1"/>
      <p:bldP spid="773126" grpId="0" animBg="1"/>
      <p:bldP spid="773128" grpId="0" animBg="1"/>
      <p:bldP spid="773130" grpId="0" animBg="1"/>
      <p:bldP spid="773131" grpId="0" animBg="1"/>
      <p:bldP spid="773133" grpId="0" animBg="1"/>
      <p:bldP spid="77313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亨普尔悖论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 smtClean="0"/>
              <a:t>归纳法：如果实例</a:t>
            </a:r>
            <a:r>
              <a:rPr lang="en-US" altLang="zh-CN" dirty="0" smtClean="0"/>
              <a:t>X </a:t>
            </a:r>
            <a:r>
              <a:rPr lang="zh-CN" altLang="en-US" dirty="0" smtClean="0"/>
              <a:t>被观察到和论断 </a:t>
            </a:r>
            <a:r>
              <a:rPr lang="en-US" altLang="zh-CN" dirty="0" smtClean="0"/>
              <a:t>T </a:t>
            </a:r>
            <a:r>
              <a:rPr lang="zh-CN" altLang="en-US" dirty="0" smtClean="0"/>
              <a:t>相符合，那么论断 </a:t>
            </a:r>
            <a:r>
              <a:rPr lang="en-US" altLang="zh-CN" dirty="0" smtClean="0"/>
              <a:t>T </a:t>
            </a:r>
            <a:r>
              <a:rPr lang="zh-CN" altLang="en-US" dirty="0" smtClean="0"/>
              <a:t>正确的概率增加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“所有乌鸦都是黑色的”：观察到的每只黑色乌鸦都增加命题的信任度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“所有不是黑的东西不是乌鸦”：我从未见过紫牛，但若我见到一头，乌鸦皆黑的概率，会更加可能是一么？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火鸡悖论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88913"/>
            <a:ext cx="8839200" cy="65166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dirty="0" smtClean="0"/>
              <a:t>列出选修了全部课程的学生姓名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select	</a:t>
            </a:r>
            <a:r>
              <a:rPr lang="en-US" altLang="zh-CN" dirty="0" smtClean="0"/>
              <a:t>	SNAME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from</a:t>
            </a:r>
            <a:r>
              <a:rPr lang="en-US" altLang="zh-CN" dirty="0" smtClean="0"/>
              <a:t>    	S  S1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where</a:t>
            </a:r>
            <a:r>
              <a:rPr lang="en-US" altLang="zh-CN" dirty="0" smtClean="0"/>
              <a:t>    	</a:t>
            </a:r>
            <a:r>
              <a:rPr lang="en-US" altLang="zh-CN" b="1" dirty="0" smtClean="0"/>
              <a:t>not exists</a:t>
            </a:r>
            <a:endParaRPr lang="en-US" altLang="zh-CN" dirty="0" smtClean="0"/>
          </a:p>
          <a:p>
            <a:pPr lvl="1" algn="l" eaLnBrk="1" hangingPunct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b="1" dirty="0" smtClean="0"/>
              <a:t>			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select</a:t>
            </a:r>
            <a:r>
              <a:rPr lang="en-US" altLang="zh-CN" dirty="0" smtClean="0"/>
              <a:t>    	C#</a:t>
            </a:r>
          </a:p>
          <a:p>
            <a:pPr lvl="1" algn="l" eaLnBrk="1" hangingPunct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/>
              <a:t>			</a:t>
            </a:r>
            <a:r>
              <a:rPr lang="en-US" altLang="zh-CN" b="1" dirty="0" smtClean="0"/>
              <a:t>from</a:t>
            </a:r>
            <a:r>
              <a:rPr lang="en-US" altLang="zh-CN" dirty="0" smtClean="0"/>
              <a:t>      	C  C1</a:t>
            </a:r>
          </a:p>
          <a:p>
            <a:pPr lvl="1" algn="l" eaLnBrk="1" hangingPunct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/>
              <a:t>			</a:t>
            </a:r>
            <a:r>
              <a:rPr lang="en-US" altLang="zh-CN" b="1" dirty="0" smtClean="0"/>
              <a:t>where</a:t>
            </a:r>
            <a:r>
              <a:rPr lang="en-US" altLang="zh-CN" dirty="0" smtClean="0"/>
              <a:t>  	</a:t>
            </a:r>
            <a:r>
              <a:rPr lang="en-US" altLang="zh-CN" b="1" dirty="0" smtClean="0"/>
              <a:t>not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exists</a:t>
            </a:r>
          </a:p>
          <a:p>
            <a:pPr lvl="1" algn="l" eaLnBrk="1" hangingPunct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b="1" dirty="0" smtClean="0"/>
              <a:t>				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select	</a:t>
            </a:r>
            <a:r>
              <a:rPr lang="en-US" altLang="zh-CN" dirty="0" smtClean="0"/>
              <a:t>*</a:t>
            </a:r>
          </a:p>
          <a:p>
            <a:pPr lvl="1" algn="l" eaLnBrk="1" hangingPunct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/>
              <a:t>				</a:t>
            </a:r>
            <a:r>
              <a:rPr lang="en-US" altLang="zh-CN" b="1" dirty="0" smtClean="0"/>
              <a:t>from</a:t>
            </a:r>
            <a:r>
              <a:rPr lang="en-US" altLang="zh-CN" dirty="0" smtClean="0"/>
              <a:t>      	SC</a:t>
            </a:r>
          </a:p>
          <a:p>
            <a:pPr lvl="1" algn="l" eaLnBrk="1" hangingPunct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/>
              <a:t>				</a:t>
            </a:r>
            <a:r>
              <a:rPr lang="en-US" altLang="zh-CN" b="1" dirty="0" smtClean="0"/>
              <a:t>where</a:t>
            </a:r>
            <a:r>
              <a:rPr lang="en-US" altLang="zh-CN" dirty="0" smtClean="0"/>
              <a:t>     	C# = C1.C#</a:t>
            </a:r>
          </a:p>
          <a:p>
            <a:pPr lvl="1" algn="l" eaLnBrk="1" hangingPunct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/>
              <a:t>					</a:t>
            </a:r>
            <a:r>
              <a:rPr lang="en-US" altLang="zh-CN" b="1" dirty="0" smtClean="0"/>
              <a:t>and	</a:t>
            </a:r>
            <a:r>
              <a:rPr lang="en-US" altLang="zh-CN" dirty="0" smtClean="0"/>
              <a:t>S# = S1.S# ))</a:t>
            </a:r>
          </a:p>
        </p:txBody>
      </p:sp>
      <p:sp>
        <p:nvSpPr>
          <p:cNvPr id="4" name="矩形 3"/>
          <p:cNvSpPr/>
          <p:nvPr/>
        </p:nvSpPr>
        <p:spPr>
          <a:xfrm>
            <a:off x="4825086" y="819289"/>
            <a:ext cx="3845925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2800" spc="50" dirty="0" smtClean="0">
                <a:ln w="11430"/>
                <a:solidFill>
                  <a:srgbClr val="FF0000"/>
                </a:solidFill>
                <a:effectLst/>
                <a:latin typeface="+mn-ea"/>
                <a:ea typeface="+mn-ea"/>
              </a:rPr>
              <a:t>学生</a:t>
            </a:r>
            <a:r>
              <a:rPr lang="en-US" altLang="zh-CN" sz="2800" spc="50" dirty="0" smtClean="0">
                <a:ln w="11430"/>
                <a:solidFill>
                  <a:srgbClr val="FF0000"/>
                </a:solidFill>
                <a:effectLst/>
                <a:latin typeface="+mn-ea"/>
                <a:ea typeface="+mn-ea"/>
              </a:rPr>
              <a:t>s1</a:t>
            </a:r>
            <a:r>
              <a:rPr lang="zh-CN" altLang="en-US" sz="2800" spc="50" dirty="0" smtClean="0">
                <a:ln w="11430"/>
                <a:solidFill>
                  <a:srgbClr val="FF0000"/>
                </a:solidFill>
                <a:effectLst/>
                <a:latin typeface="+mn-ea"/>
                <a:ea typeface="+mn-ea"/>
              </a:rPr>
              <a:t>选修了所有课程</a:t>
            </a:r>
            <a:endParaRPr lang="en-US" altLang="zh-CN" sz="2800" spc="50" dirty="0" smtClean="0">
              <a:ln w="11430"/>
              <a:solidFill>
                <a:srgbClr val="FF0000"/>
              </a:solidFill>
              <a:effectLst/>
              <a:latin typeface="+mn-ea"/>
              <a:ea typeface="+mn-ea"/>
            </a:endParaRPr>
          </a:p>
          <a:p>
            <a:r>
              <a:rPr lang="zh-CN" altLang="zh-CN" sz="2800" spc="50" dirty="0" smtClean="0">
                <a:ln w="11430"/>
                <a:solidFill>
                  <a:srgbClr val="FF0000"/>
                </a:solidFill>
                <a:effectLst/>
                <a:latin typeface="+mn-ea"/>
                <a:ea typeface="+mn-ea"/>
                <a:sym typeface="Wingdings"/>
              </a:rPr>
              <a:t></a:t>
            </a:r>
            <a:endParaRPr lang="zh-CN" altLang="en-US" sz="2800" spc="50" dirty="0" smtClean="0">
              <a:ln w="11430"/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6135" y="2048649"/>
            <a:ext cx="3240361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zh-CN" altLang="en-US" sz="2800" spc="50" dirty="0" smtClean="0">
                <a:ln w="11430"/>
                <a:solidFill>
                  <a:srgbClr val="FF0000"/>
                </a:solidFill>
                <a:effectLst/>
                <a:latin typeface="+mn-ea"/>
                <a:ea typeface="+mn-ea"/>
              </a:rPr>
              <a:t>不存在</a:t>
            </a:r>
            <a:endParaRPr lang="en-US" altLang="zh-CN" sz="2800" spc="50" dirty="0" smtClean="0">
              <a:ln w="11430"/>
              <a:solidFill>
                <a:srgbClr val="FF0000"/>
              </a:solidFill>
              <a:effectLst/>
              <a:latin typeface="+mn-ea"/>
              <a:ea typeface="+mn-ea"/>
            </a:endParaRPr>
          </a:p>
          <a:p>
            <a:pPr algn="just"/>
            <a:r>
              <a:rPr lang="en-US" altLang="zh-CN" sz="2800" spc="50" dirty="0" smtClean="0">
                <a:ln w="11430"/>
                <a:solidFill>
                  <a:srgbClr val="FF0000"/>
                </a:solidFill>
                <a:effectLst/>
                <a:latin typeface="+mn-ea"/>
                <a:ea typeface="+mn-ea"/>
              </a:rPr>
              <a:t> (</a:t>
            </a:r>
            <a:r>
              <a:rPr lang="zh-CN" altLang="en-US" sz="2800" spc="50" dirty="0" smtClean="0">
                <a:ln w="11430"/>
                <a:solidFill>
                  <a:srgbClr val="FF0000"/>
                </a:solidFill>
                <a:effectLst/>
                <a:latin typeface="+mn-ea"/>
                <a:ea typeface="+mn-ea"/>
              </a:rPr>
              <a:t>任何一门课程</a:t>
            </a:r>
            <a:r>
              <a:rPr lang="en-US" altLang="zh-CN" sz="2800" spc="50" dirty="0" smtClean="0">
                <a:ln w="11430"/>
                <a:solidFill>
                  <a:srgbClr val="FF0000"/>
                </a:solidFill>
                <a:effectLst/>
                <a:latin typeface="+mn-ea"/>
                <a:ea typeface="+mn-ea"/>
              </a:rPr>
              <a:t>c1</a:t>
            </a:r>
          </a:p>
          <a:p>
            <a:pPr algn="just"/>
            <a:r>
              <a:rPr lang="en-US" altLang="zh-CN" sz="2800" spc="50" dirty="0" smtClean="0">
                <a:ln w="11430"/>
                <a:solidFill>
                  <a:srgbClr val="FF0000"/>
                </a:solidFill>
                <a:effectLst/>
                <a:latin typeface="+mn-ea"/>
                <a:ea typeface="+mn-ea"/>
              </a:rPr>
              <a:t>   (</a:t>
            </a:r>
            <a:r>
              <a:rPr lang="zh-CN" altLang="en-US" sz="2800" spc="50" dirty="0" smtClean="0">
                <a:ln w="11430"/>
                <a:solidFill>
                  <a:srgbClr val="FF0000"/>
                </a:solidFill>
                <a:effectLst/>
                <a:latin typeface="+mn-ea"/>
                <a:ea typeface="+mn-ea"/>
              </a:rPr>
              <a:t>所求学生</a:t>
            </a:r>
            <a:r>
              <a:rPr lang="en-US" altLang="zh-CN" sz="2800" spc="50" dirty="0" smtClean="0">
                <a:ln w="11430"/>
                <a:solidFill>
                  <a:srgbClr val="FF0000"/>
                </a:solidFill>
                <a:effectLst/>
                <a:latin typeface="+mn-ea"/>
                <a:ea typeface="+mn-ea"/>
              </a:rPr>
              <a:t>s1</a:t>
            </a:r>
          </a:p>
          <a:p>
            <a:pPr algn="just"/>
            <a:r>
              <a:rPr lang="zh-CN" altLang="en-US" sz="2800" spc="50" dirty="0" smtClean="0">
                <a:ln w="11430"/>
                <a:solidFill>
                  <a:srgbClr val="FF0000"/>
                </a:solidFill>
                <a:effectLst/>
                <a:latin typeface="+mn-ea"/>
                <a:ea typeface="+mn-ea"/>
              </a:rPr>
              <a:t>    没有选</a:t>
            </a:r>
            <a:r>
              <a:rPr lang="en-US" altLang="zh-CN" sz="2800" spc="50" dirty="0" smtClean="0">
                <a:ln w="11430"/>
                <a:solidFill>
                  <a:srgbClr val="FF0000"/>
                </a:solidFill>
                <a:effectLst/>
                <a:latin typeface="+mn-ea"/>
                <a:ea typeface="+mn-ea"/>
              </a:rPr>
              <a:t>C1)</a:t>
            </a:r>
          </a:p>
          <a:p>
            <a:pPr algn="just"/>
            <a:r>
              <a:rPr lang="en-US" altLang="zh-CN" sz="2800" spc="50" dirty="0" smtClean="0">
                <a:ln w="11430"/>
                <a:solidFill>
                  <a:srgbClr val="FF0000"/>
                </a:solidFill>
                <a:effectLst/>
                <a:latin typeface="+mn-ea"/>
                <a:ea typeface="+mn-ea"/>
              </a:rPr>
              <a:t>  )</a:t>
            </a:r>
            <a:endParaRPr lang="zh-CN" altLang="en-US" sz="2800" spc="50" dirty="0" smtClean="0">
              <a:ln w="11430"/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6512" y="6218148"/>
            <a:ext cx="92640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2800" spc="50" dirty="0" smtClean="0">
                <a:ln w="11430"/>
                <a:solidFill>
                  <a:srgbClr val="FF0000"/>
                </a:solidFill>
                <a:effectLst/>
                <a:latin typeface="+mn-ea"/>
                <a:ea typeface="+mn-ea"/>
              </a:rPr>
              <a:t>用</a:t>
            </a:r>
            <a:r>
              <a:rPr lang="en-US" altLang="zh-CN" sz="2800" spc="50" dirty="0" smtClean="0">
                <a:ln w="11430"/>
                <a:solidFill>
                  <a:srgbClr val="FF0000"/>
                </a:solidFill>
                <a:effectLst/>
                <a:latin typeface="+mn-ea"/>
                <a:ea typeface="+mn-ea"/>
              </a:rPr>
              <a:t>having count(*)=select count(*) from C</a:t>
            </a:r>
            <a:r>
              <a:rPr lang="zh-CN" altLang="en-US" sz="2800" spc="50" dirty="0" smtClean="0">
                <a:ln w="11430"/>
                <a:solidFill>
                  <a:srgbClr val="FF0000"/>
                </a:solidFill>
                <a:effectLst/>
                <a:latin typeface="+mn-ea"/>
                <a:ea typeface="+mn-ea"/>
              </a:rPr>
              <a:t>实现除法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3600" dirty="0"/>
              <a:t>命令</a:t>
            </a:r>
          </a:p>
          <a:p>
            <a:pPr algn="ctr" eaLnBrk="1" hangingPunct="1">
              <a:spcBef>
                <a:spcPct val="15000"/>
              </a:spcBef>
              <a:buNone/>
              <a:defRPr/>
            </a:pPr>
            <a:r>
              <a:rPr lang="zh-CN" altLang="en-US" dirty="0"/>
              <a:t>集合并：</a:t>
            </a:r>
            <a:r>
              <a:rPr lang="en-US" altLang="zh-CN" dirty="0">
                <a:solidFill>
                  <a:srgbClr val="FF3300"/>
                </a:solidFill>
              </a:rPr>
              <a:t>union (all)</a:t>
            </a:r>
          </a:p>
          <a:p>
            <a:pPr algn="ctr" eaLnBrk="1" hangingPunct="1">
              <a:spcBef>
                <a:spcPct val="15000"/>
              </a:spcBef>
              <a:buNone/>
              <a:defRPr/>
            </a:pPr>
            <a:r>
              <a:rPr lang="zh-CN" altLang="en-US" dirty="0"/>
              <a:t>集合交：</a:t>
            </a:r>
            <a:r>
              <a:rPr lang="en-US" altLang="zh-CN" dirty="0">
                <a:solidFill>
                  <a:srgbClr val="FF3300"/>
                </a:solidFill>
              </a:rPr>
              <a:t>intersect (all)</a:t>
            </a:r>
          </a:p>
          <a:p>
            <a:pPr algn="ctr" eaLnBrk="1" hangingPunct="1">
              <a:spcBef>
                <a:spcPct val="15000"/>
              </a:spcBef>
              <a:buNone/>
              <a:defRPr/>
            </a:pPr>
            <a:r>
              <a:rPr lang="zh-CN" altLang="en-US" dirty="0"/>
              <a:t>集合差： </a:t>
            </a:r>
            <a:r>
              <a:rPr lang="en-US" altLang="zh-CN" dirty="0">
                <a:solidFill>
                  <a:srgbClr val="FF3300"/>
                </a:solidFill>
              </a:rPr>
              <a:t>except (all)</a:t>
            </a:r>
          </a:p>
          <a:p>
            <a:pPr algn="ctr" eaLnBrk="1" hangingPunct="1">
              <a:spcBef>
                <a:spcPct val="15000"/>
              </a:spcBef>
              <a:buNone/>
              <a:defRPr/>
            </a:pPr>
            <a:endParaRPr lang="en-US" altLang="zh-CN" dirty="0">
              <a:solidFill>
                <a:srgbClr val="FF3300"/>
              </a:solidFill>
            </a:endParaRPr>
          </a:p>
          <a:p>
            <a:pPr algn="ctr" eaLnBrk="1" hangingPunct="1">
              <a:spcBef>
                <a:spcPct val="15000"/>
              </a:spcBef>
              <a:buNone/>
              <a:defRPr/>
            </a:pPr>
            <a:r>
              <a:rPr lang="zh-CN" altLang="en-US" dirty="0"/>
              <a:t>集合操作缺省去除重复元组</a:t>
            </a:r>
            <a:endParaRPr lang="en-US" altLang="zh-CN" dirty="0"/>
          </a:p>
          <a:p>
            <a:pPr algn="ctr" eaLnBrk="1" hangingPunct="1">
              <a:spcBef>
                <a:spcPct val="15000"/>
              </a:spcBef>
              <a:buNone/>
              <a:defRPr/>
            </a:pPr>
            <a:r>
              <a:rPr lang="en-US" altLang="zh-CN" dirty="0"/>
              <a:t>intersect</a:t>
            </a:r>
            <a:r>
              <a:rPr lang="zh-CN" altLang="en-US" dirty="0"/>
              <a:t>的优先级高于其他集合操作的优先级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集合操作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063" y="1196752"/>
            <a:ext cx="8358187" cy="50482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800" dirty="0"/>
              <a:t>S1={1, 1, 2, 2, 2}, S2={2, 2, 4}, S3={2, 4, 4}</a:t>
            </a:r>
            <a:endParaRPr lang="zh-CN" altLang="en-US" sz="2800" dirty="0"/>
          </a:p>
          <a:p>
            <a:pPr algn="just">
              <a:defRPr/>
            </a:pPr>
            <a:r>
              <a:rPr lang="en-US" sz="2800" dirty="0"/>
              <a:t>S1 </a:t>
            </a:r>
            <a:r>
              <a:rPr lang="en-US" sz="2800" b="1" i="1" dirty="0"/>
              <a:t>intersect </a:t>
            </a:r>
            <a:r>
              <a:rPr lang="en-US" sz="2800" dirty="0"/>
              <a:t>S2 = {2}, </a:t>
            </a:r>
          </a:p>
          <a:p>
            <a:pPr algn="just">
              <a:defRPr/>
            </a:pPr>
            <a:r>
              <a:rPr lang="en-US" sz="2800" dirty="0"/>
              <a:t>S1 </a:t>
            </a:r>
            <a:r>
              <a:rPr lang="en-US" sz="2800" b="1" i="1" dirty="0"/>
              <a:t>intersect all</a:t>
            </a:r>
            <a:r>
              <a:rPr lang="en-US" sz="2800" dirty="0"/>
              <a:t> S2 = {2, 2}</a:t>
            </a:r>
            <a:r>
              <a:rPr lang="zh-CN" altLang="en-US" sz="2800" dirty="0"/>
              <a:t>；</a:t>
            </a:r>
          </a:p>
          <a:p>
            <a:pPr algn="just">
              <a:defRPr/>
            </a:pPr>
            <a:r>
              <a:rPr lang="en-US" sz="2800" dirty="0"/>
              <a:t>S1 </a:t>
            </a:r>
            <a:r>
              <a:rPr lang="en-US" sz="2800" b="1" i="1" dirty="0"/>
              <a:t>except </a:t>
            </a:r>
            <a:r>
              <a:rPr lang="en-US" sz="2800" dirty="0"/>
              <a:t>S2 = {</a:t>
            </a:r>
            <a:r>
              <a:rPr lang="en-US" sz="2800" dirty="0" smtClean="0"/>
              <a:t>1}, </a:t>
            </a:r>
            <a:endParaRPr lang="en-US" sz="2800" dirty="0"/>
          </a:p>
          <a:p>
            <a:pPr algn="just">
              <a:defRPr/>
            </a:pPr>
            <a:r>
              <a:rPr lang="en-US" sz="2800" dirty="0"/>
              <a:t>S1 </a:t>
            </a:r>
            <a:r>
              <a:rPr lang="en-US" sz="2800" b="1" i="1" dirty="0"/>
              <a:t>except all</a:t>
            </a:r>
            <a:r>
              <a:rPr lang="en-US" sz="2800" dirty="0"/>
              <a:t> S2 = {1, 1, 2}, </a:t>
            </a:r>
          </a:p>
          <a:p>
            <a:pPr algn="just">
              <a:defRPr/>
            </a:pPr>
            <a:r>
              <a:rPr lang="en-US" sz="2800" dirty="0"/>
              <a:t>S2 </a:t>
            </a:r>
            <a:r>
              <a:rPr lang="en-US" sz="2800" b="1" i="1" dirty="0"/>
              <a:t>except </a:t>
            </a:r>
            <a:r>
              <a:rPr lang="en-US" sz="2800" dirty="0"/>
              <a:t>S1 = S2 </a:t>
            </a:r>
            <a:r>
              <a:rPr lang="en-US" sz="2800" b="1" i="1" dirty="0"/>
              <a:t>except all</a:t>
            </a:r>
            <a:r>
              <a:rPr lang="en-US" sz="2800" dirty="0"/>
              <a:t> S1 = {4}</a:t>
            </a:r>
            <a:r>
              <a:rPr lang="zh-CN" altLang="en-US" sz="2800" dirty="0"/>
              <a:t>。</a:t>
            </a:r>
          </a:p>
          <a:p>
            <a:pPr algn="just">
              <a:defRPr/>
            </a:pPr>
            <a:r>
              <a:rPr lang="en-US" sz="2800" dirty="0"/>
              <a:t>S1 </a:t>
            </a:r>
            <a:r>
              <a:rPr lang="en-US" sz="2800" b="1" i="1" dirty="0"/>
              <a:t>except all</a:t>
            </a:r>
            <a:r>
              <a:rPr lang="en-US" sz="2800" dirty="0"/>
              <a:t> S2</a:t>
            </a:r>
            <a:r>
              <a:rPr lang="en-US" sz="2800" b="1" i="1" dirty="0"/>
              <a:t> intersect</a:t>
            </a:r>
            <a:r>
              <a:rPr lang="en-US" sz="2800" dirty="0"/>
              <a:t> </a:t>
            </a:r>
            <a:r>
              <a:rPr lang="en-US" sz="2800" b="1" i="1" dirty="0"/>
              <a:t>all</a:t>
            </a:r>
            <a:r>
              <a:rPr lang="en-US" sz="2800" dirty="0"/>
              <a:t> S3 = {1, 1, 2, 2}</a:t>
            </a:r>
          </a:p>
          <a:p>
            <a:pPr algn="just">
              <a:defRPr/>
            </a:pPr>
            <a:r>
              <a:rPr lang="en-US" sz="2800" dirty="0"/>
              <a:t>(S1 </a:t>
            </a:r>
            <a:r>
              <a:rPr lang="en-US" sz="2800" b="1" i="1" dirty="0"/>
              <a:t>except all</a:t>
            </a:r>
            <a:r>
              <a:rPr lang="en-US" sz="2800" dirty="0"/>
              <a:t> S2)</a:t>
            </a:r>
            <a:r>
              <a:rPr lang="en-US" sz="2800" b="1" i="1" dirty="0"/>
              <a:t> intersect</a:t>
            </a:r>
            <a:r>
              <a:rPr lang="en-US" sz="2800" dirty="0"/>
              <a:t> </a:t>
            </a:r>
            <a:r>
              <a:rPr lang="en-US" sz="2800" b="1" i="1" dirty="0"/>
              <a:t>all</a:t>
            </a:r>
            <a:r>
              <a:rPr lang="en-US" sz="2800" dirty="0"/>
              <a:t> S3 = {2}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集合操作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  <a:spcBef>
                <a:spcPct val="10000"/>
              </a:spcBef>
              <a:defRPr/>
            </a:pPr>
            <a:r>
              <a:rPr lang="zh-CN" altLang="en-US" sz="3600" dirty="0" smtClean="0"/>
              <a:t>示例：</a:t>
            </a:r>
            <a:r>
              <a:rPr lang="zh-CN" altLang="en-US" sz="3200" dirty="0" smtClean="0"/>
              <a:t>求工资大于</a:t>
            </a:r>
            <a:r>
              <a:rPr lang="en-US" altLang="zh-CN" sz="3200" dirty="0" smtClean="0"/>
              <a:t>1000</a:t>
            </a:r>
            <a:r>
              <a:rPr lang="zh-CN" altLang="en-US" sz="3200" dirty="0" smtClean="0"/>
              <a:t>或者年龄大于</a:t>
            </a:r>
            <a:r>
              <a:rPr lang="en-US" altLang="zh-CN" sz="3200" dirty="0" smtClean="0"/>
              <a:t>60</a:t>
            </a:r>
            <a:r>
              <a:rPr lang="zh-CN" altLang="en-US" sz="3200" dirty="0" smtClean="0"/>
              <a:t>的教工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zh-CN" altLang="en-US" sz="3000" b="1" dirty="0" smtClean="0"/>
              <a:t>			</a:t>
            </a:r>
            <a:endParaRPr lang="zh-CN" altLang="en-US" dirty="0" smtClean="0"/>
          </a:p>
        </p:txBody>
      </p:sp>
      <p:sp>
        <p:nvSpPr>
          <p:cNvPr id="488454" name="Text Box 6"/>
          <p:cNvSpPr txBox="1">
            <a:spLocks noChangeArrowheads="1"/>
          </p:cNvSpPr>
          <p:nvPr/>
        </p:nvSpPr>
        <p:spPr bwMode="auto">
          <a:xfrm>
            <a:off x="539552" y="1931233"/>
            <a:ext cx="3455988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lvl="1" algn="l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660066"/>
                </a:solidFill>
                <a:effectLst/>
              </a:rPr>
              <a:t>(</a:t>
            </a:r>
            <a:r>
              <a:rPr lang="en-US" altLang="zh-CN" b="1" dirty="0">
                <a:solidFill>
                  <a:srgbClr val="660066"/>
                </a:solidFill>
                <a:effectLst/>
              </a:rPr>
              <a:t>select</a:t>
            </a:r>
            <a:r>
              <a:rPr lang="en-US" altLang="zh-CN" dirty="0">
                <a:solidFill>
                  <a:srgbClr val="660066"/>
                </a:solidFill>
                <a:effectLst/>
              </a:rPr>
              <a:t>   	</a:t>
            </a:r>
            <a:r>
              <a:rPr lang="en-US" altLang="zh-CN" dirty="0" smtClean="0">
                <a:solidFill>
                  <a:srgbClr val="660066"/>
                </a:solidFill>
                <a:effectLst/>
              </a:rPr>
              <a:t>P#</a:t>
            </a:r>
            <a:endParaRPr lang="en-US" altLang="zh-CN" dirty="0">
              <a:solidFill>
                <a:srgbClr val="660066"/>
              </a:solidFill>
              <a:effectLst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660066"/>
                </a:solidFill>
                <a:effectLst/>
              </a:rPr>
              <a:t>from</a:t>
            </a:r>
            <a:r>
              <a:rPr lang="en-US" altLang="zh-CN" dirty="0">
                <a:solidFill>
                  <a:srgbClr val="660066"/>
                </a:solidFill>
                <a:effectLst/>
              </a:rPr>
              <a:t>      	</a:t>
            </a:r>
            <a:r>
              <a:rPr lang="en-US" altLang="zh-CN" dirty="0" smtClean="0">
                <a:solidFill>
                  <a:srgbClr val="660066"/>
                </a:solidFill>
                <a:effectLst/>
              </a:rPr>
              <a:t>PROF</a:t>
            </a:r>
            <a:endParaRPr lang="en-US" altLang="zh-CN" dirty="0">
              <a:solidFill>
                <a:srgbClr val="660066"/>
              </a:solidFill>
              <a:effectLst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660066"/>
                </a:solidFill>
                <a:effectLst/>
              </a:rPr>
              <a:t>where</a:t>
            </a:r>
            <a:r>
              <a:rPr lang="en-US" altLang="zh-CN" dirty="0">
                <a:solidFill>
                  <a:srgbClr val="660066"/>
                </a:solidFill>
                <a:effectLst/>
              </a:rPr>
              <a:t>    	</a:t>
            </a:r>
            <a:r>
              <a:rPr lang="en-US" altLang="zh-CN" dirty="0" smtClean="0">
                <a:solidFill>
                  <a:srgbClr val="660066"/>
                </a:solidFill>
                <a:effectLst/>
              </a:rPr>
              <a:t>SAL &gt; 1000)</a:t>
            </a:r>
            <a:endParaRPr lang="en-US" altLang="zh-CN" dirty="0">
              <a:solidFill>
                <a:srgbClr val="660066"/>
              </a:solidFill>
              <a:effectLst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660066"/>
                </a:solidFill>
                <a:effectLst/>
              </a:rPr>
              <a:t>	</a:t>
            </a:r>
            <a:r>
              <a:rPr lang="en-US" altLang="zh-CN" b="1" dirty="0" smtClean="0">
                <a:solidFill>
                  <a:srgbClr val="660066"/>
                </a:solidFill>
                <a:effectLst/>
              </a:rPr>
              <a:t>union all </a:t>
            </a:r>
            <a:endParaRPr lang="en-US" altLang="zh-CN" b="1" dirty="0">
              <a:solidFill>
                <a:srgbClr val="660066"/>
              </a:solidFill>
              <a:effectLst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660066"/>
                </a:solidFill>
                <a:effectLst/>
              </a:rPr>
              <a:t>(</a:t>
            </a:r>
            <a:r>
              <a:rPr lang="en-US" altLang="zh-CN" b="1" dirty="0">
                <a:solidFill>
                  <a:srgbClr val="660066"/>
                </a:solidFill>
                <a:effectLst/>
              </a:rPr>
              <a:t>select</a:t>
            </a:r>
            <a:r>
              <a:rPr lang="en-US" altLang="zh-CN" dirty="0">
                <a:solidFill>
                  <a:srgbClr val="660066"/>
                </a:solidFill>
                <a:effectLst/>
              </a:rPr>
              <a:t>   	</a:t>
            </a:r>
            <a:r>
              <a:rPr lang="en-US" altLang="zh-CN" dirty="0" smtClean="0">
                <a:solidFill>
                  <a:srgbClr val="660066"/>
                </a:solidFill>
                <a:effectLst/>
              </a:rPr>
              <a:t>P#</a:t>
            </a:r>
            <a:endParaRPr lang="en-US" altLang="zh-CN" dirty="0">
              <a:solidFill>
                <a:srgbClr val="660066"/>
              </a:solidFill>
              <a:effectLst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660066"/>
                </a:solidFill>
                <a:effectLst/>
              </a:rPr>
              <a:t>from</a:t>
            </a:r>
            <a:r>
              <a:rPr lang="en-US" altLang="zh-CN" dirty="0">
                <a:solidFill>
                  <a:srgbClr val="660066"/>
                </a:solidFill>
                <a:effectLst/>
              </a:rPr>
              <a:t>      	</a:t>
            </a:r>
            <a:r>
              <a:rPr lang="en-US" altLang="zh-CN" dirty="0" smtClean="0">
                <a:solidFill>
                  <a:srgbClr val="660066"/>
                </a:solidFill>
                <a:effectLst/>
              </a:rPr>
              <a:t>PROF</a:t>
            </a:r>
            <a:endParaRPr lang="en-US" altLang="zh-CN" dirty="0">
              <a:solidFill>
                <a:srgbClr val="660066"/>
              </a:solidFill>
              <a:effectLst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660066"/>
                </a:solidFill>
                <a:effectLst/>
              </a:rPr>
              <a:t>where</a:t>
            </a:r>
            <a:r>
              <a:rPr lang="en-US" altLang="zh-CN" dirty="0">
                <a:solidFill>
                  <a:srgbClr val="660066"/>
                </a:solidFill>
                <a:effectLst/>
              </a:rPr>
              <a:t>     </a:t>
            </a:r>
            <a:r>
              <a:rPr lang="en-US" altLang="zh-CN" dirty="0" smtClean="0">
                <a:solidFill>
                  <a:srgbClr val="660066"/>
                </a:solidFill>
                <a:effectLst/>
              </a:rPr>
              <a:t>  AGE &gt; 60)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0773" name="Text Box 7"/>
          <p:cNvSpPr txBox="1">
            <a:spLocks noChangeArrowheads="1"/>
          </p:cNvSpPr>
          <p:nvPr/>
        </p:nvSpPr>
        <p:spPr bwMode="auto">
          <a:xfrm>
            <a:off x="5048070" y="2023902"/>
            <a:ext cx="3455988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en-US" altLang="zh-CN" dirty="0">
                <a:solidFill>
                  <a:srgbClr val="660066"/>
                </a:solidFill>
                <a:effectLst/>
              </a:rPr>
              <a:t>(</a:t>
            </a:r>
            <a:r>
              <a:rPr lang="en-US" altLang="zh-CN" b="1" dirty="0">
                <a:solidFill>
                  <a:srgbClr val="660066"/>
                </a:solidFill>
                <a:effectLst/>
              </a:rPr>
              <a:t>select</a:t>
            </a:r>
            <a:r>
              <a:rPr lang="en-US" altLang="zh-CN" dirty="0">
                <a:solidFill>
                  <a:srgbClr val="660066"/>
                </a:solidFill>
                <a:effectLst/>
              </a:rPr>
              <a:t>   	</a:t>
            </a:r>
            <a:r>
              <a:rPr lang="en-US" altLang="zh-CN" dirty="0" smtClean="0">
                <a:solidFill>
                  <a:srgbClr val="660066"/>
                </a:solidFill>
                <a:effectLst/>
              </a:rPr>
              <a:t>P#</a:t>
            </a:r>
            <a:endParaRPr lang="en-US" altLang="zh-CN" dirty="0">
              <a:solidFill>
                <a:srgbClr val="660066"/>
              </a:solidFill>
              <a:effectLst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b="1" dirty="0">
                <a:solidFill>
                  <a:srgbClr val="660066"/>
                </a:solidFill>
                <a:effectLst/>
              </a:rPr>
              <a:t>from</a:t>
            </a:r>
            <a:r>
              <a:rPr lang="en-US" altLang="zh-CN" dirty="0">
                <a:solidFill>
                  <a:srgbClr val="660066"/>
                </a:solidFill>
                <a:effectLst/>
              </a:rPr>
              <a:t>      	</a:t>
            </a:r>
            <a:r>
              <a:rPr lang="en-US" altLang="zh-CN" dirty="0" smtClean="0">
                <a:solidFill>
                  <a:srgbClr val="660066"/>
                </a:solidFill>
                <a:effectLst/>
              </a:rPr>
              <a:t>PROF</a:t>
            </a:r>
            <a:endParaRPr lang="en-US" altLang="zh-CN" dirty="0">
              <a:solidFill>
                <a:srgbClr val="660066"/>
              </a:solidFill>
              <a:effectLst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b="1" dirty="0">
                <a:solidFill>
                  <a:srgbClr val="660066"/>
                </a:solidFill>
                <a:effectLst/>
              </a:rPr>
              <a:t>where</a:t>
            </a:r>
            <a:r>
              <a:rPr lang="en-US" altLang="zh-CN" dirty="0">
                <a:solidFill>
                  <a:srgbClr val="660066"/>
                </a:solidFill>
                <a:effectLst/>
              </a:rPr>
              <a:t>    	</a:t>
            </a:r>
            <a:r>
              <a:rPr lang="en-US" altLang="zh-CN" dirty="0" smtClean="0">
                <a:solidFill>
                  <a:srgbClr val="660066"/>
                </a:solidFill>
                <a:effectLst/>
              </a:rPr>
              <a:t>SAL &gt; 1000</a:t>
            </a:r>
            <a:endParaRPr lang="en-US" altLang="zh-CN" dirty="0">
              <a:solidFill>
                <a:srgbClr val="660066"/>
              </a:solidFill>
              <a:effectLst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660066"/>
                </a:solidFill>
                <a:effectLst/>
              </a:rPr>
              <a:t>    or</a:t>
            </a:r>
            <a:r>
              <a:rPr lang="en-US" altLang="zh-CN" dirty="0">
                <a:solidFill>
                  <a:srgbClr val="660066"/>
                </a:solidFill>
                <a:effectLst/>
              </a:rPr>
              <a:t>	</a:t>
            </a:r>
            <a:r>
              <a:rPr lang="en-US" altLang="zh-CN" dirty="0" smtClean="0">
                <a:solidFill>
                  <a:srgbClr val="660066"/>
                </a:solidFill>
                <a:effectLst/>
              </a:rPr>
              <a:t>AGE &gt; 60</a:t>
            </a:r>
            <a:endParaRPr lang="en-US" altLang="zh-CN" dirty="0">
              <a:solidFill>
                <a:srgbClr val="660066"/>
              </a:solidFill>
              <a:effectLst/>
            </a:endParaRPr>
          </a:p>
        </p:txBody>
      </p:sp>
      <p:sp>
        <p:nvSpPr>
          <p:cNvPr id="488456" name="WordArt 8"/>
          <p:cNvSpPr>
            <a:spLocks noChangeArrowheads="1" noChangeShapeType="1" noTextEdit="1"/>
          </p:cNvSpPr>
          <p:nvPr/>
        </p:nvSpPr>
        <p:spPr bwMode="auto">
          <a:xfrm>
            <a:off x="5030788" y="5013325"/>
            <a:ext cx="3429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zh-CN" altLang="en-US" sz="3600" b="1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隶书"/>
                <a:ea typeface="隶书"/>
              </a:rPr>
              <a:t>问题</a:t>
            </a:r>
            <a:r>
              <a:rPr lang="en-US" altLang="zh-CN" sz="3600" b="1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隶书"/>
                <a:ea typeface="隶书"/>
              </a:rPr>
              <a:t>1</a:t>
            </a:r>
            <a:r>
              <a:rPr lang="zh-CN" altLang="en-US" sz="3600" b="1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隶书"/>
                <a:ea typeface="隶书"/>
              </a:rPr>
              <a:t>：等价否？</a:t>
            </a:r>
          </a:p>
        </p:txBody>
      </p:sp>
      <p:sp>
        <p:nvSpPr>
          <p:cNvPr id="488457" name="WordArt 9"/>
          <p:cNvSpPr>
            <a:spLocks noChangeArrowheads="1" noChangeShapeType="1" noTextEdit="1"/>
          </p:cNvSpPr>
          <p:nvPr/>
        </p:nvSpPr>
        <p:spPr bwMode="auto">
          <a:xfrm>
            <a:off x="5030788" y="5949950"/>
            <a:ext cx="393382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zh-CN" altLang="en-US" sz="3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隶书"/>
                <a:ea typeface="隶书"/>
              </a:rPr>
              <a:t>问题</a:t>
            </a:r>
            <a:r>
              <a:rPr lang="en-US" altLang="zh-CN" sz="3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隶书"/>
                <a:ea typeface="隶书"/>
              </a:rPr>
              <a:t>2</a:t>
            </a:r>
            <a:r>
              <a:rPr lang="zh-CN" altLang="en-US" sz="3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隶书"/>
                <a:ea typeface="隶书"/>
              </a:rPr>
              <a:t>：谁更有效？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488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600" decel="1000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00" decel="100000" fill="hold"/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00" decel="100000" fill="hold"/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from</a:t>
            </a:r>
            <a:r>
              <a:rPr lang="zh-CN" altLang="en-US" smtClean="0"/>
              <a:t>子句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from</a:t>
            </a:r>
            <a:r>
              <a:rPr lang="zh-CN" altLang="en-US" dirty="0" smtClean="0"/>
              <a:t>子句列出查询的对象表</a:t>
            </a:r>
          </a:p>
          <a:p>
            <a:pPr eaLnBrk="1" hangingPunct="1">
              <a:defRPr/>
            </a:pPr>
            <a:r>
              <a:rPr lang="zh-CN" altLang="en-US" dirty="0" smtClean="0"/>
              <a:t>示例：找出选修课程的学生姓名、课程名、成绩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lvl="1"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b="1" dirty="0" smtClean="0"/>
              <a:t>select	</a:t>
            </a:r>
            <a:r>
              <a:rPr lang="en-US" altLang="zh-CN" dirty="0" smtClean="0"/>
              <a:t>SNAME , CNAME, GRADE</a:t>
            </a:r>
          </a:p>
          <a:p>
            <a:pPr lvl="1"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b="1" dirty="0" smtClean="0"/>
              <a:t>from</a:t>
            </a:r>
            <a:r>
              <a:rPr lang="en-US" altLang="zh-CN" dirty="0" smtClean="0"/>
              <a:t>   	S , C, SC</a:t>
            </a:r>
          </a:p>
          <a:p>
            <a:pPr lvl="1"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b="1" dirty="0" smtClean="0"/>
              <a:t>where</a:t>
            </a:r>
            <a:r>
              <a:rPr lang="en-US" altLang="zh-CN" dirty="0" smtClean="0"/>
              <a:t>  S.S# = SC.S#</a:t>
            </a:r>
          </a:p>
          <a:p>
            <a:pPr lvl="1"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b="1" dirty="0" smtClean="0"/>
              <a:t>	and</a:t>
            </a:r>
            <a:r>
              <a:rPr lang="en-US" altLang="zh-CN" dirty="0" smtClean="0"/>
              <a:t>  	C.C# = SC.C#</a:t>
            </a:r>
          </a:p>
        </p:txBody>
      </p:sp>
      <p:graphicFrame>
        <p:nvGraphicFramePr>
          <p:cNvPr id="819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308307"/>
              </p:ext>
            </p:extLst>
          </p:nvPr>
        </p:nvGraphicFramePr>
        <p:xfrm>
          <a:off x="2051720" y="2348880"/>
          <a:ext cx="43973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公式" r:id="rId4" imgW="2171520" imgH="279360" progId="Equation.3">
                  <p:embed/>
                </p:oleObj>
              </mc:Choice>
              <mc:Fallback>
                <p:oleObj name="公式" r:id="rId4" imgW="2171520" imgH="279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348880"/>
                        <a:ext cx="4397375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694094"/>
              </p:ext>
            </p:extLst>
          </p:nvPr>
        </p:nvGraphicFramePr>
        <p:xfrm>
          <a:off x="745331" y="2924944"/>
          <a:ext cx="765333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Equation" r:id="rId6" imgW="3213000" imgH="279360" progId="Equation.3">
                  <p:embed/>
                </p:oleObj>
              </mc:Choice>
              <mc:Fallback>
                <p:oleObj name="Equation" r:id="rId6" imgW="3213000" imgH="279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" y="2924944"/>
                        <a:ext cx="7653337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用集合运算实现除法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smtClean="0"/>
              <a:t>select 	s#</a:t>
            </a:r>
          </a:p>
          <a:p>
            <a:pPr lvl="1">
              <a:buNone/>
            </a:pPr>
            <a:r>
              <a:rPr lang="en-US" altLang="zh-CN" dirty="0" smtClean="0"/>
              <a:t>from	S  S1</a:t>
            </a:r>
          </a:p>
          <a:p>
            <a:pPr lvl="1">
              <a:buNone/>
            </a:pPr>
            <a:r>
              <a:rPr lang="en-US" altLang="zh-CN" dirty="0" smtClean="0"/>
              <a:t>where   </a:t>
            </a:r>
          </a:p>
          <a:p>
            <a:pPr lvl="1">
              <a:buNone/>
            </a:pPr>
            <a:r>
              <a:rPr lang="en-US" altLang="zh-CN" dirty="0" smtClean="0"/>
              <a:t>		(	select  	c# </a:t>
            </a:r>
          </a:p>
          <a:p>
            <a:pPr lvl="1">
              <a:buNone/>
            </a:pPr>
            <a:r>
              <a:rPr lang="en-US" altLang="zh-CN" dirty="0" smtClean="0"/>
              <a:t>			from 		C</a:t>
            </a:r>
          </a:p>
          <a:p>
            <a:pPr lvl="1">
              <a:buNone/>
            </a:pPr>
            <a:r>
              <a:rPr lang="en-US" altLang="zh-CN" dirty="0" smtClean="0"/>
              <a:t>			</a:t>
            </a:r>
            <a:r>
              <a:rPr lang="en-US" altLang="zh-CN" dirty="0" smtClean="0">
                <a:solidFill>
                  <a:srgbClr val="FF0000"/>
                </a:solidFill>
              </a:rPr>
              <a:t>except</a:t>
            </a:r>
          </a:p>
          <a:p>
            <a:pPr lvl="1">
              <a:buNone/>
            </a:pPr>
            <a:r>
              <a:rPr lang="en-US" altLang="zh-CN" dirty="0" smtClean="0"/>
              <a:t>			select 	c#</a:t>
            </a:r>
          </a:p>
          <a:p>
            <a:pPr lvl="1">
              <a:buNone/>
            </a:pPr>
            <a:r>
              <a:rPr lang="en-US" altLang="zh-CN" dirty="0" smtClean="0"/>
              <a:t>			from 		SC</a:t>
            </a:r>
          </a:p>
          <a:p>
            <a:pPr lvl="1">
              <a:buNone/>
            </a:pPr>
            <a:r>
              <a:rPr lang="en-US" altLang="zh-CN" dirty="0" smtClean="0"/>
              <a:t>			where 	S1.s# = SC.s#</a:t>
            </a:r>
          </a:p>
          <a:p>
            <a:pPr lvl="1">
              <a:buNone/>
            </a:pPr>
            <a:r>
              <a:rPr lang="en-US" altLang="zh-CN" dirty="0" smtClean="0"/>
              <a:t>		) </a:t>
            </a:r>
            <a:r>
              <a:rPr lang="en-US" altLang="zh-CN" dirty="0" smtClean="0">
                <a:solidFill>
                  <a:srgbClr val="FF0000"/>
                </a:solidFill>
              </a:rPr>
              <a:t>is null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where</a:t>
            </a:r>
            <a:r>
              <a:rPr lang="zh-CN" altLang="en-US" smtClean="0"/>
              <a:t>子句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52736"/>
            <a:ext cx="8802688" cy="565286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比较运算符：</a:t>
            </a:r>
            <a:r>
              <a:rPr lang="zh-CN" altLang="en-US" sz="3600" b="1" dirty="0" smtClean="0">
                <a:solidFill>
                  <a:srgbClr val="FF3300"/>
                </a:solidFill>
                <a:sym typeface="Symbol" pitchFamily="18" charset="2"/>
              </a:rPr>
              <a:t></a:t>
            </a:r>
            <a:r>
              <a:rPr lang="zh-CN" altLang="en-US" sz="3600" dirty="0" smtClean="0"/>
              <a:t>、</a:t>
            </a:r>
            <a:r>
              <a:rPr lang="zh-CN" altLang="en-US" sz="3600" b="1" dirty="0" smtClean="0">
                <a:solidFill>
                  <a:srgbClr val="FF3300"/>
                </a:solidFill>
                <a:sym typeface="Symbol" pitchFamily="18" charset="2"/>
              </a:rPr>
              <a:t> </a:t>
            </a:r>
            <a:r>
              <a:rPr lang="zh-CN" altLang="en-US" sz="3600" dirty="0" smtClean="0"/>
              <a:t>、</a:t>
            </a:r>
            <a:r>
              <a:rPr lang="zh-CN" altLang="en-US" sz="3600" b="1" dirty="0" smtClean="0">
                <a:solidFill>
                  <a:srgbClr val="FF3300"/>
                </a:solidFill>
                <a:sym typeface="Symbol" pitchFamily="18" charset="2"/>
              </a:rPr>
              <a:t></a:t>
            </a:r>
            <a:r>
              <a:rPr lang="zh-CN" altLang="en-US" sz="3600" dirty="0" smtClean="0"/>
              <a:t>、</a:t>
            </a:r>
            <a:r>
              <a:rPr lang="zh-CN" altLang="en-US" sz="3600" b="1" dirty="0" smtClean="0">
                <a:solidFill>
                  <a:srgbClr val="FF3300"/>
                </a:solidFill>
                <a:sym typeface="Symbol" pitchFamily="18" charset="2"/>
              </a:rPr>
              <a:t></a:t>
            </a:r>
            <a:r>
              <a:rPr lang="zh-CN" altLang="en-US" sz="3600" dirty="0" smtClean="0"/>
              <a:t>、</a:t>
            </a:r>
            <a:r>
              <a:rPr lang="en-US" altLang="zh-CN" sz="3600" dirty="0" smtClean="0">
                <a:solidFill>
                  <a:srgbClr val="FF3300"/>
                </a:solidFill>
                <a:sym typeface="Symbol" pitchFamily="18" charset="2"/>
              </a:rPr>
              <a:t>=</a:t>
            </a:r>
            <a:r>
              <a:rPr lang="zh-CN" altLang="en-US" sz="3600" dirty="0" smtClean="0"/>
              <a:t>、</a:t>
            </a:r>
            <a:r>
              <a:rPr lang="zh-CN" altLang="en-US" sz="3600" b="1" dirty="0" smtClean="0">
                <a:solidFill>
                  <a:srgbClr val="FF3300"/>
                </a:solidFill>
                <a:sym typeface="Symbol" pitchFamily="18" charset="2"/>
              </a:rPr>
              <a:t>  </a:t>
            </a:r>
            <a:endParaRPr lang="zh-CN" altLang="en-US" sz="36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逻辑运算符：</a:t>
            </a:r>
            <a:r>
              <a:rPr lang="en-US" altLang="zh-CN" sz="3600" b="1" dirty="0" smtClean="0">
                <a:solidFill>
                  <a:srgbClr val="FF3300"/>
                </a:solidFill>
              </a:rPr>
              <a:t>and</a:t>
            </a:r>
            <a:r>
              <a:rPr lang="zh-CN" altLang="en-US" sz="3600" dirty="0" smtClean="0"/>
              <a:t>，</a:t>
            </a:r>
            <a:r>
              <a:rPr lang="en-US" altLang="zh-CN" sz="3600" b="1" dirty="0" smtClean="0">
                <a:solidFill>
                  <a:srgbClr val="FF3300"/>
                </a:solidFill>
              </a:rPr>
              <a:t>or</a:t>
            </a:r>
            <a:r>
              <a:rPr lang="zh-CN" altLang="en-US" sz="3600" dirty="0" smtClean="0"/>
              <a:t>，</a:t>
            </a:r>
            <a:r>
              <a:rPr lang="en-US" altLang="zh-CN" sz="3600" b="1" dirty="0" smtClean="0">
                <a:solidFill>
                  <a:srgbClr val="FF3300"/>
                </a:solidFill>
              </a:rPr>
              <a:t>not</a:t>
            </a:r>
            <a:endParaRPr lang="en-US" altLang="zh-CN" sz="36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955604"/>
              </p:ext>
            </p:extLst>
          </p:nvPr>
        </p:nvGraphicFramePr>
        <p:xfrm>
          <a:off x="2195736" y="3068960"/>
          <a:ext cx="4112344" cy="136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82" name="Equation" r:id="rId4" imgW="2031840" imgH="672840" progId="Equation.3">
                  <p:embed/>
                </p:oleObj>
              </mc:Choice>
              <mc:Fallback>
                <p:oleObj name="Equation" r:id="rId4" imgW="2031840" imgH="672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068960"/>
                        <a:ext cx="4112344" cy="1362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578249"/>
              </p:ext>
            </p:extLst>
          </p:nvPr>
        </p:nvGraphicFramePr>
        <p:xfrm>
          <a:off x="2924175" y="4869160"/>
          <a:ext cx="280035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83" name="Equation" r:id="rId6" imgW="1384200" imgH="672840" progId="Equation.3">
                  <p:embed/>
                </p:oleObj>
              </mc:Choice>
              <mc:Fallback>
                <p:oleObj name="Equation" r:id="rId6" imgW="1384200" imgH="672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4869160"/>
                        <a:ext cx="2800350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308080" y="4130496"/>
            <a:ext cx="2492990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等价表达</a:t>
            </a:r>
            <a:endParaRPr lang="en-US" altLang="zh-CN" sz="3600" b="0" cap="none" spc="0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6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功能与效能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重复行的处理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dirty="0" smtClean="0"/>
              <a:t>SQL</a:t>
            </a:r>
            <a:r>
              <a:rPr lang="zh-CN" altLang="en-US" dirty="0" smtClean="0"/>
              <a:t>缺省为保留重复行，也可用关键字</a:t>
            </a:r>
            <a:r>
              <a:rPr lang="en-US" altLang="zh-CN" b="1" dirty="0" smtClean="0">
                <a:solidFill>
                  <a:srgbClr val="FF3300"/>
                </a:solidFill>
              </a:rPr>
              <a:t>all</a:t>
            </a:r>
            <a:r>
              <a:rPr lang="zh-CN" altLang="en-US" dirty="0" smtClean="0"/>
              <a:t>显式指明。若要去掉重复行，可用关键字</a:t>
            </a:r>
            <a:r>
              <a:rPr lang="en-US" altLang="zh-CN" b="1" dirty="0" smtClean="0">
                <a:solidFill>
                  <a:srgbClr val="FF3300"/>
                </a:solidFill>
              </a:rPr>
              <a:t>distinct</a:t>
            </a:r>
            <a:r>
              <a:rPr lang="zh-CN" altLang="en-US" dirty="0" smtClean="0"/>
              <a:t>指明</a:t>
            </a:r>
          </a:p>
          <a:p>
            <a:pPr eaLnBrk="1" hangingPunct="1">
              <a:lnSpc>
                <a:spcPct val="115000"/>
              </a:lnSpc>
              <a:defRPr/>
            </a:pPr>
            <a:endParaRPr lang="zh-CN" altLang="en-US" dirty="0" smtClean="0"/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dirty="0" smtClean="0"/>
              <a:t>示例：找出所有选修课程的学生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select</a:t>
            </a:r>
            <a:r>
              <a:rPr lang="en-US" altLang="zh-CN" dirty="0" smtClean="0"/>
              <a:t>     </a:t>
            </a:r>
            <a:r>
              <a:rPr lang="en-US" altLang="zh-CN" b="1" dirty="0" smtClean="0"/>
              <a:t>distinct</a:t>
            </a:r>
            <a:r>
              <a:rPr lang="en-US" altLang="zh-CN" dirty="0" smtClean="0"/>
              <a:t>   S#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b="1" dirty="0" smtClean="0"/>
              <a:t>	from</a:t>
            </a:r>
            <a:r>
              <a:rPr lang="en-US" altLang="zh-CN" dirty="0" smtClean="0"/>
              <a:t>      SC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1092" name="Text Box 4"/>
              <p:cNvSpPr txBox="1">
                <a:spLocks noChangeArrowheads="1"/>
              </p:cNvSpPr>
              <p:nvPr/>
            </p:nvSpPr>
            <p:spPr bwMode="auto">
              <a:xfrm>
                <a:off x="1043608" y="2132856"/>
                <a:ext cx="7058025" cy="886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  <a:flatTx/>
              </a:bodyPr>
              <a:lstStyle/>
              <a:p>
                <a:pPr marL="342900" indent="-342900" algn="just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altLang="zh-CN" sz="280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8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𝐴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=(</m:t>
                          </m:r>
                          <m:r>
                            <a:rPr lang="en-US" altLang="zh-CN" sz="28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𝑠𝑒𝑙𝑒𝑐𝑡</m:t>
                          </m:r>
                          <m:r>
                            <a:rPr lang="en-US" altLang="zh-CN" sz="28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  </m:t>
                          </m:r>
                          <m:r>
                            <a:rPr lang="en-US" altLang="zh-CN" sz="28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𝐴</m:t>
                          </m:r>
                          <m:r>
                            <a:rPr lang="en-US" altLang="zh-CN" sz="28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  </m:t>
                          </m:r>
                          <m:r>
                            <a:rPr lang="en-US" altLang="zh-CN" sz="28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𝑓𝑟𝑜𝑚</m:t>
                          </m:r>
                          <m:r>
                            <a:rPr lang="en-US" altLang="zh-CN" sz="28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  </m:t>
                          </m:r>
                          <m:r>
                            <a:rPr lang="en-US" altLang="zh-CN" sz="28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𝑅</m:t>
                          </m:r>
                          <m:r>
                            <a:rPr lang="en-US" altLang="zh-CN" sz="28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 ?</m:t>
                          </m:r>
                        </m:e>
                      </m:nary>
                      <m:r>
                        <a:rPr lang="en-US" altLang="zh-CN" sz="2800" b="0" i="0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0109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2132856"/>
                <a:ext cx="7058025" cy="886525"/>
              </a:xfrm>
              <a:prstGeom prst="rect">
                <a:avLst/>
              </a:prstGeom>
              <a:blipFill>
                <a:blip r:embed="rId3"/>
                <a:stretch>
                  <a:fillRect b="-137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1093" name="WordArt 5"/>
          <p:cNvSpPr>
            <a:spLocks noChangeArrowheads="1" noChangeShapeType="1" noTextEdit="1"/>
          </p:cNvSpPr>
          <p:nvPr/>
        </p:nvSpPr>
        <p:spPr bwMode="auto">
          <a:xfrm>
            <a:off x="2267744" y="5301208"/>
            <a:ext cx="4094162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隶书"/>
                <a:ea typeface="隶书"/>
              </a:rPr>
              <a:t>优化小窍门</a:t>
            </a:r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隶书"/>
                <a:ea typeface="隶书"/>
              </a:rPr>
              <a:t>：</a:t>
            </a:r>
          </a:p>
          <a:p>
            <a:pPr>
              <a:spcBef>
                <a:spcPts val="0"/>
              </a:spcBef>
              <a:defRPr/>
            </a:pPr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隶书"/>
                <a:ea typeface="隶书"/>
              </a:rPr>
              <a:t>只在必要时使用</a:t>
            </a:r>
            <a:r>
              <a:rPr lang="en-US" altLang="zh-CN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隶书"/>
                <a:ea typeface="隶书"/>
              </a:rPr>
              <a:t>distinct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FF0000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p04">
  <a:themeElements>
    <a:clrScheme name="chap04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04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60000"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楷体_GB2312" pitchFamily="49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arrow"/>
        </a:ln>
        <a:effectLst>
          <a:outerShdw blurRad="50800" dist="50800" dir="5400000" algn="ctr" rotWithShape="0">
            <a:schemeClr val="bg1"/>
          </a:outerShdw>
        </a:effectLst>
        <a:scene3d>
          <a:camera prst="legacyObliqueTopRight"/>
          <a:lightRig rig="legacyFlat3" dir="b"/>
        </a:scene3d>
        <a:sp3d extrusionH="76200" prstMaterial="legacyMatte">
          <a:extrusionClr>
            <a:schemeClr val="tx1"/>
          </a:extrusionClr>
        </a:sp3d>
      </a:spPr>
      <a:bodyPr/>
      <a:lstStyle/>
    </a:lnDef>
  </a:objectDefaults>
  <a:extraClrSchemeLst>
    <a:extraClrScheme>
      <a:clrScheme name="chap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04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chap04</Template>
  <TotalTime>18456</TotalTime>
  <Words>2920</Words>
  <Application>Microsoft Office PowerPoint</Application>
  <PresentationFormat>全屏显示(4:3)</PresentationFormat>
  <Paragraphs>892</Paragraphs>
  <Slides>70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91" baseType="lpstr">
      <vt:lpstr>Arial Unicode MS</vt:lpstr>
      <vt:lpstr>华文行楷</vt:lpstr>
      <vt:lpstr>华文新魏</vt:lpstr>
      <vt:lpstr>楷体_GB2312</vt:lpstr>
      <vt:lpstr>隶书</vt:lpstr>
      <vt:lpstr>宋体</vt:lpstr>
      <vt:lpstr>新宋体</vt:lpstr>
      <vt:lpstr>Arial</vt:lpstr>
      <vt:lpstr>Arial Narrow</vt:lpstr>
      <vt:lpstr>Cambria Math</vt:lpstr>
      <vt:lpstr>Century Gothic</vt:lpstr>
      <vt:lpstr>French Script MT</vt:lpstr>
      <vt:lpstr>Helvetica</vt:lpstr>
      <vt:lpstr>Symbol</vt:lpstr>
      <vt:lpstr>Tahoma</vt:lpstr>
      <vt:lpstr>Times New Roman</vt:lpstr>
      <vt:lpstr>Wingdings</vt:lpstr>
      <vt:lpstr>chap04</vt:lpstr>
      <vt:lpstr>2_Blends</vt:lpstr>
      <vt:lpstr>公式</vt:lpstr>
      <vt:lpstr>Equation</vt:lpstr>
      <vt:lpstr>PowerPoint 演示文稿</vt:lpstr>
      <vt:lpstr>SQL查询功能汇览</vt:lpstr>
      <vt:lpstr>查询基本结构</vt:lpstr>
      <vt:lpstr>锱铢必较：SQL返回结果是多集</vt:lpstr>
      <vt:lpstr>select子句中的目标列形式</vt:lpstr>
      <vt:lpstr>将多个列组合为一个目标列</vt:lpstr>
      <vt:lpstr>from子句</vt:lpstr>
      <vt:lpstr>where子句</vt:lpstr>
      <vt:lpstr>重复行的处理</vt:lpstr>
      <vt:lpstr>输出显示顺序</vt:lpstr>
      <vt:lpstr>更名运算</vt:lpstr>
      <vt:lpstr>属性更名</vt:lpstr>
      <vt:lpstr>关系更名</vt:lpstr>
      <vt:lpstr>关系更名</vt:lpstr>
      <vt:lpstr>字符串操作</vt:lpstr>
      <vt:lpstr>Like中的转义字符</vt:lpstr>
      <vt:lpstr>字符串操作示例</vt:lpstr>
      <vt:lpstr>捉衿见肘的like</vt:lpstr>
      <vt:lpstr>正则表达式（Regular Expression）</vt:lpstr>
      <vt:lpstr>常见正则表达式</vt:lpstr>
      <vt:lpstr>用check约束表达正则表达式</vt:lpstr>
      <vt:lpstr>正则表达式：Oracle</vt:lpstr>
      <vt:lpstr>正则表达式：Oracle</vt:lpstr>
      <vt:lpstr>全文检索</vt:lpstr>
      <vt:lpstr>全文检索</vt:lpstr>
      <vt:lpstr>PageRank</vt:lpstr>
      <vt:lpstr>创建全文检索的示例</vt:lpstr>
      <vt:lpstr>全文检索的查询示例</vt:lpstr>
      <vt:lpstr>关系的连接类型</vt:lpstr>
      <vt:lpstr>关系的连接类型</vt:lpstr>
      <vt:lpstr>空值的定义</vt:lpstr>
      <vt:lpstr>俄底修斯：我叫nobody</vt:lpstr>
      <vt:lpstr>空值测试</vt:lpstr>
      <vt:lpstr>佚名：吃霸王餐的Raven Felix Null</vt:lpstr>
      <vt:lpstr>空值处理函数</vt:lpstr>
      <vt:lpstr>空值的排序处理</vt:lpstr>
      <vt:lpstr>空值的排序处理</vt:lpstr>
      <vt:lpstr>聚集函数</vt:lpstr>
      <vt:lpstr>火眼金睛之一</vt:lpstr>
      <vt:lpstr>火眼金睛之一</vt:lpstr>
      <vt:lpstr>分组</vt:lpstr>
      <vt:lpstr>分组</vt:lpstr>
      <vt:lpstr>火眼金睛之二</vt:lpstr>
      <vt:lpstr>分组查询中各子句的顺序</vt:lpstr>
      <vt:lpstr>从group by到cube</vt:lpstr>
      <vt:lpstr>所有可能的分析需求</vt:lpstr>
      <vt:lpstr>cube</vt:lpstr>
      <vt:lpstr>cube</vt:lpstr>
      <vt:lpstr>All非天定，如何区分本生null与派生null？</vt:lpstr>
      <vt:lpstr>rollup</vt:lpstr>
      <vt:lpstr>分组属性集</vt:lpstr>
      <vt:lpstr>分组属性集</vt:lpstr>
      <vt:lpstr>分组属性集</vt:lpstr>
      <vt:lpstr>嵌套子查询</vt:lpstr>
      <vt:lpstr>in 子查询</vt:lpstr>
      <vt:lpstr>in 子查询</vt:lpstr>
      <vt:lpstr>some/all子查询</vt:lpstr>
      <vt:lpstr>some/all子查询</vt:lpstr>
      <vt:lpstr>典型的some/all子查询</vt:lpstr>
      <vt:lpstr>exists子查询</vt:lpstr>
      <vt:lpstr>exists子查询</vt:lpstr>
      <vt:lpstr>子查询中的属性解析匹配</vt:lpstr>
      <vt:lpstr>悟空：空即是色 色即是空</vt:lpstr>
      <vt:lpstr>除法在SQL中的表达</vt:lpstr>
      <vt:lpstr>亨普尔悖论</vt:lpstr>
      <vt:lpstr>PowerPoint 演示文稿</vt:lpstr>
      <vt:lpstr>集合操作</vt:lpstr>
      <vt:lpstr>集合操作</vt:lpstr>
      <vt:lpstr>集合操作</vt:lpstr>
      <vt:lpstr>用集合运算实现除法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ljchen</dc:creator>
  <cp:lastModifiedBy>CHEN lijun</cp:lastModifiedBy>
  <cp:revision>347</cp:revision>
  <cp:lastPrinted>2000-10-10T23:56:11Z</cp:lastPrinted>
  <dcterms:created xsi:type="dcterms:W3CDTF">2002-10-17T01:15:20Z</dcterms:created>
  <dcterms:modified xsi:type="dcterms:W3CDTF">2018-06-30T00:10:22Z</dcterms:modified>
</cp:coreProperties>
</file>