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  <p:sldId id="268" r:id="rId14"/>
    <p:sldId id="275" r:id="rId15"/>
    <p:sldId id="269" r:id="rId16"/>
    <p:sldId id="270" r:id="rId17"/>
    <p:sldId id="272" r:id="rId18"/>
    <p:sldId id="278" r:id="rId19"/>
    <p:sldId id="282" r:id="rId20"/>
    <p:sldId id="285" r:id="rId21"/>
    <p:sldId id="274" r:id="rId22"/>
    <p:sldId id="287" r:id="rId23"/>
    <p:sldId id="288" r:id="rId24"/>
    <p:sldId id="289" r:id="rId25"/>
    <p:sldId id="291" r:id="rId26"/>
    <p:sldId id="292" r:id="rId27"/>
    <p:sldId id="280" r:id="rId28"/>
    <p:sldId id="276" r:id="rId29"/>
    <p:sldId id="277" r:id="rId30"/>
    <p:sldId id="271" r:id="rId31"/>
    <p:sldId id="273" r:id="rId32"/>
  </p:sldIdLst>
  <p:sldSz cx="9144000" cy="6858000" type="screen4x3"/>
  <p:notesSz cx="6794500" cy="9906000"/>
  <p:embeddedFontLst>
    <p:embeddedFont>
      <p:font typeface="Georgia" panose="02040502050405020303" pitchFamily="18" charset="0"/>
      <p:regular r:id="rId34"/>
      <p:bold r:id="rId35"/>
      <p:italic r:id="rId36"/>
      <p:boldItalic r:id="rId37"/>
    </p:embeddedFont>
    <p:embeddedFont>
      <p:font typeface="ＭＳ Ｐゴシック" panose="020B0600070205080204" pitchFamily="34" charset="-128"/>
      <p:regular r:id="rId38"/>
    </p:embeddedFont>
    <p:embeddedFont>
      <p:font typeface="微軟正黑體" panose="020B0604030504040204" pitchFamily="34" charset="-120"/>
      <p:regular r:id="rId39"/>
      <p:bold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6" autoAdjust="0"/>
    <p:restoredTop sz="52423" autoAdjust="0"/>
  </p:normalViewPr>
  <p:slideViewPr>
    <p:cSldViewPr snapToGrid="0">
      <p:cViewPr varScale="1">
        <p:scale>
          <a:sx n="40" d="100"/>
          <a:sy n="40" d="100"/>
        </p:scale>
        <p:origin x="236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5662D-5EBB-4401-8E06-A7183B517D0D}" type="datetimeFigureOut">
              <a:rPr lang="zh-TW" altLang="en-US" smtClean="0"/>
              <a:t>2017/9/30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8250"/>
            <a:ext cx="44577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E7B0A-F24B-4ED4-BF13-B9E3A51CC5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44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Good</a:t>
            </a:r>
            <a:r>
              <a:rPr lang="en-US" altLang="zh-TW" baseline="0" dirty="0" smtClean="0"/>
              <a:t> afternoon, everyone. My name is </a:t>
            </a:r>
            <a:r>
              <a:rPr lang="en-US" altLang="zh-TW" baseline="0" dirty="0" err="1" smtClean="0"/>
              <a:t>Hsin</a:t>
            </a:r>
            <a:r>
              <a:rPr lang="en-US" altLang="zh-TW" baseline="0" dirty="0" smtClean="0"/>
              <a:t>-Hung. It is my pleasure to present my work-in-progress here.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7B0A-F24B-4ED4-BF13-B9E3A51CC5A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207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As explained shortly in</a:t>
            </a:r>
            <a:r>
              <a:rPr lang="en-US" altLang="zh-TW" baseline="0" dirty="0" smtClean="0"/>
              <a:t> previous slides, a few lines of VDM-SL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code may produce about same number of proof obligations.</a:t>
            </a:r>
          </a:p>
          <a:p>
            <a:r>
              <a:rPr lang="en-US" altLang="zh-TW" baseline="0" dirty="0" smtClean="0"/>
              <a:t>In the VDM-SL model CMDS, 24 lines of code results in 10 proof obligations.</a:t>
            </a:r>
          </a:p>
          <a:p>
            <a:r>
              <a:rPr lang="en-US" altLang="zh-TW" baseline="0" dirty="0" smtClean="0"/>
              <a:t>So, to prove them all with theorem provers, even interactively with machine support, will consume much time and effort.</a:t>
            </a:r>
          </a:p>
          <a:p>
            <a:r>
              <a:rPr lang="en-US" altLang="zh-TW" baseline="0" dirty="0" smtClean="0"/>
              <a:t>Currently, an approach that translate VDM-SL code to Isabella was proposed.</a:t>
            </a:r>
          </a:p>
          <a:p>
            <a:r>
              <a:rPr lang="en-US" altLang="zh-TW" baseline="0" dirty="0" smtClean="0"/>
              <a:t>This approach generates proof obligations in Isabella and prove them with tactics</a:t>
            </a:r>
          </a:p>
          <a:p>
            <a:r>
              <a:rPr lang="en-US" altLang="zh-TW" baseline="0" dirty="0" smtClean="0"/>
              <a:t>But this still need well trained specialists to conduct the process and the tactics are not always work.</a:t>
            </a:r>
          </a:p>
          <a:p>
            <a:r>
              <a:rPr lang="en-US" altLang="zh-TW" baseline="0" dirty="0" smtClean="0"/>
              <a:t>Also, if a proof obligation is not proved, there is little information whether the model has bug or just lack of lemma.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7B0A-F24B-4ED4-BF13-B9E3A51CC5A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744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Here we think about the satisfiability modulo</a:t>
            </a:r>
            <a:r>
              <a:rPr lang="en-US" altLang="zh-TW" baseline="0" dirty="0" smtClean="0"/>
              <a:t> theories.</a:t>
            </a:r>
          </a:p>
          <a:p>
            <a:r>
              <a:rPr lang="en-US" altLang="zh-TW" baseline="0" dirty="0" smtClean="0"/>
              <a:t>SMT has become a powerful technique for software verification.</a:t>
            </a:r>
          </a:p>
          <a:p>
            <a:r>
              <a:rPr lang="en-US" altLang="zh-TW" baseline="0" dirty="0" smtClean="0"/>
              <a:t>SMT can efficiently solve hundreds or thousands of formulas automatically.</a:t>
            </a:r>
          </a:p>
          <a:p>
            <a:r>
              <a:rPr lang="en-US" altLang="zh-TW" baseline="0" dirty="0" smtClean="0"/>
              <a:t>If unsatisfied, SMT solver will return a counterexample model, which is very convenient for debug</a:t>
            </a:r>
          </a:p>
          <a:p>
            <a:r>
              <a:rPr lang="en-US" altLang="zh-TW" baseline="0" dirty="0" smtClean="0"/>
              <a:t>So, our objective is to apply SMT solvers for discharging VDM proof obligations as many as possible.</a:t>
            </a:r>
          </a:p>
          <a:p>
            <a:r>
              <a:rPr lang="en-US" altLang="zh-TW" baseline="0" dirty="0" smtClean="0"/>
              <a:t>Our approach is to encode VDM proof obligations to SMT formulas and prove the proof obligations by SMT solving.</a:t>
            </a:r>
          </a:p>
          <a:p>
            <a:r>
              <a:rPr lang="en-US" altLang="zh-TW" baseline="0" dirty="0" smtClean="0"/>
              <a:t>However, this is not a easy task because VDM is generally higher older logic with partial function, while SMT is good at solving quantifier free FOL.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7B0A-F24B-4ED4-BF13-B9E3A51CC5A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258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This is the encoding</a:t>
            </a:r>
            <a:r>
              <a:rPr lang="en-US" altLang="zh-TW" baseline="0" dirty="0" smtClean="0"/>
              <a:t> strategy of our approach.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 smtClean="0"/>
              <a:t>right side shows the VDM</a:t>
            </a:r>
            <a:r>
              <a:rPr lang="en-US" altLang="zh-TW" baseline="0" dirty="0" smtClean="0"/>
              <a:t>-SL model and proof obligations generated by the Overture tool.</a:t>
            </a:r>
          </a:p>
          <a:p>
            <a:r>
              <a:rPr lang="en-US" altLang="zh-TW" baseline="0" dirty="0" smtClean="0"/>
              <a:t>The </a:t>
            </a:r>
            <a:r>
              <a:rPr lang="en-US" altLang="zh-TW" baseline="0" dirty="0" smtClean="0"/>
              <a:t>encoding results in a set of SMT formulas in Z3Py, a Python API of Z3 SMT solver.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</a:t>
            </a:r>
            <a:r>
              <a:rPr lang="en-US" altLang="zh-TW" baseline="0" dirty="0" smtClean="0"/>
              <a:t> </a:t>
            </a:r>
            <a:r>
              <a:rPr lang="en-US" altLang="zh-TW" baseline="0" dirty="0" smtClean="0"/>
              <a:t>encoding process is simplified as several steps as the left diagram shows.</a:t>
            </a:r>
          </a:p>
          <a:p>
            <a:r>
              <a:rPr lang="en-US" altLang="zh-TW" baseline="0" dirty="0" smtClean="0"/>
              <a:t>For each proof obligation, firstly, we determine its context information, then encode the context </a:t>
            </a:r>
            <a:r>
              <a:rPr lang="en-US" altLang="zh-TW" baseline="0" dirty="0" smtClean="0"/>
              <a:t>information</a:t>
            </a:r>
            <a:endParaRPr lang="en-US" altLang="zh-TW" baseline="0" dirty="0" smtClean="0"/>
          </a:p>
          <a:p>
            <a:r>
              <a:rPr lang="en-US" altLang="zh-TW" baseline="0" dirty="0" smtClean="0"/>
              <a:t>The context information mainly contains type invariants and pre/post conditions.</a:t>
            </a:r>
          </a:p>
          <a:p>
            <a:r>
              <a:rPr lang="en-US" altLang="zh-TW" baseline="0" dirty="0" smtClean="0"/>
              <a:t>Then we encode the predicate of the proof obligation.</a:t>
            </a:r>
          </a:p>
          <a:p>
            <a:r>
              <a:rPr lang="en-US" altLang="zh-TW" baseline="0" dirty="0" smtClean="0"/>
              <a:t>Before solve the obligation, we </a:t>
            </a:r>
            <a:r>
              <a:rPr lang="en-US" altLang="zh-TW" baseline="0" dirty="0" smtClean="0"/>
              <a:t>apply the </a:t>
            </a:r>
            <a:r>
              <a:rPr lang="en-US" altLang="zh-TW" baseline="0" dirty="0" smtClean="0"/>
              <a:t>obligation negation and quantifier </a:t>
            </a:r>
            <a:r>
              <a:rPr lang="en-US" altLang="zh-TW" baseline="0" dirty="0" smtClean="0"/>
              <a:t>elimination if possible.</a:t>
            </a:r>
            <a:endParaRPr lang="en-US" altLang="zh-TW" baseline="0" dirty="0" smtClean="0"/>
          </a:p>
          <a:p>
            <a:r>
              <a:rPr lang="en-US" altLang="zh-TW" baseline="0" dirty="0" smtClean="0"/>
              <a:t>Finally we solve the SMT formals with Z3Py and examine the result.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7B0A-F24B-4ED4-BF13-B9E3A51CC5A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286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For more details,</a:t>
            </a:r>
            <a:r>
              <a:rPr lang="en-US" altLang="zh-TW" baseline="0" dirty="0" smtClean="0"/>
              <a:t> when encoding the context information, </a:t>
            </a:r>
            <a:r>
              <a:rPr lang="en-US" altLang="zh-TW" baseline="0" dirty="0" smtClean="0"/>
              <a:t>because an obligation does not explicitly describe the full information needed.</a:t>
            </a:r>
          </a:p>
          <a:p>
            <a:r>
              <a:rPr lang="en-US" altLang="zh-TW" baseline="0" dirty="0" smtClean="0"/>
              <a:t>We encode </a:t>
            </a:r>
            <a:r>
              <a:rPr lang="en-US" altLang="zh-TW" baseline="0" dirty="0" smtClean="0"/>
              <a:t>type invariants only when the type is explicitly mentioned.</a:t>
            </a:r>
          </a:p>
          <a:p>
            <a:r>
              <a:rPr lang="en-US" altLang="zh-TW" baseline="0" dirty="0" smtClean="0"/>
              <a:t>For states, </a:t>
            </a:r>
            <a:r>
              <a:rPr lang="en-US" altLang="zh-TW" baseline="0" dirty="0" err="1" smtClean="0"/>
              <a:t>oldstate</a:t>
            </a:r>
            <a:r>
              <a:rPr lang="en-US" altLang="zh-TW" baseline="0" dirty="0" smtClean="0"/>
              <a:t> and </a:t>
            </a:r>
            <a:r>
              <a:rPr lang="en-US" altLang="zh-TW" baseline="0" dirty="0" err="1" smtClean="0"/>
              <a:t>newstate</a:t>
            </a:r>
            <a:r>
              <a:rPr lang="en-US" altLang="zh-TW" baseline="0" dirty="0" smtClean="0"/>
              <a:t> in an obligation means the state before and after the execution of an operation.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For pre and post conditions, they are mentioned in the form of pre_  function or operation name, post_ function or operation name.</a:t>
            </a:r>
          </a:p>
          <a:p>
            <a:r>
              <a:rPr lang="en-US" altLang="zh-TW" baseline="0" dirty="0" smtClean="0"/>
              <a:t>Currently, the encoding process is done by hand.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7B0A-F24B-4ED4-BF13-B9E3A51CC5A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925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7B0A-F24B-4ED4-BF13-B9E3A51CC5A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897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We have done two preliminary case studies. The</a:t>
            </a:r>
            <a:r>
              <a:rPr lang="en-US" altLang="zh-TW" baseline="0" dirty="0" smtClean="0"/>
              <a:t> two models were collected from the repository of Overture tool site, and t</a:t>
            </a:r>
            <a:r>
              <a:rPr lang="en-US" altLang="zh-TW" dirty="0" smtClean="0"/>
              <a:t>he encoding</a:t>
            </a:r>
            <a:r>
              <a:rPr lang="en-US" altLang="zh-TW" baseline="0" dirty="0" smtClean="0"/>
              <a:t> was manually done.</a:t>
            </a:r>
            <a:endParaRPr lang="en-US" altLang="zh-TW" dirty="0" smtClean="0"/>
          </a:p>
          <a:p>
            <a:r>
              <a:rPr lang="en-US" altLang="zh-TW" dirty="0" smtClean="0"/>
              <a:t>The</a:t>
            </a:r>
            <a:r>
              <a:rPr lang="en-US" altLang="zh-TW" baseline="0" dirty="0" smtClean="0"/>
              <a:t> first case is an abstract pacemaker.</a:t>
            </a:r>
          </a:p>
          <a:p>
            <a:r>
              <a:rPr lang="en-US" altLang="zh-TW" baseline="0" dirty="0" smtClean="0"/>
              <a:t>This model defines a pacemaker partly, only focus on heartbeat signals</a:t>
            </a:r>
          </a:p>
          <a:p>
            <a:r>
              <a:rPr lang="en-US" altLang="zh-TW" baseline="0" dirty="0" smtClean="0"/>
              <a:t>The types used in this model are quote and sequence.</a:t>
            </a:r>
          </a:p>
          <a:p>
            <a:r>
              <a:rPr lang="en-US" altLang="zh-TW" baseline="0" dirty="0" smtClean="0"/>
              <a:t>To encode in SMT, we represent sequence as array sort with constraints in Z3</a:t>
            </a:r>
          </a:p>
          <a:p>
            <a:r>
              <a:rPr lang="en-US" altLang="zh-TW" baseline="0" dirty="0" smtClean="0"/>
              <a:t>In this model, we need to also encode the “</a:t>
            </a:r>
            <a:r>
              <a:rPr lang="en-US" altLang="zh-TW" baseline="0" dirty="0" err="1" smtClean="0"/>
              <a:t>len</a:t>
            </a:r>
            <a:r>
              <a:rPr lang="en-US" altLang="zh-TW" baseline="0" dirty="0" smtClean="0"/>
              <a:t>” operator that returns the length of a sequence.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7B0A-F24B-4ED4-BF13-B9E3A51CC5A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22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For example,</a:t>
            </a:r>
            <a:r>
              <a:rPr lang="en-US" altLang="zh-TW" baseline="0" dirty="0" smtClean="0"/>
              <a:t> look at the obligation 8 here, </a:t>
            </a:r>
            <a:r>
              <a:rPr lang="en-US" altLang="zh-TW" baseline="0" dirty="0" err="1" smtClean="0"/>
              <a:t>tr:Trace</a:t>
            </a:r>
            <a:r>
              <a:rPr lang="en-US" altLang="zh-TW" baseline="0" dirty="0" smtClean="0"/>
              <a:t> is explicitly mentioned so we will need to encode the type “Trace” which is a sequence of Events, and an event is the enumeration of [A] or [V]</a:t>
            </a:r>
          </a:p>
          <a:p>
            <a:r>
              <a:rPr lang="en-US" altLang="zh-TW" baseline="0" dirty="0" smtClean="0"/>
              <a:t>We encode Trace as array sort.</a:t>
            </a:r>
          </a:p>
          <a:p>
            <a:r>
              <a:rPr lang="en-US" altLang="zh-TW" baseline="0" dirty="0" smtClean="0"/>
              <a:t>Here we encode Event type in  “lifted” form because VDM uses partial functions, this means there is not always value defined.</a:t>
            </a:r>
          </a:p>
          <a:p>
            <a:r>
              <a:rPr lang="en-US" altLang="zh-TW" baseline="0" dirty="0" smtClean="0"/>
              <a:t>For the undefined case we use “NDF” to represent so we have full function in Z3.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7B0A-F24B-4ED4-BF13-B9E3A51CC5A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595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Also, array is not sequence,</a:t>
            </a:r>
            <a:r>
              <a:rPr lang="en-US" altLang="zh-TW" baseline="0" dirty="0" smtClean="0"/>
              <a:t> so we added 3 constraints to restrict array to sequence.</a:t>
            </a:r>
          </a:p>
          <a:p>
            <a:r>
              <a:rPr lang="en-US" altLang="zh-TW" baseline="0" dirty="0" smtClean="0"/>
              <a:t>The first constraint is that below index zero, all elements are undefined since a sequence in VDM starts from index 1</a:t>
            </a:r>
          </a:p>
          <a:p>
            <a:r>
              <a:rPr lang="en-US" altLang="zh-TW" baseline="0" dirty="0" smtClean="0"/>
              <a:t>The second constraints is that if we find an element  of index </a:t>
            </a:r>
            <a:r>
              <a:rPr lang="en-US" altLang="zh-TW" baseline="0" dirty="0" err="1" smtClean="0"/>
              <a:t>i</a:t>
            </a:r>
            <a:r>
              <a:rPr lang="en-US" altLang="zh-TW" baseline="0" dirty="0" smtClean="0"/>
              <a:t> is defined, then all indexes below </a:t>
            </a:r>
            <a:r>
              <a:rPr lang="en-US" altLang="zh-TW" baseline="0" dirty="0" err="1" smtClean="0"/>
              <a:t>i</a:t>
            </a:r>
            <a:r>
              <a:rPr lang="en-US" altLang="zh-TW" baseline="0" dirty="0" smtClean="0"/>
              <a:t> and greater than 1 shall be defined.</a:t>
            </a:r>
          </a:p>
          <a:p>
            <a:r>
              <a:rPr lang="en-US" altLang="zh-TW" baseline="0" dirty="0" smtClean="0"/>
              <a:t>The third constraint is that if we find an element of index </a:t>
            </a:r>
            <a:r>
              <a:rPr lang="en-US" altLang="zh-TW" baseline="0" dirty="0" err="1" smtClean="0"/>
              <a:t>i</a:t>
            </a:r>
            <a:r>
              <a:rPr lang="en-US" altLang="zh-TW" baseline="0" dirty="0" smtClean="0"/>
              <a:t> is undefined, then all indexes above </a:t>
            </a:r>
            <a:r>
              <a:rPr lang="en-US" altLang="zh-TW" baseline="0" dirty="0" err="1" smtClean="0"/>
              <a:t>i</a:t>
            </a:r>
            <a:r>
              <a:rPr lang="en-US" altLang="zh-TW" baseline="0" dirty="0" smtClean="0"/>
              <a:t> shall be undefined.</a:t>
            </a:r>
          </a:p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7B0A-F24B-4ED4-BF13-B9E3A51CC5A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629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For operator of</a:t>
            </a:r>
            <a:r>
              <a:rPr lang="en-US" altLang="zh-TW" baseline="0" dirty="0" smtClean="0"/>
              <a:t> length, we use </a:t>
            </a:r>
            <a:r>
              <a:rPr lang="en-US" altLang="zh-TW" baseline="0" dirty="0" err="1" smtClean="0"/>
              <a:t>uninterpreted</a:t>
            </a:r>
            <a:r>
              <a:rPr lang="en-US" altLang="zh-TW" baseline="0" dirty="0" smtClean="0"/>
              <a:t> function to encode it.</a:t>
            </a:r>
          </a:p>
          <a:p>
            <a:r>
              <a:rPr lang="en-US" altLang="zh-TW" baseline="0" dirty="0" smtClean="0"/>
              <a:t>This formula says that the ‘</a:t>
            </a:r>
            <a:r>
              <a:rPr lang="en-US" altLang="zh-TW" baseline="0" dirty="0" err="1" smtClean="0"/>
              <a:t>len</a:t>
            </a:r>
            <a:r>
              <a:rPr lang="en-US" altLang="zh-TW" baseline="0" dirty="0" smtClean="0"/>
              <a:t>’ function must be zero or the length is the biggest index of defined elements.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7B0A-F24B-4ED4-BF13-B9E3A51CC5A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47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other case study</a:t>
            </a:r>
            <a:r>
              <a:rPr lang="en-US" altLang="zh-TW" baseline="0" dirty="0" smtClean="0"/>
              <a:t> is a telephone exchange model.</a:t>
            </a:r>
          </a:p>
          <a:p>
            <a:r>
              <a:rPr lang="en-US" altLang="zh-TW" baseline="0" dirty="0" smtClean="0"/>
              <a:t>This model specified events in the system like lift a phone, connect users, and so on.</a:t>
            </a:r>
          </a:p>
          <a:p>
            <a:r>
              <a:rPr lang="en-US" altLang="zh-TW" baseline="0" dirty="0" smtClean="0"/>
              <a:t>This model has types of quote and map.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7B0A-F24B-4ED4-BF13-B9E3A51CC5A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862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contents today will be firstly an introduction about VDM proof obligations and the objective of this</a:t>
            </a:r>
            <a:r>
              <a:rPr lang="en-US" altLang="zh-TW" baseline="0" dirty="0" smtClean="0"/>
              <a:t> research.</a:t>
            </a:r>
          </a:p>
          <a:p>
            <a:r>
              <a:rPr lang="en-US" altLang="zh-TW" baseline="0" dirty="0" smtClean="0"/>
              <a:t>Then I will talk about the approach and preliminary case studies.</a:t>
            </a:r>
          </a:p>
          <a:p>
            <a:r>
              <a:rPr lang="en-US" altLang="zh-TW" baseline="0" dirty="0" smtClean="0"/>
              <a:t>Finally, I will summarize this talk and you may ask questions or kindly give me some advices or comments.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7B0A-F24B-4ED4-BF13-B9E3A51CC5A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932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To save time,</a:t>
            </a:r>
            <a:r>
              <a:rPr lang="en-US" altLang="zh-TW" baseline="0" dirty="0" smtClean="0"/>
              <a:t> I will go fast with this case study. So the code will not be explained in detail.</a:t>
            </a:r>
          </a:p>
          <a:p>
            <a:r>
              <a:rPr lang="en-US" altLang="zh-TW" baseline="0" dirty="0" smtClean="0"/>
              <a:t>This slide shows obligation 14 that relates to map </a:t>
            </a:r>
            <a:r>
              <a:rPr lang="en-US" altLang="zh-TW" baseline="0" dirty="0" err="1" smtClean="0"/>
              <a:t>injectivity</a:t>
            </a:r>
            <a:r>
              <a:rPr lang="en-US" altLang="zh-TW" baseline="0" dirty="0" smtClean="0"/>
              <a:t> from the definition of Answer operation.</a:t>
            </a:r>
          </a:p>
          <a:p>
            <a:r>
              <a:rPr lang="en-US" altLang="zh-TW" baseline="0" dirty="0" smtClean="0"/>
              <a:t>The obligation is to prove the consistency of applying inverse to “calls”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**Back from slide 25:</a:t>
            </a:r>
          </a:p>
          <a:p>
            <a:r>
              <a:rPr lang="en-US" altLang="zh-TW" baseline="0" dirty="0" smtClean="0"/>
              <a:t>Actually we found a counterexample to this obligation.</a:t>
            </a:r>
          </a:p>
          <a:p>
            <a:r>
              <a:rPr lang="en-US" altLang="zh-TW" baseline="0" dirty="0" smtClean="0"/>
              <a:t>The counterexample suggested that “calls” is not allow to have its key and value the same.</a:t>
            </a:r>
          </a:p>
          <a:p>
            <a:r>
              <a:rPr lang="en-US" altLang="zh-TW" baseline="0" dirty="0" smtClean="0"/>
              <a:t>This means in this system, a subscriber shall not connect to him or her self.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7B0A-F24B-4ED4-BF13-B9E3A51CC5A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788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The state definition in this model has two maps:</a:t>
            </a:r>
          </a:p>
          <a:p>
            <a:r>
              <a:rPr lang="en-US" altLang="zh-TW" baseline="0" dirty="0" smtClean="0"/>
              <a:t>Here we only interest to “calls”, which is an injective map that maps subscribers to subscribers. This represents the connection relation of subscribers.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7B0A-F24B-4ED4-BF13-B9E3A51CC5A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70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 this case, we encode map</a:t>
            </a:r>
            <a:r>
              <a:rPr lang="en-US" altLang="zh-TW" baseline="0" dirty="0" smtClean="0"/>
              <a:t> with </a:t>
            </a:r>
            <a:r>
              <a:rPr lang="en-US" altLang="zh-TW" baseline="0" dirty="0" err="1" smtClean="0"/>
              <a:t>uninterpreted</a:t>
            </a:r>
            <a:r>
              <a:rPr lang="en-US" altLang="zh-TW" baseline="0" dirty="0" smtClean="0"/>
              <a:t> function.</a:t>
            </a:r>
          </a:p>
          <a:p>
            <a:r>
              <a:rPr lang="en-US" altLang="zh-TW" baseline="0" dirty="0" smtClean="0"/>
              <a:t>Similar to pacemaker case study, we also define VDM types with lift.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7B0A-F24B-4ED4-BF13-B9E3A51CC5A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17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“calls” is a injective</a:t>
            </a:r>
            <a:r>
              <a:rPr lang="en-US" altLang="zh-TW" baseline="0" dirty="0" smtClean="0"/>
              <a:t> type, which means its key and value are one-to-one.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7B0A-F24B-4ED4-BF13-B9E3A51CC5A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1152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One more thing.</a:t>
            </a:r>
            <a:endParaRPr lang="en-US" altLang="zh-TW" baseline="0" dirty="0" smtClean="0"/>
          </a:p>
          <a:p>
            <a:r>
              <a:rPr lang="en-US" altLang="zh-TW" baseline="0" dirty="0" smtClean="0"/>
              <a:t>In the two case studies, some encoding patterns are used frequently.</a:t>
            </a:r>
          </a:p>
          <a:p>
            <a:r>
              <a:rPr lang="en-US" altLang="zh-TW" baseline="0" dirty="0" smtClean="0"/>
              <a:t>For example, the set inclusion operator “in set” is encoded as the formula that the index is within the corresponding range.</a:t>
            </a:r>
          </a:p>
          <a:p>
            <a:r>
              <a:rPr lang="en-US" altLang="zh-TW" baseline="0" dirty="0" smtClean="0"/>
              <a:t>For maps, “in set </a:t>
            </a:r>
            <a:r>
              <a:rPr lang="en-US" altLang="zh-TW" baseline="0" dirty="0" err="1" smtClean="0"/>
              <a:t>dom</a:t>
            </a:r>
            <a:r>
              <a:rPr lang="en-US" altLang="zh-TW" baseline="0" dirty="0" smtClean="0"/>
              <a:t>” can be encoded as the formula that the value of the key is defined.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7B0A-F24B-4ED4-BF13-B9E3A51CC5A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472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</a:t>
            </a:r>
            <a:r>
              <a:rPr lang="en-US" altLang="zh-TW" baseline="0" dirty="0" smtClean="0"/>
              <a:t> results of the two case studies.</a:t>
            </a:r>
          </a:p>
          <a:p>
            <a:r>
              <a:rPr lang="en-US" altLang="zh-TW" baseline="0" dirty="0" smtClean="0"/>
              <a:t>The abstract pacemaker, we managed to prove all proof obligations</a:t>
            </a:r>
          </a:p>
          <a:p>
            <a:r>
              <a:rPr lang="en-US" altLang="zh-TW" baseline="0" dirty="0" smtClean="0"/>
              <a:t>The telephone exchange, we managed to prove 59% of the proof obligations.</a:t>
            </a:r>
          </a:p>
          <a:p>
            <a:r>
              <a:rPr lang="en-US" altLang="zh-TW" baseline="0" dirty="0" smtClean="0"/>
              <a:t>From the time consumed, the efficiency is quite good.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PO3 of the pacemaker model is an operation </a:t>
            </a:r>
            <a:r>
              <a:rPr lang="en-US" altLang="zh-TW" baseline="0" dirty="0" err="1" smtClean="0"/>
              <a:t>postcondition</a:t>
            </a:r>
            <a:r>
              <a:rPr lang="en-US" altLang="zh-TW" baseline="0" dirty="0" smtClean="0"/>
              <a:t> satisfiability obligation.</a:t>
            </a:r>
          </a:p>
          <a:p>
            <a:r>
              <a:rPr lang="en-US" altLang="zh-TW" baseline="0" dirty="0" smtClean="0"/>
              <a:t>But the </a:t>
            </a:r>
            <a:r>
              <a:rPr lang="en-US" altLang="zh-TW" baseline="0" dirty="0" err="1" smtClean="0"/>
              <a:t>postcondition</a:t>
            </a:r>
            <a:r>
              <a:rPr lang="en-US" altLang="zh-TW" baseline="0" dirty="0" smtClean="0"/>
              <a:t>/obligation does not have </a:t>
            </a:r>
            <a:r>
              <a:rPr lang="en-US" altLang="zh-TW" baseline="0" dirty="0" err="1" smtClean="0"/>
              <a:t>oldstate</a:t>
            </a:r>
            <a:r>
              <a:rPr lang="en-US" altLang="zh-TW" baseline="0" dirty="0" smtClean="0"/>
              <a:t> in its predicate.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7B0A-F24B-4ED4-BF13-B9E3A51CC5A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993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We still</a:t>
            </a:r>
            <a:r>
              <a:rPr lang="en-US" altLang="zh-TW" baseline="0" dirty="0" smtClean="0"/>
              <a:t> have issues to be solved.</a:t>
            </a:r>
          </a:p>
          <a:p>
            <a:r>
              <a:rPr lang="en-US" altLang="zh-TW" baseline="0" dirty="0" smtClean="0"/>
              <a:t>In the two case studies, we did not encode set type.</a:t>
            </a:r>
          </a:p>
          <a:p>
            <a:r>
              <a:rPr lang="en-US" altLang="zh-TW" baseline="0" dirty="0" smtClean="0"/>
              <a:t>This is because the set cardinality is difficult but it is frequently used in VDM.</a:t>
            </a:r>
          </a:p>
          <a:p>
            <a:r>
              <a:rPr lang="en-US" altLang="zh-TW" baseline="0" dirty="0" smtClean="0"/>
              <a:t>Also, we encountered proof obligations with multiple quantifiers.</a:t>
            </a:r>
          </a:p>
          <a:p>
            <a:r>
              <a:rPr lang="en-US" altLang="zh-TW" baseline="0" dirty="0" smtClean="0"/>
              <a:t>This usually happens in </a:t>
            </a:r>
            <a:r>
              <a:rPr lang="en-US" altLang="zh-TW" baseline="0" dirty="0" err="1" smtClean="0"/>
              <a:t>postcondition</a:t>
            </a:r>
            <a:r>
              <a:rPr lang="en-US" altLang="zh-TW" baseline="0" dirty="0" smtClean="0"/>
              <a:t> satisfiability obligation.</a:t>
            </a:r>
          </a:p>
          <a:p>
            <a:r>
              <a:rPr lang="en-US" altLang="zh-TW" baseline="0" dirty="0" smtClean="0"/>
              <a:t>For the above issues, though we can still encode with array and </a:t>
            </a:r>
            <a:r>
              <a:rPr lang="en-US" altLang="zh-TW" baseline="0" dirty="0" err="1" smtClean="0"/>
              <a:t>uninterpreted</a:t>
            </a:r>
            <a:r>
              <a:rPr lang="en-US" altLang="zh-TW" baseline="0" dirty="0" smtClean="0"/>
              <a:t> function, Z3 returns </a:t>
            </a:r>
            <a:r>
              <a:rPr lang="en-US" altLang="zh-TW" baseline="0" dirty="0" err="1" smtClean="0"/>
              <a:t>unknow</a:t>
            </a:r>
            <a:r>
              <a:rPr lang="en-US" altLang="zh-TW" baseline="0" dirty="0" smtClean="0"/>
              <a:t> and fails to prove nor gives counterexample.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7B0A-F24B-4ED4-BF13-B9E3A51CC5A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059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So, as the summary of this talk,</a:t>
            </a:r>
            <a:r>
              <a:rPr lang="en-US" altLang="zh-TW" baseline="0" dirty="0" smtClean="0"/>
              <a:t> we proposed an approach to releasing VDM proof obligations with SMT solvers.</a:t>
            </a:r>
          </a:p>
          <a:p>
            <a:r>
              <a:rPr lang="en-US" altLang="zh-TW" baseline="0" dirty="0" smtClean="0"/>
              <a:t>The preliminary case studies showed good results but we still have issues to be solved.</a:t>
            </a:r>
          </a:p>
          <a:p>
            <a:r>
              <a:rPr lang="en-US" altLang="zh-TW" baseline="0" dirty="0" smtClean="0"/>
              <a:t>Now we are working on these issues.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That’s all.</a:t>
            </a:r>
          </a:p>
          <a:p>
            <a:r>
              <a:rPr lang="en-US" altLang="zh-TW" baseline="0" dirty="0" smtClean="0"/>
              <a:t>It is great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if I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can have some advices or comments form you.</a:t>
            </a:r>
          </a:p>
          <a:p>
            <a:r>
              <a:rPr lang="en-US" altLang="zh-TW" baseline="0" dirty="0" smtClean="0"/>
              <a:t>Thank you very much.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7B0A-F24B-4ED4-BF13-B9E3A51CC5AF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756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At first. I would</a:t>
            </a:r>
            <a:r>
              <a:rPr lang="en-US" altLang="zh-TW" baseline="0" dirty="0" smtClean="0"/>
              <a:t> like to talk about the Vienna Development Method, VDM.</a:t>
            </a:r>
          </a:p>
          <a:p>
            <a:r>
              <a:rPr lang="en-US" altLang="zh-TW" baseline="0" dirty="0" smtClean="0"/>
              <a:t>VDM is a formal method firstly developed in the 70’s, at Vienna.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And we are in Vienna. What a coincidence!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Generally, VDM is a methodology of software development from software specification to implementation.</a:t>
            </a:r>
          </a:p>
          <a:p>
            <a:r>
              <a:rPr lang="en-US" altLang="zh-TW" baseline="0" dirty="0" smtClean="0"/>
              <a:t>VDM has a specification language called VDM-SL</a:t>
            </a:r>
          </a:p>
          <a:p>
            <a:r>
              <a:rPr lang="en-US" altLang="zh-TW" baseline="0" dirty="0" smtClean="0"/>
              <a:t>VDM-SL is like a programming language with more abstraction.</a:t>
            </a:r>
          </a:p>
          <a:p>
            <a:r>
              <a:rPr lang="en-US" altLang="zh-TW" baseline="0" dirty="0" smtClean="0"/>
              <a:t>VDM-SL has basic types such as Boolean, integers, natural numbers which are commonly used in programming languages.</a:t>
            </a:r>
          </a:p>
          <a:p>
            <a:r>
              <a:rPr lang="en-US" altLang="zh-TW" baseline="0" dirty="0" smtClean="0"/>
              <a:t>Some basics types like token and quote are not. They can be used to describe software in an abstracted way.</a:t>
            </a:r>
          </a:p>
          <a:p>
            <a:r>
              <a:rPr lang="en-US" altLang="zh-TW" baseline="0" dirty="0" smtClean="0"/>
              <a:t>VDM-SL has compound types like sets, sequences, maps that are recently started being used in programming languages.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Besides types, another important feature of VDM-SL is specifying constraints.</a:t>
            </a:r>
          </a:p>
          <a:p>
            <a:r>
              <a:rPr lang="en-US" altLang="zh-TW" baseline="0" dirty="0" smtClean="0"/>
              <a:t>Constraints include pre and post conditions, type constraints.</a:t>
            </a:r>
          </a:p>
          <a:p>
            <a:r>
              <a:rPr lang="en-US" altLang="zh-TW" baseline="0" dirty="0" smtClean="0"/>
              <a:t>From these constraints, we may generate proof obligations that should be proved to ensure the consistency of a VDM-SL model.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7B0A-F24B-4ED4-BF13-B9E3A51CC5A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65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Because VDM is developed very early,</a:t>
            </a:r>
            <a:r>
              <a:rPr lang="en-US" altLang="zh-TW" baseline="0" dirty="0" smtClean="0"/>
              <a:t> with the advances of software and programming languages, there are dialects of VDM.</a:t>
            </a:r>
          </a:p>
          <a:p>
            <a:r>
              <a:rPr lang="en-US" altLang="zh-TW" baseline="0" dirty="0" smtClean="0"/>
              <a:t>VDM++ is an extension of VDM-SL for object-oriented software development.</a:t>
            </a:r>
          </a:p>
          <a:p>
            <a:r>
              <a:rPr lang="en-US" altLang="zh-TW" baseline="0" dirty="0" smtClean="0"/>
              <a:t>VDM-RT further extends for real-time feature for modeling Cyber-Physical-Systems.</a:t>
            </a:r>
          </a:p>
          <a:p>
            <a:r>
              <a:rPr lang="en-US" altLang="zh-TW" baseline="0" dirty="0" smtClean="0"/>
              <a:t>Today we will focus on VDM-SL.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Within a subset of VDM-SL, a VDM-SL model can be executed by the interpreter.</a:t>
            </a:r>
          </a:p>
          <a:p>
            <a:r>
              <a:rPr lang="en-US" altLang="zh-TW" baseline="0" dirty="0" smtClean="0"/>
              <a:t>This is a feature welcomed by the industries because they can test software specifications described in VDM-SL models.</a:t>
            </a:r>
          </a:p>
          <a:p>
            <a:r>
              <a:rPr lang="en-US" altLang="zh-TW" baseline="0" dirty="0" smtClean="0"/>
              <a:t>There are two tools support modeling with VDM. In this work we will use Overture tool.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7B0A-F24B-4ED4-BF13-B9E3A51CC5A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71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en-US" altLang="zh-TW" baseline="0" dirty="0" smtClean="0"/>
              <a:t> some of you not familiar with VDM. </a:t>
            </a:r>
            <a:r>
              <a:rPr lang="en-US" altLang="zh-TW" dirty="0" smtClean="0"/>
              <a:t>This</a:t>
            </a:r>
            <a:r>
              <a:rPr lang="en-US" altLang="zh-TW" baseline="0" dirty="0" smtClean="0"/>
              <a:t> is a simple VDM-SL model:</a:t>
            </a:r>
          </a:p>
          <a:p>
            <a:r>
              <a:rPr lang="en-US" altLang="zh-TW" baseline="0" dirty="0" smtClean="0"/>
              <a:t>In tis model, CMD is a quote type, which is usually used to represent enumeration.</a:t>
            </a:r>
          </a:p>
          <a:p>
            <a:r>
              <a:rPr lang="en-US" altLang="zh-TW" baseline="0" dirty="0" err="1" smtClean="0"/>
              <a:t>CDM_series</a:t>
            </a:r>
            <a:r>
              <a:rPr lang="en-US" altLang="zh-TW" baseline="0" dirty="0" smtClean="0"/>
              <a:t> is a sequence of CMD with optional nil.</a:t>
            </a:r>
          </a:p>
          <a:p>
            <a:r>
              <a:rPr lang="en-US" altLang="zh-TW" baseline="0" dirty="0" err="1" smtClean="0"/>
              <a:t>CMD_times</a:t>
            </a:r>
            <a:r>
              <a:rPr lang="en-US" altLang="zh-TW" baseline="0" dirty="0" smtClean="0"/>
              <a:t> is a map from CDM to natural numbers</a:t>
            </a:r>
          </a:p>
          <a:p>
            <a:r>
              <a:rPr lang="en-US" altLang="zh-TW" baseline="0" dirty="0" smtClean="0"/>
              <a:t>In VDM-SL, state is defined as a special type, “</a:t>
            </a:r>
            <a:r>
              <a:rPr lang="en-US" altLang="zh-TW" baseline="0" dirty="0" err="1" smtClean="0"/>
              <a:t>inv</a:t>
            </a:r>
            <a:r>
              <a:rPr lang="en-US" altLang="zh-TW" baseline="0" dirty="0" smtClean="0"/>
              <a:t>” part specifies the state invariant.</a:t>
            </a:r>
          </a:p>
          <a:p>
            <a:r>
              <a:rPr lang="en-US" altLang="zh-TW" baseline="0" dirty="0" smtClean="0"/>
              <a:t>In this model, the state is a sequence of commands, and the state invariant says that:</a:t>
            </a:r>
          </a:p>
          <a:p>
            <a:r>
              <a:rPr lang="en-US" altLang="zh-TW" baseline="0" dirty="0" smtClean="0"/>
              <a:t>For every element in the sequence, its next element has to be different.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7B0A-F24B-4ED4-BF13-B9E3A51CC5A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632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 VDM-SL, we may define operations which may change the</a:t>
            </a:r>
            <a:r>
              <a:rPr lang="en-US" altLang="zh-TW" baseline="0" dirty="0" smtClean="0"/>
              <a:t> value of state.</a:t>
            </a:r>
          </a:p>
          <a:p>
            <a:r>
              <a:rPr lang="en-US" altLang="zh-TW" baseline="0" dirty="0" smtClean="0"/>
              <a:t>In t</a:t>
            </a:r>
            <a:r>
              <a:rPr lang="en-US" altLang="zh-TW" dirty="0" smtClean="0"/>
              <a:t>his model, we have defined</a:t>
            </a:r>
            <a:r>
              <a:rPr lang="en-US" altLang="zh-TW" baseline="0" dirty="0" smtClean="0"/>
              <a:t> an operation push command</a:t>
            </a:r>
          </a:p>
          <a:p>
            <a:r>
              <a:rPr lang="en-US" altLang="zh-TW" baseline="0" dirty="0" smtClean="0"/>
              <a:t>This operation has pre and post condition</a:t>
            </a:r>
          </a:p>
          <a:p>
            <a:r>
              <a:rPr lang="en-US" altLang="zh-TW" baseline="0" dirty="0" smtClean="0"/>
              <a:t>The precondition says the command sequence in the state has to be empty or different to the command to be pushed</a:t>
            </a:r>
          </a:p>
          <a:p>
            <a:r>
              <a:rPr lang="en-US" altLang="zh-TW" baseline="0" dirty="0" smtClean="0"/>
              <a:t>The </a:t>
            </a:r>
            <a:r>
              <a:rPr lang="en-US" altLang="zh-TW" baseline="0" dirty="0" err="1" smtClean="0"/>
              <a:t>postcondition</a:t>
            </a:r>
            <a:r>
              <a:rPr lang="en-US" altLang="zh-TW" baseline="0" dirty="0" smtClean="0"/>
              <a:t> says the new command sequence after the operation execution shall be the pushed command concatenated with the old command sequence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You may notice the </a:t>
            </a:r>
            <a:r>
              <a:rPr lang="en-US" altLang="zh-TW" baseline="0" dirty="0" err="1" smtClean="0"/>
              <a:t>tild</a:t>
            </a:r>
            <a:r>
              <a:rPr lang="en-US" altLang="zh-TW" baseline="0" dirty="0" smtClean="0"/>
              <a:t> symbol post-fixed to “commands”, it represents the </a:t>
            </a:r>
            <a:r>
              <a:rPr lang="en-US" altLang="zh-TW" baseline="0" dirty="0" err="1" smtClean="0"/>
              <a:t>oldstate</a:t>
            </a:r>
            <a:r>
              <a:rPr lang="en-US" altLang="zh-TW" baseline="0" dirty="0" smtClean="0"/>
              <a:t> in </a:t>
            </a:r>
            <a:r>
              <a:rPr lang="en-US" altLang="zh-TW" baseline="0" dirty="0" err="1" smtClean="0"/>
              <a:t>postcondition</a:t>
            </a:r>
            <a:r>
              <a:rPr lang="en-US" altLang="zh-TW" baseline="0" dirty="0" smtClean="0"/>
              <a:t> of an operation.</a:t>
            </a:r>
          </a:p>
          <a:p>
            <a:r>
              <a:rPr lang="en-US" altLang="zh-TW" baseline="0" dirty="0" smtClean="0"/>
              <a:t>This operation is defined implicitly where no body is specified, only pre and post conditions.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This model also has a function to count the occurrences of commands. The function is defined explicitly. This way the function is executable by the interpreter.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7B0A-F24B-4ED4-BF13-B9E3A51CC5A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376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VDM</a:t>
            </a:r>
            <a:r>
              <a:rPr lang="en-US" altLang="zh-TW" baseline="0" dirty="0" smtClean="0"/>
              <a:t> proof obligation is in the form: context information implies a specific predicate</a:t>
            </a:r>
          </a:p>
          <a:p>
            <a:r>
              <a:rPr lang="en-US" altLang="zh-TW" baseline="0" dirty="0" smtClean="0"/>
              <a:t>In VDM, there are three classes of proof obligations</a:t>
            </a:r>
          </a:p>
          <a:p>
            <a:r>
              <a:rPr lang="en-US" altLang="zh-TW" baseline="0" dirty="0" smtClean="0"/>
              <a:t>First one is type compatibility, which is relates to type invariant, or subtype.</a:t>
            </a:r>
          </a:p>
          <a:p>
            <a:r>
              <a:rPr lang="en-US" altLang="zh-TW" baseline="0" dirty="0" smtClean="0"/>
              <a:t>Second one is domain checking, which Is regarding partial function and operators</a:t>
            </a:r>
          </a:p>
          <a:p>
            <a:r>
              <a:rPr lang="en-US" altLang="zh-TW" baseline="0" dirty="0" smtClean="0"/>
              <a:t>Simply speaking, this is very like checking divide by zero in a division.</a:t>
            </a:r>
          </a:p>
          <a:p>
            <a:r>
              <a:rPr lang="en-US" altLang="zh-TW" baseline="0" dirty="0" smtClean="0"/>
              <a:t>The last one is satisfiability which concerns the satisfiability of </a:t>
            </a:r>
            <a:r>
              <a:rPr lang="en-US" altLang="zh-TW" baseline="0" dirty="0" err="1" smtClean="0"/>
              <a:t>postconditions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7B0A-F24B-4ED4-BF13-B9E3A51CC5A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00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Let</a:t>
            </a:r>
            <a:r>
              <a:rPr lang="en-US" altLang="zh-TW" baseline="0" dirty="0" smtClean="0"/>
              <a:t> us recall the state definition of the simple VDM-SL model introduced.</a:t>
            </a:r>
          </a:p>
          <a:p>
            <a:endParaRPr lang="en-US" altLang="zh-TW" dirty="0" smtClean="0"/>
          </a:p>
          <a:p>
            <a:r>
              <a:rPr lang="en-US" altLang="zh-TW" baseline="0" dirty="0" smtClean="0"/>
              <a:t>In this model, the state is a sequence of commands, and the state invariant says that:</a:t>
            </a:r>
          </a:p>
          <a:p>
            <a:r>
              <a:rPr lang="en-US" altLang="zh-TW" baseline="0" dirty="0" smtClean="0"/>
              <a:t>For every element in the sequence, its next element has to be different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7B0A-F24B-4ED4-BF13-B9E3A51CC5A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967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From the state invariant, there are</a:t>
            </a:r>
            <a:r>
              <a:rPr lang="en-US" altLang="zh-TW" baseline="0" dirty="0" smtClean="0"/>
              <a:t> two proof obligations</a:t>
            </a:r>
          </a:p>
          <a:p>
            <a:r>
              <a:rPr lang="en-US" altLang="zh-TW" baseline="0" dirty="0" smtClean="0"/>
              <a:t>The upper one is a subtype check: is there exists a sequence of commands that satisfies the state invariant</a:t>
            </a:r>
          </a:p>
          <a:p>
            <a:r>
              <a:rPr lang="en-US" altLang="zh-TW" baseline="0" dirty="0" smtClean="0"/>
              <a:t>The lower one is a domain check regarding the sequence application operator (check previous slide)</a:t>
            </a:r>
          </a:p>
          <a:p>
            <a:r>
              <a:rPr lang="en-US" altLang="zh-TW" baseline="0" dirty="0" smtClean="0"/>
              <a:t>This proof obligation says that the index “k”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shall be defined in the command sequence.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E7B0A-F24B-4ED4-BF13-B9E3A51CC5A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81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8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0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69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63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20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80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90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51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88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18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31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ACA7B-B740-4386-A429-FFAE92642F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78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Releasing VDM Proof Obligations with</a:t>
            </a:r>
            <a:br>
              <a:rPr lang="en-US" altLang="zh-TW" dirty="0" smtClean="0"/>
            </a:br>
            <a:r>
              <a:rPr lang="en-US" altLang="zh-TW" dirty="0" smtClean="0"/>
              <a:t>SMT Solvers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u="sng" dirty="0" err="1" smtClean="0"/>
              <a:t>Hsin</a:t>
            </a:r>
            <a:r>
              <a:rPr lang="en-US" altLang="zh-TW" u="sng" dirty="0" smtClean="0"/>
              <a:t>-Hung Lin</a:t>
            </a:r>
            <a:r>
              <a:rPr lang="en-US" altLang="zh-TW" dirty="0" smtClean="0"/>
              <a:t>, Bow-Yaw Wang</a:t>
            </a:r>
          </a:p>
          <a:p>
            <a:r>
              <a:rPr lang="en-US" altLang="zh-TW" dirty="0" smtClean="0"/>
              <a:t>Institute of Information Science, Academia </a:t>
            </a:r>
            <a:r>
              <a:rPr lang="en-US" altLang="zh-TW" dirty="0" err="1" smtClean="0"/>
              <a:t>Sinica</a:t>
            </a:r>
            <a:endParaRPr lang="en-US" altLang="zh-TW" dirty="0" smtClean="0"/>
          </a:p>
          <a:p>
            <a:r>
              <a:rPr lang="en-US" altLang="zh-TW" dirty="0" smtClean="0"/>
              <a:t>MEMOCODE’17@Vienna</a:t>
            </a:r>
          </a:p>
          <a:p>
            <a:r>
              <a:rPr lang="en-US" altLang="zh-TW" dirty="0" smtClean="0"/>
              <a:t>Sep. 30, 2017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802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 of CMDS </a:t>
            </a:r>
            <a:r>
              <a:rPr kumimoji="1" lang="en-US" altLang="ja-JP" dirty="0" smtClean="0"/>
              <a:t>(2/2</a:t>
            </a:r>
            <a:r>
              <a:rPr kumimoji="1" lang="en-US" altLang="ja-JP" dirty="0"/>
              <a:t>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28650" y="2211091"/>
            <a:ext cx="80425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//PO1: state invariant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satisfiable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obligation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//     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(subtype check: state invariant)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commands:seq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[&lt;R&gt; | &lt;L&gt;] &amp;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 in set { 1, ... ,((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s.commands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- 1) } &amp;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 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s.commands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)(k) &lt;&gt; 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s.commands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)((k + 1)) )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//PO2: legal sequence application obligation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//    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(domain check: apply operator of sequence)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s:CMDS`S &amp; 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 in set 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 1, ... ,((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s.commands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- 1) } &amp; 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(k in set (</a:t>
            </a:r>
            <a:r>
              <a:rPr lang="en-US" altLang="zh-TW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s.commands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)))))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46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 and Objective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 VDM-SL model may have a large number of POs compared to its LOC</a:t>
            </a:r>
          </a:p>
          <a:p>
            <a:pPr lvl="1"/>
            <a:r>
              <a:rPr lang="en-US" altLang="zh-TW" dirty="0" smtClean="0"/>
              <a:t>For example, CMDS: </a:t>
            </a:r>
            <a:r>
              <a:rPr lang="en-US" altLang="zh-TW" dirty="0" smtClean="0">
                <a:solidFill>
                  <a:srgbClr val="FF0000"/>
                </a:solidFill>
              </a:rPr>
              <a:t>24 LOC </a:t>
            </a:r>
            <a:r>
              <a:rPr lang="en-US" altLang="zh-TW" dirty="0" smtClean="0"/>
              <a:t>with </a:t>
            </a:r>
            <a:r>
              <a:rPr lang="en-US" altLang="zh-TW" dirty="0" smtClean="0">
                <a:solidFill>
                  <a:srgbClr val="FF0000"/>
                </a:solidFill>
              </a:rPr>
              <a:t>10 POs</a:t>
            </a:r>
          </a:p>
          <a:p>
            <a:pPr lvl="1"/>
            <a:r>
              <a:rPr lang="en-US" altLang="zh-TW" dirty="0" smtClean="0"/>
              <a:t>Too many to prove manually or interactively with theorem provers</a:t>
            </a:r>
          </a:p>
          <a:p>
            <a:r>
              <a:rPr lang="en-US" altLang="zh-TW" dirty="0" smtClean="0"/>
              <a:t>Existing Approach</a:t>
            </a:r>
          </a:p>
          <a:p>
            <a:pPr lvl="1"/>
            <a:r>
              <a:rPr lang="en-US" altLang="zh-TW" dirty="0" smtClean="0"/>
              <a:t>Prove with HOL/Isabella theorem prover</a:t>
            </a:r>
          </a:p>
          <a:p>
            <a:pPr lvl="2"/>
            <a:r>
              <a:rPr lang="en-US" altLang="zh-TW" dirty="0" smtClean="0"/>
              <a:t>Translate VDM-SL to Isabella</a:t>
            </a:r>
          </a:p>
          <a:p>
            <a:pPr lvl="2"/>
            <a:r>
              <a:rPr lang="en-US" altLang="zh-TW" dirty="0" smtClean="0"/>
              <a:t>Generate and prove POs in Isabella</a:t>
            </a:r>
          </a:p>
          <a:p>
            <a:pPr lvl="1"/>
            <a:r>
              <a:rPr lang="en-US" altLang="zh-TW" dirty="0" smtClean="0"/>
              <a:t>Specialists of theorem provers are required</a:t>
            </a:r>
          </a:p>
          <a:p>
            <a:pPr lvl="1"/>
            <a:r>
              <a:rPr lang="en-US" altLang="zh-TW" dirty="0" smtClean="0"/>
              <a:t>Automation relies on proof tactics</a:t>
            </a:r>
          </a:p>
          <a:p>
            <a:pPr lvl="1"/>
            <a:r>
              <a:rPr lang="en-US" altLang="zh-TW" dirty="0" smtClean="0"/>
              <a:t>Get little hint from unsuccessful proofs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0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 and Objective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Satisfiability Modulo Theories (SMT)</a:t>
            </a:r>
          </a:p>
          <a:p>
            <a:pPr lvl="1"/>
            <a:r>
              <a:rPr lang="en-US" altLang="zh-TW" dirty="0" smtClean="0"/>
              <a:t>State-of-the-art technology for HW/SW verification</a:t>
            </a:r>
          </a:p>
          <a:p>
            <a:pPr lvl="1"/>
            <a:r>
              <a:rPr lang="en-US" altLang="zh-TW" dirty="0" smtClean="0"/>
              <a:t>Efficient solving</a:t>
            </a:r>
          </a:p>
          <a:p>
            <a:pPr lvl="1"/>
            <a:r>
              <a:rPr lang="en-US" altLang="zh-TW" dirty="0" smtClean="0"/>
              <a:t>Automated proof</a:t>
            </a:r>
          </a:p>
          <a:p>
            <a:pPr lvl="1"/>
            <a:r>
              <a:rPr lang="en-US" altLang="zh-TW" dirty="0" smtClean="0"/>
              <a:t>Counterexample</a:t>
            </a:r>
          </a:p>
          <a:p>
            <a:r>
              <a:rPr lang="en-US" altLang="zh-TW" dirty="0" smtClean="0"/>
              <a:t>Prove VDM POs as many as possible with SMT solvers</a:t>
            </a:r>
          </a:p>
          <a:p>
            <a:pPr lvl="1"/>
            <a:r>
              <a:rPr lang="en-US" altLang="zh-TW" dirty="0"/>
              <a:t>Encoding VDM POs to SMT formulas</a:t>
            </a:r>
          </a:p>
          <a:p>
            <a:pPr lvl="1"/>
            <a:r>
              <a:rPr lang="en-US" altLang="zh-TW" dirty="0" smtClean="0"/>
              <a:t>Difficulty</a:t>
            </a:r>
          </a:p>
          <a:p>
            <a:pPr lvl="2"/>
            <a:r>
              <a:rPr lang="en-US" altLang="zh-TW" dirty="0" smtClean="0"/>
              <a:t>higher </a:t>
            </a:r>
            <a:r>
              <a:rPr lang="en-US" altLang="zh-TW" dirty="0" smtClean="0"/>
              <a:t>order logic, </a:t>
            </a:r>
            <a:r>
              <a:rPr lang="en-US" altLang="zh-TW" dirty="0" smtClean="0"/>
              <a:t>logic of partial </a:t>
            </a:r>
            <a:r>
              <a:rPr lang="en-US" altLang="zh-TW" dirty="0" smtClean="0"/>
              <a:t>function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73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Encoding Strategy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2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14</a:t>
            </a:fld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372039" y="190965"/>
            <a:ext cx="8399921" cy="6059910"/>
            <a:chOff x="372039" y="190965"/>
            <a:chExt cx="8399921" cy="6059910"/>
          </a:xfrm>
        </p:grpSpPr>
        <p:grpSp>
          <p:nvGrpSpPr>
            <p:cNvPr id="151" name="群組 150"/>
            <p:cNvGrpSpPr/>
            <p:nvPr/>
          </p:nvGrpSpPr>
          <p:grpSpPr>
            <a:xfrm>
              <a:off x="372039" y="190965"/>
              <a:ext cx="8399921" cy="6059910"/>
              <a:chOff x="397950" y="180633"/>
              <a:chExt cx="8399921" cy="6059910"/>
            </a:xfrm>
          </p:grpSpPr>
          <p:grpSp>
            <p:nvGrpSpPr>
              <p:cNvPr id="125" name="群組 124"/>
              <p:cNvGrpSpPr/>
              <p:nvPr/>
            </p:nvGrpSpPr>
            <p:grpSpPr>
              <a:xfrm>
                <a:off x="4507353" y="1173867"/>
                <a:ext cx="4290518" cy="4642361"/>
                <a:chOff x="4731651" y="1194532"/>
                <a:chExt cx="4290518" cy="4642361"/>
              </a:xfrm>
            </p:grpSpPr>
            <p:sp>
              <p:nvSpPr>
                <p:cNvPr id="10" name="流程圖: 文件 9"/>
                <p:cNvSpPr/>
                <p:nvPr/>
              </p:nvSpPr>
              <p:spPr>
                <a:xfrm>
                  <a:off x="6764581" y="2505407"/>
                  <a:ext cx="1966131" cy="777229"/>
                </a:xfrm>
                <a:prstGeom prst="flowChartDocumen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Proof Obligations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流程圖: 文件 10"/>
                <p:cNvSpPr/>
                <p:nvPr/>
              </p:nvSpPr>
              <p:spPr>
                <a:xfrm>
                  <a:off x="5181600" y="1438059"/>
                  <a:ext cx="1713638" cy="782932"/>
                </a:xfrm>
                <a:prstGeom prst="flowChartDocumen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VDM model</a:t>
                  </a:r>
                </a:p>
              </p:txBody>
            </p:sp>
            <p:cxnSp>
              <p:nvCxnSpPr>
                <p:cNvPr id="13" name="直線單箭頭接點 12"/>
                <p:cNvCxnSpPr>
                  <a:stCxn id="11" idx="3"/>
                  <a:endCxn id="10" idx="0"/>
                </p:cNvCxnSpPr>
                <p:nvPr/>
              </p:nvCxnSpPr>
              <p:spPr>
                <a:xfrm>
                  <a:off x="6895238" y="1829525"/>
                  <a:ext cx="852409" cy="675882"/>
                </a:xfrm>
                <a:prstGeom prst="bentConnector2">
                  <a:avLst/>
                </a:prstGeom>
                <a:ln w="25400">
                  <a:solidFill>
                    <a:schemeClr val="accent2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字方塊 13"/>
                <p:cNvSpPr txBox="1"/>
                <p:nvPr/>
              </p:nvSpPr>
              <p:spPr>
                <a:xfrm>
                  <a:off x="7186479" y="1194532"/>
                  <a:ext cx="183569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smtClean="0"/>
                    <a:t>POG</a:t>
                  </a:r>
                </a:p>
                <a:p>
                  <a:pPr algn="ctr"/>
                  <a:r>
                    <a:rPr lang="en-US" altLang="zh-TW" dirty="0" smtClean="0"/>
                    <a:t>(Overture Tool)</a:t>
                  </a:r>
                  <a:endParaRPr lang="zh-TW" altLang="en-US" dirty="0"/>
                </a:p>
              </p:txBody>
            </p:sp>
            <p:sp>
              <p:nvSpPr>
                <p:cNvPr id="16" name="流程圖: 文件 15"/>
                <p:cNvSpPr/>
                <p:nvPr/>
              </p:nvSpPr>
              <p:spPr>
                <a:xfrm>
                  <a:off x="5181600" y="5053961"/>
                  <a:ext cx="1713638" cy="782932"/>
                </a:xfrm>
                <a:prstGeom prst="flowChartDocumen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SMT formulas</a:t>
                  </a:r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(Z3Py)</a:t>
                  </a:r>
                </a:p>
              </p:txBody>
            </p:sp>
            <p:cxnSp>
              <p:nvCxnSpPr>
                <p:cNvPr id="18" name="直線單箭頭接點 17"/>
                <p:cNvCxnSpPr>
                  <a:stCxn id="11" idx="2"/>
                  <a:endCxn id="16" idx="0"/>
                </p:cNvCxnSpPr>
                <p:nvPr/>
              </p:nvCxnSpPr>
              <p:spPr>
                <a:xfrm>
                  <a:off x="6038419" y="2169230"/>
                  <a:ext cx="0" cy="2884731"/>
                </a:xfrm>
                <a:prstGeom prst="straightConnector1">
                  <a:avLst/>
                </a:prstGeom>
                <a:ln w="2540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單箭頭接點 21"/>
                <p:cNvCxnSpPr>
                  <a:stCxn id="10" idx="2"/>
                  <a:endCxn id="28" idx="3"/>
                </p:cNvCxnSpPr>
                <p:nvPr/>
              </p:nvCxnSpPr>
              <p:spPr>
                <a:xfrm rot="5400000">
                  <a:off x="6630147" y="2639525"/>
                  <a:ext cx="525772" cy="1709228"/>
                </a:xfrm>
                <a:prstGeom prst="bentConnector2">
                  <a:avLst/>
                </a:prstGeom>
                <a:ln w="25400"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文字方塊 27"/>
                <p:cNvSpPr txBox="1"/>
                <p:nvPr/>
              </p:nvSpPr>
              <p:spPr>
                <a:xfrm>
                  <a:off x="4731651" y="3572359"/>
                  <a:ext cx="13067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 smtClean="0">
                      <a:solidFill>
                        <a:srgbClr val="FF0000"/>
                      </a:solidFill>
                    </a:rPr>
                    <a:t>Encoding</a:t>
                  </a:r>
                  <a:endParaRPr lang="zh-TW" altLang="en-US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50" name="群組 149"/>
              <p:cNvGrpSpPr/>
              <p:nvPr/>
            </p:nvGrpSpPr>
            <p:grpSpPr>
              <a:xfrm>
                <a:off x="397950" y="180633"/>
                <a:ext cx="3933018" cy="6059910"/>
                <a:chOff x="397950" y="180633"/>
                <a:chExt cx="3933018" cy="6059910"/>
              </a:xfrm>
            </p:grpSpPr>
            <p:sp>
              <p:nvSpPr>
                <p:cNvPr id="7" name="流程圖: 結束點 6"/>
                <p:cNvSpPr/>
                <p:nvPr/>
              </p:nvSpPr>
              <p:spPr>
                <a:xfrm>
                  <a:off x="868710" y="180633"/>
                  <a:ext cx="2994725" cy="609600"/>
                </a:xfrm>
                <a:prstGeom prst="flowChartTerminator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for each PO in model M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流程圖: 程序 7"/>
                <p:cNvSpPr/>
                <p:nvPr/>
              </p:nvSpPr>
              <p:spPr>
                <a:xfrm>
                  <a:off x="397950" y="1312755"/>
                  <a:ext cx="3933018" cy="537274"/>
                </a:xfrm>
                <a:prstGeom prst="flowChartProcess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342900" indent="-342900" algn="ctr">
                    <a:buFont typeface="+mj-lt"/>
                    <a:buAutoNum type="arabicPeriod"/>
                  </a:pPr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Determine Context Information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流程圖: 程序 8"/>
                <p:cNvSpPr/>
                <p:nvPr/>
              </p:nvSpPr>
              <p:spPr>
                <a:xfrm>
                  <a:off x="659645" y="2150661"/>
                  <a:ext cx="3409627" cy="1106236"/>
                </a:xfrm>
                <a:prstGeom prst="flowChartProcess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342900" indent="-342900">
                    <a:buFont typeface="+mj-lt"/>
                    <a:buAutoNum type="arabicPeriod" startAt="2"/>
                  </a:pPr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Encode context information:</a:t>
                  </a:r>
                </a:p>
                <a:p>
                  <a:pPr marL="800100" lvl="1" indent="-342900">
                    <a:buFont typeface="+mj-lt"/>
                    <a:buAutoNum type="alphaLcParenR"/>
                  </a:pPr>
                  <a:r>
                    <a:rPr lang="en-US" altLang="zh-TW" dirty="0">
                      <a:solidFill>
                        <a:schemeClr val="tx1"/>
                      </a:solidFill>
                    </a:rPr>
                    <a:t>t</a:t>
                  </a:r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ype invariant</a:t>
                  </a:r>
                </a:p>
                <a:p>
                  <a:pPr marL="800100" lvl="1" indent="-342900">
                    <a:buFont typeface="+mj-lt"/>
                    <a:buAutoNum type="alphaLcParenR"/>
                  </a:pPr>
                  <a:r>
                    <a:rPr lang="en-US" altLang="zh-TW" dirty="0">
                      <a:solidFill>
                        <a:schemeClr val="tx1"/>
                      </a:solidFill>
                    </a:rPr>
                    <a:t>p</a:t>
                  </a:r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re/post-conditions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流程圖: 程序 14"/>
                <p:cNvSpPr/>
                <p:nvPr/>
              </p:nvSpPr>
              <p:spPr>
                <a:xfrm>
                  <a:off x="659645" y="3576553"/>
                  <a:ext cx="3409627" cy="740179"/>
                </a:xfrm>
                <a:prstGeom prst="flowChartProcess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342900" indent="-342900">
                    <a:buFont typeface="+mj-lt"/>
                    <a:buAutoNum type="arabicPeriod" startAt="3"/>
                  </a:pPr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Obligation Negation /</a:t>
                  </a:r>
                </a:p>
                <a:p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      Quantifier Elimination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流程圖: 程序 49"/>
                <p:cNvSpPr/>
                <p:nvPr/>
              </p:nvSpPr>
              <p:spPr>
                <a:xfrm>
                  <a:off x="659646" y="4843348"/>
                  <a:ext cx="3409626" cy="508005"/>
                </a:xfrm>
                <a:prstGeom prst="flowChartProcess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Solve SMT formulas (Z3Py)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1" name="直線單箭頭接點 50"/>
                <p:cNvCxnSpPr>
                  <a:stCxn id="7" idx="2"/>
                  <a:endCxn id="8" idx="0"/>
                </p:cNvCxnSpPr>
                <p:nvPr/>
              </p:nvCxnSpPr>
              <p:spPr>
                <a:xfrm flipH="1">
                  <a:off x="2364459" y="790233"/>
                  <a:ext cx="1614" cy="522522"/>
                </a:xfrm>
                <a:prstGeom prst="straightConnector1">
                  <a:avLst/>
                </a:prstGeom>
                <a:ln w="2540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單箭頭接點 53"/>
                <p:cNvCxnSpPr>
                  <a:stCxn id="8" idx="2"/>
                  <a:endCxn id="9" idx="0"/>
                </p:cNvCxnSpPr>
                <p:nvPr/>
              </p:nvCxnSpPr>
              <p:spPr>
                <a:xfrm>
                  <a:off x="2364459" y="1850029"/>
                  <a:ext cx="0" cy="300632"/>
                </a:xfrm>
                <a:prstGeom prst="straightConnector1">
                  <a:avLst/>
                </a:prstGeom>
                <a:ln w="2540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單箭頭接點 56"/>
                <p:cNvCxnSpPr>
                  <a:stCxn id="9" idx="2"/>
                  <a:endCxn id="15" idx="0"/>
                </p:cNvCxnSpPr>
                <p:nvPr/>
              </p:nvCxnSpPr>
              <p:spPr>
                <a:xfrm>
                  <a:off x="2364459" y="3256897"/>
                  <a:ext cx="0" cy="319656"/>
                </a:xfrm>
                <a:prstGeom prst="straightConnector1">
                  <a:avLst/>
                </a:prstGeom>
                <a:ln w="2540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單箭頭接點 59"/>
                <p:cNvCxnSpPr>
                  <a:stCxn id="15" idx="2"/>
                  <a:endCxn id="50" idx="0"/>
                </p:cNvCxnSpPr>
                <p:nvPr/>
              </p:nvCxnSpPr>
              <p:spPr>
                <a:xfrm>
                  <a:off x="2364459" y="4316732"/>
                  <a:ext cx="0" cy="526616"/>
                </a:xfrm>
                <a:prstGeom prst="straightConnector1">
                  <a:avLst/>
                </a:prstGeom>
                <a:ln w="2540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流程圖: 結束點 88"/>
                <p:cNvSpPr/>
                <p:nvPr/>
              </p:nvSpPr>
              <p:spPr>
                <a:xfrm>
                  <a:off x="868710" y="5630943"/>
                  <a:ext cx="2994725" cy="609600"/>
                </a:xfrm>
                <a:prstGeom prst="flowChartTerminator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Examine Results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0" name="直線單箭頭接點 89"/>
                <p:cNvCxnSpPr>
                  <a:stCxn id="50" idx="2"/>
                  <a:endCxn id="89" idx="0"/>
                </p:cNvCxnSpPr>
                <p:nvPr/>
              </p:nvCxnSpPr>
              <p:spPr>
                <a:xfrm>
                  <a:off x="2364459" y="5351353"/>
                  <a:ext cx="1614" cy="279590"/>
                </a:xfrm>
                <a:prstGeom prst="straightConnector1">
                  <a:avLst/>
                </a:prstGeom>
                <a:ln w="2540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1" name="直線接點 110"/>
              <p:cNvCxnSpPr/>
              <p:nvPr/>
            </p:nvCxnSpPr>
            <p:spPr>
              <a:xfrm flipV="1">
                <a:off x="485614" y="4534502"/>
                <a:ext cx="8312257" cy="6501"/>
              </a:xfrm>
              <a:prstGeom prst="line">
                <a:avLst/>
              </a:prstGeom>
              <a:ln w="25400">
                <a:solidFill>
                  <a:schemeClr val="accent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/>
              <p:cNvCxnSpPr/>
              <p:nvPr/>
            </p:nvCxnSpPr>
            <p:spPr>
              <a:xfrm>
                <a:off x="485614" y="1048233"/>
                <a:ext cx="8312257" cy="8927"/>
              </a:xfrm>
              <a:prstGeom prst="line">
                <a:avLst/>
              </a:prstGeom>
              <a:ln w="25400">
                <a:solidFill>
                  <a:schemeClr val="accent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流程圖: 替代處理程序 1"/>
            <p:cNvSpPr/>
            <p:nvPr/>
          </p:nvSpPr>
          <p:spPr>
            <a:xfrm>
              <a:off x="4747564" y="1172968"/>
              <a:ext cx="4024396" cy="2204392"/>
            </a:xfrm>
            <a:prstGeom prst="flowChartAlternateProcess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4769522" y="2866577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M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76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Encoding Strategy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Determine context information</a:t>
            </a:r>
          </a:p>
          <a:p>
            <a:pPr lvl="1"/>
            <a:r>
              <a:rPr lang="en-US" altLang="zh-TW" dirty="0" smtClean="0"/>
              <a:t>Types and constraints involved (invariants, pre/post-conditions)</a:t>
            </a:r>
          </a:p>
          <a:p>
            <a:r>
              <a:rPr lang="en-US" altLang="zh-TW" dirty="0" smtClean="0"/>
              <a:t>Encode context information</a:t>
            </a:r>
          </a:p>
          <a:p>
            <a:pPr lvl="1"/>
            <a:r>
              <a:rPr lang="en-US" altLang="zh-TW" dirty="0" smtClean="0"/>
              <a:t>Encode type/state invariant only when the type/state (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a:typename,oldstate,newstate</a:t>
            </a:r>
            <a:r>
              <a:rPr lang="en-US" altLang="zh-TW" dirty="0" smtClean="0"/>
              <a:t>) is mentioned </a:t>
            </a:r>
          </a:p>
          <a:p>
            <a:pPr lvl="1"/>
            <a:r>
              <a:rPr lang="en-US" altLang="zh-TW" dirty="0" smtClean="0"/>
              <a:t>Encode pre/post-condition if 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pre_&lt;name&gt; </a:t>
            </a:r>
            <a:r>
              <a:rPr lang="en-US" altLang="zh-TW" dirty="0" smtClean="0"/>
              <a:t>or 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post_&lt;name&gt; </a:t>
            </a:r>
            <a:r>
              <a:rPr lang="en-US" altLang="zh-TW" dirty="0" smtClean="0"/>
              <a:t>is mentioned</a:t>
            </a:r>
          </a:p>
          <a:p>
            <a:r>
              <a:rPr lang="en-US" altLang="zh-TW" dirty="0" smtClean="0"/>
              <a:t>Obligation negation / Quantifier elimination</a:t>
            </a:r>
          </a:p>
          <a:p>
            <a:pPr lvl="1"/>
            <a:r>
              <a:rPr lang="en-US" altLang="zh-TW" dirty="0" smtClean="0"/>
              <a:t>Negation also does quantifier elimination</a:t>
            </a:r>
          </a:p>
          <a:p>
            <a:r>
              <a:rPr lang="en-US" altLang="zh-TW" dirty="0" smtClean="0"/>
              <a:t>Solve formulas with SMT solver (Z3Py)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3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Preliminary</a:t>
            </a:r>
            <a:br>
              <a:rPr lang="en-US" altLang="zh-TW" dirty="0" smtClean="0"/>
            </a:br>
            <a:r>
              <a:rPr lang="en-US" altLang="zh-TW" dirty="0" smtClean="0"/>
              <a:t>Case Studies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76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 Pacemaker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simplified pacemaker</a:t>
            </a:r>
          </a:p>
          <a:p>
            <a:pPr lvl="1"/>
            <a:r>
              <a:rPr lang="en-US" altLang="zh-TW" dirty="0" smtClean="0"/>
              <a:t>Definitions about heartbeat signals detected and recorded</a:t>
            </a:r>
          </a:p>
          <a:p>
            <a:pPr lvl="1"/>
            <a:r>
              <a:rPr lang="en-US" altLang="zh-TW" dirty="0" smtClean="0"/>
              <a:t>Primary types: Quote, Sequence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Encoding in Z3Py</a:t>
            </a:r>
          </a:p>
          <a:p>
            <a:pPr lvl="1"/>
            <a:r>
              <a:rPr lang="en-US" altLang="zh-TW" dirty="0" smtClean="0"/>
              <a:t>Sequence: </a:t>
            </a:r>
            <a:r>
              <a:rPr lang="en-US" altLang="zh-TW" dirty="0"/>
              <a:t>a</a:t>
            </a:r>
            <a:r>
              <a:rPr lang="en-US" altLang="zh-TW" dirty="0" smtClean="0"/>
              <a:t>rray sort with constraints</a:t>
            </a:r>
          </a:p>
          <a:p>
            <a:pPr lvl="1"/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 smtClean="0"/>
              <a:t> operator: function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8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028950" y="4094194"/>
            <a:ext cx="5561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VDM types encoded in z3py</a:t>
            </a:r>
          </a:p>
          <a:p>
            <a:r>
              <a:rPr lang="en-US" altLang="zh-TW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Event_lift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(A, V, nil,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NDF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EnumSort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Event_lift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['A', 'V', 'nil', 'NDF'])</a:t>
            </a: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ArraySort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IntSort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Event_lift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0299" y="4094194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Encoding in Z3Py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28949" y="231166"/>
            <a:ext cx="56989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PO8</a:t>
            </a:r>
          </a:p>
          <a:p>
            <a:r>
              <a:rPr lang="da-DK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forall </a:t>
            </a:r>
            <a:r>
              <a:rPr lang="da-DK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tr:Trace</a:t>
            </a:r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aperi:nat1, vdel:nat1,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oldstate</a:t>
            </a:r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(forall i in set (inds (tl tr)) &amp;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(((i mod aperi) = (vdel + 1)) =&gt;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(i in set (inds tr)))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20299" y="231166"/>
            <a:ext cx="23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 8</a:t>
            </a:r>
            <a:r>
              <a:rPr lang="en-US" altLang="zh-TW" dirty="0"/>
              <a:t>: </a:t>
            </a:r>
            <a:r>
              <a:rPr lang="en-US" altLang="zh-TW" dirty="0" smtClean="0"/>
              <a:t>legal </a:t>
            </a:r>
            <a:r>
              <a:rPr lang="en-US" altLang="zh-TW" dirty="0"/>
              <a:t>sequence application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028950" y="2766445"/>
            <a:ext cx="3906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type: sequence of quotes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of [Event];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 &lt;A&gt; | &lt;V&gt;;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20299" y="2766445"/>
            <a:ext cx="23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VDM type definition (</a:t>
            </a:r>
            <a:r>
              <a:rPr lang="en-US" altLang="zh-TW" dirty="0" err="1" smtClean="0"/>
              <a:t>contex</a:t>
            </a:r>
            <a:r>
              <a:rPr lang="en-US" altLang="zh-TW" dirty="0" smtClean="0"/>
              <a:t> information)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08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541268" y="484734"/>
            <a:ext cx="514756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',Trace)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j')</a:t>
            </a: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Implies(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&lt;=0,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]==NDF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Implies(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&gt;=1,tr[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]!=NDF),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(j,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Implies(And(j&gt;=1,j&lt;=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]!=NDF)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)) )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Implies(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&gt;=1,tr[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]==NDF),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(j,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Implies(j&gt;=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[j]==NDF)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)) 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20300" y="485174"/>
            <a:ext cx="27086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Constraints of 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 (Z3Py):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Undefined below index one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If defined, </a:t>
            </a:r>
            <a:r>
              <a:rPr lang="en-US" altLang="zh-TW" dirty="0" err="1" smtClean="0"/>
              <a:t>indice</a:t>
            </a:r>
            <a:r>
              <a:rPr lang="en-US" altLang="zh-TW" dirty="0" smtClean="0"/>
              <a:t>, all defined for </a:t>
            </a:r>
            <a:r>
              <a:rPr lang="en-US" altLang="zh-TW" dirty="0" err="1" smtClean="0"/>
              <a:t>indice</a:t>
            </a:r>
            <a:r>
              <a:rPr lang="en-US" altLang="zh-TW" dirty="0" smtClean="0"/>
              <a:t> between 1 and itself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If undefined, all undefined for higher </a:t>
            </a:r>
            <a:r>
              <a:rPr lang="en-US" altLang="zh-TW" dirty="0" err="1" smtClean="0"/>
              <a:t>indice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Note</a:t>
            </a:r>
            <a:r>
              <a:rPr lang="en-US" altLang="zh-TW" dirty="0" smtClean="0"/>
              <a:t>: Constraints are applied on instance variable, not type</a:t>
            </a:r>
          </a:p>
        </p:txBody>
      </p:sp>
    </p:spTree>
    <p:extLst>
      <p:ext uri="{BB962C8B-B14F-4D97-AF65-F5344CB8AC3E}">
        <p14:creationId xmlns:p14="http://schemas.microsoft.com/office/powerpoint/2010/main" val="407067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Introduction</a:t>
            </a:r>
          </a:p>
          <a:p>
            <a:pPr lvl="1"/>
            <a:r>
              <a:rPr lang="en-US" altLang="zh-TW" dirty="0" smtClean="0"/>
              <a:t>VDM and Proof Obligations</a:t>
            </a:r>
          </a:p>
          <a:p>
            <a:pPr lvl="1"/>
            <a:r>
              <a:rPr lang="en-US" altLang="zh-TW" dirty="0" smtClean="0"/>
              <a:t>Motivation and Objective</a:t>
            </a:r>
          </a:p>
          <a:p>
            <a:endParaRPr lang="en-US" altLang="zh-TW" dirty="0"/>
          </a:p>
          <a:p>
            <a:r>
              <a:rPr lang="en-US" altLang="zh-TW" dirty="0" smtClean="0"/>
              <a:t>Approach</a:t>
            </a:r>
          </a:p>
          <a:p>
            <a:pPr lvl="1"/>
            <a:r>
              <a:rPr lang="en-US" altLang="zh-TW" dirty="0" smtClean="0"/>
              <a:t>Strategy and Steps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Preliminary Case Studies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93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31378" y="3074438"/>
            <a:ext cx="58368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len_tr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=Function('len_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Trace,IntSort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Or(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And(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len_tr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)==0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[1]==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NDF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And(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len_tr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)&gt;0,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len_tr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)]!=NDF,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len_tr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)+1]==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NDF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20300" y="485174"/>
            <a:ext cx="79971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Operator 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 smtClean="0"/>
              <a:t> (Z3Py):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A </a:t>
            </a:r>
            <a:r>
              <a:rPr lang="en-US" altLang="zh-TW" dirty="0" err="1" smtClean="0"/>
              <a:t>uninterpreted</a:t>
            </a:r>
            <a:r>
              <a:rPr lang="en-US" altLang="zh-TW" dirty="0" smtClean="0"/>
              <a:t> accepts a Trace and returns Integer.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The return value must be zero, where undefined at index one, or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A number greater then zero, where undefined next to the index of </a:t>
            </a:r>
            <a:r>
              <a:rPr lang="en-US" altLang="zh-TW" dirty="0" err="1" smtClean="0"/>
              <a:t>lenfth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2826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Telephone Exchange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 abstracted telephone exchange system</a:t>
            </a:r>
          </a:p>
          <a:p>
            <a:pPr lvl="1"/>
            <a:r>
              <a:rPr lang="en-US" altLang="zh-TW" dirty="0" smtClean="0"/>
              <a:t>Specifying operations (events) of a telephone exchange system</a:t>
            </a:r>
          </a:p>
          <a:p>
            <a:pPr lvl="2"/>
            <a:r>
              <a:rPr lang="en-US" altLang="zh-TW" dirty="0" smtClean="0"/>
              <a:t>Ex: lift, connect, answer, etc.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Operations changes system state</a:t>
            </a:r>
          </a:p>
          <a:p>
            <a:pPr lvl="2"/>
            <a:r>
              <a:rPr lang="en-US" altLang="zh-TW" dirty="0" smtClean="0"/>
              <a:t>Subscriber (user)</a:t>
            </a:r>
          </a:p>
          <a:p>
            <a:pPr lvl="2"/>
            <a:r>
              <a:rPr lang="en-US" altLang="zh-TW" dirty="0"/>
              <a:t>C</a:t>
            </a:r>
            <a:r>
              <a:rPr lang="en-US" altLang="zh-TW" dirty="0" smtClean="0"/>
              <a:t>onnecting status between subscribers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Types used: Quote, Map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7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3028949" y="3086663"/>
            <a:ext cx="5794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operation Answer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Answer(r: Subscriber)   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calls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pre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in set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(status :&gt; {&lt;WR&gt;})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post status = status~ ++ {r |-&gt; &lt;SR&gt;, (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inverse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calls)(r) |-&gt; &lt;SI&gt;}; 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028949" y="231166"/>
            <a:ext cx="58368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PO14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in set (dom (status :&gt; {&lt;WR&gt;})))</a:t>
            </a:r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(forall m1, m2 in 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set {{r |-&gt; &lt;SR&gt;}, 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{(inverse calls)(r) |-&gt; &lt;SI&gt;}} &amp;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(forall d3 in set (dom m1),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d4 in set (dom m2) &amp;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((d3 = d4) =&gt; (m1(d3) = m2(d4)))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20299" y="231166"/>
            <a:ext cx="23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 14</a:t>
            </a:r>
            <a:r>
              <a:rPr lang="en-US" altLang="zh-TW" dirty="0"/>
              <a:t>: enumeration map </a:t>
            </a:r>
            <a:r>
              <a:rPr lang="en-US" altLang="zh-TW" dirty="0" err="1"/>
              <a:t>injectivity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20298" y="3086663"/>
            <a:ext cx="239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VDM definition related to PO14 (context information)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20298" y="5414004"/>
            <a:ext cx="8503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Counterexample found: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calls</a:t>
            </a:r>
            <a:r>
              <a:rPr lang="en-US" altLang="zh-TW" dirty="0" smtClean="0"/>
              <a:t> must be an injective map and its </a:t>
            </a:r>
            <a:r>
              <a:rPr lang="en-US" altLang="zh-TW" dirty="0" smtClean="0">
                <a:solidFill>
                  <a:srgbClr val="FF0000"/>
                </a:solidFill>
              </a:rPr>
              <a:t>key and value must not be the same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5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657350" y="969919"/>
            <a:ext cx="652614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-- type: map of quotes</a:t>
            </a:r>
          </a:p>
          <a:p>
            <a:r>
              <a:rPr lang="da-DK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Subscriber </a:t>
            </a:r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 token;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Initiator =  &lt;AI&gt; | &lt;WI&gt; | &lt;SI&gt;;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Recipient = &lt;WR&gt; | &lt;SR&gt;;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Status = &lt;fr&gt; | &lt;un&gt; </a:t>
            </a:r>
            <a:r>
              <a:rPr lang="da-DK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Initiator </a:t>
            </a:r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| Recipient;</a:t>
            </a:r>
          </a:p>
          <a:p>
            <a:endParaRPr lang="da-DK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state Exchange of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: map Subscriber to Status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calls</a:t>
            </a:r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:  inmap Subscriber to Subscriber</a:t>
            </a:r>
          </a:p>
          <a:p>
            <a:r>
              <a:rPr lang="da-DK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mk_Exchange(status, calls) == 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forall i in set dom calls &amp; 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(status(i) = &lt;WI&gt; and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status(calls(i)) = &lt;WR&gt;) or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(status(i) = &lt;SI&gt; and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status(calls(i)) = &lt;SR&gt;)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init s == s = mk_Exchange({|-&gt;},{|-&gt;})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20299" y="231166"/>
            <a:ext cx="239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VDM type definition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49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94611" y="800768"/>
            <a:ext cx="804258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Recipient = Datatype('Recipient')</a:t>
            </a: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Recipient.declare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('WR')</a:t>
            </a: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Recipient.declare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('SR')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Recipient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Recipient.create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Status = Datatype('Status')</a:t>
            </a: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Status.declare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Status.declare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('un')</a:t>
            </a: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Status.declare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('INITIATOR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get_initiator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', Initiator))</a:t>
            </a: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Status.declare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('RECIPIENT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get_recipient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', Recipient))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Status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Status.create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Status_lift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Datatype('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Status_lift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Status_lift.declare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('STATUS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get_status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', Status))</a:t>
            </a: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Status_lift.declare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('NDF')</a:t>
            </a: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Status_lift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Status_lift.create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Function('status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Subscriber,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Status_lift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Function('calls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Subscriber,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Subscriber_lift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20299" y="231166"/>
            <a:ext cx="239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Encoding in Z3Py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659465" y="1504609"/>
            <a:ext cx="3546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token is treated as enumeration type with predefined values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0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657350" y="969919"/>
            <a:ext cx="542328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k  = Const('k',Subscriber)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  = Const('l',Subscriber)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ForAll([k,l],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k==l,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calls(k)==calls(l),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Or(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And(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calls(k)==Subscriber_lift.NDF,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calls(l)==Subscriber_lift.NDF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),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calls(k)!=calls(l)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r>
              <a:rPr lang="da-DK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20298" y="231166"/>
            <a:ext cx="263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Encoding injective map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657350" y="5481234"/>
            <a:ext cx="623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Note</a:t>
            </a:r>
            <a:r>
              <a:rPr lang="en-US" altLang="zh-TW" dirty="0"/>
              <a:t>: Constraints are applied on instance variable, not </a:t>
            </a:r>
            <a:r>
              <a:rPr lang="en-US" altLang="zh-TW" dirty="0" smtClean="0"/>
              <a:t>type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8923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596934" y="1153478"/>
            <a:ext cx="37689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VDM code</a:t>
            </a: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set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-- encoding in z3py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&gt;=1,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len_tr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)-1)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0298" y="231166"/>
            <a:ext cx="702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Some frequently used encoding patterns (in both case studies)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596934" y="3633874"/>
            <a:ext cx="44582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VDM code</a:t>
            </a: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set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calls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-- encoding in z3py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calls(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Subscriber_lift.</a:t>
            </a:r>
            <a:r>
              <a:rPr lang="en-US" altLang="zh-TW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NDF</a:t>
            </a:r>
            <a:endParaRPr lang="en-US" altLang="zh-TW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4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types/patterns are encoded</a:t>
            </a:r>
          </a:p>
          <a:p>
            <a:pPr lvl="1"/>
            <a:r>
              <a:rPr lang="en-US" altLang="zh-TW" dirty="0" smtClean="0"/>
              <a:t>quote type</a:t>
            </a:r>
          </a:p>
          <a:p>
            <a:pPr lvl="1"/>
            <a:r>
              <a:rPr lang="en-US" altLang="zh-TW" dirty="0" err="1" smtClean="0"/>
              <a:t>seq</a:t>
            </a:r>
            <a:r>
              <a:rPr lang="en-US" altLang="zh-TW" dirty="0" smtClean="0"/>
              <a:t>/map of quotes</a:t>
            </a:r>
          </a:p>
          <a:p>
            <a:pPr lvl="2"/>
            <a:r>
              <a:rPr lang="en-US" altLang="zh-TW" dirty="0" smtClean="0"/>
              <a:t>array sort with constraints</a:t>
            </a:r>
          </a:p>
          <a:p>
            <a:pPr lvl="2"/>
            <a:r>
              <a:rPr lang="en-US" altLang="zh-TW" dirty="0" err="1" smtClean="0"/>
              <a:t>uninterpreter</a:t>
            </a:r>
            <a:r>
              <a:rPr lang="en-US" altLang="zh-TW" dirty="0" smtClean="0"/>
              <a:t> function with constraints</a:t>
            </a:r>
          </a:p>
          <a:p>
            <a:pPr lvl="2"/>
            <a:r>
              <a:rPr lang="en-US" altLang="zh-TW" dirty="0" smtClean="0"/>
              <a:t>Introducing undefined value (NDF) and lift for map </a:t>
            </a:r>
            <a:r>
              <a:rPr lang="en-US" altLang="zh-TW" dirty="0" err="1" smtClean="0"/>
              <a:t>tpyes</a:t>
            </a:r>
            <a:endParaRPr lang="en-US" altLang="zh-TW" dirty="0"/>
          </a:p>
          <a:p>
            <a:pPr lvl="1"/>
            <a:r>
              <a:rPr lang="en-US" altLang="zh-TW" dirty="0" smtClean="0"/>
              <a:t>Encoding pattern</a:t>
            </a:r>
          </a:p>
          <a:p>
            <a:pPr lvl="2"/>
            <a:r>
              <a:rPr lang="en-US" altLang="zh-TW" dirty="0" err="1" smtClean="0"/>
              <a:t>seq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hd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tl</a:t>
            </a:r>
            <a:r>
              <a:rPr lang="en-US" altLang="zh-TW" dirty="0" smtClean="0"/>
              <a:t>, in set </a:t>
            </a:r>
            <a:r>
              <a:rPr lang="en-US" altLang="zh-TW" dirty="0" err="1" smtClean="0"/>
              <a:t>inds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map: in set </a:t>
            </a:r>
            <a:r>
              <a:rPr lang="en-US" altLang="zh-TW" dirty="0" err="1" smtClean="0"/>
              <a:t>dom</a:t>
            </a:r>
            <a:r>
              <a:rPr lang="en-US" altLang="zh-TW" dirty="0" smtClean="0"/>
              <a:t>, in set </a:t>
            </a:r>
            <a:r>
              <a:rPr lang="en-US" altLang="zh-TW" dirty="0" err="1" smtClean="0"/>
              <a:t>rng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574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213" y="154983"/>
            <a:ext cx="6431573" cy="606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Discussions: Some Issues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Encoding set using array sort</a:t>
            </a:r>
          </a:p>
          <a:p>
            <a:pPr lvl="1"/>
            <a:r>
              <a:rPr lang="en-US" altLang="zh-TW" dirty="0" smtClean="0"/>
              <a:t>Encoding cardinality: frequently used in VDM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Function/Operation satisfiability obligations in the telephone case study</a:t>
            </a:r>
          </a:p>
          <a:p>
            <a:pPr lvl="1"/>
            <a:r>
              <a:rPr lang="en-US" altLang="zh-TW" dirty="0" smtClean="0"/>
              <a:t>In the form with multiple quantifiers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For set, 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, map types, Z3 returns unknown</a:t>
            </a:r>
            <a:endParaRPr lang="zh-TW" alt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686050" y="4335796"/>
            <a:ext cx="5561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a:type_a,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oldstate:STATE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pre_f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a,oldstate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newstate:STATE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post_f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a,oldstate,newstate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395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3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9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612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An approach to releasing VDM proof obligations with SMT solvers</a:t>
            </a:r>
          </a:p>
          <a:p>
            <a:pPr lvl="1"/>
            <a:r>
              <a:rPr lang="en-US" altLang="zh-TW" dirty="0" smtClean="0"/>
              <a:t>Objective: discharge as many as possible</a:t>
            </a:r>
          </a:p>
          <a:p>
            <a:pPr lvl="1"/>
            <a:r>
              <a:rPr lang="en-US" altLang="zh-TW" dirty="0" smtClean="0"/>
              <a:t>Pros: automated proof, efficiency, counterexample</a:t>
            </a:r>
          </a:p>
          <a:p>
            <a:pPr lvl="1"/>
            <a:r>
              <a:rPr lang="en-US" altLang="zh-TW" dirty="0" smtClean="0"/>
              <a:t>Actually found bugs not found before (telephone exchange case)</a:t>
            </a:r>
          </a:p>
          <a:p>
            <a:r>
              <a:rPr lang="en-US" altLang="zh-TW" dirty="0" smtClean="0"/>
              <a:t>Issues</a:t>
            </a:r>
            <a:endParaRPr lang="en-US" altLang="zh-TW" dirty="0"/>
          </a:p>
          <a:p>
            <a:pPr lvl="1"/>
            <a:r>
              <a:rPr lang="en-US" altLang="zh-TW" dirty="0" smtClean="0"/>
              <a:t>Array sort or </a:t>
            </a:r>
            <a:r>
              <a:rPr lang="en-US" altLang="zh-TW" dirty="0" err="1" smtClean="0"/>
              <a:t>uninterpreted</a:t>
            </a:r>
            <a:r>
              <a:rPr lang="en-US" altLang="zh-TW" dirty="0" smtClean="0"/>
              <a:t> function can not be applied to every Types and POs</a:t>
            </a:r>
          </a:p>
          <a:p>
            <a:r>
              <a:rPr lang="en-US" altLang="zh-TW" dirty="0" smtClean="0"/>
              <a:t>Work on going</a:t>
            </a:r>
          </a:p>
          <a:p>
            <a:pPr lvl="1"/>
            <a:r>
              <a:rPr lang="en-US" altLang="zh-TW" dirty="0" smtClean="0"/>
              <a:t>Define a subset of VDM-SL appropriate to encoding</a:t>
            </a:r>
          </a:p>
          <a:p>
            <a:pPr lvl="2"/>
            <a:r>
              <a:rPr lang="en-US" altLang="zh-TW" dirty="0" smtClean="0"/>
              <a:t>Must </a:t>
            </a:r>
            <a:r>
              <a:rPr lang="en-US" altLang="zh-TW" dirty="0" smtClean="0"/>
              <a:t>be VDM-like </a:t>
            </a:r>
            <a:r>
              <a:rPr lang="en-US" altLang="zh-TW" dirty="0" smtClean="0"/>
              <a:t>(set, 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, map must be included)</a:t>
            </a:r>
          </a:p>
          <a:p>
            <a:pPr lvl="2"/>
            <a:r>
              <a:rPr lang="en-US" altLang="zh-TW" dirty="0" smtClean="0"/>
              <a:t>Finite vs. Infinite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9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Vienna Development Method (VDM)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Developed </a:t>
            </a:r>
            <a:r>
              <a:rPr lang="en-US" altLang="zh-TW" dirty="0"/>
              <a:t>by IBM Vienna Lab. in the 70’s</a:t>
            </a:r>
          </a:p>
          <a:p>
            <a:r>
              <a:rPr lang="en-US" altLang="zh-TW" dirty="0" smtClean="0"/>
              <a:t>Specification </a:t>
            </a:r>
            <a:r>
              <a:rPr lang="en-US" altLang="zh-TW" dirty="0"/>
              <a:t>Language of VDM (VDM-SL)</a:t>
            </a:r>
          </a:p>
          <a:p>
            <a:r>
              <a:rPr lang="en-US" altLang="ja-JP" dirty="0"/>
              <a:t>Types, </a:t>
            </a:r>
            <a:r>
              <a:rPr lang="ja-JP" altLang="en-US" dirty="0"/>
              <a:t>（</a:t>
            </a:r>
            <a:r>
              <a:rPr lang="en-US" altLang="ja-JP" dirty="0"/>
              <a:t>state</a:t>
            </a:r>
            <a:r>
              <a:rPr lang="ja-JP" altLang="en-US" dirty="0"/>
              <a:t>）</a:t>
            </a:r>
            <a:r>
              <a:rPr lang="en-US" altLang="ja-JP" dirty="0"/>
              <a:t>variables, operations, functions</a:t>
            </a:r>
          </a:p>
          <a:p>
            <a:pPr lvl="1"/>
            <a:r>
              <a:rPr lang="en-US" altLang="ja-JP" dirty="0"/>
              <a:t>Primitive types:</a:t>
            </a:r>
            <a:r>
              <a:rPr lang="ja-JP" altLang="en-US" dirty="0"/>
              <a:t> </a:t>
            </a:r>
            <a:r>
              <a:rPr lang="en-US" altLang="ja-JP" dirty="0"/>
              <a:t>bool, </a:t>
            </a:r>
            <a:r>
              <a:rPr lang="en-US" altLang="ja-JP" dirty="0" err="1"/>
              <a:t>int</a:t>
            </a:r>
            <a:r>
              <a:rPr lang="en-US" altLang="ja-JP" dirty="0"/>
              <a:t>, </a:t>
            </a:r>
            <a:r>
              <a:rPr lang="en-US" altLang="ja-JP" dirty="0" err="1"/>
              <a:t>nat</a:t>
            </a:r>
            <a:r>
              <a:rPr lang="en-US" altLang="ja-JP" dirty="0"/>
              <a:t>, token, quote</a:t>
            </a:r>
          </a:p>
          <a:p>
            <a:pPr lvl="1"/>
            <a:r>
              <a:rPr lang="en-US" altLang="ja-JP" dirty="0"/>
              <a:t>Compound types: set, </a:t>
            </a:r>
            <a:r>
              <a:rPr lang="en-US" altLang="ja-JP" dirty="0" err="1"/>
              <a:t>seq</a:t>
            </a:r>
            <a:r>
              <a:rPr lang="en-US" altLang="ja-JP" dirty="0"/>
              <a:t>, map, record</a:t>
            </a:r>
          </a:p>
          <a:p>
            <a:r>
              <a:rPr kumimoji="1" lang="en-US" altLang="ja-JP" dirty="0"/>
              <a:t>Constraints</a:t>
            </a:r>
          </a:p>
          <a:p>
            <a:pPr lvl="1"/>
            <a:r>
              <a:rPr lang="en-US" altLang="ja-JP" dirty="0"/>
              <a:t>functions, operations: </a:t>
            </a:r>
            <a:r>
              <a:rPr kumimoji="1" lang="en-US" altLang="ja-JP" dirty="0"/>
              <a:t>pre/post-condition</a:t>
            </a:r>
          </a:p>
          <a:p>
            <a:pPr lvl="1"/>
            <a:r>
              <a:rPr lang="en-US" altLang="ja-JP" dirty="0"/>
              <a:t>t</a:t>
            </a:r>
            <a:r>
              <a:rPr kumimoji="1" lang="en-US" altLang="ja-JP" dirty="0"/>
              <a:t>ypes, variables: invariant</a:t>
            </a:r>
          </a:p>
          <a:p>
            <a:pPr lvl="1"/>
            <a:r>
              <a:rPr lang="en-US" altLang="ja-JP" dirty="0"/>
              <a:t>proof obligation </a:t>
            </a:r>
            <a:r>
              <a:rPr lang="en-US" altLang="ja-JP" dirty="0" smtClean="0"/>
              <a:t>generation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9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Vienna Development Method (VDM)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Dialects of VDM specification languages</a:t>
            </a:r>
          </a:p>
          <a:p>
            <a:pPr lvl="1"/>
            <a:r>
              <a:rPr lang="en-US" altLang="zh-TW" dirty="0"/>
              <a:t>VDM++ (Object-Oriented)</a:t>
            </a:r>
          </a:p>
          <a:p>
            <a:pPr lvl="1"/>
            <a:r>
              <a:rPr lang="en-US" altLang="zh-TW" dirty="0"/>
              <a:t>VDM-RT (Real-Time Scheduling)</a:t>
            </a:r>
          </a:p>
          <a:p>
            <a:r>
              <a:rPr lang="en-US" altLang="zh-TW" dirty="0"/>
              <a:t>Animation by interpreter</a:t>
            </a:r>
          </a:p>
          <a:p>
            <a:pPr lvl="1"/>
            <a:r>
              <a:rPr lang="en-US" altLang="zh-TW" dirty="0"/>
              <a:t>Specifications need to be specified explicitly</a:t>
            </a:r>
          </a:p>
          <a:p>
            <a:pPr lvl="1"/>
            <a:r>
              <a:rPr lang="en-US" altLang="zh-TW" dirty="0"/>
              <a:t>Verification/Validation by Testing</a:t>
            </a:r>
          </a:p>
          <a:p>
            <a:r>
              <a:rPr lang="en-US" altLang="zh-TW" dirty="0"/>
              <a:t>Tools support editing, type checking, and animation</a:t>
            </a:r>
          </a:p>
          <a:p>
            <a:pPr lvl="1"/>
            <a:r>
              <a:rPr lang="en-US" altLang="zh-TW" dirty="0"/>
              <a:t>Overture Tool (http://overturetool.org/)</a:t>
            </a:r>
          </a:p>
          <a:p>
            <a:pPr lvl="1"/>
            <a:r>
              <a:rPr lang="en-US" altLang="zh-TW" dirty="0" err="1" smtClean="0"/>
              <a:t>VDMTools</a:t>
            </a:r>
            <a:r>
              <a:rPr lang="en-US" altLang="zh-TW" dirty="0"/>
              <a:t> (http://fmvdm.org/)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04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VDM-SL model CMDS(1/2</a:t>
            </a:r>
            <a:r>
              <a:rPr kumimoji="1" lang="en-US" altLang="ja-JP" dirty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57803" y="2073770"/>
            <a:ext cx="776687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CMDS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definitions</a:t>
            </a:r>
          </a:p>
          <a:p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types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CMD = &lt;R&gt; | &lt;L&gt;;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CMD_series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[CMD];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CMD_times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map CMD to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 S of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commands :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CMD_series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==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 in set {1,...,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s.commands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- 1} &amp;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s.commands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 &lt;&gt;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s.commands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(k+1)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== p =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mk_S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([])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9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VDM-SL model </a:t>
            </a:r>
            <a:r>
              <a:rPr kumimoji="1" lang="en-US" altLang="ja-JP" dirty="0" smtClean="0"/>
              <a:t>CMDS(2/2</a:t>
            </a:r>
            <a:r>
              <a:rPr kumimoji="1" lang="en-US" altLang="ja-JP" dirty="0"/>
              <a:t>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28650" y="2103444"/>
            <a:ext cx="772519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operations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push_cmd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(a:[CMD])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commands = [] or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commands &lt;&gt; a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commands = a and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commands = commands~;</a:t>
            </a:r>
          </a:p>
          <a:p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times_count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CMD_series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CMD_times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times_count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 == {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&lt;R&gt; |-&gt;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set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&amp; a(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)=&lt;R&gt; ],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&lt;L&gt; |-&gt;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set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&amp; a(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)=&lt;L&gt; ]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CMDS</a:t>
            </a:r>
            <a:endParaRPr lang="zh-TW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96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VDM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Proof Obligations (PO)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PO: Statements must be proved to ensure consistency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Three Classes of PO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Type compatibility: type invariant or subtype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Domain checking: partial functions/operators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Satisfiability: </a:t>
            </a:r>
            <a:r>
              <a:rPr lang="en-US" altLang="zh-TW" dirty="0" err="1" smtClean="0"/>
              <a:t>postconditions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569526" y="2738033"/>
            <a:ext cx="528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PO: context information ==&gt; predicate</a:t>
            </a:r>
            <a:endParaRPr lang="zh-TW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5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 of CMDS </a:t>
            </a:r>
            <a:r>
              <a:rPr kumimoji="1" lang="en-US" altLang="ja-JP" dirty="0" smtClean="0"/>
              <a:t>(1/2)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28650" y="2497390"/>
            <a:ext cx="79047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//spec. segment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 S of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commands :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[&lt;R&gt; | &lt;L&gt;]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==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 in set {1,...,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s.commands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- 1} &amp;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s.commands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 &lt;&gt;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s.commands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(k+1)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== p =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mk_S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([])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CA7B-B740-4386-A429-FFAE92642FF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Releasing VDM Proof Obligations with SMT Solvers 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MEMOCODE'17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46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2272</TotalTime>
  <Words>4189</Words>
  <Application>Microsoft Office PowerPoint</Application>
  <PresentationFormat>如螢幕大小 (4:3)</PresentationFormat>
  <Paragraphs>616</Paragraphs>
  <Slides>31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9" baseType="lpstr">
      <vt:lpstr>新細明體</vt:lpstr>
      <vt:lpstr>Georgia</vt:lpstr>
      <vt:lpstr>Arial</vt:lpstr>
      <vt:lpstr>ＭＳ Ｐゴシック</vt:lpstr>
      <vt:lpstr>微軟正黑體</vt:lpstr>
      <vt:lpstr>Courier New</vt:lpstr>
      <vt:lpstr>Calibri</vt:lpstr>
      <vt:lpstr>Office 佈景主題</vt:lpstr>
      <vt:lpstr>Releasing VDM Proof Obligations with SMT Solvers</vt:lpstr>
      <vt:lpstr>Contents</vt:lpstr>
      <vt:lpstr>Introduction</vt:lpstr>
      <vt:lpstr>Vienna Development Method (VDM)</vt:lpstr>
      <vt:lpstr>Vienna Development Method (VDM)</vt:lpstr>
      <vt:lpstr>VDM-SL model CMDS(1/2)</vt:lpstr>
      <vt:lpstr>VDM-SL model CMDS(2/2)</vt:lpstr>
      <vt:lpstr>VDM Proof Obligations (PO)</vt:lpstr>
      <vt:lpstr>POs of CMDS (1/2)</vt:lpstr>
      <vt:lpstr>POs of CMDS (2/2)</vt:lpstr>
      <vt:lpstr>Motivation and Objective</vt:lpstr>
      <vt:lpstr>Motivation and Objective</vt:lpstr>
      <vt:lpstr>Encoding Strategy</vt:lpstr>
      <vt:lpstr>PowerPoint 簡報</vt:lpstr>
      <vt:lpstr>Encoding Strategy</vt:lpstr>
      <vt:lpstr>Preliminary Case Studies</vt:lpstr>
      <vt:lpstr>Abstract Pacemaker</vt:lpstr>
      <vt:lpstr>PowerPoint 簡報</vt:lpstr>
      <vt:lpstr>PowerPoint 簡報</vt:lpstr>
      <vt:lpstr>PowerPoint 簡報</vt:lpstr>
      <vt:lpstr>Telephone Exchange</vt:lpstr>
      <vt:lpstr>PowerPoint 簡報</vt:lpstr>
      <vt:lpstr>PowerPoint 簡報</vt:lpstr>
      <vt:lpstr>PowerPoint 簡報</vt:lpstr>
      <vt:lpstr>PowerPoint 簡報</vt:lpstr>
      <vt:lpstr>PowerPoint 簡報</vt:lpstr>
      <vt:lpstr>Summary</vt:lpstr>
      <vt:lpstr>PowerPoint 簡報</vt:lpstr>
      <vt:lpstr>Discussions: Some Issues</vt:lpstr>
      <vt:lpstr>Summary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Releasing VDM Proof Obligations with SMT Solvers</dc:title>
  <dc:creator>林信宏</dc:creator>
  <cp:lastModifiedBy>林信宏</cp:lastModifiedBy>
  <cp:revision>354</cp:revision>
  <cp:lastPrinted>2017-09-26T01:59:32Z</cp:lastPrinted>
  <dcterms:created xsi:type="dcterms:W3CDTF">2017-09-20T02:21:14Z</dcterms:created>
  <dcterms:modified xsi:type="dcterms:W3CDTF">2017-09-30T11:09:43Z</dcterms:modified>
</cp:coreProperties>
</file>