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"/>
  </p:notesMasterIdLst>
  <p:sldIdLst>
    <p:sldId id="256" r:id="rId2"/>
  </p:sldIdLst>
  <p:sldSz cx="21383625" cy="30240288"/>
  <p:notesSz cx="6802438" cy="9934575"/>
  <p:embeddedFontLst>
    <p:embeddedFont>
      <p:font typeface="微軟正黑體" panose="020B0604030504040204" pitchFamily="34" charset="-120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zh-TW"/>
    </a:defPPr>
    <a:lvl1pPr marL="0" algn="l" defTabSz="2477814" rtl="0" eaLnBrk="1" latinLnBrk="0" hangingPunct="1">
      <a:defRPr sz="4877" kern="1200">
        <a:solidFill>
          <a:schemeClr val="tx1"/>
        </a:solidFill>
        <a:latin typeface="+mn-lt"/>
        <a:ea typeface="+mn-ea"/>
        <a:cs typeface="+mn-cs"/>
      </a:defRPr>
    </a:lvl1pPr>
    <a:lvl2pPr marL="1238908" algn="l" defTabSz="2477814" rtl="0" eaLnBrk="1" latinLnBrk="0" hangingPunct="1">
      <a:defRPr sz="4877" kern="1200">
        <a:solidFill>
          <a:schemeClr val="tx1"/>
        </a:solidFill>
        <a:latin typeface="+mn-lt"/>
        <a:ea typeface="+mn-ea"/>
        <a:cs typeface="+mn-cs"/>
      </a:defRPr>
    </a:lvl2pPr>
    <a:lvl3pPr marL="2477814" algn="l" defTabSz="2477814" rtl="0" eaLnBrk="1" latinLnBrk="0" hangingPunct="1">
      <a:defRPr sz="4877" kern="1200">
        <a:solidFill>
          <a:schemeClr val="tx1"/>
        </a:solidFill>
        <a:latin typeface="+mn-lt"/>
        <a:ea typeface="+mn-ea"/>
        <a:cs typeface="+mn-cs"/>
      </a:defRPr>
    </a:lvl3pPr>
    <a:lvl4pPr marL="3716722" algn="l" defTabSz="2477814" rtl="0" eaLnBrk="1" latinLnBrk="0" hangingPunct="1">
      <a:defRPr sz="4877" kern="1200">
        <a:solidFill>
          <a:schemeClr val="tx1"/>
        </a:solidFill>
        <a:latin typeface="+mn-lt"/>
        <a:ea typeface="+mn-ea"/>
        <a:cs typeface="+mn-cs"/>
      </a:defRPr>
    </a:lvl4pPr>
    <a:lvl5pPr marL="4955630" algn="l" defTabSz="2477814" rtl="0" eaLnBrk="1" latinLnBrk="0" hangingPunct="1">
      <a:defRPr sz="4877" kern="1200">
        <a:solidFill>
          <a:schemeClr val="tx1"/>
        </a:solidFill>
        <a:latin typeface="+mn-lt"/>
        <a:ea typeface="+mn-ea"/>
        <a:cs typeface="+mn-cs"/>
      </a:defRPr>
    </a:lvl5pPr>
    <a:lvl6pPr marL="6194536" algn="l" defTabSz="2477814" rtl="0" eaLnBrk="1" latinLnBrk="0" hangingPunct="1">
      <a:defRPr sz="4877" kern="1200">
        <a:solidFill>
          <a:schemeClr val="tx1"/>
        </a:solidFill>
        <a:latin typeface="+mn-lt"/>
        <a:ea typeface="+mn-ea"/>
        <a:cs typeface="+mn-cs"/>
      </a:defRPr>
    </a:lvl6pPr>
    <a:lvl7pPr marL="7433444" algn="l" defTabSz="2477814" rtl="0" eaLnBrk="1" latinLnBrk="0" hangingPunct="1">
      <a:defRPr sz="4877" kern="1200">
        <a:solidFill>
          <a:schemeClr val="tx1"/>
        </a:solidFill>
        <a:latin typeface="+mn-lt"/>
        <a:ea typeface="+mn-ea"/>
        <a:cs typeface="+mn-cs"/>
      </a:defRPr>
    </a:lvl7pPr>
    <a:lvl8pPr marL="8672351" algn="l" defTabSz="2477814" rtl="0" eaLnBrk="1" latinLnBrk="0" hangingPunct="1">
      <a:defRPr sz="4877" kern="1200">
        <a:solidFill>
          <a:schemeClr val="tx1"/>
        </a:solidFill>
        <a:latin typeface="+mn-lt"/>
        <a:ea typeface="+mn-ea"/>
        <a:cs typeface="+mn-cs"/>
      </a:defRPr>
    </a:lvl8pPr>
    <a:lvl9pPr marL="9911258" algn="l" defTabSz="2477814" rtl="0" eaLnBrk="1" latinLnBrk="0" hangingPunct="1">
      <a:defRPr sz="487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40" autoAdjust="0"/>
  </p:normalViewPr>
  <p:slideViewPr>
    <p:cSldViewPr snapToGrid="0">
      <p:cViewPr varScale="1">
        <p:scale>
          <a:sx n="17" d="100"/>
          <a:sy n="17" d="100"/>
        </p:scale>
        <p:origin x="2384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632" tIns="45816" rIns="91632" bIns="45816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3142" y="0"/>
            <a:ext cx="2947723" cy="498454"/>
          </a:xfrm>
          <a:prstGeom prst="rect">
            <a:avLst/>
          </a:prstGeom>
        </p:spPr>
        <p:txBody>
          <a:bodyPr vert="horz" lIns="91632" tIns="45816" rIns="91632" bIns="45816" rtlCol="0"/>
          <a:lstStyle>
            <a:lvl1pPr algn="r">
              <a:defRPr sz="1200"/>
            </a:lvl1pPr>
          </a:lstStyle>
          <a:p>
            <a:fld id="{337AA651-E6F0-4E97-9477-14006F4EFBE3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70138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32" tIns="45816" rIns="91632" bIns="45816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632" tIns="45816" rIns="91632" bIns="45816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632" tIns="45816" rIns="91632" bIns="45816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3142" y="9436123"/>
            <a:ext cx="2947723" cy="498453"/>
          </a:xfrm>
          <a:prstGeom prst="rect">
            <a:avLst/>
          </a:prstGeom>
        </p:spPr>
        <p:txBody>
          <a:bodyPr vert="horz" lIns="91632" tIns="45816" rIns="91632" bIns="45816" rtlCol="0" anchor="b"/>
          <a:lstStyle>
            <a:lvl1pPr algn="r">
              <a:defRPr sz="1200"/>
            </a:lvl1pPr>
          </a:lstStyle>
          <a:p>
            <a:fld id="{3093F832-8C17-4267-AC92-8983A8929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14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0560" rtl="0" eaLnBrk="1" latinLnBrk="0" hangingPunct="1">
      <a:defRPr sz="1195" kern="1200">
        <a:solidFill>
          <a:schemeClr val="tx1"/>
        </a:solidFill>
        <a:latin typeface="+mn-lt"/>
        <a:ea typeface="+mn-ea"/>
        <a:cs typeface="+mn-cs"/>
      </a:defRPr>
    </a:lvl1pPr>
    <a:lvl2pPr marL="455280" algn="l" defTabSz="910560" rtl="0" eaLnBrk="1" latinLnBrk="0" hangingPunct="1">
      <a:defRPr sz="1195" kern="1200">
        <a:solidFill>
          <a:schemeClr val="tx1"/>
        </a:solidFill>
        <a:latin typeface="+mn-lt"/>
        <a:ea typeface="+mn-ea"/>
        <a:cs typeface="+mn-cs"/>
      </a:defRPr>
    </a:lvl2pPr>
    <a:lvl3pPr marL="910560" algn="l" defTabSz="910560" rtl="0" eaLnBrk="1" latinLnBrk="0" hangingPunct="1">
      <a:defRPr sz="1195" kern="1200">
        <a:solidFill>
          <a:schemeClr val="tx1"/>
        </a:solidFill>
        <a:latin typeface="+mn-lt"/>
        <a:ea typeface="+mn-ea"/>
        <a:cs typeface="+mn-cs"/>
      </a:defRPr>
    </a:lvl3pPr>
    <a:lvl4pPr marL="1365839" algn="l" defTabSz="910560" rtl="0" eaLnBrk="1" latinLnBrk="0" hangingPunct="1">
      <a:defRPr sz="1195" kern="1200">
        <a:solidFill>
          <a:schemeClr val="tx1"/>
        </a:solidFill>
        <a:latin typeface="+mn-lt"/>
        <a:ea typeface="+mn-ea"/>
        <a:cs typeface="+mn-cs"/>
      </a:defRPr>
    </a:lvl4pPr>
    <a:lvl5pPr marL="1821119" algn="l" defTabSz="910560" rtl="0" eaLnBrk="1" latinLnBrk="0" hangingPunct="1">
      <a:defRPr sz="1195" kern="1200">
        <a:solidFill>
          <a:schemeClr val="tx1"/>
        </a:solidFill>
        <a:latin typeface="+mn-lt"/>
        <a:ea typeface="+mn-ea"/>
        <a:cs typeface="+mn-cs"/>
      </a:defRPr>
    </a:lvl5pPr>
    <a:lvl6pPr marL="2276399" algn="l" defTabSz="910560" rtl="0" eaLnBrk="1" latinLnBrk="0" hangingPunct="1">
      <a:defRPr sz="1195" kern="1200">
        <a:solidFill>
          <a:schemeClr val="tx1"/>
        </a:solidFill>
        <a:latin typeface="+mn-lt"/>
        <a:ea typeface="+mn-ea"/>
        <a:cs typeface="+mn-cs"/>
      </a:defRPr>
    </a:lvl6pPr>
    <a:lvl7pPr marL="2731679" algn="l" defTabSz="910560" rtl="0" eaLnBrk="1" latinLnBrk="0" hangingPunct="1">
      <a:defRPr sz="1195" kern="1200">
        <a:solidFill>
          <a:schemeClr val="tx1"/>
        </a:solidFill>
        <a:latin typeface="+mn-lt"/>
        <a:ea typeface="+mn-ea"/>
        <a:cs typeface="+mn-cs"/>
      </a:defRPr>
    </a:lvl7pPr>
    <a:lvl8pPr marL="3186958" algn="l" defTabSz="910560" rtl="0" eaLnBrk="1" latinLnBrk="0" hangingPunct="1">
      <a:defRPr sz="1195" kern="1200">
        <a:solidFill>
          <a:schemeClr val="tx1"/>
        </a:solidFill>
        <a:latin typeface="+mn-lt"/>
        <a:ea typeface="+mn-ea"/>
        <a:cs typeface="+mn-cs"/>
      </a:defRPr>
    </a:lvl8pPr>
    <a:lvl9pPr marL="3642238" algn="l" defTabSz="910560" rtl="0" eaLnBrk="1" latinLnBrk="0" hangingPunct="1">
      <a:defRPr sz="11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216150" y="1241425"/>
            <a:ext cx="2370138" cy="33528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3F832-8C17-4267-AC92-8983A892913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76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49049"/>
            <a:ext cx="18176081" cy="10528100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883154"/>
            <a:ext cx="16037719" cy="7301067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D500-7CB9-408B-8167-FAA09401B4F1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D289-55F6-4548-9D00-5FBE59A81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41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D500-7CB9-408B-8167-FAA09401B4F1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D289-55F6-4548-9D00-5FBE59A81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0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0015"/>
            <a:ext cx="4610844" cy="2562724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0015"/>
            <a:ext cx="13565237" cy="2562724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D500-7CB9-408B-8167-FAA09401B4F1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D289-55F6-4548-9D00-5FBE59A81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0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D500-7CB9-408B-8167-FAA09401B4F1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D289-55F6-4548-9D00-5FBE59A81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15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39080"/>
            <a:ext cx="18443377" cy="12579118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37201"/>
            <a:ext cx="18443377" cy="661506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D500-7CB9-408B-8167-FAA09401B4F1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D289-55F6-4548-9D00-5FBE59A81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68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0077"/>
            <a:ext cx="9088041" cy="191871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0077"/>
            <a:ext cx="9088041" cy="191871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D500-7CB9-408B-8167-FAA09401B4F1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D289-55F6-4548-9D00-5FBE59A81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90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0022"/>
            <a:ext cx="18443377" cy="584505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13073"/>
            <a:ext cx="9046274" cy="3633032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46105"/>
            <a:ext cx="9046274" cy="1624715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13073"/>
            <a:ext cx="9090826" cy="3633032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46105"/>
            <a:ext cx="9090826" cy="1624715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D500-7CB9-408B-8167-FAA09401B4F1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D289-55F6-4548-9D00-5FBE59A81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9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D500-7CB9-408B-8167-FAA09401B4F1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D289-55F6-4548-9D00-5FBE59A81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41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D500-7CB9-408B-8167-FAA09401B4F1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D289-55F6-4548-9D00-5FBE59A81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49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6019"/>
            <a:ext cx="6896776" cy="7056067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4048"/>
            <a:ext cx="10825460" cy="21490205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72087"/>
            <a:ext cx="6896776" cy="16807162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D500-7CB9-408B-8167-FAA09401B4F1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D289-55F6-4548-9D00-5FBE59A81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76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6019"/>
            <a:ext cx="6896776" cy="7056067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4048"/>
            <a:ext cx="10825460" cy="21490205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72087"/>
            <a:ext cx="6896776" cy="16807162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D500-7CB9-408B-8167-FAA09401B4F1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D289-55F6-4548-9D00-5FBE59A81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08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0022"/>
            <a:ext cx="1844337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0077"/>
            <a:ext cx="1844337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D500-7CB9-408B-8167-FAA09401B4F1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8D289-55F6-4548-9D00-5FBE59A81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08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137"/>
          <p:cNvSpPr/>
          <p:nvPr/>
        </p:nvSpPr>
        <p:spPr>
          <a:xfrm>
            <a:off x="885508" y="679716"/>
            <a:ext cx="19667602" cy="3895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36"/>
          </a:p>
        </p:txBody>
      </p:sp>
      <p:sp>
        <p:nvSpPr>
          <p:cNvPr id="4" name="文字方塊 3"/>
          <p:cNvSpPr txBox="1"/>
          <p:nvPr/>
        </p:nvSpPr>
        <p:spPr>
          <a:xfrm>
            <a:off x="3596561" y="894503"/>
            <a:ext cx="13885896" cy="2105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545" b="1" dirty="0"/>
              <a:t>Releasing VDM Proof Obligations</a:t>
            </a:r>
          </a:p>
          <a:p>
            <a:pPr algn="ctr"/>
            <a:r>
              <a:rPr lang="en-US" altLang="zh-TW" sz="6545" b="1" dirty="0"/>
              <a:t> with SMT Solvers</a:t>
            </a:r>
            <a:endParaRPr lang="zh-TW" altLang="en-US" sz="6545" b="1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9775023" y="8576537"/>
            <a:ext cx="10602618" cy="5218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-- //PO1: state invariant 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satisfiable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obligation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-- //     </a:t>
            </a:r>
            <a:r>
              <a:rPr lang="en-US" altLang="zh-TW" sz="23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(subtype check: state invariant)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3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commands:seq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of [&lt;R&gt; | &lt;L&gt;] &amp;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k in set { 1, ... ,((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s.commands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)) - 1) } &amp;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   ( (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s.commands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)(k) &lt;&gt; (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s.commands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)((k + 1)) )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altLang="zh-TW" sz="23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-- //PO2: legal sequence application obligation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-- //    </a:t>
            </a:r>
            <a:r>
              <a:rPr lang="en-US" altLang="zh-TW" sz="23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(domain check: apply operator of sequence)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s:CMDS`S &amp; 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k in set 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   { 1, ... ,((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s.commands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)) - 1) } &amp; 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   (k in set (</a:t>
            </a:r>
            <a:r>
              <a:rPr lang="en-US" altLang="zh-TW" sz="23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s.commands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)))))</a:t>
            </a:r>
            <a:endParaRPr lang="zh-TW" altLang="en-US" sz="23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238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85508" y="5561544"/>
            <a:ext cx="19667602" cy="2655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2776" dirty="0"/>
              <a:t>The Vienna Development Method (VDM) is a formal method that supports modeling and analysis of software systems at various levels of abstractions. For a model specified by the VDM specification language (VDM-SL), the correctness of the model relies on discharging the proof obligations (POs), especially in the case of implicit specifications. Due to the higher-order-logic and partial function characteristics, a VDM model of small LOC may </a:t>
            </a:r>
            <a:r>
              <a:rPr lang="en-US" altLang="zh-TW" sz="2776" dirty="0" smtClean="0"/>
              <a:t>have </a:t>
            </a:r>
            <a:r>
              <a:rPr lang="en-US" altLang="zh-TW" sz="2776" dirty="0"/>
              <a:t>a lot of </a:t>
            </a:r>
            <a:r>
              <a:rPr lang="en-US" altLang="zh-TW" sz="2776" dirty="0" smtClean="0"/>
              <a:t>POs to discharge. </a:t>
            </a:r>
            <a:r>
              <a:rPr lang="en-US" altLang="zh-TW" sz="2776" dirty="0"/>
              <a:t>This research proposes an approach that encodes and discharges POs of VDM-SL models as many as possible with the </a:t>
            </a:r>
            <a:r>
              <a:rPr lang="en-US" altLang="zh-TW" sz="2776" dirty="0" smtClean="0"/>
              <a:t>state-of-</a:t>
            </a:r>
          </a:p>
          <a:p>
            <a:r>
              <a:rPr lang="en-US" altLang="zh-TW" sz="2776" dirty="0" smtClean="0"/>
              <a:t>the-art verification technology</a:t>
            </a:r>
            <a:r>
              <a:rPr lang="en-US" altLang="zh-TW" sz="2776" dirty="0"/>
              <a:t>, Satisfiability Modulo Theories (SMT) solvers</a:t>
            </a:r>
            <a:r>
              <a:rPr lang="en-US" altLang="zh-TW" sz="2776" dirty="0" smtClean="0"/>
              <a:t>.</a:t>
            </a:r>
            <a:endParaRPr lang="zh-TW" altLang="en-US" sz="2776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92" y="945816"/>
            <a:ext cx="1983360" cy="198336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425" y="946454"/>
            <a:ext cx="2127317" cy="213122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54492" y="3445606"/>
            <a:ext cx="8099649" cy="70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966" dirty="0" err="1"/>
              <a:t>Hsin</a:t>
            </a:r>
            <a:r>
              <a:rPr lang="en-US" altLang="zh-TW" sz="3966" dirty="0"/>
              <a:t>-Hung Lin and Bow-Yaw Wang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2123742" y="3206489"/>
            <a:ext cx="7169188" cy="1312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966" dirty="0"/>
              <a:t>Institute of Information Science</a:t>
            </a:r>
          </a:p>
          <a:p>
            <a:pPr algn="ctr"/>
            <a:r>
              <a:rPr lang="en-US" altLang="zh-TW" sz="3966" dirty="0"/>
              <a:t> Academia </a:t>
            </a:r>
            <a:r>
              <a:rPr lang="en-US" altLang="zh-TW" sz="3966" dirty="0" err="1"/>
              <a:t>Sinica</a:t>
            </a:r>
            <a:endParaRPr lang="zh-TW" altLang="en-US" sz="3966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80046" y="4724970"/>
            <a:ext cx="7642813" cy="76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363" b="1" dirty="0"/>
              <a:t>Motivation and Objective</a:t>
            </a:r>
            <a:endParaRPr lang="zh-TW" altLang="en-US" sz="4363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885509" y="8748003"/>
            <a:ext cx="6433227" cy="762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363" b="1" dirty="0"/>
              <a:t>VDM Proof Obligations</a:t>
            </a:r>
            <a:endParaRPr lang="zh-TW" altLang="en-US" sz="4363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656" y="13663386"/>
            <a:ext cx="5128208" cy="762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363" b="1" dirty="0"/>
              <a:t>Encoding Strategy</a:t>
            </a:r>
            <a:endParaRPr lang="zh-TW" altLang="en-US" sz="4363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2036518" y="13655862"/>
            <a:ext cx="7657181" cy="838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36" b="1" dirty="0"/>
              <a:t>Preliminary Case Studies</a:t>
            </a:r>
            <a:endParaRPr lang="zh-TW" altLang="en-US" sz="4836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1016376" y="22967411"/>
            <a:ext cx="3505276" cy="838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36" b="1" dirty="0"/>
              <a:t>Discussion</a:t>
            </a:r>
            <a:endParaRPr lang="zh-TW" altLang="en-US" sz="4836" b="1" dirty="0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732251" y="28775076"/>
            <a:ext cx="19667601" cy="1045811"/>
          </a:xfrm>
        </p:spPr>
        <p:txBody>
          <a:bodyPr/>
          <a:lstStyle/>
          <a:p>
            <a:r>
              <a:rPr lang="en-US" altLang="zh-TW" dirty="0" smtClean="0"/>
              <a:t>15th ACM-IEEE International Conference on Formal Methods and Models for System Design (MEMOCODE'17)</a:t>
            </a:r>
            <a:endParaRPr lang="zh-TW" altLang="en-US" dirty="0"/>
          </a:p>
        </p:txBody>
      </p:sp>
      <p:grpSp>
        <p:nvGrpSpPr>
          <p:cNvPr id="134" name="群組 133"/>
          <p:cNvGrpSpPr/>
          <p:nvPr/>
        </p:nvGrpSpPr>
        <p:grpSpPr>
          <a:xfrm>
            <a:off x="612895" y="14637805"/>
            <a:ext cx="11418033" cy="7821318"/>
            <a:chOff x="169333" y="15754062"/>
            <a:chExt cx="11514667" cy="7887512"/>
          </a:xfrm>
        </p:grpSpPr>
        <p:grpSp>
          <p:nvGrpSpPr>
            <p:cNvPr id="125" name="群組 124"/>
            <p:cNvGrpSpPr/>
            <p:nvPr/>
          </p:nvGrpSpPr>
          <p:grpSpPr>
            <a:xfrm>
              <a:off x="242538" y="15754062"/>
              <a:ext cx="5552179" cy="7887512"/>
              <a:chOff x="327896" y="15587057"/>
              <a:chExt cx="5552179" cy="7887512"/>
            </a:xfrm>
          </p:grpSpPr>
          <p:sp>
            <p:nvSpPr>
              <p:cNvPr id="52" name="流程圖: 結束點 51"/>
              <p:cNvSpPr/>
              <p:nvPr/>
            </p:nvSpPr>
            <p:spPr>
              <a:xfrm>
                <a:off x="888252" y="15587057"/>
                <a:ext cx="4431466" cy="741445"/>
              </a:xfrm>
              <a:prstGeom prst="flowChartTerminator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776" dirty="0">
                    <a:solidFill>
                      <a:schemeClr val="tx1"/>
                    </a:solidFill>
                  </a:rPr>
                  <a:t>for each PO in model M</a:t>
                </a:r>
                <a:endParaRPr lang="zh-TW" altLang="en-US" sz="277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流程圖: 程序 52"/>
              <p:cNvSpPr/>
              <p:nvPr/>
            </p:nvSpPr>
            <p:spPr>
              <a:xfrm>
                <a:off x="327896" y="17051098"/>
                <a:ext cx="5552179" cy="653476"/>
              </a:xfrm>
              <a:prstGeom prst="flowChartProcess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0020" indent="-340020" algn="ctr">
                  <a:buFont typeface="+mj-lt"/>
                  <a:buAutoNum type="arabicPeriod"/>
                </a:pPr>
                <a:r>
                  <a:rPr lang="en-US" altLang="zh-TW" sz="2776" dirty="0">
                    <a:solidFill>
                      <a:schemeClr val="tx1"/>
                    </a:solidFill>
                  </a:rPr>
                  <a:t>Determine Context Information</a:t>
                </a:r>
                <a:endParaRPr lang="zh-TW" altLang="en-US" sz="277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流程圖: 程序 53"/>
              <p:cNvSpPr/>
              <p:nvPr/>
            </p:nvSpPr>
            <p:spPr>
              <a:xfrm>
                <a:off x="542682" y="18077906"/>
                <a:ext cx="5122606" cy="1345494"/>
              </a:xfrm>
              <a:prstGeom prst="flowChartProcess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0020" indent="-340020">
                  <a:buFont typeface="+mj-lt"/>
                  <a:buAutoNum type="arabicPeriod" startAt="2"/>
                </a:pPr>
                <a:r>
                  <a:rPr lang="en-US" altLang="zh-TW" sz="2776" dirty="0">
                    <a:solidFill>
                      <a:schemeClr val="tx1"/>
                    </a:solidFill>
                  </a:rPr>
                  <a:t>Encode context information:</a:t>
                </a:r>
              </a:p>
              <a:p>
                <a:pPr marL="793379" lvl="1" indent="-340020">
                  <a:buFont typeface="+mj-lt"/>
                  <a:buAutoNum type="alphaLcParenR"/>
                </a:pPr>
                <a:r>
                  <a:rPr lang="en-US" altLang="zh-TW" sz="2776" dirty="0">
                    <a:solidFill>
                      <a:schemeClr val="tx1"/>
                    </a:solidFill>
                  </a:rPr>
                  <a:t>type invariant</a:t>
                </a:r>
              </a:p>
              <a:p>
                <a:pPr marL="793379" lvl="1" indent="-340020">
                  <a:buFont typeface="+mj-lt"/>
                  <a:buAutoNum type="alphaLcParenR"/>
                </a:pPr>
                <a:r>
                  <a:rPr lang="en-US" altLang="zh-TW" sz="2776" dirty="0">
                    <a:solidFill>
                      <a:schemeClr val="tx1"/>
                    </a:solidFill>
                  </a:rPr>
                  <a:t>pre/post-conditions</a:t>
                </a:r>
                <a:endParaRPr lang="zh-TW" altLang="en-US" sz="277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流程圖: 程序 54"/>
              <p:cNvSpPr/>
              <p:nvPr/>
            </p:nvSpPr>
            <p:spPr>
              <a:xfrm>
                <a:off x="908966" y="19844146"/>
                <a:ext cx="4390038" cy="900265"/>
              </a:xfrm>
              <a:prstGeom prst="flowChartProcess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0020" indent="-340020">
                  <a:buFont typeface="+mj-lt"/>
                  <a:buAutoNum type="arabicPeriod" startAt="3"/>
                </a:pPr>
                <a:r>
                  <a:rPr lang="en-US" altLang="zh-TW" sz="2776" dirty="0">
                    <a:solidFill>
                      <a:schemeClr val="tx1"/>
                    </a:solidFill>
                  </a:rPr>
                  <a:t>Obligation Negation /</a:t>
                </a:r>
              </a:p>
              <a:p>
                <a:r>
                  <a:rPr lang="en-US" altLang="zh-TW" sz="2776" dirty="0">
                    <a:solidFill>
                      <a:schemeClr val="tx1"/>
                    </a:solidFill>
                  </a:rPr>
                  <a:t>      Quantifier Elimination</a:t>
                </a:r>
                <a:endParaRPr lang="zh-TW" altLang="en-US" sz="277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流程圖: 程序 55"/>
              <p:cNvSpPr/>
              <p:nvPr/>
            </p:nvSpPr>
            <p:spPr>
              <a:xfrm>
                <a:off x="853510" y="21573137"/>
                <a:ext cx="4518219" cy="617877"/>
              </a:xfrm>
              <a:prstGeom prst="flowChartProcess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776" dirty="0">
                    <a:solidFill>
                      <a:schemeClr val="tx1"/>
                    </a:solidFill>
                  </a:rPr>
                  <a:t>Solve SMT formulas (Z3Py)</a:t>
                </a:r>
                <a:endParaRPr lang="zh-TW" altLang="en-US" sz="2776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直線單箭頭接點 56"/>
              <p:cNvCxnSpPr>
                <a:stCxn id="52" idx="2"/>
                <a:endCxn id="53" idx="0"/>
              </p:cNvCxnSpPr>
              <p:nvPr/>
            </p:nvCxnSpPr>
            <p:spPr>
              <a:xfrm>
                <a:off x="3103985" y="16328502"/>
                <a:ext cx="1" cy="722596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57"/>
              <p:cNvCxnSpPr>
                <a:stCxn id="53" idx="2"/>
                <a:endCxn id="54" idx="0"/>
              </p:cNvCxnSpPr>
              <p:nvPr/>
            </p:nvCxnSpPr>
            <p:spPr>
              <a:xfrm flipH="1">
                <a:off x="3103985" y="17704574"/>
                <a:ext cx="1" cy="37333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58"/>
              <p:cNvCxnSpPr>
                <a:stCxn id="54" idx="2"/>
                <a:endCxn id="55" idx="0"/>
              </p:cNvCxnSpPr>
              <p:nvPr/>
            </p:nvCxnSpPr>
            <p:spPr>
              <a:xfrm>
                <a:off x="3103985" y="19423400"/>
                <a:ext cx="0" cy="420746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59"/>
              <p:cNvCxnSpPr>
                <a:stCxn id="55" idx="2"/>
                <a:endCxn id="56" idx="0"/>
              </p:cNvCxnSpPr>
              <p:nvPr/>
            </p:nvCxnSpPr>
            <p:spPr>
              <a:xfrm>
                <a:off x="3103985" y="20744411"/>
                <a:ext cx="8635" cy="828726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流程圖: 結束點 60"/>
              <p:cNvSpPr/>
              <p:nvPr/>
            </p:nvSpPr>
            <p:spPr>
              <a:xfrm>
                <a:off x="1387027" y="22733124"/>
                <a:ext cx="3451184" cy="741445"/>
              </a:xfrm>
              <a:prstGeom prst="flowChartTerminator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776" dirty="0">
                    <a:solidFill>
                      <a:schemeClr val="tx1"/>
                    </a:solidFill>
                  </a:rPr>
                  <a:t>Examine Results</a:t>
                </a:r>
                <a:endParaRPr lang="zh-TW" altLang="en-US" sz="2776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直線單箭頭接點 61"/>
              <p:cNvCxnSpPr>
                <a:stCxn id="56" idx="2"/>
                <a:endCxn id="61" idx="0"/>
              </p:cNvCxnSpPr>
              <p:nvPr/>
            </p:nvCxnSpPr>
            <p:spPr>
              <a:xfrm flipH="1">
                <a:off x="3112619" y="22191014"/>
                <a:ext cx="1" cy="542110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線接點 49"/>
            <p:cNvCxnSpPr/>
            <p:nvPr/>
          </p:nvCxnSpPr>
          <p:spPr>
            <a:xfrm flipV="1">
              <a:off x="242538" y="21388807"/>
              <a:ext cx="11441462" cy="51540"/>
            </a:xfrm>
            <a:prstGeom prst="line">
              <a:avLst/>
            </a:prstGeom>
            <a:ln w="254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169333" y="16700451"/>
              <a:ext cx="11455400" cy="8105"/>
            </a:xfrm>
            <a:prstGeom prst="line">
              <a:avLst/>
            </a:prstGeom>
            <a:ln w="254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群組 132"/>
            <p:cNvGrpSpPr/>
            <p:nvPr/>
          </p:nvGrpSpPr>
          <p:grpSpPr>
            <a:xfrm>
              <a:off x="5886729" y="16964486"/>
              <a:ext cx="5581795" cy="6334107"/>
              <a:chOff x="5886729" y="16964486"/>
              <a:chExt cx="5581795" cy="6334107"/>
            </a:xfrm>
          </p:grpSpPr>
          <p:sp>
            <p:nvSpPr>
              <p:cNvPr id="63" name="流程圖: 文件 62"/>
              <p:cNvSpPr/>
              <p:nvPr/>
            </p:nvSpPr>
            <p:spPr>
              <a:xfrm>
                <a:off x="8409979" y="18691755"/>
                <a:ext cx="2265810" cy="1167673"/>
              </a:xfrm>
              <a:prstGeom prst="flowChartDocumen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776" dirty="0">
                    <a:solidFill>
                      <a:schemeClr val="tx1"/>
                    </a:solidFill>
                  </a:rPr>
                  <a:t>Proof Obligations</a:t>
                </a:r>
                <a:endParaRPr lang="zh-TW" altLang="en-US" sz="277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流程圖: 文件 63"/>
              <p:cNvSpPr/>
              <p:nvPr/>
            </p:nvSpPr>
            <p:spPr>
              <a:xfrm>
                <a:off x="6585719" y="17393560"/>
                <a:ext cx="1974832" cy="1088798"/>
              </a:xfrm>
              <a:prstGeom prst="flowChartDocumen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776" dirty="0">
                    <a:solidFill>
                      <a:schemeClr val="tx1"/>
                    </a:solidFill>
                  </a:rPr>
                  <a:t>VDM model</a:t>
                </a:r>
              </a:p>
            </p:txBody>
          </p:sp>
          <p:cxnSp>
            <p:nvCxnSpPr>
              <p:cNvPr id="65" name="直線單箭頭接點 12"/>
              <p:cNvCxnSpPr>
                <a:stCxn id="64" idx="3"/>
                <a:endCxn id="63" idx="0"/>
              </p:cNvCxnSpPr>
              <p:nvPr/>
            </p:nvCxnSpPr>
            <p:spPr>
              <a:xfrm>
                <a:off x="8560551" y="17937959"/>
                <a:ext cx="982333" cy="753796"/>
              </a:xfrm>
              <a:prstGeom prst="bentConnector2">
                <a:avLst/>
              </a:prstGeom>
              <a:ln w="254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字方塊 65"/>
              <p:cNvSpPr txBox="1"/>
              <p:nvPr/>
            </p:nvSpPr>
            <p:spPr>
              <a:xfrm>
                <a:off x="8711123" y="17002597"/>
                <a:ext cx="26768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776" dirty="0"/>
                  <a:t>POG</a:t>
                </a:r>
              </a:p>
              <a:p>
                <a:pPr algn="ctr"/>
                <a:r>
                  <a:rPr lang="en-US" altLang="zh-TW" sz="2776" dirty="0"/>
                  <a:t>(Overture Tool)</a:t>
                </a:r>
                <a:endParaRPr lang="zh-TW" altLang="en-US" sz="2776" dirty="0"/>
              </a:p>
            </p:txBody>
          </p:sp>
          <p:sp>
            <p:nvSpPr>
              <p:cNvPr id="67" name="流程圖: 文件 66"/>
              <p:cNvSpPr/>
              <p:nvPr/>
            </p:nvSpPr>
            <p:spPr>
              <a:xfrm>
                <a:off x="6222365" y="22248674"/>
                <a:ext cx="2701540" cy="1049919"/>
              </a:xfrm>
              <a:prstGeom prst="flowChartDocumen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776" dirty="0">
                    <a:solidFill>
                      <a:schemeClr val="tx1"/>
                    </a:solidFill>
                  </a:rPr>
                  <a:t>SMT formulas</a:t>
                </a:r>
              </a:p>
              <a:p>
                <a:pPr algn="ctr"/>
                <a:r>
                  <a:rPr lang="en-US" altLang="zh-TW" sz="2776" dirty="0">
                    <a:solidFill>
                      <a:schemeClr val="tx1"/>
                    </a:solidFill>
                  </a:rPr>
                  <a:t>(Z3Py)</a:t>
                </a:r>
              </a:p>
            </p:txBody>
          </p:sp>
          <p:cxnSp>
            <p:nvCxnSpPr>
              <p:cNvPr id="68" name="直線單箭頭接點 67"/>
              <p:cNvCxnSpPr>
                <a:stCxn id="64" idx="2"/>
                <a:endCxn id="67" idx="0"/>
              </p:cNvCxnSpPr>
              <p:nvPr/>
            </p:nvCxnSpPr>
            <p:spPr>
              <a:xfrm>
                <a:off x="7573135" y="18410376"/>
                <a:ext cx="0" cy="3838298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21"/>
              <p:cNvCxnSpPr>
                <a:stCxn id="63" idx="2"/>
                <a:endCxn id="70" idx="3"/>
              </p:cNvCxnSpPr>
              <p:nvPr/>
            </p:nvCxnSpPr>
            <p:spPr>
              <a:xfrm rot="5400000">
                <a:off x="8146833" y="19208534"/>
                <a:ext cx="822353" cy="1969750"/>
              </a:xfrm>
              <a:prstGeom prst="bentConnector2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字方塊 69"/>
              <p:cNvSpPr txBox="1"/>
              <p:nvPr/>
            </p:nvSpPr>
            <p:spPr>
              <a:xfrm>
                <a:off x="5886729" y="20342636"/>
                <a:ext cx="1686406" cy="523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776" dirty="0">
                    <a:solidFill>
                      <a:srgbClr val="FF0000"/>
                    </a:solidFill>
                  </a:rPr>
                  <a:t>Encoding</a:t>
                </a:r>
                <a:endParaRPr lang="zh-TW" altLang="en-US" sz="2776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流程圖: 替代處理程序 45"/>
              <p:cNvSpPr/>
              <p:nvPr/>
            </p:nvSpPr>
            <p:spPr>
              <a:xfrm>
                <a:off x="6332392" y="16964486"/>
                <a:ext cx="5136132" cy="3045832"/>
              </a:xfrm>
              <a:prstGeom prst="flowChartAlternateProcess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776"/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6538072" y="19432070"/>
                <a:ext cx="4844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776" b="1" dirty="0"/>
                  <a:t>M</a:t>
                </a:r>
                <a:endParaRPr lang="zh-TW" altLang="en-US" sz="2776" b="1" dirty="0"/>
              </a:p>
            </p:txBody>
          </p:sp>
        </p:grpSp>
      </p:grpSp>
      <p:sp>
        <p:nvSpPr>
          <p:cNvPr id="73" name="文字方塊 72"/>
          <p:cNvSpPr txBox="1"/>
          <p:nvPr/>
        </p:nvSpPr>
        <p:spPr>
          <a:xfrm>
            <a:off x="872470" y="9578224"/>
            <a:ext cx="8707238" cy="302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-- //spec. segment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state S of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 commands : 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of [&lt;R&gt; | &lt;L&gt;]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3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s == 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k in set 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	{1,...,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s.commands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- 1} &amp;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s.commands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(k) &lt;&gt; 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s.commands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(k+1)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p == p = 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mk_S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([])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0928" y="14603000"/>
            <a:ext cx="8368924" cy="7890930"/>
          </a:xfrm>
          <a:prstGeom prst="rect">
            <a:avLst/>
          </a:prstGeom>
        </p:spPr>
      </p:pic>
      <p:sp>
        <p:nvSpPr>
          <p:cNvPr id="135" name="文字方塊 134"/>
          <p:cNvSpPr txBox="1"/>
          <p:nvPr/>
        </p:nvSpPr>
        <p:spPr>
          <a:xfrm>
            <a:off x="951521" y="22991265"/>
            <a:ext cx="5679781" cy="838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36" b="1" dirty="0"/>
              <a:t>Encoding Patterns</a:t>
            </a:r>
            <a:endParaRPr lang="zh-TW" altLang="en-US" sz="4836" b="1" dirty="0"/>
          </a:p>
        </p:txBody>
      </p:sp>
      <p:cxnSp>
        <p:nvCxnSpPr>
          <p:cNvPr id="140" name="直線接點 139"/>
          <p:cNvCxnSpPr/>
          <p:nvPr/>
        </p:nvCxnSpPr>
        <p:spPr>
          <a:xfrm>
            <a:off x="885508" y="8462983"/>
            <a:ext cx="1966760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>
            <a:off x="885508" y="4542578"/>
            <a:ext cx="1966760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>
            <a:off x="885508" y="685864"/>
            <a:ext cx="1966760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732249" y="13584307"/>
            <a:ext cx="1966760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>
            <a:off x="732249" y="22785832"/>
            <a:ext cx="1966760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951521" y="23858996"/>
            <a:ext cx="9789218" cy="1373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76" dirty="0"/>
              <a:t>Pattern for VDM Types</a:t>
            </a:r>
          </a:p>
          <a:p>
            <a:pPr marL="453360" indent="-453360">
              <a:buFont typeface="Arial" panose="020B0604020202020204" pitchFamily="34" charset="0"/>
              <a:buChar char="•"/>
            </a:pPr>
            <a:r>
              <a:rPr lang="en-US" altLang="zh-TW" sz="2776" dirty="0" err="1"/>
              <a:t>seq</a:t>
            </a:r>
            <a:r>
              <a:rPr lang="en-US" altLang="zh-TW" sz="2776" dirty="0"/>
              <a:t>: array sort with </a:t>
            </a:r>
            <a:r>
              <a:rPr lang="en-US" altLang="zh-TW" sz="2776" dirty="0" err="1"/>
              <a:t>constrints</a:t>
            </a:r>
            <a:endParaRPr lang="en-US" altLang="zh-TW" sz="2776" dirty="0"/>
          </a:p>
          <a:p>
            <a:pPr marL="453360" indent="-453360">
              <a:buFont typeface="Arial" panose="020B0604020202020204" pitchFamily="34" charset="0"/>
              <a:buChar char="•"/>
            </a:pPr>
            <a:r>
              <a:rPr lang="en-US" altLang="zh-TW" sz="2776" dirty="0"/>
              <a:t>map: </a:t>
            </a:r>
            <a:r>
              <a:rPr lang="en-US" altLang="zh-TW" sz="2776" dirty="0" err="1"/>
              <a:t>uninterpreted</a:t>
            </a:r>
            <a:r>
              <a:rPr lang="en-US" altLang="zh-TW" sz="2776" dirty="0"/>
              <a:t> </a:t>
            </a:r>
            <a:r>
              <a:rPr lang="en-US" altLang="zh-TW" sz="2776" dirty="0" smtClean="0"/>
              <a:t>functions </a:t>
            </a:r>
            <a:r>
              <a:rPr lang="en-US" altLang="zh-TW" sz="2776" dirty="0"/>
              <a:t>with undefined values (</a:t>
            </a:r>
            <a:r>
              <a:rPr lang="en-US" altLang="zh-TW" sz="2776" dirty="0" smtClean="0"/>
              <a:t>lifted)</a:t>
            </a:r>
            <a:endParaRPr lang="zh-TW" altLang="en-US" sz="2776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11016376" y="23907615"/>
            <a:ext cx="9346463" cy="479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3360" indent="-453360">
              <a:buFont typeface="Arial" panose="020B0604020202020204" pitchFamily="34" charset="0"/>
              <a:buChar char="•"/>
            </a:pPr>
            <a:r>
              <a:rPr lang="en-US" altLang="zh-TW" sz="2776" dirty="0"/>
              <a:t>Pros of the approach: </a:t>
            </a:r>
          </a:p>
          <a:p>
            <a:pPr marL="1687042" lvl="1" indent="-453360">
              <a:buFont typeface="Arial" panose="020B0604020202020204" pitchFamily="34" charset="0"/>
              <a:buChar char="•"/>
            </a:pPr>
            <a:r>
              <a:rPr lang="en-US" altLang="zh-TW" sz="2776" dirty="0" smtClean="0"/>
              <a:t>Be able to solve the majority of POs (preliminary results). </a:t>
            </a:r>
          </a:p>
          <a:p>
            <a:pPr marL="1687042" lvl="1" indent="-453360">
              <a:buFont typeface="Arial" panose="020B0604020202020204" pitchFamily="34" charset="0"/>
              <a:buChar char="•"/>
            </a:pPr>
            <a:r>
              <a:rPr lang="en-US" altLang="zh-TW" sz="2776" dirty="0" smtClean="0"/>
              <a:t>Automated </a:t>
            </a:r>
            <a:r>
              <a:rPr lang="en-US" altLang="zh-TW" sz="2776" dirty="0"/>
              <a:t>proof, </a:t>
            </a:r>
            <a:r>
              <a:rPr lang="en-US" altLang="zh-TW" sz="2776" dirty="0" smtClean="0"/>
              <a:t>Efficiency</a:t>
            </a:r>
            <a:r>
              <a:rPr lang="en-US" altLang="zh-TW" sz="2776" dirty="0"/>
              <a:t>, </a:t>
            </a:r>
            <a:r>
              <a:rPr lang="en-US" altLang="zh-TW" sz="2776" dirty="0" smtClean="0"/>
              <a:t>Counterexample</a:t>
            </a:r>
            <a:r>
              <a:rPr lang="en-US" altLang="zh-TW" sz="2776" dirty="0"/>
              <a:t>.</a:t>
            </a:r>
          </a:p>
          <a:p>
            <a:pPr marL="1687042" lvl="1" indent="-453360">
              <a:buFont typeface="Arial" panose="020B0604020202020204" pitchFamily="34" charset="0"/>
              <a:buChar char="•"/>
            </a:pPr>
            <a:r>
              <a:rPr lang="en-US" altLang="zh-TW" sz="2776" dirty="0"/>
              <a:t>We actually found bugs not found before in the telephone exchange case study.</a:t>
            </a:r>
          </a:p>
          <a:p>
            <a:pPr marL="453360" indent="-453360">
              <a:buFont typeface="Arial" panose="020B0604020202020204" pitchFamily="34" charset="0"/>
              <a:buChar char="•"/>
            </a:pPr>
            <a:r>
              <a:rPr lang="en-US" altLang="zh-TW" sz="2776" dirty="0" smtClean="0"/>
              <a:t>Issues </a:t>
            </a:r>
            <a:r>
              <a:rPr lang="en-US" altLang="zh-TW" sz="2776" dirty="0"/>
              <a:t>to be solved</a:t>
            </a:r>
          </a:p>
          <a:p>
            <a:pPr marL="1687042" lvl="1" indent="-453360">
              <a:buFont typeface="Arial" panose="020B0604020202020204" pitchFamily="34" charset="0"/>
              <a:buChar char="•"/>
            </a:pPr>
            <a:r>
              <a:rPr lang="en-US" altLang="zh-TW" sz="2776" dirty="0"/>
              <a:t>Encoding sets: cardinality</a:t>
            </a:r>
          </a:p>
          <a:p>
            <a:pPr marL="1687042" lvl="1" indent="-453360">
              <a:buFont typeface="Arial" panose="020B0604020202020204" pitchFamily="34" charset="0"/>
              <a:buChar char="•"/>
            </a:pPr>
            <a:r>
              <a:rPr lang="en-US" altLang="zh-TW" sz="2776" dirty="0"/>
              <a:t>Satisfiability obligation has multiple </a:t>
            </a:r>
            <a:r>
              <a:rPr lang="en-US" altLang="zh-TW" sz="2776" dirty="0" smtClean="0"/>
              <a:t>quantifiers </a:t>
            </a:r>
            <a:r>
              <a:rPr lang="en-US" altLang="zh-TW" sz="2776" dirty="0"/>
              <a:t>where array sort / </a:t>
            </a:r>
            <a:r>
              <a:rPr lang="en-US" altLang="zh-TW" sz="2776" dirty="0" err="1"/>
              <a:t>uninterpreted</a:t>
            </a:r>
            <a:r>
              <a:rPr lang="en-US" altLang="zh-TW" sz="2776" dirty="0"/>
              <a:t> function can not be solved by Z3 (returns unknown).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920263" y="25303263"/>
            <a:ext cx="4935871" cy="1556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-- VDM code</a:t>
            </a:r>
          </a:p>
          <a:p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3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set 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3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3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-- encoding in z3py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&gt;=1, 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len_tr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)-1)</a:t>
            </a:r>
            <a:endParaRPr lang="zh-TW" altLang="en-US" sz="238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951522" y="27142311"/>
            <a:ext cx="5849863" cy="1556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-- VDM code</a:t>
            </a:r>
          </a:p>
          <a:p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3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set 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3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calls)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-- encoding in z3py</a:t>
            </a:r>
          </a:p>
          <a:p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calls(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23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zh-TW" sz="23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3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Subscriber_lift.</a:t>
            </a:r>
            <a:r>
              <a:rPr lang="en-US" altLang="zh-TW" sz="23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NDF</a:t>
            </a:r>
            <a:endParaRPr lang="en-US" altLang="zh-TW" sz="238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5" name="直線接點 154"/>
          <p:cNvCxnSpPr/>
          <p:nvPr/>
        </p:nvCxnSpPr>
        <p:spPr>
          <a:xfrm>
            <a:off x="732249" y="28859031"/>
            <a:ext cx="1966760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/>
          <p:cNvSpPr txBox="1"/>
          <p:nvPr/>
        </p:nvSpPr>
        <p:spPr>
          <a:xfrm>
            <a:off x="732250" y="12640485"/>
            <a:ext cx="8432881" cy="824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80" dirty="0"/>
              <a:t>Three classes of POs:</a:t>
            </a:r>
          </a:p>
          <a:p>
            <a:r>
              <a:rPr lang="en-US" altLang="zh-TW" sz="2380" dirty="0"/>
              <a:t>subtype check, domain check, function/operation satisfiability</a:t>
            </a:r>
            <a:endParaRPr lang="zh-TW" altLang="en-US" sz="2380" dirty="0"/>
          </a:p>
        </p:txBody>
      </p:sp>
    </p:spTree>
    <p:extLst>
      <p:ext uri="{BB962C8B-B14F-4D97-AF65-F5344CB8AC3E}">
        <p14:creationId xmlns:p14="http://schemas.microsoft.com/office/powerpoint/2010/main" val="31950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503</Words>
  <Application>Microsoft Office PowerPoint</Application>
  <PresentationFormat>自訂</PresentationFormat>
  <Paragraphs>73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微軟正黑體</vt:lpstr>
      <vt:lpstr>Courier New</vt:lpstr>
      <vt:lpstr>Calibri</vt:lpstr>
      <vt:lpstr>新細明體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林信宏</dc:creator>
  <cp:lastModifiedBy>林信宏</cp:lastModifiedBy>
  <cp:revision>85</cp:revision>
  <cp:lastPrinted>2017-09-25T01:39:05Z</cp:lastPrinted>
  <dcterms:created xsi:type="dcterms:W3CDTF">2017-09-21T08:21:12Z</dcterms:created>
  <dcterms:modified xsi:type="dcterms:W3CDTF">2017-09-25T08:08:47Z</dcterms:modified>
</cp:coreProperties>
</file>