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58" r:id="rId3"/>
    <p:sldId id="260" r:id="rId4"/>
    <p:sldId id="263"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88" d="100"/>
          <a:sy n="188" d="100"/>
        </p:scale>
        <p:origin x="-104"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t-PT"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Click to edit Master subtitle style</a:t>
            </a:r>
            <a:endParaRPr lang="en-US"/>
          </a:p>
        </p:txBody>
      </p:sp>
      <p:sp>
        <p:nvSpPr>
          <p:cNvPr id="4" name="Date Placeholder 3"/>
          <p:cNvSpPr>
            <a:spLocks noGrp="1"/>
          </p:cNvSpPr>
          <p:nvPr>
            <p:ph type="dt" sz="half" idx="10"/>
          </p:nvPr>
        </p:nvSpPr>
        <p:spPr/>
        <p:txBody>
          <a:bodyPr/>
          <a:lstStyle/>
          <a:p>
            <a:fld id="{3BFD2B54-DB31-CC4F-AB57-0FBF0E49E955}" type="datetimeFigureOut">
              <a:rPr lang="en-US" smtClean="0"/>
              <a:t>26/08/15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6053F-8AC7-2D4F-9080-6C32C95C7D06}" type="slidenum">
              <a:rPr lang="en-US" smtClean="0"/>
              <a:t>‹#›</a:t>
            </a:fld>
            <a:endParaRPr lang="en-US"/>
          </a:p>
        </p:txBody>
      </p:sp>
    </p:spTree>
    <p:extLst>
      <p:ext uri="{BB962C8B-B14F-4D97-AF65-F5344CB8AC3E}">
        <p14:creationId xmlns:p14="http://schemas.microsoft.com/office/powerpoint/2010/main" val="268734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4" name="Date Placeholder 3"/>
          <p:cNvSpPr>
            <a:spLocks noGrp="1"/>
          </p:cNvSpPr>
          <p:nvPr>
            <p:ph type="dt" sz="half" idx="10"/>
          </p:nvPr>
        </p:nvSpPr>
        <p:spPr/>
        <p:txBody>
          <a:bodyPr/>
          <a:lstStyle/>
          <a:p>
            <a:fld id="{3BFD2B54-DB31-CC4F-AB57-0FBF0E49E955}" type="datetimeFigureOut">
              <a:rPr lang="en-US" smtClean="0"/>
              <a:t>26/08/15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6053F-8AC7-2D4F-9080-6C32C95C7D06}" type="slidenum">
              <a:rPr lang="en-US" smtClean="0"/>
              <a:t>‹#›</a:t>
            </a:fld>
            <a:endParaRPr lang="en-US"/>
          </a:p>
        </p:txBody>
      </p:sp>
    </p:spTree>
    <p:extLst>
      <p:ext uri="{BB962C8B-B14F-4D97-AF65-F5344CB8AC3E}">
        <p14:creationId xmlns:p14="http://schemas.microsoft.com/office/powerpoint/2010/main" val="1595191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PT"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4" name="Date Placeholder 3"/>
          <p:cNvSpPr>
            <a:spLocks noGrp="1"/>
          </p:cNvSpPr>
          <p:nvPr>
            <p:ph type="dt" sz="half" idx="10"/>
          </p:nvPr>
        </p:nvSpPr>
        <p:spPr/>
        <p:txBody>
          <a:bodyPr/>
          <a:lstStyle/>
          <a:p>
            <a:fld id="{3BFD2B54-DB31-CC4F-AB57-0FBF0E49E955}" type="datetimeFigureOut">
              <a:rPr lang="en-US" smtClean="0"/>
              <a:t>26/08/15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6053F-8AC7-2D4F-9080-6C32C95C7D06}" type="slidenum">
              <a:rPr lang="en-US" smtClean="0"/>
              <a:t>‹#›</a:t>
            </a:fld>
            <a:endParaRPr lang="en-US"/>
          </a:p>
        </p:txBody>
      </p:sp>
    </p:spTree>
    <p:extLst>
      <p:ext uri="{BB962C8B-B14F-4D97-AF65-F5344CB8AC3E}">
        <p14:creationId xmlns:p14="http://schemas.microsoft.com/office/powerpoint/2010/main" val="3419503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Click to edit Master title style</a:t>
            </a:r>
            <a:endParaRPr lang="en-US"/>
          </a:p>
        </p:txBody>
      </p:sp>
      <p:sp>
        <p:nvSpPr>
          <p:cNvPr id="3" name="Content Placeholder 2"/>
          <p:cNvSpPr>
            <a:spLocks noGrp="1"/>
          </p:cNvSpPr>
          <p:nvPr>
            <p:ph idx="1"/>
          </p:nvPr>
        </p:nvSpPr>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4" name="Date Placeholder 3"/>
          <p:cNvSpPr>
            <a:spLocks noGrp="1"/>
          </p:cNvSpPr>
          <p:nvPr>
            <p:ph type="dt" sz="half" idx="10"/>
          </p:nvPr>
        </p:nvSpPr>
        <p:spPr/>
        <p:txBody>
          <a:bodyPr/>
          <a:lstStyle/>
          <a:p>
            <a:fld id="{3BFD2B54-DB31-CC4F-AB57-0FBF0E49E955}" type="datetimeFigureOut">
              <a:rPr lang="en-US" smtClean="0"/>
              <a:t>26/08/15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6053F-8AC7-2D4F-9080-6C32C95C7D06}" type="slidenum">
              <a:rPr lang="en-US" smtClean="0"/>
              <a:t>‹#›</a:t>
            </a:fld>
            <a:endParaRPr lang="en-US"/>
          </a:p>
        </p:txBody>
      </p:sp>
    </p:spTree>
    <p:extLst>
      <p:ext uri="{BB962C8B-B14F-4D97-AF65-F5344CB8AC3E}">
        <p14:creationId xmlns:p14="http://schemas.microsoft.com/office/powerpoint/2010/main" val="1548329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t-PT"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Click to edit Master text styles</a:t>
            </a:r>
          </a:p>
        </p:txBody>
      </p:sp>
      <p:sp>
        <p:nvSpPr>
          <p:cNvPr id="4" name="Date Placeholder 3"/>
          <p:cNvSpPr>
            <a:spLocks noGrp="1"/>
          </p:cNvSpPr>
          <p:nvPr>
            <p:ph type="dt" sz="half" idx="10"/>
          </p:nvPr>
        </p:nvSpPr>
        <p:spPr/>
        <p:txBody>
          <a:bodyPr/>
          <a:lstStyle/>
          <a:p>
            <a:fld id="{3BFD2B54-DB31-CC4F-AB57-0FBF0E49E955}" type="datetimeFigureOut">
              <a:rPr lang="en-US" smtClean="0"/>
              <a:t>26/08/15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6053F-8AC7-2D4F-9080-6C32C95C7D06}" type="slidenum">
              <a:rPr lang="en-US" smtClean="0"/>
              <a:t>‹#›</a:t>
            </a:fld>
            <a:endParaRPr lang="en-US"/>
          </a:p>
        </p:txBody>
      </p:sp>
    </p:spTree>
    <p:extLst>
      <p:ext uri="{BB962C8B-B14F-4D97-AF65-F5344CB8AC3E}">
        <p14:creationId xmlns:p14="http://schemas.microsoft.com/office/powerpoint/2010/main" val="322257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5" name="Date Placeholder 4"/>
          <p:cNvSpPr>
            <a:spLocks noGrp="1"/>
          </p:cNvSpPr>
          <p:nvPr>
            <p:ph type="dt" sz="half" idx="10"/>
          </p:nvPr>
        </p:nvSpPr>
        <p:spPr/>
        <p:txBody>
          <a:bodyPr/>
          <a:lstStyle/>
          <a:p>
            <a:fld id="{3BFD2B54-DB31-CC4F-AB57-0FBF0E49E955}" type="datetimeFigureOut">
              <a:rPr lang="en-US" smtClean="0"/>
              <a:t>26/08/15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E6053F-8AC7-2D4F-9080-6C32C95C7D06}" type="slidenum">
              <a:rPr lang="en-US" smtClean="0"/>
              <a:t>‹#›</a:t>
            </a:fld>
            <a:endParaRPr lang="en-US"/>
          </a:p>
        </p:txBody>
      </p:sp>
    </p:spTree>
    <p:extLst>
      <p:ext uri="{BB962C8B-B14F-4D97-AF65-F5344CB8AC3E}">
        <p14:creationId xmlns:p14="http://schemas.microsoft.com/office/powerpoint/2010/main" val="111249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7" name="Date Placeholder 6"/>
          <p:cNvSpPr>
            <a:spLocks noGrp="1"/>
          </p:cNvSpPr>
          <p:nvPr>
            <p:ph type="dt" sz="half" idx="10"/>
          </p:nvPr>
        </p:nvSpPr>
        <p:spPr/>
        <p:txBody>
          <a:bodyPr/>
          <a:lstStyle/>
          <a:p>
            <a:fld id="{3BFD2B54-DB31-CC4F-AB57-0FBF0E49E955}" type="datetimeFigureOut">
              <a:rPr lang="en-US" smtClean="0"/>
              <a:t>26/08/15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E6053F-8AC7-2D4F-9080-6C32C95C7D06}" type="slidenum">
              <a:rPr lang="en-US" smtClean="0"/>
              <a:t>‹#›</a:t>
            </a:fld>
            <a:endParaRPr lang="en-US"/>
          </a:p>
        </p:txBody>
      </p:sp>
    </p:spTree>
    <p:extLst>
      <p:ext uri="{BB962C8B-B14F-4D97-AF65-F5344CB8AC3E}">
        <p14:creationId xmlns:p14="http://schemas.microsoft.com/office/powerpoint/2010/main" val="234600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Click to edit Master title style</a:t>
            </a:r>
            <a:endParaRPr lang="en-US"/>
          </a:p>
        </p:txBody>
      </p:sp>
      <p:sp>
        <p:nvSpPr>
          <p:cNvPr id="3" name="Date Placeholder 2"/>
          <p:cNvSpPr>
            <a:spLocks noGrp="1"/>
          </p:cNvSpPr>
          <p:nvPr>
            <p:ph type="dt" sz="half" idx="10"/>
          </p:nvPr>
        </p:nvSpPr>
        <p:spPr/>
        <p:txBody>
          <a:bodyPr/>
          <a:lstStyle/>
          <a:p>
            <a:fld id="{3BFD2B54-DB31-CC4F-AB57-0FBF0E49E955}" type="datetimeFigureOut">
              <a:rPr lang="en-US" smtClean="0"/>
              <a:t>26/08/15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E6053F-8AC7-2D4F-9080-6C32C95C7D06}" type="slidenum">
              <a:rPr lang="en-US" smtClean="0"/>
              <a:t>‹#›</a:t>
            </a:fld>
            <a:endParaRPr lang="en-US"/>
          </a:p>
        </p:txBody>
      </p:sp>
    </p:spTree>
    <p:extLst>
      <p:ext uri="{BB962C8B-B14F-4D97-AF65-F5344CB8AC3E}">
        <p14:creationId xmlns:p14="http://schemas.microsoft.com/office/powerpoint/2010/main" val="4279023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FD2B54-DB31-CC4F-AB57-0FBF0E49E955}" type="datetimeFigureOut">
              <a:rPr lang="en-US" smtClean="0"/>
              <a:t>26/08/15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E6053F-8AC7-2D4F-9080-6C32C95C7D06}" type="slidenum">
              <a:rPr lang="en-US" smtClean="0"/>
              <a:t>‹#›</a:t>
            </a:fld>
            <a:endParaRPr lang="en-US"/>
          </a:p>
        </p:txBody>
      </p:sp>
    </p:spTree>
    <p:extLst>
      <p:ext uri="{BB962C8B-B14F-4D97-AF65-F5344CB8AC3E}">
        <p14:creationId xmlns:p14="http://schemas.microsoft.com/office/powerpoint/2010/main" val="170856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t-PT"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3BFD2B54-DB31-CC4F-AB57-0FBF0E49E955}" type="datetimeFigureOut">
              <a:rPr lang="en-US" smtClean="0"/>
              <a:t>26/08/15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E6053F-8AC7-2D4F-9080-6C32C95C7D06}" type="slidenum">
              <a:rPr lang="en-US" smtClean="0"/>
              <a:t>‹#›</a:t>
            </a:fld>
            <a:endParaRPr lang="en-US"/>
          </a:p>
        </p:txBody>
      </p:sp>
    </p:spTree>
    <p:extLst>
      <p:ext uri="{BB962C8B-B14F-4D97-AF65-F5344CB8AC3E}">
        <p14:creationId xmlns:p14="http://schemas.microsoft.com/office/powerpoint/2010/main" val="120366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t-PT"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3BFD2B54-DB31-CC4F-AB57-0FBF0E49E955}" type="datetimeFigureOut">
              <a:rPr lang="en-US" smtClean="0"/>
              <a:t>26/08/15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E6053F-8AC7-2D4F-9080-6C32C95C7D06}" type="slidenum">
              <a:rPr lang="en-US" smtClean="0"/>
              <a:t>‹#›</a:t>
            </a:fld>
            <a:endParaRPr lang="en-US"/>
          </a:p>
        </p:txBody>
      </p:sp>
    </p:spTree>
    <p:extLst>
      <p:ext uri="{BB962C8B-B14F-4D97-AF65-F5344CB8AC3E}">
        <p14:creationId xmlns:p14="http://schemas.microsoft.com/office/powerpoint/2010/main" val="4102000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FD2B54-DB31-CC4F-AB57-0FBF0E49E955}" type="datetimeFigureOut">
              <a:rPr lang="en-US" smtClean="0"/>
              <a:t>26/08/15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E6053F-8AC7-2D4F-9080-6C32C95C7D06}" type="slidenum">
              <a:rPr lang="en-US" smtClean="0"/>
              <a:t>‹#›</a:t>
            </a:fld>
            <a:endParaRPr lang="en-US"/>
          </a:p>
        </p:txBody>
      </p:sp>
    </p:spTree>
    <p:extLst>
      <p:ext uri="{BB962C8B-B14F-4D97-AF65-F5344CB8AC3E}">
        <p14:creationId xmlns:p14="http://schemas.microsoft.com/office/powerpoint/2010/main" val="3897916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emf"/><Relationship Id="rId3"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5026" y="649580"/>
            <a:ext cx="3087536" cy="1384995"/>
          </a:xfrm>
          <a:prstGeom prst="rect">
            <a:avLst/>
          </a:prstGeom>
          <a:noFill/>
        </p:spPr>
        <p:txBody>
          <a:bodyPr wrap="square" rtlCol="0">
            <a:spAutoFit/>
          </a:bodyPr>
          <a:lstStyle/>
          <a:p>
            <a:r>
              <a:rPr lang="en-US" sz="1200" b="1" dirty="0" smtClean="0"/>
              <a:t>Level -2 Main Entrance</a:t>
            </a:r>
          </a:p>
          <a:p>
            <a:r>
              <a:rPr lang="en-US" sz="1200" dirty="0"/>
              <a:t>T</a:t>
            </a:r>
            <a:r>
              <a:rPr lang="en-US" sz="1200" dirty="0" smtClean="0"/>
              <a:t>he </a:t>
            </a:r>
            <a:r>
              <a:rPr lang="en-US" sz="1200" dirty="0"/>
              <a:t>entrance to </a:t>
            </a:r>
            <a:r>
              <a:rPr lang="en-US" sz="1200" dirty="0" err="1" smtClean="0"/>
              <a:t>Culturgest</a:t>
            </a:r>
            <a:r>
              <a:rPr lang="en-US" sz="1200" dirty="0" smtClean="0"/>
              <a:t> </a:t>
            </a:r>
            <a:r>
              <a:rPr lang="en-US" sz="1200" dirty="0"/>
              <a:t>is situated in </a:t>
            </a:r>
            <a:r>
              <a:rPr lang="en-US" sz="1200" dirty="0" err="1"/>
              <a:t>Rua</a:t>
            </a:r>
            <a:r>
              <a:rPr lang="en-US" sz="1200" dirty="0"/>
              <a:t> Arco do </a:t>
            </a:r>
            <a:r>
              <a:rPr lang="en-US" sz="1200" dirty="0" err="1" smtClean="0"/>
              <a:t>Cego</a:t>
            </a:r>
            <a:r>
              <a:rPr lang="en-US" sz="1200" dirty="0"/>
              <a:t>. Located in the space of the entrance hall are the box office, the cafeteria and the stairs leading to the auditoria and meeting rooms, as well as the ramp leading to the art galleries and bookshop. </a:t>
            </a:r>
          </a:p>
        </p:txBody>
      </p:sp>
      <p:sp>
        <p:nvSpPr>
          <p:cNvPr id="4" name="Rectangle 3"/>
          <p:cNvSpPr/>
          <p:nvPr/>
        </p:nvSpPr>
        <p:spPr>
          <a:xfrm>
            <a:off x="702085" y="2460903"/>
            <a:ext cx="3327041" cy="1200329"/>
          </a:xfrm>
          <a:prstGeom prst="rect">
            <a:avLst/>
          </a:prstGeom>
        </p:spPr>
        <p:txBody>
          <a:bodyPr wrap="square">
            <a:spAutoFit/>
          </a:bodyPr>
          <a:lstStyle/>
          <a:p>
            <a:r>
              <a:rPr lang="en-US" sz="1200" b="1" dirty="0" smtClean="0"/>
              <a:t>Level </a:t>
            </a:r>
            <a:r>
              <a:rPr lang="en-US" sz="1200" b="1" dirty="0"/>
              <a:t>-2 </a:t>
            </a:r>
          </a:p>
          <a:p>
            <a:r>
              <a:rPr lang="en-US" sz="1200" dirty="0" smtClean="0"/>
              <a:t>1. Main </a:t>
            </a:r>
            <a:r>
              <a:rPr lang="en-US" sz="1200" dirty="0"/>
              <a:t>entrance</a:t>
            </a:r>
            <a:br>
              <a:rPr lang="en-US" sz="1200" dirty="0"/>
            </a:br>
            <a:r>
              <a:rPr lang="en-US" sz="1200" dirty="0"/>
              <a:t>2. </a:t>
            </a:r>
            <a:r>
              <a:rPr lang="en-US" sz="1200" dirty="0" smtClean="0"/>
              <a:t>Ticket </a:t>
            </a:r>
            <a:r>
              <a:rPr lang="en-US" sz="1200" dirty="0"/>
              <a:t>office</a:t>
            </a:r>
            <a:br>
              <a:rPr lang="en-US" sz="1200" dirty="0"/>
            </a:br>
            <a:r>
              <a:rPr lang="en-US" sz="1200" dirty="0"/>
              <a:t>3. Access to Main Auditorium and Meeting </a:t>
            </a:r>
            <a:r>
              <a:rPr lang="en-US" sz="1200" dirty="0" smtClean="0"/>
              <a:t>rooms</a:t>
            </a:r>
          </a:p>
          <a:p>
            <a:r>
              <a:rPr lang="en-US" sz="1200" dirty="0" smtClean="0"/>
              <a:t>4</a:t>
            </a:r>
            <a:r>
              <a:rPr lang="en-US" sz="1200" dirty="0"/>
              <a:t>. Access to Small Auditorium</a:t>
            </a:r>
            <a:br>
              <a:rPr lang="en-US" sz="1200" dirty="0"/>
            </a:br>
            <a:r>
              <a:rPr lang="en-US" sz="1200" dirty="0" smtClean="0"/>
              <a:t>5. Cafeteria</a:t>
            </a:r>
            <a:endParaRPr lang="en-US" sz="1200" dirty="0"/>
          </a:p>
        </p:txBody>
      </p:sp>
      <p:pic>
        <p:nvPicPr>
          <p:cNvPr id="17" name="Picture 16"/>
          <p:cNvPicPr>
            <a:picLocks noChangeAspect="1"/>
          </p:cNvPicPr>
          <p:nvPr/>
        </p:nvPicPr>
        <p:blipFill>
          <a:blip r:embed="rId2"/>
          <a:stretch>
            <a:fillRect/>
          </a:stretch>
        </p:blipFill>
        <p:spPr>
          <a:xfrm>
            <a:off x="6377132" y="1262904"/>
            <a:ext cx="2235200" cy="4178300"/>
          </a:xfrm>
          <a:prstGeom prst="rect">
            <a:avLst/>
          </a:prstGeom>
        </p:spPr>
      </p:pic>
      <p:sp>
        <p:nvSpPr>
          <p:cNvPr id="20" name="Oval 19"/>
          <p:cNvSpPr>
            <a:spLocks noChangeAspect="1"/>
          </p:cNvSpPr>
          <p:nvPr/>
        </p:nvSpPr>
        <p:spPr>
          <a:xfrm>
            <a:off x="7758598" y="5098898"/>
            <a:ext cx="216000" cy="2160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wrap="none" lIns="0" tIns="0" rIns="0" bIns="18000" rtlCol="0" anchor="ctr"/>
          <a:lstStyle/>
          <a:p>
            <a:pPr algn="ctr"/>
            <a:r>
              <a:rPr lang="en-US" sz="1200" dirty="0" smtClean="0">
                <a:solidFill>
                  <a:schemeClr val="bg1"/>
                </a:solidFill>
                <a:latin typeface="Arial"/>
                <a:cs typeface="Arial"/>
              </a:rPr>
              <a:t>1</a:t>
            </a:r>
            <a:endParaRPr lang="en-US" sz="1200" dirty="0">
              <a:solidFill>
                <a:schemeClr val="bg1"/>
              </a:solidFill>
              <a:latin typeface="Arial"/>
              <a:cs typeface="Arial"/>
            </a:endParaRPr>
          </a:p>
        </p:txBody>
      </p:sp>
      <p:sp>
        <p:nvSpPr>
          <p:cNvPr id="21" name="Oval 20"/>
          <p:cNvSpPr>
            <a:spLocks noChangeAspect="1"/>
          </p:cNvSpPr>
          <p:nvPr/>
        </p:nvSpPr>
        <p:spPr>
          <a:xfrm>
            <a:off x="7938598" y="4208462"/>
            <a:ext cx="216000" cy="2160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wrap="none" lIns="0" tIns="0" rIns="0" bIns="18000" rtlCol="0" anchor="ctr"/>
          <a:lstStyle/>
          <a:p>
            <a:pPr algn="ctr"/>
            <a:r>
              <a:rPr lang="en-US" sz="1200" dirty="0" smtClean="0">
                <a:solidFill>
                  <a:schemeClr val="bg1"/>
                </a:solidFill>
                <a:latin typeface="Arial"/>
                <a:cs typeface="Arial"/>
              </a:rPr>
              <a:t>2</a:t>
            </a:r>
            <a:endParaRPr lang="en-US" sz="1200" dirty="0">
              <a:solidFill>
                <a:schemeClr val="bg1"/>
              </a:solidFill>
              <a:latin typeface="Arial"/>
              <a:cs typeface="Arial"/>
            </a:endParaRPr>
          </a:p>
        </p:txBody>
      </p:sp>
      <p:sp>
        <p:nvSpPr>
          <p:cNvPr id="22" name="Oval 21"/>
          <p:cNvSpPr>
            <a:spLocks noChangeAspect="1"/>
          </p:cNvSpPr>
          <p:nvPr/>
        </p:nvSpPr>
        <p:spPr>
          <a:xfrm>
            <a:off x="7296273" y="3157456"/>
            <a:ext cx="216000" cy="2160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wrap="none" lIns="0" tIns="0" rIns="0" bIns="18000" rtlCol="0" anchor="ctr"/>
          <a:lstStyle/>
          <a:p>
            <a:pPr algn="ctr"/>
            <a:r>
              <a:rPr lang="en-US" sz="1200" dirty="0" smtClean="0">
                <a:solidFill>
                  <a:schemeClr val="bg1"/>
                </a:solidFill>
                <a:latin typeface="Arial"/>
                <a:cs typeface="Arial"/>
              </a:rPr>
              <a:t>3</a:t>
            </a:r>
            <a:endParaRPr lang="en-US" sz="1200" dirty="0">
              <a:solidFill>
                <a:schemeClr val="bg1"/>
              </a:solidFill>
              <a:latin typeface="Arial"/>
              <a:cs typeface="Arial"/>
            </a:endParaRPr>
          </a:p>
        </p:txBody>
      </p:sp>
      <p:sp>
        <p:nvSpPr>
          <p:cNvPr id="23" name="Oval 22"/>
          <p:cNvSpPr>
            <a:spLocks noChangeAspect="1"/>
          </p:cNvSpPr>
          <p:nvPr/>
        </p:nvSpPr>
        <p:spPr>
          <a:xfrm>
            <a:off x="6573658" y="3395710"/>
            <a:ext cx="216000" cy="2160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wrap="none" lIns="0" tIns="0" rIns="0" bIns="18000" rtlCol="0" anchor="ctr"/>
          <a:lstStyle/>
          <a:p>
            <a:pPr algn="ctr"/>
            <a:r>
              <a:rPr lang="en-US" sz="1200" dirty="0">
                <a:solidFill>
                  <a:schemeClr val="bg1"/>
                </a:solidFill>
                <a:latin typeface="Arial"/>
                <a:cs typeface="Arial"/>
              </a:rPr>
              <a:t>4</a:t>
            </a:r>
          </a:p>
        </p:txBody>
      </p:sp>
      <p:sp>
        <p:nvSpPr>
          <p:cNvPr id="24" name="Oval 23"/>
          <p:cNvSpPr>
            <a:spLocks noChangeAspect="1"/>
          </p:cNvSpPr>
          <p:nvPr/>
        </p:nvSpPr>
        <p:spPr>
          <a:xfrm>
            <a:off x="8028598" y="5334953"/>
            <a:ext cx="216000" cy="2160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wrap="none" lIns="0" tIns="0" rIns="0" bIns="18000" rtlCol="0" anchor="ctr"/>
          <a:lstStyle/>
          <a:p>
            <a:pPr algn="ctr"/>
            <a:r>
              <a:rPr lang="en-US" sz="1200" dirty="0" smtClean="0">
                <a:solidFill>
                  <a:schemeClr val="bg1"/>
                </a:solidFill>
                <a:latin typeface="Arial"/>
                <a:cs typeface="Arial"/>
              </a:rPr>
              <a:t>5</a:t>
            </a:r>
            <a:endParaRPr lang="en-US" sz="1200" dirty="0">
              <a:solidFill>
                <a:schemeClr val="bg1"/>
              </a:solidFill>
              <a:latin typeface="Arial"/>
              <a:cs typeface="Arial"/>
            </a:endParaRPr>
          </a:p>
        </p:txBody>
      </p:sp>
    </p:spTree>
    <p:extLst>
      <p:ext uri="{BB962C8B-B14F-4D97-AF65-F5344CB8AC3E}">
        <p14:creationId xmlns:p14="http://schemas.microsoft.com/office/powerpoint/2010/main" val="416237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4931633" y="927100"/>
            <a:ext cx="3944124" cy="5101590"/>
            <a:chOff x="4931633" y="927100"/>
            <a:chExt cx="3944124" cy="5101590"/>
          </a:xfrm>
        </p:grpSpPr>
        <p:grpSp>
          <p:nvGrpSpPr>
            <p:cNvPr id="30" name="Group 29"/>
            <p:cNvGrpSpPr/>
            <p:nvPr/>
          </p:nvGrpSpPr>
          <p:grpSpPr>
            <a:xfrm>
              <a:off x="4931633" y="927100"/>
              <a:ext cx="3944124" cy="5101590"/>
              <a:chOff x="4931633" y="927100"/>
              <a:chExt cx="3944124" cy="5101590"/>
            </a:xfrm>
          </p:grpSpPr>
          <p:pic>
            <p:nvPicPr>
              <p:cNvPr id="4" name="Picture 3"/>
              <p:cNvPicPr>
                <a:picLocks noChangeAspect="1"/>
              </p:cNvPicPr>
              <p:nvPr/>
            </p:nvPicPr>
            <p:blipFill>
              <a:blip r:embed="rId2"/>
              <a:stretch>
                <a:fillRect/>
              </a:stretch>
            </p:blipFill>
            <p:spPr>
              <a:xfrm>
                <a:off x="4931633" y="927100"/>
                <a:ext cx="3822700" cy="5003800"/>
              </a:xfrm>
              <a:prstGeom prst="rect">
                <a:avLst/>
              </a:prstGeom>
            </p:spPr>
          </p:pic>
          <p:sp>
            <p:nvSpPr>
              <p:cNvPr id="28" name="Rectangle 27"/>
              <p:cNvSpPr/>
              <p:nvPr/>
            </p:nvSpPr>
            <p:spPr>
              <a:xfrm>
                <a:off x="5276512" y="3563180"/>
                <a:ext cx="394154" cy="255453"/>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6"/>
              <p:cNvSpPr/>
              <p:nvPr/>
            </p:nvSpPr>
            <p:spPr>
              <a:xfrm>
                <a:off x="8481603" y="5773237"/>
                <a:ext cx="394154" cy="255453"/>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1" name="Oval 30"/>
            <p:cNvSpPr>
              <a:spLocks noChangeAspect="1"/>
            </p:cNvSpPr>
            <p:nvPr/>
          </p:nvSpPr>
          <p:spPr>
            <a:xfrm>
              <a:off x="5186512" y="3524795"/>
              <a:ext cx="216000" cy="2160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wrap="none" lIns="0" tIns="0" rIns="0" bIns="18000" rtlCol="0" anchor="ctr"/>
            <a:lstStyle/>
            <a:p>
              <a:pPr algn="ctr"/>
              <a:r>
                <a:rPr lang="en-US" sz="1400" dirty="0" smtClean="0">
                  <a:solidFill>
                    <a:schemeClr val="bg1"/>
                  </a:solidFill>
                  <a:latin typeface="Arial"/>
                  <a:cs typeface="Arial"/>
                </a:rPr>
                <a:t>1</a:t>
              </a:r>
              <a:endParaRPr lang="en-US" sz="1400" dirty="0">
                <a:solidFill>
                  <a:schemeClr val="bg1"/>
                </a:solidFill>
                <a:latin typeface="Arial"/>
                <a:cs typeface="Arial"/>
              </a:endParaRPr>
            </a:p>
          </p:txBody>
        </p:sp>
        <p:sp>
          <p:nvSpPr>
            <p:cNvPr id="32" name="Oval 31"/>
            <p:cNvSpPr>
              <a:spLocks noChangeAspect="1"/>
            </p:cNvSpPr>
            <p:nvPr/>
          </p:nvSpPr>
          <p:spPr>
            <a:xfrm>
              <a:off x="5149249" y="2606332"/>
              <a:ext cx="216000" cy="2160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wrap="none" lIns="0" tIns="0" rIns="0" bIns="18000" rtlCol="0" anchor="ctr"/>
            <a:lstStyle/>
            <a:p>
              <a:pPr algn="ctr"/>
              <a:r>
                <a:rPr lang="en-US" sz="1400" dirty="0">
                  <a:solidFill>
                    <a:schemeClr val="bg1"/>
                  </a:solidFill>
                  <a:latin typeface="Arial"/>
                  <a:cs typeface="Arial"/>
                </a:rPr>
                <a:t>5</a:t>
              </a:r>
            </a:p>
          </p:txBody>
        </p:sp>
        <p:sp>
          <p:nvSpPr>
            <p:cNvPr id="33" name="Oval 32"/>
            <p:cNvSpPr>
              <a:spLocks noChangeAspect="1"/>
            </p:cNvSpPr>
            <p:nvPr/>
          </p:nvSpPr>
          <p:spPr>
            <a:xfrm>
              <a:off x="6001729" y="2582696"/>
              <a:ext cx="216000" cy="2160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wrap="none" lIns="0" tIns="0" rIns="0" bIns="18000" rtlCol="0" anchor="ctr"/>
            <a:lstStyle/>
            <a:p>
              <a:pPr algn="ctr"/>
              <a:r>
                <a:rPr lang="en-US" sz="1400" dirty="0" smtClean="0">
                  <a:solidFill>
                    <a:schemeClr val="bg1"/>
                  </a:solidFill>
                  <a:latin typeface="Arial"/>
                  <a:cs typeface="Arial"/>
                </a:rPr>
                <a:t>3</a:t>
              </a:r>
              <a:endParaRPr lang="en-US" sz="1400" dirty="0">
                <a:solidFill>
                  <a:schemeClr val="bg1"/>
                </a:solidFill>
                <a:latin typeface="Arial"/>
                <a:cs typeface="Arial"/>
              </a:endParaRPr>
            </a:p>
          </p:txBody>
        </p:sp>
        <p:sp>
          <p:nvSpPr>
            <p:cNvPr id="34" name="Oval 33"/>
            <p:cNvSpPr>
              <a:spLocks noChangeAspect="1"/>
            </p:cNvSpPr>
            <p:nvPr/>
          </p:nvSpPr>
          <p:spPr>
            <a:xfrm>
              <a:off x="5293589" y="1511534"/>
              <a:ext cx="216000" cy="2160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wrap="none" lIns="0" tIns="0" rIns="0" bIns="18000" rtlCol="0" anchor="ctr"/>
            <a:lstStyle/>
            <a:p>
              <a:pPr algn="ctr"/>
              <a:r>
                <a:rPr lang="en-US" sz="1400" dirty="0" smtClean="0">
                  <a:solidFill>
                    <a:schemeClr val="bg1"/>
                  </a:solidFill>
                  <a:latin typeface="Arial"/>
                  <a:cs typeface="Arial"/>
                </a:rPr>
                <a:t>2</a:t>
              </a:r>
              <a:endParaRPr lang="en-US" sz="1400" dirty="0">
                <a:solidFill>
                  <a:schemeClr val="bg1"/>
                </a:solidFill>
                <a:latin typeface="Arial"/>
                <a:cs typeface="Arial"/>
              </a:endParaRPr>
            </a:p>
          </p:txBody>
        </p:sp>
        <p:sp>
          <p:nvSpPr>
            <p:cNvPr id="35" name="Oval 34"/>
            <p:cNvSpPr>
              <a:spLocks noChangeAspect="1"/>
            </p:cNvSpPr>
            <p:nvPr/>
          </p:nvSpPr>
          <p:spPr>
            <a:xfrm>
              <a:off x="5952155" y="4540398"/>
              <a:ext cx="216000" cy="2160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wrap="none" lIns="0" tIns="0" rIns="0" bIns="18000" rtlCol="0" anchor="ctr"/>
            <a:lstStyle/>
            <a:p>
              <a:pPr algn="ctr"/>
              <a:r>
                <a:rPr lang="en-US" sz="1400" dirty="0" smtClean="0">
                  <a:solidFill>
                    <a:schemeClr val="bg1"/>
                  </a:solidFill>
                  <a:latin typeface="Arial"/>
                  <a:cs typeface="Arial"/>
                </a:rPr>
                <a:t>4</a:t>
              </a:r>
              <a:endParaRPr lang="en-US" sz="1400" dirty="0">
                <a:solidFill>
                  <a:schemeClr val="bg1"/>
                </a:solidFill>
                <a:latin typeface="Arial"/>
                <a:cs typeface="Arial"/>
              </a:endParaRPr>
            </a:p>
          </p:txBody>
        </p:sp>
      </p:grpSp>
      <p:sp>
        <p:nvSpPr>
          <p:cNvPr id="15" name="TextBox 14"/>
          <p:cNvSpPr txBox="1"/>
          <p:nvPr/>
        </p:nvSpPr>
        <p:spPr>
          <a:xfrm>
            <a:off x="3824061" y="462502"/>
            <a:ext cx="1685528" cy="369332"/>
          </a:xfrm>
          <a:prstGeom prst="rect">
            <a:avLst/>
          </a:prstGeom>
          <a:noFill/>
        </p:spPr>
        <p:txBody>
          <a:bodyPr wrap="none" rtlCol="0">
            <a:spAutoFit/>
          </a:bodyPr>
          <a:lstStyle/>
          <a:p>
            <a:pPr algn="ctr"/>
            <a:r>
              <a:rPr lang="en-US" dirty="0" smtClean="0"/>
              <a:t>Poster locations</a:t>
            </a:r>
            <a:endParaRPr lang="en-US" dirty="0"/>
          </a:p>
        </p:txBody>
      </p:sp>
      <p:sp>
        <p:nvSpPr>
          <p:cNvPr id="16" name="Rectangle 15"/>
          <p:cNvSpPr/>
          <p:nvPr/>
        </p:nvSpPr>
        <p:spPr>
          <a:xfrm>
            <a:off x="2209727" y="977999"/>
            <a:ext cx="2621989" cy="2492990"/>
          </a:xfrm>
          <a:prstGeom prst="rect">
            <a:avLst/>
          </a:prstGeom>
        </p:spPr>
        <p:txBody>
          <a:bodyPr wrap="square">
            <a:spAutoFit/>
          </a:bodyPr>
          <a:lstStyle/>
          <a:p>
            <a:r>
              <a:rPr lang="en-US" sz="1200" b="1" dirty="0" smtClean="0"/>
              <a:t>Level -1 Main Auditorium</a:t>
            </a:r>
            <a:endParaRPr lang="en-US" sz="1200" b="1" dirty="0"/>
          </a:p>
          <a:p>
            <a:endParaRPr lang="en-US" sz="1200" dirty="0" smtClean="0"/>
          </a:p>
          <a:p>
            <a:r>
              <a:rPr lang="en-US" sz="1200" dirty="0" smtClean="0"/>
              <a:t>1. Meeting </a:t>
            </a:r>
            <a:r>
              <a:rPr lang="en-US" sz="1200" dirty="0"/>
              <a:t>room </a:t>
            </a:r>
            <a:r>
              <a:rPr lang="en-US" sz="1200" dirty="0" smtClean="0"/>
              <a:t>1</a:t>
            </a:r>
            <a:endParaRPr lang="en-US" sz="1200" dirty="0"/>
          </a:p>
          <a:p>
            <a:r>
              <a:rPr lang="en-US" sz="1200" dirty="0"/>
              <a:t>2. </a:t>
            </a:r>
            <a:r>
              <a:rPr lang="en-US" sz="1200" dirty="0" smtClean="0"/>
              <a:t>Meeting </a:t>
            </a:r>
            <a:r>
              <a:rPr lang="en-US" sz="1200" dirty="0"/>
              <a:t>room </a:t>
            </a:r>
            <a:r>
              <a:rPr lang="en-US" sz="1200" dirty="0" smtClean="0"/>
              <a:t>2</a:t>
            </a:r>
            <a:endParaRPr lang="en-US" sz="1200" dirty="0"/>
          </a:p>
          <a:p>
            <a:r>
              <a:rPr lang="en-US" sz="1200" dirty="0"/>
              <a:t>3. Lower level </a:t>
            </a:r>
            <a:r>
              <a:rPr lang="en-US" sz="1200" dirty="0" smtClean="0"/>
              <a:t>foyer</a:t>
            </a:r>
            <a:endParaRPr lang="en-US" sz="1200" dirty="0"/>
          </a:p>
          <a:p>
            <a:r>
              <a:rPr lang="en-US" sz="1200" dirty="0"/>
              <a:t>4. </a:t>
            </a:r>
            <a:r>
              <a:rPr lang="en-US" sz="1200" dirty="0" smtClean="0"/>
              <a:t>Main </a:t>
            </a:r>
            <a:r>
              <a:rPr lang="en-US" sz="1200" dirty="0"/>
              <a:t>entrance access</a:t>
            </a:r>
          </a:p>
          <a:p>
            <a:r>
              <a:rPr lang="en-US" sz="1200" dirty="0"/>
              <a:t>5. </a:t>
            </a:r>
            <a:r>
              <a:rPr lang="en-US" sz="1200" dirty="0" smtClean="0"/>
              <a:t>Higher level foyer</a:t>
            </a:r>
            <a:endParaRPr lang="en-US" sz="1200" dirty="0"/>
          </a:p>
          <a:p>
            <a:r>
              <a:rPr lang="en-US" sz="1200" dirty="0"/>
              <a:t>6. </a:t>
            </a:r>
            <a:r>
              <a:rPr lang="en-US" sz="1200" dirty="0" smtClean="0"/>
              <a:t>Cloakroom </a:t>
            </a:r>
            <a:r>
              <a:rPr lang="en-US" sz="1200" dirty="0"/>
              <a:t>and secretarial facilities</a:t>
            </a:r>
          </a:p>
          <a:p>
            <a:r>
              <a:rPr lang="en-US" sz="1200" dirty="0"/>
              <a:t>7. </a:t>
            </a:r>
            <a:r>
              <a:rPr lang="en-US" sz="1200" dirty="0" smtClean="0"/>
              <a:t>Bar</a:t>
            </a:r>
            <a:endParaRPr lang="en-US" sz="1200" dirty="0"/>
          </a:p>
          <a:p>
            <a:r>
              <a:rPr lang="en-US" sz="1200" dirty="0"/>
              <a:t>8. </a:t>
            </a:r>
            <a:r>
              <a:rPr lang="en-US" sz="1200" dirty="0" smtClean="0"/>
              <a:t>Main </a:t>
            </a:r>
            <a:r>
              <a:rPr lang="en-US" sz="1200" dirty="0"/>
              <a:t>Auditorium stage</a:t>
            </a:r>
          </a:p>
          <a:p>
            <a:r>
              <a:rPr lang="en-US" sz="1200" dirty="0"/>
              <a:t>9. </a:t>
            </a:r>
            <a:r>
              <a:rPr lang="en-US" sz="1200" dirty="0" smtClean="0"/>
              <a:t>Main </a:t>
            </a:r>
            <a:r>
              <a:rPr lang="en-US" sz="1200" dirty="0"/>
              <a:t>Auditorium loading dock</a:t>
            </a:r>
          </a:p>
          <a:p>
            <a:r>
              <a:rPr lang="en-US" sz="1200" dirty="0"/>
              <a:t>10. </a:t>
            </a:r>
            <a:r>
              <a:rPr lang="en-US" sz="1200" dirty="0" smtClean="0"/>
              <a:t>Stage door</a:t>
            </a:r>
            <a:endParaRPr lang="en-US" sz="1200" dirty="0"/>
          </a:p>
          <a:p>
            <a:r>
              <a:rPr lang="en-US" sz="1200" dirty="0"/>
              <a:t>11. </a:t>
            </a:r>
            <a:r>
              <a:rPr lang="en-US" sz="1200" dirty="0" smtClean="0"/>
              <a:t>Dining </a:t>
            </a:r>
            <a:r>
              <a:rPr lang="en-US" sz="1200" dirty="0"/>
              <a:t>hall access</a:t>
            </a:r>
          </a:p>
        </p:txBody>
      </p:sp>
      <p:cxnSp>
        <p:nvCxnSpPr>
          <p:cNvPr id="3" name="Straight Arrow Connector 2"/>
          <p:cNvCxnSpPr/>
          <p:nvPr/>
        </p:nvCxnSpPr>
        <p:spPr>
          <a:xfrm>
            <a:off x="6491462" y="1074285"/>
            <a:ext cx="0" cy="2538897"/>
          </a:xfrm>
          <a:prstGeom prst="straightConnector1">
            <a:avLst/>
          </a:prstGeom>
          <a:ln w="12700" cmpd="sng">
            <a:solidFill>
              <a:srgbClr val="FF000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sp>
        <p:nvSpPr>
          <p:cNvPr id="29" name="Rectangle 28"/>
          <p:cNvSpPr/>
          <p:nvPr/>
        </p:nvSpPr>
        <p:spPr>
          <a:xfrm>
            <a:off x="6420291" y="3056046"/>
            <a:ext cx="417101" cy="246221"/>
          </a:xfrm>
          <a:prstGeom prst="rect">
            <a:avLst/>
          </a:prstGeom>
        </p:spPr>
        <p:txBody>
          <a:bodyPr wrap="none">
            <a:spAutoFit/>
          </a:bodyPr>
          <a:lstStyle/>
          <a:p>
            <a:r>
              <a:rPr lang="en-US" sz="1000" dirty="0" smtClean="0">
                <a:solidFill>
                  <a:srgbClr val="FF0000"/>
                </a:solidFill>
              </a:rPr>
              <a:t>35m</a:t>
            </a:r>
            <a:endParaRPr lang="en-GB" sz="1000" dirty="0">
              <a:solidFill>
                <a:srgbClr val="FF0000"/>
              </a:solidFill>
            </a:endParaRPr>
          </a:p>
        </p:txBody>
      </p:sp>
      <p:cxnSp>
        <p:nvCxnSpPr>
          <p:cNvPr id="37" name="Straight Arrow Connector 36"/>
          <p:cNvCxnSpPr/>
          <p:nvPr/>
        </p:nvCxnSpPr>
        <p:spPr>
          <a:xfrm>
            <a:off x="6397625" y="4444199"/>
            <a:ext cx="1047750" cy="0"/>
          </a:xfrm>
          <a:prstGeom prst="straightConnector1">
            <a:avLst/>
          </a:prstGeom>
          <a:ln w="12700" cmpd="sng">
            <a:solidFill>
              <a:srgbClr val="FF000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sp>
        <p:nvSpPr>
          <p:cNvPr id="40" name="Rectangle 39"/>
          <p:cNvSpPr/>
          <p:nvPr/>
        </p:nvSpPr>
        <p:spPr>
          <a:xfrm>
            <a:off x="6701353" y="4226202"/>
            <a:ext cx="417101" cy="246221"/>
          </a:xfrm>
          <a:prstGeom prst="rect">
            <a:avLst/>
          </a:prstGeom>
        </p:spPr>
        <p:txBody>
          <a:bodyPr wrap="none">
            <a:spAutoFit/>
          </a:bodyPr>
          <a:lstStyle/>
          <a:p>
            <a:r>
              <a:rPr lang="en-US" sz="1000" dirty="0" smtClean="0">
                <a:solidFill>
                  <a:srgbClr val="FF0000"/>
                </a:solidFill>
              </a:rPr>
              <a:t>14m</a:t>
            </a:r>
            <a:endParaRPr lang="en-GB" sz="1000" dirty="0">
              <a:solidFill>
                <a:srgbClr val="FF0000"/>
              </a:solidFill>
            </a:endParaRPr>
          </a:p>
        </p:txBody>
      </p:sp>
      <p:cxnSp>
        <p:nvCxnSpPr>
          <p:cNvPr id="95" name="Straight Connector 94"/>
          <p:cNvCxnSpPr/>
          <p:nvPr/>
        </p:nvCxnSpPr>
        <p:spPr>
          <a:xfrm>
            <a:off x="6317552" y="1705658"/>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317552" y="1602290"/>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6317552" y="1395552"/>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6317552" y="1496759"/>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5867606" y="1968924"/>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6317552" y="2067404"/>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6317552" y="1975740"/>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317552" y="1872371"/>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317552" y="2870474"/>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6317552" y="2767106"/>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6317552" y="2663737"/>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6317552" y="2560368"/>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6317552" y="2456999"/>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6317552" y="3452795"/>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6317552" y="3349427"/>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317552" y="3253501"/>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6671652" y="3480141"/>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671652" y="3376773"/>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6671652" y="1732585"/>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671652" y="1629321"/>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671652" y="1422793"/>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671652" y="1319529"/>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671652" y="2042378"/>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671652" y="1939113"/>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671652" y="1835849"/>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671652" y="1526057"/>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grpSp>
        <p:nvGrpSpPr>
          <p:cNvPr id="144" name="Group 143"/>
          <p:cNvGrpSpPr/>
          <p:nvPr/>
        </p:nvGrpSpPr>
        <p:grpSpPr>
          <a:xfrm rot="5400000">
            <a:off x="7318257" y="3828778"/>
            <a:ext cx="0" cy="794849"/>
            <a:chOff x="6671652" y="1319529"/>
            <a:chExt cx="0" cy="794849"/>
          </a:xfrm>
        </p:grpSpPr>
        <p:cxnSp>
          <p:nvCxnSpPr>
            <p:cNvPr id="145" name="Straight Connector 144"/>
            <p:cNvCxnSpPr/>
            <p:nvPr/>
          </p:nvCxnSpPr>
          <p:spPr>
            <a:xfrm>
              <a:off x="6671652" y="1732585"/>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6671652" y="1629321"/>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6671652" y="1422793"/>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6671652" y="1319529"/>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671652" y="2042378"/>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671652" y="1939113"/>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671652" y="1835849"/>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671652" y="1526057"/>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grpSp>
      <p:cxnSp>
        <p:nvCxnSpPr>
          <p:cNvPr id="155" name="Straight Connector 154"/>
          <p:cNvCxnSpPr/>
          <p:nvPr/>
        </p:nvCxnSpPr>
        <p:spPr>
          <a:xfrm>
            <a:off x="6671652" y="3909712"/>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671652" y="3703184"/>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671652" y="3599920"/>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6671652" y="3806448"/>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a:off x="5867030" y="2310965"/>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5867030" y="2207701"/>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61814" y="1705706"/>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361814" y="1602338"/>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361814" y="1395600"/>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6361814" y="1496807"/>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5867606" y="1877308"/>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6361814" y="2067452"/>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6361814" y="1975788"/>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6361814" y="1872419"/>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361814" y="2870522"/>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361814" y="2767154"/>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361814" y="2663785"/>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6361814" y="2560416"/>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6361814" y="2457047"/>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6361814" y="3452843"/>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6361814" y="3349475"/>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6361814" y="3253549"/>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671652" y="3277427"/>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5867606" y="2619686"/>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5867606" y="2516422"/>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5867606" y="2413158"/>
            <a:ext cx="0" cy="720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5793677" y="3647274"/>
            <a:ext cx="523875" cy="0"/>
          </a:xfrm>
          <a:prstGeom prst="straightConnector1">
            <a:avLst/>
          </a:prstGeom>
          <a:ln w="12700" cmpd="sng">
            <a:solidFill>
              <a:srgbClr val="FF000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sp>
        <p:nvSpPr>
          <p:cNvPr id="208" name="Rectangle 207"/>
          <p:cNvSpPr/>
          <p:nvPr/>
        </p:nvSpPr>
        <p:spPr>
          <a:xfrm>
            <a:off x="5867606" y="3572412"/>
            <a:ext cx="352105" cy="246221"/>
          </a:xfrm>
          <a:prstGeom prst="rect">
            <a:avLst/>
          </a:prstGeom>
        </p:spPr>
        <p:txBody>
          <a:bodyPr wrap="none">
            <a:spAutoFit/>
          </a:bodyPr>
          <a:lstStyle/>
          <a:p>
            <a:r>
              <a:rPr lang="en-US" sz="1000" dirty="0" smtClean="0">
                <a:solidFill>
                  <a:srgbClr val="FF0000"/>
                </a:solidFill>
              </a:rPr>
              <a:t>7m</a:t>
            </a:r>
            <a:endParaRPr lang="en-GB" sz="1000" dirty="0">
              <a:solidFill>
                <a:srgbClr val="FF0000"/>
              </a:solidFill>
            </a:endParaRPr>
          </a:p>
        </p:txBody>
      </p:sp>
      <p:cxnSp>
        <p:nvCxnSpPr>
          <p:cNvPr id="209" name="Straight Arrow Connector 208"/>
          <p:cNvCxnSpPr/>
          <p:nvPr/>
        </p:nvCxnSpPr>
        <p:spPr>
          <a:xfrm flipV="1">
            <a:off x="6397625" y="3643298"/>
            <a:ext cx="328104" cy="3976"/>
          </a:xfrm>
          <a:prstGeom prst="straightConnector1">
            <a:avLst/>
          </a:prstGeom>
          <a:ln w="12700" cmpd="sng">
            <a:solidFill>
              <a:srgbClr val="FF000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sp>
        <p:nvSpPr>
          <p:cNvPr id="212" name="Rectangle 211"/>
          <p:cNvSpPr/>
          <p:nvPr/>
        </p:nvSpPr>
        <p:spPr>
          <a:xfrm>
            <a:off x="6397625" y="3617684"/>
            <a:ext cx="352105" cy="246221"/>
          </a:xfrm>
          <a:prstGeom prst="rect">
            <a:avLst/>
          </a:prstGeom>
        </p:spPr>
        <p:txBody>
          <a:bodyPr wrap="none">
            <a:spAutoFit/>
          </a:bodyPr>
          <a:lstStyle/>
          <a:p>
            <a:r>
              <a:rPr lang="en-US" sz="1000" dirty="0" smtClean="0">
                <a:solidFill>
                  <a:srgbClr val="FF0000"/>
                </a:solidFill>
              </a:rPr>
              <a:t>5m</a:t>
            </a:r>
            <a:endParaRPr lang="en-GB" sz="1000" dirty="0">
              <a:solidFill>
                <a:srgbClr val="FF0000"/>
              </a:solidFill>
            </a:endParaRPr>
          </a:p>
        </p:txBody>
      </p:sp>
    </p:spTree>
    <p:extLst>
      <p:ext uri="{BB962C8B-B14F-4D97-AF65-F5344CB8AC3E}">
        <p14:creationId xmlns:p14="http://schemas.microsoft.com/office/powerpoint/2010/main" val="154449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401292" y="388008"/>
            <a:ext cx="3146092" cy="2308324"/>
          </a:xfrm>
          <a:prstGeom prst="rect">
            <a:avLst/>
          </a:prstGeom>
        </p:spPr>
        <p:txBody>
          <a:bodyPr wrap="square">
            <a:spAutoFit/>
          </a:bodyPr>
          <a:lstStyle/>
          <a:p>
            <a:r>
              <a:rPr lang="en-US" sz="1200" b="1" dirty="0" smtClean="0"/>
              <a:t>Level 1 Main Auditorium (Grande </a:t>
            </a:r>
            <a:r>
              <a:rPr lang="en-US" sz="1200" b="1" dirty="0" err="1" smtClean="0"/>
              <a:t>Auditório</a:t>
            </a:r>
            <a:r>
              <a:rPr lang="en-US" sz="1200" b="1" dirty="0" smtClean="0"/>
              <a:t>)</a:t>
            </a:r>
            <a:endParaRPr lang="en-US" sz="1200" b="1" dirty="0"/>
          </a:p>
          <a:p>
            <a:r>
              <a:rPr lang="en-US" sz="1200" dirty="0" smtClean="0"/>
              <a:t>1. Higher </a:t>
            </a:r>
            <a:r>
              <a:rPr lang="en-US" sz="1200" dirty="0"/>
              <a:t>level foyer </a:t>
            </a:r>
            <a:r>
              <a:rPr lang="en-US" sz="1200" dirty="0" smtClean="0"/>
              <a:t>(</a:t>
            </a:r>
            <a:r>
              <a:rPr lang="en-US" sz="1200" dirty="0"/>
              <a:t>Foyer </a:t>
            </a:r>
            <a:r>
              <a:rPr lang="en-US" sz="1200" dirty="0" smtClean="0"/>
              <a:t>Superior)</a:t>
            </a:r>
            <a:endParaRPr lang="en-US" sz="1200" dirty="0"/>
          </a:p>
          <a:p>
            <a:r>
              <a:rPr lang="en-US" sz="1200" dirty="0" smtClean="0"/>
              <a:t>2. Lower </a:t>
            </a:r>
            <a:r>
              <a:rPr lang="en-US" sz="1200" dirty="0"/>
              <a:t>level foyer access </a:t>
            </a:r>
          </a:p>
          <a:p>
            <a:r>
              <a:rPr lang="en-US" sz="1200" dirty="0" smtClean="0"/>
              <a:t>3. Meeting </a:t>
            </a:r>
            <a:r>
              <a:rPr lang="en-US" sz="1200" dirty="0"/>
              <a:t>room 3 </a:t>
            </a:r>
            <a:r>
              <a:rPr lang="en-US" sz="1200" dirty="0" smtClean="0"/>
              <a:t>(</a:t>
            </a:r>
            <a:r>
              <a:rPr lang="en-US" sz="1200" dirty="0" err="1"/>
              <a:t>Sala</a:t>
            </a:r>
            <a:r>
              <a:rPr lang="en-US" sz="1200" dirty="0"/>
              <a:t> </a:t>
            </a:r>
            <a:r>
              <a:rPr lang="en-US" sz="1200" dirty="0" smtClean="0"/>
              <a:t>3)</a:t>
            </a:r>
            <a:endParaRPr lang="en-US" sz="1200" dirty="0"/>
          </a:p>
          <a:p>
            <a:r>
              <a:rPr lang="en-US" sz="1200" dirty="0" smtClean="0"/>
              <a:t>4. Meeting </a:t>
            </a:r>
            <a:r>
              <a:rPr lang="en-US" sz="1200" dirty="0"/>
              <a:t>room 4 </a:t>
            </a:r>
            <a:r>
              <a:rPr lang="en-US" sz="1200" dirty="0" smtClean="0"/>
              <a:t>(</a:t>
            </a:r>
            <a:r>
              <a:rPr lang="en-US" sz="1200" dirty="0" err="1"/>
              <a:t>Sala</a:t>
            </a:r>
            <a:r>
              <a:rPr lang="en-US" sz="1200" dirty="0"/>
              <a:t> </a:t>
            </a:r>
            <a:r>
              <a:rPr lang="en-US" sz="1200" dirty="0" smtClean="0"/>
              <a:t>4)</a:t>
            </a:r>
            <a:endParaRPr lang="en-US" sz="1200" dirty="0"/>
          </a:p>
          <a:p>
            <a:r>
              <a:rPr lang="en-US" sz="1200" dirty="0" smtClean="0"/>
              <a:t>5. Meeting </a:t>
            </a:r>
            <a:r>
              <a:rPr lang="en-US" sz="1200" dirty="0"/>
              <a:t>room 5 </a:t>
            </a:r>
            <a:r>
              <a:rPr lang="en-US" sz="1200" dirty="0" smtClean="0"/>
              <a:t>(</a:t>
            </a:r>
            <a:r>
              <a:rPr lang="en-US" sz="1200" dirty="0" err="1"/>
              <a:t>Sala</a:t>
            </a:r>
            <a:r>
              <a:rPr lang="en-US" sz="1200" dirty="0"/>
              <a:t> </a:t>
            </a:r>
            <a:r>
              <a:rPr lang="en-US" sz="1200" dirty="0" smtClean="0"/>
              <a:t>5)</a:t>
            </a:r>
            <a:endParaRPr lang="en-US" sz="1200" dirty="0"/>
          </a:p>
          <a:p>
            <a:r>
              <a:rPr lang="en-US" sz="1200" dirty="0" smtClean="0"/>
              <a:t>6. Meeting </a:t>
            </a:r>
            <a:r>
              <a:rPr lang="en-US" sz="1200" dirty="0"/>
              <a:t>room 6 </a:t>
            </a:r>
            <a:r>
              <a:rPr lang="en-US" sz="1200" dirty="0" smtClean="0"/>
              <a:t>(</a:t>
            </a:r>
            <a:r>
              <a:rPr lang="en-US" sz="1200" dirty="0" err="1"/>
              <a:t>Sala</a:t>
            </a:r>
            <a:r>
              <a:rPr lang="en-US" sz="1200" dirty="0"/>
              <a:t> </a:t>
            </a:r>
            <a:r>
              <a:rPr lang="en-US" sz="1200" dirty="0" smtClean="0"/>
              <a:t>6)</a:t>
            </a:r>
            <a:endParaRPr lang="en-US" sz="1200" dirty="0"/>
          </a:p>
          <a:p>
            <a:r>
              <a:rPr lang="en-US" sz="1200" dirty="0" smtClean="0"/>
              <a:t>7. Main </a:t>
            </a:r>
            <a:r>
              <a:rPr lang="en-US" sz="1200" dirty="0"/>
              <a:t>Auditorium stage </a:t>
            </a:r>
          </a:p>
          <a:p>
            <a:r>
              <a:rPr lang="en-US" sz="1200" dirty="0" smtClean="0"/>
              <a:t>8. Control room / Projection </a:t>
            </a:r>
            <a:r>
              <a:rPr lang="en-US" sz="1200" dirty="0"/>
              <a:t>booth </a:t>
            </a:r>
          </a:p>
          <a:p>
            <a:r>
              <a:rPr lang="en-US" sz="1200" dirty="0" smtClean="0"/>
              <a:t>9. Simultaneous </a:t>
            </a:r>
            <a:r>
              <a:rPr lang="en-US" sz="1200" dirty="0"/>
              <a:t>translation booths / Boxes </a:t>
            </a:r>
          </a:p>
          <a:p>
            <a:r>
              <a:rPr lang="en-US" sz="1200" dirty="0" smtClean="0"/>
              <a:t>10. Telecommunications </a:t>
            </a:r>
            <a:r>
              <a:rPr lang="en-US" sz="1200" dirty="0"/>
              <a:t>room </a:t>
            </a:r>
          </a:p>
          <a:p>
            <a:r>
              <a:rPr lang="en-US" sz="1200" dirty="0" smtClean="0"/>
              <a:t>11. </a:t>
            </a:r>
            <a:r>
              <a:rPr lang="en-US" sz="1200" dirty="0" err="1" smtClean="0"/>
              <a:t>Culturgest</a:t>
            </a:r>
            <a:r>
              <a:rPr lang="en-US" sz="1200" dirty="0" smtClean="0"/>
              <a:t> </a:t>
            </a:r>
            <a:r>
              <a:rPr lang="en-US" sz="1200" dirty="0"/>
              <a:t>administration and offices </a:t>
            </a:r>
          </a:p>
        </p:txBody>
      </p:sp>
      <p:pic>
        <p:nvPicPr>
          <p:cNvPr id="2" name="Picture 1"/>
          <p:cNvPicPr>
            <a:picLocks noChangeAspect="1"/>
          </p:cNvPicPr>
          <p:nvPr/>
        </p:nvPicPr>
        <p:blipFill>
          <a:blip r:embed="rId2"/>
          <a:stretch>
            <a:fillRect/>
          </a:stretch>
        </p:blipFill>
        <p:spPr>
          <a:xfrm>
            <a:off x="5192209" y="1422537"/>
            <a:ext cx="3695700" cy="4686300"/>
          </a:xfrm>
          <a:prstGeom prst="rect">
            <a:avLst/>
          </a:prstGeom>
        </p:spPr>
      </p:pic>
      <p:pic>
        <p:nvPicPr>
          <p:cNvPr id="25" name="Picture 24"/>
          <p:cNvPicPr>
            <a:picLocks noChangeAspect="1"/>
          </p:cNvPicPr>
          <p:nvPr/>
        </p:nvPicPr>
        <p:blipFill>
          <a:blip r:embed="rId3"/>
          <a:stretch>
            <a:fillRect/>
          </a:stretch>
        </p:blipFill>
        <p:spPr>
          <a:xfrm>
            <a:off x="379433" y="4400105"/>
            <a:ext cx="4667250" cy="1619250"/>
          </a:xfrm>
          <a:prstGeom prst="rect">
            <a:avLst/>
          </a:prstGeom>
        </p:spPr>
      </p:pic>
      <p:cxnSp>
        <p:nvCxnSpPr>
          <p:cNvPr id="26" name="Straight Connector 25"/>
          <p:cNvCxnSpPr/>
          <p:nvPr/>
        </p:nvCxnSpPr>
        <p:spPr>
          <a:xfrm rot="5400000">
            <a:off x="2396231" y="4904453"/>
            <a:ext cx="0" cy="169333"/>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a:off x="2714965" y="4904453"/>
            <a:ext cx="0" cy="169333"/>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3033699" y="4904453"/>
            <a:ext cx="0" cy="169333"/>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rot="5400000">
            <a:off x="3352433" y="4904453"/>
            <a:ext cx="0" cy="169333"/>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rot="5400000">
            <a:off x="3671167" y="4904453"/>
            <a:ext cx="0" cy="169333"/>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rot="5400000">
            <a:off x="3989901" y="4904453"/>
            <a:ext cx="0" cy="169333"/>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rot="5400000">
            <a:off x="4308635" y="4904453"/>
            <a:ext cx="0" cy="169333"/>
          </a:xfrm>
          <a:prstGeom prst="line">
            <a:avLst/>
          </a:prstGeom>
          <a:ln w="38100" cmpd="sng"/>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6572040" y="4549330"/>
            <a:ext cx="1854200" cy="6604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45" name="Group 44"/>
          <p:cNvGrpSpPr/>
          <p:nvPr/>
        </p:nvGrpSpPr>
        <p:grpSpPr>
          <a:xfrm>
            <a:off x="7381387" y="4791874"/>
            <a:ext cx="849022" cy="0"/>
            <a:chOff x="7294813" y="4010211"/>
            <a:chExt cx="849022" cy="0"/>
          </a:xfrm>
        </p:grpSpPr>
        <p:cxnSp>
          <p:nvCxnSpPr>
            <p:cNvPr id="46" name="Straight Connector 45"/>
            <p:cNvCxnSpPr/>
            <p:nvPr/>
          </p:nvCxnSpPr>
          <p:spPr>
            <a:xfrm rot="5400000">
              <a:off x="7329344" y="3975680"/>
              <a:ext cx="0" cy="69061"/>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rot="5400000">
              <a:off x="7459338" y="3975680"/>
              <a:ext cx="0" cy="69061"/>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rot="5400000">
              <a:off x="7589331" y="3975680"/>
              <a:ext cx="0" cy="69061"/>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rot="5400000">
              <a:off x="7719324" y="3975680"/>
              <a:ext cx="0" cy="69061"/>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5400000">
              <a:off x="7849318" y="3975680"/>
              <a:ext cx="0" cy="69061"/>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rot="5400000">
              <a:off x="7979311" y="3975680"/>
              <a:ext cx="0" cy="69061"/>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rot="5400000">
              <a:off x="8109305" y="3975680"/>
              <a:ext cx="0" cy="69061"/>
            </a:xfrm>
            <a:prstGeom prst="line">
              <a:avLst/>
            </a:prstGeom>
            <a:ln w="38100" cmpd="sng"/>
          </p:spPr>
          <p:style>
            <a:lnRef idx="2">
              <a:schemeClr val="accent1"/>
            </a:lnRef>
            <a:fillRef idx="0">
              <a:schemeClr val="accent1"/>
            </a:fillRef>
            <a:effectRef idx="1">
              <a:schemeClr val="accent1"/>
            </a:effectRef>
            <a:fontRef idx="minor">
              <a:schemeClr val="tx1"/>
            </a:fontRef>
          </p:style>
        </p:cxnSp>
      </p:grpSp>
      <p:sp>
        <p:nvSpPr>
          <p:cNvPr id="53" name="TextBox 52"/>
          <p:cNvSpPr txBox="1"/>
          <p:nvPr/>
        </p:nvSpPr>
        <p:spPr>
          <a:xfrm>
            <a:off x="1792560" y="3863374"/>
            <a:ext cx="1685528" cy="369332"/>
          </a:xfrm>
          <a:prstGeom prst="rect">
            <a:avLst/>
          </a:prstGeom>
          <a:noFill/>
        </p:spPr>
        <p:txBody>
          <a:bodyPr wrap="none" rtlCol="0">
            <a:spAutoFit/>
          </a:bodyPr>
          <a:lstStyle/>
          <a:p>
            <a:pPr algn="ctr"/>
            <a:r>
              <a:rPr lang="en-US" dirty="0" smtClean="0"/>
              <a:t>Poster locations</a:t>
            </a:r>
            <a:endParaRPr lang="en-US" dirty="0"/>
          </a:p>
        </p:txBody>
      </p:sp>
      <p:cxnSp>
        <p:nvCxnSpPr>
          <p:cNvPr id="54" name="Straight Connector 53"/>
          <p:cNvCxnSpPr/>
          <p:nvPr/>
        </p:nvCxnSpPr>
        <p:spPr>
          <a:xfrm flipH="1">
            <a:off x="1749812" y="4666780"/>
            <a:ext cx="3029661" cy="0"/>
          </a:xfrm>
          <a:prstGeom prst="line">
            <a:avLst/>
          </a:prstGeom>
          <a:ln w="3175"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2832138" y="4585147"/>
            <a:ext cx="916612" cy="276999"/>
          </a:xfrm>
          <a:prstGeom prst="rect">
            <a:avLst/>
          </a:prstGeom>
          <a:noFill/>
        </p:spPr>
        <p:txBody>
          <a:bodyPr wrap="none" rtlCol="0">
            <a:spAutoFit/>
          </a:bodyPr>
          <a:lstStyle/>
          <a:p>
            <a:r>
              <a:rPr lang="en-US" sz="1200" dirty="0" smtClean="0">
                <a:solidFill>
                  <a:srgbClr val="FF0000"/>
                </a:solidFill>
              </a:rPr>
              <a:t>About 16 m</a:t>
            </a:r>
            <a:endParaRPr lang="en-US" sz="1200" dirty="0">
              <a:solidFill>
                <a:srgbClr val="FF0000"/>
              </a:solidFill>
            </a:endParaRPr>
          </a:p>
        </p:txBody>
      </p:sp>
      <p:sp>
        <p:nvSpPr>
          <p:cNvPr id="56" name="Oval 55"/>
          <p:cNvSpPr>
            <a:spLocks noChangeAspect="1"/>
          </p:cNvSpPr>
          <p:nvPr/>
        </p:nvSpPr>
        <p:spPr>
          <a:xfrm>
            <a:off x="5616394" y="1752388"/>
            <a:ext cx="216000" cy="2160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wrap="none" lIns="0" tIns="0" rIns="0" bIns="18000" rtlCol="0" anchor="ctr"/>
          <a:lstStyle/>
          <a:p>
            <a:pPr algn="ctr"/>
            <a:r>
              <a:rPr lang="en-US" sz="1200" dirty="0" smtClean="0">
                <a:solidFill>
                  <a:schemeClr val="bg1"/>
                </a:solidFill>
                <a:latin typeface="Arial"/>
                <a:cs typeface="Arial"/>
              </a:rPr>
              <a:t>6</a:t>
            </a:r>
            <a:endParaRPr lang="en-US" sz="1200" dirty="0">
              <a:solidFill>
                <a:schemeClr val="bg1"/>
              </a:solidFill>
              <a:latin typeface="Arial"/>
              <a:cs typeface="Arial"/>
            </a:endParaRPr>
          </a:p>
        </p:txBody>
      </p:sp>
      <p:sp>
        <p:nvSpPr>
          <p:cNvPr id="57" name="Oval 56"/>
          <p:cNvSpPr>
            <a:spLocks noChangeAspect="1"/>
          </p:cNvSpPr>
          <p:nvPr/>
        </p:nvSpPr>
        <p:spPr>
          <a:xfrm>
            <a:off x="5616394" y="2343580"/>
            <a:ext cx="216000" cy="2160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wrap="none" lIns="0" tIns="0" rIns="0" bIns="18000" rtlCol="0" anchor="ctr"/>
          <a:lstStyle/>
          <a:p>
            <a:pPr algn="ctr"/>
            <a:r>
              <a:rPr lang="en-US" sz="1200" dirty="0">
                <a:solidFill>
                  <a:schemeClr val="bg1"/>
                </a:solidFill>
                <a:latin typeface="Arial"/>
                <a:cs typeface="Arial"/>
              </a:rPr>
              <a:t>5</a:t>
            </a:r>
          </a:p>
        </p:txBody>
      </p:sp>
      <p:sp>
        <p:nvSpPr>
          <p:cNvPr id="58" name="Oval 57"/>
          <p:cNvSpPr>
            <a:spLocks noChangeAspect="1"/>
          </p:cNvSpPr>
          <p:nvPr/>
        </p:nvSpPr>
        <p:spPr>
          <a:xfrm>
            <a:off x="5526394" y="2971265"/>
            <a:ext cx="216000" cy="2160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wrap="none" lIns="0" tIns="0" rIns="0" bIns="18000" rtlCol="0" anchor="ctr"/>
          <a:lstStyle/>
          <a:p>
            <a:pPr algn="ctr"/>
            <a:r>
              <a:rPr lang="en-US" sz="1200" dirty="0" smtClean="0">
                <a:solidFill>
                  <a:schemeClr val="bg1"/>
                </a:solidFill>
                <a:latin typeface="Arial"/>
                <a:cs typeface="Arial"/>
              </a:rPr>
              <a:t>2</a:t>
            </a:r>
            <a:endParaRPr lang="en-US" sz="1200" dirty="0">
              <a:solidFill>
                <a:schemeClr val="bg1"/>
              </a:solidFill>
              <a:latin typeface="Arial"/>
              <a:cs typeface="Arial"/>
            </a:endParaRPr>
          </a:p>
        </p:txBody>
      </p:sp>
      <p:sp>
        <p:nvSpPr>
          <p:cNvPr id="59" name="Oval 58"/>
          <p:cNvSpPr>
            <a:spLocks noChangeAspect="1"/>
          </p:cNvSpPr>
          <p:nvPr/>
        </p:nvSpPr>
        <p:spPr>
          <a:xfrm>
            <a:off x="5616394" y="3547859"/>
            <a:ext cx="216000" cy="2160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wrap="none" lIns="0" tIns="0" rIns="0" bIns="18000" rtlCol="0" anchor="ctr"/>
          <a:lstStyle/>
          <a:p>
            <a:pPr algn="ctr"/>
            <a:r>
              <a:rPr lang="en-US" sz="1200" dirty="0" smtClean="0">
                <a:solidFill>
                  <a:schemeClr val="bg1"/>
                </a:solidFill>
                <a:latin typeface="Arial"/>
                <a:cs typeface="Arial"/>
              </a:rPr>
              <a:t>4</a:t>
            </a:r>
            <a:endParaRPr lang="en-US" sz="1200" dirty="0">
              <a:solidFill>
                <a:schemeClr val="bg1"/>
              </a:solidFill>
              <a:latin typeface="Arial"/>
              <a:cs typeface="Arial"/>
            </a:endParaRPr>
          </a:p>
        </p:txBody>
      </p:sp>
      <p:sp>
        <p:nvSpPr>
          <p:cNvPr id="60" name="Oval 59"/>
          <p:cNvSpPr>
            <a:spLocks noChangeAspect="1"/>
          </p:cNvSpPr>
          <p:nvPr/>
        </p:nvSpPr>
        <p:spPr>
          <a:xfrm>
            <a:off x="5665953" y="4087446"/>
            <a:ext cx="216000" cy="2160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wrap="none" lIns="0" tIns="0" rIns="0" bIns="18000" rtlCol="0" anchor="ctr"/>
          <a:lstStyle/>
          <a:p>
            <a:pPr algn="ctr"/>
            <a:r>
              <a:rPr lang="en-US" sz="1200" dirty="0" smtClean="0">
                <a:solidFill>
                  <a:schemeClr val="bg1"/>
                </a:solidFill>
                <a:latin typeface="Arial"/>
                <a:cs typeface="Arial"/>
              </a:rPr>
              <a:t>10</a:t>
            </a:r>
            <a:endParaRPr lang="en-US" sz="1200" dirty="0">
              <a:solidFill>
                <a:schemeClr val="bg1"/>
              </a:solidFill>
              <a:latin typeface="Arial"/>
              <a:cs typeface="Arial"/>
            </a:endParaRPr>
          </a:p>
        </p:txBody>
      </p:sp>
      <p:sp>
        <p:nvSpPr>
          <p:cNvPr id="61" name="Oval 60"/>
          <p:cNvSpPr>
            <a:spLocks noChangeAspect="1"/>
          </p:cNvSpPr>
          <p:nvPr/>
        </p:nvSpPr>
        <p:spPr>
          <a:xfrm>
            <a:off x="5665953" y="4679878"/>
            <a:ext cx="216000" cy="2160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wrap="none" lIns="0" tIns="0" rIns="0" bIns="18000" rtlCol="0" anchor="ctr"/>
          <a:lstStyle/>
          <a:p>
            <a:pPr algn="ctr"/>
            <a:r>
              <a:rPr lang="en-US" sz="1200" dirty="0">
                <a:solidFill>
                  <a:schemeClr val="bg1"/>
                </a:solidFill>
                <a:latin typeface="Arial"/>
                <a:cs typeface="Arial"/>
              </a:rPr>
              <a:t>3</a:t>
            </a:r>
          </a:p>
        </p:txBody>
      </p:sp>
      <p:sp>
        <p:nvSpPr>
          <p:cNvPr id="62" name="Oval 61"/>
          <p:cNvSpPr>
            <a:spLocks noChangeAspect="1"/>
          </p:cNvSpPr>
          <p:nvPr/>
        </p:nvSpPr>
        <p:spPr>
          <a:xfrm>
            <a:off x="6308277" y="3028629"/>
            <a:ext cx="216000" cy="2160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wrap="none" lIns="0" tIns="0" rIns="0" bIns="18000" rtlCol="0" anchor="ctr"/>
          <a:lstStyle/>
          <a:p>
            <a:pPr algn="ctr"/>
            <a:r>
              <a:rPr lang="en-US" sz="1200" dirty="0" smtClean="0">
                <a:solidFill>
                  <a:schemeClr val="bg1"/>
                </a:solidFill>
                <a:latin typeface="Arial"/>
                <a:cs typeface="Arial"/>
              </a:rPr>
              <a:t>1</a:t>
            </a:r>
            <a:endParaRPr lang="en-US" sz="1200" dirty="0">
              <a:solidFill>
                <a:schemeClr val="bg1"/>
              </a:solidFill>
              <a:latin typeface="Arial"/>
              <a:cs typeface="Arial"/>
            </a:endParaRPr>
          </a:p>
        </p:txBody>
      </p:sp>
    </p:spTree>
    <p:extLst>
      <p:ext uri="{BB962C8B-B14F-4D97-AF65-F5344CB8AC3E}">
        <p14:creationId xmlns:p14="http://schemas.microsoft.com/office/powerpoint/2010/main" val="23548816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401292" y="388008"/>
            <a:ext cx="3146092" cy="2308324"/>
          </a:xfrm>
          <a:prstGeom prst="rect">
            <a:avLst/>
          </a:prstGeom>
        </p:spPr>
        <p:txBody>
          <a:bodyPr wrap="square">
            <a:spAutoFit/>
          </a:bodyPr>
          <a:lstStyle/>
          <a:p>
            <a:r>
              <a:rPr lang="en-US" sz="1200" b="1" dirty="0" smtClean="0"/>
              <a:t>Level 1 Main Auditorium (Grande </a:t>
            </a:r>
            <a:r>
              <a:rPr lang="en-US" sz="1200" b="1" dirty="0" err="1" smtClean="0"/>
              <a:t>Auditório</a:t>
            </a:r>
            <a:r>
              <a:rPr lang="en-US" sz="1200" b="1" dirty="0" smtClean="0"/>
              <a:t>)</a:t>
            </a:r>
            <a:endParaRPr lang="en-US" sz="1200" b="1" dirty="0"/>
          </a:p>
          <a:p>
            <a:r>
              <a:rPr lang="en-US" sz="1200" dirty="0" smtClean="0"/>
              <a:t>1. Higher </a:t>
            </a:r>
            <a:r>
              <a:rPr lang="en-US" sz="1200" dirty="0"/>
              <a:t>level foyer </a:t>
            </a:r>
            <a:r>
              <a:rPr lang="en-US" sz="1200" dirty="0" smtClean="0"/>
              <a:t>(</a:t>
            </a:r>
            <a:r>
              <a:rPr lang="en-US" sz="1200" dirty="0"/>
              <a:t>Foyer </a:t>
            </a:r>
            <a:r>
              <a:rPr lang="en-US" sz="1200" dirty="0" smtClean="0"/>
              <a:t>Superior)</a:t>
            </a:r>
            <a:endParaRPr lang="en-US" sz="1200" dirty="0"/>
          </a:p>
          <a:p>
            <a:r>
              <a:rPr lang="en-US" sz="1200" dirty="0" smtClean="0"/>
              <a:t>2. Lower </a:t>
            </a:r>
            <a:r>
              <a:rPr lang="en-US" sz="1200" dirty="0"/>
              <a:t>level foyer access </a:t>
            </a:r>
          </a:p>
          <a:p>
            <a:r>
              <a:rPr lang="en-US" sz="1200" dirty="0" smtClean="0"/>
              <a:t>3. Meeting </a:t>
            </a:r>
            <a:r>
              <a:rPr lang="en-US" sz="1200" dirty="0"/>
              <a:t>room 3 </a:t>
            </a:r>
            <a:r>
              <a:rPr lang="en-US" sz="1200" dirty="0" smtClean="0"/>
              <a:t>(</a:t>
            </a:r>
            <a:r>
              <a:rPr lang="en-US" sz="1200" dirty="0" err="1"/>
              <a:t>Sala</a:t>
            </a:r>
            <a:r>
              <a:rPr lang="en-US" sz="1200" dirty="0"/>
              <a:t> </a:t>
            </a:r>
            <a:r>
              <a:rPr lang="en-US" sz="1200" dirty="0" smtClean="0"/>
              <a:t>3)</a:t>
            </a:r>
            <a:endParaRPr lang="en-US" sz="1200" dirty="0"/>
          </a:p>
          <a:p>
            <a:r>
              <a:rPr lang="en-US" sz="1200" dirty="0" smtClean="0"/>
              <a:t>4. Meeting </a:t>
            </a:r>
            <a:r>
              <a:rPr lang="en-US" sz="1200" dirty="0"/>
              <a:t>room 4 </a:t>
            </a:r>
            <a:r>
              <a:rPr lang="en-US" sz="1200" dirty="0" smtClean="0"/>
              <a:t>(</a:t>
            </a:r>
            <a:r>
              <a:rPr lang="en-US" sz="1200" dirty="0" err="1"/>
              <a:t>Sala</a:t>
            </a:r>
            <a:r>
              <a:rPr lang="en-US" sz="1200" dirty="0"/>
              <a:t> </a:t>
            </a:r>
            <a:r>
              <a:rPr lang="en-US" sz="1200" dirty="0" smtClean="0"/>
              <a:t>4)</a:t>
            </a:r>
            <a:endParaRPr lang="en-US" sz="1200" dirty="0"/>
          </a:p>
          <a:p>
            <a:r>
              <a:rPr lang="en-US" sz="1200" dirty="0" smtClean="0"/>
              <a:t>5. Meeting </a:t>
            </a:r>
            <a:r>
              <a:rPr lang="en-US" sz="1200" dirty="0"/>
              <a:t>room 5 </a:t>
            </a:r>
            <a:r>
              <a:rPr lang="en-US" sz="1200" dirty="0" smtClean="0"/>
              <a:t>(</a:t>
            </a:r>
            <a:r>
              <a:rPr lang="en-US" sz="1200" dirty="0" err="1"/>
              <a:t>Sala</a:t>
            </a:r>
            <a:r>
              <a:rPr lang="en-US" sz="1200" dirty="0"/>
              <a:t> </a:t>
            </a:r>
            <a:r>
              <a:rPr lang="en-US" sz="1200" dirty="0" smtClean="0"/>
              <a:t>5)</a:t>
            </a:r>
            <a:endParaRPr lang="en-US" sz="1200" dirty="0"/>
          </a:p>
          <a:p>
            <a:r>
              <a:rPr lang="en-US" sz="1200" dirty="0" smtClean="0"/>
              <a:t>6. Meeting </a:t>
            </a:r>
            <a:r>
              <a:rPr lang="en-US" sz="1200" dirty="0"/>
              <a:t>room 6 </a:t>
            </a:r>
            <a:r>
              <a:rPr lang="en-US" sz="1200" dirty="0" smtClean="0"/>
              <a:t>(</a:t>
            </a:r>
            <a:r>
              <a:rPr lang="en-US" sz="1200" dirty="0" err="1"/>
              <a:t>Sala</a:t>
            </a:r>
            <a:r>
              <a:rPr lang="en-US" sz="1200" dirty="0"/>
              <a:t> </a:t>
            </a:r>
            <a:r>
              <a:rPr lang="en-US" sz="1200" dirty="0" smtClean="0"/>
              <a:t>6)</a:t>
            </a:r>
            <a:endParaRPr lang="en-US" sz="1200" dirty="0"/>
          </a:p>
          <a:p>
            <a:r>
              <a:rPr lang="en-US" sz="1200" dirty="0" smtClean="0"/>
              <a:t>7. Main </a:t>
            </a:r>
            <a:r>
              <a:rPr lang="en-US" sz="1200" dirty="0"/>
              <a:t>Auditorium stage </a:t>
            </a:r>
          </a:p>
          <a:p>
            <a:r>
              <a:rPr lang="en-US" sz="1200" dirty="0" smtClean="0"/>
              <a:t>8. Control room / Projection </a:t>
            </a:r>
            <a:r>
              <a:rPr lang="en-US" sz="1200" dirty="0"/>
              <a:t>booth </a:t>
            </a:r>
          </a:p>
          <a:p>
            <a:r>
              <a:rPr lang="en-US" sz="1200" dirty="0" smtClean="0"/>
              <a:t>9. Simultaneous </a:t>
            </a:r>
            <a:r>
              <a:rPr lang="en-US" sz="1200" dirty="0"/>
              <a:t>translation booths / Boxes </a:t>
            </a:r>
          </a:p>
          <a:p>
            <a:r>
              <a:rPr lang="en-US" sz="1200" dirty="0" smtClean="0"/>
              <a:t>10. Telecommunications </a:t>
            </a:r>
            <a:r>
              <a:rPr lang="en-US" sz="1200" dirty="0"/>
              <a:t>room </a:t>
            </a:r>
          </a:p>
          <a:p>
            <a:r>
              <a:rPr lang="en-US" sz="1200" dirty="0" smtClean="0"/>
              <a:t>11. </a:t>
            </a:r>
            <a:r>
              <a:rPr lang="en-US" sz="1200" dirty="0" err="1" smtClean="0"/>
              <a:t>Culturgest</a:t>
            </a:r>
            <a:r>
              <a:rPr lang="en-US" sz="1200" dirty="0" smtClean="0"/>
              <a:t> </a:t>
            </a:r>
            <a:r>
              <a:rPr lang="en-US" sz="1200" dirty="0"/>
              <a:t>administration and offices </a:t>
            </a:r>
          </a:p>
        </p:txBody>
      </p:sp>
      <p:pic>
        <p:nvPicPr>
          <p:cNvPr id="2" name="Picture 1"/>
          <p:cNvPicPr>
            <a:picLocks noChangeAspect="1"/>
          </p:cNvPicPr>
          <p:nvPr/>
        </p:nvPicPr>
        <p:blipFill>
          <a:blip r:embed="rId2"/>
          <a:stretch>
            <a:fillRect/>
          </a:stretch>
        </p:blipFill>
        <p:spPr>
          <a:xfrm>
            <a:off x="5192209" y="1422537"/>
            <a:ext cx="3695700" cy="4686300"/>
          </a:xfrm>
          <a:prstGeom prst="rect">
            <a:avLst/>
          </a:prstGeom>
        </p:spPr>
      </p:pic>
      <p:sp>
        <p:nvSpPr>
          <p:cNvPr id="24" name="TextBox 23"/>
          <p:cNvSpPr txBox="1"/>
          <p:nvPr/>
        </p:nvSpPr>
        <p:spPr>
          <a:xfrm>
            <a:off x="569879" y="2924873"/>
            <a:ext cx="1844450" cy="369332"/>
          </a:xfrm>
          <a:prstGeom prst="rect">
            <a:avLst/>
          </a:prstGeom>
          <a:noFill/>
        </p:spPr>
        <p:txBody>
          <a:bodyPr wrap="none" rtlCol="0">
            <a:spAutoFit/>
          </a:bodyPr>
          <a:lstStyle/>
          <a:p>
            <a:r>
              <a:rPr lang="en-US" dirty="0" smtClean="0"/>
              <a:t>Sponsor locations</a:t>
            </a:r>
          </a:p>
        </p:txBody>
      </p:sp>
      <p:sp>
        <p:nvSpPr>
          <p:cNvPr id="28" name="Rectangle 27"/>
          <p:cNvSpPr/>
          <p:nvPr/>
        </p:nvSpPr>
        <p:spPr>
          <a:xfrm>
            <a:off x="567529" y="3604157"/>
            <a:ext cx="288098" cy="147559"/>
          </a:xfrm>
          <a:prstGeom prst="rect">
            <a:avLst/>
          </a:prstGeom>
          <a:solidFill>
            <a:schemeClr val="accent6"/>
          </a:solidFill>
          <a:ln w="12700" cmpd="sng">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w="3175" cmpd="sng">
                <a:solidFill>
                  <a:srgbClr val="000000"/>
                </a:solidFill>
              </a:ln>
            </a:endParaRPr>
          </a:p>
        </p:txBody>
      </p:sp>
      <p:sp>
        <p:nvSpPr>
          <p:cNvPr id="29" name="Rectangle 28"/>
          <p:cNvSpPr/>
          <p:nvPr/>
        </p:nvSpPr>
        <p:spPr>
          <a:xfrm>
            <a:off x="567527" y="3882273"/>
            <a:ext cx="288099" cy="124664"/>
          </a:xfrm>
          <a:prstGeom prst="rect">
            <a:avLst/>
          </a:prstGeom>
          <a:solidFill>
            <a:srgbClr val="FDEADA"/>
          </a:solidFill>
          <a:ln w="12700" cmpd="sng">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w="3175" cmpd="sng">
                <a:solidFill>
                  <a:srgbClr val="000000"/>
                </a:solidFill>
              </a:ln>
            </a:endParaRPr>
          </a:p>
        </p:txBody>
      </p:sp>
      <p:sp>
        <p:nvSpPr>
          <p:cNvPr id="30" name="TextBox 29"/>
          <p:cNvSpPr txBox="1"/>
          <p:nvPr/>
        </p:nvSpPr>
        <p:spPr>
          <a:xfrm>
            <a:off x="855628" y="3462204"/>
            <a:ext cx="1877437" cy="646331"/>
          </a:xfrm>
          <a:prstGeom prst="rect">
            <a:avLst/>
          </a:prstGeom>
          <a:noFill/>
        </p:spPr>
        <p:txBody>
          <a:bodyPr wrap="none" rtlCol="0">
            <a:spAutoFit/>
          </a:bodyPr>
          <a:lstStyle/>
          <a:p>
            <a:r>
              <a:rPr lang="en-US" dirty="0" smtClean="0"/>
              <a:t>Platinum sponsor</a:t>
            </a:r>
          </a:p>
          <a:p>
            <a:r>
              <a:rPr lang="en-US" dirty="0" smtClean="0"/>
              <a:t>Golden sponsor</a:t>
            </a:r>
            <a:endParaRPr lang="en-US" dirty="0"/>
          </a:p>
        </p:txBody>
      </p:sp>
      <p:sp>
        <p:nvSpPr>
          <p:cNvPr id="31" name="TextBox 30"/>
          <p:cNvSpPr txBox="1"/>
          <p:nvPr/>
        </p:nvSpPr>
        <p:spPr>
          <a:xfrm>
            <a:off x="569879" y="4170235"/>
            <a:ext cx="1542910" cy="1200329"/>
          </a:xfrm>
          <a:prstGeom prst="rect">
            <a:avLst/>
          </a:prstGeom>
          <a:noFill/>
        </p:spPr>
        <p:txBody>
          <a:bodyPr wrap="none" rtlCol="0">
            <a:spAutoFit/>
          </a:bodyPr>
          <a:lstStyle/>
          <a:p>
            <a:r>
              <a:rPr lang="en-US" sz="1200" dirty="0" smtClean="0"/>
              <a:t>A: </a:t>
            </a:r>
            <a:r>
              <a:rPr lang="en-US" sz="1200" dirty="0" err="1"/>
              <a:t>Baidu</a:t>
            </a:r>
            <a:endParaRPr lang="en-US" sz="1200" dirty="0"/>
          </a:p>
          <a:p>
            <a:r>
              <a:rPr lang="en-US" sz="1200" dirty="0" smtClean="0"/>
              <a:t>B: Bloomberg</a:t>
            </a:r>
          </a:p>
          <a:p>
            <a:r>
              <a:rPr lang="en-US" sz="1200" dirty="0" smtClean="0"/>
              <a:t>C: </a:t>
            </a:r>
            <a:r>
              <a:rPr lang="en-US" sz="1200" dirty="0"/>
              <a:t>Google</a:t>
            </a:r>
          </a:p>
          <a:p>
            <a:r>
              <a:rPr lang="en-US" sz="1200" dirty="0" smtClean="0"/>
              <a:t>D: </a:t>
            </a:r>
            <a:r>
              <a:rPr lang="en-US" sz="1200" dirty="0" err="1"/>
              <a:t>Linkedn</a:t>
            </a:r>
            <a:endParaRPr lang="en-US" sz="1200" dirty="0"/>
          </a:p>
          <a:p>
            <a:r>
              <a:rPr lang="en-US" sz="1200" dirty="0" smtClean="0"/>
              <a:t>E: Morgan &amp; Claypool</a:t>
            </a:r>
          </a:p>
          <a:p>
            <a:r>
              <a:rPr lang="en-US" sz="1200" dirty="0" smtClean="0"/>
              <a:t>F: Springer</a:t>
            </a:r>
          </a:p>
        </p:txBody>
      </p:sp>
      <p:sp>
        <p:nvSpPr>
          <p:cNvPr id="32" name="Rectangle 31"/>
          <p:cNvSpPr/>
          <p:nvPr/>
        </p:nvSpPr>
        <p:spPr>
          <a:xfrm rot="5400000">
            <a:off x="6419272" y="1476485"/>
            <a:ext cx="144000" cy="208800"/>
          </a:xfrm>
          <a:prstGeom prst="rect">
            <a:avLst/>
          </a:prstGeom>
          <a:solidFill>
            <a:srgbClr val="FDEADA"/>
          </a:solidFill>
          <a:ln w="12700" cmpd="sng">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vert="vert270" lIns="0" rIns="0" rtlCol="0" anchor="ctr"/>
          <a:lstStyle/>
          <a:p>
            <a:pPr algn="ctr"/>
            <a:r>
              <a:rPr lang="en-US" sz="1100" dirty="0" smtClean="0">
                <a:ln w="3175" cmpd="sng">
                  <a:solidFill>
                    <a:srgbClr val="000000"/>
                  </a:solidFill>
                </a:ln>
                <a:latin typeface="Arial"/>
                <a:cs typeface="Arial"/>
              </a:rPr>
              <a:t>F</a:t>
            </a:r>
            <a:endParaRPr lang="en-US" sz="1100" dirty="0">
              <a:ln w="3175" cmpd="sng">
                <a:solidFill>
                  <a:srgbClr val="000000"/>
                </a:solidFill>
              </a:ln>
              <a:latin typeface="Arial"/>
              <a:cs typeface="Arial"/>
            </a:endParaRPr>
          </a:p>
        </p:txBody>
      </p:sp>
      <p:sp>
        <p:nvSpPr>
          <p:cNvPr id="33" name="Rectangle 32"/>
          <p:cNvSpPr/>
          <p:nvPr/>
        </p:nvSpPr>
        <p:spPr>
          <a:xfrm rot="5400000">
            <a:off x="6124754" y="1480274"/>
            <a:ext cx="144000" cy="208800"/>
          </a:xfrm>
          <a:prstGeom prst="rect">
            <a:avLst/>
          </a:prstGeom>
          <a:solidFill>
            <a:schemeClr val="accent6">
              <a:lumMod val="20000"/>
              <a:lumOff val="80000"/>
            </a:schemeClr>
          </a:solidFill>
          <a:ln w="12700" cmpd="sng">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vert="vert270" lIns="0" rIns="0" rtlCol="0" anchor="ctr"/>
          <a:lstStyle/>
          <a:p>
            <a:pPr algn="ctr"/>
            <a:r>
              <a:rPr lang="en-US" sz="1100" dirty="0" smtClean="0">
                <a:ln w="3175" cmpd="sng">
                  <a:solidFill>
                    <a:srgbClr val="000000"/>
                  </a:solidFill>
                </a:ln>
                <a:latin typeface="Arial"/>
                <a:cs typeface="Arial"/>
              </a:rPr>
              <a:t>E</a:t>
            </a:r>
            <a:endParaRPr lang="en-US" sz="1100" dirty="0">
              <a:ln w="3175" cmpd="sng">
                <a:solidFill>
                  <a:srgbClr val="000000"/>
                </a:solidFill>
              </a:ln>
              <a:latin typeface="Arial"/>
              <a:cs typeface="Arial"/>
            </a:endParaRPr>
          </a:p>
        </p:txBody>
      </p:sp>
      <p:sp>
        <p:nvSpPr>
          <p:cNvPr id="34" name="Rectangle 33"/>
          <p:cNvSpPr/>
          <p:nvPr/>
        </p:nvSpPr>
        <p:spPr>
          <a:xfrm>
            <a:off x="6562074" y="2928006"/>
            <a:ext cx="144000" cy="432000"/>
          </a:xfrm>
          <a:prstGeom prst="rect">
            <a:avLst/>
          </a:prstGeom>
          <a:solidFill>
            <a:schemeClr val="accent6"/>
          </a:solidFill>
          <a:ln w="12700" cmpd="sng">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wrap="none" lIns="0" rIns="0" rtlCol="0" anchor="ctr"/>
          <a:lstStyle/>
          <a:p>
            <a:pPr algn="ctr"/>
            <a:r>
              <a:rPr lang="en-US" sz="1000" dirty="0" smtClean="0">
                <a:ln w="3175" cmpd="sng">
                  <a:solidFill>
                    <a:srgbClr val="000000"/>
                  </a:solidFill>
                </a:ln>
                <a:latin typeface="Arial"/>
                <a:cs typeface="Arial"/>
              </a:rPr>
              <a:t>B</a:t>
            </a:r>
            <a:endParaRPr lang="en-US" sz="1000" dirty="0">
              <a:ln w="3175" cmpd="sng">
                <a:solidFill>
                  <a:srgbClr val="000000"/>
                </a:solidFill>
              </a:ln>
              <a:latin typeface="Arial"/>
              <a:cs typeface="Arial"/>
            </a:endParaRPr>
          </a:p>
        </p:txBody>
      </p:sp>
      <p:sp>
        <p:nvSpPr>
          <p:cNvPr id="36" name="Rectangle 35"/>
          <p:cNvSpPr/>
          <p:nvPr/>
        </p:nvSpPr>
        <p:spPr>
          <a:xfrm>
            <a:off x="6564949" y="3754199"/>
            <a:ext cx="144000" cy="208800"/>
          </a:xfrm>
          <a:prstGeom prst="rect">
            <a:avLst/>
          </a:prstGeom>
          <a:solidFill>
            <a:srgbClr val="FDEADA"/>
          </a:solidFill>
          <a:ln w="12700" cmpd="sng">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sz="1100" dirty="0" smtClean="0">
                <a:ln w="3175" cmpd="sng">
                  <a:solidFill>
                    <a:srgbClr val="000000"/>
                  </a:solidFill>
                </a:ln>
                <a:latin typeface="Arial"/>
                <a:cs typeface="Arial"/>
              </a:rPr>
              <a:t>D</a:t>
            </a:r>
            <a:endParaRPr lang="en-US" sz="1100" dirty="0">
              <a:ln w="3175" cmpd="sng">
                <a:solidFill>
                  <a:srgbClr val="000000"/>
                </a:solidFill>
              </a:ln>
              <a:latin typeface="Arial"/>
              <a:cs typeface="Arial"/>
            </a:endParaRPr>
          </a:p>
        </p:txBody>
      </p:sp>
      <p:sp>
        <p:nvSpPr>
          <p:cNvPr id="37" name="Rectangle 36"/>
          <p:cNvSpPr/>
          <p:nvPr/>
        </p:nvSpPr>
        <p:spPr>
          <a:xfrm>
            <a:off x="6564949" y="3501058"/>
            <a:ext cx="144000" cy="208800"/>
          </a:xfrm>
          <a:prstGeom prst="rect">
            <a:avLst/>
          </a:prstGeom>
          <a:solidFill>
            <a:schemeClr val="accent6">
              <a:lumMod val="20000"/>
              <a:lumOff val="80000"/>
            </a:schemeClr>
          </a:solidFill>
          <a:ln w="12700" cmpd="sng">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sz="1100" dirty="0" smtClean="0">
                <a:ln w="3175" cmpd="sng">
                  <a:solidFill>
                    <a:srgbClr val="000000"/>
                  </a:solidFill>
                </a:ln>
                <a:latin typeface="Arial"/>
                <a:cs typeface="Arial"/>
              </a:rPr>
              <a:t>C</a:t>
            </a:r>
            <a:endParaRPr lang="en-US" sz="1100" dirty="0">
              <a:ln w="3175" cmpd="sng">
                <a:solidFill>
                  <a:srgbClr val="000000"/>
                </a:solidFill>
              </a:ln>
              <a:latin typeface="Arial"/>
              <a:cs typeface="Arial"/>
            </a:endParaRPr>
          </a:p>
        </p:txBody>
      </p:sp>
      <p:sp>
        <p:nvSpPr>
          <p:cNvPr id="38" name="Rectangle 37"/>
          <p:cNvSpPr/>
          <p:nvPr/>
        </p:nvSpPr>
        <p:spPr>
          <a:xfrm>
            <a:off x="6564949" y="2357866"/>
            <a:ext cx="144000" cy="432000"/>
          </a:xfrm>
          <a:prstGeom prst="rect">
            <a:avLst/>
          </a:prstGeom>
          <a:solidFill>
            <a:schemeClr val="accent6"/>
          </a:solidFill>
          <a:ln w="12700" cmpd="sng">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sz="1100" dirty="0" smtClean="0">
                <a:ln w="3175" cmpd="sng">
                  <a:solidFill>
                    <a:srgbClr val="000000"/>
                  </a:solidFill>
                </a:ln>
                <a:latin typeface="Arial"/>
                <a:cs typeface="Arial"/>
              </a:rPr>
              <a:t>A</a:t>
            </a:r>
            <a:endParaRPr lang="en-US" sz="1100" dirty="0">
              <a:ln w="3175" cmpd="sng">
                <a:solidFill>
                  <a:srgbClr val="000000"/>
                </a:solidFill>
              </a:ln>
              <a:latin typeface="Arial"/>
              <a:cs typeface="Arial"/>
            </a:endParaRPr>
          </a:p>
        </p:txBody>
      </p:sp>
    </p:spTree>
    <p:extLst>
      <p:ext uri="{BB962C8B-B14F-4D97-AF65-F5344CB8AC3E}">
        <p14:creationId xmlns:p14="http://schemas.microsoft.com/office/powerpoint/2010/main" val="74247002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414</TotalTime>
  <Words>358</Words>
  <Application>Microsoft Macintosh PowerPoint</Application>
  <PresentationFormat>On-screen Show (4:3)</PresentationFormat>
  <Paragraphs>81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Iscte / Inesc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Fernando Batista</dc:creator>
  <cp:lastModifiedBy>Fernando Batista</cp:lastModifiedBy>
  <cp:revision>35</cp:revision>
  <cp:lastPrinted>2015-07-23T17:14:53Z</cp:lastPrinted>
  <dcterms:created xsi:type="dcterms:W3CDTF">2015-07-23T07:45:02Z</dcterms:created>
  <dcterms:modified xsi:type="dcterms:W3CDTF">2015-08-26T17:17:25Z</dcterms:modified>
</cp:coreProperties>
</file>