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93" r:id="rId1"/>
    <p:sldMasterId id="2147483721" r:id="rId2"/>
    <p:sldMasterId id="2147483781" r:id="rId3"/>
  </p:sldMasterIdLst>
  <p:notesMasterIdLst>
    <p:notesMasterId r:id="rId36"/>
  </p:notesMasterIdLst>
  <p:handoutMasterIdLst>
    <p:handoutMasterId r:id="rId37"/>
  </p:handoutMasterIdLst>
  <p:sldIdLst>
    <p:sldId id="551" r:id="rId4"/>
    <p:sldId id="483" r:id="rId5"/>
    <p:sldId id="578" r:id="rId6"/>
    <p:sldId id="576" r:id="rId7"/>
    <p:sldId id="577" r:id="rId8"/>
    <p:sldId id="573" r:id="rId9"/>
    <p:sldId id="574" r:id="rId10"/>
    <p:sldId id="575" r:id="rId11"/>
    <p:sldId id="579" r:id="rId12"/>
    <p:sldId id="581" r:id="rId13"/>
    <p:sldId id="594" r:id="rId14"/>
    <p:sldId id="595" r:id="rId15"/>
    <p:sldId id="582" r:id="rId16"/>
    <p:sldId id="583" r:id="rId17"/>
    <p:sldId id="584" r:id="rId18"/>
    <p:sldId id="596" r:id="rId19"/>
    <p:sldId id="585" r:id="rId20"/>
    <p:sldId id="586" r:id="rId21"/>
    <p:sldId id="587" r:id="rId22"/>
    <p:sldId id="588" r:id="rId23"/>
    <p:sldId id="589" r:id="rId24"/>
    <p:sldId id="590" r:id="rId25"/>
    <p:sldId id="597" r:id="rId26"/>
    <p:sldId id="591" r:id="rId27"/>
    <p:sldId id="592" r:id="rId28"/>
    <p:sldId id="598" r:id="rId29"/>
    <p:sldId id="599" r:id="rId30"/>
    <p:sldId id="600" r:id="rId31"/>
    <p:sldId id="601" r:id="rId32"/>
    <p:sldId id="572" r:id="rId33"/>
    <p:sldId id="603" r:id="rId34"/>
    <p:sldId id="552" r:id="rId35"/>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D7DABC-36E1-4BBF-B631-26FFE94421CD}">
          <p14:sldIdLst>
            <p14:sldId id="551"/>
            <p14:sldId id="483"/>
            <p14:sldId id="578"/>
            <p14:sldId id="576"/>
            <p14:sldId id="577"/>
            <p14:sldId id="573"/>
            <p14:sldId id="574"/>
            <p14:sldId id="575"/>
            <p14:sldId id="579"/>
            <p14:sldId id="581"/>
            <p14:sldId id="594"/>
            <p14:sldId id="595"/>
            <p14:sldId id="582"/>
            <p14:sldId id="583"/>
            <p14:sldId id="584"/>
            <p14:sldId id="596"/>
            <p14:sldId id="585"/>
            <p14:sldId id="586"/>
            <p14:sldId id="587"/>
            <p14:sldId id="588"/>
            <p14:sldId id="589"/>
            <p14:sldId id="590"/>
            <p14:sldId id="597"/>
            <p14:sldId id="591"/>
            <p14:sldId id="592"/>
            <p14:sldId id="598"/>
            <p14:sldId id="599"/>
            <p14:sldId id="600"/>
            <p14:sldId id="601"/>
            <p14:sldId id="572"/>
            <p14:sldId id="603"/>
            <p14:sldId id="55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528B"/>
    <a:srgbClr val="EC5D2E"/>
    <a:srgbClr val="99C837"/>
    <a:srgbClr val="7B7E7C"/>
    <a:srgbClr val="12284B"/>
    <a:srgbClr val="042E3A"/>
    <a:srgbClr val="8DDAEB"/>
    <a:srgbClr val="0E6D88"/>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9" autoAdjust="0"/>
    <p:restoredTop sz="96496" autoAdjust="0"/>
  </p:normalViewPr>
  <p:slideViewPr>
    <p:cSldViewPr>
      <p:cViewPr varScale="1">
        <p:scale>
          <a:sx n="115" d="100"/>
          <a:sy n="115" d="100"/>
        </p:scale>
        <p:origin x="-672" y="-96"/>
      </p:cViewPr>
      <p:guideLst>
        <p:guide orient="horz" pos="216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8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notesMaster" Target="notesMasters/notes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73060-65F9-1D4F-9CC8-1682640CEA74}"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94E001C8-DB03-3246-955D-EAF3B4A8554F}">
      <dgm:prSet/>
      <dgm:spPr/>
      <dgm:t>
        <a:bodyPr/>
        <a:lstStyle/>
        <a:p>
          <a:pPr rtl="0"/>
          <a:r>
            <a:rPr lang="en-US" dirty="0" smtClean="0"/>
            <a:t>Source</a:t>
          </a:r>
          <a:endParaRPr lang="en-US" dirty="0"/>
        </a:p>
      </dgm:t>
    </dgm:pt>
    <dgm:pt modelId="{4FB4BBDA-BAD9-2B4B-AFA2-F4D66206550C}" type="parTrans" cxnId="{000B4907-1A6B-F84A-AC68-4CF494480629}">
      <dgm:prSet/>
      <dgm:spPr/>
      <dgm:t>
        <a:bodyPr/>
        <a:lstStyle/>
        <a:p>
          <a:endParaRPr lang="en-US"/>
        </a:p>
      </dgm:t>
    </dgm:pt>
    <dgm:pt modelId="{6C70FD47-6944-6641-9B37-681D59F223A7}" type="sibTrans" cxnId="{000B4907-1A6B-F84A-AC68-4CF494480629}">
      <dgm:prSet/>
      <dgm:spPr/>
      <dgm:t>
        <a:bodyPr/>
        <a:lstStyle/>
        <a:p>
          <a:endParaRPr lang="en-US"/>
        </a:p>
      </dgm:t>
    </dgm:pt>
    <dgm:pt modelId="{690211A1-37CD-5942-8986-9C9848E354FC}">
      <dgm:prSet/>
      <dgm:spPr/>
      <dgm:t>
        <a:bodyPr/>
        <a:lstStyle/>
        <a:p>
          <a:pPr rtl="0"/>
          <a:r>
            <a:rPr lang="en-US" dirty="0" smtClean="0"/>
            <a:t>Process</a:t>
          </a:r>
          <a:endParaRPr lang="en-US" dirty="0"/>
        </a:p>
      </dgm:t>
    </dgm:pt>
    <dgm:pt modelId="{63498BE8-6A19-B84F-80C8-DE971A549298}" type="parTrans" cxnId="{5C7BF1FE-5EAF-F542-AD8A-8D4999CEA9C3}">
      <dgm:prSet/>
      <dgm:spPr/>
      <dgm:t>
        <a:bodyPr/>
        <a:lstStyle/>
        <a:p>
          <a:endParaRPr lang="en-US"/>
        </a:p>
      </dgm:t>
    </dgm:pt>
    <dgm:pt modelId="{921D6ADC-DBE1-B04C-9119-9EE76044AD56}" type="sibTrans" cxnId="{5C7BF1FE-5EAF-F542-AD8A-8D4999CEA9C3}">
      <dgm:prSet/>
      <dgm:spPr/>
      <dgm:t>
        <a:bodyPr/>
        <a:lstStyle/>
        <a:p>
          <a:endParaRPr lang="en-US"/>
        </a:p>
      </dgm:t>
    </dgm:pt>
    <dgm:pt modelId="{2A83AB3B-DF8C-3541-9630-BBC71DF8486B}">
      <dgm:prSet/>
      <dgm:spPr/>
      <dgm:t>
        <a:bodyPr/>
        <a:lstStyle/>
        <a:p>
          <a:pPr rtl="0"/>
          <a:r>
            <a:rPr lang="en-US" dirty="0" smtClean="0"/>
            <a:t>Destination</a:t>
          </a:r>
          <a:endParaRPr lang="en-US" dirty="0"/>
        </a:p>
      </dgm:t>
    </dgm:pt>
    <dgm:pt modelId="{B946319D-A9BE-2241-BC2D-92D45FC9287C}" type="parTrans" cxnId="{91DD1A43-DDBB-AA4E-934A-D71FE1981A00}">
      <dgm:prSet/>
      <dgm:spPr/>
      <dgm:t>
        <a:bodyPr/>
        <a:lstStyle/>
        <a:p>
          <a:endParaRPr lang="en-US"/>
        </a:p>
      </dgm:t>
    </dgm:pt>
    <dgm:pt modelId="{7C0FBFCA-51A4-3340-AAEB-8BE9B200F2C8}" type="sibTrans" cxnId="{91DD1A43-DDBB-AA4E-934A-D71FE1981A00}">
      <dgm:prSet/>
      <dgm:spPr/>
      <dgm:t>
        <a:bodyPr/>
        <a:lstStyle/>
        <a:p>
          <a:endParaRPr lang="en-US"/>
        </a:p>
      </dgm:t>
    </dgm:pt>
    <dgm:pt modelId="{AE12AD93-C0DD-C84D-A4D3-6908CD62469D}" type="pres">
      <dgm:prSet presAssocID="{12373060-65F9-1D4F-9CC8-1682640CEA74}" presName="Name0" presStyleCnt="0">
        <dgm:presLayoutVars>
          <dgm:dir/>
          <dgm:resizeHandles val="exact"/>
        </dgm:presLayoutVars>
      </dgm:prSet>
      <dgm:spPr/>
      <dgm:t>
        <a:bodyPr/>
        <a:lstStyle/>
        <a:p>
          <a:endParaRPr lang="en-US"/>
        </a:p>
      </dgm:t>
    </dgm:pt>
    <dgm:pt modelId="{80DD982F-6B40-6447-9C4E-E4E96C7ACC5A}" type="pres">
      <dgm:prSet presAssocID="{94E001C8-DB03-3246-955D-EAF3B4A8554F}" presName="node" presStyleLbl="node1" presStyleIdx="0" presStyleCnt="3">
        <dgm:presLayoutVars>
          <dgm:bulletEnabled val="1"/>
        </dgm:presLayoutVars>
      </dgm:prSet>
      <dgm:spPr/>
      <dgm:t>
        <a:bodyPr/>
        <a:lstStyle/>
        <a:p>
          <a:endParaRPr lang="en-US"/>
        </a:p>
      </dgm:t>
    </dgm:pt>
    <dgm:pt modelId="{76C34C72-2BE6-B742-9960-CAF387C6DC35}" type="pres">
      <dgm:prSet presAssocID="{6C70FD47-6944-6641-9B37-681D59F223A7}" presName="sibTrans" presStyleLbl="sibTrans2D1" presStyleIdx="0" presStyleCnt="2"/>
      <dgm:spPr/>
      <dgm:t>
        <a:bodyPr/>
        <a:lstStyle/>
        <a:p>
          <a:endParaRPr lang="en-US"/>
        </a:p>
      </dgm:t>
    </dgm:pt>
    <dgm:pt modelId="{45A70B72-E1D9-0245-B734-4E30BA60FD10}" type="pres">
      <dgm:prSet presAssocID="{6C70FD47-6944-6641-9B37-681D59F223A7}" presName="connectorText" presStyleLbl="sibTrans2D1" presStyleIdx="0" presStyleCnt="2"/>
      <dgm:spPr/>
      <dgm:t>
        <a:bodyPr/>
        <a:lstStyle/>
        <a:p>
          <a:endParaRPr lang="en-US"/>
        </a:p>
      </dgm:t>
    </dgm:pt>
    <dgm:pt modelId="{D6AFF21B-5FFC-AA4F-83A9-9CDE64EE8C2A}" type="pres">
      <dgm:prSet presAssocID="{690211A1-37CD-5942-8986-9C9848E354FC}" presName="node" presStyleLbl="node1" presStyleIdx="1" presStyleCnt="3">
        <dgm:presLayoutVars>
          <dgm:bulletEnabled val="1"/>
        </dgm:presLayoutVars>
      </dgm:prSet>
      <dgm:spPr/>
      <dgm:t>
        <a:bodyPr/>
        <a:lstStyle/>
        <a:p>
          <a:endParaRPr lang="en-US"/>
        </a:p>
      </dgm:t>
    </dgm:pt>
    <dgm:pt modelId="{6D7A5FAD-D897-9846-9A82-5A96F45FEFB5}" type="pres">
      <dgm:prSet presAssocID="{921D6ADC-DBE1-B04C-9119-9EE76044AD56}" presName="sibTrans" presStyleLbl="sibTrans2D1" presStyleIdx="1" presStyleCnt="2"/>
      <dgm:spPr/>
      <dgm:t>
        <a:bodyPr/>
        <a:lstStyle/>
        <a:p>
          <a:endParaRPr lang="en-US"/>
        </a:p>
      </dgm:t>
    </dgm:pt>
    <dgm:pt modelId="{685B4FB3-A495-634B-B082-5CF32E9EA985}" type="pres">
      <dgm:prSet presAssocID="{921D6ADC-DBE1-B04C-9119-9EE76044AD56}" presName="connectorText" presStyleLbl="sibTrans2D1" presStyleIdx="1" presStyleCnt="2"/>
      <dgm:spPr/>
      <dgm:t>
        <a:bodyPr/>
        <a:lstStyle/>
        <a:p>
          <a:endParaRPr lang="en-US"/>
        </a:p>
      </dgm:t>
    </dgm:pt>
    <dgm:pt modelId="{3431E959-699C-0647-8953-3C240DBDD77D}" type="pres">
      <dgm:prSet presAssocID="{2A83AB3B-DF8C-3541-9630-BBC71DF8486B}" presName="node" presStyleLbl="node1" presStyleIdx="2" presStyleCnt="3">
        <dgm:presLayoutVars>
          <dgm:bulletEnabled val="1"/>
        </dgm:presLayoutVars>
      </dgm:prSet>
      <dgm:spPr/>
      <dgm:t>
        <a:bodyPr/>
        <a:lstStyle/>
        <a:p>
          <a:endParaRPr lang="en-US"/>
        </a:p>
      </dgm:t>
    </dgm:pt>
  </dgm:ptLst>
  <dgm:cxnLst>
    <dgm:cxn modelId="{5C7BF1FE-5EAF-F542-AD8A-8D4999CEA9C3}" srcId="{12373060-65F9-1D4F-9CC8-1682640CEA74}" destId="{690211A1-37CD-5942-8986-9C9848E354FC}" srcOrd="1" destOrd="0" parTransId="{63498BE8-6A19-B84F-80C8-DE971A549298}" sibTransId="{921D6ADC-DBE1-B04C-9119-9EE76044AD56}"/>
    <dgm:cxn modelId="{3F1F5B88-3E20-3D40-BCED-1894430946AA}" type="presOf" srcId="{921D6ADC-DBE1-B04C-9119-9EE76044AD56}" destId="{6D7A5FAD-D897-9846-9A82-5A96F45FEFB5}" srcOrd="0" destOrd="0" presId="urn:microsoft.com/office/officeart/2005/8/layout/process1"/>
    <dgm:cxn modelId="{2B033206-6053-1C48-BB08-23BC2AD5CCB6}" type="presOf" srcId="{6C70FD47-6944-6641-9B37-681D59F223A7}" destId="{76C34C72-2BE6-B742-9960-CAF387C6DC35}" srcOrd="0" destOrd="0" presId="urn:microsoft.com/office/officeart/2005/8/layout/process1"/>
    <dgm:cxn modelId="{F8B3E084-5066-2A4E-9F3B-44616C094319}" type="presOf" srcId="{690211A1-37CD-5942-8986-9C9848E354FC}" destId="{D6AFF21B-5FFC-AA4F-83A9-9CDE64EE8C2A}" srcOrd="0" destOrd="0" presId="urn:microsoft.com/office/officeart/2005/8/layout/process1"/>
    <dgm:cxn modelId="{0B129CB2-68EB-D54C-A705-A31CC7536D69}" type="presOf" srcId="{921D6ADC-DBE1-B04C-9119-9EE76044AD56}" destId="{685B4FB3-A495-634B-B082-5CF32E9EA985}" srcOrd="1" destOrd="0" presId="urn:microsoft.com/office/officeart/2005/8/layout/process1"/>
    <dgm:cxn modelId="{765A9E40-47CC-504B-96FC-35B52EDBDEA7}" type="presOf" srcId="{94E001C8-DB03-3246-955D-EAF3B4A8554F}" destId="{80DD982F-6B40-6447-9C4E-E4E96C7ACC5A}" srcOrd="0" destOrd="0" presId="urn:microsoft.com/office/officeart/2005/8/layout/process1"/>
    <dgm:cxn modelId="{6AE4C7BD-7B83-974C-8986-53102EFE799A}" type="presOf" srcId="{2A83AB3B-DF8C-3541-9630-BBC71DF8486B}" destId="{3431E959-699C-0647-8953-3C240DBDD77D}" srcOrd="0" destOrd="0" presId="urn:microsoft.com/office/officeart/2005/8/layout/process1"/>
    <dgm:cxn modelId="{000B4907-1A6B-F84A-AC68-4CF494480629}" srcId="{12373060-65F9-1D4F-9CC8-1682640CEA74}" destId="{94E001C8-DB03-3246-955D-EAF3B4A8554F}" srcOrd="0" destOrd="0" parTransId="{4FB4BBDA-BAD9-2B4B-AFA2-F4D66206550C}" sibTransId="{6C70FD47-6944-6641-9B37-681D59F223A7}"/>
    <dgm:cxn modelId="{80D91944-260F-0449-9FC3-7EB657303960}" type="presOf" srcId="{6C70FD47-6944-6641-9B37-681D59F223A7}" destId="{45A70B72-E1D9-0245-B734-4E30BA60FD10}" srcOrd="1" destOrd="0" presId="urn:microsoft.com/office/officeart/2005/8/layout/process1"/>
    <dgm:cxn modelId="{A0FE8AE8-2484-914E-8039-5F80CB9CEE59}" type="presOf" srcId="{12373060-65F9-1D4F-9CC8-1682640CEA74}" destId="{AE12AD93-C0DD-C84D-A4D3-6908CD62469D}" srcOrd="0" destOrd="0" presId="urn:microsoft.com/office/officeart/2005/8/layout/process1"/>
    <dgm:cxn modelId="{91DD1A43-DDBB-AA4E-934A-D71FE1981A00}" srcId="{12373060-65F9-1D4F-9CC8-1682640CEA74}" destId="{2A83AB3B-DF8C-3541-9630-BBC71DF8486B}" srcOrd="2" destOrd="0" parTransId="{B946319D-A9BE-2241-BC2D-92D45FC9287C}" sibTransId="{7C0FBFCA-51A4-3340-AAEB-8BE9B200F2C8}"/>
    <dgm:cxn modelId="{A5E1C992-4D22-7B4B-A895-E0EB256A23F0}" type="presParOf" srcId="{AE12AD93-C0DD-C84D-A4D3-6908CD62469D}" destId="{80DD982F-6B40-6447-9C4E-E4E96C7ACC5A}" srcOrd="0" destOrd="0" presId="urn:microsoft.com/office/officeart/2005/8/layout/process1"/>
    <dgm:cxn modelId="{07AFD787-C552-5E49-B87D-33F5ED5B7515}" type="presParOf" srcId="{AE12AD93-C0DD-C84D-A4D3-6908CD62469D}" destId="{76C34C72-2BE6-B742-9960-CAF387C6DC35}" srcOrd="1" destOrd="0" presId="urn:microsoft.com/office/officeart/2005/8/layout/process1"/>
    <dgm:cxn modelId="{6A6FBCE1-97FC-C74D-B141-228B446C5B68}" type="presParOf" srcId="{76C34C72-2BE6-B742-9960-CAF387C6DC35}" destId="{45A70B72-E1D9-0245-B734-4E30BA60FD10}" srcOrd="0" destOrd="0" presId="urn:microsoft.com/office/officeart/2005/8/layout/process1"/>
    <dgm:cxn modelId="{0CECF656-9BE8-BF4D-B34C-4E097C231D88}" type="presParOf" srcId="{AE12AD93-C0DD-C84D-A4D3-6908CD62469D}" destId="{D6AFF21B-5FFC-AA4F-83A9-9CDE64EE8C2A}" srcOrd="2" destOrd="0" presId="urn:microsoft.com/office/officeart/2005/8/layout/process1"/>
    <dgm:cxn modelId="{80B3ED78-AB7C-0E49-8097-37B105BA07F3}" type="presParOf" srcId="{AE12AD93-C0DD-C84D-A4D3-6908CD62469D}" destId="{6D7A5FAD-D897-9846-9A82-5A96F45FEFB5}" srcOrd="3" destOrd="0" presId="urn:microsoft.com/office/officeart/2005/8/layout/process1"/>
    <dgm:cxn modelId="{7CF38816-01E8-2C47-800B-808FE65803AE}" type="presParOf" srcId="{6D7A5FAD-D897-9846-9A82-5A96F45FEFB5}" destId="{685B4FB3-A495-634B-B082-5CF32E9EA985}" srcOrd="0" destOrd="0" presId="urn:microsoft.com/office/officeart/2005/8/layout/process1"/>
    <dgm:cxn modelId="{FFA44CF3-9A2C-EC4C-BA8A-8F925475C569}" type="presParOf" srcId="{AE12AD93-C0DD-C84D-A4D3-6908CD62469D}" destId="{3431E959-699C-0647-8953-3C240DBDD77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D982F-6B40-6447-9C4E-E4E96C7ACC5A}">
      <dsp:nvSpPr>
        <dsp:cNvPr id="0" name=""/>
        <dsp:cNvSpPr/>
      </dsp:nvSpPr>
      <dsp:spPr>
        <a:xfrm>
          <a:off x="7366"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Source</a:t>
          </a:r>
          <a:endParaRPr lang="en-US" sz="2900" kern="1200" dirty="0"/>
        </a:p>
      </dsp:txBody>
      <dsp:txXfrm>
        <a:off x="46061" y="1148425"/>
        <a:ext cx="2124522" cy="1243757"/>
      </dsp:txXfrm>
    </dsp:sp>
    <dsp:sp modelId="{76C34C72-2BE6-B742-9960-CAF387C6DC35}">
      <dsp:nvSpPr>
        <dsp:cNvPr id="0" name=""/>
        <dsp:cNvSpPr/>
      </dsp:nvSpPr>
      <dsp:spPr>
        <a:xfrm>
          <a:off x="2429470"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29470" y="1606481"/>
        <a:ext cx="326764" cy="327644"/>
      </dsp:txXfrm>
    </dsp:sp>
    <dsp:sp modelId="{D6AFF21B-5FFC-AA4F-83A9-9CDE64EE8C2A}">
      <dsp:nvSpPr>
        <dsp:cNvPr id="0" name=""/>
        <dsp:cNvSpPr/>
      </dsp:nvSpPr>
      <dsp:spPr>
        <a:xfrm>
          <a:off x="3090044"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Process</a:t>
          </a:r>
          <a:endParaRPr lang="en-US" sz="2900" kern="1200" dirty="0"/>
        </a:p>
      </dsp:txBody>
      <dsp:txXfrm>
        <a:off x="3128739" y="1148425"/>
        <a:ext cx="2124522" cy="1243757"/>
      </dsp:txXfrm>
    </dsp:sp>
    <dsp:sp modelId="{6D7A5FAD-D897-9846-9A82-5A96F45FEFB5}">
      <dsp:nvSpPr>
        <dsp:cNvPr id="0" name=""/>
        <dsp:cNvSpPr/>
      </dsp:nvSpPr>
      <dsp:spPr>
        <a:xfrm>
          <a:off x="5512147"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512147" y="1606481"/>
        <a:ext cx="326764" cy="327644"/>
      </dsp:txXfrm>
    </dsp:sp>
    <dsp:sp modelId="{3431E959-699C-0647-8953-3C240DBDD77D}">
      <dsp:nvSpPr>
        <dsp:cNvPr id="0" name=""/>
        <dsp:cNvSpPr/>
      </dsp:nvSpPr>
      <dsp:spPr>
        <a:xfrm>
          <a:off x="6172721"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Destination</a:t>
          </a:r>
          <a:endParaRPr lang="en-US" sz="2900" kern="1200" dirty="0"/>
        </a:p>
      </dsp:txBody>
      <dsp:txXfrm>
        <a:off x="6211416" y="1148425"/>
        <a:ext cx="2124522" cy="12437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vl1pPr>
          </a:lstStyle>
          <a:p>
            <a:endParaRPr lang="en-US" dirty="0">
              <a:latin typeface="Franklin Gothic Book"/>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65" tIns="46583" rIns="93165" bIns="46583" rtlCol="0"/>
          <a:lstStyle>
            <a:lvl1pPr algn="r">
              <a:defRPr sz="1200"/>
            </a:lvl1pPr>
          </a:lstStyle>
          <a:p>
            <a:fld id="{E618197E-D0A3-694D-BB5D-E47BF04C1842}" type="datetime1">
              <a:rPr lang="en-US" smtClean="0">
                <a:latin typeface="Franklin Gothic Book"/>
              </a:rPr>
              <a:t>6/4/18</a:t>
            </a:fld>
            <a:endParaRPr lang="en-US" dirty="0">
              <a:latin typeface="Franklin Gothic Book"/>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65" tIns="46583" rIns="93165" bIns="46583" rtlCol="0" anchor="b"/>
          <a:lstStyle>
            <a:lvl1pPr algn="l">
              <a:defRPr sz="1200"/>
            </a:lvl1pPr>
          </a:lstStyle>
          <a:p>
            <a:endParaRPr lang="en-US" dirty="0">
              <a:latin typeface="Franklin Gothic Book"/>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5" tIns="46583" rIns="93165" bIns="46583" rtlCol="0" anchor="b"/>
          <a:lstStyle>
            <a:lvl1pPr algn="r">
              <a:defRPr sz="1200"/>
            </a:lvl1pPr>
          </a:lstStyle>
          <a:p>
            <a:fld id="{18239050-DBD5-4A13-A44D-8C6CDA95BCFF}" type="slidenum">
              <a:rPr lang="en-US" smtClean="0">
                <a:latin typeface="Franklin Gothic Book"/>
              </a:rPr>
              <a:t>‹#›</a:t>
            </a:fld>
            <a:endParaRPr lang="en-US" dirty="0">
              <a:latin typeface="Franklin Gothic Book"/>
            </a:endParaRPr>
          </a:p>
        </p:txBody>
      </p:sp>
    </p:spTree>
    <p:extLst>
      <p:ext uri="{BB962C8B-B14F-4D97-AF65-F5344CB8AC3E}">
        <p14:creationId xmlns:p14="http://schemas.microsoft.com/office/powerpoint/2010/main" val="4005976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atin typeface="Franklin Gothic Book"/>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5" tIns="46583" rIns="93165" bIns="46583" rtlCol="0"/>
          <a:lstStyle>
            <a:lvl1pPr algn="r">
              <a:defRPr sz="1200">
                <a:latin typeface="Franklin Gothic Book"/>
              </a:defRPr>
            </a:lvl1pPr>
          </a:lstStyle>
          <a:p>
            <a:fld id="{72792051-D94D-0844-B48A-BD4A38370BE9}" type="datetime1">
              <a:rPr lang="en-US" smtClean="0"/>
              <a:pPr/>
              <a:t>6/4/18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5" tIns="46583" rIns="93165" bIns="46583"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5" tIns="46583" rIns="93165" bIns="4658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5" tIns="46583" rIns="93165" bIns="46583" rtlCol="0" anchor="b"/>
          <a:lstStyle>
            <a:lvl1pPr algn="l">
              <a:defRPr sz="1200">
                <a:latin typeface="Franklin Gothic Book"/>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5" tIns="46583" rIns="93165" bIns="46583" rtlCol="0" anchor="b"/>
          <a:lstStyle>
            <a:lvl1pPr algn="r">
              <a:defRPr sz="1200">
                <a:latin typeface="Franklin Gothic Book"/>
              </a:defRPr>
            </a:lvl1pPr>
          </a:lstStyle>
          <a:p>
            <a:fld id="{8C0D6297-ACA2-42B2-B887-C83C6ED3DBA8}" type="slidenum">
              <a:rPr lang="en-US" smtClean="0"/>
              <a:pPr/>
              <a:t>‹#›</a:t>
            </a:fld>
            <a:endParaRPr lang="en-US" dirty="0"/>
          </a:p>
        </p:txBody>
      </p:sp>
    </p:spTree>
    <p:extLst>
      <p:ext uri="{BB962C8B-B14F-4D97-AF65-F5344CB8AC3E}">
        <p14:creationId xmlns:p14="http://schemas.microsoft.com/office/powerpoint/2010/main" val="4004645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Franklin Gothic Book"/>
        <a:ea typeface="+mn-ea"/>
        <a:cs typeface="+mn-cs"/>
      </a:defRPr>
    </a:lvl1pPr>
    <a:lvl2pPr marL="457200" algn="l" defTabSz="914400" rtl="0" eaLnBrk="1" latinLnBrk="0" hangingPunct="1">
      <a:defRPr sz="1200" kern="1200">
        <a:solidFill>
          <a:schemeClr val="tx1"/>
        </a:solidFill>
        <a:latin typeface="Franklin Gothic Book"/>
        <a:ea typeface="+mn-ea"/>
        <a:cs typeface="+mn-cs"/>
      </a:defRPr>
    </a:lvl2pPr>
    <a:lvl3pPr marL="914400" algn="l" defTabSz="914400" rtl="0" eaLnBrk="1" latinLnBrk="0" hangingPunct="1">
      <a:defRPr sz="1200" kern="1200">
        <a:solidFill>
          <a:schemeClr val="tx1"/>
        </a:solidFill>
        <a:latin typeface="Franklin Gothic Book"/>
        <a:ea typeface="+mn-ea"/>
        <a:cs typeface="+mn-cs"/>
      </a:defRPr>
    </a:lvl3pPr>
    <a:lvl4pPr marL="1371600" algn="l" defTabSz="914400" rtl="0" eaLnBrk="1" latinLnBrk="0" hangingPunct="1">
      <a:defRPr sz="1200" kern="1200">
        <a:solidFill>
          <a:schemeClr val="tx1"/>
        </a:solidFill>
        <a:latin typeface="Franklin Gothic Book"/>
        <a:ea typeface="+mn-ea"/>
        <a:cs typeface="+mn-cs"/>
      </a:defRPr>
    </a:lvl4pPr>
    <a:lvl5pPr marL="1828800" algn="l" defTabSz="914400" rtl="0" eaLnBrk="1" latinLnBrk="0" hangingPunct="1">
      <a:defRPr sz="1200" kern="1200">
        <a:solidFill>
          <a:schemeClr val="tx1"/>
        </a:solidFill>
        <a:latin typeface="Franklin Gothic Book"/>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a:t>
            </a:fld>
            <a:endParaRPr lang="en-US" dirty="0"/>
          </a:p>
        </p:txBody>
      </p:sp>
    </p:spTree>
    <p:extLst>
      <p:ext uri="{BB962C8B-B14F-4D97-AF65-F5344CB8AC3E}">
        <p14:creationId xmlns:p14="http://schemas.microsoft.com/office/powerpoint/2010/main" val="170809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13</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14</a:t>
            </a:fld>
            <a:endParaRPr lang="en-US" dirty="0"/>
          </a:p>
        </p:txBody>
      </p:sp>
    </p:spTree>
    <p:extLst>
      <p:ext uri="{BB962C8B-B14F-4D97-AF65-F5344CB8AC3E}">
        <p14:creationId xmlns:p14="http://schemas.microsoft.com/office/powerpoint/2010/main" val="63493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15</a:t>
            </a:fld>
            <a:endParaRPr lang="en-US" dirty="0"/>
          </a:p>
        </p:txBody>
      </p:sp>
    </p:spTree>
    <p:extLst>
      <p:ext uri="{BB962C8B-B14F-4D97-AF65-F5344CB8AC3E}">
        <p14:creationId xmlns:p14="http://schemas.microsoft.com/office/powerpoint/2010/main" val="359758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16</a:t>
            </a:fld>
            <a:endParaRPr lang="en-US" dirty="0"/>
          </a:p>
        </p:txBody>
      </p:sp>
    </p:spTree>
    <p:extLst>
      <p:ext uri="{BB962C8B-B14F-4D97-AF65-F5344CB8AC3E}">
        <p14:creationId xmlns:p14="http://schemas.microsoft.com/office/powerpoint/2010/main" val="378264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24</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31</a:t>
            </a:fld>
            <a:endParaRPr lang="en-US" dirty="0"/>
          </a:p>
        </p:txBody>
      </p:sp>
    </p:spTree>
    <p:extLst>
      <p:ext uri="{BB962C8B-B14F-4D97-AF65-F5344CB8AC3E}">
        <p14:creationId xmlns:p14="http://schemas.microsoft.com/office/powerpoint/2010/main" val="309427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a:t>
            </a:fld>
            <a:endParaRPr lang="en-US" dirty="0"/>
          </a:p>
        </p:txBody>
      </p:sp>
    </p:spTree>
    <p:extLst>
      <p:ext uri="{BB962C8B-B14F-4D97-AF65-F5344CB8AC3E}">
        <p14:creationId xmlns:p14="http://schemas.microsoft.com/office/powerpoint/2010/main" val="88945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5</a:t>
            </a:fld>
            <a:endParaRPr lang="en-US" dirty="0"/>
          </a:p>
        </p:txBody>
      </p:sp>
    </p:spTree>
    <p:extLst>
      <p:ext uri="{BB962C8B-B14F-4D97-AF65-F5344CB8AC3E}">
        <p14:creationId xmlns:p14="http://schemas.microsoft.com/office/powerpoint/2010/main" val="284082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6</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page image treatment</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7</a:t>
            </a:fld>
            <a:endParaRPr lang="en-US" dirty="0"/>
          </a:p>
        </p:txBody>
      </p:sp>
    </p:spTree>
    <p:extLst>
      <p:ext uri="{BB962C8B-B14F-4D97-AF65-F5344CB8AC3E}">
        <p14:creationId xmlns:p14="http://schemas.microsoft.com/office/powerpoint/2010/main" val="295582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migrate_plus.migration.pdf</a:t>
            </a:r>
            <a:endParaRPr lang="en-US" dirty="0" smtClean="0"/>
          </a:p>
        </p:txBody>
      </p:sp>
      <p:sp>
        <p:nvSpPr>
          <p:cNvPr id="4" name="Slide Number Placeholder 3"/>
          <p:cNvSpPr>
            <a:spLocks noGrp="1"/>
          </p:cNvSpPr>
          <p:nvPr>
            <p:ph type="sldNum" sz="quarter" idx="10"/>
          </p:nvPr>
        </p:nvSpPr>
        <p:spPr/>
        <p:txBody>
          <a:bodyPr/>
          <a:lstStyle/>
          <a:p>
            <a:fld id="{8C0D6297-ACA2-42B2-B887-C83C6ED3DBA8}" type="slidenum">
              <a:rPr lang="en-US" smtClean="0"/>
              <a:pPr/>
              <a:t>8</a:t>
            </a:fld>
            <a:endParaRPr lang="en-US" dirty="0"/>
          </a:p>
        </p:txBody>
      </p:sp>
    </p:spTree>
    <p:extLst>
      <p:ext uri="{BB962C8B-B14F-4D97-AF65-F5344CB8AC3E}">
        <p14:creationId xmlns:p14="http://schemas.microsoft.com/office/powerpoint/2010/main" val="371929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9</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(2/22/18 20:14) -----</a:t>
            </a:r>
          </a:p>
          <a:p>
            <a:r>
              <a:rPr lang="en-US"/>
              <a:t>Go to the info file in the module already up - midcamp_migrate_pdf.info.yml</a:t>
            </a:r>
          </a:p>
        </p:txBody>
      </p:sp>
      <p:sp>
        <p:nvSpPr>
          <p:cNvPr id="4" name="Slide Number Placeholder 3"/>
          <p:cNvSpPr>
            <a:spLocks noGrp="1"/>
          </p:cNvSpPr>
          <p:nvPr>
            <p:ph type="sldNum" sz="quarter" idx="10"/>
          </p:nvPr>
        </p:nvSpPr>
        <p:spPr/>
        <p:txBody>
          <a:bodyPr/>
          <a:lstStyle/>
          <a:p>
            <a:fld id="{8C0D6297-ACA2-42B2-B887-C83C6ED3DBA8}" type="slidenum">
              <a:rPr lang="en-US" smtClean="0"/>
              <a:pPr/>
              <a:t>11</a:t>
            </a:fld>
            <a:endParaRPr lang="en-US" dirty="0"/>
          </a:p>
        </p:txBody>
      </p:sp>
    </p:spTree>
    <p:extLst>
      <p:ext uri="{BB962C8B-B14F-4D97-AF65-F5344CB8AC3E}">
        <p14:creationId xmlns:p14="http://schemas.microsoft.com/office/powerpoint/2010/main" val="47561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pPr/>
              <a:t>12</a:t>
            </a:fld>
            <a:endParaRPr lang="en-US" dirty="0"/>
          </a:p>
        </p:txBody>
      </p:sp>
    </p:spTree>
    <p:extLst>
      <p:ext uri="{BB962C8B-B14F-4D97-AF65-F5344CB8AC3E}">
        <p14:creationId xmlns:p14="http://schemas.microsoft.com/office/powerpoint/2010/main" val="308259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204841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31038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24863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356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247510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423237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20783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16971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635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84822451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35347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419757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lvl1pPr>
              <a:defRPr>
                <a:latin typeface="Franklin Gothic Book"/>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algn="r"/>
            <a:fld id="{FF0DA12C-6C71-EA42-80B2-C84EF7F53D50}" type="slidenum">
              <a:rPr lang="en-US" smtClean="0"/>
              <a:pPr algn="r"/>
              <a:t>‹#›</a:t>
            </a:fld>
            <a:endParaRPr lang="en-US"/>
          </a:p>
        </p:txBody>
      </p:sp>
    </p:spTree>
    <p:extLst>
      <p:ext uri="{BB962C8B-B14F-4D97-AF65-F5344CB8AC3E}">
        <p14:creationId xmlns:p14="http://schemas.microsoft.com/office/powerpoint/2010/main" val="808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4812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18280124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Orange Bg Green Line">
    <p:bg>
      <p:bgPr>
        <a:solidFill>
          <a:srgbClr val="EC5D2E"/>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31674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section Green Bg Blue Line">
    <p:bg>
      <p:bgPr>
        <a:solidFill>
          <a:srgbClr val="99C837"/>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24360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4"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
        <p:nvSpPr>
          <p:cNvPr id="5" name="Text Placeholder 13"/>
          <p:cNvSpPr>
            <a:spLocks noGrp="1"/>
          </p:cNvSpPr>
          <p:nvPr>
            <p:ph type="body" sz="quarter" idx="10"/>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Tree>
    <p:extLst>
      <p:ext uri="{BB962C8B-B14F-4D97-AF65-F5344CB8AC3E}">
        <p14:creationId xmlns:p14="http://schemas.microsoft.com/office/powerpoint/2010/main" val="171048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6" name="Text Placeholder 13"/>
          <p:cNvSpPr>
            <a:spLocks noGrp="1"/>
          </p:cNvSpPr>
          <p:nvPr>
            <p:ph type="body" sz="quarter" idx="11"/>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
        <p:nvSpPr>
          <p:cNvPr id="2" name="Title 1"/>
          <p:cNvSpPr>
            <a:spLocks noGrp="1"/>
          </p:cNvSpPr>
          <p:nvPr>
            <p:ph type="title"/>
          </p:nvPr>
        </p:nvSpPr>
        <p:spPr>
          <a:xfrm>
            <a:off x="457200" y="76201"/>
            <a:ext cx="8229600" cy="742949"/>
          </a:xfrm>
          <a:prstGeom prst="rect">
            <a:avLst/>
          </a:prstGeom>
        </p:spPr>
        <p:txBody>
          <a:bodyPr vert="horz"/>
          <a:lstStyle>
            <a:lvl1pPr marL="0" algn="ctr" defTabSz="457200" rtl="0" eaLnBrk="1" latinLnBrk="0" hangingPunct="1">
              <a:spcBef>
                <a:spcPct val="0"/>
              </a:spcBef>
              <a:buNone/>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273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5143500"/>
          </a:xfrm>
          <a:prstGeom prst="rect">
            <a:avLst/>
          </a:prstGeom>
        </p:spPr>
        <p:txBody>
          <a:bodyPr vert="horz"/>
          <a:lstStyle>
            <a:lvl1pPr>
              <a:defRPr>
                <a:latin typeface="Franklin Gothic Book"/>
              </a:defRPr>
            </a:lvl1pPr>
          </a:lstStyle>
          <a:p>
            <a:endParaRPr lang="en-US" dirty="0"/>
          </a:p>
        </p:txBody>
      </p:sp>
    </p:spTree>
    <p:extLst>
      <p:ext uri="{BB962C8B-B14F-4D97-AF65-F5344CB8AC3E}">
        <p14:creationId xmlns:p14="http://schemas.microsoft.com/office/powerpoint/2010/main" val="4080655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2.xml"/><Relationship Id="rId9"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68548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77" r:id="rId3"/>
    <p:sldLayoutId id="2147483812" r:id="rId4"/>
    <p:sldLayoutId id="2147483809" r:id="rId5"/>
    <p:sldLayoutId id="2147483814" r:id="rId6"/>
    <p:sldLayoutId id="2147483731" r:id="rId7"/>
    <p:sldLayoutId id="2147483817" r:id="rId8"/>
    <p:sldLayoutId id="2147483822" r:id="rId9"/>
    <p:sldLayoutId id="2147483823" r:id="rId10"/>
    <p:sldLayoutId id="2147483824" r:id="rId11"/>
    <p:sldLayoutId id="2147483825"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4629150"/>
            <a:ext cx="8610600" cy="0"/>
          </a:xfrm>
          <a:prstGeom prst="line">
            <a:avLst/>
          </a:prstGeom>
          <a:ln w="19050" cmpd="sng">
            <a:solidFill>
              <a:schemeClr val="bg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pic>
        <p:nvPicPr>
          <p:cNvPr id="5" name="Picture 4" descr="bt.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28600" y="4705350"/>
            <a:ext cx="515252" cy="386439"/>
          </a:xfrm>
          <a:prstGeom prst="rect">
            <a:avLst/>
          </a:prstGeom>
        </p:spPr>
      </p:pic>
      <p:sp>
        <p:nvSpPr>
          <p:cNvPr id="3" name="Footer Placeholder 2"/>
          <p:cNvSpPr>
            <a:spLocks noGrp="1"/>
          </p:cNvSpPr>
          <p:nvPr>
            <p:ph type="ftr" sz="quarter" idx="3"/>
          </p:nvPr>
        </p:nvSpPr>
        <p:spPr>
          <a:xfrm>
            <a:off x="914400" y="4767263"/>
            <a:ext cx="7086600" cy="274637"/>
          </a:xfrm>
          <a:prstGeom prst="rect">
            <a:avLst/>
          </a:prstGeom>
        </p:spPr>
        <p:txBody>
          <a:bodyPr vert="horz" lIns="91440" tIns="45720" rIns="91440" bIns="45720" rtlCol="0" anchor="ctr"/>
          <a:lstStyle>
            <a:lvl1pPr algn="ctr">
              <a:defRPr lang="en-US" sz="1600" b="0" i="0" kern="1200" cap="all" dirty="0">
                <a:solidFill>
                  <a:srgbClr val="A6A6A6"/>
                </a:solidFill>
                <a:latin typeface="Franklin Gothic Medium"/>
                <a:ea typeface="+mn-ea"/>
                <a:cs typeface="Franklin Gothic Medium"/>
              </a:defRPr>
            </a:lvl1pPr>
          </a:lstStyle>
          <a:p>
            <a:endParaRPr lang="en-US" dirty="0"/>
          </a:p>
        </p:txBody>
      </p:sp>
      <p:sp>
        <p:nvSpPr>
          <p:cNvPr id="6" name="Slide Number Placeholder 5"/>
          <p:cNvSpPr>
            <a:spLocks noGrp="1"/>
          </p:cNvSpPr>
          <p:nvPr>
            <p:ph type="sldNum" sz="quarter" idx="4"/>
          </p:nvPr>
        </p:nvSpPr>
        <p:spPr>
          <a:xfrm>
            <a:off x="8229600" y="4767263"/>
            <a:ext cx="685800" cy="274637"/>
          </a:xfrm>
          <a:prstGeom prst="rect">
            <a:avLst/>
          </a:prstGeom>
        </p:spPr>
        <p:txBody>
          <a:bodyPr vert="horz" lIns="91440" tIns="45720" rIns="91440" bIns="45720" rtlCol="0" anchor="ctr"/>
          <a:lstStyle>
            <a:lvl1pPr marL="0" algn="r" defTabSz="914400" rtl="0" eaLnBrk="1" latinLnBrk="0" hangingPunct="1">
              <a:defRPr lang="en-US" sz="1400" b="1" kern="1200" smtClean="0">
                <a:solidFill>
                  <a:srgbClr val="A6A6A6"/>
                </a:solidFill>
                <a:latin typeface="Franklin Gothic Book"/>
                <a:ea typeface="+mn-ea"/>
                <a:cs typeface="Franklin Gothic Book"/>
              </a:defRPr>
            </a:lvl1pPr>
          </a:lstStyle>
          <a:p>
            <a:fld id="{8C643806-CA3A-2345-86A9-8492AD97AE76}" type="slidenum">
              <a:rPr lang="en-US" smtClean="0"/>
              <a:pPr/>
              <a:t>‹#›</a:t>
            </a:fld>
            <a:endParaRPr lang="en-US" dirty="0"/>
          </a:p>
        </p:txBody>
      </p:sp>
    </p:spTree>
    <p:extLst>
      <p:ext uri="{BB962C8B-B14F-4D97-AF65-F5344CB8AC3E}">
        <p14:creationId xmlns:p14="http://schemas.microsoft.com/office/powerpoint/2010/main" val="28475918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6" r:id="rId4"/>
    <p:sldLayoutId id="2147483827" r:id="rId5"/>
    <p:sldLayoutId id="2147483828" r:id="rId6"/>
    <p:sldLayoutId id="2147483829" r:id="rId7"/>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cap="all">
          <a:solidFill>
            <a:schemeClr val="tx1">
              <a:lumMod val="85000"/>
              <a:lumOff val="15000"/>
            </a:schemeClr>
          </a:solidFill>
          <a:latin typeface="Helvetica Neue Bold Condensed"/>
          <a:ea typeface="+mj-ea"/>
          <a:cs typeface="Helvetica Neue Bold Condensed"/>
        </a:defRPr>
      </a:lvl1pPr>
    </p:titleStyle>
    <p:bodyStyle>
      <a:lvl1pPr marL="0" indent="0" algn="l" defTabSz="914400" rtl="0" eaLnBrk="1" latinLnBrk="0" hangingPunct="1">
        <a:spcBef>
          <a:spcPct val="20000"/>
        </a:spcBef>
        <a:buFont typeface="Arial" pitchFamily="34" charset="0"/>
        <a:buNone/>
        <a:defRPr sz="3200" b="0" i="0" kern="1200">
          <a:solidFill>
            <a:schemeClr val="tx1">
              <a:lumMod val="85000"/>
              <a:lumOff val="15000"/>
            </a:schemeClr>
          </a:solidFill>
          <a:latin typeface="Helvetica Neue Bold Condensed"/>
          <a:ea typeface="+mn-ea"/>
          <a:cs typeface="Helvetica Neue Bold Condensed"/>
        </a:defRPr>
      </a:lvl1pPr>
      <a:lvl2pPr marL="742950" indent="-285750" algn="l" defTabSz="914400" rtl="0" eaLnBrk="1" latinLnBrk="0" hangingPunct="1">
        <a:spcBef>
          <a:spcPct val="20000"/>
        </a:spcBef>
        <a:buFont typeface="Arial"/>
        <a:buChar char="•"/>
        <a:defRPr sz="2800" kern="1200">
          <a:solidFill>
            <a:schemeClr val="tx1">
              <a:lumMod val="85000"/>
              <a:lumOff val="15000"/>
            </a:schemeClr>
          </a:solidFill>
          <a:latin typeface="Helvetica Neue Bold Condensed"/>
          <a:ea typeface="+mn-ea"/>
          <a:cs typeface="Helvetica Neue Bold Condensed"/>
        </a:defRPr>
      </a:lvl2pPr>
      <a:lvl3pPr marL="1143000" indent="-228600" algn="l" defTabSz="914400" rtl="0" eaLnBrk="1" latinLnBrk="0" hangingPunct="1">
        <a:spcBef>
          <a:spcPct val="20000"/>
        </a:spcBef>
        <a:buFont typeface="Lucida Grande"/>
        <a:buChar char="›"/>
        <a:defRPr sz="2400" kern="1200">
          <a:solidFill>
            <a:schemeClr val="tx1">
              <a:lumMod val="85000"/>
              <a:lumOff val="15000"/>
            </a:schemeClr>
          </a:solidFill>
          <a:latin typeface="Helvetica Neue Bold Condensed"/>
          <a:ea typeface="+mn-ea"/>
          <a:cs typeface="Helvetica Neue Bold Condensed"/>
        </a:defRPr>
      </a:lvl3pPr>
      <a:lvl4pPr marL="1600200" indent="-228600" algn="l" defTabSz="914400" rtl="0" eaLnBrk="1" latinLnBrk="0" hangingPunct="1">
        <a:spcBef>
          <a:spcPct val="20000"/>
        </a:spcBef>
        <a:buFont typeface="Arial"/>
        <a:buChar char="•"/>
        <a:defRPr sz="2000" kern="1200">
          <a:solidFill>
            <a:schemeClr val="tx1">
              <a:lumMod val="85000"/>
              <a:lumOff val="15000"/>
            </a:schemeClr>
          </a:solidFill>
          <a:latin typeface="Helvetica Neue Bold Condensed"/>
          <a:ea typeface="+mn-ea"/>
          <a:cs typeface="Helvetica Neue Bold Condensed"/>
        </a:defRPr>
      </a:lvl4pPr>
      <a:lvl5pPr marL="2057400" indent="-228600" algn="l" defTabSz="914400" rtl="0" eaLnBrk="1" latinLnBrk="0" hangingPunct="1">
        <a:spcBef>
          <a:spcPct val="20000"/>
        </a:spcBef>
        <a:buFont typeface="Lucida Grande"/>
        <a:buChar char="›"/>
        <a:defRPr sz="2000" kern="1200">
          <a:solidFill>
            <a:schemeClr val="tx1">
              <a:lumMod val="85000"/>
              <a:lumOff val="15000"/>
            </a:schemeClr>
          </a:solidFill>
          <a:latin typeface="Helvetica Neue Bold Condensed"/>
          <a:ea typeface="+mn-ea"/>
          <a:cs typeface="Helvetica Neue Bold Condensed"/>
        </a:defRPr>
      </a:lvl5pPr>
      <a:lvl6pPr marL="2514600" indent="-228600" algn="l" defTabSz="914400" rtl="0" eaLnBrk="1" latinLnBrk="0" hangingPunct="1">
        <a:spcBef>
          <a:spcPct val="20000"/>
        </a:spcBef>
        <a:buFont typeface="Lucida Grande"/>
        <a:buChar char="»"/>
        <a:defRPr sz="2000" i="1" kern="1200">
          <a:solidFill>
            <a:schemeClr val="tx1">
              <a:lumMod val="85000"/>
              <a:lumOff val="15000"/>
            </a:schemeClr>
          </a:solidFill>
          <a:latin typeface="Georgia"/>
          <a:ea typeface="+mn-ea"/>
          <a:cs typeface="Georgia"/>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58000" y="4767263"/>
            <a:ext cx="2133600" cy="274637"/>
          </a:xfrm>
          <a:prstGeom prst="rect">
            <a:avLst/>
          </a:prstGeom>
        </p:spPr>
        <p:txBody>
          <a:bodyPr vert="horz" lIns="91440" tIns="45720" rIns="91440" bIns="45720" rtlCol="0" anchor="ctr"/>
          <a:lstStyle>
            <a:lvl1pPr>
              <a:defRPr lang="en-US" sz="1600" b="0" i="0" cap="all" smtClean="0">
                <a:solidFill>
                  <a:srgbClr val="A6A6A6"/>
                </a:solidFill>
                <a:latin typeface="Franklin Gothic Medium"/>
                <a:cs typeface="Franklin Gothic Medium"/>
              </a:defRPr>
            </a:lvl1pPr>
          </a:lstStyle>
          <a:p>
            <a:pPr algn="r"/>
            <a:fld id="{FF0DA12C-6C71-EA42-80B2-C84EF7F53D50}" type="slidenum">
              <a:rPr lang="en-US" smtClean="0"/>
              <a:pPr algn="r"/>
              <a:t>‹#›</a:t>
            </a:fld>
            <a:endParaRPr lang="en-US" dirty="0"/>
          </a:p>
        </p:txBody>
      </p:sp>
    </p:spTree>
    <p:extLst>
      <p:ext uri="{BB962C8B-B14F-4D97-AF65-F5344CB8AC3E}">
        <p14:creationId xmlns:p14="http://schemas.microsoft.com/office/powerpoint/2010/main" val="3012439386"/>
      </p:ext>
    </p:extLst>
  </p:cSld>
  <p:clrMap bg1="lt1" tx1="dk1" bg2="lt2" tx2="dk2" accent1="accent1" accent2="accent2" accent3="accent3" accent4="accent4" accent5="accent5" accent6="accent6" hlink="hlink" folHlink="folHlink"/>
  <p:sldLayoutIdLst>
    <p:sldLayoutId id="2147483821"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tiny.cc/midcamp_migrate_code" TargetMode="External"/><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midcamp2018_migrate.dd:8083/rover/migr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tiny.cc/d8migrat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6783806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need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10</a:t>
            </a:fld>
            <a:endParaRPr lang="en-US" dirty="0"/>
          </a:p>
        </p:txBody>
      </p:sp>
      <p:sp>
        <p:nvSpPr>
          <p:cNvPr id="5" name="Text Placeholder 4"/>
          <p:cNvSpPr>
            <a:spLocks noGrp="1"/>
          </p:cNvSpPr>
          <p:nvPr>
            <p:ph type="body" sz="quarter" idx="13"/>
          </p:nvPr>
        </p:nvSpPr>
        <p:spPr/>
        <p:txBody>
          <a:bodyPr/>
          <a:lstStyle/>
          <a:p>
            <a:r>
              <a:rPr lang="en-US" dirty="0" smtClean="0"/>
              <a:t>Migrate is in Core now, so you already have it. But to be really productive with it, you need some more stuff.</a:t>
            </a:r>
          </a:p>
          <a:p>
            <a:pPr marL="285750" indent="-285750">
              <a:buFont typeface="Arial"/>
              <a:buChar char="•"/>
            </a:pPr>
            <a:r>
              <a:rPr lang="en-US" dirty="0" smtClean="0"/>
              <a:t>Absolute must-haves:</a:t>
            </a:r>
          </a:p>
          <a:p>
            <a:pPr marL="1028700" lvl="1"/>
            <a:r>
              <a:rPr lang="en-US" dirty="0" err="1"/>
              <a:t>m</a:t>
            </a:r>
            <a:r>
              <a:rPr lang="en-US" dirty="0" err="1" smtClean="0"/>
              <a:t>igrate_plus</a:t>
            </a:r>
            <a:endParaRPr lang="en-US" dirty="0" smtClean="0"/>
          </a:p>
          <a:p>
            <a:pPr marL="1028700" lvl="1"/>
            <a:r>
              <a:rPr lang="en-US" dirty="0" err="1"/>
              <a:t>m</a:t>
            </a:r>
            <a:r>
              <a:rPr lang="en-US" dirty="0" err="1" smtClean="0"/>
              <a:t>igrate_tools</a:t>
            </a:r>
            <a:endParaRPr lang="en-US" dirty="0" smtClean="0"/>
          </a:p>
          <a:p>
            <a:pPr marL="285750" indent="-285750">
              <a:buFont typeface="Arial"/>
              <a:buChar char="•"/>
            </a:pPr>
            <a:r>
              <a:rPr lang="en-US" dirty="0" smtClean="0"/>
              <a:t>Something that makes stuff way easier:</a:t>
            </a:r>
          </a:p>
          <a:p>
            <a:pPr marL="1028700" lvl="1"/>
            <a:r>
              <a:rPr lang="en-US" dirty="0" err="1" smtClean="0"/>
              <a:t>migrate_devel</a:t>
            </a:r>
            <a:endParaRPr lang="en-US" dirty="0" smtClean="0"/>
          </a:p>
          <a:p>
            <a:pPr marL="1028700" lvl="1"/>
            <a:r>
              <a:rPr lang="en-US" dirty="0" err="1" smtClean="0"/>
              <a:t>config_update</a:t>
            </a:r>
            <a:endParaRPr lang="en-US" dirty="0" smtClean="0"/>
          </a:p>
        </p:txBody>
      </p:sp>
    </p:spTree>
    <p:extLst>
      <p:ext uri="{BB962C8B-B14F-4D97-AF65-F5344CB8AC3E}">
        <p14:creationId xmlns:p14="http://schemas.microsoft.com/office/powerpoint/2010/main" val="2886390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11</a:t>
            </a:fld>
            <a:endParaRPr lang="en-US" dirty="0"/>
          </a:p>
        </p:txBody>
      </p:sp>
      <p:sp>
        <p:nvSpPr>
          <p:cNvPr id="7" name="Text Placeholder 6"/>
          <p:cNvSpPr>
            <a:spLocks noGrp="1"/>
          </p:cNvSpPr>
          <p:nvPr>
            <p:ph type="body" sz="quarter" idx="12"/>
          </p:nvPr>
        </p:nvSpPr>
        <p:spPr/>
        <p:txBody>
          <a:bodyPr/>
          <a:lstStyle/>
          <a:p>
            <a:r>
              <a:rPr lang="en-US" dirty="0" smtClean="0"/>
              <a:t>Create a new module. (Just a directory and a .</a:t>
            </a:r>
            <a:r>
              <a:rPr lang="en-US" dirty="0" err="1" smtClean="0"/>
              <a:t>info.yml</a:t>
            </a:r>
            <a:r>
              <a:rPr lang="en-US" dirty="0" smtClean="0"/>
              <a:t> file). (Or </a:t>
            </a:r>
            <a:r>
              <a:rPr lang="en-US" dirty="0" err="1" smtClean="0">
                <a:latin typeface="Consolas"/>
                <a:cs typeface="Consolas"/>
              </a:rPr>
              <a:t>drupal</a:t>
            </a:r>
            <a:r>
              <a:rPr lang="en-US" dirty="0" smtClean="0">
                <a:latin typeface="Consolas"/>
                <a:cs typeface="Consolas"/>
              </a:rPr>
              <a:t> </a:t>
            </a:r>
            <a:r>
              <a:rPr lang="en-US" dirty="0" err="1" smtClean="0">
                <a:latin typeface="Consolas"/>
                <a:cs typeface="Consolas"/>
              </a:rPr>
              <a:t>gm</a:t>
            </a:r>
            <a:r>
              <a:rPr lang="en-US" dirty="0" smtClean="0"/>
              <a:t>)</a:t>
            </a:r>
          </a:p>
          <a:p>
            <a:r>
              <a:rPr lang="en-US" dirty="0" smtClean="0"/>
              <a:t>Create directory </a:t>
            </a:r>
            <a:r>
              <a:rPr lang="en-US" dirty="0" err="1" smtClean="0">
                <a:latin typeface="Consolas"/>
                <a:cs typeface="Consolas"/>
              </a:rPr>
              <a:t>config</a:t>
            </a:r>
            <a:r>
              <a:rPr lang="en-US" dirty="0" smtClean="0">
                <a:latin typeface="Consolas"/>
                <a:cs typeface="Consolas"/>
              </a:rPr>
              <a:t>/install</a:t>
            </a:r>
            <a:r>
              <a:rPr lang="en-US" dirty="0" smtClean="0"/>
              <a:t>.</a:t>
            </a:r>
          </a:p>
          <a:p>
            <a:r>
              <a:rPr lang="en-US" dirty="0" smtClean="0"/>
              <a:t>Add a </a:t>
            </a:r>
            <a:r>
              <a:rPr lang="en-US" dirty="0" err="1" smtClean="0"/>
              <a:t>config</a:t>
            </a:r>
            <a:r>
              <a:rPr lang="en-US" dirty="0" smtClean="0"/>
              <a:t> file for a group in </a:t>
            </a:r>
            <a:r>
              <a:rPr lang="en-US" dirty="0" err="1">
                <a:latin typeface="Consolas"/>
                <a:cs typeface="Consolas"/>
              </a:rPr>
              <a:t>config</a:t>
            </a:r>
            <a:r>
              <a:rPr lang="en-US" dirty="0">
                <a:latin typeface="Consolas"/>
                <a:cs typeface="Consolas"/>
              </a:rPr>
              <a:t>/install</a:t>
            </a:r>
            <a:r>
              <a:rPr lang="en-US" dirty="0" smtClean="0"/>
              <a:t>.</a:t>
            </a:r>
          </a:p>
          <a:p>
            <a:r>
              <a:rPr lang="en-US" dirty="0" smtClean="0"/>
              <a:t>Add a </a:t>
            </a:r>
            <a:r>
              <a:rPr lang="en-US" dirty="0" err="1" smtClean="0"/>
              <a:t>config</a:t>
            </a:r>
            <a:r>
              <a:rPr lang="en-US" dirty="0" smtClean="0"/>
              <a:t> file for a migration in </a:t>
            </a:r>
            <a:r>
              <a:rPr lang="en-US" dirty="0" err="1">
                <a:latin typeface="Consolas"/>
                <a:cs typeface="Consolas"/>
              </a:rPr>
              <a:t>config</a:t>
            </a:r>
            <a:r>
              <a:rPr lang="en-US" dirty="0">
                <a:latin typeface="Consolas"/>
                <a:cs typeface="Consolas"/>
              </a:rPr>
              <a:t>/install</a:t>
            </a:r>
            <a:r>
              <a:rPr lang="en-US" dirty="0" smtClean="0"/>
              <a:t>.</a:t>
            </a:r>
          </a:p>
          <a:p>
            <a:r>
              <a:rPr lang="en-US" dirty="0" smtClean="0"/>
              <a:t>Enable the module.</a:t>
            </a:r>
          </a:p>
          <a:p>
            <a:r>
              <a:rPr lang="en-US" dirty="0" smtClean="0"/>
              <a:t>Run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ms</a:t>
            </a:r>
            <a:r>
              <a:rPr lang="en-US" dirty="0" smtClean="0">
                <a:latin typeface="Consolas"/>
                <a:cs typeface="Consolas"/>
              </a:rPr>
              <a:t> </a:t>
            </a:r>
            <a:r>
              <a:rPr lang="en-US" dirty="0" smtClean="0"/>
              <a:t>to see it in the list.</a:t>
            </a:r>
          </a:p>
          <a:p>
            <a:r>
              <a:rPr lang="en-US" dirty="0" err="1" smtClean="0"/>
              <a:t>Drush</a:t>
            </a:r>
            <a:r>
              <a:rPr lang="en-US" dirty="0" smtClean="0"/>
              <a:t>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t> to run it.</a:t>
            </a:r>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do it</a:t>
            </a:r>
            <a:endParaRPr lang="en-US" dirty="0">
              <a:latin typeface="Franklin Gothic Medium"/>
              <a:cs typeface="Franklin Gothic Medium"/>
            </a:endParaRPr>
          </a:p>
        </p:txBody>
      </p:sp>
      <p:pic>
        <p:nvPicPr>
          <p:cNvPr id="3" name="Picture 2"/>
          <p:cNvPicPr>
            <a:picLocks noChangeAspect="1"/>
          </p:cNvPicPr>
          <p:nvPr/>
        </p:nvPicPr>
        <p:blipFill>
          <a:blip r:embed="rId3"/>
          <a:stretch>
            <a:fillRect/>
          </a:stretch>
        </p:blipFill>
        <p:spPr>
          <a:xfrm>
            <a:off x="5029200" y="1657350"/>
            <a:ext cx="3835400" cy="2224078"/>
          </a:xfrm>
          <a:prstGeom prst="rect">
            <a:avLst/>
          </a:prstGeom>
        </p:spPr>
      </p:pic>
    </p:spTree>
    <p:extLst>
      <p:ext uri="{BB962C8B-B14F-4D97-AF65-F5344CB8AC3E}">
        <p14:creationId xmlns:p14="http://schemas.microsoft.com/office/powerpoint/2010/main" val="32038487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12</a:t>
            </a:fld>
            <a:endParaRPr lang="en-US" dirty="0"/>
          </a:p>
        </p:txBody>
      </p:sp>
      <p:sp>
        <p:nvSpPr>
          <p:cNvPr id="7" name="Text Placeholder 6"/>
          <p:cNvSpPr>
            <a:spLocks noGrp="1"/>
          </p:cNvSpPr>
          <p:nvPr>
            <p:ph type="body" sz="quarter" idx="12"/>
          </p:nvPr>
        </p:nvSpPr>
        <p:spPr>
          <a:xfrm>
            <a:off x="304800" y="1352550"/>
            <a:ext cx="4648200" cy="2819400"/>
          </a:xfrm>
        </p:spPr>
        <p:txBody>
          <a:bodyPr/>
          <a:lstStyle/>
          <a:p>
            <a:r>
              <a:rPr lang="en-US" dirty="0" smtClean="0"/>
              <a:t>Helper module.</a:t>
            </a:r>
          </a:p>
          <a:p>
            <a:r>
              <a:rPr lang="en-US" dirty="0" smtClean="0"/>
              <a:t>Run </a:t>
            </a:r>
            <a:r>
              <a:rPr lang="en-US" dirty="0" err="1" smtClean="0"/>
              <a:t>MigrateExecutable</a:t>
            </a:r>
            <a:r>
              <a:rPr lang="en-US" dirty="0" smtClean="0"/>
              <a:t>-&gt;</a:t>
            </a:r>
            <a:r>
              <a:rPr lang="en-US" dirty="0" err="1" smtClean="0"/>
              <a:t>processRow</a:t>
            </a:r>
            <a:r>
              <a:rPr lang="en-US" dirty="0" smtClean="0"/>
              <a:t>() without saving the row.</a:t>
            </a:r>
            <a:endParaRPr lang="en-US" dirty="0"/>
          </a:p>
          <a:p>
            <a:r>
              <a:rPr lang="en-US" dirty="0" smtClean="0"/>
              <a:t>Don’t try to copy that! The code is at </a:t>
            </a:r>
            <a:br>
              <a:rPr lang="en-US" dirty="0" smtClean="0"/>
            </a:br>
            <a:r>
              <a:rPr lang="en-US" sz="1400" dirty="0" smtClean="0">
                <a:cs typeface="Consolas"/>
                <a:hlinkClick r:id="rId3"/>
              </a:rPr>
              <a:t>http://tiny.cc/d8migrate</a:t>
            </a:r>
            <a:endParaRPr lang="en-US" sz="1400" dirty="0" smtClean="0">
              <a:cs typeface="Consolas"/>
            </a:endParaRPr>
          </a:p>
          <a:p>
            <a:pPr marL="0" indent="0">
              <a:buNone/>
            </a:pPr>
            <a:endParaRPr lang="en-US" dirty="0" smtClean="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test it</a:t>
            </a:r>
            <a:endParaRPr lang="en-US" dirty="0">
              <a:latin typeface="Franklin Gothic Medium"/>
              <a:cs typeface="Franklin Gothic Medium"/>
            </a:endParaRPr>
          </a:p>
        </p:txBody>
      </p:sp>
      <p:pic>
        <p:nvPicPr>
          <p:cNvPr id="3" name="Picture 2"/>
          <p:cNvPicPr>
            <a:picLocks noChangeAspect="1"/>
          </p:cNvPicPr>
          <p:nvPr/>
        </p:nvPicPr>
        <p:blipFill>
          <a:blip r:embed="rId4"/>
          <a:stretch>
            <a:fillRect/>
          </a:stretch>
        </p:blipFill>
        <p:spPr>
          <a:xfrm>
            <a:off x="5105400" y="742951"/>
            <a:ext cx="3220815" cy="4038600"/>
          </a:xfrm>
          <a:prstGeom prst="rect">
            <a:avLst/>
          </a:prstGeom>
        </p:spPr>
      </p:pic>
    </p:spTree>
    <p:extLst>
      <p:ext uri="{BB962C8B-B14F-4D97-AF65-F5344CB8AC3E}">
        <p14:creationId xmlns:p14="http://schemas.microsoft.com/office/powerpoint/2010/main" val="15084797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source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927218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14</a:t>
            </a:fld>
            <a:endParaRPr lang="en-US" dirty="0"/>
          </a:p>
        </p:txBody>
      </p:sp>
      <p:sp>
        <p:nvSpPr>
          <p:cNvPr id="5" name="Text Placeholder 4"/>
          <p:cNvSpPr>
            <a:spLocks noGrp="1"/>
          </p:cNvSpPr>
          <p:nvPr>
            <p:ph type="body" sz="quarter" idx="13"/>
          </p:nvPr>
        </p:nvSpPr>
        <p:spPr/>
        <p:txBody>
          <a:bodyPr/>
          <a:lstStyle/>
          <a:p>
            <a:r>
              <a:rPr lang="en-US" dirty="0" smtClean="0"/>
              <a:t>Source plugins get data. I rarely have to write a custom source.</a:t>
            </a:r>
          </a:p>
          <a:p>
            <a:r>
              <a:rPr lang="en-US" dirty="0" smtClean="0"/>
              <a:t>There are source plugins out there already for:</a:t>
            </a:r>
          </a:p>
          <a:p>
            <a:pPr marL="285750" indent="-285750">
              <a:buFont typeface="Arial"/>
              <a:buChar char="•"/>
            </a:pPr>
            <a:r>
              <a:rPr lang="en-US" dirty="0" smtClean="0"/>
              <a:t>JSON</a:t>
            </a:r>
          </a:p>
          <a:p>
            <a:pPr marL="285750" indent="-285750">
              <a:buFont typeface="Arial"/>
              <a:buChar char="•"/>
            </a:pPr>
            <a:r>
              <a:rPr lang="en-US" dirty="0" smtClean="0"/>
              <a:t>CSV</a:t>
            </a:r>
          </a:p>
          <a:p>
            <a:pPr marL="285750" indent="-285750">
              <a:buFont typeface="Arial"/>
              <a:buChar char="•"/>
            </a:pPr>
            <a:r>
              <a:rPr lang="en-US" dirty="0" smtClean="0"/>
              <a:t>Files in a directory structure</a:t>
            </a:r>
          </a:p>
          <a:p>
            <a:pPr marL="285750" indent="-285750">
              <a:buFont typeface="Arial"/>
              <a:buChar char="•"/>
            </a:pPr>
            <a:r>
              <a:rPr lang="en-US" dirty="0" smtClean="0"/>
              <a:t>Different versions of Drupal</a:t>
            </a:r>
          </a:p>
          <a:p>
            <a:pPr marL="285750" indent="-285750">
              <a:buFont typeface="Arial"/>
              <a:buChar char="•"/>
            </a:pPr>
            <a:r>
              <a:rPr lang="en-US" dirty="0" smtClean="0"/>
              <a:t>MySQL</a:t>
            </a:r>
          </a:p>
        </p:txBody>
      </p:sp>
    </p:spTree>
    <p:extLst>
      <p:ext uri="{BB962C8B-B14F-4D97-AF65-F5344CB8AC3E}">
        <p14:creationId xmlns:p14="http://schemas.microsoft.com/office/powerpoint/2010/main" val="38820220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Source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15</a:t>
            </a:fld>
            <a:endParaRPr lang="en-US" dirty="0"/>
          </a:p>
        </p:txBody>
      </p:sp>
      <p:sp>
        <p:nvSpPr>
          <p:cNvPr id="5" name="Text Placeholder 4"/>
          <p:cNvSpPr>
            <a:spLocks noGrp="1"/>
          </p:cNvSpPr>
          <p:nvPr>
            <p:ph type="body" sz="quarter" idx="13"/>
          </p:nvPr>
        </p:nvSpPr>
        <p:spPr/>
        <p:txBody>
          <a:bodyPr/>
          <a:lstStyle/>
          <a:p>
            <a:r>
              <a:rPr lang="en-US" dirty="0" smtClean="0"/>
              <a:t>Look at </a:t>
            </a:r>
            <a:r>
              <a:rPr lang="en-US" dirty="0" err="1" smtClean="0"/>
              <a:t>migrate_source_directory</a:t>
            </a:r>
            <a:r>
              <a:rPr lang="en-US" dirty="0" smtClean="0"/>
              <a:t> and its Directory plugin. It’s a great pattern to follow.</a:t>
            </a:r>
          </a:p>
          <a:p>
            <a:r>
              <a:rPr lang="en-US" dirty="0" smtClean="0"/>
              <a:t>You need:</a:t>
            </a:r>
          </a:p>
          <a:p>
            <a:pPr marL="285750" indent="-285750">
              <a:buFont typeface="Arial"/>
              <a:buChar char="•"/>
            </a:pPr>
            <a:r>
              <a:rPr lang="en-US" dirty="0" err="1" smtClean="0"/>
              <a:t>initializeIterator</a:t>
            </a:r>
            <a:r>
              <a:rPr lang="en-US" dirty="0" smtClean="0"/>
              <a:t>() </a:t>
            </a:r>
            <a:r>
              <a:rPr lang="mr-IN" dirty="0" smtClean="0"/>
              <a:t>–</a:t>
            </a:r>
            <a:r>
              <a:rPr lang="en-US" dirty="0"/>
              <a:t> </a:t>
            </a:r>
            <a:r>
              <a:rPr lang="en-US" dirty="0" smtClean="0"/>
              <a:t>returns an iterator of your data</a:t>
            </a:r>
          </a:p>
          <a:p>
            <a:pPr marL="285750" indent="-285750">
              <a:buFont typeface="Arial"/>
              <a:buChar char="•"/>
            </a:pPr>
            <a:r>
              <a:rPr lang="en-US" dirty="0" smtClean="0"/>
              <a:t>fields() </a:t>
            </a:r>
            <a:r>
              <a:rPr lang="mr-IN" dirty="0" smtClean="0"/>
              <a:t>–</a:t>
            </a:r>
            <a:r>
              <a:rPr lang="en-US" dirty="0" smtClean="0"/>
              <a:t> returns an array of the fields available for this source</a:t>
            </a:r>
          </a:p>
          <a:p>
            <a:pPr marL="285750" indent="-285750">
              <a:buFont typeface="Arial"/>
              <a:buChar char="•"/>
            </a:pPr>
            <a:r>
              <a:rPr lang="en-US" dirty="0" err="1" smtClean="0"/>
              <a:t>getIDs</a:t>
            </a:r>
            <a:r>
              <a:rPr lang="en-US" dirty="0" smtClean="0"/>
              <a:t>() </a:t>
            </a:r>
            <a:r>
              <a:rPr lang="mr-IN" dirty="0" smtClean="0"/>
              <a:t>–</a:t>
            </a:r>
            <a:r>
              <a:rPr lang="en-US" dirty="0" smtClean="0"/>
              <a:t> returns which fields uniquely identify a row</a:t>
            </a:r>
          </a:p>
          <a:p>
            <a:r>
              <a:rPr lang="en-US" dirty="0" smtClean="0"/>
              <a:t>Look at </a:t>
            </a:r>
            <a:r>
              <a:rPr lang="en-US" dirty="0" err="1" smtClean="0"/>
              <a:t>SourcePluginBase</a:t>
            </a:r>
            <a:r>
              <a:rPr lang="en-US" dirty="0" smtClean="0"/>
              <a:t>. Its doc isn’t quite correct, though.</a:t>
            </a:r>
          </a:p>
        </p:txBody>
      </p:sp>
    </p:spTree>
    <p:extLst>
      <p:ext uri="{BB962C8B-B14F-4D97-AF65-F5344CB8AC3E}">
        <p14:creationId xmlns:p14="http://schemas.microsoft.com/office/powerpoint/2010/main" val="24412708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16</a:t>
            </a:fld>
            <a:endParaRPr lang="en-US" dirty="0"/>
          </a:p>
        </p:txBody>
      </p:sp>
      <p:sp>
        <p:nvSpPr>
          <p:cNvPr id="5" name="Text Placeholder 4"/>
          <p:cNvSpPr>
            <a:spLocks noGrp="1"/>
          </p:cNvSpPr>
          <p:nvPr>
            <p:ph type="body" sz="quarter" idx="13"/>
          </p:nvPr>
        </p:nvSpPr>
        <p:spPr>
          <a:xfrm>
            <a:off x="304800" y="1219200"/>
            <a:ext cx="7620000" cy="3028950"/>
          </a:xfrm>
        </p:spPr>
        <p:txBody>
          <a:bodyPr/>
          <a:lstStyle/>
          <a:p>
            <a:r>
              <a:rPr lang="en-US" dirty="0" smtClean="0"/>
              <a:t>Let’s look at the results of a source row. We’ll use a </a:t>
            </a:r>
            <a:r>
              <a:rPr lang="en-US" dirty="0" err="1" smtClean="0"/>
              <a:t>migrate_source_csv</a:t>
            </a:r>
            <a:r>
              <a:rPr lang="en-US" dirty="0" smtClean="0"/>
              <a:t> and a list of cars.</a:t>
            </a:r>
          </a:p>
          <a:p>
            <a:endParaRPr lang="en-US" dirty="0"/>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a:t>
            </a:r>
            <a:r>
              <a:rPr lang="en-US" dirty="0" smtClean="0">
                <a:latin typeface="Consolas"/>
                <a:cs typeface="Consolas"/>
              </a:rPr>
              <a:t>meteorites</a:t>
            </a:r>
            <a:r>
              <a:rPr lang="en-US" dirty="0" smtClean="0">
                <a:latin typeface="Consolas"/>
                <a:cs typeface="Consolas"/>
              </a:rPr>
              <a:t>'</a:t>
            </a:r>
            <a:r>
              <a:rPr lang="en-US" dirty="0">
                <a:latin typeface="Consolas"/>
                <a:cs typeface="Consolas"/>
              </a:rPr>
              <a:t>, 1, FALSE);</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p:txBody>
      </p:sp>
    </p:spTree>
    <p:extLst>
      <p:ext uri="{BB962C8B-B14F-4D97-AF65-F5344CB8AC3E}">
        <p14:creationId xmlns:p14="http://schemas.microsoft.com/office/powerpoint/2010/main" val="14373908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process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28354759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18</a:t>
            </a:fld>
            <a:endParaRPr lang="en-US" dirty="0"/>
          </a:p>
        </p:txBody>
      </p:sp>
      <p:sp>
        <p:nvSpPr>
          <p:cNvPr id="5" name="Text Placeholder 4"/>
          <p:cNvSpPr>
            <a:spLocks noGrp="1"/>
          </p:cNvSpPr>
          <p:nvPr>
            <p:ph type="body" sz="quarter" idx="13"/>
          </p:nvPr>
        </p:nvSpPr>
        <p:spPr/>
        <p:txBody>
          <a:bodyPr/>
          <a:lstStyle/>
          <a:p>
            <a:r>
              <a:rPr lang="en-US" dirty="0" smtClean="0"/>
              <a:t>Process plugins do things to data. Your custom work will likely be here.</a:t>
            </a:r>
          </a:p>
          <a:p>
            <a:r>
              <a:rPr lang="en-US" dirty="0" smtClean="0"/>
              <a:t>See what’s already on your site with Drupal console:</a:t>
            </a:r>
          </a:p>
          <a:p>
            <a:r>
              <a:rPr lang="en-US" dirty="0" err="1">
                <a:latin typeface="Consolas"/>
                <a:cs typeface="Consolas"/>
              </a:rPr>
              <a:t>drupal</a:t>
            </a:r>
            <a:r>
              <a:rPr lang="en-US" dirty="0">
                <a:latin typeface="Consolas"/>
                <a:cs typeface="Consolas"/>
              </a:rPr>
              <a:t> </a:t>
            </a:r>
            <a:r>
              <a:rPr lang="en-US" dirty="0" err="1">
                <a:latin typeface="Consolas"/>
                <a:cs typeface="Consolas"/>
              </a:rPr>
              <a:t>debug:plugin</a:t>
            </a:r>
            <a:r>
              <a:rPr lang="en-US" dirty="0">
                <a:latin typeface="Consolas"/>
                <a:cs typeface="Consolas"/>
              </a:rPr>
              <a:t> </a:t>
            </a:r>
            <a:r>
              <a:rPr lang="en-US" dirty="0" err="1" smtClean="0">
                <a:latin typeface="Consolas"/>
                <a:cs typeface="Consolas"/>
              </a:rPr>
              <a:t>migrate.process</a:t>
            </a:r>
            <a:endParaRPr lang="en-US" dirty="0" smtClean="0">
              <a:latin typeface="Consolas"/>
              <a:cs typeface="Consolas"/>
            </a:endParaRPr>
          </a:p>
        </p:txBody>
      </p:sp>
      <p:pic>
        <p:nvPicPr>
          <p:cNvPr id="3" name="Picture 2"/>
          <p:cNvPicPr>
            <a:picLocks noChangeAspect="1"/>
          </p:cNvPicPr>
          <p:nvPr/>
        </p:nvPicPr>
        <p:blipFill>
          <a:blip r:embed="rId2"/>
          <a:stretch>
            <a:fillRect/>
          </a:stretch>
        </p:blipFill>
        <p:spPr>
          <a:xfrm>
            <a:off x="457200" y="2647950"/>
            <a:ext cx="8229600" cy="2101974"/>
          </a:xfrm>
          <a:prstGeom prst="rect">
            <a:avLst/>
          </a:prstGeom>
        </p:spPr>
      </p:pic>
    </p:spTree>
    <p:extLst>
      <p:ext uri="{BB962C8B-B14F-4D97-AF65-F5344CB8AC3E}">
        <p14:creationId xmlns:p14="http://schemas.microsoft.com/office/powerpoint/2010/main" val="262402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19</a:t>
            </a:fld>
            <a:endParaRPr lang="en-US" dirty="0"/>
          </a:p>
        </p:txBody>
      </p:sp>
      <p:sp>
        <p:nvSpPr>
          <p:cNvPr id="5" name="Text Placeholder 4"/>
          <p:cNvSpPr>
            <a:spLocks noGrp="1"/>
          </p:cNvSpPr>
          <p:nvPr>
            <p:ph type="body" sz="quarter" idx="13"/>
          </p:nvPr>
        </p:nvSpPr>
        <p:spPr/>
        <p:txBody>
          <a:bodyPr/>
          <a:lstStyle/>
          <a:p>
            <a:r>
              <a:rPr lang="en-US" dirty="0" smtClean="0"/>
              <a:t>Process plugins can be super simple. All you need is a </a:t>
            </a:r>
            <a:r>
              <a:rPr lang="en-US" dirty="0" smtClean="0">
                <a:latin typeface="Consolas"/>
                <a:cs typeface="Consolas"/>
              </a:rPr>
              <a:t>transform()</a:t>
            </a:r>
            <a:r>
              <a:rPr lang="en-US" dirty="0" smtClean="0"/>
              <a:t> method.</a:t>
            </a:r>
          </a:p>
          <a:p>
            <a:r>
              <a:rPr lang="en-US" dirty="0" smtClean="0"/>
              <a:t>Check out </a:t>
            </a:r>
            <a:r>
              <a:rPr lang="en-US" dirty="0" err="1" smtClean="0">
                <a:latin typeface="Consolas"/>
                <a:cs typeface="Consolas"/>
              </a:rPr>
              <a:t>ArrayPop</a:t>
            </a:r>
            <a:r>
              <a:rPr lang="en-US" dirty="0" smtClean="0"/>
              <a:t> in </a:t>
            </a:r>
            <a:r>
              <a:rPr lang="en-US" dirty="0" err="1" smtClean="0">
                <a:latin typeface="Consolas"/>
                <a:cs typeface="Consolas"/>
              </a:rPr>
              <a:t>migrate_plus</a:t>
            </a:r>
            <a:r>
              <a:rPr lang="en-US" dirty="0" smtClean="0"/>
              <a:t>. It’s just a </a:t>
            </a:r>
            <a:r>
              <a:rPr lang="en-US" dirty="0" smtClean="0">
                <a:latin typeface="Consolas"/>
                <a:cs typeface="Consolas"/>
              </a:rPr>
              <a:t>transform()</a:t>
            </a:r>
            <a:r>
              <a:rPr lang="en-US" dirty="0" smtClean="0"/>
              <a:t> method that checks to make sure </a:t>
            </a:r>
            <a:r>
              <a:rPr lang="en-US" dirty="0" smtClean="0">
                <a:latin typeface="Consolas"/>
                <a:cs typeface="Consolas"/>
              </a:rPr>
              <a:t>$value</a:t>
            </a:r>
            <a:r>
              <a:rPr lang="en-US" dirty="0" smtClean="0"/>
              <a:t> is an array, then does an </a:t>
            </a:r>
            <a:r>
              <a:rPr lang="en-US" dirty="0" err="1" smtClean="0">
                <a:latin typeface="Consolas"/>
                <a:cs typeface="Consolas"/>
              </a:rPr>
              <a:t>array_pop</a:t>
            </a:r>
            <a:r>
              <a:rPr lang="en-US" dirty="0" smtClean="0">
                <a:latin typeface="Consolas"/>
                <a:cs typeface="Consolas"/>
              </a:rPr>
              <a:t>()</a:t>
            </a:r>
            <a:r>
              <a:rPr lang="en-US" dirty="0" smtClean="0"/>
              <a:t> on it and returns it. </a:t>
            </a:r>
          </a:p>
          <a:p>
            <a:r>
              <a:rPr lang="en-US" dirty="0" smtClean="0"/>
              <a:t>Easy </a:t>
            </a:r>
            <a:r>
              <a:rPr lang="en-US" dirty="0" err="1" smtClean="0"/>
              <a:t>peasy</a:t>
            </a:r>
            <a:r>
              <a:rPr lang="en-US" dirty="0" smtClean="0"/>
              <a:t>!</a:t>
            </a:r>
          </a:p>
        </p:txBody>
      </p:sp>
    </p:spTree>
    <p:extLst>
      <p:ext uri="{BB962C8B-B14F-4D97-AF65-F5344CB8AC3E}">
        <p14:creationId xmlns:p14="http://schemas.microsoft.com/office/powerpoint/2010/main" val="714026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
        <p:nvSpPr>
          <p:cNvPr id="2" name="Title 1"/>
          <p:cNvSpPr>
            <a:spLocks noGrp="1"/>
          </p:cNvSpPr>
          <p:nvPr>
            <p:ph type="title"/>
          </p:nvPr>
        </p:nvSpPr>
        <p:spPr>
          <a:xfrm>
            <a:off x="914400" y="2800350"/>
            <a:ext cx="6705600" cy="571500"/>
          </a:xfrm>
        </p:spPr>
        <p:txBody>
          <a:bodyPr/>
          <a:lstStyle/>
          <a:p>
            <a:r>
              <a:rPr lang="en-US" dirty="0" smtClean="0"/>
              <a:t>Drupal 8 Migrate:</a:t>
            </a:r>
            <a:br>
              <a:rPr lang="en-US" dirty="0" smtClean="0"/>
            </a:br>
            <a:r>
              <a:rPr lang="en-US" dirty="0" smtClean="0"/>
              <a:t>it’s not rocket science</a:t>
            </a:r>
            <a:r>
              <a:rPr lang="mr-IN" dirty="0" smtClean="0"/>
              <a:t>…</a:t>
            </a:r>
            <a:r>
              <a:rPr lang="en-US" dirty="0" smtClean="0"/>
              <a:t> </a:t>
            </a:r>
            <a:endParaRPr lang="en-US" dirty="0"/>
          </a:p>
        </p:txBody>
      </p:sp>
    </p:spTree>
    <p:extLst>
      <p:ext uri="{BB962C8B-B14F-4D97-AF65-F5344CB8AC3E}">
        <p14:creationId xmlns:p14="http://schemas.microsoft.com/office/powerpoint/2010/main" val="20760192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our own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20</a:t>
            </a:fld>
            <a:endParaRPr lang="en-US" dirty="0"/>
          </a:p>
        </p:txBody>
      </p:sp>
      <p:sp>
        <p:nvSpPr>
          <p:cNvPr id="5" name="Text Placeholder 4"/>
          <p:cNvSpPr>
            <a:spLocks noGrp="1"/>
          </p:cNvSpPr>
          <p:nvPr>
            <p:ph type="body" sz="quarter" idx="13"/>
          </p:nvPr>
        </p:nvSpPr>
        <p:spPr/>
        <p:txBody>
          <a:bodyPr/>
          <a:lstStyle/>
          <a:p>
            <a:r>
              <a:rPr lang="en-US" dirty="0" smtClean="0"/>
              <a:t>Example time!</a:t>
            </a:r>
          </a:p>
          <a:p>
            <a:r>
              <a:rPr lang="en-US" dirty="0" smtClean="0"/>
              <a:t>Here is a process plugin to parse the contents of a PDF file using </a:t>
            </a:r>
            <a:r>
              <a:rPr lang="en-US" dirty="0" err="1" smtClean="0">
                <a:latin typeface="Consolas"/>
                <a:cs typeface="Consolas"/>
              </a:rPr>
              <a:t>smalot</a:t>
            </a:r>
            <a:r>
              <a:rPr lang="en-US" dirty="0" smtClean="0">
                <a:latin typeface="Consolas"/>
                <a:cs typeface="Consolas"/>
              </a:rPr>
              <a:t>/</a:t>
            </a:r>
            <a:r>
              <a:rPr lang="en-US" dirty="0" err="1" smtClean="0">
                <a:latin typeface="Consolas"/>
                <a:cs typeface="Consolas"/>
              </a:rPr>
              <a:t>pdfparser</a:t>
            </a:r>
            <a:r>
              <a:rPr lang="en-US" dirty="0" smtClean="0"/>
              <a:t>.</a:t>
            </a:r>
          </a:p>
          <a:p>
            <a:r>
              <a:rPr lang="en-US" dirty="0" smtClean="0"/>
              <a:t>First, the annotation.</a:t>
            </a:r>
          </a:p>
        </p:txBody>
      </p:sp>
    </p:spTree>
    <p:extLst>
      <p:ext uri="{BB962C8B-B14F-4D97-AF65-F5344CB8AC3E}">
        <p14:creationId xmlns:p14="http://schemas.microsoft.com/office/powerpoint/2010/main" val="24912472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annotation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21</a:t>
            </a:fld>
            <a:endParaRPr lang="en-US" dirty="0"/>
          </a:p>
        </p:txBody>
      </p:sp>
      <p:sp>
        <p:nvSpPr>
          <p:cNvPr id="5" name="Text Placeholder 4"/>
          <p:cNvSpPr>
            <a:spLocks noGrp="1"/>
          </p:cNvSpPr>
          <p:nvPr>
            <p:ph type="body" sz="quarter" idx="13"/>
          </p:nvPr>
        </p:nvSpPr>
        <p:spPr>
          <a:xfrm>
            <a:off x="304800" y="1219200"/>
            <a:ext cx="4648200" cy="3028950"/>
          </a:xfrm>
        </p:spPr>
        <p:txBody>
          <a:bodyPr/>
          <a:lstStyle/>
          <a:p>
            <a:r>
              <a:rPr lang="en-US" dirty="0" smtClean="0"/>
              <a:t>Identify it as a process plugin (</a:t>
            </a:r>
            <a:r>
              <a:rPr lang="en-US" dirty="0" smtClean="0">
                <a:latin typeface="Consolas"/>
                <a:cs typeface="Consolas"/>
              </a:rPr>
              <a:t>@</a:t>
            </a:r>
            <a:r>
              <a:rPr lang="en-US" dirty="0" err="1" smtClean="0">
                <a:latin typeface="Consolas"/>
                <a:cs typeface="Consolas"/>
              </a:rPr>
              <a:t>MigrateProcessPlugin</a:t>
            </a:r>
            <a:r>
              <a:rPr lang="en-US" dirty="0" smtClean="0"/>
              <a:t>) and give its ID.</a:t>
            </a:r>
          </a:p>
          <a:p>
            <a:r>
              <a:rPr lang="en-US" dirty="0" smtClean="0"/>
              <a:t>Then a sample of how to use it. All it needs is a file name, which is what the </a:t>
            </a:r>
            <a:r>
              <a:rPr lang="en-US" dirty="0" smtClean="0">
                <a:latin typeface="Consolas"/>
                <a:cs typeface="Consolas"/>
              </a:rPr>
              <a:t>transform() </a:t>
            </a:r>
            <a:r>
              <a:rPr lang="en-US" dirty="0" smtClean="0"/>
              <a:t>method will take as its </a:t>
            </a:r>
            <a:r>
              <a:rPr lang="en-US" dirty="0" smtClean="0">
                <a:latin typeface="Consolas"/>
                <a:cs typeface="Consolas"/>
              </a:rPr>
              <a:t>$value</a:t>
            </a:r>
            <a:r>
              <a:rPr lang="en-US" dirty="0" smtClean="0"/>
              <a:t> argument.</a:t>
            </a:r>
          </a:p>
        </p:txBody>
      </p:sp>
      <p:pic>
        <p:nvPicPr>
          <p:cNvPr id="6" name="Picture 5"/>
          <p:cNvPicPr>
            <a:picLocks noChangeAspect="1"/>
          </p:cNvPicPr>
          <p:nvPr/>
        </p:nvPicPr>
        <p:blipFill>
          <a:blip r:embed="rId2"/>
          <a:stretch>
            <a:fillRect/>
          </a:stretch>
        </p:blipFill>
        <p:spPr>
          <a:xfrm>
            <a:off x="5181600" y="1352550"/>
            <a:ext cx="3086100" cy="2489200"/>
          </a:xfrm>
          <a:prstGeom prst="rect">
            <a:avLst/>
          </a:prstGeom>
        </p:spPr>
      </p:pic>
    </p:spTree>
    <p:extLst>
      <p:ext uri="{BB962C8B-B14F-4D97-AF65-F5344CB8AC3E}">
        <p14:creationId xmlns:p14="http://schemas.microsoft.com/office/powerpoint/2010/main" val="30268263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Transform method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22</a:t>
            </a:fld>
            <a:endParaRPr lang="en-US" dirty="0"/>
          </a:p>
        </p:txBody>
      </p:sp>
      <p:sp>
        <p:nvSpPr>
          <p:cNvPr id="5" name="Text Placeholder 4"/>
          <p:cNvSpPr>
            <a:spLocks noGrp="1"/>
          </p:cNvSpPr>
          <p:nvPr>
            <p:ph type="body" sz="quarter" idx="13"/>
          </p:nvPr>
        </p:nvSpPr>
        <p:spPr>
          <a:xfrm>
            <a:off x="304800" y="1219200"/>
            <a:ext cx="2819400" cy="3028950"/>
          </a:xfrm>
        </p:spPr>
        <p:txBody>
          <a:bodyPr/>
          <a:lstStyle/>
          <a:p>
            <a:r>
              <a:rPr lang="en-US" dirty="0" smtClean="0"/>
              <a:t>Our </a:t>
            </a:r>
            <a:r>
              <a:rPr lang="en-US" dirty="0" smtClean="0">
                <a:latin typeface="Consolas"/>
                <a:cs typeface="Consolas"/>
              </a:rPr>
              <a:t>transform()</a:t>
            </a:r>
            <a:r>
              <a:rPr lang="en-US" dirty="0" smtClean="0"/>
              <a:t> method does some simple validation.</a:t>
            </a:r>
          </a:p>
          <a:p>
            <a:r>
              <a:rPr lang="en-US" dirty="0" smtClean="0"/>
              <a:t>Then it gets the text from the PDF with the parser and returns it.</a:t>
            </a:r>
          </a:p>
          <a:p>
            <a:r>
              <a:rPr lang="en-US" dirty="0" smtClean="0"/>
              <a:t>That’s it!</a:t>
            </a:r>
          </a:p>
        </p:txBody>
      </p:sp>
      <p:pic>
        <p:nvPicPr>
          <p:cNvPr id="7" name="Picture 6"/>
          <p:cNvPicPr>
            <a:picLocks noChangeAspect="1"/>
          </p:cNvPicPr>
          <p:nvPr/>
        </p:nvPicPr>
        <p:blipFill>
          <a:blip r:embed="rId2"/>
          <a:stretch>
            <a:fillRect/>
          </a:stretch>
        </p:blipFill>
        <p:spPr>
          <a:xfrm>
            <a:off x="3200400" y="1276350"/>
            <a:ext cx="5715000" cy="2817813"/>
          </a:xfrm>
          <a:prstGeom prst="rect">
            <a:avLst/>
          </a:prstGeom>
        </p:spPr>
      </p:pic>
    </p:spTree>
    <p:extLst>
      <p:ext uri="{BB962C8B-B14F-4D97-AF65-F5344CB8AC3E}">
        <p14:creationId xmlns:p14="http://schemas.microsoft.com/office/powerpoint/2010/main" val="3240708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23</a:t>
            </a:fld>
            <a:endParaRPr lang="en-US" dirty="0"/>
          </a:p>
        </p:txBody>
      </p:sp>
      <p:sp>
        <p:nvSpPr>
          <p:cNvPr id="5" name="Text Placeholder 4"/>
          <p:cNvSpPr>
            <a:spLocks noGrp="1"/>
          </p:cNvSpPr>
          <p:nvPr>
            <p:ph type="body" sz="quarter" idx="13"/>
          </p:nvPr>
        </p:nvSpPr>
        <p:spPr>
          <a:xfrm>
            <a:off x="304800" y="1219200"/>
            <a:ext cx="8077200" cy="3028950"/>
          </a:xfrm>
        </p:spPr>
        <p:txBody>
          <a:bodyPr/>
          <a:lstStyle/>
          <a:p>
            <a:r>
              <a:rPr lang="en-US" dirty="0" smtClean="0"/>
              <a:t>Let’s have a look at a process plugin that provides the text inside a PDF file:</a:t>
            </a:r>
          </a:p>
          <a:p>
            <a:r>
              <a:rPr lang="en-US" dirty="0" err="1" smtClean="0">
                <a:latin typeface="Consolas"/>
                <a:cs typeface="Consolas"/>
              </a:rPr>
              <a:t>ParsePDF</a:t>
            </a:r>
            <a:endParaRPr lang="en-US" dirty="0" smtClean="0">
              <a:latin typeface="Consolas"/>
              <a:cs typeface="Consolas"/>
            </a:endParaRPr>
          </a:p>
          <a:p>
            <a:r>
              <a:rPr lang="en-US" dirty="0" smtClean="0"/>
              <a:t>Let’s see what it does with our helper.</a:t>
            </a:r>
          </a:p>
          <a:p>
            <a:r>
              <a:rPr lang="en-US" dirty="0" smtClean="0"/>
              <a:t>Our </a:t>
            </a:r>
            <a:r>
              <a:rPr lang="en-US" dirty="0"/>
              <a:t>migration is </a:t>
            </a:r>
            <a:r>
              <a:rPr lang="en-US" dirty="0" err="1" smtClean="0">
                <a:latin typeface="Consolas"/>
                <a:cs typeface="Consolas"/>
              </a:rPr>
              <a:t>migrate_plus.migration.pdf.yml</a:t>
            </a:r>
            <a:r>
              <a:rPr lang="en-US" dirty="0" smtClean="0"/>
              <a:t> so we can run:</a:t>
            </a:r>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a:t>
            </a:r>
            <a:r>
              <a:rPr lang="en-US" dirty="0" err="1">
                <a:latin typeface="Consolas"/>
                <a:cs typeface="Consolas"/>
              </a:rPr>
              <a:t>pdf</a:t>
            </a:r>
            <a:r>
              <a:rPr lang="en-US" dirty="0">
                <a:latin typeface="Consolas"/>
                <a:cs typeface="Consolas"/>
              </a:rPr>
              <a:t>', 1);</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78455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destination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568005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25</a:t>
            </a:fld>
            <a:endParaRPr lang="en-US" dirty="0"/>
          </a:p>
        </p:txBody>
      </p:sp>
      <p:sp>
        <p:nvSpPr>
          <p:cNvPr id="5" name="Text Placeholder 4"/>
          <p:cNvSpPr>
            <a:spLocks noGrp="1"/>
          </p:cNvSpPr>
          <p:nvPr>
            <p:ph type="body" sz="quarter" idx="13"/>
          </p:nvPr>
        </p:nvSpPr>
        <p:spPr/>
        <p:txBody>
          <a:bodyPr/>
          <a:lstStyle/>
          <a:p>
            <a:r>
              <a:rPr lang="en-US" dirty="0" smtClean="0"/>
              <a:t>A destination plugin determines where your data will end up. Most of the time, you won’t need to be writing these at all, because most of what we do with Migrate involves pulling data into Drupal from other sources.</a:t>
            </a:r>
          </a:p>
          <a:p>
            <a:r>
              <a:rPr lang="en-US" dirty="0" smtClean="0">
                <a:latin typeface="+mj-lt"/>
                <a:cs typeface="Consolas"/>
              </a:rPr>
              <a:t>Let’s dive into an example that exports migrated data into a CSV.</a:t>
            </a:r>
          </a:p>
        </p:txBody>
      </p:sp>
    </p:spTree>
    <p:extLst>
      <p:ext uri="{BB962C8B-B14F-4D97-AF65-F5344CB8AC3E}">
        <p14:creationId xmlns:p14="http://schemas.microsoft.com/office/powerpoint/2010/main" val="19693912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26</a:t>
            </a:fld>
            <a:endParaRPr lang="en-US" dirty="0"/>
          </a:p>
        </p:txBody>
      </p:sp>
      <p:sp>
        <p:nvSpPr>
          <p:cNvPr id="5" name="Text Placeholder 4"/>
          <p:cNvSpPr>
            <a:spLocks noGrp="1"/>
          </p:cNvSpPr>
          <p:nvPr>
            <p:ph type="body" sz="quarter" idx="13"/>
          </p:nvPr>
        </p:nvSpPr>
        <p:spPr/>
        <p:txBody>
          <a:bodyPr/>
          <a:lstStyle/>
          <a:p>
            <a:r>
              <a:rPr lang="en-US" dirty="0">
                <a:latin typeface="+mj-lt"/>
                <a:cs typeface="Consolas"/>
              </a:rPr>
              <a:t>Let’s look at </a:t>
            </a:r>
            <a:r>
              <a:rPr lang="en-US" dirty="0">
                <a:latin typeface="Consolas"/>
                <a:cs typeface="Consolas"/>
              </a:rPr>
              <a:t>modules/custom/</a:t>
            </a:r>
            <a:r>
              <a:rPr lang="en-US" dirty="0" err="1">
                <a:latin typeface="Consolas"/>
                <a:cs typeface="Consolas"/>
              </a:rPr>
              <a:t>migrate_destination_csv</a:t>
            </a:r>
            <a:r>
              <a:rPr lang="en-US" dirty="0">
                <a:latin typeface="Consolas"/>
                <a:cs typeface="Consolas"/>
              </a:rPr>
              <a:t>/</a:t>
            </a:r>
            <a:r>
              <a:rPr lang="en-US" dirty="0" err="1">
                <a:latin typeface="Consolas"/>
                <a:cs typeface="Consolas"/>
              </a:rPr>
              <a:t>src</a:t>
            </a:r>
            <a:r>
              <a:rPr lang="en-US" dirty="0">
                <a:latin typeface="Consolas"/>
                <a:cs typeface="Consolas"/>
              </a:rPr>
              <a:t>/Plugin/migrate/destination/</a:t>
            </a:r>
            <a:r>
              <a:rPr lang="en-US" dirty="0" err="1" smtClean="0">
                <a:latin typeface="Consolas"/>
                <a:cs typeface="Consolas"/>
              </a:rPr>
              <a:t>Csv.php</a:t>
            </a:r>
            <a:endParaRPr lang="en-US" dirty="0" smtClean="0">
              <a:latin typeface="+mj-lt"/>
              <a:cs typeface="Consolas"/>
            </a:endParaRP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en-US" dirty="0" err="1" smtClean="0">
                <a:latin typeface="Consolas"/>
                <a:cs typeface="Consolas"/>
              </a:rPr>
              <a:t>file_list_to_csv</a:t>
            </a:r>
            <a:endParaRPr lang="en-US" dirty="0" smtClean="0">
              <a:latin typeface="Consolas"/>
              <a:cs typeface="Consolas"/>
            </a:endParaRPr>
          </a:p>
          <a:p>
            <a:r>
              <a:rPr lang="en-US" dirty="0" smtClean="0">
                <a:latin typeface="+mj-lt"/>
                <a:cs typeface="Consolas"/>
              </a:rPr>
              <a:t>And see our output in </a:t>
            </a:r>
            <a:r>
              <a:rPr lang="en-US" dirty="0" err="1" smtClean="0">
                <a:latin typeface="Consolas"/>
                <a:cs typeface="Consolas"/>
              </a:rPr>
              <a:t>export.csv</a:t>
            </a:r>
            <a:endParaRPr lang="en-US" dirty="0" smtClean="0">
              <a:latin typeface="Consolas"/>
              <a:cs typeface="Consolas"/>
            </a:endParaRPr>
          </a:p>
        </p:txBody>
      </p:sp>
    </p:spTree>
    <p:extLst>
      <p:ext uri="{BB962C8B-B14F-4D97-AF65-F5344CB8AC3E}">
        <p14:creationId xmlns:p14="http://schemas.microsoft.com/office/powerpoint/2010/main" val="19828546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Practice with NASA</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41877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28</a:t>
            </a:fld>
            <a:endParaRPr lang="en-US" dirty="0"/>
          </a:p>
        </p:txBody>
      </p:sp>
      <p:sp>
        <p:nvSpPr>
          <p:cNvPr id="5" name="Text Placeholder 4"/>
          <p:cNvSpPr>
            <a:spLocks noGrp="1"/>
          </p:cNvSpPr>
          <p:nvPr>
            <p:ph type="body" sz="quarter" idx="13"/>
          </p:nvPr>
        </p:nvSpPr>
        <p:spPr>
          <a:xfrm>
            <a:off x="304800" y="1200150"/>
            <a:ext cx="7010400" cy="3028950"/>
          </a:xfrm>
        </p:spPr>
        <p:txBody>
          <a:bodyPr/>
          <a:lstStyle/>
          <a:p>
            <a:r>
              <a:rPr lang="en-US" dirty="0">
                <a:latin typeface="+mj-lt"/>
                <a:cs typeface="Consolas"/>
              </a:rPr>
              <a:t>Let’s look at </a:t>
            </a:r>
            <a:r>
              <a:rPr lang="en-US" dirty="0">
                <a:latin typeface="Consolas"/>
                <a:cs typeface="Consolas"/>
              </a:rPr>
              <a:t>modules/custom</a:t>
            </a:r>
            <a:r>
              <a:rPr lang="en-US" dirty="0" smtClean="0">
                <a:latin typeface="Consolas"/>
                <a:cs typeface="Consolas"/>
              </a:rPr>
              <a:t>/</a:t>
            </a:r>
            <a:r>
              <a:rPr lang="en-US" dirty="0" smtClean="0">
                <a:latin typeface="Consolas"/>
                <a:cs typeface="Consolas"/>
              </a:rPr>
              <a:t>d8m</a:t>
            </a:r>
            <a:r>
              <a:rPr lang="en-US" dirty="0" smtClean="0">
                <a:latin typeface="Consolas"/>
                <a:cs typeface="Consolas"/>
              </a:rPr>
              <a:t>igrate_mars_rover</a:t>
            </a:r>
            <a:endParaRPr lang="en-US" dirty="0" smtClean="0">
              <a:latin typeface="+mj-lt"/>
              <a:cs typeface="Consolas"/>
            </a:endParaRPr>
          </a:p>
          <a:p>
            <a:r>
              <a:rPr lang="en-US" dirty="0" smtClean="0">
                <a:latin typeface="+mj-lt"/>
                <a:cs typeface="Consolas"/>
              </a:rPr>
              <a:t>We have three migrations in here, one for the Rover data, one  for the Rovers’ cameras, and one for the photos and photo metadata.</a:t>
            </a:r>
          </a:p>
          <a:p>
            <a:r>
              <a:rPr lang="en-US" dirty="0" smtClean="0">
                <a:latin typeface="+mj-lt"/>
                <a:cs typeface="Consolas"/>
              </a:rPr>
              <a:t>We’ll create terms for the Rovers and the cameras, then import the photos as file entities and create nodes so we can see them.</a:t>
            </a: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mr-IN" dirty="0" smtClean="0">
                <a:latin typeface="Consolas"/>
                <a:cs typeface="Consolas"/>
              </a:rPr>
              <a:t>–</a:t>
            </a:r>
            <a:r>
              <a:rPr lang="en-US" dirty="0" smtClean="0">
                <a:latin typeface="Consolas"/>
                <a:cs typeface="Consolas"/>
              </a:rPr>
              <a:t>group=</a:t>
            </a:r>
            <a:r>
              <a:rPr lang="en-US" dirty="0" err="1" smtClean="0">
                <a:latin typeface="Consolas"/>
                <a:cs typeface="Consolas"/>
              </a:rPr>
              <a:t>nasa</a:t>
            </a:r>
            <a:endParaRPr lang="en-US" dirty="0" smtClean="0">
              <a:latin typeface="Consolas"/>
              <a:cs typeface="Consolas"/>
            </a:endParaRPr>
          </a:p>
          <a:p>
            <a:r>
              <a:rPr lang="en-US" dirty="0" smtClean="0">
                <a:latin typeface="+mj-lt"/>
                <a:cs typeface="Consolas"/>
              </a:rPr>
              <a:t>BUT!!!</a:t>
            </a:r>
          </a:p>
        </p:txBody>
      </p:sp>
    </p:spTree>
    <p:extLst>
      <p:ext uri="{BB962C8B-B14F-4D97-AF65-F5344CB8AC3E}">
        <p14:creationId xmlns:p14="http://schemas.microsoft.com/office/powerpoint/2010/main" val="28703559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29</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We have something much cooler in store.</a:t>
            </a:r>
          </a:p>
          <a:p>
            <a:r>
              <a:rPr lang="en-US" dirty="0" smtClean="0">
                <a:latin typeface="+mj-lt"/>
                <a:cs typeface="Consolas"/>
              </a:rPr>
              <a:t>Let’s run the Rover and camera imports from the command line.</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rover</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a:t>
            </a:r>
            <a:r>
              <a:rPr lang="en-US" dirty="0" err="1" smtClean="0">
                <a:latin typeface="Consolas"/>
                <a:cs typeface="Consolas"/>
              </a:rPr>
              <a:t>rover_cameras</a:t>
            </a:r>
            <a:endParaRPr lang="en-US" dirty="0" smtClean="0">
              <a:latin typeface="Consolas"/>
              <a:cs typeface="Consolas"/>
            </a:endParaRPr>
          </a:p>
          <a:p>
            <a:r>
              <a:rPr lang="en-US" dirty="0" smtClean="0">
                <a:latin typeface="+mj-lt"/>
                <a:cs typeface="Consolas"/>
              </a:rPr>
              <a:t>Then let’s head over to </a:t>
            </a:r>
            <a:r>
              <a:rPr lang="en-US" dirty="0" smtClean="0">
                <a:latin typeface="+mj-lt"/>
                <a:cs typeface="Consolas"/>
                <a:hlinkClick r:id="rId2"/>
              </a:rPr>
              <a:t>/rover/migrate</a:t>
            </a:r>
            <a:r>
              <a:rPr lang="en-US" dirty="0" smtClean="0">
                <a:latin typeface="+mj-lt"/>
                <a:cs typeface="Consolas"/>
              </a:rPr>
              <a:t>.</a:t>
            </a:r>
          </a:p>
        </p:txBody>
      </p:sp>
    </p:spTree>
    <p:extLst>
      <p:ext uri="{BB962C8B-B14F-4D97-AF65-F5344CB8AC3E}">
        <p14:creationId xmlns:p14="http://schemas.microsoft.com/office/powerpoint/2010/main" val="32113357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3</a:t>
            </a:fld>
            <a:endParaRPr lang="en-US" dirty="0"/>
          </a:p>
        </p:txBody>
      </p:sp>
      <p:sp>
        <p:nvSpPr>
          <p:cNvPr id="7" name="Text Placeholder 6"/>
          <p:cNvSpPr>
            <a:spLocks noGrp="1"/>
          </p:cNvSpPr>
          <p:nvPr>
            <p:ph type="body" sz="quarter" idx="12"/>
          </p:nvPr>
        </p:nvSpPr>
        <p:spPr/>
        <p:txBody>
          <a:bodyPr/>
          <a:lstStyle/>
          <a:p>
            <a:r>
              <a:rPr lang="en-US" dirty="0" smtClean="0"/>
              <a:t>Software developer since 1990 or so.</a:t>
            </a:r>
          </a:p>
          <a:p>
            <a:r>
              <a:rPr lang="en-US" dirty="0" smtClean="0"/>
              <a:t>Drupal developer since 2013.</a:t>
            </a:r>
          </a:p>
          <a:p>
            <a:r>
              <a:rPr lang="en-US" dirty="0" smtClean="0"/>
              <a:t>I work for Breakthrough Technologies. </a:t>
            </a:r>
          </a:p>
          <a:p>
            <a:r>
              <a:rPr lang="en-US" dirty="0" smtClean="0"/>
              <a:t>Love the Drupal community (that’s you!).</a:t>
            </a:r>
          </a:p>
          <a:p>
            <a:r>
              <a:rPr lang="en-US" dirty="0" smtClean="0"/>
              <a:t>Back-end developer. I’ll theme something if I *have* to.</a:t>
            </a:r>
            <a:r>
              <a:rPr lang="en-US" dirty="0"/>
              <a:t> </a:t>
            </a:r>
            <a:r>
              <a:rPr lang="en-US" dirty="0" smtClean="0"/>
              <a:t>(I mean, look at how pretty this slide is!)</a:t>
            </a:r>
          </a:p>
          <a:p>
            <a:r>
              <a:rPr lang="en-US" dirty="0" smtClean="0"/>
              <a:t>Contributor to a handful of modules.</a:t>
            </a:r>
          </a:p>
          <a:p>
            <a:r>
              <a:rPr lang="en-US" dirty="0" smtClean="0"/>
              <a:t>Oh, and BTW, Acquia Certified Grand Master!</a:t>
            </a:r>
          </a:p>
          <a:p>
            <a:r>
              <a:rPr lang="en-US" dirty="0" smtClean="0"/>
              <a:t>And my favorite Muppet is </a:t>
            </a:r>
            <a:r>
              <a:rPr lang="en-US" dirty="0" err="1" smtClean="0"/>
              <a:t>Pepé</a:t>
            </a:r>
            <a:r>
              <a:rPr lang="en-US" dirty="0" smtClean="0"/>
              <a:t> the King Prawn.</a:t>
            </a:r>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Who am </a:t>
            </a:r>
            <a:r>
              <a:rPr lang="en-US" dirty="0" err="1" smtClean="0">
                <a:latin typeface="Franklin Gothic Medium"/>
                <a:cs typeface="Franklin Gothic Medium"/>
              </a:rPr>
              <a:t>i</a:t>
            </a:r>
            <a:r>
              <a:rPr lang="en-US" dirty="0" smtClean="0">
                <a:latin typeface="Franklin Gothic Medium"/>
                <a:cs typeface="Franklin Gothic Medium"/>
              </a:rPr>
              <a:t>?</a:t>
            </a:r>
            <a:endParaRPr lang="en-US" dirty="0">
              <a:latin typeface="Franklin Gothic Medium"/>
              <a:cs typeface="Franklin Gothic Medium"/>
            </a:endParaRPr>
          </a:p>
        </p:txBody>
      </p:sp>
      <p:pic>
        <p:nvPicPr>
          <p:cNvPr id="5" name="Picture 4" descr="D7G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52550"/>
            <a:ext cx="1905000" cy="1905000"/>
          </a:xfrm>
          <a:prstGeom prst="rect">
            <a:avLst/>
          </a:prstGeom>
        </p:spPr>
      </p:pic>
      <p:pic>
        <p:nvPicPr>
          <p:cNvPr id="6" name="Picture 5" descr="pep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486150"/>
            <a:ext cx="813471" cy="1047750"/>
          </a:xfrm>
          <a:prstGeom prst="rect">
            <a:avLst/>
          </a:prstGeom>
        </p:spPr>
      </p:pic>
    </p:spTree>
    <p:extLst>
      <p:ext uri="{BB962C8B-B14F-4D97-AF65-F5344CB8AC3E}">
        <p14:creationId xmlns:p14="http://schemas.microsoft.com/office/powerpoint/2010/main" val="39727834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Q&amp;A?</a:t>
            </a:r>
            <a:endParaRPr lang="en-US" dirty="0"/>
          </a:p>
        </p:txBody>
      </p:sp>
      <p:cxnSp>
        <p:nvCxnSpPr>
          <p:cNvPr id="4" name="Straight Connector 3"/>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27175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31</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Code used in this demo:</a:t>
            </a:r>
          </a:p>
          <a:p>
            <a:r>
              <a:rPr lang="en-US" dirty="0" smtClean="0">
                <a:latin typeface="+mj-lt"/>
                <a:cs typeface="Consolas"/>
                <a:hlinkClick r:id="rId3"/>
              </a:rPr>
              <a:t>http</a:t>
            </a:r>
            <a:r>
              <a:rPr lang="en-US" dirty="0">
                <a:latin typeface="+mj-lt"/>
                <a:cs typeface="Consolas"/>
                <a:hlinkClick r:id="rId3"/>
              </a:rPr>
              <a:t>://tiny.cc</a:t>
            </a:r>
            <a:r>
              <a:rPr lang="en-US" dirty="0" smtClean="0">
                <a:latin typeface="+mj-lt"/>
                <a:cs typeface="Consolas"/>
                <a:hlinkClick r:id="rId3"/>
              </a:rPr>
              <a:t>/d8migrate</a:t>
            </a:r>
            <a:endParaRPr lang="en-US" dirty="0" smtClean="0">
              <a:latin typeface="+mj-lt"/>
              <a:cs typeface="Consolas"/>
            </a:endParaRPr>
          </a:p>
          <a:p>
            <a:r>
              <a:rPr lang="en-US" dirty="0" smtClean="0">
                <a:latin typeface="+mj-lt"/>
                <a:cs typeface="Consolas"/>
              </a:rPr>
              <a:t>Breakthrough Technologies:</a:t>
            </a:r>
          </a:p>
          <a:p>
            <a:r>
              <a:rPr lang="en-US" dirty="0" smtClean="0">
                <a:cs typeface="Consolas"/>
                <a:hlinkClick r:id="rId3"/>
              </a:rPr>
              <a:t>http://www.breaktech.com</a:t>
            </a:r>
            <a:endParaRPr lang="en-US" dirty="0">
              <a:latin typeface="+mj-lt"/>
              <a:cs typeface="Consolas"/>
            </a:endParaRPr>
          </a:p>
        </p:txBody>
      </p:sp>
    </p:spTree>
    <p:extLst>
      <p:ext uri="{BB962C8B-B14F-4D97-AF65-F5344CB8AC3E}">
        <p14:creationId xmlns:p14="http://schemas.microsoft.com/office/powerpoint/2010/main" val="282581269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53674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4</a:t>
            </a:fld>
            <a:endParaRPr lang="en-US" dirty="0"/>
          </a:p>
        </p:txBody>
      </p:sp>
      <p:sp>
        <p:nvSpPr>
          <p:cNvPr id="7" name="Text Placeholder 6"/>
          <p:cNvSpPr>
            <a:spLocks noGrp="1"/>
          </p:cNvSpPr>
          <p:nvPr>
            <p:ph type="body" sz="quarter" idx="12"/>
          </p:nvPr>
        </p:nvSpPr>
        <p:spPr/>
        <p:txBody>
          <a:bodyPr/>
          <a:lstStyle/>
          <a:p>
            <a:r>
              <a:rPr lang="en-US" dirty="0" smtClean="0"/>
              <a:t>A very brief overview of how Migrate works</a:t>
            </a:r>
          </a:p>
          <a:p>
            <a:r>
              <a:rPr lang="en-US" dirty="0" smtClean="0"/>
              <a:t>Must-have </a:t>
            </a:r>
            <a:r>
              <a:rPr lang="en-US" dirty="0" err="1" smtClean="0"/>
              <a:t>contrib</a:t>
            </a:r>
            <a:r>
              <a:rPr lang="en-US" dirty="0" smtClean="0"/>
              <a:t> modules</a:t>
            </a:r>
          </a:p>
          <a:p>
            <a:r>
              <a:rPr lang="en-US" dirty="0" smtClean="0"/>
              <a:t>Some different source plugins</a:t>
            </a:r>
          </a:p>
          <a:p>
            <a:r>
              <a:rPr lang="en-US" dirty="0" smtClean="0"/>
              <a:t>A bunch of process plugins</a:t>
            </a:r>
          </a:p>
          <a:p>
            <a:r>
              <a:rPr lang="en-US" dirty="0" smtClean="0"/>
              <a:t>Writing your own plugins</a:t>
            </a:r>
          </a:p>
          <a:p>
            <a:r>
              <a:rPr lang="en-US" dirty="0" smtClean="0"/>
              <a:t>One or two things about destination plugins</a:t>
            </a:r>
          </a:p>
          <a:p>
            <a:r>
              <a:rPr lang="en-US" dirty="0" smtClean="0"/>
              <a:t>Live demos!</a:t>
            </a:r>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we’ll cover</a:t>
            </a:r>
            <a:endParaRPr lang="en-US" dirty="0">
              <a:latin typeface="Franklin Gothic Medium"/>
              <a:cs typeface="Franklin Gothic Medium"/>
            </a:endParaRPr>
          </a:p>
        </p:txBody>
      </p:sp>
    </p:spTree>
    <p:extLst>
      <p:ext uri="{BB962C8B-B14F-4D97-AF65-F5344CB8AC3E}">
        <p14:creationId xmlns:p14="http://schemas.microsoft.com/office/powerpoint/2010/main" val="37660690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5</a:t>
            </a:fld>
            <a:endParaRPr lang="en-US" dirty="0"/>
          </a:p>
        </p:txBody>
      </p:sp>
      <p:sp>
        <p:nvSpPr>
          <p:cNvPr id="7" name="Text Placeholder 6"/>
          <p:cNvSpPr>
            <a:spLocks noGrp="1"/>
          </p:cNvSpPr>
          <p:nvPr>
            <p:ph type="body" sz="quarter" idx="12"/>
          </p:nvPr>
        </p:nvSpPr>
        <p:spPr/>
        <p:txBody>
          <a:bodyPr/>
          <a:lstStyle/>
          <a:p>
            <a:r>
              <a:rPr lang="en-US" dirty="0" smtClean="0"/>
              <a:t>Upgrading legacy sites with Migrate. There are lots of good talks on migrating D6 or D7 sites to D8.</a:t>
            </a:r>
          </a:p>
          <a:p>
            <a:r>
              <a:rPr lang="en-US" dirty="0" smtClean="0"/>
              <a:t>The many differences between D8 Migrate and D7 Migrate. (Well, I’ll rant some, but this isn’t really a topic for today.)</a:t>
            </a:r>
          </a:p>
          <a:p>
            <a:r>
              <a:rPr lang="en-US" dirty="0" smtClean="0"/>
              <a:t>Multi-language imports </a:t>
            </a:r>
            <a:r>
              <a:rPr lang="mr-IN" dirty="0" smtClean="0"/>
              <a:t>–</a:t>
            </a:r>
            <a:r>
              <a:rPr lang="en-US" dirty="0" smtClean="0"/>
              <a:t> we can do it but it’s outside of the scope of this talk.</a:t>
            </a:r>
            <a:endParaRPr lang="en-US" dirty="0"/>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 won’t cover</a:t>
            </a:r>
            <a:endParaRPr lang="en-US" dirty="0">
              <a:latin typeface="Franklin Gothic Medium"/>
              <a:cs typeface="Franklin Gothic Medium"/>
            </a:endParaRPr>
          </a:p>
        </p:txBody>
      </p:sp>
    </p:spTree>
    <p:extLst>
      <p:ext uri="{BB962C8B-B14F-4D97-AF65-F5344CB8AC3E}">
        <p14:creationId xmlns:p14="http://schemas.microsoft.com/office/powerpoint/2010/main" val="36048805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How does this Migrate thing work, anyway?</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0185477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39672619"/>
              </p:ext>
            </p:extLst>
          </p:nvPr>
        </p:nvGraphicFramePr>
        <p:xfrm>
          <a:off x="304799" y="879958"/>
          <a:ext cx="8382001" cy="354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p:txBody>
          <a:bodyPr/>
          <a:lstStyle/>
          <a:p>
            <a:r>
              <a:rPr lang="en-US" dirty="0" smtClean="0"/>
              <a:t>Migrate flow</a:t>
            </a:r>
            <a:endParaRPr lang="en-US" dirty="0"/>
          </a:p>
        </p:txBody>
      </p:sp>
      <p:sp>
        <p:nvSpPr>
          <p:cNvPr id="6" name="Slide Number Placeholder 5"/>
          <p:cNvSpPr>
            <a:spLocks noGrp="1"/>
          </p:cNvSpPr>
          <p:nvPr>
            <p:ph type="sldNum" sz="quarter" idx="11"/>
          </p:nvPr>
        </p:nvSpPr>
        <p:spPr/>
        <p:txBody>
          <a:bodyPr/>
          <a:lstStyle/>
          <a:p>
            <a:fld id="{1118A119-9AEB-CE4B-A81F-4E2D746B64A3}" type="slidenum">
              <a:rPr lang="en-US" smtClean="0"/>
              <a:pPr/>
              <a:t>7</a:t>
            </a:fld>
            <a:endParaRPr lang="en-US" dirty="0"/>
          </a:p>
        </p:txBody>
      </p:sp>
    </p:spTree>
    <p:extLst>
      <p:ext uri="{BB962C8B-B14F-4D97-AF65-F5344CB8AC3E}">
        <p14:creationId xmlns:p14="http://schemas.microsoft.com/office/powerpoint/2010/main" val="37451777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8</a:t>
            </a:fld>
            <a:endParaRPr lang="en-US" dirty="0"/>
          </a:p>
        </p:txBody>
      </p:sp>
      <p:sp>
        <p:nvSpPr>
          <p:cNvPr id="7" name="Text Placeholder 6"/>
          <p:cNvSpPr>
            <a:spLocks noGrp="1"/>
          </p:cNvSpPr>
          <p:nvPr>
            <p:ph type="body" sz="quarter" idx="12"/>
          </p:nvPr>
        </p:nvSpPr>
        <p:spPr>
          <a:xfrm>
            <a:off x="304800" y="1352550"/>
            <a:ext cx="4572000" cy="2819400"/>
          </a:xfrm>
        </p:spPr>
        <p:txBody>
          <a:bodyPr/>
          <a:lstStyle/>
          <a:p>
            <a:r>
              <a:rPr lang="en-US" dirty="0" smtClean="0"/>
              <a:t>Start with a Source plugin. This is where your data comes from. For instance, a CSV file.</a:t>
            </a:r>
          </a:p>
          <a:p>
            <a:r>
              <a:rPr lang="en-US" dirty="0" smtClean="0"/>
              <a:t>The results of that Source are converted and mapped to your Destination with Process plugins. Map source data to destination fields or manipulate source data.</a:t>
            </a:r>
            <a:r>
              <a:rPr lang="en-US" dirty="0"/>
              <a:t> </a:t>
            </a:r>
            <a:r>
              <a:rPr lang="en-US" dirty="0" smtClean="0"/>
              <a:t>Everything you build in your process section becomes a destination field.</a:t>
            </a:r>
          </a:p>
          <a:p>
            <a:r>
              <a:rPr lang="en-US" dirty="0" smtClean="0"/>
              <a:t>A Destination determines where your data will end up. Most of the time, that’s a Drupal entity.</a:t>
            </a:r>
          </a:p>
          <a:p>
            <a:pPr marL="0" indent="0">
              <a:buNone/>
            </a:pPr>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A brief overview</a:t>
            </a:r>
            <a:endParaRPr lang="en-US" dirty="0">
              <a:latin typeface="Franklin Gothic Medium"/>
              <a:cs typeface="Franklin Gothic Medium"/>
            </a:endParaRPr>
          </a:p>
        </p:txBody>
      </p:sp>
      <p:pic>
        <p:nvPicPr>
          <p:cNvPr id="6" name="Picture 5"/>
          <p:cNvPicPr>
            <a:picLocks noChangeAspect="1"/>
          </p:cNvPicPr>
          <p:nvPr/>
        </p:nvPicPr>
        <p:blipFill>
          <a:blip r:embed="rId3"/>
          <a:stretch>
            <a:fillRect/>
          </a:stretch>
        </p:blipFill>
        <p:spPr>
          <a:xfrm>
            <a:off x="5257800" y="133350"/>
            <a:ext cx="3352981" cy="4705350"/>
          </a:xfrm>
          <a:prstGeom prst="rect">
            <a:avLst/>
          </a:prstGeom>
        </p:spPr>
      </p:pic>
    </p:spTree>
    <p:extLst>
      <p:ext uri="{BB962C8B-B14F-4D97-AF65-F5344CB8AC3E}">
        <p14:creationId xmlns:p14="http://schemas.microsoft.com/office/powerpoint/2010/main" val="2729348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This all sounds great. How can I start using Migrate?</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7216709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as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ull Footer">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5E2E"/>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accent1">
              <a:lumMod val="40000"/>
              <a:lumOff val="60000"/>
            </a:schemeClr>
          </a:solidFill>
        </a:ln>
      </a:spPr>
      <a:bodyPr rtlCol="0" anchor="ctr"/>
      <a:lstStyle>
        <a:defPPr>
          <a:defRPr sz="1400" dirty="0">
            <a:solidFill>
              <a:srgbClr val="17375E"/>
            </a:solidFill>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bg1">
              <a:lumMod val="65000"/>
            </a:schemeClr>
          </a:solidFill>
          <a:headEnd type="none"/>
          <a:tailEnd type="triangle"/>
        </a:ln>
        <a:effectLst/>
      </a:spPr>
      <a:bodyPr/>
      <a:lstStyle/>
      <a:style>
        <a:lnRef idx="2">
          <a:schemeClr val="accent1"/>
        </a:lnRef>
        <a:fillRef idx="0">
          <a:schemeClr val="accent1"/>
        </a:fillRef>
        <a:effectRef idx="1">
          <a:schemeClr val="accent1"/>
        </a:effectRef>
        <a:fontRef idx="minor">
          <a:schemeClr val="tx1"/>
        </a:fontRef>
      </a:style>
    </a:lnDef>
    <a:txDef>
      <a:spPr/>
      <a:bodyPr/>
      <a:lstStyle>
        <a:defPPr>
          <a:defRPr sz="4000" dirty="0">
            <a:solidFill>
              <a:srgbClr val="000000"/>
            </a:solidFill>
            <a:latin typeface="Century Gothic"/>
            <a:cs typeface="Century Gothic"/>
          </a:defRPr>
        </a:defPPr>
      </a:lstStyle>
    </a:txDef>
  </a:objectDefaults>
  <a:extraClrSchemeLst/>
</a:theme>
</file>

<file path=ppt/theme/theme3.xml><?xml version="1.0" encoding="utf-8"?>
<a:theme xmlns:a="http://schemas.openxmlformats.org/drawingml/2006/main" name="Page #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41539</TotalTime>
  <Words>1204</Words>
  <Application>Microsoft Macintosh PowerPoint</Application>
  <PresentationFormat>On-screen Show (16:9)</PresentationFormat>
  <Paragraphs>178</Paragraphs>
  <Slides>32</Slides>
  <Notes>17</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Basic</vt:lpstr>
      <vt:lpstr>Full Footer</vt:lpstr>
      <vt:lpstr>Page # Only</vt:lpstr>
      <vt:lpstr>PowerPoint Presentation</vt:lpstr>
      <vt:lpstr>Drupal 8 Migrate: it’s not rocket science… </vt:lpstr>
      <vt:lpstr>Who am i?</vt:lpstr>
      <vt:lpstr>What we’ll cover</vt:lpstr>
      <vt:lpstr>What we won’t cover</vt:lpstr>
      <vt:lpstr>How does this Migrate thing work, anyway?</vt:lpstr>
      <vt:lpstr>Migrate flow</vt:lpstr>
      <vt:lpstr>A brief overview</vt:lpstr>
      <vt:lpstr>This all sounds great. How can I start using Migrate?</vt:lpstr>
      <vt:lpstr>What you’ll need</vt:lpstr>
      <vt:lpstr>How to do it</vt:lpstr>
      <vt:lpstr>How to test it</vt:lpstr>
      <vt:lpstr>A custom source plugin</vt:lpstr>
      <vt:lpstr>Source plugins</vt:lpstr>
      <vt:lpstr>Dissecting a Source plugin</vt:lpstr>
      <vt:lpstr>Live Demo!</vt:lpstr>
      <vt:lpstr>A custom process plugin</vt:lpstr>
      <vt:lpstr>Process plugins</vt:lpstr>
      <vt:lpstr>Dissecting a process plugin</vt:lpstr>
      <vt:lpstr>Writing our own process plugin</vt:lpstr>
      <vt:lpstr>Process plugin annotation</vt:lpstr>
      <vt:lpstr>Process plugin Transform method</vt:lpstr>
      <vt:lpstr>Live Demo!</vt:lpstr>
      <vt:lpstr>A custom destination plugin</vt:lpstr>
      <vt:lpstr>Destination plugins</vt:lpstr>
      <vt:lpstr>Live demo!</vt:lpstr>
      <vt:lpstr>Practice with NASA</vt:lpstr>
      <vt:lpstr>Live demo!</vt:lpstr>
      <vt:lpstr>Live demo!</vt:lpstr>
      <vt:lpstr>Q&amp;A?</vt:lpstr>
      <vt:lpstr>Resources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Mission</dc:title>
  <dc:creator>Jonathan Franks</dc:creator>
  <cp:lastModifiedBy>Jonathan Franks</cp:lastModifiedBy>
  <cp:revision>319</cp:revision>
  <cp:lastPrinted>2013-10-01T21:07:00Z</cp:lastPrinted>
  <dcterms:created xsi:type="dcterms:W3CDTF">2013-09-24T16:33:18Z</dcterms:created>
  <dcterms:modified xsi:type="dcterms:W3CDTF">2018-06-07T13:47:43Z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FolderId">
    <vt:lpwstr/>
  </property>
  <property fmtid="{D5CDD505-2E9C-101B-9397-08002B2CF9AE}" pid="3" name="Offisync_SaveTime">
    <vt:lpwstr/>
  </property>
  <property fmtid="{D5CDD505-2E9C-101B-9397-08002B2CF9AE}" pid="4" name="Offisync_IsSaved">
    <vt:lpwstr>False</vt:lpwstr>
  </property>
  <property fmtid="{D5CDD505-2E9C-101B-9397-08002B2CF9AE}" pid="5" name="Offisync_UniqueId">
    <vt:lpwstr>64499;19981357</vt:lpwstr>
  </property>
  <property fmtid="{D5CDD505-2E9C-101B-9397-08002B2CF9AE}" pid="6" name="CentralDesktop_MDAdded">
    <vt:lpwstr>True</vt:lpwstr>
  </property>
  <property fmtid="{D5CDD505-2E9C-101B-9397-08002B2CF9AE}" pid="7" name="Offisync_FileTitle">
    <vt:lpwstr/>
  </property>
  <property fmtid="{D5CDD505-2E9C-101B-9397-08002B2CF9AE}" pid="8" name="Offisync_UpdateToken">
    <vt:lpwstr>2013-04-19T13:33:28-0500</vt:lpwstr>
  </property>
  <property fmtid="{D5CDD505-2E9C-101B-9397-08002B2CF9AE}" pid="9" name="Offisync_ProviderName">
    <vt:lpwstr>Central Desktop</vt:lpwstr>
  </property>
</Properties>
</file>