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40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5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6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183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38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26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9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886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180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509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5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4FB9-AF7B-487E-9F96-4328D3B2E712}" type="datetimeFigureOut">
              <a:rPr lang="de-CH" smtClean="0"/>
              <a:t>22.10.2019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3CC6-CF0B-4145-B824-1D82846D907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52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slideshare.net/RichardBaker12/cga-ifa-2015-14-foot-models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769463" y="557649"/>
            <a:ext cx="2795599" cy="2007300"/>
            <a:chOff x="10157929" y="6654278"/>
            <a:chExt cx="2795599" cy="20073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4" r="7539"/>
            <a:stretch/>
          </p:blipFill>
          <p:spPr>
            <a:xfrm>
              <a:off x="10568517" y="6654278"/>
              <a:ext cx="1143915" cy="1934197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10757296" y="782493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Ellipse 6"/>
            <p:cNvSpPr/>
            <p:nvPr/>
          </p:nvSpPr>
          <p:spPr>
            <a:xfrm>
              <a:off x="10865296" y="724906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Ellipse 7"/>
            <p:cNvSpPr/>
            <p:nvPr/>
          </p:nvSpPr>
          <p:spPr>
            <a:xfrm>
              <a:off x="11341998" y="782493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Ellipse 8"/>
            <p:cNvSpPr/>
            <p:nvPr/>
          </p:nvSpPr>
          <p:spPr>
            <a:xfrm>
              <a:off x="10969485" y="749009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Ellipse 9"/>
            <p:cNvSpPr/>
            <p:nvPr/>
          </p:nvSpPr>
          <p:spPr>
            <a:xfrm>
              <a:off x="11210271" y="7457675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0757296" y="7488394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1449998" y="825162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0694813" y="7087914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0259327" y="7002651"/>
              <a:ext cx="536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RANK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0157929" y="7953692"/>
              <a:ext cx="1062558" cy="707886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000" b="1" dirty="0" smtClean="0"/>
                <a:t>RTOE:</a:t>
              </a:r>
            </a:p>
            <a:p>
              <a:pPr algn="r"/>
              <a:r>
                <a:rPr lang="de-CH" sz="1000" dirty="0" smtClean="0"/>
                <a:t>Os </a:t>
              </a:r>
              <a:r>
                <a:rPr lang="de-CH" sz="1000" dirty="0" err="1" smtClean="0"/>
                <a:t>metatarsi</a:t>
              </a:r>
              <a:r>
                <a:rPr lang="de-CH" sz="1000" dirty="0" smtClean="0"/>
                <a:t> II,</a:t>
              </a:r>
            </a:p>
            <a:p>
              <a:pPr algn="r"/>
              <a:r>
                <a:rPr lang="de-CH" sz="1000" dirty="0" err="1" smtClean="0"/>
                <a:t>Direct</a:t>
              </a:r>
              <a:r>
                <a:rPr lang="de-CH" sz="1000" dirty="0" smtClean="0"/>
                <a:t> proximal </a:t>
              </a:r>
              <a:r>
                <a:rPr lang="de-CH" sz="1000" dirty="0" err="1" smtClean="0"/>
                <a:t>of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the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toe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crease</a:t>
              </a:r>
              <a:endParaRPr lang="de-CH" sz="1000" dirty="0" smtClean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1405741" y="7696396"/>
              <a:ext cx="12597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RDMT1:</a:t>
              </a:r>
              <a:r>
                <a:rPr lang="de-CH" sz="1000" dirty="0" smtClean="0"/>
                <a:t> Caput </a:t>
              </a:r>
              <a:r>
                <a:rPr lang="de-CH" sz="1000" dirty="0" err="1" smtClean="0"/>
                <a:t>ossis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metatarsi</a:t>
              </a:r>
              <a:r>
                <a:rPr lang="de-CH" sz="1000" dirty="0" smtClean="0"/>
                <a:t> I</a:t>
              </a:r>
              <a:endParaRPr lang="de-CH" sz="10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1297344" y="735281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RPMT1:</a:t>
              </a:r>
              <a:r>
                <a:rPr lang="de-CH" sz="1000" dirty="0" smtClean="0"/>
                <a:t> </a:t>
              </a:r>
              <a:r>
                <a:rPr lang="de-CH" sz="1000" dirty="0"/>
                <a:t>B</a:t>
              </a:r>
              <a:r>
                <a:rPr lang="de-CH" sz="1000" dirty="0" smtClean="0"/>
                <a:t>asis </a:t>
              </a:r>
              <a:r>
                <a:rPr lang="de-CH" sz="1000" dirty="0" err="1" smtClean="0"/>
                <a:t>ossis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metatarsi</a:t>
              </a:r>
              <a:r>
                <a:rPr lang="de-CH" sz="1000" dirty="0" smtClean="0"/>
                <a:t> I</a:t>
              </a:r>
              <a:endParaRPr lang="de-CH" sz="10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1513367" y="8242103"/>
              <a:ext cx="1440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RHLX:</a:t>
              </a:r>
              <a:r>
                <a:rPr lang="de-CH" sz="1000" dirty="0" smtClean="0"/>
                <a:t> Phalanx </a:t>
              </a:r>
              <a:r>
                <a:rPr lang="de-CH" sz="1000" dirty="0" err="1" smtClean="0"/>
                <a:t>distalis</a:t>
              </a:r>
              <a:r>
                <a:rPr lang="de-CH" sz="1000" dirty="0" smtClean="0"/>
                <a:t> I </a:t>
              </a:r>
              <a:r>
                <a:rPr lang="de-CH" sz="1000" dirty="0" smtClean="0"/>
                <a:t>(on </a:t>
              </a:r>
              <a:r>
                <a:rPr lang="de-CH" sz="1000" dirty="0" err="1" smtClean="0"/>
                <a:t>the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toenail</a:t>
              </a:r>
              <a:r>
                <a:rPr lang="de-CH" sz="1000" dirty="0" smtClean="0"/>
                <a:t>)</a:t>
              </a:r>
              <a:endParaRPr lang="de-CH" sz="1000" dirty="0" smtClean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436231" y="7185518"/>
              <a:ext cx="536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RSITA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0258997" y="7722731"/>
              <a:ext cx="640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RDMT5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267832" y="7419283"/>
              <a:ext cx="640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RPMT5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11140474" y="7887876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0793288" y="7520364"/>
              <a:ext cx="536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RCUN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779912" y="440261"/>
            <a:ext cx="4871407" cy="1829675"/>
            <a:chOff x="2609514" y="7680920"/>
            <a:chExt cx="4871407" cy="1829675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9" t="33394" r="5947" b="3241"/>
            <a:stretch/>
          </p:blipFill>
          <p:spPr>
            <a:xfrm>
              <a:off x="3976901" y="7680920"/>
              <a:ext cx="3402194" cy="1815110"/>
            </a:xfrm>
            <a:prstGeom prst="rect">
              <a:avLst/>
            </a:prstGeom>
          </p:spPr>
        </p:pic>
        <p:sp>
          <p:nvSpPr>
            <p:cNvPr id="28" name="Ellipse 27"/>
            <p:cNvSpPr/>
            <p:nvPr/>
          </p:nvSpPr>
          <p:spPr>
            <a:xfrm>
              <a:off x="4060552" y="8775944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208729" y="8775951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723304" y="836976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956299" y="855995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05444" y="8905056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037561" y="893829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Ellipse 33"/>
            <p:cNvSpPr/>
            <p:nvPr/>
          </p:nvSpPr>
          <p:spPr>
            <a:xfrm>
              <a:off x="5334424" y="878537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Ellipse 34"/>
            <p:cNvSpPr/>
            <p:nvPr/>
          </p:nvSpPr>
          <p:spPr>
            <a:xfrm>
              <a:off x="5465284" y="8607453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09514" y="8545016"/>
              <a:ext cx="14724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000" b="1" dirty="0" smtClean="0"/>
                <a:t>RHEE:</a:t>
              </a:r>
            </a:p>
            <a:p>
              <a:pPr algn="r"/>
              <a:r>
                <a:rPr lang="de-CH" sz="1000" dirty="0" err="1" smtClean="0"/>
                <a:t>Calcaneus</a:t>
              </a:r>
              <a:endParaRPr lang="de-CH" sz="1000" dirty="0"/>
            </a:p>
            <a:p>
              <a:pPr algn="r"/>
              <a:r>
                <a:rPr lang="de-CH" sz="1000" dirty="0" smtClean="0"/>
                <a:t>(same </a:t>
              </a:r>
              <a:r>
                <a:rPr lang="de-CH" sz="1000" dirty="0" err="1" smtClean="0"/>
                <a:t>height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as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the</a:t>
              </a:r>
              <a:r>
                <a:rPr lang="de-CH" sz="1000" dirty="0" smtClean="0"/>
                <a:t> TOE</a:t>
              </a:r>
              <a:r>
                <a:rPr lang="de-CH" sz="1000" dirty="0" smtClean="0"/>
                <a:t>: </a:t>
              </a:r>
              <a:r>
                <a:rPr lang="de-CH" sz="1000" dirty="0" smtClean="0"/>
                <a:t>Reference </a:t>
              </a:r>
              <a:r>
                <a:rPr lang="de-CH" sz="1000" dirty="0" err="1" smtClean="0"/>
                <a:t>of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the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foot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sole</a:t>
              </a:r>
              <a:r>
                <a:rPr lang="de-CH" sz="1000" dirty="0" smtClean="0"/>
                <a:t>)</a:t>
              </a:r>
              <a:endParaRPr lang="de-CH" sz="1000" dirty="0" smtClean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976865" y="875925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RHLX</a:t>
              </a:r>
              <a:endParaRPr lang="de-CH" sz="10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5958240" y="9110485"/>
              <a:ext cx="1522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RDMT5:</a:t>
              </a:r>
              <a:r>
                <a:rPr lang="de-CH" sz="1000" dirty="0" smtClean="0"/>
                <a:t> Caput </a:t>
              </a:r>
              <a:r>
                <a:rPr lang="de-CH" sz="1000" dirty="0" err="1" smtClean="0"/>
                <a:t>ossis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metatarsi</a:t>
              </a:r>
              <a:r>
                <a:rPr lang="de-CH" sz="1000" dirty="0" smtClean="0"/>
                <a:t> V</a:t>
              </a:r>
              <a:endParaRPr lang="de-CH" sz="1000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5033236" y="8942032"/>
              <a:ext cx="907906" cy="55399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RPMT5:</a:t>
              </a:r>
              <a:r>
                <a:rPr lang="de-CH" sz="1000" dirty="0" smtClean="0"/>
                <a:t> </a:t>
              </a:r>
              <a:r>
                <a:rPr lang="de-CH" sz="1000" dirty="0"/>
                <a:t>B</a:t>
              </a:r>
              <a:r>
                <a:rPr lang="de-CH" sz="1000" dirty="0" smtClean="0"/>
                <a:t>asis </a:t>
              </a:r>
              <a:r>
                <a:rPr lang="de-CH" sz="1000" dirty="0" err="1" smtClean="0"/>
                <a:t>ossis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metatarsi</a:t>
              </a:r>
              <a:r>
                <a:rPr lang="de-CH" sz="1000" dirty="0" smtClean="0"/>
                <a:t> V</a:t>
              </a:r>
              <a:endParaRPr lang="de-CH" sz="1000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5933133" y="8184976"/>
              <a:ext cx="15477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RCUN:</a:t>
              </a:r>
              <a:r>
                <a:rPr lang="de-CH" sz="1000" dirty="0" smtClean="0"/>
                <a:t> </a:t>
              </a:r>
              <a:r>
                <a:rPr lang="de-CH" sz="1000" dirty="0" smtClean="0"/>
                <a:t>in </a:t>
              </a:r>
              <a:r>
                <a:rPr lang="de-CH" sz="1000" dirty="0" err="1" smtClean="0"/>
                <a:t>the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middle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between</a:t>
              </a:r>
              <a:r>
                <a:rPr lang="de-CH" sz="1000" dirty="0" smtClean="0"/>
                <a:t> PMT1&amp;5</a:t>
              </a:r>
            </a:p>
            <a:p>
              <a:r>
                <a:rPr lang="de-CH" sz="1000" dirty="0" smtClean="0"/>
                <a:t>(a </a:t>
              </a:r>
              <a:r>
                <a:rPr lang="de-CH" sz="1000" dirty="0" err="1" smtClean="0"/>
                <a:t>bit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backwards</a:t>
              </a:r>
              <a:r>
                <a:rPr lang="de-CH" sz="1000" dirty="0" smtClean="0"/>
                <a:t>)</a:t>
              </a:r>
              <a:endParaRPr lang="de-CH" sz="10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5059910" y="8005407"/>
              <a:ext cx="12203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RSITA: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sinus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tarsi</a:t>
              </a:r>
              <a:endParaRPr lang="de-CH" sz="1000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240560" y="8864986"/>
              <a:ext cx="759838" cy="40011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RTPR:</a:t>
              </a:r>
              <a:r>
                <a:rPr lang="de-CH" sz="1000" dirty="0" smtClean="0"/>
                <a:t> </a:t>
              </a:r>
            </a:p>
            <a:p>
              <a:r>
                <a:rPr lang="de-CH" sz="1000" dirty="0" err="1" smtClean="0"/>
                <a:t>under</a:t>
              </a:r>
              <a:r>
                <a:rPr lang="de-CH" sz="1000" dirty="0" smtClean="0"/>
                <a:t> </a:t>
              </a:r>
              <a:r>
                <a:rPr lang="de-CH" sz="1000" dirty="0" smtClean="0"/>
                <a:t>ANK</a:t>
              </a:r>
              <a:endParaRPr lang="de-CH" sz="1000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256784" y="8658835"/>
              <a:ext cx="6319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RTOE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123000" y="8195551"/>
              <a:ext cx="536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/>
                <a:t>RANK</a:t>
              </a:r>
            </a:p>
          </p:txBody>
        </p:sp>
        <p:sp>
          <p:nvSpPr>
            <p:cNvPr id="45" name="Ellipse 44"/>
            <p:cNvSpPr/>
            <p:nvPr/>
          </p:nvSpPr>
          <p:spPr>
            <a:xfrm>
              <a:off x="4615259" y="8768575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6" name="Gerade Verbindung mit Pfeil 45"/>
            <p:cNvCxnSpPr/>
            <p:nvPr/>
          </p:nvCxnSpPr>
          <p:spPr>
            <a:xfrm flipH="1">
              <a:off x="5087556" y="8213532"/>
              <a:ext cx="207888" cy="346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flipH="1">
              <a:off x="5573284" y="8318661"/>
              <a:ext cx="423124" cy="29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/>
          <p:cNvSpPr txBox="1"/>
          <p:nvPr/>
        </p:nvSpPr>
        <p:spPr>
          <a:xfrm>
            <a:off x="4806056" y="3066656"/>
            <a:ext cx="425400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600" dirty="0" smtClean="0"/>
              <a:t>Marker </a:t>
            </a:r>
            <a:r>
              <a:rPr lang="de-CH" sz="1600" dirty="0" err="1" smtClean="0"/>
              <a:t>which</a:t>
            </a:r>
            <a:r>
              <a:rPr lang="de-CH" sz="1600" dirty="0" smtClean="0"/>
              <a:t> </a:t>
            </a:r>
            <a:r>
              <a:rPr lang="de-CH" sz="1600" dirty="0" err="1" smtClean="0"/>
              <a:t>are</a:t>
            </a:r>
            <a:r>
              <a:rPr lang="de-CH" sz="1600" dirty="0" smtClean="0"/>
              <a:t> not in </a:t>
            </a:r>
            <a:r>
              <a:rPr lang="de-CH" sz="1600" dirty="0" err="1" smtClean="0"/>
              <a:t>other</a:t>
            </a:r>
            <a:r>
              <a:rPr lang="de-CH" sz="1600" dirty="0" smtClean="0"/>
              <a:t> </a:t>
            </a:r>
            <a:r>
              <a:rPr lang="de-CH" sz="1600" dirty="0" err="1" smtClean="0"/>
              <a:t>models</a:t>
            </a:r>
            <a:r>
              <a:rPr lang="de-CH" sz="1600" dirty="0" smtClean="0"/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CH" sz="1600" dirty="0" smtClean="0">
                <a:solidFill>
                  <a:schemeClr val="accent6"/>
                </a:solidFill>
              </a:rPr>
              <a:t>SITA</a:t>
            </a:r>
          </a:p>
          <a:p>
            <a:pPr>
              <a:lnSpc>
                <a:spcPct val="150000"/>
              </a:lnSpc>
            </a:pPr>
            <a:r>
              <a:rPr lang="de-CH" sz="1600" dirty="0" smtClean="0"/>
              <a:t>(Heidelberg &amp; </a:t>
            </a:r>
            <a:r>
              <a:rPr lang="de-CH" sz="1600" dirty="0" err="1" smtClean="0"/>
              <a:t>Leardini</a:t>
            </a:r>
            <a:r>
              <a:rPr lang="de-CH" sz="1600" dirty="0" smtClean="0"/>
              <a:t>: </a:t>
            </a:r>
            <a:r>
              <a:rPr lang="de-CH" sz="1600" dirty="0" err="1" smtClean="0"/>
              <a:t>navicular</a:t>
            </a:r>
            <a:r>
              <a:rPr lang="de-CH" sz="1600" dirty="0" smtClean="0"/>
              <a:t> Marker on </a:t>
            </a:r>
            <a:r>
              <a:rPr lang="de-CH" sz="1600" dirty="0" err="1" smtClean="0"/>
              <a:t>the</a:t>
            </a:r>
            <a:r>
              <a:rPr lang="de-CH" sz="1600" dirty="0" smtClean="0"/>
              <a:t> medial </a:t>
            </a:r>
            <a:r>
              <a:rPr lang="de-CH" sz="1600" dirty="0" err="1" smtClean="0"/>
              <a:t>side</a:t>
            </a:r>
            <a:r>
              <a:rPr lang="de-CH" sz="1600" dirty="0" smtClean="0"/>
              <a:t>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foot</a:t>
            </a:r>
            <a:r>
              <a:rPr lang="de-CH" sz="1600" dirty="0" smtClean="0"/>
              <a:t>; Oxford &amp; Milwaukee: medial Marker on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calcaneus</a:t>
            </a:r>
            <a:r>
              <a:rPr lang="de-CH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CH" sz="1600" dirty="0" smtClean="0">
                <a:solidFill>
                  <a:schemeClr val="accent6"/>
                </a:solidFill>
              </a:rPr>
              <a:t>CUN</a:t>
            </a:r>
            <a:r>
              <a:rPr lang="de-CH" sz="1600" dirty="0" smtClean="0"/>
              <a:t>: </a:t>
            </a:r>
            <a:r>
              <a:rPr lang="de-CH" sz="1600" dirty="0" err="1" smtClean="0"/>
              <a:t>only</a:t>
            </a:r>
            <a:r>
              <a:rPr lang="de-CH" sz="1600" dirty="0" smtClean="0"/>
              <a:t> in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Leardini</a:t>
            </a:r>
            <a:r>
              <a:rPr lang="de-CH" sz="1600" dirty="0" smtClean="0"/>
              <a:t>, but </a:t>
            </a:r>
            <a:r>
              <a:rPr lang="de-CH" sz="1600" dirty="0" err="1" smtClean="0"/>
              <a:t>could</a:t>
            </a:r>
            <a:r>
              <a:rPr lang="de-CH" sz="1600" dirty="0" smtClean="0"/>
              <a:t> </a:t>
            </a:r>
            <a:r>
              <a:rPr lang="de-CH" sz="1600" dirty="0" err="1" smtClean="0"/>
              <a:t>be</a:t>
            </a:r>
            <a:r>
              <a:rPr lang="de-CH" sz="1600" dirty="0" smtClean="0"/>
              <a:t> </a:t>
            </a:r>
            <a:r>
              <a:rPr lang="de-CH" sz="1600" dirty="0" err="1" smtClean="0"/>
              <a:t>replaced</a:t>
            </a:r>
            <a:r>
              <a:rPr lang="de-CH" sz="1600" dirty="0" smtClean="0"/>
              <a:t> in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other</a:t>
            </a:r>
            <a:r>
              <a:rPr lang="de-CH" sz="1600" dirty="0" smtClean="0"/>
              <a:t> </a:t>
            </a:r>
            <a:r>
              <a:rPr lang="de-CH" sz="1600" dirty="0" err="1" smtClean="0"/>
              <a:t>models</a:t>
            </a:r>
            <a:r>
              <a:rPr lang="de-CH" sz="1600" dirty="0" smtClean="0"/>
              <a:t> </a:t>
            </a:r>
            <a:r>
              <a:rPr lang="de-CH" sz="1600" dirty="0" err="1" smtClean="0"/>
              <a:t>with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mid</a:t>
            </a:r>
            <a:r>
              <a:rPr lang="de-CH" sz="1600" dirty="0" smtClean="0"/>
              <a:t>-point </a:t>
            </a:r>
            <a:r>
              <a:rPr lang="de-CH" sz="1600" dirty="0" err="1" smtClean="0"/>
              <a:t>of</a:t>
            </a:r>
            <a:r>
              <a:rPr lang="de-CH" sz="1600" dirty="0" smtClean="0"/>
              <a:t> PMT1&amp;PMT5</a:t>
            </a:r>
            <a:endParaRPr lang="de-CH" sz="16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0343" y="2722481"/>
            <a:ext cx="5106955" cy="4154984"/>
            <a:chOff x="3847437" y="476672"/>
            <a:chExt cx="5106955" cy="4154984"/>
          </a:xfrm>
        </p:grpSpPr>
        <p:sp>
          <p:nvSpPr>
            <p:cNvPr id="48" name="Textfeld 47"/>
            <p:cNvSpPr txBox="1"/>
            <p:nvPr/>
          </p:nvSpPr>
          <p:spPr>
            <a:xfrm>
              <a:off x="3847437" y="476672"/>
              <a:ext cx="5106955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CH" sz="1600" dirty="0" smtClean="0"/>
                <a:t>Groups </a:t>
              </a:r>
              <a:r>
                <a:rPr lang="de-CH" sz="1600" dirty="0" err="1" smtClean="0"/>
                <a:t>of</a:t>
              </a:r>
              <a:r>
                <a:rPr lang="de-CH" sz="1600" dirty="0" smtClean="0"/>
                <a:t> Markers </a:t>
              </a:r>
              <a:r>
                <a:rPr lang="de-CH" sz="1600" dirty="0" err="1" smtClean="0"/>
                <a:t>for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the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calculations</a:t>
              </a:r>
              <a:r>
                <a:rPr lang="de-CH" sz="1600" dirty="0" smtClean="0"/>
                <a:t>: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de-CH" sz="1600" dirty="0" err="1" smtClean="0"/>
                <a:t>Heel</a:t>
              </a:r>
              <a:r>
                <a:rPr lang="de-CH" sz="1600" dirty="0" smtClean="0"/>
                <a:t> Marker: HEE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de-CH" sz="1600" dirty="0" err="1" smtClean="0"/>
                <a:t>PiG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Toe</a:t>
              </a:r>
              <a:r>
                <a:rPr lang="de-CH" sz="1600" dirty="0" smtClean="0"/>
                <a:t> Marker: TOE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de-CH" sz="1600" dirty="0" err="1" smtClean="0"/>
                <a:t>Toe</a:t>
              </a:r>
              <a:r>
                <a:rPr lang="de-CH" sz="1600" dirty="0" smtClean="0"/>
                <a:t> Marker: HLX</a:t>
              </a:r>
              <a:endParaRPr lang="de-CH" sz="1600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de-CH" sz="1600" dirty="0" smtClean="0"/>
                <a:t>Total </a:t>
              </a:r>
              <a:r>
                <a:rPr lang="de-CH" sz="1600" dirty="0" err="1" smtClean="0"/>
                <a:t>foot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CoG</a:t>
              </a:r>
              <a:r>
                <a:rPr lang="de-CH" sz="1600" dirty="0" smtClean="0"/>
                <a:t>: HEE, TPR, </a:t>
              </a:r>
              <a:r>
                <a:rPr lang="de-CH" sz="1600" dirty="0" smtClean="0">
                  <a:solidFill>
                    <a:schemeClr val="accent6"/>
                  </a:solidFill>
                </a:rPr>
                <a:t>SITA</a:t>
              </a:r>
              <a:r>
                <a:rPr lang="de-CH" sz="1600" dirty="0" smtClean="0"/>
                <a:t>, ANK,PMT5, DMT5, PMT1, DMT1, TOE, </a:t>
              </a:r>
              <a:r>
                <a:rPr lang="de-CH" sz="1600" dirty="0" smtClean="0">
                  <a:solidFill>
                    <a:schemeClr val="accent6"/>
                  </a:solidFill>
                </a:rPr>
                <a:t>CUN</a:t>
              </a:r>
              <a:r>
                <a:rPr lang="de-CH" sz="1600" dirty="0" smtClean="0"/>
                <a:t> (+HLX?)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de-CH" sz="1600" dirty="0" err="1" smtClean="0"/>
                <a:t>Hindfoot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segment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CoG</a:t>
              </a:r>
              <a:r>
                <a:rPr lang="de-CH" sz="1600" dirty="0" smtClean="0"/>
                <a:t>: HEE, TPR, </a:t>
              </a:r>
              <a:r>
                <a:rPr lang="de-CH" sz="1600" dirty="0" smtClean="0">
                  <a:solidFill>
                    <a:schemeClr val="accent6"/>
                  </a:solidFill>
                </a:rPr>
                <a:t>SITA</a:t>
              </a:r>
              <a:r>
                <a:rPr lang="de-CH" sz="1600" dirty="0" smtClean="0"/>
                <a:t>, ANK</a:t>
              </a:r>
              <a:endParaRPr lang="de-CH" sz="1600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de-CH" sz="1600" dirty="0" err="1" smtClean="0"/>
                <a:t>Forefoot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segment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CoG</a:t>
              </a:r>
              <a:r>
                <a:rPr lang="de-CH" sz="1600" dirty="0" smtClean="0"/>
                <a:t>: PMT5, DMT5, PMT1, DMT1, TOE, </a:t>
              </a:r>
              <a:r>
                <a:rPr lang="de-CH" sz="1600" dirty="0" smtClean="0">
                  <a:solidFill>
                    <a:schemeClr val="accent6"/>
                  </a:solidFill>
                </a:rPr>
                <a:t>CUN</a:t>
              </a:r>
              <a:r>
                <a:rPr lang="de-CH" sz="1600" dirty="0" smtClean="0"/>
                <a:t> (+HLX?)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de-CH" sz="1600" dirty="0" err="1" smtClean="0"/>
                <a:t>Reduced</a:t>
              </a:r>
              <a:r>
                <a:rPr lang="de-CH" sz="1600" dirty="0" smtClean="0"/>
                <a:t> </a:t>
              </a:r>
              <a:r>
                <a:rPr lang="de-CH" sz="1600" dirty="0" err="1"/>
                <a:t>f</a:t>
              </a:r>
              <a:r>
                <a:rPr lang="de-CH" sz="1600" dirty="0" err="1" smtClean="0"/>
                <a:t>orefoot</a:t>
              </a:r>
              <a:r>
                <a:rPr lang="de-CH" sz="1600" dirty="0" smtClean="0"/>
                <a:t> 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CoG</a:t>
              </a:r>
              <a:r>
                <a:rPr lang="de-CH" sz="1600" dirty="0" smtClean="0"/>
                <a:t> </a:t>
              </a:r>
              <a:r>
                <a:rPr lang="de-CH" sz="1600" dirty="0" smtClean="0"/>
                <a:t>(e.g. CGM2): DMT5, TOE, DMT1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de-CH" sz="1600" dirty="0" err="1" smtClean="0"/>
                <a:t>Reduced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hindfoot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CoG</a:t>
              </a:r>
              <a:r>
                <a:rPr lang="de-CH" sz="1600" dirty="0" smtClean="0"/>
                <a:t> </a:t>
              </a:r>
              <a:r>
                <a:rPr lang="de-CH" sz="1600" dirty="0" smtClean="0"/>
                <a:t>(e.g. CGM2)</a:t>
              </a:r>
              <a:r>
                <a:rPr lang="de-CH" sz="1600" dirty="0" smtClean="0"/>
                <a:t>: HEE, ANK</a:t>
              </a:r>
              <a:endParaRPr lang="de-CH" sz="16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444208" y="973391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>
                  <a:solidFill>
                    <a:schemeClr val="accent1"/>
                  </a:solidFill>
                </a:rPr>
                <a:t>Basis </a:t>
              </a:r>
              <a:r>
                <a:rPr lang="de-CH" sz="1400" dirty="0" err="1" smtClean="0">
                  <a:solidFill>
                    <a:schemeClr val="accent1"/>
                  </a:solidFill>
                </a:rPr>
                <a:t>comparaison</a:t>
              </a:r>
              <a:r>
                <a:rPr lang="de-CH" sz="1400" dirty="0" smtClean="0">
                  <a:solidFill>
                    <a:schemeClr val="accent1"/>
                  </a:solidFill>
                </a:rPr>
                <a:t> </a:t>
              </a:r>
              <a:r>
                <a:rPr lang="de-CH" sz="1400" dirty="0" err="1" smtClean="0">
                  <a:solidFill>
                    <a:schemeClr val="accent1"/>
                  </a:solidFill>
                </a:rPr>
                <a:t>with</a:t>
              </a:r>
              <a:r>
                <a:rPr lang="de-CH" sz="1400" dirty="0" smtClean="0">
                  <a:solidFill>
                    <a:schemeClr val="accent1"/>
                  </a:solidFill>
                </a:rPr>
                <a:t> </a:t>
              </a:r>
              <a:r>
                <a:rPr lang="de-CH" sz="1400" dirty="0" err="1" smtClean="0">
                  <a:solidFill>
                    <a:schemeClr val="accent1"/>
                  </a:solidFill>
                </a:rPr>
                <a:t>the</a:t>
              </a:r>
              <a:r>
                <a:rPr lang="de-CH" sz="1400" dirty="0" smtClean="0">
                  <a:solidFill>
                    <a:schemeClr val="accent1"/>
                  </a:solidFill>
                </a:rPr>
                <a:t> </a:t>
              </a:r>
              <a:r>
                <a:rPr lang="de-CH" sz="1400" dirty="0" err="1" smtClean="0">
                  <a:solidFill>
                    <a:schemeClr val="accent1"/>
                  </a:solidFill>
                </a:rPr>
                <a:t>litterature</a:t>
              </a:r>
              <a:endParaRPr lang="de-CH" sz="1400" dirty="0">
                <a:solidFill>
                  <a:schemeClr val="accent1"/>
                </a:solidFill>
              </a:endParaRPr>
            </a:p>
          </p:txBody>
        </p:sp>
        <p:sp>
          <p:nvSpPr>
            <p:cNvPr id="51" name="Geschweifte Klammer rechts 50"/>
            <p:cNvSpPr/>
            <p:nvPr/>
          </p:nvSpPr>
          <p:spPr>
            <a:xfrm>
              <a:off x="6156176" y="1016023"/>
              <a:ext cx="144016" cy="569145"/>
            </a:xfrm>
            <a:prstGeom prst="rightBrace">
              <a:avLst>
                <a:gd name="adj1" fmla="val 28766"/>
                <a:gd name="adj2" fmla="val 5000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>
              <a:off x="5882664" y="1824896"/>
              <a:ext cx="504056" cy="19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6602744" y="1667232"/>
              <a:ext cx="1560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 smtClean="0">
                  <a:solidFill>
                    <a:schemeClr val="accent1"/>
                  </a:solidFill>
                </a:rPr>
                <a:t>Better</a:t>
              </a:r>
              <a:r>
                <a:rPr lang="de-CH" sz="1400" dirty="0" smtClean="0">
                  <a:solidFill>
                    <a:schemeClr val="accent1"/>
                  </a:solidFill>
                </a:rPr>
                <a:t> </a:t>
              </a:r>
              <a:r>
                <a:rPr lang="de-CH" sz="1400" dirty="0" err="1" smtClean="0">
                  <a:solidFill>
                    <a:schemeClr val="accent1"/>
                  </a:solidFill>
                </a:rPr>
                <a:t>for</a:t>
              </a:r>
              <a:r>
                <a:rPr lang="de-CH" sz="1400" dirty="0" smtClean="0">
                  <a:solidFill>
                    <a:schemeClr val="accent1"/>
                  </a:solidFill>
                </a:rPr>
                <a:t> </a:t>
              </a:r>
              <a:r>
                <a:rPr lang="de-CH" sz="1400" dirty="0" err="1" smtClean="0">
                  <a:solidFill>
                    <a:schemeClr val="accent1"/>
                  </a:solidFill>
                </a:rPr>
                <a:t>toe</a:t>
              </a:r>
              <a:r>
                <a:rPr lang="de-CH" sz="1400" dirty="0" smtClean="0">
                  <a:solidFill>
                    <a:schemeClr val="accent1"/>
                  </a:solidFill>
                </a:rPr>
                <a:t> off?</a:t>
              </a:r>
              <a:endParaRPr lang="de-CH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5069293" y="6453336"/>
            <a:ext cx="239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CoG</a:t>
            </a:r>
            <a:r>
              <a:rPr lang="de-CH" sz="1400" dirty="0" smtClean="0"/>
              <a:t> = </a:t>
            </a:r>
            <a:r>
              <a:rPr lang="de-CH" sz="1400" dirty="0" err="1" smtClean="0"/>
              <a:t>center</a:t>
            </a:r>
            <a:r>
              <a:rPr lang="de-CH" sz="1400" dirty="0" smtClean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</a:t>
            </a:r>
            <a:r>
              <a:rPr lang="de-CH" sz="1400" dirty="0" err="1" smtClean="0"/>
              <a:t>gravity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42360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383641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eidelberg Foot Measurement&#10;Method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48195"/>
            <a:ext cx="3600400" cy="270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4540983" y="574809"/>
            <a:ext cx="3775433" cy="2643641"/>
            <a:chOff x="4540983" y="574809"/>
            <a:chExt cx="3775433" cy="2643641"/>
          </a:xfrm>
        </p:grpSpPr>
        <p:pic>
          <p:nvPicPr>
            <p:cNvPr id="1031" name="Picture 7" descr="Axes of the OFM&#10;Origin: ankle&#10;joint centre&#10;Primary axis:&#10;ankle joint centre&#10;- knee joint&#10;centre&#10;Med-lat axis:&#10;Bimalleolar ..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983" y="574809"/>
              <a:ext cx="3521174" cy="2643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7054045" y="692696"/>
              <a:ext cx="1262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(</a:t>
              </a:r>
              <a:r>
                <a:rPr lang="de-CH" dirty="0" err="1" smtClean="0"/>
                <a:t>Leardini</a:t>
              </a:r>
              <a:r>
                <a:rPr lang="de-CH" dirty="0" smtClean="0"/>
                <a:t>)</a:t>
              </a:r>
              <a:endParaRPr lang="de-CH" dirty="0"/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107503" y="3140968"/>
            <a:ext cx="443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From</a:t>
            </a:r>
            <a:r>
              <a:rPr lang="de-CH" sz="1200" dirty="0" smtClean="0"/>
              <a:t> R. Baker: </a:t>
            </a:r>
            <a:r>
              <a:rPr lang="de-CH" sz="1200" dirty="0" smtClean="0">
                <a:hlinkClick r:id="rId5"/>
              </a:rPr>
              <a:t>https://www.slideshare.net/RichardBaker12/cga-ifa-2015-14-foot-models</a:t>
            </a:r>
            <a:endParaRPr lang="de-CH" sz="1200" dirty="0" smtClean="0"/>
          </a:p>
          <a:p>
            <a:r>
              <a:rPr lang="de-CH" sz="1200" dirty="0" err="1" smtClean="0"/>
              <a:t>Presentation</a:t>
            </a:r>
            <a:r>
              <a:rPr lang="de-CH" sz="1200" dirty="0" smtClean="0"/>
              <a:t> </a:t>
            </a:r>
            <a:r>
              <a:rPr lang="de-CH" sz="1200" dirty="0" err="1" smtClean="0"/>
              <a:t>of</a:t>
            </a:r>
            <a:r>
              <a:rPr lang="de-CH" sz="1200" dirty="0" smtClean="0"/>
              <a:t> Sarah Jarvis</a:t>
            </a:r>
            <a:endParaRPr lang="de-CH" sz="12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5724128" y="3464133"/>
            <a:ext cx="2952328" cy="3120366"/>
            <a:chOff x="5724128" y="3464133"/>
            <a:chExt cx="2952328" cy="3120366"/>
          </a:xfrm>
        </p:grpSpPr>
        <p:pic>
          <p:nvPicPr>
            <p:cNvPr id="1033" name="Picture 9" descr="Bildergebnis für milwaukee foot mod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3848195"/>
              <a:ext cx="2424619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868144" y="3464133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Milwaukee Foot Model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39210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uppieren 392"/>
          <p:cNvGrpSpPr/>
          <p:nvPr/>
        </p:nvGrpSpPr>
        <p:grpSpPr>
          <a:xfrm>
            <a:off x="196212" y="536658"/>
            <a:ext cx="3251289" cy="5397712"/>
            <a:chOff x="274697" y="751321"/>
            <a:chExt cx="4551804" cy="7556798"/>
          </a:xfrm>
        </p:grpSpPr>
        <p:pic>
          <p:nvPicPr>
            <p:cNvPr id="146" name="Grafik 14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5" b="8100"/>
            <a:stretch/>
          </p:blipFill>
          <p:spPr>
            <a:xfrm>
              <a:off x="303950" y="755556"/>
              <a:ext cx="4355994" cy="7325210"/>
            </a:xfrm>
            <a:prstGeom prst="rect">
              <a:avLst/>
            </a:prstGeom>
          </p:spPr>
        </p:pic>
        <p:sp>
          <p:nvSpPr>
            <p:cNvPr id="147" name="Ellipse 146"/>
            <p:cNvSpPr/>
            <p:nvPr/>
          </p:nvSpPr>
          <p:spPr>
            <a:xfrm>
              <a:off x="2734722" y="679566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2718737" y="729467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Ellipse 148"/>
            <p:cNvSpPr/>
            <p:nvPr/>
          </p:nvSpPr>
          <p:spPr>
            <a:xfrm>
              <a:off x="1873531" y="67870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927531" y="728950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855298" y="537382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1780406" y="537382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1521122" y="498788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1594119" y="2201448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977078" y="2191481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2292173" y="24075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Ellipse 157"/>
            <p:cNvSpPr/>
            <p:nvPr/>
          </p:nvSpPr>
          <p:spPr>
            <a:xfrm>
              <a:off x="2290313" y="301176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Ellipse 158"/>
            <p:cNvSpPr/>
            <p:nvPr/>
          </p:nvSpPr>
          <p:spPr>
            <a:xfrm>
              <a:off x="3566266" y="349649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Ellipse 159"/>
            <p:cNvSpPr/>
            <p:nvPr/>
          </p:nvSpPr>
          <p:spPr>
            <a:xfrm>
              <a:off x="1096879" y="349649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Ellipse 160"/>
            <p:cNvSpPr/>
            <p:nvPr/>
          </p:nvSpPr>
          <p:spPr>
            <a:xfrm>
              <a:off x="1692973" y="4550594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Ellipse 161"/>
            <p:cNvSpPr/>
            <p:nvPr/>
          </p:nvSpPr>
          <p:spPr>
            <a:xfrm>
              <a:off x="2923078" y="4560988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Ellipse 162"/>
            <p:cNvSpPr/>
            <p:nvPr/>
          </p:nvSpPr>
          <p:spPr>
            <a:xfrm>
              <a:off x="1026431" y="470479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715359" y="4618406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1737760" y="791291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977078" y="6465128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892578" y="7879584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8" name="Ellipse 167"/>
            <p:cNvSpPr/>
            <p:nvPr/>
          </p:nvSpPr>
          <p:spPr>
            <a:xfrm>
              <a:off x="1649203" y="6450018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Ellipse 180"/>
            <p:cNvSpPr/>
            <p:nvPr/>
          </p:nvSpPr>
          <p:spPr>
            <a:xfrm>
              <a:off x="1942982" y="96066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2660224" y="95841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3160441" y="4822666"/>
              <a:ext cx="1666060" cy="73250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LTRO:</a:t>
              </a:r>
              <a:r>
                <a:rPr lang="de-CH" sz="700" dirty="0"/>
                <a:t> Trochanter Major</a:t>
              </a:r>
            </a:p>
            <a:p>
              <a:r>
                <a:rPr lang="de-CH" sz="700" dirty="0"/>
                <a:t>(evtl. nach unten versetzten: falls durch Hose versteckt)</a:t>
              </a:r>
              <a:endParaRPr lang="de-CH" sz="700" dirty="0"/>
            </a:p>
          </p:txBody>
        </p:sp>
        <p:sp>
          <p:nvSpPr>
            <p:cNvPr id="187" name="Ellipse 186"/>
            <p:cNvSpPr/>
            <p:nvPr/>
          </p:nvSpPr>
          <p:spPr>
            <a:xfrm>
              <a:off x="3913452" y="459679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3606826" y="4688856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Textfeld 188"/>
            <p:cNvSpPr txBox="1"/>
            <p:nvPr/>
          </p:nvSpPr>
          <p:spPr>
            <a:xfrm>
              <a:off x="1044252" y="751321"/>
              <a:ext cx="1247921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RFHD: </a:t>
              </a:r>
              <a:r>
                <a:rPr lang="de-CH" sz="700" dirty="0"/>
                <a:t>Kopf Marker auf ‘Krone</a:t>
              </a:r>
              <a:r>
                <a:rPr lang="de-CH" sz="700" b="1" dirty="0"/>
                <a:t>’</a:t>
              </a:r>
            </a:p>
          </p:txBody>
        </p:sp>
        <p:sp>
          <p:nvSpPr>
            <p:cNvPr id="190" name="Textfeld 189"/>
            <p:cNvSpPr txBox="1"/>
            <p:nvPr/>
          </p:nvSpPr>
          <p:spPr>
            <a:xfrm>
              <a:off x="2660614" y="769088"/>
              <a:ext cx="514464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</a:t>
              </a:r>
              <a:r>
                <a:rPr lang="de-CH" sz="700" b="1" dirty="0"/>
                <a:t>FHD</a:t>
              </a:r>
            </a:p>
          </p:txBody>
        </p:sp>
        <p:sp>
          <p:nvSpPr>
            <p:cNvPr id="191" name="Textfeld 190"/>
            <p:cNvSpPr txBox="1"/>
            <p:nvPr/>
          </p:nvSpPr>
          <p:spPr>
            <a:xfrm>
              <a:off x="563980" y="2007395"/>
              <a:ext cx="1247921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RSHO: </a:t>
              </a:r>
              <a:r>
                <a:rPr lang="de-CH" sz="700" dirty="0" err="1"/>
                <a:t>Acromio-claviculargelenk</a:t>
              </a:r>
              <a:endParaRPr lang="de-CH" sz="700" dirty="0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3088432" y="2078338"/>
              <a:ext cx="536943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LSHO</a:t>
              </a:r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815566" y="2515504"/>
              <a:ext cx="1862815" cy="4308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CLAV:</a:t>
              </a:r>
              <a:r>
                <a:rPr lang="de-CH" sz="700" dirty="0"/>
                <a:t> direkt unten </a:t>
              </a:r>
              <a:r>
                <a:rPr lang="de-CH" sz="700" dirty="0" err="1"/>
                <a:t>Incisura</a:t>
              </a:r>
              <a:r>
                <a:rPr lang="de-CH" sz="700" dirty="0"/>
                <a:t> </a:t>
              </a:r>
              <a:r>
                <a:rPr lang="de-CH" sz="700" dirty="0" err="1"/>
                <a:t>jugularis</a:t>
              </a:r>
              <a:r>
                <a:rPr lang="de-CH" sz="700" dirty="0"/>
                <a:t> auf </a:t>
              </a:r>
              <a:r>
                <a:rPr lang="de-CH" sz="700" dirty="0" err="1"/>
                <a:t>Manubium</a:t>
              </a:r>
              <a:r>
                <a:rPr lang="de-CH" sz="700" dirty="0"/>
                <a:t> </a:t>
              </a:r>
              <a:r>
                <a:rPr lang="de-CH" sz="700" dirty="0" err="1"/>
                <a:t>sterni</a:t>
              </a:r>
              <a:endParaRPr lang="de-CH" sz="700" dirty="0"/>
            </a:p>
          </p:txBody>
        </p:sp>
        <p:sp>
          <p:nvSpPr>
            <p:cNvPr id="194" name="Textfeld 193"/>
            <p:cNvSpPr txBox="1"/>
            <p:nvPr/>
          </p:nvSpPr>
          <p:spPr>
            <a:xfrm>
              <a:off x="1946209" y="3169395"/>
              <a:ext cx="1426085" cy="4308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STRN:</a:t>
              </a:r>
              <a:r>
                <a:rPr lang="de-CH" sz="700" dirty="0"/>
                <a:t> </a:t>
              </a:r>
              <a:r>
                <a:rPr lang="de-CH" sz="700" dirty="0" err="1"/>
                <a:t>Proc</a:t>
              </a:r>
              <a:r>
                <a:rPr lang="de-CH" sz="700" dirty="0"/>
                <a:t>. </a:t>
              </a:r>
              <a:r>
                <a:rPr lang="de-CH" sz="700" dirty="0" err="1"/>
                <a:t>xiphoideus</a:t>
              </a:r>
              <a:endParaRPr lang="de-CH" sz="7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675110" y="3385420"/>
              <a:ext cx="536943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RELB</a:t>
              </a:r>
            </a:p>
          </p:txBody>
        </p:sp>
        <p:sp>
          <p:nvSpPr>
            <p:cNvPr id="196" name="Textfeld 195"/>
            <p:cNvSpPr txBox="1"/>
            <p:nvPr/>
          </p:nvSpPr>
          <p:spPr>
            <a:xfrm>
              <a:off x="308616" y="4437878"/>
              <a:ext cx="53694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RWRA</a:t>
              </a:r>
            </a:p>
          </p:txBody>
        </p:sp>
        <p:sp>
          <p:nvSpPr>
            <p:cNvPr id="197" name="Textfeld 196"/>
            <p:cNvSpPr txBox="1"/>
            <p:nvPr/>
          </p:nvSpPr>
          <p:spPr>
            <a:xfrm>
              <a:off x="1067410" y="4549295"/>
              <a:ext cx="53694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RWRB</a:t>
              </a:r>
            </a:p>
          </p:txBody>
        </p:sp>
        <p:sp>
          <p:nvSpPr>
            <p:cNvPr id="200" name="Textfeld 199"/>
            <p:cNvSpPr txBox="1"/>
            <p:nvPr/>
          </p:nvSpPr>
          <p:spPr>
            <a:xfrm>
              <a:off x="1483817" y="4135696"/>
              <a:ext cx="1101037" cy="58169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RASI:</a:t>
              </a:r>
              <a:r>
                <a:rPr lang="de-CH" sz="700" dirty="0"/>
                <a:t> Spina </a:t>
              </a:r>
              <a:r>
                <a:rPr lang="de-CH" sz="700" dirty="0" err="1"/>
                <a:t>iliaca</a:t>
              </a:r>
              <a:r>
                <a:rPr lang="de-CH" sz="700" dirty="0"/>
                <a:t> </a:t>
              </a:r>
              <a:r>
                <a:rPr lang="de-CH" sz="700" dirty="0" err="1"/>
                <a:t>anterior</a:t>
              </a:r>
              <a:r>
                <a:rPr lang="de-CH" sz="700" dirty="0"/>
                <a:t> </a:t>
              </a:r>
              <a:r>
                <a:rPr lang="de-CH" sz="700" dirty="0" err="1"/>
                <a:t>superior</a:t>
              </a:r>
              <a:endParaRPr lang="de-CH" sz="700" dirty="0"/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2967482" y="4398817"/>
              <a:ext cx="536943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LASI</a:t>
              </a:r>
            </a:p>
          </p:txBody>
        </p:sp>
        <p:sp>
          <p:nvSpPr>
            <p:cNvPr id="202" name="Textfeld 201"/>
            <p:cNvSpPr txBox="1"/>
            <p:nvPr/>
          </p:nvSpPr>
          <p:spPr>
            <a:xfrm>
              <a:off x="274697" y="6223929"/>
              <a:ext cx="1585428" cy="581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RKNE: </a:t>
              </a:r>
              <a:r>
                <a:rPr lang="de-CH" sz="700" dirty="0" err="1"/>
                <a:t>Epicondylus</a:t>
              </a:r>
              <a:r>
                <a:rPr lang="de-CH" sz="700" dirty="0"/>
                <a:t> </a:t>
              </a:r>
              <a:r>
                <a:rPr lang="de-CH" sz="700" dirty="0" err="1"/>
                <a:t>lateralis</a:t>
              </a:r>
              <a:r>
                <a:rPr lang="de-CH" sz="700" dirty="0"/>
                <a:t> Femur (Knie Flexion-Extension Achse)</a:t>
              </a:r>
            </a:p>
          </p:txBody>
        </p:sp>
        <p:sp>
          <p:nvSpPr>
            <p:cNvPr id="203" name="Textfeld 202"/>
            <p:cNvSpPr txBox="1"/>
            <p:nvPr/>
          </p:nvSpPr>
          <p:spPr>
            <a:xfrm>
              <a:off x="3084261" y="6409856"/>
              <a:ext cx="536943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LKNE</a:t>
              </a:r>
            </a:p>
          </p:txBody>
        </p:sp>
        <p:sp>
          <p:nvSpPr>
            <p:cNvPr id="204" name="Textfeld 203"/>
            <p:cNvSpPr txBox="1"/>
            <p:nvPr/>
          </p:nvSpPr>
          <p:spPr>
            <a:xfrm>
              <a:off x="398442" y="5679802"/>
              <a:ext cx="1585428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RTHI: </a:t>
              </a:r>
              <a:r>
                <a:rPr lang="de-CH" sz="700" dirty="0"/>
                <a:t>auf untere 1/3 der Linie TRO-KNE</a:t>
              </a:r>
            </a:p>
          </p:txBody>
        </p:sp>
        <p:sp>
          <p:nvSpPr>
            <p:cNvPr id="205" name="Textfeld 204"/>
            <p:cNvSpPr txBox="1"/>
            <p:nvPr/>
          </p:nvSpPr>
          <p:spPr>
            <a:xfrm>
              <a:off x="3392354" y="5826802"/>
              <a:ext cx="536943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LTHI</a:t>
              </a:r>
            </a:p>
          </p:txBody>
        </p:sp>
        <p:sp>
          <p:nvSpPr>
            <p:cNvPr id="206" name="Textfeld 205"/>
            <p:cNvSpPr txBox="1"/>
            <p:nvPr/>
          </p:nvSpPr>
          <p:spPr>
            <a:xfrm>
              <a:off x="357555" y="7312083"/>
              <a:ext cx="1585428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RTIB: </a:t>
              </a:r>
              <a:r>
                <a:rPr lang="de-CH" sz="700" dirty="0"/>
                <a:t>auf untere 1/3 der Linie KNE-ANK</a:t>
              </a:r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308616" y="7712859"/>
              <a:ext cx="1585428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RANK: </a:t>
              </a:r>
              <a:r>
                <a:rPr lang="de-CH" sz="700" dirty="0" err="1"/>
                <a:t>Malleolus</a:t>
              </a:r>
              <a:r>
                <a:rPr lang="de-CH" sz="700" dirty="0"/>
                <a:t> </a:t>
              </a:r>
              <a:r>
                <a:rPr lang="de-CH" sz="700" dirty="0" err="1"/>
                <a:t>lateralis</a:t>
              </a:r>
              <a:r>
                <a:rPr lang="de-CH" sz="700" dirty="0"/>
                <a:t> (</a:t>
              </a:r>
              <a:r>
                <a:rPr lang="de-CH" sz="700" dirty="0" err="1"/>
                <a:t>transmalleolaren</a:t>
              </a:r>
              <a:r>
                <a:rPr lang="de-CH" sz="700" dirty="0"/>
                <a:t> Achse)</a:t>
              </a:r>
            </a:p>
          </p:txBody>
        </p:sp>
        <p:sp>
          <p:nvSpPr>
            <p:cNvPr id="208" name="Textfeld 207"/>
            <p:cNvSpPr txBox="1"/>
            <p:nvPr/>
          </p:nvSpPr>
          <p:spPr>
            <a:xfrm>
              <a:off x="3261711" y="7455128"/>
              <a:ext cx="536943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LTIB</a:t>
              </a:r>
            </a:p>
          </p:txBody>
        </p:sp>
        <p:sp>
          <p:nvSpPr>
            <p:cNvPr id="209" name="Textfeld 208"/>
            <p:cNvSpPr txBox="1"/>
            <p:nvPr/>
          </p:nvSpPr>
          <p:spPr>
            <a:xfrm>
              <a:off x="2944415" y="7813273"/>
              <a:ext cx="536943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LANK</a:t>
              </a:r>
            </a:p>
          </p:txBody>
        </p:sp>
        <p:sp>
          <p:nvSpPr>
            <p:cNvPr id="210" name="Textfeld 209"/>
            <p:cNvSpPr txBox="1"/>
            <p:nvPr/>
          </p:nvSpPr>
          <p:spPr>
            <a:xfrm>
              <a:off x="1107156" y="4927784"/>
              <a:ext cx="53694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RTRO</a:t>
              </a:r>
            </a:p>
          </p:txBody>
        </p:sp>
        <p:sp>
          <p:nvSpPr>
            <p:cNvPr id="211" name="Textfeld 210"/>
            <p:cNvSpPr txBox="1"/>
            <p:nvPr/>
          </p:nvSpPr>
          <p:spPr>
            <a:xfrm>
              <a:off x="2940245" y="5309930"/>
              <a:ext cx="1722756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LPTHI:</a:t>
              </a:r>
              <a:r>
                <a:rPr lang="de-CH" sz="700" dirty="0"/>
                <a:t> proximale Oberschenkel </a:t>
              </a:r>
              <a:r>
                <a:rPr lang="de-CH" sz="700" dirty="0" err="1"/>
                <a:t>anterior</a:t>
              </a:r>
              <a:endParaRPr lang="de-CH" sz="700" dirty="0"/>
            </a:p>
          </p:txBody>
        </p:sp>
        <p:sp>
          <p:nvSpPr>
            <p:cNvPr id="212" name="Textfeld 211"/>
            <p:cNvSpPr txBox="1"/>
            <p:nvPr/>
          </p:nvSpPr>
          <p:spPr>
            <a:xfrm>
              <a:off x="1913246" y="5326248"/>
              <a:ext cx="53694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RPTHI</a:t>
              </a: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1971253" y="6724596"/>
              <a:ext cx="53694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RTUB</a:t>
              </a:r>
            </a:p>
          </p:txBody>
        </p:sp>
        <p:sp>
          <p:nvSpPr>
            <p:cNvPr id="214" name="Textfeld 213"/>
            <p:cNvSpPr txBox="1"/>
            <p:nvPr/>
          </p:nvSpPr>
          <p:spPr>
            <a:xfrm>
              <a:off x="2869240" y="6736138"/>
              <a:ext cx="1583173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LTUB:</a:t>
              </a:r>
              <a:r>
                <a:rPr lang="de-CH" sz="700" dirty="0"/>
                <a:t> </a:t>
              </a:r>
              <a:r>
                <a:rPr lang="de-CH" sz="700" dirty="0" err="1"/>
                <a:t>Tuberositas</a:t>
              </a:r>
              <a:r>
                <a:rPr lang="de-CH" sz="700" dirty="0"/>
                <a:t> </a:t>
              </a:r>
              <a:r>
                <a:rPr lang="de-CH" sz="700" dirty="0" err="1"/>
                <a:t>tibiae</a:t>
              </a:r>
              <a:endParaRPr lang="de-CH" sz="700" dirty="0"/>
            </a:p>
          </p:txBody>
        </p:sp>
        <p:sp>
          <p:nvSpPr>
            <p:cNvPr id="215" name="Textfeld 214"/>
            <p:cNvSpPr txBox="1"/>
            <p:nvPr/>
          </p:nvSpPr>
          <p:spPr>
            <a:xfrm>
              <a:off x="2788721" y="7113934"/>
              <a:ext cx="1547787" cy="581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LDTIB:</a:t>
              </a:r>
              <a:r>
                <a:rPr lang="de-CH" sz="700" dirty="0"/>
                <a:t> mediale </a:t>
              </a:r>
              <a:r>
                <a:rPr lang="de-CH" sz="700" dirty="0" err="1"/>
                <a:t>tibiakante</a:t>
              </a:r>
              <a:r>
                <a:rPr lang="de-CH" sz="700" dirty="0"/>
                <a:t> </a:t>
              </a:r>
              <a:r>
                <a:rPr lang="de-CH" sz="700" dirty="0"/>
                <a:t>(</a:t>
              </a:r>
              <a:r>
                <a:rPr lang="de-CH" sz="700" dirty="0" err="1"/>
                <a:t>ca</a:t>
              </a:r>
              <a:r>
                <a:rPr lang="de-CH" sz="700" dirty="0"/>
                <a:t> ½ US-Höhe)</a:t>
              </a:r>
              <a:endParaRPr lang="de-CH" sz="700" dirty="0"/>
            </a:p>
          </p:txBody>
        </p:sp>
        <p:sp>
          <p:nvSpPr>
            <p:cNvPr id="216" name="Textfeld 215"/>
            <p:cNvSpPr txBox="1"/>
            <p:nvPr/>
          </p:nvSpPr>
          <p:spPr>
            <a:xfrm>
              <a:off x="1981531" y="7201844"/>
              <a:ext cx="53694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RDTIB</a:t>
              </a:r>
            </a:p>
          </p:txBody>
        </p:sp>
        <p:sp>
          <p:nvSpPr>
            <p:cNvPr id="283" name="Textfeld 282"/>
            <p:cNvSpPr txBox="1"/>
            <p:nvPr/>
          </p:nvSpPr>
          <p:spPr>
            <a:xfrm>
              <a:off x="3206449" y="3976431"/>
              <a:ext cx="1151644" cy="43088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LWRB: </a:t>
              </a:r>
              <a:r>
                <a:rPr lang="de-CH" sz="700" dirty="0" err="1"/>
                <a:t>Proc</a:t>
              </a:r>
              <a:r>
                <a:rPr lang="de-CH" sz="700" dirty="0"/>
                <a:t>. </a:t>
              </a:r>
              <a:r>
                <a:rPr lang="de-CH" sz="700" dirty="0" err="1"/>
                <a:t>Styloideus</a:t>
              </a:r>
              <a:r>
                <a:rPr lang="de-CH" sz="700" dirty="0"/>
                <a:t> </a:t>
              </a:r>
              <a:r>
                <a:rPr lang="de-CH" sz="700" dirty="0" err="1"/>
                <a:t>ulnae</a:t>
              </a:r>
              <a:endParaRPr lang="de-CH" sz="700" dirty="0"/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3642173" y="3388106"/>
              <a:ext cx="536943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</a:t>
              </a:r>
              <a:r>
                <a:rPr lang="de-CH" sz="700" b="1" dirty="0"/>
                <a:t>ELB</a:t>
              </a:r>
            </a:p>
          </p:txBody>
        </p:sp>
        <p:cxnSp>
          <p:nvCxnSpPr>
            <p:cNvPr id="285" name="Gerade Verbindung mit Pfeil 284"/>
            <p:cNvCxnSpPr/>
            <p:nvPr/>
          </p:nvCxnSpPr>
          <p:spPr>
            <a:xfrm>
              <a:off x="3504426" y="4358075"/>
              <a:ext cx="169840" cy="326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6" name="Gruppieren 305"/>
            <p:cNvGrpSpPr/>
            <p:nvPr/>
          </p:nvGrpSpPr>
          <p:grpSpPr>
            <a:xfrm rot="10800000" flipH="1">
              <a:off x="2958757" y="5899039"/>
              <a:ext cx="383220" cy="108000"/>
              <a:chOff x="2960268" y="6112047"/>
              <a:chExt cx="383220" cy="108001"/>
            </a:xfrm>
          </p:grpSpPr>
          <p:sp>
            <p:nvSpPr>
              <p:cNvPr id="307" name="Ellipse 306"/>
              <p:cNvSpPr/>
              <p:nvPr/>
            </p:nvSpPr>
            <p:spPr>
              <a:xfrm>
                <a:off x="3235488" y="6112047"/>
                <a:ext cx="108000" cy="10800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08" name="Gerade Verbindung 307"/>
              <p:cNvCxnSpPr/>
              <p:nvPr/>
            </p:nvCxnSpPr>
            <p:spPr>
              <a:xfrm>
                <a:off x="2960268" y="6167611"/>
                <a:ext cx="2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uppieren 308"/>
            <p:cNvGrpSpPr/>
            <p:nvPr/>
          </p:nvGrpSpPr>
          <p:grpSpPr>
            <a:xfrm rot="10800000" flipH="1">
              <a:off x="2887078" y="7502860"/>
              <a:ext cx="383220" cy="108000"/>
              <a:chOff x="2960268" y="6112047"/>
              <a:chExt cx="383220" cy="108001"/>
            </a:xfrm>
          </p:grpSpPr>
          <p:sp>
            <p:nvSpPr>
              <p:cNvPr id="310" name="Ellipse 309"/>
              <p:cNvSpPr/>
              <p:nvPr/>
            </p:nvSpPr>
            <p:spPr>
              <a:xfrm>
                <a:off x="3235488" y="6112047"/>
                <a:ext cx="108000" cy="10800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11" name="Gerade Verbindung 310"/>
              <p:cNvCxnSpPr/>
              <p:nvPr/>
            </p:nvCxnSpPr>
            <p:spPr>
              <a:xfrm>
                <a:off x="2960268" y="6167611"/>
                <a:ext cx="2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uppieren 311"/>
            <p:cNvGrpSpPr/>
            <p:nvPr/>
          </p:nvGrpSpPr>
          <p:grpSpPr>
            <a:xfrm rot="10800000">
              <a:off x="1397186" y="5897476"/>
              <a:ext cx="383220" cy="108000"/>
              <a:chOff x="2960268" y="6112047"/>
              <a:chExt cx="383220" cy="108001"/>
            </a:xfrm>
          </p:grpSpPr>
          <p:sp>
            <p:nvSpPr>
              <p:cNvPr id="313" name="Ellipse 312"/>
              <p:cNvSpPr/>
              <p:nvPr/>
            </p:nvSpPr>
            <p:spPr>
              <a:xfrm>
                <a:off x="3235488" y="6112047"/>
                <a:ext cx="108000" cy="10800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14" name="Gerade Verbindung 313"/>
              <p:cNvCxnSpPr/>
              <p:nvPr/>
            </p:nvCxnSpPr>
            <p:spPr>
              <a:xfrm>
                <a:off x="2960268" y="6167611"/>
                <a:ext cx="2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uppieren 314"/>
            <p:cNvGrpSpPr/>
            <p:nvPr/>
          </p:nvGrpSpPr>
          <p:grpSpPr>
            <a:xfrm rot="10800000">
              <a:off x="1444796" y="7503244"/>
              <a:ext cx="383220" cy="108000"/>
              <a:chOff x="2960268" y="6112047"/>
              <a:chExt cx="383220" cy="108001"/>
            </a:xfrm>
          </p:grpSpPr>
          <p:sp>
            <p:nvSpPr>
              <p:cNvPr id="316" name="Ellipse 315"/>
              <p:cNvSpPr/>
              <p:nvPr/>
            </p:nvSpPr>
            <p:spPr>
              <a:xfrm>
                <a:off x="3235488" y="6112047"/>
                <a:ext cx="108000" cy="10800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17" name="Gerade Verbindung 316"/>
              <p:cNvCxnSpPr/>
              <p:nvPr/>
            </p:nvCxnSpPr>
            <p:spPr>
              <a:xfrm>
                <a:off x="2960268" y="6167611"/>
                <a:ext cx="2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Ellipse 387"/>
            <p:cNvSpPr/>
            <p:nvPr/>
          </p:nvSpPr>
          <p:spPr>
            <a:xfrm>
              <a:off x="2050982" y="7907891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9" name="Ellipse 388"/>
            <p:cNvSpPr/>
            <p:nvPr/>
          </p:nvSpPr>
          <p:spPr>
            <a:xfrm>
              <a:off x="2610737" y="7896944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0" name="Textfeld 389"/>
            <p:cNvSpPr txBox="1"/>
            <p:nvPr/>
          </p:nvSpPr>
          <p:spPr>
            <a:xfrm>
              <a:off x="2152328" y="7728345"/>
              <a:ext cx="63652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LANKM</a:t>
              </a:r>
            </a:p>
          </p:txBody>
        </p:sp>
        <p:sp>
          <p:nvSpPr>
            <p:cNvPr id="391" name="Textfeld 390"/>
            <p:cNvSpPr txBox="1"/>
            <p:nvPr/>
          </p:nvSpPr>
          <p:spPr>
            <a:xfrm>
              <a:off x="2080320" y="7877231"/>
              <a:ext cx="63652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</a:t>
              </a:r>
              <a:r>
                <a:rPr lang="de-CH" sz="700" b="1" dirty="0"/>
                <a:t>ANKM</a:t>
              </a:r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098449" y="499305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83" name="Gruppieren 382"/>
          <p:cNvGrpSpPr/>
          <p:nvPr/>
        </p:nvGrpSpPr>
        <p:grpSpPr>
          <a:xfrm>
            <a:off x="5523543" y="5156711"/>
            <a:ext cx="3560013" cy="1328895"/>
            <a:chOff x="2496903" y="7680920"/>
            <a:chExt cx="4984018" cy="1860453"/>
          </a:xfrm>
        </p:grpSpPr>
        <p:pic>
          <p:nvPicPr>
            <p:cNvPr id="337" name="Grafik 3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9" t="33394" r="5947" b="3241"/>
            <a:stretch/>
          </p:blipFill>
          <p:spPr>
            <a:xfrm>
              <a:off x="3976901" y="7680920"/>
              <a:ext cx="3402194" cy="1815110"/>
            </a:xfrm>
            <a:prstGeom prst="rect">
              <a:avLst/>
            </a:prstGeom>
          </p:spPr>
        </p:pic>
        <p:sp>
          <p:nvSpPr>
            <p:cNvPr id="349" name="Ellipse 348"/>
            <p:cNvSpPr/>
            <p:nvPr/>
          </p:nvSpPr>
          <p:spPr>
            <a:xfrm>
              <a:off x="4060552" y="8775944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" name="Ellipse 349"/>
            <p:cNvSpPr/>
            <p:nvPr/>
          </p:nvSpPr>
          <p:spPr>
            <a:xfrm>
              <a:off x="6208729" y="8775951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" name="Ellipse 350"/>
            <p:cNvSpPr/>
            <p:nvPr/>
          </p:nvSpPr>
          <p:spPr>
            <a:xfrm>
              <a:off x="4723304" y="836976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" name="Ellipse 351"/>
            <p:cNvSpPr/>
            <p:nvPr/>
          </p:nvSpPr>
          <p:spPr>
            <a:xfrm>
              <a:off x="4956299" y="855995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" name="Ellipse 352"/>
            <p:cNvSpPr/>
            <p:nvPr/>
          </p:nvSpPr>
          <p:spPr>
            <a:xfrm>
              <a:off x="6905444" y="8905056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" name="Ellipse 353"/>
            <p:cNvSpPr/>
            <p:nvPr/>
          </p:nvSpPr>
          <p:spPr>
            <a:xfrm>
              <a:off x="6037561" y="893829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" name="Ellipse 354"/>
            <p:cNvSpPr/>
            <p:nvPr/>
          </p:nvSpPr>
          <p:spPr>
            <a:xfrm>
              <a:off x="5334424" y="878537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" name="Ellipse 355"/>
            <p:cNvSpPr/>
            <p:nvPr/>
          </p:nvSpPr>
          <p:spPr>
            <a:xfrm>
              <a:off x="5465284" y="8607453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2496903" y="8545017"/>
              <a:ext cx="1585058" cy="88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700" b="1" dirty="0"/>
                <a:t>RHEE:</a:t>
              </a:r>
            </a:p>
            <a:p>
              <a:pPr algn="r"/>
              <a:r>
                <a:rPr lang="de-CH" sz="700" dirty="0" err="1"/>
                <a:t>Calcaneus</a:t>
              </a:r>
              <a:endParaRPr lang="de-CH" sz="700" dirty="0"/>
            </a:p>
            <a:p>
              <a:pPr algn="r"/>
              <a:r>
                <a:rPr lang="de-CH" sz="700" dirty="0"/>
                <a:t>(gleiche Höhe wie TOE: Referenz für die Fusssohle)</a:t>
              </a:r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6976865" y="8759250"/>
              <a:ext cx="504056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RHLX</a:t>
              </a:r>
              <a:endParaRPr lang="de-CH" sz="700" dirty="0"/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5958240" y="9110485"/>
              <a:ext cx="1522681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RDMT5:</a:t>
              </a:r>
              <a:r>
                <a:rPr lang="de-CH" sz="700" dirty="0"/>
                <a:t> Caput </a:t>
              </a:r>
              <a:r>
                <a:rPr lang="de-CH" sz="700" dirty="0" err="1"/>
                <a:t>ossis</a:t>
              </a:r>
              <a:r>
                <a:rPr lang="de-CH" sz="700" dirty="0"/>
                <a:t> </a:t>
              </a:r>
              <a:r>
                <a:rPr lang="de-CH" sz="700" dirty="0" err="1"/>
                <a:t>metatarsi</a:t>
              </a:r>
              <a:r>
                <a:rPr lang="de-CH" sz="700" dirty="0"/>
                <a:t> V</a:t>
              </a:r>
              <a:endParaRPr lang="de-CH" sz="700" dirty="0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5033237" y="8942032"/>
              <a:ext cx="907906" cy="58169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RPMT5:</a:t>
              </a:r>
              <a:r>
                <a:rPr lang="de-CH" sz="700" dirty="0"/>
                <a:t> </a:t>
              </a:r>
              <a:r>
                <a:rPr lang="de-CH" sz="700" dirty="0"/>
                <a:t>B</a:t>
              </a:r>
              <a:r>
                <a:rPr lang="de-CH" sz="700" dirty="0"/>
                <a:t>asis </a:t>
              </a:r>
              <a:r>
                <a:rPr lang="de-CH" sz="700" dirty="0" err="1"/>
                <a:t>ossis</a:t>
              </a:r>
              <a:r>
                <a:rPr lang="de-CH" sz="700" dirty="0"/>
                <a:t> </a:t>
              </a:r>
              <a:r>
                <a:rPr lang="de-CH" sz="700" dirty="0" err="1"/>
                <a:t>metatarsi</a:t>
              </a:r>
              <a:r>
                <a:rPr lang="de-CH" sz="700" dirty="0"/>
                <a:t> V</a:t>
              </a:r>
              <a:endParaRPr lang="de-CH" sz="700" dirty="0"/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5933133" y="8184976"/>
              <a:ext cx="1547787" cy="581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RCUN:</a:t>
              </a:r>
              <a:r>
                <a:rPr lang="de-CH" sz="700" dirty="0"/>
                <a:t> mittig zwischen PMT1&amp;5 (etwas nach hinten versetzt)</a:t>
              </a:r>
              <a:endParaRPr lang="de-CH" sz="700" dirty="0"/>
            </a:p>
          </p:txBody>
        </p:sp>
        <p:sp>
          <p:nvSpPr>
            <p:cNvPr id="364" name="Textfeld 363"/>
            <p:cNvSpPr txBox="1"/>
            <p:nvPr/>
          </p:nvSpPr>
          <p:spPr>
            <a:xfrm>
              <a:off x="5059909" y="8005406"/>
              <a:ext cx="1220332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RSITA:</a:t>
              </a:r>
              <a:r>
                <a:rPr lang="de-CH" sz="700" dirty="0"/>
                <a:t> </a:t>
              </a:r>
              <a:r>
                <a:rPr lang="de-CH" sz="700" dirty="0" err="1"/>
                <a:t>sinus</a:t>
              </a:r>
              <a:r>
                <a:rPr lang="de-CH" sz="700" dirty="0"/>
                <a:t> </a:t>
              </a:r>
              <a:r>
                <a:rPr lang="de-CH" sz="700" dirty="0" err="1"/>
                <a:t>tarsi</a:t>
              </a:r>
              <a:endParaRPr lang="de-CH" sz="700" dirty="0"/>
            </a:p>
          </p:txBody>
        </p:sp>
        <p:sp>
          <p:nvSpPr>
            <p:cNvPr id="365" name="Textfeld 364"/>
            <p:cNvSpPr txBox="1"/>
            <p:nvPr/>
          </p:nvSpPr>
          <p:spPr>
            <a:xfrm>
              <a:off x="4240560" y="8864985"/>
              <a:ext cx="759837" cy="58169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RTPR:</a:t>
              </a:r>
              <a:r>
                <a:rPr lang="de-CH" sz="700" dirty="0"/>
                <a:t> </a:t>
              </a:r>
            </a:p>
            <a:p>
              <a:r>
                <a:rPr lang="de-CH" sz="700" dirty="0"/>
                <a:t>unter ANK</a:t>
              </a:r>
              <a:endParaRPr lang="de-CH" sz="700" dirty="0"/>
            </a:p>
          </p:txBody>
        </p:sp>
        <p:sp>
          <p:nvSpPr>
            <p:cNvPr id="366" name="Textfeld 365"/>
            <p:cNvSpPr txBox="1"/>
            <p:nvPr/>
          </p:nvSpPr>
          <p:spPr>
            <a:xfrm>
              <a:off x="6256783" y="8658835"/>
              <a:ext cx="631935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RTOE</a:t>
              </a:r>
            </a:p>
          </p:txBody>
        </p:sp>
        <p:sp>
          <p:nvSpPr>
            <p:cNvPr id="370" name="Textfeld 369"/>
            <p:cNvSpPr txBox="1"/>
            <p:nvPr/>
          </p:nvSpPr>
          <p:spPr>
            <a:xfrm>
              <a:off x="4123000" y="8195552"/>
              <a:ext cx="53694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RANK</a:t>
              </a:r>
            </a:p>
          </p:txBody>
        </p:sp>
        <p:sp>
          <p:nvSpPr>
            <p:cNvPr id="344" name="Ellipse 343"/>
            <p:cNvSpPr/>
            <p:nvPr/>
          </p:nvSpPr>
          <p:spPr>
            <a:xfrm>
              <a:off x="4615259" y="8768575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71" name="Gerade Verbindung mit Pfeil 370"/>
            <p:cNvCxnSpPr/>
            <p:nvPr/>
          </p:nvCxnSpPr>
          <p:spPr>
            <a:xfrm flipH="1">
              <a:off x="5087556" y="8213532"/>
              <a:ext cx="207888" cy="346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Gerade Verbindung mit Pfeil 372"/>
            <p:cNvCxnSpPr/>
            <p:nvPr/>
          </p:nvCxnSpPr>
          <p:spPr>
            <a:xfrm flipH="1">
              <a:off x="5573284" y="8318661"/>
              <a:ext cx="423124" cy="29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uppieren 381"/>
          <p:cNvGrpSpPr/>
          <p:nvPr/>
        </p:nvGrpSpPr>
        <p:grpSpPr>
          <a:xfrm>
            <a:off x="6753526" y="3397763"/>
            <a:ext cx="2202594" cy="1451373"/>
            <a:chOff x="9869897" y="6654278"/>
            <a:chExt cx="3083631" cy="2031922"/>
          </a:xfrm>
        </p:grpSpPr>
        <p:pic>
          <p:nvPicPr>
            <p:cNvPr id="338" name="Grafik 3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4" r="7539"/>
            <a:stretch/>
          </p:blipFill>
          <p:spPr>
            <a:xfrm>
              <a:off x="10568517" y="6654278"/>
              <a:ext cx="1143915" cy="1934197"/>
            </a:xfrm>
            <a:prstGeom prst="rect">
              <a:avLst/>
            </a:prstGeom>
          </p:spPr>
        </p:pic>
        <p:sp>
          <p:nvSpPr>
            <p:cNvPr id="339" name="Ellipse 338"/>
            <p:cNvSpPr/>
            <p:nvPr/>
          </p:nvSpPr>
          <p:spPr>
            <a:xfrm>
              <a:off x="10757296" y="782493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" name="Ellipse 339"/>
            <p:cNvSpPr/>
            <p:nvPr/>
          </p:nvSpPr>
          <p:spPr>
            <a:xfrm>
              <a:off x="10865296" y="724906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" name="Ellipse 340"/>
            <p:cNvSpPr/>
            <p:nvPr/>
          </p:nvSpPr>
          <p:spPr>
            <a:xfrm>
              <a:off x="11341998" y="782493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" name="Ellipse 342"/>
            <p:cNvSpPr/>
            <p:nvPr/>
          </p:nvSpPr>
          <p:spPr>
            <a:xfrm>
              <a:off x="10969485" y="749009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" name="Ellipse 344"/>
            <p:cNvSpPr/>
            <p:nvPr/>
          </p:nvSpPr>
          <p:spPr>
            <a:xfrm>
              <a:off x="11210271" y="7457675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" name="Ellipse 345"/>
            <p:cNvSpPr/>
            <p:nvPr/>
          </p:nvSpPr>
          <p:spPr>
            <a:xfrm>
              <a:off x="10757296" y="7488394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" name="Ellipse 346"/>
            <p:cNvSpPr/>
            <p:nvPr/>
          </p:nvSpPr>
          <p:spPr>
            <a:xfrm>
              <a:off x="11449998" y="825162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" name="Ellipse 347"/>
            <p:cNvSpPr/>
            <p:nvPr/>
          </p:nvSpPr>
          <p:spPr>
            <a:xfrm>
              <a:off x="10694813" y="7087914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10259327" y="7002651"/>
              <a:ext cx="536945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RANK</a:t>
              </a:r>
            </a:p>
          </p:txBody>
        </p:sp>
        <p:sp>
          <p:nvSpPr>
            <p:cNvPr id="358" name="Textfeld 357"/>
            <p:cNvSpPr txBox="1"/>
            <p:nvPr/>
          </p:nvSpPr>
          <p:spPr>
            <a:xfrm>
              <a:off x="9869897" y="7953692"/>
              <a:ext cx="1350590" cy="73250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700" b="1" dirty="0"/>
                <a:t>RTOE:</a:t>
              </a:r>
            </a:p>
            <a:p>
              <a:pPr algn="r"/>
              <a:r>
                <a:rPr lang="de-CH" sz="700" dirty="0"/>
                <a:t>Os </a:t>
              </a:r>
              <a:r>
                <a:rPr lang="de-CH" sz="700" dirty="0" err="1"/>
                <a:t>metatarsi</a:t>
              </a:r>
              <a:r>
                <a:rPr lang="de-CH" sz="700" dirty="0"/>
                <a:t> II,</a:t>
              </a:r>
            </a:p>
            <a:p>
              <a:pPr algn="r"/>
              <a:r>
                <a:rPr lang="de-CH" sz="700" dirty="0"/>
                <a:t>gleich proximal der Zehenknickfalte</a:t>
              </a:r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11405742" y="7696396"/>
              <a:ext cx="1259755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RDMT1:</a:t>
              </a:r>
              <a:r>
                <a:rPr lang="de-CH" sz="700" dirty="0"/>
                <a:t> Caput </a:t>
              </a:r>
              <a:r>
                <a:rPr lang="de-CH" sz="700" dirty="0" err="1"/>
                <a:t>ossis</a:t>
              </a:r>
              <a:r>
                <a:rPr lang="de-CH" sz="700" dirty="0"/>
                <a:t> </a:t>
              </a:r>
              <a:r>
                <a:rPr lang="de-CH" sz="700" dirty="0" err="1"/>
                <a:t>metatarsi</a:t>
              </a:r>
              <a:r>
                <a:rPr lang="de-CH" sz="700" dirty="0"/>
                <a:t> I</a:t>
              </a:r>
              <a:endParaRPr lang="de-CH" sz="700" dirty="0"/>
            </a:p>
          </p:txBody>
        </p:sp>
        <p:sp>
          <p:nvSpPr>
            <p:cNvPr id="368" name="Textfeld 367"/>
            <p:cNvSpPr txBox="1"/>
            <p:nvPr/>
          </p:nvSpPr>
          <p:spPr>
            <a:xfrm>
              <a:off x="11297344" y="7352818"/>
              <a:ext cx="1224136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RPMT1:</a:t>
              </a:r>
              <a:r>
                <a:rPr lang="de-CH" sz="700" dirty="0"/>
                <a:t> </a:t>
              </a:r>
              <a:r>
                <a:rPr lang="de-CH" sz="700" dirty="0"/>
                <a:t>B</a:t>
              </a:r>
              <a:r>
                <a:rPr lang="de-CH" sz="700" dirty="0"/>
                <a:t>asis </a:t>
              </a:r>
              <a:r>
                <a:rPr lang="de-CH" sz="700" dirty="0" err="1"/>
                <a:t>ossis</a:t>
              </a:r>
              <a:r>
                <a:rPr lang="de-CH" sz="700" dirty="0"/>
                <a:t> </a:t>
              </a:r>
              <a:r>
                <a:rPr lang="de-CH" sz="700" dirty="0" err="1"/>
                <a:t>metatarsi</a:t>
              </a:r>
              <a:r>
                <a:rPr lang="de-CH" sz="700" dirty="0"/>
                <a:t> I</a:t>
              </a:r>
              <a:endParaRPr lang="de-CH" sz="700" dirty="0"/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11172378" y="6838890"/>
              <a:ext cx="170753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RANKM:</a:t>
              </a:r>
              <a:r>
                <a:rPr lang="de-CH" sz="700" dirty="0"/>
                <a:t> </a:t>
              </a:r>
              <a:r>
                <a:rPr lang="de-CH" sz="700" dirty="0" err="1"/>
                <a:t>Malleolus</a:t>
              </a:r>
              <a:r>
                <a:rPr lang="de-CH" sz="700" dirty="0"/>
                <a:t> </a:t>
              </a:r>
              <a:r>
                <a:rPr lang="de-CH" sz="700" dirty="0" err="1"/>
                <a:t>medialis</a:t>
              </a:r>
              <a:r>
                <a:rPr lang="de-CH" sz="700" dirty="0"/>
                <a:t> (</a:t>
              </a:r>
              <a:r>
                <a:rPr lang="de-CH" sz="700" dirty="0" err="1"/>
                <a:t>transmalleolaren</a:t>
              </a:r>
              <a:r>
                <a:rPr lang="de-CH" sz="700" dirty="0"/>
                <a:t> </a:t>
              </a:r>
              <a:r>
                <a:rPr lang="de-CH" sz="700" dirty="0"/>
                <a:t>Achse)</a:t>
              </a:r>
            </a:p>
          </p:txBody>
        </p:sp>
        <p:sp>
          <p:nvSpPr>
            <p:cNvPr id="375" name="Textfeld 374"/>
            <p:cNvSpPr txBox="1"/>
            <p:nvPr/>
          </p:nvSpPr>
          <p:spPr>
            <a:xfrm>
              <a:off x="11513366" y="8242103"/>
              <a:ext cx="1440162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RHLX:</a:t>
              </a:r>
              <a:r>
                <a:rPr lang="de-CH" sz="700" dirty="0"/>
                <a:t> Phalanx </a:t>
              </a:r>
              <a:r>
                <a:rPr lang="de-CH" sz="700" dirty="0" err="1"/>
                <a:t>distalis</a:t>
              </a:r>
              <a:r>
                <a:rPr lang="de-CH" sz="700" dirty="0"/>
                <a:t> I (mittig </a:t>
              </a:r>
              <a:r>
                <a:rPr lang="de-CH" sz="700" dirty="0" err="1"/>
                <a:t>Zehnagel</a:t>
              </a:r>
              <a:r>
                <a:rPr lang="de-CH" sz="700" dirty="0"/>
                <a:t>)</a:t>
              </a:r>
            </a:p>
          </p:txBody>
        </p:sp>
        <p:sp>
          <p:nvSpPr>
            <p:cNvPr id="376" name="Textfeld 375"/>
            <p:cNvSpPr txBox="1"/>
            <p:nvPr/>
          </p:nvSpPr>
          <p:spPr>
            <a:xfrm>
              <a:off x="10436230" y="7185518"/>
              <a:ext cx="536945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RSITA</a:t>
              </a:r>
            </a:p>
          </p:txBody>
        </p:sp>
        <p:sp>
          <p:nvSpPr>
            <p:cNvPr id="377" name="Textfeld 376"/>
            <p:cNvSpPr txBox="1"/>
            <p:nvPr/>
          </p:nvSpPr>
          <p:spPr>
            <a:xfrm>
              <a:off x="10258998" y="7722731"/>
              <a:ext cx="640207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RDMT5</a:t>
              </a:r>
            </a:p>
          </p:txBody>
        </p:sp>
        <p:sp>
          <p:nvSpPr>
            <p:cNvPr id="378" name="Textfeld 377"/>
            <p:cNvSpPr txBox="1"/>
            <p:nvPr/>
          </p:nvSpPr>
          <p:spPr>
            <a:xfrm>
              <a:off x="10267832" y="7419283"/>
              <a:ext cx="640207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RPMT5</a:t>
              </a:r>
            </a:p>
          </p:txBody>
        </p:sp>
        <p:sp>
          <p:nvSpPr>
            <p:cNvPr id="379" name="Ellipse 378"/>
            <p:cNvSpPr/>
            <p:nvPr/>
          </p:nvSpPr>
          <p:spPr>
            <a:xfrm>
              <a:off x="11121885" y="7012195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" name="Ellipse 341"/>
            <p:cNvSpPr/>
            <p:nvPr/>
          </p:nvSpPr>
          <p:spPr>
            <a:xfrm>
              <a:off x="11140474" y="7887876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1" name="Textfeld 380"/>
            <p:cNvSpPr txBox="1"/>
            <p:nvPr/>
          </p:nvSpPr>
          <p:spPr>
            <a:xfrm>
              <a:off x="10793288" y="7520364"/>
              <a:ext cx="536945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RCUN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7213524" y="962197"/>
            <a:ext cx="1414434" cy="1514898"/>
            <a:chOff x="9932016" y="794520"/>
            <a:chExt cx="1980208" cy="2120857"/>
          </a:xfrm>
        </p:grpSpPr>
        <p:sp>
          <p:nvSpPr>
            <p:cNvPr id="183" name="Ellipse 182"/>
            <p:cNvSpPr/>
            <p:nvPr/>
          </p:nvSpPr>
          <p:spPr>
            <a:xfrm>
              <a:off x="9932016" y="954726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9937917" y="138469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Titel 5"/>
            <p:cNvSpPr txBox="1">
              <a:spLocks/>
            </p:cNvSpPr>
            <p:nvPr/>
          </p:nvSpPr>
          <p:spPr>
            <a:xfrm>
              <a:off x="10040016" y="794520"/>
              <a:ext cx="1872208" cy="2120857"/>
            </a:xfrm>
            <a:prstGeom prst="rect">
              <a:avLst/>
            </a:prstGeom>
          </p:spPr>
          <p:txBody>
            <a:bodyPr vert="horz" lIns="122191" tIns="61096" rIns="122191" bIns="61096" rtlCol="0" anchor="ctr">
              <a:normAutofit fontScale="92500"/>
            </a:bodyPr>
            <a:lstStyle>
              <a:lvl1pPr algn="ctr" defTabSz="1221913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de-CH" sz="1000" b="1" dirty="0"/>
                <a:t>= </a:t>
              </a:r>
              <a:r>
                <a:rPr lang="de-CH" sz="1000" b="1" dirty="0" err="1"/>
                <a:t>Plug-in-Gait</a:t>
              </a:r>
              <a:r>
                <a:rPr lang="de-CH" sz="1000" b="1" dirty="0"/>
                <a:t> Marker</a:t>
              </a:r>
              <a:br>
                <a:rPr lang="de-CH" sz="1000" b="1" dirty="0"/>
              </a:br>
              <a:r>
                <a:rPr lang="de-CH" sz="1000" b="1" dirty="0"/>
                <a:t/>
              </a:r>
              <a:br>
                <a:rPr lang="de-CH" sz="1000" b="1" dirty="0"/>
              </a:br>
              <a:r>
                <a:rPr lang="de-CH" sz="1000" b="1" dirty="0"/>
                <a:t>= ChiBa15 Marker</a:t>
              </a:r>
            </a:p>
            <a:p>
              <a:pPr algn="l"/>
              <a:endParaRPr lang="de-CH" sz="1000" b="1" dirty="0"/>
            </a:p>
            <a:p>
              <a:pPr algn="l"/>
              <a:r>
                <a:rPr lang="de-CH" sz="1000" b="1" dirty="0"/>
                <a:t>= optionale Marker nur barfuss (nicht für Schuhe: ChiBa15s)</a:t>
              </a:r>
            </a:p>
            <a:p>
              <a:pPr algn="l"/>
              <a:endParaRPr lang="de-CH" sz="1000" b="1" dirty="0"/>
            </a:p>
            <a:p>
              <a:pPr algn="l"/>
              <a:r>
                <a:rPr lang="de-CH" sz="1000" b="1" dirty="0"/>
                <a:t>= nur für Statik</a:t>
              </a:r>
              <a:endParaRPr lang="de-CH" sz="1000" b="1" dirty="0"/>
            </a:p>
          </p:txBody>
        </p:sp>
        <p:sp>
          <p:nvSpPr>
            <p:cNvPr id="384" name="Ellipse 383"/>
            <p:cNvSpPr/>
            <p:nvPr/>
          </p:nvSpPr>
          <p:spPr>
            <a:xfrm>
              <a:off x="9934866" y="1818822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6" name="Ellipse 385"/>
            <p:cNvSpPr/>
            <p:nvPr/>
          </p:nvSpPr>
          <p:spPr>
            <a:xfrm>
              <a:off x="9957767" y="2671309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87" name="Titel 1"/>
          <p:cNvSpPr>
            <a:spLocks noGrp="1"/>
          </p:cNvSpPr>
          <p:nvPr>
            <p:ph type="ctrTitle"/>
          </p:nvPr>
        </p:nvSpPr>
        <p:spPr>
          <a:xfrm>
            <a:off x="342943" y="34337"/>
            <a:ext cx="7044439" cy="462909"/>
          </a:xfrm>
        </p:spPr>
        <p:txBody>
          <a:bodyPr>
            <a:normAutofit fontScale="90000"/>
          </a:bodyPr>
          <a:lstStyle/>
          <a:p>
            <a:r>
              <a:rPr lang="de-CH" sz="2900" dirty="0"/>
              <a:t>Marker-Platzierung </a:t>
            </a:r>
            <a:r>
              <a:rPr lang="de-CH" sz="2900" dirty="0" err="1"/>
              <a:t>PiG</a:t>
            </a:r>
            <a:r>
              <a:rPr lang="de-CH" sz="2900" dirty="0"/>
              <a:t> - ChiBa15b – ChiBa15s</a:t>
            </a:r>
            <a:endParaRPr lang="de-CH" sz="2900" dirty="0"/>
          </a:p>
        </p:txBody>
      </p:sp>
      <p:pic>
        <p:nvPicPr>
          <p:cNvPr id="199" name="Picture 5" descr="014UKBB Grün Kopi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836" y="169267"/>
            <a:ext cx="1031201" cy="5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2820255" y="539683"/>
            <a:ext cx="3908154" cy="5232292"/>
            <a:chOff x="3948357" y="755556"/>
            <a:chExt cx="5471415" cy="7325209"/>
          </a:xfrm>
        </p:grpSpPr>
        <p:grpSp>
          <p:nvGrpSpPr>
            <p:cNvPr id="4" name="Gruppieren 3"/>
            <p:cNvGrpSpPr/>
            <p:nvPr/>
          </p:nvGrpSpPr>
          <p:grpSpPr>
            <a:xfrm>
              <a:off x="3948357" y="755556"/>
              <a:ext cx="5471415" cy="7325209"/>
              <a:chOff x="3948357" y="755556"/>
              <a:chExt cx="5471415" cy="7325209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4294842" y="755556"/>
                <a:ext cx="5124930" cy="7325209"/>
                <a:chOff x="4294842" y="755556"/>
                <a:chExt cx="5124930" cy="7325209"/>
              </a:xfrm>
            </p:grpSpPr>
            <p:pic>
              <p:nvPicPr>
                <p:cNvPr id="217" name="Grafik 21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24" b="11098"/>
                <a:stretch/>
              </p:blipFill>
              <p:spPr>
                <a:xfrm>
                  <a:off x="5355032" y="755556"/>
                  <a:ext cx="3752978" cy="7325209"/>
                </a:xfrm>
                <a:prstGeom prst="rect">
                  <a:avLst/>
                </a:prstGeom>
              </p:spPr>
            </p:pic>
            <p:sp>
              <p:nvSpPr>
                <p:cNvPr id="218" name="Ellipse 217"/>
                <p:cNvSpPr/>
                <p:nvPr/>
              </p:nvSpPr>
              <p:spPr>
                <a:xfrm>
                  <a:off x="7521154" y="468884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6899057" y="469260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7732960" y="611254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1" name="Ellipse 220"/>
                <p:cNvSpPr/>
                <p:nvPr/>
              </p:nvSpPr>
              <p:spPr>
                <a:xfrm>
                  <a:off x="6652840" y="611254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2" name="Ellipse 221"/>
                <p:cNvSpPr/>
                <p:nvPr/>
              </p:nvSpPr>
              <p:spPr>
                <a:xfrm>
                  <a:off x="8025557" y="5126483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3" name="Ellipse 222"/>
                <p:cNvSpPr/>
                <p:nvPr/>
              </p:nvSpPr>
              <p:spPr>
                <a:xfrm>
                  <a:off x="6360637" y="5126483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6481785" y="2195524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7990383" y="2208195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7198806" y="2191481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7193503" y="3577641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8574579" y="3663444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5820565" y="3671131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7214482" y="4690287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5901747" y="4726406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7876948" y="6751249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6468637" y="6741663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grpSp>
              <p:nvGrpSpPr>
                <p:cNvPr id="241" name="Gruppieren 240"/>
                <p:cNvGrpSpPr/>
                <p:nvPr/>
              </p:nvGrpSpPr>
              <p:grpSpPr>
                <a:xfrm rot="10800000">
                  <a:off x="6161596" y="6180520"/>
                  <a:ext cx="383220" cy="108000"/>
                  <a:chOff x="2893429" y="6112047"/>
                  <a:chExt cx="383220" cy="108001"/>
                </a:xfrm>
              </p:grpSpPr>
              <p:sp>
                <p:nvSpPr>
                  <p:cNvPr id="242" name="Ellipse 241"/>
                  <p:cNvSpPr/>
                  <p:nvPr/>
                </p:nvSpPr>
                <p:spPr>
                  <a:xfrm>
                    <a:off x="3168649" y="6112047"/>
                    <a:ext cx="108000" cy="108001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243" name="Gerade Verbindung 242"/>
                  <p:cNvCxnSpPr/>
                  <p:nvPr/>
                </p:nvCxnSpPr>
                <p:spPr>
                  <a:xfrm>
                    <a:off x="2893429" y="6167611"/>
                    <a:ext cx="2880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7" name="Ellipse 246"/>
                <p:cNvSpPr/>
                <p:nvPr/>
              </p:nvSpPr>
              <p:spPr>
                <a:xfrm>
                  <a:off x="6818416" y="919040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7593243" y="916781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8779621" y="4598130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8507036" y="4709613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8615036" y="4946599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54" name="Textfeld 253"/>
                <p:cNvSpPr txBox="1"/>
                <p:nvPr/>
              </p:nvSpPr>
              <p:spPr>
                <a:xfrm>
                  <a:off x="6348733" y="869446"/>
                  <a:ext cx="623960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</a:t>
                  </a:r>
                  <a:r>
                    <a:rPr lang="de-CH" sz="700" b="1" dirty="0"/>
                    <a:t>BHD</a:t>
                  </a:r>
                </a:p>
              </p:txBody>
            </p:sp>
            <p:sp>
              <p:nvSpPr>
                <p:cNvPr id="255" name="Textfeld 254"/>
                <p:cNvSpPr txBox="1"/>
                <p:nvPr/>
              </p:nvSpPr>
              <p:spPr>
                <a:xfrm>
                  <a:off x="7737259" y="862999"/>
                  <a:ext cx="1247921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</a:t>
                  </a:r>
                  <a:r>
                    <a:rPr lang="de-CH" sz="700" b="1" dirty="0"/>
                    <a:t>B</a:t>
                  </a:r>
                  <a:r>
                    <a:rPr lang="de-CH" sz="700" b="1" dirty="0"/>
                    <a:t>HD</a:t>
                  </a:r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6158751" y="1999260"/>
                  <a:ext cx="511771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LSHO</a:t>
                  </a:r>
                  <a:endParaRPr lang="de-CH" sz="700" dirty="0"/>
                </a:p>
              </p:txBody>
            </p:sp>
            <p:sp>
              <p:nvSpPr>
                <p:cNvPr id="257" name="Textfeld 256"/>
                <p:cNvSpPr txBox="1"/>
                <p:nvPr/>
              </p:nvSpPr>
              <p:spPr>
                <a:xfrm>
                  <a:off x="8026386" y="2033981"/>
                  <a:ext cx="536945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RSHO</a:t>
                  </a:r>
                </a:p>
              </p:txBody>
            </p:sp>
            <p:sp>
              <p:nvSpPr>
                <p:cNvPr id="258" name="Textfeld 257"/>
                <p:cNvSpPr txBox="1"/>
                <p:nvPr/>
              </p:nvSpPr>
              <p:spPr>
                <a:xfrm>
                  <a:off x="6900685" y="2335497"/>
                  <a:ext cx="1862814" cy="430888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C7:</a:t>
                  </a:r>
                  <a:r>
                    <a:rPr lang="de-CH" sz="700" dirty="0"/>
                    <a:t> </a:t>
                  </a:r>
                  <a:r>
                    <a:rPr lang="de-CH" sz="700" dirty="0" err="1"/>
                    <a:t>Proc</a:t>
                  </a:r>
                  <a:r>
                    <a:rPr lang="de-CH" sz="700" dirty="0"/>
                    <a:t>. </a:t>
                  </a:r>
                  <a:r>
                    <a:rPr lang="de-CH" sz="700" dirty="0" err="1"/>
                    <a:t>Spinosus</a:t>
                  </a:r>
                  <a:r>
                    <a:rPr lang="de-CH" sz="700" dirty="0"/>
                    <a:t> </a:t>
                  </a:r>
                  <a:r>
                    <a:rPr lang="de-CH" sz="700" dirty="0" err="1"/>
                    <a:t>Vertebra</a:t>
                  </a:r>
                  <a:r>
                    <a:rPr lang="de-CH" sz="700" dirty="0"/>
                    <a:t> </a:t>
                  </a:r>
                  <a:r>
                    <a:rPr lang="de-CH" sz="700" dirty="0" err="1"/>
                    <a:t>cervicales</a:t>
                  </a:r>
                  <a:r>
                    <a:rPr lang="de-CH" sz="700" dirty="0"/>
                    <a:t> VII</a:t>
                  </a:r>
                </a:p>
              </p:txBody>
            </p:sp>
            <p:sp>
              <p:nvSpPr>
                <p:cNvPr id="259" name="Textfeld 258"/>
                <p:cNvSpPr txBox="1"/>
                <p:nvPr/>
              </p:nvSpPr>
              <p:spPr>
                <a:xfrm>
                  <a:off x="6990952" y="3109433"/>
                  <a:ext cx="1426085" cy="430888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T10:</a:t>
                  </a:r>
                  <a:r>
                    <a:rPr lang="de-CH" sz="700" dirty="0"/>
                    <a:t> </a:t>
                  </a:r>
                  <a:r>
                    <a:rPr lang="de-CH" sz="700" dirty="0" err="1"/>
                    <a:t>Proc</a:t>
                  </a:r>
                  <a:r>
                    <a:rPr lang="de-CH" sz="700" dirty="0"/>
                    <a:t>. </a:t>
                  </a:r>
                  <a:r>
                    <a:rPr lang="de-CH" sz="700" dirty="0" err="1"/>
                    <a:t>Spinosus</a:t>
                  </a:r>
                  <a:r>
                    <a:rPr lang="de-CH" sz="700" dirty="0"/>
                    <a:t> </a:t>
                  </a:r>
                  <a:r>
                    <a:rPr lang="de-CH" sz="700" dirty="0" err="1"/>
                    <a:t>Vertebra</a:t>
                  </a:r>
                  <a:r>
                    <a:rPr lang="de-CH" sz="700" dirty="0"/>
                    <a:t> </a:t>
                  </a:r>
                  <a:r>
                    <a:rPr lang="de-CH" sz="700" dirty="0" err="1"/>
                    <a:t>thoracica</a:t>
                  </a:r>
                  <a:r>
                    <a:rPr lang="de-CH" sz="700" dirty="0"/>
                    <a:t> X</a:t>
                  </a:r>
                </a:p>
              </p:txBody>
            </p:sp>
            <p:sp>
              <p:nvSpPr>
                <p:cNvPr id="260" name="Textfeld 259"/>
                <p:cNvSpPr txBox="1"/>
                <p:nvPr/>
              </p:nvSpPr>
              <p:spPr>
                <a:xfrm>
                  <a:off x="8603954" y="3471223"/>
                  <a:ext cx="504056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</a:t>
                  </a:r>
                  <a:r>
                    <a:rPr lang="de-CH" sz="700" b="1" dirty="0"/>
                    <a:t>ELB</a:t>
                  </a:r>
                  <a:endParaRPr lang="de-CH" sz="700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437659" y="3511217"/>
                  <a:ext cx="536945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</a:t>
                  </a:r>
                  <a:r>
                    <a:rPr lang="de-CH" sz="700" b="1" dirty="0"/>
                    <a:t>ELB</a:t>
                  </a:r>
                </a:p>
              </p:txBody>
            </p:sp>
            <p:sp>
              <p:nvSpPr>
                <p:cNvPr id="263" name="Textfeld 262"/>
                <p:cNvSpPr txBox="1"/>
                <p:nvPr/>
              </p:nvSpPr>
              <p:spPr>
                <a:xfrm>
                  <a:off x="6013134" y="4668987"/>
                  <a:ext cx="536945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</a:t>
                  </a:r>
                  <a:r>
                    <a:rPr lang="de-CH" sz="700" b="1" dirty="0"/>
                    <a:t>WRB</a:t>
                  </a:r>
                </a:p>
              </p:txBody>
            </p:sp>
            <p:sp>
              <p:nvSpPr>
                <p:cNvPr id="264" name="Textfeld 263"/>
                <p:cNvSpPr txBox="1"/>
                <p:nvPr/>
              </p:nvSpPr>
              <p:spPr>
                <a:xfrm>
                  <a:off x="8887621" y="4442739"/>
                  <a:ext cx="532151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</a:t>
                  </a:r>
                  <a:r>
                    <a:rPr lang="de-CH" sz="700" b="1" dirty="0"/>
                    <a:t>WRA</a:t>
                  </a:r>
                  <a:endParaRPr lang="de-CH" sz="700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8154878" y="4480185"/>
                  <a:ext cx="536945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</a:t>
                  </a:r>
                  <a:r>
                    <a:rPr lang="de-CH" sz="700" b="1" dirty="0"/>
                    <a:t>WRB</a:t>
                  </a:r>
                </a:p>
              </p:txBody>
            </p:sp>
            <p:sp>
              <p:nvSpPr>
                <p:cNvPr id="266" name="Textfeld 265"/>
                <p:cNvSpPr txBox="1"/>
                <p:nvPr/>
              </p:nvSpPr>
              <p:spPr>
                <a:xfrm>
                  <a:off x="4942828" y="5309930"/>
                  <a:ext cx="1115912" cy="430888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LFIN: </a:t>
                  </a:r>
                  <a:r>
                    <a:rPr lang="de-CH" sz="700" dirty="0"/>
                    <a:t>mitten auf Os </a:t>
                  </a:r>
                  <a:r>
                    <a:rPr lang="de-CH" sz="700" dirty="0" err="1"/>
                    <a:t>metacarpi</a:t>
                  </a:r>
                  <a:r>
                    <a:rPr lang="de-CH" sz="700" dirty="0"/>
                    <a:t> III</a:t>
                  </a:r>
                </a:p>
              </p:txBody>
            </p:sp>
            <p:sp>
              <p:nvSpPr>
                <p:cNvPr id="267" name="Textfeld 266"/>
                <p:cNvSpPr txBox="1"/>
                <p:nvPr/>
              </p:nvSpPr>
              <p:spPr>
                <a:xfrm>
                  <a:off x="8755159" y="4977946"/>
                  <a:ext cx="532151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RFIN</a:t>
                  </a:r>
                  <a:endParaRPr lang="de-CH" sz="700" dirty="0"/>
                </a:p>
              </p:txBody>
            </p:sp>
            <p:sp>
              <p:nvSpPr>
                <p:cNvPr id="268" name="Textfeld 267"/>
                <p:cNvSpPr txBox="1"/>
                <p:nvPr/>
              </p:nvSpPr>
              <p:spPr>
                <a:xfrm>
                  <a:off x="5996409" y="6669643"/>
                  <a:ext cx="485610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</a:t>
                  </a:r>
                  <a:r>
                    <a:rPr lang="de-CH" sz="700" b="1" dirty="0"/>
                    <a:t>KNE</a:t>
                  </a:r>
                  <a:endParaRPr lang="de-CH" sz="700" dirty="0"/>
                </a:p>
              </p:txBody>
            </p:sp>
            <p:sp>
              <p:nvSpPr>
                <p:cNvPr id="269" name="Textfeld 268"/>
                <p:cNvSpPr txBox="1"/>
                <p:nvPr/>
              </p:nvSpPr>
              <p:spPr>
                <a:xfrm>
                  <a:off x="7975633" y="6659351"/>
                  <a:ext cx="536945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RKNE</a:t>
                  </a:r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769561" y="6076525"/>
                  <a:ext cx="415215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</a:t>
                  </a:r>
                  <a:r>
                    <a:rPr lang="de-CH" sz="700" b="1" dirty="0"/>
                    <a:t>THI</a:t>
                  </a:r>
                  <a:endParaRPr lang="de-CH" sz="700" dirty="0"/>
                </a:p>
              </p:txBody>
            </p:sp>
            <p:sp>
              <p:nvSpPr>
                <p:cNvPr id="271" name="Textfeld 270"/>
                <p:cNvSpPr txBox="1"/>
                <p:nvPr/>
              </p:nvSpPr>
              <p:spPr>
                <a:xfrm>
                  <a:off x="8345016" y="6076525"/>
                  <a:ext cx="536945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</a:t>
                  </a:r>
                  <a:r>
                    <a:rPr lang="de-CH" sz="700" b="1" dirty="0"/>
                    <a:t>THI</a:t>
                  </a:r>
                </a:p>
              </p:txBody>
            </p:sp>
            <p:sp>
              <p:nvSpPr>
                <p:cNvPr id="272" name="Textfeld 271"/>
                <p:cNvSpPr txBox="1"/>
                <p:nvPr/>
              </p:nvSpPr>
              <p:spPr>
                <a:xfrm>
                  <a:off x="5902127" y="7789802"/>
                  <a:ext cx="494502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</a:t>
                  </a:r>
                  <a:r>
                    <a:rPr lang="de-CH" sz="700" b="1" dirty="0"/>
                    <a:t>TIB</a:t>
                  </a:r>
                  <a:endParaRPr lang="de-CH" sz="700" dirty="0"/>
                </a:p>
              </p:txBody>
            </p:sp>
            <p:sp>
              <p:nvSpPr>
                <p:cNvPr id="273" name="Textfeld 272"/>
                <p:cNvSpPr txBox="1"/>
                <p:nvPr/>
              </p:nvSpPr>
              <p:spPr>
                <a:xfrm>
                  <a:off x="8204522" y="7789802"/>
                  <a:ext cx="536945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</a:t>
                  </a:r>
                  <a:r>
                    <a:rPr lang="de-CH" sz="700" b="1" dirty="0"/>
                    <a:t>TIB</a:t>
                  </a:r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6556963" y="4242684"/>
                  <a:ext cx="1602895" cy="430888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</a:t>
                  </a:r>
                  <a:r>
                    <a:rPr lang="de-CH" sz="700" b="1" dirty="0"/>
                    <a:t>PSI:</a:t>
                  </a:r>
                  <a:r>
                    <a:rPr lang="de-CH" sz="700" dirty="0"/>
                    <a:t> Spina </a:t>
                  </a:r>
                  <a:r>
                    <a:rPr lang="de-CH" sz="700" dirty="0" err="1"/>
                    <a:t>iliaca</a:t>
                  </a:r>
                  <a:r>
                    <a:rPr lang="de-CH" sz="700" dirty="0"/>
                    <a:t> </a:t>
                  </a:r>
                  <a:r>
                    <a:rPr lang="de-CH" sz="700" dirty="0" err="1"/>
                    <a:t>posteior</a:t>
                  </a:r>
                  <a:r>
                    <a:rPr lang="de-CH" sz="700" dirty="0"/>
                    <a:t> </a:t>
                  </a:r>
                  <a:r>
                    <a:rPr lang="de-CH" sz="700" dirty="0" err="1"/>
                    <a:t>superior</a:t>
                  </a:r>
                  <a:endParaRPr lang="de-CH" sz="700" dirty="0"/>
                </a:p>
              </p:txBody>
            </p:sp>
            <p:sp>
              <p:nvSpPr>
                <p:cNvPr id="275" name="Textfeld 274"/>
                <p:cNvSpPr txBox="1"/>
                <p:nvPr/>
              </p:nvSpPr>
              <p:spPr>
                <a:xfrm>
                  <a:off x="7980805" y="5185620"/>
                  <a:ext cx="481191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RTRO</a:t>
                  </a:r>
                  <a:endParaRPr lang="de-CH" sz="700" dirty="0"/>
                </a:p>
              </p:txBody>
            </p:sp>
            <p:sp>
              <p:nvSpPr>
                <p:cNvPr id="276" name="Textfeld 275"/>
                <p:cNvSpPr txBox="1"/>
                <p:nvPr/>
              </p:nvSpPr>
              <p:spPr>
                <a:xfrm>
                  <a:off x="6075709" y="5180483"/>
                  <a:ext cx="536945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</a:t>
                  </a:r>
                  <a:r>
                    <a:rPr lang="de-CH" sz="700" b="1" dirty="0"/>
                    <a:t>TRO</a:t>
                  </a:r>
                </a:p>
              </p:txBody>
            </p:sp>
            <p:sp>
              <p:nvSpPr>
                <p:cNvPr id="277" name="Textfeld 276"/>
                <p:cNvSpPr txBox="1"/>
                <p:nvPr/>
              </p:nvSpPr>
              <p:spPr>
                <a:xfrm>
                  <a:off x="7410236" y="5697420"/>
                  <a:ext cx="1722756" cy="430888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</a:t>
                  </a:r>
                  <a:r>
                    <a:rPr lang="de-CH" sz="700" b="1" dirty="0"/>
                    <a:t>D</a:t>
                  </a:r>
                  <a:r>
                    <a:rPr lang="de-CH" sz="700" b="1" dirty="0"/>
                    <a:t>THI:</a:t>
                  </a:r>
                  <a:r>
                    <a:rPr lang="de-CH" sz="700" dirty="0"/>
                    <a:t> distaler Oberschenkel </a:t>
                  </a:r>
                  <a:r>
                    <a:rPr lang="de-CH" sz="700" dirty="0" err="1"/>
                    <a:t>posterior</a:t>
                  </a:r>
                  <a:endParaRPr lang="de-CH" sz="700" dirty="0"/>
                </a:p>
              </p:txBody>
            </p:sp>
            <p:sp>
              <p:nvSpPr>
                <p:cNvPr id="278" name="Textfeld 277"/>
                <p:cNvSpPr txBox="1"/>
                <p:nvPr/>
              </p:nvSpPr>
              <p:spPr>
                <a:xfrm>
                  <a:off x="6760839" y="5974319"/>
                  <a:ext cx="536945" cy="43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LDTHI</a:t>
                  </a:r>
                </a:p>
              </p:txBody>
            </p:sp>
            <p:sp>
              <p:nvSpPr>
                <p:cNvPr id="279" name="Textfeld 278"/>
                <p:cNvSpPr txBox="1"/>
                <p:nvPr/>
              </p:nvSpPr>
              <p:spPr>
                <a:xfrm>
                  <a:off x="7685496" y="4589483"/>
                  <a:ext cx="441916" cy="430888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R</a:t>
                  </a:r>
                  <a:r>
                    <a:rPr lang="de-CH" sz="700" b="1" dirty="0"/>
                    <a:t>PSI</a:t>
                  </a:r>
                  <a:endParaRPr lang="de-CH" sz="700" dirty="0"/>
                </a:p>
              </p:txBody>
            </p:sp>
            <p:sp>
              <p:nvSpPr>
                <p:cNvPr id="280" name="Textfeld 279"/>
                <p:cNvSpPr txBox="1"/>
                <p:nvPr/>
              </p:nvSpPr>
              <p:spPr>
                <a:xfrm>
                  <a:off x="6946559" y="4822665"/>
                  <a:ext cx="535846" cy="430888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/>
                    <a:t>SACR:</a:t>
                  </a:r>
                  <a:endParaRPr lang="de-CH" sz="700" dirty="0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598070" y="4604594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706131" y="4939057"/>
                  <a:ext cx="108000" cy="108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cxnSp>
              <p:nvCxnSpPr>
                <p:cNvPr id="290" name="Gerade Verbindung mit Pfeil 289"/>
                <p:cNvCxnSpPr/>
                <p:nvPr/>
              </p:nvCxnSpPr>
              <p:spPr>
                <a:xfrm flipV="1">
                  <a:off x="5652070" y="6347334"/>
                  <a:ext cx="496686" cy="225795"/>
                </a:xfrm>
                <a:prstGeom prst="straightConnector1">
                  <a:avLst/>
                </a:prstGeom>
                <a:ln>
                  <a:solidFill>
                    <a:srgbClr val="0066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Gerade Verbindung mit Pfeil 291"/>
                <p:cNvCxnSpPr/>
                <p:nvPr/>
              </p:nvCxnSpPr>
              <p:spPr>
                <a:xfrm>
                  <a:off x="5652070" y="6627387"/>
                  <a:ext cx="344338" cy="1162415"/>
                </a:xfrm>
                <a:prstGeom prst="straightConnector1">
                  <a:avLst/>
                </a:prstGeom>
                <a:ln>
                  <a:solidFill>
                    <a:srgbClr val="0066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" name="Gruppieren 296"/>
                <p:cNvGrpSpPr/>
                <p:nvPr/>
              </p:nvGrpSpPr>
              <p:grpSpPr>
                <a:xfrm rot="10800000" flipH="1">
                  <a:off x="7961796" y="6182083"/>
                  <a:ext cx="383220" cy="108000"/>
                  <a:chOff x="2943915" y="6112047"/>
                  <a:chExt cx="383220" cy="108001"/>
                </a:xfrm>
              </p:grpSpPr>
              <p:sp>
                <p:nvSpPr>
                  <p:cNvPr id="298" name="Ellipse 297"/>
                  <p:cNvSpPr/>
                  <p:nvPr/>
                </p:nvSpPr>
                <p:spPr>
                  <a:xfrm>
                    <a:off x="3219135" y="6112047"/>
                    <a:ext cx="108000" cy="108001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299" name="Gerade Verbindung 298"/>
                  <p:cNvCxnSpPr/>
                  <p:nvPr/>
                </p:nvCxnSpPr>
                <p:spPr>
                  <a:xfrm>
                    <a:off x="2943915" y="6167611"/>
                    <a:ext cx="2880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uppieren 299"/>
                <p:cNvGrpSpPr/>
                <p:nvPr/>
              </p:nvGrpSpPr>
              <p:grpSpPr>
                <a:xfrm rot="10800000" flipH="1">
                  <a:off x="7820434" y="7882384"/>
                  <a:ext cx="383220" cy="108000"/>
                  <a:chOff x="2960268" y="6112047"/>
                  <a:chExt cx="383220" cy="108001"/>
                </a:xfrm>
              </p:grpSpPr>
              <p:sp>
                <p:nvSpPr>
                  <p:cNvPr id="301" name="Ellipse 300"/>
                  <p:cNvSpPr/>
                  <p:nvPr/>
                </p:nvSpPr>
                <p:spPr>
                  <a:xfrm>
                    <a:off x="3235488" y="6112047"/>
                    <a:ext cx="108000" cy="108001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302" name="Gerade Verbindung 301"/>
                  <p:cNvCxnSpPr/>
                  <p:nvPr/>
                </p:nvCxnSpPr>
                <p:spPr>
                  <a:xfrm>
                    <a:off x="2960268" y="6167611"/>
                    <a:ext cx="2880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3" name="Gruppieren 302"/>
                <p:cNvGrpSpPr/>
                <p:nvPr/>
              </p:nvGrpSpPr>
              <p:grpSpPr>
                <a:xfrm rot="10800000">
                  <a:off x="6252614" y="7890023"/>
                  <a:ext cx="383220" cy="108000"/>
                  <a:chOff x="2960268" y="6112047"/>
                  <a:chExt cx="383220" cy="108001"/>
                </a:xfrm>
              </p:grpSpPr>
              <p:sp>
                <p:nvSpPr>
                  <p:cNvPr id="304" name="Ellipse 303"/>
                  <p:cNvSpPr/>
                  <p:nvPr/>
                </p:nvSpPr>
                <p:spPr>
                  <a:xfrm>
                    <a:off x="3235488" y="6112047"/>
                    <a:ext cx="108000" cy="108001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305" name="Gerade Verbindung 304"/>
                  <p:cNvCxnSpPr/>
                  <p:nvPr/>
                </p:nvCxnSpPr>
                <p:spPr>
                  <a:xfrm>
                    <a:off x="2960268" y="6167611"/>
                    <a:ext cx="2880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4" name="Textfeld 333"/>
                <p:cNvSpPr txBox="1"/>
                <p:nvPr/>
              </p:nvSpPr>
              <p:spPr>
                <a:xfrm>
                  <a:off x="6804508" y="5016080"/>
                  <a:ext cx="1090311" cy="883319"/>
                </a:xfrm>
                <a:prstGeom prst="rect">
                  <a:avLst/>
                </a:prstGeom>
                <a:solidFill>
                  <a:srgbClr val="FFFFFF">
                    <a:alpha val="69804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700" b="1" dirty="0">
                      <a:solidFill>
                        <a:srgbClr val="006600"/>
                      </a:solidFill>
                      <a:ea typeface="Calibri"/>
                      <a:cs typeface="Times New Roman"/>
                    </a:rPr>
                    <a:t>nicht </a:t>
                  </a:r>
                  <a:r>
                    <a:rPr lang="de-CH" sz="700" b="1" dirty="0">
                      <a:solidFill>
                        <a:srgbClr val="006600"/>
                      </a:solidFill>
                      <a:ea typeface="Calibri"/>
                      <a:cs typeface="Times New Roman"/>
                    </a:rPr>
                    <a:t>auf anatomisches </a:t>
                  </a:r>
                  <a:r>
                    <a:rPr lang="de-CH" sz="700" b="1" dirty="0" err="1">
                      <a:solidFill>
                        <a:srgbClr val="006600"/>
                      </a:solidFill>
                      <a:ea typeface="Calibri"/>
                      <a:cs typeface="Times New Roman"/>
                    </a:rPr>
                    <a:t>Sacrum</a:t>
                  </a:r>
                  <a:r>
                    <a:rPr lang="de-CH" sz="700" b="1" dirty="0">
                      <a:solidFill>
                        <a:srgbClr val="006600"/>
                      </a:solidFill>
                      <a:ea typeface="Calibri"/>
                      <a:cs typeface="Times New Roman"/>
                    </a:rPr>
                    <a:t> sondern zwischen </a:t>
                  </a:r>
                  <a:r>
                    <a:rPr lang="de-CH" sz="700" b="1" dirty="0">
                      <a:solidFill>
                        <a:srgbClr val="006600"/>
                      </a:solidFill>
                      <a:ea typeface="Calibri"/>
                      <a:cs typeface="Times New Roman"/>
                    </a:rPr>
                    <a:t>PSIS</a:t>
                  </a:r>
                  <a:endParaRPr lang="de-CH" sz="800" dirty="0">
                    <a:solidFill>
                      <a:srgbClr val="006600"/>
                    </a:solidFill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89" name="Textfeld 288"/>
                <p:cNvSpPr txBox="1"/>
                <p:nvPr/>
              </p:nvSpPr>
              <p:spPr>
                <a:xfrm>
                  <a:off x="4294842" y="6347334"/>
                  <a:ext cx="1585428" cy="649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714"/>
                    </a:spcAft>
                  </a:pPr>
                  <a:r>
                    <a:rPr lang="de-CH" sz="700" b="1" dirty="0">
                      <a:solidFill>
                        <a:srgbClr val="006600"/>
                      </a:solidFill>
                      <a:ea typeface="Calibri"/>
                      <a:cs typeface="Times New Roman"/>
                    </a:rPr>
                    <a:t>Möglichst tief kleben, damit Stäbchen wenig bewegen!</a:t>
                  </a:r>
                  <a:endParaRPr lang="de-CH" sz="800" dirty="0">
                    <a:solidFill>
                      <a:srgbClr val="006600"/>
                    </a:solidFill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98" name="Textfeld 197"/>
              <p:cNvSpPr txBox="1"/>
              <p:nvPr/>
            </p:nvSpPr>
            <p:spPr>
              <a:xfrm>
                <a:off x="3948357" y="4412696"/>
                <a:ext cx="1756287" cy="280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700" b="1" dirty="0"/>
                  <a:t>LWRA: </a:t>
                </a:r>
                <a:r>
                  <a:rPr lang="de-CH" sz="700" dirty="0" err="1"/>
                  <a:t>Proc</a:t>
                </a:r>
                <a:r>
                  <a:rPr lang="de-CH" sz="700" dirty="0"/>
                  <a:t>. </a:t>
                </a:r>
                <a:r>
                  <a:rPr lang="de-CH" sz="700" dirty="0" err="1"/>
                  <a:t>Styloideus</a:t>
                </a:r>
                <a:r>
                  <a:rPr lang="de-CH" sz="700" dirty="0"/>
                  <a:t> </a:t>
                </a:r>
                <a:r>
                  <a:rPr lang="de-CH" sz="700" dirty="0" err="1"/>
                  <a:t>radii</a:t>
                </a:r>
                <a:endParaRPr lang="de-CH" sz="700" dirty="0"/>
              </a:p>
            </p:txBody>
          </p:sp>
        </p:grpSp>
        <p:sp>
          <p:nvSpPr>
            <p:cNvPr id="236" name="Textfeld 235"/>
            <p:cNvSpPr txBox="1"/>
            <p:nvPr/>
          </p:nvSpPr>
          <p:spPr>
            <a:xfrm>
              <a:off x="5981953" y="2744306"/>
              <a:ext cx="1138926" cy="581697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sz="700" b="1" dirty="0"/>
                <a:t>LBAK:</a:t>
              </a:r>
              <a:r>
                <a:rPr lang="de-CH" sz="700" dirty="0"/>
                <a:t> irgendwo mittig auf </a:t>
              </a:r>
              <a:r>
                <a:rPr lang="de-CH" sz="700" dirty="0" err="1"/>
                <a:t>Scapula</a:t>
              </a:r>
              <a:endParaRPr lang="de-CH" sz="700" dirty="0"/>
            </a:p>
          </p:txBody>
        </p:sp>
        <p:sp>
          <p:nvSpPr>
            <p:cNvPr id="235" name="Ellipse 234"/>
            <p:cNvSpPr/>
            <p:nvPr/>
          </p:nvSpPr>
          <p:spPr>
            <a:xfrm>
              <a:off x="6710319" y="271568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2424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Bildschirmpräsentation (4:3)</PresentationFormat>
  <Paragraphs>136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Marker-Platzierung PiG - ChiBa15b – ChiBa15s</vt:lpstr>
    </vt:vector>
  </TitlesOfParts>
  <Company>UKBB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Marie Freslier</dc:creator>
  <cp:lastModifiedBy>Marie Freslier</cp:lastModifiedBy>
  <cp:revision>6</cp:revision>
  <dcterms:created xsi:type="dcterms:W3CDTF">2019-10-22T09:08:39Z</dcterms:created>
  <dcterms:modified xsi:type="dcterms:W3CDTF">2019-10-22T10:22:48Z</dcterms:modified>
</cp:coreProperties>
</file>