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65" r:id="rId3"/>
    <p:sldId id="257" r:id="rId4"/>
    <p:sldId id="259" r:id="rId5"/>
    <p:sldId id="260" r:id="rId6"/>
    <p:sldId id="261" r:id="rId7"/>
    <p:sldId id="258" r:id="rId8"/>
    <p:sldId id="324" r:id="rId9"/>
    <p:sldId id="263" r:id="rId10"/>
    <p:sldId id="264" r:id="rId11"/>
    <p:sldId id="262"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E864A9-FBF7-4F25-8DD9-867DB78B4D6A}">
          <p14:sldIdLst>
            <p14:sldId id="256"/>
            <p14:sldId id="265"/>
            <p14:sldId id="257"/>
            <p14:sldId id="259"/>
            <p14:sldId id="260"/>
            <p14:sldId id="261"/>
            <p14:sldId id="258"/>
            <p14:sldId id="324"/>
            <p14:sldId id="263"/>
            <p14:sldId id="264"/>
            <p14:sldId id="262"/>
            <p14:sldId id="266"/>
            <p14:sldId id="267"/>
            <p14:sldId id="268"/>
            <p14:sldId id="269"/>
            <p14:sldId id="270"/>
            <p14:sldId id="271"/>
            <p14:sldId id="272"/>
            <p14:sldId id="273"/>
            <p14:sldId id="274"/>
            <p14:sldId id="275"/>
            <p14:sldId id="276"/>
            <p14:sldId id="277"/>
            <p14:sldId id="278"/>
            <p14:sldId id="279"/>
            <p14:sldId id="280"/>
            <p14:sldId id="281"/>
            <p14:sldId id="283"/>
            <p14:sldId id="282"/>
            <p14:sldId id="284"/>
            <p14:sldId id="285"/>
            <p14:sldId id="286"/>
            <p14:sldId id="287"/>
            <p14:sldId id="288"/>
            <p14:sldId id="289"/>
            <p14:sldId id="290"/>
            <p14:sldId id="291"/>
            <p14:sldId id="292"/>
            <p14:sldId id="293"/>
            <p14:sldId id="294"/>
            <p14:sldId id="295"/>
            <p14:sldId id="296"/>
            <p14:sldId id="298"/>
            <p14:sldId id="297"/>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 name="Untitled Section" id="{F518C225-2CE8-4F4B-BC23-898F78AEB9B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Montazeri" initials="FM" lastIdx="2" clrIdx="0">
    <p:extLst>
      <p:ext uri="{19B8F6BF-5375-455C-9EA6-DF929625EA0E}">
        <p15:presenceInfo xmlns:p15="http://schemas.microsoft.com/office/powerpoint/2012/main" userId="S-1-5-21-2228634303-2868712213-3484262026-2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p:scale>
          <a:sx n="100" d="100"/>
          <a:sy n="100" d="100"/>
        </p:scale>
        <p:origin x="162" y="234"/>
      </p:cViewPr>
      <p:guideLst>
        <p:guide orient="horz" pos="2160"/>
        <p:guide pos="3840"/>
      </p:guideLst>
    </p:cSldViewPr>
  </p:slideViewPr>
  <p:outlineViewPr>
    <p:cViewPr>
      <p:scale>
        <a:sx n="33" d="100"/>
        <a:sy n="33" d="100"/>
      </p:scale>
      <p:origin x="0" y="-12666"/>
    </p:cViewPr>
  </p:outlineViewPr>
  <p:notesTextViewPr>
    <p:cViewPr>
      <p:scale>
        <a:sx n="1" d="1"/>
        <a:sy n="1" d="1"/>
      </p:scale>
      <p:origin x="0" y="0"/>
    </p:cViewPr>
  </p:notesTextViewPr>
  <p:sorterViewPr>
    <p:cViewPr>
      <p:scale>
        <a:sx n="100" d="100"/>
        <a:sy n="100" d="100"/>
      </p:scale>
      <p:origin x="0" y="-2124"/>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5T14:07:22.282" idx="2">
    <p:pos x="10" y="10"/>
    <p:text>Given a blog post named "Random" with Markdown body
  ```
  Some Title, Eh?
  ===============
  Here is the first paragraph of my blog post. Lorem ipsum dolor sit amet,
  consectetur adipiscing elit.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68142-DD51-4C74-B5C7-0EEA932C3CB1}"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9BB37-61AC-41C1-99AE-3C9D885D385D}" type="slidenum">
              <a:rPr lang="en-US" smtClean="0"/>
              <a:t>‹#›</a:t>
            </a:fld>
            <a:endParaRPr lang="en-US"/>
          </a:p>
        </p:txBody>
      </p:sp>
    </p:spTree>
    <p:extLst>
      <p:ext uri="{BB962C8B-B14F-4D97-AF65-F5344CB8AC3E}">
        <p14:creationId xmlns:p14="http://schemas.microsoft.com/office/powerpoint/2010/main" val="438368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9BB37-61AC-41C1-99AE-3C9D885D385D}" type="slidenum">
              <a:rPr lang="en-US" smtClean="0"/>
              <a:t>22</a:t>
            </a:fld>
            <a:endParaRPr lang="en-US"/>
          </a:p>
        </p:txBody>
      </p:sp>
    </p:spTree>
    <p:extLst>
      <p:ext uri="{BB962C8B-B14F-4D97-AF65-F5344CB8AC3E}">
        <p14:creationId xmlns:p14="http://schemas.microsoft.com/office/powerpoint/2010/main" val="189398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BFFE-17AB-9516-85F3-135C014B0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2EBDA-8072-7E44-00E3-9BC62A57A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1E825E-53FC-871C-4390-EC826EDA868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9FFE3F7B-79F2-5F45-7274-25B20869B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B963-1177-0122-D697-950A3DD6163B}"/>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16760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72A6-BF7C-E799-398A-14E99C7C9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550DA-63E1-3AFD-C6DB-ADAE38D0C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B4D-B4CB-D9E0-C7F9-29B11001E84A}"/>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73A93175-ADBE-0B74-A982-7CA4329D0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1106C-6049-68AA-E4D4-D88173155E12}"/>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42535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E008C-A630-45C2-F0ED-7B9A61C25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464BD-6430-C807-D17F-95012EC30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CD5D0-3DDA-1FD3-B208-A1D7BB36893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31D80E91-52F8-C10E-6E69-BDCE883C9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7F769-FD94-0A85-DAB7-18A5DAABCB7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58543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3289-8EA9-CA89-FAE4-032685E7C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66988-A75F-3B49-E462-D26F08F99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935A6-41DE-8EC0-1E2E-5DF19125D224}"/>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B44C418C-A121-6429-4FB4-4676EF1A9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F0CC6-8488-BB3C-5197-B66BC3D5F890}"/>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7835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CCC8-2181-723B-773C-E18DDCBF1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89A53-BA83-7993-DE9C-456463F3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E2A7A-567A-B20E-11DA-AAEA841D8AE8}"/>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49D527A7-34AD-A20E-7025-E0DF50789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467A4-A1F9-CBDF-AA30-202081C1C6B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69090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78F-D6D8-9182-56D7-18CD93A0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40137-B277-F8CC-EDAA-492B29BEC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8CE38-AE3C-0EB0-BCA2-4D00728F5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6120D-178F-60EF-3F6D-852D87722CB5}"/>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DF1EB095-D2A9-AE68-8386-33D6EE43F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2A888-6D7C-5A08-93A1-8D1E53C9F91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2825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7BC-D6CB-F2BE-8AB9-5202C2C64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45C0B-CF10-2608-A121-13DADC0D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D6B43-0D93-4692-0380-8D11FA54A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47A4B-546B-2D45-6E9B-BE54C0409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3481-DF83-B13C-A2A6-6481A87EB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2FF76-D038-51AD-6AB2-8B88CF25A36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8" name="Footer Placeholder 7">
            <a:extLst>
              <a:ext uri="{FF2B5EF4-FFF2-40B4-BE49-F238E27FC236}">
                <a16:creationId xmlns:a16="http://schemas.microsoft.com/office/drawing/2014/main" id="{F3716F0F-AD46-3E28-91BA-DC773BA4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6D85A-8B0C-3663-EF2F-E821543C739D}"/>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73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9DA6-EB8D-9B57-D3BE-1CCD54C10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5CEC4-4220-4BB9-35E9-A7371FABFEF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4" name="Footer Placeholder 3">
            <a:extLst>
              <a:ext uri="{FF2B5EF4-FFF2-40B4-BE49-F238E27FC236}">
                <a16:creationId xmlns:a16="http://schemas.microsoft.com/office/drawing/2014/main" id="{E9EA7853-0213-6203-61EC-43F0E3FE0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87282-2C62-80A6-9CB8-A4F1EA4B9F4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97428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1ADF7-153D-EBC5-6DA8-8C8D04FBA85B}"/>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3" name="Footer Placeholder 2">
            <a:extLst>
              <a:ext uri="{FF2B5EF4-FFF2-40B4-BE49-F238E27FC236}">
                <a16:creationId xmlns:a16="http://schemas.microsoft.com/office/drawing/2014/main" id="{69495F56-EAAF-7C24-374D-6894C4912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CC18D-DF1F-0363-8A9E-7B8228C760D7}"/>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2101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72CA-B806-7841-C259-216BBCF69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25C58-29A5-3E90-680E-1F02B19C0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B6BB-6709-08FB-F67F-076D8AB9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6840-F256-ECB0-7AFC-D99CE01540D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758A457-0BF0-A8E8-654F-3AB51353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E1D48-4FD2-ADFD-A4F4-38E4588952E3}"/>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57097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C36-E8C6-6048-35C6-B6EC51506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F5F84-4780-3179-D790-6F3699FA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547748-450C-8335-F20F-95B0F24E5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402A-CA78-6EE5-210E-C131E8A7AFC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CAFD6B1-194A-37B2-04C4-07390A528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AF6B9-90B6-536C-1871-7F50C085174C}"/>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0685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053BA-FBFB-177F-F971-8208C0A81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086F44-FC67-BF32-2629-2415555AC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56FCB-826C-1F3D-B9A9-78C08A670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004AA3E9-928D-5D15-E823-4D16D876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747B5-9C4E-8763-EAD3-46965D5D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BB40-6A49-4A19-9239-335905EAD446}" type="slidenum">
              <a:rPr lang="en-US" smtClean="0"/>
              <a:t>‹#›</a:t>
            </a:fld>
            <a:endParaRPr lang="en-US"/>
          </a:p>
        </p:txBody>
      </p:sp>
    </p:spTree>
    <p:extLst>
      <p:ext uri="{BB962C8B-B14F-4D97-AF65-F5344CB8AC3E}">
        <p14:creationId xmlns:p14="http://schemas.microsoft.com/office/powerpoint/2010/main" val="185524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ucumber.io/docs/gherkin/reference/#step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cumber.io/docs/cucumber/api/#hooks" TargetMode="External"/><Relationship Id="rId2" Type="http://schemas.openxmlformats.org/officeDocument/2006/relationships/hyperlink" Target="https://cucumber.io/docs/cucumber/step-definit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mailto:price@tibatest.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FC0-C3F8-9119-C0F1-E4F9288690AA}"/>
              </a:ext>
            </a:extLst>
          </p:cNvPr>
          <p:cNvSpPr>
            <a:spLocks noGrp="1"/>
          </p:cNvSpPr>
          <p:nvPr>
            <p:ph type="ctrTitle"/>
          </p:nvPr>
        </p:nvSpPr>
        <p:spPr/>
        <p:txBody>
          <a:bodyPr>
            <a:normAutofit/>
          </a:bodyPr>
          <a:lstStyle/>
          <a:p>
            <a:r>
              <a:rPr lang="en-US" sz="6600" b="1" dirty="0">
                <a:latin typeface="+mn-lt"/>
              </a:rPr>
              <a:t>Gherkin</a:t>
            </a:r>
          </a:p>
        </p:txBody>
      </p:sp>
      <p:sp>
        <p:nvSpPr>
          <p:cNvPr id="3" name="Subtitle 2">
            <a:extLst>
              <a:ext uri="{FF2B5EF4-FFF2-40B4-BE49-F238E27FC236}">
                <a16:creationId xmlns:a16="http://schemas.microsoft.com/office/drawing/2014/main" id="{669578E0-6407-36D1-7F7E-68E3F1F008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54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788-CBFF-45D3-CC8B-FE77D139BC04}"/>
              </a:ext>
            </a:extLst>
          </p:cNvPr>
          <p:cNvSpPr>
            <a:spLocks noGrp="1"/>
          </p:cNvSpPr>
          <p:nvPr>
            <p:ph type="title"/>
          </p:nvPr>
        </p:nvSpPr>
        <p:spPr/>
        <p:txBody>
          <a:bodyPr>
            <a:normAutofit fontScale="90000"/>
          </a:bodyPr>
          <a:lstStyle/>
          <a:p>
            <a:br>
              <a:rPr lang="en-US" b="1" i="0" dirty="0">
                <a:solidFill>
                  <a:srgbClr val="363636"/>
                </a:solidFill>
                <a:effectLst/>
              </a:rPr>
            </a:br>
            <a:r>
              <a:rPr lang="en-US" b="1" i="0" dirty="0">
                <a:solidFill>
                  <a:srgbClr val="363636"/>
                </a:solidFill>
                <a:effectLst/>
              </a:rPr>
              <a:t>Step Arguments : Data Tables</a:t>
            </a:r>
            <a:br>
              <a:rPr lang="en-US" b="1" i="0" dirty="0">
                <a:solidFill>
                  <a:srgbClr val="363636"/>
                </a:solidFill>
                <a:effectLst/>
              </a:rPr>
            </a:br>
            <a:endParaRPr lang="en-US" dirty="0"/>
          </a:p>
        </p:txBody>
      </p:sp>
      <p:sp>
        <p:nvSpPr>
          <p:cNvPr id="3" name="Content Placeholder 2">
            <a:extLst>
              <a:ext uri="{FF2B5EF4-FFF2-40B4-BE49-F238E27FC236}">
                <a16:creationId xmlns:a16="http://schemas.microsoft.com/office/drawing/2014/main" id="{8B809802-40F3-DEB5-90E7-7E26FE5BE97F}"/>
              </a:ext>
            </a:extLst>
          </p:cNvPr>
          <p:cNvSpPr>
            <a:spLocks noGrp="1"/>
          </p:cNvSpPr>
          <p:nvPr>
            <p:ph idx="1"/>
          </p:nvPr>
        </p:nvSpPr>
        <p:spPr/>
        <p:txBody>
          <a:bodyPr/>
          <a:lstStyle/>
          <a:p>
            <a:pPr marL="0" indent="0">
              <a:buNone/>
            </a:pPr>
            <a:r>
              <a:rPr lang="en-US" sz="2000" dirty="0"/>
              <a:t>Just like Doc Strings, Data Tables will be passed to the step definition as the last argument.</a:t>
            </a:r>
          </a:p>
          <a:p>
            <a:pPr marL="0" indent="0">
              <a:buNone/>
            </a:pPr>
            <a:r>
              <a:rPr lang="en-US" sz="2000" dirty="0"/>
              <a:t>Data Tables are handy for passing a list of values to a step definition:</a:t>
            </a:r>
          </a:p>
          <a:p>
            <a:pPr marL="0" indent="0">
              <a:buNone/>
            </a:pPr>
            <a:r>
              <a:rPr lang="en-US" sz="1400" dirty="0"/>
              <a:t>Given the following users exist:</a:t>
            </a:r>
          </a:p>
          <a:p>
            <a:pPr marL="0" indent="0">
              <a:buNone/>
            </a:pPr>
            <a:r>
              <a:rPr lang="en-US" sz="1400" dirty="0"/>
              <a:t>  | name   | email              | twitter         |</a:t>
            </a:r>
          </a:p>
          <a:p>
            <a:pPr marL="0" indent="0">
              <a:buNone/>
            </a:pPr>
            <a:r>
              <a:rPr lang="en-US" sz="1400" dirty="0"/>
              <a:t>  | </a:t>
            </a:r>
            <a:r>
              <a:rPr lang="en-US" sz="1400" dirty="0" err="1"/>
              <a:t>Aslak</a:t>
            </a:r>
            <a:r>
              <a:rPr lang="en-US" sz="1400" dirty="0"/>
              <a:t>  | aslak@cucumber.io  | @aslak_hellesoy |</a:t>
            </a:r>
          </a:p>
          <a:p>
            <a:pPr marL="0" indent="0">
              <a:buNone/>
            </a:pPr>
            <a:r>
              <a:rPr lang="en-US" sz="1400" dirty="0"/>
              <a:t>  | Julien | julien@cucumber.io | @jbpros         |</a:t>
            </a:r>
          </a:p>
          <a:p>
            <a:pPr marL="0" indent="0">
              <a:buNone/>
            </a:pPr>
            <a:r>
              <a:rPr lang="en-US" sz="1400" dirty="0"/>
              <a:t>  | Matt   | </a:t>
            </a:r>
          </a:p>
          <a:p>
            <a:pPr marL="0" indent="0">
              <a:buNone/>
            </a:pPr>
            <a:r>
              <a:rPr lang="en-US" sz="2000" b="1" dirty="0"/>
              <a:t>Table Cell Escaping</a:t>
            </a:r>
          </a:p>
          <a:p>
            <a:pPr marL="0" indent="0">
              <a:buNone/>
            </a:pPr>
            <a:r>
              <a:rPr lang="en-US" sz="1400" dirty="0"/>
              <a:t>If you want to use a newline character in a table cell, you can write this as \n. If you need a | as part of the cell, you can escape it as \|. And finally, if you need a \, you can escape that with \\.</a:t>
            </a:r>
          </a:p>
          <a:p>
            <a:pPr marL="0" indent="0">
              <a:buNone/>
            </a:pPr>
            <a:r>
              <a:rPr lang="en-US" sz="2000" b="1" dirty="0"/>
              <a:t>Data Table AP</a:t>
            </a:r>
          </a:p>
          <a:p>
            <a:pPr marL="0" indent="0">
              <a:buNone/>
            </a:pPr>
            <a:r>
              <a:rPr lang="en-US" sz="1200" dirty="0"/>
              <a:t>Cucumber provides a rich API for manipulating tables from within step definitions. See the Data Table API reference </a:t>
            </a:r>
            <a:r>
              <a:rPr lang="en-US" sz="1200" dirty="0" err="1"/>
              <a:t>reference</a:t>
            </a:r>
            <a:r>
              <a:rPr lang="en-US" sz="1200" dirty="0"/>
              <a:t> for more details.</a:t>
            </a:r>
          </a:p>
        </p:txBody>
      </p:sp>
    </p:spTree>
    <p:extLst>
      <p:ext uri="{BB962C8B-B14F-4D97-AF65-F5344CB8AC3E}">
        <p14:creationId xmlns:p14="http://schemas.microsoft.com/office/powerpoint/2010/main" val="18559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1D0A-A368-622E-D2B8-5EC0CB45B713}"/>
              </a:ext>
            </a:extLst>
          </p:cNvPr>
          <p:cNvSpPr>
            <a:spLocks noGrp="1"/>
          </p:cNvSpPr>
          <p:nvPr>
            <p:ph type="title"/>
          </p:nvPr>
        </p:nvSpPr>
        <p:spPr/>
        <p:txBody>
          <a:bodyPr/>
          <a:lstStyle/>
          <a:p>
            <a:r>
              <a:rPr lang="en-US" b="1" dirty="0"/>
              <a:t>Tests</a:t>
            </a:r>
          </a:p>
        </p:txBody>
      </p:sp>
      <p:sp>
        <p:nvSpPr>
          <p:cNvPr id="3" name="Content Placeholder 2">
            <a:extLst>
              <a:ext uri="{FF2B5EF4-FFF2-40B4-BE49-F238E27FC236}">
                <a16:creationId xmlns:a16="http://schemas.microsoft.com/office/drawing/2014/main" id="{29427A85-C51C-3A64-FB11-F3858309ABB6}"/>
              </a:ext>
            </a:extLst>
          </p:cNvPr>
          <p:cNvSpPr>
            <a:spLocks noGrp="1"/>
          </p:cNvSpPr>
          <p:nvPr>
            <p:ph idx="1"/>
          </p:nvPr>
        </p:nvSpPr>
        <p:spPr/>
        <p:txBody>
          <a:bodyPr/>
          <a:lstStyle/>
          <a:p>
            <a:r>
              <a:rPr lang="en-US" dirty="0"/>
              <a:t>Happy path</a:t>
            </a:r>
          </a:p>
          <a:p>
            <a:r>
              <a:rPr lang="en-US" dirty="0"/>
              <a:t>Alternate Scenario</a:t>
            </a:r>
          </a:p>
          <a:p>
            <a:r>
              <a:rPr lang="en-US" dirty="0"/>
              <a:t>Exceptional Test -&gt; fail fast</a:t>
            </a:r>
          </a:p>
          <a:p>
            <a:r>
              <a:rPr lang="en-US" dirty="0"/>
              <a:t>Test with one Scenario</a:t>
            </a:r>
          </a:p>
          <a:p>
            <a:r>
              <a:rPr lang="en-US" dirty="0"/>
              <a:t>Scenario outline -&gt;</a:t>
            </a:r>
            <a:r>
              <a:rPr lang="fa-IR" dirty="0"/>
              <a:t> </a:t>
            </a:r>
            <a:r>
              <a:rPr lang="en-US" sz="1800" dirty="0"/>
              <a:t> The definition are not the same in the </a:t>
            </a:r>
            <a:r>
              <a:rPr lang="en-US" sz="1800" dirty="0" err="1"/>
              <a:t>Tiba</a:t>
            </a:r>
            <a:r>
              <a:rPr lang="en-US" sz="1800" dirty="0"/>
              <a:t> and </a:t>
            </a:r>
            <a:r>
              <a:rPr lang="en-US" sz="1800" dirty="0" err="1"/>
              <a:t>Gherking</a:t>
            </a:r>
            <a:r>
              <a:rPr lang="en-US" sz="1800" dirty="0"/>
              <a:t> Documentation</a:t>
            </a:r>
          </a:p>
          <a:p>
            <a:r>
              <a:rPr lang="en-US" dirty="0"/>
              <a:t>Sequential Test</a:t>
            </a:r>
          </a:p>
          <a:p>
            <a:r>
              <a:rPr lang="en-US" dirty="0"/>
              <a:t>Smoke Test</a:t>
            </a:r>
          </a:p>
          <a:p>
            <a:r>
              <a:rPr lang="en-US" dirty="0"/>
              <a:t>Translation Test</a:t>
            </a:r>
          </a:p>
        </p:txBody>
      </p:sp>
    </p:spTree>
    <p:extLst>
      <p:ext uri="{BB962C8B-B14F-4D97-AF65-F5344CB8AC3E}">
        <p14:creationId xmlns:p14="http://schemas.microsoft.com/office/powerpoint/2010/main" val="19017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B7E-1A12-99D4-C477-86A8766E82D2}"/>
              </a:ext>
            </a:extLst>
          </p:cNvPr>
          <p:cNvSpPr>
            <a:spLocks noGrp="1"/>
          </p:cNvSpPr>
          <p:nvPr>
            <p:ph type="title"/>
          </p:nvPr>
        </p:nvSpPr>
        <p:spPr/>
        <p:txBody>
          <a:bodyPr>
            <a:normAutofit fontScale="90000"/>
          </a:bodyPr>
          <a:lstStyle/>
          <a:p>
            <a:br>
              <a:rPr lang="en-US" b="1" dirty="0"/>
            </a:br>
            <a:r>
              <a:rPr lang="en-US" b="1" dirty="0"/>
              <a:t>Naming : Feature file (.feature)</a:t>
            </a:r>
            <a:br>
              <a:rPr lang="en-US" b="1" dirty="0"/>
            </a:br>
            <a:endParaRPr lang="en-US" b="1" dirty="0"/>
          </a:p>
        </p:txBody>
      </p:sp>
      <p:sp>
        <p:nvSpPr>
          <p:cNvPr id="3" name="Content Placeholder 2">
            <a:extLst>
              <a:ext uri="{FF2B5EF4-FFF2-40B4-BE49-F238E27FC236}">
                <a16:creationId xmlns:a16="http://schemas.microsoft.com/office/drawing/2014/main" id="{23264DE1-5BC3-2A26-35DC-0C8C995DABDD}"/>
              </a:ext>
            </a:extLst>
          </p:cNvPr>
          <p:cNvSpPr>
            <a:spLocks noGrp="1"/>
          </p:cNvSpPr>
          <p:nvPr>
            <p:ph idx="1"/>
          </p:nvPr>
        </p:nvSpPr>
        <p:spPr/>
        <p:txBody>
          <a:bodyPr>
            <a:normAutofit/>
          </a:bodyPr>
          <a:lstStyle/>
          <a:p>
            <a:pPr marL="0" indent="0">
              <a:buNone/>
            </a:pPr>
            <a:r>
              <a:rPr lang="en-US" sz="2000" b="1" dirty="0" err="1"/>
              <a:t>FeatureName</a:t>
            </a:r>
            <a:r>
              <a:rPr lang="en-US" sz="2000" dirty="0" err="1"/>
              <a:t>_</a:t>
            </a:r>
            <a:r>
              <a:rPr lang="en-US" sz="2000" b="1" dirty="0" err="1"/>
              <a:t>FeatureCode</a:t>
            </a:r>
            <a:r>
              <a:rPr lang="en-US" sz="2000" dirty="0"/>
              <a:t>(Operation)_</a:t>
            </a:r>
            <a:r>
              <a:rPr lang="en-US" sz="2000" b="1" dirty="0"/>
              <a:t>Code</a:t>
            </a:r>
            <a:r>
              <a:rPr lang="en-US" sz="2000" dirty="0"/>
              <a:t>(</a:t>
            </a:r>
            <a:r>
              <a:rPr lang="en-US" sz="2000" dirty="0" err="1"/>
              <a:t>TestType</a:t>
            </a:r>
            <a:r>
              <a:rPr lang="en-US" sz="2000" dirty="0"/>
              <a:t>)_(Description)</a:t>
            </a:r>
            <a:r>
              <a:rPr lang="en-US" sz="2000" b="1" dirty="0" err="1"/>
              <a:t>Code</a:t>
            </a:r>
            <a:r>
              <a:rPr lang="en-US" sz="2000" dirty="0" err="1"/>
              <a:t>.feature</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5D0124DC-FBE9-21D5-0F8E-A326244214E2}"/>
              </a:ext>
            </a:extLst>
          </p:cNvPr>
          <p:cNvGraphicFramePr>
            <a:graphicFrameLocks noGrp="1"/>
          </p:cNvGraphicFramePr>
          <p:nvPr>
            <p:extLst>
              <p:ext uri="{D42A27DB-BD31-4B8C-83A1-F6EECF244321}">
                <p14:modId xmlns:p14="http://schemas.microsoft.com/office/powerpoint/2010/main" val="4114442182"/>
              </p:ext>
            </p:extLst>
          </p:nvPr>
        </p:nvGraphicFramePr>
        <p:xfrm>
          <a:off x="838200" y="2355374"/>
          <a:ext cx="10353676" cy="3291840"/>
        </p:xfrm>
        <a:graphic>
          <a:graphicData uri="http://schemas.openxmlformats.org/drawingml/2006/table">
            <a:tbl>
              <a:tblPr firstRow="1" bandRow="1">
                <a:tableStyleId>{5C22544A-7EE6-4342-B048-85BDC9FD1C3A}</a:tableStyleId>
              </a:tblPr>
              <a:tblGrid>
                <a:gridCol w="2238375">
                  <a:extLst>
                    <a:ext uri="{9D8B030D-6E8A-4147-A177-3AD203B41FA5}">
                      <a16:colId xmlns:a16="http://schemas.microsoft.com/office/drawing/2014/main" val="1089410482"/>
                    </a:ext>
                  </a:extLst>
                </a:gridCol>
                <a:gridCol w="8115301">
                  <a:extLst>
                    <a:ext uri="{9D8B030D-6E8A-4147-A177-3AD203B41FA5}">
                      <a16:colId xmlns:a16="http://schemas.microsoft.com/office/drawing/2014/main" val="1827723960"/>
                    </a:ext>
                  </a:extLst>
                </a:gridCol>
              </a:tblGrid>
              <a:tr h="345705">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265137948"/>
                  </a:ext>
                </a:extLst>
              </a:tr>
              <a:tr h="345705">
                <a:tc>
                  <a:txBody>
                    <a:bodyPr/>
                    <a:lstStyle/>
                    <a:p>
                      <a:r>
                        <a:rPr lang="en-US" dirty="0" err="1"/>
                        <a:t>FeatureName</a:t>
                      </a:r>
                      <a:endParaRPr lang="en-US" dirty="0"/>
                    </a:p>
                  </a:txBody>
                  <a:tcPr/>
                </a:tc>
                <a:tc>
                  <a:txBody>
                    <a:bodyPr/>
                    <a:lstStyle/>
                    <a:p>
                      <a:r>
                        <a:rPr lang="en-US" dirty="0"/>
                        <a:t>Aggregate name (as the same as folder name) -&gt; EA:Requirement Model</a:t>
                      </a:r>
                    </a:p>
                  </a:txBody>
                  <a:tcPr/>
                </a:tc>
                <a:extLst>
                  <a:ext uri="{0D108BD9-81ED-4DB2-BD59-A6C34878D82A}">
                    <a16:rowId xmlns:a16="http://schemas.microsoft.com/office/drawing/2014/main" val="313342124"/>
                  </a:ext>
                </a:extLst>
              </a:tr>
              <a:tr h="345705">
                <a:tc>
                  <a:txBody>
                    <a:bodyPr/>
                    <a:lstStyle/>
                    <a:p>
                      <a:r>
                        <a:rPr lang="en-US" dirty="0" err="1"/>
                        <a:t>FeatureCode</a:t>
                      </a:r>
                      <a:endParaRPr lang="en-US" dirty="0"/>
                    </a:p>
                  </a:txBody>
                  <a:tcPr/>
                </a:tc>
                <a:tc>
                  <a:txBody>
                    <a:bodyPr/>
                    <a:lstStyle/>
                    <a:p>
                      <a:r>
                        <a:rPr lang="en-US" dirty="0"/>
                        <a:t>Operation code (01:Create,02:Updte,03:Delete ,…)</a:t>
                      </a:r>
                    </a:p>
                  </a:txBody>
                  <a:tcPr/>
                </a:tc>
                <a:extLst>
                  <a:ext uri="{0D108BD9-81ED-4DB2-BD59-A6C34878D82A}">
                    <a16:rowId xmlns:a16="http://schemas.microsoft.com/office/drawing/2014/main" val="2957529195"/>
                  </a:ext>
                </a:extLst>
              </a:tr>
              <a:tr h="345705">
                <a:tc>
                  <a:txBody>
                    <a:bodyPr/>
                    <a:lstStyle/>
                    <a:p>
                      <a:r>
                        <a:rPr lang="en-US" sz="1800" dirty="0"/>
                        <a:t>Operation</a:t>
                      </a:r>
                      <a:endParaRPr lang="en-US" dirty="0"/>
                    </a:p>
                  </a:txBody>
                  <a:tcPr/>
                </a:tc>
                <a:tc>
                  <a:txBody>
                    <a:bodyPr/>
                    <a:lstStyle/>
                    <a:p>
                      <a:r>
                        <a:rPr lang="en-US" dirty="0"/>
                        <a:t>The name of action</a:t>
                      </a:r>
                    </a:p>
                  </a:txBody>
                  <a:tcPr/>
                </a:tc>
                <a:extLst>
                  <a:ext uri="{0D108BD9-81ED-4DB2-BD59-A6C34878D82A}">
                    <a16:rowId xmlns:a16="http://schemas.microsoft.com/office/drawing/2014/main" val="38811478"/>
                  </a:ext>
                </a:extLst>
              </a:tr>
              <a:tr h="345705">
                <a:tc>
                  <a:txBody>
                    <a:bodyPr/>
                    <a:lstStyle/>
                    <a:p>
                      <a:r>
                        <a:rPr lang="en-US" b="1" dirty="0"/>
                        <a:t>Code</a:t>
                      </a:r>
                    </a:p>
                  </a:txBody>
                  <a:tcPr/>
                </a:tc>
                <a:tc>
                  <a:txBody>
                    <a:bodyPr/>
                    <a:lstStyle/>
                    <a:p>
                      <a:r>
                        <a:rPr lang="en-US" b="1" dirty="0"/>
                        <a:t>0:SQ, 1:HP, 2:EX, 3:SD</a:t>
                      </a:r>
                    </a:p>
                  </a:txBody>
                  <a:tcPr/>
                </a:tc>
                <a:extLst>
                  <a:ext uri="{0D108BD9-81ED-4DB2-BD59-A6C34878D82A}">
                    <a16:rowId xmlns:a16="http://schemas.microsoft.com/office/drawing/2014/main" val="2275738024"/>
                  </a:ext>
                </a:extLst>
              </a:tr>
              <a:tr h="345705">
                <a:tc>
                  <a:txBody>
                    <a:bodyPr/>
                    <a:lstStyle/>
                    <a:p>
                      <a:r>
                        <a:rPr lang="en-US" b="1" dirty="0" err="1"/>
                        <a:t>TestType</a:t>
                      </a:r>
                      <a:endParaRPr lang="en-US" b="1" dirty="0"/>
                    </a:p>
                  </a:txBody>
                  <a:tcPr/>
                </a:tc>
                <a:tc>
                  <a:txBody>
                    <a:bodyPr/>
                    <a:lstStyle/>
                    <a:p>
                      <a:r>
                        <a:rPr lang="en-US" b="1" dirty="0"/>
                        <a:t>SQ: Sequential, HP: Happy Path, EX: Exceptional, SD: System Defined Data</a:t>
                      </a:r>
                    </a:p>
                  </a:txBody>
                  <a:tcPr/>
                </a:tc>
                <a:extLst>
                  <a:ext uri="{0D108BD9-81ED-4DB2-BD59-A6C34878D82A}">
                    <a16:rowId xmlns:a16="http://schemas.microsoft.com/office/drawing/2014/main" val="1416588507"/>
                  </a:ext>
                </a:extLst>
              </a:tr>
              <a:tr h="345705">
                <a:tc>
                  <a:txBody>
                    <a:bodyPr/>
                    <a:lstStyle/>
                    <a:p>
                      <a:r>
                        <a:rPr lang="en-US" i="1" dirty="0"/>
                        <a:t>Code</a:t>
                      </a:r>
                    </a:p>
                  </a:txBody>
                  <a:tcPr/>
                </a:tc>
                <a:tc>
                  <a:txBody>
                    <a:bodyPr/>
                    <a:lstStyle/>
                    <a:p>
                      <a:r>
                        <a:rPr lang="en-US" i="1" dirty="0"/>
                        <a:t>Description code</a:t>
                      </a:r>
                    </a:p>
                  </a:txBody>
                  <a:tcPr/>
                </a:tc>
                <a:extLst>
                  <a:ext uri="{0D108BD9-81ED-4DB2-BD59-A6C34878D82A}">
                    <a16:rowId xmlns:a16="http://schemas.microsoft.com/office/drawing/2014/main" val="1340006072"/>
                  </a:ext>
                </a:extLst>
              </a:tr>
              <a:tr h="345705">
                <a:tc>
                  <a:txBody>
                    <a:bodyPr/>
                    <a:lstStyle/>
                    <a:p>
                      <a:r>
                        <a:rPr lang="en-US" i="1" dirty="0"/>
                        <a:t>Description(optional)</a:t>
                      </a:r>
                    </a:p>
                  </a:txBody>
                  <a:tcPr/>
                </a:tc>
                <a:tc>
                  <a:txBody>
                    <a:bodyPr/>
                    <a:lstStyle/>
                    <a:p>
                      <a:r>
                        <a:rPr lang="en-US" i="1" dirty="0"/>
                        <a:t>A short description to make the file name unique</a:t>
                      </a:r>
                    </a:p>
                  </a:txBody>
                  <a:tcPr/>
                </a:tc>
                <a:extLst>
                  <a:ext uri="{0D108BD9-81ED-4DB2-BD59-A6C34878D82A}">
                    <a16:rowId xmlns:a16="http://schemas.microsoft.com/office/drawing/2014/main" val="726499536"/>
                  </a:ext>
                </a:extLst>
              </a:tr>
              <a:tr h="345705">
                <a:tc>
                  <a:txBody>
                    <a:bodyPr/>
                    <a:lstStyle/>
                    <a:p>
                      <a:r>
                        <a:rPr lang="en-US" dirty="0"/>
                        <a:t>.feature</a:t>
                      </a:r>
                    </a:p>
                  </a:txBody>
                  <a:tcPr/>
                </a:tc>
                <a:tc>
                  <a:txBody>
                    <a:bodyPr/>
                    <a:lstStyle/>
                    <a:p>
                      <a:r>
                        <a:rPr lang="en-US" dirty="0"/>
                        <a:t>Feature file extension</a:t>
                      </a:r>
                    </a:p>
                  </a:txBody>
                  <a:tcPr/>
                </a:tc>
                <a:extLst>
                  <a:ext uri="{0D108BD9-81ED-4DB2-BD59-A6C34878D82A}">
                    <a16:rowId xmlns:a16="http://schemas.microsoft.com/office/drawing/2014/main" val="3565602133"/>
                  </a:ext>
                </a:extLst>
              </a:tr>
            </a:tbl>
          </a:graphicData>
        </a:graphic>
      </p:graphicFrame>
    </p:spTree>
    <p:extLst>
      <p:ext uri="{BB962C8B-B14F-4D97-AF65-F5344CB8AC3E}">
        <p14:creationId xmlns:p14="http://schemas.microsoft.com/office/powerpoint/2010/main" val="24539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824-1D1C-7C6D-1D16-AF25AE1173F6}"/>
              </a:ext>
            </a:extLst>
          </p:cNvPr>
          <p:cNvSpPr>
            <a:spLocks noGrp="1"/>
          </p:cNvSpPr>
          <p:nvPr>
            <p:ph type="title"/>
          </p:nvPr>
        </p:nvSpPr>
        <p:spPr/>
        <p:txBody>
          <a:bodyPr/>
          <a:lstStyle/>
          <a:p>
            <a:r>
              <a:rPr lang="en-US" b="1" dirty="0"/>
              <a:t>Naming : Feature</a:t>
            </a:r>
          </a:p>
        </p:txBody>
      </p:sp>
      <p:sp>
        <p:nvSpPr>
          <p:cNvPr id="3" name="Content Placeholder 2">
            <a:extLst>
              <a:ext uri="{FF2B5EF4-FFF2-40B4-BE49-F238E27FC236}">
                <a16:creationId xmlns:a16="http://schemas.microsoft.com/office/drawing/2014/main" id="{53613301-6AC6-3B53-5D10-056DBBAA0EB7}"/>
              </a:ext>
            </a:extLst>
          </p:cNvPr>
          <p:cNvSpPr>
            <a:spLocks noGrp="1"/>
          </p:cNvSpPr>
          <p:nvPr>
            <p:ph idx="1"/>
          </p:nvPr>
        </p:nvSpPr>
        <p:spPr/>
        <p:txBody>
          <a:bodyPr/>
          <a:lstStyle/>
          <a:p>
            <a:pPr marL="0" indent="0">
              <a:buNone/>
            </a:pPr>
            <a:r>
              <a:rPr lang="en-US" dirty="0"/>
              <a:t>You can only have a single Feature in a .feature file.</a:t>
            </a:r>
          </a:p>
          <a:p>
            <a:pPr marL="0" indent="0" algn="ctr">
              <a:buNone/>
            </a:pPr>
            <a:r>
              <a:rPr lang="en-US" b="1" dirty="0">
                <a:solidFill>
                  <a:srgbClr val="0070C0"/>
                </a:solidFill>
              </a:rPr>
              <a:t>Feature: {feature name}</a:t>
            </a:r>
          </a:p>
          <a:p>
            <a:pPr marL="0" indent="0">
              <a:buNone/>
            </a:pPr>
            <a:r>
              <a:rPr lang="en-US" sz="2000" b="1" dirty="0"/>
              <a:t>Note</a:t>
            </a:r>
            <a:r>
              <a:rPr lang="en-US" sz="2000" dirty="0"/>
              <a:t> : Feature name is unique in the whole of BC</a:t>
            </a:r>
          </a:p>
          <a:p>
            <a:pPr marL="0" indent="0">
              <a:buNone/>
            </a:pPr>
            <a:endParaRPr lang="en-US" sz="2000" dirty="0"/>
          </a:p>
          <a:p>
            <a:pPr marL="0" indent="0" algn="ctr">
              <a:buNone/>
            </a:pPr>
            <a:r>
              <a:rPr lang="en-US" dirty="0"/>
              <a:t>Feature: </a:t>
            </a:r>
            <a:r>
              <a:rPr lang="en-US" b="1" dirty="0" err="1"/>
              <a:t>FeatureName</a:t>
            </a:r>
            <a:r>
              <a:rPr lang="en-US" dirty="0" err="1"/>
              <a:t>_</a:t>
            </a:r>
            <a:r>
              <a:rPr lang="en-US" b="1" dirty="0" err="1"/>
              <a:t>Operation</a:t>
            </a:r>
            <a:r>
              <a:rPr lang="en-US" dirty="0" err="1"/>
              <a:t>_</a:t>
            </a:r>
            <a:r>
              <a:rPr lang="en-US" b="1" dirty="0" err="1"/>
              <a:t>TestType</a:t>
            </a:r>
            <a:r>
              <a:rPr lang="en-US" dirty="0" err="1"/>
              <a:t>_</a:t>
            </a:r>
            <a:r>
              <a:rPr lang="en-US" b="1" dirty="0" err="1"/>
              <a:t>Description</a:t>
            </a:r>
            <a:endParaRPr lang="en-US" b="1"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2027A39D-73BD-DA8D-C6D4-21ADADA9A1BD}"/>
              </a:ext>
            </a:extLst>
          </p:cNvPr>
          <p:cNvGraphicFramePr>
            <a:graphicFrameLocks noGrp="1"/>
          </p:cNvGraphicFramePr>
          <p:nvPr>
            <p:extLst>
              <p:ext uri="{D42A27DB-BD31-4B8C-83A1-F6EECF244321}">
                <p14:modId xmlns:p14="http://schemas.microsoft.com/office/powerpoint/2010/main" val="3024393135"/>
              </p:ext>
            </p:extLst>
          </p:nvPr>
        </p:nvGraphicFramePr>
        <p:xfrm>
          <a:off x="1933575" y="3669030"/>
          <a:ext cx="8474075" cy="1854200"/>
        </p:xfrm>
        <a:graphic>
          <a:graphicData uri="http://schemas.openxmlformats.org/drawingml/2006/table">
            <a:tbl>
              <a:tblPr firstRow="1" bandRow="1">
                <a:tableStyleId>{5C22544A-7EE6-4342-B048-85BDC9FD1C3A}</a:tableStyleId>
              </a:tblPr>
              <a:tblGrid>
                <a:gridCol w="2578635">
                  <a:extLst>
                    <a:ext uri="{9D8B030D-6E8A-4147-A177-3AD203B41FA5}">
                      <a16:colId xmlns:a16="http://schemas.microsoft.com/office/drawing/2014/main" val="3204562425"/>
                    </a:ext>
                  </a:extLst>
                </a:gridCol>
                <a:gridCol w="5895440">
                  <a:extLst>
                    <a:ext uri="{9D8B030D-6E8A-4147-A177-3AD203B41FA5}">
                      <a16:colId xmlns:a16="http://schemas.microsoft.com/office/drawing/2014/main" val="510776529"/>
                    </a:ext>
                  </a:extLst>
                </a:gridCol>
              </a:tblGrid>
              <a:tr h="370840">
                <a:tc>
                  <a:txBody>
                    <a:bodyPr/>
                    <a:lstStyle/>
                    <a:p>
                      <a:pPr algn="l"/>
                      <a:r>
                        <a:rPr lang="en-US" dirty="0"/>
                        <a:t>Title</a:t>
                      </a:r>
                    </a:p>
                  </a:txBody>
                  <a:tcPr/>
                </a:tc>
                <a:tc>
                  <a:txBody>
                    <a:bodyPr/>
                    <a:lstStyle/>
                    <a:p>
                      <a:pPr algn="l"/>
                      <a:r>
                        <a:rPr lang="en-US" dirty="0"/>
                        <a:t>Description</a:t>
                      </a:r>
                    </a:p>
                  </a:txBody>
                  <a:tcPr/>
                </a:tc>
                <a:extLst>
                  <a:ext uri="{0D108BD9-81ED-4DB2-BD59-A6C34878D82A}">
                    <a16:rowId xmlns:a16="http://schemas.microsoft.com/office/drawing/2014/main" val="593951682"/>
                  </a:ext>
                </a:extLst>
              </a:tr>
              <a:tr h="370840">
                <a:tc>
                  <a:txBody>
                    <a:bodyPr/>
                    <a:lstStyle/>
                    <a:p>
                      <a:pPr algn="l"/>
                      <a:r>
                        <a:rPr lang="en-US" b="1" dirty="0" err="1"/>
                        <a:t>FeatureName</a:t>
                      </a:r>
                      <a:endParaRPr lang="en-US" b="1" dirty="0"/>
                    </a:p>
                  </a:txBody>
                  <a:tcPr/>
                </a:tc>
                <a:tc>
                  <a:txBody>
                    <a:bodyPr/>
                    <a:lstStyle/>
                    <a:p>
                      <a:pPr algn="l"/>
                      <a:r>
                        <a:rPr lang="en-US" dirty="0"/>
                        <a:t>Feature name: EA-&gt; Requirement Model</a:t>
                      </a:r>
                    </a:p>
                  </a:txBody>
                  <a:tcPr/>
                </a:tc>
                <a:extLst>
                  <a:ext uri="{0D108BD9-81ED-4DB2-BD59-A6C34878D82A}">
                    <a16:rowId xmlns:a16="http://schemas.microsoft.com/office/drawing/2014/main" val="2580290648"/>
                  </a:ext>
                </a:extLst>
              </a:tr>
              <a:tr h="370840">
                <a:tc>
                  <a:txBody>
                    <a:bodyPr/>
                    <a:lstStyle/>
                    <a:p>
                      <a:pPr algn="l"/>
                      <a:r>
                        <a:rPr lang="en-US" b="1" dirty="0"/>
                        <a:t>Operation</a:t>
                      </a:r>
                    </a:p>
                  </a:txBody>
                  <a:tcPr/>
                </a:tc>
                <a:tc>
                  <a:txBody>
                    <a:bodyPr/>
                    <a:lstStyle/>
                    <a:p>
                      <a:pPr algn="l"/>
                      <a:r>
                        <a:rPr lang="en-US" dirty="0"/>
                        <a:t>Create, Update, Delete</a:t>
                      </a:r>
                    </a:p>
                  </a:txBody>
                  <a:tcPr/>
                </a:tc>
                <a:extLst>
                  <a:ext uri="{0D108BD9-81ED-4DB2-BD59-A6C34878D82A}">
                    <a16:rowId xmlns:a16="http://schemas.microsoft.com/office/drawing/2014/main" val="3801887632"/>
                  </a:ext>
                </a:extLst>
              </a:tr>
              <a:tr h="370840">
                <a:tc>
                  <a:txBody>
                    <a:bodyPr/>
                    <a:lstStyle/>
                    <a:p>
                      <a:pPr algn="l"/>
                      <a:r>
                        <a:rPr lang="en-US" b="1" dirty="0" err="1"/>
                        <a:t>TestType</a:t>
                      </a:r>
                      <a:endParaRPr lang="en-US" b="1" dirty="0"/>
                    </a:p>
                  </a:txBody>
                  <a:tcPr/>
                </a:tc>
                <a:tc>
                  <a:txBody>
                    <a:bodyPr/>
                    <a:lstStyle/>
                    <a:p>
                      <a:pPr algn="l"/>
                      <a:r>
                        <a:rPr lang="en-US" dirty="0"/>
                        <a:t>HP,EX,SD,SQ</a:t>
                      </a:r>
                    </a:p>
                  </a:txBody>
                  <a:tcPr/>
                </a:tc>
                <a:extLst>
                  <a:ext uri="{0D108BD9-81ED-4DB2-BD59-A6C34878D82A}">
                    <a16:rowId xmlns:a16="http://schemas.microsoft.com/office/drawing/2014/main" val="3984484392"/>
                  </a:ext>
                </a:extLst>
              </a:tr>
              <a:tr h="370840">
                <a:tc>
                  <a:txBody>
                    <a:bodyPr/>
                    <a:lstStyle/>
                    <a:p>
                      <a:pPr algn="l"/>
                      <a:r>
                        <a:rPr lang="en-US" b="1" dirty="0"/>
                        <a:t>Description(optional)</a:t>
                      </a:r>
                    </a:p>
                  </a:txBody>
                  <a:tcPr/>
                </a:tc>
                <a:tc>
                  <a:txBody>
                    <a:bodyPr/>
                    <a:lstStyle/>
                    <a:p>
                      <a:pPr algn="l"/>
                      <a:r>
                        <a:rPr lang="en-US" dirty="0"/>
                        <a:t>Description about scenario to make a feature name unique</a:t>
                      </a:r>
                    </a:p>
                  </a:txBody>
                  <a:tcPr/>
                </a:tc>
                <a:extLst>
                  <a:ext uri="{0D108BD9-81ED-4DB2-BD59-A6C34878D82A}">
                    <a16:rowId xmlns:a16="http://schemas.microsoft.com/office/drawing/2014/main" val="2380647000"/>
                  </a:ext>
                </a:extLst>
              </a:tr>
            </a:tbl>
          </a:graphicData>
        </a:graphic>
      </p:graphicFrame>
    </p:spTree>
    <p:extLst>
      <p:ext uri="{BB962C8B-B14F-4D97-AF65-F5344CB8AC3E}">
        <p14:creationId xmlns:p14="http://schemas.microsoft.com/office/powerpoint/2010/main" val="181232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8156-385A-2E16-EA18-5A3D0969C84F}"/>
              </a:ext>
            </a:extLst>
          </p:cNvPr>
          <p:cNvSpPr>
            <a:spLocks noGrp="1"/>
          </p:cNvSpPr>
          <p:nvPr>
            <p:ph type="title"/>
          </p:nvPr>
        </p:nvSpPr>
        <p:spPr/>
        <p:txBody>
          <a:bodyPr/>
          <a:lstStyle/>
          <a:p>
            <a:r>
              <a:rPr lang="en-US" sz="4800" b="1" dirty="0"/>
              <a:t>Tags</a:t>
            </a:r>
            <a:endParaRPr lang="en-US" b="1" dirty="0"/>
          </a:p>
        </p:txBody>
      </p:sp>
      <p:sp>
        <p:nvSpPr>
          <p:cNvPr id="3" name="Content Placeholder 2">
            <a:extLst>
              <a:ext uri="{FF2B5EF4-FFF2-40B4-BE49-F238E27FC236}">
                <a16:creationId xmlns:a16="http://schemas.microsoft.com/office/drawing/2014/main" id="{211AA34C-4B62-E842-66FD-A70D0D8BDD86}"/>
              </a:ext>
            </a:extLst>
          </p:cNvPr>
          <p:cNvSpPr>
            <a:spLocks noGrp="1"/>
          </p:cNvSpPr>
          <p:nvPr>
            <p:ph idx="1"/>
          </p:nvPr>
        </p:nvSpPr>
        <p:spPr/>
        <p:txBody>
          <a:bodyPr>
            <a:normAutofit lnSpcReduction="10000"/>
          </a:bodyPr>
          <a:lstStyle/>
          <a:p>
            <a:pPr marL="0" indent="0">
              <a:buNone/>
            </a:pPr>
            <a:r>
              <a:rPr lang="en-US" sz="2400" dirty="0"/>
              <a:t>You can place tags above Feature to </a:t>
            </a:r>
            <a:r>
              <a:rPr lang="en-US" sz="2400" b="1" u="sng" dirty="0"/>
              <a:t>group related features</a:t>
            </a:r>
            <a:r>
              <a:rPr lang="en-US" sz="2400" dirty="0"/>
              <a:t>, independent of your file and directory structure.</a:t>
            </a:r>
          </a:p>
          <a:p>
            <a:pPr marL="0" indent="0">
              <a:buNone/>
            </a:pPr>
            <a:r>
              <a:rPr lang="en-US" sz="2400" dirty="0"/>
              <a:t>Tag(s) should be written in </a:t>
            </a:r>
            <a:r>
              <a:rPr lang="en-US" sz="2400" b="1" u="sng" dirty="0"/>
              <a:t>Pascal Case</a:t>
            </a:r>
            <a:r>
              <a:rPr lang="en-US" sz="2400" dirty="0"/>
              <a:t>.</a:t>
            </a:r>
          </a:p>
          <a:p>
            <a:pPr marL="0" indent="0">
              <a:buNone/>
            </a:pPr>
            <a:r>
              <a:rPr lang="en-US" sz="2400" dirty="0"/>
              <a:t>In order to run only a set of related properties, such as a happy or exception path, you can mark the Feature(s) with a special tag and tell the Test Runner to run them.</a:t>
            </a:r>
          </a:p>
          <a:p>
            <a:pPr marL="0" indent="0">
              <a:buNone/>
            </a:pPr>
            <a:endParaRPr lang="en-US" sz="2400" b="1" dirty="0"/>
          </a:p>
          <a:p>
            <a:pPr marL="0" indent="0">
              <a:buNone/>
            </a:pPr>
            <a:r>
              <a:rPr lang="en-US" sz="2400" b="1" dirty="0"/>
              <a:t>Example </a:t>
            </a:r>
          </a:p>
          <a:p>
            <a:r>
              <a:rPr lang="en-US" sz="1800" dirty="0"/>
              <a:t>Happy Path</a:t>
            </a:r>
          </a:p>
          <a:p>
            <a:r>
              <a:rPr lang="en-US" sz="1800" dirty="0"/>
              <a:t>Related to special Entity</a:t>
            </a:r>
          </a:p>
          <a:p>
            <a:r>
              <a:rPr lang="en-US" sz="1800" dirty="0"/>
              <a:t>A Subtype of an special Entity</a:t>
            </a:r>
          </a:p>
          <a:p>
            <a:r>
              <a:rPr lang="en-US" sz="1800" dirty="0"/>
              <a:t>A special scenario ,..</a:t>
            </a:r>
          </a:p>
        </p:txBody>
      </p:sp>
    </p:spTree>
    <p:extLst>
      <p:ext uri="{BB962C8B-B14F-4D97-AF65-F5344CB8AC3E}">
        <p14:creationId xmlns:p14="http://schemas.microsoft.com/office/powerpoint/2010/main" val="357746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45D-BAC0-D379-411D-72C0E88BE07B}"/>
              </a:ext>
            </a:extLst>
          </p:cNvPr>
          <p:cNvSpPr>
            <a:spLocks noGrp="1"/>
          </p:cNvSpPr>
          <p:nvPr>
            <p:ph type="title"/>
          </p:nvPr>
        </p:nvSpPr>
        <p:spPr/>
        <p:txBody>
          <a:bodyPr/>
          <a:lstStyle/>
          <a:p>
            <a:r>
              <a:rPr lang="en-US" b="1" dirty="0"/>
              <a:t>Tags :Build-In Tags</a:t>
            </a:r>
          </a:p>
        </p:txBody>
      </p:sp>
      <p:graphicFrame>
        <p:nvGraphicFramePr>
          <p:cNvPr id="4" name="Content Placeholder 3">
            <a:extLst>
              <a:ext uri="{FF2B5EF4-FFF2-40B4-BE49-F238E27FC236}">
                <a16:creationId xmlns:a16="http://schemas.microsoft.com/office/drawing/2014/main" id="{661CD808-8A6C-A548-6C01-03B71FF666FE}"/>
              </a:ext>
            </a:extLst>
          </p:cNvPr>
          <p:cNvGraphicFramePr>
            <a:graphicFrameLocks noGrp="1"/>
          </p:cNvGraphicFramePr>
          <p:nvPr>
            <p:ph idx="1"/>
            <p:extLst>
              <p:ext uri="{D42A27DB-BD31-4B8C-83A1-F6EECF244321}">
                <p14:modId xmlns:p14="http://schemas.microsoft.com/office/powerpoint/2010/main" val="3034576233"/>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56620239"/>
                    </a:ext>
                  </a:extLst>
                </a:gridCol>
                <a:gridCol w="8229600">
                  <a:extLst>
                    <a:ext uri="{9D8B030D-6E8A-4147-A177-3AD203B41FA5}">
                      <a16:colId xmlns:a16="http://schemas.microsoft.com/office/drawing/2014/main" val="3615199958"/>
                    </a:ext>
                  </a:extLst>
                </a:gridCol>
              </a:tblGrid>
              <a:tr h="370840">
                <a:tc>
                  <a:txBody>
                    <a:bodyPr/>
                    <a:lstStyle/>
                    <a:p>
                      <a:r>
                        <a:rPr lang="en-US" b="1" dirty="0"/>
                        <a:t>Tag</a:t>
                      </a:r>
                    </a:p>
                  </a:txBody>
                  <a:tcPr/>
                </a:tc>
                <a:tc>
                  <a:txBody>
                    <a:bodyPr/>
                    <a:lstStyle/>
                    <a:p>
                      <a:r>
                        <a:rPr lang="en-US" dirty="0"/>
                        <a:t>Description</a:t>
                      </a:r>
                    </a:p>
                  </a:txBody>
                  <a:tcPr/>
                </a:tc>
                <a:extLst>
                  <a:ext uri="{0D108BD9-81ED-4DB2-BD59-A6C34878D82A}">
                    <a16:rowId xmlns:a16="http://schemas.microsoft.com/office/drawing/2014/main" val="2064645160"/>
                  </a:ext>
                </a:extLst>
              </a:tr>
              <a:tr h="370840">
                <a:tc>
                  <a:txBody>
                    <a:bodyPr/>
                    <a:lstStyle/>
                    <a:p>
                      <a:r>
                        <a:rPr lang="en-US" b="1" dirty="0"/>
                        <a:t>Service</a:t>
                      </a:r>
                    </a:p>
                  </a:txBody>
                  <a:tcPr/>
                </a:tc>
                <a:tc>
                  <a:txBody>
                    <a:bodyPr/>
                    <a:lstStyle/>
                    <a:p>
                      <a:r>
                        <a:rPr lang="en-US" dirty="0"/>
                        <a:t>Running test by using API Test</a:t>
                      </a:r>
                    </a:p>
                  </a:txBody>
                  <a:tcPr/>
                </a:tc>
                <a:extLst>
                  <a:ext uri="{0D108BD9-81ED-4DB2-BD59-A6C34878D82A}">
                    <a16:rowId xmlns:a16="http://schemas.microsoft.com/office/drawing/2014/main" val="2745228165"/>
                  </a:ext>
                </a:extLst>
              </a:tr>
              <a:tr h="370840">
                <a:tc>
                  <a:txBody>
                    <a:bodyPr/>
                    <a:lstStyle/>
                    <a:p>
                      <a:r>
                        <a:rPr lang="en-US" b="1" dirty="0"/>
                        <a:t>Web</a:t>
                      </a:r>
                    </a:p>
                  </a:txBody>
                  <a:tcPr/>
                </a:tc>
                <a:tc>
                  <a:txBody>
                    <a:bodyPr/>
                    <a:lstStyle/>
                    <a:p>
                      <a:r>
                        <a:rPr lang="en-US" dirty="0"/>
                        <a:t>Running tests  as Acceptance Test</a:t>
                      </a:r>
                    </a:p>
                  </a:txBody>
                  <a:tcPr/>
                </a:tc>
                <a:extLst>
                  <a:ext uri="{0D108BD9-81ED-4DB2-BD59-A6C34878D82A}">
                    <a16:rowId xmlns:a16="http://schemas.microsoft.com/office/drawing/2014/main" val="2506532313"/>
                  </a:ext>
                </a:extLst>
              </a:tr>
              <a:tr h="370840">
                <a:tc>
                  <a:txBody>
                    <a:bodyPr/>
                    <a:lstStyle/>
                    <a:p>
                      <a:r>
                        <a:rPr lang="en-US" b="1" dirty="0"/>
                        <a:t>Sequential</a:t>
                      </a:r>
                    </a:p>
                  </a:txBody>
                  <a:tcPr/>
                </a:tc>
                <a:tc>
                  <a:txBody>
                    <a:bodyPr/>
                    <a:lstStyle/>
                    <a:p>
                      <a:r>
                        <a:rPr lang="en-US" dirty="0"/>
                        <a:t>Running tests in high propriety compared to other Tests</a:t>
                      </a:r>
                    </a:p>
                  </a:txBody>
                  <a:tcPr/>
                </a:tc>
                <a:extLst>
                  <a:ext uri="{0D108BD9-81ED-4DB2-BD59-A6C34878D82A}">
                    <a16:rowId xmlns:a16="http://schemas.microsoft.com/office/drawing/2014/main" val="1779207877"/>
                  </a:ext>
                </a:extLst>
              </a:tr>
              <a:tr h="370840">
                <a:tc>
                  <a:txBody>
                    <a:bodyPr/>
                    <a:lstStyle/>
                    <a:p>
                      <a:r>
                        <a:rPr lang="en-US" b="1" dirty="0"/>
                        <a:t>Exceptional</a:t>
                      </a:r>
                    </a:p>
                  </a:txBody>
                  <a:tcPr/>
                </a:tc>
                <a:tc>
                  <a:txBody>
                    <a:bodyPr/>
                    <a:lstStyle/>
                    <a:p>
                      <a:r>
                        <a:rPr lang="en-US" dirty="0"/>
                        <a:t>Running Exceptional test. In this mode, the system waits for an Exception to occur as a result of the test execution</a:t>
                      </a:r>
                    </a:p>
                  </a:txBody>
                  <a:tcPr/>
                </a:tc>
                <a:extLst>
                  <a:ext uri="{0D108BD9-81ED-4DB2-BD59-A6C34878D82A}">
                    <a16:rowId xmlns:a16="http://schemas.microsoft.com/office/drawing/2014/main" val="135477162"/>
                  </a:ext>
                </a:extLst>
              </a:tr>
              <a:tr h="370840">
                <a:tc>
                  <a:txBody>
                    <a:bodyPr/>
                    <a:lstStyle/>
                    <a:p>
                      <a:r>
                        <a:rPr lang="en-US" b="1" dirty="0"/>
                        <a:t>Ignore</a:t>
                      </a:r>
                    </a:p>
                  </a:txBody>
                  <a:tcPr/>
                </a:tc>
                <a:tc>
                  <a:txBody>
                    <a:bodyPr/>
                    <a:lstStyle/>
                    <a:p>
                      <a:r>
                        <a:rPr lang="en-US" dirty="0"/>
                        <a:t>Skip running a test or tests</a:t>
                      </a:r>
                    </a:p>
                  </a:txBody>
                  <a:tcPr/>
                </a:tc>
                <a:extLst>
                  <a:ext uri="{0D108BD9-81ED-4DB2-BD59-A6C34878D82A}">
                    <a16:rowId xmlns:a16="http://schemas.microsoft.com/office/drawing/2014/main" val="1290440509"/>
                  </a:ext>
                </a:extLst>
              </a:tr>
              <a:tr h="370840">
                <a:tc>
                  <a:txBody>
                    <a:bodyPr/>
                    <a:lstStyle/>
                    <a:p>
                      <a:r>
                        <a:rPr lang="en-US" b="1" dirty="0"/>
                        <a:t>Smoke</a:t>
                      </a:r>
                    </a:p>
                  </a:txBody>
                  <a:tcPr/>
                </a:tc>
                <a:tc>
                  <a:txBody>
                    <a:bodyPr/>
                    <a:lstStyle/>
                    <a:p>
                      <a:r>
                        <a:rPr lang="en-US" dirty="0"/>
                        <a:t>Running a test as the first test to check availability of the endpoints in each BC.</a:t>
                      </a:r>
                    </a:p>
                  </a:txBody>
                  <a:tcPr/>
                </a:tc>
                <a:extLst>
                  <a:ext uri="{0D108BD9-81ED-4DB2-BD59-A6C34878D82A}">
                    <a16:rowId xmlns:a16="http://schemas.microsoft.com/office/drawing/2014/main" val="1105746859"/>
                  </a:ext>
                </a:extLst>
              </a:tr>
              <a:tr h="370840">
                <a:tc>
                  <a:txBody>
                    <a:bodyPr/>
                    <a:lstStyle/>
                    <a:p>
                      <a:r>
                        <a:rPr lang="en-US" b="1" dirty="0"/>
                        <a:t>Bootstrap</a:t>
                      </a:r>
                    </a:p>
                  </a:txBody>
                  <a:tcPr/>
                </a:tc>
                <a:tc>
                  <a:txBody>
                    <a:bodyPr/>
                    <a:lstStyle/>
                    <a:p>
                      <a:r>
                        <a:rPr lang="en-US" dirty="0"/>
                        <a:t>Using this tag in order to test User Login. It's the same in all BCs.</a:t>
                      </a:r>
                    </a:p>
                  </a:txBody>
                  <a:tcPr/>
                </a:tc>
                <a:extLst>
                  <a:ext uri="{0D108BD9-81ED-4DB2-BD59-A6C34878D82A}">
                    <a16:rowId xmlns:a16="http://schemas.microsoft.com/office/drawing/2014/main" val="1423300084"/>
                  </a:ext>
                </a:extLst>
              </a:tr>
            </a:tbl>
          </a:graphicData>
        </a:graphic>
      </p:graphicFrame>
    </p:spTree>
    <p:extLst>
      <p:ext uri="{BB962C8B-B14F-4D97-AF65-F5344CB8AC3E}">
        <p14:creationId xmlns:p14="http://schemas.microsoft.com/office/powerpoint/2010/main" val="169061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221E-BA7A-0D5F-7A61-156C81FBBD46}"/>
              </a:ext>
            </a:extLst>
          </p:cNvPr>
          <p:cNvSpPr>
            <a:spLocks noGrp="1"/>
          </p:cNvSpPr>
          <p:nvPr>
            <p:ph type="title"/>
          </p:nvPr>
        </p:nvSpPr>
        <p:spPr/>
        <p:txBody>
          <a:bodyPr/>
          <a:lstStyle/>
          <a:p>
            <a:r>
              <a:rPr lang="en-US" b="1" dirty="0"/>
              <a:t>Tag : Others</a:t>
            </a:r>
          </a:p>
        </p:txBody>
      </p:sp>
      <p:graphicFrame>
        <p:nvGraphicFramePr>
          <p:cNvPr id="7" name="Content Placeholder 6">
            <a:extLst>
              <a:ext uri="{FF2B5EF4-FFF2-40B4-BE49-F238E27FC236}">
                <a16:creationId xmlns:a16="http://schemas.microsoft.com/office/drawing/2014/main" id="{519571B7-C237-E89D-D0DC-BD229567DF56}"/>
              </a:ext>
            </a:extLst>
          </p:cNvPr>
          <p:cNvGraphicFramePr>
            <a:graphicFrameLocks noGrp="1"/>
          </p:cNvGraphicFramePr>
          <p:nvPr>
            <p:ph idx="1"/>
            <p:extLst>
              <p:ext uri="{D42A27DB-BD31-4B8C-83A1-F6EECF244321}">
                <p14:modId xmlns:p14="http://schemas.microsoft.com/office/powerpoint/2010/main" val="2391411362"/>
              </p:ext>
            </p:extLst>
          </p:nvPr>
        </p:nvGraphicFramePr>
        <p:xfrm>
          <a:off x="838200" y="1825625"/>
          <a:ext cx="10515601" cy="3220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829534428"/>
                    </a:ext>
                  </a:extLst>
                </a:gridCol>
                <a:gridCol w="3873608">
                  <a:extLst>
                    <a:ext uri="{9D8B030D-6E8A-4147-A177-3AD203B41FA5}">
                      <a16:colId xmlns:a16="http://schemas.microsoft.com/office/drawing/2014/main" val="2309933523"/>
                    </a:ext>
                  </a:extLst>
                </a:gridCol>
                <a:gridCol w="4736993">
                  <a:extLst>
                    <a:ext uri="{9D8B030D-6E8A-4147-A177-3AD203B41FA5}">
                      <a16:colId xmlns:a16="http://schemas.microsoft.com/office/drawing/2014/main" val="2107892035"/>
                    </a:ext>
                  </a:extLst>
                </a:gridCol>
              </a:tblGrid>
              <a:tr h="370840">
                <a:tc>
                  <a:txBody>
                    <a:bodyPr/>
                    <a:lstStyle/>
                    <a:p>
                      <a:r>
                        <a:rPr lang="en-US" dirty="0"/>
                        <a:t>Tag</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813104940"/>
                  </a:ext>
                </a:extLst>
              </a:tr>
              <a:tr h="370840">
                <a:tc>
                  <a:txBody>
                    <a:bodyPr/>
                    <a:lstStyle/>
                    <a:p>
                      <a:r>
                        <a:rPr lang="en-US" dirty="0"/>
                        <a:t>Test Code</a:t>
                      </a:r>
                    </a:p>
                  </a:txBody>
                  <a:tcPr/>
                </a:tc>
                <a:tc>
                  <a:txBody>
                    <a:bodyPr/>
                    <a:lstStyle/>
                    <a:p>
                      <a:r>
                        <a:rPr lang="en-US" dirty="0"/>
                        <a:t>4-digit test code</a:t>
                      </a:r>
                    </a:p>
                  </a:txBody>
                  <a:tcPr/>
                </a:tc>
                <a:tc>
                  <a:txBody>
                    <a:bodyPr/>
                    <a:lstStyle/>
                    <a:p>
                      <a:r>
                        <a:rPr lang="en-US" dirty="0"/>
                        <a:t>@1520</a:t>
                      </a:r>
                    </a:p>
                  </a:txBody>
                  <a:tcPr/>
                </a:tc>
                <a:extLst>
                  <a:ext uri="{0D108BD9-81ED-4DB2-BD59-A6C34878D82A}">
                    <a16:rowId xmlns:a16="http://schemas.microsoft.com/office/drawing/2014/main" val="2085211101"/>
                  </a:ext>
                </a:extLst>
              </a:tr>
              <a:tr h="0">
                <a:tc>
                  <a:txBody>
                    <a:bodyPr/>
                    <a:lstStyle/>
                    <a:p>
                      <a:r>
                        <a:rPr lang="en-US" dirty="0"/>
                        <a:t>Type of class under the test in a hierarchy</a:t>
                      </a:r>
                    </a:p>
                  </a:txBody>
                  <a:tcPr/>
                </a:tc>
                <a:tc>
                  <a:txBody>
                    <a:bodyPr/>
                    <a:lstStyle/>
                    <a:p>
                      <a:r>
                        <a:rPr lang="en-US" dirty="0"/>
                        <a:t>Subtypes(s) or Value Object</a:t>
                      </a:r>
                    </a:p>
                  </a:txBody>
                  <a:tcPr/>
                </a:tc>
                <a:tc>
                  <a:txBody>
                    <a:bodyPr/>
                    <a:lstStyle/>
                    <a:p>
                      <a:r>
                        <a:rPr lang="en-US" dirty="0"/>
                        <a:t>@Party</a:t>
                      </a:r>
                    </a:p>
                    <a:p>
                      <a:r>
                        <a:rPr lang="en-US" dirty="0"/>
                        <a:t>@OrganizationParty</a:t>
                      </a:r>
                    </a:p>
                    <a:p>
                      <a:r>
                        <a:rPr lang="en-US" dirty="0"/>
                        <a:t>@LegalOrganizationParty</a:t>
                      </a:r>
                    </a:p>
                    <a:p>
                      <a:endParaRPr lang="en-US" dirty="0"/>
                    </a:p>
                    <a:p>
                      <a:r>
                        <a:rPr lang="en-US" dirty="0"/>
                        <a:t>@Characteristic</a:t>
                      </a:r>
                    </a:p>
                    <a:p>
                      <a:r>
                        <a:rPr lang="en-US" dirty="0"/>
                        <a:t>@StringCustomField</a:t>
                      </a:r>
                    </a:p>
                  </a:txBody>
                  <a:tcPr/>
                </a:tc>
                <a:extLst>
                  <a:ext uri="{0D108BD9-81ED-4DB2-BD59-A6C34878D82A}">
                    <a16:rowId xmlns:a16="http://schemas.microsoft.com/office/drawing/2014/main" val="2628735194"/>
                  </a:ext>
                </a:extLst>
              </a:tr>
              <a:tr h="370840">
                <a:tc>
                  <a:txBody>
                    <a:bodyPr/>
                    <a:lstStyle/>
                    <a:p>
                      <a:r>
                        <a:rPr lang="en-US" dirty="0" err="1"/>
                        <a:t>HappyPath</a:t>
                      </a:r>
                      <a:endParaRPr lang="en-US" dirty="0"/>
                    </a:p>
                  </a:txBody>
                  <a:tcPr/>
                </a:tc>
                <a:tc>
                  <a:txBody>
                    <a:bodyPr/>
                    <a:lstStyle/>
                    <a:p>
                      <a:r>
                        <a:rPr lang="en-US" dirty="0"/>
                        <a:t>Happy Path test</a:t>
                      </a:r>
                    </a:p>
                  </a:txBody>
                  <a:tcPr/>
                </a:tc>
                <a:tc>
                  <a:txBody>
                    <a:bodyPr/>
                    <a:lstStyle/>
                    <a:p>
                      <a:endParaRPr lang="en-US"/>
                    </a:p>
                  </a:txBody>
                  <a:tcPr/>
                </a:tc>
                <a:extLst>
                  <a:ext uri="{0D108BD9-81ED-4DB2-BD59-A6C34878D82A}">
                    <a16:rowId xmlns:a16="http://schemas.microsoft.com/office/drawing/2014/main" val="1516522349"/>
                  </a:ext>
                </a:extLst>
              </a:tr>
              <a:tr h="370840">
                <a:tc>
                  <a:txBody>
                    <a:bodyPr/>
                    <a:lstStyle/>
                    <a:p>
                      <a:r>
                        <a:rPr lang="en-US" dirty="0"/>
                        <a:t>Translate</a:t>
                      </a:r>
                    </a:p>
                  </a:txBody>
                  <a:tcPr/>
                </a:tc>
                <a:tc>
                  <a:txBody>
                    <a:bodyPr/>
                    <a:lstStyle/>
                    <a:p>
                      <a:r>
                        <a:rPr lang="en-US" dirty="0"/>
                        <a:t>Translation test</a:t>
                      </a:r>
                    </a:p>
                  </a:txBody>
                  <a:tcPr/>
                </a:tc>
                <a:tc>
                  <a:txBody>
                    <a:bodyPr/>
                    <a:lstStyle/>
                    <a:p>
                      <a:endParaRPr lang="en-US" dirty="0"/>
                    </a:p>
                  </a:txBody>
                  <a:tcPr/>
                </a:tc>
                <a:extLst>
                  <a:ext uri="{0D108BD9-81ED-4DB2-BD59-A6C34878D82A}">
                    <a16:rowId xmlns:a16="http://schemas.microsoft.com/office/drawing/2014/main" val="333466815"/>
                  </a:ext>
                </a:extLst>
              </a:tr>
            </a:tbl>
          </a:graphicData>
        </a:graphic>
      </p:graphicFrame>
    </p:spTree>
    <p:extLst>
      <p:ext uri="{BB962C8B-B14F-4D97-AF65-F5344CB8AC3E}">
        <p14:creationId xmlns:p14="http://schemas.microsoft.com/office/powerpoint/2010/main" val="252390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B5EB-0FA4-CD50-A25E-C439D6597E2E}"/>
              </a:ext>
            </a:extLst>
          </p:cNvPr>
          <p:cNvSpPr>
            <a:spLocks noGrp="1"/>
          </p:cNvSpPr>
          <p:nvPr>
            <p:ph type="title"/>
          </p:nvPr>
        </p:nvSpPr>
        <p:spPr/>
        <p:txBody>
          <a:bodyPr/>
          <a:lstStyle/>
          <a:p>
            <a:r>
              <a:rPr lang="en-US" b="1" dirty="0"/>
              <a:t>Tags: Using Tags</a:t>
            </a:r>
          </a:p>
        </p:txBody>
      </p:sp>
      <p:sp>
        <p:nvSpPr>
          <p:cNvPr id="3" name="Content Placeholder 2">
            <a:extLst>
              <a:ext uri="{FF2B5EF4-FFF2-40B4-BE49-F238E27FC236}">
                <a16:creationId xmlns:a16="http://schemas.microsoft.com/office/drawing/2014/main" id="{285CB0F4-1941-1651-08CD-B3D353744AFE}"/>
              </a:ext>
            </a:extLst>
          </p:cNvPr>
          <p:cNvSpPr>
            <a:spLocks noGrp="1"/>
          </p:cNvSpPr>
          <p:nvPr>
            <p:ph idx="1"/>
          </p:nvPr>
        </p:nvSpPr>
        <p:spPr/>
        <p:txBody>
          <a:bodyPr>
            <a:normAutofit/>
          </a:bodyPr>
          <a:lstStyle/>
          <a:p>
            <a:pPr marL="0" indent="0">
              <a:buNone/>
            </a:pPr>
            <a:r>
              <a:rPr lang="en-US" sz="1600" dirty="0">
                <a:solidFill>
                  <a:srgbClr val="0070C0"/>
                </a:solidFill>
                <a:latin typeface="Consolas" panose="020B0609020204030204" pitchFamily="49" charset="0"/>
              </a:rPr>
              <a:t>Feature: </a:t>
            </a:r>
            <a:r>
              <a:rPr lang="en-US" sz="1800" dirty="0" err="1">
                <a:solidFill>
                  <a:srgbClr val="000000"/>
                </a:solidFill>
                <a:latin typeface="Cascadia Mono" panose="020B0609020000020004" pitchFamily="49" charset="0"/>
              </a:rPr>
              <a:t>PartyPointType_Deactivate_HP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@Service</a:t>
            </a:r>
          </a:p>
          <a:p>
            <a:pPr marL="0" indent="0">
              <a:buNone/>
            </a:pPr>
            <a:r>
              <a:rPr lang="en-US" sz="1800" dirty="0">
                <a:solidFill>
                  <a:srgbClr val="000000"/>
                </a:solidFill>
                <a:latin typeface="Cascadia Mono" panose="020B0609020000020004" pitchFamily="49" charset="0"/>
              </a:rPr>
              <a:t>    @PartyPointType</a:t>
            </a:r>
          </a:p>
          <a:p>
            <a:pPr marL="0" indent="0">
              <a:buNone/>
            </a:pPr>
            <a:r>
              <a:rPr lang="en-US" sz="1800" dirty="0">
                <a:solidFill>
                  <a:srgbClr val="000000"/>
                </a:solidFill>
                <a:latin typeface="Cascadia Mono" panose="020B0609020000020004" pitchFamily="49" charset="0"/>
              </a:rPr>
              <a:t>    @HappyPath</a:t>
            </a:r>
          </a:p>
          <a:p>
            <a:pPr marL="0" indent="0">
              <a:buNone/>
            </a:pPr>
            <a:r>
              <a:rPr lang="en-US" sz="1800" dirty="0">
                <a:solidFill>
                  <a:srgbClr val="000000"/>
                </a:solidFill>
                <a:latin typeface="Cascadia Mono" panose="020B0609020000020004" pitchFamily="49" charset="0"/>
              </a:rPr>
              <a:t>    @1007</a:t>
            </a:r>
          </a:p>
          <a:p>
            <a:pPr marL="0" indent="0">
              <a:buNone/>
            </a:pPr>
            <a:r>
              <a:rPr lang="en-US" sz="1800" dirty="0">
                <a:solidFill>
                  <a:srgbClr val="000000"/>
                </a:solidFill>
                <a:latin typeface="Cascadia Mono" panose="020B0609020000020004" pitchFamily="49" charset="0"/>
              </a:rPr>
              <a:t>    @ignore</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600" dirty="0">
                <a:solidFill>
                  <a:srgbClr val="0070C0"/>
                </a:solidFill>
                <a:latin typeface="Consolas" panose="020B0609020204030204" pitchFamily="49" charset="0"/>
              </a:rPr>
              <a:t>Scenario: </a:t>
            </a:r>
            <a:r>
              <a:rPr lang="en-US" sz="1800" dirty="0">
                <a:solidFill>
                  <a:srgbClr val="000000"/>
                </a:solidFill>
                <a:latin typeface="Cascadia Mono" panose="020B0609020000020004" pitchFamily="49" charset="0"/>
              </a:rPr>
              <a:t>Deactivate party point type #1007</a:t>
            </a:r>
          </a:p>
          <a:p>
            <a:pPr marL="0" indent="0">
              <a:buNone/>
            </a:pPr>
            <a:r>
              <a:rPr lang="en-US" sz="1800" dirty="0">
                <a:solidFill>
                  <a:srgbClr val="000000"/>
                </a:solidFill>
                <a:latin typeface="Cascadia Mono" panose="020B0609020000020004" pitchFamily="49" charset="0"/>
              </a:rPr>
              <a:t>   </a:t>
            </a:r>
            <a:r>
              <a:rPr lang="en-US" sz="1600" dirty="0">
                <a:solidFill>
                  <a:srgbClr val="0070C0"/>
                </a:solidFill>
                <a:latin typeface="Consolas" panose="020B0609020204030204" pitchFamily="49" charset="0"/>
              </a:rPr>
              <a:t> Given </a:t>
            </a:r>
            <a:r>
              <a:rPr lang="en-US" sz="1800" dirty="0">
                <a:solidFill>
                  <a:srgbClr val="000000"/>
                </a:solidFill>
                <a:latin typeface="Cascadia Mono" panose="020B0609020000020004" pitchFamily="49" charset="0"/>
              </a:rPr>
              <a:t>I have logged in as '</a:t>
            </a:r>
            <a:r>
              <a:rPr lang="en-US" sz="1800" dirty="0" err="1">
                <a:solidFill>
                  <a:srgbClr val="000000"/>
                </a:solidFill>
                <a:latin typeface="Cascadia Mono" panose="020B0609020000020004" pitchFamily="49" charset="0"/>
              </a:rPr>
              <a:t>Mlm</a:t>
            </a:r>
            <a:r>
              <a:rPr lang="en-US" sz="1800" dirty="0">
                <a:solidFill>
                  <a:srgbClr val="000000"/>
                </a:solidFill>
                <a:latin typeface="Cascadia Mono" panose="020B0609020000020004" pitchFamily="49" charset="0"/>
              </a:rPr>
              <a:t> Admin'</a:t>
            </a:r>
            <a:endParaRPr lang="en-US" sz="2000" dirty="0"/>
          </a:p>
        </p:txBody>
      </p:sp>
    </p:spTree>
    <p:extLst>
      <p:ext uri="{BB962C8B-B14F-4D97-AF65-F5344CB8AC3E}">
        <p14:creationId xmlns:p14="http://schemas.microsoft.com/office/powerpoint/2010/main" val="194071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93D8-1679-EE0F-1685-D4560FD05C9F}"/>
              </a:ext>
            </a:extLst>
          </p:cNvPr>
          <p:cNvSpPr>
            <a:spLocks noGrp="1"/>
          </p:cNvSpPr>
          <p:nvPr>
            <p:ph type="title"/>
          </p:nvPr>
        </p:nvSpPr>
        <p:spPr/>
        <p:txBody>
          <a:bodyPr/>
          <a:lstStyle/>
          <a:p>
            <a:r>
              <a:rPr lang="en-US" b="1" dirty="0">
                <a:solidFill>
                  <a:srgbClr val="FF0000"/>
                </a:solidFill>
              </a:rPr>
              <a:t>Using Tags In Combination   </a:t>
            </a:r>
          </a:p>
        </p:txBody>
      </p:sp>
      <p:graphicFrame>
        <p:nvGraphicFramePr>
          <p:cNvPr id="5" name="Content Placeholder 4">
            <a:extLst>
              <a:ext uri="{FF2B5EF4-FFF2-40B4-BE49-F238E27FC236}">
                <a16:creationId xmlns:a16="http://schemas.microsoft.com/office/drawing/2014/main" id="{34A474F5-6CA7-FB8B-1682-0EF5E9CE1626}"/>
              </a:ext>
            </a:extLst>
          </p:cNvPr>
          <p:cNvGraphicFramePr>
            <a:graphicFrameLocks noGrp="1"/>
          </p:cNvGraphicFramePr>
          <p:nvPr>
            <p:ph idx="1"/>
            <p:extLst>
              <p:ext uri="{D42A27DB-BD31-4B8C-83A1-F6EECF244321}">
                <p14:modId xmlns:p14="http://schemas.microsoft.com/office/powerpoint/2010/main" val="3912130941"/>
              </p:ext>
            </p:extLst>
          </p:nvPr>
        </p:nvGraphicFramePr>
        <p:xfrm>
          <a:off x="838200" y="2397125"/>
          <a:ext cx="10515600" cy="296672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4069164275"/>
                    </a:ext>
                  </a:extLst>
                </a:gridCol>
                <a:gridCol w="7115175">
                  <a:extLst>
                    <a:ext uri="{9D8B030D-6E8A-4147-A177-3AD203B41FA5}">
                      <a16:colId xmlns:a16="http://schemas.microsoft.com/office/drawing/2014/main" val="3748969293"/>
                    </a:ext>
                  </a:extLst>
                </a:gridCol>
              </a:tblGrid>
              <a:tr h="370840">
                <a:tc>
                  <a:txBody>
                    <a:bodyPr/>
                    <a:lstStyle/>
                    <a:p>
                      <a:r>
                        <a:rPr lang="en-US" dirty="0"/>
                        <a:t>Tag(s)</a:t>
                      </a:r>
                    </a:p>
                  </a:txBody>
                  <a:tcPr/>
                </a:tc>
                <a:tc>
                  <a:txBody>
                    <a:bodyPr/>
                    <a:lstStyle/>
                    <a:p>
                      <a:r>
                        <a:rPr lang="en-US" dirty="0"/>
                        <a:t>Description</a:t>
                      </a:r>
                    </a:p>
                  </a:txBody>
                  <a:tcPr/>
                </a:tc>
                <a:extLst>
                  <a:ext uri="{0D108BD9-81ED-4DB2-BD59-A6C34878D82A}">
                    <a16:rowId xmlns:a16="http://schemas.microsoft.com/office/drawing/2014/main" val="2760990705"/>
                  </a:ext>
                </a:extLst>
              </a:tr>
              <a:tr h="370840">
                <a:tc>
                  <a:txBody>
                    <a:bodyPr/>
                    <a:lstStyle/>
                    <a:p>
                      <a:r>
                        <a:rPr lang="en-US" dirty="0"/>
                        <a:t>Bootstrap  Web</a:t>
                      </a:r>
                    </a:p>
                  </a:txBody>
                  <a:tcPr/>
                </a:tc>
                <a:tc>
                  <a:txBody>
                    <a:bodyPr/>
                    <a:lstStyle/>
                    <a:p>
                      <a:r>
                        <a:rPr lang="en-US" dirty="0"/>
                        <a:t>Running Login test and testing login by Font-End</a:t>
                      </a:r>
                    </a:p>
                  </a:txBody>
                  <a:tcPr/>
                </a:tc>
                <a:extLst>
                  <a:ext uri="{0D108BD9-81ED-4DB2-BD59-A6C34878D82A}">
                    <a16:rowId xmlns:a16="http://schemas.microsoft.com/office/drawing/2014/main" val="570281562"/>
                  </a:ext>
                </a:extLst>
              </a:tr>
              <a:tr h="370840">
                <a:tc>
                  <a:txBody>
                    <a:bodyPr/>
                    <a:lstStyle/>
                    <a:p>
                      <a:r>
                        <a:rPr lang="en-US" dirty="0"/>
                        <a:t>Smoke  Service</a:t>
                      </a:r>
                    </a:p>
                  </a:txBody>
                  <a:tcPr/>
                </a:tc>
                <a:tc>
                  <a:txBody>
                    <a:bodyPr/>
                    <a:lstStyle/>
                    <a:p>
                      <a:r>
                        <a:rPr lang="en-US" dirty="0"/>
                        <a:t>Running smoke test in Back-End</a:t>
                      </a:r>
                    </a:p>
                  </a:txBody>
                  <a:tcPr/>
                </a:tc>
                <a:extLst>
                  <a:ext uri="{0D108BD9-81ED-4DB2-BD59-A6C34878D82A}">
                    <a16:rowId xmlns:a16="http://schemas.microsoft.com/office/drawing/2014/main" val="1617676875"/>
                  </a:ext>
                </a:extLst>
              </a:tr>
              <a:tr h="370840">
                <a:tc>
                  <a:txBody>
                    <a:bodyPr/>
                    <a:lstStyle/>
                    <a:p>
                      <a:r>
                        <a:rPr lang="en-US" dirty="0"/>
                        <a:t>Smoke  Web</a:t>
                      </a:r>
                    </a:p>
                  </a:txBody>
                  <a:tcPr/>
                </a:tc>
                <a:tc>
                  <a:txBody>
                    <a:bodyPr/>
                    <a:lstStyle/>
                    <a:p>
                      <a:r>
                        <a:rPr lang="en-US" dirty="0"/>
                        <a:t>Running smoke test in Font-End</a:t>
                      </a:r>
                    </a:p>
                  </a:txBody>
                  <a:tcPr/>
                </a:tc>
                <a:extLst>
                  <a:ext uri="{0D108BD9-81ED-4DB2-BD59-A6C34878D82A}">
                    <a16:rowId xmlns:a16="http://schemas.microsoft.com/office/drawing/2014/main" val="3755496004"/>
                  </a:ext>
                </a:extLst>
              </a:tr>
              <a:tr h="370840">
                <a:tc>
                  <a:txBody>
                    <a:bodyPr/>
                    <a:lstStyle/>
                    <a:p>
                      <a:r>
                        <a:rPr lang="en-US" dirty="0"/>
                        <a:t>Sequential  Service</a:t>
                      </a:r>
                    </a:p>
                  </a:txBody>
                  <a:tcPr/>
                </a:tc>
                <a:tc>
                  <a:txBody>
                    <a:bodyPr/>
                    <a:lstStyle/>
                    <a:p>
                      <a:r>
                        <a:rPr lang="en-US" dirty="0"/>
                        <a:t>Running sequential tests in Back-End</a:t>
                      </a:r>
                    </a:p>
                  </a:txBody>
                  <a:tcPr/>
                </a:tc>
                <a:extLst>
                  <a:ext uri="{0D108BD9-81ED-4DB2-BD59-A6C34878D82A}">
                    <a16:rowId xmlns:a16="http://schemas.microsoft.com/office/drawing/2014/main" val="2118084690"/>
                  </a:ext>
                </a:extLst>
              </a:tr>
              <a:tr h="370840">
                <a:tc>
                  <a:txBody>
                    <a:bodyPr/>
                    <a:lstStyle/>
                    <a:p>
                      <a:r>
                        <a:rPr lang="en-US" dirty="0"/>
                        <a:t>Sequential  Web</a:t>
                      </a:r>
                    </a:p>
                  </a:txBody>
                  <a:tcPr/>
                </a:tc>
                <a:tc>
                  <a:txBody>
                    <a:bodyPr/>
                    <a:lstStyle/>
                    <a:p>
                      <a:r>
                        <a:rPr lang="en-US" dirty="0"/>
                        <a:t>Running sequential tests in Front-End</a:t>
                      </a:r>
                    </a:p>
                  </a:txBody>
                  <a:tcPr/>
                </a:tc>
                <a:extLst>
                  <a:ext uri="{0D108BD9-81ED-4DB2-BD59-A6C34878D82A}">
                    <a16:rowId xmlns:a16="http://schemas.microsoft.com/office/drawing/2014/main" val="3264069604"/>
                  </a:ext>
                </a:extLst>
              </a:tr>
              <a:tr h="370840">
                <a:tc>
                  <a:txBody>
                    <a:bodyPr/>
                    <a:lstStyle/>
                    <a:p>
                      <a:r>
                        <a:rPr lang="en-US" dirty="0"/>
                        <a:t>Service Not(Sequential)</a:t>
                      </a:r>
                    </a:p>
                  </a:txBody>
                  <a:tcPr/>
                </a:tc>
                <a:tc>
                  <a:txBody>
                    <a:bodyPr/>
                    <a:lstStyle/>
                    <a:p>
                      <a:r>
                        <a:rPr lang="en-US" dirty="0"/>
                        <a:t>Running  normal API tests</a:t>
                      </a:r>
                    </a:p>
                  </a:txBody>
                  <a:tcPr/>
                </a:tc>
                <a:extLst>
                  <a:ext uri="{0D108BD9-81ED-4DB2-BD59-A6C34878D82A}">
                    <a16:rowId xmlns:a16="http://schemas.microsoft.com/office/drawing/2014/main" val="4051614282"/>
                  </a:ext>
                </a:extLst>
              </a:tr>
              <a:tr h="370840">
                <a:tc>
                  <a:txBody>
                    <a:bodyPr/>
                    <a:lstStyle/>
                    <a:p>
                      <a:r>
                        <a:rPr lang="en-US" dirty="0"/>
                        <a:t>Web Not(Sequential)</a:t>
                      </a:r>
                    </a:p>
                  </a:txBody>
                  <a:tcPr/>
                </a:tc>
                <a:tc>
                  <a:txBody>
                    <a:bodyPr/>
                    <a:lstStyle/>
                    <a:p>
                      <a:r>
                        <a:rPr lang="en-US" dirty="0"/>
                        <a:t>Running normal acceptance tests</a:t>
                      </a:r>
                    </a:p>
                  </a:txBody>
                  <a:tcPr/>
                </a:tc>
                <a:extLst>
                  <a:ext uri="{0D108BD9-81ED-4DB2-BD59-A6C34878D82A}">
                    <a16:rowId xmlns:a16="http://schemas.microsoft.com/office/drawing/2014/main" val="3227878675"/>
                  </a:ext>
                </a:extLst>
              </a:tr>
            </a:tbl>
          </a:graphicData>
        </a:graphic>
      </p:graphicFrame>
      <p:sp>
        <p:nvSpPr>
          <p:cNvPr id="9" name="TextBox 8">
            <a:extLst>
              <a:ext uri="{FF2B5EF4-FFF2-40B4-BE49-F238E27FC236}">
                <a16:creationId xmlns:a16="http://schemas.microsoft.com/office/drawing/2014/main" id="{0ACA17EB-5990-E3AB-7A74-ABE8E3919DE1}"/>
              </a:ext>
            </a:extLst>
          </p:cNvPr>
          <p:cNvSpPr txBox="1"/>
          <p:nvPr/>
        </p:nvSpPr>
        <p:spPr>
          <a:xfrm>
            <a:off x="838200" y="1859240"/>
            <a:ext cx="6096000" cy="369332"/>
          </a:xfrm>
          <a:prstGeom prst="rect">
            <a:avLst/>
          </a:prstGeom>
          <a:noFill/>
        </p:spPr>
        <p:txBody>
          <a:bodyPr wrap="square">
            <a:spAutoFit/>
          </a:bodyPr>
          <a:lstStyle/>
          <a:p>
            <a:r>
              <a:rPr lang="en-US" dirty="0"/>
              <a:t>Defined logical relationship between tags can be And / Or . </a:t>
            </a:r>
            <a:r>
              <a:rPr lang="en-US" dirty="0">
                <a:solidFill>
                  <a:srgbClr val="C00000"/>
                </a:solidFill>
              </a:rPr>
              <a:t>?</a:t>
            </a:r>
          </a:p>
        </p:txBody>
      </p:sp>
    </p:spTree>
    <p:extLst>
      <p:ext uri="{BB962C8B-B14F-4D97-AF65-F5344CB8AC3E}">
        <p14:creationId xmlns:p14="http://schemas.microsoft.com/office/powerpoint/2010/main" val="1955686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8B8-3B60-3054-4DE7-29224B907F72}"/>
              </a:ext>
            </a:extLst>
          </p:cNvPr>
          <p:cNvSpPr>
            <a:spLocks noGrp="1"/>
          </p:cNvSpPr>
          <p:nvPr>
            <p:ph type="title"/>
          </p:nvPr>
        </p:nvSpPr>
        <p:spPr/>
        <p:txBody>
          <a:bodyPr/>
          <a:lstStyle/>
          <a:p>
            <a:r>
              <a:rPr lang="en-US" b="1" dirty="0"/>
              <a:t>Tags : Usage</a:t>
            </a:r>
          </a:p>
        </p:txBody>
      </p:sp>
      <p:graphicFrame>
        <p:nvGraphicFramePr>
          <p:cNvPr id="4" name="Content Placeholder 3">
            <a:extLst>
              <a:ext uri="{FF2B5EF4-FFF2-40B4-BE49-F238E27FC236}">
                <a16:creationId xmlns:a16="http://schemas.microsoft.com/office/drawing/2014/main" id="{A437C001-4D1C-195D-6387-15C5F4FF73C0}"/>
              </a:ext>
            </a:extLst>
          </p:cNvPr>
          <p:cNvGraphicFramePr>
            <a:graphicFrameLocks noGrp="1"/>
          </p:cNvGraphicFramePr>
          <p:nvPr>
            <p:ph idx="1"/>
            <p:extLst>
              <p:ext uri="{D42A27DB-BD31-4B8C-83A1-F6EECF244321}">
                <p14:modId xmlns:p14="http://schemas.microsoft.com/office/powerpoint/2010/main" val="3934065367"/>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886183953"/>
                    </a:ext>
                  </a:extLst>
                </a:gridCol>
                <a:gridCol w="7429500">
                  <a:extLst>
                    <a:ext uri="{9D8B030D-6E8A-4147-A177-3AD203B41FA5}">
                      <a16:colId xmlns:a16="http://schemas.microsoft.com/office/drawing/2014/main" val="1771244484"/>
                    </a:ext>
                  </a:extLst>
                </a:gridCol>
              </a:tblGrid>
              <a:tr h="370840">
                <a:tc>
                  <a:txBody>
                    <a:bodyPr/>
                    <a:lstStyle/>
                    <a:p>
                      <a:r>
                        <a:rPr lang="en-US" dirty="0"/>
                        <a:t>Test Type </a:t>
                      </a:r>
                    </a:p>
                  </a:txBody>
                  <a:tcPr/>
                </a:tc>
                <a:tc>
                  <a:txBody>
                    <a:bodyPr/>
                    <a:lstStyle/>
                    <a:p>
                      <a:r>
                        <a:rPr lang="en-US" dirty="0"/>
                        <a:t>Tags</a:t>
                      </a:r>
                    </a:p>
                  </a:txBody>
                  <a:tcPr/>
                </a:tc>
                <a:extLst>
                  <a:ext uri="{0D108BD9-81ED-4DB2-BD59-A6C34878D82A}">
                    <a16:rowId xmlns:a16="http://schemas.microsoft.com/office/drawing/2014/main" val="675711243"/>
                  </a:ext>
                </a:extLst>
              </a:tr>
              <a:tr h="370840">
                <a:tc>
                  <a:txBody>
                    <a:bodyPr/>
                    <a:lstStyle/>
                    <a:p>
                      <a:r>
                        <a:rPr lang="en-US" dirty="0"/>
                        <a:t>Smoke Test</a:t>
                      </a:r>
                    </a:p>
                  </a:txBody>
                  <a:tcPr/>
                </a:tc>
                <a:tc>
                  <a:txBody>
                    <a:bodyPr/>
                    <a:lstStyle/>
                    <a:p>
                      <a:r>
                        <a:rPr lang="en-US" dirty="0"/>
                        <a:t>Smoke</a:t>
                      </a:r>
                    </a:p>
                  </a:txBody>
                  <a:tcPr/>
                </a:tc>
                <a:extLst>
                  <a:ext uri="{0D108BD9-81ED-4DB2-BD59-A6C34878D82A}">
                    <a16:rowId xmlns:a16="http://schemas.microsoft.com/office/drawing/2014/main" val="2944302433"/>
                  </a:ext>
                </a:extLst>
              </a:tr>
              <a:tr h="370840">
                <a:tc>
                  <a:txBody>
                    <a:bodyPr/>
                    <a:lstStyle/>
                    <a:p>
                      <a:r>
                        <a:rPr lang="en-US" dirty="0"/>
                        <a:t>Sequential Test</a:t>
                      </a:r>
                    </a:p>
                  </a:txBody>
                  <a:tcPr/>
                </a:tc>
                <a:tc>
                  <a:txBody>
                    <a:bodyPr/>
                    <a:lstStyle/>
                    <a:p>
                      <a:r>
                        <a:rPr lang="en-US" dirty="0"/>
                        <a:t>Sequential</a:t>
                      </a:r>
                    </a:p>
                  </a:txBody>
                  <a:tcPr/>
                </a:tc>
                <a:extLst>
                  <a:ext uri="{0D108BD9-81ED-4DB2-BD59-A6C34878D82A}">
                    <a16:rowId xmlns:a16="http://schemas.microsoft.com/office/drawing/2014/main" val="2080696886"/>
                  </a:ext>
                </a:extLst>
              </a:tr>
              <a:tr h="370840">
                <a:tc>
                  <a:txBody>
                    <a:bodyPr/>
                    <a:lstStyle/>
                    <a:p>
                      <a:r>
                        <a:rPr lang="en-US" dirty="0"/>
                        <a:t>Front-End Login</a:t>
                      </a:r>
                    </a:p>
                  </a:txBody>
                  <a:tcPr/>
                </a:tc>
                <a:tc>
                  <a:txBody>
                    <a:bodyPr/>
                    <a:lstStyle/>
                    <a:p>
                      <a:r>
                        <a:rPr lang="en-US" dirty="0"/>
                        <a:t>Bootstrap</a:t>
                      </a:r>
                    </a:p>
                  </a:txBody>
                  <a:tcPr/>
                </a:tc>
                <a:extLst>
                  <a:ext uri="{0D108BD9-81ED-4DB2-BD59-A6C34878D82A}">
                    <a16:rowId xmlns:a16="http://schemas.microsoft.com/office/drawing/2014/main" val="4145887003"/>
                  </a:ext>
                </a:extLst>
              </a:tr>
              <a:tr h="370840">
                <a:tc>
                  <a:txBody>
                    <a:bodyPr/>
                    <a:lstStyle/>
                    <a:p>
                      <a:r>
                        <a:rPr lang="en-US" dirty="0"/>
                        <a:t>API Tests</a:t>
                      </a:r>
                    </a:p>
                  </a:txBody>
                  <a:tcPr/>
                </a:tc>
                <a:tc>
                  <a:txBody>
                    <a:bodyPr/>
                    <a:lstStyle/>
                    <a:p>
                      <a:r>
                        <a:rPr lang="en-US" dirty="0"/>
                        <a:t>Service, Happy Path/Exceptional, Code, Feature</a:t>
                      </a:r>
                    </a:p>
                  </a:txBody>
                  <a:tcPr/>
                </a:tc>
                <a:extLst>
                  <a:ext uri="{0D108BD9-81ED-4DB2-BD59-A6C34878D82A}">
                    <a16:rowId xmlns:a16="http://schemas.microsoft.com/office/drawing/2014/main" val="3328193922"/>
                  </a:ext>
                </a:extLst>
              </a:tr>
              <a:tr h="370840">
                <a:tc>
                  <a:txBody>
                    <a:bodyPr/>
                    <a:lstStyle/>
                    <a:p>
                      <a:r>
                        <a:rPr lang="en-US" dirty="0"/>
                        <a:t>Acceptance Tests</a:t>
                      </a:r>
                    </a:p>
                  </a:txBody>
                  <a:tcPr/>
                </a:tc>
                <a:tc>
                  <a:txBody>
                    <a:bodyPr/>
                    <a:lstStyle/>
                    <a:p>
                      <a:r>
                        <a:rPr lang="en-US" dirty="0"/>
                        <a:t>Web, Happy Path, Code, Feature</a:t>
                      </a:r>
                    </a:p>
                  </a:txBody>
                  <a:tcPr/>
                </a:tc>
                <a:extLst>
                  <a:ext uri="{0D108BD9-81ED-4DB2-BD59-A6C34878D82A}">
                    <a16:rowId xmlns:a16="http://schemas.microsoft.com/office/drawing/2014/main" val="2372364981"/>
                  </a:ext>
                </a:extLst>
              </a:tr>
              <a:tr h="370840">
                <a:tc>
                  <a:txBody>
                    <a:bodyPr/>
                    <a:lstStyle/>
                    <a:p>
                      <a:r>
                        <a:rPr lang="en-US" dirty="0"/>
                        <a:t>Translate</a:t>
                      </a:r>
                    </a:p>
                  </a:txBody>
                  <a:tcPr/>
                </a:tc>
                <a:tc>
                  <a:txBody>
                    <a:bodyPr/>
                    <a:lstStyle/>
                    <a:p>
                      <a:r>
                        <a:rPr lang="en-US" dirty="0"/>
                        <a:t>Translate</a:t>
                      </a:r>
                    </a:p>
                  </a:txBody>
                  <a:tcPr/>
                </a:tc>
                <a:extLst>
                  <a:ext uri="{0D108BD9-81ED-4DB2-BD59-A6C34878D82A}">
                    <a16:rowId xmlns:a16="http://schemas.microsoft.com/office/drawing/2014/main" val="3103358385"/>
                  </a:ext>
                </a:extLst>
              </a:tr>
              <a:tr h="370840">
                <a:tc>
                  <a:txBody>
                    <a:bodyPr/>
                    <a:lstStyle/>
                    <a:p>
                      <a:r>
                        <a:rPr lang="en-US" dirty="0"/>
                        <a:t>Ignore tests</a:t>
                      </a:r>
                    </a:p>
                  </a:txBody>
                  <a:tcPr/>
                </a:tc>
                <a:tc>
                  <a:txBody>
                    <a:bodyPr/>
                    <a:lstStyle/>
                    <a:p>
                      <a:r>
                        <a:rPr lang="en-US" dirty="0"/>
                        <a:t>Ignore</a:t>
                      </a:r>
                    </a:p>
                  </a:txBody>
                  <a:tcPr/>
                </a:tc>
                <a:extLst>
                  <a:ext uri="{0D108BD9-81ED-4DB2-BD59-A6C34878D82A}">
                    <a16:rowId xmlns:a16="http://schemas.microsoft.com/office/drawing/2014/main" val="538579492"/>
                  </a:ext>
                </a:extLst>
              </a:tr>
            </a:tbl>
          </a:graphicData>
        </a:graphic>
      </p:graphicFrame>
    </p:spTree>
    <p:extLst>
      <p:ext uri="{BB962C8B-B14F-4D97-AF65-F5344CB8AC3E}">
        <p14:creationId xmlns:p14="http://schemas.microsoft.com/office/powerpoint/2010/main" val="81587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4D80-1569-5632-91D7-FFF559A2B9A9}"/>
              </a:ext>
            </a:extLst>
          </p:cNvPr>
          <p:cNvSpPr>
            <a:spLocks noGrp="1"/>
          </p:cNvSpPr>
          <p:nvPr>
            <p:ph type="title"/>
          </p:nvPr>
        </p:nvSpPr>
        <p:spPr/>
        <p:txBody>
          <a:bodyPr/>
          <a:lstStyle/>
          <a:p>
            <a:r>
              <a:rPr lang="en-US" b="1" dirty="0"/>
              <a:t>What is Gherkin?</a:t>
            </a:r>
          </a:p>
        </p:txBody>
      </p:sp>
      <p:sp>
        <p:nvSpPr>
          <p:cNvPr id="3" name="Content Placeholder 2">
            <a:extLst>
              <a:ext uri="{FF2B5EF4-FFF2-40B4-BE49-F238E27FC236}">
                <a16:creationId xmlns:a16="http://schemas.microsoft.com/office/drawing/2014/main" id="{F27B6540-305F-E19A-A23D-D30624EA5D85}"/>
              </a:ext>
            </a:extLst>
          </p:cNvPr>
          <p:cNvSpPr>
            <a:spLocks noGrp="1"/>
          </p:cNvSpPr>
          <p:nvPr>
            <p:ph idx="1"/>
          </p:nvPr>
        </p:nvSpPr>
        <p:spPr/>
        <p:txBody>
          <a:bodyPr>
            <a:normAutofit/>
          </a:bodyPr>
          <a:lstStyle/>
          <a:p>
            <a:pPr marL="0" indent="0">
              <a:buNone/>
            </a:pPr>
            <a:r>
              <a:rPr lang="en-US" sz="2000" dirty="0"/>
              <a:t>Gherkin is a set of grammar rules that makes plain text structured enough for Cucumber to understand. The scenario above is written in Gherkin.</a:t>
            </a:r>
          </a:p>
          <a:p>
            <a:pPr marL="0" indent="0">
              <a:buNone/>
            </a:pPr>
            <a:endParaRPr lang="en-US" sz="2000" dirty="0"/>
          </a:p>
          <a:p>
            <a:pPr marL="0" indent="0">
              <a:buNone/>
            </a:pPr>
            <a:r>
              <a:rPr lang="en-US" sz="2000" b="1" dirty="0"/>
              <a:t>Gherkin serves multiple purposes:</a:t>
            </a:r>
          </a:p>
          <a:p>
            <a:r>
              <a:rPr lang="en-US" sz="1800" dirty="0"/>
              <a:t>Unambiguous executable specification</a:t>
            </a:r>
          </a:p>
          <a:p>
            <a:r>
              <a:rPr lang="en-US" sz="1800" dirty="0"/>
              <a:t>Automated testing using Cucumber</a:t>
            </a:r>
          </a:p>
          <a:p>
            <a:r>
              <a:rPr lang="en-US" sz="1800" dirty="0"/>
              <a:t>Document how the system actually behaves</a:t>
            </a:r>
          </a:p>
        </p:txBody>
      </p:sp>
      <p:pic>
        <p:nvPicPr>
          <p:cNvPr id="5122" name="Picture 2" descr="Single source of Truth">
            <a:extLst>
              <a:ext uri="{FF2B5EF4-FFF2-40B4-BE49-F238E27FC236}">
                <a16:creationId xmlns:a16="http://schemas.microsoft.com/office/drawing/2014/main" id="{04E51B52-B73A-6FB1-1AA5-9F13E4D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27820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7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86-1764-34D7-A2D5-F9DD5A741FBD}"/>
              </a:ext>
            </a:extLst>
          </p:cNvPr>
          <p:cNvSpPr>
            <a:spLocks noGrp="1"/>
          </p:cNvSpPr>
          <p:nvPr>
            <p:ph type="title"/>
          </p:nvPr>
        </p:nvSpPr>
        <p:spPr/>
        <p:txBody>
          <a:bodyPr/>
          <a:lstStyle/>
          <a:p>
            <a:r>
              <a:rPr lang="en-US" b="1" dirty="0"/>
              <a:t>Scenario: Definition</a:t>
            </a:r>
          </a:p>
        </p:txBody>
      </p:sp>
      <p:sp>
        <p:nvSpPr>
          <p:cNvPr id="3" name="Content Placeholder 2">
            <a:extLst>
              <a:ext uri="{FF2B5EF4-FFF2-40B4-BE49-F238E27FC236}">
                <a16:creationId xmlns:a16="http://schemas.microsoft.com/office/drawing/2014/main" id="{CB91C847-DE1F-A441-2119-F28BF20267BF}"/>
              </a:ext>
            </a:extLst>
          </p:cNvPr>
          <p:cNvSpPr>
            <a:spLocks noGrp="1"/>
          </p:cNvSpPr>
          <p:nvPr>
            <p:ph idx="1"/>
          </p:nvPr>
        </p:nvSpPr>
        <p:spPr/>
        <p:txBody>
          <a:bodyPr/>
          <a:lstStyle/>
          <a:p>
            <a:pPr marL="0" indent="0">
              <a:buNone/>
            </a:pPr>
            <a:r>
              <a:rPr lang="en-US" b="1" dirty="0"/>
              <a:t>Scenario: </a:t>
            </a:r>
            <a:r>
              <a:rPr lang="en-US" dirty="0"/>
              <a:t>Scenario name </a:t>
            </a:r>
            <a:r>
              <a:rPr lang="en-US" b="1" dirty="0"/>
              <a:t>#Code</a:t>
            </a:r>
            <a:r>
              <a:rPr lang="en-US" dirty="0"/>
              <a:t>:</a:t>
            </a:r>
            <a:r>
              <a:rPr lang="en-US" b="1" dirty="0"/>
              <a:t>RequirementId</a:t>
            </a:r>
          </a:p>
          <a:p>
            <a:pPr marL="0" indent="0">
              <a:buNone/>
            </a:pPr>
            <a:r>
              <a:rPr lang="en-US" sz="2000" dirty="0"/>
              <a:t>Scenario: Create party point type with all fields #1001</a:t>
            </a:r>
            <a:r>
              <a:rPr lang="en-US" sz="2000" dirty="0">
                <a:solidFill>
                  <a:srgbClr val="FF0000"/>
                </a:solidFill>
              </a:rPr>
              <a:t>:US20-000   ?</a:t>
            </a:r>
          </a:p>
          <a:p>
            <a:pPr marL="0" indent="0">
              <a:buNone/>
            </a:pPr>
            <a:endParaRPr lang="en-US" dirty="0"/>
          </a:p>
          <a:p>
            <a:pPr marL="0" indent="0">
              <a:buNone/>
            </a:pPr>
            <a:r>
              <a:rPr lang="en-US" b="1" dirty="0"/>
              <a:t>Scenario  Outline: </a:t>
            </a:r>
            <a:r>
              <a:rPr lang="en-US" dirty="0"/>
              <a:t>Scenario name </a:t>
            </a:r>
            <a:r>
              <a:rPr lang="en-US" b="1" dirty="0"/>
              <a:t>#Code</a:t>
            </a:r>
          </a:p>
          <a:p>
            <a:pPr marL="0" indent="0">
              <a:buNone/>
            </a:pPr>
            <a:r>
              <a:rPr lang="en-US" sz="2000" dirty="0"/>
              <a:t>Scenario Outline: Create party point type exceptions #1012</a:t>
            </a:r>
          </a:p>
          <a:p>
            <a:pPr marL="0" indent="0">
              <a:buNone/>
            </a:pPr>
            <a:endParaRPr lang="en-US" dirty="0"/>
          </a:p>
          <a:p>
            <a:pPr marL="0" indent="0">
              <a:buNone/>
            </a:pPr>
            <a:r>
              <a:rPr lang="en-US" sz="2000" b="1" dirty="0">
                <a:solidFill>
                  <a:srgbClr val="FF0000"/>
                </a:solidFill>
              </a:rPr>
              <a:t>Happy Path-&gt; </a:t>
            </a:r>
            <a:r>
              <a:rPr lang="en-US" sz="2000" dirty="0">
                <a:solidFill>
                  <a:srgbClr val="FF0000"/>
                </a:solidFill>
              </a:rPr>
              <a:t>Code: User Story Code</a:t>
            </a:r>
          </a:p>
          <a:p>
            <a:pPr marL="0" indent="0">
              <a:buNone/>
            </a:pPr>
            <a:r>
              <a:rPr lang="en-US" sz="2000" b="1" dirty="0">
                <a:solidFill>
                  <a:srgbClr val="FF0000"/>
                </a:solidFill>
              </a:rPr>
              <a:t>Exceptional-&gt; </a:t>
            </a:r>
            <a:r>
              <a:rPr lang="en-US" sz="2000" dirty="0">
                <a:solidFill>
                  <a:srgbClr val="FF0000"/>
                </a:solidFill>
              </a:rPr>
              <a:t>Code: Business Rule Code</a:t>
            </a:r>
          </a:p>
        </p:txBody>
      </p:sp>
    </p:spTree>
    <p:extLst>
      <p:ext uri="{BB962C8B-B14F-4D97-AF65-F5344CB8AC3E}">
        <p14:creationId xmlns:p14="http://schemas.microsoft.com/office/powerpoint/2010/main" val="374901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EAF-DBC1-9F7F-94D6-9B31F736520D}"/>
              </a:ext>
            </a:extLst>
          </p:cNvPr>
          <p:cNvSpPr>
            <a:spLocks noGrp="1"/>
          </p:cNvSpPr>
          <p:nvPr>
            <p:ph type="title"/>
          </p:nvPr>
        </p:nvSpPr>
        <p:spPr/>
        <p:txBody>
          <a:bodyPr/>
          <a:lstStyle/>
          <a:p>
            <a:r>
              <a:rPr lang="en-US" b="1" dirty="0">
                <a:latin typeface="+mn-lt"/>
              </a:rPr>
              <a:t>Scenario: Naming</a:t>
            </a:r>
          </a:p>
        </p:txBody>
      </p:sp>
      <p:sp>
        <p:nvSpPr>
          <p:cNvPr id="3" name="Content Placeholder 2">
            <a:extLst>
              <a:ext uri="{FF2B5EF4-FFF2-40B4-BE49-F238E27FC236}">
                <a16:creationId xmlns:a16="http://schemas.microsoft.com/office/drawing/2014/main" id="{EE3EC622-6CE9-21DA-A156-191C8AA0B23A}"/>
              </a:ext>
            </a:extLst>
          </p:cNvPr>
          <p:cNvSpPr>
            <a:spLocks noGrp="1"/>
          </p:cNvSpPr>
          <p:nvPr>
            <p:ph idx="1"/>
          </p:nvPr>
        </p:nvSpPr>
        <p:spPr/>
        <p:txBody>
          <a:bodyPr>
            <a:normAutofit/>
          </a:bodyPr>
          <a:lstStyle/>
          <a:p>
            <a:pPr>
              <a:buFont typeface="Wingdings" panose="05000000000000000000" pitchFamily="2" charset="2"/>
              <a:buChar char="ü"/>
            </a:pPr>
            <a:r>
              <a:rPr lang="en-US" sz="2000" dirty="0"/>
              <a:t>The name of the scenarios should include the name of the entity and the operation performed on it.</a:t>
            </a:r>
          </a:p>
          <a:p>
            <a:pPr lvl="1"/>
            <a:r>
              <a:rPr lang="en-US" sz="1600" dirty="0"/>
              <a:t>Create user, Update role, Delete customer</a:t>
            </a:r>
          </a:p>
          <a:p>
            <a:pPr>
              <a:buFont typeface="Wingdings" panose="05000000000000000000" pitchFamily="2" charset="2"/>
              <a:buChar char="ü"/>
            </a:pPr>
            <a:r>
              <a:rPr lang="en-US" sz="2000" dirty="0"/>
              <a:t>If the test is related to an alternate scenario, it should be specified how it differs from the default scenario.</a:t>
            </a:r>
          </a:p>
          <a:p>
            <a:pPr lvl="1"/>
            <a:r>
              <a:rPr lang="en-US" sz="1600" dirty="0"/>
              <a:t>Create user by Administrator</a:t>
            </a:r>
          </a:p>
          <a:p>
            <a:pPr lvl="1"/>
            <a:r>
              <a:rPr lang="en-US" sz="1600" dirty="0"/>
              <a:t>Update user group with boundary values</a:t>
            </a:r>
          </a:p>
          <a:p>
            <a:pPr>
              <a:buFont typeface="Wingdings" panose="05000000000000000000" pitchFamily="2" charset="2"/>
              <a:buChar char="ü"/>
            </a:pPr>
            <a:r>
              <a:rPr lang="en-US" sz="2000" dirty="0"/>
              <a:t>If the test is related to one or more exceptions, it should be specified what rules it tests.</a:t>
            </a:r>
          </a:p>
          <a:p>
            <a:pPr lvl="1"/>
            <a:r>
              <a:rPr lang="en-US" sz="1600" dirty="0"/>
              <a:t>Create product package exceptions- components</a:t>
            </a:r>
          </a:p>
          <a:p>
            <a:pPr lvl="1"/>
            <a:r>
              <a:rPr lang="en-US" sz="1600" dirty="0"/>
              <a:t>Delete deleted user</a:t>
            </a:r>
          </a:p>
          <a:p>
            <a:pPr>
              <a:buFont typeface="Wingdings" panose="05000000000000000000" pitchFamily="2" charset="2"/>
              <a:buChar char="ü"/>
            </a:pPr>
            <a:r>
              <a:rPr lang="en-US" sz="2000" dirty="0"/>
              <a:t>Usually, in multi-scenario tests, the name of the test is written in plural form.</a:t>
            </a:r>
          </a:p>
          <a:p>
            <a:pPr lvl="1"/>
            <a:r>
              <a:rPr lang="en-US" sz="1600" dirty="0"/>
              <a:t>Update user exceptions</a:t>
            </a:r>
          </a:p>
          <a:p>
            <a:pPr lvl="1"/>
            <a:r>
              <a:rPr lang="en-US" sz="1600" dirty="0"/>
              <a:t>Create generic product exceptions- characteristic value- set constraint for characteristic that has characteristic value in parent product</a:t>
            </a:r>
          </a:p>
        </p:txBody>
      </p:sp>
    </p:spTree>
    <p:extLst>
      <p:ext uri="{BB962C8B-B14F-4D97-AF65-F5344CB8AC3E}">
        <p14:creationId xmlns:p14="http://schemas.microsoft.com/office/powerpoint/2010/main" val="329647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096-03D0-605A-896F-B8B9C7627B5E}"/>
              </a:ext>
            </a:extLst>
          </p:cNvPr>
          <p:cNvSpPr>
            <a:spLocks noGrp="1"/>
          </p:cNvSpPr>
          <p:nvPr>
            <p:ph type="title"/>
          </p:nvPr>
        </p:nvSpPr>
        <p:spPr/>
        <p:txBody>
          <a:bodyPr/>
          <a:lstStyle/>
          <a:p>
            <a:r>
              <a:rPr lang="en-US" b="1" dirty="0">
                <a:solidFill>
                  <a:srgbClr val="FF0000"/>
                </a:solidFill>
              </a:rPr>
              <a:t>Scenario: Coding</a:t>
            </a:r>
          </a:p>
        </p:txBody>
      </p:sp>
      <p:sp>
        <p:nvSpPr>
          <p:cNvPr id="3" name="Content Placeholder 2">
            <a:extLst>
              <a:ext uri="{FF2B5EF4-FFF2-40B4-BE49-F238E27FC236}">
                <a16:creationId xmlns:a16="http://schemas.microsoft.com/office/drawing/2014/main" id="{124A09DB-7519-8DB9-DF31-507F1FD70121}"/>
              </a:ext>
            </a:extLst>
          </p:cNvPr>
          <p:cNvSpPr>
            <a:spLocks noGrp="1"/>
          </p:cNvSpPr>
          <p:nvPr>
            <p:ph idx="1"/>
          </p:nvPr>
        </p:nvSpPr>
        <p:spPr/>
        <p:txBody>
          <a:bodyPr>
            <a:normAutofit/>
          </a:bodyPr>
          <a:lstStyle/>
          <a:p>
            <a:r>
              <a:rPr lang="en-US" sz="2000" dirty="0"/>
              <a:t>The scenario code is a four-digit number starting from 1000 </a:t>
            </a:r>
          </a:p>
          <a:p>
            <a:r>
              <a:rPr lang="en-US" sz="2000" dirty="0"/>
              <a:t>In each test, one number is added to the previous number</a:t>
            </a:r>
          </a:p>
          <a:p>
            <a:r>
              <a:rPr lang="en-US" sz="2000" dirty="0"/>
              <a:t>In each project, code 1000 is assigned to the login test.</a:t>
            </a:r>
          </a:p>
          <a:p>
            <a:r>
              <a:rPr lang="en-US" sz="2000" dirty="0"/>
              <a:t>If a test is deleted for any reason ;the code for that test will not be assigned to another test.</a:t>
            </a:r>
          </a:p>
          <a:p>
            <a:pPr marL="0" indent="0">
              <a:buNone/>
            </a:pPr>
            <a:r>
              <a:rPr lang="en-US" sz="1800" dirty="0">
                <a:solidFill>
                  <a:srgbClr val="000000"/>
                </a:solidFill>
                <a:latin typeface="Cascadia Mono" panose="020B0609020000020004" pitchFamily="49" charset="0"/>
              </a:rPr>
              <a:t> </a:t>
            </a:r>
          </a:p>
          <a:p>
            <a:pPr marL="0" indent="0">
              <a:buNone/>
            </a:pPr>
            <a:r>
              <a:rPr lang="en-US" sz="1800" b="1" dirty="0">
                <a:solidFill>
                  <a:srgbClr val="000000"/>
                </a:solidFill>
                <a:latin typeface="Cascadia Mono" panose="020B0609020000020004" pitchFamily="49" charset="0"/>
              </a:rPr>
              <a:t>Examples</a:t>
            </a:r>
          </a:p>
          <a:p>
            <a:pPr marL="0" indent="0">
              <a:buNone/>
            </a:pPr>
            <a:r>
              <a:rPr lang="en-US" sz="1800" dirty="0"/>
              <a:t> Scenario: Delete deleted party point type Exception  #1020</a:t>
            </a:r>
          </a:p>
          <a:p>
            <a:pPr marL="0" indent="0">
              <a:buNone/>
            </a:pPr>
            <a:r>
              <a:rPr lang="en-US" sz="1800" dirty="0"/>
              <a:t> Scenario: Update party point type with all fields #1004</a:t>
            </a:r>
          </a:p>
          <a:p>
            <a:pPr marL="0" indent="0">
              <a:buNone/>
            </a:pPr>
            <a:r>
              <a:rPr lang="en-US" sz="1800" dirty="0"/>
              <a:t> Scenario Outline: Create party point type exceptions party point #1009</a:t>
            </a:r>
          </a:p>
        </p:txBody>
      </p:sp>
    </p:spTree>
    <p:extLst>
      <p:ext uri="{BB962C8B-B14F-4D97-AF65-F5344CB8AC3E}">
        <p14:creationId xmlns:p14="http://schemas.microsoft.com/office/powerpoint/2010/main" val="1463714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A635-382B-D290-D62E-85F80F5A98B4}"/>
              </a:ext>
            </a:extLst>
          </p:cNvPr>
          <p:cNvSpPr>
            <a:spLocks noGrp="1"/>
          </p:cNvSpPr>
          <p:nvPr>
            <p:ph type="title"/>
          </p:nvPr>
        </p:nvSpPr>
        <p:spPr/>
        <p:txBody>
          <a:bodyPr/>
          <a:lstStyle/>
          <a:p>
            <a:r>
              <a:rPr lang="en-US" b="1" dirty="0"/>
              <a:t>Scenario: Given</a:t>
            </a:r>
          </a:p>
        </p:txBody>
      </p:sp>
      <p:sp>
        <p:nvSpPr>
          <p:cNvPr id="3" name="Content Placeholder 2">
            <a:extLst>
              <a:ext uri="{FF2B5EF4-FFF2-40B4-BE49-F238E27FC236}">
                <a16:creationId xmlns:a16="http://schemas.microsoft.com/office/drawing/2014/main" id="{D6CB007B-B617-8769-EEF6-1E5280006855}"/>
              </a:ext>
            </a:extLst>
          </p:cNvPr>
          <p:cNvSpPr>
            <a:spLocks noGrp="1"/>
          </p:cNvSpPr>
          <p:nvPr>
            <p:ph idx="1"/>
          </p:nvPr>
        </p:nvSpPr>
        <p:spPr/>
        <p:txBody>
          <a:bodyPr/>
          <a:lstStyle/>
          <a:p>
            <a:r>
              <a:rPr lang="en-US" sz="2400" dirty="0"/>
              <a:t>Whenever {} expression is used in steps format, it means that the value written in it takes different values in different steps. </a:t>
            </a:r>
          </a:p>
          <a:p>
            <a:r>
              <a:rPr lang="en-US" sz="2400" dirty="0"/>
              <a:t>After the first step of this section, other steps can be started with the word </a:t>
            </a:r>
            <a:r>
              <a:rPr lang="en-US" sz="2400" b="1" dirty="0"/>
              <a:t>And</a:t>
            </a:r>
            <a:r>
              <a:rPr lang="en-US" sz="2400" dirty="0"/>
              <a:t>.</a:t>
            </a:r>
          </a:p>
          <a:p>
            <a:r>
              <a:rPr lang="en-US" sz="2400" dirty="0"/>
              <a:t>The </a:t>
            </a:r>
            <a:r>
              <a:rPr lang="en-US" sz="2400" b="1" dirty="0"/>
              <a:t>Administrator</a:t>
            </a:r>
            <a:r>
              <a:rPr lang="en-US" sz="2400" dirty="0"/>
              <a:t> role exists by default in all projects. This role has all the access available in the project.</a:t>
            </a:r>
          </a:p>
          <a:p>
            <a:endParaRPr lang="en-US" sz="2400" dirty="0"/>
          </a:p>
          <a:p>
            <a:pPr marL="0" indent="0">
              <a:buNone/>
            </a:pPr>
            <a:r>
              <a:rPr lang="en-US" sz="2400" b="1" dirty="0"/>
              <a:t>Examples</a:t>
            </a:r>
            <a:endParaRPr lang="en-US" b="1" dirty="0"/>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as</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'{Role Name}</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with user:</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'{User Key}</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am an anonymous user</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out</a:t>
            </a:r>
          </a:p>
          <a:p>
            <a:pPr marL="457200" lvl="1" indent="0">
              <a:buNone/>
            </a:pPr>
            <a:endParaRPr lang="en-US" dirty="0"/>
          </a:p>
        </p:txBody>
      </p:sp>
    </p:spTree>
    <p:extLst>
      <p:ext uri="{BB962C8B-B14F-4D97-AF65-F5344CB8AC3E}">
        <p14:creationId xmlns:p14="http://schemas.microsoft.com/office/powerpoint/2010/main" val="228032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5E51-A533-9A8F-6CF1-5979A66C00B4}"/>
              </a:ext>
            </a:extLst>
          </p:cNvPr>
          <p:cNvSpPr>
            <a:spLocks noGrp="1"/>
          </p:cNvSpPr>
          <p:nvPr>
            <p:ph type="title"/>
          </p:nvPr>
        </p:nvSpPr>
        <p:spPr/>
        <p:txBody>
          <a:bodyPr/>
          <a:lstStyle/>
          <a:p>
            <a:r>
              <a:rPr lang="en-US" b="1" dirty="0"/>
              <a:t>Scenario: Data Table Definition </a:t>
            </a:r>
          </a:p>
        </p:txBody>
      </p:sp>
      <p:sp>
        <p:nvSpPr>
          <p:cNvPr id="3" name="Content Placeholder 2">
            <a:extLst>
              <a:ext uri="{FF2B5EF4-FFF2-40B4-BE49-F238E27FC236}">
                <a16:creationId xmlns:a16="http://schemas.microsoft.com/office/drawing/2014/main" id="{6A3CB3E1-03DB-E4BE-6762-A38945DFDC02}"/>
              </a:ext>
            </a:extLst>
          </p:cNvPr>
          <p:cNvSpPr>
            <a:spLocks noGrp="1"/>
          </p:cNvSpPr>
          <p:nvPr>
            <p:ph idx="1"/>
          </p:nvPr>
        </p:nvSpPr>
        <p:spPr/>
        <p:txBody>
          <a:bodyPr/>
          <a:lstStyle/>
          <a:p>
            <a:r>
              <a:rPr lang="en-US" dirty="0"/>
              <a:t>Tables are used to set properties of entities and define variables.</a:t>
            </a:r>
            <a:endParaRPr lang="fa-IR" dirty="0"/>
          </a:p>
          <a:p>
            <a:r>
              <a:rPr lang="en-US" dirty="0"/>
              <a:t>Pipe character </a:t>
            </a:r>
            <a:r>
              <a:rPr lang="en-US" b="1" dirty="0">
                <a:solidFill>
                  <a:srgbClr val="C00000"/>
                </a:solidFill>
              </a:rPr>
              <a:t>|</a:t>
            </a:r>
            <a:r>
              <a:rPr lang="en-US" dirty="0"/>
              <a:t> is used to define the ranges of table cells.</a:t>
            </a:r>
          </a:p>
          <a:p>
            <a:r>
              <a:rPr lang="en-US" dirty="0"/>
              <a:t>There two type of tables in tests</a:t>
            </a:r>
          </a:p>
          <a:p>
            <a:pPr lvl="1"/>
            <a:r>
              <a:rPr lang="en-US" dirty="0"/>
              <a:t>Single-entity tables </a:t>
            </a:r>
          </a:p>
          <a:p>
            <a:pPr lvl="1"/>
            <a:r>
              <a:rPr lang="en-US" dirty="0"/>
              <a:t>multi-entity tables</a:t>
            </a:r>
          </a:p>
        </p:txBody>
      </p:sp>
    </p:spTree>
    <p:extLst>
      <p:ext uri="{BB962C8B-B14F-4D97-AF65-F5344CB8AC3E}">
        <p14:creationId xmlns:p14="http://schemas.microsoft.com/office/powerpoint/2010/main" val="347623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190-986F-7FE8-85E1-94E38F457663}"/>
              </a:ext>
            </a:extLst>
          </p:cNvPr>
          <p:cNvSpPr>
            <a:spLocks noGrp="1"/>
          </p:cNvSpPr>
          <p:nvPr>
            <p:ph type="title"/>
          </p:nvPr>
        </p:nvSpPr>
        <p:spPr/>
        <p:txBody>
          <a:bodyPr/>
          <a:lstStyle/>
          <a:p>
            <a:r>
              <a:rPr lang="en-US" b="1" dirty="0"/>
              <a:t>Data Table: Single-Entity</a:t>
            </a:r>
          </a:p>
        </p:txBody>
      </p:sp>
      <p:sp>
        <p:nvSpPr>
          <p:cNvPr id="3" name="Content Placeholder 2">
            <a:extLst>
              <a:ext uri="{FF2B5EF4-FFF2-40B4-BE49-F238E27FC236}">
                <a16:creationId xmlns:a16="http://schemas.microsoft.com/office/drawing/2014/main" id="{48718EEA-0333-BD6D-4FB8-84B581B894C5}"/>
              </a:ext>
            </a:extLst>
          </p:cNvPr>
          <p:cNvSpPr>
            <a:spLocks noGrp="1"/>
          </p:cNvSpPr>
          <p:nvPr>
            <p:ph idx="1"/>
          </p:nvPr>
        </p:nvSpPr>
        <p:spPr>
          <a:xfrm>
            <a:off x="838200" y="1825625"/>
            <a:ext cx="10515600" cy="5099050"/>
          </a:xfrm>
        </p:spPr>
        <p:txBody>
          <a:bodyPr>
            <a:normAutofit/>
          </a:bodyPr>
          <a:lstStyle/>
          <a:p>
            <a:pPr marL="0" indent="0">
              <a:buNone/>
            </a:pPr>
            <a:r>
              <a:rPr lang="en-US" sz="2000" dirty="0"/>
              <a:t>The single entity table has </a:t>
            </a:r>
            <a:r>
              <a:rPr lang="en-US" sz="2000" b="1" u="sng" dirty="0"/>
              <a:t>two columns</a:t>
            </a:r>
            <a:r>
              <a:rPr lang="en-US" sz="2000" dirty="0"/>
              <a:t>, in the first column the names of the attributes and in the second column their values. The number of rows in this table depends on the number of attributes of the entity that we want to display.</a:t>
            </a:r>
          </a:p>
          <a:p>
            <a:pPr marL="0" indent="0">
              <a:buNone/>
            </a:pPr>
            <a:r>
              <a:rPr lang="en-US" sz="2000" dirty="0"/>
              <a:t>In these tables, the name of the first column is </a:t>
            </a:r>
            <a:r>
              <a:rPr lang="en-US" sz="2000" b="1" u="sng" dirty="0"/>
              <a:t>Field</a:t>
            </a:r>
            <a:r>
              <a:rPr lang="en-US" sz="2000" dirty="0"/>
              <a:t> and the name of the second column is </a:t>
            </a:r>
            <a:r>
              <a:rPr lang="en-US" sz="2000" b="1" u="sng" dirty="0"/>
              <a:t>Value</a:t>
            </a:r>
            <a:r>
              <a:rPr lang="en-US" sz="2000" dirty="0"/>
              <a:t>.</a:t>
            </a: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800" b="1" dirty="0">
                <a:solidFill>
                  <a:srgbClr val="00B050"/>
                </a:solidFill>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Field   </a:t>
            </a:r>
            <a:r>
              <a:rPr lang="ar-SA" sz="1800" b="1" kern="1200" dirty="0">
                <a:solidFill>
                  <a:srgbClr val="00B050"/>
                </a:solidFill>
                <a:effectLst/>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 Value   |</a:t>
            </a:r>
            <a:endParaRPr lang="en-US" sz="1800" b="1" dirty="0">
              <a:solidFill>
                <a:srgbClr val="00B05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endParaRPr lang="en-US" sz="2100" dirty="0"/>
          </a:p>
          <a:p>
            <a:pPr marL="0" indent="0">
              <a:buNone/>
            </a:pPr>
            <a:r>
              <a:rPr lang="en-US" sz="1900" b="1" dirty="0"/>
              <a:t>Note</a:t>
            </a:r>
            <a:r>
              <a:rPr lang="en-US" sz="1900" dirty="0"/>
              <a:t>: Entity attribute names are written in </a:t>
            </a:r>
            <a:r>
              <a:rPr lang="en-US" sz="1900" b="1" u="sng" dirty="0"/>
              <a:t>Camel Case</a:t>
            </a:r>
            <a:r>
              <a:rPr lang="en-US" sz="1900" dirty="0"/>
              <a:t>.</a:t>
            </a:r>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1319446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CBBA-B3D5-FEAA-C4B4-7CD14D2D534C}"/>
              </a:ext>
            </a:extLst>
          </p:cNvPr>
          <p:cNvSpPr>
            <a:spLocks noGrp="1"/>
          </p:cNvSpPr>
          <p:nvPr>
            <p:ph type="title"/>
          </p:nvPr>
        </p:nvSpPr>
        <p:spPr/>
        <p:txBody>
          <a:bodyPr/>
          <a:lstStyle/>
          <a:p>
            <a:r>
              <a:rPr lang="en-US" b="1" dirty="0"/>
              <a:t>Data Table: Multi-Entities</a:t>
            </a:r>
          </a:p>
        </p:txBody>
      </p:sp>
      <p:sp>
        <p:nvSpPr>
          <p:cNvPr id="3" name="Content Placeholder 2">
            <a:extLst>
              <a:ext uri="{FF2B5EF4-FFF2-40B4-BE49-F238E27FC236}">
                <a16:creationId xmlns:a16="http://schemas.microsoft.com/office/drawing/2014/main" id="{931FED8D-D39C-627C-8E22-529077B5793A}"/>
              </a:ext>
            </a:extLst>
          </p:cNvPr>
          <p:cNvSpPr>
            <a:spLocks noGrp="1"/>
          </p:cNvSpPr>
          <p:nvPr>
            <p:ph idx="1"/>
          </p:nvPr>
        </p:nvSpPr>
        <p:spPr>
          <a:xfrm>
            <a:off x="838200" y="1825624"/>
            <a:ext cx="10515600" cy="5032375"/>
          </a:xfrm>
        </p:spPr>
        <p:txBody>
          <a:bodyPr>
            <a:normAutofit/>
          </a:bodyPr>
          <a:lstStyle/>
          <a:p>
            <a:pPr marL="0" indent="0">
              <a:buNone/>
            </a:pPr>
            <a:r>
              <a:rPr lang="en-US" sz="1800" dirty="0"/>
              <a:t>columns are the names of the </a:t>
            </a:r>
            <a:r>
              <a:rPr lang="en-US" sz="1800" b="1" u="sng" dirty="0"/>
              <a:t>entity's attributes </a:t>
            </a:r>
            <a:r>
              <a:rPr lang="en-US" sz="1800" dirty="0"/>
              <a:t>in </a:t>
            </a:r>
            <a:r>
              <a:rPr lang="en-US" sz="1800" b="1" u="sng" dirty="0"/>
              <a:t>Camel Case</a:t>
            </a:r>
            <a:r>
              <a:rPr lang="en-US" sz="1800" dirty="0"/>
              <a:t>. </a:t>
            </a:r>
            <a:r>
              <a:rPr lang="en-US" sz="1600" dirty="0"/>
              <a:t>To refer to the key, we put In this table, the </a:t>
            </a:r>
            <a:r>
              <a:rPr lang="en-US" sz="1600" b="1" u="sng" dirty="0"/>
              <a:t>list of entities </a:t>
            </a:r>
            <a:r>
              <a:rPr lang="en-US" sz="1600" dirty="0"/>
              <a:t>is given. In each column there is a property of the product and in each row there is an instance of the entity. </a:t>
            </a:r>
          </a:p>
          <a:p>
            <a:pPr marL="0" indent="0">
              <a:buNone/>
            </a:pPr>
            <a:r>
              <a:rPr lang="en-US" sz="1600" dirty="0"/>
              <a:t>The first column is </a:t>
            </a:r>
            <a:r>
              <a:rPr lang="en-US" sz="1600" b="1" u="sng" dirty="0"/>
              <a:t>#Key# </a:t>
            </a:r>
            <a:r>
              <a:rPr lang="en-US" sz="1600" dirty="0"/>
              <a:t>and the names of the following it in </a:t>
            </a:r>
            <a:r>
              <a:rPr lang="en-US" sz="1600" b="1" u="sng" dirty="0"/>
              <a:t>quotation marks</a:t>
            </a:r>
            <a:r>
              <a:rPr lang="fa-IR" sz="1600" b="1" u="sng" dirty="0"/>
              <a:t>.</a:t>
            </a:r>
            <a:endParaRPr lang="en-US" sz="1600" b="1" u="sng" dirty="0"/>
          </a:p>
          <a:p>
            <a:pPr marL="0" indent="0">
              <a:buNone/>
            </a:pPr>
            <a:r>
              <a:rPr lang="en-US" sz="1600" dirty="0"/>
              <a:t>The </a:t>
            </a:r>
            <a:r>
              <a:rPr lang="en-US" sz="1600" b="1" u="sng" dirty="0"/>
              <a:t>key</a:t>
            </a:r>
            <a:r>
              <a:rPr lang="en-US" sz="1600" dirty="0"/>
              <a:t> of any entity or list is a </a:t>
            </a:r>
            <a:r>
              <a:rPr lang="en-US" sz="1600" i="1" u="sng" dirty="0"/>
              <a:t>text value </a:t>
            </a:r>
            <a:r>
              <a:rPr lang="en-US" sz="1600" dirty="0"/>
              <a:t>that must have the following properties :</a:t>
            </a:r>
          </a:p>
          <a:p>
            <a:pPr>
              <a:buFont typeface="Wingdings" panose="05000000000000000000" pitchFamily="2" charset="2"/>
              <a:buChar char="ü"/>
            </a:pPr>
            <a:r>
              <a:rPr lang="en-US" sz="1200" dirty="0"/>
              <a:t> To be written in Pascal Case</a:t>
            </a:r>
          </a:p>
          <a:p>
            <a:pPr>
              <a:buFont typeface="Wingdings" panose="05000000000000000000" pitchFamily="2" charset="2"/>
              <a:buChar char="ü"/>
            </a:pPr>
            <a:r>
              <a:rPr lang="en-US" sz="1200" dirty="0"/>
              <a:t> Do not start with a number</a:t>
            </a:r>
          </a:p>
          <a:p>
            <a:pPr>
              <a:buFont typeface="Wingdings" panose="05000000000000000000" pitchFamily="2" charset="2"/>
              <a:buChar char="ü"/>
            </a:pPr>
            <a:r>
              <a:rPr lang="en-US" sz="1200" dirty="0"/>
              <a:t> Use only English alphabets (a-z, A-Z), numbers (0-9) and underscores (_)</a:t>
            </a:r>
          </a:p>
          <a:p>
            <a:pPr marL="0" indent="0">
              <a:buNone/>
            </a:pP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And Some party relation types have been registered like:</a:t>
            </a:r>
          </a:p>
          <a:p>
            <a:pPr marL="0" indent="0">
              <a:buNone/>
            </a:pPr>
            <a:r>
              <a:rPr lang="en-US" sz="1000" dirty="0">
                <a:solidFill>
                  <a:srgbClr val="000000"/>
                </a:solidFill>
                <a:latin typeface="Cascadia Mono" panose="020B0609020000020004" pitchFamily="49" charset="0"/>
              </a:rPr>
              <a:t> | </a:t>
            </a:r>
            <a:r>
              <a:rPr lang="en-US" sz="1000" b="1" dirty="0">
                <a:solidFill>
                  <a:srgbClr val="00B050"/>
                </a:solidFill>
                <a:latin typeface="Cascadia Mono" panose="020B0609020000020004" pitchFamily="49" charset="0"/>
              </a:rPr>
              <a:t>#Key# </a:t>
            </a:r>
            <a:r>
              <a:rPr lang="en-US" sz="1000" dirty="0">
                <a:solidFill>
                  <a:srgbClr val="000000"/>
                </a:solidFill>
                <a:latin typeface="Cascadia Mono" panose="020B0609020000020004" pitchFamily="49" charset="0"/>
              </a:rPr>
              <a:t>| </a:t>
            </a:r>
            <a:r>
              <a:rPr lang="en-US" sz="1000" dirty="0">
                <a:solidFill>
                  <a:srgbClr val="00B050"/>
                </a:solidFill>
                <a:latin typeface="Cascadia Mono" panose="020B0609020000020004" pitchFamily="49" charset="0"/>
              </a:rPr>
              <a:t>Title</a:t>
            </a:r>
            <a:r>
              <a:rPr lang="en-US" sz="1000" dirty="0">
                <a:solidFill>
                  <a:srgbClr val="000000"/>
                </a:solidFill>
                <a:latin typeface="Cascadia Mono" panose="020B0609020000020004" pitchFamily="49" charset="0"/>
              </a:rPr>
              <a:t>                | </a:t>
            </a:r>
            <a:r>
              <a:rPr lang="en-US" sz="1000" dirty="0" err="1">
                <a:solidFill>
                  <a:srgbClr val="00B050"/>
                </a:solidFill>
                <a:latin typeface="Cascadia Mono" panose="020B0609020000020004" pitchFamily="49" charset="0"/>
              </a:rPr>
              <a:t>AlternateTitle</a:t>
            </a:r>
            <a:r>
              <a:rPr lang="en-US" sz="1000" dirty="0">
                <a:solidFill>
                  <a:srgbClr val="000000"/>
                </a:solidFill>
                <a:latin typeface="Cascadia Mono" panose="020B0609020000020004" pitchFamily="49" charset="0"/>
              </a:rPr>
              <a:t> | </a:t>
            </a:r>
            <a:r>
              <a:rPr lang="en-US" sz="1000" dirty="0">
                <a:solidFill>
                  <a:srgbClr val="00B050"/>
                </a:solidFill>
                <a:latin typeface="Cascadia Mono" panose="020B0609020000020004" pitchFamily="49" charset="0"/>
              </a:rPr>
              <a:t>Usages</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b="1" dirty="0">
                <a:solidFill>
                  <a:srgbClr val="C00000"/>
                </a:solidFill>
                <a:latin typeface="Cascadia Mono" panose="020B0609020000020004" pitchFamily="49" charset="0"/>
              </a:rPr>
              <a:t>PRRT</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binrary</a:t>
            </a:r>
            <a:r>
              <a:rPr lang="en-US" sz="1000" dirty="0">
                <a:solidFill>
                  <a:srgbClr val="000000"/>
                </a:solidFill>
                <a:latin typeface="Cascadia Mono" panose="020B0609020000020004" pitchFamily="49" charset="0"/>
              </a:rPr>
              <a:t> tree network |                | [All]  |</a:t>
            </a:r>
          </a:p>
          <a:p>
            <a:pPr marL="0" indent="0">
              <a:buNone/>
            </a:pPr>
            <a:r>
              <a:rPr lang="en-US" sz="900" dirty="0">
                <a:solidFill>
                  <a:srgbClr val="000000"/>
                </a:solidFill>
                <a:latin typeface="Cascadia Mono" panose="020B0609020000020004" pitchFamily="49" charset="0"/>
              </a:rPr>
              <a:t> And Some </a:t>
            </a:r>
            <a:r>
              <a:rPr lang="en-US" sz="900" b="1" dirty="0">
                <a:solidFill>
                  <a:srgbClr val="000000"/>
                </a:solidFill>
                <a:latin typeface="Cascadia Mono" panose="020B0609020000020004" pitchFamily="49" charset="0"/>
              </a:rPr>
              <a:t>party points</a:t>
            </a:r>
            <a:r>
              <a:rPr lang="en-US" sz="900" dirty="0">
                <a:solidFill>
                  <a:srgbClr val="000000"/>
                </a:solidFill>
                <a:latin typeface="Cascadia Mono" panose="020B0609020000020004" pitchFamily="49" charset="0"/>
              </a:rPr>
              <a:t> have been defined as: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partyPoints</a:t>
            </a:r>
            <a:r>
              <a:rPr lang="en-US" sz="900" b="1" dirty="0">
                <a:solidFill>
                  <a:srgbClr val="000000"/>
                </a:solidFill>
                <a:latin typeface="Cascadia Mono" panose="020B0609020000020004" pitchFamily="49" charset="0"/>
              </a:rPr>
              <a:t>' </a:t>
            </a:r>
            <a:r>
              <a:rPr lang="en-US" sz="900" dirty="0">
                <a:solidFill>
                  <a:srgbClr val="000000"/>
                </a:solidFill>
                <a:latin typeface="Cascadia Mono" panose="020B0609020000020004" pitchFamily="49" charset="0"/>
              </a:rPr>
              <a:t>like:</a:t>
            </a:r>
          </a:p>
          <a:p>
            <a:pPr marL="0" indent="0">
              <a:buNone/>
            </a:pPr>
            <a:r>
              <a:rPr lang="en-US" sz="900" dirty="0">
                <a:solidFill>
                  <a:srgbClr val="000000"/>
                </a:solidFill>
                <a:latin typeface="Cascadia Mono" panose="020B0609020000020004" pitchFamily="49" charset="0"/>
              </a:rPr>
              <a:t>| </a:t>
            </a:r>
            <a:r>
              <a:rPr lang="en-US" sz="900" b="1" dirty="0">
                <a:solidFill>
                  <a:srgbClr val="00B050"/>
                </a:solidFill>
                <a:latin typeface="Cascadia Mono" panose="020B0609020000020004" pitchFamily="49" charset="0"/>
              </a:rPr>
              <a:t>#Key#        </a:t>
            </a:r>
            <a:r>
              <a:rPr lang="en-US" sz="900" dirty="0">
                <a:solidFill>
                  <a:srgbClr val="000000"/>
                </a:solidFill>
                <a:latin typeface="Cascadia Mono" panose="020B0609020000020004" pitchFamily="49" charset="0"/>
              </a:rPr>
              <a:t>| </a:t>
            </a:r>
            <a:r>
              <a:rPr lang="en-US" sz="900" dirty="0" err="1">
                <a:solidFill>
                  <a:srgbClr val="00B050"/>
                </a:solidFill>
                <a:latin typeface="Cascadia Mono" panose="020B0609020000020004" pitchFamily="49" charset="0"/>
              </a:rPr>
              <a:t>PartyRelationType</a:t>
            </a:r>
            <a:r>
              <a:rPr lang="en-US" sz="900" dirty="0">
                <a:solidFill>
                  <a:srgbClr val="000000"/>
                </a:solidFill>
                <a:latin typeface="Cascadia Mono" panose="020B0609020000020004" pitchFamily="49" charset="0"/>
              </a:rPr>
              <a:t> | </a:t>
            </a:r>
            <a:r>
              <a:rPr lang="en-US" sz="900" dirty="0">
                <a:solidFill>
                  <a:srgbClr val="00B050"/>
                </a:solidFill>
                <a:latin typeface="Cascadia Mono" panose="020B0609020000020004" pitchFamily="49" charset="0"/>
              </a:rPr>
              <a:t>Title</a:t>
            </a:r>
            <a:r>
              <a:rPr lang="en-US" sz="900" dirty="0">
                <a:solidFill>
                  <a:srgbClr val="000000"/>
                </a:solidFill>
                <a:latin typeface="Cascadia Mono" panose="020B0609020000020004" pitchFamily="49" charset="0"/>
              </a:rPr>
              <a:t>                    | </a:t>
            </a:r>
            <a:r>
              <a:rPr lang="en-US" sz="900" dirty="0" err="1">
                <a:solidFill>
                  <a:srgbClr val="00B050"/>
                </a:solidFill>
                <a:latin typeface="Cascadia Mono" panose="020B0609020000020004" pitchFamily="49" charset="0"/>
              </a:rPr>
              <a:t>AlternateTitle</a:t>
            </a:r>
            <a:endParaRPr lang="en-US" sz="900" dirty="0">
              <a:solidFill>
                <a:srgbClr val="00B05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partyPoint1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Register In Site        | </a:t>
            </a:r>
            <a:r>
              <a:rPr lang="fa-IR" sz="1000" dirty="0">
                <a:solidFill>
                  <a:srgbClr val="000000"/>
                </a:solidFill>
                <a:latin typeface="Cascadia Mono" panose="020B0609020000020004" pitchFamily="49" charset="0"/>
              </a:rPr>
              <a:t>ثبت نام در سامانه </a:t>
            </a:r>
            <a:endParaRPr lang="en-US" sz="1000" dirty="0">
              <a:solidFill>
                <a:srgbClr val="00000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partyPoint2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Complete User Profile   | </a:t>
            </a:r>
            <a:r>
              <a:rPr lang="fa-IR" sz="1000" dirty="0">
                <a:solidFill>
                  <a:srgbClr val="000000"/>
                </a:solidFill>
                <a:latin typeface="Cascadia Mono" panose="020B0609020000020004" pitchFamily="49" charset="0"/>
              </a:rPr>
              <a:t>تکمیل پروفایل کاربری</a:t>
            </a:r>
            <a:endParaRPr lang="en-US" sz="100" dirty="0">
              <a:solidFill>
                <a:srgbClr val="000000"/>
              </a:solidFill>
              <a:latin typeface="Cascadia Mono" panose="020B0609020000020004" pitchFamily="49" charset="0"/>
            </a:endParaRPr>
          </a:p>
          <a:p>
            <a:pPr marL="0" indent="0">
              <a:buNone/>
            </a:pPr>
            <a:endParaRPr lang="en-US" sz="1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14323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380-30D9-3976-BDA5-553020ED267E}"/>
              </a:ext>
            </a:extLst>
          </p:cNvPr>
          <p:cNvSpPr>
            <a:spLocks noGrp="1"/>
          </p:cNvSpPr>
          <p:nvPr>
            <p:ph type="title"/>
          </p:nvPr>
        </p:nvSpPr>
        <p:spPr/>
        <p:txBody>
          <a:bodyPr/>
          <a:lstStyle/>
          <a:p>
            <a:r>
              <a:rPr lang="en-US" b="1" dirty="0"/>
              <a:t>Scenario: Entity Definition -&gt; P.34</a:t>
            </a:r>
            <a:r>
              <a:rPr lang="en-US" b="1" dirty="0">
                <a:solidFill>
                  <a:srgbClr val="FF0000"/>
                </a:solidFill>
              </a:rPr>
              <a:t>?</a:t>
            </a:r>
          </a:p>
        </p:txBody>
      </p:sp>
      <p:sp>
        <p:nvSpPr>
          <p:cNvPr id="3" name="Content Placeholder 2">
            <a:extLst>
              <a:ext uri="{FF2B5EF4-FFF2-40B4-BE49-F238E27FC236}">
                <a16:creationId xmlns:a16="http://schemas.microsoft.com/office/drawing/2014/main" id="{E63242D8-633C-BF6B-5C3D-C2A44E94F5F9}"/>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82337B06-52ED-5C33-D379-C377C7969B3F}"/>
              </a:ext>
            </a:extLst>
          </p:cNvPr>
          <p:cNvGraphicFramePr>
            <a:graphicFrameLocks noGrp="1"/>
          </p:cNvGraphicFramePr>
          <p:nvPr>
            <p:extLst>
              <p:ext uri="{D42A27DB-BD31-4B8C-83A1-F6EECF244321}">
                <p14:modId xmlns:p14="http://schemas.microsoft.com/office/powerpoint/2010/main" val="357481673"/>
              </p:ext>
            </p:extLst>
          </p:nvPr>
        </p:nvGraphicFramePr>
        <p:xfrm>
          <a:off x="914400" y="1856528"/>
          <a:ext cx="10363200" cy="2306744"/>
        </p:xfrm>
        <a:graphic>
          <a:graphicData uri="http://schemas.openxmlformats.org/drawingml/2006/table">
            <a:tbl>
              <a:tblPr firstRow="1" bandRow="1">
                <a:tableStyleId>{5C22544A-7EE6-4342-B048-85BDC9FD1C3A}</a:tableStyleId>
              </a:tblPr>
              <a:tblGrid>
                <a:gridCol w="402225">
                  <a:extLst>
                    <a:ext uri="{9D8B030D-6E8A-4147-A177-3AD203B41FA5}">
                      <a16:colId xmlns:a16="http://schemas.microsoft.com/office/drawing/2014/main" val="498671428"/>
                    </a:ext>
                  </a:extLst>
                </a:gridCol>
                <a:gridCol w="2131425">
                  <a:extLst>
                    <a:ext uri="{9D8B030D-6E8A-4147-A177-3AD203B41FA5}">
                      <a16:colId xmlns:a16="http://schemas.microsoft.com/office/drawing/2014/main" val="259621598"/>
                    </a:ext>
                  </a:extLst>
                </a:gridCol>
                <a:gridCol w="1076325">
                  <a:extLst>
                    <a:ext uri="{9D8B030D-6E8A-4147-A177-3AD203B41FA5}">
                      <a16:colId xmlns:a16="http://schemas.microsoft.com/office/drawing/2014/main" val="3289617555"/>
                    </a:ext>
                  </a:extLst>
                </a:gridCol>
                <a:gridCol w="1000125">
                  <a:extLst>
                    <a:ext uri="{9D8B030D-6E8A-4147-A177-3AD203B41FA5}">
                      <a16:colId xmlns:a16="http://schemas.microsoft.com/office/drawing/2014/main" val="1335603971"/>
                    </a:ext>
                  </a:extLst>
                </a:gridCol>
                <a:gridCol w="1209675">
                  <a:extLst>
                    <a:ext uri="{9D8B030D-6E8A-4147-A177-3AD203B41FA5}">
                      <a16:colId xmlns:a16="http://schemas.microsoft.com/office/drawing/2014/main" val="2951099926"/>
                    </a:ext>
                  </a:extLst>
                </a:gridCol>
                <a:gridCol w="752475">
                  <a:extLst>
                    <a:ext uri="{9D8B030D-6E8A-4147-A177-3AD203B41FA5}">
                      <a16:colId xmlns:a16="http://schemas.microsoft.com/office/drawing/2014/main" val="1645628392"/>
                    </a:ext>
                  </a:extLst>
                </a:gridCol>
                <a:gridCol w="3790950">
                  <a:extLst>
                    <a:ext uri="{9D8B030D-6E8A-4147-A177-3AD203B41FA5}">
                      <a16:colId xmlns:a16="http://schemas.microsoft.com/office/drawing/2014/main" val="3553834742"/>
                    </a:ext>
                  </a:extLst>
                </a:gridCol>
              </a:tblGrid>
              <a:tr h="366184">
                <a:tc>
                  <a:txBody>
                    <a:bodyPr/>
                    <a:lstStyle/>
                    <a:p>
                      <a:r>
                        <a:rPr lang="en-US" sz="1400" dirty="0"/>
                        <a:t>#</a:t>
                      </a:r>
                    </a:p>
                  </a:txBody>
                  <a:tcPr/>
                </a:tc>
                <a:tc>
                  <a:txBody>
                    <a:bodyPr/>
                    <a:lstStyle/>
                    <a:p>
                      <a:r>
                        <a:rPr lang="en-US" sz="1200" dirty="0"/>
                        <a:t>Entity Type</a:t>
                      </a:r>
                    </a:p>
                  </a:txBody>
                  <a:tcPr/>
                </a:tc>
                <a:tc>
                  <a:txBody>
                    <a:bodyPr/>
                    <a:lstStyle/>
                    <a:p>
                      <a:pPr algn="ctr"/>
                      <a:r>
                        <a:rPr lang="en-US" sz="1200" dirty="0"/>
                        <a:t>Pre-Saved</a:t>
                      </a:r>
                    </a:p>
                  </a:txBody>
                  <a:tcPr/>
                </a:tc>
                <a:tc>
                  <a:txBody>
                    <a:bodyPr/>
                    <a:lstStyle/>
                    <a:p>
                      <a:pPr algn="ctr"/>
                      <a:r>
                        <a:rPr lang="en-US" sz="1200" dirty="0"/>
                        <a:t>Dependency</a:t>
                      </a:r>
                    </a:p>
                  </a:txBody>
                  <a:tcPr/>
                </a:tc>
                <a:tc>
                  <a:txBody>
                    <a:bodyPr/>
                    <a:lstStyle/>
                    <a:p>
                      <a:pPr algn="ctr"/>
                      <a:r>
                        <a:rPr lang="en-US" sz="1200" dirty="0"/>
                        <a:t>Operation</a:t>
                      </a:r>
                    </a:p>
                  </a:txBody>
                  <a:tcPr/>
                </a:tc>
                <a:tc>
                  <a:txBody>
                    <a:bodyPr/>
                    <a:lstStyle/>
                    <a:p>
                      <a:pPr algn="ctr"/>
                      <a:r>
                        <a:rPr lang="en-US" sz="1200" dirty="0"/>
                        <a:t>Step</a:t>
                      </a:r>
                    </a:p>
                  </a:txBody>
                  <a:tcPr/>
                </a:tc>
                <a:tc>
                  <a:txBody>
                    <a:bodyPr/>
                    <a:lstStyle/>
                    <a:p>
                      <a:pPr algn="ctr"/>
                      <a:r>
                        <a:rPr lang="en-US" sz="1200" dirty="0"/>
                        <a:t>Description</a:t>
                      </a:r>
                    </a:p>
                  </a:txBody>
                  <a:tcPr/>
                </a:tc>
                <a:extLst>
                  <a:ext uri="{0D108BD9-81ED-4DB2-BD59-A6C34878D82A}">
                    <a16:rowId xmlns:a16="http://schemas.microsoft.com/office/drawing/2014/main" val="1825836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Entity registered in the system</a:t>
                      </a:r>
                    </a:p>
                  </a:txBody>
                  <a:tcPr/>
                </a:tc>
                <a:tc>
                  <a:txBody>
                    <a:bodyPr/>
                    <a:lstStyle/>
                    <a:p>
                      <a:pPr algn="ctr"/>
                      <a:r>
                        <a:rPr lang="en-US" sz="1200" dirty="0"/>
                        <a:t>Y</a:t>
                      </a:r>
                    </a:p>
                  </a:txBody>
                  <a:tcPr/>
                </a:tc>
                <a:tc>
                  <a:txBody>
                    <a:bodyPr/>
                    <a:lstStyle/>
                    <a:p>
                      <a:pPr algn="ctr"/>
                      <a:endParaRPr lang="en-US" dirty="0"/>
                    </a:p>
                  </a:txBody>
                  <a:tcPr/>
                </a:tc>
                <a:tc>
                  <a:txBody>
                    <a:bodyPr/>
                    <a:lstStyle/>
                    <a:p>
                      <a:pPr algn="ctr"/>
                      <a:r>
                        <a:rPr lang="en-US" sz="1400" dirty="0"/>
                        <a:t>Y</a:t>
                      </a:r>
                    </a:p>
                  </a:txBody>
                  <a:tcPr/>
                </a:tc>
                <a:tc>
                  <a:txBody>
                    <a:bodyPr/>
                    <a:lstStyle/>
                    <a:p>
                      <a:pPr algn="ctr"/>
                      <a:r>
                        <a:rPr lang="en-US" sz="1200" b="0" dirty="0"/>
                        <a:t>Define</a:t>
                      </a:r>
                    </a:p>
                  </a:txBody>
                  <a:tcPr/>
                </a:tc>
                <a:tc>
                  <a:txBody>
                    <a:bodyPr/>
                    <a:lstStyle/>
                    <a:p>
                      <a:pPr algn="ctr"/>
                      <a:endParaRPr lang="en-US" dirty="0"/>
                    </a:p>
                  </a:txBody>
                  <a:tcPr/>
                </a:tc>
                <a:extLst>
                  <a:ext uri="{0D108BD9-81ED-4DB2-BD59-A6C34878D82A}">
                    <a16:rowId xmlns:a16="http://schemas.microsoft.com/office/drawing/2014/main" val="24103319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Defined entities</a:t>
                      </a:r>
                    </a:p>
                  </a:txBody>
                  <a:tcPr/>
                </a:tc>
                <a:tc>
                  <a:txBody>
                    <a:bodyPr/>
                    <a:lstStyle/>
                    <a:p>
                      <a:pPr algn="ctr"/>
                      <a:r>
                        <a:rPr lang="en-US" sz="1200" dirty="0"/>
                        <a:t>N</a:t>
                      </a:r>
                    </a:p>
                  </a:txBody>
                  <a:tcPr/>
                </a:tc>
                <a:tc>
                  <a:txBody>
                    <a:bodyPr/>
                    <a:lstStyle/>
                    <a:p>
                      <a:pPr algn="ctr"/>
                      <a:endParaRPr lang="en-US" dirty="0"/>
                    </a:p>
                  </a:txBody>
                  <a:tcPr/>
                </a:tc>
                <a:tc>
                  <a:txBody>
                    <a:bodyPr/>
                    <a:lstStyle/>
                    <a:p>
                      <a:pPr algn="ctr"/>
                      <a:r>
                        <a:rPr lang="en-US" sz="1400" dirty="0"/>
                        <a:t>Y </a:t>
                      </a:r>
                    </a:p>
                    <a:p>
                      <a:pPr algn="ctr"/>
                      <a:r>
                        <a:rPr lang="en-US" sz="1200" dirty="0"/>
                        <a:t>with Step</a:t>
                      </a:r>
                      <a:endParaRPr lang="en-US" sz="1400" dirty="0"/>
                    </a:p>
                  </a:txBody>
                  <a:tcPr/>
                </a:tc>
                <a:tc>
                  <a:txBody>
                    <a:bodyPr/>
                    <a:lstStyle/>
                    <a:p>
                      <a:pPr algn="ctr"/>
                      <a:r>
                        <a:rPr lang="en-US" sz="1200" b="0" dirty="0"/>
                        <a:t>Register</a:t>
                      </a:r>
                    </a:p>
                  </a:txBody>
                  <a:tcPr/>
                </a:tc>
                <a:tc>
                  <a:txBody>
                    <a:bodyPr/>
                    <a:lstStyle/>
                    <a:p>
                      <a:pPr algn="ctr"/>
                      <a:r>
                        <a:rPr lang="en-US" sz="1200" dirty="0"/>
                        <a:t>e.g. It is not possible to place a sale order for a person that the person's information is not yet stored in the system</a:t>
                      </a:r>
                    </a:p>
                  </a:txBody>
                  <a:tcPr/>
                </a:tc>
                <a:extLst>
                  <a:ext uri="{0D108BD9-81ED-4DB2-BD59-A6C34878D82A}">
                    <a16:rowId xmlns:a16="http://schemas.microsoft.com/office/drawing/2014/main" val="139388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Dependent entities</a:t>
                      </a:r>
                    </a:p>
                  </a:txBody>
                  <a:tcPr/>
                </a:tc>
                <a:tc>
                  <a:txBody>
                    <a:bodyPr/>
                    <a:lstStyle/>
                    <a:p>
                      <a:pPr algn="ctr"/>
                      <a:r>
                        <a:rPr lang="en-US" sz="1200" dirty="0"/>
                        <a:t>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1</a:t>
                      </a:r>
                    </a:p>
                  </a:txBody>
                  <a:tcPr/>
                </a:tc>
                <a:tc>
                  <a:txBody>
                    <a:bodyPr/>
                    <a:lstStyle/>
                    <a:p>
                      <a:pPr algn="ctr"/>
                      <a:r>
                        <a:rPr lang="en-US" sz="1400" dirty="0"/>
                        <a:t>Y </a:t>
                      </a:r>
                    </a:p>
                    <a:p>
                      <a:pPr algn="ctr"/>
                      <a:r>
                        <a:rPr lang="en-US" sz="1100" dirty="0"/>
                        <a:t>with Dependency</a:t>
                      </a:r>
                    </a:p>
                  </a:txBody>
                  <a:tcPr/>
                </a:tc>
                <a:tc>
                  <a:txBody>
                    <a:bodyPr/>
                    <a:lstStyle/>
                    <a:p>
                      <a:pPr algn="ctr"/>
                      <a:r>
                        <a:rPr lang="en-US" sz="1200" b="0" dirty="0"/>
                        <a:t>Define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e.g. Storing educational documents requires </a:t>
                      </a:r>
                      <a:r>
                        <a:rPr lang="en-US" sz="1200" b="1" dirty="0"/>
                        <a:t>personal </a:t>
                      </a:r>
                      <a:r>
                        <a:rPr lang="en-US" sz="1200" b="0" dirty="0"/>
                        <a:t>storage</a:t>
                      </a:r>
                      <a:r>
                        <a:rPr lang="fa-IR" sz="1200" b="0" dirty="0"/>
                        <a:t> </a:t>
                      </a:r>
                      <a:r>
                        <a:rPr lang="en-US" sz="1200" dirty="0"/>
                        <a:t>at the first.</a:t>
                      </a:r>
                    </a:p>
                  </a:txBody>
                  <a:tcPr/>
                </a:tc>
                <a:extLst>
                  <a:ext uri="{0D108BD9-81ED-4DB2-BD59-A6C34878D82A}">
                    <a16:rowId xmlns:a16="http://schemas.microsoft.com/office/drawing/2014/main" val="126006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Predefined entities </a:t>
                      </a:r>
                      <a:r>
                        <a:rPr lang="en-US" sz="1600" dirty="0">
                          <a:solidFill>
                            <a:srgbClr val="C00000"/>
                          </a:solidFill>
                        </a:rPr>
                        <a:t>?</a:t>
                      </a:r>
                      <a:endParaRPr lang="en-US" sz="1200" dirty="0">
                        <a:solidFill>
                          <a:srgbClr val="C00000"/>
                        </a:solidFill>
                      </a:endParaRPr>
                    </a:p>
                  </a:txBody>
                  <a:tcPr/>
                </a:tc>
                <a:tc>
                  <a:txBody>
                    <a:bodyPr/>
                    <a:lstStyle/>
                    <a:p>
                      <a:pPr algn="ctr"/>
                      <a:r>
                        <a:rPr lang="en-US" sz="1200" dirty="0"/>
                        <a:t>Y</a:t>
                      </a:r>
                    </a:p>
                  </a:txBody>
                  <a:tcPr/>
                </a:tc>
                <a:tc>
                  <a:txBody>
                    <a:bodyPr/>
                    <a:lstStyle/>
                    <a:p>
                      <a:endParaRPr lang="en-US" dirty="0"/>
                    </a:p>
                  </a:txBody>
                  <a:tcPr/>
                </a:tc>
                <a:tc>
                  <a:txBody>
                    <a:bodyPr/>
                    <a:lstStyle/>
                    <a:p>
                      <a:pPr algn="ctr"/>
                      <a:endParaRPr lang="en-US" dirty="0"/>
                    </a:p>
                  </a:txBody>
                  <a:tcPr/>
                </a:tc>
                <a:tc>
                  <a:txBody>
                    <a:bodyPr/>
                    <a:lstStyle/>
                    <a:p>
                      <a:pPr algn="ctr"/>
                      <a:r>
                        <a:rPr lang="en-US" sz="1200" b="0" dirty="0"/>
                        <a:t>Search</a:t>
                      </a:r>
                    </a:p>
                  </a:txBody>
                  <a:tcPr/>
                </a:tc>
                <a:tc>
                  <a:txBody>
                    <a:bodyPr/>
                    <a:lstStyle/>
                    <a:p>
                      <a:pPr algn="ctr"/>
                      <a:r>
                        <a:rPr lang="en-US" sz="1200" b="1" dirty="0"/>
                        <a:t>Seed data</a:t>
                      </a:r>
                      <a:r>
                        <a:rPr lang="en-US" sz="1200" dirty="0"/>
                        <a:t>, register data with </a:t>
                      </a:r>
                      <a:r>
                        <a:rPr lang="en-US" sz="1200" b="1" dirty="0"/>
                        <a:t>System Defined</a:t>
                      </a:r>
                      <a:r>
                        <a:rPr lang="en-US" sz="1200" dirty="0"/>
                        <a:t>, Base data, Defined data in </a:t>
                      </a:r>
                      <a:r>
                        <a:rPr lang="en-US" sz="1200" b="1" dirty="0"/>
                        <a:t>BC</a:t>
                      </a:r>
                    </a:p>
                  </a:txBody>
                  <a:tcPr/>
                </a:tc>
                <a:extLst>
                  <a:ext uri="{0D108BD9-81ED-4DB2-BD59-A6C34878D82A}">
                    <a16:rowId xmlns:a16="http://schemas.microsoft.com/office/drawing/2014/main" val="477460545"/>
                  </a:ext>
                </a:extLst>
              </a:tr>
            </a:tbl>
          </a:graphicData>
        </a:graphic>
      </p:graphicFrame>
    </p:spTree>
    <p:extLst>
      <p:ext uri="{BB962C8B-B14F-4D97-AF65-F5344CB8AC3E}">
        <p14:creationId xmlns:p14="http://schemas.microsoft.com/office/powerpoint/2010/main" val="1074965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CF97-8CC0-F737-955A-A37DD905D602}"/>
              </a:ext>
            </a:extLst>
          </p:cNvPr>
          <p:cNvSpPr>
            <a:spLocks noGrp="1"/>
          </p:cNvSpPr>
          <p:nvPr>
            <p:ph type="title"/>
          </p:nvPr>
        </p:nvSpPr>
        <p:spPr/>
        <p:txBody>
          <a:bodyPr/>
          <a:lstStyle/>
          <a:p>
            <a:r>
              <a:rPr lang="en-US" b="1" dirty="0"/>
              <a:t>Scenario: Given-&gt; Entity Registration Step</a:t>
            </a:r>
          </a:p>
        </p:txBody>
      </p:sp>
      <p:sp>
        <p:nvSpPr>
          <p:cNvPr id="3" name="Content Placeholder 2">
            <a:extLst>
              <a:ext uri="{FF2B5EF4-FFF2-40B4-BE49-F238E27FC236}">
                <a16:creationId xmlns:a16="http://schemas.microsoft.com/office/drawing/2014/main" id="{DCC74879-FC1E-35D7-ABCB-4CD32D96B2DB}"/>
              </a:ext>
            </a:extLst>
          </p:cNvPr>
          <p:cNvSpPr>
            <a:spLocks noGrp="1"/>
          </p:cNvSpPr>
          <p:nvPr>
            <p:ph idx="1"/>
          </p:nvPr>
        </p:nvSpPr>
        <p:spPr/>
        <p:txBody>
          <a:bodyPr>
            <a:normAutofit/>
          </a:bodyPr>
          <a:lstStyle/>
          <a:p>
            <a:pPr marL="0" indent="0">
              <a:lnSpc>
                <a:spcPct val="150000"/>
              </a:lnSpc>
              <a:spcBef>
                <a:spcPts val="0"/>
              </a:spcBef>
              <a:buNone/>
            </a:pPr>
            <a:r>
              <a:rPr lang="en-US" sz="1400" dirty="0">
                <a:solidFill>
                  <a:srgbClr val="0070C0"/>
                </a:solidFill>
                <a:latin typeface="Consolas" panose="020B0609020204030204" pitchFamily="49" charset="0"/>
                <a:ea typeface="Times New Roman" panose="02020603050405020304" pitchFamily="18" charset="0"/>
                <a:cs typeface="B Lotus"/>
              </a:rPr>
              <a:t>1</a:t>
            </a: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registered the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800" kern="1200" dirty="0">
                <a:solidFill>
                  <a:srgbClr val="CE9178"/>
                </a:solidFill>
                <a:effectLst/>
                <a:latin typeface="Consolas" panose="020B0609020204030204" pitchFamily="49" charset="0"/>
                <a:ea typeface="Times New Roman" panose="02020603050405020304" pitchFamily="18" charset="0"/>
                <a:cs typeface="B Lotus"/>
              </a:rPr>
              <a:t>      </a:t>
            </a:r>
            <a:r>
              <a:rPr lang="en-US" sz="13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300" dirty="0">
              <a:effectLst/>
              <a:latin typeface="Times New Roman" panose="02020603050405020304" pitchFamily="18" charset="0"/>
              <a:ea typeface="Times New Roman" panose="02020603050405020304" pitchFamily="18" charset="0"/>
            </a:endParaRPr>
          </a:p>
          <a:p>
            <a:pPr marL="0" indent="0">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 Given</a:t>
            </a:r>
            <a:r>
              <a:rPr lang="en-US" sz="900" b="1" dirty="0">
                <a:solidFill>
                  <a:schemeClr val="bg2">
                    <a:lumMod val="50000"/>
                  </a:schemeClr>
                </a:solidFill>
                <a:latin typeface="Cascadia Mono" panose="020B0609020000020004" pitchFamily="49" charset="0"/>
              </a:rPr>
              <a:t> </a:t>
            </a:r>
            <a:r>
              <a:rPr lang="en-US" sz="1200" b="1" dirty="0">
                <a:solidFill>
                  <a:schemeClr val="bg2">
                    <a:lumMod val="50000"/>
                  </a:schemeClr>
                </a:solidFill>
                <a:latin typeface="Cascadia Mono" panose="020B0609020000020004" pitchFamily="49" charset="0"/>
              </a:rPr>
              <a:t>Some party relation types have been registered like:</a:t>
            </a:r>
          </a:p>
          <a:p>
            <a:pPr marL="0" indent="0">
              <a:buNone/>
            </a:pPr>
            <a:r>
              <a:rPr lang="en-US" sz="1200" b="1" dirty="0">
                <a:solidFill>
                  <a:schemeClr val="bg2">
                    <a:lumMod val="50000"/>
                  </a:schemeClr>
                </a:solidFill>
                <a:latin typeface="Cascadia Mono" panose="020B0609020000020004" pitchFamily="49" charset="0"/>
              </a:rPr>
              <a:t>     Given I have registered the currency: '</a:t>
            </a:r>
            <a:r>
              <a:rPr lang="en-US" sz="1200" b="1" dirty="0" err="1">
                <a:solidFill>
                  <a:schemeClr val="bg2">
                    <a:lumMod val="50000"/>
                  </a:schemeClr>
                </a:solidFill>
                <a:latin typeface="Cascadia Mono" panose="020B0609020000020004" pitchFamily="49" charset="0"/>
              </a:rPr>
              <a:t>myCurrency</a:t>
            </a:r>
            <a:r>
              <a:rPr lang="en-US" sz="1200" b="1" dirty="0">
                <a:solidFill>
                  <a:schemeClr val="bg2">
                    <a:lumMod val="50000"/>
                  </a:schemeClr>
                </a:solidFill>
                <a:latin typeface="Cascadia Mono" panose="020B0609020000020004" pitchFamily="49" charset="0"/>
              </a:rPr>
              <a:t>' like:</a:t>
            </a:r>
          </a:p>
          <a:p>
            <a:pPr marL="0" indent="0">
              <a:buNone/>
            </a:pPr>
            <a:endParaRPr lang="en-US" sz="1200" b="1" dirty="0">
              <a:solidFill>
                <a:schemeClr val="bg2">
                  <a:lumMod val="50000"/>
                </a:schemeClr>
              </a:solidFill>
              <a:latin typeface="Cascadia Mono" panose="020B0609020000020004" pitchFamily="49" charset="0"/>
            </a:endParaRPr>
          </a:p>
          <a:p>
            <a:pPr marL="0" marR="0" indent="0">
              <a:lnSpc>
                <a:spcPct val="15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 </a:t>
            </a:r>
            <a:r>
              <a:rPr lang="en-US" sz="1600" dirty="0">
                <a:effectLst/>
                <a:latin typeface="Calibri" panose="020F0502020204030204" pitchFamily="34" charset="0"/>
                <a:ea typeface="Times New Roman" panose="02020603050405020304" pitchFamily="18" charset="0"/>
                <a:cs typeface="B Lotus"/>
              </a:rPr>
              <a:t>have been registered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registered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endParaRPr lang="en-US" sz="16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indent="0">
              <a:buNone/>
            </a:pPr>
            <a:r>
              <a:rPr lang="en-US" sz="1200" b="1" dirty="0">
                <a:solidFill>
                  <a:schemeClr val="bg2">
                    <a:lumMod val="50000"/>
                  </a:schemeClr>
                </a:solidFill>
                <a:latin typeface="Cascadia Mono" panose="020B0609020000020004" pitchFamily="49" charset="0"/>
              </a:rPr>
              <a:t>e.g. Some currencies have been registered like:</a:t>
            </a:r>
          </a:p>
          <a:p>
            <a:pPr marL="0" marR="0" indent="0">
              <a:lnSpc>
                <a:spcPts val="1425"/>
              </a:lnSpc>
              <a:spcBef>
                <a:spcPts val="0"/>
              </a:spcBef>
              <a:spcAft>
                <a:spcPts val="0"/>
              </a:spcAft>
              <a:buNone/>
            </a:pPr>
            <a:endParaRPr lang="en-US" sz="12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buNone/>
            </a:pPr>
            <a:endParaRPr lang="en-US" sz="1400" kern="1200" dirty="0">
              <a:solidFill>
                <a:srgbClr val="CE9178"/>
              </a:solidFill>
              <a:effectLst/>
              <a:latin typeface="Consolas" panose="020B0609020204030204" pitchFamily="49" charset="0"/>
              <a:ea typeface="Times New Roman" panose="02020603050405020304" pitchFamily="18" charset="0"/>
              <a:cs typeface="B Lotus"/>
            </a:endParaRPr>
          </a:p>
        </p:txBody>
      </p:sp>
    </p:spTree>
    <p:extLst>
      <p:ext uri="{BB962C8B-B14F-4D97-AF65-F5344CB8AC3E}">
        <p14:creationId xmlns:p14="http://schemas.microsoft.com/office/powerpoint/2010/main" val="4214845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2B4B-74F2-04AF-4B03-C8B145200872}"/>
              </a:ext>
            </a:extLst>
          </p:cNvPr>
          <p:cNvSpPr>
            <a:spLocks noGrp="1"/>
          </p:cNvSpPr>
          <p:nvPr>
            <p:ph type="title"/>
          </p:nvPr>
        </p:nvSpPr>
        <p:spPr/>
        <p:txBody>
          <a:bodyPr/>
          <a:lstStyle/>
          <a:p>
            <a:r>
              <a:rPr lang="en-US" b="1" dirty="0"/>
              <a:t>Scenario: Given-&gt; Entity Definition Step</a:t>
            </a:r>
          </a:p>
        </p:txBody>
      </p:sp>
      <p:sp>
        <p:nvSpPr>
          <p:cNvPr id="3" name="Content Placeholder 2">
            <a:extLst>
              <a:ext uri="{FF2B5EF4-FFF2-40B4-BE49-F238E27FC236}">
                <a16:creationId xmlns:a16="http://schemas.microsoft.com/office/drawing/2014/main" id="{6A9B27E9-97D7-175E-77BC-3F3DF0D0A735}"/>
              </a:ext>
            </a:extLst>
          </p:cNvPr>
          <p:cNvSpPr>
            <a:spLocks noGrp="1"/>
          </p:cNvSpPr>
          <p:nvPr>
            <p:ph idx="1"/>
          </p:nvPr>
        </p:nvSpPr>
        <p:spPr>
          <a:xfrm>
            <a:off x="838200" y="1825624"/>
            <a:ext cx="10515600" cy="5032375"/>
          </a:xfrm>
        </p:spPr>
        <p:txBody>
          <a:bodyPr>
            <a:normAutofit/>
          </a:bodyPr>
          <a:lstStyle/>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{object}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9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a:t>
            </a:r>
            <a:r>
              <a:rPr lang="en-US" sz="1050" b="1"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Some </a:t>
            </a:r>
            <a:r>
              <a:rPr lang="en-US" sz="1100" b="1" u="sng" dirty="0">
                <a:solidFill>
                  <a:schemeClr val="bg2">
                    <a:lumMod val="50000"/>
                  </a:schemeClr>
                </a:solidFill>
                <a:latin typeface="Cascadia Mono" panose="020B0609020000020004" pitchFamily="49" charset="0"/>
              </a:rPr>
              <a:t>party point </a:t>
            </a:r>
            <a:r>
              <a:rPr lang="en-US" sz="1100" dirty="0">
                <a:solidFill>
                  <a:schemeClr val="bg2">
                    <a:lumMod val="50000"/>
                  </a:schemeClr>
                </a:solidFill>
                <a:latin typeface="Cascadia Mono" panose="020B0609020000020004" pitchFamily="49" charset="0"/>
              </a:rPr>
              <a:t>parameter value have been defined as: </a:t>
            </a:r>
            <a:r>
              <a:rPr lang="en-US" sz="1100" b="1" u="sng" dirty="0">
                <a:solidFill>
                  <a:schemeClr val="bg2">
                    <a:lumMod val="50000"/>
                  </a:schemeClr>
                </a:solidFill>
                <a:latin typeface="Cascadia Mono" panose="020B0609020000020004" pitchFamily="49" charset="0"/>
              </a:rPr>
              <a:t>'values2</a:t>
            </a:r>
            <a:r>
              <a:rPr lang="en-US" sz="1100" u="sng"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like:</a:t>
            </a:r>
          </a:p>
          <a:p>
            <a:pPr marL="0" indent="0">
              <a:buNone/>
            </a:pPr>
            <a:endParaRPr lang="en-US" sz="1200" dirty="0">
              <a:solidFill>
                <a:schemeClr val="bg2">
                  <a:lumMod val="50000"/>
                </a:schemeClr>
              </a:solidFill>
              <a:latin typeface="Cascadia Mono" panose="020B0609020000020004" pitchFamily="49" charset="0"/>
            </a:endParaRPr>
          </a:p>
          <a:p>
            <a:pPr marL="0" indent="0">
              <a:lnSpc>
                <a:spcPts val="1425"/>
              </a:lnSpc>
              <a:spcBef>
                <a:spcPts val="0"/>
              </a:spcBef>
              <a:buNone/>
            </a:pPr>
            <a:r>
              <a:rPr lang="en-US" sz="1400" dirty="0">
                <a:latin typeface="Calibri" panose="020F0502020204030204" pitchFamily="34" charset="0"/>
              </a:rPr>
              <a:t>Considering that its model is a single entity, but it can be used to define several variables. This step is a subset of the definition step.(</a:t>
            </a:r>
            <a:r>
              <a:rPr lang="en-US" sz="1400" dirty="0">
                <a:solidFill>
                  <a:srgbClr val="FF0000"/>
                </a:solidFill>
                <a:latin typeface="Calibri" panose="020F0502020204030204" pitchFamily="34" charset="0"/>
              </a:rPr>
              <a:t>P:40</a:t>
            </a:r>
            <a:r>
              <a:rPr lang="en-US" sz="1400" dirty="0">
                <a:latin typeface="Calibri" panose="020F0502020204030204" pitchFamily="34" charset="0"/>
              </a:rPr>
              <a:t>)</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{objects} have been defined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defined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endParaRPr lang="en-US" sz="1200" dirty="0">
              <a:effectLst/>
              <a:latin typeface="Calibri" panose="020F0502020204030204" pitchFamily="34" charset="0"/>
              <a:ea typeface="Times New Roman" panose="02020603050405020304" pitchFamily="18" charset="0"/>
              <a:cs typeface="B Lotus"/>
            </a:endParaRPr>
          </a:p>
          <a:p>
            <a:pPr marL="0" indent="0">
              <a:lnSpc>
                <a:spcPts val="1425"/>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200" b="1" dirty="0" err="1">
                <a:solidFill>
                  <a:schemeClr val="bg2">
                    <a:lumMod val="50000"/>
                  </a:schemeClr>
                </a:solidFill>
                <a:latin typeface="Cascadia Mono" panose="020B0609020000020004" pitchFamily="49" charset="0"/>
              </a:rPr>
              <a:t>e.g</a:t>
            </a:r>
            <a:r>
              <a:rPr lang="en-US" sz="1200" b="1" dirty="0">
                <a:solidFill>
                  <a:schemeClr val="bg2">
                    <a:lumMod val="50000"/>
                  </a:schemeClr>
                </a:solidFill>
                <a:latin typeface="Cascadia Mono" panose="020B0609020000020004" pitchFamily="49" charset="0"/>
              </a:rPr>
              <a:t> Given Some </a:t>
            </a:r>
            <a:r>
              <a:rPr lang="en-US" sz="1200" b="1" u="sng" dirty="0">
                <a:solidFill>
                  <a:schemeClr val="bg2">
                    <a:lumMod val="50000"/>
                  </a:schemeClr>
                </a:solidFill>
                <a:latin typeface="Cascadia Mono" panose="020B0609020000020004" pitchFamily="49" charset="0"/>
              </a:rPr>
              <a:t>exceptions</a:t>
            </a:r>
            <a:r>
              <a:rPr lang="en-US" sz="1200" b="1" dirty="0">
                <a:solidFill>
                  <a:schemeClr val="bg2">
                    <a:lumMod val="50000"/>
                  </a:schemeClr>
                </a:solidFill>
                <a:latin typeface="Cascadia Mono" panose="020B0609020000020004" pitchFamily="49" charset="0"/>
              </a:rPr>
              <a:t> messages have been defined like:</a:t>
            </a:r>
          </a:p>
          <a:p>
            <a:pPr marL="0" indent="0">
              <a:lnSpc>
                <a:spcPts val="1425"/>
              </a:lnSpc>
              <a:spcBef>
                <a:spcPts val="0"/>
              </a:spcBef>
              <a:buNone/>
            </a:pPr>
            <a:endParaRPr lang="en-US" sz="1200" b="1" dirty="0">
              <a:solidFill>
                <a:schemeClr val="bg2">
                  <a:lumMod val="50000"/>
                </a:schemeClr>
              </a:solidFill>
              <a:latin typeface="Cascadia Mono" panose="020B0609020000020004" pitchFamily="49" charset="0"/>
            </a:endParaRPr>
          </a:p>
          <a:p>
            <a:pPr marL="0" marR="0" indent="0">
              <a:lnSpc>
                <a:spcPts val="1425"/>
              </a:lnSpc>
              <a:spcBef>
                <a:spcPts val="0"/>
              </a:spcBef>
              <a:spcAft>
                <a:spcPts val="0"/>
              </a:spcAft>
              <a:buNone/>
            </a:pPr>
            <a:r>
              <a:rPr lang="en-US" sz="1100" b="1" dirty="0">
                <a:solidFill>
                  <a:schemeClr val="bg2">
                    <a:lumMod val="50000"/>
                  </a:schemeClr>
                </a:solidFill>
                <a:latin typeface="Cascadia Mono" panose="020B0609020000020004" pitchFamily="49" charset="0"/>
              </a:rPr>
              <a:t>    Given Some </a:t>
            </a:r>
            <a:r>
              <a:rPr lang="en-US" sz="1100" b="1" u="sng" dirty="0">
                <a:solidFill>
                  <a:schemeClr val="bg2">
                    <a:lumMod val="50000"/>
                  </a:schemeClr>
                </a:solidFill>
                <a:latin typeface="Cascadia Mono" panose="020B0609020000020004" pitchFamily="49" charset="0"/>
              </a:rPr>
              <a:t>party points </a:t>
            </a:r>
            <a:r>
              <a:rPr lang="en-US" sz="1100" b="1" dirty="0">
                <a:solidFill>
                  <a:schemeClr val="bg2">
                    <a:lumMod val="50000"/>
                  </a:schemeClr>
                </a:solidFill>
                <a:latin typeface="Cascadia Mono" panose="020B0609020000020004" pitchFamily="49" charset="0"/>
              </a:rPr>
              <a:t>have been defined as: </a:t>
            </a:r>
            <a:r>
              <a:rPr lang="en-US" sz="1100" b="1" u="sng" dirty="0">
                <a:solidFill>
                  <a:schemeClr val="bg2">
                    <a:lumMod val="50000"/>
                  </a:schemeClr>
                </a:solidFill>
                <a:latin typeface="Cascadia Mono" panose="020B0609020000020004" pitchFamily="49" charset="0"/>
              </a:rPr>
              <a:t>'</a:t>
            </a:r>
            <a:r>
              <a:rPr lang="en-US" sz="1100" b="1" u="sng" dirty="0" err="1">
                <a:solidFill>
                  <a:schemeClr val="bg2">
                    <a:lumMod val="50000"/>
                  </a:schemeClr>
                </a:solidFill>
                <a:latin typeface="Cascadia Mono" panose="020B0609020000020004" pitchFamily="49" charset="0"/>
              </a:rPr>
              <a:t>partyPoints</a:t>
            </a:r>
            <a:r>
              <a:rPr lang="en-US" sz="1100" b="1" u="sng" dirty="0">
                <a:solidFill>
                  <a:schemeClr val="bg2">
                    <a:lumMod val="50000"/>
                  </a:schemeClr>
                </a:solidFill>
                <a:latin typeface="Cascadia Mono" panose="020B0609020000020004" pitchFamily="49" charset="0"/>
              </a:rPr>
              <a:t>' </a:t>
            </a:r>
            <a:r>
              <a:rPr lang="en-US" sz="1100" b="1" dirty="0">
                <a:solidFill>
                  <a:schemeClr val="bg2">
                    <a:lumMod val="50000"/>
                  </a:schemeClr>
                </a:solidFill>
                <a:latin typeface="Cascadia Mono" panose="020B0609020000020004" pitchFamily="49" charset="0"/>
              </a:rPr>
              <a:t>like:</a:t>
            </a:r>
          </a:p>
        </p:txBody>
      </p:sp>
    </p:spTree>
    <p:extLst>
      <p:ext uri="{BB962C8B-B14F-4D97-AF65-F5344CB8AC3E}">
        <p14:creationId xmlns:p14="http://schemas.microsoft.com/office/powerpoint/2010/main" val="42025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DF2-5AC1-6178-B783-1F4C772F05C7}"/>
              </a:ext>
            </a:extLst>
          </p:cNvPr>
          <p:cNvSpPr>
            <a:spLocks noGrp="1"/>
          </p:cNvSpPr>
          <p:nvPr>
            <p:ph type="title"/>
          </p:nvPr>
        </p:nvSpPr>
        <p:spPr/>
        <p:txBody>
          <a:bodyPr>
            <a:normAutofit/>
          </a:bodyPr>
          <a:lstStyle/>
          <a:p>
            <a:r>
              <a:rPr lang="en-US" b="1" dirty="0"/>
              <a:t>Gherkin Keyword</a:t>
            </a:r>
          </a:p>
        </p:txBody>
      </p:sp>
      <p:sp>
        <p:nvSpPr>
          <p:cNvPr id="3" name="Content Placeholder 2">
            <a:extLst>
              <a:ext uri="{FF2B5EF4-FFF2-40B4-BE49-F238E27FC236}">
                <a16:creationId xmlns:a16="http://schemas.microsoft.com/office/drawing/2014/main" id="{7B8575F2-154E-5A8C-E02B-FA7B0418B3B3}"/>
              </a:ext>
            </a:extLst>
          </p:cNvPr>
          <p:cNvSpPr>
            <a:spLocks noGrp="1"/>
          </p:cNvSpPr>
          <p:nvPr>
            <p:ph idx="1"/>
          </p:nvPr>
        </p:nvSpPr>
        <p:spPr/>
        <p:txBody>
          <a:bodyPr>
            <a:normAutofit/>
          </a:bodyPr>
          <a:lstStyle/>
          <a:p>
            <a:r>
              <a:rPr lang="en-US" sz="1600" b="1" dirty="0"/>
              <a:t>Gherkin Keyword</a:t>
            </a:r>
          </a:p>
          <a:p>
            <a:pPr lvl="1"/>
            <a:r>
              <a:rPr lang="en-US" sz="1600" dirty="0"/>
              <a:t>Feature :</a:t>
            </a:r>
          </a:p>
          <a:p>
            <a:pPr lvl="1"/>
            <a:r>
              <a:rPr lang="en-US" sz="1600" dirty="0"/>
              <a:t>Rule (as of Gherkin 6)</a:t>
            </a:r>
          </a:p>
          <a:p>
            <a:pPr lvl="1"/>
            <a:r>
              <a:rPr lang="en-US" sz="1600" dirty="0"/>
              <a:t>Example</a:t>
            </a:r>
          </a:p>
          <a:p>
            <a:pPr lvl="1"/>
            <a:r>
              <a:rPr lang="en-US" sz="1600" dirty="0"/>
              <a:t>Given, When, Then, And, But</a:t>
            </a:r>
          </a:p>
          <a:p>
            <a:pPr lvl="1"/>
            <a:r>
              <a:rPr lang="en-US" sz="1600" dirty="0">
                <a:solidFill>
                  <a:srgbClr val="FF0000"/>
                </a:solidFill>
              </a:rPr>
              <a:t>Background </a:t>
            </a:r>
          </a:p>
          <a:p>
            <a:pPr lvl="1"/>
            <a:r>
              <a:rPr lang="en-US" sz="1600" dirty="0"/>
              <a:t>Scenario Outline</a:t>
            </a:r>
          </a:p>
          <a:p>
            <a:pPr lvl="1"/>
            <a:r>
              <a:rPr lang="en-US" sz="1600" dirty="0"/>
              <a:t>Given</a:t>
            </a:r>
          </a:p>
          <a:p>
            <a:pPr lvl="1"/>
            <a:r>
              <a:rPr lang="en-US" sz="1600" dirty="0"/>
              <a:t>When</a:t>
            </a:r>
          </a:p>
          <a:p>
            <a:pPr lvl="1"/>
            <a:r>
              <a:rPr lang="en-US" sz="1600" dirty="0"/>
              <a:t>Then</a:t>
            </a:r>
          </a:p>
          <a:p>
            <a:r>
              <a:rPr lang="en-US" sz="1600" b="1" dirty="0"/>
              <a:t>Secondary keywords</a:t>
            </a:r>
          </a:p>
          <a:p>
            <a:pPr lvl="1"/>
            <a:r>
              <a:rPr lang="en-US" sz="1600" dirty="0"/>
              <a:t>""" (Doc Strings)</a:t>
            </a:r>
          </a:p>
          <a:p>
            <a:pPr lvl="1"/>
            <a:r>
              <a:rPr lang="en-US" sz="1600" dirty="0"/>
              <a:t>| (Data Tables)</a:t>
            </a:r>
          </a:p>
          <a:p>
            <a:pPr lvl="1"/>
            <a:r>
              <a:rPr lang="en-US" sz="1600" dirty="0"/>
              <a:t>@ (Tags)</a:t>
            </a:r>
          </a:p>
          <a:p>
            <a:pPr lvl="1"/>
            <a:r>
              <a:rPr lang="en-US" sz="1600" dirty="0"/>
              <a:t># (Comments)</a:t>
            </a:r>
          </a:p>
          <a:p>
            <a:endParaRPr lang="en-US" sz="1600" dirty="0"/>
          </a:p>
        </p:txBody>
      </p:sp>
    </p:spTree>
    <p:extLst>
      <p:ext uri="{BB962C8B-B14F-4D97-AF65-F5344CB8AC3E}">
        <p14:creationId xmlns:p14="http://schemas.microsoft.com/office/powerpoint/2010/main" val="314067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24E8-B7D4-385C-0C52-A8D5D2EC2909}"/>
              </a:ext>
            </a:extLst>
          </p:cNvPr>
          <p:cNvSpPr>
            <a:spLocks noGrp="1"/>
          </p:cNvSpPr>
          <p:nvPr>
            <p:ph type="title"/>
          </p:nvPr>
        </p:nvSpPr>
        <p:spPr/>
        <p:txBody>
          <a:bodyPr/>
          <a:lstStyle/>
          <a:p>
            <a:r>
              <a:rPr lang="en-US" b="1" dirty="0"/>
              <a:t>Scenario: Given-&gt; Search Entity Step</a:t>
            </a:r>
          </a:p>
        </p:txBody>
      </p:sp>
      <p:sp>
        <p:nvSpPr>
          <p:cNvPr id="3" name="Content Placeholder 2">
            <a:extLst>
              <a:ext uri="{FF2B5EF4-FFF2-40B4-BE49-F238E27FC236}">
                <a16:creationId xmlns:a16="http://schemas.microsoft.com/office/drawing/2014/main" id="{F82F900C-2595-BF17-2D75-653ACE9EF88B}"/>
              </a:ext>
            </a:extLst>
          </p:cNvPr>
          <p:cNvSpPr>
            <a:spLocks noGrp="1"/>
          </p:cNvSpPr>
          <p:nvPr>
            <p:ph idx="1"/>
          </p:nvPr>
        </p:nvSpPr>
        <p:spPr/>
        <p:txBody>
          <a:bodyPr/>
          <a:lstStyle/>
          <a:p>
            <a:pPr marL="0" indent="0">
              <a:buNone/>
            </a:pPr>
            <a:r>
              <a:rPr lang="en-US" sz="2400" dirty="0"/>
              <a:t>In this step, the predefined data in the system is referred to.</a:t>
            </a:r>
          </a:p>
          <a:p>
            <a:pPr marL="0" marR="0" indent="0">
              <a:lnSpc>
                <a:spcPct val="100000"/>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0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dirty="0">
                <a:effectLst/>
                <a:latin typeface="Calibri" panose="020F0502020204030204" pitchFamily="34" charset="0"/>
                <a:ea typeface="Times New Roman" panose="02020603050405020304" pitchFamily="18" charset="0"/>
                <a:cs typeface="B Lotus"/>
              </a:rPr>
              <a:t> </a:t>
            </a:r>
            <a:r>
              <a:rPr lang="en-US" sz="1600" kern="1200" dirty="0">
                <a:effectLst/>
                <a:latin typeface="Consolas" panose="020B0609020204030204" pitchFamily="49" charset="0"/>
                <a:ea typeface="Times New Roman" panose="02020603050405020304" pitchFamily="18" charset="0"/>
                <a:cs typeface="B Lotus"/>
              </a:rPr>
              <a:t>There is a {object} as </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a:effectLst/>
                <a:latin typeface="Consolas" panose="020B0609020204030204" pitchFamily="49" charset="0"/>
                <a:ea typeface="Times New Roman" panose="02020603050405020304" pitchFamily="18" charset="0"/>
                <a:cs typeface="B Lotus"/>
              </a:rPr>
              <a:t> like:</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6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lnSpc>
                <a:spcPct val="100000"/>
              </a:lnSpc>
              <a:buNone/>
            </a:pPr>
            <a:endParaRPr lang="en-US" sz="1600" kern="1200" dirty="0">
              <a:solidFill>
                <a:srgbClr val="CE9178"/>
              </a:solidFill>
              <a:effectLst/>
              <a:latin typeface="Consolas" panose="020B0609020204030204" pitchFamily="49" charset="0"/>
              <a:ea typeface="Times New Roman" panose="02020603050405020304" pitchFamily="18" charset="0"/>
              <a:cs typeface="B Lotus"/>
            </a:endParaRPr>
          </a:p>
          <a:p>
            <a:pPr marL="0" marR="0" indent="0">
              <a:lnSpc>
                <a:spcPts val="1425"/>
              </a:lnSpc>
              <a:buNone/>
            </a:pPr>
            <a:r>
              <a:rPr lang="en-US" sz="11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is a </a:t>
            </a:r>
            <a:r>
              <a:rPr lang="en-US" sz="1200" u="sng" kern="1200" dirty="0">
                <a:effectLst/>
                <a:latin typeface="Consolas" panose="020B0609020204030204" pitchFamily="49" charset="0"/>
                <a:ea typeface="Times New Roman" panose="02020603050405020304" pitchFamily="18" charset="0"/>
                <a:cs typeface="B Lotus"/>
              </a:rPr>
              <a:t>base measurement dimension </a:t>
            </a:r>
            <a:r>
              <a:rPr lang="en-US" sz="1200" kern="1200" dirty="0">
                <a:effectLst/>
                <a:latin typeface="Consolas" panose="020B0609020204030204" pitchFamily="49" charset="0"/>
                <a:ea typeface="Times New Roman" panose="02020603050405020304" pitchFamily="18" charset="0"/>
                <a:cs typeface="B Lotus"/>
              </a:rPr>
              <a:t>as </a:t>
            </a:r>
            <a:r>
              <a:rPr lang="en-US" sz="1200" u="sng" kern="1200" dirty="0">
                <a:solidFill>
                  <a:srgbClr val="C55A11"/>
                </a:solidFill>
                <a:effectLst/>
                <a:latin typeface="Consolas" panose="020B0609020204030204" pitchFamily="49" charset="0"/>
                <a:ea typeface="Times New Roman" panose="02020603050405020304" pitchFamily="18" charset="0"/>
                <a:cs typeface="B Lotus"/>
              </a:rPr>
              <a:t>'length'</a:t>
            </a:r>
            <a:r>
              <a:rPr lang="en-US" sz="1200" kern="1200" dirty="0">
                <a:effectLst/>
                <a:latin typeface="Consolas" panose="020B0609020204030204" pitchFamily="49" charset="0"/>
                <a:ea typeface="Times New Roman" panose="02020603050405020304" pitchFamily="18" charset="0"/>
                <a:cs typeface="B Lotus"/>
              </a:rPr>
              <a:t>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symbol     | L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a:t>
            </a:r>
            <a:endParaRPr lang="en-US" sz="1600" dirty="0"/>
          </a:p>
        </p:txBody>
      </p:sp>
    </p:spTree>
    <p:extLst>
      <p:ext uri="{BB962C8B-B14F-4D97-AF65-F5344CB8AC3E}">
        <p14:creationId xmlns:p14="http://schemas.microsoft.com/office/powerpoint/2010/main" val="4235259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863-ED15-EBAB-4923-1D5E5A10AA7F}"/>
              </a:ext>
            </a:extLst>
          </p:cNvPr>
          <p:cNvSpPr>
            <a:spLocks noGrp="1"/>
          </p:cNvSpPr>
          <p:nvPr>
            <p:ph type="title"/>
          </p:nvPr>
        </p:nvSpPr>
        <p:spPr/>
        <p:txBody>
          <a:bodyPr/>
          <a:lstStyle/>
          <a:p>
            <a:r>
              <a:rPr lang="en-US" b="1" dirty="0"/>
              <a:t>Scenario: Given-&gt; Search Entity Step </a:t>
            </a:r>
          </a:p>
        </p:txBody>
      </p:sp>
      <p:sp>
        <p:nvSpPr>
          <p:cNvPr id="3" name="Content Placeholder 2">
            <a:extLst>
              <a:ext uri="{FF2B5EF4-FFF2-40B4-BE49-F238E27FC236}">
                <a16:creationId xmlns:a16="http://schemas.microsoft.com/office/drawing/2014/main" id="{8542D8FC-C871-0948-7351-EB80ED82323F}"/>
              </a:ext>
            </a:extLst>
          </p:cNvPr>
          <p:cNvSpPr>
            <a:spLocks noGrp="1"/>
          </p:cNvSpPr>
          <p:nvPr>
            <p:ph idx="1"/>
          </p:nvPr>
        </p:nvSpPr>
        <p:spPr/>
        <p:txBody>
          <a:bodyPr/>
          <a:lstStyle/>
          <a:p>
            <a:pPr marL="0" indent="0">
              <a:buNone/>
            </a:pPr>
            <a:r>
              <a:rPr lang="en-US" dirty="0"/>
              <a:t>We do the following for tabular data</a:t>
            </a:r>
            <a:r>
              <a:rPr lang="fa-IR" dirty="0"/>
              <a:t>.</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like:</a:t>
            </a: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1.2.Given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as </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4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marR="0" indent="0">
              <a:lnSpc>
                <a:spcPct val="100000"/>
              </a:lnSpc>
              <a:buNone/>
            </a:pPr>
            <a:endParaRPr lang="en-US" sz="1200" dirty="0">
              <a:solidFill>
                <a:srgbClr val="CE9178"/>
              </a:solidFill>
              <a:latin typeface="Consolas" panose="020B0609020204030204" pitchFamily="49" charset="0"/>
            </a:endParaRPr>
          </a:p>
          <a:p>
            <a:pPr marL="0" marR="0" indent="0">
              <a:lnSpc>
                <a:spcPct val="100000"/>
              </a:lnSpc>
              <a:buNone/>
            </a:pPr>
            <a:r>
              <a:rPr lang="en-US" sz="12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are some </a:t>
            </a:r>
            <a:r>
              <a:rPr lang="en-US" sz="1200" u="sng" kern="1200" dirty="0">
                <a:effectLst/>
                <a:latin typeface="Consolas" panose="020B0609020204030204" pitchFamily="49" charset="0"/>
                <a:ea typeface="Times New Roman" panose="02020603050405020304" pitchFamily="18" charset="0"/>
                <a:cs typeface="B Lotus"/>
              </a:rPr>
              <a:t>base measurement dimensions </a:t>
            </a:r>
            <a:r>
              <a:rPr lang="en-US" sz="1200" kern="1200" dirty="0">
                <a:effectLst/>
                <a:latin typeface="Consolas" panose="020B0609020204030204" pitchFamily="49" charset="0"/>
                <a:ea typeface="Times New Roman" panose="02020603050405020304" pitchFamily="18" charset="0"/>
                <a:cs typeface="B Lotus"/>
              </a:rPr>
              <a:t>like:</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symbol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 L      | Length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Aft>
                <a:spcPts val="50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mass   | M      | Mass       |</a:t>
            </a:r>
            <a:endParaRPr lang="en-US" sz="12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time   | T      | Time       |</a:t>
            </a:r>
            <a:endParaRPr lang="en-US" sz="1800" dirty="0"/>
          </a:p>
        </p:txBody>
      </p:sp>
    </p:spTree>
    <p:extLst>
      <p:ext uri="{BB962C8B-B14F-4D97-AF65-F5344CB8AC3E}">
        <p14:creationId xmlns:p14="http://schemas.microsoft.com/office/powerpoint/2010/main" val="323001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C1-8A46-7038-DE35-F84469D66D49}"/>
              </a:ext>
            </a:extLst>
          </p:cNvPr>
          <p:cNvSpPr>
            <a:spLocks noGrp="1"/>
          </p:cNvSpPr>
          <p:nvPr>
            <p:ph type="title"/>
          </p:nvPr>
        </p:nvSpPr>
        <p:spPr/>
        <p:txBody>
          <a:bodyPr/>
          <a:lstStyle/>
          <a:p>
            <a:r>
              <a:rPr lang="en-US" b="1" dirty="0"/>
              <a:t>Types of Fields -&gt; P.38</a:t>
            </a:r>
            <a:r>
              <a:rPr lang="en-US" b="1" dirty="0">
                <a:solidFill>
                  <a:srgbClr val="FF0000"/>
                </a:solidFill>
              </a:rPr>
              <a:t> ?</a:t>
            </a:r>
          </a:p>
        </p:txBody>
      </p:sp>
      <p:sp>
        <p:nvSpPr>
          <p:cNvPr id="3" name="Content Placeholder 2">
            <a:extLst>
              <a:ext uri="{FF2B5EF4-FFF2-40B4-BE49-F238E27FC236}">
                <a16:creationId xmlns:a16="http://schemas.microsoft.com/office/drawing/2014/main" id="{75285B97-00C8-F96B-9707-E1730D2165C8}"/>
              </a:ext>
            </a:extLst>
          </p:cNvPr>
          <p:cNvSpPr>
            <a:spLocks noGrp="1"/>
          </p:cNvSpPr>
          <p:nvPr>
            <p:ph idx="1"/>
          </p:nvPr>
        </p:nvSpPr>
        <p:spPr/>
        <p:txBody>
          <a:bodyPr/>
          <a:lstStyle/>
          <a:p>
            <a:r>
              <a:rPr lang="en-US" dirty="0"/>
              <a:t>Essential field</a:t>
            </a:r>
          </a:p>
          <a:p>
            <a:r>
              <a:rPr lang="en-US" dirty="0"/>
              <a:t>Non essential field</a:t>
            </a:r>
          </a:p>
        </p:txBody>
      </p:sp>
    </p:spTree>
    <p:extLst>
      <p:ext uri="{BB962C8B-B14F-4D97-AF65-F5344CB8AC3E}">
        <p14:creationId xmlns:p14="http://schemas.microsoft.com/office/powerpoint/2010/main" val="194205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073-2032-73C9-462F-F44923621891}"/>
              </a:ext>
            </a:extLst>
          </p:cNvPr>
          <p:cNvSpPr>
            <a:spLocks noGrp="1"/>
          </p:cNvSpPr>
          <p:nvPr>
            <p:ph type="title"/>
          </p:nvPr>
        </p:nvSpPr>
        <p:spPr/>
        <p:txBody>
          <a:bodyPr/>
          <a:lstStyle/>
          <a:p>
            <a:r>
              <a:rPr lang="en-US" b="1" dirty="0"/>
              <a:t>Scenario: Variable Definition </a:t>
            </a:r>
          </a:p>
        </p:txBody>
      </p:sp>
      <p:sp>
        <p:nvSpPr>
          <p:cNvPr id="3" name="Content Placeholder 2">
            <a:extLst>
              <a:ext uri="{FF2B5EF4-FFF2-40B4-BE49-F238E27FC236}">
                <a16:creationId xmlns:a16="http://schemas.microsoft.com/office/drawing/2014/main" id="{F513DEFC-52F3-DEDD-EB73-4A9F385ACA34}"/>
              </a:ext>
            </a:extLst>
          </p:cNvPr>
          <p:cNvSpPr>
            <a:spLocks noGrp="1"/>
          </p:cNvSpPr>
          <p:nvPr>
            <p:ph idx="1"/>
          </p:nvPr>
        </p:nvSpPr>
        <p:spPr/>
        <p:txBody>
          <a:bodyPr>
            <a:normAutofit/>
          </a:bodyPr>
          <a:lstStyle/>
          <a:p>
            <a:pPr marL="0" indent="0">
              <a:buNone/>
            </a:pPr>
            <a:r>
              <a:rPr lang="en-US" sz="2000" dirty="0"/>
              <a:t>Considering that the data model as a single entity, can be used to define several variables. This step is a subset of the definition step. (P.40)</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with string fields </a:t>
            </a:r>
            <a:r>
              <a:rPr lang="en-US" sz="1200" kern="1200" dirty="0">
                <a:solidFill>
                  <a:srgbClr val="C55A11"/>
                </a:solidFill>
                <a:effectLst/>
                <a:latin typeface="Consolas" panose="020B0609020204030204" pitchFamily="49" charset="0"/>
                <a:ea typeface="Times New Roman" panose="02020603050405020304" pitchFamily="18" charset="0"/>
                <a:cs typeface="B Lotus"/>
              </a:rPr>
              <a:t>'{encoded variables list}'</a:t>
            </a:r>
            <a:r>
              <a:rPr lang="en-US" sz="1200" kern="1200" dirty="0">
                <a:solidFill>
                  <a:srgbClr val="000000"/>
                </a:solidFill>
                <a:effectLst/>
                <a:latin typeface="Consolas" panose="020B0609020204030204" pitchFamily="49" charset="0"/>
                <a:ea typeface="Times New Roman" panose="02020603050405020304" pitchFamily="18" charset="0"/>
                <a:cs typeface="B Lotus"/>
              </a:rPr>
              <a:t> to encode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 Field      | Value   |</a:t>
            </a:r>
            <a:endParaRPr lang="en-US" sz="1200" b="1"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r>
              <a:rPr lang="en-US" sz="1100" kern="1200" dirty="0">
                <a:solidFill>
                  <a:srgbClr val="0070C0"/>
                </a:solidFill>
                <a:effectLst/>
                <a:latin typeface="Consolas" panose="020B0609020204030204" pitchFamily="49" charset="0"/>
                <a:ea typeface="Times New Roman" panose="02020603050405020304" pitchFamily="18" charset="0"/>
                <a:cs typeface="B Lotus"/>
              </a:rPr>
              <a:t>e.g. Given </a:t>
            </a:r>
            <a:r>
              <a:rPr lang="en-US" sz="1100" kern="1200" dirty="0">
                <a:solidFill>
                  <a:srgbClr val="C55A11"/>
                </a:solidFill>
                <a:effectLst/>
                <a:latin typeface="Consolas" panose="020B0609020204030204" pitchFamily="49" charset="0"/>
                <a:ea typeface="Times New Roman" panose="02020603050405020304" pitchFamily="18" charset="0"/>
                <a:cs typeface="B Lotus"/>
              </a:rPr>
              <a:t>'</a:t>
            </a:r>
            <a:r>
              <a:rPr lang="en-US" sz="1100" kern="1200" dirty="0" err="1">
                <a:solidFill>
                  <a:srgbClr val="C55A11"/>
                </a:solidFill>
                <a:effectLst/>
                <a:latin typeface="Consolas" panose="020B0609020204030204" pitchFamily="49" charset="0"/>
                <a:ea typeface="Times New Roman" panose="02020603050405020304" pitchFamily="18" charset="0"/>
                <a:cs typeface="B Lotus"/>
              </a:rPr>
              <a:t>myVars</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has been defined with string fields </a:t>
            </a:r>
            <a:r>
              <a:rPr lang="en-US" sz="1100" kern="1200" dirty="0">
                <a:solidFill>
                  <a:srgbClr val="C55A11"/>
                </a:solidFill>
                <a:effectLst/>
                <a:latin typeface="Consolas" panose="020B0609020204030204" pitchFamily="49" charset="0"/>
                <a:ea typeface="Times New Roman" panose="02020603050405020304" pitchFamily="18" charset="0"/>
                <a:cs typeface="B Lotus"/>
              </a:rPr>
              <a:t>'var01,var03' </a:t>
            </a:r>
            <a:r>
              <a:rPr lang="en-US" sz="1100" kern="1200" dirty="0">
                <a:solidFill>
                  <a:srgbClr val="000000"/>
                </a:solidFill>
                <a:effectLst/>
                <a:latin typeface="Consolas" panose="020B0609020204030204" pitchFamily="49" charset="0"/>
                <a:ea typeface="Times New Roman" panose="02020603050405020304" pitchFamily="18" charset="0"/>
                <a:cs typeface="B Lotus"/>
              </a:rPr>
              <a:t>to encode</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Field  | Value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var01  | My Var 01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var02  | My Var 02 |</a:t>
            </a:r>
          </a:p>
          <a:p>
            <a:pPr marL="0" indent="0">
              <a:buNone/>
            </a:pPr>
            <a:r>
              <a:rPr lang="en-US" sz="1200" dirty="0">
                <a:solidFill>
                  <a:srgbClr val="CE9178"/>
                </a:solidFill>
                <a:latin typeface="Consolas" panose="020B0609020204030204" pitchFamily="49" charset="0"/>
              </a:rPr>
              <a:t>    | var03  | My Var 03 | </a:t>
            </a:r>
          </a:p>
          <a:p>
            <a:pPr marL="0" indent="0">
              <a:buNone/>
            </a:pPr>
            <a:r>
              <a:rPr lang="en-US" sz="1800" dirty="0"/>
              <a:t>In the above step, the values of the </a:t>
            </a:r>
            <a:r>
              <a:rPr lang="en-US" sz="1800" b="1" i="1" dirty="0"/>
              <a:t>first and third variables are encoded</a:t>
            </a:r>
            <a:r>
              <a:rPr lang="en-US" sz="1800" dirty="0"/>
              <a:t>, but the second variable is not encoded.</a:t>
            </a:r>
          </a:p>
          <a:p>
            <a:pPr marL="0" indent="0">
              <a:buNone/>
            </a:pPr>
            <a:r>
              <a:rPr lang="en-US" sz="1800" b="1" dirty="0"/>
              <a:t>Note: </a:t>
            </a:r>
            <a:r>
              <a:rPr lang="en-US" sz="1800" dirty="0"/>
              <a:t>There is currently only the ability to encode text variables.</a:t>
            </a:r>
          </a:p>
        </p:txBody>
      </p:sp>
    </p:spTree>
    <p:extLst>
      <p:ext uri="{BB962C8B-B14F-4D97-AF65-F5344CB8AC3E}">
        <p14:creationId xmlns:p14="http://schemas.microsoft.com/office/powerpoint/2010/main" val="1516857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CA1-8AD1-7002-81D5-AC9CFA705B4C}"/>
              </a:ext>
            </a:extLst>
          </p:cNvPr>
          <p:cNvSpPr>
            <a:spLocks noGrp="1"/>
          </p:cNvSpPr>
          <p:nvPr>
            <p:ph type="title"/>
          </p:nvPr>
        </p:nvSpPr>
        <p:spPr/>
        <p:txBody>
          <a:bodyPr/>
          <a:lstStyle/>
          <a:p>
            <a:r>
              <a:rPr lang="en-US" b="1" dirty="0"/>
              <a:t>Scenario: Variable Definition-&gt; List</a:t>
            </a:r>
          </a:p>
        </p:txBody>
      </p:sp>
      <p:sp>
        <p:nvSpPr>
          <p:cNvPr id="3" name="Content Placeholder 2">
            <a:extLst>
              <a:ext uri="{FF2B5EF4-FFF2-40B4-BE49-F238E27FC236}">
                <a16:creationId xmlns:a16="http://schemas.microsoft.com/office/drawing/2014/main" id="{CD97C2C6-F00C-0416-3236-276359A02D1D}"/>
              </a:ext>
            </a:extLst>
          </p:cNvPr>
          <p:cNvSpPr>
            <a:spLocks noGrp="1"/>
          </p:cNvSpPr>
          <p:nvPr>
            <p:ph idx="1"/>
          </p:nvPr>
        </p:nvSpPr>
        <p:spPr/>
        <p:txBody>
          <a:bodyPr/>
          <a:lstStyle/>
          <a:p>
            <a:r>
              <a:rPr lang="en-US" sz="2400" dirty="0"/>
              <a:t> This step has a single column table whose column header is </a:t>
            </a:r>
            <a:r>
              <a:rPr lang="en-US" sz="2400" b="1" dirty="0"/>
              <a:t>#Item#</a:t>
            </a:r>
            <a:r>
              <a:rPr lang="en-US" sz="2400" dirty="0"/>
              <a:t>.</a:t>
            </a:r>
          </a:p>
          <a:p>
            <a:r>
              <a:rPr lang="en-US" sz="2400" dirty="0"/>
              <a:t> Each member of this list must be a reference to another entity. Therefore, its members must be </a:t>
            </a:r>
            <a:r>
              <a:rPr lang="en-US" sz="2400" b="0" i="0" dirty="0">
                <a:solidFill>
                  <a:srgbClr val="202124"/>
                </a:solidFill>
                <a:effectLst/>
                <a:latin typeface="Google Sans"/>
              </a:rPr>
              <a:t>enclosed by single </a:t>
            </a:r>
            <a:r>
              <a:rPr lang="en-US" sz="2400" b="1" i="0" dirty="0">
                <a:solidFill>
                  <a:srgbClr val="202124"/>
                </a:solidFill>
                <a:effectLst/>
                <a:latin typeface="Google Sans"/>
              </a:rPr>
              <a:t>quotation marks</a:t>
            </a:r>
            <a:r>
              <a:rPr lang="en-US" sz="2400" b="0" i="0" dirty="0">
                <a:solidFill>
                  <a:srgbClr val="202124"/>
                </a:solidFill>
                <a:effectLst/>
                <a:latin typeface="Google Sans"/>
              </a:rPr>
              <a:t>.</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list like:</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'item01'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'item03’ |</a:t>
            </a:r>
          </a:p>
          <a:p>
            <a:pPr marL="0" indent="0">
              <a:buNone/>
            </a:pPr>
            <a:endParaRPr lang="en-US" sz="105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893113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39C3-876A-7F43-CF9E-4BF9267C5D64}"/>
              </a:ext>
            </a:extLst>
          </p:cNvPr>
          <p:cNvSpPr>
            <a:spLocks noGrp="1"/>
          </p:cNvSpPr>
          <p:nvPr>
            <p:ph type="title"/>
          </p:nvPr>
        </p:nvSpPr>
        <p:spPr/>
        <p:txBody>
          <a:bodyPr/>
          <a:lstStyle/>
          <a:p>
            <a:r>
              <a:rPr lang="en-US" b="1" dirty="0"/>
              <a:t>Scenario: Given-&gt; </a:t>
            </a:r>
            <a:r>
              <a:rPr lang="en-US" sz="4000" b="1" dirty="0"/>
              <a:t>Update ,Join , Add List to Entity</a:t>
            </a:r>
            <a:endParaRPr lang="en-US" b="1" dirty="0"/>
          </a:p>
        </p:txBody>
      </p:sp>
      <p:sp>
        <p:nvSpPr>
          <p:cNvPr id="3" name="Content Placeholder 2">
            <a:extLst>
              <a:ext uri="{FF2B5EF4-FFF2-40B4-BE49-F238E27FC236}">
                <a16:creationId xmlns:a16="http://schemas.microsoft.com/office/drawing/2014/main" id="{3D250B40-A2B0-6F75-6E5C-0990E5AF0C87}"/>
              </a:ext>
            </a:extLst>
          </p:cNvPr>
          <p:cNvSpPr>
            <a:spLocks noGrp="1"/>
          </p:cNvSpPr>
          <p:nvPr>
            <p:ph idx="1"/>
          </p:nvPr>
        </p:nvSpPr>
        <p:spPr/>
        <p:txBody>
          <a:bodyPr/>
          <a:lstStyle/>
          <a:p>
            <a:pPr marL="0" indent="0">
              <a:buNone/>
            </a:pPr>
            <a:r>
              <a:rPr lang="en-US" sz="1800" b="1" kern="1200" dirty="0">
                <a:effectLst/>
                <a:latin typeface="Calibri" panose="020F0502020204030204" pitchFamily="34" charset="0"/>
                <a:ea typeface="Times New Roman" panose="02020603050405020304" pitchFamily="18" charset="0"/>
                <a:cs typeface="Calibri" panose="020F0502020204030204" pitchFamily="34" charset="0"/>
              </a:rPr>
              <a:t>Update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updated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800" kern="1200" dirty="0">
                <a:solidFill>
                  <a:srgbClr val="000000"/>
                </a:solidFill>
                <a:effectLst/>
                <a:latin typeface="Consolas" panose="020B0609020204030204" pitchFamily="49" charset="0"/>
                <a:ea typeface="Times New Roman" panose="02020603050405020304" pitchFamily="18" charset="0"/>
                <a:cs typeface="B Lotus"/>
              </a:rPr>
              <a:t> to:</a:t>
            </a:r>
            <a:r>
              <a:rPr lang="en-US" sz="18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I update updated the party point type: 'partyPointType1' to: '</a:t>
            </a:r>
            <a:r>
              <a:rPr lang="en-US" sz="1200" b="1" dirty="0" err="1">
                <a:solidFill>
                  <a:schemeClr val="bg2">
                    <a:lumMod val="50000"/>
                  </a:schemeClr>
                </a:solidFill>
                <a:latin typeface="Cascadia Mono" panose="020B0609020000020004" pitchFamily="49" charset="0"/>
              </a:rPr>
              <a:t>newPartyPointType</a:t>
            </a:r>
            <a:r>
              <a:rPr lang="en-US" sz="1200" b="1" dirty="0">
                <a:solidFill>
                  <a:schemeClr val="bg2">
                    <a:lumMod val="50000"/>
                  </a:schemeClr>
                </a:solidFill>
                <a:latin typeface="Cascadia Mono" panose="020B0609020000020004" pitchFamily="49" charset="0"/>
              </a:rPr>
              <a:t>’</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Join to the group</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joined the {Object}: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 group:</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Given I have joined the party: 'party01' to party group: 'pGroup01’</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Add list to entity</a:t>
            </a:r>
          </a:p>
          <a:p>
            <a:pPr marL="0" indent="0">
              <a:buNone/>
            </a:pPr>
            <a:r>
              <a:rPr lang="en-US" sz="1600" dirty="0">
                <a:latin typeface="Calibri" panose="020F0502020204030204" pitchFamily="34" charset="0"/>
                <a:cs typeface="Calibri" panose="020F0502020204030204" pitchFamily="34" charset="0"/>
              </a:rPr>
              <a:t>Use '[]' to make the list.</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{Operation} {Object1}s: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{object2}:</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endParaRPr lang="en-US" sz="1400" b="1" kern="1200" dirty="0">
              <a:solidFill>
                <a:srgbClr val="C55A1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200" b="1" dirty="0">
                <a:solidFill>
                  <a:schemeClr val="bg2">
                    <a:lumMod val="50000"/>
                  </a:schemeClr>
                </a:solidFill>
                <a:latin typeface="Cascadia Mono" panose="020B0609020000020004" pitchFamily="49" charset="0"/>
              </a:rPr>
              <a:t>e.g. Given I have overridden roles: '[pr01,pr03,pr05,pr06]' to the party: 'party01’</a:t>
            </a:r>
          </a:p>
          <a:p>
            <a:pPr marL="0" indent="0">
              <a:buNone/>
            </a:pPr>
            <a:r>
              <a:rPr lang="en-US" sz="1400" dirty="0">
                <a:latin typeface="Calibri" panose="020F0502020204030204" pitchFamily="34" charset="0"/>
                <a:cs typeface="Calibri" panose="020F0502020204030204" pitchFamily="34" charset="0"/>
              </a:rPr>
              <a:t>In the above example, a list of dependent entities is added to a predefined independent entity.</a:t>
            </a:r>
          </a:p>
        </p:txBody>
      </p:sp>
    </p:spTree>
    <p:extLst>
      <p:ext uri="{BB962C8B-B14F-4D97-AF65-F5344CB8AC3E}">
        <p14:creationId xmlns:p14="http://schemas.microsoft.com/office/powerpoint/2010/main" val="570076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E7D-439C-0533-EE10-344228D3624C}"/>
              </a:ext>
            </a:extLst>
          </p:cNvPr>
          <p:cNvSpPr>
            <a:spLocks noGrp="1"/>
          </p:cNvSpPr>
          <p:nvPr>
            <p:ph type="title"/>
          </p:nvPr>
        </p:nvSpPr>
        <p:spPr/>
        <p:txBody>
          <a:bodyPr/>
          <a:lstStyle/>
          <a:p>
            <a:r>
              <a:rPr lang="en-US" b="1" dirty="0"/>
              <a:t>Scenario: Given-&gt; Other Operations</a:t>
            </a:r>
            <a:endParaRPr lang="en-US" dirty="0"/>
          </a:p>
        </p:txBody>
      </p:sp>
      <p:sp>
        <p:nvSpPr>
          <p:cNvPr id="3" name="Content Placeholder 2">
            <a:extLst>
              <a:ext uri="{FF2B5EF4-FFF2-40B4-BE49-F238E27FC236}">
                <a16:creationId xmlns:a16="http://schemas.microsoft.com/office/drawing/2014/main" id="{C91FDF50-213E-4037-5E03-524112A3E198}"/>
              </a:ext>
            </a:extLst>
          </p:cNvPr>
          <p:cNvSpPr>
            <a:spLocks noGrp="1"/>
          </p:cNvSpPr>
          <p:nvPr>
            <p:ph idx="1"/>
          </p:nvPr>
        </p:nvSpPr>
        <p:spPr/>
        <p:txBody>
          <a:bodyPr/>
          <a:lstStyle/>
          <a:p>
            <a:pPr marL="0" indent="0">
              <a:lnSpc>
                <a:spcPct val="150000"/>
              </a:lnSpc>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{Operation} the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deleted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endParaRPr lang="en-US" sz="1400" dirty="0">
              <a:solidFill>
                <a:schemeClr val="tx1">
                  <a:lumMod val="65000"/>
                  <a:lumOff val="35000"/>
                </a:schemeClr>
              </a:solidFill>
              <a:latin typeface="Consolas" panose="020B0609020204030204" pitchFamily="49" charset="0"/>
              <a:ea typeface="Times New Roman" panose="02020603050405020304" pitchFamily="18" charset="0"/>
              <a:cs typeface="B Lotus"/>
            </a:endParaRP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archived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activated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 group</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solidFill>
                <a:srgbClr val="C55A11"/>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782263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8BF-BECE-BACC-761D-926920B0B4A2}"/>
              </a:ext>
            </a:extLst>
          </p:cNvPr>
          <p:cNvSpPr>
            <a:spLocks noGrp="1"/>
          </p:cNvSpPr>
          <p:nvPr>
            <p:ph type="title"/>
          </p:nvPr>
        </p:nvSpPr>
        <p:spPr/>
        <p:txBody>
          <a:bodyPr/>
          <a:lstStyle/>
          <a:p>
            <a:r>
              <a:rPr lang="en-US" b="1" dirty="0"/>
              <a:t>Ignoring Tests</a:t>
            </a:r>
          </a:p>
        </p:txBody>
      </p:sp>
      <p:sp>
        <p:nvSpPr>
          <p:cNvPr id="3" name="Content Placeholder 2">
            <a:extLst>
              <a:ext uri="{FF2B5EF4-FFF2-40B4-BE49-F238E27FC236}">
                <a16:creationId xmlns:a16="http://schemas.microsoft.com/office/drawing/2014/main" id="{E68FD5C0-3E6C-8B03-B71C-F5FEC33264CE}"/>
              </a:ext>
            </a:extLst>
          </p:cNvPr>
          <p:cNvSpPr>
            <a:spLocks noGrp="1"/>
          </p:cNvSpPr>
          <p:nvPr>
            <p:ph idx="1"/>
          </p:nvPr>
        </p:nvSpPr>
        <p:spPr/>
        <p:txBody>
          <a:bodyPr/>
          <a:lstStyle/>
          <a:p>
            <a:pPr marL="514350" indent="-514350">
              <a:buFont typeface="+mj-lt"/>
              <a:buAutoNum type="arabicPeriod"/>
            </a:pPr>
            <a:r>
              <a:rPr lang="en-US" sz="2400" dirty="0"/>
              <a:t>Use </a:t>
            </a:r>
            <a:r>
              <a:rPr lang="en-US" sz="2400" b="1" u="sng" dirty="0"/>
              <a:t>Ignore</a:t>
            </a:r>
            <a:r>
              <a:rPr lang="en-US" sz="2400" dirty="0"/>
              <a:t> Tag </a:t>
            </a:r>
            <a:r>
              <a:rPr lang="en-US" sz="2000" dirty="0"/>
              <a:t>(</a:t>
            </a:r>
            <a:r>
              <a:rPr lang="en-US" sz="2000" b="1" dirty="0"/>
              <a:t>Note</a:t>
            </a:r>
            <a:r>
              <a:rPr lang="en-US" sz="2000" dirty="0"/>
              <a:t>: Only one test is considered Ignored.)</a:t>
            </a:r>
          </a:p>
          <a:p>
            <a:pPr marL="514350" indent="-514350">
              <a:buFont typeface="+mj-lt"/>
              <a:buAutoNum type="arabicPeriod"/>
            </a:pPr>
            <a:r>
              <a:rPr lang="en-US" sz="2400" dirty="0"/>
              <a:t>Use the word </a:t>
            </a:r>
            <a:r>
              <a:rPr lang="en-US" sz="2400" b="1" u="sng" dirty="0"/>
              <a:t>Ignore</a:t>
            </a:r>
            <a:r>
              <a:rPr lang="en-US" sz="2400" dirty="0"/>
              <a:t> in Given</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cause of ignoring the case:</a:t>
            </a:r>
            <a:r>
              <a:rPr lang="en-US" sz="1800" kern="1200" dirty="0">
                <a:solidFill>
                  <a:srgbClr val="C55A11"/>
                </a:solidFill>
                <a:effectLst/>
                <a:latin typeface="Consolas" panose="020B0609020204030204" pitchFamily="49" charset="0"/>
                <a:ea typeface="Times New Roman" panose="02020603050405020304" pitchFamily="18" charset="0"/>
                <a:cs typeface="B Lotus"/>
              </a:rPr>
              <a:t>'{Reason}'</a:t>
            </a:r>
            <a:r>
              <a:rPr lang="en-US" sz="1800" kern="1200" dirty="0">
                <a:solidFill>
                  <a:srgbClr val="000000"/>
                </a:solidFill>
                <a:effectLst/>
                <a:latin typeface="Consolas" panose="020B0609020204030204" pitchFamily="49" charset="0"/>
                <a:ea typeface="Times New Roman" panose="02020603050405020304" pitchFamily="18" charset="0"/>
                <a:cs typeface="B Lotus"/>
              </a:rPr>
              <a:t> is empty</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cause of ignoring the </a:t>
            </a:r>
            <a:r>
              <a:rPr lang="en-US" sz="1600" b="1"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case:</a:t>
            </a:r>
            <a:r>
              <a:rPr lang="en-US" sz="160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'Not</a:t>
            </a:r>
            <a:r>
              <a:rPr lang="en-US" sz="160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implemented' </a:t>
            </a: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is empty</a:t>
            </a:r>
          </a:p>
          <a:p>
            <a:pPr marL="0" indent="0">
              <a:buNone/>
            </a:pPr>
            <a:endParaRPr lang="en-US" sz="1600" b="1" dirty="0">
              <a:solidFill>
                <a:schemeClr val="tx1">
                  <a:lumMod val="65000"/>
                  <a:lumOff val="35000"/>
                </a:schemeClr>
              </a:solidFill>
              <a:latin typeface="Consolas" panose="020B0609020204030204" pitchFamily="49" charset="0"/>
            </a:endParaRPr>
          </a:p>
          <a:p>
            <a:pPr marL="0" indent="0">
              <a:buNone/>
            </a:pPr>
            <a:r>
              <a:rPr lang="en-US" sz="2000" dirty="0"/>
              <a:t>Note: Explanations are provided in the </a:t>
            </a:r>
            <a:r>
              <a:rPr lang="en-US" sz="2000" b="1" u="sng" dirty="0"/>
              <a:t>Reason</a:t>
            </a:r>
            <a:r>
              <a:rPr lang="en-US" sz="2000" dirty="0"/>
              <a:t> section, if it is </a:t>
            </a:r>
            <a:r>
              <a:rPr lang="en-US" sz="2000" b="1" dirty="0"/>
              <a:t>empty</a:t>
            </a:r>
            <a:r>
              <a:rPr lang="en-US" sz="2000" dirty="0"/>
              <a:t>, the test will </a:t>
            </a:r>
            <a:r>
              <a:rPr lang="en-US" sz="2000" b="1" dirty="0"/>
              <a:t>not</a:t>
            </a:r>
            <a:r>
              <a:rPr lang="en-US" sz="2000" dirty="0"/>
              <a:t> be Ignored.</a:t>
            </a:r>
          </a:p>
        </p:txBody>
      </p:sp>
    </p:spTree>
    <p:extLst>
      <p:ext uri="{BB962C8B-B14F-4D97-AF65-F5344CB8AC3E}">
        <p14:creationId xmlns:p14="http://schemas.microsoft.com/office/powerpoint/2010/main" val="277661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3BC-348B-D7D2-8DB0-2C2DC72835D0}"/>
              </a:ext>
            </a:extLst>
          </p:cNvPr>
          <p:cNvSpPr>
            <a:spLocks noGrp="1"/>
          </p:cNvSpPr>
          <p:nvPr>
            <p:ph type="title"/>
          </p:nvPr>
        </p:nvSpPr>
        <p:spPr/>
        <p:txBody>
          <a:bodyPr/>
          <a:lstStyle/>
          <a:p>
            <a:r>
              <a:rPr lang="en-US" b="1" dirty="0"/>
              <a:t>Add Description</a:t>
            </a:r>
          </a:p>
        </p:txBody>
      </p:sp>
      <p:sp>
        <p:nvSpPr>
          <p:cNvPr id="3" name="Content Placeholder 2">
            <a:extLst>
              <a:ext uri="{FF2B5EF4-FFF2-40B4-BE49-F238E27FC236}">
                <a16:creationId xmlns:a16="http://schemas.microsoft.com/office/drawing/2014/main" id="{AF14BBFD-573F-73A6-0EE5-89ABCABAF07E}"/>
              </a:ext>
            </a:extLst>
          </p:cNvPr>
          <p:cNvSpPr>
            <a:spLocks noGrp="1"/>
          </p:cNvSpPr>
          <p:nvPr>
            <p:ph idx="1"/>
          </p:nvPr>
        </p:nvSpPr>
        <p:spPr/>
        <p:txBody>
          <a:bodyPr/>
          <a:lstStyle/>
          <a:p>
            <a:pPr marL="0" indent="0">
              <a:buNone/>
            </a:pPr>
            <a:r>
              <a:rPr lang="en-US" dirty="0"/>
              <a:t>One of the features in test files is to add comments anywhere in the test file. </a:t>
            </a:r>
          </a:p>
          <a:p>
            <a:pPr marL="0" indent="0">
              <a:buNone/>
            </a:pPr>
            <a:r>
              <a:rPr lang="en-US" dirty="0"/>
              <a:t>For this purpose, # is written at the beginning of the line.</a:t>
            </a:r>
          </a:p>
          <a:p>
            <a:pPr marL="0" indent="0">
              <a:buNone/>
            </a:pPr>
            <a:endParaRPr lang="en-US" dirty="0"/>
          </a:p>
          <a:p>
            <a:pPr marL="0" marR="0" indent="0">
              <a:lnSpc>
                <a:spcPts val="1425"/>
              </a:lnSpc>
              <a:spcBef>
                <a:spcPts val="0"/>
              </a:spcBef>
              <a:spcAft>
                <a:spcPts val="0"/>
              </a:spcAft>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#ObjectName</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#BoundedContextName</a:t>
            </a:r>
            <a:endParaRPr lang="en-US" dirty="0"/>
          </a:p>
        </p:txBody>
      </p:sp>
    </p:spTree>
    <p:extLst>
      <p:ext uri="{BB962C8B-B14F-4D97-AF65-F5344CB8AC3E}">
        <p14:creationId xmlns:p14="http://schemas.microsoft.com/office/powerpoint/2010/main" val="392178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99A5-0CD1-AAB5-51CB-5150838FA645}"/>
              </a:ext>
            </a:extLst>
          </p:cNvPr>
          <p:cNvSpPr>
            <a:spLocks noGrp="1"/>
          </p:cNvSpPr>
          <p:nvPr>
            <p:ph type="title"/>
          </p:nvPr>
        </p:nvSpPr>
        <p:spPr/>
        <p:txBody>
          <a:bodyPr/>
          <a:lstStyle/>
          <a:p>
            <a:r>
              <a:rPr lang="en-US" b="1" dirty="0"/>
              <a:t>Error Messages</a:t>
            </a:r>
          </a:p>
        </p:txBody>
      </p:sp>
      <p:sp>
        <p:nvSpPr>
          <p:cNvPr id="3" name="Content Placeholder 2">
            <a:extLst>
              <a:ext uri="{FF2B5EF4-FFF2-40B4-BE49-F238E27FC236}">
                <a16:creationId xmlns:a16="http://schemas.microsoft.com/office/drawing/2014/main" id="{C8E602C4-4AF8-6AEA-FA01-88EB4D54E495}"/>
              </a:ext>
            </a:extLst>
          </p:cNvPr>
          <p:cNvSpPr>
            <a:spLocks noGrp="1"/>
          </p:cNvSpPr>
          <p:nvPr>
            <p:ph idx="1"/>
          </p:nvPr>
        </p:nvSpPr>
        <p:spPr/>
        <p:txBody>
          <a:bodyPr>
            <a:normAutofit fontScale="92500" lnSpcReduction="10000"/>
          </a:bodyPr>
          <a:lstStyle/>
          <a:p>
            <a:pPr marL="0" indent="0">
              <a:buNone/>
            </a:pPr>
            <a:r>
              <a:rPr lang="en-US" sz="2600" dirty="0"/>
              <a:t>Describing, ensuring correct raising and translation of error messages are among the tasks of tests.(P.45)</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50000"/>
              </a:lnSpc>
              <a:spcBef>
                <a:spcPts val="0"/>
              </a:spcBef>
              <a:spcAft>
                <a:spcPts val="0"/>
              </a:spcAft>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Some </a:t>
            </a:r>
            <a:r>
              <a:rPr lang="en-US" sz="1800" dirty="0">
                <a:effectLst/>
                <a:latin typeface="Consolas" panose="020B0609020204030204" pitchFamily="49" charset="0"/>
                <a:ea typeface="Calibri" panose="020F0502020204030204" pitchFamily="34" charset="0"/>
                <a:cs typeface="B Lotus"/>
              </a:rPr>
              <a:t>exception messages have been defined like:</a:t>
            </a:r>
            <a:endParaRPr lang="en-US" sz="1800" dirty="0">
              <a:effectLst/>
              <a:latin typeface="Times New Roman" panose="02020603050405020304" pitchFamily="18" charset="0"/>
              <a:ea typeface="Times New Roman" panose="02020603050405020304" pitchFamily="18" charset="0"/>
            </a:endParaRPr>
          </a:p>
          <a:p>
            <a:pPr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#Key# | code | message | template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exp01 |      |         |          |</a:t>
            </a:r>
          </a:p>
          <a:p>
            <a:pPr marL="0" indent="0">
              <a:lnSpc>
                <a:spcPct val="100000"/>
              </a:lnSpc>
              <a:buNone/>
            </a:pPr>
            <a:endParaRPr lang="en-US" sz="1800" dirty="0">
              <a:solidFill>
                <a:srgbClr val="CE9178"/>
              </a:solidFill>
              <a:latin typeface="Consolas" panose="020B0609020204030204" pitchFamily="49" charset="0"/>
            </a:endParaRPr>
          </a:p>
          <a:p>
            <a:pPr marL="0" indent="0">
              <a:lnSpc>
                <a:spcPct val="110000"/>
              </a:lnSpc>
              <a:buNone/>
            </a:pPr>
            <a:r>
              <a:rPr lang="en-US" sz="1200" dirty="0">
                <a:solidFill>
                  <a:srgbClr val="0070C0"/>
                </a:solidFill>
                <a:latin typeface="Consolas" panose="020B0609020204030204" pitchFamily="49" charset="0"/>
              </a:rPr>
              <a:t>Given</a:t>
            </a:r>
            <a:r>
              <a:rPr lang="en-US" sz="1200" dirty="0">
                <a:solidFill>
                  <a:srgbClr val="000000"/>
                </a:solidFill>
                <a:latin typeface="Consolas" panose="020B0609020204030204" pitchFamily="49" charset="0"/>
              </a:rPr>
              <a:t> Some exception messages have been defined like:</a:t>
            </a:r>
          </a:p>
          <a:p>
            <a:pPr marL="0" indent="0">
              <a:lnSpc>
                <a:spcPct val="110000"/>
              </a:lnSpc>
              <a:buNone/>
            </a:pPr>
            <a:r>
              <a:rPr lang="en-US" sz="1200" dirty="0">
                <a:solidFill>
                  <a:srgbClr val="CE9178"/>
                </a:solidFill>
                <a:latin typeface="Consolas" panose="020B0609020204030204" pitchFamily="49" charset="0"/>
              </a:rPr>
              <a:t>| #Key#               | code            | </a:t>
            </a:r>
            <a:r>
              <a:rPr lang="en-US" sz="1200" dirty="0" err="1">
                <a:solidFill>
                  <a:srgbClr val="CE9178"/>
                </a:solidFill>
                <a:latin typeface="Consolas" panose="020B0609020204030204" pitchFamily="49" charset="0"/>
              </a:rPr>
              <a:t>messageTemplate</a:t>
            </a:r>
            <a:r>
              <a:rPr lang="en-US" sz="1200" dirty="0">
                <a:solidFill>
                  <a:srgbClr val="CE9178"/>
                </a:solidFill>
                <a:latin typeface="Consolas" panose="020B0609020204030204" pitchFamily="49" charset="0"/>
              </a:rPr>
              <a:t>             | message</a:t>
            </a:r>
            <a:r>
              <a:rPr lang="en-US" sz="1200" dirty="0">
                <a:solidFill>
                  <a:srgbClr val="000000"/>
                </a:solidFill>
                <a:latin typeface="Consolas" panose="020B0609020204030204" pitchFamily="49" charset="0"/>
              </a:rPr>
              <a:t> </a:t>
            </a:r>
          </a:p>
          <a:p>
            <a:pPr marL="0" indent="0">
              <a:lnSpc>
                <a:spcPct val="110000"/>
              </a:lnSpc>
              <a:buNone/>
            </a:pPr>
            <a:r>
              <a:rPr lang="en-US" sz="1200" dirty="0">
                <a:solidFill>
                  <a:srgbClr val="CE9178"/>
                </a:solidFill>
                <a:latin typeface="Consolas" panose="020B0609020204030204" pitchFamily="49" charset="0"/>
                <a:cs typeface="B Nazanin" panose="00000400000000000000" pitchFamily="2" charset="-78"/>
              </a:rPr>
              <a:t>| PartyPointEm01      | MLM_PP_01       | In {0}, {1} is required.    | In </a:t>
            </a:r>
            <a:r>
              <a:rPr lang="en-US" sz="1200" dirty="0" err="1">
                <a:solidFill>
                  <a:srgbClr val="CE9178"/>
                </a:solidFill>
                <a:latin typeface="Consolas" panose="020B0609020204030204" pitchFamily="49" charset="0"/>
                <a:cs typeface="B Nazanin" panose="00000400000000000000" pitchFamily="2" charset="-78"/>
              </a:rPr>
              <a:t>PartyPoint</a:t>
            </a:r>
            <a:r>
              <a:rPr lang="en-US" sz="1200" dirty="0">
                <a:solidFill>
                  <a:srgbClr val="CE9178"/>
                </a:solidFill>
                <a:latin typeface="Consolas" panose="020B0609020204030204" pitchFamily="49" charset="0"/>
                <a:cs typeface="B Nazanin" panose="00000400000000000000" pitchFamily="2" charset="-78"/>
              </a:rPr>
              <a:t>, </a:t>
            </a:r>
            <a:r>
              <a:rPr lang="en-US" sz="1200" dirty="0" err="1">
                <a:solidFill>
                  <a:srgbClr val="CE9178"/>
                </a:solidFill>
                <a:latin typeface="Consolas" panose="020B0609020204030204" pitchFamily="49" charset="0"/>
                <a:cs typeface="B Nazanin" panose="00000400000000000000" pitchFamily="2" charset="-78"/>
              </a:rPr>
              <a:t>PartyRelationType</a:t>
            </a:r>
            <a:r>
              <a:rPr lang="en-US" sz="1200" dirty="0">
                <a:solidFill>
                  <a:srgbClr val="CE9178"/>
                </a:solidFill>
                <a:latin typeface="Consolas" panose="020B0609020204030204" pitchFamily="49" charset="0"/>
                <a:cs typeface="B Nazanin" panose="00000400000000000000" pitchFamily="2" charset="-78"/>
              </a:rPr>
              <a:t> is required. </a:t>
            </a:r>
          </a:p>
          <a:p>
            <a:pPr marL="0" indent="0">
              <a:buNone/>
            </a:pPr>
            <a:endParaRPr lang="en-US" sz="900" dirty="0">
              <a:solidFill>
                <a:srgbClr val="000000"/>
              </a:solidFill>
              <a:latin typeface="Cascadia Mono" panose="020B0609020000020004" pitchFamily="49" charset="0"/>
            </a:endParaRPr>
          </a:p>
          <a:p>
            <a:pPr marL="0" indent="0">
              <a:buNone/>
            </a:pPr>
            <a:endParaRPr lang="en-US" sz="900" dirty="0">
              <a:solidFill>
                <a:srgbClr val="000000"/>
              </a:solidFill>
              <a:latin typeface="Cascadia Mono" panose="020B0609020000020004" pitchFamily="49" charset="0"/>
            </a:endParaRPr>
          </a:p>
          <a:p>
            <a:pPr marL="0" marR="0" indent="0">
              <a:lnSpc>
                <a:spcPct val="160000"/>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dirty="0">
                <a:effectLst/>
                <a:latin typeface="Times New Roman" panose="02020603050405020304" pitchFamily="18" charset="0"/>
                <a:ea typeface="Times New Roman" panose="02020603050405020304" pitchFamily="18" charset="0"/>
                <a:cs typeface="B Lotus"/>
              </a:rPr>
              <a:t> </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translatedList</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a:t>
            </a:r>
            <a:r>
              <a:rPr lang="en-US" sz="1200" dirty="0">
                <a:effectLst/>
                <a:latin typeface="Consolas" panose="020B0609020204030204" pitchFamily="49" charset="0"/>
                <a:ea typeface="Calibri" panose="020F0502020204030204" pitchFamily="34" charset="0"/>
                <a:cs typeface="B Lotus"/>
              </a:rPr>
              <a:t>like:</a:t>
            </a:r>
            <a:endParaRPr lang="en-US" sz="1200" dirty="0">
              <a:effectLst/>
              <a:latin typeface="Times New Roman" panose="02020603050405020304" pitchFamily="18" charset="0"/>
              <a:ea typeface="Times New Roman" panose="02020603050405020304" pitchFamily="18" charset="0"/>
            </a:endParaRPr>
          </a:p>
          <a:p>
            <a:pPr marR="0" indent="0">
              <a:lnSpc>
                <a:spcPct val="110000"/>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Field | Value                                      | </a:t>
            </a:r>
            <a:endParaRPr lang="en-US" sz="1200" dirty="0">
              <a:effectLst/>
              <a:latin typeface="Times New Roman" panose="02020603050405020304" pitchFamily="18" charset="0"/>
              <a:ea typeface="Times New Roman" panose="02020603050405020304" pitchFamily="18" charset="0"/>
            </a:endParaRPr>
          </a:p>
          <a:p>
            <a:pPr marL="0" indent="0">
              <a:lnSpc>
                <a:spcPct val="11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trns1 |  </a:t>
            </a:r>
            <a:r>
              <a:rPr lang="ar-SA" sz="12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بعد هر واحد سنجش، باید با بعد واحد سنجش مرجع خود یکی باشد</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8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403841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820A-24C4-3A23-725C-E3EA75FAAA03}"/>
              </a:ext>
            </a:extLst>
          </p:cNvPr>
          <p:cNvSpPr>
            <a:spLocks noGrp="1"/>
          </p:cNvSpPr>
          <p:nvPr>
            <p:ph type="title"/>
          </p:nvPr>
        </p:nvSpPr>
        <p:spPr/>
        <p:txBody>
          <a:bodyPr/>
          <a:lstStyle/>
          <a:p>
            <a:r>
              <a:rPr lang="en-US" b="1" dirty="0"/>
              <a:t>Gherkin Syntax (1)</a:t>
            </a:r>
          </a:p>
        </p:txBody>
      </p:sp>
      <p:graphicFrame>
        <p:nvGraphicFramePr>
          <p:cNvPr id="4" name="Content Placeholder 3">
            <a:extLst>
              <a:ext uri="{FF2B5EF4-FFF2-40B4-BE49-F238E27FC236}">
                <a16:creationId xmlns:a16="http://schemas.microsoft.com/office/drawing/2014/main" id="{AC5CD169-6E8C-6A59-4A24-594F5545FD65}"/>
              </a:ext>
            </a:extLst>
          </p:cNvPr>
          <p:cNvGraphicFramePr>
            <a:graphicFrameLocks noGrp="1"/>
          </p:cNvGraphicFramePr>
          <p:nvPr>
            <p:ph idx="1"/>
            <p:extLst>
              <p:ext uri="{D42A27DB-BD31-4B8C-83A1-F6EECF244321}">
                <p14:modId xmlns:p14="http://schemas.microsoft.com/office/powerpoint/2010/main" val="2046848695"/>
              </p:ext>
            </p:extLst>
          </p:nvPr>
        </p:nvGraphicFramePr>
        <p:xfrm>
          <a:off x="838200" y="1825625"/>
          <a:ext cx="10515600" cy="302768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41384830"/>
                    </a:ext>
                  </a:extLst>
                </a:gridCol>
                <a:gridCol w="9093200">
                  <a:extLst>
                    <a:ext uri="{9D8B030D-6E8A-4147-A177-3AD203B41FA5}">
                      <a16:colId xmlns:a16="http://schemas.microsoft.com/office/drawing/2014/main" val="446285125"/>
                    </a:ext>
                  </a:extLst>
                </a:gridCol>
              </a:tblGrid>
              <a:tr h="370840">
                <a:tc>
                  <a:txBody>
                    <a:bodyPr/>
                    <a:lstStyle/>
                    <a:p>
                      <a:r>
                        <a:rPr lang="en-US" sz="1600" dirty="0">
                          <a:latin typeface="+mn-lt"/>
                        </a:rPr>
                        <a:t>Keywork</a:t>
                      </a:r>
                    </a:p>
                  </a:txBody>
                  <a:tcPr/>
                </a:tc>
                <a:tc>
                  <a:txBody>
                    <a:bodyPr/>
                    <a:lstStyle/>
                    <a:p>
                      <a:r>
                        <a:rPr lang="en-US" sz="1600" dirty="0">
                          <a:latin typeface="+mn-lt"/>
                        </a:rPr>
                        <a:t>Description</a:t>
                      </a:r>
                    </a:p>
                  </a:txBody>
                  <a:tcPr/>
                </a:tc>
                <a:extLst>
                  <a:ext uri="{0D108BD9-81ED-4DB2-BD59-A6C34878D82A}">
                    <a16:rowId xmlns:a16="http://schemas.microsoft.com/office/drawing/2014/main" val="2112984671"/>
                  </a:ext>
                </a:extLst>
              </a:tr>
              <a:tr h="370840">
                <a:tc>
                  <a:txBody>
                    <a:bodyPr/>
                    <a:lstStyle/>
                    <a:p>
                      <a:r>
                        <a:rPr lang="en-US" sz="1600" b="1" dirty="0">
                          <a:latin typeface="+mn-lt"/>
                        </a:rPr>
                        <a:t>Feature (1)</a:t>
                      </a:r>
                    </a:p>
                  </a:txBody>
                  <a:tcPr/>
                </a:tc>
                <a:tc>
                  <a:txBody>
                    <a:bodyPr/>
                    <a:lstStyle/>
                    <a:p>
                      <a:r>
                        <a:rPr lang="en-US" sz="1200" b="0" i="0" kern="1200" dirty="0">
                          <a:solidFill>
                            <a:schemeClr val="dk1"/>
                          </a:solidFill>
                          <a:effectLst/>
                          <a:latin typeface="+mn-lt"/>
                          <a:ea typeface="+mn-ea"/>
                          <a:cs typeface="+mn-cs"/>
                        </a:rPr>
                        <a:t>The purpose of the </a:t>
                      </a:r>
                      <a:r>
                        <a:rPr lang="en-US" sz="1200" dirty="0">
                          <a:latin typeface="+mn-lt"/>
                        </a:rPr>
                        <a:t>Feature</a:t>
                      </a:r>
                      <a:r>
                        <a:rPr lang="en-US" sz="1200" b="0" i="0" kern="1200" dirty="0">
                          <a:solidFill>
                            <a:schemeClr val="dk1"/>
                          </a:solidFill>
                          <a:effectLst/>
                          <a:latin typeface="+mn-lt"/>
                          <a:ea typeface="+mn-ea"/>
                          <a:cs typeface="+mn-cs"/>
                        </a:rPr>
                        <a:t> keyword is to provide a high-level description of a software feature, and to group related scenarios.</a:t>
                      </a:r>
                      <a:endParaRPr lang="en-US" sz="1200" dirty="0">
                        <a:latin typeface="+mn-lt"/>
                      </a:endParaRPr>
                    </a:p>
                  </a:txBody>
                  <a:tcPr/>
                </a:tc>
                <a:extLst>
                  <a:ext uri="{0D108BD9-81ED-4DB2-BD59-A6C34878D82A}">
                    <a16:rowId xmlns:a16="http://schemas.microsoft.com/office/drawing/2014/main" val="34188081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Descriptions (1..n)</a:t>
                      </a:r>
                    </a:p>
                  </a:txBody>
                  <a:tcPr/>
                </a:tc>
                <a:tc>
                  <a:txBody>
                    <a:bodyPr/>
                    <a:lstStyle/>
                    <a:p>
                      <a:r>
                        <a:rPr lang="en-US" sz="1200" b="0" i="0" kern="1200" dirty="0">
                          <a:solidFill>
                            <a:schemeClr val="dk1"/>
                          </a:solidFill>
                          <a:effectLst/>
                          <a:latin typeface="+mn-lt"/>
                          <a:ea typeface="+mn-ea"/>
                          <a:cs typeface="+mn-cs"/>
                        </a:rPr>
                        <a:t>Free-form descriptions (as described above for </a:t>
                      </a:r>
                      <a:r>
                        <a:rPr lang="en-US" sz="1200" dirty="0">
                          <a:latin typeface="+mn-lt"/>
                        </a:rPr>
                        <a:t>Feature</a:t>
                      </a:r>
                      <a:r>
                        <a:rPr lang="en-US" sz="1200" b="0" i="0" kern="1200" dirty="0">
                          <a:solidFill>
                            <a:schemeClr val="dk1"/>
                          </a:solidFill>
                          <a:effectLst/>
                          <a:latin typeface="+mn-lt"/>
                          <a:ea typeface="+mn-ea"/>
                          <a:cs typeface="+mn-cs"/>
                        </a:rPr>
                        <a:t>) can also be placed underneath </a:t>
                      </a:r>
                      <a:r>
                        <a:rPr lang="en-US" sz="1200" dirty="0">
                          <a:latin typeface="+mn-lt"/>
                        </a:rPr>
                        <a:t>Example</a:t>
                      </a:r>
                      <a:r>
                        <a:rPr lang="en-US" sz="1200" b="0" i="0" kern="1200" dirty="0">
                          <a:solidFill>
                            <a:schemeClr val="dk1"/>
                          </a:solidFill>
                          <a:effectLst/>
                          <a:latin typeface="+mn-lt"/>
                          <a:ea typeface="+mn-ea"/>
                          <a:cs typeface="+mn-cs"/>
                        </a:rPr>
                        <a:t>/</a:t>
                      </a:r>
                      <a:r>
                        <a:rPr lang="en-US" sz="1200" dirty="0">
                          <a:latin typeface="+mn-lt"/>
                        </a:rPr>
                        <a:t>Scenario</a:t>
                      </a:r>
                      <a:r>
                        <a:rPr lang="en-US" sz="1200" b="0" i="0" kern="1200" dirty="0">
                          <a:solidFill>
                            <a:schemeClr val="dk1"/>
                          </a:solidFill>
                          <a:effectLst/>
                          <a:latin typeface="+mn-lt"/>
                          <a:ea typeface="+mn-ea"/>
                          <a:cs typeface="+mn-cs"/>
                        </a:rPr>
                        <a:t>, </a:t>
                      </a:r>
                      <a:r>
                        <a:rPr lang="en-US" sz="1200" dirty="0">
                          <a:latin typeface="+mn-lt"/>
                        </a:rPr>
                        <a:t>Background</a:t>
                      </a:r>
                      <a:r>
                        <a:rPr lang="en-US" sz="1200" b="0" i="0" kern="1200" dirty="0">
                          <a:solidFill>
                            <a:schemeClr val="dk1"/>
                          </a:solidFill>
                          <a:effectLst/>
                          <a:latin typeface="+mn-lt"/>
                          <a:ea typeface="+mn-ea"/>
                          <a:cs typeface="+mn-cs"/>
                        </a:rPr>
                        <a:t>, </a:t>
                      </a:r>
                      <a:r>
                        <a:rPr lang="en-US" sz="1200" dirty="0">
                          <a:latin typeface="+mn-lt"/>
                        </a:rPr>
                        <a:t>Scenario Outline</a:t>
                      </a:r>
                      <a:r>
                        <a:rPr lang="en-US" sz="1200" b="0" i="0" kern="1200" dirty="0">
                          <a:solidFill>
                            <a:schemeClr val="dk1"/>
                          </a:solidFill>
                          <a:effectLst/>
                          <a:latin typeface="+mn-lt"/>
                          <a:ea typeface="+mn-ea"/>
                          <a:cs typeface="+mn-cs"/>
                        </a:rPr>
                        <a:t> and </a:t>
                      </a:r>
                      <a:r>
                        <a:rPr lang="en-US" sz="1200" dirty="0">
                          <a:latin typeface="+mn-lt"/>
                        </a:rPr>
                        <a:t>Rule </a:t>
                      </a:r>
                      <a:r>
                        <a:rPr lang="en-US" sz="1200" b="0" i="0" kern="1200" dirty="0">
                          <a:solidFill>
                            <a:schemeClr val="dk1"/>
                          </a:solidFill>
                          <a:effectLst/>
                          <a:latin typeface="+mn-lt"/>
                          <a:ea typeface="+mn-ea"/>
                          <a:cs typeface="+mn-cs"/>
                        </a:rPr>
                        <a:t>.These description lines are ignored by Cucumber at runtime, but are available for reporting. Their purpose is to provide a place for you to document important aspects of the feature, such as a brief explanation and a list of business rules (general acceptance criteria).</a:t>
                      </a:r>
                      <a:endParaRPr lang="en-US" sz="1200" dirty="0">
                        <a:latin typeface="+mn-lt"/>
                      </a:endParaRPr>
                    </a:p>
                  </a:txBody>
                  <a:tcPr/>
                </a:tc>
                <a:extLst>
                  <a:ext uri="{0D108BD9-81ED-4DB2-BD59-A6C34878D82A}">
                    <a16:rowId xmlns:a16="http://schemas.microsoft.com/office/drawing/2014/main" val="3816119668"/>
                  </a:ext>
                </a:extLst>
              </a:tr>
              <a:tr h="370840">
                <a:tc>
                  <a:txBody>
                    <a:bodyPr/>
                    <a:lstStyle/>
                    <a:p>
                      <a:r>
                        <a:rPr lang="en-US" sz="1600" b="1" dirty="0">
                          <a:latin typeface="+mn-lt"/>
                        </a:rPr>
                        <a:t>Rule (1..n)</a:t>
                      </a:r>
                    </a:p>
                  </a:txBody>
                  <a:tcPr/>
                </a:tc>
                <a:tc>
                  <a:txBody>
                    <a:bodyPr/>
                    <a:lstStyle/>
                    <a:p>
                      <a:r>
                        <a:rPr lang="en-US" sz="1200" b="0" i="0" kern="1200" dirty="0">
                          <a:solidFill>
                            <a:schemeClr val="dk1"/>
                          </a:solidFill>
                          <a:effectLst/>
                          <a:latin typeface="+mn-lt"/>
                          <a:ea typeface="+mn-ea"/>
                          <a:cs typeface="+mn-cs"/>
                        </a:rPr>
                        <a:t>The (optional) </a:t>
                      </a:r>
                      <a:r>
                        <a:rPr lang="en-US" sz="1200" dirty="0">
                          <a:latin typeface="+mn-lt"/>
                        </a:rPr>
                        <a:t>Rule</a:t>
                      </a:r>
                      <a:r>
                        <a:rPr lang="en-US" sz="1200" b="0" i="0" kern="1200" dirty="0">
                          <a:solidFill>
                            <a:schemeClr val="dk1"/>
                          </a:solidFill>
                          <a:effectLst/>
                          <a:latin typeface="+mn-lt"/>
                          <a:ea typeface="+mn-ea"/>
                          <a:cs typeface="+mn-cs"/>
                        </a:rPr>
                        <a:t> keyword has been part of Gherkin since v6. The purpose of the </a:t>
                      </a:r>
                      <a:r>
                        <a:rPr lang="en-US" sz="1200" dirty="0">
                          <a:latin typeface="+mn-lt"/>
                        </a:rPr>
                        <a:t>Rule</a:t>
                      </a:r>
                      <a:r>
                        <a:rPr lang="en-US" sz="1200" b="0" i="0" kern="1200" dirty="0">
                          <a:solidFill>
                            <a:schemeClr val="dk1"/>
                          </a:solidFill>
                          <a:effectLst/>
                          <a:latin typeface="+mn-lt"/>
                          <a:ea typeface="+mn-ea"/>
                          <a:cs typeface="+mn-cs"/>
                        </a:rPr>
                        <a:t> keyword is to represent one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that should be implemented. It provides additional information for a feature. A </a:t>
                      </a:r>
                      <a:r>
                        <a:rPr lang="en-US" sz="1200" dirty="0">
                          <a:latin typeface="+mn-lt"/>
                        </a:rPr>
                        <a:t>Rule</a:t>
                      </a:r>
                      <a:r>
                        <a:rPr lang="en-US" sz="1200" b="0" i="0" kern="1200" dirty="0">
                          <a:solidFill>
                            <a:schemeClr val="dk1"/>
                          </a:solidFill>
                          <a:effectLst/>
                          <a:latin typeface="+mn-lt"/>
                          <a:ea typeface="+mn-ea"/>
                          <a:cs typeface="+mn-cs"/>
                        </a:rPr>
                        <a:t> is used to group together several scenarios that belong to this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A </a:t>
                      </a:r>
                      <a:r>
                        <a:rPr lang="en-US" sz="1200" dirty="0">
                          <a:latin typeface="+mn-lt"/>
                        </a:rPr>
                        <a:t>Rule</a:t>
                      </a:r>
                      <a:r>
                        <a:rPr lang="en-US" sz="1200" b="0" i="0" kern="1200" dirty="0">
                          <a:solidFill>
                            <a:schemeClr val="dk1"/>
                          </a:solidFill>
                          <a:effectLst/>
                          <a:latin typeface="+mn-lt"/>
                          <a:ea typeface="+mn-ea"/>
                          <a:cs typeface="+mn-cs"/>
                        </a:rPr>
                        <a:t> should contain one or more scenarios that illustrate the particular rule.</a:t>
                      </a:r>
                      <a:endParaRPr lang="en-US" sz="1200" dirty="0">
                        <a:latin typeface="+mn-lt"/>
                      </a:endParaRPr>
                    </a:p>
                  </a:txBody>
                  <a:tcPr/>
                </a:tc>
                <a:extLst>
                  <a:ext uri="{0D108BD9-81ED-4DB2-BD59-A6C34878D82A}">
                    <a16:rowId xmlns:a16="http://schemas.microsoft.com/office/drawing/2014/main" val="3867267019"/>
                  </a:ext>
                </a:extLst>
              </a:tr>
              <a:tr h="370840">
                <a:tc>
                  <a:txBody>
                    <a:bodyPr/>
                    <a:lstStyle/>
                    <a:p>
                      <a:r>
                        <a:rPr lang="en-US" sz="1600" b="1" dirty="0">
                          <a:latin typeface="+mn-lt"/>
                        </a:rPr>
                        <a:t>Example / Scenario (1..n)</a:t>
                      </a:r>
                    </a:p>
                  </a:txBody>
                  <a:tcPr/>
                </a:tc>
                <a:tc>
                  <a:txBody>
                    <a:bodyPr/>
                    <a:lstStyle/>
                    <a:p>
                      <a:r>
                        <a:rPr lang="en-US" sz="1200" b="0" i="0" kern="1200" dirty="0">
                          <a:solidFill>
                            <a:schemeClr val="dk1"/>
                          </a:solidFill>
                          <a:effectLst/>
                          <a:latin typeface="+mn-lt"/>
                          <a:ea typeface="+mn-ea"/>
                          <a:cs typeface="+mn-cs"/>
                        </a:rPr>
                        <a:t>This is a </a:t>
                      </a:r>
                      <a:r>
                        <a:rPr lang="en-US" sz="1200" b="0" i="1" kern="1200" dirty="0">
                          <a:solidFill>
                            <a:schemeClr val="dk1"/>
                          </a:solidFill>
                          <a:effectLst/>
                          <a:latin typeface="+mn-lt"/>
                          <a:ea typeface="+mn-ea"/>
                          <a:cs typeface="+mn-cs"/>
                        </a:rPr>
                        <a:t>concrete example</a:t>
                      </a:r>
                      <a:r>
                        <a:rPr lang="en-US" sz="1200" b="0" i="0" kern="1200" dirty="0">
                          <a:solidFill>
                            <a:schemeClr val="dk1"/>
                          </a:solidFill>
                          <a:effectLst/>
                          <a:latin typeface="+mn-lt"/>
                          <a:ea typeface="+mn-ea"/>
                          <a:cs typeface="+mn-cs"/>
                        </a:rPr>
                        <a:t> that </a:t>
                      </a:r>
                      <a:r>
                        <a:rPr lang="en-US" sz="1200" b="0" i="1" kern="1200" dirty="0">
                          <a:solidFill>
                            <a:schemeClr val="dk1"/>
                          </a:solidFill>
                          <a:effectLst/>
                          <a:latin typeface="+mn-lt"/>
                          <a:ea typeface="+mn-ea"/>
                          <a:cs typeface="+mn-cs"/>
                        </a:rPr>
                        <a:t>illustrates</a:t>
                      </a:r>
                      <a:r>
                        <a:rPr lang="en-US" sz="1200" b="0" i="0" kern="1200" dirty="0">
                          <a:solidFill>
                            <a:schemeClr val="dk1"/>
                          </a:solidFill>
                          <a:effectLst/>
                          <a:latin typeface="+mn-lt"/>
                          <a:ea typeface="+mn-ea"/>
                          <a:cs typeface="+mn-cs"/>
                        </a:rPr>
                        <a:t> a business rule. It consists of a list of </a:t>
                      </a:r>
                      <a:r>
                        <a:rPr lang="en-US" sz="1200" b="0" i="0" u="none" strike="noStrike" kern="1200" dirty="0">
                          <a:solidFill>
                            <a:schemeClr val="dk1"/>
                          </a:solidFill>
                          <a:effectLst/>
                          <a:latin typeface="+mn-lt"/>
                          <a:ea typeface="+mn-ea"/>
                          <a:cs typeface="+mn-cs"/>
                          <a:hlinkClick r:id="rId2"/>
                        </a:rPr>
                        <a:t>steps</a:t>
                      </a:r>
                      <a:r>
                        <a:rPr lang="en-US" sz="1200" b="0" i="0" kern="1200" dirty="0">
                          <a:solidFill>
                            <a:schemeClr val="dk1"/>
                          </a:solidFill>
                          <a:effectLst/>
                          <a:latin typeface="+mn-lt"/>
                          <a:ea typeface="+mn-ea"/>
                          <a:cs typeface="+mn-cs"/>
                        </a:rPr>
                        <a:t>. Each step starts with </a:t>
                      </a:r>
                      <a:r>
                        <a:rPr lang="en-US" sz="1200" dirty="0">
                          <a:latin typeface="+mn-lt"/>
                        </a:rPr>
                        <a:t>Given</a:t>
                      </a:r>
                      <a:r>
                        <a:rPr lang="en-US" sz="1200" b="0" i="0" kern="1200" dirty="0">
                          <a:solidFill>
                            <a:schemeClr val="dk1"/>
                          </a:solidFill>
                          <a:effectLst/>
                          <a:latin typeface="+mn-lt"/>
                          <a:ea typeface="+mn-ea"/>
                          <a:cs typeface="+mn-cs"/>
                        </a:rPr>
                        <a:t>, </a:t>
                      </a:r>
                      <a:r>
                        <a:rPr lang="en-US" sz="1200" dirty="0">
                          <a:latin typeface="+mn-lt"/>
                        </a:rPr>
                        <a:t>When</a:t>
                      </a:r>
                      <a:r>
                        <a:rPr lang="en-US" sz="1200" b="0" i="0" kern="1200" dirty="0">
                          <a:solidFill>
                            <a:schemeClr val="dk1"/>
                          </a:solidFill>
                          <a:effectLst/>
                          <a:latin typeface="+mn-lt"/>
                          <a:ea typeface="+mn-ea"/>
                          <a:cs typeface="+mn-cs"/>
                        </a:rPr>
                        <a:t>, </a:t>
                      </a:r>
                      <a:r>
                        <a:rPr lang="en-US" sz="1200" dirty="0">
                          <a:latin typeface="+mn-lt"/>
                        </a:rPr>
                        <a:t>Then</a:t>
                      </a:r>
                      <a:r>
                        <a:rPr lang="en-US" sz="1200" b="0" i="0" kern="1200" dirty="0">
                          <a:solidFill>
                            <a:schemeClr val="dk1"/>
                          </a:solidFill>
                          <a:effectLst/>
                          <a:latin typeface="+mn-lt"/>
                          <a:ea typeface="+mn-ea"/>
                          <a:cs typeface="+mn-cs"/>
                        </a:rPr>
                        <a:t>,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initial context (Given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event (When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expected outcome (Then steps)</a:t>
                      </a:r>
                    </a:p>
                    <a:p>
                      <a:endParaRPr lang="en-US" sz="1200" dirty="0">
                        <a:latin typeface="+mn-lt"/>
                      </a:endParaRPr>
                    </a:p>
                  </a:txBody>
                  <a:tcPr/>
                </a:tc>
                <a:extLst>
                  <a:ext uri="{0D108BD9-81ED-4DB2-BD59-A6C34878D82A}">
                    <a16:rowId xmlns:a16="http://schemas.microsoft.com/office/drawing/2014/main" val="1867027926"/>
                  </a:ext>
                </a:extLst>
              </a:tr>
            </a:tbl>
          </a:graphicData>
        </a:graphic>
      </p:graphicFrame>
    </p:spTree>
    <p:extLst>
      <p:ext uri="{BB962C8B-B14F-4D97-AF65-F5344CB8AC3E}">
        <p14:creationId xmlns:p14="http://schemas.microsoft.com/office/powerpoint/2010/main" val="422252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060F-2982-ACED-83F6-78AA31FDD64E}"/>
              </a:ext>
            </a:extLst>
          </p:cNvPr>
          <p:cNvSpPr>
            <a:spLocks noGrp="1"/>
          </p:cNvSpPr>
          <p:nvPr>
            <p:ph type="title"/>
          </p:nvPr>
        </p:nvSpPr>
        <p:spPr/>
        <p:txBody>
          <a:bodyPr/>
          <a:lstStyle/>
          <a:p>
            <a:r>
              <a:rPr lang="en-US" b="1" dirty="0"/>
              <a:t>Running Muti-Step Tests</a:t>
            </a:r>
          </a:p>
        </p:txBody>
      </p:sp>
      <p:sp>
        <p:nvSpPr>
          <p:cNvPr id="3" name="Content Placeholder 2">
            <a:extLst>
              <a:ext uri="{FF2B5EF4-FFF2-40B4-BE49-F238E27FC236}">
                <a16:creationId xmlns:a16="http://schemas.microsoft.com/office/drawing/2014/main" id="{0CA0A8AC-5F5A-5378-5C4A-09888E7E7D79}"/>
              </a:ext>
            </a:extLst>
          </p:cNvPr>
          <p:cNvSpPr>
            <a:spLocks noGrp="1"/>
          </p:cNvSpPr>
          <p:nvPr>
            <p:ph idx="1"/>
          </p:nvPr>
        </p:nvSpPr>
        <p:spPr/>
        <p:txBody>
          <a:bodyPr/>
          <a:lstStyle/>
          <a:p>
            <a:pPr marL="0" indent="0">
              <a:buNone/>
            </a:pPr>
            <a:r>
              <a:rPr lang="en-US" sz="2000" kern="1200" dirty="0">
                <a:effectLst/>
                <a:ea typeface="Times New Roman" panose="02020603050405020304" pitchFamily="18" charset="0"/>
                <a:cs typeface="B Lotus"/>
              </a:rPr>
              <a:t>In order to perform a multi-step operation, which is usually the </a:t>
            </a:r>
            <a:r>
              <a:rPr lang="en-US" sz="2000" dirty="0">
                <a:ea typeface="Times New Roman" panose="02020603050405020304" pitchFamily="18" charset="0"/>
                <a:cs typeface="B Lotus"/>
              </a:rPr>
              <a:t>result</a:t>
            </a:r>
            <a:r>
              <a:rPr lang="en-US" sz="2000" kern="1200" dirty="0">
                <a:effectLst/>
                <a:ea typeface="Times New Roman" panose="02020603050405020304" pitchFamily="18" charset="0"/>
                <a:cs typeface="B Lotus"/>
              </a:rPr>
              <a:t> of the first step required for the next step, long steps can be taken with the purpose of waiting for the work to be done.</a:t>
            </a:r>
            <a:endParaRPr lang="fa-IR" sz="2000" kern="1200" dirty="0">
              <a:effectLst/>
              <a:ea typeface="Times New Roman" panose="02020603050405020304" pitchFamily="18" charset="0"/>
              <a:cs typeface="B Lotus"/>
            </a:endParaRPr>
          </a:p>
          <a:p>
            <a:pPr marL="0" indent="0">
              <a:buNone/>
            </a:pPr>
            <a:endParaRPr lang="fa-IR" sz="2000" kern="1200" dirty="0">
              <a:effectLst/>
              <a:ea typeface="Times New Roman" panose="02020603050405020304" pitchFamily="18" charset="0"/>
              <a:cs typeface="B Lotus"/>
            </a:endParaRP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waited for:</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Span Value}’</a:t>
            </a:r>
          </a:p>
          <a:p>
            <a:pPr marL="0" indent="0">
              <a:buNone/>
            </a:pPr>
            <a:r>
              <a:rPr lang="en-US" sz="14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I have waited for:'00:00:04'</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4135161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4A91-E84F-5E23-3752-0135EAAF56AA}"/>
              </a:ext>
            </a:extLst>
          </p:cNvPr>
          <p:cNvSpPr>
            <a:spLocks noGrp="1"/>
          </p:cNvSpPr>
          <p:nvPr>
            <p:ph type="title"/>
          </p:nvPr>
        </p:nvSpPr>
        <p:spPr/>
        <p:txBody>
          <a:bodyPr/>
          <a:lstStyle/>
          <a:p>
            <a:r>
              <a:rPr lang="en-US" b="1" dirty="0"/>
              <a:t>Time Zone</a:t>
            </a:r>
          </a:p>
        </p:txBody>
      </p:sp>
      <p:sp>
        <p:nvSpPr>
          <p:cNvPr id="3" name="Content Placeholder 2">
            <a:extLst>
              <a:ext uri="{FF2B5EF4-FFF2-40B4-BE49-F238E27FC236}">
                <a16:creationId xmlns:a16="http://schemas.microsoft.com/office/drawing/2014/main" id="{30761C08-01D7-8CF0-8A51-754E92606B5C}"/>
              </a:ext>
            </a:extLst>
          </p:cNvPr>
          <p:cNvSpPr>
            <a:spLocks noGrp="1"/>
          </p:cNvSpPr>
          <p:nvPr>
            <p:ph idx="1"/>
          </p:nvPr>
        </p:nvSpPr>
        <p:spPr/>
        <p:txBody>
          <a:bodyPr/>
          <a:lstStyle/>
          <a:p>
            <a:pPr marL="0" indent="0">
              <a:buNone/>
            </a:pPr>
            <a:r>
              <a:rPr lang="en-US" dirty="0"/>
              <a:t>In order to determine the time zone, the following step is used. This step is used to test the system in sending local times.</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user time zone is: </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Zone Name}’</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user time zone is: 'Iran'</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3585509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A0FC-44BD-EAB6-7011-8AA8CC9C7D74}"/>
              </a:ext>
            </a:extLst>
          </p:cNvPr>
          <p:cNvSpPr>
            <a:spLocks noGrp="1"/>
          </p:cNvSpPr>
          <p:nvPr>
            <p:ph type="title"/>
          </p:nvPr>
        </p:nvSpPr>
        <p:spPr/>
        <p:txBody>
          <a:bodyPr/>
          <a:lstStyle/>
          <a:p>
            <a:r>
              <a:rPr lang="en-US" b="1" dirty="0"/>
              <a:t>Scenario: When</a:t>
            </a:r>
          </a:p>
        </p:txBody>
      </p:sp>
      <p:sp>
        <p:nvSpPr>
          <p:cNvPr id="3" name="Content Placeholder 2">
            <a:extLst>
              <a:ext uri="{FF2B5EF4-FFF2-40B4-BE49-F238E27FC236}">
                <a16:creationId xmlns:a16="http://schemas.microsoft.com/office/drawing/2014/main" id="{734318B8-122F-F7BD-BD2E-5E2E9D675A33}"/>
              </a:ext>
            </a:extLst>
          </p:cNvPr>
          <p:cNvSpPr>
            <a:spLocks noGrp="1"/>
          </p:cNvSpPr>
          <p:nvPr>
            <p:ph idx="1"/>
          </p:nvPr>
        </p:nvSpPr>
        <p:spPr/>
        <p:txBody>
          <a:bodyPr/>
          <a:lstStyle/>
          <a:p>
            <a:pPr marL="0" indent="0">
              <a:buNone/>
            </a:pPr>
            <a:r>
              <a:rPr lang="en-US" sz="2400" dirty="0"/>
              <a:t>The most important step in the When test section is to record the main operations of the software.</a:t>
            </a:r>
          </a:p>
          <a:p>
            <a:pPr marL="0" indent="0">
              <a:buNone/>
            </a:pPr>
            <a:r>
              <a:rPr lang="en-US" sz="2400" b="1" dirty="0"/>
              <a:t>Register</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register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register the party point type: 'partyPointType2’ </a:t>
            </a:r>
          </a:p>
          <a:p>
            <a:pPr marL="0" indent="0">
              <a:buNone/>
            </a:pPr>
            <a:endParaRPr lang="en-US" sz="1200" b="1" dirty="0">
              <a:solidFill>
                <a:srgbClr val="000000"/>
              </a:solidFill>
              <a:latin typeface="Cascadia Mono" panose="020B0609020000020004" pitchFamily="49" charset="0"/>
            </a:endParaRPr>
          </a:p>
          <a:p>
            <a:pPr marL="0" indent="0">
              <a:buNone/>
            </a:pPr>
            <a:r>
              <a:rPr lang="en-US" sz="1800" dirty="0"/>
              <a:t>In the above example, </a:t>
            </a:r>
            <a:r>
              <a:rPr lang="en-US" sz="1800" b="1" dirty="0"/>
              <a:t>partyPointType2</a:t>
            </a:r>
            <a:r>
              <a:rPr lang="en-US" sz="1800" dirty="0"/>
              <a:t> must be the key of the entity defined in the Given section (Define).</a:t>
            </a:r>
          </a:p>
          <a:p>
            <a:pPr marL="0" indent="0">
              <a:buNone/>
            </a:pPr>
            <a:endParaRPr lang="en-US" sz="1800" b="1" dirty="0"/>
          </a:p>
          <a:p>
            <a:pPr marL="0" indent="0">
              <a:buNone/>
            </a:pPr>
            <a:r>
              <a:rPr lang="en-US" sz="2000" b="1" dirty="0"/>
              <a:t>Delete</a:t>
            </a:r>
            <a:endParaRPr lang="en-US" sz="1800" b="1"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delete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delete the party point type: '</a:t>
            </a:r>
            <a:r>
              <a:rPr lang="en-US" sz="1400" b="1" dirty="0" err="1">
                <a:solidFill>
                  <a:schemeClr val="tx1">
                    <a:lumMod val="65000"/>
                    <a:lumOff val="35000"/>
                  </a:schemeClr>
                </a:solidFill>
                <a:latin typeface="Consolas" panose="020B0609020204030204" pitchFamily="49" charset="0"/>
              </a:rPr>
              <a:t>oldPartyPointType</a:t>
            </a:r>
            <a:r>
              <a:rPr lang="en-US" sz="1400" b="1" dirty="0">
                <a:solidFill>
                  <a:schemeClr val="tx1">
                    <a:lumMod val="65000"/>
                    <a:lumOff val="35000"/>
                  </a:schemeClr>
                </a:solidFill>
                <a:latin typeface="Consolas" panose="020B0609020204030204" pitchFamily="49" charset="0"/>
              </a:rPr>
              <a:t>'</a:t>
            </a:r>
          </a:p>
        </p:txBody>
      </p:sp>
    </p:spTree>
    <p:extLst>
      <p:ext uri="{BB962C8B-B14F-4D97-AF65-F5344CB8AC3E}">
        <p14:creationId xmlns:p14="http://schemas.microsoft.com/office/powerpoint/2010/main" val="224084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333D-988A-CD9A-E27B-35FD4A860770}"/>
              </a:ext>
            </a:extLst>
          </p:cNvPr>
          <p:cNvSpPr>
            <a:spLocks noGrp="1"/>
          </p:cNvSpPr>
          <p:nvPr>
            <p:ph type="title"/>
          </p:nvPr>
        </p:nvSpPr>
        <p:spPr/>
        <p:txBody>
          <a:bodyPr/>
          <a:lstStyle/>
          <a:p>
            <a:r>
              <a:rPr lang="en-US" b="1" dirty="0"/>
              <a:t>Scenario: When -&gt; Search</a:t>
            </a:r>
          </a:p>
        </p:txBody>
      </p:sp>
      <p:sp>
        <p:nvSpPr>
          <p:cNvPr id="3" name="Content Placeholder 2">
            <a:extLst>
              <a:ext uri="{FF2B5EF4-FFF2-40B4-BE49-F238E27FC236}">
                <a16:creationId xmlns:a16="http://schemas.microsoft.com/office/drawing/2014/main" id="{D9B1039B-AC1F-0528-B86F-A03247141B74}"/>
              </a:ext>
            </a:extLst>
          </p:cNvPr>
          <p:cNvSpPr>
            <a:spLocks noGrp="1"/>
          </p:cNvSpPr>
          <p:nvPr>
            <p:ph idx="1"/>
          </p:nvPr>
        </p:nvSpPr>
        <p:spPr/>
        <p:txBody>
          <a:bodyPr>
            <a:normAutofit/>
          </a:bodyPr>
          <a:lstStyle/>
          <a:p>
            <a:pPr marL="0" indent="0">
              <a:buNone/>
            </a:pPr>
            <a:r>
              <a:rPr lang="en-US" sz="2000" dirty="0"/>
              <a:t>After performing the operation, it is necessary to search the corresponding entity in order to check the equality of the expected conditions with the conditions recorded in the system. </a:t>
            </a:r>
          </a:p>
          <a:p>
            <a:pPr marL="0" indent="0">
              <a:lnSpc>
                <a:spcPct val="150000"/>
              </a:lnSpc>
              <a:buNone/>
            </a:pPr>
            <a:r>
              <a:rPr lang="en-US" sz="2000" dirty="0"/>
              <a:t>For this, the following step is used:</a:t>
            </a:r>
          </a:p>
          <a:p>
            <a:pPr marL="457200" lvl="1" indent="0">
              <a:lnSpc>
                <a:spcPct val="150000"/>
              </a:lnSpc>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endParaRPr lang="en-US" sz="20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When I search for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email</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newEmail</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p>
          <a:p>
            <a:pPr marL="457200" lvl="1" indent="0">
              <a:buNone/>
            </a:pPr>
            <a:endParaRPr lang="en-US" sz="1200" b="1" u="sng" dirty="0">
              <a:solidFill>
                <a:schemeClr val="tx1">
                  <a:lumMod val="50000"/>
                  <a:lumOff val="50000"/>
                </a:schemeClr>
              </a:solidFill>
              <a:latin typeface="Consolas" panose="020B0609020204030204" pitchFamily="49" charset="0"/>
            </a:endParaRPr>
          </a:p>
          <a:p>
            <a:pPr marL="0" indent="0">
              <a:buNone/>
            </a:pPr>
            <a:r>
              <a:rPr lang="en-US" sz="1800" dirty="0"/>
              <a:t>This step is often used in </a:t>
            </a:r>
            <a:r>
              <a:rPr lang="en-US" sz="1800" b="1" dirty="0"/>
              <a:t>Happy Path </a:t>
            </a:r>
            <a:r>
              <a:rPr lang="en-US" sz="1800" dirty="0"/>
              <a:t>tests. The reason for this is that in the Exceptional tests, the operation was not successful, and as a result, there is no need to find the entity to check for equality.</a:t>
            </a:r>
          </a:p>
          <a:p>
            <a:pPr marL="0" indent="0">
              <a:lnSpc>
                <a:spcPct val="150000"/>
              </a:lnSpc>
              <a:buNone/>
            </a:pPr>
            <a:r>
              <a:rPr lang="en-US" sz="1800" dirty="0"/>
              <a:t>If there is a need to search for more than one item in a test, we choose a name for each of the searches:</a:t>
            </a:r>
          </a:p>
          <a:p>
            <a:pPr marL="457200" lvl="1" indent="0">
              <a:lnSpc>
                <a:spcPct val="150000"/>
              </a:lnSpc>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as:</a:t>
            </a:r>
            <a:r>
              <a:rPr lang="en-US" sz="1200" kern="1200" dirty="0">
                <a:solidFill>
                  <a:srgbClr val="C55A11"/>
                </a:solidFill>
                <a:effectLst/>
                <a:latin typeface="Consolas" panose="020B0609020204030204" pitchFamily="49" charset="0"/>
                <a:ea typeface="Times New Roman" panose="02020603050405020304" pitchFamily="18" charset="0"/>
                <a:cs typeface="B Lotus"/>
              </a:rPr>
              <a:t> '{Result Name}’</a:t>
            </a: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When I search for the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t>
            </a:r>
            <a:r>
              <a:rPr lang="en-US" sz="105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newEmail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as: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'result01'</a:t>
            </a:r>
            <a:endParaRPr lang="en-US" sz="1400" b="1" u="sng" dirty="0">
              <a:solidFill>
                <a:schemeClr val="tx1">
                  <a:lumMod val="65000"/>
                  <a:lumOff val="35000"/>
                </a:schemeClr>
              </a:solidFill>
            </a:endParaRPr>
          </a:p>
        </p:txBody>
      </p:sp>
    </p:spTree>
    <p:extLst>
      <p:ext uri="{BB962C8B-B14F-4D97-AF65-F5344CB8AC3E}">
        <p14:creationId xmlns:p14="http://schemas.microsoft.com/office/powerpoint/2010/main" val="3538367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7C7-0268-36FC-9C56-F05A995E82CB}"/>
              </a:ext>
            </a:extLst>
          </p:cNvPr>
          <p:cNvSpPr>
            <a:spLocks noGrp="1"/>
          </p:cNvSpPr>
          <p:nvPr>
            <p:ph type="title"/>
          </p:nvPr>
        </p:nvSpPr>
        <p:spPr/>
        <p:txBody>
          <a:bodyPr/>
          <a:lstStyle/>
          <a:p>
            <a:r>
              <a:rPr lang="en-US" b="1" dirty="0"/>
              <a:t>Scenario: When -&gt; Other Operation</a:t>
            </a:r>
          </a:p>
        </p:txBody>
      </p:sp>
      <p:sp>
        <p:nvSpPr>
          <p:cNvPr id="3" name="Content Placeholder 2">
            <a:extLst>
              <a:ext uri="{FF2B5EF4-FFF2-40B4-BE49-F238E27FC236}">
                <a16:creationId xmlns:a16="http://schemas.microsoft.com/office/drawing/2014/main" id="{0065DE75-A63F-E9DD-E986-8F47CBECDBE0}"/>
              </a:ext>
            </a:extLst>
          </p:cNvPr>
          <p:cNvSpPr>
            <a:spLocks noGrp="1"/>
          </p:cNvSpPr>
          <p:nvPr>
            <p:ph idx="1"/>
          </p:nvPr>
        </p:nvSpPr>
        <p:spPr/>
        <p:txBody>
          <a:bodyPr/>
          <a:lstStyle/>
          <a:p>
            <a:pPr marL="0" indent="0">
              <a:buNone/>
            </a:pPr>
            <a:r>
              <a:rPr lang="en-US" sz="1800" dirty="0">
                <a:latin typeface="Calibri" panose="020F0502020204030204" pitchFamily="34" charset="0"/>
                <a:ea typeface="Times New Roman" panose="02020603050405020304" pitchFamily="18" charset="0"/>
                <a:cs typeface="Calibri" panose="020F0502020204030204" pitchFamily="34" charset="0"/>
              </a:rPr>
              <a:t>These are some examples :</a:t>
            </a:r>
            <a:endParaRPr lang="en-US" sz="1800" kern="1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merge</a:t>
            </a:r>
            <a:r>
              <a:rPr lang="en-US" sz="1400" kern="1200" dirty="0">
                <a:solidFill>
                  <a:srgbClr val="000000"/>
                </a:solidFill>
                <a:effectLst/>
                <a:latin typeface="Consolas" panose="020B0609020204030204" pitchFamily="49" charset="0"/>
                <a:ea typeface="Times New Roman" panose="02020603050405020304" pitchFamily="18" charset="0"/>
                <a:cs typeface="B Lotus"/>
              </a:rPr>
              <a:t> names:</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newNames</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party:</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'party01’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join</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'user01'</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leave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'usrGrp02' </a:t>
            </a:r>
            <a:r>
              <a:rPr lang="en-US" sz="1400" kern="1200" dirty="0">
                <a:solidFill>
                  <a:srgbClr val="000000"/>
                </a:solidFill>
                <a:effectLst/>
                <a:latin typeface="Consolas" panose="020B0609020204030204" pitchFamily="49" charset="0"/>
                <a:ea typeface="Times New Roman" panose="02020603050405020304" pitchFamily="18" charset="0"/>
                <a:cs typeface="B Lotus"/>
              </a:rPr>
              <a:t>from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activate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'group1'</a:t>
            </a:r>
            <a:endParaRPr lang="en-US" dirty="0"/>
          </a:p>
        </p:txBody>
      </p:sp>
    </p:spTree>
    <p:extLst>
      <p:ext uri="{BB962C8B-B14F-4D97-AF65-F5344CB8AC3E}">
        <p14:creationId xmlns:p14="http://schemas.microsoft.com/office/powerpoint/2010/main" val="3984373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A0F-CBA4-4CF5-B135-3CFBF07B95A5}"/>
              </a:ext>
            </a:extLst>
          </p:cNvPr>
          <p:cNvSpPr>
            <a:spLocks noGrp="1"/>
          </p:cNvSpPr>
          <p:nvPr>
            <p:ph type="title"/>
          </p:nvPr>
        </p:nvSpPr>
        <p:spPr/>
        <p:txBody>
          <a:bodyPr/>
          <a:lstStyle/>
          <a:p>
            <a:r>
              <a:rPr lang="en-US" b="1" dirty="0"/>
              <a:t>Scenario: Time Travel</a:t>
            </a:r>
          </a:p>
        </p:txBody>
      </p:sp>
      <p:sp>
        <p:nvSpPr>
          <p:cNvPr id="3" name="Content Placeholder 2">
            <a:extLst>
              <a:ext uri="{FF2B5EF4-FFF2-40B4-BE49-F238E27FC236}">
                <a16:creationId xmlns:a16="http://schemas.microsoft.com/office/drawing/2014/main" id="{2F56AA12-7FF0-8CE2-3B02-40E418A0A0F8}"/>
              </a:ext>
            </a:extLst>
          </p:cNvPr>
          <p:cNvSpPr>
            <a:spLocks noGrp="1"/>
          </p:cNvSpPr>
          <p:nvPr>
            <p:ph idx="1"/>
          </p:nvPr>
        </p:nvSpPr>
        <p:spPr/>
        <p:txBody>
          <a:bodyPr/>
          <a:lstStyle/>
          <a:p>
            <a:pPr marL="0" indent="0">
              <a:buNone/>
            </a:pPr>
            <a:r>
              <a:rPr lang="en-US" sz="2000" kern="1200" dirty="0">
                <a:effectLst/>
                <a:latin typeface="Calibri" panose="020F0502020204030204" pitchFamily="34" charset="0"/>
                <a:ea typeface="Times New Roman" panose="02020603050405020304" pitchFamily="18" charset="0"/>
                <a:cs typeface="Calibri" panose="020F0502020204030204" pitchFamily="34" charset="0"/>
              </a:rPr>
              <a:t>Time shifting in testing is currently only required in the UOM module. For this, at the end of the step, we add the after statement and after that we record the desired time:</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second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email after:</a:t>
            </a:r>
            <a:r>
              <a:rPr lang="en-US" sz="1400" kern="1200" dirty="0">
                <a:solidFill>
                  <a:srgbClr val="C55A11"/>
                </a:solidFill>
                <a:effectLst/>
                <a:latin typeface="Consolas" panose="020B0609020204030204" pitchFamily="49" charset="0"/>
                <a:ea typeface="Times New Roman" panose="02020603050405020304" pitchFamily="18" charset="0"/>
                <a:cs typeface="B Lotus"/>
              </a:rPr>
              <a:t> '00:02:01'</a:t>
            </a:r>
            <a:endParaRPr lang="en-US" sz="2000" dirty="0"/>
          </a:p>
        </p:txBody>
      </p:sp>
    </p:spTree>
    <p:extLst>
      <p:ext uri="{BB962C8B-B14F-4D97-AF65-F5344CB8AC3E}">
        <p14:creationId xmlns:p14="http://schemas.microsoft.com/office/powerpoint/2010/main" val="1624991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212-B241-2B96-30CF-DF4D74C7F94E}"/>
              </a:ext>
            </a:extLst>
          </p:cNvPr>
          <p:cNvSpPr>
            <a:spLocks noGrp="1"/>
          </p:cNvSpPr>
          <p:nvPr>
            <p:ph type="title"/>
          </p:nvPr>
        </p:nvSpPr>
        <p:spPr/>
        <p:txBody>
          <a:bodyPr/>
          <a:lstStyle/>
          <a:p>
            <a:r>
              <a:rPr lang="en-US" b="1" dirty="0"/>
              <a:t>Scenario: Special Steps</a:t>
            </a:r>
          </a:p>
        </p:txBody>
      </p:sp>
      <p:sp>
        <p:nvSpPr>
          <p:cNvPr id="3" name="Content Placeholder 2">
            <a:extLst>
              <a:ext uri="{FF2B5EF4-FFF2-40B4-BE49-F238E27FC236}">
                <a16:creationId xmlns:a16="http://schemas.microsoft.com/office/drawing/2014/main" id="{12A7C526-533E-7381-F6A7-74D8B9C114DE}"/>
              </a:ext>
            </a:extLst>
          </p:cNvPr>
          <p:cNvSpPr>
            <a:spLocks noGrp="1"/>
          </p:cNvSpPr>
          <p:nvPr>
            <p:ph idx="1"/>
          </p:nvPr>
        </p:nvSpPr>
        <p:spPr/>
        <p:txBody>
          <a:bodyPr/>
          <a:lstStyle/>
          <a:p>
            <a:pPr marL="0" indent="0">
              <a:buNone/>
            </a:pPr>
            <a:r>
              <a:rPr lang="en-US" dirty="0"/>
              <a:t>In this section, certain steps have been used according to the need in some situations.</a:t>
            </a:r>
          </a:p>
          <a:p>
            <a:pPr marL="0" indent="0">
              <a:buNone/>
            </a:pPr>
            <a:endParaRPr lang="en-US" dirty="0"/>
          </a:p>
          <a:p>
            <a:pPr marL="0" indent="0">
              <a:buNone/>
            </a:pPr>
            <a:r>
              <a:rPr lang="en-US" sz="2000" b="1" dirty="0"/>
              <a:t>Example</a:t>
            </a:r>
            <a:endParaRPr lang="en-US" sz="1800" b="1" dirty="0"/>
          </a:p>
          <a:p>
            <a:pPr marL="0" indent="0">
              <a:buNone/>
            </a:pPr>
            <a:r>
              <a:rPr lang="en-US" sz="1600" b="1" dirty="0"/>
              <a:t>Registration of existence with mobile/email confirmation</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cell phone and email</a:t>
            </a:r>
            <a:endParaRPr lang="en-US" sz="2000" dirty="0"/>
          </a:p>
        </p:txBody>
      </p:sp>
    </p:spTree>
    <p:extLst>
      <p:ext uri="{BB962C8B-B14F-4D97-AF65-F5344CB8AC3E}">
        <p14:creationId xmlns:p14="http://schemas.microsoft.com/office/powerpoint/2010/main" val="669303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928A-E815-D0CB-32D4-B847FD83A571}"/>
              </a:ext>
            </a:extLst>
          </p:cNvPr>
          <p:cNvSpPr>
            <a:spLocks noGrp="1"/>
          </p:cNvSpPr>
          <p:nvPr>
            <p:ph type="title"/>
          </p:nvPr>
        </p:nvSpPr>
        <p:spPr/>
        <p:txBody>
          <a:bodyPr/>
          <a:lstStyle/>
          <a:p>
            <a:r>
              <a:rPr lang="en-US" b="1" dirty="0"/>
              <a:t>Scenario: Then</a:t>
            </a:r>
          </a:p>
        </p:txBody>
      </p:sp>
      <p:sp>
        <p:nvSpPr>
          <p:cNvPr id="3" name="Content Placeholder 2">
            <a:extLst>
              <a:ext uri="{FF2B5EF4-FFF2-40B4-BE49-F238E27FC236}">
                <a16:creationId xmlns:a16="http://schemas.microsoft.com/office/drawing/2014/main" id="{60EF97DC-9D33-8A80-04D5-72607C8A4ECA}"/>
              </a:ext>
            </a:extLst>
          </p:cNvPr>
          <p:cNvSpPr>
            <a:spLocks noGrp="1"/>
          </p:cNvSpPr>
          <p:nvPr>
            <p:ph idx="1"/>
          </p:nvPr>
        </p:nvSpPr>
        <p:spPr/>
        <p:txBody>
          <a:bodyPr>
            <a:normAutofit/>
          </a:bodyPr>
          <a:lstStyle/>
          <a:p>
            <a:pPr marL="0" indent="0">
              <a:buNone/>
            </a:pPr>
            <a:r>
              <a:rPr lang="en-US" sz="2000" dirty="0"/>
              <a:t>In this step of the test, the expectations are stated. Usually, in </a:t>
            </a:r>
            <a:r>
              <a:rPr lang="en-US" sz="2000" b="1" dirty="0"/>
              <a:t>Happy Path </a:t>
            </a:r>
            <a:r>
              <a:rPr lang="en-US" sz="2000" dirty="0"/>
              <a:t>tests, the expectation from the test execution is the equality of the values stored in the system and the values determined in the test, and in </a:t>
            </a:r>
            <a:r>
              <a:rPr lang="en-US" sz="2000" b="1" dirty="0"/>
              <a:t>Exceptional</a:t>
            </a:r>
            <a:r>
              <a:rPr lang="en-US" sz="2000" dirty="0"/>
              <a:t> tests, the system is expected to display the corresponding error message to the user.</a:t>
            </a:r>
          </a:p>
          <a:p>
            <a:pPr marL="0" indent="0">
              <a:buNone/>
            </a:pPr>
            <a:r>
              <a:rPr lang="en-US" sz="1800" b="1" dirty="0"/>
              <a:t>Note: </a:t>
            </a:r>
            <a:r>
              <a:rPr lang="en-US" sz="1800" dirty="0"/>
              <a:t>Before using this step in tests, the desired entity needs to be found in the </a:t>
            </a:r>
            <a:r>
              <a:rPr lang="en-US" sz="1800" b="1" dirty="0"/>
              <a:t>When</a:t>
            </a:r>
            <a:r>
              <a:rPr lang="en-US" sz="1800" dirty="0"/>
              <a:t> section and with the </a:t>
            </a:r>
            <a:r>
              <a:rPr lang="en-US" sz="1800" b="1" dirty="0"/>
              <a:t>search</a:t>
            </a:r>
            <a:r>
              <a:rPr lang="en-US" sz="1800" dirty="0"/>
              <a:t> step.</a:t>
            </a:r>
          </a:p>
          <a:p>
            <a:pPr marL="0" indent="0">
              <a:buNone/>
            </a:pPr>
            <a:r>
              <a:rPr lang="en-US" sz="2000" b="1" dirty="0"/>
              <a:t>Equality of entities</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The search result should contain just the {object}:</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The search result should contain just the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4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p>
          <a:p>
            <a:pPr marL="0" indent="0">
              <a:buNone/>
            </a:pPr>
            <a:r>
              <a:rPr lang="en-US" sz="1800" dirty="0"/>
              <a:t>If we perform equality based on the name specified in the </a:t>
            </a:r>
            <a:r>
              <a:rPr lang="en-US" sz="1800" b="1" dirty="0"/>
              <a:t>search</a:t>
            </a:r>
            <a:r>
              <a:rPr lang="en-US" sz="1800" dirty="0"/>
              <a:t>, the following step is used:</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The search result: </a:t>
            </a:r>
            <a:r>
              <a:rPr lang="en-US" sz="1400" kern="1200" dirty="0">
                <a:solidFill>
                  <a:srgbClr val="C55A11"/>
                </a:solidFill>
                <a:effectLst/>
                <a:latin typeface="Consolas" panose="020B0609020204030204" pitchFamily="49" charset="0"/>
                <a:ea typeface="Times New Roman" panose="02020603050405020304" pitchFamily="18" charset="0"/>
                <a:cs typeface="B Lotus"/>
              </a:rPr>
              <a:t>'{Result Name}'</a:t>
            </a:r>
            <a:r>
              <a:rPr lang="en-US" sz="1400" kern="1200" dirty="0">
                <a:solidFill>
                  <a:srgbClr val="000000"/>
                </a:solidFill>
                <a:effectLst/>
                <a:latin typeface="Consolas" panose="020B0609020204030204" pitchFamily="49" charset="0"/>
                <a:ea typeface="Times New Roman" panose="02020603050405020304" pitchFamily="18" charset="0"/>
                <a:cs typeface="B Lotus"/>
              </a:rPr>
              <a:t> should contain just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kern="1200" dirty="0">
                <a:solidFill>
                  <a:srgbClr val="C00000"/>
                </a:solidFill>
                <a:effectLst/>
                <a:latin typeface="Consolas" panose="020B0609020204030204" pitchFamily="49" charset="0"/>
                <a:ea typeface="Times New Roman" panose="02020603050405020304" pitchFamily="18" charset="0"/>
                <a:cs typeface="B Lotus"/>
              </a:rPr>
              <a:t>?</a:t>
            </a:r>
            <a:endParaRPr lang="en-US" sz="1400" kern="1200" dirty="0">
              <a:solidFill>
                <a:srgbClr val="C00000"/>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a:t>
            </a:r>
            <a:r>
              <a:rPr lang="en-US" sz="1200" b="1" dirty="0">
                <a:solidFill>
                  <a:schemeClr val="tx1">
                    <a:lumMod val="50000"/>
                    <a:lumOff val="50000"/>
                  </a:schemeClr>
                </a:solidFill>
                <a:latin typeface="Consolas" panose="020B0609020204030204" pitchFamily="49" charset="0"/>
                <a:ea typeface="Times New Roman" panose="02020603050405020304" pitchFamily="18" charset="0"/>
                <a:cs typeface="B Lotus"/>
              </a:rPr>
              <a:t>g.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Then The search result: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'result01'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should contain just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000" b="1" u="sng" dirty="0">
              <a:solidFill>
                <a:schemeClr val="tx1">
                  <a:lumMod val="50000"/>
                  <a:lumOff val="50000"/>
                </a:schemeClr>
              </a:solidFill>
            </a:endParaRPr>
          </a:p>
        </p:txBody>
      </p:sp>
    </p:spTree>
    <p:extLst>
      <p:ext uri="{BB962C8B-B14F-4D97-AF65-F5344CB8AC3E}">
        <p14:creationId xmlns:p14="http://schemas.microsoft.com/office/powerpoint/2010/main" val="1250435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E72A-CD53-538F-F806-F0FBB76BEBE9}"/>
              </a:ext>
            </a:extLst>
          </p:cNvPr>
          <p:cNvSpPr>
            <a:spLocks noGrp="1"/>
          </p:cNvSpPr>
          <p:nvPr>
            <p:ph type="title"/>
          </p:nvPr>
        </p:nvSpPr>
        <p:spPr/>
        <p:txBody>
          <a:bodyPr/>
          <a:lstStyle/>
          <a:p>
            <a:r>
              <a:rPr lang="en-US" b="1" dirty="0"/>
              <a:t>Scenario: Error Message</a:t>
            </a:r>
          </a:p>
        </p:txBody>
      </p:sp>
      <p:sp>
        <p:nvSpPr>
          <p:cNvPr id="3" name="Content Placeholder 2">
            <a:extLst>
              <a:ext uri="{FF2B5EF4-FFF2-40B4-BE49-F238E27FC236}">
                <a16:creationId xmlns:a16="http://schemas.microsoft.com/office/drawing/2014/main" id="{EE994389-C367-3539-DE0F-BB9497CDA37C}"/>
              </a:ext>
            </a:extLst>
          </p:cNvPr>
          <p:cNvSpPr>
            <a:spLocks noGrp="1"/>
          </p:cNvSpPr>
          <p:nvPr>
            <p:ph idx="1"/>
          </p:nvPr>
        </p:nvSpPr>
        <p:spPr/>
        <p:txBody>
          <a:bodyPr>
            <a:normAutofit/>
          </a:bodyPr>
          <a:lstStyle/>
          <a:p>
            <a:pPr marL="0" indent="0">
              <a:buNone/>
            </a:pPr>
            <a:r>
              <a:rPr lang="en-US" sz="2400" dirty="0"/>
              <a:t>The following steps are used to specify the error message.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with message: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message}’</a:t>
            </a:r>
            <a:endParaRPr lang="en-US" sz="2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with message: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‘Field 'party' is required.’ </a:t>
            </a:r>
          </a:p>
          <a:p>
            <a:pPr marL="0" indent="0">
              <a:buNone/>
            </a:pPr>
            <a:endParaRPr lang="en-US" sz="2400" b="1" u="sng" dirty="0">
              <a:solidFill>
                <a:schemeClr val="tx1">
                  <a:lumMod val="50000"/>
                  <a:lumOff val="50000"/>
                </a:schemeClr>
              </a:solidFill>
              <a:latin typeface="Consolas" panose="020B0609020204030204" pitchFamily="49" charset="0"/>
            </a:endParaRPr>
          </a:p>
          <a:p>
            <a:pPr marL="0" indent="0">
              <a:buNone/>
            </a:pPr>
            <a:r>
              <a:rPr lang="en-US" sz="2000" b="1" dirty="0"/>
              <a:t>Error message format and text</a:t>
            </a:r>
          </a:p>
          <a:p>
            <a:pPr marL="0" indent="0">
              <a:buNone/>
            </a:pPr>
            <a:r>
              <a:rPr lang="en-US" sz="1800" dirty="0"/>
              <a:t>In order to refer to the error message defined in the Given section, the following step is used.</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a:t>
            </a:r>
            <a:r>
              <a:rPr lang="en-US" sz="1600" dirty="0">
                <a:solidFill>
                  <a:srgbClr val="0070C0"/>
                </a:solidFill>
                <a:latin typeface="Consolas" panose="020B0609020204030204" pitchFamily="49" charset="0"/>
              </a:rPr>
              <a:t>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get exception like: </a:t>
            </a:r>
            <a:r>
              <a:rPr lang="en-US" sz="1600" kern="1200" dirty="0">
                <a:solidFill>
                  <a:srgbClr val="C55A11"/>
                </a:solidFill>
                <a:effectLst/>
                <a:latin typeface="Consolas" panose="020B0609020204030204" pitchFamily="49" charset="0"/>
                <a:ea typeface="Times New Roman" panose="02020603050405020304" pitchFamily="18" charset="0"/>
                <a:cs typeface="B Lotus"/>
              </a:rPr>
              <a:t>'{exception object}’</a:t>
            </a:r>
          </a:p>
          <a:p>
            <a:pPr marL="0" indent="0">
              <a:buNone/>
            </a:pPr>
            <a:endParaRPr lang="en-US" sz="1050" dirty="0">
              <a:solidFill>
                <a:srgbClr val="0070C0"/>
              </a:solidFill>
              <a:latin typeface="Consolas" panose="020B0609020204030204" pitchFamily="49" charset="0"/>
            </a:endParaRPr>
          </a:p>
          <a:p>
            <a:pPr marL="0" indent="0">
              <a:buNone/>
            </a:pPr>
            <a:r>
              <a:rPr lang="en-US" sz="1050" b="1" dirty="0">
                <a:solidFill>
                  <a:schemeClr val="tx1">
                    <a:lumMod val="50000"/>
                    <a:lumOff val="50000"/>
                  </a:schemeClr>
                </a:solidFill>
                <a:latin typeface="Consolas" panose="020B0609020204030204" pitchFamily="49" charset="0"/>
              </a:rPr>
              <a:t>e.g. </a:t>
            </a:r>
            <a:r>
              <a:rPr lang="en-US" sz="1050" dirty="0">
                <a:solidFill>
                  <a:srgbClr val="0070C0"/>
                </a:solidFill>
                <a:latin typeface="Consolas" panose="020B0609020204030204" pitchFamily="49" charset="0"/>
              </a:rPr>
              <a:t>And </a:t>
            </a:r>
            <a:r>
              <a:rPr lang="en-US" sz="1050" dirty="0">
                <a:solidFill>
                  <a:srgbClr val="000000"/>
                </a:solidFill>
                <a:latin typeface="Consolas" panose="020B0609020204030204" pitchFamily="49" charset="0"/>
              </a:rPr>
              <a:t>Some exception messages have been defined like:</a:t>
            </a:r>
          </a:p>
          <a:p>
            <a:pPr marL="0" indent="0">
              <a:buNone/>
            </a:pPr>
            <a:r>
              <a:rPr lang="en-US" sz="1050" b="1" dirty="0">
                <a:solidFill>
                  <a:srgbClr val="000000"/>
                </a:solidFill>
                <a:latin typeface="Consolas" panose="020B0609020204030204" pitchFamily="49" charset="0"/>
              </a:rPr>
              <a:t>            | #Key#         | code      | message                             |</a:t>
            </a:r>
          </a:p>
          <a:p>
            <a:pPr marL="0" indent="0">
              <a:buNone/>
            </a:pPr>
            <a:r>
              <a:rPr lang="en-US" sz="1050" dirty="0">
                <a:solidFill>
                  <a:srgbClr val="000000"/>
                </a:solidFill>
                <a:latin typeface="Consolas" panose="020B0609020204030204" pitchFamily="49" charset="0"/>
              </a:rPr>
              <a:t>            | PPTDeleteEm01 | FR_REP_04 | The '</a:t>
            </a:r>
            <a:r>
              <a:rPr lang="en-US" sz="1050" dirty="0" err="1">
                <a:solidFill>
                  <a:srgbClr val="000000"/>
                </a:solidFill>
                <a:latin typeface="Consolas" panose="020B0609020204030204" pitchFamily="49" charset="0"/>
              </a:rPr>
              <a:t>partyPointType</a:t>
            </a:r>
            <a:r>
              <a:rPr lang="en-US" sz="1050" dirty="0">
                <a:solidFill>
                  <a:srgbClr val="000000"/>
                </a:solidFill>
                <a:latin typeface="Consolas" panose="020B0609020204030204" pitchFamily="49" charset="0"/>
              </a:rPr>
              <a:t>' was not found. |</a:t>
            </a:r>
          </a:p>
          <a:p>
            <a:pPr marL="0" indent="0">
              <a:buNone/>
            </a:pPr>
            <a:r>
              <a:rPr lang="en-US" sz="1050" dirty="0">
                <a:solidFill>
                  <a:srgbClr val="0070C0"/>
                </a:solidFill>
                <a:latin typeface="Consolas" panose="020B0609020204030204" pitchFamily="49" charset="0"/>
              </a:rPr>
              <a:t>When </a:t>
            </a:r>
            <a:r>
              <a:rPr lang="en-US" sz="1050" dirty="0">
                <a:solidFill>
                  <a:srgbClr val="000000"/>
                </a:solidFill>
                <a:latin typeface="Consolas" panose="020B0609020204030204" pitchFamily="49" charset="0"/>
              </a:rPr>
              <a:t>I delete the party point type: '</a:t>
            </a:r>
            <a:r>
              <a:rPr lang="en-US" sz="1050" dirty="0" err="1">
                <a:solidFill>
                  <a:srgbClr val="000000"/>
                </a:solidFill>
                <a:latin typeface="Consolas" panose="020B0609020204030204" pitchFamily="49" charset="0"/>
              </a:rPr>
              <a:t>oldPartyPointType</a:t>
            </a:r>
            <a:r>
              <a:rPr lang="en-US" sz="1050" dirty="0">
                <a:solidFill>
                  <a:srgbClr val="000000"/>
                </a:solidFill>
                <a:latin typeface="Consolas" panose="020B0609020204030204" pitchFamily="49" charset="0"/>
              </a:rPr>
              <a:t>’</a:t>
            </a:r>
          </a:p>
          <a:p>
            <a:pPr marL="0" indent="0">
              <a:buNone/>
            </a:pPr>
            <a:r>
              <a:rPr lang="en-US" sz="1050" dirty="0">
                <a:solidFill>
                  <a:srgbClr val="0070C0"/>
                </a:solidFill>
                <a:latin typeface="Consolas" panose="020B0609020204030204" pitchFamily="49" charset="0"/>
              </a:rPr>
              <a:t>Then</a:t>
            </a:r>
            <a:r>
              <a:rPr lang="en-US" sz="1050" dirty="0">
                <a:solidFill>
                  <a:srgbClr val="000000"/>
                </a:solidFill>
                <a:latin typeface="Consolas" panose="020B0609020204030204" pitchFamily="49" charset="0"/>
              </a:rPr>
              <a:t> I get exception like: 'PPTDeleteEm01'</a:t>
            </a:r>
          </a:p>
        </p:txBody>
      </p:sp>
    </p:spTree>
    <p:extLst>
      <p:ext uri="{BB962C8B-B14F-4D97-AF65-F5344CB8AC3E}">
        <p14:creationId xmlns:p14="http://schemas.microsoft.com/office/powerpoint/2010/main" val="1492265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6FF7-A7B5-F703-B8A3-C444BBEA3A73}"/>
              </a:ext>
            </a:extLst>
          </p:cNvPr>
          <p:cNvSpPr>
            <a:spLocks noGrp="1"/>
          </p:cNvSpPr>
          <p:nvPr>
            <p:ph type="title"/>
          </p:nvPr>
        </p:nvSpPr>
        <p:spPr/>
        <p:txBody>
          <a:bodyPr>
            <a:normAutofit/>
          </a:bodyPr>
          <a:lstStyle/>
          <a:p>
            <a:r>
              <a:rPr lang="en-US" sz="4000" b="1" dirty="0">
                <a:solidFill>
                  <a:srgbClr val="000000"/>
                </a:solidFill>
              </a:rPr>
              <a:t>Scenario Outline</a:t>
            </a:r>
            <a:endParaRPr lang="en-US" sz="7200" b="1" dirty="0"/>
          </a:p>
        </p:txBody>
      </p:sp>
      <p:sp>
        <p:nvSpPr>
          <p:cNvPr id="3" name="Content Placeholder 2">
            <a:extLst>
              <a:ext uri="{FF2B5EF4-FFF2-40B4-BE49-F238E27FC236}">
                <a16:creationId xmlns:a16="http://schemas.microsoft.com/office/drawing/2014/main" id="{FC77C550-1D51-69C0-3690-FA47ECB1DCD2}"/>
              </a:ext>
            </a:extLst>
          </p:cNvPr>
          <p:cNvSpPr>
            <a:spLocks noGrp="1"/>
          </p:cNvSpPr>
          <p:nvPr>
            <p:ph idx="1"/>
          </p:nvPr>
        </p:nvSpPr>
        <p:spPr>
          <a:xfrm>
            <a:off x="838200" y="1825625"/>
            <a:ext cx="10515600" cy="4667250"/>
          </a:xfrm>
        </p:spPr>
        <p:txBody>
          <a:bodyPr>
            <a:normAutofit fontScale="92500" lnSpcReduction="10000"/>
          </a:bodyPr>
          <a:lstStyle/>
          <a:p>
            <a:r>
              <a:rPr lang="en-US" sz="2000" dirty="0"/>
              <a:t>As mentioned, in multi-scenario tests, values are defined as parameters in the </a:t>
            </a:r>
            <a:r>
              <a:rPr lang="en-US" sz="2000" b="1" u="sng" dirty="0"/>
              <a:t>Given</a:t>
            </a:r>
            <a:r>
              <a:rPr lang="en-US" sz="2000" dirty="0"/>
              <a:t> and </a:t>
            </a:r>
            <a:r>
              <a:rPr lang="en-US" sz="2000" b="1" u="sng" dirty="0"/>
              <a:t>When</a:t>
            </a:r>
            <a:r>
              <a:rPr lang="en-US" sz="2000" dirty="0"/>
              <a:t> steps. </a:t>
            </a:r>
          </a:p>
          <a:p>
            <a:r>
              <a:rPr lang="en-US" sz="2000" i="1" dirty="0"/>
              <a:t>These values are initialized in the </a:t>
            </a:r>
            <a:r>
              <a:rPr lang="en-US" sz="2000" b="1" i="1" dirty="0"/>
              <a:t>Examples</a:t>
            </a:r>
            <a:r>
              <a:rPr lang="en-US" sz="2000" i="1" dirty="0"/>
              <a:t> step</a:t>
            </a:r>
            <a:r>
              <a:rPr lang="en-US" sz="2000" dirty="0"/>
              <a:t> and the system executes these parameters in each row as a separate scenario during execution.</a:t>
            </a:r>
          </a:p>
          <a:p>
            <a:r>
              <a:rPr lang="en-US" sz="2000" dirty="0"/>
              <a:t>The </a:t>
            </a:r>
            <a:r>
              <a:rPr lang="en-US" sz="2000" b="1" u="sng" dirty="0"/>
              <a:t>Examples </a:t>
            </a:r>
            <a:r>
              <a:rPr lang="en-US" sz="2000" dirty="0"/>
              <a:t>step</a:t>
            </a:r>
            <a:r>
              <a:rPr lang="en-US" sz="2000" b="1" dirty="0"/>
              <a:t> </a:t>
            </a:r>
            <a:r>
              <a:rPr lang="en-US" sz="2000" dirty="0"/>
              <a:t>is written after the </a:t>
            </a:r>
            <a:r>
              <a:rPr lang="en-US" sz="2000" b="1" dirty="0"/>
              <a:t>Then </a:t>
            </a:r>
            <a:r>
              <a:rPr lang="en-US" sz="2000" dirty="0"/>
              <a:t>step.</a:t>
            </a:r>
          </a:p>
          <a:p>
            <a:r>
              <a:rPr lang="en-US" sz="2000" dirty="0"/>
              <a:t>The titles of the parameters follow the </a:t>
            </a:r>
            <a:r>
              <a:rPr lang="en-US" sz="2000" b="1" dirty="0"/>
              <a:t>Pascal Case </a:t>
            </a:r>
            <a:r>
              <a:rPr lang="en-US" sz="2000" dirty="0"/>
              <a:t>standard.</a:t>
            </a:r>
          </a:p>
          <a:p>
            <a:pPr marL="0" indent="0">
              <a:buNone/>
            </a:pPr>
            <a:endParaRPr lang="en-US" sz="2400" dirty="0"/>
          </a:p>
          <a:p>
            <a:pPr marL="0" indent="0">
              <a:buNone/>
            </a:pPr>
            <a:r>
              <a:rPr lang="en-US" sz="1200" b="1" dirty="0">
                <a:solidFill>
                  <a:srgbClr val="002060"/>
                </a:solidFill>
              </a:rPr>
              <a:t> Examples:</a:t>
            </a:r>
          </a:p>
          <a:p>
            <a:pPr marL="0" indent="0">
              <a:buNone/>
            </a:pPr>
            <a:r>
              <a:rPr lang="en-US" sz="1200" dirty="0"/>
              <a:t>            </a:t>
            </a:r>
            <a:r>
              <a:rPr lang="en-US" sz="1200" b="1" dirty="0">
                <a:solidFill>
                  <a:srgbClr val="002060"/>
                </a:solidFill>
              </a:rPr>
              <a:t>| Case                                                           | P1           | P2              | </a:t>
            </a:r>
            <a:r>
              <a:rPr lang="en-US" sz="1200" b="1" dirty="0" err="1">
                <a:solidFill>
                  <a:srgbClr val="002060"/>
                </a:solidFill>
              </a:rPr>
              <a:t>Pn</a:t>
            </a:r>
            <a:r>
              <a:rPr lang="en-US" sz="1200" b="1" dirty="0">
                <a:solidFill>
                  <a:srgbClr val="002060"/>
                </a:solidFill>
              </a:rPr>
              <a:t>            |</a:t>
            </a:r>
          </a:p>
          <a:p>
            <a:pPr marL="0" indent="0">
              <a:buNone/>
            </a:pPr>
            <a:r>
              <a:rPr lang="en-US" sz="1200" dirty="0">
                <a:solidFill>
                  <a:schemeClr val="tx1">
                    <a:lumMod val="65000"/>
                    <a:lumOff val="35000"/>
                  </a:schemeClr>
                </a:solidFill>
              </a:rPr>
              <a:t>           | </a:t>
            </a:r>
            <a:r>
              <a:rPr lang="en-US" sz="1200" dirty="0" err="1">
                <a:solidFill>
                  <a:schemeClr val="tx1">
                    <a:lumMod val="65000"/>
                    <a:lumOff val="35000"/>
                  </a:schemeClr>
                </a:solidFill>
              </a:rPr>
              <a:t>ScenarioCode-Counter:RequirementId</a:t>
            </a:r>
            <a:r>
              <a:rPr lang="en-US" sz="1200" dirty="0">
                <a:solidFill>
                  <a:schemeClr val="tx1">
                    <a:lumMod val="65000"/>
                    <a:lumOff val="35000"/>
                  </a:schemeClr>
                </a:solidFill>
              </a:rPr>
              <a:t> | P1.Value |  P2.Value  | </a:t>
            </a:r>
            <a:r>
              <a:rPr lang="en-US" sz="1200" dirty="0" err="1">
                <a:solidFill>
                  <a:schemeClr val="tx1">
                    <a:lumMod val="65000"/>
                    <a:lumOff val="35000"/>
                  </a:schemeClr>
                </a:solidFill>
              </a:rPr>
              <a:t>Pn.Value</a:t>
            </a:r>
            <a:r>
              <a:rPr lang="en-US" sz="1200" dirty="0">
                <a:solidFill>
                  <a:schemeClr val="tx1">
                    <a:lumMod val="65000"/>
                    <a:lumOff val="35000"/>
                  </a:schemeClr>
                </a:solidFill>
              </a:rPr>
              <a:t>  |</a:t>
            </a:r>
          </a:p>
          <a:p>
            <a:pPr marL="0" indent="0">
              <a:buNone/>
            </a:pPr>
            <a:endParaRPr lang="en-US" sz="1200" dirty="0">
              <a:solidFill>
                <a:schemeClr val="tx1">
                  <a:lumMod val="65000"/>
                  <a:lumOff val="35000"/>
                </a:schemeClr>
              </a:solidFill>
            </a:endParaRPr>
          </a:p>
          <a:p>
            <a:pPr marL="0" indent="0">
              <a:buNone/>
            </a:pPr>
            <a:r>
              <a:rPr lang="en-US" sz="1200" b="1" dirty="0">
                <a:solidFill>
                  <a:schemeClr val="tx1">
                    <a:lumMod val="75000"/>
                    <a:lumOff val="25000"/>
                  </a:schemeClr>
                </a:solidFill>
              </a:rPr>
              <a:t>e.g</a:t>
            </a:r>
            <a:r>
              <a:rPr lang="en-US" sz="1200" b="1" dirty="0">
                <a:solidFill>
                  <a:schemeClr val="tx1">
                    <a:lumMod val="85000"/>
                    <a:lumOff val="15000"/>
                  </a:schemeClr>
                </a:solidFill>
              </a:rPr>
              <a:t>.      | case        | </a:t>
            </a:r>
            <a:r>
              <a:rPr lang="en-US" sz="1200" b="1" dirty="0" err="1">
                <a:solidFill>
                  <a:schemeClr val="tx1">
                    <a:lumMod val="85000"/>
                    <a:lumOff val="15000"/>
                  </a:schemeClr>
                </a:solidFill>
              </a:rPr>
              <a:t>NewCode</a:t>
            </a:r>
            <a:r>
              <a:rPr lang="en-US" sz="1200" b="1" dirty="0">
                <a:solidFill>
                  <a:schemeClr val="tx1">
                    <a:lumMod val="85000"/>
                    <a:lumOff val="15000"/>
                  </a:schemeClr>
                </a:solidFill>
              </a:rPr>
              <a:t>                 | </a:t>
            </a:r>
            <a:r>
              <a:rPr lang="en-US" sz="1200" b="1" dirty="0" err="1">
                <a:solidFill>
                  <a:schemeClr val="tx1">
                    <a:lumMod val="85000"/>
                    <a:lumOff val="15000"/>
                  </a:schemeClr>
                </a:solidFill>
              </a:rPr>
              <a:t>NewValue</a:t>
            </a:r>
            <a:r>
              <a:rPr lang="en-US" sz="1200" b="1" dirty="0">
                <a:solidFill>
                  <a:schemeClr val="tx1">
                    <a:lumMod val="85000"/>
                    <a:lumOff val="15000"/>
                  </a:schemeClr>
                </a:solidFill>
              </a:rPr>
              <a:t> | MSG                                    |</a:t>
            </a:r>
          </a:p>
          <a:p>
            <a:pPr marL="0" indent="0">
              <a:buNone/>
            </a:pPr>
            <a:r>
              <a:rPr lang="en-US" sz="1200" dirty="0"/>
              <a:t>            </a:t>
            </a:r>
            <a:r>
              <a:rPr lang="en-US" sz="1200" dirty="0">
                <a:solidFill>
                  <a:schemeClr val="tx1">
                    <a:lumMod val="65000"/>
                    <a:lumOff val="35000"/>
                  </a:schemeClr>
                </a:solidFill>
              </a:rPr>
              <a:t>| 1030-01 | 'parameter2.Code'  |                    | PPParametervalueEm14   |</a:t>
            </a:r>
          </a:p>
          <a:p>
            <a:pPr marL="0" indent="0">
              <a:buNone/>
            </a:pPr>
            <a:r>
              <a:rPr lang="en-US" sz="1200" dirty="0">
                <a:solidFill>
                  <a:schemeClr val="tx1">
                    <a:lumMod val="65000"/>
                    <a:lumOff val="35000"/>
                  </a:schemeClr>
                </a:solidFill>
              </a:rPr>
              <a:t>            | 1030-02 | 'parameter2.Code'  |  ABC           | PPParametervalueEm15   |</a:t>
            </a:r>
          </a:p>
          <a:p>
            <a:pPr marL="0" indent="0">
              <a:buNone/>
            </a:pPr>
            <a:endParaRPr lang="en-US" sz="1200" dirty="0">
              <a:solidFill>
                <a:schemeClr val="tx1">
                  <a:lumMod val="65000"/>
                  <a:lumOff val="35000"/>
                </a:schemeClr>
              </a:solidFill>
            </a:endParaRPr>
          </a:p>
          <a:p>
            <a:pPr marL="0" indent="0">
              <a:buNone/>
            </a:pPr>
            <a:r>
              <a:rPr lang="en-US" sz="1200" b="1" i="1" dirty="0">
                <a:solidFill>
                  <a:schemeClr val="tx1">
                    <a:lumMod val="65000"/>
                    <a:lumOff val="35000"/>
                  </a:schemeClr>
                </a:solidFill>
              </a:rPr>
              <a:t>Counter</a:t>
            </a:r>
            <a:r>
              <a:rPr lang="en-US" sz="1200" i="1" dirty="0">
                <a:solidFill>
                  <a:schemeClr val="tx1">
                    <a:lumMod val="65000"/>
                    <a:lumOff val="35000"/>
                  </a:schemeClr>
                </a:solidFill>
              </a:rPr>
              <a:t>: A number between (01 - 99)</a:t>
            </a:r>
          </a:p>
        </p:txBody>
      </p:sp>
    </p:spTree>
    <p:extLst>
      <p:ext uri="{BB962C8B-B14F-4D97-AF65-F5344CB8AC3E}">
        <p14:creationId xmlns:p14="http://schemas.microsoft.com/office/powerpoint/2010/main" val="43041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7BA8-436B-EF40-FE6A-1A7596528827}"/>
              </a:ext>
            </a:extLst>
          </p:cNvPr>
          <p:cNvSpPr>
            <a:spLocks noGrp="1"/>
          </p:cNvSpPr>
          <p:nvPr>
            <p:ph type="title"/>
          </p:nvPr>
        </p:nvSpPr>
        <p:spPr/>
        <p:txBody>
          <a:bodyPr/>
          <a:lstStyle/>
          <a:p>
            <a:r>
              <a:rPr lang="en-US" b="1" dirty="0"/>
              <a:t>Gherkin Syntax (2)</a:t>
            </a:r>
          </a:p>
        </p:txBody>
      </p:sp>
      <p:graphicFrame>
        <p:nvGraphicFramePr>
          <p:cNvPr id="6" name="Content Placeholder 5">
            <a:extLst>
              <a:ext uri="{FF2B5EF4-FFF2-40B4-BE49-F238E27FC236}">
                <a16:creationId xmlns:a16="http://schemas.microsoft.com/office/drawing/2014/main" id="{59ECEF1B-C4BC-6236-52D4-7B286F090C83}"/>
              </a:ext>
            </a:extLst>
          </p:cNvPr>
          <p:cNvGraphicFramePr>
            <a:graphicFrameLocks noGrp="1"/>
          </p:cNvGraphicFramePr>
          <p:nvPr>
            <p:ph idx="1"/>
            <p:extLst>
              <p:ext uri="{D42A27DB-BD31-4B8C-83A1-F6EECF244321}">
                <p14:modId xmlns:p14="http://schemas.microsoft.com/office/powerpoint/2010/main" val="2524165943"/>
              </p:ext>
            </p:extLst>
          </p:nvPr>
        </p:nvGraphicFramePr>
        <p:xfrm>
          <a:off x="927100" y="1800225"/>
          <a:ext cx="10515600" cy="366268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3474890699"/>
                    </a:ext>
                  </a:extLst>
                </a:gridCol>
                <a:gridCol w="8864600">
                  <a:extLst>
                    <a:ext uri="{9D8B030D-6E8A-4147-A177-3AD203B41FA5}">
                      <a16:colId xmlns:a16="http://schemas.microsoft.com/office/drawing/2014/main" val="2897582526"/>
                    </a:ext>
                  </a:extLst>
                </a:gridCol>
              </a:tblGrid>
              <a:tr h="370840">
                <a:tc>
                  <a:txBody>
                    <a:bodyPr/>
                    <a:lstStyle/>
                    <a:p>
                      <a:r>
                        <a:rPr lang="en-US" sz="1800" b="1" kern="1200" dirty="0">
                          <a:solidFill>
                            <a:schemeClr val="bg1"/>
                          </a:solidFill>
                          <a:latin typeface="+mn-lt"/>
                          <a:ea typeface="+mn-ea"/>
                          <a:cs typeface="+mn-cs"/>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1092212051"/>
                  </a:ext>
                </a:extLst>
              </a:tr>
              <a:tr h="370840">
                <a:tc>
                  <a:txBody>
                    <a:bodyPr/>
                    <a:lstStyle/>
                    <a:p>
                      <a:r>
                        <a:rPr lang="en-US" sz="1600" b="1" kern="1200" dirty="0">
                          <a:solidFill>
                            <a:schemeClr val="dk1"/>
                          </a:solidFill>
                          <a:latin typeface="+mn-lt"/>
                          <a:ea typeface="+mn-ea"/>
                          <a:cs typeface="+mn-cs"/>
                        </a:rPr>
                        <a:t>Given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purpose of </a:t>
                      </a:r>
                      <a:r>
                        <a:rPr lang="en-US" sz="1200" dirty="0">
                          <a:latin typeface="+mn-lt"/>
                        </a:rPr>
                        <a:t>Given</a:t>
                      </a:r>
                      <a:r>
                        <a:rPr lang="en-US" sz="1200" b="0" i="0" kern="1200" dirty="0">
                          <a:solidFill>
                            <a:schemeClr val="dk1"/>
                          </a:solidFill>
                          <a:effectLst/>
                          <a:latin typeface="+mn-lt"/>
                          <a:ea typeface="+mn-ea"/>
                          <a:cs typeface="+mn-cs"/>
                        </a:rPr>
                        <a:t> steps is to </a:t>
                      </a:r>
                      <a:r>
                        <a:rPr lang="en-US" sz="1200" b="1" i="0" kern="1200" dirty="0">
                          <a:solidFill>
                            <a:schemeClr val="dk1"/>
                          </a:solidFill>
                          <a:effectLst/>
                          <a:latin typeface="+mn-lt"/>
                          <a:ea typeface="+mn-ea"/>
                          <a:cs typeface="+mn-cs"/>
                        </a:rPr>
                        <a:t>put the system in a known state</a:t>
                      </a:r>
                      <a:r>
                        <a:rPr lang="en-US" sz="1200" b="0" i="0" kern="1200" dirty="0">
                          <a:solidFill>
                            <a:schemeClr val="dk1"/>
                          </a:solidFill>
                          <a:effectLst/>
                          <a:latin typeface="+mn-lt"/>
                          <a:ea typeface="+mn-ea"/>
                          <a:cs typeface="+mn-cs"/>
                        </a:rPr>
                        <a:t> before the user (or external system) starts interacting with the system (in the </a:t>
                      </a:r>
                      <a:r>
                        <a:rPr lang="en-US" sz="1200" dirty="0">
                          <a:latin typeface="+mn-lt"/>
                        </a:rPr>
                        <a:t>When</a:t>
                      </a:r>
                      <a:r>
                        <a:rPr lang="en-US" sz="1200" b="0" i="0" kern="1200" dirty="0">
                          <a:solidFill>
                            <a:schemeClr val="dk1"/>
                          </a:solidFill>
                          <a:effectLst/>
                          <a:latin typeface="+mn-lt"/>
                          <a:ea typeface="+mn-ea"/>
                          <a:cs typeface="+mn-cs"/>
                        </a:rPr>
                        <a:t> steps). Avoid talking about user interaction in </a:t>
                      </a:r>
                      <a:r>
                        <a:rPr lang="en-US" sz="1200" dirty="0">
                          <a:latin typeface="+mn-lt"/>
                        </a:rPr>
                        <a:t>Given</a:t>
                      </a:r>
                      <a:r>
                        <a:rPr lang="en-US" sz="1200" b="0" i="0" kern="1200" dirty="0">
                          <a:solidFill>
                            <a:schemeClr val="dk1"/>
                          </a:solidFill>
                          <a:effectLst/>
                          <a:latin typeface="+mn-lt"/>
                          <a:ea typeface="+mn-ea"/>
                          <a:cs typeface="+mn-cs"/>
                        </a:rPr>
                        <a:t>’s. If you were creating use cases, </a:t>
                      </a:r>
                      <a:r>
                        <a:rPr lang="en-US" sz="1200" dirty="0">
                          <a:latin typeface="+mn-lt"/>
                        </a:rPr>
                        <a:t>Given</a:t>
                      </a:r>
                      <a:r>
                        <a:rPr lang="en-US" sz="1200" b="0" i="0" kern="1200" dirty="0">
                          <a:solidFill>
                            <a:schemeClr val="dk1"/>
                          </a:solidFill>
                          <a:effectLst/>
                          <a:latin typeface="+mn-lt"/>
                          <a:ea typeface="+mn-ea"/>
                          <a:cs typeface="+mn-cs"/>
                        </a:rPr>
                        <a:t>’s would be your preconditions.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It’s okay to have several </a:t>
                      </a:r>
                      <a:r>
                        <a:rPr lang="en-US" sz="1200" dirty="0">
                          <a:latin typeface="+mn-lt"/>
                        </a:rPr>
                        <a:t>Given</a:t>
                      </a:r>
                      <a:r>
                        <a:rPr lang="en-US" sz="1200" b="0" i="0" kern="1200" dirty="0">
                          <a:solidFill>
                            <a:schemeClr val="dk1"/>
                          </a:solidFill>
                          <a:effectLst/>
                          <a:latin typeface="+mn-lt"/>
                          <a:ea typeface="+mn-ea"/>
                          <a:cs typeface="+mn-cs"/>
                        </a:rPr>
                        <a:t> steps (use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 for number 2 and upwards to make it more readable)</a:t>
                      </a:r>
                      <a:endParaRPr lang="en-US" sz="1200" dirty="0">
                        <a:latin typeface="+mn-lt"/>
                      </a:endParaRPr>
                    </a:p>
                  </a:txBody>
                  <a:tcPr/>
                </a:tc>
                <a:extLst>
                  <a:ext uri="{0D108BD9-81ED-4DB2-BD59-A6C34878D82A}">
                    <a16:rowId xmlns:a16="http://schemas.microsoft.com/office/drawing/2014/main" val="199257649"/>
                  </a:ext>
                </a:extLst>
              </a:tr>
              <a:tr h="370840">
                <a:tc>
                  <a:txBody>
                    <a:bodyPr/>
                    <a:lstStyle/>
                    <a:p>
                      <a:r>
                        <a:rPr lang="en-US" sz="1600" b="1" kern="1200" dirty="0">
                          <a:solidFill>
                            <a:schemeClr val="dk1"/>
                          </a:solidFill>
                          <a:latin typeface="+mn-lt"/>
                          <a:ea typeface="+mn-ea"/>
                          <a:cs typeface="+mn-cs"/>
                        </a:rPr>
                        <a:t>When (1..n)</a:t>
                      </a:r>
                    </a:p>
                  </a:txBody>
                  <a:tcPr/>
                </a:tc>
                <a:tc>
                  <a:txBody>
                    <a:bodyPr/>
                    <a:lstStyle/>
                    <a:p>
                      <a:r>
                        <a:rPr lang="en-US" sz="1200" dirty="0">
                          <a:latin typeface="+mn-lt"/>
                        </a:rPr>
                        <a:t>When</a:t>
                      </a:r>
                      <a:r>
                        <a:rPr lang="en-US" sz="1200" b="0" i="0" kern="1200" dirty="0">
                          <a:solidFill>
                            <a:schemeClr val="dk1"/>
                          </a:solidFill>
                          <a:effectLst/>
                          <a:latin typeface="+mn-lt"/>
                          <a:ea typeface="+mn-ea"/>
                          <a:cs typeface="+mn-cs"/>
                        </a:rPr>
                        <a:t> steps are used to describe an event, or an </a:t>
                      </a:r>
                      <a:r>
                        <a:rPr lang="en-US" sz="1200" b="0" i="1" kern="1200" dirty="0">
                          <a:solidFill>
                            <a:schemeClr val="dk1"/>
                          </a:solidFill>
                          <a:effectLst/>
                          <a:latin typeface="+mn-lt"/>
                          <a:ea typeface="+mn-ea"/>
                          <a:cs typeface="+mn-cs"/>
                        </a:rPr>
                        <a:t>action</a:t>
                      </a:r>
                      <a:r>
                        <a:rPr lang="en-US" sz="1200" b="0" i="0" kern="1200" dirty="0">
                          <a:solidFill>
                            <a:schemeClr val="dk1"/>
                          </a:solidFill>
                          <a:effectLst/>
                          <a:latin typeface="+mn-lt"/>
                          <a:ea typeface="+mn-ea"/>
                          <a:cs typeface="+mn-cs"/>
                        </a:rPr>
                        <a:t>. This can be a person interacting with the system, or it can be an event triggered by another system.</a:t>
                      </a:r>
                      <a:endParaRPr lang="en-US" sz="1200" dirty="0">
                        <a:latin typeface="+mn-lt"/>
                      </a:endParaRPr>
                    </a:p>
                  </a:txBody>
                  <a:tcPr/>
                </a:tc>
                <a:extLst>
                  <a:ext uri="{0D108BD9-81ED-4DB2-BD59-A6C34878D82A}">
                    <a16:rowId xmlns:a16="http://schemas.microsoft.com/office/drawing/2014/main" val="2447072403"/>
                  </a:ext>
                </a:extLst>
              </a:tr>
              <a:tr h="370840">
                <a:tc>
                  <a:txBody>
                    <a:bodyPr/>
                    <a:lstStyle/>
                    <a:p>
                      <a:r>
                        <a:rPr lang="en-US" sz="1600" b="1" kern="1200" dirty="0">
                          <a:solidFill>
                            <a:schemeClr val="dk1"/>
                          </a:solidFill>
                          <a:latin typeface="+mn-lt"/>
                          <a:ea typeface="+mn-ea"/>
                          <a:cs typeface="+mn-cs"/>
                        </a:rPr>
                        <a:t>Then (1..n)</a:t>
                      </a:r>
                    </a:p>
                  </a:txBody>
                  <a:tcPr/>
                </a:tc>
                <a:tc>
                  <a:txBody>
                    <a:bodyPr/>
                    <a:lstStyle/>
                    <a:p>
                      <a:r>
                        <a:rPr lang="en-US" sz="1200" dirty="0">
                          <a:latin typeface="+mn-lt"/>
                        </a:rPr>
                        <a:t>Then</a:t>
                      </a:r>
                      <a:r>
                        <a:rPr lang="en-US" sz="1200" b="0" i="0" kern="1200" dirty="0">
                          <a:solidFill>
                            <a:schemeClr val="dk1"/>
                          </a:solidFill>
                          <a:effectLst/>
                          <a:latin typeface="+mn-lt"/>
                          <a:ea typeface="+mn-ea"/>
                          <a:cs typeface="+mn-cs"/>
                        </a:rPr>
                        <a:t> steps are used to describe an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or result. The </a:t>
                      </a:r>
                      <a:r>
                        <a:rPr lang="en-US" sz="1200" b="0" i="0" u="none" strike="noStrike" kern="1200" dirty="0">
                          <a:solidFill>
                            <a:schemeClr val="dk1"/>
                          </a:solidFill>
                          <a:effectLst/>
                          <a:latin typeface="+mn-lt"/>
                          <a:ea typeface="+mn-ea"/>
                          <a:cs typeface="+mn-cs"/>
                          <a:hlinkClick r:id="rId2"/>
                        </a:rPr>
                        <a:t>step definition</a:t>
                      </a:r>
                      <a:r>
                        <a:rPr lang="en-US" sz="1200" b="0" i="0" kern="1200" dirty="0">
                          <a:solidFill>
                            <a:schemeClr val="dk1"/>
                          </a:solidFill>
                          <a:effectLst/>
                          <a:latin typeface="+mn-lt"/>
                          <a:ea typeface="+mn-ea"/>
                          <a:cs typeface="+mn-cs"/>
                        </a:rPr>
                        <a:t> of a </a:t>
                      </a:r>
                      <a:r>
                        <a:rPr lang="en-US" sz="1200" dirty="0">
                          <a:latin typeface="+mn-lt"/>
                        </a:rPr>
                        <a:t>Then</a:t>
                      </a:r>
                      <a:r>
                        <a:rPr lang="en-US" sz="1200" b="0" i="0" kern="1200" dirty="0">
                          <a:solidFill>
                            <a:schemeClr val="dk1"/>
                          </a:solidFill>
                          <a:effectLst/>
                          <a:latin typeface="+mn-lt"/>
                          <a:ea typeface="+mn-ea"/>
                          <a:cs typeface="+mn-cs"/>
                        </a:rPr>
                        <a:t> step should use an </a:t>
                      </a:r>
                      <a:r>
                        <a:rPr lang="en-US" sz="1200" b="0" i="1" kern="1200" dirty="0">
                          <a:solidFill>
                            <a:schemeClr val="dk1"/>
                          </a:solidFill>
                          <a:effectLst/>
                          <a:latin typeface="+mn-lt"/>
                          <a:ea typeface="+mn-ea"/>
                          <a:cs typeface="+mn-cs"/>
                        </a:rPr>
                        <a:t>assertion</a:t>
                      </a:r>
                      <a:r>
                        <a:rPr lang="en-US" sz="1200" b="0" i="0" kern="1200" dirty="0">
                          <a:solidFill>
                            <a:schemeClr val="dk1"/>
                          </a:solidFill>
                          <a:effectLst/>
                          <a:latin typeface="+mn-lt"/>
                          <a:ea typeface="+mn-ea"/>
                          <a:cs typeface="+mn-cs"/>
                        </a:rPr>
                        <a:t> to compare the </a:t>
                      </a:r>
                      <a:r>
                        <a:rPr lang="en-US" sz="1200" b="0" i="1" kern="1200" dirty="0">
                          <a:solidFill>
                            <a:schemeClr val="dk1"/>
                          </a:solidFill>
                          <a:effectLst/>
                          <a:latin typeface="+mn-lt"/>
                          <a:ea typeface="+mn-ea"/>
                          <a:cs typeface="+mn-cs"/>
                        </a:rPr>
                        <a:t>actual</a:t>
                      </a:r>
                      <a:r>
                        <a:rPr lang="en-US" sz="1200" b="0" i="0" kern="1200" dirty="0">
                          <a:solidFill>
                            <a:schemeClr val="dk1"/>
                          </a:solidFill>
                          <a:effectLst/>
                          <a:latin typeface="+mn-lt"/>
                          <a:ea typeface="+mn-ea"/>
                          <a:cs typeface="+mn-cs"/>
                        </a:rPr>
                        <a:t> outcome to the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You should only verify an outcome that is observable for the user (or external system), and changes to a database are usually not.</a:t>
                      </a:r>
                      <a:endParaRPr lang="en-US" sz="1200" dirty="0">
                        <a:latin typeface="+mn-lt"/>
                      </a:endParaRPr>
                    </a:p>
                  </a:txBody>
                  <a:tcPr/>
                </a:tc>
                <a:extLst>
                  <a:ext uri="{0D108BD9-81ED-4DB2-BD59-A6C34878D82A}">
                    <a16:rowId xmlns:a16="http://schemas.microsoft.com/office/drawing/2014/main" val="1374515722"/>
                  </a:ext>
                </a:extLst>
              </a:tr>
              <a:tr h="370840">
                <a:tc>
                  <a:txBody>
                    <a:bodyPr/>
                    <a:lstStyle/>
                    <a:p>
                      <a:r>
                        <a:rPr lang="en-US" sz="1600" b="1" kern="1200" dirty="0">
                          <a:solidFill>
                            <a:schemeClr val="dk1"/>
                          </a:solidFill>
                          <a:latin typeface="+mn-lt"/>
                          <a:ea typeface="+mn-ea"/>
                          <a:cs typeface="+mn-cs"/>
                        </a:rPr>
                        <a:t>And, But</a:t>
                      </a:r>
                    </a:p>
                    <a:p>
                      <a:r>
                        <a:rPr lang="en-US" sz="1600" b="1" kern="1200" dirty="0">
                          <a:solidFill>
                            <a:schemeClr val="dk1"/>
                          </a:solidFill>
                          <a:latin typeface="+mn-lt"/>
                          <a:ea typeface="+mn-ea"/>
                          <a:cs typeface="+mn-cs"/>
                        </a:rPr>
                        <a:t>(1..n)</a:t>
                      </a:r>
                    </a:p>
                  </a:txBody>
                  <a:tcPr/>
                </a:tc>
                <a:tc>
                  <a:txBody>
                    <a:bodyPr/>
                    <a:lstStyle/>
                    <a:p>
                      <a:r>
                        <a:rPr lang="en-US" sz="1200" b="0" i="0" kern="1200" dirty="0">
                          <a:solidFill>
                            <a:schemeClr val="dk1"/>
                          </a:solidFill>
                          <a:effectLst/>
                          <a:latin typeface="+mn-lt"/>
                          <a:ea typeface="+mn-ea"/>
                          <a:cs typeface="+mn-cs"/>
                        </a:rPr>
                        <a:t>You can replacing the successive </a:t>
                      </a:r>
                      <a:r>
                        <a:rPr lang="en-US" sz="1200" dirty="0">
                          <a:latin typeface="+mn-lt"/>
                        </a:rPr>
                        <a:t>Given</a:t>
                      </a:r>
                      <a:r>
                        <a:rPr lang="en-US" sz="1200" b="0" i="0" kern="1200" dirty="0">
                          <a:solidFill>
                            <a:schemeClr val="dk1"/>
                          </a:solidFill>
                          <a:effectLst/>
                          <a:latin typeface="+mn-lt"/>
                          <a:ea typeface="+mn-ea"/>
                          <a:cs typeface="+mn-cs"/>
                        </a:rPr>
                        <a:t>’s or </a:t>
                      </a:r>
                      <a:r>
                        <a:rPr lang="en-US" sz="1200" dirty="0" err="1">
                          <a:latin typeface="+mn-lt"/>
                        </a:rPr>
                        <a:t>Then</a:t>
                      </a:r>
                      <a:r>
                        <a:rPr lang="en-US" sz="1200" b="0" i="0" kern="1200" dirty="0" err="1">
                          <a:solidFill>
                            <a:schemeClr val="dk1"/>
                          </a:solidFill>
                          <a:effectLst/>
                          <a:latin typeface="+mn-lt"/>
                          <a:ea typeface="+mn-ea"/>
                          <a:cs typeface="+mn-cs"/>
                        </a:rPr>
                        <a:t>’s</a:t>
                      </a:r>
                      <a:r>
                        <a:rPr lang="en-US" sz="1200" b="0" i="0" kern="1200" dirty="0">
                          <a:solidFill>
                            <a:schemeClr val="dk1"/>
                          </a:solidFill>
                          <a:effectLst/>
                          <a:latin typeface="+mn-lt"/>
                          <a:ea typeface="+mn-ea"/>
                          <a:cs typeface="+mn-cs"/>
                        </a:rPr>
                        <a:t> with </a:t>
                      </a:r>
                      <a:r>
                        <a:rPr lang="en-US" sz="1200" dirty="0">
                          <a:latin typeface="+mn-lt"/>
                        </a:rPr>
                        <a:t>And</a:t>
                      </a:r>
                      <a:r>
                        <a:rPr lang="en-US" sz="1200" b="0" i="0" kern="1200" dirty="0">
                          <a:solidFill>
                            <a:schemeClr val="dk1"/>
                          </a:solidFill>
                          <a:effectLst/>
                          <a:latin typeface="+mn-lt"/>
                          <a:ea typeface="+mn-ea"/>
                          <a:cs typeface="+mn-cs"/>
                        </a:rPr>
                        <a:t>’s and </a:t>
                      </a:r>
                      <a:r>
                        <a:rPr lang="en-US" sz="1200" dirty="0">
                          <a:latin typeface="+mn-lt"/>
                        </a:rPr>
                        <a:t>But</a:t>
                      </a:r>
                      <a:r>
                        <a:rPr lang="en-US" sz="1200" b="0" i="0" kern="1200" dirty="0">
                          <a:solidFill>
                            <a:schemeClr val="dk1"/>
                          </a:solidFill>
                          <a:effectLst/>
                          <a:latin typeface="+mn-lt"/>
                          <a:ea typeface="+mn-ea"/>
                          <a:cs typeface="+mn-cs"/>
                        </a:rPr>
                        <a:t>’s:</a:t>
                      </a:r>
                    </a:p>
                    <a:p>
                      <a:r>
                        <a:rPr lang="en-US" sz="1200" b="1" dirty="0">
                          <a:latin typeface="+mn-lt"/>
                        </a:rPr>
                        <a:t>Then</a:t>
                      </a:r>
                      <a:r>
                        <a:rPr lang="en-US" sz="1200" dirty="0">
                          <a:latin typeface="+mn-lt"/>
                        </a:rPr>
                        <a:t> I shouldn't see something else -&gt; </a:t>
                      </a:r>
                      <a:r>
                        <a:rPr lang="en-US" sz="1200" b="1" dirty="0">
                          <a:latin typeface="+mn-lt"/>
                        </a:rPr>
                        <a:t>But</a:t>
                      </a:r>
                      <a:r>
                        <a:rPr lang="en-US" sz="1200" dirty="0">
                          <a:latin typeface="+mn-lt"/>
                        </a:rPr>
                        <a:t> I shouldn't see something else</a:t>
                      </a:r>
                    </a:p>
                  </a:txBody>
                  <a:tcPr/>
                </a:tc>
                <a:extLst>
                  <a:ext uri="{0D108BD9-81ED-4DB2-BD59-A6C34878D82A}">
                    <a16:rowId xmlns:a16="http://schemas.microsoft.com/office/drawing/2014/main" val="1594738006"/>
                  </a:ext>
                </a:extLst>
              </a:tr>
              <a:tr h="370840">
                <a:tc>
                  <a:txBody>
                    <a:bodyPr/>
                    <a:lstStyle/>
                    <a:p>
                      <a:r>
                        <a:rPr lang="en-US" sz="1600" b="1" dirty="0">
                          <a:solidFill>
                            <a:srgbClr val="FF0000"/>
                          </a:solidFill>
                          <a:latin typeface="+mn-lt"/>
                        </a:rPr>
                        <a:t>Background</a:t>
                      </a:r>
                      <a:r>
                        <a:rPr lang="en-US" sz="1600" b="1" dirty="0">
                          <a:latin typeface="+mn-lt"/>
                        </a:rPr>
                        <a:t> (1)</a:t>
                      </a:r>
                    </a:p>
                  </a:txBody>
                  <a:tcPr/>
                </a:tc>
                <a:tc>
                  <a:txBody>
                    <a:bodyPr/>
                    <a:lstStyle/>
                    <a:p>
                      <a:r>
                        <a:rPr lang="en-US" sz="1400" b="0" i="0" kern="1200" dirty="0">
                          <a:solidFill>
                            <a:schemeClr val="dk1"/>
                          </a:solidFill>
                          <a:effectLst/>
                          <a:latin typeface="+mn-lt"/>
                          <a:ea typeface="+mn-ea"/>
                          <a:cs typeface="+mn-cs"/>
                        </a:rPr>
                        <a:t>Occasionally you’ll find yourself repeating the same </a:t>
                      </a:r>
                      <a:r>
                        <a:rPr lang="en-US" sz="1400" dirty="0">
                          <a:latin typeface="+mn-lt"/>
                        </a:rPr>
                        <a:t>Given</a:t>
                      </a:r>
                      <a:r>
                        <a:rPr lang="en-US" sz="1400" b="0" i="0" kern="1200" dirty="0">
                          <a:solidFill>
                            <a:schemeClr val="dk1"/>
                          </a:solidFill>
                          <a:effectLst/>
                          <a:latin typeface="+mn-lt"/>
                          <a:ea typeface="+mn-ea"/>
                          <a:cs typeface="+mn-cs"/>
                        </a:rPr>
                        <a:t> steps in all of the scenarios in a </a:t>
                      </a:r>
                      <a:r>
                        <a:rPr lang="en-US" sz="1400" dirty="0">
                          <a:latin typeface="+mn-lt"/>
                        </a:rPr>
                        <a:t>Feature. A</a:t>
                      </a:r>
                      <a:r>
                        <a:rPr lang="en-US" sz="1400" b="0" i="0" kern="1200" dirty="0">
                          <a:solidFill>
                            <a:schemeClr val="dk1"/>
                          </a:solidFill>
                          <a:effectLst/>
                          <a:latin typeface="+mn-lt"/>
                          <a:ea typeface="+mn-ea"/>
                          <a:cs typeface="+mn-cs"/>
                        </a:rPr>
                        <a:t> </a:t>
                      </a:r>
                      <a:r>
                        <a:rPr lang="en-US" sz="1400" dirty="0">
                          <a:latin typeface="+mn-lt"/>
                        </a:rPr>
                        <a:t>Background</a:t>
                      </a:r>
                      <a:r>
                        <a:rPr lang="en-US" sz="1400" b="0" i="0" kern="1200" dirty="0">
                          <a:solidFill>
                            <a:schemeClr val="dk1"/>
                          </a:solidFill>
                          <a:effectLst/>
                          <a:latin typeface="+mn-lt"/>
                          <a:ea typeface="+mn-ea"/>
                          <a:cs typeface="+mn-cs"/>
                        </a:rPr>
                        <a:t> allows you to add some context to the scenarios that follow it. It can contain one or more </a:t>
                      </a:r>
                      <a:r>
                        <a:rPr lang="en-US" sz="1400" dirty="0">
                          <a:latin typeface="+mn-lt"/>
                        </a:rPr>
                        <a:t>Given</a:t>
                      </a:r>
                      <a:r>
                        <a:rPr lang="en-US" sz="1400" b="0" i="0" kern="1200" dirty="0">
                          <a:solidFill>
                            <a:schemeClr val="dk1"/>
                          </a:solidFill>
                          <a:effectLst/>
                          <a:latin typeface="+mn-lt"/>
                          <a:ea typeface="+mn-ea"/>
                          <a:cs typeface="+mn-cs"/>
                        </a:rPr>
                        <a:t> steps, which are run before </a:t>
                      </a:r>
                      <a:r>
                        <a:rPr lang="en-US" sz="1400" b="0" i="1" kern="1200" dirty="0">
                          <a:solidFill>
                            <a:schemeClr val="dk1"/>
                          </a:solidFill>
                          <a:effectLst/>
                          <a:latin typeface="+mn-lt"/>
                          <a:ea typeface="+mn-ea"/>
                          <a:cs typeface="+mn-cs"/>
                        </a:rPr>
                        <a:t>each</a:t>
                      </a:r>
                      <a:r>
                        <a:rPr lang="en-US" sz="1400" b="0" i="0" kern="1200" dirty="0">
                          <a:solidFill>
                            <a:schemeClr val="dk1"/>
                          </a:solidFill>
                          <a:effectLst/>
                          <a:latin typeface="+mn-lt"/>
                          <a:ea typeface="+mn-ea"/>
                          <a:cs typeface="+mn-cs"/>
                        </a:rPr>
                        <a:t> scenario, but after any </a:t>
                      </a:r>
                      <a:r>
                        <a:rPr lang="en-US" sz="1400" b="0" i="0" u="none" strike="noStrike" kern="1200" dirty="0">
                          <a:solidFill>
                            <a:schemeClr val="dk1"/>
                          </a:solidFill>
                          <a:effectLst/>
                          <a:latin typeface="+mn-lt"/>
                          <a:ea typeface="+mn-ea"/>
                          <a:cs typeface="+mn-cs"/>
                          <a:hlinkClick r:id="rId3"/>
                        </a:rPr>
                        <a:t>Before hooks</a:t>
                      </a:r>
                      <a:r>
                        <a:rPr lang="en-US" sz="1400" b="0" i="0" kern="1200" dirty="0">
                          <a:solidFill>
                            <a:schemeClr val="dk1"/>
                          </a:solidFill>
                          <a:effectLst/>
                          <a:latin typeface="+mn-lt"/>
                          <a:ea typeface="+mn-ea"/>
                          <a:cs typeface="+mn-cs"/>
                        </a:rPr>
                        <a:t>. A </a:t>
                      </a:r>
                      <a:r>
                        <a:rPr lang="en-US" sz="1400" dirty="0">
                          <a:latin typeface="+mn-lt"/>
                        </a:rPr>
                        <a:t>Background</a:t>
                      </a:r>
                      <a:r>
                        <a:rPr lang="en-US" sz="1400" b="0" i="0" kern="1200" dirty="0">
                          <a:solidFill>
                            <a:schemeClr val="dk1"/>
                          </a:solidFill>
                          <a:effectLst/>
                          <a:latin typeface="+mn-lt"/>
                          <a:ea typeface="+mn-ea"/>
                          <a:cs typeface="+mn-cs"/>
                        </a:rPr>
                        <a:t> is placed before the first </a:t>
                      </a:r>
                      <a:r>
                        <a:rPr lang="en-US" sz="1400" dirty="0">
                          <a:latin typeface="+mn-lt"/>
                        </a:rPr>
                        <a:t>Scenario</a:t>
                      </a:r>
                      <a:r>
                        <a:rPr lang="en-US" sz="1400" b="0" i="0" kern="1200" dirty="0">
                          <a:solidFill>
                            <a:schemeClr val="dk1"/>
                          </a:solidFill>
                          <a:effectLst/>
                          <a:latin typeface="+mn-lt"/>
                          <a:ea typeface="+mn-ea"/>
                          <a:cs typeface="+mn-cs"/>
                        </a:rPr>
                        <a:t>/</a:t>
                      </a:r>
                      <a:r>
                        <a:rPr lang="en-US" sz="1400" dirty="0">
                          <a:latin typeface="+mn-lt"/>
                        </a:rPr>
                        <a:t>Example</a:t>
                      </a:r>
                      <a:r>
                        <a:rPr lang="en-US" sz="1400" b="0" i="0" kern="1200" dirty="0">
                          <a:solidFill>
                            <a:schemeClr val="dk1"/>
                          </a:solidFill>
                          <a:effectLst/>
                          <a:latin typeface="+mn-lt"/>
                          <a:ea typeface="+mn-ea"/>
                          <a:cs typeface="+mn-cs"/>
                        </a:rPr>
                        <a:t>, at the same level of indentation.</a:t>
                      </a:r>
                      <a:r>
                        <a:rPr lang="en-US" sz="1400" dirty="0">
                          <a:latin typeface="+mn-lt"/>
                        </a:rPr>
                        <a:t> Background</a:t>
                      </a:r>
                      <a:r>
                        <a:rPr lang="en-US" sz="1600" b="0" i="0" kern="1200" dirty="0">
                          <a:solidFill>
                            <a:schemeClr val="dk1"/>
                          </a:solidFill>
                          <a:effectLst/>
                          <a:latin typeface="+mn-lt"/>
                          <a:ea typeface="+mn-ea"/>
                          <a:cs typeface="+mn-cs"/>
                        </a:rPr>
                        <a:t> is also supported at the </a:t>
                      </a:r>
                      <a:r>
                        <a:rPr lang="en-US" sz="1400" b="1" dirty="0">
                          <a:latin typeface="+mn-lt"/>
                        </a:rPr>
                        <a:t>Rule</a:t>
                      </a:r>
                      <a:r>
                        <a:rPr lang="en-US" sz="1600" b="1" i="0" kern="1200" dirty="0">
                          <a:solidFill>
                            <a:schemeClr val="dk1"/>
                          </a:solidFill>
                          <a:effectLst/>
                          <a:latin typeface="+mn-lt"/>
                          <a:ea typeface="+mn-ea"/>
                          <a:cs typeface="+mn-cs"/>
                        </a:rPr>
                        <a:t> level</a:t>
                      </a:r>
                      <a:r>
                        <a:rPr lang="en-US" sz="1600" b="0" i="0" kern="1200" dirty="0">
                          <a:solidFill>
                            <a:schemeClr val="dk1"/>
                          </a:solidFill>
                          <a:effectLst/>
                          <a:latin typeface="+mn-lt"/>
                          <a:ea typeface="+mn-ea"/>
                          <a:cs typeface="+mn-cs"/>
                        </a:rPr>
                        <a:t>.</a:t>
                      </a:r>
                      <a:endParaRPr lang="en-US" sz="1400" dirty="0">
                        <a:latin typeface="+mn-lt"/>
                      </a:endParaRPr>
                    </a:p>
                  </a:txBody>
                  <a:tcPr/>
                </a:tc>
                <a:extLst>
                  <a:ext uri="{0D108BD9-81ED-4DB2-BD59-A6C34878D82A}">
                    <a16:rowId xmlns:a16="http://schemas.microsoft.com/office/drawing/2014/main" val="52992795"/>
                  </a:ext>
                </a:extLst>
              </a:tr>
            </a:tbl>
          </a:graphicData>
        </a:graphic>
      </p:graphicFrame>
    </p:spTree>
    <p:extLst>
      <p:ext uri="{BB962C8B-B14F-4D97-AF65-F5344CB8AC3E}">
        <p14:creationId xmlns:p14="http://schemas.microsoft.com/office/powerpoint/2010/main" val="2121339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E462-8768-D48E-287B-E92AB9315A9D}"/>
              </a:ext>
            </a:extLst>
          </p:cNvPr>
          <p:cNvSpPr>
            <a:spLocks noGrp="1"/>
          </p:cNvSpPr>
          <p:nvPr>
            <p:ph type="title"/>
          </p:nvPr>
        </p:nvSpPr>
        <p:spPr/>
        <p:txBody>
          <a:bodyPr/>
          <a:lstStyle/>
          <a:p>
            <a:r>
              <a:rPr lang="en-US" b="1" dirty="0"/>
              <a:t>Scenario Outline : Tips</a:t>
            </a:r>
          </a:p>
        </p:txBody>
      </p:sp>
      <p:sp>
        <p:nvSpPr>
          <p:cNvPr id="3" name="Content Placeholder 2">
            <a:extLst>
              <a:ext uri="{FF2B5EF4-FFF2-40B4-BE49-F238E27FC236}">
                <a16:creationId xmlns:a16="http://schemas.microsoft.com/office/drawing/2014/main" id="{6D9A7C4B-6037-1EFE-6E71-B7A7AC43ADAC}"/>
              </a:ext>
            </a:extLst>
          </p:cNvPr>
          <p:cNvSpPr>
            <a:spLocks noGrp="1"/>
          </p:cNvSpPr>
          <p:nvPr>
            <p:ph idx="1"/>
          </p:nvPr>
        </p:nvSpPr>
        <p:spPr/>
        <p:txBody>
          <a:bodyPr>
            <a:normAutofit/>
          </a:bodyPr>
          <a:lstStyle/>
          <a:p>
            <a:r>
              <a:rPr lang="en-US" sz="2000" dirty="0"/>
              <a:t>In each line of Example, for each Case (scenario), </a:t>
            </a:r>
            <a:r>
              <a:rPr lang="en-US" sz="2000" b="1" u="sng" dirty="0"/>
              <a:t>only one</a:t>
            </a:r>
            <a:r>
              <a:rPr lang="en-US" sz="2000" dirty="0"/>
              <a:t> violation of business rules or restrictions should be tested. The error message must clearly refer to the same violation.</a:t>
            </a:r>
          </a:p>
          <a:p>
            <a:r>
              <a:rPr lang="en-US" sz="2000" dirty="0"/>
              <a:t>In the design of errors, it should be noted that the system first controls Validation errors and then Business Rules errors. Therefore, no validation constraints should be violated when we are going to test a business rule.</a:t>
            </a:r>
          </a:p>
          <a:p>
            <a:r>
              <a:rPr lang="en-US" sz="2000" dirty="0"/>
              <a:t>A parameter may have no value in one or more scenarios and may be empty, but must have a value in at least one scenario. Otherwise, the parameter is redundant and should be omitted.</a:t>
            </a:r>
          </a:p>
        </p:txBody>
      </p:sp>
    </p:spTree>
    <p:extLst>
      <p:ext uri="{BB962C8B-B14F-4D97-AF65-F5344CB8AC3E}">
        <p14:creationId xmlns:p14="http://schemas.microsoft.com/office/powerpoint/2010/main" val="3193437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35F8-3668-B48F-536F-324BC04B3A85}"/>
              </a:ext>
            </a:extLst>
          </p:cNvPr>
          <p:cNvSpPr>
            <a:spLocks noGrp="1"/>
          </p:cNvSpPr>
          <p:nvPr>
            <p:ph type="title"/>
          </p:nvPr>
        </p:nvSpPr>
        <p:spPr/>
        <p:txBody>
          <a:bodyPr/>
          <a:lstStyle/>
          <a:p>
            <a:r>
              <a:rPr lang="en-US" b="1" dirty="0"/>
              <a:t>Identify and Investigate a Scenario</a:t>
            </a:r>
          </a:p>
        </p:txBody>
      </p:sp>
      <p:sp>
        <p:nvSpPr>
          <p:cNvPr id="3" name="Content Placeholder 2">
            <a:extLst>
              <a:ext uri="{FF2B5EF4-FFF2-40B4-BE49-F238E27FC236}">
                <a16:creationId xmlns:a16="http://schemas.microsoft.com/office/drawing/2014/main" id="{0204765C-0A6E-CC53-99A5-587E93EBBD3F}"/>
              </a:ext>
            </a:extLst>
          </p:cNvPr>
          <p:cNvSpPr>
            <a:spLocks noGrp="1"/>
          </p:cNvSpPr>
          <p:nvPr>
            <p:ph idx="1"/>
          </p:nvPr>
        </p:nvSpPr>
        <p:spPr/>
        <p:txBody>
          <a:bodyPr>
            <a:normAutofit/>
          </a:bodyPr>
          <a:lstStyle/>
          <a:p>
            <a:r>
              <a:rPr lang="en-US" sz="2000" dirty="0"/>
              <a:t>Examine the scenario and find the main scenario object or objects in the </a:t>
            </a:r>
            <a:r>
              <a:rPr lang="en-US" sz="2000" b="1" dirty="0"/>
              <a:t>Domain Model</a:t>
            </a:r>
            <a:r>
              <a:rPr lang="en-US" sz="2000" dirty="0"/>
              <a:t>.</a:t>
            </a:r>
          </a:p>
          <a:p>
            <a:r>
              <a:rPr lang="en-US" sz="2000" dirty="0"/>
              <a:t>We identify and examine the </a:t>
            </a:r>
            <a:r>
              <a:rPr lang="en-US" sz="2000" b="1" dirty="0"/>
              <a:t>relationship</a:t>
            </a:r>
            <a:r>
              <a:rPr lang="en-US" sz="2000" dirty="0"/>
              <a:t> between this object and other objects.</a:t>
            </a:r>
          </a:p>
          <a:p>
            <a:r>
              <a:rPr lang="en-US" sz="2000" dirty="0"/>
              <a:t>Relationships may be </a:t>
            </a:r>
            <a:r>
              <a:rPr lang="en-US" sz="2000" b="1" dirty="0"/>
              <a:t>“has-a” </a:t>
            </a:r>
            <a:r>
              <a:rPr lang="en-US" sz="2000" dirty="0"/>
              <a:t>relationship like(combination, aggregation) or </a:t>
            </a:r>
            <a:r>
              <a:rPr lang="en-US" sz="2000" b="1" dirty="0"/>
              <a:t>“is-a” </a:t>
            </a:r>
            <a:r>
              <a:rPr lang="en-US" sz="2000" dirty="0"/>
              <a:t>relationship like (generalization).</a:t>
            </a:r>
          </a:p>
          <a:p>
            <a:r>
              <a:rPr lang="en-US" sz="2000" dirty="0"/>
              <a:t>If the relationship between the main object and other objects is “has-a”, it means that in order to create the desired object, other objects related to the “has-a” relationship must be defined first, if the corresponding attribute is mandatory for the desired object.</a:t>
            </a:r>
          </a:p>
          <a:p>
            <a:r>
              <a:rPr lang="en-US" sz="2000" dirty="0"/>
              <a:t>If the relationship between the main object and other objects is “is-a” and the object itself is a subtype of another object series. In this case, the Object must be created based on its Super type. This means that it inherits the attributes of the Super type</a:t>
            </a:r>
            <a:r>
              <a:rPr lang="en-US" dirty="0"/>
              <a:t>.</a:t>
            </a:r>
          </a:p>
        </p:txBody>
      </p:sp>
    </p:spTree>
    <p:extLst>
      <p:ext uri="{BB962C8B-B14F-4D97-AF65-F5344CB8AC3E}">
        <p14:creationId xmlns:p14="http://schemas.microsoft.com/office/powerpoint/2010/main" val="1459453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4A86-1DB1-5A74-3087-162E745AD2ED}"/>
              </a:ext>
            </a:extLst>
          </p:cNvPr>
          <p:cNvSpPr>
            <a:spLocks noGrp="1"/>
          </p:cNvSpPr>
          <p:nvPr>
            <p:ph type="title"/>
          </p:nvPr>
        </p:nvSpPr>
        <p:spPr/>
        <p:txBody>
          <a:bodyPr/>
          <a:lstStyle/>
          <a:p>
            <a:r>
              <a:rPr lang="en-US" b="1" dirty="0"/>
              <a:t>Writing Scenarios: Creation</a:t>
            </a:r>
          </a:p>
        </p:txBody>
      </p:sp>
      <p:sp>
        <p:nvSpPr>
          <p:cNvPr id="3" name="Content Placeholder 2">
            <a:extLst>
              <a:ext uri="{FF2B5EF4-FFF2-40B4-BE49-F238E27FC236}">
                <a16:creationId xmlns:a16="http://schemas.microsoft.com/office/drawing/2014/main" id="{3E8D7904-39D5-2526-86D7-3808111C9E86}"/>
              </a:ext>
            </a:extLst>
          </p:cNvPr>
          <p:cNvSpPr>
            <a:spLocks noGrp="1"/>
          </p:cNvSpPr>
          <p:nvPr>
            <p:ph idx="1"/>
          </p:nvPr>
        </p:nvSpPr>
        <p:spPr/>
        <p:txBody>
          <a:bodyPr>
            <a:normAutofit/>
          </a:bodyPr>
          <a:lstStyle/>
          <a:p>
            <a:r>
              <a:rPr lang="en-US" sz="2000" dirty="0"/>
              <a:t>After defining the defaults in the </a:t>
            </a:r>
            <a:r>
              <a:rPr lang="en-US" sz="2000" b="1" dirty="0"/>
              <a:t>Given</a:t>
            </a:r>
            <a:r>
              <a:rPr lang="en-US" sz="2000" dirty="0"/>
              <a:t> step, the main action of the scenario is determined in the </a:t>
            </a:r>
            <a:r>
              <a:rPr lang="en-US" sz="2000" b="1" dirty="0"/>
              <a:t>When</a:t>
            </a:r>
            <a:r>
              <a:rPr lang="en-US" sz="2000" dirty="0"/>
              <a:t> step.</a:t>
            </a:r>
          </a:p>
          <a:p>
            <a:r>
              <a:rPr lang="en-US" sz="2000" dirty="0"/>
              <a:t>In the </a:t>
            </a:r>
            <a:r>
              <a:rPr lang="en-US" sz="2000" b="1" dirty="0"/>
              <a:t>Then</a:t>
            </a:r>
            <a:r>
              <a:rPr lang="en-US" sz="2000" dirty="0"/>
              <a:t> step, the expected behavior and output after executing the action is specified. If the scenario is Happy Path, the expected output is expected.</a:t>
            </a:r>
            <a:endParaRPr lang="fa-IR" sz="2000" dirty="0"/>
          </a:p>
          <a:p>
            <a:r>
              <a:rPr lang="en-US" sz="2000" dirty="0"/>
              <a:t>If the test scenario is exceptional, violations of the defined business rules and constraints should be specified as output, and the error message corresponding to each violation should be specified. </a:t>
            </a:r>
          </a:p>
          <a:p>
            <a:pPr marL="0" indent="0">
              <a:buNone/>
            </a:pPr>
            <a:endParaRPr lang="en-US" sz="2400" dirty="0"/>
          </a:p>
          <a:p>
            <a:pPr marL="0" indent="0">
              <a:buNone/>
            </a:pPr>
            <a:r>
              <a:rPr lang="en-US" sz="2000" b="1" dirty="0">
                <a:solidFill>
                  <a:schemeClr val="bg2">
                    <a:lumMod val="25000"/>
                  </a:schemeClr>
                </a:solidFill>
              </a:rPr>
              <a:t>Note: </a:t>
            </a:r>
            <a:r>
              <a:rPr lang="en-US" sz="2000" dirty="0">
                <a:solidFill>
                  <a:schemeClr val="bg2">
                    <a:lumMod val="25000"/>
                  </a:schemeClr>
                </a:solidFill>
              </a:rPr>
              <a:t>Violations are defined in such a way that in each </a:t>
            </a:r>
            <a:r>
              <a:rPr lang="en-US" sz="2000" b="1" dirty="0">
                <a:solidFill>
                  <a:schemeClr val="bg2">
                    <a:lumMod val="25000"/>
                  </a:schemeClr>
                </a:solidFill>
              </a:rPr>
              <a:t>Case</a:t>
            </a:r>
            <a:r>
              <a:rPr lang="en-US" sz="2000" dirty="0">
                <a:solidFill>
                  <a:schemeClr val="bg2">
                    <a:lumMod val="25000"/>
                  </a:schemeClr>
                </a:solidFill>
              </a:rPr>
              <a:t> in the </a:t>
            </a:r>
            <a:r>
              <a:rPr lang="en-US" sz="2000" b="1" dirty="0">
                <a:solidFill>
                  <a:schemeClr val="bg2">
                    <a:lumMod val="25000"/>
                  </a:schemeClr>
                </a:solidFill>
              </a:rPr>
              <a:t>Examples</a:t>
            </a:r>
            <a:r>
              <a:rPr lang="en-US" sz="2000" dirty="0">
                <a:solidFill>
                  <a:schemeClr val="bg2">
                    <a:lumMod val="25000"/>
                  </a:schemeClr>
                </a:solidFill>
              </a:rPr>
              <a:t> step, data is entered in such a way that a rule or restriction is violated, then the error message related to the violated case is inserted.</a:t>
            </a:r>
          </a:p>
          <a:p>
            <a:pPr marL="0" indent="0">
              <a:buNone/>
            </a:pPr>
            <a:r>
              <a:rPr lang="en-US" sz="2000" b="1" dirty="0">
                <a:solidFill>
                  <a:schemeClr val="bg2">
                    <a:lumMod val="25000"/>
                  </a:schemeClr>
                </a:solidFill>
              </a:rPr>
              <a:t>Note: </a:t>
            </a:r>
            <a:r>
              <a:rPr lang="en-US" sz="2000" dirty="0">
                <a:solidFill>
                  <a:schemeClr val="bg2">
                    <a:lumMod val="25000"/>
                  </a:schemeClr>
                </a:solidFill>
              </a:rPr>
              <a:t>In exception scenarios, the goal is to check the behavior of the software in relation to the violation of </a:t>
            </a:r>
            <a:r>
              <a:rPr lang="en-US" sz="2000" b="1" i="1" dirty="0">
                <a:solidFill>
                  <a:schemeClr val="bg2">
                    <a:lumMod val="25000"/>
                  </a:schemeClr>
                </a:solidFill>
              </a:rPr>
              <a:t>one or more rules or restrictions </a:t>
            </a:r>
            <a:r>
              <a:rPr lang="en-US" sz="2000" dirty="0">
                <a:solidFill>
                  <a:schemeClr val="bg2">
                    <a:lumMod val="25000"/>
                  </a:schemeClr>
                </a:solidFill>
              </a:rPr>
              <a:t>related to an object.</a:t>
            </a:r>
          </a:p>
        </p:txBody>
      </p:sp>
    </p:spTree>
    <p:extLst>
      <p:ext uri="{BB962C8B-B14F-4D97-AF65-F5344CB8AC3E}">
        <p14:creationId xmlns:p14="http://schemas.microsoft.com/office/powerpoint/2010/main" val="1600018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0FAF-B57C-2A79-5678-FD8C1EF571E4}"/>
              </a:ext>
            </a:extLst>
          </p:cNvPr>
          <p:cNvSpPr>
            <a:spLocks noGrp="1"/>
          </p:cNvSpPr>
          <p:nvPr>
            <p:ph type="title"/>
          </p:nvPr>
        </p:nvSpPr>
        <p:spPr/>
        <p:txBody>
          <a:bodyPr/>
          <a:lstStyle/>
          <a:p>
            <a:r>
              <a:rPr lang="en-US" b="1" dirty="0"/>
              <a:t>Writing Scenario : Modification</a:t>
            </a:r>
          </a:p>
        </p:txBody>
      </p:sp>
      <p:sp>
        <p:nvSpPr>
          <p:cNvPr id="3" name="Content Placeholder 2">
            <a:extLst>
              <a:ext uri="{FF2B5EF4-FFF2-40B4-BE49-F238E27FC236}">
                <a16:creationId xmlns:a16="http://schemas.microsoft.com/office/drawing/2014/main" id="{0927F9B3-68D0-6B59-49E0-6315F845E22A}"/>
              </a:ext>
            </a:extLst>
          </p:cNvPr>
          <p:cNvSpPr>
            <a:spLocks noGrp="1"/>
          </p:cNvSpPr>
          <p:nvPr>
            <p:ph idx="1"/>
          </p:nvPr>
        </p:nvSpPr>
        <p:spPr/>
        <p:txBody>
          <a:bodyPr>
            <a:normAutofit/>
          </a:bodyPr>
          <a:lstStyle/>
          <a:p>
            <a:r>
              <a:rPr lang="en-US" sz="2400" dirty="0"/>
              <a:t>The purpose of these scenarios is to check the behavior of the software when changes are applied. It is expected that during the implementation of changes, in addition to the correct functioning of the software, the defined rules and restrictions will not be violated.</a:t>
            </a:r>
          </a:p>
          <a:p>
            <a:r>
              <a:rPr lang="en-US" sz="2400" dirty="0"/>
              <a:t>Therefore, testing the rules and restrictions is also very important in the change and update tests. These tests also include three main steps: </a:t>
            </a:r>
            <a:r>
              <a:rPr lang="en-US" sz="2400" b="1" dirty="0"/>
              <a:t>Given, When and Then</a:t>
            </a:r>
            <a:r>
              <a:rPr lang="en-US" sz="2400" dirty="0"/>
              <a:t>.</a:t>
            </a:r>
            <a:endParaRPr lang="fa-IR" sz="2400" dirty="0"/>
          </a:p>
          <a:p>
            <a:r>
              <a:rPr lang="en-US" sz="2400" dirty="0"/>
              <a:t>In this test, the state of the object before and after the change should be defined.</a:t>
            </a:r>
            <a:endParaRPr lang="fa-IR" sz="2400" dirty="0"/>
          </a:p>
          <a:p>
            <a:r>
              <a:rPr lang="en-US" sz="2400" dirty="0"/>
              <a:t>The update scenarios are also developed for the Happy Path and Exceptional Path. They are written in a feature file.</a:t>
            </a:r>
          </a:p>
        </p:txBody>
      </p:sp>
    </p:spTree>
    <p:extLst>
      <p:ext uri="{BB962C8B-B14F-4D97-AF65-F5344CB8AC3E}">
        <p14:creationId xmlns:p14="http://schemas.microsoft.com/office/powerpoint/2010/main" val="3941454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61C0-805A-86BD-FA52-51F1A7DAF3BF}"/>
              </a:ext>
            </a:extLst>
          </p:cNvPr>
          <p:cNvSpPr>
            <a:spLocks noGrp="1"/>
          </p:cNvSpPr>
          <p:nvPr>
            <p:ph type="title"/>
          </p:nvPr>
        </p:nvSpPr>
        <p:spPr/>
        <p:txBody>
          <a:bodyPr/>
          <a:lstStyle/>
          <a:p>
            <a:r>
              <a:rPr lang="en-US" b="1" dirty="0"/>
              <a:t>Writing Scenario: Deletion</a:t>
            </a:r>
          </a:p>
        </p:txBody>
      </p:sp>
      <p:sp>
        <p:nvSpPr>
          <p:cNvPr id="3" name="Content Placeholder 2">
            <a:extLst>
              <a:ext uri="{FF2B5EF4-FFF2-40B4-BE49-F238E27FC236}">
                <a16:creationId xmlns:a16="http://schemas.microsoft.com/office/drawing/2014/main" id="{6F4AEB7D-CCFC-3594-D183-BB5CDF4906A9}"/>
              </a:ext>
            </a:extLst>
          </p:cNvPr>
          <p:cNvSpPr>
            <a:spLocks noGrp="1"/>
          </p:cNvSpPr>
          <p:nvPr>
            <p:ph idx="1"/>
          </p:nvPr>
        </p:nvSpPr>
        <p:spPr/>
        <p:txBody>
          <a:bodyPr/>
          <a:lstStyle/>
          <a:p>
            <a:r>
              <a:rPr lang="en-US" dirty="0"/>
              <a:t>Deletion scenarios check the correct deletion of objects.</a:t>
            </a:r>
          </a:p>
          <a:p>
            <a:r>
              <a:rPr lang="en-US" sz="2800" dirty="0"/>
              <a:t>These tests also include three main steps: </a:t>
            </a:r>
            <a:r>
              <a:rPr lang="en-US" sz="2800" b="1" dirty="0"/>
              <a:t>Given, When and Then</a:t>
            </a:r>
            <a:r>
              <a:rPr lang="en-US" sz="2800" dirty="0"/>
              <a:t>.</a:t>
            </a:r>
            <a:endParaRPr lang="fa-IR" sz="2800" dirty="0"/>
          </a:p>
          <a:p>
            <a:endParaRPr lang="en-US" dirty="0"/>
          </a:p>
        </p:txBody>
      </p:sp>
    </p:spTree>
    <p:extLst>
      <p:ext uri="{BB962C8B-B14F-4D97-AF65-F5344CB8AC3E}">
        <p14:creationId xmlns:p14="http://schemas.microsoft.com/office/powerpoint/2010/main" val="1583041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4335-9ACE-4BE8-15EF-708FD625D0FB}"/>
              </a:ext>
            </a:extLst>
          </p:cNvPr>
          <p:cNvSpPr>
            <a:spLocks noGrp="1"/>
          </p:cNvSpPr>
          <p:nvPr>
            <p:ph type="title"/>
          </p:nvPr>
        </p:nvSpPr>
        <p:spPr/>
        <p:txBody>
          <a:bodyPr/>
          <a:lstStyle/>
          <a:p>
            <a:r>
              <a:rPr lang="en-US" b="1" dirty="0"/>
              <a:t>Principles of Writing Tests</a:t>
            </a:r>
          </a:p>
        </p:txBody>
      </p:sp>
      <p:sp>
        <p:nvSpPr>
          <p:cNvPr id="3" name="Content Placeholder 2">
            <a:extLst>
              <a:ext uri="{FF2B5EF4-FFF2-40B4-BE49-F238E27FC236}">
                <a16:creationId xmlns:a16="http://schemas.microsoft.com/office/drawing/2014/main" id="{6DDAEDFF-E67E-4E92-FD18-6E93A186DC0B}"/>
              </a:ext>
            </a:extLst>
          </p:cNvPr>
          <p:cNvSpPr>
            <a:spLocks noGrp="1"/>
          </p:cNvSpPr>
          <p:nvPr>
            <p:ph idx="1"/>
          </p:nvPr>
        </p:nvSpPr>
        <p:spPr>
          <a:xfrm>
            <a:off x="838200" y="1825624"/>
            <a:ext cx="10515600" cy="4918075"/>
          </a:xfrm>
        </p:spPr>
        <p:txBody>
          <a:bodyPr>
            <a:normAutofit lnSpcReduction="10000"/>
          </a:bodyPr>
          <a:lstStyle/>
          <a:p>
            <a:r>
              <a:rPr lang="en-US" sz="2000" b="1" dirty="0"/>
              <a:t>Tests should be written in such a way that they can be reused</a:t>
            </a:r>
            <a:r>
              <a:rPr lang="en-US" sz="2000" dirty="0"/>
              <a:t>. </a:t>
            </a:r>
          </a:p>
          <a:p>
            <a:pPr lvl="1"/>
            <a:r>
              <a:rPr lang="en-US" sz="1800" dirty="0"/>
              <a:t>By writing the tests in a standard way and based on the determined structure, it will be possible to reuse their different parts in other tests.</a:t>
            </a:r>
          </a:p>
          <a:p>
            <a:r>
              <a:rPr lang="en-US" sz="2000" b="1" dirty="0"/>
              <a:t>Each test should test a specific scenario. </a:t>
            </a:r>
          </a:p>
          <a:p>
            <a:pPr lvl="1"/>
            <a:r>
              <a:rPr lang="en-US" sz="1800" dirty="0"/>
              <a:t>The tests should focus on a specific scenario and test the </a:t>
            </a:r>
            <a:r>
              <a:rPr lang="en-US" sz="1800" dirty="0">
                <a:solidFill>
                  <a:srgbClr val="C00000"/>
                </a:solidFill>
              </a:rPr>
              <a:t>performance</a:t>
            </a:r>
            <a:r>
              <a:rPr lang="en-US" sz="1800" dirty="0"/>
              <a:t> of the software in the scenario. The existence of multiple scenarios in a test makes it difficult to write, maintain, execute and debug the test.</a:t>
            </a:r>
          </a:p>
          <a:p>
            <a:r>
              <a:rPr lang="en-US" sz="2000" b="1" dirty="0"/>
              <a:t>Test paragraphs should be organized according to a logical flow. </a:t>
            </a:r>
          </a:p>
          <a:p>
            <a:pPr lvl="1"/>
            <a:r>
              <a:rPr lang="en-US" sz="1800" dirty="0"/>
              <a:t>In the arrangement of test paragraphs, its logical flow should be followed. Especially, the prerequisite of defining some entities over others should be taken into consideration.</a:t>
            </a:r>
          </a:p>
          <a:p>
            <a:r>
              <a:rPr lang="en-US" sz="2000" b="1" dirty="0"/>
              <a:t>Tests should be simple and without much complexity</a:t>
            </a:r>
            <a:r>
              <a:rPr lang="en-US" sz="2000" dirty="0"/>
              <a:t>.</a:t>
            </a:r>
          </a:p>
          <a:p>
            <a:pPr lvl="1"/>
            <a:r>
              <a:rPr lang="en-US" sz="1800" dirty="0"/>
              <a:t>It is hard to read, run, maintain and update very complex tests with very diverse inputs and states. Therefore, it is better to make the tests smaller.</a:t>
            </a:r>
          </a:p>
          <a:p>
            <a:r>
              <a:rPr lang="en-US" sz="2000" b="1" dirty="0"/>
              <a:t>Requirements in tests must be traceable</a:t>
            </a:r>
            <a:r>
              <a:rPr lang="en-US" sz="2000" dirty="0"/>
              <a:t>.</a:t>
            </a:r>
          </a:p>
          <a:p>
            <a:pPr lvl="1"/>
            <a:r>
              <a:rPr lang="en-US" sz="1900" dirty="0"/>
              <a:t> In writing the tests, reference should be made to the relevant business rules. To ensure the comprehensiveness of the test to cover the business rules.</a:t>
            </a:r>
          </a:p>
        </p:txBody>
      </p:sp>
    </p:spTree>
    <p:extLst>
      <p:ext uri="{BB962C8B-B14F-4D97-AF65-F5344CB8AC3E}">
        <p14:creationId xmlns:p14="http://schemas.microsoft.com/office/powerpoint/2010/main" val="1859702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9678-FD1F-933F-A46D-F9DA86DD6726}"/>
              </a:ext>
            </a:extLst>
          </p:cNvPr>
          <p:cNvSpPr>
            <a:spLocks noGrp="1"/>
          </p:cNvSpPr>
          <p:nvPr>
            <p:ph type="title"/>
          </p:nvPr>
        </p:nvSpPr>
        <p:spPr/>
        <p:txBody>
          <a:bodyPr/>
          <a:lstStyle/>
          <a:p>
            <a:r>
              <a:rPr lang="en-US" b="1" dirty="0"/>
              <a:t>Common Scenarios</a:t>
            </a:r>
          </a:p>
        </p:txBody>
      </p:sp>
      <p:graphicFrame>
        <p:nvGraphicFramePr>
          <p:cNvPr id="4" name="Content Placeholder 3">
            <a:extLst>
              <a:ext uri="{FF2B5EF4-FFF2-40B4-BE49-F238E27FC236}">
                <a16:creationId xmlns:a16="http://schemas.microsoft.com/office/drawing/2014/main" id="{4848417C-37A7-8451-028B-6CBD8F5A0773}"/>
              </a:ext>
            </a:extLst>
          </p:cNvPr>
          <p:cNvGraphicFramePr>
            <a:graphicFrameLocks noGrp="1"/>
          </p:cNvGraphicFramePr>
          <p:nvPr>
            <p:ph idx="1"/>
            <p:extLst>
              <p:ext uri="{D42A27DB-BD31-4B8C-83A1-F6EECF244321}">
                <p14:modId xmlns:p14="http://schemas.microsoft.com/office/powerpoint/2010/main" val="3368990194"/>
              </p:ext>
            </p:extLst>
          </p:nvPr>
        </p:nvGraphicFramePr>
        <p:xfrm>
          <a:off x="838200" y="1825625"/>
          <a:ext cx="9817100" cy="4104640"/>
        </p:xfrm>
        <a:graphic>
          <a:graphicData uri="http://schemas.openxmlformats.org/drawingml/2006/table">
            <a:tbl>
              <a:tblPr firstRow="1" bandRow="1">
                <a:tableStyleId>{5C22544A-7EE6-4342-B048-85BDC9FD1C3A}</a:tableStyleId>
              </a:tblPr>
              <a:tblGrid>
                <a:gridCol w="5232400">
                  <a:extLst>
                    <a:ext uri="{9D8B030D-6E8A-4147-A177-3AD203B41FA5}">
                      <a16:colId xmlns:a16="http://schemas.microsoft.com/office/drawing/2014/main" val="1485009149"/>
                    </a:ext>
                  </a:extLst>
                </a:gridCol>
                <a:gridCol w="4584700">
                  <a:extLst>
                    <a:ext uri="{9D8B030D-6E8A-4147-A177-3AD203B41FA5}">
                      <a16:colId xmlns:a16="http://schemas.microsoft.com/office/drawing/2014/main" val="103929968"/>
                    </a:ext>
                  </a:extLst>
                </a:gridCol>
              </a:tblGrid>
              <a:tr h="370840">
                <a:tc>
                  <a:txBody>
                    <a:bodyPr/>
                    <a:lstStyle/>
                    <a:p>
                      <a:r>
                        <a:rPr lang="en-US" sz="2000" dirty="0"/>
                        <a:t>Scenario</a:t>
                      </a:r>
                    </a:p>
                  </a:txBody>
                  <a:tcPr/>
                </a:tc>
                <a:tc>
                  <a:txBody>
                    <a:bodyPr/>
                    <a:lstStyle/>
                    <a:p>
                      <a:pPr algn="ctr"/>
                      <a:r>
                        <a:rPr lang="en-US" sz="2000" dirty="0"/>
                        <a:t>Test Type</a:t>
                      </a:r>
                    </a:p>
                  </a:txBody>
                  <a:tcPr/>
                </a:tc>
                <a:extLst>
                  <a:ext uri="{0D108BD9-81ED-4DB2-BD59-A6C34878D82A}">
                    <a16:rowId xmlns:a16="http://schemas.microsoft.com/office/drawing/2014/main" val="2814365742"/>
                  </a:ext>
                </a:extLst>
              </a:tr>
              <a:tr h="370840">
                <a:tc>
                  <a:txBody>
                    <a:bodyPr/>
                    <a:lstStyle/>
                    <a:p>
                      <a:r>
                        <a:rPr lang="en-US" dirty="0">
                          <a:solidFill>
                            <a:srgbClr val="C00000"/>
                          </a:solidFill>
                        </a:rPr>
                        <a:t>Authorized</a:t>
                      </a:r>
                      <a:r>
                        <a:rPr lang="en-US" dirty="0"/>
                        <a:t> functions</a:t>
                      </a:r>
                    </a:p>
                  </a:txBody>
                  <a:tcPr/>
                </a:tc>
                <a:tc>
                  <a:txBody>
                    <a:bodyPr/>
                    <a:lstStyle/>
                    <a:p>
                      <a:pPr algn="ctr"/>
                      <a:r>
                        <a:rPr lang="en-US" dirty="0"/>
                        <a:t>Happy Path</a:t>
                      </a:r>
                    </a:p>
                  </a:txBody>
                  <a:tcPr/>
                </a:tc>
                <a:extLst>
                  <a:ext uri="{0D108BD9-81ED-4DB2-BD59-A6C34878D82A}">
                    <a16:rowId xmlns:a16="http://schemas.microsoft.com/office/drawing/2014/main" val="1551567280"/>
                  </a:ext>
                </a:extLst>
              </a:tr>
              <a:tr h="370840">
                <a:tc>
                  <a:txBody>
                    <a:bodyPr/>
                    <a:lstStyle/>
                    <a:p>
                      <a:r>
                        <a:rPr lang="en-US" dirty="0"/>
                        <a:t>Update the object has been updated</a:t>
                      </a:r>
                    </a:p>
                  </a:txBody>
                  <a:tcPr/>
                </a:tc>
                <a:tc>
                  <a:txBody>
                    <a:bodyPr/>
                    <a:lstStyle/>
                    <a:p>
                      <a:pPr algn="ctr"/>
                      <a:r>
                        <a:rPr lang="en-US" dirty="0"/>
                        <a:t>Happy Path</a:t>
                      </a:r>
                    </a:p>
                  </a:txBody>
                  <a:tcPr/>
                </a:tc>
                <a:extLst>
                  <a:ext uri="{0D108BD9-81ED-4DB2-BD59-A6C34878D82A}">
                    <a16:rowId xmlns:a16="http://schemas.microsoft.com/office/drawing/2014/main" val="2053180260"/>
                  </a:ext>
                </a:extLst>
              </a:tr>
              <a:tr h="370840">
                <a:tc>
                  <a:txBody>
                    <a:bodyPr/>
                    <a:lstStyle/>
                    <a:p>
                      <a:r>
                        <a:rPr lang="en-US" dirty="0"/>
                        <a:t>Validation tests</a:t>
                      </a:r>
                    </a:p>
                  </a:txBody>
                  <a:tcPr/>
                </a:tc>
                <a:tc>
                  <a:txBody>
                    <a:bodyPr/>
                    <a:lstStyle/>
                    <a:p>
                      <a:pPr algn="ctr"/>
                      <a:r>
                        <a:rPr lang="en-US" dirty="0"/>
                        <a:t>Exceptional </a:t>
                      </a:r>
                    </a:p>
                  </a:txBody>
                  <a:tcPr/>
                </a:tc>
                <a:extLst>
                  <a:ext uri="{0D108BD9-81ED-4DB2-BD59-A6C34878D82A}">
                    <a16:rowId xmlns:a16="http://schemas.microsoft.com/office/drawing/2014/main" val="2679923546"/>
                  </a:ext>
                </a:extLst>
              </a:tr>
              <a:tr h="370840">
                <a:tc>
                  <a:txBody>
                    <a:bodyPr/>
                    <a:lstStyle/>
                    <a:p>
                      <a:r>
                        <a:rPr lang="en-US" dirty="0"/>
                        <a:t>Business Rule tests per class</a:t>
                      </a:r>
                    </a:p>
                  </a:txBody>
                  <a:tcPr/>
                </a:tc>
                <a:tc>
                  <a:txBody>
                    <a:bodyPr/>
                    <a:lstStyle/>
                    <a:p>
                      <a:pPr algn="ctr"/>
                      <a:r>
                        <a:rPr lang="en-US" dirty="0"/>
                        <a:t>Exceptional</a:t>
                      </a:r>
                    </a:p>
                  </a:txBody>
                  <a:tcPr/>
                </a:tc>
                <a:extLst>
                  <a:ext uri="{0D108BD9-81ED-4DB2-BD59-A6C34878D82A}">
                    <a16:rowId xmlns:a16="http://schemas.microsoft.com/office/drawing/2014/main" val="3574120385"/>
                  </a:ext>
                </a:extLst>
              </a:tr>
              <a:tr h="370840">
                <a:tc>
                  <a:txBody>
                    <a:bodyPr/>
                    <a:lstStyle/>
                    <a:p>
                      <a:r>
                        <a:rPr lang="en-US" dirty="0"/>
                        <a:t>Being repetitive tests</a:t>
                      </a:r>
                    </a:p>
                  </a:txBody>
                  <a:tcPr/>
                </a:tc>
                <a:tc>
                  <a:txBody>
                    <a:bodyPr/>
                    <a:lstStyle/>
                    <a:p>
                      <a:pPr algn="ctr"/>
                      <a:r>
                        <a:rPr lang="en-US" dirty="0"/>
                        <a:t>Exceptional</a:t>
                      </a:r>
                    </a:p>
                  </a:txBody>
                  <a:tcPr/>
                </a:tc>
                <a:extLst>
                  <a:ext uri="{0D108BD9-81ED-4DB2-BD59-A6C34878D82A}">
                    <a16:rowId xmlns:a16="http://schemas.microsoft.com/office/drawing/2014/main" val="1867787654"/>
                  </a:ext>
                </a:extLst>
              </a:tr>
              <a:tr h="370840">
                <a:tc>
                  <a:txBody>
                    <a:bodyPr/>
                    <a:lstStyle/>
                    <a:p>
                      <a:r>
                        <a:rPr lang="en-US" dirty="0"/>
                        <a:t>Unauthorized operation based on object status</a:t>
                      </a:r>
                    </a:p>
                  </a:txBody>
                  <a:tcPr/>
                </a:tc>
                <a:tc>
                  <a:txBody>
                    <a:bodyPr/>
                    <a:lstStyle/>
                    <a:p>
                      <a:pPr algn="ctr"/>
                      <a:r>
                        <a:rPr lang="en-US" dirty="0"/>
                        <a:t>Exceptional</a:t>
                      </a:r>
                    </a:p>
                  </a:txBody>
                  <a:tcPr/>
                </a:tc>
                <a:extLst>
                  <a:ext uri="{0D108BD9-81ED-4DB2-BD59-A6C34878D82A}">
                    <a16:rowId xmlns:a16="http://schemas.microsoft.com/office/drawing/2014/main" val="1006952995"/>
                  </a:ext>
                </a:extLst>
              </a:tr>
              <a:tr h="370840">
                <a:tc>
                  <a:txBody>
                    <a:bodyPr/>
                    <a:lstStyle/>
                    <a:p>
                      <a:r>
                        <a:rPr lang="en-US" dirty="0"/>
                        <a:t>Use of unregistered entity</a:t>
                      </a:r>
                    </a:p>
                  </a:txBody>
                  <a:tcPr/>
                </a:tc>
                <a:tc>
                  <a:txBody>
                    <a:bodyPr/>
                    <a:lstStyle/>
                    <a:p>
                      <a:pPr algn="ctr"/>
                      <a:r>
                        <a:rPr lang="en-US" dirty="0"/>
                        <a:t>Exceptional</a:t>
                      </a:r>
                    </a:p>
                  </a:txBody>
                  <a:tcPr/>
                </a:tc>
                <a:extLst>
                  <a:ext uri="{0D108BD9-81ED-4DB2-BD59-A6C34878D82A}">
                    <a16:rowId xmlns:a16="http://schemas.microsoft.com/office/drawing/2014/main" val="2798684563"/>
                  </a:ext>
                </a:extLst>
              </a:tr>
              <a:tr h="370840">
                <a:tc>
                  <a:txBody>
                    <a:bodyPr/>
                    <a:lstStyle/>
                    <a:p>
                      <a:pPr marL="0" marR="0" algn="l" rtl="1">
                        <a:lnSpc>
                          <a:spcPct val="107000"/>
                        </a:lnSpc>
                        <a:spcBef>
                          <a:spcPts val="0"/>
                        </a:spcBef>
                        <a:spcAft>
                          <a:spcPts val="0"/>
                        </a:spcAft>
                      </a:pPr>
                      <a:r>
                        <a:rPr lang="en-US" sz="1800" kern="1200" dirty="0">
                          <a:solidFill>
                            <a:srgbClr val="C00000"/>
                          </a:solidFill>
                          <a:latin typeface="+mn-lt"/>
                          <a:ea typeface="+mn-ea"/>
                          <a:cs typeface="+mn-cs"/>
                        </a:rPr>
                        <a:t>Unauthorized</a:t>
                      </a:r>
                      <a:r>
                        <a:rPr lang="en-US" sz="1800" kern="1200" dirty="0">
                          <a:solidFill>
                            <a:schemeClr val="dk1"/>
                          </a:solidFill>
                          <a:latin typeface="+mn-lt"/>
                          <a:ea typeface="+mn-ea"/>
                          <a:cs typeface="+mn-cs"/>
                        </a:rPr>
                        <a:t> operation on unregistered entity</a:t>
                      </a:r>
                    </a:p>
                  </a:txBody>
                  <a:tcPr marL="68580" marR="68580" marT="0" marB="0" anchor="ctr"/>
                </a:tc>
                <a:tc>
                  <a:txBody>
                    <a:bodyPr/>
                    <a:lstStyle/>
                    <a:p>
                      <a:pPr algn="ctr"/>
                      <a:r>
                        <a:rPr lang="en-US" dirty="0"/>
                        <a:t>Exceptional</a:t>
                      </a:r>
                    </a:p>
                  </a:txBody>
                  <a:tcPr/>
                </a:tc>
                <a:extLst>
                  <a:ext uri="{0D108BD9-81ED-4DB2-BD59-A6C34878D82A}">
                    <a16:rowId xmlns:a16="http://schemas.microsoft.com/office/drawing/2014/main" val="1718968161"/>
                  </a:ext>
                </a:extLst>
              </a:tr>
              <a:tr h="370840">
                <a:tc>
                  <a:txBody>
                    <a:bodyPr/>
                    <a:lstStyle/>
                    <a:p>
                      <a:r>
                        <a:rPr lang="en-US" dirty="0"/>
                        <a:t>Use of deleted entity</a:t>
                      </a:r>
                    </a:p>
                  </a:txBody>
                  <a:tcPr/>
                </a:tc>
                <a:tc>
                  <a:txBody>
                    <a:bodyPr/>
                    <a:lstStyle/>
                    <a:p>
                      <a:pPr algn="ctr"/>
                      <a:r>
                        <a:rPr lang="en-US" dirty="0"/>
                        <a:t>Exceptional</a:t>
                      </a:r>
                    </a:p>
                  </a:txBody>
                  <a:tcPr/>
                </a:tc>
                <a:extLst>
                  <a:ext uri="{0D108BD9-81ED-4DB2-BD59-A6C34878D82A}">
                    <a16:rowId xmlns:a16="http://schemas.microsoft.com/office/drawing/2014/main" val="3806442288"/>
                  </a:ext>
                </a:extLst>
              </a:tr>
              <a:tr h="370840">
                <a:tc>
                  <a:txBody>
                    <a:bodyPr/>
                    <a:lstStyle/>
                    <a:p>
                      <a:r>
                        <a:rPr lang="en-US" dirty="0"/>
                        <a:t>Operations on the deleted entity</a:t>
                      </a:r>
                    </a:p>
                  </a:txBody>
                  <a:tcPr/>
                </a:tc>
                <a:tc>
                  <a:txBody>
                    <a:bodyPr/>
                    <a:lstStyle/>
                    <a:p>
                      <a:pPr algn="ctr"/>
                      <a:r>
                        <a:rPr lang="en-US" dirty="0"/>
                        <a:t>Exceptional</a:t>
                      </a:r>
                    </a:p>
                  </a:txBody>
                  <a:tcPr/>
                </a:tc>
                <a:extLst>
                  <a:ext uri="{0D108BD9-81ED-4DB2-BD59-A6C34878D82A}">
                    <a16:rowId xmlns:a16="http://schemas.microsoft.com/office/drawing/2014/main" val="1034702136"/>
                  </a:ext>
                </a:extLst>
              </a:tr>
            </a:tbl>
          </a:graphicData>
        </a:graphic>
      </p:graphicFrame>
    </p:spTree>
    <p:extLst>
      <p:ext uri="{BB962C8B-B14F-4D97-AF65-F5344CB8AC3E}">
        <p14:creationId xmlns:p14="http://schemas.microsoft.com/office/powerpoint/2010/main" val="2180235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9CD-E0F5-6049-D137-8E27D0966212}"/>
              </a:ext>
            </a:extLst>
          </p:cNvPr>
          <p:cNvSpPr>
            <a:spLocks noGrp="1"/>
          </p:cNvSpPr>
          <p:nvPr>
            <p:ph type="title"/>
          </p:nvPr>
        </p:nvSpPr>
        <p:spPr/>
        <p:txBody>
          <a:bodyPr/>
          <a:lstStyle/>
          <a:p>
            <a:r>
              <a:rPr lang="en-US" b="1" dirty="0"/>
              <a:t>Definition of entities with exception states</a:t>
            </a:r>
            <a:r>
              <a:rPr lang="en-US" b="1" dirty="0">
                <a:solidFill>
                  <a:srgbClr val="C00000"/>
                </a:solidFill>
              </a:rPr>
              <a:t>?</a:t>
            </a:r>
            <a:r>
              <a:rPr lang="en-US" b="1" dirty="0"/>
              <a:t> </a:t>
            </a:r>
            <a:r>
              <a:rPr lang="en-US" sz="2000" b="1" dirty="0">
                <a:solidFill>
                  <a:srgbClr val="C00000"/>
                </a:solidFill>
              </a:rPr>
              <a:t>(</a:t>
            </a:r>
            <a:r>
              <a:rPr lang="en-US" sz="2400" dirty="0">
                <a:solidFill>
                  <a:srgbClr val="C00000"/>
                </a:solidFill>
              </a:rPr>
              <a:t>P.58)</a:t>
            </a:r>
            <a:endParaRPr lang="en-US" dirty="0">
              <a:solidFill>
                <a:srgbClr val="C00000"/>
              </a:solidFill>
            </a:endParaRPr>
          </a:p>
        </p:txBody>
      </p:sp>
      <p:sp>
        <p:nvSpPr>
          <p:cNvPr id="3" name="Content Placeholder 2">
            <a:extLst>
              <a:ext uri="{FF2B5EF4-FFF2-40B4-BE49-F238E27FC236}">
                <a16:creationId xmlns:a16="http://schemas.microsoft.com/office/drawing/2014/main" id="{55C4A9BD-CD97-9AE6-1C08-4DE41990D13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272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9BD3-366E-81DA-B7B0-7E0550928E96}"/>
              </a:ext>
            </a:extLst>
          </p:cNvPr>
          <p:cNvSpPr>
            <a:spLocks noGrp="1"/>
          </p:cNvSpPr>
          <p:nvPr>
            <p:ph type="title"/>
          </p:nvPr>
        </p:nvSpPr>
        <p:spPr/>
        <p:txBody>
          <a:bodyPr/>
          <a:lstStyle/>
          <a:p>
            <a:r>
              <a:rPr lang="en-US" b="1" dirty="0"/>
              <a:t>Perform the given steps using Admin</a:t>
            </a:r>
          </a:p>
        </p:txBody>
      </p:sp>
      <p:sp>
        <p:nvSpPr>
          <p:cNvPr id="3" name="Content Placeholder 2">
            <a:extLst>
              <a:ext uri="{FF2B5EF4-FFF2-40B4-BE49-F238E27FC236}">
                <a16:creationId xmlns:a16="http://schemas.microsoft.com/office/drawing/2014/main" id="{7C5ACF4B-E863-A76D-DCEB-364B4A6562CC}"/>
              </a:ext>
            </a:extLst>
          </p:cNvPr>
          <p:cNvSpPr>
            <a:spLocks noGrp="1"/>
          </p:cNvSpPr>
          <p:nvPr>
            <p:ph idx="1"/>
          </p:nvPr>
        </p:nvSpPr>
        <p:spPr/>
        <p:txBody>
          <a:bodyPr>
            <a:normAutofit/>
          </a:bodyPr>
          <a:lstStyle/>
          <a:p>
            <a:r>
              <a:rPr lang="en-US" sz="2000" dirty="0"/>
              <a:t>Using the user with the phrase </a:t>
            </a:r>
            <a:r>
              <a:rPr lang="en-US" sz="2000" b="1" dirty="0"/>
              <a:t>There is/are </a:t>
            </a:r>
            <a:r>
              <a:rPr lang="en-US" sz="2000" dirty="0"/>
              <a:t>where we want to login with the same user.</a:t>
            </a:r>
          </a:p>
          <a:p>
            <a:r>
              <a:rPr lang="en-US" sz="2000" dirty="0"/>
              <a:t>By default, Given steps are performed </a:t>
            </a:r>
            <a:r>
              <a:rPr lang="en-US" sz="2000" b="1" dirty="0"/>
              <a:t>anonymously by Admin</a:t>
            </a:r>
            <a:r>
              <a:rPr lang="en-US" sz="2000" dirty="0"/>
              <a:t>, and steps whose </a:t>
            </a:r>
            <a:r>
              <a:rPr lang="en-US" sz="2000" b="1" dirty="0">
                <a:solidFill>
                  <a:srgbClr val="C00000"/>
                </a:solidFill>
              </a:rPr>
              <a:t>subject</a:t>
            </a:r>
            <a:r>
              <a:rPr lang="en-US" sz="2000" dirty="0"/>
              <a:t> is known (starting with </a:t>
            </a:r>
            <a:r>
              <a:rPr lang="en-US" sz="2000" b="1" dirty="0">
                <a:solidFill>
                  <a:srgbClr val="C00000"/>
                </a:solidFill>
              </a:rPr>
              <a:t>I</a:t>
            </a:r>
            <a:r>
              <a:rPr lang="en-US" sz="2000" dirty="0"/>
              <a:t>) are performed by the logged-in (or unknown) user. ser.</a:t>
            </a:r>
          </a:p>
          <a:p>
            <a:endParaRPr lang="en-US" sz="2000" dirty="0"/>
          </a:p>
        </p:txBody>
      </p:sp>
      <p:graphicFrame>
        <p:nvGraphicFramePr>
          <p:cNvPr id="4" name="Table 3">
            <a:extLst>
              <a:ext uri="{FF2B5EF4-FFF2-40B4-BE49-F238E27FC236}">
                <a16:creationId xmlns:a16="http://schemas.microsoft.com/office/drawing/2014/main" id="{50CC56E8-7918-0F74-6794-7D3CBAC1B2A4}"/>
              </a:ext>
            </a:extLst>
          </p:cNvPr>
          <p:cNvGraphicFramePr>
            <a:graphicFrameLocks noGrp="1"/>
          </p:cNvGraphicFramePr>
          <p:nvPr>
            <p:extLst>
              <p:ext uri="{D42A27DB-BD31-4B8C-83A1-F6EECF244321}">
                <p14:modId xmlns:p14="http://schemas.microsoft.com/office/powerpoint/2010/main" val="894857861"/>
              </p:ext>
            </p:extLst>
          </p:nvPr>
        </p:nvGraphicFramePr>
        <p:xfrm>
          <a:off x="1503493" y="3546756"/>
          <a:ext cx="8128000" cy="1483360"/>
        </p:xfrm>
        <a:graphic>
          <a:graphicData uri="http://schemas.openxmlformats.org/drawingml/2006/table">
            <a:tbl>
              <a:tblPr firstRow="1" bandRow="1">
                <a:tableStyleId>{5C22544A-7EE6-4342-B048-85BDC9FD1C3A}</a:tableStyleId>
              </a:tblPr>
              <a:tblGrid>
                <a:gridCol w="1172595">
                  <a:extLst>
                    <a:ext uri="{9D8B030D-6E8A-4147-A177-3AD203B41FA5}">
                      <a16:colId xmlns:a16="http://schemas.microsoft.com/office/drawing/2014/main" val="3600373979"/>
                    </a:ext>
                  </a:extLst>
                </a:gridCol>
                <a:gridCol w="1308683">
                  <a:extLst>
                    <a:ext uri="{9D8B030D-6E8A-4147-A177-3AD203B41FA5}">
                      <a16:colId xmlns:a16="http://schemas.microsoft.com/office/drawing/2014/main" val="2772908213"/>
                    </a:ext>
                  </a:extLst>
                </a:gridCol>
                <a:gridCol w="2395522">
                  <a:extLst>
                    <a:ext uri="{9D8B030D-6E8A-4147-A177-3AD203B41FA5}">
                      <a16:colId xmlns:a16="http://schemas.microsoft.com/office/drawing/2014/main" val="3875178240"/>
                    </a:ext>
                  </a:extLst>
                </a:gridCol>
                <a:gridCol w="1625600">
                  <a:extLst>
                    <a:ext uri="{9D8B030D-6E8A-4147-A177-3AD203B41FA5}">
                      <a16:colId xmlns:a16="http://schemas.microsoft.com/office/drawing/2014/main" val="173030996"/>
                    </a:ext>
                  </a:extLst>
                </a:gridCol>
                <a:gridCol w="1625600">
                  <a:extLst>
                    <a:ext uri="{9D8B030D-6E8A-4147-A177-3AD203B41FA5}">
                      <a16:colId xmlns:a16="http://schemas.microsoft.com/office/drawing/2014/main" val="3679123467"/>
                    </a:ext>
                  </a:extLst>
                </a:gridCol>
              </a:tblGrid>
              <a:tr h="370840">
                <a:tc>
                  <a:txBody>
                    <a:bodyPr/>
                    <a:lstStyle/>
                    <a:p>
                      <a:r>
                        <a:rPr lang="en-US" sz="1600" dirty="0"/>
                        <a:t>Frist Name</a:t>
                      </a:r>
                    </a:p>
                  </a:txBody>
                  <a:tcPr/>
                </a:tc>
                <a:tc>
                  <a:txBody>
                    <a:bodyPr/>
                    <a:lstStyle/>
                    <a:p>
                      <a:r>
                        <a:rPr lang="en-US" sz="1600" dirty="0"/>
                        <a:t>Last Name</a:t>
                      </a:r>
                    </a:p>
                  </a:txBody>
                  <a:tcPr/>
                </a:tc>
                <a:tc>
                  <a:txBody>
                    <a:bodyPr/>
                    <a:lstStyle/>
                    <a:p>
                      <a:r>
                        <a:rPr lang="en-US" sz="1600" dirty="0"/>
                        <a:t>Email</a:t>
                      </a:r>
                    </a:p>
                  </a:txBody>
                  <a:tcPr/>
                </a:tc>
                <a:tc>
                  <a:txBody>
                    <a:bodyPr/>
                    <a:lstStyle/>
                    <a:p>
                      <a:r>
                        <a:rPr lang="en-US" sz="1600" dirty="0"/>
                        <a:t>Mobile</a:t>
                      </a:r>
                    </a:p>
                  </a:txBody>
                  <a:tcPr/>
                </a:tc>
                <a:tc>
                  <a:txBody>
                    <a:bodyPr/>
                    <a:lstStyle/>
                    <a:p>
                      <a:r>
                        <a:rPr lang="en-US" sz="1600" dirty="0"/>
                        <a:t>Password</a:t>
                      </a:r>
                    </a:p>
                  </a:txBody>
                  <a:tcPr/>
                </a:tc>
                <a:extLst>
                  <a:ext uri="{0D108BD9-81ED-4DB2-BD59-A6C34878D82A}">
                    <a16:rowId xmlns:a16="http://schemas.microsoft.com/office/drawing/2014/main" val="702250641"/>
                  </a:ext>
                </a:extLst>
              </a:tr>
              <a:tr h="370840">
                <a:tc>
                  <a:txBody>
                    <a:bodyPr/>
                    <a:lstStyle/>
                    <a:p>
                      <a:r>
                        <a:rPr lang="en-US" sz="1600" dirty="0"/>
                        <a:t>Jan</a:t>
                      </a:r>
                    </a:p>
                  </a:txBody>
                  <a:tcPr/>
                </a:tc>
                <a:tc>
                  <a:txBody>
                    <a:bodyPr/>
                    <a:lstStyle/>
                    <a:p>
                      <a:r>
                        <a:rPr lang="en-US" sz="1600" dirty="0"/>
                        <a:t>Gonzalez</a:t>
                      </a:r>
                    </a:p>
                  </a:txBody>
                  <a:tcPr/>
                </a:tc>
                <a:tc>
                  <a:txBody>
                    <a:bodyPr/>
                    <a:lstStyle/>
                    <a:p>
                      <a:r>
                        <a:rPr lang="en-US" sz="1600" dirty="0"/>
                        <a:t>gonzalez@tibatest.com</a:t>
                      </a:r>
                    </a:p>
                  </a:txBody>
                  <a:tcPr/>
                </a:tc>
                <a:tc>
                  <a:txBody>
                    <a:bodyPr/>
                    <a:lstStyle/>
                    <a:p>
                      <a:r>
                        <a:rPr lang="en-US" sz="1600" dirty="0"/>
                        <a:t>+989125974632</a:t>
                      </a:r>
                    </a:p>
                  </a:txBody>
                  <a:tcPr/>
                </a:tc>
                <a:tc>
                  <a:txBody>
                    <a:bodyPr/>
                    <a:lstStyle/>
                    <a:p>
                      <a:r>
                        <a:rPr lang="en-US" sz="1600" dirty="0"/>
                        <a:t>123456aA</a:t>
                      </a:r>
                    </a:p>
                  </a:txBody>
                  <a:tcPr/>
                </a:tc>
                <a:extLst>
                  <a:ext uri="{0D108BD9-81ED-4DB2-BD59-A6C34878D82A}">
                    <a16:rowId xmlns:a16="http://schemas.microsoft.com/office/drawing/2014/main" val="2017635263"/>
                  </a:ext>
                </a:extLst>
              </a:tr>
              <a:tr h="370840">
                <a:tc>
                  <a:txBody>
                    <a:bodyPr/>
                    <a:lstStyle/>
                    <a:p>
                      <a:r>
                        <a:rPr lang="en-US" sz="1600" dirty="0"/>
                        <a:t>Kali</a:t>
                      </a:r>
                    </a:p>
                  </a:txBody>
                  <a:tcPr/>
                </a:tc>
                <a:tc>
                  <a:txBody>
                    <a:bodyPr/>
                    <a:lstStyle/>
                    <a:p>
                      <a:r>
                        <a:rPr lang="en-US" sz="1600" dirty="0"/>
                        <a:t>Summers</a:t>
                      </a:r>
                    </a:p>
                  </a:txBody>
                  <a:tcPr/>
                </a:tc>
                <a:tc>
                  <a:txBody>
                    <a:bodyPr/>
                    <a:lstStyle/>
                    <a:p>
                      <a:r>
                        <a:rPr lang="en-US" sz="1600" dirty="0"/>
                        <a:t>summers@tibatest.com</a:t>
                      </a:r>
                    </a:p>
                  </a:txBody>
                  <a:tcPr/>
                </a:tc>
                <a:tc>
                  <a:txBody>
                    <a:bodyPr/>
                    <a:lstStyle/>
                    <a:p>
                      <a:r>
                        <a:rPr lang="en-US" sz="1600" dirty="0"/>
                        <a:t>+989124597855</a:t>
                      </a:r>
                    </a:p>
                  </a:txBody>
                  <a:tcPr/>
                </a:tc>
                <a:tc>
                  <a:txBody>
                    <a:bodyPr/>
                    <a:lstStyle/>
                    <a:p>
                      <a:r>
                        <a:rPr lang="en-US" sz="1600" dirty="0"/>
                        <a:t>123456aA</a:t>
                      </a:r>
                    </a:p>
                  </a:txBody>
                  <a:tcPr/>
                </a:tc>
                <a:extLst>
                  <a:ext uri="{0D108BD9-81ED-4DB2-BD59-A6C34878D82A}">
                    <a16:rowId xmlns:a16="http://schemas.microsoft.com/office/drawing/2014/main" val="2847085333"/>
                  </a:ext>
                </a:extLst>
              </a:tr>
              <a:tr h="370840">
                <a:tc>
                  <a:txBody>
                    <a:bodyPr/>
                    <a:lstStyle/>
                    <a:p>
                      <a:r>
                        <a:rPr lang="en-US" sz="1600" dirty="0"/>
                        <a:t>Belen</a:t>
                      </a:r>
                    </a:p>
                  </a:txBody>
                  <a:tcPr/>
                </a:tc>
                <a:tc>
                  <a:txBody>
                    <a:bodyPr/>
                    <a:lstStyle/>
                    <a:p>
                      <a:r>
                        <a:rPr lang="en-US" sz="1600" dirty="0"/>
                        <a:t>Prince</a:t>
                      </a:r>
                    </a:p>
                  </a:txBody>
                  <a:tcPr/>
                </a:tc>
                <a:tc>
                  <a:txBody>
                    <a:bodyPr/>
                    <a:lstStyle/>
                    <a:p>
                      <a:r>
                        <a:rPr lang="en-US" sz="1600" dirty="0">
                          <a:hlinkClick r:id="rId2"/>
                        </a:rPr>
                        <a:t>price@tibatest.com</a:t>
                      </a:r>
                      <a:endParaRPr lang="en-US" sz="1600" dirty="0"/>
                    </a:p>
                  </a:txBody>
                  <a:tcPr/>
                </a:tc>
                <a:tc>
                  <a:txBody>
                    <a:bodyPr/>
                    <a:lstStyle/>
                    <a:p>
                      <a:r>
                        <a:rPr lang="en-US" sz="1600" dirty="0"/>
                        <a:t>+989126978841</a:t>
                      </a:r>
                    </a:p>
                  </a:txBody>
                  <a:tcPr/>
                </a:tc>
                <a:tc>
                  <a:txBody>
                    <a:bodyPr/>
                    <a:lstStyle/>
                    <a:p>
                      <a:r>
                        <a:rPr lang="en-US" sz="1600" dirty="0"/>
                        <a:t>123456aA</a:t>
                      </a:r>
                    </a:p>
                  </a:txBody>
                  <a:tcPr/>
                </a:tc>
                <a:extLst>
                  <a:ext uri="{0D108BD9-81ED-4DB2-BD59-A6C34878D82A}">
                    <a16:rowId xmlns:a16="http://schemas.microsoft.com/office/drawing/2014/main" val="817426423"/>
                  </a:ext>
                </a:extLst>
              </a:tr>
            </a:tbl>
          </a:graphicData>
        </a:graphic>
      </p:graphicFrame>
    </p:spTree>
    <p:extLst>
      <p:ext uri="{BB962C8B-B14F-4D97-AF65-F5344CB8AC3E}">
        <p14:creationId xmlns:p14="http://schemas.microsoft.com/office/powerpoint/2010/main" val="3942784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91A5-889B-EA79-11D9-D02950540291}"/>
              </a:ext>
            </a:extLst>
          </p:cNvPr>
          <p:cNvSpPr>
            <a:spLocks noGrp="1"/>
          </p:cNvSpPr>
          <p:nvPr>
            <p:ph type="title"/>
          </p:nvPr>
        </p:nvSpPr>
        <p:spPr/>
        <p:txBody>
          <a:bodyPr>
            <a:normAutofit/>
          </a:bodyPr>
          <a:lstStyle/>
          <a:p>
            <a:r>
              <a:rPr lang="en-US" sz="4000" b="1" dirty="0"/>
              <a:t>A Reference to </a:t>
            </a:r>
            <a:br>
              <a:rPr lang="en-US" sz="4000" b="1" dirty="0"/>
            </a:br>
            <a:r>
              <a:rPr lang="en-US" sz="2800" b="1" dirty="0"/>
              <a:t>The Text of a Field In The Error Message</a:t>
            </a:r>
            <a:endParaRPr lang="en-US" sz="4000" b="1" dirty="0"/>
          </a:p>
        </p:txBody>
      </p:sp>
      <p:sp>
        <p:nvSpPr>
          <p:cNvPr id="3" name="Content Placeholder 2">
            <a:extLst>
              <a:ext uri="{FF2B5EF4-FFF2-40B4-BE49-F238E27FC236}">
                <a16:creationId xmlns:a16="http://schemas.microsoft.com/office/drawing/2014/main" id="{7EE6BB77-C321-E657-B726-BCFAD0E234C9}"/>
              </a:ext>
            </a:extLst>
          </p:cNvPr>
          <p:cNvSpPr>
            <a:spLocks noGrp="1"/>
          </p:cNvSpPr>
          <p:nvPr>
            <p:ph idx="1"/>
          </p:nvPr>
        </p:nvSpPr>
        <p:spPr/>
        <p:txBody>
          <a:bodyPr/>
          <a:lstStyle/>
          <a:p>
            <a:pPr marL="0" indent="0">
              <a:buNone/>
            </a:pPr>
            <a:r>
              <a:rPr lang="en-US" sz="2400" dirty="0"/>
              <a:t>In order to refer to the text of a field in the error message, we use the following structure:</a:t>
            </a:r>
          </a:p>
          <a:p>
            <a:pPr marL="457200" lvl="1" indent="0" algn="ctr">
              <a:buNone/>
            </a:pPr>
            <a:r>
              <a:rPr lang="en-US" sz="18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r>
              <a:rPr lang="en-US" sz="1800" b="1"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EntityKey.FieldName</a:t>
            </a:r>
            <a:r>
              <a:rPr lang="en-US" sz="18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800" b="1"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dirty="0"/>
          </a:p>
          <a:p>
            <a:pPr marL="0" indent="0">
              <a:buNone/>
            </a:pPr>
            <a:r>
              <a:rPr lang="en-US" sz="2000" b="1" dirty="0"/>
              <a:t>Example</a:t>
            </a:r>
            <a:endParaRPr lang="en-US" b="1" dirty="0"/>
          </a:p>
          <a:p>
            <a:pPr marL="0" marR="0" indent="0" algn="l" rtl="1">
              <a:lnSpc>
                <a:spcPts val="1425"/>
              </a:lnSpc>
              <a:spcBef>
                <a:spcPts val="600"/>
              </a:spcBef>
              <a:spcAft>
                <a:spcPts val="0"/>
              </a:spcAft>
              <a:buNone/>
            </a:pPr>
            <a:r>
              <a:rPr lang="en-US" sz="1800" dirty="0">
                <a:solidFill>
                  <a:srgbClr val="D4D4D4"/>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#Key#     | </a:t>
            </a:r>
            <a:r>
              <a:rPr lang="en-US" sz="1600" b="1"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systemCode</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title      | usages            </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firstName</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FirstName  | First Name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IndividualParty</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en-US" sz="18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p>
          <a:p>
            <a:pPr marL="0" indent="0" algn="ctr" rtl="1">
              <a:lnSpc>
                <a:spcPts val="1425"/>
              </a:lnSpc>
              <a:spcBef>
                <a:spcPts val="600"/>
              </a:spcBef>
              <a:buNone/>
            </a:pPr>
            <a:r>
              <a:rPr lang="en-US" sz="1400" dirty="0">
                <a:solidFill>
                  <a:schemeClr val="tx1">
                    <a:lumMod val="65000"/>
                    <a:lumOff val="35000"/>
                  </a:schemeClr>
                </a:solidFill>
                <a:effectLst/>
                <a:latin typeface="Consolas" panose="020B0609020204030204" pitchFamily="49" charset="0"/>
                <a:ea typeface="Times New Roman" panose="02020603050405020304" pitchFamily="18" charset="0"/>
                <a:cs typeface="B Nazanin" panose="00000400000000000000" pitchFamily="2" charset="-78"/>
              </a:rPr>
              <a:t>It is not allowed to create gap in validity range of names with name </a:t>
            </a:r>
            <a:r>
              <a:rPr lang="en-US" sz="14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type </a:t>
            </a:r>
            <a:r>
              <a:rPr lang="en-US" sz="1600" dirty="0">
                <a:solidFill>
                  <a:srgbClr val="C586C0"/>
                </a:solidFill>
                <a:latin typeface="Consolas" panose="020B0609020204030204" pitchFamily="49" charset="0"/>
                <a:cs typeface="B Nazanin" panose="00000400000000000000" pitchFamily="2" charset="-78"/>
              </a:rPr>
              <a:t>'{{ </a:t>
            </a:r>
            <a:r>
              <a:rPr lang="en-US" sz="1600" dirty="0" err="1">
                <a:solidFill>
                  <a:srgbClr val="C586C0"/>
                </a:solidFill>
                <a:latin typeface="Consolas" panose="020B0609020204030204" pitchFamily="49" charset="0"/>
                <a:cs typeface="B Nazanin" panose="00000400000000000000" pitchFamily="2" charset="-78"/>
              </a:rPr>
              <a:t>firstName.title</a:t>
            </a:r>
            <a:r>
              <a:rPr lang="en-US" sz="1600" dirty="0">
                <a:solidFill>
                  <a:srgbClr val="C586C0"/>
                </a:solidFill>
                <a:latin typeface="Consolas" panose="020B0609020204030204" pitchFamily="49" charset="0"/>
                <a:cs typeface="B Nazanin" panose="00000400000000000000" pitchFamily="2" charset="-78"/>
              </a:rPr>
              <a:t>}}’</a:t>
            </a:r>
            <a:r>
              <a:rPr lang="en-US" sz="16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 </a:t>
            </a:r>
            <a:endParaRPr lang="en-US" sz="1400" dirty="0">
              <a:solidFill>
                <a:schemeClr val="tx1">
                  <a:lumMod val="65000"/>
                  <a:lumOff val="35000"/>
                </a:schemeClr>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fa-IR" sz="12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b="1" dirty="0"/>
          </a:p>
          <a:p>
            <a:endParaRPr lang="en-US" dirty="0"/>
          </a:p>
        </p:txBody>
      </p:sp>
    </p:spTree>
    <p:extLst>
      <p:ext uri="{BB962C8B-B14F-4D97-AF65-F5344CB8AC3E}">
        <p14:creationId xmlns:p14="http://schemas.microsoft.com/office/powerpoint/2010/main" val="320284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084-5499-8979-F89A-792EE2C14517}"/>
              </a:ext>
            </a:extLst>
          </p:cNvPr>
          <p:cNvSpPr>
            <a:spLocks noGrp="1"/>
          </p:cNvSpPr>
          <p:nvPr>
            <p:ph type="title"/>
          </p:nvPr>
        </p:nvSpPr>
        <p:spPr/>
        <p:txBody>
          <a:bodyPr/>
          <a:lstStyle/>
          <a:p>
            <a:r>
              <a:rPr lang="en-US" b="1" dirty="0"/>
              <a:t>Gherkin Syntax (3)</a:t>
            </a:r>
          </a:p>
        </p:txBody>
      </p:sp>
      <p:graphicFrame>
        <p:nvGraphicFramePr>
          <p:cNvPr id="4" name="Content Placeholder 3">
            <a:extLst>
              <a:ext uri="{FF2B5EF4-FFF2-40B4-BE49-F238E27FC236}">
                <a16:creationId xmlns:a16="http://schemas.microsoft.com/office/drawing/2014/main" id="{66C3241F-8291-BC28-5FAA-5C908214124C}"/>
              </a:ext>
            </a:extLst>
          </p:cNvPr>
          <p:cNvGraphicFramePr>
            <a:graphicFrameLocks noGrp="1"/>
          </p:cNvGraphicFramePr>
          <p:nvPr>
            <p:ph idx="1"/>
            <p:extLst>
              <p:ext uri="{D42A27DB-BD31-4B8C-83A1-F6EECF244321}">
                <p14:modId xmlns:p14="http://schemas.microsoft.com/office/powerpoint/2010/main" val="3400899486"/>
              </p:ext>
            </p:extLst>
          </p:nvPr>
        </p:nvGraphicFramePr>
        <p:xfrm>
          <a:off x="838200" y="1825625"/>
          <a:ext cx="10515600" cy="3906520"/>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565904819"/>
                    </a:ext>
                  </a:extLst>
                </a:gridCol>
                <a:gridCol w="8394700">
                  <a:extLst>
                    <a:ext uri="{9D8B030D-6E8A-4147-A177-3AD203B41FA5}">
                      <a16:colId xmlns:a16="http://schemas.microsoft.com/office/drawing/2014/main" val="4231078253"/>
                    </a:ext>
                  </a:extLst>
                </a:gridCol>
              </a:tblGrid>
              <a:tr h="370840">
                <a:tc>
                  <a:txBody>
                    <a:bodyPr/>
                    <a:lstStyle/>
                    <a:p>
                      <a:r>
                        <a:rPr lang="en-US" sz="1600" dirty="0">
                          <a:latin typeface="+mn-lt"/>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2677383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Scenario Outline (1..n scenario(s))</a:t>
                      </a:r>
                    </a:p>
                    <a:p>
                      <a:endParaRPr lang="en-US" sz="1600" dirty="0">
                        <a:latin typeface="+mn-lt"/>
                      </a:endParaRPr>
                    </a:p>
                  </a:txBody>
                  <a:tcPr/>
                </a:tc>
                <a:tc>
                  <a:txBody>
                    <a:bodyPr/>
                    <a:lstStyle/>
                    <a:p>
                      <a:r>
                        <a:rPr lang="en-US" sz="1600" b="0" i="0" kern="1200" dirty="0">
                          <a:solidFill>
                            <a:schemeClr val="dk1"/>
                          </a:solidFill>
                          <a:effectLst/>
                          <a:latin typeface="+mn-lt"/>
                          <a:ea typeface="+mn-ea"/>
                          <a:cs typeface="+mn-cs"/>
                        </a:rPr>
                        <a:t>The </a:t>
                      </a:r>
                      <a:r>
                        <a:rPr lang="en-US" sz="1600" dirty="0">
                          <a:latin typeface="+mn-lt"/>
                        </a:rPr>
                        <a:t>Scenario Outline</a:t>
                      </a:r>
                      <a:r>
                        <a:rPr lang="en-US" sz="1600" b="0" i="0" kern="1200" dirty="0">
                          <a:solidFill>
                            <a:schemeClr val="dk1"/>
                          </a:solidFill>
                          <a:effectLst/>
                          <a:latin typeface="+mn-lt"/>
                          <a:ea typeface="+mn-ea"/>
                          <a:cs typeface="+mn-cs"/>
                        </a:rPr>
                        <a:t> keyword can be used to run the same </a:t>
                      </a:r>
                      <a:r>
                        <a:rPr lang="en-US" sz="1600" dirty="0">
                          <a:latin typeface="+mn-lt"/>
                        </a:rPr>
                        <a:t>Scenario</a:t>
                      </a:r>
                      <a:r>
                        <a:rPr lang="en-US" sz="1600" b="0" i="0" kern="1200" dirty="0">
                          <a:solidFill>
                            <a:schemeClr val="dk1"/>
                          </a:solidFill>
                          <a:effectLst/>
                          <a:latin typeface="+mn-lt"/>
                          <a:ea typeface="+mn-ea"/>
                          <a:cs typeface="+mn-cs"/>
                        </a:rPr>
                        <a:t> multiple times, with different combinations of values. We can collapse these two similar scenarios into a </a:t>
                      </a:r>
                      <a:r>
                        <a:rPr lang="en-US" sz="1600" dirty="0">
                          <a:latin typeface="+mn-lt"/>
                        </a:rPr>
                        <a:t>Scenario Outline</a:t>
                      </a:r>
                      <a:r>
                        <a:rPr lang="en-US" sz="1600" b="0" i="0" kern="1200" dirty="0">
                          <a:solidFill>
                            <a:schemeClr val="dk1"/>
                          </a:solidFill>
                          <a:effectLst/>
                          <a:latin typeface="+mn-lt"/>
                          <a:ea typeface="+mn-ea"/>
                          <a:cs typeface="+mn-cs"/>
                        </a:rPr>
                        <a:t>.</a:t>
                      </a:r>
                    </a:p>
                    <a:p>
                      <a:r>
                        <a:rPr lang="en-US" sz="1600" b="0" i="0" kern="1200" dirty="0">
                          <a:solidFill>
                            <a:schemeClr val="dk1"/>
                          </a:solidFill>
                          <a:effectLst/>
                          <a:latin typeface="+mn-lt"/>
                          <a:ea typeface="+mn-ea"/>
                          <a:cs typeface="+mn-cs"/>
                        </a:rPr>
                        <a:t>Scenario outlines allow us to more concisely express these scenarios through the use of a template with &lt; &gt;-delimited parameters:</a:t>
                      </a:r>
                    </a:p>
                    <a:p>
                      <a:endParaRPr lang="en-US" sz="1600" dirty="0">
                        <a:latin typeface="+mn-lt"/>
                      </a:endParaRPr>
                    </a:p>
                  </a:txBody>
                  <a:tcPr/>
                </a:tc>
                <a:extLst>
                  <a:ext uri="{0D108BD9-81ED-4DB2-BD59-A6C34878D82A}">
                    <a16:rowId xmlns:a16="http://schemas.microsoft.com/office/drawing/2014/main" val="1732802463"/>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32109680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10197374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826992918"/>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401355300"/>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2531477881"/>
                  </a:ext>
                </a:extLst>
              </a:tr>
              <a:tr h="370840">
                <a:tc>
                  <a:txBody>
                    <a:bodyPr/>
                    <a:lstStyle/>
                    <a:p>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3936377378"/>
                  </a:ext>
                </a:extLst>
              </a:tr>
            </a:tbl>
          </a:graphicData>
        </a:graphic>
      </p:graphicFrame>
    </p:spTree>
    <p:extLst>
      <p:ext uri="{BB962C8B-B14F-4D97-AF65-F5344CB8AC3E}">
        <p14:creationId xmlns:p14="http://schemas.microsoft.com/office/powerpoint/2010/main" val="2250740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AFB0-27B2-558C-4E3A-CF2CA7457C33}"/>
              </a:ext>
            </a:extLst>
          </p:cNvPr>
          <p:cNvSpPr>
            <a:spLocks noGrp="1"/>
          </p:cNvSpPr>
          <p:nvPr>
            <p:ph type="title"/>
          </p:nvPr>
        </p:nvSpPr>
        <p:spPr/>
        <p:txBody>
          <a:bodyPr/>
          <a:lstStyle/>
          <a:p>
            <a:r>
              <a:rPr lang="en-US" b="1" dirty="0"/>
              <a:t>Reporting Errors in Integration Tests</a:t>
            </a:r>
            <a:r>
              <a:rPr lang="en-US" b="1" dirty="0">
                <a:solidFill>
                  <a:srgbClr val="C00000"/>
                </a:solidFill>
              </a:rPr>
              <a:t> ? (P.59) </a:t>
            </a:r>
          </a:p>
        </p:txBody>
      </p:sp>
      <p:sp>
        <p:nvSpPr>
          <p:cNvPr id="3" name="Content Placeholder 2">
            <a:extLst>
              <a:ext uri="{FF2B5EF4-FFF2-40B4-BE49-F238E27FC236}">
                <a16:creationId xmlns:a16="http://schemas.microsoft.com/office/drawing/2014/main" id="{9E3AF1B0-8A72-A9F9-60C7-6B2BA7204D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6520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5524-5D84-F3A5-2599-B6A1CBA48B54}"/>
              </a:ext>
            </a:extLst>
          </p:cNvPr>
          <p:cNvSpPr>
            <a:spLocks noGrp="1"/>
          </p:cNvSpPr>
          <p:nvPr>
            <p:ph type="title"/>
          </p:nvPr>
        </p:nvSpPr>
        <p:spPr/>
        <p:txBody>
          <a:bodyPr/>
          <a:lstStyle/>
          <a:p>
            <a:r>
              <a:rPr lang="en-US" b="1" dirty="0"/>
              <a:t>Reference to non-existent entity</a:t>
            </a:r>
          </a:p>
        </p:txBody>
      </p:sp>
      <p:sp>
        <p:nvSpPr>
          <p:cNvPr id="3" name="Content Placeholder 2">
            <a:extLst>
              <a:ext uri="{FF2B5EF4-FFF2-40B4-BE49-F238E27FC236}">
                <a16:creationId xmlns:a16="http://schemas.microsoft.com/office/drawing/2014/main" id="{B88C1A9D-44A4-9AED-74A3-C34DF9E0298E}"/>
              </a:ext>
            </a:extLst>
          </p:cNvPr>
          <p:cNvSpPr>
            <a:spLocks noGrp="1"/>
          </p:cNvSpPr>
          <p:nvPr>
            <p:ph idx="1"/>
          </p:nvPr>
        </p:nvSpPr>
        <p:spPr/>
        <p:txBody>
          <a:bodyPr>
            <a:normAutofit fontScale="92500" lnSpcReduction="10000"/>
          </a:bodyPr>
          <a:lstStyle/>
          <a:p>
            <a:pPr marL="0" indent="0">
              <a:buNone/>
            </a:pPr>
            <a:r>
              <a:rPr lang="en-US" sz="2200" dirty="0"/>
              <a:t>Reference to non-existent entity is possible in two cases:</a:t>
            </a:r>
          </a:p>
          <a:p>
            <a:pPr marL="741363" lvl="1" indent="-284163">
              <a:buFont typeface="+mj-lt"/>
              <a:buAutoNum type="arabicPeriod"/>
            </a:pPr>
            <a:r>
              <a:rPr lang="en-US" sz="1900" dirty="0">
                <a:solidFill>
                  <a:schemeClr val="tx1">
                    <a:lumMod val="75000"/>
                    <a:lumOff val="25000"/>
                  </a:schemeClr>
                </a:solidFill>
              </a:rPr>
              <a:t>The entity has </a:t>
            </a:r>
            <a:r>
              <a:rPr lang="en-US" sz="1900" b="1" dirty="0">
                <a:solidFill>
                  <a:schemeClr val="tx1">
                    <a:lumMod val="75000"/>
                    <a:lumOff val="25000"/>
                  </a:schemeClr>
                </a:solidFill>
              </a:rPr>
              <a:t>not been registered </a:t>
            </a:r>
            <a:r>
              <a:rPr lang="en-US" sz="1900" dirty="0">
                <a:solidFill>
                  <a:schemeClr val="tx1">
                    <a:lumMod val="75000"/>
                    <a:lumOff val="25000"/>
                  </a:schemeClr>
                </a:solidFill>
              </a:rPr>
              <a:t>in the system from the beginning</a:t>
            </a:r>
          </a:p>
          <a:p>
            <a:pPr marL="741363" lvl="1" indent="-284163">
              <a:buFont typeface="+mj-lt"/>
              <a:buAutoNum type="arabicPeriod"/>
            </a:pPr>
            <a:r>
              <a:rPr lang="en-US" sz="1900" dirty="0">
                <a:solidFill>
                  <a:schemeClr val="tx1">
                    <a:lumMod val="75000"/>
                    <a:lumOff val="25000"/>
                  </a:schemeClr>
                </a:solidFill>
              </a:rPr>
              <a:t>The entity has been </a:t>
            </a:r>
            <a:r>
              <a:rPr lang="en-US" sz="1900" b="1" dirty="0">
                <a:solidFill>
                  <a:schemeClr val="tx1">
                    <a:lumMod val="75000"/>
                    <a:lumOff val="25000"/>
                  </a:schemeClr>
                </a:solidFill>
              </a:rPr>
              <a:t>registered</a:t>
            </a:r>
            <a:r>
              <a:rPr lang="en-US" sz="1900" dirty="0">
                <a:solidFill>
                  <a:schemeClr val="tx1">
                    <a:lumMod val="75000"/>
                    <a:lumOff val="25000"/>
                  </a:schemeClr>
                </a:solidFill>
              </a:rPr>
              <a:t> in the system and then </a:t>
            </a:r>
            <a:r>
              <a:rPr lang="en-US" sz="1900" b="1" dirty="0">
                <a:solidFill>
                  <a:schemeClr val="tx1">
                    <a:lumMod val="75000"/>
                    <a:lumOff val="25000"/>
                  </a:schemeClr>
                </a:solidFill>
              </a:rPr>
              <a:t>deleted</a:t>
            </a:r>
          </a:p>
          <a:p>
            <a:pPr lvl="1"/>
            <a:endParaRPr lang="en-US" sz="2000" b="1" dirty="0">
              <a:solidFill>
                <a:schemeClr val="tx1">
                  <a:lumMod val="75000"/>
                  <a:lumOff val="25000"/>
                </a:schemeClr>
              </a:solidFill>
            </a:endParaRPr>
          </a:p>
          <a:p>
            <a:pPr lvl="1"/>
            <a:endParaRPr lang="en-US" sz="2000" b="1" dirty="0">
              <a:solidFill>
                <a:schemeClr val="tx1">
                  <a:lumMod val="75000"/>
                  <a:lumOff val="25000"/>
                </a:schemeClr>
              </a:solidFill>
            </a:endParaRPr>
          </a:p>
          <a:p>
            <a:pPr marL="0" indent="0">
              <a:buNone/>
            </a:pPr>
            <a:r>
              <a:rPr lang="en-US" sz="1800" b="1" dirty="0">
                <a:solidFill>
                  <a:schemeClr val="tx1">
                    <a:lumMod val="75000"/>
                    <a:lumOff val="25000"/>
                  </a:schemeClr>
                </a:solidFill>
              </a:rPr>
              <a:t>Note</a:t>
            </a:r>
          </a:p>
          <a:p>
            <a:pPr>
              <a:buFont typeface="Wingdings" panose="05000000000000000000" pitchFamily="2" charset="2"/>
              <a:buChar char="ü"/>
            </a:pPr>
            <a:r>
              <a:rPr lang="en-US" sz="1600" dirty="0">
                <a:solidFill>
                  <a:schemeClr val="tx1">
                    <a:lumMod val="75000"/>
                    <a:lumOff val="25000"/>
                  </a:schemeClr>
                </a:solidFill>
              </a:rPr>
              <a:t>To refer to an entity that is </a:t>
            </a:r>
            <a:r>
              <a:rPr lang="en-US" sz="1600" u="sng" dirty="0">
                <a:solidFill>
                  <a:schemeClr val="tx1">
                    <a:lumMod val="75000"/>
                    <a:lumOff val="25000"/>
                  </a:schemeClr>
                </a:solidFill>
              </a:rPr>
              <a:t>not registered </a:t>
            </a:r>
            <a:r>
              <a:rPr lang="en-US" sz="1600" dirty="0">
                <a:solidFill>
                  <a:schemeClr val="tx1">
                    <a:lumMod val="75000"/>
                    <a:lumOff val="25000"/>
                  </a:schemeClr>
                </a:solidFill>
              </a:rPr>
              <a:t>in the system, we need to add an</a:t>
            </a:r>
            <a:r>
              <a:rPr lang="en-US" sz="1600" dirty="0">
                <a:solidFill>
                  <a:srgbClr val="C00000"/>
                </a:solidFill>
              </a:rPr>
              <a:t> </a:t>
            </a:r>
            <a:r>
              <a:rPr lang="en-US" sz="1600" b="1" u="sng" dirty="0">
                <a:solidFill>
                  <a:srgbClr val="C00000"/>
                </a:solidFill>
              </a:rPr>
              <a:t>Id</a:t>
            </a:r>
            <a:r>
              <a:rPr lang="en-US" sz="1600" u="sng" dirty="0">
                <a:solidFill>
                  <a:srgbClr val="C00000"/>
                </a:solidFill>
              </a:rPr>
              <a:t> </a:t>
            </a:r>
            <a:r>
              <a:rPr lang="en-US" sz="1600" b="1" u="sng" dirty="0">
                <a:solidFill>
                  <a:srgbClr val="C00000"/>
                </a:solidFill>
              </a:rPr>
              <a:t>column</a:t>
            </a:r>
            <a:r>
              <a:rPr lang="en-US" sz="1600" u="sng" dirty="0">
                <a:solidFill>
                  <a:srgbClr val="C00000"/>
                </a:solidFill>
              </a:rPr>
              <a:t> </a:t>
            </a:r>
            <a:r>
              <a:rPr lang="en-US" sz="1600" dirty="0">
                <a:solidFill>
                  <a:schemeClr val="tx1">
                    <a:lumMod val="75000"/>
                    <a:lumOff val="25000"/>
                  </a:schemeClr>
                </a:solidFill>
              </a:rPr>
              <a:t>to the entity.</a:t>
            </a:r>
          </a:p>
          <a:p>
            <a:pPr>
              <a:buFont typeface="Wingdings" panose="05000000000000000000" pitchFamily="2" charset="2"/>
              <a:buChar char="ü"/>
            </a:pPr>
            <a:r>
              <a:rPr lang="en-US" sz="1600" dirty="0">
                <a:solidFill>
                  <a:schemeClr val="tx1">
                    <a:lumMod val="75000"/>
                    <a:lumOff val="25000"/>
                  </a:schemeClr>
                </a:solidFill>
              </a:rPr>
              <a:t>There is a </a:t>
            </a:r>
            <a:r>
              <a:rPr lang="en-US" sz="1600" dirty="0">
                <a:solidFill>
                  <a:srgbClr val="C00000"/>
                </a:solidFill>
              </a:rPr>
              <a:t>same error message </a:t>
            </a:r>
            <a:r>
              <a:rPr lang="en-US" sz="1600" dirty="0">
                <a:solidFill>
                  <a:schemeClr val="tx1">
                    <a:lumMod val="75000"/>
                    <a:lumOff val="25000"/>
                  </a:schemeClr>
                </a:solidFill>
              </a:rPr>
              <a:t>for both of them .</a:t>
            </a:r>
          </a:p>
          <a:p>
            <a:pPr>
              <a:buFont typeface="Wingdings" panose="05000000000000000000" pitchFamily="2" charset="2"/>
              <a:buChar char="ü"/>
            </a:pPr>
            <a:r>
              <a:rPr lang="en-US" sz="1600" dirty="0">
                <a:solidFill>
                  <a:schemeClr val="tx1">
                    <a:lumMod val="75000"/>
                    <a:lumOff val="25000"/>
                  </a:schemeClr>
                </a:solidFill>
              </a:rPr>
              <a:t>The name of the entity is given as </a:t>
            </a:r>
            <a:r>
              <a:rPr lang="en-US" sz="1600" u="sng" dirty="0">
                <a:solidFill>
                  <a:schemeClr val="tx1">
                    <a:lumMod val="75000"/>
                    <a:lumOff val="25000"/>
                  </a:schemeClr>
                </a:solidFill>
              </a:rPr>
              <a:t>Pascal Case </a:t>
            </a:r>
            <a:r>
              <a:rPr lang="en-US" sz="1600" dirty="0">
                <a:solidFill>
                  <a:schemeClr val="tx1">
                    <a:lumMod val="75000"/>
                    <a:lumOff val="25000"/>
                  </a:schemeClr>
                </a:solidFill>
              </a:rPr>
              <a:t>.  </a:t>
            </a:r>
            <a:r>
              <a:rPr lang="en-US" sz="1600" dirty="0">
                <a:solidFill>
                  <a:srgbClr val="C00000"/>
                </a:solidFill>
              </a:rPr>
              <a:t>?</a:t>
            </a:r>
          </a:p>
          <a:p>
            <a:pPr>
              <a:buFont typeface="Wingdings" panose="05000000000000000000" pitchFamily="2" charset="2"/>
              <a:buChar char="ü"/>
            </a:pPr>
            <a:r>
              <a:rPr lang="en-US" sz="1600" dirty="0">
                <a:solidFill>
                  <a:schemeClr val="tx1">
                    <a:lumMod val="75000"/>
                    <a:lumOff val="25000"/>
                  </a:schemeClr>
                </a:solidFill>
              </a:rPr>
              <a:t>If the entity has Abstract, the name of the highest layer of Abstract is given.</a:t>
            </a:r>
          </a:p>
          <a:p>
            <a:pPr>
              <a:buFont typeface="Wingdings" panose="05000000000000000000" pitchFamily="2" charset="2"/>
              <a:buChar char="ü"/>
            </a:pPr>
            <a:r>
              <a:rPr lang="en-US" sz="1600" dirty="0">
                <a:solidFill>
                  <a:schemeClr val="tx1">
                    <a:lumMod val="75000"/>
                    <a:lumOff val="25000"/>
                  </a:schemeClr>
                </a:solidFill>
              </a:rPr>
              <a:t>To use </a:t>
            </a:r>
            <a:r>
              <a:rPr lang="en-US" sz="1600" i="1" dirty="0">
                <a:solidFill>
                  <a:schemeClr val="tx1">
                    <a:lumMod val="75000"/>
                    <a:lumOff val="25000"/>
                  </a:schemeClr>
                </a:solidFill>
              </a:rPr>
              <a:t>System Defined Currencies </a:t>
            </a:r>
            <a:r>
              <a:rPr lang="en-US" sz="1600" dirty="0">
                <a:solidFill>
                  <a:schemeClr val="tx1">
                    <a:lumMod val="75000"/>
                    <a:lumOff val="25000"/>
                  </a:schemeClr>
                </a:solidFill>
              </a:rPr>
              <a:t>in tests in all Bounded Contexts, there is no need to define them using </a:t>
            </a:r>
            <a:r>
              <a:rPr lang="en-US" sz="1600" b="1" dirty="0">
                <a:solidFill>
                  <a:schemeClr val="tx1">
                    <a:lumMod val="75000"/>
                    <a:lumOff val="25000"/>
                  </a:schemeClr>
                </a:solidFill>
              </a:rPr>
              <a:t>There are</a:t>
            </a:r>
            <a:r>
              <a:rPr lang="en-US" sz="1600" dirty="0">
                <a:solidFill>
                  <a:schemeClr val="tx1">
                    <a:lumMod val="75000"/>
                    <a:lumOff val="25000"/>
                  </a:schemeClr>
                </a:solidFill>
              </a:rPr>
              <a:t>, and only their </a:t>
            </a:r>
            <a:r>
              <a:rPr lang="en-US" sz="1600" b="1" dirty="0">
                <a:solidFill>
                  <a:srgbClr val="C00000"/>
                </a:solidFill>
              </a:rPr>
              <a:t>symbols</a:t>
            </a:r>
            <a:r>
              <a:rPr lang="en-US" sz="1600" dirty="0">
                <a:solidFill>
                  <a:schemeClr val="tx1">
                    <a:lumMod val="75000"/>
                    <a:lumOff val="25000"/>
                  </a:schemeClr>
                </a:solidFill>
              </a:rPr>
              <a:t> are used instead of links. </a:t>
            </a:r>
            <a:r>
              <a:rPr lang="en-US" sz="1600" dirty="0">
                <a:solidFill>
                  <a:srgbClr val="C00000"/>
                </a:solidFill>
              </a:rPr>
              <a:t>? P.61</a:t>
            </a:r>
          </a:p>
          <a:p>
            <a:pPr>
              <a:buFont typeface="Wingdings" panose="05000000000000000000" pitchFamily="2" charset="2"/>
              <a:buChar char="ü"/>
            </a:pPr>
            <a:r>
              <a:rPr lang="en-US" sz="1600" dirty="0">
                <a:solidFill>
                  <a:schemeClr val="tx1">
                    <a:lumMod val="75000"/>
                    <a:lumOff val="25000"/>
                  </a:schemeClr>
                </a:solidFill>
              </a:rPr>
              <a:t>Exception message for non-existent currencies in the system:</a:t>
            </a:r>
          </a:p>
          <a:p>
            <a:pPr marL="457200" lvl="1" indent="0">
              <a:buNone/>
            </a:pPr>
            <a:r>
              <a:rPr lang="en-US" sz="1300" dirty="0">
                <a:solidFill>
                  <a:schemeClr val="tx1">
                    <a:lumMod val="75000"/>
                    <a:lumOff val="25000"/>
                  </a:schemeClr>
                </a:solidFill>
              </a:rPr>
              <a:t> (Currency '{</a:t>
            </a:r>
            <a:r>
              <a:rPr lang="en-US" sz="1300" dirty="0" err="1">
                <a:solidFill>
                  <a:schemeClr val="tx1">
                    <a:lumMod val="75000"/>
                    <a:lumOff val="25000"/>
                  </a:schemeClr>
                </a:solidFill>
              </a:rPr>
              <a:t>currencyname</a:t>
            </a:r>
            <a:r>
              <a:rPr lang="en-US" sz="1300" dirty="0">
                <a:solidFill>
                  <a:schemeClr val="tx1">
                    <a:lumMod val="75000"/>
                    <a:lumOff val="25000"/>
                  </a:schemeClr>
                </a:solidFill>
              </a:rPr>
              <a:t>}' not defined in cache)</a:t>
            </a:r>
          </a:p>
        </p:txBody>
      </p:sp>
    </p:spTree>
    <p:extLst>
      <p:ext uri="{BB962C8B-B14F-4D97-AF65-F5344CB8AC3E}">
        <p14:creationId xmlns:p14="http://schemas.microsoft.com/office/powerpoint/2010/main" val="897331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E67D-E15B-5A16-33E7-9F7854323A81}"/>
              </a:ext>
            </a:extLst>
          </p:cNvPr>
          <p:cNvSpPr>
            <a:spLocks noGrp="1"/>
          </p:cNvSpPr>
          <p:nvPr>
            <p:ph type="title"/>
          </p:nvPr>
        </p:nvSpPr>
        <p:spPr/>
        <p:txBody>
          <a:bodyPr/>
          <a:lstStyle/>
          <a:p>
            <a:r>
              <a:rPr lang="en-US" b="1" dirty="0"/>
              <a:t>Reference to non-existent entity (1)</a:t>
            </a:r>
            <a:endParaRPr lang="en-US" dirty="0"/>
          </a:p>
        </p:txBody>
      </p:sp>
      <p:sp>
        <p:nvSpPr>
          <p:cNvPr id="3" name="Content Placeholder 2">
            <a:extLst>
              <a:ext uri="{FF2B5EF4-FFF2-40B4-BE49-F238E27FC236}">
                <a16:creationId xmlns:a16="http://schemas.microsoft.com/office/drawing/2014/main" id="{E2413D62-4342-9FCF-4B19-0980660E9C2F}"/>
              </a:ext>
            </a:extLst>
          </p:cNvPr>
          <p:cNvSpPr>
            <a:spLocks noGrp="1"/>
          </p:cNvSpPr>
          <p:nvPr>
            <p:ph idx="1"/>
          </p:nvPr>
        </p:nvSpPr>
        <p:spPr>
          <a:xfrm>
            <a:off x="838200" y="1825624"/>
            <a:ext cx="10515600" cy="4759733"/>
          </a:xfrm>
        </p:spPr>
        <p:txBody>
          <a:bodyPr>
            <a:normAutofit fontScale="92500" lnSpcReduction="10000"/>
          </a:bodyPr>
          <a:lstStyle/>
          <a:p>
            <a:pPr marL="0" indent="0">
              <a:buNone/>
            </a:pPr>
            <a:r>
              <a:rPr lang="it-IT" sz="1800" b="1" dirty="0"/>
              <a:t>Deletion scenario for unregistered entity</a:t>
            </a:r>
            <a:r>
              <a:rPr lang="fa-IR" sz="1800" b="1" dirty="0"/>
              <a:t>: </a:t>
            </a:r>
            <a:endParaRPr lang="en-US" sz="1800" b="1" dirty="0"/>
          </a:p>
          <a:p>
            <a:pPr marL="0" indent="0">
              <a:buNone/>
            </a:pPr>
            <a:r>
              <a:rPr lang="en-US" sz="1800" dirty="0"/>
              <a:t>When we want to perform an operation using an entity that </a:t>
            </a:r>
            <a:r>
              <a:rPr lang="en-US" sz="1800" b="1" dirty="0"/>
              <a:t>does not exist </a:t>
            </a:r>
            <a:r>
              <a:rPr lang="en-US" sz="1800" dirty="0"/>
              <a:t>(Update, delete, use, ...), we must define it (defined) and assign an </a:t>
            </a:r>
            <a:r>
              <a:rPr lang="en-US" sz="1800" b="1" u="sng" dirty="0">
                <a:solidFill>
                  <a:srgbClr val="C00000"/>
                </a:solidFill>
              </a:rPr>
              <a:t>Id (GUID) </a:t>
            </a:r>
            <a:r>
              <a:rPr lang="en-US" sz="1800" dirty="0"/>
              <a:t>to it during definition. Entity can be created with only mandatory fields.</a:t>
            </a:r>
          </a:p>
          <a:p>
            <a:pPr marL="0" indent="0">
              <a:buNone/>
            </a:pPr>
            <a:endParaRPr lang="fa-IR" sz="1800" dirty="0"/>
          </a:p>
          <a:p>
            <a:pPr marL="0" indent="0">
              <a:buNone/>
            </a:pPr>
            <a:r>
              <a:rPr lang="en-US" sz="1200" b="1" dirty="0">
                <a:solidFill>
                  <a:srgbClr val="0070C0"/>
                </a:solidFill>
                <a:latin typeface="Consolas" panose="020B0609020204030204" pitchFamily="49" charset="0"/>
              </a:rPr>
              <a:t>Scenario: </a:t>
            </a:r>
            <a:r>
              <a:rPr lang="en-US" sz="900" b="1" dirty="0">
                <a:solidFill>
                  <a:srgbClr val="000000"/>
                </a:solidFill>
                <a:latin typeface="Cascadia Mono" panose="020B0609020000020004" pitchFamily="49" charset="0"/>
              </a:rPr>
              <a:t>Delete not registered </a:t>
            </a:r>
            <a:r>
              <a:rPr lang="en-US" sz="900" dirty="0">
                <a:solidFill>
                  <a:srgbClr val="000000"/>
                </a:solidFill>
                <a:latin typeface="Cascadia Mono" panose="020B0609020000020004" pitchFamily="49" charset="0"/>
              </a:rPr>
              <a:t>party point type Exception  #1021</a:t>
            </a:r>
            <a:endParaRPr lang="fa-IR" sz="900" dirty="0">
              <a:solidFill>
                <a:srgbClr val="000000"/>
              </a:solidFill>
              <a:latin typeface="Cascadia Mono" panose="020B0609020000020004" pitchFamily="49" charset="0"/>
            </a:endParaRPr>
          </a:p>
          <a:p>
            <a:pPr marL="0" indent="0">
              <a:buNone/>
            </a:pPr>
            <a:r>
              <a:rPr lang="en-US" sz="900" dirty="0">
                <a:solidFill>
                  <a:schemeClr val="tx1">
                    <a:lumMod val="50000"/>
                    <a:lumOff val="50000"/>
                  </a:schemeClr>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Some exception messages have been defined like:</a:t>
            </a:r>
          </a:p>
          <a:p>
            <a:pPr marL="0" indent="0">
              <a:buNone/>
            </a:pPr>
            <a:r>
              <a:rPr lang="en-US" sz="900" b="1" dirty="0">
                <a:solidFill>
                  <a:srgbClr val="000000"/>
                </a:solidFill>
                <a:latin typeface="Cascadia Mono" panose="020B0609020000020004" pitchFamily="49" charset="0"/>
              </a:rPr>
              <a:t>            | #Key#         | code      | message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a:t>
            </a:r>
            <a:r>
              <a:rPr lang="en-US" sz="900" b="1" dirty="0">
                <a:solidFill>
                  <a:srgbClr val="C00000"/>
                </a:solidFill>
                <a:latin typeface="Cascadia Mono" panose="020B0609020000020004" pitchFamily="49" charset="0"/>
              </a:rPr>
              <a:t>PPTDeleteEm01</a:t>
            </a:r>
            <a:r>
              <a:rPr lang="en-US" sz="900" dirty="0">
                <a:solidFill>
                  <a:srgbClr val="000000"/>
                </a:solidFill>
                <a:latin typeface="Cascadia Mono" panose="020B0609020000020004" pitchFamily="49" charset="0"/>
              </a:rPr>
              <a:t> | FR_REP_04 | </a:t>
            </a:r>
            <a:r>
              <a:rPr lang="en-US" sz="900" dirty="0">
                <a:solidFill>
                  <a:srgbClr val="7030A0"/>
                </a:solidFill>
                <a:latin typeface="Cascadia Mono" panose="020B0609020000020004" pitchFamily="49" charset="0"/>
              </a:rPr>
              <a:t>The </a:t>
            </a:r>
            <a:r>
              <a:rPr lang="en-US" sz="900" b="1" dirty="0">
                <a:solidFill>
                  <a:srgbClr val="7030A0"/>
                </a:solidFill>
                <a:latin typeface="Cascadia Mono" panose="020B0609020000020004" pitchFamily="49" charset="0"/>
              </a:rPr>
              <a:t>'</a:t>
            </a:r>
            <a:r>
              <a:rPr lang="en-US" sz="900" b="1" dirty="0" err="1">
                <a:solidFill>
                  <a:srgbClr val="7030A0"/>
                </a:solidFill>
                <a:latin typeface="Cascadia Mono" panose="020B0609020000020004" pitchFamily="49" charset="0"/>
              </a:rPr>
              <a:t>partyPointType</a:t>
            </a:r>
            <a:r>
              <a:rPr lang="en-US" sz="900" dirty="0">
                <a:solidFill>
                  <a:srgbClr val="7030A0"/>
                </a:solidFill>
                <a:latin typeface="Cascadia Mono" panose="020B0609020000020004" pitchFamily="49" charset="0"/>
              </a:rPr>
              <a:t>' was not found. </a:t>
            </a:r>
            <a:r>
              <a:rPr lang="en-US" sz="90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 has been </a:t>
            </a:r>
            <a:r>
              <a:rPr lang="en-US" sz="900" b="1" dirty="0">
                <a:solidFill>
                  <a:srgbClr val="000000"/>
                </a:solidFill>
                <a:latin typeface="Cascadia Mono" panose="020B0609020000020004" pitchFamily="49" charset="0"/>
              </a:rPr>
              <a:t>defined</a:t>
            </a:r>
            <a:r>
              <a:rPr lang="en-US" sz="900" dirty="0">
                <a:solidFill>
                  <a:srgbClr val="000000"/>
                </a:solidFill>
                <a:latin typeface="Cascadia Mono" panose="020B0609020000020004" pitchFamily="49" charset="0"/>
              </a:rPr>
              <a:t> as a party point type like:</a:t>
            </a:r>
          </a:p>
          <a:p>
            <a:pPr marL="0" indent="0">
              <a:buNone/>
            </a:pP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 Field          | Value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Title          | </a:t>
            </a:r>
            <a:r>
              <a:rPr lang="en-US" sz="900" dirty="0" err="1">
                <a:solidFill>
                  <a:srgbClr val="000000"/>
                </a:solidFill>
                <a:latin typeface="Cascadia Mono" panose="020B0609020000020004" pitchFamily="49" charset="0"/>
              </a:rPr>
              <a:t>SimpleOperationPoint</a:t>
            </a: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 State          | Inactive                             |</a:t>
            </a:r>
          </a:p>
          <a:p>
            <a:pPr marL="0" indent="0">
              <a:buNone/>
            </a:pPr>
            <a:r>
              <a:rPr lang="en-US" sz="900" b="1" dirty="0">
                <a:solidFill>
                  <a:srgbClr val="C00000"/>
                </a:solidFill>
                <a:latin typeface="Cascadia Mono" panose="020B0609020000020004" pitchFamily="49" charset="0"/>
              </a:rPr>
              <a:t>            | Id             | d4dd506a-4db4-48d0-b6d0-fa7387742f15 |</a:t>
            </a:r>
          </a:p>
          <a:p>
            <a:pPr marL="0" indent="0">
              <a:buNone/>
            </a:pPr>
            <a:r>
              <a:rPr lang="en-US" sz="1200" b="1" dirty="0">
                <a:solidFill>
                  <a:srgbClr val="0070C0"/>
                </a:solidFill>
                <a:latin typeface="Consolas" panose="020B0609020204030204" pitchFamily="49" charset="0"/>
              </a:rPr>
              <a:t>When</a:t>
            </a:r>
            <a:r>
              <a:rPr lang="en-US" sz="900" dirty="0">
                <a:solidFill>
                  <a:srgbClr val="000000"/>
                </a:solidFill>
                <a:latin typeface="Cascadia Mono" panose="020B0609020000020004" pitchFamily="49" charset="0"/>
              </a:rPr>
              <a:t> I delete the party point type: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900" dirty="0">
                <a:solidFill>
                  <a:srgbClr val="000000"/>
                </a:solidFill>
                <a:latin typeface="Cascadia Mono" panose="020B0609020000020004" pitchFamily="49" charset="0"/>
              </a:rPr>
              <a:t> I get exception like: </a:t>
            </a:r>
            <a:r>
              <a:rPr lang="en-US" sz="900" b="1" dirty="0">
                <a:solidFill>
                  <a:srgbClr val="000000"/>
                </a:solidFill>
                <a:latin typeface="Cascadia Mono" panose="020B0609020000020004" pitchFamily="49" charset="0"/>
              </a:rPr>
              <a:t>'</a:t>
            </a:r>
            <a:r>
              <a:rPr lang="en-US" sz="900" b="1" dirty="0">
                <a:solidFill>
                  <a:srgbClr val="C00000"/>
                </a:solidFill>
                <a:latin typeface="Cascadia Mono" panose="020B0609020000020004" pitchFamily="49" charset="0"/>
              </a:rPr>
              <a:t>PPTDeleteEm01</a:t>
            </a:r>
            <a:r>
              <a:rPr lang="en-US" sz="900" dirty="0">
                <a:solidFill>
                  <a:srgbClr val="000000"/>
                </a:solidFill>
                <a:latin typeface="Cascadia Mono" panose="020B0609020000020004" pitchFamily="49" charset="0"/>
              </a:rPr>
              <a:t>’</a:t>
            </a:r>
          </a:p>
          <a:p>
            <a:pPr marL="0" indent="0">
              <a:buNone/>
            </a:pPr>
            <a:r>
              <a:rPr lang="en-US" sz="1100" dirty="0">
                <a:solidFill>
                  <a:schemeClr val="tx1">
                    <a:lumMod val="65000"/>
                    <a:lumOff val="35000"/>
                  </a:schemeClr>
                </a:solidFill>
                <a:latin typeface="Consolas" panose="020B0609020204030204" pitchFamily="49" charset="0"/>
              </a:rPr>
              <a:t>//or </a:t>
            </a:r>
          </a:p>
          <a:p>
            <a:pPr marL="0" indent="0">
              <a:buNone/>
            </a:pPr>
            <a:r>
              <a:rPr lang="en-US" sz="1200" b="1" dirty="0">
                <a:solidFill>
                  <a:srgbClr val="0070C0"/>
                </a:solidFill>
                <a:latin typeface="Consolas" panose="020B0609020204030204" pitchFamily="49" charset="0"/>
              </a:rPr>
              <a:t>Then</a:t>
            </a:r>
            <a:r>
              <a:rPr lang="en-US" sz="900" dirty="0">
                <a:solidFill>
                  <a:srgbClr val="000000"/>
                </a:solidFill>
                <a:latin typeface="Cascadia Mono" panose="020B0609020000020004" pitchFamily="49" charset="0"/>
              </a:rPr>
              <a:t> I get exception with message: </a:t>
            </a:r>
            <a:r>
              <a:rPr lang="en-US" sz="900" i="1" dirty="0">
                <a:solidFill>
                  <a:srgbClr val="7030A0"/>
                </a:solidFill>
                <a:latin typeface="Cascadia Mono" panose="020B0609020000020004" pitchFamily="49" charset="0"/>
              </a:rPr>
              <a:t>‘The </a:t>
            </a:r>
            <a:r>
              <a:rPr lang="en-US" sz="900" b="1" i="1" dirty="0">
                <a:solidFill>
                  <a:srgbClr val="7030A0"/>
                </a:solidFill>
                <a:latin typeface="Cascadia Mono" panose="020B0609020000020004" pitchFamily="49" charset="0"/>
              </a:rPr>
              <a:t>'</a:t>
            </a:r>
            <a:r>
              <a:rPr lang="en-US" sz="900" b="1" i="1" dirty="0" err="1">
                <a:solidFill>
                  <a:srgbClr val="7030A0"/>
                </a:solidFill>
                <a:latin typeface="Cascadia Mono" panose="020B0609020000020004" pitchFamily="49" charset="0"/>
              </a:rPr>
              <a:t>partyPointType</a:t>
            </a:r>
            <a:r>
              <a:rPr lang="en-US" sz="900" i="1" dirty="0">
                <a:solidFill>
                  <a:srgbClr val="7030A0"/>
                </a:solidFill>
                <a:latin typeface="Cascadia Mono" panose="020B0609020000020004" pitchFamily="49" charset="0"/>
              </a:rPr>
              <a:t>' was not found.’</a:t>
            </a:r>
            <a:endParaRPr lang="en-US" sz="900" i="1" dirty="0">
              <a:solidFill>
                <a:srgbClr val="7030A0"/>
              </a:solidFill>
            </a:endParaRPr>
          </a:p>
        </p:txBody>
      </p:sp>
    </p:spTree>
    <p:extLst>
      <p:ext uri="{BB962C8B-B14F-4D97-AF65-F5344CB8AC3E}">
        <p14:creationId xmlns:p14="http://schemas.microsoft.com/office/powerpoint/2010/main" val="2417236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2787-CE88-EDFA-DED0-5E7D9E679918}"/>
              </a:ext>
            </a:extLst>
          </p:cNvPr>
          <p:cNvSpPr>
            <a:spLocks noGrp="1"/>
          </p:cNvSpPr>
          <p:nvPr>
            <p:ph type="title"/>
          </p:nvPr>
        </p:nvSpPr>
        <p:spPr/>
        <p:txBody>
          <a:bodyPr/>
          <a:lstStyle/>
          <a:p>
            <a:r>
              <a:rPr lang="en-US" b="1" dirty="0"/>
              <a:t>Reference to non-existent entity (2)</a:t>
            </a:r>
            <a:endParaRPr lang="en-US" dirty="0"/>
          </a:p>
        </p:txBody>
      </p:sp>
      <p:sp>
        <p:nvSpPr>
          <p:cNvPr id="3" name="Content Placeholder 2">
            <a:extLst>
              <a:ext uri="{FF2B5EF4-FFF2-40B4-BE49-F238E27FC236}">
                <a16:creationId xmlns:a16="http://schemas.microsoft.com/office/drawing/2014/main" id="{C8ADB68A-635A-0D1D-46D1-EC24C5D8BC28}"/>
              </a:ext>
            </a:extLst>
          </p:cNvPr>
          <p:cNvSpPr>
            <a:spLocks noGrp="1"/>
          </p:cNvSpPr>
          <p:nvPr>
            <p:ph idx="1"/>
          </p:nvPr>
        </p:nvSpPr>
        <p:spPr/>
        <p:txBody>
          <a:bodyPr>
            <a:normAutofit fontScale="92500" lnSpcReduction="20000"/>
          </a:bodyPr>
          <a:lstStyle/>
          <a:p>
            <a:pPr marL="0" indent="0">
              <a:buNone/>
            </a:pPr>
            <a:r>
              <a:rPr lang="it-IT" sz="1800" b="1" dirty="0"/>
              <a:t>Deletion scenario for deleted entity</a:t>
            </a:r>
            <a:r>
              <a:rPr lang="fa-IR" sz="1800" b="1" dirty="0"/>
              <a:t> : </a:t>
            </a:r>
          </a:p>
          <a:p>
            <a:pPr marL="0" indent="0">
              <a:buNone/>
            </a:pPr>
            <a:r>
              <a:rPr lang="en-US" sz="1200" b="1" dirty="0">
                <a:solidFill>
                  <a:srgbClr val="0070C0"/>
                </a:solidFill>
                <a:latin typeface="Consolas" panose="020B0609020204030204" pitchFamily="49" charset="0"/>
              </a:rPr>
              <a:t>Scenario: </a:t>
            </a:r>
            <a:r>
              <a:rPr lang="en-US" sz="1050" b="1" u="sng" dirty="0">
                <a:solidFill>
                  <a:srgbClr val="000000"/>
                </a:solidFill>
                <a:latin typeface="Cascadia Mono" panose="020B0609020000020004" pitchFamily="49" charset="0"/>
              </a:rPr>
              <a:t>Delete deleted </a:t>
            </a:r>
            <a:r>
              <a:rPr lang="en-US" sz="1050" dirty="0">
                <a:solidFill>
                  <a:srgbClr val="000000"/>
                </a:solidFill>
                <a:latin typeface="Cascadia Mono" panose="020B0609020000020004" pitchFamily="49" charset="0"/>
              </a:rPr>
              <a:t>party point type Exception  #1020</a:t>
            </a:r>
          </a:p>
          <a:p>
            <a:pPr marL="0" indent="0">
              <a:buNone/>
            </a:pPr>
            <a:r>
              <a:rPr lang="en-US" sz="1050" dirty="0">
                <a:solidFill>
                  <a:schemeClr val="tx1">
                    <a:lumMod val="50000"/>
                    <a:lumOff val="50000"/>
                  </a:schemeClr>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Some exception messages have been defined like:</a:t>
            </a:r>
          </a:p>
          <a:p>
            <a:pPr marL="0" indent="0">
              <a:buNone/>
            </a:pPr>
            <a:r>
              <a:rPr lang="en-US" sz="1050" b="1" dirty="0">
                <a:solidFill>
                  <a:srgbClr val="000000"/>
                </a:solidFill>
                <a:latin typeface="Cascadia Mono" panose="020B0609020000020004" pitchFamily="49" charset="0"/>
              </a:rPr>
              <a:t>            | #Key#         | code      | message                             </a:t>
            </a:r>
            <a:r>
              <a:rPr lang="en-US" sz="1050" dirty="0">
                <a:solidFill>
                  <a:srgbClr val="000000"/>
                </a:solidFill>
                <a:latin typeface="Cascadia Mono" panose="020B0609020000020004" pitchFamily="49" charset="0"/>
              </a:rPr>
              <a:t>|</a:t>
            </a:r>
          </a:p>
          <a:p>
            <a:pPr marL="0" indent="0">
              <a:buNone/>
            </a:pPr>
            <a:r>
              <a:rPr lang="en-US" sz="1050" dirty="0">
                <a:solidFill>
                  <a:srgbClr val="000000"/>
                </a:solidFill>
                <a:latin typeface="Cascadia Mono" panose="020B0609020000020004" pitchFamily="49" charset="0"/>
              </a:rPr>
              <a:t>            | </a:t>
            </a:r>
            <a:r>
              <a:rPr lang="en-US" sz="1050" b="1" dirty="0">
                <a:solidFill>
                  <a:srgbClr val="C00000"/>
                </a:solidFill>
                <a:latin typeface="Cascadia Mono" panose="020B0609020000020004" pitchFamily="49" charset="0"/>
              </a:rPr>
              <a:t>PPTDeleteEm01</a:t>
            </a:r>
            <a:r>
              <a:rPr lang="en-US" sz="1050" dirty="0">
                <a:solidFill>
                  <a:srgbClr val="000000"/>
                </a:solidFill>
                <a:latin typeface="Cascadia Mono" panose="020B0609020000020004" pitchFamily="49" charset="0"/>
              </a:rPr>
              <a:t> | FR_REP_04 | </a:t>
            </a:r>
            <a:r>
              <a:rPr lang="en-US" sz="1050" dirty="0">
                <a:solidFill>
                  <a:srgbClr val="7030A0"/>
                </a:solidFill>
                <a:latin typeface="Cascadia Mono" panose="020B0609020000020004" pitchFamily="49" charset="0"/>
              </a:rPr>
              <a:t>The '</a:t>
            </a:r>
            <a:r>
              <a:rPr lang="en-US" sz="1050" dirty="0" err="1">
                <a:solidFill>
                  <a:srgbClr val="7030A0"/>
                </a:solidFill>
                <a:latin typeface="Cascadia Mono" panose="020B0609020000020004" pitchFamily="49" charset="0"/>
              </a:rPr>
              <a:t>partyPointType</a:t>
            </a:r>
            <a:r>
              <a:rPr lang="en-US" sz="1050" dirty="0">
                <a:solidFill>
                  <a:srgbClr val="7030A0"/>
                </a:solidFill>
                <a:latin typeface="Cascadia Mono" panose="020B0609020000020004" pitchFamily="49" charset="0"/>
              </a:rPr>
              <a:t>' was not found. </a:t>
            </a: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registered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 like:</a:t>
            </a:r>
          </a:p>
          <a:p>
            <a:pPr marL="0" indent="0">
              <a:buNone/>
            </a:pPr>
            <a:r>
              <a:rPr lang="en-US" sz="1050" b="1" dirty="0">
                <a:solidFill>
                  <a:srgbClr val="000000"/>
                </a:solidFill>
                <a:latin typeface="Cascadia Mono" panose="020B0609020000020004" pitchFamily="49" charset="0"/>
              </a:rPr>
              <a:t>            | Field          | Value                         |</a:t>
            </a:r>
          </a:p>
          <a:p>
            <a:pPr marL="0" indent="0">
              <a:buNone/>
            </a:pPr>
            <a:r>
              <a:rPr lang="en-US" sz="1050" dirty="0">
                <a:solidFill>
                  <a:srgbClr val="000000"/>
                </a:solidFill>
                <a:latin typeface="Cascadia Mono" panose="020B0609020000020004" pitchFamily="49" charset="0"/>
              </a:rPr>
              <a:t>            | Title          | </a:t>
            </a:r>
            <a:r>
              <a:rPr lang="en-US" sz="1050" dirty="0" err="1">
                <a:solidFill>
                  <a:srgbClr val="000000"/>
                </a:solidFill>
                <a:latin typeface="Cascadia Mono" panose="020B0609020000020004" pitchFamily="49" charset="0"/>
              </a:rPr>
              <a:t>SimpleOperationPoint</a:t>
            </a:r>
            <a:r>
              <a:rPr lang="en-US" sz="1050" dirty="0">
                <a:solidFill>
                  <a:srgbClr val="000000"/>
                </a:solidFill>
                <a:latin typeface="Cascadia Mono" panose="020B0609020000020004" pitchFamily="49" charset="0"/>
              </a:rPr>
              <a:t>          |</a:t>
            </a:r>
          </a:p>
          <a:p>
            <a:pPr marL="0" indent="0">
              <a:buNone/>
            </a:pPr>
            <a:r>
              <a:rPr lang="en-US" sz="1050" dirty="0">
                <a:solidFill>
                  <a:srgbClr val="000000"/>
                </a:solidFill>
                <a:latin typeface="Cascadia Mono" panose="020B0609020000020004" pitchFamily="49" charset="0"/>
              </a:rPr>
              <a:t>            | State          | Inactive                      |</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deleted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When</a:t>
            </a:r>
            <a:r>
              <a:rPr lang="en-US" sz="1050" dirty="0">
                <a:solidFill>
                  <a:srgbClr val="000000"/>
                </a:solidFill>
                <a:latin typeface="Cascadia Mono" panose="020B0609020000020004" pitchFamily="49" charset="0"/>
              </a:rPr>
              <a:t> I delete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1050" dirty="0">
                <a:solidFill>
                  <a:srgbClr val="000000"/>
                </a:solidFill>
                <a:latin typeface="Cascadia Mono" panose="020B0609020000020004" pitchFamily="49" charset="0"/>
              </a:rPr>
              <a:t> I get exception like: </a:t>
            </a:r>
            <a:r>
              <a:rPr lang="en-US" sz="1050" b="1" dirty="0">
                <a:solidFill>
                  <a:srgbClr val="C00000"/>
                </a:solidFill>
                <a:latin typeface="Cascadia Mono" panose="020B0609020000020004" pitchFamily="49" charset="0"/>
              </a:rPr>
              <a:t>'PPTDeleteEm01’</a:t>
            </a:r>
          </a:p>
          <a:p>
            <a:pPr marL="0" indent="0">
              <a:buNone/>
            </a:pPr>
            <a:r>
              <a:rPr lang="en-US" sz="1050" dirty="0">
                <a:solidFill>
                  <a:schemeClr val="tx1">
                    <a:lumMod val="65000"/>
                    <a:lumOff val="35000"/>
                  </a:schemeClr>
                </a:solidFill>
                <a:latin typeface="Cascadia Mono" panose="020B0609020000020004" pitchFamily="49" charset="0"/>
              </a:rPr>
              <a:t>//or </a:t>
            </a:r>
          </a:p>
          <a:p>
            <a:pPr marL="0" indent="0">
              <a:buNone/>
            </a:pPr>
            <a:r>
              <a:rPr lang="en-US" sz="1200" b="1" dirty="0">
                <a:solidFill>
                  <a:srgbClr val="0070C0"/>
                </a:solidFill>
                <a:latin typeface="Consolas" panose="020B0609020204030204" pitchFamily="49" charset="0"/>
              </a:rPr>
              <a:t>Then</a:t>
            </a:r>
            <a:r>
              <a:rPr lang="en-US" sz="1050" dirty="0">
                <a:solidFill>
                  <a:srgbClr val="000000"/>
                </a:solidFill>
                <a:latin typeface="Cascadia Mono" panose="020B0609020000020004" pitchFamily="49" charset="0"/>
              </a:rPr>
              <a:t> I get exception with message: </a:t>
            </a:r>
            <a:r>
              <a:rPr lang="en-US" sz="1050" i="1" dirty="0">
                <a:solidFill>
                  <a:srgbClr val="7030A0"/>
                </a:solidFill>
                <a:latin typeface="Cascadia Mono" panose="020B0609020000020004" pitchFamily="49" charset="0"/>
              </a:rPr>
              <a:t>‘The '</a:t>
            </a:r>
            <a:r>
              <a:rPr lang="en-US" sz="1050" b="1" i="1" dirty="0" err="1">
                <a:solidFill>
                  <a:srgbClr val="7030A0"/>
                </a:solidFill>
                <a:latin typeface="Cascadia Mono" panose="020B0609020000020004" pitchFamily="49" charset="0"/>
              </a:rPr>
              <a:t>partyPointType</a:t>
            </a:r>
            <a:r>
              <a:rPr lang="en-US" sz="1050" i="1" dirty="0">
                <a:solidFill>
                  <a:srgbClr val="7030A0"/>
                </a:solidFill>
                <a:latin typeface="Cascadia Mono" panose="020B0609020000020004" pitchFamily="49" charset="0"/>
              </a:rPr>
              <a:t>' was not found.’</a:t>
            </a:r>
          </a:p>
          <a:p>
            <a:pPr marL="0" indent="0">
              <a:buNone/>
            </a:pPr>
            <a:endParaRPr lang="en-US" sz="1400" dirty="0"/>
          </a:p>
        </p:txBody>
      </p:sp>
    </p:spTree>
    <p:extLst>
      <p:ext uri="{BB962C8B-B14F-4D97-AF65-F5344CB8AC3E}">
        <p14:creationId xmlns:p14="http://schemas.microsoft.com/office/powerpoint/2010/main" val="3031763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1FAE-A601-A019-CE78-803CA396D06F}"/>
              </a:ext>
            </a:extLst>
          </p:cNvPr>
          <p:cNvSpPr>
            <a:spLocks noGrp="1"/>
          </p:cNvSpPr>
          <p:nvPr>
            <p:ph type="title"/>
          </p:nvPr>
        </p:nvSpPr>
        <p:spPr/>
        <p:txBody>
          <a:bodyPr/>
          <a:lstStyle/>
          <a:p>
            <a:r>
              <a:rPr lang="en-US" b="1" dirty="0"/>
              <a:t>Testing the Snapshot</a:t>
            </a:r>
          </a:p>
        </p:txBody>
      </p:sp>
      <p:sp>
        <p:nvSpPr>
          <p:cNvPr id="3" name="Content Placeholder 2">
            <a:extLst>
              <a:ext uri="{FF2B5EF4-FFF2-40B4-BE49-F238E27FC236}">
                <a16:creationId xmlns:a16="http://schemas.microsoft.com/office/drawing/2014/main" id="{F3568007-C79A-FA84-6317-AD37AC997EAF}"/>
              </a:ext>
            </a:extLst>
          </p:cNvPr>
          <p:cNvSpPr>
            <a:spLocks noGrp="1"/>
          </p:cNvSpPr>
          <p:nvPr>
            <p:ph idx="1"/>
          </p:nvPr>
        </p:nvSpPr>
        <p:spPr/>
        <p:txBody>
          <a:bodyPr>
            <a:normAutofit/>
          </a:bodyPr>
          <a:lstStyle/>
          <a:p>
            <a:pPr marL="0" indent="0">
              <a:buNone/>
            </a:pPr>
            <a:r>
              <a:rPr lang="en-US" sz="2000" dirty="0"/>
              <a:t>In general, to understand the final state of an entity, all its events must be executed to reach the last state, but in order to prevent this, a Snapshot is taken from the entity </a:t>
            </a:r>
          </a:p>
          <a:p>
            <a:pPr marL="0" indent="0">
              <a:buNone/>
            </a:pPr>
            <a:r>
              <a:rPr lang="en-US" sz="2000" dirty="0"/>
              <a:t>Snapshot is taken from the </a:t>
            </a:r>
            <a:r>
              <a:rPr lang="en-US" sz="2000" u="sng" dirty="0"/>
              <a:t>second operation </a:t>
            </a:r>
            <a:r>
              <a:rPr lang="en-US" sz="2000" dirty="0"/>
              <a:t>on the entity. Therefore, this issue does not happen when creating (Create or Register) the entity. </a:t>
            </a:r>
            <a:r>
              <a:rPr lang="en-US" sz="2000" dirty="0">
                <a:solidFill>
                  <a:srgbClr val="C00000"/>
                </a:solidFill>
              </a:rPr>
              <a:t>?</a:t>
            </a:r>
            <a:r>
              <a:rPr lang="en-US" sz="2000" dirty="0"/>
              <a:t> </a:t>
            </a:r>
            <a:r>
              <a:rPr lang="en-US" sz="2000" dirty="0">
                <a:solidFill>
                  <a:srgbClr val="C00000"/>
                </a:solidFill>
              </a:rPr>
              <a:t>(P.61)</a:t>
            </a:r>
          </a:p>
          <a:p>
            <a:pPr marL="0" indent="0">
              <a:buNone/>
            </a:pPr>
            <a:r>
              <a:rPr lang="en-US" sz="2000" dirty="0"/>
              <a:t>If for some reason the entity does not have an update operation, it must be done on another operation. Also, performing this operation </a:t>
            </a:r>
            <a:r>
              <a:rPr lang="en-US" sz="2000" u="sng" dirty="0"/>
              <a:t>only once </a:t>
            </a:r>
            <a:r>
              <a:rPr lang="en-US" sz="2000" dirty="0"/>
              <a:t>is enough.</a:t>
            </a:r>
          </a:p>
        </p:txBody>
      </p:sp>
    </p:spTree>
    <p:extLst>
      <p:ext uri="{BB962C8B-B14F-4D97-AF65-F5344CB8AC3E}">
        <p14:creationId xmlns:p14="http://schemas.microsoft.com/office/powerpoint/2010/main" val="494877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AFAB-60C8-C88B-333C-98F02DB141E0}"/>
              </a:ext>
            </a:extLst>
          </p:cNvPr>
          <p:cNvSpPr>
            <a:spLocks noGrp="1"/>
          </p:cNvSpPr>
          <p:nvPr>
            <p:ph type="title"/>
          </p:nvPr>
        </p:nvSpPr>
        <p:spPr/>
        <p:txBody>
          <a:bodyPr/>
          <a:lstStyle/>
          <a:p>
            <a:r>
              <a:rPr lang="en-US" b="1" dirty="0"/>
              <a:t>Calling a Scenario From Another Scenario</a:t>
            </a:r>
          </a:p>
        </p:txBody>
      </p:sp>
      <p:sp>
        <p:nvSpPr>
          <p:cNvPr id="3" name="Content Placeholder 2">
            <a:extLst>
              <a:ext uri="{FF2B5EF4-FFF2-40B4-BE49-F238E27FC236}">
                <a16:creationId xmlns:a16="http://schemas.microsoft.com/office/drawing/2014/main" id="{A0188453-E252-2F66-3FF2-B114AF93293C}"/>
              </a:ext>
            </a:extLst>
          </p:cNvPr>
          <p:cNvSpPr>
            <a:spLocks noGrp="1"/>
          </p:cNvSpPr>
          <p:nvPr>
            <p:ph idx="1"/>
          </p:nvPr>
        </p:nvSpPr>
        <p:spPr/>
        <p:txBody>
          <a:bodyPr>
            <a:normAutofit/>
          </a:bodyPr>
          <a:lstStyle/>
          <a:p>
            <a:pPr marL="0" indent="0">
              <a:buNone/>
            </a:pPr>
            <a:r>
              <a:rPr lang="en-US" sz="2000" dirty="0"/>
              <a:t>Some steps are common in several features and scenarios and must be written several times to avoid repetition, maintain integrity and ease of test maintenance, these steps are written in a common file and used in different scenarios. </a:t>
            </a:r>
            <a:r>
              <a:rPr lang="en-US" sz="2000" dirty="0">
                <a:solidFill>
                  <a:srgbClr val="C00000"/>
                </a:solidFill>
              </a:rPr>
              <a:t>(P.62)</a:t>
            </a:r>
          </a:p>
        </p:txBody>
      </p:sp>
    </p:spTree>
    <p:extLst>
      <p:ext uri="{BB962C8B-B14F-4D97-AF65-F5344CB8AC3E}">
        <p14:creationId xmlns:p14="http://schemas.microsoft.com/office/powerpoint/2010/main" val="3547370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AD23-9CBC-CAFD-FECF-F1BDF1973A2B}"/>
              </a:ext>
            </a:extLst>
          </p:cNvPr>
          <p:cNvSpPr>
            <a:spLocks noGrp="1"/>
          </p:cNvSpPr>
          <p:nvPr>
            <p:ph type="title"/>
          </p:nvPr>
        </p:nvSpPr>
        <p:spPr/>
        <p:txBody>
          <a:bodyPr/>
          <a:lstStyle/>
          <a:p>
            <a:r>
              <a:rPr lang="en-US" b="1" dirty="0"/>
              <a:t>Test Quality Control Checklists</a:t>
            </a:r>
          </a:p>
        </p:txBody>
      </p:sp>
      <p:sp>
        <p:nvSpPr>
          <p:cNvPr id="3" name="Content Placeholder 2">
            <a:extLst>
              <a:ext uri="{FF2B5EF4-FFF2-40B4-BE49-F238E27FC236}">
                <a16:creationId xmlns:a16="http://schemas.microsoft.com/office/drawing/2014/main" id="{FBDC28B4-3984-8295-9213-4392E6626A59}"/>
              </a:ext>
            </a:extLst>
          </p:cNvPr>
          <p:cNvSpPr>
            <a:spLocks noGrp="1"/>
          </p:cNvSpPr>
          <p:nvPr>
            <p:ph idx="1"/>
          </p:nvPr>
        </p:nvSpPr>
        <p:spPr>
          <a:xfrm>
            <a:off x="838200" y="1825625"/>
            <a:ext cx="10515600" cy="4851220"/>
          </a:xfrm>
        </p:spPr>
        <p:txBody>
          <a:bodyPr>
            <a:normAutofit lnSpcReduction="10000"/>
          </a:bodyPr>
          <a:lstStyle/>
          <a:p>
            <a:pPr marL="0" indent="0">
              <a:buNone/>
            </a:pPr>
            <a:r>
              <a:rPr lang="en-US" sz="1800" dirty="0"/>
              <a:t>In this section, various requirements that must be met in the test are given in the form of a checklist. Of course, compliance with many requirements is evaluated during </a:t>
            </a:r>
            <a:r>
              <a:rPr lang="en-US" sz="1800" b="1" dirty="0"/>
              <a:t>Gated Check-in </a:t>
            </a:r>
            <a:r>
              <a:rPr lang="en-US" sz="1800" dirty="0"/>
              <a:t>and using behavioral tests, but in general, there are the following requirements when writing tests.</a:t>
            </a:r>
          </a:p>
          <a:p>
            <a:pPr marL="0" indent="0">
              <a:buNone/>
            </a:pPr>
            <a:endParaRPr lang="en-US" sz="1800" dirty="0"/>
          </a:p>
          <a:p>
            <a:pPr marL="0" indent="0">
              <a:buNone/>
            </a:pPr>
            <a:r>
              <a:rPr lang="en-US" sz="1800" b="1" dirty="0"/>
              <a:t>Structural and conceptual requirements of tests :</a:t>
            </a:r>
          </a:p>
          <a:p>
            <a:r>
              <a:rPr lang="en-US" sz="1400" dirty="0">
                <a:solidFill>
                  <a:schemeClr val="tx1">
                    <a:lumMod val="75000"/>
                    <a:lumOff val="25000"/>
                  </a:schemeClr>
                </a:solidFill>
              </a:rPr>
              <a:t>The main object and related objects must be fully defined in the </a:t>
            </a:r>
            <a:r>
              <a:rPr lang="en-US" sz="1400" b="1" dirty="0">
                <a:solidFill>
                  <a:schemeClr val="tx1">
                    <a:lumMod val="75000"/>
                    <a:lumOff val="25000"/>
                  </a:schemeClr>
                </a:solidFill>
              </a:rPr>
              <a:t>Given</a:t>
            </a:r>
            <a:r>
              <a:rPr lang="en-US" sz="1400" dirty="0">
                <a:solidFill>
                  <a:schemeClr val="tx1">
                    <a:lumMod val="75000"/>
                    <a:lumOff val="25000"/>
                  </a:schemeClr>
                </a:solidFill>
              </a:rPr>
              <a:t> step of the test.</a:t>
            </a:r>
          </a:p>
          <a:p>
            <a:r>
              <a:rPr lang="en-US" sz="1400" dirty="0">
                <a:solidFill>
                  <a:schemeClr val="tx1">
                    <a:lumMod val="75000"/>
                    <a:lumOff val="25000"/>
                  </a:schemeClr>
                </a:solidFill>
              </a:rPr>
              <a:t>Attributes and objects are the same as the titles used in the model.</a:t>
            </a:r>
          </a:p>
          <a:p>
            <a:r>
              <a:rPr lang="en-US" sz="1400" dirty="0">
                <a:solidFill>
                  <a:schemeClr val="tx1">
                    <a:lumMod val="75000"/>
                    <a:lumOff val="25000"/>
                  </a:schemeClr>
                </a:solidFill>
              </a:rPr>
              <a:t>Titles of Attributes and Objects are used the same and correctly in all tests.</a:t>
            </a:r>
          </a:p>
          <a:p>
            <a:r>
              <a:rPr lang="en-US" sz="1400" b="1" dirty="0">
                <a:solidFill>
                  <a:schemeClr val="tx1">
                    <a:lumMod val="75000"/>
                    <a:lumOff val="25000"/>
                  </a:schemeClr>
                </a:solidFill>
              </a:rPr>
              <a:t>Key</a:t>
            </a:r>
            <a:r>
              <a:rPr lang="en-US" sz="1400" dirty="0">
                <a:solidFill>
                  <a:schemeClr val="tx1">
                    <a:lumMod val="75000"/>
                    <a:lumOff val="25000"/>
                  </a:schemeClr>
                </a:solidFill>
              </a:rPr>
              <a:t> titles are used in all the same tests.</a:t>
            </a:r>
          </a:p>
          <a:p>
            <a:r>
              <a:rPr lang="en-US" sz="1400" dirty="0">
                <a:solidFill>
                  <a:schemeClr val="tx1">
                    <a:lumMod val="75000"/>
                    <a:lumOff val="25000"/>
                  </a:schemeClr>
                </a:solidFill>
              </a:rPr>
              <a:t>All </a:t>
            </a:r>
            <a:r>
              <a:rPr lang="en-US" sz="1400" b="1" dirty="0">
                <a:solidFill>
                  <a:schemeClr val="tx1">
                    <a:lumMod val="75000"/>
                    <a:lumOff val="25000"/>
                  </a:schemeClr>
                </a:solidFill>
              </a:rPr>
              <a:t>keys</a:t>
            </a:r>
            <a:r>
              <a:rPr lang="en-US" sz="1400" dirty="0">
                <a:solidFill>
                  <a:schemeClr val="tx1">
                    <a:lumMod val="75000"/>
                    <a:lumOff val="25000"/>
                  </a:schemeClr>
                </a:solidFill>
              </a:rPr>
              <a:t> must be defined before they are used in the test.</a:t>
            </a:r>
          </a:p>
          <a:p>
            <a:r>
              <a:rPr lang="en-US" sz="1400" dirty="0">
                <a:solidFill>
                  <a:schemeClr val="tx1">
                    <a:lumMod val="75000"/>
                    <a:lumOff val="25000"/>
                  </a:schemeClr>
                </a:solidFill>
              </a:rPr>
              <a:t>The title of the test is correctly chosen and specifies the subject of the test accurately.</a:t>
            </a:r>
          </a:p>
          <a:p>
            <a:r>
              <a:rPr lang="en-US" sz="1400" dirty="0">
                <a:solidFill>
                  <a:schemeClr val="tx1">
                    <a:lumMod val="75000"/>
                    <a:lumOff val="25000"/>
                  </a:schemeClr>
                </a:solidFill>
              </a:rPr>
              <a:t>Error messages are understandable, relevant and defined according to standard messages.</a:t>
            </a:r>
          </a:p>
          <a:p>
            <a:r>
              <a:rPr lang="en-US" sz="1400" dirty="0">
                <a:solidFill>
                  <a:schemeClr val="tx1">
                    <a:lumMod val="75000"/>
                    <a:lumOff val="25000"/>
                  </a:schemeClr>
                </a:solidFill>
              </a:rPr>
              <a:t>All imaginable situations are considered for the scenario.</a:t>
            </a:r>
          </a:p>
          <a:p>
            <a:r>
              <a:rPr lang="en-US" sz="1400" dirty="0">
                <a:solidFill>
                  <a:schemeClr val="tx1">
                    <a:lumMod val="75000"/>
                    <a:lumOff val="25000"/>
                  </a:schemeClr>
                </a:solidFill>
              </a:rPr>
              <a:t>The literature used to write the test should be fluent and error-free.</a:t>
            </a:r>
          </a:p>
          <a:p>
            <a:r>
              <a:rPr lang="en-US" sz="1400" dirty="0">
                <a:solidFill>
                  <a:schemeClr val="tx1">
                    <a:lumMod val="75000"/>
                    <a:lumOff val="25000"/>
                  </a:schemeClr>
                </a:solidFill>
              </a:rPr>
              <a:t>Scenario Outline must have Example.</a:t>
            </a:r>
          </a:p>
          <a:p>
            <a:r>
              <a:rPr lang="en-US" sz="1400" dirty="0">
                <a:solidFill>
                  <a:schemeClr val="tx1">
                    <a:lumMod val="75000"/>
                    <a:lumOff val="25000"/>
                  </a:schemeClr>
                </a:solidFill>
              </a:rPr>
              <a:t>In writing tests, be careful that only business requirements should be considered and avoid those related to design and implementation.</a:t>
            </a:r>
          </a:p>
        </p:txBody>
      </p:sp>
    </p:spTree>
    <p:extLst>
      <p:ext uri="{BB962C8B-B14F-4D97-AF65-F5344CB8AC3E}">
        <p14:creationId xmlns:p14="http://schemas.microsoft.com/office/powerpoint/2010/main" val="14399249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4AE1-4F2C-ABCD-9D90-3FB78D883D5F}"/>
              </a:ext>
            </a:extLst>
          </p:cNvPr>
          <p:cNvSpPr>
            <a:spLocks noGrp="1"/>
          </p:cNvSpPr>
          <p:nvPr>
            <p:ph type="title"/>
          </p:nvPr>
        </p:nvSpPr>
        <p:spPr/>
        <p:txBody>
          <a:bodyPr/>
          <a:lstStyle/>
          <a:p>
            <a:r>
              <a:rPr lang="en-US" b="1" dirty="0"/>
              <a:t>Scenario: Use = in similar values</a:t>
            </a:r>
          </a:p>
        </p:txBody>
      </p:sp>
      <p:sp>
        <p:nvSpPr>
          <p:cNvPr id="3" name="Content Placeholder 2">
            <a:extLst>
              <a:ext uri="{FF2B5EF4-FFF2-40B4-BE49-F238E27FC236}">
                <a16:creationId xmlns:a16="http://schemas.microsoft.com/office/drawing/2014/main" id="{B1014FAB-6EA9-19C9-F448-60D237EB3A3C}"/>
              </a:ext>
            </a:extLst>
          </p:cNvPr>
          <p:cNvSpPr>
            <a:spLocks noGrp="1"/>
          </p:cNvSpPr>
          <p:nvPr>
            <p:ph idx="1"/>
          </p:nvPr>
        </p:nvSpPr>
        <p:spPr/>
        <p:txBody>
          <a:bodyPr>
            <a:normAutofit/>
          </a:bodyPr>
          <a:lstStyle/>
          <a:p>
            <a:pPr marL="0" indent="0">
              <a:buNone/>
            </a:pPr>
            <a:r>
              <a:rPr lang="en-US" sz="2400" dirty="0"/>
              <a:t>In some scenarios, some values need to be compared to perform the desired operation. In this case, there is no need to rewrite the values that do not change, and </a:t>
            </a:r>
            <a:r>
              <a:rPr lang="en-US" sz="2400" b="1" dirty="0"/>
              <a:t>“ = “ </a:t>
            </a:r>
            <a:r>
              <a:rPr lang="en-US" sz="2400" dirty="0"/>
              <a:t>can be used for their values. </a:t>
            </a:r>
            <a:r>
              <a:rPr lang="en-US" sz="2400" dirty="0">
                <a:solidFill>
                  <a:srgbClr val="C00000"/>
                </a:solidFill>
              </a:rPr>
              <a:t>(P.67)</a:t>
            </a:r>
          </a:p>
        </p:txBody>
      </p:sp>
    </p:spTree>
    <p:extLst>
      <p:ext uri="{BB962C8B-B14F-4D97-AF65-F5344CB8AC3E}">
        <p14:creationId xmlns:p14="http://schemas.microsoft.com/office/powerpoint/2010/main" val="179069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8F9C-E568-4B77-9BBD-840C848D47FA}"/>
              </a:ext>
            </a:extLst>
          </p:cNvPr>
          <p:cNvSpPr>
            <a:spLocks noGrp="1"/>
          </p:cNvSpPr>
          <p:nvPr>
            <p:ph type="title"/>
          </p:nvPr>
        </p:nvSpPr>
        <p:spPr/>
        <p:txBody>
          <a:bodyPr/>
          <a:lstStyle/>
          <a:p>
            <a:r>
              <a:rPr lang="en-US" b="1" dirty="0"/>
              <a:t>Scenario: Use #Not_Empty#</a:t>
            </a:r>
          </a:p>
        </p:txBody>
      </p:sp>
      <p:sp>
        <p:nvSpPr>
          <p:cNvPr id="3" name="Content Placeholder 2">
            <a:extLst>
              <a:ext uri="{FF2B5EF4-FFF2-40B4-BE49-F238E27FC236}">
                <a16:creationId xmlns:a16="http://schemas.microsoft.com/office/drawing/2014/main" id="{1D2D8C62-2F98-038F-4B35-0C87CD512089}"/>
              </a:ext>
            </a:extLst>
          </p:cNvPr>
          <p:cNvSpPr>
            <a:spLocks noGrp="1"/>
          </p:cNvSpPr>
          <p:nvPr>
            <p:ph idx="1"/>
          </p:nvPr>
        </p:nvSpPr>
        <p:spPr/>
        <p:txBody>
          <a:bodyPr>
            <a:normAutofit/>
          </a:bodyPr>
          <a:lstStyle/>
          <a:p>
            <a:pPr marL="0" indent="0">
              <a:buNone/>
            </a:pPr>
            <a:r>
              <a:rPr lang="en-US" sz="2400" dirty="0"/>
              <a:t>In some scenarios, there are features that must be set after the operation, but considering that the value is not known at the time of testing, </a:t>
            </a:r>
            <a:r>
              <a:rPr lang="en-US" sz="2400" b="1" dirty="0"/>
              <a:t>#Not_Empty# </a:t>
            </a:r>
            <a:r>
              <a:rPr lang="en-US" sz="2400" dirty="0"/>
              <a:t>can be used instead so that the programmer knows the value of this feature after performing the relevant operation Can not be empty. </a:t>
            </a:r>
            <a:r>
              <a:rPr lang="en-US" sz="2400" dirty="0">
                <a:solidFill>
                  <a:srgbClr val="C00000"/>
                </a:solidFill>
              </a:rPr>
              <a:t>(P.67)</a:t>
            </a:r>
          </a:p>
        </p:txBody>
      </p:sp>
    </p:spTree>
    <p:extLst>
      <p:ext uri="{BB962C8B-B14F-4D97-AF65-F5344CB8AC3E}">
        <p14:creationId xmlns:p14="http://schemas.microsoft.com/office/powerpoint/2010/main" val="35816217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7B7A-A641-AD2F-60DF-ED9E1C3B66DD}"/>
              </a:ext>
            </a:extLst>
          </p:cNvPr>
          <p:cNvSpPr>
            <a:spLocks noGrp="1"/>
          </p:cNvSpPr>
          <p:nvPr>
            <p:ph type="title"/>
          </p:nvPr>
        </p:nvSpPr>
        <p:spPr/>
        <p:txBody>
          <a:bodyPr/>
          <a:lstStyle/>
          <a:p>
            <a:r>
              <a:rPr lang="en-US" b="1" dirty="0"/>
              <a:t>Scenario: Reference to </a:t>
            </a:r>
            <a:br>
              <a:rPr lang="en-US" b="1" dirty="0"/>
            </a:br>
            <a:r>
              <a:rPr lang="en-US" sz="3200" b="1" dirty="0"/>
              <a:t>The Properties Independently</a:t>
            </a:r>
            <a:endParaRPr lang="en-US" b="1" dirty="0"/>
          </a:p>
        </p:txBody>
      </p:sp>
      <p:sp>
        <p:nvSpPr>
          <p:cNvPr id="3" name="Content Placeholder 2">
            <a:extLst>
              <a:ext uri="{FF2B5EF4-FFF2-40B4-BE49-F238E27FC236}">
                <a16:creationId xmlns:a16="http://schemas.microsoft.com/office/drawing/2014/main" id="{FBE25B27-E67D-96E1-4967-16DFA6945701}"/>
              </a:ext>
            </a:extLst>
          </p:cNvPr>
          <p:cNvSpPr>
            <a:spLocks noGrp="1"/>
          </p:cNvSpPr>
          <p:nvPr>
            <p:ph idx="1"/>
          </p:nvPr>
        </p:nvSpPr>
        <p:spPr/>
        <p:txBody>
          <a:bodyPr/>
          <a:lstStyle/>
          <a:p>
            <a:pPr marL="0" indent="0">
              <a:buNone/>
            </a:pPr>
            <a:r>
              <a:rPr lang="en-US" sz="2400" dirty="0"/>
              <a:t>After defining the entities, their attributes can be referenced independently.</a:t>
            </a:r>
          </a:p>
          <a:p>
            <a:pPr marL="0" marR="0" indent="0">
              <a:lnSpc>
                <a:spcPct val="150000"/>
              </a:lnSpc>
              <a:spcBef>
                <a:spcPts val="0"/>
              </a:spcBef>
              <a:spcAft>
                <a:spcPts val="0"/>
              </a:spcAft>
              <a:buNone/>
            </a:pPr>
            <a:r>
              <a:rPr lang="en-US" sz="1800" kern="1200" dirty="0">
                <a:solidFill>
                  <a:schemeClr val="bg2">
                    <a:lumMod val="50000"/>
                  </a:schemeClr>
                </a:solidFill>
                <a:effectLst/>
                <a:latin typeface="Consolas" panose="020B0609020204030204" pitchFamily="49" charset="0"/>
                <a:ea typeface="Times New Roman" panose="02020603050405020304" pitchFamily="18" charset="0"/>
                <a:cs typeface="B Lotus"/>
              </a:rPr>
              <a:t>e.g. </a:t>
            </a: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dirty="0">
                <a:effectLst/>
                <a:latin typeface="Calibri" panose="020F0502020204030204" pitchFamily="34" charset="0"/>
                <a:ea typeface="Times New Roman" panose="02020603050405020304" pitchFamily="18" charset="0"/>
                <a:cs typeface="B Lotus"/>
              </a:rPr>
              <a:t>Some money have been defined as </a:t>
            </a:r>
            <a:r>
              <a:rPr lang="en-US" sz="1800" kern="1200" dirty="0">
                <a:solidFill>
                  <a:srgbClr val="C55A11"/>
                </a:solidFill>
                <a:effectLst/>
                <a:latin typeface="Calibri" panose="020F0502020204030204" pitchFamily="34" charset="0"/>
                <a:ea typeface="Times New Roman" panose="02020603050405020304" pitchFamily="18" charset="0"/>
                <a:cs typeface="B Lotus"/>
              </a:rPr>
              <a:t>'balance'</a:t>
            </a:r>
            <a:r>
              <a:rPr lang="en-US" sz="1800" kern="1200" dirty="0">
                <a:solidFill>
                  <a:srgbClr val="C55A11"/>
                </a:solidFill>
                <a:effectLst/>
                <a:latin typeface="Consolas" panose="020B0609020204030204" pitchFamily="49" charset="0"/>
                <a:ea typeface="Times New Roman" panose="02020603050405020304" pitchFamily="18" charset="0"/>
                <a:cs typeface="B Lotus"/>
              </a:rPr>
              <a:t> </a:t>
            </a:r>
            <a:r>
              <a:rPr lang="en-US" sz="1800" dirty="0">
                <a:effectLst/>
                <a:latin typeface="Calibri" panose="020F0502020204030204" pitchFamily="34" charset="0"/>
                <a:ea typeface="Times New Roman" panose="02020603050405020304" pitchFamily="18" charset="0"/>
                <a:cs typeface="B Lotus"/>
              </a:rPr>
              <a:t>like:</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#Key#     | amount | currency|</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balance01 | 100    | USD     |</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balance02 | 1000   | IRR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balance03 | 2000   | EUR     |</a:t>
            </a:r>
          </a:p>
          <a:p>
            <a:pPr marL="0" indent="0">
              <a:lnSpc>
                <a:spcPct val="100000"/>
              </a:lnSpc>
              <a:buNone/>
            </a:pPr>
            <a:endParaRPr lang="en-US" sz="1800" dirty="0">
              <a:latin typeface="Consolas" panose="020B0609020204030204" pitchFamily="49" charset="0"/>
            </a:endParaRPr>
          </a:p>
          <a:p>
            <a:pPr marL="0" indent="0">
              <a:lnSpc>
                <a:spcPct val="100000"/>
              </a:lnSpc>
              <a:buNone/>
            </a:pPr>
            <a:r>
              <a:rPr lang="en-US" sz="1600" dirty="0"/>
              <a:t>Reference to the attribute amount</a:t>
            </a:r>
            <a:r>
              <a:rPr lang="fa-IR" sz="1600" dirty="0"/>
              <a:t> </a:t>
            </a:r>
            <a:r>
              <a:rPr lang="en-US" sz="1600" dirty="0"/>
              <a:t>in the balance02</a:t>
            </a:r>
            <a:r>
              <a:rPr lang="fa-IR" sz="1600" dirty="0"/>
              <a:t> </a:t>
            </a:r>
            <a:r>
              <a:rPr lang="fa-IR" sz="1100" b="1" dirty="0">
                <a:latin typeface="Consolas" panose="020B0609020204030204" pitchFamily="49" charset="0"/>
              </a:rPr>
              <a:t>: </a:t>
            </a:r>
            <a:r>
              <a:rPr lang="en-US" sz="16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‘balance02.amount‘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nSpc>
                <a:spcPct val="150000"/>
              </a:lnSpc>
              <a:buNone/>
            </a:pPr>
            <a:endParaRPr lang="en-US" dirty="0"/>
          </a:p>
        </p:txBody>
      </p:sp>
    </p:spTree>
    <p:extLst>
      <p:ext uri="{BB962C8B-B14F-4D97-AF65-F5344CB8AC3E}">
        <p14:creationId xmlns:p14="http://schemas.microsoft.com/office/powerpoint/2010/main" val="158975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2D12-BF2F-6113-60CA-2E8BCB301D04}"/>
              </a:ext>
            </a:extLst>
          </p:cNvPr>
          <p:cNvSpPr>
            <a:spLocks noGrp="1"/>
          </p:cNvSpPr>
          <p:nvPr>
            <p:ph type="title"/>
          </p:nvPr>
        </p:nvSpPr>
        <p:spPr/>
        <p:txBody>
          <a:bodyPr/>
          <a:lstStyle/>
          <a:p>
            <a:r>
              <a:rPr lang="en-US" b="1" dirty="0"/>
              <a:t>Gherkin Syntax : Summary</a:t>
            </a:r>
          </a:p>
        </p:txBody>
      </p:sp>
      <p:graphicFrame>
        <p:nvGraphicFramePr>
          <p:cNvPr id="5" name="Table 4">
            <a:extLst>
              <a:ext uri="{FF2B5EF4-FFF2-40B4-BE49-F238E27FC236}">
                <a16:creationId xmlns:a16="http://schemas.microsoft.com/office/drawing/2014/main" id="{7E150170-232C-833B-6F01-D17DC44CDE0A}"/>
              </a:ext>
            </a:extLst>
          </p:cNvPr>
          <p:cNvGraphicFramePr>
            <a:graphicFrameLocks noGrp="1"/>
          </p:cNvGraphicFramePr>
          <p:nvPr>
            <p:extLst>
              <p:ext uri="{D42A27DB-BD31-4B8C-83A1-F6EECF244321}">
                <p14:modId xmlns:p14="http://schemas.microsoft.com/office/powerpoint/2010/main" val="1091525148"/>
              </p:ext>
            </p:extLst>
          </p:nvPr>
        </p:nvGraphicFramePr>
        <p:xfrm>
          <a:off x="1362075" y="1948391"/>
          <a:ext cx="8712201" cy="3685539"/>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3496967973"/>
                    </a:ext>
                  </a:extLst>
                </a:gridCol>
                <a:gridCol w="2904067">
                  <a:extLst>
                    <a:ext uri="{9D8B030D-6E8A-4147-A177-3AD203B41FA5}">
                      <a16:colId xmlns:a16="http://schemas.microsoft.com/office/drawing/2014/main" val="2367095893"/>
                    </a:ext>
                  </a:extLst>
                </a:gridCol>
                <a:gridCol w="2904067">
                  <a:extLst>
                    <a:ext uri="{9D8B030D-6E8A-4147-A177-3AD203B41FA5}">
                      <a16:colId xmlns:a16="http://schemas.microsoft.com/office/drawing/2014/main" val="2317622786"/>
                    </a:ext>
                  </a:extLst>
                </a:gridCol>
              </a:tblGrid>
              <a:tr h="436033">
                <a:tc gridSpan="3">
                  <a:txBody>
                    <a:bodyPr/>
                    <a:lstStyle/>
                    <a:p>
                      <a:pPr algn="ctr"/>
                      <a:r>
                        <a:rPr lang="en-US" sz="2400" dirty="0"/>
                        <a:t>Gherkin Syntax</a:t>
                      </a:r>
                    </a:p>
                  </a:txBody>
                  <a:tcPr/>
                </a:tc>
                <a:tc hMerge="1">
                  <a:txBody>
                    <a:bodyPr/>
                    <a:lstStyle/>
                    <a:p>
                      <a:endParaRPr lang="en-US" dirty="0"/>
                    </a:p>
                  </a:txBody>
                  <a:tcPr/>
                </a:tc>
                <a:tc hMerge="1">
                  <a:txBody>
                    <a:bodyPr/>
                    <a:lstStyle/>
                    <a:p>
                      <a:pPr algn="ctr"/>
                      <a:endParaRPr lang="en-US" sz="2400" dirty="0"/>
                    </a:p>
                  </a:txBody>
                  <a:tcPr/>
                </a:tc>
                <a:extLst>
                  <a:ext uri="{0D108BD9-81ED-4DB2-BD59-A6C34878D82A}">
                    <a16:rowId xmlns:a16="http://schemas.microsoft.com/office/drawing/2014/main" val="2452443017"/>
                  </a:ext>
                </a:extLst>
              </a:tr>
              <a:tr h="436033">
                <a:tc>
                  <a:txBody>
                    <a:bodyPr/>
                    <a:lstStyle/>
                    <a:p>
                      <a:pPr algn="ctr"/>
                      <a:r>
                        <a:rPr lang="en-US" sz="2000" b="1" dirty="0"/>
                        <a:t>Keyword</a:t>
                      </a:r>
                    </a:p>
                  </a:txBody>
                  <a:tcPr/>
                </a:tc>
                <a:tc>
                  <a:txBody>
                    <a:bodyPr/>
                    <a:lstStyle/>
                    <a:p>
                      <a:pPr algn="ctr"/>
                      <a:r>
                        <a:rPr lang="en-US" sz="2000" b="1" dirty="0"/>
                        <a:t>Description</a:t>
                      </a:r>
                    </a:p>
                  </a:txBody>
                  <a:tcPr/>
                </a:tc>
                <a:tc>
                  <a:txBody>
                    <a:bodyPr/>
                    <a:lstStyle/>
                    <a:p>
                      <a:pPr algn="ctr"/>
                      <a:r>
                        <a:rPr lang="en-US" sz="2000" b="1" dirty="0"/>
                        <a:t>Per feature file</a:t>
                      </a:r>
                    </a:p>
                  </a:txBody>
                  <a:tcPr/>
                </a:tc>
                <a:extLst>
                  <a:ext uri="{0D108BD9-81ED-4DB2-BD59-A6C34878D82A}">
                    <a16:rowId xmlns:a16="http://schemas.microsoft.com/office/drawing/2014/main" val="4108740577"/>
                  </a:ext>
                </a:extLst>
              </a:tr>
              <a:tr h="436033">
                <a:tc>
                  <a:txBody>
                    <a:bodyPr/>
                    <a:lstStyle/>
                    <a:p>
                      <a:pPr algn="ctr"/>
                      <a:r>
                        <a:rPr lang="en-US" b="1" dirty="0"/>
                        <a:t>Feature</a:t>
                      </a:r>
                    </a:p>
                  </a:txBody>
                  <a:tcPr/>
                </a:tc>
                <a:tc>
                  <a:txBody>
                    <a:bodyPr/>
                    <a:lstStyle/>
                    <a:p>
                      <a:pPr algn="ctr"/>
                      <a:r>
                        <a:rPr lang="en-US" dirty="0"/>
                        <a:t>The title of the scenario , Grouping scenarios</a:t>
                      </a:r>
                    </a:p>
                  </a:txBody>
                  <a:tcPr/>
                </a:tc>
                <a:tc>
                  <a:txBody>
                    <a:bodyPr/>
                    <a:lstStyle/>
                    <a:p>
                      <a:pPr algn="ctr"/>
                      <a:r>
                        <a:rPr lang="en-US" dirty="0"/>
                        <a:t>1</a:t>
                      </a:r>
                    </a:p>
                  </a:txBody>
                  <a:tcPr/>
                </a:tc>
                <a:extLst>
                  <a:ext uri="{0D108BD9-81ED-4DB2-BD59-A6C34878D82A}">
                    <a16:rowId xmlns:a16="http://schemas.microsoft.com/office/drawing/2014/main" val="599650509"/>
                  </a:ext>
                </a:extLst>
              </a:tr>
              <a:tr h="436033">
                <a:tc>
                  <a:txBody>
                    <a:bodyPr/>
                    <a:lstStyle/>
                    <a:p>
                      <a:pPr algn="ctr"/>
                      <a:r>
                        <a:rPr lang="en-US" b="1" dirty="0"/>
                        <a:t>Scenario / Example</a:t>
                      </a:r>
                    </a:p>
                  </a:txBody>
                  <a:tcPr/>
                </a:tc>
                <a:tc>
                  <a:txBody>
                    <a:bodyPr/>
                    <a:lstStyle/>
                    <a:p>
                      <a:pPr algn="ctr"/>
                      <a:r>
                        <a:rPr lang="en-US" dirty="0"/>
                        <a:t>The Description of the scenario</a:t>
                      </a:r>
                    </a:p>
                  </a:txBody>
                  <a:tcPr/>
                </a:tc>
                <a:tc>
                  <a:txBody>
                    <a:bodyPr/>
                    <a:lstStyle/>
                    <a:p>
                      <a:pPr algn="ctr"/>
                      <a:r>
                        <a:rPr lang="en-US" dirty="0"/>
                        <a:t>1..n</a:t>
                      </a:r>
                    </a:p>
                  </a:txBody>
                  <a:tcPr/>
                </a:tc>
                <a:extLst>
                  <a:ext uri="{0D108BD9-81ED-4DB2-BD59-A6C34878D82A}">
                    <a16:rowId xmlns:a16="http://schemas.microsoft.com/office/drawing/2014/main" val="1951261760"/>
                  </a:ext>
                </a:extLst>
              </a:tr>
              <a:tr h="436033">
                <a:tc>
                  <a:txBody>
                    <a:bodyPr/>
                    <a:lstStyle/>
                    <a:p>
                      <a:pPr algn="ctr"/>
                      <a:r>
                        <a:rPr lang="en-US" b="1" dirty="0"/>
                        <a:t>Given</a:t>
                      </a:r>
                    </a:p>
                  </a:txBody>
                  <a:tcPr/>
                </a:tc>
                <a:tc>
                  <a:txBody>
                    <a:bodyPr/>
                    <a:lstStyle/>
                    <a:p>
                      <a:pPr algn="ctr"/>
                      <a:r>
                        <a:rPr lang="en-US" dirty="0"/>
                        <a:t>[Precondition or background]</a:t>
                      </a:r>
                    </a:p>
                  </a:txBody>
                  <a:tcPr/>
                </a:tc>
                <a:tc>
                  <a:txBody>
                    <a:bodyPr/>
                    <a:lstStyle/>
                    <a:p>
                      <a:pPr algn="ctr"/>
                      <a:r>
                        <a:rPr lang="en-US" dirty="0"/>
                        <a:t>1..n(using </a:t>
                      </a:r>
                      <a:r>
                        <a:rPr lang="en-US" b="1" dirty="0"/>
                        <a:t>And</a:t>
                      </a:r>
                      <a:r>
                        <a:rPr lang="en-US" dirty="0"/>
                        <a:t> in next line)</a:t>
                      </a:r>
                    </a:p>
                  </a:txBody>
                  <a:tcPr/>
                </a:tc>
                <a:extLst>
                  <a:ext uri="{0D108BD9-81ED-4DB2-BD59-A6C34878D82A}">
                    <a16:rowId xmlns:a16="http://schemas.microsoft.com/office/drawing/2014/main" val="1596302668"/>
                  </a:ext>
                </a:extLst>
              </a:tr>
              <a:tr h="436033">
                <a:tc>
                  <a:txBody>
                    <a:bodyPr/>
                    <a:lstStyle/>
                    <a:p>
                      <a:pPr algn="ctr"/>
                      <a:r>
                        <a:rPr lang="en-US" b="1" dirty="0"/>
                        <a:t>When</a:t>
                      </a:r>
                    </a:p>
                  </a:txBody>
                  <a:tcPr/>
                </a:tc>
                <a:tc>
                  <a:txBody>
                    <a:bodyPr/>
                    <a:lstStyle/>
                    <a:p>
                      <a:pPr algn="ctr"/>
                      <a:r>
                        <a:rPr lang="en-US" dirty="0"/>
                        <a:t>[Event or trigger]</a:t>
                      </a:r>
                    </a:p>
                  </a:txBody>
                  <a:tcPr/>
                </a:tc>
                <a:tc>
                  <a:txBody>
                    <a:bodyPr/>
                    <a:lstStyle/>
                    <a:p>
                      <a:pPr algn="ctr"/>
                      <a:r>
                        <a:rPr lang="en-US" dirty="0"/>
                        <a:t>1..n</a:t>
                      </a:r>
                    </a:p>
                  </a:txBody>
                  <a:tcPr/>
                </a:tc>
                <a:extLst>
                  <a:ext uri="{0D108BD9-81ED-4DB2-BD59-A6C34878D82A}">
                    <a16:rowId xmlns:a16="http://schemas.microsoft.com/office/drawing/2014/main" val="4145770716"/>
                  </a:ext>
                </a:extLst>
              </a:tr>
              <a:tr h="436033">
                <a:tc>
                  <a:txBody>
                    <a:bodyPr/>
                    <a:lstStyle/>
                    <a:p>
                      <a:pPr algn="ctr"/>
                      <a:r>
                        <a:rPr lang="en-US" b="1" dirty="0"/>
                        <a:t>Then</a:t>
                      </a:r>
                    </a:p>
                  </a:txBody>
                  <a:tcPr/>
                </a:tc>
                <a:tc>
                  <a:txBody>
                    <a:bodyPr/>
                    <a:lstStyle/>
                    <a:p>
                      <a:pPr algn="ctr"/>
                      <a:r>
                        <a:rPr lang="en-US" dirty="0"/>
                        <a:t>[Expected output]</a:t>
                      </a:r>
                    </a:p>
                  </a:txBody>
                  <a:tcPr/>
                </a:tc>
                <a:tc>
                  <a:txBody>
                    <a:bodyPr/>
                    <a:lstStyle/>
                    <a:p>
                      <a:pPr algn="ctr"/>
                      <a:r>
                        <a:rPr lang="en-US" dirty="0"/>
                        <a:t>1..n</a:t>
                      </a:r>
                    </a:p>
                  </a:txBody>
                  <a:tcPr/>
                </a:tc>
                <a:extLst>
                  <a:ext uri="{0D108BD9-81ED-4DB2-BD59-A6C34878D82A}">
                    <a16:rowId xmlns:a16="http://schemas.microsoft.com/office/drawing/2014/main" val="279042286"/>
                  </a:ext>
                </a:extLst>
              </a:tr>
            </a:tbl>
          </a:graphicData>
        </a:graphic>
      </p:graphicFrame>
    </p:spTree>
    <p:extLst>
      <p:ext uri="{BB962C8B-B14F-4D97-AF65-F5344CB8AC3E}">
        <p14:creationId xmlns:p14="http://schemas.microsoft.com/office/powerpoint/2010/main" val="124797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0EE8-1C5F-4FE7-FF8C-0CC75AECC6C5}"/>
              </a:ext>
            </a:extLst>
          </p:cNvPr>
          <p:cNvSpPr>
            <a:spLocks noGrp="1"/>
          </p:cNvSpPr>
          <p:nvPr>
            <p:ph type="title"/>
          </p:nvPr>
        </p:nvSpPr>
        <p:spPr/>
        <p:txBody>
          <a:bodyPr/>
          <a:lstStyle/>
          <a:p>
            <a:r>
              <a:rPr lang="en-US" b="1" i="0" dirty="0">
                <a:solidFill>
                  <a:srgbClr val="363636"/>
                </a:solidFill>
                <a:effectLst/>
              </a:rPr>
              <a:t>Step Arguments</a:t>
            </a:r>
            <a:endParaRPr lang="en-US" dirty="0"/>
          </a:p>
        </p:txBody>
      </p:sp>
      <p:sp>
        <p:nvSpPr>
          <p:cNvPr id="3" name="Content Placeholder 2">
            <a:extLst>
              <a:ext uri="{FF2B5EF4-FFF2-40B4-BE49-F238E27FC236}">
                <a16:creationId xmlns:a16="http://schemas.microsoft.com/office/drawing/2014/main" id="{2261EB11-5181-F1BB-B56D-445C76E582E2}"/>
              </a:ext>
            </a:extLst>
          </p:cNvPr>
          <p:cNvSpPr>
            <a:spLocks noGrp="1"/>
          </p:cNvSpPr>
          <p:nvPr>
            <p:ph idx="1"/>
          </p:nvPr>
        </p:nvSpPr>
        <p:spPr/>
        <p:txBody>
          <a:bodyPr/>
          <a:lstStyle/>
          <a:p>
            <a:pPr marL="0" indent="0">
              <a:buNone/>
            </a:pPr>
            <a:r>
              <a:rPr lang="en-US" sz="2800" i="0" dirty="0">
                <a:solidFill>
                  <a:srgbClr val="363636"/>
                </a:solidFill>
                <a:effectLst/>
              </a:rPr>
              <a:t>In some cases you might want to pass more data to a step than fits on a single line. </a:t>
            </a:r>
          </a:p>
          <a:p>
            <a:pPr marL="0" indent="0">
              <a:buNone/>
            </a:pPr>
            <a:r>
              <a:rPr lang="en-US" sz="2800" i="0" dirty="0">
                <a:solidFill>
                  <a:srgbClr val="363636"/>
                </a:solidFill>
                <a:effectLst/>
              </a:rPr>
              <a:t>For this purpose Gherkin has </a:t>
            </a:r>
            <a:r>
              <a:rPr lang="en-US" sz="2800" b="1" i="0" u="sng" dirty="0">
                <a:solidFill>
                  <a:srgbClr val="363636"/>
                </a:solidFill>
                <a:effectLst/>
              </a:rPr>
              <a:t>Doc Strings </a:t>
            </a:r>
            <a:r>
              <a:rPr lang="en-US" sz="2800" i="0" dirty="0">
                <a:solidFill>
                  <a:srgbClr val="363636"/>
                </a:solidFill>
                <a:effectLst/>
              </a:rPr>
              <a:t>and </a:t>
            </a:r>
            <a:r>
              <a:rPr lang="en-US" sz="2800" b="1" i="0" u="sng" dirty="0">
                <a:solidFill>
                  <a:srgbClr val="363636"/>
                </a:solidFill>
                <a:effectLst/>
              </a:rPr>
              <a:t>Data Tables</a:t>
            </a:r>
            <a:r>
              <a:rPr lang="en-US" sz="2800" i="0" dirty="0">
                <a:solidFill>
                  <a:srgbClr val="363636"/>
                </a:solidFill>
                <a:effectLst/>
              </a:rPr>
              <a:t>.</a:t>
            </a:r>
          </a:p>
          <a:p>
            <a:endParaRPr lang="en-US" dirty="0"/>
          </a:p>
        </p:txBody>
      </p:sp>
    </p:spTree>
    <p:extLst>
      <p:ext uri="{BB962C8B-B14F-4D97-AF65-F5344CB8AC3E}">
        <p14:creationId xmlns:p14="http://schemas.microsoft.com/office/powerpoint/2010/main" val="215259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A1AE-0314-9152-1605-6A8E54FAADF4}"/>
              </a:ext>
            </a:extLst>
          </p:cNvPr>
          <p:cNvSpPr>
            <a:spLocks noGrp="1"/>
          </p:cNvSpPr>
          <p:nvPr>
            <p:ph type="title"/>
          </p:nvPr>
        </p:nvSpPr>
        <p:spPr/>
        <p:txBody>
          <a:bodyPr>
            <a:normAutofit fontScale="90000"/>
          </a:bodyPr>
          <a:lstStyle/>
          <a:p>
            <a:br>
              <a:rPr lang="en-US" b="1" i="0" dirty="0">
                <a:solidFill>
                  <a:srgbClr val="363636"/>
                </a:solidFill>
                <a:effectLst/>
              </a:rPr>
            </a:br>
            <a:br>
              <a:rPr lang="en-US" b="1" i="0" dirty="0">
                <a:solidFill>
                  <a:srgbClr val="363636"/>
                </a:solidFill>
                <a:effectLst/>
              </a:rPr>
            </a:br>
            <a:r>
              <a:rPr lang="en-US" b="1" i="0" dirty="0">
                <a:solidFill>
                  <a:srgbClr val="363636"/>
                </a:solidFill>
                <a:effectLst/>
              </a:rPr>
              <a:t>Step Arguments : Doc Strings</a:t>
            </a:r>
            <a:br>
              <a:rPr lang="en-US" b="1" i="0" dirty="0">
                <a:solidFill>
                  <a:srgbClr val="363636"/>
                </a:solidFill>
                <a:effectLst/>
              </a:rPr>
            </a:br>
            <a:br>
              <a:rPr lang="en-US" dirty="0"/>
            </a:br>
            <a:endParaRPr lang="en-US" dirty="0"/>
          </a:p>
        </p:txBody>
      </p:sp>
      <p:sp>
        <p:nvSpPr>
          <p:cNvPr id="3" name="Content Placeholder 2">
            <a:extLst>
              <a:ext uri="{FF2B5EF4-FFF2-40B4-BE49-F238E27FC236}">
                <a16:creationId xmlns:a16="http://schemas.microsoft.com/office/drawing/2014/main" id="{0C1C1DD0-CB9B-09B0-BDA0-E0B20445B91D}"/>
              </a:ext>
            </a:extLst>
          </p:cNvPr>
          <p:cNvSpPr>
            <a:spLocks noGrp="1"/>
          </p:cNvSpPr>
          <p:nvPr>
            <p:ph idx="1"/>
          </p:nvPr>
        </p:nvSpPr>
        <p:spPr>
          <a:xfrm>
            <a:off x="838200" y="1825624"/>
            <a:ext cx="10515600" cy="4765675"/>
          </a:xfrm>
        </p:spPr>
        <p:txBody>
          <a:bodyPr>
            <a:normAutofit fontScale="92500" lnSpcReduction="10000"/>
          </a:bodyPr>
          <a:lstStyle/>
          <a:p>
            <a:pPr marL="0" indent="0">
              <a:buNone/>
            </a:pPr>
            <a:r>
              <a:rPr lang="en-US" sz="1700" dirty="0"/>
              <a:t>Doc Strings are handy for passing a larger piece of text to a step definition.</a:t>
            </a:r>
          </a:p>
          <a:p>
            <a:pPr marL="0" indent="0">
              <a:buNone/>
            </a:pPr>
            <a:r>
              <a:rPr lang="en-US" sz="1700" dirty="0"/>
              <a:t>The text should be offset by delimiters consisting of </a:t>
            </a:r>
            <a:r>
              <a:rPr lang="en-US" sz="1700" i="1" dirty="0">
                <a:solidFill>
                  <a:srgbClr val="FF0000"/>
                </a:solidFill>
              </a:rPr>
              <a:t>three double-quote </a:t>
            </a:r>
            <a:r>
              <a:rPr lang="en-US" sz="1700" dirty="0"/>
              <a:t>marks on lines of their own:</a:t>
            </a:r>
            <a:br>
              <a:rPr lang="en-US" sz="1700" dirty="0"/>
            </a:br>
            <a:r>
              <a:rPr lang="en-US" sz="1700" dirty="0"/>
              <a:t>Given a blog post named "Random" with Markdown body</a:t>
            </a:r>
          </a:p>
          <a:p>
            <a:pPr marL="0" indent="0">
              <a:buNone/>
            </a:pPr>
            <a:r>
              <a:rPr lang="en-US" sz="1200" b="1" dirty="0">
                <a:solidFill>
                  <a:schemeClr val="tx1">
                    <a:lumMod val="65000"/>
                    <a:lumOff val="35000"/>
                  </a:schemeClr>
                </a:solidFill>
              </a:rPr>
              <a:t>  </a:t>
            </a:r>
            <a:r>
              <a:rPr lang="en-US" sz="1300" b="1" dirty="0">
                <a:solidFill>
                  <a:schemeClr val="tx1">
                    <a:lumMod val="65000"/>
                    <a:lumOff val="35000"/>
                  </a:schemeClr>
                </a:solidFill>
              </a:rPr>
              <a:t>"""</a:t>
            </a:r>
          </a:p>
          <a:p>
            <a:pPr marL="0" indent="0">
              <a:buNone/>
            </a:pPr>
            <a:r>
              <a:rPr lang="en-US" sz="1200" dirty="0">
                <a:solidFill>
                  <a:schemeClr val="tx1">
                    <a:lumMod val="65000"/>
                    <a:lumOff val="35000"/>
                  </a:schemeClr>
                </a:solidFill>
              </a:rPr>
              <a:t>  Some Title, Eh?</a:t>
            </a:r>
          </a:p>
          <a:p>
            <a:pPr marL="0" indent="0">
              <a:buNone/>
            </a:pPr>
            <a:r>
              <a:rPr lang="en-US" sz="1200" dirty="0">
                <a:solidFill>
                  <a:schemeClr val="tx1">
                    <a:lumMod val="65000"/>
                    <a:lumOff val="35000"/>
                  </a:schemeClr>
                </a:solidFill>
              </a:rPr>
              <a:t>  ===============</a:t>
            </a:r>
          </a:p>
          <a:p>
            <a:pPr marL="0" indent="0">
              <a:buNone/>
            </a:pPr>
            <a:r>
              <a:rPr lang="en-US" sz="1200" dirty="0">
                <a:solidFill>
                  <a:schemeClr val="tx1">
                    <a:lumMod val="65000"/>
                    <a:lumOff val="35000"/>
                  </a:schemeClr>
                </a:solidFill>
              </a:rPr>
              <a:t>  Here is the first paragraph of my blog post. Lorem ipsum dolor sit </a:t>
            </a:r>
            <a:r>
              <a:rPr lang="en-US" sz="1200" dirty="0" err="1">
                <a:solidFill>
                  <a:schemeClr val="tx1">
                    <a:lumMod val="65000"/>
                    <a:lumOff val="35000"/>
                  </a:schemeClr>
                </a:solidFill>
              </a:rPr>
              <a:t>amet</a:t>
            </a:r>
            <a:r>
              <a:rPr lang="en-US" sz="1200" dirty="0">
                <a:solidFill>
                  <a:schemeClr val="tx1">
                    <a:lumMod val="65000"/>
                    <a:lumOff val="35000"/>
                  </a:schemeClr>
                </a:solidFill>
              </a:rPr>
              <a:t>,</a:t>
            </a:r>
          </a:p>
          <a:p>
            <a:pPr marL="0" indent="0">
              <a:buNone/>
            </a:pPr>
            <a:r>
              <a:rPr lang="en-US" sz="1200" dirty="0">
                <a:solidFill>
                  <a:schemeClr val="tx1">
                    <a:lumMod val="65000"/>
                    <a:lumOff val="35000"/>
                  </a:schemeClr>
                </a:solidFill>
              </a:rPr>
              <a:t>  </a:t>
            </a:r>
            <a:r>
              <a:rPr lang="en-US" sz="1200" dirty="0" err="1">
                <a:solidFill>
                  <a:schemeClr val="tx1">
                    <a:lumMod val="65000"/>
                    <a:lumOff val="35000"/>
                  </a:schemeClr>
                </a:solidFill>
              </a:rPr>
              <a:t>consectetur</a:t>
            </a:r>
            <a:r>
              <a:rPr lang="en-US" sz="1200" dirty="0">
                <a:solidFill>
                  <a:schemeClr val="tx1">
                    <a:lumMod val="65000"/>
                    <a:lumOff val="35000"/>
                  </a:schemeClr>
                </a:solidFill>
              </a:rPr>
              <a:t> </a:t>
            </a:r>
            <a:r>
              <a:rPr lang="en-US" sz="1200" dirty="0" err="1">
                <a:solidFill>
                  <a:schemeClr val="tx1">
                    <a:lumMod val="65000"/>
                    <a:lumOff val="35000"/>
                  </a:schemeClr>
                </a:solidFill>
              </a:rPr>
              <a:t>adipiscing</a:t>
            </a:r>
            <a:r>
              <a:rPr lang="en-US" sz="1200" dirty="0">
                <a:solidFill>
                  <a:schemeClr val="tx1">
                    <a:lumMod val="65000"/>
                    <a:lumOff val="35000"/>
                  </a:schemeClr>
                </a:solidFill>
              </a:rPr>
              <a:t> </a:t>
            </a:r>
            <a:r>
              <a:rPr lang="en-US" sz="1200" dirty="0" err="1">
                <a:solidFill>
                  <a:schemeClr val="tx1">
                    <a:lumMod val="65000"/>
                    <a:lumOff val="35000"/>
                  </a:schemeClr>
                </a:solidFill>
              </a:rPr>
              <a:t>elit</a:t>
            </a:r>
            <a:r>
              <a:rPr lang="en-US" sz="1200" dirty="0">
                <a:solidFill>
                  <a:schemeClr val="tx1">
                    <a:lumMod val="65000"/>
                    <a:lumOff val="35000"/>
                  </a:schemeClr>
                </a:solidFill>
              </a:rPr>
              <a:t>.</a:t>
            </a:r>
          </a:p>
          <a:p>
            <a:pPr marL="0" indent="0">
              <a:buNone/>
            </a:pPr>
            <a:r>
              <a:rPr lang="en-US" sz="1200" dirty="0">
                <a:solidFill>
                  <a:schemeClr val="tx1">
                    <a:lumMod val="65000"/>
                    <a:lumOff val="35000"/>
                  </a:schemeClr>
                </a:solidFill>
              </a:rPr>
              <a:t>  </a:t>
            </a:r>
            <a:r>
              <a:rPr lang="en-US" sz="1300" b="1" dirty="0">
                <a:solidFill>
                  <a:schemeClr val="tx1">
                    <a:lumMod val="65000"/>
                    <a:lumOff val="35000"/>
                  </a:schemeClr>
                </a:solidFill>
              </a:rPr>
              <a:t>""“</a:t>
            </a:r>
          </a:p>
          <a:p>
            <a:pPr marL="0" indent="0">
              <a:buNone/>
            </a:pPr>
            <a:r>
              <a:rPr lang="en-US" sz="1700" dirty="0"/>
              <a:t>Doc strings also support using three </a:t>
            </a:r>
            <a:r>
              <a:rPr lang="en-US" sz="1700" i="1" dirty="0">
                <a:solidFill>
                  <a:srgbClr val="FF0000"/>
                </a:solidFill>
              </a:rPr>
              <a:t>backticks</a:t>
            </a:r>
            <a:r>
              <a:rPr lang="en-US" sz="1700" dirty="0"/>
              <a:t> as the delimiter.</a:t>
            </a:r>
          </a:p>
          <a:p>
            <a:pPr marL="0" indent="0">
              <a:buNone/>
            </a:pPr>
            <a:r>
              <a:rPr lang="en-US" sz="1300" dirty="0"/>
              <a:t>Given a blog post named "Random" with Markdown body</a:t>
            </a:r>
          </a:p>
          <a:p>
            <a:pPr marL="0" indent="0">
              <a:buNone/>
            </a:pPr>
            <a:r>
              <a:rPr lang="en-US" sz="1500" dirty="0">
                <a:solidFill>
                  <a:schemeClr val="tx1">
                    <a:lumMod val="65000"/>
                    <a:lumOff val="35000"/>
                  </a:schemeClr>
                </a:solidFill>
              </a:rPr>
              <a:t> </a:t>
            </a:r>
            <a:r>
              <a:rPr lang="en-US" sz="1500" b="1" dirty="0">
                <a:solidFill>
                  <a:schemeClr val="tx1">
                    <a:lumMod val="65000"/>
                    <a:lumOff val="35000"/>
                  </a:schemeClr>
                </a:solidFill>
              </a:rPr>
              <a:t> ```</a:t>
            </a:r>
          </a:p>
          <a:p>
            <a:pPr marL="0" indent="0">
              <a:buNone/>
            </a:pPr>
            <a:r>
              <a:rPr lang="en-US" sz="1300" dirty="0">
                <a:solidFill>
                  <a:schemeClr val="tx1">
                    <a:lumMod val="65000"/>
                    <a:lumOff val="35000"/>
                  </a:schemeClr>
                </a:solidFill>
              </a:rPr>
              <a:t>  Some Title, Eh?</a:t>
            </a:r>
          </a:p>
          <a:p>
            <a:pPr marL="0" indent="0">
              <a:buNone/>
            </a:pPr>
            <a:r>
              <a:rPr lang="en-US" sz="1300" dirty="0">
                <a:solidFill>
                  <a:schemeClr val="tx1">
                    <a:lumMod val="65000"/>
                    <a:lumOff val="35000"/>
                  </a:schemeClr>
                </a:solidFill>
              </a:rPr>
              <a:t>  ===============</a:t>
            </a:r>
          </a:p>
          <a:p>
            <a:pPr marL="0" indent="0">
              <a:buNone/>
            </a:pPr>
            <a:r>
              <a:rPr lang="en-US" sz="1300" dirty="0">
                <a:solidFill>
                  <a:schemeClr val="tx1">
                    <a:lumMod val="65000"/>
                    <a:lumOff val="35000"/>
                  </a:schemeClr>
                </a:solidFill>
              </a:rPr>
              <a:t>  Here is the first paragraph of my blog post. Lorem ipsum dolor sit </a:t>
            </a:r>
            <a:r>
              <a:rPr lang="en-US" sz="1300" dirty="0" err="1">
                <a:solidFill>
                  <a:schemeClr val="tx1">
                    <a:lumMod val="65000"/>
                    <a:lumOff val="35000"/>
                  </a:schemeClr>
                </a:solidFill>
              </a:rPr>
              <a:t>amet</a:t>
            </a:r>
            <a:r>
              <a:rPr lang="en-US" sz="1300" dirty="0">
                <a:solidFill>
                  <a:schemeClr val="tx1">
                    <a:lumMod val="65000"/>
                    <a:lumOff val="35000"/>
                  </a:schemeClr>
                </a:solidFill>
              </a:rPr>
              <a:t>,</a:t>
            </a:r>
          </a:p>
          <a:p>
            <a:pPr marL="0" indent="0">
              <a:buNone/>
            </a:pPr>
            <a:r>
              <a:rPr lang="en-US" sz="1300" dirty="0">
                <a:solidFill>
                  <a:schemeClr val="tx1">
                    <a:lumMod val="65000"/>
                    <a:lumOff val="35000"/>
                  </a:schemeClr>
                </a:solidFill>
              </a:rPr>
              <a:t>  </a:t>
            </a:r>
            <a:r>
              <a:rPr lang="en-US" sz="1300" dirty="0" err="1">
                <a:solidFill>
                  <a:schemeClr val="tx1">
                    <a:lumMod val="65000"/>
                    <a:lumOff val="35000"/>
                  </a:schemeClr>
                </a:solidFill>
              </a:rPr>
              <a:t>consectetur</a:t>
            </a:r>
            <a:r>
              <a:rPr lang="en-US" sz="1300" dirty="0">
                <a:solidFill>
                  <a:schemeClr val="tx1">
                    <a:lumMod val="65000"/>
                    <a:lumOff val="35000"/>
                  </a:schemeClr>
                </a:solidFill>
              </a:rPr>
              <a:t> </a:t>
            </a:r>
            <a:r>
              <a:rPr lang="en-US" sz="1300" dirty="0" err="1">
                <a:solidFill>
                  <a:schemeClr val="tx1">
                    <a:lumMod val="65000"/>
                    <a:lumOff val="35000"/>
                  </a:schemeClr>
                </a:solidFill>
              </a:rPr>
              <a:t>adipiscing</a:t>
            </a:r>
            <a:r>
              <a:rPr lang="en-US" sz="1300" dirty="0">
                <a:solidFill>
                  <a:schemeClr val="tx1">
                    <a:lumMod val="65000"/>
                    <a:lumOff val="35000"/>
                  </a:schemeClr>
                </a:solidFill>
              </a:rPr>
              <a:t> </a:t>
            </a:r>
            <a:r>
              <a:rPr lang="en-US" sz="1300" dirty="0" err="1">
                <a:solidFill>
                  <a:schemeClr val="tx1">
                    <a:lumMod val="65000"/>
                    <a:lumOff val="35000"/>
                  </a:schemeClr>
                </a:solidFill>
              </a:rPr>
              <a:t>elit</a:t>
            </a:r>
            <a:r>
              <a:rPr lang="en-US" sz="1300" dirty="0">
                <a:solidFill>
                  <a:schemeClr val="tx1">
                    <a:lumMod val="65000"/>
                    <a:lumOff val="35000"/>
                  </a:schemeClr>
                </a:solidFill>
              </a:rPr>
              <a:t>.</a:t>
            </a:r>
          </a:p>
          <a:p>
            <a:pPr marL="0" indent="0">
              <a:buNone/>
            </a:pPr>
            <a:r>
              <a:rPr lang="en-US" sz="1500" b="1" dirty="0">
                <a:solidFill>
                  <a:schemeClr val="tx1">
                    <a:lumMod val="65000"/>
                    <a:lumOff val="35000"/>
                  </a:schemeClr>
                </a:solidFill>
              </a:rPr>
              <a:t>  ```</a:t>
            </a:r>
          </a:p>
        </p:txBody>
      </p:sp>
    </p:spTree>
    <p:extLst>
      <p:ext uri="{BB962C8B-B14F-4D97-AF65-F5344CB8AC3E}">
        <p14:creationId xmlns:p14="http://schemas.microsoft.com/office/powerpoint/2010/main" val="2957202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3276</TotalTime>
  <Words>7118</Words>
  <Application>Microsoft Office PowerPoint</Application>
  <PresentationFormat>Widescreen</PresentationFormat>
  <Paragraphs>763</Paragraphs>
  <Slides>69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Calibri</vt:lpstr>
      <vt:lpstr>Calibri Light</vt:lpstr>
      <vt:lpstr>Cascadia Mono</vt:lpstr>
      <vt:lpstr>Consolas</vt:lpstr>
      <vt:lpstr>Google Sans</vt:lpstr>
      <vt:lpstr>Times New Roman</vt:lpstr>
      <vt:lpstr>Wingdings</vt:lpstr>
      <vt:lpstr>Office Theme</vt:lpstr>
      <vt:lpstr>Gherkin</vt:lpstr>
      <vt:lpstr>What is Gherkin?</vt:lpstr>
      <vt:lpstr>Gherkin Keyword</vt:lpstr>
      <vt:lpstr>Gherkin Syntax (1)</vt:lpstr>
      <vt:lpstr>Gherkin Syntax (2)</vt:lpstr>
      <vt:lpstr>Gherkin Syntax (3)</vt:lpstr>
      <vt:lpstr>Gherkin Syntax : Summary</vt:lpstr>
      <vt:lpstr>Step Arguments</vt:lpstr>
      <vt:lpstr>  Step Arguments : Doc Strings  </vt:lpstr>
      <vt:lpstr> Step Arguments : Data Tables </vt:lpstr>
      <vt:lpstr>Tests</vt:lpstr>
      <vt:lpstr> Naming : Feature file (.feature) </vt:lpstr>
      <vt:lpstr>Naming : Feature</vt:lpstr>
      <vt:lpstr>Tags</vt:lpstr>
      <vt:lpstr>Tags :Build-In Tags</vt:lpstr>
      <vt:lpstr>Tag : Others</vt:lpstr>
      <vt:lpstr>Tags: Using Tags</vt:lpstr>
      <vt:lpstr>Using Tags In Combination   </vt:lpstr>
      <vt:lpstr>Tags : Usage</vt:lpstr>
      <vt:lpstr>Scenario: Definition</vt:lpstr>
      <vt:lpstr>Scenario: Naming</vt:lpstr>
      <vt:lpstr>Scenario: Coding</vt:lpstr>
      <vt:lpstr>Scenario: Given</vt:lpstr>
      <vt:lpstr>Scenario: Data Table Definition </vt:lpstr>
      <vt:lpstr>Data Table: Single-Entity</vt:lpstr>
      <vt:lpstr>Data Table: Multi-Entities</vt:lpstr>
      <vt:lpstr>Scenario: Entity Definition -&gt; P.34?</vt:lpstr>
      <vt:lpstr>Scenario: Given-&gt; Entity Registration Step</vt:lpstr>
      <vt:lpstr>Scenario: Given-&gt; Entity Definition Step</vt:lpstr>
      <vt:lpstr>Scenario: Given-&gt; Search Entity Step</vt:lpstr>
      <vt:lpstr>Scenario: Given-&gt; Search Entity Step </vt:lpstr>
      <vt:lpstr>Types of Fields -&gt; P.38 ?</vt:lpstr>
      <vt:lpstr>Scenario: Variable Definition </vt:lpstr>
      <vt:lpstr>Scenario: Variable Definition-&gt; List</vt:lpstr>
      <vt:lpstr>Scenario: Given-&gt; Update ,Join , Add List to Entity</vt:lpstr>
      <vt:lpstr>Scenario: Given-&gt; Other Operations</vt:lpstr>
      <vt:lpstr>Ignoring Tests</vt:lpstr>
      <vt:lpstr>Add Description</vt:lpstr>
      <vt:lpstr>Error Messages</vt:lpstr>
      <vt:lpstr>Running Muti-Step Tests</vt:lpstr>
      <vt:lpstr>Time Zone</vt:lpstr>
      <vt:lpstr>Scenario: When</vt:lpstr>
      <vt:lpstr>Scenario: When -&gt; Search</vt:lpstr>
      <vt:lpstr>Scenario: When -&gt; Other Operation</vt:lpstr>
      <vt:lpstr>Scenario: Time Travel</vt:lpstr>
      <vt:lpstr>Scenario: Special Steps</vt:lpstr>
      <vt:lpstr>Scenario: Then</vt:lpstr>
      <vt:lpstr>Scenario: Error Message</vt:lpstr>
      <vt:lpstr>Scenario Outline</vt:lpstr>
      <vt:lpstr>Scenario Outline : Tips</vt:lpstr>
      <vt:lpstr>Identify and Investigate a Scenario</vt:lpstr>
      <vt:lpstr>Writing Scenarios: Creation</vt:lpstr>
      <vt:lpstr>Writing Scenario : Modification</vt:lpstr>
      <vt:lpstr>Writing Scenario: Deletion</vt:lpstr>
      <vt:lpstr>Principles of Writing Tests</vt:lpstr>
      <vt:lpstr>Common Scenarios</vt:lpstr>
      <vt:lpstr>Definition of entities with exception states? (P.58)</vt:lpstr>
      <vt:lpstr>Perform the given steps using Admin</vt:lpstr>
      <vt:lpstr>A Reference to  The Text of a Field In The Error Message</vt:lpstr>
      <vt:lpstr>Reporting Errors in Integration Tests ? (P.59) </vt:lpstr>
      <vt:lpstr>Reference to non-existent entity</vt:lpstr>
      <vt:lpstr>Reference to non-existent entity (1)</vt:lpstr>
      <vt:lpstr>Reference to non-existent entity (2)</vt:lpstr>
      <vt:lpstr>Testing the Snapshot</vt:lpstr>
      <vt:lpstr>Calling a Scenario From Another Scenario</vt:lpstr>
      <vt:lpstr>Test Quality Control Checklists</vt:lpstr>
      <vt:lpstr>Scenario: Use = in similar values</vt:lpstr>
      <vt:lpstr>Scenario: Use #Not_Empty#</vt:lpstr>
      <vt:lpstr>Scenario: Reference to  The Properties Independently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dc:title>
  <dc:creator>Fatemeh Montazeri</dc:creator>
  <cp:lastModifiedBy>Fatemeh Montazeri</cp:lastModifiedBy>
  <cp:revision>876</cp:revision>
  <dcterms:created xsi:type="dcterms:W3CDTF">2024-03-05T07:52:21Z</dcterms:created>
  <dcterms:modified xsi:type="dcterms:W3CDTF">2024-03-10T07:48:46Z</dcterms:modified>
</cp:coreProperties>
</file>