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0" r:id="rId6"/>
    <p:sldId id="261" r:id="rId7"/>
    <p:sldId id="258"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Lst>
        </p14:section>
        <p14:section name="Untitled Section" id="{F518C225-2CE8-4F4B-BC23-898F78AEB9B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4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0:32.344" idx="1">
    <p:pos x="4169" y="3403"/>
    <p:text/>
    <p:extLst>
      <p:ext uri="{C676402C-5697-4E1C-873F-D02D1690AC5C}">
        <p15:threadingInfo xmlns:p15="http://schemas.microsoft.com/office/powerpoint/2012/main" timeZoneBias="-210"/>
      </p:ext>
    </p:extLst>
  </p:cm>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3/5/2024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3/5/2024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Doc</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Scenario: Deactivate party point type #1007</a:t>
            </a:r>
          </a:p>
          <a:p>
            <a:pPr marL="0" indent="0">
              <a:buNone/>
            </a:pPr>
            <a:r>
              <a:rPr lang="en-US" sz="1800" dirty="0">
                <a:solidFill>
                  <a:srgbClr val="000000"/>
                </a:solidFill>
                <a:latin typeface="Cascadia Mono" panose="020B0609020000020004" pitchFamily="49" charset="0"/>
              </a:rPr>
              <a:t>        Given 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Use tags in combination</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410177204"/>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or </a:t>
            </a:r>
            <a:r>
              <a:rPr lang="en-US" dirty="0" err="1"/>
              <a:t>Or</a:t>
            </a:r>
            <a:r>
              <a:rPr lang="en-US" dirty="0"/>
              <a:t>.</a:t>
            </a:r>
          </a:p>
        </p:txBody>
      </p:sp>
    </p:spTree>
    <p:extLst>
      <p:ext uri="{BB962C8B-B14F-4D97-AF65-F5344CB8AC3E}">
        <p14:creationId xmlns:p14="http://schemas.microsoft.com/office/powerpoint/2010/main" val="19556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 </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 connect background to the scenario and run before scenario</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section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like: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'expMsg01</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400" b="1" dirty="0">
              <a:solidFill>
                <a:schemeClr val="tx1">
                  <a:lumMod val="50000"/>
                  <a:lumOff val="50000"/>
                </a:schemeClr>
              </a:solidFill>
            </a:endParaRPr>
          </a:p>
        </p:txBody>
      </p:sp>
    </p:spTree>
    <p:extLst>
      <p:ext uri="{BB962C8B-B14F-4D97-AF65-F5344CB8AC3E}">
        <p14:creationId xmlns:p14="http://schemas.microsoft.com/office/powerpoint/2010/main" val="149226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t>Specific steps and tips of </a:t>
            </a:r>
            <a:r>
              <a:rPr lang="en-US" sz="4000" b="1"/>
              <a:t>multi-scenario tests P.53</a:t>
            </a:r>
            <a:endParaRPr lang="en-US" sz="40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041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p:txBody>
          <a:bodyPr>
            <a:normAutofit/>
          </a:bodyPr>
          <a:lstStyle/>
          <a:p>
            <a:pPr marL="0" indent="0" algn="l">
              <a:buNone/>
            </a:pPr>
            <a:r>
              <a:rPr lang="en-US" sz="1800" i="0" dirty="0">
                <a:solidFill>
                  <a:srgbClr val="363636"/>
                </a:solidFill>
                <a:effectLst/>
              </a:rPr>
              <a:t>In some cases you might want to pass more data to a step than fits on a single line. For this purpose Gherkin has </a:t>
            </a:r>
            <a:r>
              <a:rPr lang="en-US" sz="1800" b="1" i="0" u="sng" dirty="0">
                <a:solidFill>
                  <a:srgbClr val="363636"/>
                </a:solidFill>
                <a:effectLst/>
              </a:rPr>
              <a:t>Doc Strings </a:t>
            </a:r>
            <a:r>
              <a:rPr lang="en-US" sz="1800" i="0" dirty="0">
                <a:solidFill>
                  <a:srgbClr val="363636"/>
                </a:solidFill>
                <a:effectLst/>
              </a:rPr>
              <a:t>and </a:t>
            </a:r>
            <a:r>
              <a:rPr lang="en-US" sz="1800" b="1" i="0" u="sng" dirty="0">
                <a:solidFill>
                  <a:srgbClr val="363636"/>
                </a:solidFill>
                <a:effectLst/>
              </a:rPr>
              <a:t>Data Tables</a:t>
            </a:r>
            <a:r>
              <a:rPr lang="en-US" sz="1800" i="0" dirty="0">
                <a:solidFill>
                  <a:srgbClr val="363636"/>
                </a:solidFill>
                <a:effectLst/>
              </a:rPr>
              <a:t>.</a:t>
            </a:r>
          </a:p>
          <a:p>
            <a:pPr marL="0" indent="0" algn="l">
              <a:buNone/>
            </a:pPr>
            <a:r>
              <a:rPr lang="en-US" sz="2000" b="1" i="0" dirty="0">
                <a:solidFill>
                  <a:srgbClr val="363636"/>
                </a:solidFill>
                <a:effectLst/>
              </a:rPr>
              <a:t>Doc Strings</a:t>
            </a:r>
          </a:p>
          <a:p>
            <a:pPr marL="0" indent="0">
              <a:buNone/>
            </a:pPr>
            <a:r>
              <a:rPr lang="en-US" sz="1800" dirty="0"/>
              <a:t>Doc Strings are handy for passing a larger piece of text to a step definition.</a:t>
            </a:r>
          </a:p>
          <a:p>
            <a:pPr marL="0" indent="0">
              <a:buNone/>
            </a:pPr>
            <a:r>
              <a:rPr lang="en-US" sz="1800" dirty="0"/>
              <a:t>The text should be offset by delimiters consisting of three double-quote marks on lines of their own:</a:t>
            </a:r>
            <a:br>
              <a:rPr lang="en-US" sz="1800" dirty="0"/>
            </a:br>
            <a:r>
              <a:rPr lang="en-US" sz="1800" dirty="0"/>
              <a:t>Given a blog post named "Random" with Markdown body</a:t>
            </a:r>
          </a:p>
          <a:p>
            <a:pPr marL="0" indent="0">
              <a:buNone/>
            </a:pPr>
            <a:r>
              <a:rPr lang="en-US" sz="1100" dirty="0"/>
              <a:t>  """</a:t>
            </a:r>
          </a:p>
          <a:p>
            <a:pPr marL="0" indent="0">
              <a:buNone/>
            </a:pPr>
            <a:r>
              <a:rPr lang="en-US" sz="1100" dirty="0"/>
              <a:t>  Some Title, Eh?</a:t>
            </a:r>
          </a:p>
          <a:p>
            <a:pPr marL="0" indent="0">
              <a:buNone/>
            </a:pPr>
            <a:r>
              <a:rPr lang="en-US" sz="1100" dirty="0"/>
              <a:t>  ===============</a:t>
            </a:r>
          </a:p>
          <a:p>
            <a:pPr marL="0" indent="0">
              <a:buNone/>
            </a:pPr>
            <a:r>
              <a:rPr lang="en-US" sz="1100" dirty="0"/>
              <a:t>  Here is the first paragraph of my blog post. Lorem ipsum dolor sit </a:t>
            </a:r>
            <a:r>
              <a:rPr lang="en-US" sz="1100" dirty="0" err="1"/>
              <a:t>amet</a:t>
            </a:r>
            <a:r>
              <a:rPr lang="en-US" sz="1100" dirty="0"/>
              <a:t>,</a:t>
            </a:r>
          </a:p>
          <a:p>
            <a:pPr marL="0" indent="0">
              <a:buNone/>
            </a:pPr>
            <a:r>
              <a:rPr lang="en-US" sz="1100" dirty="0"/>
              <a:t>  </a:t>
            </a:r>
            <a:r>
              <a:rPr lang="en-US" sz="1100" dirty="0" err="1"/>
              <a:t>consectetur</a:t>
            </a:r>
            <a:r>
              <a:rPr lang="en-US" sz="1100" dirty="0"/>
              <a:t> </a:t>
            </a:r>
            <a:r>
              <a:rPr lang="en-US" sz="1100" dirty="0" err="1"/>
              <a:t>adipiscing</a:t>
            </a:r>
            <a:r>
              <a:rPr lang="en-US" sz="1100" dirty="0"/>
              <a:t> </a:t>
            </a:r>
            <a:r>
              <a:rPr lang="en-US" sz="1100" dirty="0" err="1"/>
              <a:t>elit</a:t>
            </a:r>
            <a:r>
              <a:rPr lang="en-US" sz="1100" dirty="0"/>
              <a:t>.</a:t>
            </a:r>
          </a:p>
          <a:p>
            <a:pPr marL="0" indent="0">
              <a:buNone/>
            </a:pPr>
            <a:r>
              <a:rPr lang="en-US" sz="1100" dirty="0"/>
              <a:t>  ""“</a:t>
            </a:r>
          </a:p>
          <a:p>
            <a:pPr marL="0" indent="0">
              <a:buNone/>
            </a:pPr>
            <a:r>
              <a:rPr lang="en-US" sz="1800" dirty="0"/>
              <a:t>Doc strings also support using three backticks as the delimiter.</a:t>
            </a:r>
          </a:p>
        </p:txBody>
      </p:sp>
    </p:spTree>
    <p:extLst>
      <p:ext uri="{BB962C8B-B14F-4D97-AF65-F5344CB8AC3E}">
        <p14:creationId xmlns:p14="http://schemas.microsoft.com/office/powerpoint/2010/main" val="29572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4754</Words>
  <Application>Microsoft Office PowerPoint</Application>
  <PresentationFormat>Widescreen</PresentationFormat>
  <Paragraphs>557</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  Step Arguments  </vt:lpstr>
      <vt:lpstr> Step Arguments : Data Tables </vt:lpstr>
      <vt:lpstr>Tests</vt:lpstr>
      <vt:lpstr> Naming : Feature file (.feature) </vt:lpstr>
      <vt:lpstr>Naming : Feature</vt:lpstr>
      <vt:lpstr>Tags</vt:lpstr>
      <vt:lpstr>Tags :Build-In Tags</vt:lpstr>
      <vt:lpstr>Tag : Others</vt:lpstr>
      <vt:lpstr>Tags: Using Tags</vt:lpstr>
      <vt:lpstr>Use tags in combination</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Specific steps and tips of multi-scenario tests P.53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614</cp:revision>
  <dcterms:created xsi:type="dcterms:W3CDTF">2024-03-05T07:52:21Z</dcterms:created>
  <dcterms:modified xsi:type="dcterms:W3CDTF">2024-03-06T14:18:49Z</dcterms:modified>
</cp:coreProperties>
</file>