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0" r:id="rId6"/>
    <p:sldId id="261" r:id="rId7"/>
    <p:sldId id="258"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Lst>
        </p14:section>
        <p14:section name="Untitled Section" id="{F518C225-2CE8-4F4B-BC23-898F78AEB9B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0:32.344" idx="1">
    <p:pos x="4169" y="3403"/>
    <p:text/>
    <p:extLst>
      <p:ext uri="{C676402C-5697-4E1C-873F-D02D1690AC5C}">
        <p15:threadingInfo xmlns:p15="http://schemas.microsoft.com/office/powerpoint/2012/main" timeZoneBias="-210"/>
      </p:ext>
    </p:extLst>
  </p:cm>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mailto:price@tibatest.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Doc</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Scenario: Deactivate party point type #1007</a:t>
            </a:r>
          </a:p>
          <a:p>
            <a:pPr marL="0" indent="0">
              <a:buNone/>
            </a:pPr>
            <a:r>
              <a:rPr lang="en-US" sz="1800" dirty="0">
                <a:solidFill>
                  <a:srgbClr val="000000"/>
                </a:solidFill>
                <a:latin typeface="Cascadia Mono" panose="020B0609020000020004" pitchFamily="49" charset="0"/>
              </a:rPr>
              <a:t>        Given 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Use tags in combination</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410177204"/>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or </a:t>
            </a:r>
            <a:r>
              <a:rPr lang="en-US" dirty="0" err="1"/>
              <a:t>Or</a:t>
            </a:r>
            <a:r>
              <a:rPr lang="en-US" dirty="0"/>
              <a:t>.</a:t>
            </a:r>
          </a:p>
        </p:txBody>
      </p:sp>
    </p:spTree>
    <p:extLst>
      <p:ext uri="{BB962C8B-B14F-4D97-AF65-F5344CB8AC3E}">
        <p14:creationId xmlns:p14="http://schemas.microsoft.com/office/powerpoint/2010/main" val="19556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Examples</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Examples</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 connect background to the scenario and run before scenario</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a:t>
            </a:r>
            <a:r>
              <a:rPr lang="en-US" sz="1600" dirty="0">
                <a:solidFill>
                  <a:srgbClr val="0070C0"/>
                </a:solidFill>
                <a:latin typeface="Consolas" panose="020B0609020204030204" pitchFamily="49" charset="0"/>
              </a:rPr>
              <a:t>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6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0" indent="0">
              <a:buNone/>
            </a:pPr>
            <a:endParaRPr lang="en-US" sz="1050" dirty="0">
              <a:solidFill>
                <a:srgbClr val="0070C0"/>
              </a:solidFill>
              <a:latin typeface="Consolas" panose="020B0609020204030204" pitchFamily="49" charset="0"/>
            </a:endParaRPr>
          </a:p>
          <a:p>
            <a:pPr marL="0" indent="0">
              <a:buNone/>
            </a:pPr>
            <a:r>
              <a:rPr lang="en-US" sz="1050" b="1" dirty="0">
                <a:solidFill>
                  <a:schemeClr val="tx1">
                    <a:lumMod val="50000"/>
                    <a:lumOff val="50000"/>
                  </a:schemeClr>
                </a:solidFill>
                <a:latin typeface="Consolas" panose="020B0609020204030204" pitchFamily="49" charset="0"/>
              </a:rPr>
              <a:t>e.g. </a:t>
            </a:r>
            <a:r>
              <a:rPr lang="en-US" sz="1050" dirty="0">
                <a:solidFill>
                  <a:srgbClr val="0070C0"/>
                </a:solidFill>
                <a:latin typeface="Consolas" panose="020B0609020204030204" pitchFamily="49" charset="0"/>
              </a:rPr>
              <a:t>And </a:t>
            </a:r>
            <a:r>
              <a:rPr lang="en-US" sz="1050" dirty="0">
                <a:solidFill>
                  <a:srgbClr val="000000"/>
                </a:solidFill>
                <a:latin typeface="Consolas" panose="020B0609020204030204" pitchFamily="49" charset="0"/>
              </a:rPr>
              <a:t>Some exception messages have been defined like:</a:t>
            </a:r>
          </a:p>
          <a:p>
            <a:pPr marL="0" indent="0">
              <a:buNone/>
            </a:pPr>
            <a:r>
              <a:rPr lang="en-US" sz="1050" b="1" dirty="0">
                <a:solidFill>
                  <a:srgbClr val="000000"/>
                </a:solidFill>
                <a:latin typeface="Consolas" panose="020B0609020204030204" pitchFamily="49" charset="0"/>
              </a:rPr>
              <a:t>            | #Key#         | code      | message                             |</a:t>
            </a:r>
          </a:p>
          <a:p>
            <a:pPr marL="0" indent="0">
              <a:buNone/>
            </a:pPr>
            <a:r>
              <a:rPr lang="en-US" sz="1050" dirty="0">
                <a:solidFill>
                  <a:srgbClr val="000000"/>
                </a:solidFill>
                <a:latin typeface="Consolas" panose="020B0609020204030204" pitchFamily="49" charset="0"/>
              </a:rPr>
              <a:t>            | PPTDeleteEm01 | FR_REP_04 | The '</a:t>
            </a:r>
            <a:r>
              <a:rPr lang="en-US" sz="1050" dirty="0" err="1">
                <a:solidFill>
                  <a:srgbClr val="000000"/>
                </a:solidFill>
                <a:latin typeface="Consolas" panose="020B0609020204030204" pitchFamily="49" charset="0"/>
              </a:rPr>
              <a:t>partyPointType</a:t>
            </a:r>
            <a:r>
              <a:rPr lang="en-US" sz="1050" dirty="0">
                <a:solidFill>
                  <a:srgbClr val="000000"/>
                </a:solidFill>
                <a:latin typeface="Consolas" panose="020B0609020204030204" pitchFamily="49" charset="0"/>
              </a:rPr>
              <a:t>' was not found. |</a:t>
            </a:r>
          </a:p>
          <a:p>
            <a:pPr marL="0" indent="0">
              <a:buNone/>
            </a:pPr>
            <a:r>
              <a:rPr lang="en-US" sz="1050" dirty="0">
                <a:solidFill>
                  <a:srgbClr val="0070C0"/>
                </a:solidFill>
                <a:latin typeface="Consolas" panose="020B0609020204030204" pitchFamily="49" charset="0"/>
              </a:rPr>
              <a:t>When </a:t>
            </a:r>
            <a:r>
              <a:rPr lang="en-US" sz="1050" dirty="0">
                <a:solidFill>
                  <a:srgbClr val="000000"/>
                </a:solidFill>
                <a:latin typeface="Consolas" panose="020B0609020204030204" pitchFamily="49" charset="0"/>
              </a:rPr>
              <a:t>I delete the party point type: '</a:t>
            </a:r>
            <a:r>
              <a:rPr lang="en-US" sz="1050" dirty="0" err="1">
                <a:solidFill>
                  <a:srgbClr val="000000"/>
                </a:solidFill>
                <a:latin typeface="Consolas" panose="020B0609020204030204" pitchFamily="49" charset="0"/>
              </a:rPr>
              <a:t>oldPartyPointType</a:t>
            </a:r>
            <a:r>
              <a:rPr lang="en-US" sz="1050" dirty="0">
                <a:solidFill>
                  <a:srgbClr val="000000"/>
                </a:solidFill>
                <a:latin typeface="Consolas" panose="020B0609020204030204" pitchFamily="49" charset="0"/>
              </a:rPr>
              <a:t>’</a:t>
            </a:r>
          </a:p>
          <a:p>
            <a:pPr marL="0" indent="0">
              <a:buNone/>
            </a:pPr>
            <a:r>
              <a:rPr lang="en-US" sz="1050" dirty="0">
                <a:solidFill>
                  <a:srgbClr val="0070C0"/>
                </a:solidFill>
                <a:latin typeface="Consolas" panose="020B0609020204030204" pitchFamily="49" charset="0"/>
              </a:rPr>
              <a:t>Then</a:t>
            </a:r>
            <a:r>
              <a:rPr lang="en-US" sz="1050" dirty="0">
                <a:solidFill>
                  <a:srgbClr val="000000"/>
                </a:solidFill>
                <a:latin typeface="Consolas" panose="020B0609020204030204" pitchFamily="49" charset="0"/>
              </a:rPr>
              <a:t> I get exception like: 'PPTDeleteEm01'</a:t>
            </a:r>
          </a:p>
        </p:txBody>
      </p:sp>
    </p:spTree>
    <p:extLst>
      <p:ext uri="{BB962C8B-B14F-4D97-AF65-F5344CB8AC3E}">
        <p14:creationId xmlns:p14="http://schemas.microsoft.com/office/powerpoint/2010/main" val="149226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fontScale="92500"/>
          </a:bodyPr>
          <a:lstStyle/>
          <a:p>
            <a:r>
              <a:rPr lang="en-US" sz="2400" dirty="0"/>
              <a:t>Examine the scenario and find the main scenario object or objects in the </a:t>
            </a:r>
            <a:r>
              <a:rPr lang="en-US" sz="2400" b="1" dirty="0"/>
              <a:t>Domain Model</a:t>
            </a:r>
            <a:r>
              <a:rPr lang="en-US" sz="2400" dirty="0"/>
              <a:t>.</a:t>
            </a:r>
          </a:p>
          <a:p>
            <a:r>
              <a:rPr lang="en-US" sz="2400" dirty="0"/>
              <a:t>We identify and examine the </a:t>
            </a:r>
            <a:r>
              <a:rPr lang="en-US" sz="2400" b="1" dirty="0"/>
              <a:t>relationship</a:t>
            </a:r>
            <a:r>
              <a:rPr lang="en-US" sz="2400" dirty="0"/>
              <a:t> between this object and other objects.</a:t>
            </a:r>
          </a:p>
          <a:p>
            <a:r>
              <a:rPr lang="en-US" sz="2400" dirty="0"/>
              <a:t>Relationships may be </a:t>
            </a:r>
            <a:r>
              <a:rPr lang="en-US" sz="2400" b="1" dirty="0"/>
              <a:t>“has-a” </a:t>
            </a:r>
            <a:r>
              <a:rPr lang="en-US" sz="2400" dirty="0"/>
              <a:t>relationship like(combination, aggregation) or </a:t>
            </a:r>
            <a:r>
              <a:rPr lang="en-US" sz="2400" b="1" dirty="0"/>
              <a:t>“is-a” </a:t>
            </a:r>
            <a:r>
              <a:rPr lang="en-US" sz="2400" dirty="0"/>
              <a:t>relationship like (generalization).</a:t>
            </a:r>
          </a:p>
          <a:p>
            <a:r>
              <a:rPr lang="en-US" sz="24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4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sz="3200" dirty="0"/>
              <a:t>.</a:t>
            </a:r>
          </a:p>
        </p:txBody>
      </p:sp>
    </p:spTree>
    <p:extLst>
      <p:ext uri="{BB962C8B-B14F-4D97-AF65-F5344CB8AC3E}">
        <p14:creationId xmlns:p14="http://schemas.microsoft.com/office/powerpoint/2010/main" val="1459453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lnSpcReduction="10000"/>
          </a:bodyPr>
          <a:lstStyle/>
          <a:p>
            <a:r>
              <a:rPr lang="en-US" sz="2400" dirty="0"/>
              <a:t>After defining the defaults in the </a:t>
            </a:r>
            <a:r>
              <a:rPr lang="en-US" sz="2400" b="1" dirty="0"/>
              <a:t>Given</a:t>
            </a:r>
            <a:r>
              <a:rPr lang="en-US" sz="2400" dirty="0"/>
              <a:t> step, the main action of the scenario is determined in the </a:t>
            </a:r>
            <a:r>
              <a:rPr lang="en-US" sz="2400" b="1" dirty="0"/>
              <a:t>When</a:t>
            </a:r>
            <a:r>
              <a:rPr lang="en-US" sz="2400" dirty="0"/>
              <a:t> step.</a:t>
            </a:r>
          </a:p>
          <a:p>
            <a:r>
              <a:rPr lang="en-US" sz="2400" dirty="0"/>
              <a:t>In the </a:t>
            </a:r>
            <a:r>
              <a:rPr lang="en-US" sz="2400" b="1" dirty="0"/>
              <a:t>Then</a:t>
            </a:r>
            <a:r>
              <a:rPr lang="en-US" sz="2400" dirty="0"/>
              <a:t> step, the expected behavior and output after executing the action is specified. If the scenario is Happy Path, the expected output is expected.</a:t>
            </a:r>
            <a:endParaRPr lang="fa-IR" sz="2400" dirty="0"/>
          </a:p>
          <a:p>
            <a:r>
              <a:rPr lang="en-US" sz="24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9678-FD1F-933F-A46D-F9DA86DD6726}"/>
              </a:ext>
            </a:extLst>
          </p:cNvPr>
          <p:cNvSpPr>
            <a:spLocks noGrp="1"/>
          </p:cNvSpPr>
          <p:nvPr>
            <p:ph type="title"/>
          </p:nvPr>
        </p:nvSpPr>
        <p:spPr/>
        <p:txBody>
          <a:bodyPr/>
          <a:lstStyle/>
          <a:p>
            <a:r>
              <a:rPr lang="en-US" b="1" dirty="0"/>
              <a:t>Common Scenarios</a:t>
            </a:r>
          </a:p>
        </p:txBody>
      </p:sp>
      <p:graphicFrame>
        <p:nvGraphicFramePr>
          <p:cNvPr id="4" name="Content Placeholder 3">
            <a:extLst>
              <a:ext uri="{FF2B5EF4-FFF2-40B4-BE49-F238E27FC236}">
                <a16:creationId xmlns:a16="http://schemas.microsoft.com/office/drawing/2014/main" id="{4848417C-37A7-8451-028B-6CBD8F5A0773}"/>
              </a:ext>
            </a:extLst>
          </p:cNvPr>
          <p:cNvGraphicFramePr>
            <a:graphicFrameLocks noGrp="1"/>
          </p:cNvGraphicFramePr>
          <p:nvPr>
            <p:ph idx="1"/>
            <p:extLst>
              <p:ext uri="{D42A27DB-BD31-4B8C-83A1-F6EECF244321}">
                <p14:modId xmlns:p14="http://schemas.microsoft.com/office/powerpoint/2010/main" val="3368990194"/>
              </p:ext>
            </p:extLst>
          </p:nvPr>
        </p:nvGraphicFramePr>
        <p:xfrm>
          <a:off x="838200" y="1825625"/>
          <a:ext cx="9817100" cy="4104640"/>
        </p:xfrm>
        <a:graphic>
          <a:graphicData uri="http://schemas.openxmlformats.org/drawingml/2006/table">
            <a:tbl>
              <a:tblPr firstRow="1" bandRow="1">
                <a:tableStyleId>{5C22544A-7EE6-4342-B048-85BDC9FD1C3A}</a:tableStyleId>
              </a:tblPr>
              <a:tblGrid>
                <a:gridCol w="5232400">
                  <a:extLst>
                    <a:ext uri="{9D8B030D-6E8A-4147-A177-3AD203B41FA5}">
                      <a16:colId xmlns:a16="http://schemas.microsoft.com/office/drawing/2014/main" val="1485009149"/>
                    </a:ext>
                  </a:extLst>
                </a:gridCol>
                <a:gridCol w="4584700">
                  <a:extLst>
                    <a:ext uri="{9D8B030D-6E8A-4147-A177-3AD203B41FA5}">
                      <a16:colId xmlns:a16="http://schemas.microsoft.com/office/drawing/2014/main" val="103929968"/>
                    </a:ext>
                  </a:extLst>
                </a:gridCol>
              </a:tblGrid>
              <a:tr h="370840">
                <a:tc>
                  <a:txBody>
                    <a:bodyPr/>
                    <a:lstStyle/>
                    <a:p>
                      <a:r>
                        <a:rPr lang="en-US" sz="2000" dirty="0"/>
                        <a:t>Scenario</a:t>
                      </a:r>
                    </a:p>
                  </a:txBody>
                  <a:tcPr/>
                </a:tc>
                <a:tc>
                  <a:txBody>
                    <a:bodyPr/>
                    <a:lstStyle/>
                    <a:p>
                      <a:pPr algn="ctr"/>
                      <a:r>
                        <a:rPr lang="en-US" sz="2000" dirty="0"/>
                        <a:t>Test Type</a:t>
                      </a:r>
                    </a:p>
                  </a:txBody>
                  <a:tcPr/>
                </a:tc>
                <a:extLst>
                  <a:ext uri="{0D108BD9-81ED-4DB2-BD59-A6C34878D82A}">
                    <a16:rowId xmlns:a16="http://schemas.microsoft.com/office/drawing/2014/main" val="2814365742"/>
                  </a:ext>
                </a:extLst>
              </a:tr>
              <a:tr h="370840">
                <a:tc>
                  <a:txBody>
                    <a:bodyPr/>
                    <a:lstStyle/>
                    <a:p>
                      <a:r>
                        <a:rPr lang="en-US" dirty="0">
                          <a:solidFill>
                            <a:srgbClr val="C00000"/>
                          </a:solidFill>
                        </a:rPr>
                        <a:t>Authorized</a:t>
                      </a:r>
                      <a:r>
                        <a:rPr lang="en-US" dirty="0"/>
                        <a:t> functions</a:t>
                      </a:r>
                    </a:p>
                  </a:txBody>
                  <a:tcPr/>
                </a:tc>
                <a:tc>
                  <a:txBody>
                    <a:bodyPr/>
                    <a:lstStyle/>
                    <a:p>
                      <a:pPr algn="ctr"/>
                      <a:r>
                        <a:rPr lang="en-US" dirty="0"/>
                        <a:t>Happy Path</a:t>
                      </a:r>
                    </a:p>
                  </a:txBody>
                  <a:tcPr/>
                </a:tc>
                <a:extLst>
                  <a:ext uri="{0D108BD9-81ED-4DB2-BD59-A6C34878D82A}">
                    <a16:rowId xmlns:a16="http://schemas.microsoft.com/office/drawing/2014/main" val="1551567280"/>
                  </a:ext>
                </a:extLst>
              </a:tr>
              <a:tr h="370840">
                <a:tc>
                  <a:txBody>
                    <a:bodyPr/>
                    <a:lstStyle/>
                    <a:p>
                      <a:r>
                        <a:rPr lang="en-US" dirty="0"/>
                        <a:t>Update the object has been updated</a:t>
                      </a:r>
                    </a:p>
                  </a:txBody>
                  <a:tcPr/>
                </a:tc>
                <a:tc>
                  <a:txBody>
                    <a:bodyPr/>
                    <a:lstStyle/>
                    <a:p>
                      <a:pPr algn="ctr"/>
                      <a:r>
                        <a:rPr lang="en-US" dirty="0"/>
                        <a:t>Happy Path</a:t>
                      </a:r>
                    </a:p>
                  </a:txBody>
                  <a:tcPr/>
                </a:tc>
                <a:extLst>
                  <a:ext uri="{0D108BD9-81ED-4DB2-BD59-A6C34878D82A}">
                    <a16:rowId xmlns:a16="http://schemas.microsoft.com/office/drawing/2014/main" val="2053180260"/>
                  </a:ext>
                </a:extLst>
              </a:tr>
              <a:tr h="370840">
                <a:tc>
                  <a:txBody>
                    <a:bodyPr/>
                    <a:lstStyle/>
                    <a:p>
                      <a:r>
                        <a:rPr lang="en-US" dirty="0"/>
                        <a:t>Validation tests</a:t>
                      </a:r>
                    </a:p>
                  </a:txBody>
                  <a:tcPr/>
                </a:tc>
                <a:tc>
                  <a:txBody>
                    <a:bodyPr/>
                    <a:lstStyle/>
                    <a:p>
                      <a:pPr algn="ctr"/>
                      <a:r>
                        <a:rPr lang="en-US" dirty="0"/>
                        <a:t>Exceptional </a:t>
                      </a:r>
                    </a:p>
                  </a:txBody>
                  <a:tcPr/>
                </a:tc>
                <a:extLst>
                  <a:ext uri="{0D108BD9-81ED-4DB2-BD59-A6C34878D82A}">
                    <a16:rowId xmlns:a16="http://schemas.microsoft.com/office/drawing/2014/main" val="2679923546"/>
                  </a:ext>
                </a:extLst>
              </a:tr>
              <a:tr h="370840">
                <a:tc>
                  <a:txBody>
                    <a:bodyPr/>
                    <a:lstStyle/>
                    <a:p>
                      <a:r>
                        <a:rPr lang="en-US" dirty="0"/>
                        <a:t>Business Rule tests per class</a:t>
                      </a:r>
                    </a:p>
                  </a:txBody>
                  <a:tcPr/>
                </a:tc>
                <a:tc>
                  <a:txBody>
                    <a:bodyPr/>
                    <a:lstStyle/>
                    <a:p>
                      <a:pPr algn="ctr"/>
                      <a:r>
                        <a:rPr lang="en-US" dirty="0"/>
                        <a:t>Exceptional</a:t>
                      </a:r>
                    </a:p>
                  </a:txBody>
                  <a:tcPr/>
                </a:tc>
                <a:extLst>
                  <a:ext uri="{0D108BD9-81ED-4DB2-BD59-A6C34878D82A}">
                    <a16:rowId xmlns:a16="http://schemas.microsoft.com/office/drawing/2014/main" val="3574120385"/>
                  </a:ext>
                </a:extLst>
              </a:tr>
              <a:tr h="370840">
                <a:tc>
                  <a:txBody>
                    <a:bodyPr/>
                    <a:lstStyle/>
                    <a:p>
                      <a:r>
                        <a:rPr lang="en-US" dirty="0"/>
                        <a:t>Being repetitive tests</a:t>
                      </a:r>
                    </a:p>
                  </a:txBody>
                  <a:tcPr/>
                </a:tc>
                <a:tc>
                  <a:txBody>
                    <a:bodyPr/>
                    <a:lstStyle/>
                    <a:p>
                      <a:pPr algn="ctr"/>
                      <a:r>
                        <a:rPr lang="en-US" dirty="0"/>
                        <a:t>Exceptional</a:t>
                      </a:r>
                    </a:p>
                  </a:txBody>
                  <a:tcPr/>
                </a:tc>
                <a:extLst>
                  <a:ext uri="{0D108BD9-81ED-4DB2-BD59-A6C34878D82A}">
                    <a16:rowId xmlns:a16="http://schemas.microsoft.com/office/drawing/2014/main" val="1867787654"/>
                  </a:ext>
                </a:extLst>
              </a:tr>
              <a:tr h="370840">
                <a:tc>
                  <a:txBody>
                    <a:bodyPr/>
                    <a:lstStyle/>
                    <a:p>
                      <a:r>
                        <a:rPr lang="en-US" dirty="0"/>
                        <a:t>Unauthorized operation based on object status</a:t>
                      </a:r>
                    </a:p>
                  </a:txBody>
                  <a:tcPr/>
                </a:tc>
                <a:tc>
                  <a:txBody>
                    <a:bodyPr/>
                    <a:lstStyle/>
                    <a:p>
                      <a:pPr algn="ctr"/>
                      <a:r>
                        <a:rPr lang="en-US" dirty="0"/>
                        <a:t>Exceptional</a:t>
                      </a:r>
                    </a:p>
                  </a:txBody>
                  <a:tcPr/>
                </a:tc>
                <a:extLst>
                  <a:ext uri="{0D108BD9-81ED-4DB2-BD59-A6C34878D82A}">
                    <a16:rowId xmlns:a16="http://schemas.microsoft.com/office/drawing/2014/main" val="1006952995"/>
                  </a:ext>
                </a:extLst>
              </a:tr>
              <a:tr h="370840">
                <a:tc>
                  <a:txBody>
                    <a:bodyPr/>
                    <a:lstStyle/>
                    <a:p>
                      <a:r>
                        <a:rPr lang="en-US" dirty="0"/>
                        <a:t>Use of unregistered entity</a:t>
                      </a:r>
                    </a:p>
                  </a:txBody>
                  <a:tcPr/>
                </a:tc>
                <a:tc>
                  <a:txBody>
                    <a:bodyPr/>
                    <a:lstStyle/>
                    <a:p>
                      <a:pPr algn="ctr"/>
                      <a:r>
                        <a:rPr lang="en-US" dirty="0"/>
                        <a:t>Exceptional</a:t>
                      </a:r>
                    </a:p>
                  </a:txBody>
                  <a:tcPr/>
                </a:tc>
                <a:extLst>
                  <a:ext uri="{0D108BD9-81ED-4DB2-BD59-A6C34878D82A}">
                    <a16:rowId xmlns:a16="http://schemas.microsoft.com/office/drawing/2014/main" val="2798684563"/>
                  </a:ext>
                </a:extLst>
              </a:tr>
              <a:tr h="370840">
                <a:tc>
                  <a:txBody>
                    <a:bodyPr/>
                    <a:lstStyle/>
                    <a:p>
                      <a:pPr marL="0" marR="0" algn="l" rtl="1">
                        <a:lnSpc>
                          <a:spcPct val="107000"/>
                        </a:lnSpc>
                        <a:spcBef>
                          <a:spcPts val="0"/>
                        </a:spcBef>
                        <a:spcAft>
                          <a:spcPts val="0"/>
                        </a:spcAft>
                      </a:pPr>
                      <a:r>
                        <a:rPr lang="en-US" sz="1800" kern="1200" dirty="0">
                          <a:solidFill>
                            <a:srgbClr val="C00000"/>
                          </a:solidFill>
                          <a:latin typeface="+mn-lt"/>
                          <a:ea typeface="+mn-ea"/>
                          <a:cs typeface="+mn-cs"/>
                        </a:rPr>
                        <a:t>Unauthorized</a:t>
                      </a:r>
                      <a:r>
                        <a:rPr lang="en-US" sz="1800" kern="1200" dirty="0">
                          <a:solidFill>
                            <a:schemeClr val="dk1"/>
                          </a:solidFill>
                          <a:latin typeface="+mn-lt"/>
                          <a:ea typeface="+mn-ea"/>
                          <a:cs typeface="+mn-cs"/>
                        </a:rPr>
                        <a:t> operation on unregistered entity</a:t>
                      </a:r>
                    </a:p>
                  </a:txBody>
                  <a:tcPr marL="68580" marR="68580" marT="0" marB="0" anchor="ctr"/>
                </a:tc>
                <a:tc>
                  <a:txBody>
                    <a:bodyPr/>
                    <a:lstStyle/>
                    <a:p>
                      <a:pPr algn="ctr"/>
                      <a:r>
                        <a:rPr lang="en-US" dirty="0"/>
                        <a:t>Exceptional</a:t>
                      </a:r>
                    </a:p>
                  </a:txBody>
                  <a:tcPr/>
                </a:tc>
                <a:extLst>
                  <a:ext uri="{0D108BD9-81ED-4DB2-BD59-A6C34878D82A}">
                    <a16:rowId xmlns:a16="http://schemas.microsoft.com/office/drawing/2014/main" val="1718968161"/>
                  </a:ext>
                </a:extLst>
              </a:tr>
              <a:tr h="370840">
                <a:tc>
                  <a:txBody>
                    <a:bodyPr/>
                    <a:lstStyle/>
                    <a:p>
                      <a:r>
                        <a:rPr lang="en-US" dirty="0"/>
                        <a:t>Use of deleted entity</a:t>
                      </a:r>
                    </a:p>
                  </a:txBody>
                  <a:tcPr/>
                </a:tc>
                <a:tc>
                  <a:txBody>
                    <a:bodyPr/>
                    <a:lstStyle/>
                    <a:p>
                      <a:pPr algn="ctr"/>
                      <a:r>
                        <a:rPr lang="en-US" dirty="0"/>
                        <a:t>Exceptional</a:t>
                      </a:r>
                    </a:p>
                  </a:txBody>
                  <a:tcPr/>
                </a:tc>
                <a:extLst>
                  <a:ext uri="{0D108BD9-81ED-4DB2-BD59-A6C34878D82A}">
                    <a16:rowId xmlns:a16="http://schemas.microsoft.com/office/drawing/2014/main" val="3806442288"/>
                  </a:ext>
                </a:extLst>
              </a:tr>
              <a:tr h="370840">
                <a:tc>
                  <a:txBody>
                    <a:bodyPr/>
                    <a:lstStyle/>
                    <a:p>
                      <a:r>
                        <a:rPr lang="en-US" dirty="0"/>
                        <a:t>Operations on the deleted entity</a:t>
                      </a:r>
                    </a:p>
                  </a:txBody>
                  <a:tcPr/>
                </a:tc>
                <a:tc>
                  <a:txBody>
                    <a:bodyPr/>
                    <a:lstStyle/>
                    <a:p>
                      <a:pPr algn="ctr"/>
                      <a:r>
                        <a:rPr lang="en-US" dirty="0"/>
                        <a:t>Exceptional</a:t>
                      </a:r>
                    </a:p>
                  </a:txBody>
                  <a:tcPr/>
                </a:tc>
                <a:extLst>
                  <a:ext uri="{0D108BD9-81ED-4DB2-BD59-A6C34878D82A}">
                    <a16:rowId xmlns:a16="http://schemas.microsoft.com/office/drawing/2014/main" val="1034702136"/>
                  </a:ext>
                </a:extLst>
              </a:tr>
            </a:tbl>
          </a:graphicData>
        </a:graphic>
      </p:graphicFrame>
    </p:spTree>
    <p:extLst>
      <p:ext uri="{BB962C8B-B14F-4D97-AF65-F5344CB8AC3E}">
        <p14:creationId xmlns:p14="http://schemas.microsoft.com/office/powerpoint/2010/main" val="2180235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9CD-E0F5-6049-D137-8E27D0966212}"/>
              </a:ext>
            </a:extLst>
          </p:cNvPr>
          <p:cNvSpPr>
            <a:spLocks noGrp="1"/>
          </p:cNvSpPr>
          <p:nvPr>
            <p:ph type="title"/>
          </p:nvPr>
        </p:nvSpPr>
        <p:spPr/>
        <p:txBody>
          <a:bodyPr/>
          <a:lstStyle/>
          <a:p>
            <a:r>
              <a:rPr lang="en-US" b="1" dirty="0"/>
              <a:t>Definition of entities with exception states</a:t>
            </a:r>
            <a:r>
              <a:rPr lang="en-US" b="1" dirty="0">
                <a:solidFill>
                  <a:srgbClr val="C00000"/>
                </a:solidFill>
              </a:rPr>
              <a:t>?</a:t>
            </a:r>
            <a:r>
              <a:rPr lang="en-US" b="1" dirty="0"/>
              <a:t> </a:t>
            </a:r>
            <a:r>
              <a:rPr lang="en-US" sz="3200" dirty="0">
                <a:solidFill>
                  <a:srgbClr val="C00000"/>
                </a:solidFill>
              </a:rPr>
              <a:t>P.58</a:t>
            </a:r>
            <a:endParaRPr lang="en-US" dirty="0">
              <a:solidFill>
                <a:srgbClr val="C00000"/>
              </a:solidFill>
            </a:endParaRPr>
          </a:p>
        </p:txBody>
      </p:sp>
      <p:sp>
        <p:nvSpPr>
          <p:cNvPr id="3" name="Content Placeholder 2">
            <a:extLst>
              <a:ext uri="{FF2B5EF4-FFF2-40B4-BE49-F238E27FC236}">
                <a16:creationId xmlns:a16="http://schemas.microsoft.com/office/drawing/2014/main" id="{55C4A9BD-CD97-9AE6-1C08-4DE41990D1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272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BD3-366E-81DA-B7B0-7E0550928E96}"/>
              </a:ext>
            </a:extLst>
          </p:cNvPr>
          <p:cNvSpPr>
            <a:spLocks noGrp="1"/>
          </p:cNvSpPr>
          <p:nvPr>
            <p:ph type="title"/>
          </p:nvPr>
        </p:nvSpPr>
        <p:spPr/>
        <p:txBody>
          <a:bodyPr/>
          <a:lstStyle/>
          <a:p>
            <a:r>
              <a:rPr lang="en-US" b="1" dirty="0"/>
              <a:t>Perform the given steps using Admin</a:t>
            </a:r>
          </a:p>
        </p:txBody>
      </p:sp>
      <p:sp>
        <p:nvSpPr>
          <p:cNvPr id="3" name="Content Placeholder 2">
            <a:extLst>
              <a:ext uri="{FF2B5EF4-FFF2-40B4-BE49-F238E27FC236}">
                <a16:creationId xmlns:a16="http://schemas.microsoft.com/office/drawing/2014/main" id="{7C5ACF4B-E863-A76D-DCEB-364B4A6562CC}"/>
              </a:ext>
            </a:extLst>
          </p:cNvPr>
          <p:cNvSpPr>
            <a:spLocks noGrp="1"/>
          </p:cNvSpPr>
          <p:nvPr>
            <p:ph idx="1"/>
          </p:nvPr>
        </p:nvSpPr>
        <p:spPr/>
        <p:txBody>
          <a:bodyPr>
            <a:normAutofit/>
          </a:bodyPr>
          <a:lstStyle/>
          <a:p>
            <a:r>
              <a:rPr lang="en-US" sz="2000" dirty="0"/>
              <a:t>Using the user with the phrase </a:t>
            </a:r>
            <a:r>
              <a:rPr lang="en-US" sz="2000" b="1" dirty="0"/>
              <a:t>There is/are </a:t>
            </a:r>
            <a:r>
              <a:rPr lang="en-US" sz="2000" dirty="0"/>
              <a:t>where we want to login with the same user.</a:t>
            </a:r>
          </a:p>
          <a:p>
            <a:r>
              <a:rPr lang="en-US" sz="2000" dirty="0"/>
              <a:t>By default, Given steps are performed </a:t>
            </a:r>
            <a:r>
              <a:rPr lang="en-US" sz="2000" b="1" dirty="0"/>
              <a:t>anonymously by Admin</a:t>
            </a:r>
            <a:r>
              <a:rPr lang="en-US" sz="2000" dirty="0"/>
              <a:t>, and steps whose </a:t>
            </a:r>
            <a:r>
              <a:rPr lang="en-US" sz="2000" b="1" dirty="0"/>
              <a:t>subject</a:t>
            </a:r>
            <a:r>
              <a:rPr lang="en-US" sz="2000" dirty="0"/>
              <a:t> is known (starting with </a:t>
            </a:r>
            <a:r>
              <a:rPr lang="en-US" sz="2000" b="1" dirty="0"/>
              <a:t>I</a:t>
            </a:r>
            <a:r>
              <a:rPr lang="en-US" sz="2000" dirty="0"/>
              <a:t>) are performed by the logged-in (or unknown) user. ser.</a:t>
            </a:r>
          </a:p>
          <a:p>
            <a:endParaRPr lang="en-US" sz="2000" dirty="0"/>
          </a:p>
        </p:txBody>
      </p:sp>
      <p:graphicFrame>
        <p:nvGraphicFramePr>
          <p:cNvPr id="4" name="Table 3">
            <a:extLst>
              <a:ext uri="{FF2B5EF4-FFF2-40B4-BE49-F238E27FC236}">
                <a16:creationId xmlns:a16="http://schemas.microsoft.com/office/drawing/2014/main" id="{50CC56E8-7918-0F74-6794-7D3CBAC1B2A4}"/>
              </a:ext>
            </a:extLst>
          </p:cNvPr>
          <p:cNvGraphicFramePr>
            <a:graphicFrameLocks noGrp="1"/>
          </p:cNvGraphicFramePr>
          <p:nvPr>
            <p:extLst>
              <p:ext uri="{D42A27DB-BD31-4B8C-83A1-F6EECF244321}">
                <p14:modId xmlns:p14="http://schemas.microsoft.com/office/powerpoint/2010/main" val="894857861"/>
              </p:ext>
            </p:extLst>
          </p:nvPr>
        </p:nvGraphicFramePr>
        <p:xfrm>
          <a:off x="1503493" y="3546756"/>
          <a:ext cx="8128000" cy="1483360"/>
        </p:xfrm>
        <a:graphic>
          <a:graphicData uri="http://schemas.openxmlformats.org/drawingml/2006/table">
            <a:tbl>
              <a:tblPr firstRow="1" bandRow="1">
                <a:tableStyleId>{5C22544A-7EE6-4342-B048-85BDC9FD1C3A}</a:tableStyleId>
              </a:tblPr>
              <a:tblGrid>
                <a:gridCol w="1172595">
                  <a:extLst>
                    <a:ext uri="{9D8B030D-6E8A-4147-A177-3AD203B41FA5}">
                      <a16:colId xmlns:a16="http://schemas.microsoft.com/office/drawing/2014/main" val="3600373979"/>
                    </a:ext>
                  </a:extLst>
                </a:gridCol>
                <a:gridCol w="1308683">
                  <a:extLst>
                    <a:ext uri="{9D8B030D-6E8A-4147-A177-3AD203B41FA5}">
                      <a16:colId xmlns:a16="http://schemas.microsoft.com/office/drawing/2014/main" val="2772908213"/>
                    </a:ext>
                  </a:extLst>
                </a:gridCol>
                <a:gridCol w="2395522">
                  <a:extLst>
                    <a:ext uri="{9D8B030D-6E8A-4147-A177-3AD203B41FA5}">
                      <a16:colId xmlns:a16="http://schemas.microsoft.com/office/drawing/2014/main" val="3875178240"/>
                    </a:ext>
                  </a:extLst>
                </a:gridCol>
                <a:gridCol w="1625600">
                  <a:extLst>
                    <a:ext uri="{9D8B030D-6E8A-4147-A177-3AD203B41FA5}">
                      <a16:colId xmlns:a16="http://schemas.microsoft.com/office/drawing/2014/main" val="173030996"/>
                    </a:ext>
                  </a:extLst>
                </a:gridCol>
                <a:gridCol w="1625600">
                  <a:extLst>
                    <a:ext uri="{9D8B030D-6E8A-4147-A177-3AD203B41FA5}">
                      <a16:colId xmlns:a16="http://schemas.microsoft.com/office/drawing/2014/main" val="3679123467"/>
                    </a:ext>
                  </a:extLst>
                </a:gridCol>
              </a:tblGrid>
              <a:tr h="370840">
                <a:tc>
                  <a:txBody>
                    <a:bodyPr/>
                    <a:lstStyle/>
                    <a:p>
                      <a:r>
                        <a:rPr lang="en-US" sz="1600" dirty="0"/>
                        <a:t>Frist Name</a:t>
                      </a:r>
                    </a:p>
                  </a:txBody>
                  <a:tcPr/>
                </a:tc>
                <a:tc>
                  <a:txBody>
                    <a:bodyPr/>
                    <a:lstStyle/>
                    <a:p>
                      <a:r>
                        <a:rPr lang="en-US" sz="1600" dirty="0"/>
                        <a:t>Last Name</a:t>
                      </a:r>
                    </a:p>
                  </a:txBody>
                  <a:tcPr/>
                </a:tc>
                <a:tc>
                  <a:txBody>
                    <a:bodyPr/>
                    <a:lstStyle/>
                    <a:p>
                      <a:r>
                        <a:rPr lang="en-US" sz="1600" dirty="0"/>
                        <a:t>Email</a:t>
                      </a:r>
                    </a:p>
                  </a:txBody>
                  <a:tcPr/>
                </a:tc>
                <a:tc>
                  <a:txBody>
                    <a:bodyPr/>
                    <a:lstStyle/>
                    <a:p>
                      <a:r>
                        <a:rPr lang="en-US" sz="1600" dirty="0"/>
                        <a:t>Mobile</a:t>
                      </a:r>
                    </a:p>
                  </a:txBody>
                  <a:tcPr/>
                </a:tc>
                <a:tc>
                  <a:txBody>
                    <a:bodyPr/>
                    <a:lstStyle/>
                    <a:p>
                      <a:r>
                        <a:rPr lang="en-US" sz="1600" dirty="0"/>
                        <a:t>Password</a:t>
                      </a:r>
                    </a:p>
                  </a:txBody>
                  <a:tcPr/>
                </a:tc>
                <a:extLst>
                  <a:ext uri="{0D108BD9-81ED-4DB2-BD59-A6C34878D82A}">
                    <a16:rowId xmlns:a16="http://schemas.microsoft.com/office/drawing/2014/main" val="702250641"/>
                  </a:ext>
                </a:extLst>
              </a:tr>
              <a:tr h="370840">
                <a:tc>
                  <a:txBody>
                    <a:bodyPr/>
                    <a:lstStyle/>
                    <a:p>
                      <a:r>
                        <a:rPr lang="en-US" sz="1600" dirty="0"/>
                        <a:t>Jan</a:t>
                      </a:r>
                    </a:p>
                  </a:txBody>
                  <a:tcPr/>
                </a:tc>
                <a:tc>
                  <a:txBody>
                    <a:bodyPr/>
                    <a:lstStyle/>
                    <a:p>
                      <a:r>
                        <a:rPr lang="en-US" sz="1600" dirty="0"/>
                        <a:t>Gonzalez</a:t>
                      </a:r>
                    </a:p>
                  </a:txBody>
                  <a:tcPr/>
                </a:tc>
                <a:tc>
                  <a:txBody>
                    <a:bodyPr/>
                    <a:lstStyle/>
                    <a:p>
                      <a:r>
                        <a:rPr lang="en-US" sz="1600" dirty="0"/>
                        <a:t>gonzalez@tibatest.com</a:t>
                      </a:r>
                    </a:p>
                  </a:txBody>
                  <a:tcPr/>
                </a:tc>
                <a:tc>
                  <a:txBody>
                    <a:bodyPr/>
                    <a:lstStyle/>
                    <a:p>
                      <a:r>
                        <a:rPr lang="en-US" sz="1600" dirty="0"/>
                        <a:t>+989125974632</a:t>
                      </a:r>
                    </a:p>
                  </a:txBody>
                  <a:tcPr/>
                </a:tc>
                <a:tc>
                  <a:txBody>
                    <a:bodyPr/>
                    <a:lstStyle/>
                    <a:p>
                      <a:r>
                        <a:rPr lang="en-US" sz="1600" dirty="0"/>
                        <a:t>123456aA</a:t>
                      </a:r>
                    </a:p>
                  </a:txBody>
                  <a:tcPr/>
                </a:tc>
                <a:extLst>
                  <a:ext uri="{0D108BD9-81ED-4DB2-BD59-A6C34878D82A}">
                    <a16:rowId xmlns:a16="http://schemas.microsoft.com/office/drawing/2014/main" val="2017635263"/>
                  </a:ext>
                </a:extLst>
              </a:tr>
              <a:tr h="370840">
                <a:tc>
                  <a:txBody>
                    <a:bodyPr/>
                    <a:lstStyle/>
                    <a:p>
                      <a:r>
                        <a:rPr lang="en-US" sz="1600" dirty="0"/>
                        <a:t>Kali</a:t>
                      </a:r>
                    </a:p>
                  </a:txBody>
                  <a:tcPr/>
                </a:tc>
                <a:tc>
                  <a:txBody>
                    <a:bodyPr/>
                    <a:lstStyle/>
                    <a:p>
                      <a:r>
                        <a:rPr lang="en-US" sz="1600" dirty="0"/>
                        <a:t>Summers</a:t>
                      </a:r>
                    </a:p>
                  </a:txBody>
                  <a:tcPr/>
                </a:tc>
                <a:tc>
                  <a:txBody>
                    <a:bodyPr/>
                    <a:lstStyle/>
                    <a:p>
                      <a:r>
                        <a:rPr lang="en-US" sz="1600" dirty="0"/>
                        <a:t>summers@tibatest.com</a:t>
                      </a:r>
                    </a:p>
                  </a:txBody>
                  <a:tcPr/>
                </a:tc>
                <a:tc>
                  <a:txBody>
                    <a:bodyPr/>
                    <a:lstStyle/>
                    <a:p>
                      <a:r>
                        <a:rPr lang="en-US" sz="1600" dirty="0"/>
                        <a:t>+989124597855</a:t>
                      </a:r>
                    </a:p>
                  </a:txBody>
                  <a:tcPr/>
                </a:tc>
                <a:tc>
                  <a:txBody>
                    <a:bodyPr/>
                    <a:lstStyle/>
                    <a:p>
                      <a:r>
                        <a:rPr lang="en-US" sz="1600" dirty="0"/>
                        <a:t>123456aA</a:t>
                      </a:r>
                    </a:p>
                  </a:txBody>
                  <a:tcPr/>
                </a:tc>
                <a:extLst>
                  <a:ext uri="{0D108BD9-81ED-4DB2-BD59-A6C34878D82A}">
                    <a16:rowId xmlns:a16="http://schemas.microsoft.com/office/drawing/2014/main" val="2847085333"/>
                  </a:ext>
                </a:extLst>
              </a:tr>
              <a:tr h="370840">
                <a:tc>
                  <a:txBody>
                    <a:bodyPr/>
                    <a:lstStyle/>
                    <a:p>
                      <a:r>
                        <a:rPr lang="en-US" sz="1600" dirty="0"/>
                        <a:t>Belen</a:t>
                      </a:r>
                    </a:p>
                  </a:txBody>
                  <a:tcPr/>
                </a:tc>
                <a:tc>
                  <a:txBody>
                    <a:bodyPr/>
                    <a:lstStyle/>
                    <a:p>
                      <a:r>
                        <a:rPr lang="en-US" sz="1600" dirty="0"/>
                        <a:t>Prince</a:t>
                      </a:r>
                    </a:p>
                  </a:txBody>
                  <a:tcPr/>
                </a:tc>
                <a:tc>
                  <a:txBody>
                    <a:bodyPr/>
                    <a:lstStyle/>
                    <a:p>
                      <a:r>
                        <a:rPr lang="en-US" sz="1600" dirty="0">
                          <a:hlinkClick r:id="rId2"/>
                        </a:rPr>
                        <a:t>price@tibatest.com</a:t>
                      </a:r>
                      <a:endParaRPr lang="en-US" sz="1600" dirty="0"/>
                    </a:p>
                  </a:txBody>
                  <a:tcPr/>
                </a:tc>
                <a:tc>
                  <a:txBody>
                    <a:bodyPr/>
                    <a:lstStyle/>
                    <a:p>
                      <a:r>
                        <a:rPr lang="en-US" sz="1600" dirty="0"/>
                        <a:t>+989126978841</a:t>
                      </a:r>
                    </a:p>
                  </a:txBody>
                  <a:tcPr/>
                </a:tc>
                <a:tc>
                  <a:txBody>
                    <a:bodyPr/>
                    <a:lstStyle/>
                    <a:p>
                      <a:r>
                        <a:rPr lang="en-US" sz="1600" dirty="0"/>
                        <a:t>123456aA</a:t>
                      </a:r>
                    </a:p>
                  </a:txBody>
                  <a:tcPr/>
                </a:tc>
                <a:extLst>
                  <a:ext uri="{0D108BD9-81ED-4DB2-BD59-A6C34878D82A}">
                    <a16:rowId xmlns:a16="http://schemas.microsoft.com/office/drawing/2014/main" val="817426423"/>
                  </a:ext>
                </a:extLst>
              </a:tr>
            </a:tbl>
          </a:graphicData>
        </a:graphic>
      </p:graphicFrame>
    </p:spTree>
    <p:extLst>
      <p:ext uri="{BB962C8B-B14F-4D97-AF65-F5344CB8AC3E}">
        <p14:creationId xmlns:p14="http://schemas.microsoft.com/office/powerpoint/2010/main" val="3942784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1A5-889B-EA79-11D9-D02950540291}"/>
              </a:ext>
            </a:extLst>
          </p:cNvPr>
          <p:cNvSpPr>
            <a:spLocks noGrp="1"/>
          </p:cNvSpPr>
          <p:nvPr>
            <p:ph type="title"/>
          </p:nvPr>
        </p:nvSpPr>
        <p:spPr/>
        <p:txBody>
          <a:bodyPr>
            <a:normAutofit/>
          </a:bodyPr>
          <a:lstStyle/>
          <a:p>
            <a:r>
              <a:rPr lang="en-US" sz="4000" b="1" dirty="0"/>
              <a:t>A Reference to </a:t>
            </a:r>
            <a:br>
              <a:rPr lang="en-US" sz="4000" b="1" dirty="0"/>
            </a:br>
            <a:r>
              <a:rPr lang="en-US" sz="4000" b="1" dirty="0"/>
              <a:t>The Text of a Field In The Error Message</a:t>
            </a:r>
          </a:p>
        </p:txBody>
      </p:sp>
      <p:sp>
        <p:nvSpPr>
          <p:cNvPr id="3" name="Content Placeholder 2">
            <a:extLst>
              <a:ext uri="{FF2B5EF4-FFF2-40B4-BE49-F238E27FC236}">
                <a16:creationId xmlns:a16="http://schemas.microsoft.com/office/drawing/2014/main" id="{7EE6BB77-C321-E657-B726-BCFAD0E234C9}"/>
              </a:ext>
            </a:extLst>
          </p:cNvPr>
          <p:cNvSpPr>
            <a:spLocks noGrp="1"/>
          </p:cNvSpPr>
          <p:nvPr>
            <p:ph idx="1"/>
          </p:nvPr>
        </p:nvSpPr>
        <p:spPr/>
        <p:txBody>
          <a:bodyPr/>
          <a:lstStyle/>
          <a:p>
            <a:r>
              <a:rPr lang="en-US" sz="2400" dirty="0"/>
              <a:t>In order to refer to the text of a field in the error message, we use the following structure:</a:t>
            </a:r>
          </a:p>
          <a:p>
            <a:pPr marL="457200" lvl="1" indent="0">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EntityKey.FieldName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dirty="0"/>
          </a:p>
          <a:p>
            <a:pPr marL="0" indent="0">
              <a:buNone/>
            </a:pPr>
            <a:r>
              <a:rPr lang="en-US" sz="2000" b="1" dirty="0"/>
              <a:t>Example</a:t>
            </a:r>
            <a:endParaRPr lang="en-US" b="1" dirty="0"/>
          </a:p>
          <a:p>
            <a:pPr marL="0" marR="0" indent="0" algn="l" rtl="1">
              <a:lnSpc>
                <a:spcPts val="1425"/>
              </a:lnSpc>
              <a:spcBef>
                <a:spcPts val="60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#Key#     | </a:t>
            </a:r>
            <a:r>
              <a:rPr lang="en-US" sz="16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systemCode</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title      | usages            </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firstName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FirstName  | First Name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IndividualParty</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en-US" sz="18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p>
          <a:p>
            <a:pPr marL="0" indent="0" algn="ctr" rtl="1">
              <a:lnSpc>
                <a:spcPts val="1425"/>
              </a:lnSpc>
              <a:spcBef>
                <a:spcPts val="600"/>
              </a:spcBef>
              <a:buNone/>
            </a:pPr>
            <a:r>
              <a:rPr lang="en-US" sz="1400" dirty="0">
                <a:solidFill>
                  <a:schemeClr val="tx1">
                    <a:lumMod val="65000"/>
                    <a:lumOff val="35000"/>
                  </a:schemeClr>
                </a:solidFill>
                <a:effectLst/>
                <a:latin typeface="Consolas" panose="020B0609020204030204" pitchFamily="49" charset="0"/>
                <a:ea typeface="Times New Roman" panose="02020603050405020304" pitchFamily="18" charset="0"/>
                <a:cs typeface="B Nazanin" panose="00000400000000000000" pitchFamily="2" charset="-78"/>
              </a:rPr>
              <a:t>It is not allowed to create gap in validity range of names with name </a:t>
            </a:r>
            <a:r>
              <a:rPr lang="en-US" sz="14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type </a:t>
            </a:r>
            <a:r>
              <a:rPr lang="en-US" sz="1600" dirty="0">
                <a:solidFill>
                  <a:srgbClr val="C586C0"/>
                </a:solidFill>
                <a:latin typeface="Consolas" panose="020B0609020204030204" pitchFamily="49" charset="0"/>
                <a:cs typeface="B Nazanin" panose="00000400000000000000" pitchFamily="2" charset="-78"/>
              </a:rPr>
              <a:t>'{{ </a:t>
            </a:r>
            <a:r>
              <a:rPr lang="en-US" sz="1600" dirty="0" err="1">
                <a:solidFill>
                  <a:srgbClr val="C586C0"/>
                </a:solidFill>
                <a:latin typeface="Consolas" panose="020B0609020204030204" pitchFamily="49" charset="0"/>
                <a:cs typeface="B Nazanin" panose="00000400000000000000" pitchFamily="2" charset="-78"/>
              </a:rPr>
              <a:t>firstName.title</a:t>
            </a:r>
            <a:r>
              <a:rPr lang="en-US" sz="1600" dirty="0">
                <a:solidFill>
                  <a:srgbClr val="C586C0"/>
                </a:solidFill>
                <a:latin typeface="Consolas" panose="020B0609020204030204" pitchFamily="49" charset="0"/>
                <a:cs typeface="B Nazanin" panose="00000400000000000000" pitchFamily="2" charset="-78"/>
              </a:rPr>
              <a:t>}}’</a:t>
            </a:r>
            <a:r>
              <a:rPr lang="en-US" sz="16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 </a:t>
            </a:r>
            <a:endParaRPr lang="en-US" sz="1400" dirty="0">
              <a:solidFill>
                <a:schemeClr val="tx1">
                  <a:lumMod val="65000"/>
                  <a:lumOff val="35000"/>
                </a:schemeClr>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fa-IR" sz="12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b="1" dirty="0"/>
          </a:p>
          <a:p>
            <a:endParaRPr lang="en-US" dirty="0"/>
          </a:p>
        </p:txBody>
      </p:sp>
    </p:spTree>
    <p:extLst>
      <p:ext uri="{BB962C8B-B14F-4D97-AF65-F5344CB8AC3E}">
        <p14:creationId xmlns:p14="http://schemas.microsoft.com/office/powerpoint/2010/main" val="3202849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AFB0-27B2-558C-4E3A-CF2CA7457C33}"/>
              </a:ext>
            </a:extLst>
          </p:cNvPr>
          <p:cNvSpPr>
            <a:spLocks noGrp="1"/>
          </p:cNvSpPr>
          <p:nvPr>
            <p:ph type="title"/>
          </p:nvPr>
        </p:nvSpPr>
        <p:spPr/>
        <p:txBody>
          <a:bodyPr/>
          <a:lstStyle/>
          <a:p>
            <a:r>
              <a:rPr lang="en-US" b="1" dirty="0"/>
              <a:t>Reporting Errors in Integration Tests </a:t>
            </a:r>
            <a:r>
              <a:rPr lang="en-US" b="1" dirty="0">
                <a:solidFill>
                  <a:srgbClr val="C00000"/>
                </a:solidFill>
              </a:rPr>
              <a:t>P.59</a:t>
            </a:r>
          </a:p>
        </p:txBody>
      </p:sp>
      <p:sp>
        <p:nvSpPr>
          <p:cNvPr id="3" name="Content Placeholder 2">
            <a:extLst>
              <a:ext uri="{FF2B5EF4-FFF2-40B4-BE49-F238E27FC236}">
                <a16:creationId xmlns:a16="http://schemas.microsoft.com/office/drawing/2014/main" id="{9E3AF1B0-8A72-A9F9-60C7-6B2BA7204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52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5524-5D84-F3A5-2599-B6A1CBA48B54}"/>
              </a:ext>
            </a:extLst>
          </p:cNvPr>
          <p:cNvSpPr>
            <a:spLocks noGrp="1"/>
          </p:cNvSpPr>
          <p:nvPr>
            <p:ph type="title"/>
          </p:nvPr>
        </p:nvSpPr>
        <p:spPr/>
        <p:txBody>
          <a:bodyPr/>
          <a:lstStyle/>
          <a:p>
            <a:r>
              <a:rPr lang="en-US" b="1" dirty="0"/>
              <a:t>Reference to non-existent entity</a:t>
            </a:r>
          </a:p>
        </p:txBody>
      </p:sp>
      <p:sp>
        <p:nvSpPr>
          <p:cNvPr id="3" name="Content Placeholder 2">
            <a:extLst>
              <a:ext uri="{FF2B5EF4-FFF2-40B4-BE49-F238E27FC236}">
                <a16:creationId xmlns:a16="http://schemas.microsoft.com/office/drawing/2014/main" id="{B88C1A9D-44A4-9AED-74A3-C34DF9E0298E}"/>
              </a:ext>
            </a:extLst>
          </p:cNvPr>
          <p:cNvSpPr>
            <a:spLocks noGrp="1"/>
          </p:cNvSpPr>
          <p:nvPr>
            <p:ph idx="1"/>
          </p:nvPr>
        </p:nvSpPr>
        <p:spPr/>
        <p:txBody>
          <a:bodyPr/>
          <a:lstStyle/>
          <a:p>
            <a:r>
              <a:rPr lang="en-US" dirty="0"/>
              <a:t>Reference to non-existent entity is possible in two cases:</a:t>
            </a:r>
          </a:p>
          <a:p>
            <a:pPr marL="914400" lvl="1" indent="-457200">
              <a:buFont typeface="+mj-lt"/>
              <a:buAutoNum type="arabicPeriod"/>
            </a:pPr>
            <a:r>
              <a:rPr lang="en-US" sz="2000" dirty="0">
                <a:solidFill>
                  <a:schemeClr val="tx1">
                    <a:lumMod val="75000"/>
                    <a:lumOff val="25000"/>
                  </a:schemeClr>
                </a:solidFill>
              </a:rPr>
              <a:t>The entity has </a:t>
            </a:r>
            <a:r>
              <a:rPr lang="en-US" sz="2000" b="1" dirty="0">
                <a:solidFill>
                  <a:schemeClr val="tx1">
                    <a:lumMod val="75000"/>
                    <a:lumOff val="25000"/>
                  </a:schemeClr>
                </a:solidFill>
              </a:rPr>
              <a:t>not been registered </a:t>
            </a:r>
            <a:r>
              <a:rPr lang="en-US" sz="2000" dirty="0">
                <a:solidFill>
                  <a:schemeClr val="tx1">
                    <a:lumMod val="75000"/>
                    <a:lumOff val="25000"/>
                  </a:schemeClr>
                </a:solidFill>
              </a:rPr>
              <a:t>in the system from the beginning</a:t>
            </a:r>
          </a:p>
          <a:p>
            <a:pPr marL="914400" lvl="1" indent="-457200">
              <a:buFont typeface="+mj-lt"/>
              <a:buAutoNum type="arabicPeriod"/>
            </a:pPr>
            <a:r>
              <a:rPr lang="en-US" sz="2000" dirty="0">
                <a:solidFill>
                  <a:schemeClr val="tx1">
                    <a:lumMod val="75000"/>
                    <a:lumOff val="25000"/>
                  </a:schemeClr>
                </a:solidFill>
              </a:rPr>
              <a:t>The entity has been </a:t>
            </a:r>
            <a:r>
              <a:rPr lang="en-US" sz="2000" b="1" dirty="0">
                <a:solidFill>
                  <a:schemeClr val="tx1">
                    <a:lumMod val="75000"/>
                    <a:lumOff val="25000"/>
                  </a:schemeClr>
                </a:solidFill>
              </a:rPr>
              <a:t>registered</a:t>
            </a:r>
            <a:r>
              <a:rPr lang="en-US" sz="2000" dirty="0">
                <a:solidFill>
                  <a:schemeClr val="tx1">
                    <a:lumMod val="75000"/>
                    <a:lumOff val="25000"/>
                  </a:schemeClr>
                </a:solidFill>
              </a:rPr>
              <a:t> in the system and then </a:t>
            </a:r>
            <a:r>
              <a:rPr lang="en-US" sz="2000" b="1" dirty="0">
                <a:solidFill>
                  <a:schemeClr val="tx1">
                    <a:lumMod val="75000"/>
                    <a:lumOff val="25000"/>
                  </a:schemeClr>
                </a:solidFill>
              </a:rPr>
              <a:t>deleted</a:t>
            </a:r>
          </a:p>
          <a:p>
            <a:pPr lvl="1"/>
            <a:endParaRPr lang="en-US" sz="2000" b="1" dirty="0">
              <a:solidFill>
                <a:schemeClr val="tx1">
                  <a:lumMod val="75000"/>
                  <a:lumOff val="25000"/>
                </a:schemeClr>
              </a:solidFill>
            </a:endParaRPr>
          </a:p>
          <a:p>
            <a:pPr lvl="1"/>
            <a:endParaRPr lang="en-US" sz="2000" b="1" dirty="0">
              <a:solidFill>
                <a:schemeClr val="tx1">
                  <a:lumMod val="75000"/>
                  <a:lumOff val="25000"/>
                </a:schemeClr>
              </a:solidFill>
            </a:endParaRPr>
          </a:p>
          <a:p>
            <a:pPr marL="0" indent="0">
              <a:buNone/>
            </a:pPr>
            <a:r>
              <a:rPr lang="en-US" sz="1800" b="1" dirty="0">
                <a:solidFill>
                  <a:schemeClr val="tx1">
                    <a:lumMod val="75000"/>
                    <a:lumOff val="25000"/>
                  </a:schemeClr>
                </a:solidFill>
              </a:rPr>
              <a:t>Note</a:t>
            </a:r>
          </a:p>
          <a:p>
            <a:pPr>
              <a:buFont typeface="Wingdings" panose="05000000000000000000" pitchFamily="2" charset="2"/>
              <a:buChar char="ü"/>
            </a:pPr>
            <a:r>
              <a:rPr lang="en-US" sz="1600" dirty="0">
                <a:solidFill>
                  <a:schemeClr val="tx1">
                    <a:lumMod val="75000"/>
                    <a:lumOff val="25000"/>
                  </a:schemeClr>
                </a:solidFill>
              </a:rPr>
              <a:t>To refer to an entity that is </a:t>
            </a:r>
            <a:r>
              <a:rPr lang="en-US" sz="1600" u="sng" dirty="0">
                <a:solidFill>
                  <a:schemeClr val="tx1">
                    <a:lumMod val="75000"/>
                    <a:lumOff val="25000"/>
                  </a:schemeClr>
                </a:solidFill>
              </a:rPr>
              <a:t>not registered </a:t>
            </a:r>
            <a:r>
              <a:rPr lang="en-US" sz="1600" dirty="0">
                <a:solidFill>
                  <a:schemeClr val="tx1">
                    <a:lumMod val="75000"/>
                    <a:lumOff val="25000"/>
                  </a:schemeClr>
                </a:solidFill>
              </a:rPr>
              <a:t>in the system, we need to add an </a:t>
            </a:r>
            <a:r>
              <a:rPr lang="en-US" sz="1600" b="1" u="sng" dirty="0">
                <a:solidFill>
                  <a:schemeClr val="tx1">
                    <a:lumMod val="75000"/>
                    <a:lumOff val="25000"/>
                  </a:schemeClr>
                </a:solidFill>
              </a:rPr>
              <a:t>id</a:t>
            </a:r>
            <a:r>
              <a:rPr lang="en-US" sz="1600" u="sng" dirty="0">
                <a:solidFill>
                  <a:schemeClr val="tx1">
                    <a:lumMod val="75000"/>
                    <a:lumOff val="25000"/>
                  </a:schemeClr>
                </a:solidFill>
              </a:rPr>
              <a:t> </a:t>
            </a:r>
            <a:r>
              <a:rPr lang="en-US" sz="1600" b="1" u="sng" dirty="0">
                <a:solidFill>
                  <a:schemeClr val="tx1">
                    <a:lumMod val="75000"/>
                    <a:lumOff val="25000"/>
                  </a:schemeClr>
                </a:solidFill>
              </a:rPr>
              <a:t>column</a:t>
            </a:r>
            <a:r>
              <a:rPr lang="en-US" sz="1600" u="sng" dirty="0">
                <a:solidFill>
                  <a:schemeClr val="tx1">
                    <a:lumMod val="75000"/>
                    <a:lumOff val="25000"/>
                  </a:schemeClr>
                </a:solidFill>
              </a:rPr>
              <a:t> </a:t>
            </a:r>
            <a:r>
              <a:rPr lang="en-US" sz="1600" dirty="0">
                <a:solidFill>
                  <a:schemeClr val="tx1">
                    <a:lumMod val="75000"/>
                    <a:lumOff val="25000"/>
                  </a:schemeClr>
                </a:solidFill>
              </a:rPr>
              <a:t>to the entity.</a:t>
            </a:r>
          </a:p>
          <a:p>
            <a:pPr>
              <a:buFont typeface="Wingdings" panose="05000000000000000000" pitchFamily="2" charset="2"/>
              <a:buChar char="ü"/>
            </a:pPr>
            <a:r>
              <a:rPr lang="en-US" sz="1600" dirty="0">
                <a:solidFill>
                  <a:schemeClr val="tx1">
                    <a:lumMod val="75000"/>
                    <a:lumOff val="25000"/>
                  </a:schemeClr>
                </a:solidFill>
              </a:rPr>
              <a:t>There is a same error message for both of them .</a:t>
            </a:r>
          </a:p>
          <a:p>
            <a:pPr>
              <a:buFont typeface="Wingdings" panose="05000000000000000000" pitchFamily="2" charset="2"/>
              <a:buChar char="ü"/>
            </a:pPr>
            <a:r>
              <a:rPr lang="en-US" sz="1600" dirty="0">
                <a:solidFill>
                  <a:schemeClr val="tx1">
                    <a:lumMod val="75000"/>
                    <a:lumOff val="25000"/>
                  </a:schemeClr>
                </a:solidFill>
              </a:rPr>
              <a:t>The name of the entity is given as </a:t>
            </a:r>
            <a:r>
              <a:rPr lang="en-US" sz="1600" u="sng" dirty="0">
                <a:solidFill>
                  <a:schemeClr val="tx1">
                    <a:lumMod val="75000"/>
                    <a:lumOff val="25000"/>
                  </a:schemeClr>
                </a:solidFill>
              </a:rPr>
              <a:t>Pascal Case </a:t>
            </a:r>
            <a:r>
              <a:rPr lang="en-US" sz="1600" dirty="0">
                <a:solidFill>
                  <a:schemeClr val="tx1">
                    <a:lumMod val="75000"/>
                    <a:lumOff val="25000"/>
                  </a:schemeClr>
                </a:solidFill>
              </a:rPr>
              <a:t>.  </a:t>
            </a:r>
            <a:r>
              <a:rPr lang="en-US" sz="1600" dirty="0">
                <a:solidFill>
                  <a:srgbClr val="C00000"/>
                </a:solidFill>
              </a:rPr>
              <a:t>?</a:t>
            </a:r>
          </a:p>
          <a:p>
            <a:pPr>
              <a:buFont typeface="Wingdings" panose="05000000000000000000" pitchFamily="2" charset="2"/>
              <a:buChar char="ü"/>
            </a:pPr>
            <a:r>
              <a:rPr lang="en-US" sz="1600" dirty="0">
                <a:solidFill>
                  <a:schemeClr val="tx1">
                    <a:lumMod val="75000"/>
                    <a:lumOff val="25000"/>
                  </a:schemeClr>
                </a:solidFill>
              </a:rPr>
              <a:t>If the entity has Abstract, the name of the highest layer of Abstract is given.</a:t>
            </a:r>
          </a:p>
        </p:txBody>
      </p:sp>
    </p:spTree>
    <p:extLst>
      <p:ext uri="{BB962C8B-B14F-4D97-AF65-F5344CB8AC3E}">
        <p14:creationId xmlns:p14="http://schemas.microsoft.com/office/powerpoint/2010/main" val="897331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67D-E15B-5A16-33E7-9F7854323A81}"/>
              </a:ext>
            </a:extLst>
          </p:cNvPr>
          <p:cNvSpPr>
            <a:spLocks noGrp="1"/>
          </p:cNvSpPr>
          <p:nvPr>
            <p:ph type="title"/>
          </p:nvPr>
        </p:nvSpPr>
        <p:spPr/>
        <p:txBody>
          <a:bodyPr/>
          <a:lstStyle/>
          <a:p>
            <a:r>
              <a:rPr lang="en-US" b="1" dirty="0"/>
              <a:t>Reference to non-existent entity (1)</a:t>
            </a:r>
            <a:endParaRPr lang="en-US" dirty="0"/>
          </a:p>
        </p:txBody>
      </p:sp>
      <p:sp>
        <p:nvSpPr>
          <p:cNvPr id="3" name="Content Placeholder 2">
            <a:extLst>
              <a:ext uri="{FF2B5EF4-FFF2-40B4-BE49-F238E27FC236}">
                <a16:creationId xmlns:a16="http://schemas.microsoft.com/office/drawing/2014/main" id="{E2413D62-4342-9FCF-4B19-0980660E9C2F}"/>
              </a:ext>
            </a:extLst>
          </p:cNvPr>
          <p:cNvSpPr>
            <a:spLocks noGrp="1"/>
          </p:cNvSpPr>
          <p:nvPr>
            <p:ph idx="1"/>
          </p:nvPr>
        </p:nvSpPr>
        <p:spPr/>
        <p:txBody>
          <a:bodyPr>
            <a:normAutofit/>
          </a:bodyPr>
          <a:lstStyle/>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Some exception messages have been defined like:</a:t>
            </a:r>
          </a:p>
          <a:p>
            <a:pPr marL="0" indent="0">
              <a:buNone/>
            </a:pPr>
            <a:r>
              <a:rPr lang="en-US" sz="900" b="1" dirty="0">
                <a:solidFill>
                  <a:srgbClr val="000000"/>
                </a:solidFill>
                <a:latin typeface="Cascadia Mono" panose="020B0609020000020004" pitchFamily="49" charset="0"/>
              </a:rPr>
              <a:t>            | #Key#         | code      | message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a:t>
            </a:r>
            <a:r>
              <a:rPr lang="en-US" sz="900" b="1" dirty="0">
                <a:solidFill>
                  <a:srgbClr val="000000"/>
                </a:solidFill>
                <a:latin typeface="Cascadia Mono" panose="020B0609020000020004" pitchFamily="49" charset="0"/>
              </a:rPr>
              <a:t>PPTDeleteEm01</a:t>
            </a:r>
            <a:r>
              <a:rPr lang="en-US" sz="900" dirty="0">
                <a:solidFill>
                  <a:srgbClr val="000000"/>
                </a:solidFill>
                <a:latin typeface="Cascadia Mono" panose="020B0609020000020004" pitchFamily="49" charset="0"/>
              </a:rPr>
              <a:t> | FR_REP_04 | The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partyPointType</a:t>
            </a:r>
            <a:r>
              <a:rPr lang="en-US" sz="900" dirty="0">
                <a:solidFill>
                  <a:srgbClr val="000000"/>
                </a:solidFill>
                <a:latin typeface="Cascadia Mono" panose="020B0609020000020004" pitchFamily="49" charset="0"/>
              </a:rPr>
              <a:t>' was not found. |</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 has been defined as a party point type like:</a:t>
            </a:r>
          </a:p>
          <a:p>
            <a:pPr marL="0" indent="0">
              <a:buNone/>
            </a:pP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 Field          | Value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Title          | </a:t>
            </a:r>
            <a:r>
              <a:rPr lang="en-US" sz="900" dirty="0" err="1">
                <a:solidFill>
                  <a:srgbClr val="000000"/>
                </a:solidFill>
                <a:latin typeface="Cascadia Mono" panose="020B0609020000020004" pitchFamily="49" charset="0"/>
              </a:rPr>
              <a:t>SimpleOperationPoint</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 State          | Inactive                             |</a:t>
            </a:r>
          </a:p>
          <a:p>
            <a:pPr marL="0" indent="0">
              <a:buNone/>
            </a:pPr>
            <a:r>
              <a:rPr lang="en-US" sz="900" dirty="0">
                <a:solidFill>
                  <a:srgbClr val="000000"/>
                </a:solidFill>
                <a:latin typeface="Cascadia Mono" panose="020B0609020000020004" pitchFamily="49" charset="0"/>
              </a:rPr>
              <a:t>            | Id             | </a:t>
            </a:r>
            <a:r>
              <a:rPr lang="en-US" sz="900" b="1" dirty="0">
                <a:solidFill>
                  <a:srgbClr val="000000"/>
                </a:solidFill>
                <a:latin typeface="Cascadia Mono" panose="020B0609020000020004" pitchFamily="49" charset="0"/>
              </a:rPr>
              <a:t>d4dd506a-4db4-48d0-b6d0-fa7387742f15</a:t>
            </a:r>
            <a:r>
              <a:rPr lang="en-US" sz="900" dirty="0">
                <a:solidFill>
                  <a:srgbClr val="000000"/>
                </a:solidFill>
                <a:latin typeface="Cascadia Mono" panose="020B0609020000020004" pitchFamily="49" charset="0"/>
              </a:rPr>
              <a:t> |</a:t>
            </a:r>
          </a:p>
          <a:p>
            <a:pPr marL="0" indent="0">
              <a:buNone/>
            </a:pPr>
            <a:r>
              <a:rPr lang="en-US" sz="1200" b="1" dirty="0">
                <a:solidFill>
                  <a:srgbClr val="0070C0"/>
                </a:solidFill>
                <a:latin typeface="Consolas" panose="020B0609020204030204" pitchFamily="49" charset="0"/>
              </a:rPr>
              <a:t>When</a:t>
            </a:r>
            <a:r>
              <a:rPr lang="en-US" sz="900" dirty="0">
                <a:solidFill>
                  <a:srgbClr val="000000"/>
                </a:solidFill>
                <a:latin typeface="Cascadia Mono" panose="020B0609020000020004" pitchFamily="49" charset="0"/>
              </a:rPr>
              <a:t> I delete the party point type: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like: </a:t>
            </a:r>
            <a:r>
              <a:rPr lang="en-US" sz="900" b="1" dirty="0">
                <a:solidFill>
                  <a:srgbClr val="000000"/>
                </a:solidFill>
                <a:latin typeface="Cascadia Mono" panose="020B0609020000020004" pitchFamily="49" charset="0"/>
              </a:rPr>
              <a:t>'PPTDeleteEm01</a:t>
            </a:r>
            <a:r>
              <a:rPr lang="en-US" sz="900" dirty="0">
                <a:solidFill>
                  <a:srgbClr val="000000"/>
                </a:solidFill>
                <a:latin typeface="Cascadia Mono" panose="020B0609020000020004" pitchFamily="49" charset="0"/>
              </a:rPr>
              <a:t>'</a:t>
            </a:r>
            <a:endParaRPr lang="en-US" sz="900" dirty="0"/>
          </a:p>
        </p:txBody>
      </p:sp>
    </p:spTree>
    <p:extLst>
      <p:ext uri="{BB962C8B-B14F-4D97-AF65-F5344CB8AC3E}">
        <p14:creationId xmlns:p14="http://schemas.microsoft.com/office/powerpoint/2010/main" val="2417236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787-CE88-EDFA-DED0-5E7D9E679918}"/>
              </a:ext>
            </a:extLst>
          </p:cNvPr>
          <p:cNvSpPr>
            <a:spLocks noGrp="1"/>
          </p:cNvSpPr>
          <p:nvPr>
            <p:ph type="title"/>
          </p:nvPr>
        </p:nvSpPr>
        <p:spPr/>
        <p:txBody>
          <a:bodyPr/>
          <a:lstStyle/>
          <a:p>
            <a:r>
              <a:rPr lang="en-US" b="1" dirty="0"/>
              <a:t>Reference to non-existent entity (2)</a:t>
            </a:r>
            <a:endParaRPr lang="en-US" dirty="0"/>
          </a:p>
        </p:txBody>
      </p:sp>
      <p:sp>
        <p:nvSpPr>
          <p:cNvPr id="3" name="Content Placeholder 2">
            <a:extLst>
              <a:ext uri="{FF2B5EF4-FFF2-40B4-BE49-F238E27FC236}">
                <a16:creationId xmlns:a16="http://schemas.microsoft.com/office/drawing/2014/main" id="{C8ADB68A-635A-0D1D-46D1-EC24C5D8BC28}"/>
              </a:ext>
            </a:extLst>
          </p:cNvPr>
          <p:cNvSpPr>
            <a:spLocks noGrp="1"/>
          </p:cNvSpPr>
          <p:nvPr>
            <p:ph idx="1"/>
          </p:nvPr>
        </p:nvSpPr>
        <p:spPr/>
        <p:txBody>
          <a:bodyPr>
            <a:normAutofit/>
          </a:bodyPr>
          <a:lstStyle/>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Some exception messages have been defined like:</a:t>
            </a:r>
          </a:p>
          <a:p>
            <a:pPr marL="0" indent="0">
              <a:buNone/>
            </a:pPr>
            <a:r>
              <a:rPr lang="en-US" sz="1050" b="1" dirty="0">
                <a:solidFill>
                  <a:srgbClr val="000000"/>
                </a:solidFill>
                <a:latin typeface="Cascadia Mono" panose="020B0609020000020004" pitchFamily="49" charset="0"/>
              </a:rPr>
              <a:t>            | #Key#         | code      | message                             </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            | PPTDeleteEm01 | FR_REP_04 | The '</a:t>
            </a:r>
            <a:r>
              <a:rPr lang="en-US" sz="1050" dirty="0" err="1">
                <a:solidFill>
                  <a:srgbClr val="000000"/>
                </a:solidFill>
                <a:latin typeface="Cascadia Mono" panose="020B0609020000020004" pitchFamily="49" charset="0"/>
              </a:rPr>
              <a:t>partyPointType</a:t>
            </a:r>
            <a:r>
              <a:rPr lang="en-US" sz="1050" dirty="0">
                <a:solidFill>
                  <a:srgbClr val="000000"/>
                </a:solidFill>
                <a:latin typeface="Cascadia Mono" panose="020B0609020000020004" pitchFamily="49" charset="0"/>
              </a:rPr>
              <a:t>' was not found.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registered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 like:</a:t>
            </a:r>
          </a:p>
          <a:p>
            <a:pPr marL="0" indent="0">
              <a:buNone/>
            </a:pPr>
            <a:r>
              <a:rPr lang="en-US" sz="1050" b="1" dirty="0">
                <a:solidFill>
                  <a:srgbClr val="000000"/>
                </a:solidFill>
                <a:latin typeface="Cascadia Mono" panose="020B0609020000020004" pitchFamily="49" charset="0"/>
              </a:rPr>
              <a:t>            | Field          | Value                         |</a:t>
            </a:r>
          </a:p>
          <a:p>
            <a:pPr marL="0" indent="0">
              <a:buNone/>
            </a:pPr>
            <a:r>
              <a:rPr lang="en-US" sz="1050" dirty="0">
                <a:solidFill>
                  <a:srgbClr val="000000"/>
                </a:solidFill>
                <a:latin typeface="Cascadia Mono" panose="020B0609020000020004" pitchFamily="49" charset="0"/>
              </a:rPr>
              <a:t>            | Title          | </a:t>
            </a:r>
            <a:r>
              <a:rPr lang="en-US" sz="1050" dirty="0" err="1">
                <a:solidFill>
                  <a:srgbClr val="000000"/>
                </a:solidFill>
                <a:latin typeface="Cascadia Mono" panose="020B0609020000020004" pitchFamily="49" charset="0"/>
              </a:rPr>
              <a:t>SimpleOperationPoint</a:t>
            </a:r>
            <a:r>
              <a:rPr lang="en-US" sz="1050" dirty="0">
                <a:solidFill>
                  <a:srgbClr val="000000"/>
                </a:solidFill>
                <a:latin typeface="Cascadia Mono" panose="020B0609020000020004" pitchFamily="49" charset="0"/>
              </a:rPr>
              <a:t>          |</a:t>
            </a:r>
          </a:p>
          <a:p>
            <a:pPr marL="0" indent="0">
              <a:buNone/>
            </a:pPr>
            <a:r>
              <a:rPr lang="en-US" sz="1050" dirty="0">
                <a:solidFill>
                  <a:srgbClr val="000000"/>
                </a:solidFill>
                <a:latin typeface="Cascadia Mono" panose="020B0609020000020004" pitchFamily="49" charset="0"/>
              </a:rPr>
              <a:t>            | State          | Inactive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deleted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When</a:t>
            </a:r>
            <a:r>
              <a:rPr lang="en-US" sz="1050" dirty="0">
                <a:solidFill>
                  <a:srgbClr val="000000"/>
                </a:solidFill>
                <a:latin typeface="Cascadia Mono" panose="020B0609020000020004" pitchFamily="49" charset="0"/>
              </a:rPr>
              <a:t> I delete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like: 'PPTDeleteEm01'</a:t>
            </a:r>
            <a:endParaRPr lang="en-US" sz="1400" dirty="0"/>
          </a:p>
        </p:txBody>
      </p:sp>
    </p:spTree>
    <p:extLst>
      <p:ext uri="{BB962C8B-B14F-4D97-AF65-F5344CB8AC3E}">
        <p14:creationId xmlns:p14="http://schemas.microsoft.com/office/powerpoint/2010/main" val="303176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p:txBody>
          <a:bodyPr>
            <a:normAutofit/>
          </a:bodyPr>
          <a:lstStyle/>
          <a:p>
            <a:pPr marL="0" indent="0" algn="l">
              <a:buNone/>
            </a:pPr>
            <a:r>
              <a:rPr lang="en-US" sz="1800" i="0" dirty="0">
                <a:solidFill>
                  <a:srgbClr val="363636"/>
                </a:solidFill>
                <a:effectLst/>
              </a:rPr>
              <a:t>In some cases you might want to pass more data to a step than fits on a single line. For this purpose Gherkin has </a:t>
            </a:r>
            <a:r>
              <a:rPr lang="en-US" sz="1800" b="1" i="0" u="sng" dirty="0">
                <a:solidFill>
                  <a:srgbClr val="363636"/>
                </a:solidFill>
                <a:effectLst/>
              </a:rPr>
              <a:t>Doc Strings </a:t>
            </a:r>
            <a:r>
              <a:rPr lang="en-US" sz="1800" i="0" dirty="0">
                <a:solidFill>
                  <a:srgbClr val="363636"/>
                </a:solidFill>
                <a:effectLst/>
              </a:rPr>
              <a:t>and </a:t>
            </a:r>
            <a:r>
              <a:rPr lang="en-US" sz="1800" b="1" i="0" u="sng" dirty="0">
                <a:solidFill>
                  <a:srgbClr val="363636"/>
                </a:solidFill>
                <a:effectLst/>
              </a:rPr>
              <a:t>Data Tables</a:t>
            </a:r>
            <a:r>
              <a:rPr lang="en-US" sz="1800" i="0" dirty="0">
                <a:solidFill>
                  <a:srgbClr val="363636"/>
                </a:solidFill>
                <a:effectLst/>
              </a:rPr>
              <a:t>.</a:t>
            </a:r>
          </a:p>
          <a:p>
            <a:pPr marL="0" indent="0" algn="l">
              <a:buNone/>
            </a:pPr>
            <a:r>
              <a:rPr lang="en-US" sz="2000" b="1" i="0" dirty="0">
                <a:solidFill>
                  <a:srgbClr val="363636"/>
                </a:solidFill>
                <a:effectLst/>
              </a:rPr>
              <a:t>Doc Strings</a:t>
            </a:r>
          </a:p>
          <a:p>
            <a:pPr marL="0" indent="0">
              <a:buNone/>
            </a:pPr>
            <a:r>
              <a:rPr lang="en-US" sz="1800" dirty="0"/>
              <a:t>Doc Strings are handy for passing a larger piece of text to a step definition.</a:t>
            </a:r>
          </a:p>
          <a:p>
            <a:pPr marL="0" indent="0">
              <a:buNone/>
            </a:pPr>
            <a:r>
              <a:rPr lang="en-US" sz="1800" dirty="0"/>
              <a:t>The text should be offset by delimiters consisting of three double-quote marks on lines of their own:</a:t>
            </a:r>
            <a:br>
              <a:rPr lang="en-US" sz="1800" dirty="0"/>
            </a:br>
            <a:r>
              <a:rPr lang="en-US" sz="1800" dirty="0"/>
              <a:t>Given a blog post named "Random" with Markdown body</a:t>
            </a:r>
          </a:p>
          <a:p>
            <a:pPr marL="0" indent="0">
              <a:buNone/>
            </a:pPr>
            <a:r>
              <a:rPr lang="en-US" sz="1100" dirty="0"/>
              <a:t>  """</a:t>
            </a:r>
          </a:p>
          <a:p>
            <a:pPr marL="0" indent="0">
              <a:buNone/>
            </a:pPr>
            <a:r>
              <a:rPr lang="en-US" sz="1100" dirty="0"/>
              <a:t>  Some Title, Eh?</a:t>
            </a:r>
          </a:p>
          <a:p>
            <a:pPr marL="0" indent="0">
              <a:buNone/>
            </a:pPr>
            <a:r>
              <a:rPr lang="en-US" sz="1100" dirty="0"/>
              <a:t>  ===============</a:t>
            </a:r>
          </a:p>
          <a:p>
            <a:pPr marL="0" indent="0">
              <a:buNone/>
            </a:pPr>
            <a:r>
              <a:rPr lang="en-US" sz="1100" dirty="0"/>
              <a:t>  Here is the first paragraph of my blog post. Lorem ipsum dolor sit </a:t>
            </a:r>
            <a:r>
              <a:rPr lang="en-US" sz="1100" dirty="0" err="1"/>
              <a:t>amet</a:t>
            </a:r>
            <a:r>
              <a:rPr lang="en-US" sz="1100" dirty="0"/>
              <a:t>,</a:t>
            </a:r>
          </a:p>
          <a:p>
            <a:pPr marL="0" indent="0">
              <a:buNone/>
            </a:pPr>
            <a:r>
              <a:rPr lang="en-US" sz="1100" dirty="0"/>
              <a:t>  </a:t>
            </a:r>
            <a:r>
              <a:rPr lang="en-US" sz="1100" dirty="0" err="1"/>
              <a:t>consectetur</a:t>
            </a:r>
            <a:r>
              <a:rPr lang="en-US" sz="1100" dirty="0"/>
              <a:t> </a:t>
            </a:r>
            <a:r>
              <a:rPr lang="en-US" sz="1100" dirty="0" err="1"/>
              <a:t>adipiscing</a:t>
            </a:r>
            <a:r>
              <a:rPr lang="en-US" sz="1100" dirty="0"/>
              <a:t> </a:t>
            </a:r>
            <a:r>
              <a:rPr lang="en-US" sz="1100" dirty="0" err="1"/>
              <a:t>elit</a:t>
            </a:r>
            <a:r>
              <a:rPr lang="en-US" sz="1100" dirty="0"/>
              <a:t>.</a:t>
            </a:r>
          </a:p>
          <a:p>
            <a:pPr marL="0" indent="0">
              <a:buNone/>
            </a:pPr>
            <a:r>
              <a:rPr lang="en-US" sz="1100" dirty="0"/>
              <a:t>  ""“</a:t>
            </a:r>
          </a:p>
          <a:p>
            <a:pPr marL="0" indent="0">
              <a:buNone/>
            </a:pPr>
            <a:r>
              <a:rPr lang="en-US" sz="1800" dirty="0"/>
              <a:t>Doc strings also support using three backticks as the delimiter.</a:t>
            </a:r>
          </a:p>
        </p:txBody>
      </p:sp>
    </p:spTree>
    <p:extLst>
      <p:ext uri="{BB962C8B-B14F-4D97-AF65-F5344CB8AC3E}">
        <p14:creationId xmlns:p14="http://schemas.microsoft.com/office/powerpoint/2010/main" val="29572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2081</TotalTime>
  <Words>6313</Words>
  <Application>Microsoft Office PowerPoint</Application>
  <PresentationFormat>Widescreen</PresentationFormat>
  <Paragraphs>706</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  Step Arguments  </vt:lpstr>
      <vt:lpstr> Step Arguments : Data Tables </vt:lpstr>
      <vt:lpstr>Tests</vt:lpstr>
      <vt:lpstr> Naming : Feature file (.feature) </vt:lpstr>
      <vt:lpstr>Naming : Feature</vt:lpstr>
      <vt:lpstr>Tags</vt:lpstr>
      <vt:lpstr>Tags :Build-In Tags</vt:lpstr>
      <vt:lpstr>Tag : Others</vt:lpstr>
      <vt:lpstr>Tags: Using Tags</vt:lpstr>
      <vt:lpstr>Use tags in combination</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lpstr>Common Scenarios</vt:lpstr>
      <vt:lpstr>Definition of entities with exception states? P.58</vt:lpstr>
      <vt:lpstr>Perform the given steps using Admin</vt:lpstr>
      <vt:lpstr>A Reference to  The Text of a Field In The Error Message</vt:lpstr>
      <vt:lpstr>Reporting Errors in Integration Tests P.59</vt:lpstr>
      <vt:lpstr>Reference to non-existent entity</vt:lpstr>
      <vt:lpstr>Reference to non-existent entity (1)</vt:lpstr>
      <vt:lpstr>Reference to non-existent entity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751</cp:revision>
  <dcterms:created xsi:type="dcterms:W3CDTF">2024-03-05T07:52:21Z</dcterms:created>
  <dcterms:modified xsi:type="dcterms:W3CDTF">2024-03-09T11:53:01Z</dcterms:modified>
</cp:coreProperties>
</file>