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8" r:id="rId5"/>
    <p:sldId id="263" r:id="rId6"/>
    <p:sldId id="257" r:id="rId7"/>
    <p:sldId id="258" r:id="rId8"/>
    <p:sldId id="271" r:id="rId9"/>
    <p:sldId id="272" r:id="rId10"/>
    <p:sldId id="290" r:id="rId11"/>
    <p:sldId id="291" r:id="rId12"/>
    <p:sldId id="292" r:id="rId13"/>
    <p:sldId id="293" r:id="rId14"/>
    <p:sldId id="294" r:id="rId15"/>
    <p:sldId id="295" r:id="rId16"/>
    <p:sldId id="273" r:id="rId17"/>
    <p:sldId id="287" r:id="rId18"/>
    <p:sldId id="288" r:id="rId19"/>
    <p:sldId id="289" r:id="rId20"/>
    <p:sldId id="274" r:id="rId21"/>
    <p:sldId id="284" r:id="rId22"/>
    <p:sldId id="285" r:id="rId23"/>
    <p:sldId id="275" r:id="rId24"/>
    <p:sldId id="276" r:id="rId25"/>
    <p:sldId id="277" r:id="rId26"/>
    <p:sldId id="286" r:id="rId27"/>
    <p:sldId id="259" r:id="rId28"/>
    <p:sldId id="260" r:id="rId29"/>
    <p:sldId id="283" r:id="rId30"/>
    <p:sldId id="278" r:id="rId31"/>
    <p:sldId id="279" r:id="rId32"/>
    <p:sldId id="280" r:id="rId33"/>
    <p:sldId id="281" r:id="rId34"/>
    <p:sldId id="282" r:id="rId35"/>
    <p:sldId id="264" r:id="rId36"/>
    <p:sldId id="265" r:id="rId37"/>
    <p:sldId id="266" r:id="rId38"/>
    <p:sldId id="267" r:id="rId39"/>
    <p:sldId id="269" r:id="rId40"/>
    <p:sldId id="2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580"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77E2-AEB6-40C7-15AC-C089CA8FA3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8EA614-EBEB-D158-1AC5-A81784CA6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F3013-2F5B-979F-5E3C-7270A1D29FBD}"/>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5" name="Footer Placeholder 4">
            <a:extLst>
              <a:ext uri="{FF2B5EF4-FFF2-40B4-BE49-F238E27FC236}">
                <a16:creationId xmlns:a16="http://schemas.microsoft.com/office/drawing/2014/main" id="{AFF4E060-CD46-81F7-5688-8784AA96A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209DE-6B9F-F102-4B20-60FA2C032D3D}"/>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21334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5511-2725-2820-18E3-C871B32AB0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E5CB7B-B239-2F79-8B1F-DD0025ABBD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EDF4D-C569-F586-3340-2B5E276D2DBA}"/>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5" name="Footer Placeholder 4">
            <a:extLst>
              <a:ext uri="{FF2B5EF4-FFF2-40B4-BE49-F238E27FC236}">
                <a16:creationId xmlns:a16="http://schemas.microsoft.com/office/drawing/2014/main" id="{1EFF46D7-6983-5E8A-1BC6-E5761849A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294D6-E797-D6DB-6C44-89D40A9FEB4C}"/>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241267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ABAC7-609E-D698-09F5-4CDFDCE30C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1CF7C5-D3F1-279F-83BF-EACCA2727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78C20-8AF7-3557-FF12-FA8A0C7C149F}"/>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5" name="Footer Placeholder 4">
            <a:extLst>
              <a:ext uri="{FF2B5EF4-FFF2-40B4-BE49-F238E27FC236}">
                <a16:creationId xmlns:a16="http://schemas.microsoft.com/office/drawing/2014/main" id="{D02F8361-32B9-16E2-57F8-710ACFECA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396BB-A78B-BFE6-8DB4-6446B4560EC5}"/>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5784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31FB-01C6-6471-7942-4690AD963E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BB5AE-FC04-E1E0-8157-809234204A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15F48-FA49-DC0C-5A50-4F999592668D}"/>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5" name="Footer Placeholder 4">
            <a:extLst>
              <a:ext uri="{FF2B5EF4-FFF2-40B4-BE49-F238E27FC236}">
                <a16:creationId xmlns:a16="http://schemas.microsoft.com/office/drawing/2014/main" id="{408A860F-6AC2-708A-A164-915C6441A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039C8-F8A4-2720-7B41-ABDFE7B02A5E}"/>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368740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575D-F2F0-0651-7554-1C8840CF1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EBE05-1A4A-9F6C-983F-567C6C04E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FD109-D59D-F69D-9B8C-40309836CC5D}"/>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5" name="Footer Placeholder 4">
            <a:extLst>
              <a:ext uri="{FF2B5EF4-FFF2-40B4-BE49-F238E27FC236}">
                <a16:creationId xmlns:a16="http://schemas.microsoft.com/office/drawing/2014/main" id="{7403F567-2770-0170-D5B8-B082887F6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034A4-BEE4-B834-4AA6-3323F258F961}"/>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115227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35E2-8B33-B7B0-4EBE-D7A556762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3662C-4893-70EA-429A-8FF88BD95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0349CB-577F-05B2-299E-EB69BF3EA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C2B2DB-6E55-7EDF-A6E2-CFF156BCF69F}"/>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6" name="Footer Placeholder 5">
            <a:extLst>
              <a:ext uri="{FF2B5EF4-FFF2-40B4-BE49-F238E27FC236}">
                <a16:creationId xmlns:a16="http://schemas.microsoft.com/office/drawing/2014/main" id="{08DF995D-683E-11C7-2FC0-A096F25A7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4C1818-310D-F0E9-694B-29ED69A67FC8}"/>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145472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F3C0-DE29-73BA-3CA5-3BA73EEB3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EE321-7E8C-E0FA-4E73-0CFF127BE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F8C05-14C6-A3B5-F320-3E7275D338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DEE7C6-910F-18DB-F34D-4E3C4A579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8F187-8D71-F73E-9C04-50A3BF40E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00B931-2124-25E7-B27A-1BE3AD044477}"/>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8" name="Footer Placeholder 7">
            <a:extLst>
              <a:ext uri="{FF2B5EF4-FFF2-40B4-BE49-F238E27FC236}">
                <a16:creationId xmlns:a16="http://schemas.microsoft.com/office/drawing/2014/main" id="{C728C541-BD50-54A6-ACD4-17A7E8C393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B20E64-9FBC-6680-A1A5-1074937B0623}"/>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411806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6560-CD38-D50E-A554-0504AE0849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D413E8-D743-0A11-9DA8-2D743883E733}"/>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4" name="Footer Placeholder 3">
            <a:extLst>
              <a:ext uri="{FF2B5EF4-FFF2-40B4-BE49-F238E27FC236}">
                <a16:creationId xmlns:a16="http://schemas.microsoft.com/office/drawing/2014/main" id="{E32B32E7-A18F-110F-B2D8-F889F61AC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B7655A-3A98-6AD0-F6C3-F4E2AFD8C21F}"/>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166477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20ACB-9478-436A-2006-3BE80CA490ED}"/>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3" name="Footer Placeholder 2">
            <a:extLst>
              <a:ext uri="{FF2B5EF4-FFF2-40B4-BE49-F238E27FC236}">
                <a16:creationId xmlns:a16="http://schemas.microsoft.com/office/drawing/2014/main" id="{FC17BCC6-7B7F-628E-4B90-C33FF02218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F101D1-2906-0F63-1D3B-3E57F15D1B73}"/>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64330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05F7-C8F4-C569-2554-7AA4F4773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C961E-F572-13DE-B52C-3EC0C5B6B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223A21-B02B-F8A2-8905-A2970B82A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AA648-2F65-1922-99E7-ED65C71AD6C8}"/>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6" name="Footer Placeholder 5">
            <a:extLst>
              <a:ext uri="{FF2B5EF4-FFF2-40B4-BE49-F238E27FC236}">
                <a16:creationId xmlns:a16="http://schemas.microsoft.com/office/drawing/2014/main" id="{398EE916-C901-D0EC-C9D3-96EA1E0FE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B1C35-4FA6-5E37-07C9-AE94ECDDEAA6}"/>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324107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8B59-B893-8D16-83B8-8A3932D93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DCAD4-E51A-8B27-09D1-65925ED15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7B2306-2818-5312-3BBE-B4EEF4175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3F5F6-2E3E-CE4B-540E-954CD1D34E10}"/>
              </a:ext>
            </a:extLst>
          </p:cNvPr>
          <p:cNvSpPr>
            <a:spLocks noGrp="1"/>
          </p:cNvSpPr>
          <p:nvPr>
            <p:ph type="dt" sz="half" idx="10"/>
          </p:nvPr>
        </p:nvSpPr>
        <p:spPr/>
        <p:txBody>
          <a:bodyPr/>
          <a:lstStyle/>
          <a:p>
            <a:fld id="{CAE4E097-0FF4-4659-A86C-37E729270D88}" type="datetimeFigureOut">
              <a:rPr lang="en-US" smtClean="0"/>
              <a:t>2/19/2024</a:t>
            </a:fld>
            <a:endParaRPr lang="en-US"/>
          </a:p>
        </p:txBody>
      </p:sp>
      <p:sp>
        <p:nvSpPr>
          <p:cNvPr id="6" name="Footer Placeholder 5">
            <a:extLst>
              <a:ext uri="{FF2B5EF4-FFF2-40B4-BE49-F238E27FC236}">
                <a16:creationId xmlns:a16="http://schemas.microsoft.com/office/drawing/2014/main" id="{6BFD2D25-ED2D-51EA-37A8-962937901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9A0C6-B5BA-D32B-C4B5-F7ADB2F94AFF}"/>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234084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D01002-0C9D-03AB-E264-E522B2215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BB73B8-B067-44E5-8762-D66A806D7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8A82E-D23B-5E1F-860A-20FE76911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4E097-0FF4-4659-A86C-37E729270D88}" type="datetimeFigureOut">
              <a:rPr lang="en-US" smtClean="0"/>
              <a:t>2/19/2024</a:t>
            </a:fld>
            <a:endParaRPr lang="en-US"/>
          </a:p>
        </p:txBody>
      </p:sp>
      <p:sp>
        <p:nvSpPr>
          <p:cNvPr id="5" name="Footer Placeholder 4">
            <a:extLst>
              <a:ext uri="{FF2B5EF4-FFF2-40B4-BE49-F238E27FC236}">
                <a16:creationId xmlns:a16="http://schemas.microsoft.com/office/drawing/2014/main" id="{D53D503A-9263-1EBA-B5C7-2EB1CA199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0449CB-DF4E-CEA7-41B1-28EB63B4A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2A776-34B8-468E-AAB1-0CEEA92BF953}" type="slidenum">
              <a:rPr lang="en-US" smtClean="0"/>
              <a:t>‹#›</a:t>
            </a:fld>
            <a:endParaRPr lang="en-US"/>
          </a:p>
        </p:txBody>
      </p:sp>
    </p:spTree>
    <p:extLst>
      <p:ext uri="{BB962C8B-B14F-4D97-AF65-F5344CB8AC3E}">
        <p14:creationId xmlns:p14="http://schemas.microsoft.com/office/powerpoint/2010/main" val="101685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cleancoder.com/uncle-bob/2014/05/14/TheLittleMocker.html" TargetMode="External"/><Relationship Id="rId2" Type="http://schemas.openxmlformats.org/officeDocument/2006/relationships/hyperlink" Target="mailto:testautomationpatterns_at_gerardmeszaros.com" TargetMode="External"/><Relationship Id="rId1" Type="http://schemas.openxmlformats.org/officeDocument/2006/relationships/slideLayout" Target="../slideLayouts/slideLayout2.xml"/><Relationship Id="rId5" Type="http://schemas.openxmlformats.org/officeDocument/2006/relationships/hyperlink" Target="https://tanzu.vmware.com/developer/guides/test-doubles" TargetMode="External"/><Relationship Id="rId4" Type="http://schemas.openxmlformats.org/officeDocument/2006/relationships/hyperlink" Target="https://martinfowler.com/articles/mocksArentStubs.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tanzu.vmware.com/developer/guides/test-doubles/#dumm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anzu.vmware.com/developer/guides/test-doubles/#stu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anzu.vmware.com/developer/guides/test-doubles/#s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anzu.vmware.com/developer/guides/test-doubles/#moc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anzu.vmware.com/developer/guides/test-doubles/#fak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boundary-value-analysis-triangle-probl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anro91.github.io/2020/03/06/TheArtOfUnitTestingReview/" TargetMode="External"/><Relationship Id="rId2" Type="http://schemas.openxmlformats.org/officeDocument/2006/relationships/hyperlink" Target="https://www.manning.com/books/the-art-of-unit-testing-second-edi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terprisecraftsmanship.com/posts/you-naming-tests-wro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rdalis.com/unit-test-naming-conven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tWn8RA_DEic"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45B6-A605-5D20-5B10-28C5F31E048A}"/>
              </a:ext>
            </a:extLst>
          </p:cNvPr>
          <p:cNvSpPr>
            <a:spLocks noGrp="1"/>
          </p:cNvSpPr>
          <p:nvPr>
            <p:ph type="ctrTitle"/>
          </p:nvPr>
        </p:nvSpPr>
        <p:spPr/>
        <p:txBody>
          <a:bodyPr>
            <a:normAutofit/>
          </a:bodyPr>
          <a:lstStyle/>
          <a:p>
            <a:r>
              <a:rPr lang="en-US" sz="8000" b="1" dirty="0"/>
              <a:t>TDD</a:t>
            </a:r>
          </a:p>
        </p:txBody>
      </p:sp>
      <p:sp>
        <p:nvSpPr>
          <p:cNvPr id="3" name="Subtitle 2">
            <a:extLst>
              <a:ext uri="{FF2B5EF4-FFF2-40B4-BE49-F238E27FC236}">
                <a16:creationId xmlns:a16="http://schemas.microsoft.com/office/drawing/2014/main" id="{99483B5D-0CFA-D475-C2D3-C8590AE68CA6}"/>
              </a:ext>
            </a:extLst>
          </p:cNvPr>
          <p:cNvSpPr>
            <a:spLocks noGrp="1"/>
          </p:cNvSpPr>
          <p:nvPr>
            <p:ph type="subTitle" idx="1"/>
          </p:nvPr>
        </p:nvSpPr>
        <p:spPr/>
        <p:txBody>
          <a:bodyPr/>
          <a:lstStyle/>
          <a:p>
            <a:r>
              <a:rPr lang="en-US" dirty="0"/>
              <a:t>Test Driven Development </a:t>
            </a:r>
          </a:p>
        </p:txBody>
      </p:sp>
    </p:spTree>
    <p:extLst>
      <p:ext uri="{BB962C8B-B14F-4D97-AF65-F5344CB8AC3E}">
        <p14:creationId xmlns:p14="http://schemas.microsoft.com/office/powerpoint/2010/main" val="291077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3508-7754-6077-1BDA-49C00FB88310}"/>
              </a:ext>
            </a:extLst>
          </p:cNvPr>
          <p:cNvSpPr>
            <a:spLocks noGrp="1"/>
          </p:cNvSpPr>
          <p:nvPr>
            <p:ph type="title"/>
          </p:nvPr>
        </p:nvSpPr>
        <p:spPr/>
        <p:txBody>
          <a:bodyPr/>
          <a:lstStyle/>
          <a:p>
            <a:r>
              <a:rPr lang="en-US" b="1" dirty="0">
                <a:solidFill>
                  <a:srgbClr val="7030A0"/>
                </a:solidFill>
                <a:latin typeface="Inter"/>
              </a:rPr>
              <a:t>Test Double</a:t>
            </a:r>
          </a:p>
        </p:txBody>
      </p:sp>
      <p:sp>
        <p:nvSpPr>
          <p:cNvPr id="3" name="Content Placeholder 2">
            <a:extLst>
              <a:ext uri="{FF2B5EF4-FFF2-40B4-BE49-F238E27FC236}">
                <a16:creationId xmlns:a16="http://schemas.microsoft.com/office/drawing/2014/main" id="{BF93180F-7A71-B7A4-E222-7ABA6819D84A}"/>
              </a:ext>
            </a:extLst>
          </p:cNvPr>
          <p:cNvSpPr>
            <a:spLocks noGrp="1"/>
          </p:cNvSpPr>
          <p:nvPr>
            <p:ph idx="1"/>
          </p:nvPr>
        </p:nvSpPr>
        <p:spPr>
          <a:xfrm>
            <a:off x="838200" y="1825625"/>
            <a:ext cx="10515600" cy="4868138"/>
          </a:xfrm>
        </p:spPr>
        <p:txBody>
          <a:bodyPr>
            <a:noAutofit/>
          </a:bodyPr>
          <a:lstStyle/>
          <a:p>
            <a:pPr marL="0" indent="0">
              <a:lnSpc>
                <a:spcPct val="100000"/>
              </a:lnSpc>
              <a:buNone/>
            </a:pPr>
            <a:r>
              <a:rPr lang="en-US" sz="1800" b="1" i="0" u="none" strike="noStrike" dirty="0">
                <a:solidFill>
                  <a:srgbClr val="0099CC"/>
                </a:solidFill>
                <a:effectLst/>
                <a:latin typeface="Inter"/>
                <a:hlinkClick r:id="rId2"/>
              </a:rPr>
              <a:t>Gerard </a:t>
            </a:r>
            <a:r>
              <a:rPr lang="en-US" sz="1800" b="1" i="0" u="none" strike="noStrike" dirty="0" err="1">
                <a:solidFill>
                  <a:srgbClr val="0099CC"/>
                </a:solidFill>
                <a:effectLst/>
                <a:latin typeface="Inter"/>
                <a:hlinkClick r:id="rId2"/>
              </a:rPr>
              <a:t>Meszaros</a:t>
            </a:r>
            <a:r>
              <a:rPr lang="en-US" sz="1800" b="0" i="0" dirty="0">
                <a:solidFill>
                  <a:srgbClr val="303633"/>
                </a:solidFill>
                <a:effectLst/>
                <a:latin typeface="Inter"/>
              </a:rPr>
              <a:t> uses the term </a:t>
            </a:r>
            <a:r>
              <a:rPr lang="en-US" sz="1800" b="1" i="0" dirty="0">
                <a:solidFill>
                  <a:srgbClr val="303633"/>
                </a:solidFill>
                <a:effectLst/>
                <a:latin typeface="Inter"/>
              </a:rPr>
              <a:t>Test Double</a:t>
            </a:r>
            <a:r>
              <a:rPr lang="en-US" sz="1800" b="0" i="0" dirty="0">
                <a:solidFill>
                  <a:srgbClr val="303633"/>
                </a:solidFill>
                <a:effectLst/>
                <a:latin typeface="Inter"/>
              </a:rPr>
              <a:t> as the generic term for any kind of pretend object used in place of a real object for testing purposes. </a:t>
            </a:r>
          </a:p>
          <a:p>
            <a:pPr marL="0" indent="0">
              <a:lnSpc>
                <a:spcPct val="100000"/>
              </a:lnSpc>
              <a:buNone/>
            </a:pPr>
            <a:r>
              <a:rPr lang="en-US" sz="1800" b="0" i="0" dirty="0">
                <a:solidFill>
                  <a:srgbClr val="303633"/>
                </a:solidFill>
                <a:effectLst/>
                <a:latin typeface="Inter"/>
              </a:rPr>
              <a:t>The name comes from the notion of a Stunt Double in movies. (One of his aims was to avoid using any name that was already widely used.) </a:t>
            </a:r>
          </a:p>
          <a:p>
            <a:pPr marL="0" indent="0">
              <a:lnSpc>
                <a:spcPct val="100000"/>
              </a:lnSpc>
              <a:buNone/>
            </a:pPr>
            <a:r>
              <a:rPr lang="en-US" sz="1800" b="0" i="0" dirty="0" err="1">
                <a:solidFill>
                  <a:srgbClr val="303633"/>
                </a:solidFill>
                <a:effectLst/>
                <a:latin typeface="Inter"/>
              </a:rPr>
              <a:t>Meszaros</a:t>
            </a:r>
            <a:r>
              <a:rPr lang="en-US" sz="1800" b="0" i="0" dirty="0">
                <a:solidFill>
                  <a:srgbClr val="303633"/>
                </a:solidFill>
                <a:effectLst/>
                <a:latin typeface="Inter"/>
              </a:rPr>
              <a:t> then defined </a:t>
            </a:r>
            <a:r>
              <a:rPr lang="en-US" sz="1800" b="1" i="0" dirty="0">
                <a:solidFill>
                  <a:srgbClr val="303633"/>
                </a:solidFill>
                <a:effectLst/>
                <a:latin typeface="Inter"/>
              </a:rPr>
              <a:t>five</a:t>
            </a:r>
            <a:r>
              <a:rPr lang="en-US" sz="1800" b="0" i="0" dirty="0">
                <a:solidFill>
                  <a:srgbClr val="303633"/>
                </a:solidFill>
                <a:effectLst/>
                <a:latin typeface="Inter"/>
              </a:rPr>
              <a:t> particular kinds of double:</a:t>
            </a:r>
          </a:p>
          <a:p>
            <a:pPr>
              <a:lnSpc>
                <a:spcPct val="100000"/>
              </a:lnSpc>
              <a:buFont typeface="Wingdings" panose="05000000000000000000" pitchFamily="2" charset="2"/>
              <a:buChar char="Ø"/>
            </a:pPr>
            <a:r>
              <a:rPr lang="en-US" sz="1800" b="1" dirty="0">
                <a:solidFill>
                  <a:srgbClr val="303633"/>
                </a:solidFill>
                <a:latin typeface="Inter"/>
              </a:rPr>
              <a:t>Dummy</a:t>
            </a:r>
          </a:p>
          <a:p>
            <a:pPr>
              <a:lnSpc>
                <a:spcPct val="100000"/>
              </a:lnSpc>
              <a:buFont typeface="Wingdings" panose="05000000000000000000" pitchFamily="2" charset="2"/>
              <a:buChar char="Ø"/>
            </a:pPr>
            <a:r>
              <a:rPr lang="en-US" sz="1800" b="1" i="0" dirty="0">
                <a:solidFill>
                  <a:srgbClr val="303633"/>
                </a:solidFill>
                <a:effectLst/>
                <a:latin typeface="Inter"/>
              </a:rPr>
              <a:t>Stub</a:t>
            </a:r>
          </a:p>
          <a:p>
            <a:pPr>
              <a:lnSpc>
                <a:spcPct val="100000"/>
              </a:lnSpc>
              <a:buFont typeface="Wingdings" panose="05000000000000000000" pitchFamily="2" charset="2"/>
              <a:buChar char="Ø"/>
            </a:pPr>
            <a:r>
              <a:rPr lang="en-US" sz="1800" b="1" dirty="0">
                <a:solidFill>
                  <a:srgbClr val="303633"/>
                </a:solidFill>
                <a:latin typeface="Inter"/>
              </a:rPr>
              <a:t>Spy</a:t>
            </a:r>
          </a:p>
          <a:p>
            <a:pPr>
              <a:lnSpc>
                <a:spcPct val="100000"/>
              </a:lnSpc>
              <a:buFont typeface="Wingdings" panose="05000000000000000000" pitchFamily="2" charset="2"/>
              <a:buChar char="Ø"/>
            </a:pPr>
            <a:r>
              <a:rPr lang="en-US" sz="1800" b="1" i="0" dirty="0">
                <a:solidFill>
                  <a:srgbClr val="303633"/>
                </a:solidFill>
                <a:effectLst/>
                <a:latin typeface="Inter"/>
              </a:rPr>
              <a:t>Mock</a:t>
            </a:r>
          </a:p>
          <a:p>
            <a:pPr>
              <a:lnSpc>
                <a:spcPct val="100000"/>
              </a:lnSpc>
              <a:buFont typeface="Wingdings" panose="05000000000000000000" pitchFamily="2" charset="2"/>
              <a:buChar char="Ø"/>
            </a:pPr>
            <a:r>
              <a:rPr lang="en-US" sz="1800" b="1" dirty="0">
                <a:solidFill>
                  <a:srgbClr val="303633"/>
                </a:solidFill>
                <a:latin typeface="Inter"/>
              </a:rPr>
              <a:t>Fake</a:t>
            </a:r>
            <a:endParaRPr lang="en-US" sz="1800" b="1" i="0" dirty="0">
              <a:solidFill>
                <a:srgbClr val="303633"/>
              </a:solidFill>
              <a:effectLst/>
              <a:latin typeface="Inter"/>
            </a:endParaRPr>
          </a:p>
          <a:p>
            <a:pPr marL="0" indent="0">
              <a:lnSpc>
                <a:spcPct val="100000"/>
              </a:lnSpc>
              <a:buNone/>
            </a:pPr>
            <a:endParaRPr lang="en-US" sz="1000" dirty="0">
              <a:latin typeface="Inter"/>
              <a:hlinkClick r:id="rId3"/>
            </a:endParaRPr>
          </a:p>
          <a:p>
            <a:pPr marL="0" indent="0">
              <a:lnSpc>
                <a:spcPct val="100000"/>
              </a:lnSpc>
              <a:buNone/>
            </a:pPr>
            <a:r>
              <a:rPr lang="en-US" sz="1000" dirty="0">
                <a:latin typeface="Inter"/>
                <a:hlinkClick r:id="rId3"/>
              </a:rPr>
              <a:t>https://blog.cleancoder.com/uncle-bob/2014/05/14/TheLittleMocker.html</a:t>
            </a:r>
            <a:endParaRPr lang="en-US" sz="1000" dirty="0">
              <a:latin typeface="Inter"/>
            </a:endParaRPr>
          </a:p>
          <a:p>
            <a:pPr marL="0" indent="0">
              <a:lnSpc>
                <a:spcPct val="100000"/>
              </a:lnSpc>
              <a:buNone/>
            </a:pPr>
            <a:r>
              <a:rPr lang="en-US" sz="1000" dirty="0">
                <a:latin typeface="Inter"/>
                <a:hlinkClick r:id="rId4"/>
              </a:rPr>
              <a:t>https://martinfowler.com/articles/mocksArentStubs.html</a:t>
            </a:r>
            <a:endParaRPr lang="en-US" sz="1000" dirty="0">
              <a:latin typeface="Inter"/>
            </a:endParaRPr>
          </a:p>
          <a:p>
            <a:pPr marL="0" indent="0">
              <a:lnSpc>
                <a:spcPct val="100000"/>
              </a:lnSpc>
              <a:buNone/>
            </a:pPr>
            <a:r>
              <a:rPr lang="en-US" sz="1000" dirty="0">
                <a:latin typeface="Inter"/>
                <a:hlinkClick r:id="rId5"/>
              </a:rPr>
              <a:t>https://tanzu.vmware.com/developer/guides/test-doubles</a:t>
            </a:r>
            <a:endParaRPr lang="en-US" sz="1000" dirty="0">
              <a:latin typeface="Inter"/>
            </a:endParaRPr>
          </a:p>
          <a:p>
            <a:pPr marL="0" indent="0">
              <a:lnSpc>
                <a:spcPct val="100000"/>
              </a:lnSpc>
              <a:buNone/>
            </a:pPr>
            <a:endParaRPr lang="en-US" sz="1100" dirty="0">
              <a:latin typeface="Inter"/>
            </a:endParaRPr>
          </a:p>
          <a:p>
            <a:pPr marL="0" indent="0">
              <a:lnSpc>
                <a:spcPct val="100000"/>
              </a:lnSpc>
              <a:buNone/>
            </a:pPr>
            <a:endParaRPr lang="en-US" sz="1100" dirty="0">
              <a:latin typeface="Inter"/>
            </a:endParaRPr>
          </a:p>
          <a:p>
            <a:pPr marL="0" indent="0">
              <a:lnSpc>
                <a:spcPct val="100000"/>
              </a:lnSpc>
              <a:buNone/>
            </a:pPr>
            <a:endParaRPr lang="en-US" sz="2000" dirty="0">
              <a:latin typeface="Inter"/>
            </a:endParaRPr>
          </a:p>
        </p:txBody>
      </p:sp>
    </p:spTree>
    <p:extLst>
      <p:ext uri="{BB962C8B-B14F-4D97-AF65-F5344CB8AC3E}">
        <p14:creationId xmlns:p14="http://schemas.microsoft.com/office/powerpoint/2010/main" val="38472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5EB8-5B93-C23D-6A0C-72EAAB179B9B}"/>
              </a:ext>
            </a:extLst>
          </p:cNvPr>
          <p:cNvSpPr>
            <a:spLocks noGrp="1"/>
          </p:cNvSpPr>
          <p:nvPr>
            <p:ph type="title"/>
          </p:nvPr>
        </p:nvSpPr>
        <p:spPr/>
        <p:txBody>
          <a:bodyPr/>
          <a:lstStyle/>
          <a:p>
            <a:r>
              <a:rPr lang="en-US" b="1" dirty="0">
                <a:solidFill>
                  <a:srgbClr val="7030A0"/>
                </a:solidFill>
                <a:latin typeface="Inter"/>
              </a:rPr>
              <a:t>Test Double - Dummy</a:t>
            </a:r>
          </a:p>
        </p:txBody>
      </p:sp>
      <p:sp>
        <p:nvSpPr>
          <p:cNvPr id="3" name="Content Placeholder 2">
            <a:extLst>
              <a:ext uri="{FF2B5EF4-FFF2-40B4-BE49-F238E27FC236}">
                <a16:creationId xmlns:a16="http://schemas.microsoft.com/office/drawing/2014/main" id="{81192341-4390-9892-39F2-8303C9BD925C}"/>
              </a:ext>
            </a:extLst>
          </p:cNvPr>
          <p:cNvSpPr>
            <a:spLocks noGrp="1"/>
          </p:cNvSpPr>
          <p:nvPr>
            <p:ph idx="1"/>
          </p:nvPr>
        </p:nvSpPr>
        <p:spPr/>
        <p:txBody>
          <a:bodyPr>
            <a:normAutofit/>
          </a:bodyPr>
          <a:lstStyle/>
          <a:p>
            <a:pPr algn="l">
              <a:lnSpc>
                <a:spcPct val="100000"/>
              </a:lnSpc>
              <a:buFont typeface="+mj-lt"/>
              <a:buAutoNum type="arabicPeriod"/>
            </a:pPr>
            <a:r>
              <a:rPr lang="en-US" sz="1800" b="1" i="0" dirty="0">
                <a:solidFill>
                  <a:srgbClr val="242424"/>
                </a:solidFill>
                <a:effectLst/>
                <a:latin typeface="Inter"/>
              </a:rPr>
              <a:t>Dummy</a:t>
            </a:r>
            <a:r>
              <a:rPr lang="en-US" sz="1800" b="0" i="0" dirty="0">
                <a:solidFill>
                  <a:srgbClr val="242424"/>
                </a:solidFill>
                <a:effectLst/>
                <a:latin typeface="Inter"/>
              </a:rPr>
              <a:t> — When we use an object to stand in place of a real object, but never make of the object, then the object is called a </a:t>
            </a:r>
            <a:r>
              <a:rPr lang="en-US" sz="1800" b="1" i="0" dirty="0">
                <a:solidFill>
                  <a:srgbClr val="242424"/>
                </a:solidFill>
                <a:effectLst/>
                <a:latin typeface="Inter"/>
              </a:rPr>
              <a:t>Dummy. </a:t>
            </a:r>
            <a:r>
              <a:rPr lang="en-US" sz="1800" b="0" i="0" dirty="0">
                <a:solidFill>
                  <a:srgbClr val="242424"/>
                </a:solidFill>
                <a:effectLst/>
                <a:latin typeface="Inter"/>
              </a:rPr>
              <a:t>Its usually done to fill the parameter list, so that the code compiles and the compiler stays happy.</a:t>
            </a:r>
          </a:p>
          <a:p>
            <a:pPr algn="l">
              <a:lnSpc>
                <a:spcPct val="100000"/>
              </a:lnSpc>
              <a:buFont typeface="+mj-lt"/>
              <a:buAutoNum type="arabicPeriod"/>
            </a:pPr>
            <a:endParaRPr lang="en-US" sz="1800" b="0" i="0" dirty="0">
              <a:solidFill>
                <a:srgbClr val="242424"/>
              </a:solidFill>
              <a:effectLst/>
              <a:latin typeface="Inter"/>
            </a:endParaRPr>
          </a:p>
          <a:p>
            <a:pPr marL="0" indent="0" algn="l">
              <a:lnSpc>
                <a:spcPct val="100000"/>
              </a:lnSpc>
              <a:buNone/>
            </a:pPr>
            <a:r>
              <a:rPr lang="en-US" sz="1600" b="1" i="0" dirty="0">
                <a:solidFill>
                  <a:srgbClr val="242424"/>
                </a:solidFill>
                <a:effectLst/>
                <a:latin typeface="Inter"/>
              </a:rPr>
              <a:t>Notes:</a:t>
            </a:r>
          </a:p>
          <a:p>
            <a:pPr>
              <a:lnSpc>
                <a:spcPct val="100000"/>
              </a:lnSpc>
            </a:pPr>
            <a:r>
              <a:rPr lang="en-US" sz="1600" i="1" dirty="0">
                <a:solidFill>
                  <a:srgbClr val="29323C"/>
                </a:solidFill>
                <a:latin typeface="Inter"/>
              </a:rPr>
              <a:t>Objects are passed around but never actually used. Usually they are just used to fill parameter lists.</a:t>
            </a:r>
          </a:p>
          <a:p>
            <a:pPr>
              <a:lnSpc>
                <a:spcPct val="100000"/>
              </a:lnSpc>
            </a:pPr>
            <a:r>
              <a:rPr lang="en-US" sz="1600" b="0" i="1" dirty="0">
                <a:solidFill>
                  <a:srgbClr val="29323C"/>
                </a:solidFill>
                <a:effectLst/>
                <a:latin typeface="Inter"/>
              </a:rPr>
              <a:t>A dummy is a test double that throws a </a:t>
            </a:r>
            <a:r>
              <a:rPr lang="en-US" sz="1600" i="1" u="sng" dirty="0" err="1">
                <a:solidFill>
                  <a:srgbClr val="FF0000"/>
                </a:solidFill>
                <a:latin typeface="Inter"/>
              </a:rPr>
              <a:t>NullArgumentException</a:t>
            </a:r>
            <a:r>
              <a:rPr lang="en-US" sz="1600" i="1" u="sng" dirty="0">
                <a:solidFill>
                  <a:srgbClr val="FF0000"/>
                </a:solidFill>
                <a:latin typeface="Inter"/>
              </a:rPr>
              <a:t> </a:t>
            </a:r>
            <a:r>
              <a:rPr lang="en-US" sz="1600" b="0" i="1" dirty="0">
                <a:solidFill>
                  <a:srgbClr val="29323C"/>
                </a:solidFill>
                <a:effectLst/>
                <a:latin typeface="Inter"/>
              </a:rPr>
              <a:t>exception when a method on it is invoked. Because if anybody tried to use that Dummy, they’d get an  exception </a:t>
            </a:r>
            <a:r>
              <a:rPr lang="en-US" sz="1600" b="0" i="0" dirty="0">
                <a:solidFill>
                  <a:srgbClr val="29323C"/>
                </a:solidFill>
                <a:effectLst/>
                <a:latin typeface="Inter"/>
              </a:rPr>
              <a:t>and you don’t want the Dummy to be used.</a:t>
            </a:r>
          </a:p>
          <a:p>
            <a:pPr>
              <a:lnSpc>
                <a:spcPct val="100000"/>
              </a:lnSpc>
            </a:pPr>
            <a:r>
              <a:rPr lang="en-US" sz="1600" i="1" dirty="0">
                <a:solidFill>
                  <a:srgbClr val="29323C"/>
                </a:solidFill>
                <a:latin typeface="Inter"/>
              </a:rPr>
              <a:t>These test objects were called mocks. But that’s slang.</a:t>
            </a:r>
          </a:p>
          <a:p>
            <a:pPr>
              <a:lnSpc>
                <a:spcPct val="100000"/>
              </a:lnSpc>
            </a:pPr>
            <a:endParaRPr lang="en-US" sz="1600" i="1" dirty="0">
              <a:solidFill>
                <a:srgbClr val="29323C"/>
              </a:solidFill>
              <a:latin typeface="Inter"/>
            </a:endParaRPr>
          </a:p>
          <a:p>
            <a:pPr marL="0" indent="0">
              <a:lnSpc>
                <a:spcPct val="100000"/>
              </a:lnSpc>
              <a:buNone/>
            </a:pPr>
            <a:r>
              <a:rPr lang="en-US" sz="1100" i="1" dirty="0">
                <a:solidFill>
                  <a:srgbClr val="29323C"/>
                </a:solidFill>
                <a:latin typeface="Inter"/>
                <a:hlinkClick r:id="rId2"/>
              </a:rPr>
              <a:t>https://tanzu.vmware.com/developer/guides/test-doubles/#dummy</a:t>
            </a:r>
            <a:endParaRPr lang="en-US" sz="1100" i="1" dirty="0">
              <a:solidFill>
                <a:srgbClr val="29323C"/>
              </a:solidFill>
              <a:latin typeface="Inter"/>
            </a:endParaRPr>
          </a:p>
          <a:p>
            <a:pPr marL="0" indent="0">
              <a:lnSpc>
                <a:spcPct val="100000"/>
              </a:lnSpc>
              <a:buNone/>
            </a:pPr>
            <a:endParaRPr lang="en-US" sz="1100" i="1" dirty="0">
              <a:solidFill>
                <a:srgbClr val="29323C"/>
              </a:solidFill>
              <a:latin typeface="Inter"/>
            </a:endParaRPr>
          </a:p>
        </p:txBody>
      </p:sp>
    </p:spTree>
    <p:extLst>
      <p:ext uri="{BB962C8B-B14F-4D97-AF65-F5344CB8AC3E}">
        <p14:creationId xmlns:p14="http://schemas.microsoft.com/office/powerpoint/2010/main" val="395771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14F9B-1848-5244-AC5B-55C835F1CC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AF8EA1-A99F-A558-5CD4-B9FDB0DC3891}"/>
              </a:ext>
            </a:extLst>
          </p:cNvPr>
          <p:cNvSpPr>
            <a:spLocks noGrp="1"/>
          </p:cNvSpPr>
          <p:nvPr>
            <p:ph type="title"/>
          </p:nvPr>
        </p:nvSpPr>
        <p:spPr/>
        <p:txBody>
          <a:bodyPr/>
          <a:lstStyle/>
          <a:p>
            <a:r>
              <a:rPr lang="en-US" b="1" dirty="0">
                <a:solidFill>
                  <a:srgbClr val="7030A0"/>
                </a:solidFill>
                <a:latin typeface="Inter"/>
              </a:rPr>
              <a:t>Test Double - Stub</a:t>
            </a:r>
          </a:p>
        </p:txBody>
      </p:sp>
      <p:sp>
        <p:nvSpPr>
          <p:cNvPr id="3" name="Content Placeholder 2">
            <a:extLst>
              <a:ext uri="{FF2B5EF4-FFF2-40B4-BE49-F238E27FC236}">
                <a16:creationId xmlns:a16="http://schemas.microsoft.com/office/drawing/2014/main" id="{40C87DE4-E531-C7EC-1F85-5196A4457952}"/>
              </a:ext>
            </a:extLst>
          </p:cNvPr>
          <p:cNvSpPr>
            <a:spLocks noGrp="1"/>
          </p:cNvSpPr>
          <p:nvPr>
            <p:ph idx="1"/>
          </p:nvPr>
        </p:nvSpPr>
        <p:spPr/>
        <p:txBody>
          <a:bodyPr>
            <a:normAutofit lnSpcReduction="10000"/>
          </a:bodyPr>
          <a:lstStyle/>
          <a:p>
            <a:pPr marL="0" indent="0">
              <a:buNone/>
            </a:pPr>
            <a:r>
              <a:rPr lang="en-US" sz="2000" dirty="0">
                <a:latin typeface="Inter"/>
              </a:rPr>
              <a:t>A </a:t>
            </a:r>
            <a:r>
              <a:rPr lang="en-US" sz="2000" b="1" dirty="0">
                <a:latin typeface="Inter"/>
              </a:rPr>
              <a:t>stub</a:t>
            </a:r>
            <a:r>
              <a:rPr lang="en-US" sz="2000" dirty="0">
                <a:latin typeface="Inter"/>
              </a:rPr>
              <a:t> is a test double that returns</a:t>
            </a:r>
            <a:r>
              <a:rPr lang="en-US" sz="2000" u="sng" dirty="0">
                <a:solidFill>
                  <a:srgbClr val="FF0000"/>
                </a:solidFill>
                <a:latin typeface="Inter"/>
              </a:rPr>
              <a:t> pre-configured</a:t>
            </a:r>
            <a:r>
              <a:rPr lang="en-US" sz="2000" dirty="0">
                <a:latin typeface="Inter"/>
              </a:rPr>
              <a:t>, </a:t>
            </a:r>
            <a:r>
              <a:rPr lang="en-US" sz="2000" u="sng" dirty="0">
                <a:solidFill>
                  <a:srgbClr val="FF0000"/>
                </a:solidFill>
                <a:latin typeface="Inter"/>
              </a:rPr>
              <a:t>hard-coded data </a:t>
            </a:r>
            <a:r>
              <a:rPr lang="en-US" sz="2000" dirty="0">
                <a:latin typeface="Inter"/>
              </a:rPr>
              <a:t>when its methods are called.</a:t>
            </a:r>
          </a:p>
          <a:p>
            <a:pPr marL="0" indent="0">
              <a:buNone/>
            </a:pPr>
            <a:r>
              <a:rPr lang="en-US" sz="2000" b="1" i="0" dirty="0">
                <a:effectLst/>
                <a:latin typeface="Inter"/>
              </a:rPr>
              <a:t>Stubs — </a:t>
            </a:r>
            <a:r>
              <a:rPr lang="en-US" sz="1800" b="0" i="0" dirty="0">
                <a:effectLst/>
                <a:latin typeface="Inter"/>
              </a:rPr>
              <a:t>These are objects which we hard code to provide canned responses whenever specific methods are called on those objects. </a:t>
            </a:r>
            <a:r>
              <a:rPr lang="en-US" sz="2000" b="0" i="0" dirty="0">
                <a:effectLst/>
                <a:latin typeface="Inter"/>
              </a:rPr>
              <a:t>Usually not responding at all to </a:t>
            </a:r>
            <a:r>
              <a:rPr lang="en-US" sz="2000" dirty="0">
                <a:latin typeface="Inter"/>
              </a:rPr>
              <a:t>anything outside </a:t>
            </a:r>
            <a:r>
              <a:rPr lang="en-US" sz="2000" b="0" i="0" dirty="0">
                <a:effectLst/>
                <a:latin typeface="Inter"/>
              </a:rPr>
              <a:t>what's programmed in for the test.</a:t>
            </a:r>
            <a:endParaRPr lang="fa-IR" sz="2000" b="0" i="0" dirty="0">
              <a:effectLst/>
              <a:latin typeface="Inter"/>
            </a:endParaRPr>
          </a:p>
          <a:p>
            <a:pPr>
              <a:buFont typeface="Wingdings" panose="05000000000000000000" pitchFamily="2" charset="2"/>
              <a:buChar char="ü"/>
            </a:pPr>
            <a:endParaRPr lang="fa-IR" sz="2000" dirty="0">
              <a:solidFill>
                <a:srgbClr val="00B050"/>
              </a:solidFill>
              <a:latin typeface="Inter"/>
            </a:endParaRPr>
          </a:p>
          <a:p>
            <a:r>
              <a:rPr lang="en-US" sz="1800" dirty="0">
                <a:solidFill>
                  <a:schemeClr val="accent5">
                    <a:lumMod val="50000"/>
                  </a:schemeClr>
                </a:solidFill>
                <a:latin typeface="Inter"/>
              </a:rPr>
              <a:t>Used for providing the </a:t>
            </a:r>
            <a:r>
              <a:rPr lang="en-US" sz="2000" b="1" dirty="0">
                <a:solidFill>
                  <a:schemeClr val="accent5">
                    <a:lumMod val="50000"/>
                  </a:schemeClr>
                </a:solidFill>
                <a:latin typeface="Inter"/>
              </a:rPr>
              <a:t>tested code </a:t>
            </a:r>
            <a:r>
              <a:rPr lang="en-US" sz="1800" dirty="0">
                <a:solidFill>
                  <a:schemeClr val="accent5">
                    <a:lumMod val="50000"/>
                  </a:schemeClr>
                </a:solidFill>
                <a:latin typeface="Inter"/>
              </a:rPr>
              <a:t>with "</a:t>
            </a:r>
            <a:r>
              <a:rPr lang="en-US" sz="2000" b="1" dirty="0">
                <a:solidFill>
                  <a:schemeClr val="accent5">
                    <a:lumMod val="50000"/>
                  </a:schemeClr>
                </a:solidFill>
                <a:latin typeface="Inter"/>
              </a:rPr>
              <a:t>indirect input</a:t>
            </a:r>
            <a:r>
              <a:rPr lang="fa-IR" sz="1800" dirty="0">
                <a:solidFill>
                  <a:schemeClr val="accent5">
                    <a:lumMod val="50000"/>
                  </a:schemeClr>
                </a:solidFill>
                <a:latin typeface="Inter"/>
              </a:rPr>
              <a:t>"</a:t>
            </a:r>
            <a:endParaRPr lang="en-US" sz="1800" dirty="0">
              <a:solidFill>
                <a:schemeClr val="accent5">
                  <a:lumMod val="50000"/>
                </a:schemeClr>
              </a:solidFill>
              <a:latin typeface="Inter"/>
            </a:endParaRPr>
          </a:p>
          <a:p>
            <a:r>
              <a:rPr lang="en-US" sz="1800" dirty="0">
                <a:solidFill>
                  <a:schemeClr val="accent5">
                    <a:lumMod val="50000"/>
                  </a:schemeClr>
                </a:solidFill>
                <a:latin typeface="Inter"/>
              </a:rPr>
              <a:t>You use a stub to ensure that the code you’re testing has </a:t>
            </a:r>
            <a:r>
              <a:rPr lang="en-US" sz="2000" b="1" dirty="0">
                <a:solidFill>
                  <a:schemeClr val="accent5">
                    <a:lumMod val="50000"/>
                  </a:schemeClr>
                </a:solidFill>
                <a:latin typeface="Inter"/>
              </a:rPr>
              <a:t>known</a:t>
            </a:r>
            <a:r>
              <a:rPr lang="en-US" sz="2000" dirty="0">
                <a:solidFill>
                  <a:schemeClr val="accent5">
                    <a:lumMod val="50000"/>
                  </a:schemeClr>
                </a:solidFill>
                <a:latin typeface="Inter"/>
              </a:rPr>
              <a:t>, </a:t>
            </a:r>
            <a:r>
              <a:rPr lang="en-US" sz="2000" b="1" dirty="0">
                <a:solidFill>
                  <a:schemeClr val="accent5">
                    <a:lumMod val="50000"/>
                  </a:schemeClr>
                </a:solidFill>
                <a:latin typeface="Inter"/>
              </a:rPr>
              <a:t>predictable</a:t>
            </a:r>
            <a:r>
              <a:rPr lang="en-US" sz="2000" dirty="0">
                <a:solidFill>
                  <a:schemeClr val="accent5">
                    <a:lumMod val="50000"/>
                  </a:schemeClr>
                </a:solidFill>
                <a:latin typeface="Inter"/>
              </a:rPr>
              <a:t> </a:t>
            </a:r>
            <a:r>
              <a:rPr lang="en-US" sz="2000" b="1" dirty="0">
                <a:solidFill>
                  <a:schemeClr val="accent5">
                    <a:lumMod val="50000"/>
                  </a:schemeClr>
                </a:solidFill>
                <a:latin typeface="Inter"/>
              </a:rPr>
              <a:t>data</a:t>
            </a:r>
            <a:r>
              <a:rPr lang="en-US" sz="2000" dirty="0">
                <a:solidFill>
                  <a:schemeClr val="accent5">
                    <a:lumMod val="50000"/>
                  </a:schemeClr>
                </a:solidFill>
                <a:latin typeface="Inter"/>
              </a:rPr>
              <a:t> </a:t>
            </a:r>
            <a:r>
              <a:rPr lang="en-US" sz="1800" dirty="0">
                <a:solidFill>
                  <a:schemeClr val="accent5">
                    <a:lumMod val="50000"/>
                  </a:schemeClr>
                </a:solidFill>
                <a:latin typeface="Inter"/>
              </a:rPr>
              <a:t>on which to operate.</a:t>
            </a:r>
          </a:p>
          <a:p>
            <a:pPr marL="0" indent="0" algn="ctr">
              <a:buNone/>
            </a:pPr>
            <a:endParaRPr lang="en-US" sz="1800" dirty="0">
              <a:solidFill>
                <a:srgbClr val="00B050"/>
              </a:solidFill>
              <a:latin typeface="Inter"/>
            </a:endParaRPr>
          </a:p>
          <a:p>
            <a:pPr marL="0" indent="0">
              <a:buNone/>
            </a:pPr>
            <a:r>
              <a:rPr lang="en-US" sz="2000" dirty="0">
                <a:latin typeface="Inter"/>
              </a:rPr>
              <a:t>In order for a stub to be useful, you have to set it up with the hard-coded data it will return before the code being tested executes. This is because the code being tested has to be able to retrieve the hard-coded data from the stub when it executes, so the stub needs to have that data ready.</a:t>
            </a:r>
          </a:p>
          <a:p>
            <a:pPr marL="0" indent="0">
              <a:buNone/>
            </a:pPr>
            <a:r>
              <a:rPr lang="en-US" sz="1200" dirty="0">
                <a:latin typeface="Inter"/>
                <a:hlinkClick r:id="rId2"/>
              </a:rPr>
              <a:t>https://tanzu.vmware.com/developer/guides/test-doubles/#stub</a:t>
            </a:r>
            <a:endParaRPr lang="en-US" sz="1200" dirty="0">
              <a:latin typeface="Inter"/>
            </a:endParaRPr>
          </a:p>
          <a:p>
            <a:pPr marL="0" indent="0">
              <a:buNone/>
            </a:pPr>
            <a:endParaRPr lang="en-US" sz="2000" dirty="0">
              <a:latin typeface="Inter"/>
            </a:endParaRPr>
          </a:p>
          <a:p>
            <a:pPr marL="0" indent="0">
              <a:buNone/>
            </a:pPr>
            <a:endParaRPr lang="en-US" sz="2000" dirty="0">
              <a:latin typeface="Inter"/>
            </a:endParaRPr>
          </a:p>
          <a:p>
            <a:pPr marL="0" indent="0">
              <a:buNone/>
            </a:pPr>
            <a:endParaRPr lang="en-US" sz="2000" dirty="0">
              <a:latin typeface="Inter"/>
            </a:endParaRPr>
          </a:p>
          <a:p>
            <a:pPr marL="0" indent="0">
              <a:buNone/>
            </a:pPr>
            <a:endParaRPr lang="en-US" sz="2000" b="0" i="0" dirty="0">
              <a:effectLst/>
              <a:latin typeface="Inter"/>
            </a:endParaRPr>
          </a:p>
          <a:p>
            <a:pPr marL="0" indent="0">
              <a:buNone/>
            </a:pPr>
            <a:endParaRPr lang="en-US" sz="2000" dirty="0">
              <a:latin typeface="Inter"/>
            </a:endParaRPr>
          </a:p>
        </p:txBody>
      </p:sp>
    </p:spTree>
    <p:extLst>
      <p:ext uri="{BB962C8B-B14F-4D97-AF65-F5344CB8AC3E}">
        <p14:creationId xmlns:p14="http://schemas.microsoft.com/office/powerpoint/2010/main" val="8915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306CE-075A-371B-5E8E-AC408CBC8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38AD2-2A28-BD64-C32A-40BD17FBBC83}"/>
              </a:ext>
            </a:extLst>
          </p:cNvPr>
          <p:cNvSpPr>
            <a:spLocks noGrp="1"/>
          </p:cNvSpPr>
          <p:nvPr>
            <p:ph type="title"/>
          </p:nvPr>
        </p:nvSpPr>
        <p:spPr/>
        <p:txBody>
          <a:bodyPr/>
          <a:lstStyle/>
          <a:p>
            <a:r>
              <a:rPr lang="en-US" b="1" dirty="0">
                <a:solidFill>
                  <a:srgbClr val="7030A0"/>
                </a:solidFill>
                <a:latin typeface="Inter"/>
              </a:rPr>
              <a:t>Test Double - Spy</a:t>
            </a:r>
          </a:p>
        </p:txBody>
      </p:sp>
      <p:sp>
        <p:nvSpPr>
          <p:cNvPr id="3" name="Content Placeholder 2">
            <a:extLst>
              <a:ext uri="{FF2B5EF4-FFF2-40B4-BE49-F238E27FC236}">
                <a16:creationId xmlns:a16="http://schemas.microsoft.com/office/drawing/2014/main" id="{CA80AD21-2612-441A-7C2D-6996DF46963B}"/>
              </a:ext>
            </a:extLst>
          </p:cNvPr>
          <p:cNvSpPr>
            <a:spLocks noGrp="1"/>
          </p:cNvSpPr>
          <p:nvPr>
            <p:ph idx="1"/>
          </p:nvPr>
        </p:nvSpPr>
        <p:spPr/>
        <p:txBody>
          <a:bodyPr>
            <a:normAutofit fontScale="77500" lnSpcReduction="20000"/>
          </a:bodyPr>
          <a:lstStyle/>
          <a:p>
            <a:pPr marL="0" indent="0">
              <a:lnSpc>
                <a:spcPct val="110000"/>
              </a:lnSpc>
              <a:buNone/>
            </a:pPr>
            <a:r>
              <a:rPr lang="en-US" sz="1800" b="1" dirty="0">
                <a:latin typeface="Inter"/>
              </a:rPr>
              <a:t>Spy — </a:t>
            </a:r>
            <a:r>
              <a:rPr lang="en-US" sz="1900" dirty="0">
                <a:latin typeface="Inter"/>
              </a:rPr>
              <a:t>Used for verifying "</a:t>
            </a:r>
            <a:r>
              <a:rPr lang="en-US" sz="1900" b="1" dirty="0">
                <a:latin typeface="Inter"/>
              </a:rPr>
              <a:t>indirect output</a:t>
            </a:r>
            <a:r>
              <a:rPr lang="en-US" sz="1900" dirty="0">
                <a:latin typeface="Inter"/>
              </a:rPr>
              <a:t>" of the tested code, by </a:t>
            </a:r>
            <a:r>
              <a:rPr lang="en-US" sz="1900" b="1" dirty="0">
                <a:solidFill>
                  <a:srgbClr val="FF0000"/>
                </a:solidFill>
                <a:latin typeface="Inter"/>
              </a:rPr>
              <a:t>asserting the expectations </a:t>
            </a:r>
            <a:r>
              <a:rPr lang="en-US" sz="1900" dirty="0">
                <a:latin typeface="Inter"/>
              </a:rPr>
              <a:t>afterwards, </a:t>
            </a:r>
            <a:r>
              <a:rPr lang="en-US" sz="1900" b="1" dirty="0">
                <a:solidFill>
                  <a:srgbClr val="FF0000"/>
                </a:solidFill>
                <a:latin typeface="Inter"/>
              </a:rPr>
              <a:t>without</a:t>
            </a:r>
            <a:r>
              <a:rPr lang="en-US" sz="1900" dirty="0">
                <a:latin typeface="Inter"/>
              </a:rPr>
              <a:t> having defined the </a:t>
            </a:r>
            <a:r>
              <a:rPr lang="en-US" sz="1900" b="1" dirty="0">
                <a:solidFill>
                  <a:srgbClr val="FF0000"/>
                </a:solidFill>
                <a:latin typeface="Inter"/>
              </a:rPr>
              <a:t>expectations</a:t>
            </a:r>
            <a:r>
              <a:rPr lang="en-US" sz="1900" dirty="0">
                <a:latin typeface="Inter"/>
              </a:rPr>
              <a:t> </a:t>
            </a:r>
            <a:r>
              <a:rPr lang="en-US" sz="1900" b="1" dirty="0">
                <a:solidFill>
                  <a:srgbClr val="FF0000"/>
                </a:solidFill>
                <a:latin typeface="Inter"/>
              </a:rPr>
              <a:t>before the tested code is executed</a:t>
            </a:r>
            <a:r>
              <a:rPr lang="en-US" sz="1900" dirty="0">
                <a:latin typeface="Inter"/>
              </a:rPr>
              <a:t>. It helps in recording information about the </a:t>
            </a:r>
            <a:r>
              <a:rPr lang="en-US" sz="1900" b="1" dirty="0">
                <a:solidFill>
                  <a:srgbClr val="FF0000"/>
                </a:solidFill>
                <a:latin typeface="Inter"/>
              </a:rPr>
              <a:t>indirect object </a:t>
            </a:r>
            <a:r>
              <a:rPr lang="en-US" sz="1900" dirty="0">
                <a:latin typeface="Inter"/>
              </a:rPr>
              <a:t>created. Actually </a:t>
            </a:r>
            <a:r>
              <a:rPr lang="en-US" sz="1900" b="1" i="0" dirty="0">
                <a:effectLst/>
                <a:latin typeface="Inter"/>
              </a:rPr>
              <a:t>Spies</a:t>
            </a:r>
            <a:r>
              <a:rPr lang="en-US" sz="1900" b="0" i="0" dirty="0">
                <a:effectLst/>
                <a:latin typeface="Inter"/>
              </a:rPr>
              <a:t> are stubs that also record some information based on how they were called.</a:t>
            </a:r>
            <a:endParaRPr lang="en-US" sz="1900" dirty="0">
              <a:latin typeface="Inter"/>
            </a:endParaRPr>
          </a:p>
          <a:p>
            <a:pPr marL="0" indent="0">
              <a:lnSpc>
                <a:spcPct val="110000"/>
              </a:lnSpc>
              <a:buNone/>
            </a:pPr>
            <a:r>
              <a:rPr lang="en-US" sz="1900" b="0" i="0" dirty="0">
                <a:solidFill>
                  <a:srgbClr val="002060"/>
                </a:solidFill>
                <a:effectLst/>
                <a:latin typeface="Inter"/>
              </a:rPr>
              <a:t>e.g. One form of this might be an email service that records how many messages it was sent.</a:t>
            </a:r>
          </a:p>
          <a:p>
            <a:pPr marL="0" indent="0">
              <a:lnSpc>
                <a:spcPct val="110000"/>
              </a:lnSpc>
              <a:buNone/>
            </a:pPr>
            <a:endParaRPr lang="en-US" sz="1800" b="0" i="0" dirty="0">
              <a:effectLst/>
              <a:latin typeface="Inter"/>
            </a:endParaRPr>
          </a:p>
          <a:p>
            <a:pPr>
              <a:lnSpc>
                <a:spcPct val="110000"/>
              </a:lnSpc>
            </a:pPr>
            <a:r>
              <a:rPr lang="en-US" sz="1600" b="0" i="1" dirty="0">
                <a:effectLst/>
                <a:latin typeface="Inter"/>
              </a:rPr>
              <a:t>You can use Spies to see inside the workings of the algorithms you are testing.</a:t>
            </a:r>
          </a:p>
          <a:p>
            <a:pPr>
              <a:lnSpc>
                <a:spcPct val="110000"/>
              </a:lnSpc>
            </a:pPr>
            <a:r>
              <a:rPr lang="en-US" sz="1600" b="0" i="1" dirty="0">
                <a:effectLst/>
                <a:latin typeface="Inter"/>
              </a:rPr>
              <a:t>You have to be careful. The more you spy, the tighter you </a:t>
            </a:r>
            <a:r>
              <a:rPr lang="en-US" sz="1600" b="0" i="1" u="sng" dirty="0">
                <a:effectLst/>
                <a:latin typeface="Inter"/>
              </a:rPr>
              <a:t>couple</a:t>
            </a:r>
            <a:r>
              <a:rPr lang="en-US" sz="1600" b="0" i="1" dirty="0">
                <a:effectLst/>
                <a:latin typeface="Inter"/>
              </a:rPr>
              <a:t> your tests to the implementation of your system. And that leads to fragile tests. (A test that breaks for reasons that shouldn’t break a test.)</a:t>
            </a:r>
          </a:p>
          <a:p>
            <a:pPr>
              <a:lnSpc>
                <a:spcPct val="110000"/>
              </a:lnSpc>
            </a:pPr>
            <a:r>
              <a:rPr lang="en-US" sz="1600" i="1" dirty="0">
                <a:latin typeface="Inter"/>
              </a:rPr>
              <a:t>A spy is a test double that </a:t>
            </a:r>
            <a:r>
              <a:rPr lang="en-US" sz="1600" b="1" i="1" dirty="0">
                <a:solidFill>
                  <a:srgbClr val="FF0000"/>
                </a:solidFill>
                <a:latin typeface="Inter"/>
              </a:rPr>
              <a:t>records the invocations of its methods</a:t>
            </a:r>
            <a:r>
              <a:rPr lang="en-US" sz="1600" i="1" dirty="0">
                <a:latin typeface="Inter"/>
              </a:rPr>
              <a:t>, along </a:t>
            </a:r>
            <a:r>
              <a:rPr lang="en-US" sz="1600" b="1" i="1" dirty="0">
                <a:solidFill>
                  <a:srgbClr val="FF0000"/>
                </a:solidFill>
                <a:latin typeface="Inter"/>
              </a:rPr>
              <a:t>with any parameters passed </a:t>
            </a:r>
            <a:r>
              <a:rPr lang="en-US" sz="1600" i="1" dirty="0">
                <a:latin typeface="Inter"/>
              </a:rPr>
              <a:t>in, so that you can find out afterward whether and how its methods were called.</a:t>
            </a:r>
          </a:p>
          <a:p>
            <a:pPr>
              <a:lnSpc>
                <a:spcPct val="110000"/>
              </a:lnSpc>
            </a:pPr>
            <a:r>
              <a:rPr lang="en-US" sz="1600" i="1" dirty="0">
                <a:latin typeface="Inter"/>
              </a:rPr>
              <a:t>You use a spy when you want to be sure that, </a:t>
            </a:r>
            <a:r>
              <a:rPr lang="en-US" sz="1600" b="1" i="1" dirty="0">
                <a:latin typeface="Inter"/>
              </a:rPr>
              <a:t>under the conditions </a:t>
            </a:r>
            <a:r>
              <a:rPr lang="en-US" sz="1600" i="1" dirty="0">
                <a:latin typeface="Inter"/>
              </a:rPr>
              <a:t>of your test, a </a:t>
            </a:r>
            <a:r>
              <a:rPr lang="en-US" sz="1600" b="1" i="1" dirty="0">
                <a:latin typeface="Inter"/>
              </a:rPr>
              <a:t>certain dependency </a:t>
            </a:r>
            <a:r>
              <a:rPr lang="en-US" sz="1600" i="1" dirty="0">
                <a:latin typeface="Inter"/>
              </a:rPr>
              <a:t>got called, and </a:t>
            </a:r>
            <a:r>
              <a:rPr lang="en-US" sz="1600" b="1" i="1" dirty="0">
                <a:latin typeface="Inter"/>
              </a:rPr>
              <a:t>with certain parameters</a:t>
            </a:r>
            <a:r>
              <a:rPr lang="en-US" sz="1600" i="1" dirty="0">
                <a:latin typeface="Inter"/>
              </a:rPr>
              <a:t>.</a:t>
            </a:r>
          </a:p>
          <a:p>
            <a:pPr algn="l">
              <a:lnSpc>
                <a:spcPct val="110000"/>
              </a:lnSpc>
              <a:buFont typeface="Arial" panose="020B0604020202020204" pitchFamily="34" charset="0"/>
              <a:buChar char="•"/>
            </a:pPr>
            <a:r>
              <a:rPr lang="en-US" sz="1600" i="1" dirty="0">
                <a:latin typeface="Inter"/>
              </a:rPr>
              <a:t>In order to be useful, you have to wait to ask a spy if its methods got called until after the code being tested has executed. This is because the code being tested is the code that calls the methods on the spy in the first place, so until that code executes, the methods haven’t yet been called.</a:t>
            </a:r>
          </a:p>
          <a:p>
            <a:pPr algn="l">
              <a:lnSpc>
                <a:spcPct val="110000"/>
              </a:lnSpc>
              <a:buFont typeface="Arial" panose="020B0604020202020204" pitchFamily="34" charset="0"/>
              <a:buChar char="•"/>
            </a:pPr>
            <a:r>
              <a:rPr lang="en-US" sz="1600" i="1" dirty="0">
                <a:latin typeface="Inter"/>
              </a:rPr>
              <a:t>Some testing frameworks and/or testing tools have built-in support for spies, in which case you don’t have to write them yourself. But writing a spy isn’t that difficult, and you might prefer to write your own.</a:t>
            </a:r>
          </a:p>
          <a:p>
            <a:pPr marL="0" indent="0">
              <a:lnSpc>
                <a:spcPct val="110000"/>
              </a:lnSpc>
              <a:buNone/>
            </a:pPr>
            <a:endParaRPr lang="en-US" sz="1300" i="1" dirty="0">
              <a:solidFill>
                <a:srgbClr val="29323C"/>
              </a:solidFill>
              <a:latin typeface="Inter"/>
              <a:hlinkClick r:id="rId2"/>
            </a:endParaRPr>
          </a:p>
          <a:p>
            <a:pPr marL="0" indent="0">
              <a:lnSpc>
                <a:spcPct val="110000"/>
              </a:lnSpc>
              <a:buNone/>
            </a:pPr>
            <a:r>
              <a:rPr lang="en-US" sz="1300" i="1" dirty="0">
                <a:solidFill>
                  <a:srgbClr val="29323C"/>
                </a:solidFill>
                <a:latin typeface="Inter"/>
                <a:hlinkClick r:id="rId2"/>
              </a:rPr>
              <a:t>https://tanzu.vmware.com/developer/guides/test-doubles/#spy</a:t>
            </a:r>
            <a:endParaRPr lang="en-US" sz="1300" i="1" dirty="0">
              <a:solidFill>
                <a:srgbClr val="29323C"/>
              </a:solidFill>
              <a:latin typeface="Inter"/>
            </a:endParaRPr>
          </a:p>
          <a:p>
            <a:pPr marL="0" indent="0">
              <a:lnSpc>
                <a:spcPct val="110000"/>
              </a:lnSpc>
              <a:buNone/>
            </a:pPr>
            <a:endParaRPr lang="en-US" sz="2000" i="1" dirty="0">
              <a:solidFill>
                <a:srgbClr val="29323C"/>
              </a:solidFill>
              <a:latin typeface="Inter"/>
            </a:endParaRPr>
          </a:p>
          <a:p>
            <a:pPr>
              <a:lnSpc>
                <a:spcPct val="110000"/>
              </a:lnSpc>
            </a:pPr>
            <a:endParaRPr lang="en-US" dirty="0">
              <a:latin typeface="Inter"/>
            </a:endParaRPr>
          </a:p>
        </p:txBody>
      </p:sp>
    </p:spTree>
    <p:extLst>
      <p:ext uri="{BB962C8B-B14F-4D97-AF65-F5344CB8AC3E}">
        <p14:creationId xmlns:p14="http://schemas.microsoft.com/office/powerpoint/2010/main" val="182572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B073C-4952-6955-6BA7-8F93058ED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1C5F7-E03F-341B-3DF9-12A57D915C7F}"/>
              </a:ext>
            </a:extLst>
          </p:cNvPr>
          <p:cNvSpPr>
            <a:spLocks noGrp="1"/>
          </p:cNvSpPr>
          <p:nvPr>
            <p:ph type="title"/>
          </p:nvPr>
        </p:nvSpPr>
        <p:spPr/>
        <p:txBody>
          <a:bodyPr/>
          <a:lstStyle/>
          <a:p>
            <a:r>
              <a:rPr lang="en-US" b="1" dirty="0">
                <a:solidFill>
                  <a:srgbClr val="7030A0"/>
                </a:solidFill>
                <a:latin typeface="Inter"/>
              </a:rPr>
              <a:t>Test Double - Mock</a:t>
            </a:r>
          </a:p>
        </p:txBody>
      </p:sp>
      <p:sp>
        <p:nvSpPr>
          <p:cNvPr id="3" name="Content Placeholder 2">
            <a:extLst>
              <a:ext uri="{FF2B5EF4-FFF2-40B4-BE49-F238E27FC236}">
                <a16:creationId xmlns:a16="http://schemas.microsoft.com/office/drawing/2014/main" id="{BCD4EC73-961F-CF98-9149-92FD5EF008AF}"/>
              </a:ext>
            </a:extLst>
          </p:cNvPr>
          <p:cNvSpPr>
            <a:spLocks noGrp="1"/>
          </p:cNvSpPr>
          <p:nvPr>
            <p:ph idx="1"/>
          </p:nvPr>
        </p:nvSpPr>
        <p:spPr>
          <a:xfrm>
            <a:off x="838200" y="1825625"/>
            <a:ext cx="10515600" cy="4912526"/>
          </a:xfrm>
        </p:spPr>
        <p:txBody>
          <a:bodyPr>
            <a:normAutofit fontScale="40000" lnSpcReduction="20000"/>
          </a:bodyPr>
          <a:lstStyle/>
          <a:p>
            <a:pPr marL="0" indent="0">
              <a:lnSpc>
                <a:spcPct val="120000"/>
              </a:lnSpc>
              <a:buNone/>
            </a:pPr>
            <a:r>
              <a:rPr lang="en-US" sz="3500" b="1" dirty="0">
                <a:latin typeface="Inter"/>
              </a:rPr>
              <a:t>Mocks — </a:t>
            </a:r>
            <a:r>
              <a:rPr lang="en-US" sz="3500" dirty="0">
                <a:latin typeface="Inter"/>
              </a:rPr>
              <a:t>These are objects which we use for </a:t>
            </a:r>
            <a:r>
              <a:rPr lang="en-US" sz="3500" b="1" dirty="0">
                <a:latin typeface="Inter"/>
              </a:rPr>
              <a:t>verification</a:t>
            </a:r>
            <a:r>
              <a:rPr lang="en-US" sz="3500" dirty="0">
                <a:latin typeface="Inter"/>
              </a:rPr>
              <a:t> by checking whether </a:t>
            </a:r>
            <a:r>
              <a:rPr lang="en-US" sz="3500" b="1" dirty="0">
                <a:solidFill>
                  <a:srgbClr val="FF0000"/>
                </a:solidFill>
                <a:latin typeface="Inter"/>
              </a:rPr>
              <a:t>particular methods </a:t>
            </a:r>
            <a:r>
              <a:rPr lang="en-US" sz="3500" dirty="0">
                <a:latin typeface="Inter"/>
              </a:rPr>
              <a:t>were called on the object, with </a:t>
            </a:r>
            <a:r>
              <a:rPr lang="en-US" sz="3500" b="1" dirty="0">
                <a:solidFill>
                  <a:srgbClr val="FF0000"/>
                </a:solidFill>
                <a:latin typeface="Inter"/>
              </a:rPr>
              <a:t>specific parameters</a:t>
            </a:r>
            <a:r>
              <a:rPr lang="en-US" sz="3500" dirty="0">
                <a:latin typeface="Inter"/>
              </a:rPr>
              <a:t>. So these objects become the basis for the results of our tests. Again using </a:t>
            </a:r>
            <a:r>
              <a:rPr lang="en-US" sz="3500" dirty="0" err="1">
                <a:latin typeface="Inter"/>
              </a:rPr>
              <a:t>mockito</a:t>
            </a:r>
            <a:r>
              <a:rPr lang="en-US" sz="3500" dirty="0">
                <a:latin typeface="Inter"/>
              </a:rPr>
              <a:t> as an example, any object used inside the </a:t>
            </a:r>
            <a:r>
              <a:rPr lang="en-US" sz="3500" b="1" dirty="0">
                <a:latin typeface="Inter"/>
              </a:rPr>
              <a:t>verify method </a:t>
            </a:r>
            <a:r>
              <a:rPr lang="en-US" sz="3500" dirty="0">
                <a:latin typeface="Inter"/>
              </a:rPr>
              <a:t>is a </a:t>
            </a:r>
            <a:r>
              <a:rPr lang="en-US" sz="3500" b="1" dirty="0">
                <a:latin typeface="Inter"/>
              </a:rPr>
              <a:t>mock</a:t>
            </a:r>
            <a:r>
              <a:rPr lang="en-US" sz="3500" dirty="0">
                <a:latin typeface="Inter"/>
              </a:rPr>
              <a:t>.</a:t>
            </a:r>
          </a:p>
          <a:p>
            <a:pPr marL="0" indent="0">
              <a:lnSpc>
                <a:spcPct val="120000"/>
              </a:lnSpc>
              <a:buNone/>
            </a:pPr>
            <a:r>
              <a:rPr lang="en-US" sz="3500" dirty="0">
                <a:latin typeface="Inter"/>
              </a:rPr>
              <a:t>A </a:t>
            </a:r>
            <a:r>
              <a:rPr lang="en-US" sz="3500" b="1" dirty="0">
                <a:latin typeface="Inter"/>
              </a:rPr>
              <a:t>mock</a:t>
            </a:r>
            <a:r>
              <a:rPr lang="en-US" sz="3500" dirty="0">
                <a:latin typeface="Inter"/>
              </a:rPr>
              <a:t> is a combination of stub and spy, i.e., a test double that allows you to control the data it returns while also recording the calls made to it so that you can check that it was called with the correct parameters.</a:t>
            </a:r>
          </a:p>
          <a:p>
            <a:pPr marL="0" indent="0">
              <a:lnSpc>
                <a:spcPct val="120000"/>
              </a:lnSpc>
              <a:buNone/>
            </a:pPr>
            <a:endParaRPr lang="en-US" sz="2100" b="1" dirty="0">
              <a:latin typeface="Inter"/>
            </a:endParaRPr>
          </a:p>
          <a:p>
            <a:pPr marL="0" indent="0">
              <a:lnSpc>
                <a:spcPct val="120000"/>
              </a:lnSpc>
              <a:buNone/>
            </a:pPr>
            <a:r>
              <a:rPr lang="en-US" sz="3500" b="1" dirty="0">
                <a:latin typeface="Inter"/>
              </a:rPr>
              <a:t>Notes:</a:t>
            </a:r>
          </a:p>
          <a:p>
            <a:pPr>
              <a:lnSpc>
                <a:spcPct val="120000"/>
              </a:lnSpc>
            </a:pPr>
            <a:r>
              <a:rPr lang="en-US" sz="2500" b="0" i="1" dirty="0">
                <a:effectLst/>
                <a:latin typeface="Inter"/>
              </a:rPr>
              <a:t>The term 'Mock Objects' has become a popular one to describe special case objects that mimic real objects for testing. </a:t>
            </a:r>
          </a:p>
          <a:p>
            <a:pPr>
              <a:lnSpc>
                <a:spcPct val="120000"/>
              </a:lnSpc>
            </a:pPr>
            <a:r>
              <a:rPr lang="en-US" sz="2500" i="1" dirty="0">
                <a:latin typeface="Inter"/>
              </a:rPr>
              <a:t> Used for verifying "</a:t>
            </a:r>
            <a:r>
              <a:rPr lang="en-US" sz="2500" b="1" i="1" dirty="0">
                <a:latin typeface="Inter"/>
              </a:rPr>
              <a:t>indirect output</a:t>
            </a:r>
            <a:r>
              <a:rPr lang="en-US" sz="2500" i="1" dirty="0">
                <a:latin typeface="Inter"/>
              </a:rPr>
              <a:t>" of the tested code, by first defining the </a:t>
            </a:r>
            <a:r>
              <a:rPr lang="en-US" sz="2500" b="1" i="1" dirty="0">
                <a:latin typeface="Inter"/>
              </a:rPr>
              <a:t>expectations</a:t>
            </a:r>
            <a:r>
              <a:rPr lang="en-US" sz="2500" i="1" dirty="0">
                <a:latin typeface="Inter"/>
              </a:rPr>
              <a:t> </a:t>
            </a:r>
            <a:r>
              <a:rPr lang="en-US" sz="2500" b="1" i="1" dirty="0">
                <a:latin typeface="Inter"/>
              </a:rPr>
              <a:t>before the tested code is executed</a:t>
            </a:r>
            <a:r>
              <a:rPr lang="en-US" sz="2500" i="1" dirty="0">
                <a:latin typeface="Inter"/>
              </a:rPr>
              <a:t>.</a:t>
            </a:r>
          </a:p>
          <a:p>
            <a:pPr>
              <a:lnSpc>
                <a:spcPct val="120000"/>
              </a:lnSpc>
            </a:pPr>
            <a:r>
              <a:rPr lang="en-US" sz="2500" b="0" i="1" dirty="0">
                <a:effectLst/>
                <a:latin typeface="Inter"/>
              </a:rPr>
              <a:t>Most language environments now have frameworks that make it easy to create mock objects. </a:t>
            </a:r>
          </a:p>
          <a:p>
            <a:pPr>
              <a:lnSpc>
                <a:spcPct val="120000"/>
              </a:lnSpc>
            </a:pPr>
            <a:r>
              <a:rPr lang="en-US" sz="2500" b="0" i="1" dirty="0">
                <a:effectLst/>
                <a:latin typeface="Inter"/>
              </a:rPr>
              <a:t>What's often not realized, however, is that mock objects are but one form of special case test object, one that enables a different style of testing.</a:t>
            </a:r>
          </a:p>
          <a:p>
            <a:pPr>
              <a:lnSpc>
                <a:spcPct val="120000"/>
              </a:lnSpc>
            </a:pPr>
            <a:r>
              <a:rPr lang="en-US" sz="2500" i="1" dirty="0">
                <a:latin typeface="Inter"/>
              </a:rPr>
              <a:t>Mock objects encourage testing based on behavior verification.</a:t>
            </a:r>
          </a:p>
          <a:p>
            <a:pPr>
              <a:lnSpc>
                <a:spcPct val="120000"/>
              </a:lnSpc>
            </a:pPr>
            <a:r>
              <a:rPr lang="en-US" sz="2500" i="1" dirty="0">
                <a:latin typeface="Inter"/>
              </a:rPr>
              <a:t>You use a mock for situations where you want to both control the data returned by a method and also confirm that the method was called with the correct values as arguments.</a:t>
            </a:r>
          </a:p>
          <a:p>
            <a:pPr>
              <a:lnSpc>
                <a:spcPct val="120000"/>
              </a:lnSpc>
            </a:pPr>
            <a:r>
              <a:rPr lang="en-US" sz="2500" i="1" dirty="0">
                <a:latin typeface="Inter"/>
              </a:rPr>
              <a:t>A mock allows you to stub the hard-coded return value in advance, while giving you a method</a:t>
            </a:r>
            <a:r>
              <a:rPr lang="en-US" sz="2500" b="1" i="1" dirty="0">
                <a:latin typeface="Inter"/>
              </a:rPr>
              <a:t>—verify()—</a:t>
            </a:r>
            <a:r>
              <a:rPr lang="en-US" sz="2500" i="1" dirty="0">
                <a:latin typeface="Inter"/>
              </a:rPr>
              <a:t>to call afterward to confirm that it received the expected method invocations.</a:t>
            </a:r>
          </a:p>
          <a:p>
            <a:pPr marL="0" indent="0">
              <a:lnSpc>
                <a:spcPct val="120000"/>
              </a:lnSpc>
              <a:buNone/>
            </a:pPr>
            <a:r>
              <a:rPr lang="en-US" sz="2500" i="1" dirty="0">
                <a:latin typeface="Inter"/>
                <a:hlinkClick r:id="rId2"/>
              </a:rPr>
              <a:t>https://tanzu.vmware.com/developer/guides/test-doubles/#mock</a:t>
            </a:r>
            <a:endParaRPr lang="en-US" sz="2500" i="1" dirty="0">
              <a:latin typeface="Inter"/>
            </a:endParaRPr>
          </a:p>
          <a:p>
            <a:pPr marL="0" indent="0">
              <a:lnSpc>
                <a:spcPct val="120000"/>
              </a:lnSpc>
              <a:buNone/>
            </a:pPr>
            <a:endParaRPr lang="en-US" sz="1600" i="1" dirty="0">
              <a:latin typeface="Inter"/>
            </a:endParaRPr>
          </a:p>
          <a:p>
            <a:pPr marL="0" indent="0">
              <a:lnSpc>
                <a:spcPct val="120000"/>
              </a:lnSpc>
              <a:buNone/>
            </a:pPr>
            <a:endParaRPr lang="en-US" sz="1600" i="1" dirty="0">
              <a:latin typeface="Inter"/>
            </a:endParaRPr>
          </a:p>
        </p:txBody>
      </p:sp>
    </p:spTree>
    <p:extLst>
      <p:ext uri="{BB962C8B-B14F-4D97-AF65-F5344CB8AC3E}">
        <p14:creationId xmlns:p14="http://schemas.microsoft.com/office/powerpoint/2010/main" val="38617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2EFE1-CCF0-BE0B-6412-9D10CC98A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75AD3-61E0-0DFB-F2C2-17C16D86400E}"/>
              </a:ext>
            </a:extLst>
          </p:cNvPr>
          <p:cNvSpPr>
            <a:spLocks noGrp="1"/>
          </p:cNvSpPr>
          <p:nvPr>
            <p:ph type="title"/>
          </p:nvPr>
        </p:nvSpPr>
        <p:spPr/>
        <p:txBody>
          <a:bodyPr/>
          <a:lstStyle/>
          <a:p>
            <a:r>
              <a:rPr lang="en-US" b="1" dirty="0">
                <a:solidFill>
                  <a:srgbClr val="7030A0"/>
                </a:solidFill>
                <a:latin typeface="Inter"/>
              </a:rPr>
              <a:t>Test Double - Fake</a:t>
            </a:r>
          </a:p>
        </p:txBody>
      </p:sp>
      <p:sp>
        <p:nvSpPr>
          <p:cNvPr id="3" name="Content Placeholder 2">
            <a:extLst>
              <a:ext uri="{FF2B5EF4-FFF2-40B4-BE49-F238E27FC236}">
                <a16:creationId xmlns:a16="http://schemas.microsoft.com/office/drawing/2014/main" id="{B885CB06-5714-E7BF-7C83-19EF2434E9A5}"/>
              </a:ext>
            </a:extLst>
          </p:cNvPr>
          <p:cNvSpPr>
            <a:spLocks noGrp="1"/>
          </p:cNvSpPr>
          <p:nvPr>
            <p:ph idx="1"/>
          </p:nvPr>
        </p:nvSpPr>
        <p:spPr/>
        <p:txBody>
          <a:bodyPr>
            <a:normAutofit fontScale="62500" lnSpcReduction="20000"/>
          </a:bodyPr>
          <a:lstStyle/>
          <a:p>
            <a:pPr marL="0" indent="0">
              <a:lnSpc>
                <a:spcPct val="120000"/>
              </a:lnSpc>
              <a:buNone/>
            </a:pPr>
            <a:r>
              <a:rPr lang="en-US" sz="2200" b="1" dirty="0">
                <a:latin typeface="Inter"/>
              </a:rPr>
              <a:t>Fake —</a:t>
            </a:r>
            <a:r>
              <a:rPr lang="en-US" sz="2200" dirty="0">
                <a:latin typeface="Inter"/>
              </a:rPr>
              <a:t>Used as a simpler implementation, e.g. using an in-memory database in the tests instead of doing real database access.</a:t>
            </a:r>
          </a:p>
          <a:p>
            <a:pPr marL="0" indent="0">
              <a:lnSpc>
                <a:spcPct val="120000"/>
              </a:lnSpc>
              <a:buNone/>
            </a:pPr>
            <a:r>
              <a:rPr lang="en-US" sz="2200" dirty="0">
                <a:solidFill>
                  <a:srgbClr val="002060"/>
                </a:solidFill>
                <a:latin typeface="Inter"/>
              </a:rPr>
              <a:t>e.g. A</a:t>
            </a:r>
            <a:r>
              <a:rPr lang="en-US" sz="2200">
                <a:solidFill>
                  <a:srgbClr val="002060"/>
                </a:solidFill>
                <a:latin typeface="Inter"/>
              </a:rPr>
              <a:t> </a:t>
            </a:r>
            <a:r>
              <a:rPr lang="en-US" sz="2200" dirty="0">
                <a:solidFill>
                  <a:srgbClr val="002060"/>
                </a:solidFill>
                <a:latin typeface="Inter"/>
              </a:rPr>
              <a:t>great example of this is the in-memory database object which we can use just for our testing purposes, while we use the real database object in production.</a:t>
            </a:r>
          </a:p>
          <a:p>
            <a:pPr marL="0" indent="0">
              <a:lnSpc>
                <a:spcPct val="120000"/>
              </a:lnSpc>
              <a:buNone/>
            </a:pPr>
            <a:r>
              <a:rPr lang="en-US" sz="2200" dirty="0">
                <a:latin typeface="Inter"/>
              </a:rPr>
              <a:t>A </a:t>
            </a:r>
            <a:r>
              <a:rPr lang="en-US" sz="2200" b="1" dirty="0">
                <a:latin typeface="Inter"/>
              </a:rPr>
              <a:t>fake</a:t>
            </a:r>
            <a:r>
              <a:rPr lang="en-US" sz="2200" dirty="0">
                <a:latin typeface="Inter"/>
              </a:rPr>
              <a:t> is a test double that has the same </a:t>
            </a:r>
            <a:r>
              <a:rPr lang="en-US" sz="2200" b="1" dirty="0">
                <a:solidFill>
                  <a:srgbClr val="FF0000"/>
                </a:solidFill>
                <a:latin typeface="Inter"/>
              </a:rPr>
              <a:t>business-logic behavior </a:t>
            </a:r>
            <a:r>
              <a:rPr lang="en-US" sz="2200" dirty="0">
                <a:latin typeface="Inter"/>
              </a:rPr>
              <a:t>as the real component it’s doubling, but using a simplified implementation. Because it has behavior, </a:t>
            </a:r>
            <a:r>
              <a:rPr lang="en-US" sz="2200" i="1" u="sng" dirty="0">
                <a:latin typeface="Inter"/>
              </a:rPr>
              <a:t>fakes must themselves be tested</a:t>
            </a:r>
            <a:r>
              <a:rPr lang="en-US" sz="2200" dirty="0">
                <a:latin typeface="Inter"/>
              </a:rPr>
              <a:t>, and ideally, tested using the same test cases as those used for the real component.</a:t>
            </a:r>
          </a:p>
          <a:p>
            <a:pPr marL="0" indent="0">
              <a:lnSpc>
                <a:spcPct val="120000"/>
              </a:lnSpc>
              <a:buNone/>
            </a:pPr>
            <a:endParaRPr lang="en-US" sz="1800" dirty="0">
              <a:latin typeface="Inter"/>
            </a:endParaRPr>
          </a:p>
          <a:p>
            <a:pPr marL="0" indent="0">
              <a:lnSpc>
                <a:spcPct val="120000"/>
              </a:lnSpc>
              <a:buNone/>
            </a:pPr>
            <a:r>
              <a:rPr lang="en-US" sz="2200" b="1" dirty="0">
                <a:latin typeface="Inter"/>
              </a:rPr>
              <a:t>Notes: </a:t>
            </a:r>
          </a:p>
          <a:p>
            <a:pPr>
              <a:lnSpc>
                <a:spcPct val="120000"/>
              </a:lnSpc>
            </a:pPr>
            <a:r>
              <a:rPr lang="en-US" sz="1800" b="0" dirty="0">
                <a:effectLst/>
                <a:latin typeface="Inter"/>
              </a:rPr>
              <a:t> </a:t>
            </a:r>
            <a:r>
              <a:rPr lang="en-US" sz="1800" b="1" dirty="0">
                <a:effectLst/>
                <a:latin typeface="Inter"/>
              </a:rPr>
              <a:t>Fakes have real business behavior; stubs do not</a:t>
            </a:r>
            <a:r>
              <a:rPr lang="en-US" sz="1800" b="0" dirty="0">
                <a:effectLst/>
                <a:latin typeface="Inter"/>
              </a:rPr>
              <a:t>. Indeed, none of the other test doubles we’ve talked about have real business behavior.</a:t>
            </a:r>
            <a:endParaRPr lang="en-US" sz="1200" b="0" dirty="0">
              <a:effectLst/>
              <a:latin typeface="Inter"/>
            </a:endParaRPr>
          </a:p>
          <a:p>
            <a:pPr>
              <a:lnSpc>
                <a:spcPct val="120000"/>
              </a:lnSpc>
            </a:pPr>
            <a:r>
              <a:rPr lang="en-US" sz="1800" b="0" dirty="0">
                <a:effectLst/>
                <a:latin typeface="Inter"/>
              </a:rPr>
              <a:t>We can say that a Mock is a kind of spy, a spy is a kind of stub, and a stub is a kind of dummy. But a </a:t>
            </a:r>
            <a:r>
              <a:rPr lang="en-US" sz="1800" b="1" dirty="0">
                <a:effectLst/>
                <a:latin typeface="Inter"/>
              </a:rPr>
              <a:t>fake isn’t a kind of any of them</a:t>
            </a:r>
            <a:r>
              <a:rPr lang="en-US" sz="1800" b="0" dirty="0">
                <a:effectLst/>
                <a:latin typeface="Inter"/>
              </a:rPr>
              <a:t>. It’s a completely different kind of test double.</a:t>
            </a:r>
          </a:p>
          <a:p>
            <a:pPr algn="l">
              <a:lnSpc>
                <a:spcPct val="120000"/>
              </a:lnSpc>
            </a:pPr>
            <a:r>
              <a:rPr lang="en-US" sz="1800" dirty="0">
                <a:latin typeface="Inter"/>
              </a:rPr>
              <a:t>Most commonly, you’ll use a fake for </a:t>
            </a:r>
            <a:r>
              <a:rPr lang="en-US" sz="1800" b="1" dirty="0">
                <a:latin typeface="Inter"/>
              </a:rPr>
              <a:t>stateful components</a:t>
            </a:r>
            <a:r>
              <a:rPr lang="en-US" sz="1800" dirty="0">
                <a:latin typeface="Inter"/>
              </a:rPr>
              <a:t>. A typical example is a database-backed service.</a:t>
            </a:r>
          </a:p>
          <a:p>
            <a:pPr marL="0" indent="0">
              <a:lnSpc>
                <a:spcPct val="120000"/>
              </a:lnSpc>
              <a:buNone/>
            </a:pPr>
            <a:endParaRPr lang="en-US" sz="1400" i="1" dirty="0">
              <a:latin typeface="Inter"/>
              <a:hlinkClick r:id="rId2"/>
            </a:endParaRPr>
          </a:p>
          <a:p>
            <a:pPr marL="0" indent="0">
              <a:lnSpc>
                <a:spcPct val="120000"/>
              </a:lnSpc>
              <a:buNone/>
            </a:pPr>
            <a:endParaRPr lang="en-US" sz="1400" i="1" dirty="0">
              <a:latin typeface="Inter"/>
              <a:hlinkClick r:id="rId2"/>
            </a:endParaRPr>
          </a:p>
          <a:p>
            <a:pPr marL="0" indent="0">
              <a:lnSpc>
                <a:spcPct val="120000"/>
              </a:lnSpc>
              <a:buNone/>
            </a:pPr>
            <a:r>
              <a:rPr lang="en-US" sz="1400" i="1" dirty="0">
                <a:latin typeface="Inter"/>
                <a:hlinkClick r:id="rId2"/>
              </a:rPr>
              <a:t>https://tanzu.vmware.com/developer/guides/test-doubles/#fake</a:t>
            </a:r>
            <a:endParaRPr lang="en-US" sz="1400" i="1" dirty="0">
              <a:latin typeface="Inter"/>
            </a:endParaRPr>
          </a:p>
          <a:p>
            <a:pPr marL="0" indent="0" algn="l">
              <a:lnSpc>
                <a:spcPct val="120000"/>
              </a:lnSpc>
              <a:buNone/>
            </a:pPr>
            <a:br>
              <a:rPr lang="en-US" sz="1200" dirty="0"/>
            </a:br>
            <a:endParaRPr lang="en-US" sz="1800" dirty="0">
              <a:latin typeface="Inter"/>
            </a:endParaRPr>
          </a:p>
        </p:txBody>
      </p:sp>
    </p:spTree>
    <p:extLst>
      <p:ext uri="{BB962C8B-B14F-4D97-AF65-F5344CB8AC3E}">
        <p14:creationId xmlns:p14="http://schemas.microsoft.com/office/powerpoint/2010/main" val="3771475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8E0E-227A-7B8F-883D-73D05F3DE174}"/>
              </a:ext>
            </a:extLst>
          </p:cNvPr>
          <p:cNvSpPr>
            <a:spLocks noGrp="1"/>
          </p:cNvSpPr>
          <p:nvPr>
            <p:ph type="title"/>
          </p:nvPr>
        </p:nvSpPr>
        <p:spPr/>
        <p:txBody>
          <a:bodyPr/>
          <a:lstStyle/>
          <a:p>
            <a:r>
              <a:rPr lang="en-US" dirty="0"/>
              <a:t>Using Constants</a:t>
            </a:r>
          </a:p>
        </p:txBody>
      </p:sp>
      <p:sp>
        <p:nvSpPr>
          <p:cNvPr id="3" name="Content Placeholder 2">
            <a:extLst>
              <a:ext uri="{FF2B5EF4-FFF2-40B4-BE49-F238E27FC236}">
                <a16:creationId xmlns:a16="http://schemas.microsoft.com/office/drawing/2014/main" id="{36E65261-33A2-335C-3B18-2890C62CD7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459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CA4F-361A-64D3-600B-1B7A0B2674B7}"/>
              </a:ext>
            </a:extLst>
          </p:cNvPr>
          <p:cNvSpPr>
            <a:spLocks noGrp="1"/>
          </p:cNvSpPr>
          <p:nvPr>
            <p:ph type="title"/>
          </p:nvPr>
        </p:nvSpPr>
        <p:spPr/>
        <p:txBody>
          <a:bodyPr>
            <a:normAutofit fontScale="90000"/>
          </a:bodyPr>
          <a:lstStyle/>
          <a:p>
            <a:br>
              <a:rPr lang="en-US" b="1" dirty="0">
                <a:solidFill>
                  <a:srgbClr val="0070C0"/>
                </a:solidFill>
                <a:latin typeface="Inter"/>
              </a:rPr>
            </a:br>
            <a:r>
              <a:rPr lang="en-US" b="1" dirty="0">
                <a:solidFill>
                  <a:srgbClr val="0070C0"/>
                </a:solidFill>
                <a:latin typeface="Inter"/>
              </a:rPr>
              <a:t>Boundary Value Analysis(BVA)</a:t>
            </a:r>
            <a:br>
              <a:rPr lang="en-US" b="1" i="0" dirty="0">
                <a:solidFill>
                  <a:srgbClr val="0070C0"/>
                </a:solidFill>
                <a:effectLst/>
                <a:latin typeface="Montserrat" panose="00000500000000000000" pitchFamily="2"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16D3AD0B-F2B1-FCB4-04CA-766685EAFD62}"/>
              </a:ext>
            </a:extLst>
          </p:cNvPr>
          <p:cNvSpPr>
            <a:spLocks noGrp="1"/>
          </p:cNvSpPr>
          <p:nvPr>
            <p:ph idx="1"/>
          </p:nvPr>
        </p:nvSpPr>
        <p:spPr/>
        <p:txBody>
          <a:bodyPr>
            <a:normAutofit/>
          </a:bodyPr>
          <a:lstStyle/>
          <a:p>
            <a:pPr marL="0" indent="0" algn="l" fontAlgn="base">
              <a:buNone/>
            </a:pPr>
            <a:r>
              <a:rPr lang="en-US" sz="2000" b="0" i="0" u="sng" dirty="0">
                <a:solidFill>
                  <a:srgbClr val="273239"/>
                </a:solidFill>
                <a:effectLst/>
                <a:latin typeface="Inter"/>
                <a:hlinkClick r:id="rId2"/>
              </a:rPr>
              <a:t>Boundary Value Analysis</a:t>
            </a:r>
            <a:r>
              <a:rPr lang="en-US" sz="2000" b="0" i="0" dirty="0">
                <a:solidFill>
                  <a:srgbClr val="273239"/>
                </a:solidFill>
                <a:effectLst/>
                <a:latin typeface="Inter"/>
              </a:rPr>
              <a:t> is based on testing the boundary values of valid and invalid partitions. The behavior at the edge of the equivalence partition is more likely to be incorrect than the behavior within the partition, </a:t>
            </a:r>
            <a:r>
              <a:rPr lang="en-US" sz="2000" b="0" i="0" u="sng" dirty="0">
                <a:solidFill>
                  <a:srgbClr val="273239"/>
                </a:solidFill>
                <a:effectLst/>
                <a:latin typeface="Inter"/>
              </a:rPr>
              <a:t>so boundaries are an area where testing is likely to yield defects.</a:t>
            </a:r>
          </a:p>
          <a:p>
            <a:pPr marL="0" indent="0" algn="l" fontAlgn="base">
              <a:buNone/>
            </a:pPr>
            <a:r>
              <a:rPr lang="en-US" sz="2000" b="0" i="0" dirty="0">
                <a:solidFill>
                  <a:srgbClr val="273239"/>
                </a:solidFill>
                <a:effectLst/>
                <a:latin typeface="Inter"/>
              </a:rPr>
              <a:t>It checks for the input values near the boundary that have a higher chance of error. Every partition has its maximum and minimum values and these maximum and minimum values are the boundary values of a partition.</a:t>
            </a:r>
          </a:p>
          <a:p>
            <a:pPr marL="0" indent="0">
              <a:buNone/>
            </a:pPr>
            <a:endParaRPr lang="en-US" sz="2400" b="0" dirty="0">
              <a:solidFill>
                <a:srgbClr val="000000"/>
              </a:solidFill>
              <a:effectLst/>
              <a:latin typeface="Inter"/>
            </a:endParaRPr>
          </a:p>
          <a:p>
            <a:r>
              <a:rPr lang="en-US" sz="1600" b="0" dirty="0">
                <a:solidFill>
                  <a:srgbClr val="000000"/>
                </a:solidFill>
                <a:effectLst/>
                <a:latin typeface="Inter"/>
              </a:rPr>
              <a:t>It is defined as a black box test technique that identifies the errors and bugs between the </a:t>
            </a:r>
            <a:r>
              <a:rPr lang="en-US" sz="1600" b="0" u="sng" dirty="0">
                <a:solidFill>
                  <a:srgbClr val="FF0000"/>
                </a:solidFill>
                <a:effectLst/>
                <a:latin typeface="Inter"/>
              </a:rPr>
              <a:t>extreme </a:t>
            </a:r>
            <a:r>
              <a:rPr lang="en-US" sz="1600" b="0" i="1" u="sng" dirty="0">
                <a:solidFill>
                  <a:srgbClr val="FF0000"/>
                </a:solidFill>
                <a:effectLst/>
                <a:latin typeface="Inter"/>
              </a:rPr>
              <a:t>limits </a:t>
            </a:r>
            <a:r>
              <a:rPr lang="en-US" sz="1600" b="0" i="1" dirty="0">
                <a:solidFill>
                  <a:srgbClr val="000000"/>
                </a:solidFill>
                <a:effectLst/>
                <a:latin typeface="Inter"/>
              </a:rPr>
              <a:t>or </a:t>
            </a:r>
            <a:r>
              <a:rPr lang="en-US" sz="1600" b="0" i="1" u="sng" dirty="0">
                <a:solidFill>
                  <a:srgbClr val="FF0000"/>
                </a:solidFill>
                <a:effectLst/>
                <a:latin typeface="Inter"/>
              </a:rPr>
              <a:t>boundaries</a:t>
            </a:r>
            <a:r>
              <a:rPr lang="en-US" sz="1600" b="0" i="1" dirty="0">
                <a:solidFill>
                  <a:srgbClr val="000000"/>
                </a:solidFill>
                <a:effectLst/>
                <a:latin typeface="Inter"/>
              </a:rPr>
              <a:t> of a software program or module.</a:t>
            </a:r>
          </a:p>
          <a:p>
            <a:r>
              <a:rPr lang="en-US" sz="1600" dirty="0">
                <a:solidFill>
                  <a:srgbClr val="000000"/>
                </a:solidFill>
                <a:latin typeface="Inter"/>
              </a:rPr>
              <a:t>The </a:t>
            </a:r>
            <a:r>
              <a:rPr lang="en-US" sz="1600" u="sng" dirty="0">
                <a:solidFill>
                  <a:srgbClr val="000000"/>
                </a:solidFill>
                <a:latin typeface="Inter"/>
              </a:rPr>
              <a:t>extreme ends </a:t>
            </a:r>
            <a:r>
              <a:rPr lang="en-US" sz="1600" dirty="0">
                <a:solidFill>
                  <a:srgbClr val="000000"/>
                </a:solidFill>
                <a:latin typeface="Inter"/>
              </a:rPr>
              <a:t>are also known as </a:t>
            </a:r>
            <a:r>
              <a:rPr lang="en-US" sz="1600" u="sng" dirty="0">
                <a:solidFill>
                  <a:srgbClr val="000000"/>
                </a:solidFill>
                <a:latin typeface="Inter"/>
              </a:rPr>
              <a:t>boundary values</a:t>
            </a:r>
            <a:r>
              <a:rPr lang="en-US" sz="1600" dirty="0">
                <a:solidFill>
                  <a:srgbClr val="000000"/>
                </a:solidFill>
                <a:latin typeface="Inter"/>
              </a:rPr>
              <a:t> and are tested thoroughly in this process. </a:t>
            </a:r>
          </a:p>
          <a:p>
            <a:r>
              <a:rPr lang="en-US" sz="1600" dirty="0">
                <a:solidFill>
                  <a:srgbClr val="000000"/>
                </a:solidFill>
                <a:latin typeface="Inter"/>
              </a:rPr>
              <a:t>It doesn’t require focusing on the internal coding structure, know-how of the internal paths, and implementation details. </a:t>
            </a:r>
          </a:p>
          <a:p>
            <a:r>
              <a:rPr lang="en-US" sz="1600" dirty="0">
                <a:solidFill>
                  <a:srgbClr val="000000"/>
                </a:solidFill>
                <a:latin typeface="Inter"/>
              </a:rPr>
              <a:t>It tests the behavior of the module at the boundary values or input levels instead of checking the errors in the center of the module.</a:t>
            </a:r>
          </a:p>
        </p:txBody>
      </p:sp>
    </p:spTree>
    <p:extLst>
      <p:ext uri="{BB962C8B-B14F-4D97-AF65-F5344CB8AC3E}">
        <p14:creationId xmlns:p14="http://schemas.microsoft.com/office/powerpoint/2010/main" val="60942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DA8F-00CC-5944-52A5-DDB7E4262864}"/>
              </a:ext>
            </a:extLst>
          </p:cNvPr>
          <p:cNvSpPr>
            <a:spLocks noGrp="1"/>
          </p:cNvSpPr>
          <p:nvPr>
            <p:ph type="title"/>
          </p:nvPr>
        </p:nvSpPr>
        <p:spPr/>
        <p:txBody>
          <a:bodyPr>
            <a:normAutofit fontScale="90000"/>
          </a:bodyPr>
          <a:lstStyle/>
          <a:p>
            <a:br>
              <a:rPr lang="en-US" b="1" dirty="0">
                <a:solidFill>
                  <a:srgbClr val="0070C0"/>
                </a:solidFill>
                <a:latin typeface="Inter"/>
              </a:rPr>
            </a:br>
            <a:r>
              <a:rPr lang="en-US" b="1" dirty="0">
                <a:solidFill>
                  <a:srgbClr val="0070C0"/>
                </a:solidFill>
                <a:latin typeface="Inter"/>
              </a:rPr>
              <a:t>Boundary Value Testing</a:t>
            </a:r>
            <a:br>
              <a:rPr lang="en-US" b="1" i="0" dirty="0">
                <a:solidFill>
                  <a:srgbClr val="0070C0"/>
                </a:solidFill>
                <a:effectLst/>
                <a:latin typeface="Montserrat" panose="00000500000000000000" pitchFamily="2"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7A87FB6C-BF8E-8D80-AF25-139949F06CC9}"/>
              </a:ext>
            </a:extLst>
          </p:cNvPr>
          <p:cNvSpPr>
            <a:spLocks noGrp="1"/>
          </p:cNvSpPr>
          <p:nvPr>
            <p:ph idx="1"/>
          </p:nvPr>
        </p:nvSpPr>
        <p:spPr/>
        <p:txBody>
          <a:bodyPr>
            <a:normAutofit/>
          </a:bodyPr>
          <a:lstStyle/>
          <a:p>
            <a:pPr marL="0" indent="0" algn="l">
              <a:buNone/>
            </a:pPr>
            <a:r>
              <a:rPr lang="en-US" sz="2400" b="1" i="0" dirty="0">
                <a:solidFill>
                  <a:srgbClr val="000000"/>
                </a:solidFill>
                <a:effectLst/>
                <a:latin typeface="Inter"/>
              </a:rPr>
              <a:t>To perform boundary value testing, you need to set the boundary values or input variables at:</a:t>
            </a:r>
          </a:p>
          <a:p>
            <a:pPr algn="l" fontAlgn="base">
              <a:buFont typeface="Arial" panose="020B0604020202020204" pitchFamily="34" charset="0"/>
              <a:buChar char="•"/>
            </a:pPr>
            <a:r>
              <a:rPr lang="en-US" sz="2000" b="0" i="0" dirty="0">
                <a:solidFill>
                  <a:srgbClr val="273239"/>
                </a:solidFill>
                <a:effectLst/>
                <a:latin typeface="Inter"/>
              </a:rPr>
              <a:t>A boundary value for a valid partition is a valid boundary value.</a:t>
            </a:r>
          </a:p>
          <a:p>
            <a:pPr algn="l" fontAlgn="base">
              <a:buFont typeface="Arial" panose="020B0604020202020204" pitchFamily="34" charset="0"/>
              <a:buChar char="•"/>
            </a:pPr>
            <a:r>
              <a:rPr lang="en-US" sz="2000" b="0" i="0" dirty="0">
                <a:solidFill>
                  <a:srgbClr val="273239"/>
                </a:solidFill>
                <a:effectLst/>
                <a:latin typeface="Inter"/>
              </a:rPr>
              <a:t>A boundary value for an invalid partition is an invalid boundary value.</a:t>
            </a:r>
          </a:p>
          <a:p>
            <a:pPr algn="l" fontAlgn="base">
              <a:buFont typeface="Arial" panose="020B0604020202020204" pitchFamily="34" charset="0"/>
              <a:buChar char="•"/>
            </a:pPr>
            <a:r>
              <a:rPr lang="en-US" sz="1800" b="0" i="0" dirty="0">
                <a:solidFill>
                  <a:srgbClr val="273239"/>
                </a:solidFill>
                <a:effectLst/>
                <a:latin typeface="Inter"/>
              </a:rPr>
              <a:t>For each variable we check-</a:t>
            </a:r>
          </a:p>
          <a:p>
            <a:pPr lvl="1"/>
            <a:r>
              <a:rPr lang="en-US" sz="1400" b="0" i="0" dirty="0">
                <a:solidFill>
                  <a:srgbClr val="000000"/>
                </a:solidFill>
                <a:effectLst/>
                <a:latin typeface="Inter"/>
              </a:rPr>
              <a:t>Minimum</a:t>
            </a:r>
          </a:p>
          <a:p>
            <a:pPr lvl="1"/>
            <a:r>
              <a:rPr lang="en-US" sz="1400" b="0" i="0" dirty="0">
                <a:solidFill>
                  <a:srgbClr val="000000"/>
                </a:solidFill>
                <a:effectLst/>
                <a:latin typeface="Inter"/>
              </a:rPr>
              <a:t>Just above the minimum</a:t>
            </a:r>
          </a:p>
          <a:p>
            <a:pPr lvl="1"/>
            <a:r>
              <a:rPr lang="en-US" sz="1400" b="0" i="0" dirty="0">
                <a:solidFill>
                  <a:srgbClr val="000000"/>
                </a:solidFill>
                <a:effectLst/>
                <a:latin typeface="Inter"/>
              </a:rPr>
              <a:t>Just below the minimum</a:t>
            </a:r>
          </a:p>
          <a:p>
            <a:pPr lvl="1"/>
            <a:r>
              <a:rPr lang="en-US" sz="1400" b="0" i="0" dirty="0">
                <a:solidFill>
                  <a:srgbClr val="000000"/>
                </a:solidFill>
                <a:effectLst/>
                <a:latin typeface="Inter"/>
              </a:rPr>
              <a:t>A nominal value </a:t>
            </a:r>
          </a:p>
          <a:p>
            <a:pPr lvl="1"/>
            <a:r>
              <a:rPr lang="en-US" sz="1400" b="0" i="0" dirty="0">
                <a:solidFill>
                  <a:srgbClr val="000000"/>
                </a:solidFill>
                <a:effectLst/>
                <a:latin typeface="Inter"/>
              </a:rPr>
              <a:t>Just below the maximum</a:t>
            </a:r>
          </a:p>
          <a:p>
            <a:pPr lvl="1"/>
            <a:r>
              <a:rPr lang="en-US" sz="1400" b="0" i="0" dirty="0">
                <a:solidFill>
                  <a:srgbClr val="000000"/>
                </a:solidFill>
                <a:effectLst/>
                <a:latin typeface="Inter"/>
              </a:rPr>
              <a:t>Maximum </a:t>
            </a:r>
          </a:p>
          <a:p>
            <a:pPr lvl="1"/>
            <a:r>
              <a:rPr lang="en-US" sz="1400" b="0" i="0" dirty="0">
                <a:solidFill>
                  <a:srgbClr val="000000"/>
                </a:solidFill>
                <a:effectLst/>
                <a:latin typeface="Inter"/>
              </a:rPr>
              <a:t>Just above the maximum</a:t>
            </a:r>
          </a:p>
          <a:p>
            <a:endParaRPr lang="en-US" sz="2400" dirty="0">
              <a:latin typeface="Inter"/>
            </a:endParaRPr>
          </a:p>
        </p:txBody>
      </p:sp>
    </p:spTree>
    <p:extLst>
      <p:ext uri="{BB962C8B-B14F-4D97-AF65-F5344CB8AC3E}">
        <p14:creationId xmlns:p14="http://schemas.microsoft.com/office/powerpoint/2010/main" val="296770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AA7-508E-F740-152A-7931A6FE7D9C}"/>
              </a:ext>
            </a:extLst>
          </p:cNvPr>
          <p:cNvSpPr>
            <a:spLocks noGrp="1"/>
          </p:cNvSpPr>
          <p:nvPr>
            <p:ph type="title"/>
          </p:nvPr>
        </p:nvSpPr>
        <p:spPr/>
        <p:txBody>
          <a:bodyPr>
            <a:normAutofit fontScale="90000"/>
          </a:bodyPr>
          <a:lstStyle/>
          <a:p>
            <a:br>
              <a:rPr lang="en-US" b="1" i="0" dirty="0">
                <a:solidFill>
                  <a:srgbClr val="0070C0"/>
                </a:solidFill>
                <a:effectLst/>
                <a:latin typeface="Montserrat" panose="00000500000000000000" pitchFamily="2" charset="0"/>
              </a:rPr>
            </a:br>
            <a:r>
              <a:rPr lang="en-US" b="1" dirty="0">
                <a:solidFill>
                  <a:srgbClr val="0070C0"/>
                </a:solidFill>
                <a:latin typeface="Inter"/>
              </a:rPr>
              <a:t>Why Boundary Value Testing Needed?</a:t>
            </a:r>
            <a:br>
              <a:rPr lang="en-US" b="1" i="0" dirty="0">
                <a:solidFill>
                  <a:srgbClr val="0070C0"/>
                </a:solidFill>
                <a:effectLst/>
                <a:latin typeface="Montserrat" panose="00000500000000000000" pitchFamily="2"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519C9227-830D-4A74-F169-22F4F8B15467}"/>
              </a:ext>
            </a:extLst>
          </p:cNvPr>
          <p:cNvSpPr>
            <a:spLocks noGrp="1"/>
          </p:cNvSpPr>
          <p:nvPr>
            <p:ph idx="1"/>
          </p:nvPr>
        </p:nvSpPr>
        <p:spPr/>
        <p:txBody>
          <a:bodyPr>
            <a:normAutofit/>
          </a:bodyPr>
          <a:lstStyle/>
          <a:p>
            <a:pPr algn="l">
              <a:buFont typeface="Arial" panose="020B0604020202020204" pitchFamily="34" charset="0"/>
              <a:buChar char="•"/>
            </a:pPr>
            <a:r>
              <a:rPr lang="en-US" sz="1800" b="0" i="0" dirty="0">
                <a:solidFill>
                  <a:srgbClr val="000000"/>
                </a:solidFill>
                <a:effectLst/>
                <a:latin typeface="Inter"/>
              </a:rPr>
              <a:t>Functionality errors are likely to be higher at the boundaries than at the core of the program.</a:t>
            </a:r>
          </a:p>
          <a:p>
            <a:pPr algn="l">
              <a:buFont typeface="Arial" panose="020B0604020202020204" pitchFamily="34" charset="0"/>
              <a:buChar char="•"/>
            </a:pPr>
            <a:r>
              <a:rPr lang="en-US" sz="1800" b="0" i="0" dirty="0">
                <a:solidFill>
                  <a:srgbClr val="000000"/>
                </a:solidFill>
                <a:effectLst/>
                <a:latin typeface="Inter"/>
              </a:rPr>
              <a:t>It tests both valid and invalid input limits for a specific range of a software module.</a:t>
            </a:r>
          </a:p>
          <a:p>
            <a:pPr algn="l">
              <a:buFont typeface="Arial" panose="020B0604020202020204" pitchFamily="34" charset="0"/>
              <a:buChar char="•"/>
            </a:pPr>
            <a:r>
              <a:rPr lang="en-US" sz="1800" b="0" i="0" dirty="0">
                <a:solidFill>
                  <a:srgbClr val="000000"/>
                </a:solidFill>
                <a:effectLst/>
                <a:latin typeface="Inter"/>
              </a:rPr>
              <a:t>Conducted on a limited number of test values (largely only on the boundary values) instead of using every value in the test data.</a:t>
            </a:r>
          </a:p>
          <a:p>
            <a:pPr algn="l">
              <a:buFont typeface="Arial" panose="020B0604020202020204" pitchFamily="34" charset="0"/>
              <a:buChar char="•"/>
            </a:pPr>
            <a:r>
              <a:rPr lang="en-US" sz="1800" b="0" i="0" dirty="0">
                <a:solidFill>
                  <a:srgbClr val="000000"/>
                </a:solidFill>
                <a:effectLst/>
                <a:latin typeface="Inter"/>
              </a:rPr>
              <a:t>One of the most appropriate testing techniques used for calculation-intensive and extensive test cases with exhaustive test input variables.</a:t>
            </a:r>
          </a:p>
          <a:p>
            <a:pPr algn="l">
              <a:buFont typeface="Arial" panose="020B0604020202020204" pitchFamily="34" charset="0"/>
              <a:buChar char="•"/>
            </a:pPr>
            <a:r>
              <a:rPr lang="en-US" sz="1800" b="0" i="0" dirty="0">
                <a:solidFill>
                  <a:srgbClr val="000000"/>
                </a:solidFill>
                <a:effectLst/>
                <a:latin typeface="Inter"/>
              </a:rPr>
              <a:t>The test cases for boundary value testing are designed based on clear guidelines and framework. Thus, eliminating any chance of compromising the boundary values and ensuring maximum testing effectiveness.</a:t>
            </a:r>
          </a:p>
          <a:p>
            <a:endParaRPr lang="en-US" sz="1800" dirty="0">
              <a:latin typeface="Inter"/>
            </a:endParaRPr>
          </a:p>
        </p:txBody>
      </p:sp>
    </p:spTree>
    <p:extLst>
      <p:ext uri="{BB962C8B-B14F-4D97-AF65-F5344CB8AC3E}">
        <p14:creationId xmlns:p14="http://schemas.microsoft.com/office/powerpoint/2010/main" val="292685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0E98-B555-7155-16A2-FF7EBBFCF182}"/>
              </a:ext>
            </a:extLst>
          </p:cNvPr>
          <p:cNvSpPr>
            <a:spLocks noGrp="1"/>
          </p:cNvSpPr>
          <p:nvPr>
            <p:ph type="title"/>
          </p:nvPr>
        </p:nvSpPr>
        <p:spPr/>
        <p:txBody>
          <a:bodyPr/>
          <a:lstStyle/>
          <a:p>
            <a:r>
              <a:rPr lang="en-US" b="1" dirty="0">
                <a:latin typeface="Inter"/>
              </a:rPr>
              <a:t>Test Driven Development</a:t>
            </a:r>
          </a:p>
        </p:txBody>
      </p:sp>
      <p:sp>
        <p:nvSpPr>
          <p:cNvPr id="3" name="Content Placeholder 2">
            <a:extLst>
              <a:ext uri="{FF2B5EF4-FFF2-40B4-BE49-F238E27FC236}">
                <a16:creationId xmlns:a16="http://schemas.microsoft.com/office/drawing/2014/main" id="{3248BCE8-4C2D-9148-7777-D2C945EBCB1E}"/>
              </a:ext>
            </a:extLst>
          </p:cNvPr>
          <p:cNvSpPr>
            <a:spLocks noGrp="1"/>
          </p:cNvSpPr>
          <p:nvPr>
            <p:ph idx="1"/>
          </p:nvPr>
        </p:nvSpPr>
        <p:spPr/>
        <p:txBody>
          <a:bodyPr/>
          <a:lstStyle/>
          <a:p>
            <a:r>
              <a:rPr lang="en-US" dirty="0">
                <a:latin typeface="Inter"/>
              </a:rPr>
              <a:t>TDD forces you to separate the “what” (test) from the “how” (implementation) so you can focus on </a:t>
            </a:r>
            <a:r>
              <a:rPr lang="en-US" u="sng" dirty="0">
                <a:latin typeface="Inter"/>
              </a:rPr>
              <a:t>one at a time</a:t>
            </a:r>
            <a:r>
              <a:rPr lang="en-US" dirty="0">
                <a:latin typeface="Inter"/>
              </a:rPr>
              <a:t>.</a:t>
            </a:r>
          </a:p>
          <a:p>
            <a:r>
              <a:rPr lang="en-US" dirty="0">
                <a:latin typeface="Inter"/>
              </a:rPr>
              <a:t>That’s why it can also be seen as Test Driven-Design and why the test is also known as spec (i.e. specification).</a:t>
            </a:r>
          </a:p>
          <a:p>
            <a:r>
              <a:rPr lang="en-US" b="0" i="0" dirty="0">
                <a:solidFill>
                  <a:srgbClr val="242424"/>
                </a:solidFill>
                <a:effectLst/>
                <a:latin typeface="source-serif-pro"/>
              </a:rPr>
              <a:t>It relies on repetition of short development cycles that focus on specific test cases based on software requirements instead of just code implementation.</a:t>
            </a:r>
          </a:p>
          <a:p>
            <a:r>
              <a:rPr lang="en-US" b="0" i="0" dirty="0">
                <a:solidFill>
                  <a:srgbClr val="242424"/>
                </a:solidFill>
                <a:effectLst/>
                <a:latin typeface="source-serif-pro"/>
              </a:rPr>
              <a:t>This approach results in production ready code that is extensible, maintainable and of high quality.</a:t>
            </a:r>
            <a:endParaRPr lang="en-US" dirty="0">
              <a:latin typeface="Inter"/>
            </a:endParaRPr>
          </a:p>
        </p:txBody>
      </p:sp>
    </p:spTree>
    <p:extLst>
      <p:ext uri="{BB962C8B-B14F-4D97-AF65-F5344CB8AC3E}">
        <p14:creationId xmlns:p14="http://schemas.microsoft.com/office/powerpoint/2010/main" val="175443617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DF8-763C-911C-91DB-5BDACCA49BD2}"/>
              </a:ext>
            </a:extLst>
          </p:cNvPr>
          <p:cNvSpPr>
            <a:spLocks noGrp="1"/>
          </p:cNvSpPr>
          <p:nvPr>
            <p:ph type="title"/>
          </p:nvPr>
        </p:nvSpPr>
        <p:spPr/>
        <p:txBody>
          <a:bodyPr>
            <a:normAutofit/>
          </a:bodyPr>
          <a:lstStyle/>
          <a:p>
            <a:r>
              <a:rPr lang="en-US" b="1" dirty="0">
                <a:solidFill>
                  <a:srgbClr val="0070C0"/>
                </a:solidFill>
                <a:latin typeface="Inter"/>
              </a:rPr>
              <a:t>Boundary Test</a:t>
            </a:r>
          </a:p>
        </p:txBody>
      </p:sp>
      <p:sp>
        <p:nvSpPr>
          <p:cNvPr id="3" name="Content Placeholder 2">
            <a:extLst>
              <a:ext uri="{FF2B5EF4-FFF2-40B4-BE49-F238E27FC236}">
                <a16:creationId xmlns:a16="http://schemas.microsoft.com/office/drawing/2014/main" id="{CF0EEA4C-CC5F-8900-4D93-861BE9E9CDE1}"/>
              </a:ext>
            </a:extLst>
          </p:cNvPr>
          <p:cNvSpPr>
            <a:spLocks noGrp="1"/>
          </p:cNvSpPr>
          <p:nvPr>
            <p:ph idx="1"/>
          </p:nvPr>
        </p:nvSpPr>
        <p:spPr/>
        <p:txBody>
          <a:bodyPr/>
          <a:lstStyle/>
          <a:p>
            <a:pPr marL="0" indent="0">
              <a:buNone/>
            </a:pPr>
            <a:r>
              <a:rPr lang="en-US" dirty="0">
                <a:latin typeface="Inter"/>
              </a:rPr>
              <a:t>Boundary testing is a type of black-box testing that tests the boundary values between partitions of input values.</a:t>
            </a:r>
          </a:p>
          <a:p>
            <a:pPr marL="0" indent="0">
              <a:buNone/>
            </a:pPr>
            <a:endParaRPr lang="en-US" b="0" i="0" dirty="0">
              <a:solidFill>
                <a:srgbClr val="374151"/>
              </a:solidFill>
              <a:effectLst/>
              <a:latin typeface="Droid Serif"/>
            </a:endParaRPr>
          </a:p>
          <a:p>
            <a:pPr marL="0" indent="0">
              <a:buNone/>
            </a:pPr>
            <a:endParaRPr lang="en-US" dirty="0"/>
          </a:p>
        </p:txBody>
      </p:sp>
      <p:pic>
        <p:nvPicPr>
          <p:cNvPr id="5" name="Picture 4">
            <a:extLst>
              <a:ext uri="{FF2B5EF4-FFF2-40B4-BE49-F238E27FC236}">
                <a16:creationId xmlns:a16="http://schemas.microsoft.com/office/drawing/2014/main" id="{367A8519-8F16-8626-899D-35CFEACBD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554" y="3310635"/>
            <a:ext cx="6573167" cy="1381318"/>
          </a:xfrm>
          <a:prstGeom prst="rect">
            <a:avLst/>
          </a:prstGeom>
        </p:spPr>
      </p:pic>
    </p:spTree>
    <p:extLst>
      <p:ext uri="{BB962C8B-B14F-4D97-AF65-F5344CB8AC3E}">
        <p14:creationId xmlns:p14="http://schemas.microsoft.com/office/powerpoint/2010/main" val="428392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DCE6-F94C-2CA0-E58C-896DB8E9FB3D}"/>
              </a:ext>
            </a:extLst>
          </p:cNvPr>
          <p:cNvSpPr>
            <a:spLocks noGrp="1"/>
          </p:cNvSpPr>
          <p:nvPr>
            <p:ph type="title"/>
          </p:nvPr>
        </p:nvSpPr>
        <p:spPr/>
        <p:txBody>
          <a:bodyPr/>
          <a:lstStyle/>
          <a:p>
            <a:r>
              <a:rPr lang="en-US" b="1" dirty="0">
                <a:solidFill>
                  <a:srgbClr val="0070C0"/>
                </a:solidFill>
                <a:latin typeface="Inter"/>
              </a:rPr>
              <a:t>Boundary Test</a:t>
            </a:r>
          </a:p>
        </p:txBody>
      </p:sp>
      <p:sp>
        <p:nvSpPr>
          <p:cNvPr id="3" name="Content Placeholder 2">
            <a:extLst>
              <a:ext uri="{FF2B5EF4-FFF2-40B4-BE49-F238E27FC236}">
                <a16:creationId xmlns:a16="http://schemas.microsoft.com/office/drawing/2014/main" id="{3C4F6CCB-DD4E-5143-21D2-2635F660AB41}"/>
              </a:ext>
            </a:extLst>
          </p:cNvPr>
          <p:cNvSpPr>
            <a:spLocks noGrp="1"/>
          </p:cNvSpPr>
          <p:nvPr>
            <p:ph idx="1"/>
          </p:nvPr>
        </p:nvSpPr>
        <p:spPr/>
        <p:txBody>
          <a:bodyPr>
            <a:normAutofit fontScale="47500" lnSpcReduction="20000"/>
          </a:bodyPr>
          <a:lstStyle/>
          <a:p>
            <a:pPr marL="0" indent="0">
              <a:lnSpc>
                <a:spcPct val="110000"/>
              </a:lnSpc>
              <a:buNone/>
            </a:pPr>
            <a:r>
              <a:rPr lang="en-US" sz="4200" dirty="0">
                <a:latin typeface="Inter"/>
              </a:rPr>
              <a:t>Consider an ordering system in which the </a:t>
            </a:r>
            <a:r>
              <a:rPr lang="en-US" sz="4200" u="sng" dirty="0">
                <a:latin typeface="Inter"/>
              </a:rPr>
              <a:t>minimum</a:t>
            </a:r>
            <a:r>
              <a:rPr lang="en-US" sz="4200" dirty="0">
                <a:latin typeface="Inter"/>
              </a:rPr>
              <a:t> number of items that can be ordered is </a:t>
            </a:r>
            <a:r>
              <a:rPr lang="en-US" sz="4200" u="sng" dirty="0">
                <a:latin typeface="Inter"/>
              </a:rPr>
              <a:t>1</a:t>
            </a:r>
            <a:r>
              <a:rPr lang="en-US" sz="4200" dirty="0">
                <a:latin typeface="Inter"/>
              </a:rPr>
              <a:t> and the </a:t>
            </a:r>
            <a:r>
              <a:rPr lang="en-US" sz="4200" u="sng" dirty="0">
                <a:latin typeface="Inter"/>
              </a:rPr>
              <a:t>maximum</a:t>
            </a:r>
            <a:r>
              <a:rPr lang="en-US" sz="4200" dirty="0">
                <a:latin typeface="Inter"/>
              </a:rPr>
              <a:t> number of items that can be ordered is </a:t>
            </a:r>
            <a:r>
              <a:rPr lang="en-US" sz="4200" u="sng" dirty="0">
                <a:latin typeface="Inter"/>
              </a:rPr>
              <a:t>5</a:t>
            </a:r>
            <a:r>
              <a:rPr lang="en-US" sz="4200" dirty="0">
                <a:latin typeface="Inter"/>
              </a:rPr>
              <a:t>. The input value partitions for the system will be as follows:</a:t>
            </a:r>
          </a:p>
          <a:p>
            <a:pPr marL="0" indent="0">
              <a:buNone/>
            </a:pPr>
            <a:endParaRPr lang="en-US" dirty="0"/>
          </a:p>
          <a:p>
            <a:pPr marL="0" indent="0">
              <a:buNone/>
            </a:pPr>
            <a:endParaRPr lang="en-US" dirty="0"/>
          </a:p>
          <a:p>
            <a:pPr algn="l"/>
            <a:r>
              <a:rPr lang="en-US" b="1" i="0" dirty="0">
                <a:effectLst/>
                <a:latin typeface="Inter"/>
              </a:rPr>
              <a:t>Boundary values</a:t>
            </a:r>
          </a:p>
          <a:p>
            <a:pPr algn="l">
              <a:buFont typeface="Arial" panose="020B0604020202020204" pitchFamily="34" charset="0"/>
              <a:buChar char="•"/>
            </a:pPr>
            <a:r>
              <a:rPr lang="en-US" b="0" i="1" dirty="0">
                <a:solidFill>
                  <a:srgbClr val="374151"/>
                </a:solidFill>
                <a:effectLst/>
                <a:latin typeface="Inter"/>
              </a:rPr>
              <a:t>Valid boundary values</a:t>
            </a:r>
            <a:r>
              <a:rPr lang="en-US" b="0" i="0" dirty="0">
                <a:solidFill>
                  <a:srgbClr val="374151"/>
                </a:solidFill>
                <a:effectLst/>
                <a:latin typeface="Inter"/>
              </a:rPr>
              <a:t>: 1, 2, 4, 5</a:t>
            </a:r>
          </a:p>
          <a:p>
            <a:pPr algn="l">
              <a:buFont typeface="Arial" panose="020B0604020202020204" pitchFamily="34" charset="0"/>
              <a:buChar char="•"/>
            </a:pPr>
            <a:r>
              <a:rPr lang="en-US" b="0" i="1" dirty="0">
                <a:solidFill>
                  <a:srgbClr val="374151"/>
                </a:solidFill>
                <a:effectLst/>
                <a:latin typeface="Inter"/>
              </a:rPr>
              <a:t>Invalid boundary values</a:t>
            </a:r>
            <a:r>
              <a:rPr lang="en-US" b="0" i="0" dirty="0">
                <a:solidFill>
                  <a:srgbClr val="374151"/>
                </a:solidFill>
                <a:effectLst/>
                <a:latin typeface="Inter"/>
              </a:rPr>
              <a:t>: 0, 6</a:t>
            </a:r>
          </a:p>
          <a:p>
            <a:pPr algn="l"/>
            <a:r>
              <a:rPr lang="en-US" b="1" i="0" dirty="0">
                <a:effectLst/>
                <a:latin typeface="Inter"/>
              </a:rPr>
              <a:t>Test cases</a:t>
            </a:r>
          </a:p>
          <a:p>
            <a:pPr algn="l"/>
            <a:r>
              <a:rPr lang="en-US" b="0" i="0" dirty="0">
                <a:solidFill>
                  <a:srgbClr val="374151"/>
                </a:solidFill>
                <a:effectLst/>
                <a:latin typeface="Inter"/>
              </a:rPr>
              <a:t>The test cases of the example above will be as follows:</a:t>
            </a:r>
          </a:p>
          <a:p>
            <a:pPr algn="l">
              <a:buFont typeface="Arial" panose="020B0604020202020204" pitchFamily="34" charset="0"/>
              <a:buChar char="•"/>
            </a:pPr>
            <a:r>
              <a:rPr lang="en-US" b="0" i="0" dirty="0">
                <a:solidFill>
                  <a:srgbClr val="374151"/>
                </a:solidFill>
                <a:effectLst/>
                <a:latin typeface="Inter"/>
              </a:rPr>
              <a:t>Test case 1: Number of items ordered = less than 1</a:t>
            </a:r>
          </a:p>
          <a:p>
            <a:pPr algn="l">
              <a:buFont typeface="Arial" panose="020B0604020202020204" pitchFamily="34" charset="0"/>
              <a:buChar char="•"/>
            </a:pPr>
            <a:r>
              <a:rPr lang="en-US" b="0" i="0" dirty="0">
                <a:solidFill>
                  <a:srgbClr val="374151"/>
                </a:solidFill>
                <a:effectLst/>
                <a:latin typeface="Inter"/>
              </a:rPr>
              <a:t>Test case 2: Number of items ordered = 1</a:t>
            </a:r>
          </a:p>
          <a:p>
            <a:pPr algn="l">
              <a:buFont typeface="Arial" panose="020B0604020202020204" pitchFamily="34" charset="0"/>
              <a:buChar char="•"/>
            </a:pPr>
            <a:r>
              <a:rPr lang="en-US" b="0" i="0" dirty="0">
                <a:solidFill>
                  <a:srgbClr val="374151"/>
                </a:solidFill>
                <a:effectLst/>
                <a:latin typeface="Inter"/>
              </a:rPr>
              <a:t>Test case 3: Number of items ordered = value between 2 - 4</a:t>
            </a:r>
          </a:p>
          <a:p>
            <a:pPr algn="l">
              <a:buFont typeface="Arial" panose="020B0604020202020204" pitchFamily="34" charset="0"/>
              <a:buChar char="•"/>
            </a:pPr>
            <a:r>
              <a:rPr lang="en-US" b="0" i="0" dirty="0">
                <a:solidFill>
                  <a:srgbClr val="374151"/>
                </a:solidFill>
                <a:effectLst/>
                <a:latin typeface="Inter"/>
              </a:rPr>
              <a:t>Test case 4: Number of items ordered = 5</a:t>
            </a:r>
          </a:p>
          <a:p>
            <a:pPr algn="l">
              <a:buFont typeface="Arial" panose="020B0604020202020204" pitchFamily="34" charset="0"/>
              <a:buChar char="•"/>
            </a:pPr>
            <a:r>
              <a:rPr lang="en-US" b="0" i="0" dirty="0">
                <a:solidFill>
                  <a:srgbClr val="374151"/>
                </a:solidFill>
                <a:effectLst/>
                <a:latin typeface="Inter"/>
              </a:rPr>
              <a:t>Test case 5: Number of items ordered = greater than 5</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930D4CE-A014-44A1-A3D9-1D6DDD541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314" y="2777520"/>
            <a:ext cx="5106113" cy="1143160"/>
          </a:xfrm>
          <a:prstGeom prst="rect">
            <a:avLst/>
          </a:prstGeom>
        </p:spPr>
      </p:pic>
    </p:spTree>
    <p:extLst>
      <p:ext uri="{BB962C8B-B14F-4D97-AF65-F5344CB8AC3E}">
        <p14:creationId xmlns:p14="http://schemas.microsoft.com/office/powerpoint/2010/main" val="80183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4EF7-7BC4-9CED-007C-3D3CF2CF41DC}"/>
              </a:ext>
            </a:extLst>
          </p:cNvPr>
          <p:cNvSpPr>
            <a:spLocks noGrp="1"/>
          </p:cNvSpPr>
          <p:nvPr>
            <p:ph type="title"/>
          </p:nvPr>
        </p:nvSpPr>
        <p:spPr/>
        <p:txBody>
          <a:bodyPr/>
          <a:lstStyle/>
          <a:p>
            <a:r>
              <a:rPr lang="en-US" b="1" dirty="0">
                <a:solidFill>
                  <a:srgbClr val="0070C0"/>
                </a:solidFill>
                <a:latin typeface="Inter"/>
              </a:rPr>
              <a:t>Boundary Test</a:t>
            </a:r>
            <a:endParaRPr lang="en-US" dirty="0">
              <a:solidFill>
                <a:srgbClr val="0070C0"/>
              </a:solidFill>
            </a:endParaRPr>
          </a:p>
        </p:txBody>
      </p:sp>
      <p:sp>
        <p:nvSpPr>
          <p:cNvPr id="3" name="Content Placeholder 2">
            <a:extLst>
              <a:ext uri="{FF2B5EF4-FFF2-40B4-BE49-F238E27FC236}">
                <a16:creationId xmlns:a16="http://schemas.microsoft.com/office/drawing/2014/main" id="{56FA574C-E655-362F-9AD6-C7DFC6317559}"/>
              </a:ext>
            </a:extLst>
          </p:cNvPr>
          <p:cNvSpPr>
            <a:spLocks noGrp="1"/>
          </p:cNvSpPr>
          <p:nvPr>
            <p:ph idx="1"/>
          </p:nvPr>
        </p:nvSpPr>
        <p:spPr>
          <a:xfrm>
            <a:off x="838200" y="1825624"/>
            <a:ext cx="10515600" cy="4885893"/>
          </a:xfrm>
        </p:spPr>
        <p:txBody>
          <a:bodyPr>
            <a:normAutofit/>
          </a:bodyPr>
          <a:lstStyle/>
          <a:p>
            <a:pPr marL="0" indent="0">
              <a:buNone/>
            </a:pPr>
            <a:r>
              <a:rPr lang="en-US" sz="1800" b="1" i="0" dirty="0">
                <a:solidFill>
                  <a:srgbClr val="273239"/>
                </a:solidFill>
                <a:effectLst/>
                <a:latin typeface="Inter"/>
              </a:rPr>
              <a:t>Single Fault Assumption: </a:t>
            </a:r>
            <a:r>
              <a:rPr lang="en-US" sz="1600" b="0" i="0" dirty="0">
                <a:solidFill>
                  <a:srgbClr val="273239"/>
                </a:solidFill>
                <a:effectLst/>
                <a:latin typeface="Inter"/>
              </a:rPr>
              <a:t>When more than one variable for the same application is checked then one can use a single fault assumption. Holding all but one variable to the extreme value and allowing the remaining variable to take the nominal value. For </a:t>
            </a:r>
            <a:r>
              <a:rPr lang="en-US" sz="1600" b="1" i="0" u="sng" dirty="0">
                <a:solidFill>
                  <a:srgbClr val="273239"/>
                </a:solidFill>
                <a:effectLst/>
                <a:latin typeface="Inter"/>
              </a:rPr>
              <a:t>n</a:t>
            </a:r>
            <a:r>
              <a:rPr lang="en-US" sz="1600" b="0" i="0" dirty="0">
                <a:solidFill>
                  <a:srgbClr val="273239"/>
                </a:solidFill>
                <a:effectLst/>
                <a:latin typeface="Inter"/>
              </a:rPr>
              <a:t> </a:t>
            </a:r>
            <a:r>
              <a:rPr lang="en-US" sz="1600" b="1" i="0" u="sng" dirty="0">
                <a:solidFill>
                  <a:srgbClr val="273239"/>
                </a:solidFill>
                <a:effectLst/>
                <a:latin typeface="Inter"/>
              </a:rPr>
              <a:t>variable</a:t>
            </a:r>
            <a:r>
              <a:rPr lang="en-US" sz="1600" b="0" i="0" dirty="0">
                <a:solidFill>
                  <a:srgbClr val="273239"/>
                </a:solidFill>
                <a:effectLst/>
                <a:latin typeface="Inter"/>
              </a:rPr>
              <a:t> to be checked:</a:t>
            </a:r>
          </a:p>
          <a:p>
            <a:pPr marL="0" indent="0" algn="ctr">
              <a:buNone/>
            </a:pPr>
            <a:r>
              <a:rPr lang="en-US" sz="1600" b="1" i="1" u="sng" dirty="0">
                <a:solidFill>
                  <a:srgbClr val="273239"/>
                </a:solidFill>
                <a:effectLst/>
                <a:latin typeface="Inter"/>
              </a:rPr>
              <a:t>Maximum of 4n+1 test cases</a:t>
            </a:r>
          </a:p>
          <a:p>
            <a:pPr marL="0" indent="0">
              <a:buNone/>
            </a:pPr>
            <a:r>
              <a:rPr lang="en-US" sz="1400" b="1" i="0" dirty="0">
                <a:solidFill>
                  <a:srgbClr val="273239"/>
                </a:solidFill>
                <a:effectLst/>
                <a:latin typeface="Inter"/>
              </a:rPr>
              <a:t>Problem: </a:t>
            </a:r>
            <a:r>
              <a:rPr lang="en-US" sz="1400" b="0" i="0" dirty="0">
                <a:solidFill>
                  <a:srgbClr val="273239"/>
                </a:solidFill>
                <a:effectLst/>
                <a:latin typeface="Inter"/>
              </a:rPr>
              <a:t>Consider a Program for determining the Previous Date</a:t>
            </a:r>
          </a:p>
          <a:p>
            <a:pPr marL="0" indent="0" algn="l" fontAlgn="base">
              <a:buNone/>
            </a:pPr>
            <a:r>
              <a:rPr lang="en-US" sz="1400" b="1" i="1" dirty="0">
                <a:solidFill>
                  <a:srgbClr val="273239"/>
                </a:solidFill>
                <a:latin typeface="Inter"/>
              </a:rPr>
              <a:t>I</a:t>
            </a:r>
            <a:r>
              <a:rPr lang="en-US" sz="1400" b="1" i="1" dirty="0">
                <a:solidFill>
                  <a:srgbClr val="273239"/>
                </a:solidFill>
                <a:effectLst/>
                <a:latin typeface="Inter"/>
              </a:rPr>
              <a:t>nput:</a:t>
            </a:r>
            <a:r>
              <a:rPr lang="en-US" sz="1400" b="0" i="1" dirty="0">
                <a:solidFill>
                  <a:srgbClr val="273239"/>
                </a:solidFill>
                <a:effectLst/>
                <a:latin typeface="Inter"/>
              </a:rPr>
              <a:t> Day, Month, Year with valid ranges as-</a:t>
            </a:r>
          </a:p>
          <a:p>
            <a:pPr marL="0" indent="0" algn="l" fontAlgn="base">
              <a:buNone/>
            </a:pPr>
            <a:r>
              <a:rPr lang="en-US" sz="1200" b="0" i="1" dirty="0">
                <a:solidFill>
                  <a:srgbClr val="273239"/>
                </a:solidFill>
                <a:effectLst/>
                <a:latin typeface="Inter"/>
              </a:rPr>
              <a:t>1 ≤ Month≤12 </a:t>
            </a:r>
            <a:br>
              <a:rPr lang="en-US" sz="1200" b="0" i="1" dirty="0">
                <a:solidFill>
                  <a:srgbClr val="273239"/>
                </a:solidFill>
                <a:effectLst/>
                <a:latin typeface="Inter"/>
              </a:rPr>
            </a:br>
            <a:r>
              <a:rPr lang="en-US" sz="1200" b="0" i="1" dirty="0">
                <a:solidFill>
                  <a:srgbClr val="273239"/>
                </a:solidFill>
                <a:effectLst/>
                <a:latin typeface="Inter"/>
              </a:rPr>
              <a:t>1 ≤ Day ≤31</a:t>
            </a:r>
            <a:br>
              <a:rPr lang="en-US" sz="1200" b="0" i="1" dirty="0">
                <a:solidFill>
                  <a:srgbClr val="273239"/>
                </a:solidFill>
                <a:effectLst/>
                <a:latin typeface="Inter"/>
              </a:rPr>
            </a:br>
            <a:r>
              <a:rPr lang="en-US" sz="1200" b="0" i="1" dirty="0">
                <a:solidFill>
                  <a:srgbClr val="273239"/>
                </a:solidFill>
                <a:effectLst/>
                <a:latin typeface="Inter"/>
              </a:rPr>
              <a:t>1900 ≤ Year ≤ 2000</a:t>
            </a:r>
          </a:p>
          <a:p>
            <a:pPr marL="0" indent="0" algn="l" fontAlgn="base">
              <a:buNone/>
            </a:pPr>
            <a:r>
              <a:rPr lang="en-US" sz="800" b="0" i="0" dirty="0">
                <a:solidFill>
                  <a:srgbClr val="273239"/>
                </a:solidFill>
                <a:effectLst/>
                <a:latin typeface="Nunito" pitchFamily="2" charset="0"/>
              </a:rPr>
              <a:t>                                                       Taking</a:t>
            </a:r>
            <a:r>
              <a:rPr lang="en-US" sz="800" b="0" i="0" u="sng" dirty="0">
                <a:solidFill>
                  <a:srgbClr val="273239"/>
                </a:solidFill>
                <a:effectLst/>
                <a:latin typeface="Nunito" pitchFamily="2" charset="0"/>
              </a:rPr>
              <a:t> </a:t>
            </a:r>
            <a:r>
              <a:rPr lang="en-US" sz="800" b="1" i="0" u="sng" dirty="0">
                <a:solidFill>
                  <a:srgbClr val="273239"/>
                </a:solidFill>
                <a:effectLst/>
                <a:latin typeface="Nunito" pitchFamily="2" charset="0"/>
              </a:rPr>
              <a:t>the year </a:t>
            </a:r>
            <a:r>
              <a:rPr lang="en-US" sz="800" b="0" i="0" dirty="0">
                <a:solidFill>
                  <a:srgbClr val="273239"/>
                </a:solidFill>
                <a:effectLst/>
                <a:latin typeface="Nunito" pitchFamily="2" charset="0"/>
              </a:rPr>
              <a:t>as a Single Fault Assumption                              Taking </a:t>
            </a:r>
            <a:r>
              <a:rPr lang="en-US" sz="800" b="1" i="0" u="sng" dirty="0">
                <a:solidFill>
                  <a:srgbClr val="273239"/>
                </a:solidFill>
                <a:effectLst/>
                <a:latin typeface="Nunito" pitchFamily="2" charset="0"/>
              </a:rPr>
              <a:t>Day</a:t>
            </a:r>
            <a:r>
              <a:rPr lang="en-US" sz="800" b="0" i="0" dirty="0">
                <a:solidFill>
                  <a:srgbClr val="273239"/>
                </a:solidFill>
                <a:effectLst/>
                <a:latin typeface="Nunito" pitchFamily="2" charset="0"/>
              </a:rPr>
              <a:t> as Single Fault Assumption                                         Taking </a:t>
            </a:r>
            <a:r>
              <a:rPr lang="en-US" sz="800" b="1" i="0" u="sng" dirty="0">
                <a:solidFill>
                  <a:srgbClr val="273239"/>
                </a:solidFill>
                <a:effectLst/>
                <a:latin typeface="Nunito" pitchFamily="2" charset="0"/>
              </a:rPr>
              <a:t>Month</a:t>
            </a:r>
            <a:r>
              <a:rPr lang="en-US" sz="800" b="0" i="0" dirty="0">
                <a:solidFill>
                  <a:srgbClr val="273239"/>
                </a:solidFill>
                <a:effectLst/>
                <a:latin typeface="Nunito" pitchFamily="2" charset="0"/>
              </a:rPr>
              <a:t> as Single Fault Assumption</a:t>
            </a:r>
            <a:endParaRPr lang="en-US" sz="1050" i="1" dirty="0">
              <a:solidFill>
                <a:srgbClr val="273239"/>
              </a:solidFill>
              <a:latin typeface="Inter"/>
            </a:endParaRPr>
          </a:p>
          <a:p>
            <a:pPr marL="0" indent="0" algn="l" fontAlgn="base">
              <a:buNone/>
            </a:pPr>
            <a:endParaRPr lang="en-US" sz="1200" b="1" dirty="0">
              <a:solidFill>
                <a:srgbClr val="273239"/>
              </a:solidFill>
              <a:effectLst/>
              <a:latin typeface="Inter"/>
            </a:endParaRPr>
          </a:p>
          <a:p>
            <a:pPr marL="0" indent="0" algn="l" fontAlgn="base">
              <a:buNone/>
            </a:pPr>
            <a:endParaRPr lang="en-US" sz="1200" b="1" dirty="0">
              <a:solidFill>
                <a:srgbClr val="273239"/>
              </a:solidFill>
              <a:latin typeface="Inter"/>
            </a:endParaRPr>
          </a:p>
          <a:p>
            <a:pPr marL="0" indent="0" algn="l" fontAlgn="base">
              <a:buNone/>
            </a:pPr>
            <a:endParaRPr lang="en-US" sz="1200" b="1" dirty="0">
              <a:solidFill>
                <a:srgbClr val="273239"/>
              </a:solidFill>
              <a:effectLst/>
              <a:latin typeface="Inter"/>
            </a:endParaRPr>
          </a:p>
          <a:p>
            <a:pPr marL="0" indent="0" algn="l" fontAlgn="base">
              <a:buNone/>
            </a:pPr>
            <a:r>
              <a:rPr lang="en-US" sz="1200" b="1" dirty="0">
                <a:solidFill>
                  <a:srgbClr val="273239"/>
                </a:solidFill>
                <a:effectLst/>
                <a:latin typeface="Inter"/>
              </a:rPr>
              <a:t>Tests: 4 × 3 + 1 =13 </a:t>
            </a:r>
          </a:p>
          <a:p>
            <a:pPr marL="0" indent="0" algn="l" fontAlgn="base">
              <a:buNone/>
            </a:pPr>
            <a:endParaRPr lang="en-US" sz="1800" b="1" dirty="0">
              <a:solidFill>
                <a:srgbClr val="273239"/>
              </a:solidFill>
              <a:effectLst/>
              <a:latin typeface="Inter"/>
            </a:endParaRPr>
          </a:p>
          <a:p>
            <a:pPr marL="0" indent="0" algn="l" fontAlgn="base">
              <a:buNone/>
            </a:pPr>
            <a:endParaRPr lang="en-US" sz="1400" i="1" dirty="0">
              <a:solidFill>
                <a:srgbClr val="273239"/>
              </a:solidFill>
              <a:latin typeface="Inter"/>
            </a:endParaRPr>
          </a:p>
          <a:p>
            <a:pPr marL="0" indent="0" algn="l" fontAlgn="base">
              <a:buNone/>
            </a:pPr>
            <a:endParaRPr lang="en-US" sz="1400" b="0" i="1" dirty="0">
              <a:solidFill>
                <a:srgbClr val="273239"/>
              </a:solidFill>
              <a:effectLst/>
              <a:latin typeface="Inter"/>
            </a:endParaRPr>
          </a:p>
          <a:p>
            <a:pPr marL="0" indent="0" algn="ctr">
              <a:buNone/>
            </a:pPr>
            <a:endParaRPr lang="en-US" sz="1600" b="1" i="1" dirty="0">
              <a:solidFill>
                <a:srgbClr val="273239"/>
              </a:solidFill>
              <a:latin typeface="Inter"/>
            </a:endParaRPr>
          </a:p>
          <a:p>
            <a:pPr marL="0" indent="0">
              <a:buNone/>
            </a:pPr>
            <a:endParaRPr lang="en-US" sz="1600" b="1" i="1" dirty="0">
              <a:solidFill>
                <a:srgbClr val="273239"/>
              </a:solidFill>
              <a:effectLst/>
              <a:latin typeface="Inter"/>
            </a:endParaRPr>
          </a:p>
          <a:p>
            <a:pPr marL="0" indent="0" algn="ctr">
              <a:buNone/>
            </a:pPr>
            <a:endParaRPr lang="en-US" sz="1600" b="1" i="1" dirty="0">
              <a:solidFill>
                <a:srgbClr val="273239"/>
              </a:solidFill>
              <a:latin typeface="Inter"/>
            </a:endParaRPr>
          </a:p>
          <a:p>
            <a:pPr marL="0" indent="0">
              <a:buNone/>
            </a:pPr>
            <a:endParaRPr lang="en-US" sz="1600" b="1" i="1" dirty="0">
              <a:solidFill>
                <a:srgbClr val="273239"/>
              </a:solidFill>
              <a:effectLst/>
              <a:latin typeface="Inter"/>
            </a:endParaRPr>
          </a:p>
          <a:p>
            <a:pPr marL="0" indent="0" algn="ctr">
              <a:buNone/>
            </a:pPr>
            <a:endParaRPr lang="en-US" sz="1600" b="1" i="1" dirty="0">
              <a:solidFill>
                <a:srgbClr val="273239"/>
              </a:solidFill>
              <a:latin typeface="Inter"/>
            </a:endParaRPr>
          </a:p>
          <a:p>
            <a:pPr marL="0" indent="0" algn="ctr">
              <a:buNone/>
            </a:pPr>
            <a:endParaRPr lang="en-US" sz="2400" dirty="0">
              <a:latin typeface="Inter"/>
            </a:endParaRPr>
          </a:p>
        </p:txBody>
      </p:sp>
      <p:pic>
        <p:nvPicPr>
          <p:cNvPr id="9" name="Picture 8">
            <a:extLst>
              <a:ext uri="{FF2B5EF4-FFF2-40B4-BE49-F238E27FC236}">
                <a16:creationId xmlns:a16="http://schemas.microsoft.com/office/drawing/2014/main" id="{FA399863-C347-4AF6-9F2C-F24D24CA1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900" y="4704236"/>
            <a:ext cx="2136079" cy="2007281"/>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3D52A54A-CB9A-9F36-24E0-71FBFA4F2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500" y="4704235"/>
            <a:ext cx="2318041" cy="2007281"/>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F08EEFA2-43CC-2ADB-049D-DCD1F9F64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4104" y="4704235"/>
            <a:ext cx="2386920" cy="20072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96401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9C34-FF28-E8FF-8512-5668085CDB1E}"/>
              </a:ext>
            </a:extLst>
          </p:cNvPr>
          <p:cNvSpPr>
            <a:spLocks noGrp="1"/>
          </p:cNvSpPr>
          <p:nvPr>
            <p:ph type="title"/>
          </p:nvPr>
        </p:nvSpPr>
        <p:spPr/>
        <p:txBody>
          <a:bodyPr/>
          <a:lstStyle/>
          <a:p>
            <a:r>
              <a:rPr lang="en-US" dirty="0"/>
              <a:t>Test Abstract Class</a:t>
            </a:r>
          </a:p>
        </p:txBody>
      </p:sp>
      <p:sp>
        <p:nvSpPr>
          <p:cNvPr id="3" name="Content Placeholder 2">
            <a:extLst>
              <a:ext uri="{FF2B5EF4-FFF2-40B4-BE49-F238E27FC236}">
                <a16:creationId xmlns:a16="http://schemas.microsoft.com/office/drawing/2014/main" id="{D4CAE562-5C82-BAEB-F1AD-8E57E44CF1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692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EFFC-0F76-5770-FCC1-02E206A7D3CB}"/>
              </a:ext>
            </a:extLst>
          </p:cNvPr>
          <p:cNvSpPr>
            <a:spLocks noGrp="1"/>
          </p:cNvSpPr>
          <p:nvPr>
            <p:ph type="title"/>
          </p:nvPr>
        </p:nvSpPr>
        <p:spPr/>
        <p:txBody>
          <a:bodyPr/>
          <a:lstStyle/>
          <a:p>
            <a:r>
              <a:rPr lang="en-US" dirty="0"/>
              <a:t>White Box Testing vs. Black Box testing</a:t>
            </a:r>
          </a:p>
        </p:txBody>
      </p:sp>
      <p:sp>
        <p:nvSpPr>
          <p:cNvPr id="3" name="Content Placeholder 2">
            <a:extLst>
              <a:ext uri="{FF2B5EF4-FFF2-40B4-BE49-F238E27FC236}">
                <a16:creationId xmlns:a16="http://schemas.microsoft.com/office/drawing/2014/main" id="{046AE87C-56DA-CF3C-EFDA-9C51A71479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1042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DAA9-95FB-89C9-FBAC-0C6556F73F4C}"/>
              </a:ext>
            </a:extLst>
          </p:cNvPr>
          <p:cNvSpPr>
            <a:spLocks noGrp="1"/>
          </p:cNvSpPr>
          <p:nvPr>
            <p:ph type="title"/>
          </p:nvPr>
        </p:nvSpPr>
        <p:spPr/>
        <p:txBody>
          <a:bodyPr/>
          <a:lstStyle/>
          <a:p>
            <a:r>
              <a:rPr lang="en-US" dirty="0" err="1"/>
              <a:t>Classfications</a:t>
            </a:r>
            <a:endParaRPr lang="en-US" dirty="0"/>
          </a:p>
        </p:txBody>
      </p:sp>
      <p:sp>
        <p:nvSpPr>
          <p:cNvPr id="3" name="Content Placeholder 2">
            <a:extLst>
              <a:ext uri="{FF2B5EF4-FFF2-40B4-BE49-F238E27FC236}">
                <a16:creationId xmlns:a16="http://schemas.microsoft.com/office/drawing/2014/main" id="{5A7531BE-64CC-EC60-7E26-0CB316C837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21896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97CF-DB4A-9728-0D63-C64356456D35}"/>
              </a:ext>
            </a:extLst>
          </p:cNvPr>
          <p:cNvSpPr>
            <a:spLocks noGrp="1"/>
          </p:cNvSpPr>
          <p:nvPr>
            <p:ph type="title"/>
          </p:nvPr>
        </p:nvSpPr>
        <p:spPr/>
        <p:txBody>
          <a:bodyPr/>
          <a:lstStyle/>
          <a:p>
            <a:r>
              <a:rPr lang="en-US" b="1" dirty="0">
                <a:solidFill>
                  <a:srgbClr val="FF0000"/>
                </a:solidFill>
                <a:latin typeface="Inter"/>
              </a:rPr>
              <a:t>Black Box testing</a:t>
            </a:r>
          </a:p>
        </p:txBody>
      </p:sp>
      <p:sp>
        <p:nvSpPr>
          <p:cNvPr id="3" name="Content Placeholder 2">
            <a:extLst>
              <a:ext uri="{FF2B5EF4-FFF2-40B4-BE49-F238E27FC236}">
                <a16:creationId xmlns:a16="http://schemas.microsoft.com/office/drawing/2014/main" id="{8458D10F-F1F4-AF4B-F5A3-A8D44F69F117}"/>
              </a:ext>
            </a:extLst>
          </p:cNvPr>
          <p:cNvSpPr>
            <a:spLocks noGrp="1"/>
          </p:cNvSpPr>
          <p:nvPr>
            <p:ph idx="1"/>
          </p:nvPr>
        </p:nvSpPr>
        <p:spPr/>
        <p:txBody>
          <a:bodyPr/>
          <a:lstStyle/>
          <a:p>
            <a:pPr marL="0" indent="0">
              <a:buNone/>
            </a:pPr>
            <a:r>
              <a:rPr lang="en-US" b="0" i="0" dirty="0">
                <a:solidFill>
                  <a:srgbClr val="000000"/>
                </a:solidFill>
                <a:effectLst/>
                <a:latin typeface="Inter"/>
              </a:rPr>
              <a:t>Black box testing is a fundamental testing </a:t>
            </a:r>
            <a:r>
              <a:rPr lang="en-US" b="0" i="1" dirty="0">
                <a:solidFill>
                  <a:srgbClr val="000000"/>
                </a:solidFill>
                <a:effectLst/>
                <a:latin typeface="Inter"/>
              </a:rPr>
              <a:t>methodology</a:t>
            </a:r>
            <a:r>
              <a:rPr lang="en-US" b="0" i="0" dirty="0">
                <a:solidFill>
                  <a:srgbClr val="000000"/>
                </a:solidFill>
                <a:effectLst/>
                <a:latin typeface="Inter"/>
              </a:rPr>
              <a:t> that </a:t>
            </a:r>
            <a:r>
              <a:rPr lang="en-US" b="0" i="0" u="sng" dirty="0">
                <a:solidFill>
                  <a:srgbClr val="000000"/>
                </a:solidFill>
                <a:effectLst/>
                <a:latin typeface="Inter"/>
              </a:rPr>
              <a:t>tests the functional capabilities </a:t>
            </a:r>
            <a:r>
              <a:rPr lang="en-US" b="0" i="0" dirty="0">
                <a:solidFill>
                  <a:srgbClr val="000000"/>
                </a:solidFill>
                <a:effectLst/>
                <a:latin typeface="Inter"/>
              </a:rPr>
              <a:t>of the software and ensures the software meets the </a:t>
            </a:r>
            <a:r>
              <a:rPr lang="en-US" b="0" u="sng" dirty="0">
                <a:solidFill>
                  <a:srgbClr val="000000"/>
                </a:solidFill>
                <a:effectLst/>
                <a:latin typeface="Inter"/>
              </a:rPr>
              <a:t>expectations of the client</a:t>
            </a:r>
            <a:r>
              <a:rPr lang="en-US" b="0" i="0" dirty="0">
                <a:solidFill>
                  <a:srgbClr val="000000"/>
                </a:solidFill>
                <a:effectLst/>
                <a:latin typeface="Inter"/>
              </a:rPr>
              <a:t>.</a:t>
            </a:r>
          </a:p>
          <a:p>
            <a:pPr marL="0" indent="0">
              <a:buNone/>
            </a:pPr>
            <a:r>
              <a:rPr lang="en-US" b="0" i="0" dirty="0">
                <a:solidFill>
                  <a:srgbClr val="000000"/>
                </a:solidFill>
                <a:effectLst/>
                <a:latin typeface="Inter"/>
              </a:rPr>
              <a:t>And when it comes to black box testing, </a:t>
            </a:r>
            <a:r>
              <a:rPr lang="en-US" b="0" i="0" u="sng" dirty="0">
                <a:solidFill>
                  <a:srgbClr val="000000"/>
                </a:solidFill>
                <a:effectLst/>
                <a:latin typeface="Inter"/>
              </a:rPr>
              <a:t>nothing can beat boundary value testing</a:t>
            </a:r>
            <a:r>
              <a:rPr lang="en-US" b="0" i="0" dirty="0">
                <a:solidFill>
                  <a:srgbClr val="000000"/>
                </a:solidFill>
                <a:effectLst/>
                <a:latin typeface="Inter"/>
              </a:rPr>
              <a:t>.</a:t>
            </a:r>
            <a:endParaRPr lang="en-US" dirty="0">
              <a:latin typeface="Inter"/>
            </a:endParaRPr>
          </a:p>
        </p:txBody>
      </p:sp>
    </p:spTree>
    <p:extLst>
      <p:ext uri="{BB962C8B-B14F-4D97-AF65-F5344CB8AC3E}">
        <p14:creationId xmlns:p14="http://schemas.microsoft.com/office/powerpoint/2010/main" val="2661882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9504-8DE3-7530-8A59-A7199CB7F2B4}"/>
              </a:ext>
            </a:extLst>
          </p:cNvPr>
          <p:cNvSpPr>
            <a:spLocks noGrp="1"/>
          </p:cNvSpPr>
          <p:nvPr>
            <p:ph type="title"/>
          </p:nvPr>
        </p:nvSpPr>
        <p:spPr/>
        <p:txBody>
          <a:bodyPr/>
          <a:lstStyle/>
          <a:p>
            <a:r>
              <a:rPr lang="en-US" b="1" i="0" dirty="0">
                <a:solidFill>
                  <a:srgbClr val="FF0000"/>
                </a:solidFill>
                <a:effectLst/>
                <a:latin typeface="Inter"/>
              </a:rPr>
              <a:t>Unhappy paths </a:t>
            </a:r>
            <a:r>
              <a:rPr lang="en-US" b="1" i="0" dirty="0">
                <a:solidFill>
                  <a:srgbClr val="554D56"/>
                </a:solidFill>
                <a:effectLst/>
                <a:latin typeface="Inter"/>
              </a:rPr>
              <a:t>vs. </a:t>
            </a:r>
            <a:r>
              <a:rPr lang="en-US" b="1" i="0" dirty="0">
                <a:solidFill>
                  <a:schemeClr val="accent4"/>
                </a:solidFill>
                <a:effectLst/>
                <a:latin typeface="Inter"/>
              </a:rPr>
              <a:t>edge cases</a:t>
            </a:r>
            <a:endParaRPr lang="en-US" dirty="0">
              <a:solidFill>
                <a:schemeClr val="accent4"/>
              </a:solidFill>
            </a:endParaRPr>
          </a:p>
        </p:txBody>
      </p:sp>
      <p:sp>
        <p:nvSpPr>
          <p:cNvPr id="3" name="Content Placeholder 2">
            <a:extLst>
              <a:ext uri="{FF2B5EF4-FFF2-40B4-BE49-F238E27FC236}">
                <a16:creationId xmlns:a16="http://schemas.microsoft.com/office/drawing/2014/main" id="{5E1F91CE-C908-25E0-C911-91F299084A9D}"/>
              </a:ext>
            </a:extLst>
          </p:cNvPr>
          <p:cNvSpPr>
            <a:spLocks noGrp="1"/>
          </p:cNvSpPr>
          <p:nvPr>
            <p:ph idx="1"/>
          </p:nvPr>
        </p:nvSpPr>
        <p:spPr/>
        <p:txBody>
          <a:bodyPr>
            <a:normAutofit fontScale="92500" lnSpcReduction="20000"/>
          </a:bodyPr>
          <a:lstStyle/>
          <a:p>
            <a:pPr marL="0" indent="0">
              <a:buNone/>
            </a:pPr>
            <a:r>
              <a:rPr lang="en-US" b="0" i="0" dirty="0">
                <a:effectLst/>
                <a:latin typeface="Inter"/>
              </a:rPr>
              <a:t>Some engineers refer to these paths as edge cases, but there's a slight (but important) difference. </a:t>
            </a:r>
          </a:p>
          <a:p>
            <a:pPr marL="0" indent="0">
              <a:buNone/>
            </a:pPr>
            <a:r>
              <a:rPr lang="en-US" i="0" dirty="0">
                <a:effectLst/>
                <a:latin typeface="Inter"/>
              </a:rPr>
              <a:t>Edge cases </a:t>
            </a:r>
            <a:r>
              <a:rPr lang="en-US" b="0" i="0" dirty="0">
                <a:effectLst/>
                <a:latin typeface="Inter"/>
              </a:rPr>
              <a:t>are also part of unhappy path testing</a:t>
            </a:r>
            <a:r>
              <a:rPr lang="en-US" dirty="0">
                <a:latin typeface="Inter"/>
              </a:rPr>
              <a:t> and they </a:t>
            </a:r>
            <a:r>
              <a:rPr lang="en-US" b="0" i="0" dirty="0">
                <a:effectLst/>
                <a:latin typeface="Inter"/>
              </a:rPr>
              <a:t>are </a:t>
            </a:r>
            <a:r>
              <a:rPr lang="en-US" b="0" i="1" u="sng" dirty="0">
                <a:effectLst/>
                <a:latin typeface="Inter"/>
              </a:rPr>
              <a:t>true outliers — extreme errors </a:t>
            </a:r>
            <a:r>
              <a:rPr lang="en-US" b="0" i="0" dirty="0">
                <a:effectLst/>
                <a:latin typeface="Inter"/>
              </a:rPr>
              <a:t>that are unusual, but still possible, for users to encounter. </a:t>
            </a:r>
          </a:p>
          <a:p>
            <a:pPr marL="0" indent="0">
              <a:buNone/>
            </a:pPr>
            <a:r>
              <a:rPr lang="en-US" b="0" i="0" dirty="0">
                <a:effectLst/>
                <a:latin typeface="Inter"/>
              </a:rPr>
              <a:t>The errors encountered on unhappy paths are the result of </a:t>
            </a:r>
            <a:r>
              <a:rPr lang="en-US" b="0" i="1" u="sng" dirty="0">
                <a:effectLst/>
                <a:latin typeface="Inter"/>
              </a:rPr>
              <a:t>common, intuitive user behaviors.</a:t>
            </a:r>
          </a:p>
          <a:p>
            <a:pPr marL="0" indent="0">
              <a:buNone/>
            </a:pPr>
            <a:endParaRPr lang="en-US" dirty="0">
              <a:latin typeface="Inter"/>
            </a:endParaRPr>
          </a:p>
          <a:p>
            <a:pPr marL="0" indent="0">
              <a:buNone/>
            </a:pPr>
            <a:r>
              <a:rPr lang="en-US" sz="1600" b="1" dirty="0">
                <a:latin typeface="Inter"/>
              </a:rPr>
              <a:t>Unhappy path test example</a:t>
            </a:r>
          </a:p>
          <a:p>
            <a:pPr algn="l"/>
            <a:r>
              <a:rPr lang="en-US" sz="1600" b="0" i="0" dirty="0">
                <a:effectLst/>
                <a:latin typeface="Inter"/>
              </a:rPr>
              <a:t>Input the incorrect credit card number</a:t>
            </a:r>
          </a:p>
          <a:p>
            <a:pPr algn="l"/>
            <a:r>
              <a:rPr lang="en-US" sz="1600" b="0" i="0" dirty="0">
                <a:effectLst/>
                <a:latin typeface="Inter"/>
              </a:rPr>
              <a:t>Cancel their order while it's processing</a:t>
            </a:r>
          </a:p>
          <a:p>
            <a:pPr marL="0" indent="0">
              <a:buNone/>
            </a:pPr>
            <a:br>
              <a:rPr lang="en-US" sz="1600" b="1" dirty="0"/>
            </a:br>
            <a:r>
              <a:rPr lang="en-US" sz="1600" b="1" dirty="0">
                <a:latin typeface="Inter"/>
              </a:rPr>
              <a:t>Edge cases example</a:t>
            </a:r>
          </a:p>
          <a:p>
            <a:pPr algn="l"/>
            <a:r>
              <a:rPr lang="en-US" sz="1600" b="0" i="0" dirty="0">
                <a:effectLst/>
                <a:latin typeface="Inter"/>
              </a:rPr>
              <a:t>Add items from many different sellers to one cart</a:t>
            </a:r>
          </a:p>
          <a:p>
            <a:pPr algn="l"/>
            <a:r>
              <a:rPr lang="en-US" sz="1600" b="0" i="0" dirty="0">
                <a:effectLst/>
                <a:latin typeface="Inter"/>
              </a:rPr>
              <a:t>Try to remove cart items after their order is processed</a:t>
            </a:r>
          </a:p>
        </p:txBody>
      </p:sp>
    </p:spTree>
    <p:extLst>
      <p:ext uri="{BB962C8B-B14F-4D97-AF65-F5344CB8AC3E}">
        <p14:creationId xmlns:p14="http://schemas.microsoft.com/office/powerpoint/2010/main" val="428637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1924-1A15-6B02-D2B7-1BA9BEB47B6D}"/>
              </a:ext>
            </a:extLst>
          </p:cNvPr>
          <p:cNvSpPr>
            <a:spLocks noGrp="1"/>
          </p:cNvSpPr>
          <p:nvPr>
            <p:ph type="title"/>
          </p:nvPr>
        </p:nvSpPr>
        <p:spPr/>
        <p:txBody>
          <a:bodyPr/>
          <a:lstStyle/>
          <a:p>
            <a:r>
              <a:rPr lang="en-US" b="1" dirty="0">
                <a:solidFill>
                  <a:srgbClr val="7030A0"/>
                </a:solidFill>
                <a:latin typeface="Inter"/>
              </a:rPr>
              <a:t>Unit Test Naming Conventions</a:t>
            </a:r>
          </a:p>
        </p:txBody>
      </p:sp>
      <p:sp>
        <p:nvSpPr>
          <p:cNvPr id="3" name="Content Placeholder 2">
            <a:extLst>
              <a:ext uri="{FF2B5EF4-FFF2-40B4-BE49-F238E27FC236}">
                <a16:creationId xmlns:a16="http://schemas.microsoft.com/office/drawing/2014/main" id="{C84313B3-8896-12CD-29C0-3291CA6B4EF8}"/>
              </a:ext>
            </a:extLst>
          </p:cNvPr>
          <p:cNvSpPr>
            <a:spLocks noGrp="1"/>
          </p:cNvSpPr>
          <p:nvPr>
            <p:ph idx="1"/>
          </p:nvPr>
        </p:nvSpPr>
        <p:spPr>
          <a:xfrm>
            <a:off x="838199" y="1797050"/>
            <a:ext cx="10515600" cy="4868790"/>
          </a:xfrm>
        </p:spPr>
        <p:txBody>
          <a:bodyPr>
            <a:normAutofit/>
          </a:bodyPr>
          <a:lstStyle/>
          <a:p>
            <a:pPr marL="0" indent="0" algn="l">
              <a:buNone/>
            </a:pPr>
            <a:r>
              <a:rPr lang="en-US" sz="1800" b="1" dirty="0">
                <a:latin typeface="Inter"/>
              </a:rPr>
              <a:t>There are few recommendations regarding test naming:</a:t>
            </a:r>
          </a:p>
          <a:p>
            <a:pPr algn="l">
              <a:buFont typeface="Arial" panose="020B0604020202020204" pitchFamily="34" charset="0"/>
              <a:buChar char="•"/>
            </a:pPr>
            <a:r>
              <a:rPr lang="en-US" sz="1400" dirty="0">
                <a:latin typeface="Inter"/>
              </a:rPr>
              <a:t>Test name should express a specific requirement</a:t>
            </a:r>
          </a:p>
          <a:p>
            <a:pPr algn="l">
              <a:buFont typeface="Arial" panose="020B0604020202020204" pitchFamily="34" charset="0"/>
              <a:buChar char="•"/>
            </a:pPr>
            <a:r>
              <a:rPr lang="en-US" sz="1400" dirty="0">
                <a:latin typeface="Inter"/>
              </a:rPr>
              <a:t>Test name could include the expected input or state and the expected result for that input or state</a:t>
            </a:r>
          </a:p>
          <a:p>
            <a:pPr algn="l">
              <a:buFont typeface="Arial" panose="020B0604020202020204" pitchFamily="34" charset="0"/>
              <a:buChar char="•"/>
            </a:pPr>
            <a:r>
              <a:rPr lang="en-US" sz="1400" dirty="0">
                <a:latin typeface="Inter"/>
              </a:rPr>
              <a:t>Test name should be presented as a statement or fact of life that expresses workflows and outputs</a:t>
            </a:r>
          </a:p>
          <a:p>
            <a:pPr algn="l">
              <a:buFont typeface="Arial" panose="020B0604020202020204" pitchFamily="34" charset="0"/>
              <a:buChar char="•"/>
            </a:pPr>
            <a:r>
              <a:rPr lang="en-US" sz="1400" dirty="0">
                <a:latin typeface="Inter"/>
              </a:rPr>
              <a:t>Test name could include the name of the tested method or class</a:t>
            </a:r>
          </a:p>
          <a:p>
            <a:pPr algn="l">
              <a:buFont typeface="Arial" panose="020B0604020202020204" pitchFamily="34" charset="0"/>
              <a:buChar char="•"/>
            </a:pPr>
            <a:endParaRPr lang="en-US" sz="1400" dirty="0">
              <a:latin typeface="Inter"/>
            </a:endParaRPr>
          </a:p>
          <a:p>
            <a:pPr marL="0" indent="0" algn="l">
              <a:buNone/>
            </a:pPr>
            <a:endParaRPr lang="en-US" sz="1700" b="1" i="1" dirty="0">
              <a:solidFill>
                <a:srgbClr val="242424"/>
              </a:solidFill>
              <a:effectLst/>
              <a:latin typeface="source-serif-pro"/>
            </a:endParaRPr>
          </a:p>
          <a:p>
            <a:pPr marL="0" indent="0">
              <a:buNone/>
            </a:pPr>
            <a:endParaRPr lang="fa-IR" dirty="0"/>
          </a:p>
          <a:p>
            <a:pPr marL="0" indent="0" algn="just" rtl="1">
              <a:buNone/>
            </a:pPr>
            <a:endParaRPr lang="fa-IR" dirty="0"/>
          </a:p>
          <a:p>
            <a:pPr marL="0" indent="0" algn="just" rtl="1">
              <a:buNone/>
            </a:pPr>
            <a:endParaRPr lang="en-US" dirty="0"/>
          </a:p>
        </p:txBody>
      </p:sp>
      <p:graphicFrame>
        <p:nvGraphicFramePr>
          <p:cNvPr id="4" name="Table 3">
            <a:extLst>
              <a:ext uri="{FF2B5EF4-FFF2-40B4-BE49-F238E27FC236}">
                <a16:creationId xmlns:a16="http://schemas.microsoft.com/office/drawing/2014/main" id="{EE926906-BEF2-B554-3B55-1027F6D254C1}"/>
              </a:ext>
            </a:extLst>
          </p:cNvPr>
          <p:cNvGraphicFramePr>
            <a:graphicFrameLocks noGrp="1"/>
          </p:cNvGraphicFramePr>
          <p:nvPr>
            <p:extLst>
              <p:ext uri="{D42A27DB-BD31-4B8C-83A1-F6EECF244321}">
                <p14:modId xmlns:p14="http://schemas.microsoft.com/office/powerpoint/2010/main" val="20560562"/>
              </p:ext>
            </p:extLst>
          </p:nvPr>
        </p:nvGraphicFramePr>
        <p:xfrm>
          <a:off x="838199" y="3714360"/>
          <a:ext cx="10515600" cy="3037840"/>
        </p:xfrm>
        <a:graphic>
          <a:graphicData uri="http://schemas.openxmlformats.org/drawingml/2006/table">
            <a:tbl>
              <a:tblPr firstRow="1" bandRow="1">
                <a:tableStyleId>{F5AB1C69-6EDB-4FF4-983F-18BD219EF322}</a:tableStyleId>
              </a:tblPr>
              <a:tblGrid>
                <a:gridCol w="5705476">
                  <a:extLst>
                    <a:ext uri="{9D8B030D-6E8A-4147-A177-3AD203B41FA5}">
                      <a16:colId xmlns:a16="http://schemas.microsoft.com/office/drawing/2014/main" val="2234470696"/>
                    </a:ext>
                  </a:extLst>
                </a:gridCol>
                <a:gridCol w="4810124">
                  <a:extLst>
                    <a:ext uri="{9D8B030D-6E8A-4147-A177-3AD203B41FA5}">
                      <a16:colId xmlns:a16="http://schemas.microsoft.com/office/drawing/2014/main" val="1660676511"/>
                    </a:ext>
                  </a:extLst>
                </a:gridCol>
              </a:tblGrid>
              <a:tr h="370840">
                <a:tc>
                  <a:txBody>
                    <a:bodyPr/>
                    <a:lstStyle/>
                    <a:p>
                      <a:r>
                        <a:rPr lang="en-US" sz="1600" dirty="0"/>
                        <a:t>Pattern</a:t>
                      </a:r>
                      <a:endParaRPr lang="en-US" sz="1800" dirty="0">
                        <a:latin typeface="Inter"/>
                      </a:endParaRPr>
                    </a:p>
                  </a:txBody>
                  <a:tcPr/>
                </a:tc>
                <a:tc>
                  <a:txBody>
                    <a:bodyPr/>
                    <a:lstStyle/>
                    <a:p>
                      <a:r>
                        <a:rPr lang="en-US" sz="1600" dirty="0"/>
                        <a:t>Example</a:t>
                      </a:r>
                      <a:endParaRPr lang="en-US" sz="900" dirty="0">
                        <a:latin typeface="Inter"/>
                      </a:endParaRPr>
                    </a:p>
                  </a:txBody>
                  <a:tcPr/>
                </a:tc>
                <a:extLst>
                  <a:ext uri="{0D108BD9-81ED-4DB2-BD59-A6C34878D82A}">
                    <a16:rowId xmlns:a16="http://schemas.microsoft.com/office/drawing/2014/main" val="13184389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effectLst/>
                        </a:rPr>
                        <a:t>MethodName_StateUnderTest_ExpectedBehavior</a:t>
                      </a:r>
                      <a:endParaRPr lang="en-US" sz="1200" b="1" dirty="0">
                        <a:solidFill>
                          <a:srgbClr val="242424"/>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err="1">
                          <a:solidFill>
                            <a:srgbClr val="FF0000"/>
                          </a:solidFill>
                          <a:effectLst/>
                        </a:rPr>
                        <a:t>Tiba</a:t>
                      </a:r>
                      <a:r>
                        <a:rPr lang="en-US" sz="1200" b="0" u="sng" dirty="0">
                          <a:solidFill>
                            <a:srgbClr val="FF0000"/>
                          </a:solidFill>
                          <a:effectLst/>
                        </a:rPr>
                        <a:t> : put underline after every word</a:t>
                      </a:r>
                      <a:endParaRPr lang="en-US" sz="1200" b="0" i="1" u="sng" dirty="0">
                        <a:solidFill>
                          <a:srgbClr val="FF0000"/>
                        </a:solidFill>
                        <a:effectLst/>
                        <a:latin typeface="Inter"/>
                      </a:endParaRPr>
                    </a:p>
                  </a:txBody>
                  <a:tcPr/>
                </a:tc>
                <a:tc>
                  <a:txBody>
                    <a:bodyPr/>
                    <a:lstStyle/>
                    <a:p>
                      <a:r>
                        <a:rPr lang="en-US" sz="1200" b="0" dirty="0">
                          <a:solidFill>
                            <a:srgbClr val="242424"/>
                          </a:solidFill>
                          <a:effectLst/>
                        </a:rPr>
                        <a:t>isAdult_AgeLessThan18_False</a:t>
                      </a:r>
                      <a:endParaRPr lang="en-US" sz="1200" dirty="0">
                        <a:latin typeface="Inter"/>
                      </a:endParaRPr>
                    </a:p>
                  </a:txBody>
                  <a:tcPr/>
                </a:tc>
                <a:extLst>
                  <a:ext uri="{0D108BD9-81ED-4DB2-BD59-A6C34878D82A}">
                    <a16:rowId xmlns:a16="http://schemas.microsoft.com/office/drawing/2014/main" val="2367869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effectLst/>
                        </a:rPr>
                        <a:t>MethodName_ExpectedBehavior_StateUnderTest</a:t>
                      </a:r>
                      <a:endParaRPr lang="en-US" sz="1200" b="1" i="1" dirty="0">
                        <a:solidFill>
                          <a:srgbClr val="242424"/>
                        </a:solidFill>
                        <a:effectLst/>
                        <a:latin typeface="Inter"/>
                      </a:endParaRPr>
                    </a:p>
                  </a:txBody>
                  <a:tcPr/>
                </a:tc>
                <a:tc>
                  <a:txBody>
                    <a:bodyPr/>
                    <a:lstStyle/>
                    <a:p>
                      <a:r>
                        <a:rPr lang="en-US" sz="1200" b="0" dirty="0">
                          <a:solidFill>
                            <a:srgbClr val="242424"/>
                          </a:solidFill>
                          <a:effectLst/>
                        </a:rPr>
                        <a:t>isAdult_False_AgeLessThan18</a:t>
                      </a:r>
                      <a:endParaRPr lang="en-US" sz="1200" dirty="0">
                        <a:latin typeface="Inter"/>
                      </a:endParaRPr>
                    </a:p>
                  </a:txBody>
                  <a:tcPr/>
                </a:tc>
                <a:extLst>
                  <a:ext uri="{0D108BD9-81ED-4DB2-BD59-A6C34878D82A}">
                    <a16:rowId xmlns:a16="http://schemas.microsoft.com/office/drawing/2014/main" val="9481289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effectLst/>
                        </a:rPr>
                        <a:t>Should_ExpectedBehavior_When_StateUnderTest</a:t>
                      </a:r>
                      <a:endParaRPr lang="en-US" sz="1200" b="1" i="1" dirty="0">
                        <a:solidFill>
                          <a:srgbClr val="242424"/>
                        </a:solidFill>
                        <a:effectLst/>
                        <a:latin typeface="Inter"/>
                      </a:endParaRPr>
                    </a:p>
                  </a:txBody>
                  <a:tcPr/>
                </a:tc>
                <a:tc>
                  <a:txBody>
                    <a:bodyPr/>
                    <a:lstStyle/>
                    <a:p>
                      <a:r>
                        <a:rPr lang="en-US" sz="1200" dirty="0">
                          <a:solidFill>
                            <a:srgbClr val="242424"/>
                          </a:solidFill>
                        </a:rPr>
                        <a:t>Should_ThrowException_When_AgeLessThan18</a:t>
                      </a:r>
                      <a:endParaRPr lang="en-US" sz="1200" dirty="0">
                        <a:latin typeface="Inter"/>
                      </a:endParaRPr>
                    </a:p>
                  </a:txBody>
                  <a:tcPr/>
                </a:tc>
                <a:extLst>
                  <a:ext uri="{0D108BD9-81ED-4DB2-BD59-A6C34878D82A}">
                    <a16:rowId xmlns:a16="http://schemas.microsoft.com/office/drawing/2014/main" val="39997664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rPr>
                        <a:t>When_StateUnderTest_Expect_ExpectedBehavior</a:t>
                      </a:r>
                      <a:endParaRPr lang="en-US" sz="1200" b="1" i="1" dirty="0">
                        <a:solidFill>
                          <a:srgbClr val="242424"/>
                        </a:solidFill>
                        <a:latin typeface="Inter"/>
                      </a:endParaRPr>
                    </a:p>
                  </a:txBody>
                  <a:tcPr/>
                </a:tc>
                <a:tc>
                  <a:txBody>
                    <a:bodyPr/>
                    <a:lstStyle/>
                    <a:p>
                      <a:r>
                        <a:rPr lang="en-US" sz="1200" dirty="0">
                          <a:solidFill>
                            <a:srgbClr val="242424"/>
                          </a:solidFill>
                        </a:rPr>
                        <a:t>When_AgeLessThan18_Expect_isAdultAsFalse</a:t>
                      </a:r>
                      <a:endParaRPr lang="en-US" sz="1200" dirty="0">
                        <a:latin typeface="Inter"/>
                      </a:endParaRPr>
                    </a:p>
                  </a:txBody>
                  <a:tcPr/>
                </a:tc>
                <a:extLst>
                  <a:ext uri="{0D108BD9-81ED-4DB2-BD59-A6C34878D82A}">
                    <a16:rowId xmlns:a16="http://schemas.microsoft.com/office/drawing/2014/main" val="40794350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42424"/>
                          </a:solidFill>
                        </a:rPr>
                        <a:t>test[Feature being tested]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42424"/>
                          </a:solidFill>
                        </a:rPr>
                        <a:t>This one makes it easy to read the test as the feature to be tested is written as part of test name. Although, there are arguments that the “test” prefix is redundant.</a:t>
                      </a:r>
                      <a:endParaRPr lang="en-US" sz="1200" b="1" i="1" dirty="0">
                        <a:solidFill>
                          <a:srgbClr val="242424"/>
                        </a:solidFill>
                        <a:latin typeface="Inter"/>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242424"/>
                          </a:solidFill>
                        </a:rPr>
                        <a:t>testFailToWithdrawMoneyIfAccountIsInvalid</a:t>
                      </a:r>
                      <a:endParaRPr lang="en-US" sz="1200" dirty="0">
                        <a:solidFill>
                          <a:srgbClr val="242424"/>
                        </a:solidFill>
                      </a:endParaRPr>
                    </a:p>
                    <a:p>
                      <a:endParaRPr lang="en-US" sz="1200" dirty="0">
                        <a:latin typeface="Inter"/>
                      </a:endParaRPr>
                    </a:p>
                  </a:txBody>
                  <a:tcPr/>
                </a:tc>
                <a:extLst>
                  <a:ext uri="{0D108BD9-81ED-4DB2-BD59-A6C34878D82A}">
                    <a16:rowId xmlns:a16="http://schemas.microsoft.com/office/drawing/2014/main" val="14060249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effectLst/>
                        </a:rPr>
                        <a:t>Given_Preconditions_When_StateUnderTest_Then_ExpectedBehavior</a:t>
                      </a:r>
                      <a:r>
                        <a:rPr lang="en-US" sz="1200" b="1" dirty="0">
                          <a:solidFill>
                            <a:srgbClr val="242424"/>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42424"/>
                          </a:solidFill>
                          <a:effectLst/>
                        </a:rPr>
                        <a:t> Behavior-Driven Development </a:t>
                      </a:r>
                      <a:r>
                        <a:rPr lang="en-US" sz="1200" b="0" dirty="0">
                          <a:solidFill>
                            <a:srgbClr val="242424"/>
                          </a:solidFill>
                          <a:effectLst/>
                        </a:rPr>
                        <a:t>(BDD)</a:t>
                      </a:r>
                      <a:endParaRPr lang="en-US" sz="1200" b="0" i="1" dirty="0">
                        <a:solidFill>
                          <a:srgbClr val="242424"/>
                        </a:solidFill>
                        <a:effectLst/>
                        <a:latin typeface="Inter"/>
                      </a:endParaRPr>
                    </a:p>
                  </a:txBody>
                  <a:tcPr/>
                </a:tc>
                <a:tc>
                  <a:txBody>
                    <a:bodyPr/>
                    <a:lstStyle/>
                    <a:p>
                      <a:r>
                        <a:rPr lang="en-US" sz="1200" dirty="0">
                          <a:solidFill>
                            <a:srgbClr val="242424"/>
                          </a:solidFill>
                        </a:rPr>
                        <a:t>Given_UserIsAuthenticated_When_InvalidAccountNumberIsUsedToWithdrawMoney_Then_TransactionsWillFail</a:t>
                      </a:r>
                      <a:endParaRPr lang="en-US" sz="1200" dirty="0">
                        <a:latin typeface="Inter"/>
                      </a:endParaRPr>
                    </a:p>
                  </a:txBody>
                  <a:tcPr/>
                </a:tc>
                <a:extLst>
                  <a:ext uri="{0D108BD9-81ED-4DB2-BD59-A6C34878D82A}">
                    <a16:rowId xmlns:a16="http://schemas.microsoft.com/office/drawing/2014/main" val="1997505640"/>
                  </a:ext>
                </a:extLst>
              </a:tr>
            </a:tbl>
          </a:graphicData>
        </a:graphic>
      </p:graphicFrame>
    </p:spTree>
    <p:extLst>
      <p:ext uri="{BB962C8B-B14F-4D97-AF65-F5344CB8AC3E}">
        <p14:creationId xmlns:p14="http://schemas.microsoft.com/office/powerpoint/2010/main" val="301734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D281-417E-73E6-FD64-4CCC2470580A}"/>
              </a:ext>
            </a:extLst>
          </p:cNvPr>
          <p:cNvSpPr>
            <a:spLocks noGrp="1"/>
          </p:cNvSpPr>
          <p:nvPr>
            <p:ph type="title"/>
          </p:nvPr>
        </p:nvSpPr>
        <p:spPr/>
        <p:txBody>
          <a:bodyPr/>
          <a:lstStyle/>
          <a:p>
            <a:r>
              <a:rPr lang="en-US" b="1" dirty="0">
                <a:solidFill>
                  <a:srgbClr val="7030A0"/>
                </a:solidFill>
                <a:latin typeface="Inter"/>
              </a:rPr>
              <a:t>Unit Testing Naming Guidelines</a:t>
            </a:r>
            <a:endParaRPr lang="en-US" dirty="0"/>
          </a:p>
        </p:txBody>
      </p:sp>
      <p:sp>
        <p:nvSpPr>
          <p:cNvPr id="3" name="Content Placeholder 2">
            <a:extLst>
              <a:ext uri="{FF2B5EF4-FFF2-40B4-BE49-F238E27FC236}">
                <a16:creationId xmlns:a16="http://schemas.microsoft.com/office/drawing/2014/main" id="{B327A089-B98F-3D0A-DE8B-867C1360EC36}"/>
              </a:ext>
            </a:extLst>
          </p:cNvPr>
          <p:cNvSpPr>
            <a:spLocks noGrp="1"/>
          </p:cNvSpPr>
          <p:nvPr>
            <p:ph idx="1"/>
          </p:nvPr>
        </p:nvSpPr>
        <p:spPr/>
        <p:txBody>
          <a:bodyPr>
            <a:normAutofit/>
          </a:bodyPr>
          <a:lstStyle/>
          <a:p>
            <a:pPr marL="0" indent="0">
              <a:buNone/>
            </a:pPr>
            <a:r>
              <a:rPr lang="en-US" dirty="0">
                <a:latin typeface="Inter"/>
              </a:rPr>
              <a:t>Adhere to the following guidelines to write expressive, easily readable test names:</a:t>
            </a:r>
          </a:p>
          <a:p>
            <a:r>
              <a:rPr lang="en-US" sz="2400" b="1" dirty="0">
                <a:latin typeface="Inter"/>
              </a:rPr>
              <a:t>No rigid naming policy</a:t>
            </a:r>
            <a:r>
              <a:rPr lang="en-US" sz="2400" dirty="0">
                <a:latin typeface="Inter"/>
              </a:rPr>
              <a:t>. You simply can’t fit a high-level description of a complex behavior into a narrow box of such a policy. Allow freedom of expression.</a:t>
            </a:r>
          </a:p>
          <a:p>
            <a:r>
              <a:rPr lang="en-US" sz="2400" b="1" dirty="0">
                <a:latin typeface="Inter"/>
              </a:rPr>
              <a:t>Name the test as if you were describing the scenario to a non-programmer </a:t>
            </a:r>
            <a:r>
              <a:rPr lang="en-US" sz="2400" dirty="0">
                <a:latin typeface="Inter"/>
              </a:rPr>
              <a:t>who is familiar with the problem domain. A domain expert or a business analyst are good examples.</a:t>
            </a:r>
          </a:p>
          <a:p>
            <a:r>
              <a:rPr lang="en-US" sz="2400" b="1" dirty="0">
                <a:latin typeface="Inter"/>
              </a:rPr>
              <a:t>Separate words by underscores</a:t>
            </a:r>
            <a:r>
              <a:rPr lang="en-US" sz="2400" dirty="0">
                <a:latin typeface="Inter"/>
              </a:rPr>
              <a:t>. It helps improve readability, especially of long names.</a:t>
            </a:r>
          </a:p>
        </p:txBody>
      </p:sp>
    </p:spTree>
    <p:extLst>
      <p:ext uri="{BB962C8B-B14F-4D97-AF65-F5344CB8AC3E}">
        <p14:creationId xmlns:p14="http://schemas.microsoft.com/office/powerpoint/2010/main" val="85583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47A4-F5A6-500E-6EDB-EFA6C9ED2110}"/>
              </a:ext>
            </a:extLst>
          </p:cNvPr>
          <p:cNvSpPr>
            <a:spLocks noGrp="1"/>
          </p:cNvSpPr>
          <p:nvPr>
            <p:ph type="title"/>
          </p:nvPr>
        </p:nvSpPr>
        <p:spPr/>
        <p:txBody>
          <a:bodyPr/>
          <a:lstStyle/>
          <a:p>
            <a:r>
              <a:rPr lang="en-US" b="1" i="0" dirty="0">
                <a:solidFill>
                  <a:srgbClr val="242424"/>
                </a:solidFill>
                <a:effectLst/>
                <a:latin typeface="Inter"/>
              </a:rPr>
              <a:t>TDD Cycle </a:t>
            </a:r>
            <a:r>
              <a:rPr lang="en-US" b="1" dirty="0">
                <a:solidFill>
                  <a:srgbClr val="242424"/>
                </a:solidFill>
                <a:latin typeface="Inter"/>
              </a:rPr>
              <a:t>D</a:t>
            </a:r>
            <a:r>
              <a:rPr lang="en-US" b="1" i="0" dirty="0">
                <a:solidFill>
                  <a:srgbClr val="242424"/>
                </a:solidFill>
                <a:effectLst/>
                <a:latin typeface="Inter"/>
              </a:rPr>
              <a:t>iagram</a:t>
            </a:r>
            <a:endParaRPr lang="en-US" b="1" dirty="0">
              <a:latin typeface="Inter"/>
            </a:endParaRPr>
          </a:p>
        </p:txBody>
      </p:sp>
      <p:sp>
        <p:nvSpPr>
          <p:cNvPr id="3" name="Content Placeholder 2">
            <a:extLst>
              <a:ext uri="{FF2B5EF4-FFF2-40B4-BE49-F238E27FC236}">
                <a16:creationId xmlns:a16="http://schemas.microsoft.com/office/drawing/2014/main" id="{51174102-136D-26D8-64D4-3305E47B9BB3}"/>
              </a:ext>
            </a:extLst>
          </p:cNvPr>
          <p:cNvSpPr>
            <a:spLocks noGrp="1"/>
          </p:cNvSpPr>
          <p:nvPr>
            <p:ph idx="1"/>
          </p:nvPr>
        </p:nvSpPr>
        <p:spPr/>
        <p:txBody>
          <a:bodyPr>
            <a:normAutofit/>
          </a:bodyPr>
          <a:lstStyle/>
          <a:p>
            <a:pPr algn="l">
              <a:buFont typeface="+mj-lt"/>
              <a:buAutoNum type="arabicPeriod"/>
            </a:pPr>
            <a:r>
              <a:rPr lang="en-US" sz="2400" b="0" i="0" dirty="0">
                <a:solidFill>
                  <a:srgbClr val="242424"/>
                </a:solidFill>
                <a:effectLst/>
                <a:latin typeface="Inter"/>
              </a:rPr>
              <a:t>✅ → 🔴: only to add a test that fails;</a:t>
            </a:r>
          </a:p>
          <a:p>
            <a:pPr algn="l">
              <a:buFont typeface="+mj-lt"/>
              <a:buAutoNum type="arabicPeriod"/>
            </a:pPr>
            <a:r>
              <a:rPr lang="en-US" sz="2400" b="0" i="0" dirty="0">
                <a:solidFill>
                  <a:srgbClr val="242424"/>
                </a:solidFill>
                <a:effectLst/>
                <a:latin typeface="Inter"/>
              </a:rPr>
              <a:t>🔴 → ✅: only to implement a failing test;</a:t>
            </a:r>
          </a:p>
          <a:p>
            <a:pPr algn="l">
              <a:buFont typeface="+mj-lt"/>
              <a:buAutoNum type="arabicPeriod"/>
            </a:pPr>
            <a:r>
              <a:rPr lang="en-US" sz="2400" b="0" i="0" dirty="0">
                <a:solidFill>
                  <a:srgbClr val="242424"/>
                </a:solidFill>
                <a:effectLst/>
                <a:latin typeface="Inter"/>
              </a:rPr>
              <a:t>✅ → ✅: only to refactor an implementation or a test.</a:t>
            </a:r>
          </a:p>
          <a:p>
            <a:endParaRPr lang="en-US" sz="2400" dirty="0">
              <a:latin typeface="Inter"/>
            </a:endParaRPr>
          </a:p>
          <a:p>
            <a:pPr marL="0" indent="0" algn="l">
              <a:buNone/>
            </a:pPr>
            <a:r>
              <a:rPr lang="en-US" sz="2400" b="0" i="0" dirty="0">
                <a:solidFill>
                  <a:srgbClr val="242424"/>
                </a:solidFill>
                <a:effectLst/>
                <a:latin typeface="Inter"/>
              </a:rPr>
              <a:t>The consequences of this are:</a:t>
            </a:r>
          </a:p>
          <a:p>
            <a:pPr algn="l">
              <a:buFont typeface="Wingdings" panose="05000000000000000000" pitchFamily="2" charset="2"/>
              <a:buChar char="ü"/>
            </a:pPr>
            <a:r>
              <a:rPr lang="en-US" sz="2400" b="1" i="0" dirty="0">
                <a:solidFill>
                  <a:srgbClr val="242424"/>
                </a:solidFill>
                <a:effectLst/>
                <a:latin typeface="Inter"/>
              </a:rPr>
              <a:t>you never refactor in a red state;</a:t>
            </a:r>
            <a:endParaRPr lang="en-US" sz="2400" b="0" i="0" dirty="0">
              <a:solidFill>
                <a:srgbClr val="242424"/>
              </a:solidFill>
              <a:effectLst/>
              <a:latin typeface="Inter"/>
            </a:endParaRPr>
          </a:p>
          <a:p>
            <a:pPr algn="l">
              <a:buFont typeface="Wingdings" panose="05000000000000000000" pitchFamily="2" charset="2"/>
              <a:buChar char="ü"/>
            </a:pPr>
            <a:r>
              <a:rPr lang="en-US" sz="2400" b="1" i="0" dirty="0">
                <a:solidFill>
                  <a:srgbClr val="242424"/>
                </a:solidFill>
                <a:effectLst/>
                <a:latin typeface="Inter"/>
              </a:rPr>
              <a:t>you never add a test in a red state;</a:t>
            </a:r>
            <a:endParaRPr lang="en-US" sz="2400" b="0" i="0" dirty="0">
              <a:solidFill>
                <a:srgbClr val="242424"/>
              </a:solidFill>
              <a:effectLst/>
              <a:latin typeface="Inter"/>
            </a:endParaRPr>
          </a:p>
          <a:p>
            <a:pPr algn="l">
              <a:buFont typeface="Wingdings" panose="05000000000000000000" pitchFamily="2" charset="2"/>
              <a:buChar char="ü"/>
            </a:pPr>
            <a:r>
              <a:rPr lang="en-US" sz="2400" b="1" i="0" dirty="0">
                <a:solidFill>
                  <a:srgbClr val="242424"/>
                </a:solidFill>
                <a:effectLst/>
                <a:latin typeface="Inter"/>
              </a:rPr>
              <a:t>you only implement what’s required to return to green.</a:t>
            </a:r>
            <a:endParaRPr lang="en-US" sz="2400" b="0" i="0" dirty="0">
              <a:solidFill>
                <a:srgbClr val="242424"/>
              </a:solidFill>
              <a:effectLst/>
              <a:latin typeface="Inter"/>
            </a:endParaRPr>
          </a:p>
          <a:p>
            <a:endParaRPr lang="en-US" sz="2400" dirty="0">
              <a:latin typeface="Inter"/>
            </a:endParaRPr>
          </a:p>
        </p:txBody>
      </p:sp>
      <p:pic>
        <p:nvPicPr>
          <p:cNvPr id="7" name="Picture 6">
            <a:extLst>
              <a:ext uri="{FF2B5EF4-FFF2-40B4-BE49-F238E27FC236}">
                <a16:creationId xmlns:a16="http://schemas.microsoft.com/office/drawing/2014/main" id="{19E1E87D-E9EB-52D6-BA99-858AF3F86180}"/>
              </a:ext>
            </a:extLst>
          </p:cNvPr>
          <p:cNvPicPr>
            <a:picLocks noChangeAspect="1"/>
          </p:cNvPicPr>
          <p:nvPr/>
        </p:nvPicPr>
        <p:blipFill>
          <a:blip r:embed="rId2"/>
          <a:stretch>
            <a:fillRect/>
          </a:stretch>
        </p:blipFill>
        <p:spPr>
          <a:xfrm>
            <a:off x="7228781" y="41275"/>
            <a:ext cx="5738328" cy="2733676"/>
          </a:xfrm>
          <a:prstGeom prst="rect">
            <a:avLst/>
          </a:prstGeom>
        </p:spPr>
      </p:pic>
    </p:spTree>
    <p:extLst>
      <p:ext uri="{BB962C8B-B14F-4D97-AF65-F5344CB8AC3E}">
        <p14:creationId xmlns:p14="http://schemas.microsoft.com/office/powerpoint/2010/main" val="537862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2233-603C-A7D5-E4FE-7CE71B7A6BC3}"/>
              </a:ext>
            </a:extLst>
          </p:cNvPr>
          <p:cNvSpPr>
            <a:spLocks noGrp="1"/>
          </p:cNvSpPr>
          <p:nvPr>
            <p:ph type="title"/>
          </p:nvPr>
        </p:nvSpPr>
        <p:spPr/>
        <p:txBody>
          <a:bodyPr/>
          <a:lstStyle/>
          <a:p>
            <a:r>
              <a:rPr lang="en-US" b="1" dirty="0">
                <a:solidFill>
                  <a:srgbClr val="7030A0"/>
                </a:solidFill>
                <a:latin typeface="Inter"/>
              </a:rPr>
              <a:t>Unit Test Naming Conventions</a:t>
            </a:r>
            <a:endParaRPr lang="en-US" dirty="0"/>
          </a:p>
        </p:txBody>
      </p:sp>
      <p:sp>
        <p:nvSpPr>
          <p:cNvPr id="3" name="Content Placeholder 2">
            <a:extLst>
              <a:ext uri="{FF2B5EF4-FFF2-40B4-BE49-F238E27FC236}">
                <a16:creationId xmlns:a16="http://schemas.microsoft.com/office/drawing/2014/main" id="{EC4DCDD3-0316-A4AD-CE84-1F7D6E42676C}"/>
              </a:ext>
            </a:extLst>
          </p:cNvPr>
          <p:cNvSpPr>
            <a:spLocks noGrp="1"/>
          </p:cNvSpPr>
          <p:nvPr>
            <p:ph idx="1"/>
          </p:nvPr>
        </p:nvSpPr>
        <p:spPr/>
        <p:txBody>
          <a:bodyPr>
            <a:normAutofit/>
          </a:bodyPr>
          <a:lstStyle/>
          <a:p>
            <a:pPr marL="514350" indent="-514350">
              <a:buFont typeface="+mj-lt"/>
              <a:buAutoNum type="arabicPeriod"/>
            </a:pPr>
            <a:r>
              <a:rPr lang="en-US" b="1" i="0" dirty="0">
                <a:solidFill>
                  <a:srgbClr val="313131"/>
                </a:solidFill>
                <a:effectLst/>
                <a:latin typeface="PT Sans" panose="020B0503020203020204" pitchFamily="34" charset="0"/>
              </a:rPr>
              <a:t>[</a:t>
            </a:r>
            <a:r>
              <a:rPr lang="en-US" b="1" i="0" dirty="0" err="1">
                <a:solidFill>
                  <a:srgbClr val="313131"/>
                </a:solidFill>
                <a:effectLst/>
                <a:latin typeface="PT Sans" panose="020B0503020203020204" pitchFamily="34" charset="0"/>
              </a:rPr>
              <a:t>MethodUnderTest</a:t>
            </a:r>
            <a:r>
              <a:rPr lang="en-US" b="1" i="0" dirty="0">
                <a:solidFill>
                  <a:srgbClr val="313131"/>
                </a:solidFill>
                <a:effectLst/>
                <a:latin typeface="PT Sans" panose="020B0503020203020204" pitchFamily="34" charset="0"/>
              </a:rPr>
              <a:t>]_[Scenario]_[</a:t>
            </a:r>
            <a:r>
              <a:rPr lang="en-US" b="1" i="0" dirty="0" err="1">
                <a:solidFill>
                  <a:srgbClr val="313131"/>
                </a:solidFill>
                <a:effectLst/>
                <a:latin typeface="PT Sans" panose="020B0503020203020204" pitchFamily="34" charset="0"/>
              </a:rPr>
              <a:t>ExpectedResult</a:t>
            </a:r>
            <a:r>
              <a:rPr lang="en-US" b="1" i="0" dirty="0">
                <a:solidFill>
                  <a:srgbClr val="313131"/>
                </a:solidFill>
                <a:effectLst/>
                <a:latin typeface="PT Sans" panose="020B0503020203020204" pitchFamily="34" charset="0"/>
              </a:rPr>
              <a:t>]</a:t>
            </a:r>
          </a:p>
          <a:p>
            <a:pPr marL="514350" indent="-514350">
              <a:buFont typeface="+mj-lt"/>
              <a:buAutoNum type="arabicPeriod"/>
            </a:pPr>
            <a:r>
              <a:rPr lang="en-US" b="1" i="0" dirty="0">
                <a:solidFill>
                  <a:srgbClr val="313131"/>
                </a:solidFill>
                <a:effectLst/>
                <a:latin typeface="PT Sans" panose="020B0503020203020204" pitchFamily="34" charset="0"/>
              </a:rPr>
              <a:t>Plain English sentence</a:t>
            </a:r>
          </a:p>
          <a:p>
            <a:pPr marL="514350" indent="-514350">
              <a:buFont typeface="+mj-lt"/>
              <a:buAutoNum type="arabicPeriod"/>
            </a:pPr>
            <a:r>
              <a:rPr lang="en-US" b="1" i="0" dirty="0">
                <a:solidFill>
                  <a:srgbClr val="313131"/>
                </a:solidFill>
                <a:effectLst/>
                <a:latin typeface="PT Sans" panose="020B0503020203020204" pitchFamily="34" charset="0"/>
              </a:rPr>
              <a:t> A sentence from classes and methods names</a:t>
            </a:r>
          </a:p>
          <a:p>
            <a:pPr marL="514350" indent="-514350">
              <a:buFont typeface="+mj-lt"/>
              <a:buAutoNum type="arabicPeriod"/>
            </a:pPr>
            <a:r>
              <a:rPr lang="en-US" b="1" i="0" dirty="0">
                <a:solidFill>
                  <a:srgbClr val="313131"/>
                </a:solidFill>
                <a:effectLst/>
                <a:latin typeface="PT Sans" panose="020B0503020203020204" pitchFamily="34" charset="0"/>
              </a:rPr>
              <a:t>Nested classes and methods</a:t>
            </a:r>
          </a:p>
          <a:p>
            <a:endParaRPr lang="en-US" b="1" i="0" dirty="0">
              <a:solidFill>
                <a:srgbClr val="313131"/>
              </a:solidFill>
              <a:effectLst/>
              <a:latin typeface="PT Sans" panose="020B0503020203020204" pitchFamily="34" charset="0"/>
            </a:endParaRPr>
          </a:p>
          <a:p>
            <a:pPr marL="0" indent="0">
              <a:buNone/>
            </a:pPr>
            <a:endParaRPr lang="en-US" dirty="0"/>
          </a:p>
        </p:txBody>
      </p:sp>
    </p:spTree>
    <p:extLst>
      <p:ext uri="{BB962C8B-B14F-4D97-AF65-F5344CB8AC3E}">
        <p14:creationId xmlns:p14="http://schemas.microsoft.com/office/powerpoint/2010/main" val="198827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60F4-1530-46D4-A4B7-123D846DA13F}"/>
              </a:ext>
            </a:extLst>
          </p:cNvPr>
          <p:cNvSpPr>
            <a:spLocks noGrp="1"/>
          </p:cNvSpPr>
          <p:nvPr>
            <p:ph type="title"/>
          </p:nvPr>
        </p:nvSpPr>
        <p:spPr/>
        <p:txBody>
          <a:bodyPr/>
          <a:lstStyle/>
          <a:p>
            <a:r>
              <a:rPr lang="en-US" b="1" dirty="0">
                <a:solidFill>
                  <a:srgbClr val="7030A0"/>
                </a:solidFill>
                <a:latin typeface="Inter"/>
              </a:rPr>
              <a:t>Unit Test Naming Conventions (1)</a:t>
            </a:r>
            <a:endParaRPr lang="en-US" dirty="0"/>
          </a:p>
        </p:txBody>
      </p:sp>
      <p:sp>
        <p:nvSpPr>
          <p:cNvPr id="3" name="Content Placeholder 2">
            <a:extLst>
              <a:ext uri="{FF2B5EF4-FFF2-40B4-BE49-F238E27FC236}">
                <a16:creationId xmlns:a16="http://schemas.microsoft.com/office/drawing/2014/main" id="{5DB5128F-A140-C4E0-2BFB-C216EB85E3EC}"/>
              </a:ext>
            </a:extLst>
          </p:cNvPr>
          <p:cNvSpPr>
            <a:spLocks noGrp="1"/>
          </p:cNvSpPr>
          <p:nvPr>
            <p:ph idx="1"/>
          </p:nvPr>
        </p:nvSpPr>
        <p:spPr>
          <a:xfrm>
            <a:off x="838200" y="1825624"/>
            <a:ext cx="10515600" cy="4885893"/>
          </a:xfrm>
        </p:spPr>
        <p:txBody>
          <a:bodyPr>
            <a:normAutofit fontScale="70000" lnSpcReduction="20000"/>
          </a:bodyPr>
          <a:lstStyle/>
          <a:p>
            <a:pPr marL="0" indent="0">
              <a:buNone/>
            </a:pPr>
            <a:r>
              <a:rPr lang="en-US" sz="2600" b="1" i="0" dirty="0">
                <a:solidFill>
                  <a:srgbClr val="515151"/>
                </a:solidFill>
                <a:effectLst/>
                <a:latin typeface="Inter"/>
              </a:rPr>
              <a:t>[</a:t>
            </a:r>
            <a:r>
              <a:rPr lang="en-US" sz="2600" b="1" i="0" dirty="0" err="1">
                <a:solidFill>
                  <a:srgbClr val="515151"/>
                </a:solidFill>
                <a:effectLst/>
                <a:latin typeface="Inter"/>
              </a:rPr>
              <a:t>MethodUnderTest</a:t>
            </a:r>
            <a:r>
              <a:rPr lang="en-US" sz="2600" b="1" i="0" dirty="0">
                <a:solidFill>
                  <a:srgbClr val="515151"/>
                </a:solidFill>
                <a:effectLst/>
                <a:latin typeface="Inter"/>
              </a:rPr>
              <a:t>]_[Scenario]_[</a:t>
            </a:r>
            <a:r>
              <a:rPr lang="en-US" sz="2600" b="1" i="0" dirty="0" err="1">
                <a:solidFill>
                  <a:srgbClr val="515151"/>
                </a:solidFill>
                <a:effectLst/>
                <a:latin typeface="Inter"/>
              </a:rPr>
              <a:t>ExpectedResult</a:t>
            </a:r>
            <a:r>
              <a:rPr lang="en-US" sz="2600" b="1" i="0" dirty="0">
                <a:solidFill>
                  <a:srgbClr val="515151"/>
                </a:solidFill>
                <a:effectLst/>
                <a:latin typeface="Inter"/>
              </a:rPr>
              <a:t>]</a:t>
            </a:r>
          </a:p>
          <a:p>
            <a:pPr>
              <a:buFont typeface="Wingdings" panose="05000000000000000000" pitchFamily="2" charset="2"/>
              <a:buChar char="Ø"/>
            </a:pPr>
            <a:r>
              <a:rPr lang="en-US" sz="2100" b="1" i="0" dirty="0" err="1">
                <a:solidFill>
                  <a:srgbClr val="515151"/>
                </a:solidFill>
                <a:effectLst/>
                <a:latin typeface="Inter"/>
              </a:rPr>
              <a:t>MethodUnderTest</a:t>
            </a:r>
            <a:r>
              <a:rPr lang="en-US" sz="2100" b="0" i="0" dirty="0">
                <a:solidFill>
                  <a:srgbClr val="515151"/>
                </a:solidFill>
                <a:effectLst/>
                <a:latin typeface="Inter"/>
              </a:rPr>
              <a:t> is the name of the method you are testing.</a:t>
            </a:r>
          </a:p>
          <a:p>
            <a:pPr>
              <a:buFont typeface="Wingdings" panose="05000000000000000000" pitchFamily="2" charset="2"/>
              <a:buChar char="Ø"/>
            </a:pPr>
            <a:r>
              <a:rPr lang="en-US" sz="2100" b="1" i="0" dirty="0">
                <a:solidFill>
                  <a:srgbClr val="515151"/>
                </a:solidFill>
                <a:effectLst/>
                <a:latin typeface="Inter"/>
              </a:rPr>
              <a:t>Scenario</a:t>
            </a:r>
            <a:r>
              <a:rPr lang="en-US" sz="2100" b="0" i="0" dirty="0">
                <a:solidFill>
                  <a:srgbClr val="515151"/>
                </a:solidFill>
                <a:effectLst/>
                <a:latin typeface="Inter"/>
              </a:rPr>
              <a:t> is the condition under which you test the method.</a:t>
            </a:r>
          </a:p>
          <a:p>
            <a:pPr>
              <a:buFont typeface="Wingdings" panose="05000000000000000000" pitchFamily="2" charset="2"/>
              <a:buChar char="Ø"/>
            </a:pPr>
            <a:r>
              <a:rPr lang="en-US" sz="2100" b="1" i="0" dirty="0" err="1">
                <a:solidFill>
                  <a:srgbClr val="515151"/>
                </a:solidFill>
                <a:effectLst/>
                <a:latin typeface="Inter"/>
              </a:rPr>
              <a:t>ExpectedResult</a:t>
            </a:r>
            <a:r>
              <a:rPr lang="en-US" sz="2100" b="0" i="0" dirty="0">
                <a:solidFill>
                  <a:srgbClr val="515151"/>
                </a:solidFill>
                <a:effectLst/>
                <a:latin typeface="Inter"/>
              </a:rPr>
              <a:t> is what you expect the method under test to do in the current scenario.</a:t>
            </a:r>
          </a:p>
          <a:p>
            <a:pPr marL="0" indent="0">
              <a:buNone/>
            </a:pPr>
            <a:endParaRPr lang="en-US" sz="2100" b="0" i="0" dirty="0">
              <a:solidFill>
                <a:srgbClr val="515151"/>
              </a:solidFill>
              <a:effectLst/>
              <a:latin typeface="Inter"/>
            </a:endParaRPr>
          </a:p>
          <a:p>
            <a:pPr marL="0" indent="0">
              <a:buNone/>
            </a:pPr>
            <a:r>
              <a:rPr lang="en-US" sz="1600" b="0" i="0" dirty="0">
                <a:solidFill>
                  <a:srgbClr val="333333"/>
                </a:solidFill>
                <a:effectLst/>
                <a:latin typeface="Inter"/>
              </a:rPr>
              <a:t>With simple phrases, you can describe the system behavior in a way that’s meaningful to a customer or a domain expert.</a:t>
            </a:r>
            <a:endParaRPr lang="en-US" sz="2100" b="0" i="0" dirty="0">
              <a:solidFill>
                <a:srgbClr val="515151"/>
              </a:solidFill>
              <a:effectLst/>
              <a:latin typeface="Inter"/>
            </a:endParaRPr>
          </a:p>
          <a:p>
            <a:pPr marL="0" indent="0">
              <a:buNone/>
            </a:pPr>
            <a:r>
              <a:rPr lang="en-US" sz="1800" b="0" i="0" dirty="0">
                <a:solidFill>
                  <a:srgbClr val="515151"/>
                </a:solidFill>
                <a:effectLst/>
                <a:latin typeface="Inter"/>
              </a:rPr>
              <a:t>Read more in the book </a:t>
            </a:r>
            <a:r>
              <a:rPr lang="en-US" sz="1800" b="0" i="0" u="none" strike="noStrike" dirty="0">
                <a:solidFill>
                  <a:srgbClr val="268BD2"/>
                </a:solidFill>
                <a:effectLst/>
                <a:latin typeface="Inter"/>
                <a:hlinkClick r:id="rId2"/>
              </a:rPr>
              <a:t>The Art of Unit Testing</a:t>
            </a:r>
            <a:r>
              <a:rPr lang="en-US" sz="1800" b="0" i="0" dirty="0">
                <a:solidFill>
                  <a:srgbClr val="515151"/>
                </a:solidFill>
                <a:effectLst/>
                <a:latin typeface="Inter"/>
              </a:rPr>
              <a:t> (</a:t>
            </a:r>
            <a:r>
              <a:rPr lang="en-US" sz="1800" b="0" i="0" u="none" strike="noStrike" dirty="0">
                <a:solidFill>
                  <a:srgbClr val="268BD2"/>
                </a:solidFill>
                <a:effectLst/>
                <a:latin typeface="Inter"/>
                <a:hlinkClick r:id="rId3"/>
              </a:rPr>
              <a:t>my takeaways here</a:t>
            </a:r>
            <a:r>
              <a:rPr lang="en-US" sz="1800" b="0" i="0" dirty="0">
                <a:solidFill>
                  <a:srgbClr val="515151"/>
                </a:solidFill>
                <a:effectLst/>
                <a:latin typeface="Inter"/>
              </a:rPr>
              <a:t>)</a:t>
            </a:r>
          </a:p>
          <a:p>
            <a:pPr marL="0" indent="0">
              <a:buNone/>
            </a:pPr>
            <a:r>
              <a:rPr lang="en-US" sz="1800" dirty="0">
                <a:solidFill>
                  <a:srgbClr val="515151"/>
                </a:solidFill>
                <a:latin typeface="Inter"/>
              </a:rPr>
              <a:t>public class </a:t>
            </a:r>
            <a:r>
              <a:rPr lang="en-US" sz="1800" dirty="0" err="1">
                <a:solidFill>
                  <a:srgbClr val="515151"/>
                </a:solidFill>
                <a:latin typeface="Inter"/>
              </a:rPr>
              <a:t>CalculatorTests</a:t>
            </a:r>
            <a:endParaRPr lang="en-US" sz="1800" dirty="0">
              <a:solidFill>
                <a:srgbClr val="515151"/>
              </a:solidFill>
              <a:latin typeface="Inter"/>
            </a:endParaRPr>
          </a:p>
          <a:p>
            <a:pPr marL="0" indent="0">
              <a:buNone/>
            </a:pPr>
            <a:r>
              <a:rPr lang="en-US" sz="1800" dirty="0">
                <a:solidFill>
                  <a:srgbClr val="515151"/>
                </a:solidFill>
                <a:latin typeface="Inter"/>
              </a:rPr>
              <a:t>{</a:t>
            </a:r>
          </a:p>
          <a:p>
            <a:pPr marL="0" indent="0">
              <a:buNone/>
            </a:pPr>
            <a:r>
              <a:rPr lang="en-US" sz="1800" dirty="0">
                <a:solidFill>
                  <a:srgbClr val="515151"/>
                </a:solidFill>
                <a:latin typeface="Inter"/>
              </a:rPr>
              <a:t>          [Fact]</a:t>
            </a:r>
          </a:p>
          <a:p>
            <a:pPr marL="0" indent="0">
              <a:buNone/>
            </a:pPr>
            <a:r>
              <a:rPr lang="en-US" sz="1800" dirty="0">
                <a:solidFill>
                  <a:srgbClr val="FF0000"/>
                </a:solidFill>
                <a:latin typeface="Inter"/>
              </a:rPr>
              <a:t>           </a:t>
            </a:r>
            <a:r>
              <a:rPr lang="en-US" sz="1800" b="1" strike="sngStrike" dirty="0">
                <a:solidFill>
                  <a:srgbClr val="FF0000"/>
                </a:solidFill>
                <a:latin typeface="Inter"/>
              </a:rPr>
              <a:t>public void </a:t>
            </a:r>
            <a:r>
              <a:rPr lang="en-US" sz="1800" b="1" strike="sngStrike" dirty="0" err="1">
                <a:solidFill>
                  <a:srgbClr val="FF0000"/>
                </a:solidFill>
                <a:latin typeface="Inter"/>
              </a:rPr>
              <a:t>Sum_of_two_numbers</a:t>
            </a:r>
            <a:r>
              <a:rPr lang="en-US" sz="1800" dirty="0">
                <a:solidFill>
                  <a:srgbClr val="FF0000"/>
                </a:solidFill>
                <a:latin typeface="Inter"/>
              </a:rPr>
              <a:t>()</a:t>
            </a:r>
          </a:p>
          <a:p>
            <a:pPr marL="457200" lvl="1" indent="0">
              <a:buNone/>
            </a:pPr>
            <a:r>
              <a:rPr lang="en-US" sz="1600" b="1" dirty="0">
                <a:solidFill>
                  <a:srgbClr val="00B050"/>
                </a:solidFill>
                <a:latin typeface="Inter"/>
              </a:rPr>
              <a:t>public void </a:t>
            </a:r>
            <a:r>
              <a:rPr lang="en-US" sz="1600" b="1" dirty="0" err="1">
                <a:solidFill>
                  <a:srgbClr val="00B050"/>
                </a:solidFill>
                <a:latin typeface="Inter"/>
              </a:rPr>
              <a:t>Sum_TwoNumbers_ReturnsSum</a:t>
            </a:r>
            <a:r>
              <a:rPr lang="en-US" sz="1400" b="1" dirty="0">
                <a:solidFill>
                  <a:srgbClr val="00B050"/>
                </a:solidFill>
                <a:latin typeface="Inter"/>
              </a:rPr>
              <a:t>() </a:t>
            </a:r>
            <a:r>
              <a:rPr lang="en-US" sz="1400" dirty="0">
                <a:solidFill>
                  <a:srgbClr val="515151"/>
                </a:solidFill>
                <a:latin typeface="Inter"/>
              </a:rPr>
              <a:t>{</a:t>
            </a:r>
          </a:p>
          <a:p>
            <a:pPr marL="457200" lvl="1" indent="0">
              <a:buNone/>
            </a:pPr>
            <a:r>
              <a:rPr lang="en-US" sz="1400" dirty="0">
                <a:solidFill>
                  <a:srgbClr val="515151"/>
                </a:solidFill>
                <a:latin typeface="Inter"/>
              </a:rPr>
              <a:t>}</a:t>
            </a:r>
          </a:p>
          <a:p>
            <a:pPr marL="0" indent="0">
              <a:buNone/>
            </a:pPr>
            <a:r>
              <a:rPr lang="en-US" sz="1800" dirty="0">
                <a:solidFill>
                  <a:srgbClr val="515151"/>
                </a:solidFill>
                <a:latin typeface="Inter"/>
              </a:rPr>
              <a:t>}</a:t>
            </a:r>
          </a:p>
          <a:p>
            <a:pPr marL="0" indent="0">
              <a:buNone/>
            </a:pPr>
            <a:r>
              <a:rPr lang="en-US" sz="1800" b="1" dirty="0">
                <a:solidFill>
                  <a:srgbClr val="515151"/>
                </a:solidFill>
                <a:latin typeface="Inter"/>
              </a:rPr>
              <a:t>Notes</a:t>
            </a:r>
            <a:r>
              <a:rPr lang="en-US" sz="1800" dirty="0">
                <a:solidFill>
                  <a:srgbClr val="515151"/>
                </a:solidFill>
                <a:latin typeface="Inter"/>
              </a:rPr>
              <a:t>: Sometime writing test names in plain text is much simpler -&gt; Next convention</a:t>
            </a:r>
          </a:p>
          <a:p>
            <a:r>
              <a:rPr lang="en-US" sz="1800" dirty="0">
                <a:solidFill>
                  <a:srgbClr val="515151"/>
                </a:solidFill>
                <a:latin typeface="Inter"/>
              </a:rPr>
              <a:t>The initial name written in plain English is much simpler.</a:t>
            </a:r>
          </a:p>
          <a:p>
            <a:r>
              <a:rPr lang="en-US" sz="1800" dirty="0">
                <a:solidFill>
                  <a:srgbClr val="515151"/>
                </a:solidFill>
                <a:latin typeface="Inter"/>
              </a:rPr>
              <a:t>Don’t include the name of the SUT’s method into the test’s name. So You can decide to rename the method under test and it will have no effect on the SUT’s behavior. On the other hand, if you follow the this naming convention, you’ll have to rename the test. (</a:t>
            </a:r>
            <a:r>
              <a:rPr lang="en-US" sz="1200" b="0" i="0" dirty="0">
                <a:solidFill>
                  <a:srgbClr val="353535"/>
                </a:solidFill>
                <a:effectLst/>
                <a:latin typeface="Helvetica Neue"/>
              </a:rPr>
              <a:t>Vladimir </a:t>
            </a:r>
            <a:r>
              <a:rPr lang="en-US" sz="1200" b="0" i="0" dirty="0" err="1">
                <a:solidFill>
                  <a:srgbClr val="353535"/>
                </a:solidFill>
                <a:effectLst/>
                <a:latin typeface="Helvetica Neue"/>
              </a:rPr>
              <a:t>Khorikov</a:t>
            </a:r>
            <a:r>
              <a:rPr lang="en-US" sz="1200" b="0" i="0" dirty="0">
                <a:solidFill>
                  <a:srgbClr val="353535"/>
                </a:solidFill>
                <a:effectLst/>
                <a:latin typeface="Helvetica Neue"/>
              </a:rPr>
              <a:t>)</a:t>
            </a:r>
            <a:endParaRPr lang="en-US" sz="1800" dirty="0">
              <a:solidFill>
                <a:srgbClr val="515151"/>
              </a:solidFill>
              <a:latin typeface="Inter"/>
            </a:endParaRPr>
          </a:p>
          <a:p>
            <a:r>
              <a:rPr lang="en-US" sz="1800" dirty="0">
                <a:solidFill>
                  <a:srgbClr val="515151"/>
                </a:solidFill>
                <a:latin typeface="Inter"/>
              </a:rPr>
              <a:t>Remember, you don’t test code, you test application behavior. </a:t>
            </a:r>
          </a:p>
          <a:p>
            <a:endParaRPr lang="en-US" dirty="0">
              <a:latin typeface="Inter"/>
            </a:endParaRPr>
          </a:p>
        </p:txBody>
      </p:sp>
      <p:sp>
        <p:nvSpPr>
          <p:cNvPr id="9" name="Rectangle 6">
            <a:extLst>
              <a:ext uri="{FF2B5EF4-FFF2-40B4-BE49-F238E27FC236}">
                <a16:creationId xmlns:a16="http://schemas.microsoft.com/office/drawing/2014/main" id="{86915D3D-0200-6735-56A0-624EF7FEF456}"/>
              </a:ext>
            </a:extLst>
          </p:cNvPr>
          <p:cNvSpPr>
            <a:spLocks noChangeArrowheads="1"/>
          </p:cNvSpPr>
          <p:nvPr/>
        </p:nvSpPr>
        <p:spPr bwMode="auto">
          <a:xfrm>
            <a:off x="0" y="0"/>
            <a:ext cx="12192000" cy="45720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Menlo"/>
              </a:rPr>
              <a:t>public</a:t>
            </a:r>
            <a:r>
              <a:rPr kumimoji="0" lang="en-US" altLang="en-US" sz="1000" b="0" i="0" u="none" strike="noStrike" cap="none" normalizeH="0" baseline="0">
                <a:ln>
                  <a:noFill/>
                </a:ln>
                <a:solidFill>
                  <a:srgbClr val="212529"/>
                </a:solidFill>
                <a:effectLst/>
                <a:latin typeface="Menlo"/>
              </a:rPr>
              <a:t> </a:t>
            </a:r>
            <a:r>
              <a:rPr kumimoji="0" lang="en-US" altLang="en-US" sz="1000" b="0" i="0" u="none" strike="noStrike" cap="none" normalizeH="0" baseline="0">
                <a:ln>
                  <a:noFill/>
                </a:ln>
                <a:solidFill>
                  <a:srgbClr val="0000FF"/>
                </a:solidFill>
                <a:effectLst/>
                <a:latin typeface="Menlo"/>
              </a:rPr>
              <a:t>class</a:t>
            </a:r>
            <a:r>
              <a:rPr kumimoji="0" lang="en-US" altLang="en-US" sz="1000" b="0" i="0" u="none" strike="noStrike" cap="none" normalizeH="0" baseline="0">
                <a:ln>
                  <a:noFill/>
                </a:ln>
                <a:solidFill>
                  <a:srgbClr val="212529"/>
                </a:solidFill>
                <a:effectLst/>
                <a:latin typeface="Menlo"/>
              </a:rPr>
              <a:t> </a:t>
            </a:r>
            <a:r>
              <a:rPr kumimoji="0" lang="en-US" altLang="en-US" sz="1000" b="0" i="0" u="none" strike="noStrike" cap="none" normalizeH="0" baseline="0">
                <a:ln>
                  <a:noFill/>
                </a:ln>
                <a:solidFill>
                  <a:srgbClr val="2B91AF"/>
                </a:solidFill>
                <a:effectLst/>
                <a:latin typeface="Menlo"/>
              </a:rPr>
              <a:t>CalculatorTests</a:t>
            </a:r>
            <a:r>
              <a:rPr kumimoji="0" lang="en-US" altLang="en-US" sz="1000" b="0" i="0" u="none" strike="noStrike" cap="none" normalizeH="0" baseline="0">
                <a:ln>
                  <a:noFill/>
                </a:ln>
                <a:solidFill>
                  <a:srgbClr val="212529"/>
                </a:solidFill>
                <a:effectLst/>
                <a:latin typeface="Menlo"/>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600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D09E-2392-D922-239E-AD935F3E1CD5}"/>
              </a:ext>
            </a:extLst>
          </p:cNvPr>
          <p:cNvSpPr>
            <a:spLocks noGrp="1"/>
          </p:cNvSpPr>
          <p:nvPr>
            <p:ph type="title"/>
          </p:nvPr>
        </p:nvSpPr>
        <p:spPr/>
        <p:txBody>
          <a:bodyPr/>
          <a:lstStyle/>
          <a:p>
            <a:r>
              <a:rPr lang="en-US" b="1" dirty="0">
                <a:solidFill>
                  <a:srgbClr val="7030A0"/>
                </a:solidFill>
                <a:latin typeface="Inter"/>
              </a:rPr>
              <a:t>Unit Test Naming Conventions (2)</a:t>
            </a:r>
            <a:endParaRPr lang="en-US" dirty="0"/>
          </a:p>
        </p:txBody>
      </p:sp>
      <p:sp>
        <p:nvSpPr>
          <p:cNvPr id="3" name="Content Placeholder 2">
            <a:extLst>
              <a:ext uri="{FF2B5EF4-FFF2-40B4-BE49-F238E27FC236}">
                <a16:creationId xmlns:a16="http://schemas.microsoft.com/office/drawing/2014/main" id="{4DBECC50-9079-297D-EAE5-EDFF5811C339}"/>
              </a:ext>
            </a:extLst>
          </p:cNvPr>
          <p:cNvSpPr>
            <a:spLocks noGrp="1"/>
          </p:cNvSpPr>
          <p:nvPr>
            <p:ph idx="1"/>
          </p:nvPr>
        </p:nvSpPr>
        <p:spPr/>
        <p:txBody>
          <a:bodyPr>
            <a:normAutofit/>
          </a:bodyPr>
          <a:lstStyle/>
          <a:p>
            <a:pPr marL="0" indent="0">
              <a:buNone/>
            </a:pPr>
            <a:r>
              <a:rPr lang="en-US" sz="2400" b="1" i="0" dirty="0">
                <a:solidFill>
                  <a:srgbClr val="313131"/>
                </a:solidFill>
                <a:effectLst/>
                <a:latin typeface="Inter"/>
              </a:rPr>
              <a:t>Plain English sentence</a:t>
            </a:r>
          </a:p>
          <a:p>
            <a:pPr>
              <a:buFont typeface="Wingdings" panose="05000000000000000000" pitchFamily="2" charset="2"/>
              <a:buChar char="ü"/>
            </a:pPr>
            <a:r>
              <a:rPr lang="en-US" sz="2400" b="0" i="0" dirty="0">
                <a:solidFill>
                  <a:srgbClr val="515151"/>
                </a:solidFill>
                <a:effectLst/>
                <a:latin typeface="Inter"/>
              </a:rPr>
              <a:t>This convention uses sentences in plain English for test names.  </a:t>
            </a:r>
          </a:p>
          <a:p>
            <a:pPr>
              <a:buFont typeface="Wingdings" panose="05000000000000000000" pitchFamily="2" charset="2"/>
              <a:buChar char="ü"/>
            </a:pPr>
            <a:r>
              <a:rPr lang="en-US" sz="2400" b="0" i="0" dirty="0">
                <a:solidFill>
                  <a:srgbClr val="515151"/>
                </a:solidFill>
                <a:effectLst/>
                <a:latin typeface="Inter"/>
              </a:rPr>
              <a:t>We describe in a sentence what we’re testing in a language easy to understand, even for non-programmers. </a:t>
            </a:r>
          </a:p>
          <a:p>
            <a:pPr>
              <a:buFont typeface="Wingdings" panose="05000000000000000000" pitchFamily="2" charset="2"/>
              <a:buChar char="ü"/>
            </a:pPr>
            <a:r>
              <a:rPr lang="en-US" sz="2400" b="0" i="0" dirty="0">
                <a:solidFill>
                  <a:srgbClr val="515151"/>
                </a:solidFill>
                <a:effectLst/>
                <a:latin typeface="Inter"/>
              </a:rPr>
              <a:t>For more readability, we separate each word in our sentence with </a:t>
            </a:r>
            <a:r>
              <a:rPr lang="en-US" sz="2400" b="0" i="0" u="sng" dirty="0">
                <a:solidFill>
                  <a:srgbClr val="515151"/>
                </a:solidFill>
                <a:effectLst/>
                <a:latin typeface="Inter"/>
              </a:rPr>
              <a:t>underscores</a:t>
            </a:r>
            <a:r>
              <a:rPr lang="en-US" sz="2400" b="0" i="0" dirty="0">
                <a:solidFill>
                  <a:srgbClr val="515151"/>
                </a:solidFill>
                <a:effectLst/>
                <a:latin typeface="Inter"/>
              </a:rPr>
              <a:t>.</a:t>
            </a:r>
          </a:p>
          <a:p>
            <a:pPr marL="0" indent="0">
              <a:buNone/>
            </a:pPr>
            <a:r>
              <a:rPr lang="en-US" sz="1800" b="0" i="0" dirty="0">
                <a:solidFill>
                  <a:srgbClr val="515151"/>
                </a:solidFill>
                <a:effectLst/>
                <a:latin typeface="Inter"/>
              </a:rPr>
              <a:t>You could read more about this convention in </a:t>
            </a:r>
            <a:r>
              <a:rPr lang="en-US" sz="1800" b="0" i="0" u="none" strike="noStrike" dirty="0">
                <a:solidFill>
                  <a:srgbClr val="268BD2"/>
                </a:solidFill>
                <a:effectLst/>
                <a:latin typeface="Inter"/>
                <a:hlinkClick r:id="rId2"/>
              </a:rPr>
              <a:t>Vladimir </a:t>
            </a:r>
            <a:r>
              <a:rPr lang="en-US" sz="1800" b="0" i="0" u="none" strike="noStrike" dirty="0" err="1">
                <a:solidFill>
                  <a:srgbClr val="268BD2"/>
                </a:solidFill>
                <a:effectLst/>
                <a:latin typeface="Inter"/>
                <a:hlinkClick r:id="rId2"/>
              </a:rPr>
              <a:t>Khorikov’s</a:t>
            </a:r>
            <a:r>
              <a:rPr lang="en-US" sz="1800" b="0" i="0" u="none" strike="noStrike" dirty="0">
                <a:solidFill>
                  <a:srgbClr val="268BD2"/>
                </a:solidFill>
                <a:effectLst/>
                <a:latin typeface="Inter"/>
                <a:hlinkClick r:id="rId2"/>
              </a:rPr>
              <a:t> You are naming your tests wrong!</a:t>
            </a:r>
            <a:endParaRPr lang="en-US" sz="1800" b="1" i="0" dirty="0">
              <a:solidFill>
                <a:srgbClr val="313131"/>
              </a:solidFill>
              <a:effectLst/>
              <a:latin typeface="Inter"/>
            </a:endParaRPr>
          </a:p>
          <a:p>
            <a:endParaRPr lang="en-US" sz="2400" dirty="0">
              <a:latin typeface="Inter"/>
            </a:endParaRPr>
          </a:p>
        </p:txBody>
      </p:sp>
    </p:spTree>
    <p:extLst>
      <p:ext uri="{BB962C8B-B14F-4D97-AF65-F5344CB8AC3E}">
        <p14:creationId xmlns:p14="http://schemas.microsoft.com/office/powerpoint/2010/main" val="1522448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9B57-EC20-ABC6-3471-7A7D71DD31C3}"/>
              </a:ext>
            </a:extLst>
          </p:cNvPr>
          <p:cNvSpPr>
            <a:spLocks noGrp="1"/>
          </p:cNvSpPr>
          <p:nvPr>
            <p:ph type="title"/>
          </p:nvPr>
        </p:nvSpPr>
        <p:spPr/>
        <p:txBody>
          <a:bodyPr/>
          <a:lstStyle/>
          <a:p>
            <a:r>
              <a:rPr lang="en-US" b="1" dirty="0">
                <a:solidFill>
                  <a:srgbClr val="7030A0"/>
                </a:solidFill>
                <a:latin typeface="Inter"/>
              </a:rPr>
              <a:t>Unit Test Naming Conventions (3)</a:t>
            </a:r>
            <a:endParaRPr lang="en-US" dirty="0"/>
          </a:p>
        </p:txBody>
      </p:sp>
      <p:sp>
        <p:nvSpPr>
          <p:cNvPr id="3" name="Content Placeholder 2">
            <a:extLst>
              <a:ext uri="{FF2B5EF4-FFF2-40B4-BE49-F238E27FC236}">
                <a16:creationId xmlns:a16="http://schemas.microsoft.com/office/drawing/2014/main" id="{760944E6-00DB-B8ED-AA34-C7B6FE4D2757}"/>
              </a:ext>
            </a:extLst>
          </p:cNvPr>
          <p:cNvSpPr>
            <a:spLocks noGrp="1"/>
          </p:cNvSpPr>
          <p:nvPr>
            <p:ph idx="1"/>
          </p:nvPr>
        </p:nvSpPr>
        <p:spPr/>
        <p:txBody>
          <a:bodyPr>
            <a:normAutofit fontScale="92500" lnSpcReduction="10000"/>
          </a:bodyPr>
          <a:lstStyle/>
          <a:p>
            <a:pPr marL="0" indent="0">
              <a:buNone/>
            </a:pPr>
            <a:r>
              <a:rPr lang="en-US" b="1" i="0" dirty="0">
                <a:solidFill>
                  <a:srgbClr val="313131"/>
                </a:solidFill>
                <a:effectLst/>
                <a:latin typeface="Inter"/>
              </a:rPr>
              <a:t> A sentence from classes and methods names</a:t>
            </a:r>
          </a:p>
          <a:p>
            <a:pPr marL="0" indent="0">
              <a:buNone/>
            </a:pPr>
            <a:r>
              <a:rPr lang="en-US" b="0" i="0" dirty="0">
                <a:solidFill>
                  <a:srgbClr val="515151"/>
                </a:solidFill>
                <a:effectLst/>
                <a:latin typeface="Inter"/>
              </a:rPr>
              <a:t>This naming convention uses sentences in plain English too. In this case, class names will act as the subject of our sentences and method names as the verb and the complement. We write units of work or entry points in class names and expected results in method names.</a:t>
            </a:r>
          </a:p>
          <a:p>
            <a:pPr marL="0" indent="0">
              <a:buNone/>
            </a:pPr>
            <a:r>
              <a:rPr lang="en-US" b="0" i="0" dirty="0">
                <a:solidFill>
                  <a:srgbClr val="515151"/>
                </a:solidFill>
                <a:effectLst/>
                <a:latin typeface="Inter"/>
              </a:rPr>
              <a:t>Also, we can split different scenarios into separate classes. </a:t>
            </a:r>
          </a:p>
          <a:p>
            <a:pPr marL="0" indent="0">
              <a:buNone/>
            </a:pPr>
            <a:r>
              <a:rPr lang="en-US" dirty="0">
                <a:solidFill>
                  <a:srgbClr val="515151"/>
                </a:solidFill>
                <a:latin typeface="Inter"/>
              </a:rPr>
              <a:t>In the class names, we add the keyword Given followed by the scenario under test.</a:t>
            </a:r>
          </a:p>
          <a:p>
            <a:pPr marL="0" indent="0">
              <a:buNone/>
            </a:pPr>
            <a:r>
              <a:rPr lang="en-US" b="0" i="0" dirty="0">
                <a:solidFill>
                  <a:srgbClr val="515151"/>
                </a:solidFill>
                <a:effectLst/>
                <a:latin typeface="Inter"/>
              </a:rPr>
              <a:t>With this convention, we can read our test names like complete sentences in the “Test Explorer” menu.</a:t>
            </a:r>
          </a:p>
          <a:p>
            <a:pPr marL="0" indent="0">
              <a:buNone/>
            </a:pPr>
            <a:r>
              <a:rPr lang="en-US" sz="2200" b="0" i="0" dirty="0">
                <a:solidFill>
                  <a:srgbClr val="515151"/>
                </a:solidFill>
                <a:effectLst/>
                <a:latin typeface="Inter"/>
              </a:rPr>
              <a:t>You can read more about this convention in </a:t>
            </a:r>
            <a:r>
              <a:rPr lang="en-US" sz="2200" b="0" i="0" u="none" strike="noStrike" dirty="0" err="1">
                <a:solidFill>
                  <a:srgbClr val="268BD2"/>
                </a:solidFill>
                <a:effectLst/>
                <a:latin typeface="Inter"/>
                <a:hlinkClick r:id="rId2"/>
              </a:rPr>
              <a:t>ardalis</a:t>
            </a:r>
            <a:r>
              <a:rPr lang="en-US" sz="2200" b="0" i="0" u="none" strike="noStrike" dirty="0">
                <a:solidFill>
                  <a:srgbClr val="268BD2"/>
                </a:solidFill>
                <a:effectLst/>
                <a:latin typeface="Inter"/>
                <a:hlinkClick r:id="rId2"/>
              </a:rPr>
              <a:t>’ Unit Test Naming Convention</a:t>
            </a:r>
            <a:endParaRPr lang="en-US" sz="2200" dirty="0">
              <a:solidFill>
                <a:srgbClr val="515151"/>
              </a:solidFill>
              <a:latin typeface="Inter"/>
            </a:endParaRPr>
          </a:p>
          <a:p>
            <a:endParaRPr lang="en-US" dirty="0">
              <a:latin typeface="Inter"/>
            </a:endParaRPr>
          </a:p>
        </p:txBody>
      </p:sp>
    </p:spTree>
    <p:extLst>
      <p:ext uri="{BB962C8B-B14F-4D97-AF65-F5344CB8AC3E}">
        <p14:creationId xmlns:p14="http://schemas.microsoft.com/office/powerpoint/2010/main" val="3792152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8B85-0240-C79E-CAB0-0B4852AB5134}"/>
              </a:ext>
            </a:extLst>
          </p:cNvPr>
          <p:cNvSpPr>
            <a:spLocks noGrp="1"/>
          </p:cNvSpPr>
          <p:nvPr>
            <p:ph type="title"/>
          </p:nvPr>
        </p:nvSpPr>
        <p:spPr/>
        <p:txBody>
          <a:bodyPr/>
          <a:lstStyle/>
          <a:p>
            <a:r>
              <a:rPr lang="en-US" b="1" dirty="0">
                <a:solidFill>
                  <a:srgbClr val="7030A0"/>
                </a:solidFill>
                <a:latin typeface="Inter"/>
              </a:rPr>
              <a:t>Unit Test Naming Conventions (4)</a:t>
            </a:r>
            <a:endParaRPr lang="en-US" dirty="0"/>
          </a:p>
        </p:txBody>
      </p:sp>
      <p:sp>
        <p:nvSpPr>
          <p:cNvPr id="3" name="Content Placeholder 2">
            <a:extLst>
              <a:ext uri="{FF2B5EF4-FFF2-40B4-BE49-F238E27FC236}">
                <a16:creationId xmlns:a16="http://schemas.microsoft.com/office/drawing/2014/main" id="{5B894B5E-11AE-D19F-6149-C232D0BA0FB1}"/>
              </a:ext>
            </a:extLst>
          </p:cNvPr>
          <p:cNvSpPr>
            <a:spLocks noGrp="1"/>
          </p:cNvSpPr>
          <p:nvPr>
            <p:ph idx="1"/>
          </p:nvPr>
        </p:nvSpPr>
        <p:spPr/>
        <p:txBody>
          <a:bodyPr/>
          <a:lstStyle/>
          <a:p>
            <a:pPr marL="0" indent="0">
              <a:buNone/>
            </a:pPr>
            <a:r>
              <a:rPr lang="en-US" b="1" i="0" dirty="0">
                <a:solidFill>
                  <a:srgbClr val="313131"/>
                </a:solidFill>
                <a:effectLst/>
                <a:latin typeface="Inter"/>
              </a:rPr>
              <a:t>Nested classes and methods</a:t>
            </a:r>
          </a:p>
          <a:p>
            <a:pPr marL="0" indent="0">
              <a:buNone/>
            </a:pPr>
            <a:r>
              <a:rPr lang="en-US" b="0" i="0" dirty="0">
                <a:solidFill>
                  <a:srgbClr val="515151"/>
                </a:solidFill>
                <a:effectLst/>
                <a:latin typeface="Inter"/>
              </a:rPr>
              <a:t>This last convention uses sentences split into class and method names too. Unlike the previous naming convention, each scenario has its own nested class.</a:t>
            </a:r>
          </a:p>
          <a:p>
            <a:pPr marL="0" indent="0">
              <a:buNone/>
            </a:pPr>
            <a:r>
              <a:rPr lang="en-US" sz="2000" b="0" i="0" dirty="0" err="1">
                <a:solidFill>
                  <a:srgbClr val="515151"/>
                </a:solidFill>
                <a:effectLst/>
                <a:latin typeface="Inter"/>
              </a:rPr>
              <a:t>Kevlin</a:t>
            </a:r>
            <a:r>
              <a:rPr lang="en-US" sz="2000" b="0" i="0" dirty="0">
                <a:solidFill>
                  <a:srgbClr val="515151"/>
                </a:solidFill>
                <a:effectLst/>
                <a:latin typeface="Inter"/>
              </a:rPr>
              <a:t> </a:t>
            </a:r>
            <a:r>
              <a:rPr lang="en-US" sz="2000" b="0" i="0" dirty="0" err="1">
                <a:solidFill>
                  <a:srgbClr val="515151"/>
                </a:solidFill>
                <a:effectLst/>
                <a:latin typeface="Inter"/>
              </a:rPr>
              <a:t>Henney’s</a:t>
            </a:r>
            <a:r>
              <a:rPr lang="en-US" sz="2000" b="0" i="0" dirty="0">
                <a:solidFill>
                  <a:srgbClr val="515151"/>
                </a:solidFill>
                <a:effectLst/>
                <a:latin typeface="Inter"/>
              </a:rPr>
              <a:t> presentation </a:t>
            </a:r>
            <a:r>
              <a:rPr lang="en-US" sz="2000" b="0" i="0" u="none" strike="noStrike" dirty="0">
                <a:solidFill>
                  <a:srgbClr val="268BD2"/>
                </a:solidFill>
                <a:effectLst/>
                <a:latin typeface="Inter"/>
                <a:hlinkClick r:id="rId2"/>
              </a:rPr>
              <a:t>Structure and Interpretation of Test Cases</a:t>
            </a:r>
            <a:r>
              <a:rPr lang="en-US" sz="2000" b="0" i="0" dirty="0">
                <a:solidFill>
                  <a:srgbClr val="515151"/>
                </a:solidFill>
                <a:effectLst/>
                <a:latin typeface="Inter"/>
              </a:rPr>
              <a:t>.</a:t>
            </a:r>
            <a:endParaRPr lang="en-US" sz="2000" dirty="0">
              <a:latin typeface="Inter"/>
            </a:endParaRPr>
          </a:p>
        </p:txBody>
      </p:sp>
    </p:spTree>
    <p:extLst>
      <p:ext uri="{BB962C8B-B14F-4D97-AF65-F5344CB8AC3E}">
        <p14:creationId xmlns:p14="http://schemas.microsoft.com/office/powerpoint/2010/main" val="4108401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FBDF-2C92-A4F0-E22B-17ABCDDB9DA5}"/>
              </a:ext>
            </a:extLst>
          </p:cNvPr>
          <p:cNvSpPr>
            <a:spLocks noGrp="1"/>
          </p:cNvSpPr>
          <p:nvPr>
            <p:ph type="title"/>
          </p:nvPr>
        </p:nvSpPr>
        <p:spPr/>
        <p:txBody>
          <a:bodyPr/>
          <a:lstStyle/>
          <a:p>
            <a:r>
              <a:rPr lang="en-US" b="1" dirty="0">
                <a:latin typeface="Inter"/>
              </a:rPr>
              <a:t>Test Code Characteristics</a:t>
            </a:r>
          </a:p>
        </p:txBody>
      </p:sp>
      <p:sp>
        <p:nvSpPr>
          <p:cNvPr id="3" name="Content Placeholder 2">
            <a:extLst>
              <a:ext uri="{FF2B5EF4-FFF2-40B4-BE49-F238E27FC236}">
                <a16:creationId xmlns:a16="http://schemas.microsoft.com/office/drawing/2014/main" id="{142618E5-B2A8-BF16-3852-78D7AB3FCBCB}"/>
              </a:ext>
            </a:extLst>
          </p:cNvPr>
          <p:cNvSpPr>
            <a:spLocks noGrp="1"/>
          </p:cNvSpPr>
          <p:nvPr>
            <p:ph idx="1"/>
          </p:nvPr>
        </p:nvSpPr>
        <p:spPr/>
        <p:txBody>
          <a:bodyPr/>
          <a:lstStyle/>
          <a:p>
            <a:r>
              <a:rPr lang="en-US" b="0" i="0" dirty="0">
                <a:solidFill>
                  <a:srgbClr val="242424"/>
                </a:solidFill>
                <a:effectLst/>
                <a:latin typeface="Inter"/>
              </a:rPr>
              <a:t>Your test code should respect most, if not all, rules of production code. It should avoid meaningless magic numbers, should avoid violating principles like DRY, YAGNI, SRP and KISS.</a:t>
            </a:r>
          </a:p>
          <a:p>
            <a:r>
              <a:rPr lang="en-US" b="0" i="0" dirty="0">
                <a:solidFill>
                  <a:srgbClr val="242424"/>
                </a:solidFill>
                <a:effectLst/>
                <a:latin typeface="source-serif-pro"/>
              </a:rPr>
              <a:t>Test code, in the same way as production code, is supposed to be clean and self-explanatory.</a:t>
            </a:r>
          </a:p>
          <a:p>
            <a:r>
              <a:rPr lang="en-US" b="0" i="0" dirty="0">
                <a:solidFill>
                  <a:srgbClr val="242424"/>
                </a:solidFill>
                <a:effectLst/>
                <a:latin typeface="source-serif-pro"/>
              </a:rPr>
              <a:t>You can still have a clear distinction of the three steps(Arrange-Act-Assert) by using spaces and indentation.</a:t>
            </a:r>
            <a:endParaRPr lang="en-US" dirty="0">
              <a:latin typeface="Inter"/>
            </a:endParaRPr>
          </a:p>
        </p:txBody>
      </p:sp>
    </p:spTree>
    <p:extLst>
      <p:ext uri="{BB962C8B-B14F-4D97-AF65-F5344CB8AC3E}">
        <p14:creationId xmlns:p14="http://schemas.microsoft.com/office/powerpoint/2010/main" val="554300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DF3F-B5CE-16A4-6B93-E9DF0F47ED93}"/>
              </a:ext>
            </a:extLst>
          </p:cNvPr>
          <p:cNvSpPr>
            <a:spLocks noGrp="1"/>
          </p:cNvSpPr>
          <p:nvPr>
            <p:ph type="title"/>
          </p:nvPr>
        </p:nvSpPr>
        <p:spPr/>
        <p:txBody>
          <a:bodyPr/>
          <a:lstStyle/>
          <a:p>
            <a:r>
              <a:rPr lang="en-US" b="1" dirty="0">
                <a:latin typeface="Inter"/>
              </a:rPr>
              <a:t>TDD Pros</a:t>
            </a:r>
          </a:p>
        </p:txBody>
      </p:sp>
      <p:sp>
        <p:nvSpPr>
          <p:cNvPr id="3" name="Content Placeholder 2">
            <a:extLst>
              <a:ext uri="{FF2B5EF4-FFF2-40B4-BE49-F238E27FC236}">
                <a16:creationId xmlns:a16="http://schemas.microsoft.com/office/drawing/2014/main" id="{42AF1C40-7F99-1B9F-A9E7-B3F391546550}"/>
              </a:ext>
            </a:extLst>
          </p:cNvPr>
          <p:cNvSpPr>
            <a:spLocks noGrp="1"/>
          </p:cNvSpPr>
          <p:nvPr>
            <p:ph idx="1"/>
          </p:nvPr>
        </p:nvSpPr>
        <p:spPr/>
        <p:txBody>
          <a:bodyPr>
            <a:normAutofit/>
          </a:bodyPr>
          <a:lstStyle/>
          <a:p>
            <a:r>
              <a:rPr lang="en-US" sz="1800" dirty="0">
                <a:latin typeface="Inter"/>
              </a:rPr>
              <a:t>Faster Development Cycles That result int more innovative code</a:t>
            </a:r>
          </a:p>
          <a:p>
            <a:r>
              <a:rPr lang="en-US" sz="1800" dirty="0">
                <a:latin typeface="Inter"/>
              </a:rPr>
              <a:t>Having a suite of automated test cases to make sure no new bugs have been introduced</a:t>
            </a:r>
          </a:p>
          <a:p>
            <a:r>
              <a:rPr lang="en-US" sz="1800" dirty="0">
                <a:latin typeface="Inter"/>
              </a:rPr>
              <a:t>Easier automation through CI/CD. Run the tests quickly and deploy the changes</a:t>
            </a:r>
          </a:p>
          <a:p>
            <a:r>
              <a:rPr lang="en-US" sz="1800" dirty="0">
                <a:latin typeface="Inter"/>
              </a:rPr>
              <a:t>Less documentation dependent</a:t>
            </a:r>
          </a:p>
          <a:p>
            <a:r>
              <a:rPr lang="en-US" sz="1800" dirty="0">
                <a:latin typeface="Inter"/>
              </a:rPr>
              <a:t>It also aids knowledge sharing , thereby making the team more effective overall</a:t>
            </a:r>
          </a:p>
          <a:p>
            <a:r>
              <a:rPr lang="en-US" sz="1800" dirty="0">
                <a:latin typeface="Inter"/>
              </a:rPr>
              <a:t>Make your code more flexible and extensible</a:t>
            </a:r>
          </a:p>
          <a:p>
            <a:r>
              <a:rPr lang="en-US" sz="1800" dirty="0">
                <a:latin typeface="Inter"/>
              </a:rPr>
              <a:t>The code can be refactored on </a:t>
            </a:r>
            <a:r>
              <a:rPr lang="en-US" sz="1800" i="1" u="sng" dirty="0">
                <a:solidFill>
                  <a:srgbClr val="FF0000"/>
                </a:solidFill>
                <a:latin typeface="Inter"/>
              </a:rPr>
              <a:t>moved with minimal risk of introducing bugs</a:t>
            </a:r>
          </a:p>
          <a:p>
            <a:r>
              <a:rPr lang="en-US" sz="1800" dirty="0">
                <a:latin typeface="Inter"/>
              </a:rPr>
              <a:t>Refactored code will force the developer(s) to think about “how” the code will be used and make it more reusable. This results in better design decisions for the development process, producing more maintainable code</a:t>
            </a:r>
          </a:p>
          <a:p>
            <a:r>
              <a:rPr lang="en-US" sz="1800" dirty="0">
                <a:latin typeface="Inter"/>
              </a:rPr>
              <a:t> It also allows one to write a smaller piece of code focusing on single responsibility rather than monolithic procedures with multiple responsibilities</a:t>
            </a:r>
          </a:p>
          <a:p>
            <a:endParaRPr lang="en-US" sz="1800" i="1" dirty="0">
              <a:latin typeface="Inter"/>
            </a:endParaRPr>
          </a:p>
        </p:txBody>
      </p:sp>
    </p:spTree>
    <p:extLst>
      <p:ext uri="{BB962C8B-B14F-4D97-AF65-F5344CB8AC3E}">
        <p14:creationId xmlns:p14="http://schemas.microsoft.com/office/powerpoint/2010/main" val="2590073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2DF6-F0C8-301C-A7ED-BDD7D60C6A30}"/>
              </a:ext>
            </a:extLst>
          </p:cNvPr>
          <p:cNvSpPr>
            <a:spLocks noGrp="1"/>
          </p:cNvSpPr>
          <p:nvPr>
            <p:ph type="title"/>
          </p:nvPr>
        </p:nvSpPr>
        <p:spPr/>
        <p:txBody>
          <a:bodyPr/>
          <a:lstStyle/>
          <a:p>
            <a:r>
              <a:rPr lang="en-US" b="1" dirty="0">
                <a:latin typeface="Inter"/>
              </a:rPr>
              <a:t>Importance Of Failure</a:t>
            </a:r>
          </a:p>
        </p:txBody>
      </p:sp>
      <p:sp>
        <p:nvSpPr>
          <p:cNvPr id="3" name="Content Placeholder 2">
            <a:extLst>
              <a:ext uri="{FF2B5EF4-FFF2-40B4-BE49-F238E27FC236}">
                <a16:creationId xmlns:a16="http://schemas.microsoft.com/office/drawing/2014/main" id="{8841F669-A951-7E42-0D1D-9AB6B0A39DC3}"/>
              </a:ext>
            </a:extLst>
          </p:cNvPr>
          <p:cNvSpPr>
            <a:spLocks noGrp="1"/>
          </p:cNvSpPr>
          <p:nvPr>
            <p:ph idx="1"/>
          </p:nvPr>
        </p:nvSpPr>
        <p:spPr/>
        <p:txBody>
          <a:bodyPr>
            <a:normAutofit/>
          </a:bodyPr>
          <a:lstStyle/>
          <a:p>
            <a:pPr marL="0" indent="0" algn="l">
              <a:buNone/>
            </a:pPr>
            <a:r>
              <a:rPr lang="en-US" b="0" i="0" dirty="0">
                <a:solidFill>
                  <a:srgbClr val="242424"/>
                </a:solidFill>
                <a:effectLst/>
                <a:latin typeface="Inter"/>
              </a:rPr>
              <a:t>Failing test cases can provide very important feedback. Some of the important characteristics of failures in TDD are:</a:t>
            </a:r>
          </a:p>
          <a:p>
            <a:pPr algn="l"/>
            <a:r>
              <a:rPr lang="en-US" sz="2000" b="0" i="0" dirty="0">
                <a:solidFill>
                  <a:srgbClr val="242424"/>
                </a:solidFill>
                <a:effectLst/>
                <a:latin typeface="Inter"/>
              </a:rPr>
              <a:t>A failing test is the road to a passing test</a:t>
            </a:r>
          </a:p>
          <a:p>
            <a:pPr algn="l"/>
            <a:r>
              <a:rPr lang="en-US" sz="2000" b="0" i="0" dirty="0">
                <a:solidFill>
                  <a:srgbClr val="242424"/>
                </a:solidFill>
                <a:effectLst/>
                <a:latin typeface="Inter"/>
              </a:rPr>
              <a:t>A failing test provides a safety net</a:t>
            </a:r>
          </a:p>
          <a:p>
            <a:pPr algn="l"/>
            <a:r>
              <a:rPr lang="en-US" sz="2000" b="0" i="0" dirty="0">
                <a:solidFill>
                  <a:srgbClr val="242424"/>
                </a:solidFill>
                <a:effectLst/>
                <a:latin typeface="Inter"/>
              </a:rPr>
              <a:t>A failing test gives us assurance</a:t>
            </a:r>
          </a:p>
          <a:p>
            <a:pPr algn="l"/>
            <a:r>
              <a:rPr lang="en-US" sz="2000" b="0" i="0" dirty="0">
                <a:solidFill>
                  <a:srgbClr val="242424"/>
                </a:solidFill>
                <a:effectLst/>
                <a:latin typeface="Inter"/>
              </a:rPr>
              <a:t>A failing test provides vital information</a:t>
            </a:r>
          </a:p>
          <a:p>
            <a:endParaRPr lang="en-US" dirty="0">
              <a:latin typeface="Inter"/>
            </a:endParaRPr>
          </a:p>
          <a:p>
            <a:pPr marL="0" indent="0">
              <a:buNone/>
            </a:pPr>
            <a:r>
              <a:rPr lang="en-US" dirty="0">
                <a:latin typeface="Inter"/>
              </a:rPr>
              <a:t>Note: A failing test should assert just one failing test case. When you assert two failures in a test method , the assertion may become invalid because of the order in which the variables are checked.</a:t>
            </a:r>
          </a:p>
        </p:txBody>
      </p:sp>
    </p:spTree>
    <p:extLst>
      <p:ext uri="{BB962C8B-B14F-4D97-AF65-F5344CB8AC3E}">
        <p14:creationId xmlns:p14="http://schemas.microsoft.com/office/powerpoint/2010/main" val="1580482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1128-9065-C53D-DC7C-49E90C7E8E7A}"/>
              </a:ext>
            </a:extLst>
          </p:cNvPr>
          <p:cNvSpPr>
            <a:spLocks noGrp="1"/>
          </p:cNvSpPr>
          <p:nvPr>
            <p:ph type="title"/>
          </p:nvPr>
        </p:nvSpPr>
        <p:spPr/>
        <p:txBody>
          <a:bodyPr/>
          <a:lstStyle/>
          <a:p>
            <a:r>
              <a:rPr lang="en-US" b="1" dirty="0">
                <a:latin typeface="Inter"/>
              </a:rPr>
              <a:t>Common Pitfalls</a:t>
            </a:r>
          </a:p>
        </p:txBody>
      </p:sp>
      <p:sp>
        <p:nvSpPr>
          <p:cNvPr id="3" name="Content Placeholder 2">
            <a:extLst>
              <a:ext uri="{FF2B5EF4-FFF2-40B4-BE49-F238E27FC236}">
                <a16:creationId xmlns:a16="http://schemas.microsoft.com/office/drawing/2014/main" id="{99F685A2-20F0-9C3B-3C03-679E1E22D185}"/>
              </a:ext>
            </a:extLst>
          </p:cNvPr>
          <p:cNvSpPr>
            <a:spLocks noGrp="1"/>
          </p:cNvSpPr>
          <p:nvPr>
            <p:ph idx="1"/>
          </p:nvPr>
        </p:nvSpPr>
        <p:spPr/>
        <p:txBody>
          <a:bodyPr/>
          <a:lstStyle/>
          <a:p>
            <a:pPr marL="0" indent="0">
              <a:buNone/>
            </a:pPr>
            <a:r>
              <a:rPr lang="en-US" b="0" i="0" dirty="0">
                <a:solidFill>
                  <a:srgbClr val="242424"/>
                </a:solidFill>
                <a:effectLst/>
                <a:latin typeface="Inter"/>
              </a:rPr>
              <a:t>Test cases should be run and successfully executed before new ones are added. </a:t>
            </a:r>
          </a:p>
          <a:p>
            <a:pPr marL="0" indent="0">
              <a:buNone/>
            </a:pPr>
            <a:r>
              <a:rPr lang="en-US" b="0" i="0" dirty="0">
                <a:solidFill>
                  <a:srgbClr val="242424"/>
                </a:solidFill>
                <a:effectLst/>
                <a:latin typeface="Inter"/>
              </a:rPr>
              <a:t>All new test cases should be written with requirements in mind; they should not be written if </a:t>
            </a:r>
            <a:r>
              <a:rPr lang="en-US" b="0" i="0" u="sng" dirty="0">
                <a:solidFill>
                  <a:srgbClr val="242424"/>
                </a:solidFill>
                <a:effectLst/>
                <a:latin typeface="Inter"/>
              </a:rPr>
              <a:t>they’re not needed</a:t>
            </a:r>
            <a:r>
              <a:rPr lang="en-US" b="0" i="0" dirty="0">
                <a:solidFill>
                  <a:srgbClr val="242424"/>
                </a:solidFill>
                <a:effectLst/>
                <a:latin typeface="Inter"/>
              </a:rPr>
              <a:t>. </a:t>
            </a:r>
          </a:p>
          <a:p>
            <a:pPr marL="0" indent="0">
              <a:buNone/>
            </a:pPr>
            <a:r>
              <a:rPr lang="en-US" b="0" i="0" dirty="0">
                <a:solidFill>
                  <a:srgbClr val="242424"/>
                </a:solidFill>
                <a:effectLst/>
                <a:latin typeface="Inter"/>
              </a:rPr>
              <a:t>Some of the common pitfalls to avoid when writing test cases are:</a:t>
            </a:r>
          </a:p>
          <a:p>
            <a:pPr algn="l"/>
            <a:r>
              <a:rPr lang="en-US" sz="2000" b="0" i="0" dirty="0">
                <a:solidFill>
                  <a:srgbClr val="242424"/>
                </a:solidFill>
                <a:effectLst/>
                <a:latin typeface="Inter"/>
              </a:rPr>
              <a:t>Forgetting to run tests frequently</a:t>
            </a:r>
          </a:p>
          <a:p>
            <a:pPr algn="l"/>
            <a:r>
              <a:rPr lang="en-US" sz="2000" b="0" i="0" dirty="0">
                <a:solidFill>
                  <a:srgbClr val="242424"/>
                </a:solidFill>
                <a:effectLst/>
                <a:latin typeface="Inter"/>
              </a:rPr>
              <a:t>Writing too many tests together</a:t>
            </a:r>
          </a:p>
          <a:p>
            <a:pPr algn="l"/>
            <a:r>
              <a:rPr lang="en-US" sz="2000" b="0" i="0" dirty="0">
                <a:solidFill>
                  <a:srgbClr val="242424"/>
                </a:solidFill>
                <a:effectLst/>
                <a:latin typeface="Inter"/>
              </a:rPr>
              <a:t>Writing large or complex tests</a:t>
            </a:r>
          </a:p>
          <a:p>
            <a:pPr algn="l"/>
            <a:r>
              <a:rPr lang="en-US" sz="2000" b="0" i="0" dirty="0">
                <a:solidFill>
                  <a:srgbClr val="242424"/>
                </a:solidFill>
                <a:effectLst/>
                <a:latin typeface="Inter"/>
              </a:rPr>
              <a:t>Writing tests that are missing assertions</a:t>
            </a:r>
          </a:p>
          <a:p>
            <a:pPr marL="0" indent="0">
              <a:buNone/>
            </a:pPr>
            <a:endParaRPr lang="en-US" dirty="0">
              <a:latin typeface="Inter"/>
            </a:endParaRPr>
          </a:p>
        </p:txBody>
      </p:sp>
    </p:spTree>
    <p:extLst>
      <p:ext uri="{BB962C8B-B14F-4D97-AF65-F5344CB8AC3E}">
        <p14:creationId xmlns:p14="http://schemas.microsoft.com/office/powerpoint/2010/main" val="3259499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0EF3-1EA1-FC5F-C0AC-70404A019AB3}"/>
              </a:ext>
            </a:extLst>
          </p:cNvPr>
          <p:cNvSpPr>
            <a:spLocks noGrp="1"/>
          </p:cNvSpPr>
          <p:nvPr>
            <p:ph type="title"/>
          </p:nvPr>
        </p:nvSpPr>
        <p:spPr/>
        <p:txBody>
          <a:bodyPr>
            <a:normAutofit fontScale="90000"/>
          </a:bodyPr>
          <a:lstStyle/>
          <a:p>
            <a:br>
              <a:rPr lang="en-US" b="1" i="0" dirty="0">
                <a:solidFill>
                  <a:srgbClr val="242424"/>
                </a:solidFill>
                <a:effectLst/>
                <a:latin typeface="sohne"/>
              </a:rPr>
            </a:br>
            <a:r>
              <a:rPr lang="en-US" sz="4900" b="1" dirty="0">
                <a:latin typeface="Inter"/>
              </a:rPr>
              <a:t>Closing Thoughts</a:t>
            </a:r>
            <a:br>
              <a:rPr lang="en-US" dirty="0"/>
            </a:br>
            <a:endParaRPr lang="en-US" dirty="0"/>
          </a:p>
        </p:txBody>
      </p:sp>
      <p:sp>
        <p:nvSpPr>
          <p:cNvPr id="3" name="Content Placeholder 2">
            <a:extLst>
              <a:ext uri="{FF2B5EF4-FFF2-40B4-BE49-F238E27FC236}">
                <a16:creationId xmlns:a16="http://schemas.microsoft.com/office/drawing/2014/main" id="{889778AB-DC7A-54AB-0F5C-0011C2028799}"/>
              </a:ext>
            </a:extLst>
          </p:cNvPr>
          <p:cNvSpPr>
            <a:spLocks noGrp="1"/>
          </p:cNvSpPr>
          <p:nvPr>
            <p:ph idx="1"/>
          </p:nvPr>
        </p:nvSpPr>
        <p:spPr/>
        <p:txBody>
          <a:bodyPr>
            <a:normAutofit/>
          </a:bodyPr>
          <a:lstStyle/>
          <a:p>
            <a:pPr marL="0" indent="0">
              <a:buNone/>
            </a:pPr>
            <a:r>
              <a:rPr lang="en-US" sz="2400" b="0" i="0" dirty="0">
                <a:solidFill>
                  <a:srgbClr val="242424"/>
                </a:solidFill>
                <a:effectLst/>
                <a:latin typeface="Inter"/>
              </a:rPr>
              <a:t>It’s easy to get sidetracked and miss out on code optimizations. It’s the developer’s responsibility to take a step back and analyze the code to see if any improvements can be added or not. A few helpful tips to stay on track are:</a:t>
            </a:r>
          </a:p>
          <a:p>
            <a:pPr marL="0" indent="0">
              <a:buNone/>
            </a:pPr>
            <a:endParaRPr lang="en-US" sz="2400" b="0" i="0" dirty="0">
              <a:solidFill>
                <a:srgbClr val="242424"/>
              </a:solidFill>
              <a:effectLst/>
              <a:latin typeface="Inter"/>
            </a:endParaRPr>
          </a:p>
          <a:p>
            <a:pPr algn="l"/>
            <a:r>
              <a:rPr lang="en-US" sz="1800" b="0" i="0" dirty="0">
                <a:solidFill>
                  <a:srgbClr val="242424"/>
                </a:solidFill>
                <a:effectLst/>
                <a:latin typeface="Inter"/>
              </a:rPr>
              <a:t>Make a change, run the test(s) and get the feedback</a:t>
            </a:r>
          </a:p>
          <a:p>
            <a:pPr algn="l"/>
            <a:r>
              <a:rPr lang="en-US" sz="1800" b="0" i="0" dirty="0">
                <a:solidFill>
                  <a:srgbClr val="242424"/>
                </a:solidFill>
                <a:effectLst/>
                <a:latin typeface="Inter"/>
              </a:rPr>
              <a:t>If you get stuck, go back to your last predictable place when you knew exactly what was happening</a:t>
            </a:r>
          </a:p>
          <a:p>
            <a:pPr algn="l"/>
            <a:r>
              <a:rPr lang="en-US" sz="1800" b="0" i="0" dirty="0">
                <a:solidFill>
                  <a:srgbClr val="242424"/>
                </a:solidFill>
                <a:effectLst/>
                <a:latin typeface="Inter"/>
              </a:rPr>
              <a:t>Simplify the logic as much as possible</a:t>
            </a:r>
          </a:p>
          <a:p>
            <a:pPr algn="l"/>
            <a:r>
              <a:rPr lang="en-US" sz="1800" b="0" i="0" dirty="0">
                <a:solidFill>
                  <a:srgbClr val="242424"/>
                </a:solidFill>
                <a:effectLst/>
                <a:latin typeface="Inter"/>
              </a:rPr>
              <a:t>Use the IDE tools to play with language syntax</a:t>
            </a:r>
          </a:p>
          <a:p>
            <a:pPr algn="l"/>
            <a:r>
              <a:rPr lang="en-US" sz="1800" b="0" i="0" dirty="0">
                <a:solidFill>
                  <a:srgbClr val="242424"/>
                </a:solidFill>
                <a:effectLst/>
                <a:latin typeface="Inter"/>
              </a:rPr>
              <a:t>If your pair is stuck, talk to another pair</a:t>
            </a:r>
          </a:p>
          <a:p>
            <a:endParaRPr lang="en-US" dirty="0">
              <a:latin typeface="Inter"/>
            </a:endParaRPr>
          </a:p>
        </p:txBody>
      </p:sp>
    </p:spTree>
    <p:extLst>
      <p:ext uri="{BB962C8B-B14F-4D97-AF65-F5344CB8AC3E}">
        <p14:creationId xmlns:p14="http://schemas.microsoft.com/office/powerpoint/2010/main" val="337091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3139-264C-11CF-2B02-59FE0D9E08AF}"/>
              </a:ext>
            </a:extLst>
          </p:cNvPr>
          <p:cNvSpPr>
            <a:spLocks noGrp="1"/>
          </p:cNvSpPr>
          <p:nvPr>
            <p:ph type="title"/>
          </p:nvPr>
        </p:nvSpPr>
        <p:spPr/>
        <p:txBody>
          <a:bodyPr/>
          <a:lstStyle/>
          <a:p>
            <a:r>
              <a:rPr lang="en-US" b="1" dirty="0">
                <a:solidFill>
                  <a:srgbClr val="242424"/>
                </a:solidFill>
                <a:latin typeface="Inter"/>
              </a:rPr>
              <a:t>Red, Green, Refactor Approach</a:t>
            </a:r>
          </a:p>
        </p:txBody>
      </p:sp>
      <p:sp>
        <p:nvSpPr>
          <p:cNvPr id="3" name="Content Placeholder 2">
            <a:extLst>
              <a:ext uri="{FF2B5EF4-FFF2-40B4-BE49-F238E27FC236}">
                <a16:creationId xmlns:a16="http://schemas.microsoft.com/office/drawing/2014/main" id="{8467E394-E81B-9F88-FCA5-9E1566F5DC27}"/>
              </a:ext>
            </a:extLst>
          </p:cNvPr>
          <p:cNvSpPr>
            <a:spLocks noGrp="1"/>
          </p:cNvSpPr>
          <p:nvPr>
            <p:ph idx="1"/>
          </p:nvPr>
        </p:nvSpPr>
        <p:spPr/>
        <p:txBody>
          <a:bodyPr>
            <a:noAutofit/>
          </a:bodyPr>
          <a:lstStyle/>
          <a:p>
            <a:pPr marL="0" indent="0" algn="l">
              <a:buNone/>
            </a:pPr>
            <a:r>
              <a:rPr lang="en-US" sz="2400" b="0" i="0" dirty="0">
                <a:solidFill>
                  <a:srgbClr val="242424"/>
                </a:solidFill>
                <a:effectLst/>
                <a:latin typeface="Inter"/>
              </a:rPr>
              <a:t>This approach helps developers focus their efforts into three specific phases:</a:t>
            </a:r>
          </a:p>
          <a:p>
            <a:pPr marL="0" indent="0" algn="l">
              <a:buNone/>
            </a:pPr>
            <a:r>
              <a:rPr lang="en-US" sz="1800" b="1" i="0" dirty="0">
                <a:solidFill>
                  <a:srgbClr val="FF0000"/>
                </a:solidFill>
                <a:effectLst/>
                <a:latin typeface="Inter"/>
              </a:rPr>
              <a:t>Red</a:t>
            </a:r>
          </a:p>
          <a:p>
            <a:pPr marL="0" indent="0" algn="l">
              <a:buNone/>
            </a:pPr>
            <a:r>
              <a:rPr lang="en-US" sz="1600" b="0" i="0" dirty="0">
                <a:solidFill>
                  <a:srgbClr val="242424"/>
                </a:solidFill>
                <a:effectLst/>
                <a:latin typeface="Inter"/>
              </a:rPr>
              <a:t>▸ Write test for a behavior to be implemented</a:t>
            </a:r>
          </a:p>
          <a:p>
            <a:pPr marL="0" indent="0" algn="l">
              <a:buNone/>
            </a:pPr>
            <a:r>
              <a:rPr lang="en-US" sz="1600" b="0" i="0" dirty="0">
                <a:solidFill>
                  <a:srgbClr val="242424"/>
                </a:solidFill>
                <a:effectLst/>
                <a:latin typeface="Inter"/>
              </a:rPr>
              <a:t>▸ Analyze the requirements without the implementation</a:t>
            </a:r>
          </a:p>
          <a:p>
            <a:pPr marL="0" indent="0" algn="l">
              <a:buNone/>
            </a:pPr>
            <a:r>
              <a:rPr lang="en-US" sz="1600" b="0" i="0" dirty="0">
                <a:solidFill>
                  <a:srgbClr val="242424"/>
                </a:solidFill>
                <a:effectLst/>
                <a:latin typeface="Inter"/>
              </a:rPr>
              <a:t>▸ Behavior of the interface as </a:t>
            </a:r>
            <a:r>
              <a:rPr lang="en-US" sz="1600" b="0" i="1" dirty="0">
                <a:solidFill>
                  <a:srgbClr val="242424"/>
                </a:solidFill>
                <a:effectLst/>
                <a:latin typeface="Inter"/>
              </a:rPr>
              <a:t>expected</a:t>
            </a:r>
            <a:r>
              <a:rPr lang="en-US" sz="1600" b="0" i="0" dirty="0">
                <a:solidFill>
                  <a:srgbClr val="242424"/>
                </a:solidFill>
                <a:effectLst/>
                <a:latin typeface="Inter"/>
              </a:rPr>
              <a:t> by the caller</a:t>
            </a:r>
          </a:p>
          <a:p>
            <a:pPr marL="0" indent="0" algn="l">
              <a:buNone/>
            </a:pPr>
            <a:r>
              <a:rPr lang="en-US" sz="1600" b="0" i="0" dirty="0">
                <a:solidFill>
                  <a:srgbClr val="242424"/>
                </a:solidFill>
                <a:effectLst/>
                <a:latin typeface="Inter"/>
              </a:rPr>
              <a:t>▸ Should be clean and consumable</a:t>
            </a:r>
          </a:p>
          <a:p>
            <a:pPr marL="0" indent="0" algn="l">
              <a:buNone/>
            </a:pPr>
            <a:r>
              <a:rPr lang="en-US" sz="1800" b="1" i="0" dirty="0">
                <a:solidFill>
                  <a:srgbClr val="00B050"/>
                </a:solidFill>
                <a:effectLst/>
                <a:latin typeface="Inter"/>
              </a:rPr>
              <a:t>Green</a:t>
            </a:r>
          </a:p>
          <a:p>
            <a:pPr marL="0" indent="0" algn="l">
              <a:buNone/>
            </a:pPr>
            <a:r>
              <a:rPr lang="en-US" sz="1600" b="0" i="0" dirty="0">
                <a:solidFill>
                  <a:srgbClr val="242424"/>
                </a:solidFill>
                <a:effectLst/>
                <a:latin typeface="Inter"/>
              </a:rPr>
              <a:t>▸ Write just enough production code to pass the test</a:t>
            </a:r>
          </a:p>
          <a:p>
            <a:pPr marL="0" indent="0" algn="l">
              <a:buNone/>
            </a:pPr>
            <a:r>
              <a:rPr lang="en-US" sz="1600" b="0" i="0" dirty="0">
                <a:solidFill>
                  <a:srgbClr val="242424"/>
                </a:solidFill>
                <a:effectLst/>
                <a:latin typeface="Inter"/>
              </a:rPr>
              <a:t>▸ Don’t worry about algorithms or its performance</a:t>
            </a:r>
          </a:p>
          <a:p>
            <a:pPr marL="0" indent="0" algn="l">
              <a:buNone/>
            </a:pPr>
            <a:r>
              <a:rPr lang="en-US" sz="1600" b="0" i="0" dirty="0">
                <a:solidFill>
                  <a:srgbClr val="242424"/>
                </a:solidFill>
                <a:effectLst/>
                <a:latin typeface="Inter"/>
              </a:rPr>
              <a:t>▸ Less code is better</a:t>
            </a:r>
          </a:p>
          <a:p>
            <a:pPr marL="0" indent="0" algn="l">
              <a:buNone/>
            </a:pPr>
            <a:r>
              <a:rPr lang="en-US" sz="1800" b="1" i="0" dirty="0">
                <a:solidFill>
                  <a:srgbClr val="0070C0"/>
                </a:solidFill>
                <a:effectLst/>
                <a:latin typeface="Inter"/>
              </a:rPr>
              <a:t>Refactor</a:t>
            </a:r>
          </a:p>
          <a:p>
            <a:pPr marL="0" indent="0" algn="l">
              <a:buNone/>
            </a:pPr>
            <a:r>
              <a:rPr lang="en-US" sz="1600" b="0" i="0" dirty="0">
                <a:solidFill>
                  <a:srgbClr val="242424"/>
                </a:solidFill>
                <a:effectLst/>
                <a:latin typeface="Inter"/>
              </a:rPr>
              <a:t>▸ Rework the code to make it more efficient and optimized</a:t>
            </a:r>
          </a:p>
          <a:p>
            <a:pPr marL="0" indent="0">
              <a:buNone/>
            </a:pPr>
            <a:br>
              <a:rPr lang="en-US" sz="1600" dirty="0">
                <a:latin typeface="Inter"/>
              </a:rPr>
            </a:br>
            <a:endParaRPr lang="en-US" sz="1600" dirty="0">
              <a:latin typeface="Inter"/>
            </a:endParaRPr>
          </a:p>
        </p:txBody>
      </p:sp>
      <p:pic>
        <p:nvPicPr>
          <p:cNvPr id="6" name="Picture 5">
            <a:extLst>
              <a:ext uri="{FF2B5EF4-FFF2-40B4-BE49-F238E27FC236}">
                <a16:creationId xmlns:a16="http://schemas.microsoft.com/office/drawing/2014/main" id="{24006F0B-C9D0-199B-C151-B799335A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0" y="2273300"/>
            <a:ext cx="3819525" cy="3819525"/>
          </a:xfrm>
          <a:prstGeom prst="rect">
            <a:avLst/>
          </a:prstGeom>
        </p:spPr>
      </p:pic>
    </p:spTree>
    <p:extLst>
      <p:ext uri="{BB962C8B-B14F-4D97-AF65-F5344CB8AC3E}">
        <p14:creationId xmlns:p14="http://schemas.microsoft.com/office/powerpoint/2010/main" val="3528366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F448-0AB2-1042-6BDB-DB6273AA6B20}"/>
              </a:ext>
            </a:extLst>
          </p:cNvPr>
          <p:cNvSpPr>
            <a:spLocks noGrp="1"/>
          </p:cNvSpPr>
          <p:nvPr>
            <p:ph type="title"/>
          </p:nvPr>
        </p:nvSpPr>
        <p:spPr/>
        <p:txBody>
          <a:bodyPr/>
          <a:lstStyle/>
          <a:p>
            <a:r>
              <a:rPr lang="en-US" dirty="0"/>
              <a:t>Test Classifications</a:t>
            </a:r>
          </a:p>
        </p:txBody>
      </p:sp>
      <p:sp>
        <p:nvSpPr>
          <p:cNvPr id="3" name="Content Placeholder 2">
            <a:extLst>
              <a:ext uri="{FF2B5EF4-FFF2-40B4-BE49-F238E27FC236}">
                <a16:creationId xmlns:a16="http://schemas.microsoft.com/office/drawing/2014/main" id="{67743360-3C2B-FF4F-3561-2495CEA0E3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513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E4CA-DF01-EAA7-F0B9-64CC38274527}"/>
              </a:ext>
            </a:extLst>
          </p:cNvPr>
          <p:cNvSpPr>
            <a:spLocks noGrp="1"/>
          </p:cNvSpPr>
          <p:nvPr>
            <p:ph type="title"/>
          </p:nvPr>
        </p:nvSpPr>
        <p:spPr/>
        <p:txBody>
          <a:bodyPr/>
          <a:lstStyle/>
          <a:p>
            <a:r>
              <a:rPr lang="en-US" b="1" dirty="0">
                <a:latin typeface="Inter"/>
              </a:rPr>
              <a:t>The AAA (Arrange-Act-Assert) Pattern</a:t>
            </a:r>
          </a:p>
        </p:txBody>
      </p:sp>
      <p:sp>
        <p:nvSpPr>
          <p:cNvPr id="3" name="Content Placeholder 2">
            <a:extLst>
              <a:ext uri="{FF2B5EF4-FFF2-40B4-BE49-F238E27FC236}">
                <a16:creationId xmlns:a16="http://schemas.microsoft.com/office/drawing/2014/main" id="{1F75B730-CF2D-9D08-EEAE-A45EDFD4CB98}"/>
              </a:ext>
            </a:extLst>
          </p:cNvPr>
          <p:cNvSpPr>
            <a:spLocks noGrp="1"/>
          </p:cNvSpPr>
          <p:nvPr>
            <p:ph idx="1"/>
          </p:nvPr>
        </p:nvSpPr>
        <p:spPr/>
        <p:txBody>
          <a:bodyPr>
            <a:normAutofit lnSpcReduction="10000"/>
          </a:bodyPr>
          <a:lstStyle/>
          <a:p>
            <a:pPr marL="0" indent="0">
              <a:buNone/>
            </a:pPr>
            <a:r>
              <a:rPr lang="en-US" sz="2400" b="0" i="0" dirty="0">
                <a:solidFill>
                  <a:srgbClr val="242424"/>
                </a:solidFill>
                <a:effectLst/>
                <a:latin typeface="Inter"/>
              </a:rPr>
              <a:t>It suggests that you should divide your test method into three sections: </a:t>
            </a:r>
            <a:endParaRPr lang="en-US" sz="2400" dirty="0">
              <a:solidFill>
                <a:srgbClr val="242424"/>
              </a:solidFill>
              <a:latin typeface="Inter"/>
            </a:endParaRPr>
          </a:p>
          <a:p>
            <a:pPr marL="0" indent="0">
              <a:buNone/>
            </a:pPr>
            <a:r>
              <a:rPr lang="en-US" sz="2400" b="1" dirty="0">
                <a:solidFill>
                  <a:srgbClr val="242424"/>
                </a:solidFill>
                <a:latin typeface="Inter"/>
              </a:rPr>
              <a:t>A</a:t>
            </a:r>
            <a:r>
              <a:rPr lang="en-US" sz="2400" b="1" i="0" dirty="0">
                <a:solidFill>
                  <a:srgbClr val="242424"/>
                </a:solidFill>
                <a:effectLst/>
                <a:latin typeface="Inter"/>
              </a:rPr>
              <a:t>rrange</a:t>
            </a:r>
            <a:r>
              <a:rPr lang="en-US" sz="2400" b="0" i="0" dirty="0">
                <a:solidFill>
                  <a:srgbClr val="242424"/>
                </a:solidFill>
                <a:effectLst/>
                <a:latin typeface="Inter"/>
              </a:rPr>
              <a:t>, </a:t>
            </a:r>
            <a:r>
              <a:rPr lang="en-US" sz="2400" b="1" i="0" dirty="0">
                <a:solidFill>
                  <a:srgbClr val="242424"/>
                </a:solidFill>
                <a:effectLst/>
                <a:latin typeface="Inter"/>
              </a:rPr>
              <a:t>Act</a:t>
            </a:r>
            <a:r>
              <a:rPr lang="en-US" sz="2400" b="0" i="0" dirty="0">
                <a:solidFill>
                  <a:srgbClr val="242424"/>
                </a:solidFill>
                <a:effectLst/>
                <a:latin typeface="Inter"/>
              </a:rPr>
              <a:t> and </a:t>
            </a:r>
            <a:r>
              <a:rPr lang="en-US" sz="2400" b="1" dirty="0">
                <a:solidFill>
                  <a:srgbClr val="242424"/>
                </a:solidFill>
                <a:latin typeface="Inter"/>
              </a:rPr>
              <a:t>A</a:t>
            </a:r>
            <a:r>
              <a:rPr lang="en-US" sz="2400" b="1" i="0" dirty="0">
                <a:solidFill>
                  <a:srgbClr val="242424"/>
                </a:solidFill>
                <a:effectLst/>
                <a:latin typeface="Inter"/>
              </a:rPr>
              <a:t>ssert</a:t>
            </a:r>
          </a:p>
          <a:p>
            <a:pPr marL="0" indent="0">
              <a:buNone/>
            </a:pPr>
            <a:r>
              <a:rPr lang="en-US" sz="2400" b="0" i="0" dirty="0">
                <a:solidFill>
                  <a:srgbClr val="242424"/>
                </a:solidFill>
                <a:effectLst/>
                <a:latin typeface="Inter"/>
              </a:rPr>
              <a:t>Each one of them only responsible for the part in which they are named after.</a:t>
            </a:r>
          </a:p>
          <a:p>
            <a:pPr marL="0" indent="0">
              <a:buNone/>
            </a:pPr>
            <a:endParaRPr lang="en-US" sz="2400" b="0" i="0" dirty="0">
              <a:solidFill>
                <a:srgbClr val="242424"/>
              </a:solidFill>
              <a:effectLst/>
              <a:latin typeface="Inter"/>
            </a:endParaRPr>
          </a:p>
          <a:p>
            <a:pPr marL="0" indent="0">
              <a:buNone/>
            </a:pPr>
            <a:r>
              <a:rPr lang="en-US" sz="2000" b="1" dirty="0">
                <a:solidFill>
                  <a:srgbClr val="0070C0"/>
                </a:solidFill>
                <a:latin typeface="Inter"/>
              </a:rPr>
              <a:t>Arrange : </a:t>
            </a:r>
          </a:p>
          <a:p>
            <a:pPr marL="0" indent="0">
              <a:buNone/>
            </a:pPr>
            <a:r>
              <a:rPr lang="en-US" sz="2000" dirty="0">
                <a:solidFill>
                  <a:srgbClr val="242424"/>
                </a:solidFill>
                <a:latin typeface="Inter"/>
              </a:rPr>
              <a:t>T</a:t>
            </a:r>
            <a:r>
              <a:rPr lang="en-US" sz="2000" b="0" i="0" dirty="0">
                <a:solidFill>
                  <a:srgbClr val="242424"/>
                </a:solidFill>
                <a:effectLst/>
                <a:latin typeface="Inter"/>
              </a:rPr>
              <a:t>he arrange section you only have code required to setup that specific test. Here objects would be created, mocks setup (if you are using one) and potentially expectations would be set.</a:t>
            </a:r>
          </a:p>
          <a:p>
            <a:pPr marL="0" indent="0">
              <a:buNone/>
            </a:pPr>
            <a:r>
              <a:rPr lang="en-US" sz="2000" b="1" dirty="0">
                <a:solidFill>
                  <a:srgbClr val="00B050"/>
                </a:solidFill>
                <a:latin typeface="Inter"/>
              </a:rPr>
              <a:t>Act: </a:t>
            </a:r>
          </a:p>
          <a:p>
            <a:pPr marL="0" indent="0">
              <a:buNone/>
            </a:pPr>
            <a:r>
              <a:rPr lang="en-US" sz="2000" b="0" i="0" dirty="0">
                <a:solidFill>
                  <a:srgbClr val="242424"/>
                </a:solidFill>
                <a:effectLst/>
                <a:latin typeface="Inter"/>
              </a:rPr>
              <a:t>Then there is the Act, which should be the invocation of the method being tested. </a:t>
            </a:r>
          </a:p>
          <a:p>
            <a:pPr marL="0" indent="0">
              <a:buNone/>
            </a:pPr>
            <a:r>
              <a:rPr lang="en-US" sz="2000" b="1" dirty="0">
                <a:solidFill>
                  <a:srgbClr val="FF0000"/>
                </a:solidFill>
                <a:latin typeface="Inter"/>
              </a:rPr>
              <a:t>Assert: </a:t>
            </a:r>
          </a:p>
          <a:p>
            <a:pPr marL="0" indent="0">
              <a:buNone/>
            </a:pPr>
            <a:r>
              <a:rPr lang="en-US" sz="2000" dirty="0">
                <a:solidFill>
                  <a:srgbClr val="242424"/>
                </a:solidFill>
                <a:latin typeface="Inter"/>
              </a:rPr>
              <a:t>On a</a:t>
            </a:r>
            <a:r>
              <a:rPr lang="en-US" sz="2000" b="0" i="0" dirty="0">
                <a:solidFill>
                  <a:srgbClr val="242424"/>
                </a:solidFill>
                <a:effectLst/>
                <a:latin typeface="Inter"/>
              </a:rPr>
              <a:t>ssert you would simply check whether the expectations were met.</a:t>
            </a:r>
            <a:endParaRPr lang="en-US" sz="2000" dirty="0">
              <a:latin typeface="Inter"/>
            </a:endParaRPr>
          </a:p>
        </p:txBody>
      </p:sp>
    </p:spTree>
    <p:extLst>
      <p:ext uri="{BB962C8B-B14F-4D97-AF65-F5344CB8AC3E}">
        <p14:creationId xmlns:p14="http://schemas.microsoft.com/office/powerpoint/2010/main" val="380218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8A00-B301-CEC3-A993-736B80C335C5}"/>
              </a:ext>
            </a:extLst>
          </p:cNvPr>
          <p:cNvSpPr>
            <a:spLocks noGrp="1"/>
          </p:cNvSpPr>
          <p:nvPr>
            <p:ph type="title"/>
          </p:nvPr>
        </p:nvSpPr>
        <p:spPr>
          <a:xfrm>
            <a:off x="964035" y="373514"/>
            <a:ext cx="10515600" cy="1325563"/>
          </a:xfrm>
        </p:spPr>
        <p:txBody>
          <a:bodyPr/>
          <a:lstStyle/>
          <a:p>
            <a:r>
              <a:rPr lang="en-US" b="1" dirty="0">
                <a:solidFill>
                  <a:srgbClr val="00B050"/>
                </a:solidFill>
                <a:latin typeface="Inter"/>
              </a:rPr>
              <a:t>Happy Path Testing</a:t>
            </a:r>
          </a:p>
        </p:txBody>
      </p:sp>
      <p:sp>
        <p:nvSpPr>
          <p:cNvPr id="3" name="Content Placeholder 2">
            <a:extLst>
              <a:ext uri="{FF2B5EF4-FFF2-40B4-BE49-F238E27FC236}">
                <a16:creationId xmlns:a16="http://schemas.microsoft.com/office/drawing/2014/main" id="{F5A37A79-8A62-D61C-E877-64E1C11EFA17}"/>
              </a:ext>
            </a:extLst>
          </p:cNvPr>
          <p:cNvSpPr>
            <a:spLocks noGrp="1"/>
          </p:cNvSpPr>
          <p:nvPr>
            <p:ph idx="1"/>
          </p:nvPr>
        </p:nvSpPr>
        <p:spPr/>
        <p:txBody>
          <a:bodyPr/>
          <a:lstStyle/>
          <a:p>
            <a:pPr marL="0" indent="0">
              <a:buNone/>
            </a:pPr>
            <a:r>
              <a:rPr lang="en-US" b="0" i="0" dirty="0">
                <a:effectLst/>
                <a:latin typeface="Inter"/>
              </a:rPr>
              <a:t>One of the earliest tests run on a product is a happy path test. It's a test of the product's function under perfect conditions. </a:t>
            </a:r>
          </a:p>
          <a:p>
            <a:pPr marL="0" indent="0">
              <a:buNone/>
            </a:pPr>
            <a:r>
              <a:rPr lang="en-US" b="0" i="0" dirty="0">
                <a:effectLst/>
                <a:latin typeface="Inter"/>
              </a:rPr>
              <a:t>Assuming the user does everything exactly as expected, does the product work? </a:t>
            </a:r>
          </a:p>
          <a:p>
            <a:pPr marL="0" indent="0">
              <a:buNone/>
            </a:pPr>
            <a:r>
              <a:rPr lang="en-US" b="0" i="0" dirty="0">
                <a:effectLst/>
                <a:latin typeface="Inter"/>
              </a:rPr>
              <a:t>Until the answer is an unequivocal yes, there's no point in moving on to testing more complex scenarios.</a:t>
            </a:r>
            <a:endParaRPr lang="en-US" dirty="0"/>
          </a:p>
        </p:txBody>
      </p:sp>
    </p:spTree>
    <p:extLst>
      <p:ext uri="{BB962C8B-B14F-4D97-AF65-F5344CB8AC3E}">
        <p14:creationId xmlns:p14="http://schemas.microsoft.com/office/powerpoint/2010/main" val="262613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4864-3912-ED93-C3DB-8842CE8BE05B}"/>
              </a:ext>
            </a:extLst>
          </p:cNvPr>
          <p:cNvSpPr>
            <a:spLocks noGrp="1"/>
          </p:cNvSpPr>
          <p:nvPr>
            <p:ph type="title"/>
          </p:nvPr>
        </p:nvSpPr>
        <p:spPr/>
        <p:txBody>
          <a:bodyPr/>
          <a:lstStyle/>
          <a:p>
            <a:r>
              <a:rPr lang="en-US" b="1" dirty="0">
                <a:solidFill>
                  <a:srgbClr val="FF0000"/>
                </a:solidFill>
                <a:latin typeface="Inter"/>
              </a:rPr>
              <a:t>Unhappy Path Testing</a:t>
            </a:r>
          </a:p>
        </p:txBody>
      </p:sp>
      <p:sp>
        <p:nvSpPr>
          <p:cNvPr id="3" name="Content Placeholder 2">
            <a:extLst>
              <a:ext uri="{FF2B5EF4-FFF2-40B4-BE49-F238E27FC236}">
                <a16:creationId xmlns:a16="http://schemas.microsoft.com/office/drawing/2014/main" id="{B016C43B-B518-79D8-5119-6C525B12FA97}"/>
              </a:ext>
            </a:extLst>
          </p:cNvPr>
          <p:cNvSpPr>
            <a:spLocks noGrp="1"/>
          </p:cNvSpPr>
          <p:nvPr>
            <p:ph idx="1"/>
          </p:nvPr>
        </p:nvSpPr>
        <p:spPr/>
        <p:txBody>
          <a:bodyPr/>
          <a:lstStyle/>
          <a:p>
            <a:pPr marL="0" indent="0">
              <a:buNone/>
            </a:pPr>
            <a:r>
              <a:rPr lang="en-US" b="0" i="0" dirty="0">
                <a:effectLst/>
                <a:latin typeface="Inter"/>
              </a:rPr>
              <a:t>There's no consensus on what to call the opposites of happy paths, but popular terms include "unhappy paths," "sad paths," or "exception paths." </a:t>
            </a:r>
          </a:p>
          <a:p>
            <a:pPr marL="0" indent="0">
              <a:buNone/>
            </a:pPr>
            <a:r>
              <a:rPr lang="en-US" b="0" i="0" dirty="0">
                <a:effectLst/>
                <a:latin typeface="Inter"/>
              </a:rPr>
              <a:t>These are the paths on which the user experiences lots of errors, pain points, and friction.</a:t>
            </a:r>
          </a:p>
          <a:p>
            <a:pPr marL="0" indent="0">
              <a:buNone/>
            </a:pPr>
            <a:r>
              <a:rPr lang="en-US" dirty="0">
                <a:latin typeface="Inter"/>
              </a:rPr>
              <a:t>U</a:t>
            </a:r>
            <a:r>
              <a:rPr lang="en-US" b="0" i="0" dirty="0">
                <a:effectLst/>
                <a:latin typeface="Inter"/>
              </a:rPr>
              <a:t>nhappy path tests look at what happens when things go wrong.</a:t>
            </a:r>
            <a:endParaRPr lang="en-US" dirty="0"/>
          </a:p>
        </p:txBody>
      </p:sp>
    </p:spTree>
    <p:extLst>
      <p:ext uri="{BB962C8B-B14F-4D97-AF65-F5344CB8AC3E}">
        <p14:creationId xmlns:p14="http://schemas.microsoft.com/office/powerpoint/2010/main" val="426966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0EFF-9C05-0278-05AC-8CE632C334B0}"/>
              </a:ext>
            </a:extLst>
          </p:cNvPr>
          <p:cNvSpPr>
            <a:spLocks noGrp="1"/>
          </p:cNvSpPr>
          <p:nvPr>
            <p:ph type="title"/>
          </p:nvPr>
        </p:nvSpPr>
        <p:spPr/>
        <p:txBody>
          <a:bodyPr>
            <a:normAutofit/>
          </a:bodyPr>
          <a:lstStyle/>
          <a:p>
            <a:r>
              <a:rPr lang="en-US" b="1" dirty="0">
                <a:solidFill>
                  <a:srgbClr val="00B050"/>
                </a:solidFill>
                <a:latin typeface="Inter"/>
              </a:rPr>
              <a:t>Required And Optional  Properties</a:t>
            </a:r>
          </a:p>
        </p:txBody>
      </p:sp>
      <p:sp>
        <p:nvSpPr>
          <p:cNvPr id="3" name="Content Placeholder 2">
            <a:extLst>
              <a:ext uri="{FF2B5EF4-FFF2-40B4-BE49-F238E27FC236}">
                <a16:creationId xmlns:a16="http://schemas.microsoft.com/office/drawing/2014/main" id="{5F602B90-F6D3-32BD-0078-0E2D0FFB3383}"/>
              </a:ext>
            </a:extLst>
          </p:cNvPr>
          <p:cNvSpPr>
            <a:spLocks noGrp="1"/>
          </p:cNvSpPr>
          <p:nvPr>
            <p:ph idx="1"/>
          </p:nvPr>
        </p:nvSpPr>
        <p:spPr/>
        <p:txBody>
          <a:bodyPr/>
          <a:lstStyle/>
          <a:p>
            <a:pPr marL="0" indent="0">
              <a:buNone/>
            </a:pPr>
            <a:r>
              <a:rPr lang="en-US" b="1" dirty="0">
                <a:latin typeface="Inter"/>
              </a:rPr>
              <a:t>Test constructor</a:t>
            </a:r>
          </a:p>
          <a:p>
            <a:pPr marL="514350" indent="-514350">
              <a:buFont typeface="+mj-lt"/>
              <a:buAutoNum type="arabicPeriod"/>
            </a:pPr>
            <a:r>
              <a:rPr lang="en-US" dirty="0">
                <a:latin typeface="Inter"/>
              </a:rPr>
              <a:t>Initial constructor with all required references</a:t>
            </a:r>
          </a:p>
          <a:p>
            <a:pPr marL="514350" indent="-514350">
              <a:buFont typeface="+mj-lt"/>
              <a:buAutoNum type="arabicPeriod"/>
            </a:pPr>
            <a:r>
              <a:rPr lang="en-US" dirty="0">
                <a:latin typeface="Inter"/>
              </a:rPr>
              <a:t>Initial constructor with optional references(in addition required references )</a:t>
            </a:r>
          </a:p>
          <a:p>
            <a:pPr marL="514350" indent="-514350">
              <a:buFont typeface="+mj-lt"/>
              <a:buAutoNum type="arabicPeriod"/>
            </a:pPr>
            <a:r>
              <a:rPr lang="en-US" dirty="0">
                <a:latin typeface="Inter"/>
              </a:rPr>
              <a:t>Exceptional test for each unhappy paths </a:t>
            </a:r>
          </a:p>
        </p:txBody>
      </p:sp>
    </p:spTree>
    <p:extLst>
      <p:ext uri="{BB962C8B-B14F-4D97-AF65-F5344CB8AC3E}">
        <p14:creationId xmlns:p14="http://schemas.microsoft.com/office/powerpoint/2010/main" val="364146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8B75-7B25-FA02-2C22-13BD656AF8EE}"/>
              </a:ext>
            </a:extLst>
          </p:cNvPr>
          <p:cNvSpPr>
            <a:spLocks noGrp="1"/>
          </p:cNvSpPr>
          <p:nvPr>
            <p:ph type="title"/>
          </p:nvPr>
        </p:nvSpPr>
        <p:spPr/>
        <p:txBody>
          <a:bodyPr>
            <a:normAutofit/>
          </a:bodyPr>
          <a:lstStyle/>
          <a:p>
            <a:r>
              <a:rPr lang="en-US" b="1" dirty="0">
                <a:solidFill>
                  <a:srgbClr val="00B050"/>
                </a:solidFill>
                <a:latin typeface="Inter"/>
              </a:rPr>
              <a:t>Using Test Builder And Why</a:t>
            </a:r>
          </a:p>
        </p:txBody>
      </p:sp>
      <p:sp>
        <p:nvSpPr>
          <p:cNvPr id="3" name="Content Placeholder 2">
            <a:extLst>
              <a:ext uri="{FF2B5EF4-FFF2-40B4-BE49-F238E27FC236}">
                <a16:creationId xmlns:a16="http://schemas.microsoft.com/office/drawing/2014/main" id="{F0298F14-8E21-BC05-FA82-FF24E59042AB}"/>
              </a:ext>
            </a:extLst>
          </p:cNvPr>
          <p:cNvSpPr>
            <a:spLocks noGrp="1"/>
          </p:cNvSpPr>
          <p:nvPr>
            <p:ph idx="1"/>
          </p:nvPr>
        </p:nvSpPr>
        <p:spPr/>
        <p:txBody>
          <a:bodyPr/>
          <a:lstStyle/>
          <a:p>
            <a:pPr marL="0" indent="0">
              <a:buNone/>
            </a:pPr>
            <a:r>
              <a:rPr lang="en-US" dirty="0"/>
              <a:t>In order to create object with internal constructor</a:t>
            </a:r>
          </a:p>
          <a:p>
            <a:pPr marL="0" indent="0">
              <a:buNone/>
            </a:pPr>
            <a:r>
              <a:rPr lang="en-US" dirty="0"/>
              <a:t>In order to construct complex objects</a:t>
            </a:r>
          </a:p>
          <a:p>
            <a:pPr marL="0" indent="0">
              <a:buNone/>
            </a:pPr>
            <a:r>
              <a:rPr lang="en-US" dirty="0"/>
              <a:t>In order to constructor object with proper values</a:t>
            </a:r>
          </a:p>
        </p:txBody>
      </p:sp>
    </p:spTree>
    <p:extLst>
      <p:ext uri="{BB962C8B-B14F-4D97-AF65-F5344CB8AC3E}">
        <p14:creationId xmlns:p14="http://schemas.microsoft.com/office/powerpoint/2010/main" val="527254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3277</TotalTime>
  <Words>3959</Words>
  <Application>Microsoft Office PowerPoint</Application>
  <PresentationFormat>Widescreen</PresentationFormat>
  <Paragraphs>321</Paragraphs>
  <Slides>40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40</vt:i4>
      </vt:variant>
    </vt:vector>
  </HeadingPairs>
  <TitlesOfParts>
    <vt:vector size="54" baseType="lpstr">
      <vt:lpstr>Arial</vt:lpstr>
      <vt:lpstr>Calibri</vt:lpstr>
      <vt:lpstr>Calibri Light</vt:lpstr>
      <vt:lpstr>Droid Serif</vt:lpstr>
      <vt:lpstr>Helvetica Neue</vt:lpstr>
      <vt:lpstr>Inter</vt:lpstr>
      <vt:lpstr>Menlo</vt:lpstr>
      <vt:lpstr>Montserrat</vt:lpstr>
      <vt:lpstr>Nunito</vt:lpstr>
      <vt:lpstr>PT Sans</vt:lpstr>
      <vt:lpstr>sohne</vt:lpstr>
      <vt:lpstr>source-serif-pro</vt:lpstr>
      <vt:lpstr>Wingdings</vt:lpstr>
      <vt:lpstr>Office Theme</vt:lpstr>
      <vt:lpstr>TDD</vt:lpstr>
      <vt:lpstr>Test Driven Development</vt:lpstr>
      <vt:lpstr>TDD Cycle Diagram</vt:lpstr>
      <vt:lpstr>Red, Green, Refactor Approach</vt:lpstr>
      <vt:lpstr>The AAA (Arrange-Act-Assert) Pattern</vt:lpstr>
      <vt:lpstr>Happy Path Testing</vt:lpstr>
      <vt:lpstr>Unhappy Path Testing</vt:lpstr>
      <vt:lpstr>Required And Optional  Properties</vt:lpstr>
      <vt:lpstr>Using Test Builder And Why</vt:lpstr>
      <vt:lpstr>Test Double</vt:lpstr>
      <vt:lpstr>Test Double - Dummy</vt:lpstr>
      <vt:lpstr>Test Double - Stub</vt:lpstr>
      <vt:lpstr>Test Double - Spy</vt:lpstr>
      <vt:lpstr>Test Double - Mock</vt:lpstr>
      <vt:lpstr>Test Double - Fake</vt:lpstr>
      <vt:lpstr>Using Constants</vt:lpstr>
      <vt:lpstr> Boundary Value Analysis(BVA) </vt:lpstr>
      <vt:lpstr> Boundary Value Testing </vt:lpstr>
      <vt:lpstr> Why Boundary Value Testing Needed? </vt:lpstr>
      <vt:lpstr>Boundary Test</vt:lpstr>
      <vt:lpstr>Boundary Test</vt:lpstr>
      <vt:lpstr>Boundary Test</vt:lpstr>
      <vt:lpstr>Test Abstract Class</vt:lpstr>
      <vt:lpstr>White Box Testing vs. Black Box testing</vt:lpstr>
      <vt:lpstr>Classfications</vt:lpstr>
      <vt:lpstr>Black Box testing</vt:lpstr>
      <vt:lpstr>Unhappy paths vs. edge cases</vt:lpstr>
      <vt:lpstr>Unit Test Naming Conventions</vt:lpstr>
      <vt:lpstr>Unit Testing Naming Guidelines</vt:lpstr>
      <vt:lpstr>Unit Test Naming Conventions</vt:lpstr>
      <vt:lpstr>Unit Test Naming Conventions (1)</vt:lpstr>
      <vt:lpstr>Unit Test Naming Conventions (2)</vt:lpstr>
      <vt:lpstr>Unit Test Naming Conventions (3)</vt:lpstr>
      <vt:lpstr>Unit Test Naming Conventions (4)</vt:lpstr>
      <vt:lpstr>Test Code Characteristics</vt:lpstr>
      <vt:lpstr>TDD Pros</vt:lpstr>
      <vt:lpstr>Importance Of Failure</vt:lpstr>
      <vt:lpstr>Common Pitfalls</vt:lpstr>
      <vt:lpstr> Closing Thoughts </vt:lpstr>
      <vt:lpstr>Test Classifications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dc:title>
  <dc:creator>Fatemeh Montazeri</dc:creator>
  <cp:lastModifiedBy>Fatemeh Montazeri</cp:lastModifiedBy>
  <cp:revision>401</cp:revision>
  <dcterms:created xsi:type="dcterms:W3CDTF">2024-01-31T07:01:43Z</dcterms:created>
  <dcterms:modified xsi:type="dcterms:W3CDTF">2024-02-19T13:40:07Z</dcterms:modified>
</cp:coreProperties>
</file>