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65" r:id="rId3"/>
    <p:sldId id="257" r:id="rId4"/>
    <p:sldId id="259" r:id="rId5"/>
    <p:sldId id="260" r:id="rId6"/>
    <p:sldId id="261" r:id="rId7"/>
    <p:sldId id="258" r:id="rId8"/>
    <p:sldId id="324" r:id="rId9"/>
    <p:sldId id="263" r:id="rId10"/>
    <p:sldId id="264" r:id="rId11"/>
    <p:sldId id="262"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324"/>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Untitled Section" id="{F518C225-2CE8-4F4B-BC23-898F78AEB9B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3"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p:scale>
          <a:sx n="100" d="100"/>
          <a:sy n="100" d="100"/>
        </p:scale>
        <p:origin x="162" y="234"/>
      </p:cViewPr>
      <p:guideLst>
        <p:guide orient="horz" pos="2160"/>
        <p:guide pos="3840"/>
      </p:guideLst>
    </p:cSldViewPr>
  </p:slideViewPr>
  <p:outlineViewPr>
    <p:cViewPr>
      <p:scale>
        <a:sx n="33" d="100"/>
        <a:sy n="33" d="100"/>
      </p:scale>
      <p:origin x="0" y="-9738"/>
    </p:cViewPr>
  </p:outlineViewPr>
  <p:notesTextViewPr>
    <p:cViewPr>
      <p:scale>
        <a:sx n="1" d="1"/>
        <a:sy n="1" d="1"/>
      </p:scale>
      <p:origin x="0" y="0"/>
    </p:cViewPr>
  </p:notesTextViewPr>
  <p:sorterViewPr>
    <p:cViewPr>
      <p:scale>
        <a:sx n="100" d="100"/>
        <a:sy n="100" d="100"/>
      </p:scale>
      <p:origin x="0" y="-2124"/>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 authorId="1" dt="2024-03-05T14:07:22.282" idx="3">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68142-DD51-4C74-B5C7-0EEA932C3CB1}"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9BB37-61AC-41C1-99AE-3C9D885D385D}" type="slidenum">
              <a:rPr lang="en-US" smtClean="0"/>
              <a:t>‹#›</a:t>
            </a:fld>
            <a:endParaRPr lang="en-US"/>
          </a:p>
        </p:txBody>
      </p:sp>
    </p:spTree>
    <p:extLst>
      <p:ext uri="{BB962C8B-B14F-4D97-AF65-F5344CB8AC3E}">
        <p14:creationId xmlns:p14="http://schemas.microsoft.com/office/powerpoint/2010/main" val="438368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9BB37-61AC-41C1-99AE-3C9D885D385D}" type="slidenum">
              <a:rPr lang="en-US" smtClean="0"/>
              <a:t>22</a:t>
            </a:fld>
            <a:endParaRPr lang="en-US"/>
          </a:p>
        </p:txBody>
      </p:sp>
    </p:spTree>
    <p:extLst>
      <p:ext uri="{BB962C8B-B14F-4D97-AF65-F5344CB8AC3E}">
        <p14:creationId xmlns:p14="http://schemas.microsoft.com/office/powerpoint/2010/main" val="189398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mailto:price@tibatest.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a:t>
            </a:r>
            <a:r>
              <a:rPr lang="en-US" sz="1800" dirty="0" err="1"/>
              <a:t>Gherking</a:t>
            </a:r>
            <a:r>
              <a:rPr lang="en-US" sz="1800" dirty="0"/>
              <a:t> Documentation</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solidFill>
                  <a:srgbClr val="0070C0"/>
                </a:solidFill>
              </a:rPr>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600" dirty="0">
                <a:solidFill>
                  <a:srgbClr val="0070C0"/>
                </a:solidFill>
                <a:latin typeface="Consolas" panose="020B06090202040302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600" dirty="0">
                <a:solidFill>
                  <a:srgbClr val="0070C0"/>
                </a:solidFill>
                <a:latin typeface="Consolas" panose="020B0609020204030204" pitchFamily="49" charset="0"/>
              </a:rPr>
              <a:t>Scenario: </a:t>
            </a:r>
            <a:r>
              <a:rPr lang="en-US" sz="1800" dirty="0">
                <a:solidFill>
                  <a:srgbClr val="000000"/>
                </a:solidFill>
                <a:latin typeface="Cascadia Mono" panose="020B0609020000020004" pitchFamily="49" charset="0"/>
              </a:rPr>
              <a:t>Deactivate party point type #1007</a:t>
            </a:r>
          </a:p>
          <a:p>
            <a:pPr marL="0" indent="0">
              <a:buNone/>
            </a:pPr>
            <a:r>
              <a:rPr lang="en-US" sz="1800" dirty="0">
                <a:solidFill>
                  <a:srgbClr val="000000"/>
                </a:solidFill>
                <a:latin typeface="Cascadia Mono" panose="020B0609020000020004" pitchFamily="49" charset="0"/>
              </a:rPr>
              <a:t>   </a:t>
            </a:r>
            <a:r>
              <a:rPr lang="en-US" sz="1600" dirty="0">
                <a:solidFill>
                  <a:srgbClr val="0070C0"/>
                </a:solidFill>
                <a:latin typeface="Consolas" panose="020B0609020204030204" pitchFamily="49" charset="0"/>
              </a:rPr>
              <a:t> Given </a:t>
            </a:r>
            <a:r>
              <a:rPr lang="en-US" sz="1800" dirty="0">
                <a:solidFill>
                  <a:srgbClr val="000000"/>
                </a:solidFill>
                <a:latin typeface="Cascadia Mono" panose="020B0609020000020004" pitchFamily="49" charset="0"/>
              </a:rPr>
              <a:t>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Combination Tags</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3912130941"/>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 Or . </a:t>
            </a:r>
            <a:r>
              <a:rPr lang="en-US" dirty="0">
                <a:solidFill>
                  <a:srgbClr val="C00000"/>
                </a:solidFill>
              </a:rPr>
              <a:t>?</a:t>
            </a:r>
          </a:p>
        </p:txBody>
      </p:sp>
    </p:spTree>
    <p:extLst>
      <p:ext uri="{BB962C8B-B14F-4D97-AF65-F5344CB8AC3E}">
        <p14:creationId xmlns:p14="http://schemas.microsoft.com/office/powerpoint/2010/main" val="195568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   ?</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Examples</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Examples</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Operations</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step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kern="1200" dirty="0">
                <a:solidFill>
                  <a:srgbClr val="C00000"/>
                </a:solidFill>
                <a:effectLst/>
                <a:latin typeface="Consolas" panose="020B0609020204030204" pitchFamily="49" charset="0"/>
                <a:ea typeface="Times New Roman" panose="02020603050405020304" pitchFamily="18" charset="0"/>
                <a:cs typeface="B Lotus"/>
              </a:rPr>
              <a:t>?</a:t>
            </a:r>
            <a:endParaRPr lang="en-US" sz="1400" kern="1200" dirty="0">
              <a:solidFill>
                <a:srgbClr val="C00000"/>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err="1"/>
              <a:t>Scenario:Then</a:t>
            </a:r>
            <a:r>
              <a:rPr lang="en-US" b="1" dirty="0"/>
              <a:t>-&gt;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a:t>
            </a:r>
            <a:r>
              <a:rPr lang="en-US" sz="1600" dirty="0">
                <a:solidFill>
                  <a:srgbClr val="0070C0"/>
                </a:solidFill>
                <a:latin typeface="Consolas" panose="020B0609020204030204" pitchFamily="49" charset="0"/>
              </a:rPr>
              <a:t>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6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0" indent="0">
              <a:buNone/>
            </a:pPr>
            <a:endParaRPr lang="en-US" sz="1050" dirty="0">
              <a:solidFill>
                <a:srgbClr val="0070C0"/>
              </a:solidFill>
              <a:latin typeface="Consolas" panose="020B0609020204030204" pitchFamily="49" charset="0"/>
            </a:endParaRPr>
          </a:p>
          <a:p>
            <a:pPr marL="0" indent="0">
              <a:buNone/>
            </a:pPr>
            <a:r>
              <a:rPr lang="en-US" sz="1050" b="1" dirty="0">
                <a:solidFill>
                  <a:schemeClr val="tx1">
                    <a:lumMod val="50000"/>
                    <a:lumOff val="50000"/>
                  </a:schemeClr>
                </a:solidFill>
                <a:latin typeface="Consolas" panose="020B0609020204030204" pitchFamily="49" charset="0"/>
              </a:rPr>
              <a:t>e.g. </a:t>
            </a:r>
            <a:r>
              <a:rPr lang="en-US" sz="1050" dirty="0">
                <a:solidFill>
                  <a:srgbClr val="0070C0"/>
                </a:solidFill>
                <a:latin typeface="Consolas" panose="020B0609020204030204" pitchFamily="49" charset="0"/>
              </a:rPr>
              <a:t>And </a:t>
            </a:r>
            <a:r>
              <a:rPr lang="en-US" sz="1050" dirty="0">
                <a:solidFill>
                  <a:srgbClr val="000000"/>
                </a:solidFill>
                <a:latin typeface="Consolas" panose="020B0609020204030204" pitchFamily="49" charset="0"/>
              </a:rPr>
              <a:t>Some exception messages have been defined like:</a:t>
            </a:r>
          </a:p>
          <a:p>
            <a:pPr marL="0" indent="0">
              <a:buNone/>
            </a:pPr>
            <a:r>
              <a:rPr lang="en-US" sz="1050" b="1" dirty="0">
                <a:solidFill>
                  <a:srgbClr val="000000"/>
                </a:solidFill>
                <a:latin typeface="Consolas" panose="020B0609020204030204" pitchFamily="49" charset="0"/>
              </a:rPr>
              <a:t>            | #Key#         | code      | message                             |</a:t>
            </a:r>
          </a:p>
          <a:p>
            <a:pPr marL="0" indent="0">
              <a:buNone/>
            </a:pPr>
            <a:r>
              <a:rPr lang="en-US" sz="1050" dirty="0">
                <a:solidFill>
                  <a:srgbClr val="000000"/>
                </a:solidFill>
                <a:latin typeface="Consolas" panose="020B0609020204030204" pitchFamily="49" charset="0"/>
              </a:rPr>
              <a:t>            | PPTDeleteEm01 | FR_REP_04 | The '</a:t>
            </a:r>
            <a:r>
              <a:rPr lang="en-US" sz="1050" dirty="0" err="1">
                <a:solidFill>
                  <a:srgbClr val="000000"/>
                </a:solidFill>
                <a:latin typeface="Consolas" panose="020B0609020204030204" pitchFamily="49" charset="0"/>
              </a:rPr>
              <a:t>partyPointType</a:t>
            </a:r>
            <a:r>
              <a:rPr lang="en-US" sz="1050" dirty="0">
                <a:solidFill>
                  <a:srgbClr val="000000"/>
                </a:solidFill>
                <a:latin typeface="Consolas" panose="020B0609020204030204" pitchFamily="49" charset="0"/>
              </a:rPr>
              <a:t>' was not found. |</a:t>
            </a:r>
          </a:p>
          <a:p>
            <a:pPr marL="0" indent="0">
              <a:buNone/>
            </a:pPr>
            <a:r>
              <a:rPr lang="en-US" sz="1050" dirty="0">
                <a:solidFill>
                  <a:srgbClr val="0070C0"/>
                </a:solidFill>
                <a:latin typeface="Consolas" panose="020B0609020204030204" pitchFamily="49" charset="0"/>
              </a:rPr>
              <a:t>When </a:t>
            </a:r>
            <a:r>
              <a:rPr lang="en-US" sz="1050" dirty="0">
                <a:solidFill>
                  <a:srgbClr val="000000"/>
                </a:solidFill>
                <a:latin typeface="Consolas" panose="020B0609020204030204" pitchFamily="49" charset="0"/>
              </a:rPr>
              <a:t>I delete the party point type: '</a:t>
            </a:r>
            <a:r>
              <a:rPr lang="en-US" sz="1050" dirty="0" err="1">
                <a:solidFill>
                  <a:srgbClr val="000000"/>
                </a:solidFill>
                <a:latin typeface="Consolas" panose="020B0609020204030204" pitchFamily="49" charset="0"/>
              </a:rPr>
              <a:t>oldPartyPointType</a:t>
            </a:r>
            <a:r>
              <a:rPr lang="en-US" sz="1050" dirty="0">
                <a:solidFill>
                  <a:srgbClr val="000000"/>
                </a:solidFill>
                <a:latin typeface="Consolas" panose="020B0609020204030204" pitchFamily="49" charset="0"/>
              </a:rPr>
              <a:t>’</a:t>
            </a:r>
          </a:p>
          <a:p>
            <a:pPr marL="0" indent="0">
              <a:buNone/>
            </a:pPr>
            <a:r>
              <a:rPr lang="en-US" sz="1050" dirty="0">
                <a:solidFill>
                  <a:srgbClr val="0070C0"/>
                </a:solidFill>
                <a:latin typeface="Consolas" panose="020B0609020204030204" pitchFamily="49" charset="0"/>
              </a:rPr>
              <a:t>Then</a:t>
            </a:r>
            <a:r>
              <a:rPr lang="en-US" sz="1050" dirty="0">
                <a:solidFill>
                  <a:srgbClr val="000000"/>
                </a:solidFill>
                <a:latin typeface="Consolas" panose="020B0609020204030204" pitchFamily="49" charset="0"/>
              </a:rPr>
              <a:t> I get exception like: 'PPTDeleteEm01'</a:t>
            </a:r>
          </a:p>
        </p:txBody>
      </p:sp>
    </p:spTree>
    <p:extLst>
      <p:ext uri="{BB962C8B-B14F-4D97-AF65-F5344CB8AC3E}">
        <p14:creationId xmlns:p14="http://schemas.microsoft.com/office/powerpoint/2010/main" val="1492265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solidFill>
                  <a:srgbClr val="000000"/>
                </a:solidFill>
              </a:rPr>
              <a:t>Scenario Outline</a:t>
            </a:r>
            <a:endParaRPr lang="en-US" sz="72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a:xfrm>
            <a:off x="838200" y="1825625"/>
            <a:ext cx="10515600" cy="4667250"/>
          </a:xfrm>
        </p:spPr>
        <p:txBody>
          <a:bodyPr>
            <a:normAutofit fontScale="92500" lnSpcReduction="10000"/>
          </a:bodyPr>
          <a:lstStyle/>
          <a:p>
            <a:r>
              <a:rPr lang="en-US" sz="2000" dirty="0"/>
              <a:t>As mentioned, in multi-scenario tests, values are defined as parameters in the </a:t>
            </a:r>
            <a:r>
              <a:rPr lang="en-US" sz="2000" b="1" u="sng" dirty="0"/>
              <a:t>Given</a:t>
            </a:r>
            <a:r>
              <a:rPr lang="en-US" sz="2000" dirty="0"/>
              <a:t> and </a:t>
            </a:r>
            <a:r>
              <a:rPr lang="en-US" sz="2000" b="1" u="sng" dirty="0"/>
              <a:t>When</a:t>
            </a:r>
            <a:r>
              <a:rPr lang="en-US" sz="2000" dirty="0"/>
              <a:t> steps. </a:t>
            </a:r>
          </a:p>
          <a:p>
            <a:r>
              <a:rPr lang="en-US" sz="2000" i="1" dirty="0"/>
              <a:t>These values are initialized in the </a:t>
            </a:r>
            <a:r>
              <a:rPr lang="en-US" sz="2000" b="1" i="1" dirty="0"/>
              <a:t>Examples</a:t>
            </a:r>
            <a:r>
              <a:rPr lang="en-US" sz="2000" i="1" dirty="0"/>
              <a:t> step</a:t>
            </a:r>
            <a:r>
              <a:rPr lang="en-US" sz="2000" dirty="0"/>
              <a:t> and the system executes these parameters in each row as a separate scenario during execution.</a:t>
            </a:r>
          </a:p>
          <a:p>
            <a:r>
              <a:rPr lang="en-US" sz="2000" dirty="0"/>
              <a:t>The </a:t>
            </a:r>
            <a:r>
              <a:rPr lang="en-US" sz="2000" b="1" u="sng" dirty="0"/>
              <a:t>Examples </a:t>
            </a:r>
            <a:r>
              <a:rPr lang="en-US" sz="2000" dirty="0"/>
              <a:t>step</a:t>
            </a:r>
            <a:r>
              <a:rPr lang="en-US" sz="2000" b="1" dirty="0"/>
              <a:t> </a:t>
            </a:r>
            <a:r>
              <a:rPr lang="en-US" sz="2000" dirty="0"/>
              <a:t>is written after the </a:t>
            </a:r>
            <a:r>
              <a:rPr lang="en-US" sz="2000" b="1" dirty="0"/>
              <a:t>Then </a:t>
            </a:r>
            <a:r>
              <a:rPr lang="en-US" sz="2000" dirty="0"/>
              <a:t>step.</a:t>
            </a:r>
          </a:p>
          <a:p>
            <a:r>
              <a:rPr lang="en-US" sz="2000" dirty="0"/>
              <a:t>The titles of the parameters follow the </a:t>
            </a:r>
            <a:r>
              <a:rPr lang="en-US" sz="2000" b="1" dirty="0"/>
              <a:t>Pascal Case </a:t>
            </a:r>
            <a:r>
              <a:rPr lang="en-US" sz="2000" dirty="0"/>
              <a:t>standard.</a:t>
            </a:r>
          </a:p>
          <a:p>
            <a:pPr marL="0" indent="0">
              <a:buNone/>
            </a:pPr>
            <a:endParaRPr lang="en-US" sz="2400" dirty="0"/>
          </a:p>
          <a:p>
            <a:pPr marL="0" indent="0">
              <a:buNone/>
            </a:pPr>
            <a:r>
              <a:rPr lang="en-US" sz="1200" b="1" dirty="0">
                <a:solidFill>
                  <a:srgbClr val="002060"/>
                </a:solidFill>
              </a:rPr>
              <a:t> Examples:</a:t>
            </a:r>
          </a:p>
          <a:p>
            <a:pPr marL="0" indent="0">
              <a:buNone/>
            </a:pPr>
            <a:r>
              <a:rPr lang="en-US" sz="1200" dirty="0"/>
              <a:t>            </a:t>
            </a:r>
            <a:r>
              <a:rPr lang="en-US" sz="1200" b="1" dirty="0">
                <a:solidFill>
                  <a:srgbClr val="002060"/>
                </a:solidFill>
              </a:rPr>
              <a:t>| Case                                                           | P1           | P2              | </a:t>
            </a:r>
            <a:r>
              <a:rPr lang="en-US" sz="1200" b="1" dirty="0" err="1">
                <a:solidFill>
                  <a:srgbClr val="002060"/>
                </a:solidFill>
              </a:rPr>
              <a:t>Pn</a:t>
            </a:r>
            <a:r>
              <a:rPr lang="en-US" sz="1200" b="1" dirty="0">
                <a:solidFill>
                  <a:srgbClr val="002060"/>
                </a:solidFill>
              </a:rPr>
              <a:t>            |</a:t>
            </a:r>
          </a:p>
          <a:p>
            <a:pPr marL="0" indent="0">
              <a:buNone/>
            </a:pPr>
            <a:r>
              <a:rPr lang="en-US" sz="1200" dirty="0">
                <a:solidFill>
                  <a:schemeClr val="tx1">
                    <a:lumMod val="65000"/>
                    <a:lumOff val="35000"/>
                  </a:schemeClr>
                </a:solidFill>
              </a:rPr>
              <a:t>           | </a:t>
            </a:r>
            <a:r>
              <a:rPr lang="en-US" sz="1200" dirty="0" err="1">
                <a:solidFill>
                  <a:schemeClr val="tx1">
                    <a:lumMod val="65000"/>
                    <a:lumOff val="35000"/>
                  </a:schemeClr>
                </a:solidFill>
              </a:rPr>
              <a:t>ScenarioCode-Counter:RequirementId</a:t>
            </a:r>
            <a:r>
              <a:rPr lang="en-US" sz="1200" dirty="0">
                <a:solidFill>
                  <a:schemeClr val="tx1">
                    <a:lumMod val="65000"/>
                    <a:lumOff val="35000"/>
                  </a:schemeClr>
                </a:solidFill>
              </a:rPr>
              <a:t> | P1.Value |  P2.Value  | </a:t>
            </a:r>
            <a:r>
              <a:rPr lang="en-US" sz="1200" dirty="0" err="1">
                <a:solidFill>
                  <a:schemeClr val="tx1">
                    <a:lumMod val="65000"/>
                    <a:lumOff val="35000"/>
                  </a:schemeClr>
                </a:solidFill>
              </a:rPr>
              <a:t>Pn.Value</a:t>
            </a:r>
            <a:r>
              <a:rPr lang="en-US" sz="1200" dirty="0">
                <a:solidFill>
                  <a:schemeClr val="tx1">
                    <a:lumMod val="65000"/>
                    <a:lumOff val="35000"/>
                  </a:schemeClr>
                </a:solidFill>
              </a:rPr>
              <a:t>  |</a:t>
            </a:r>
          </a:p>
          <a:p>
            <a:pPr marL="0" indent="0">
              <a:buNone/>
            </a:pPr>
            <a:endParaRPr lang="en-US" sz="1200" dirty="0">
              <a:solidFill>
                <a:schemeClr val="tx1">
                  <a:lumMod val="65000"/>
                  <a:lumOff val="35000"/>
                </a:schemeClr>
              </a:solidFill>
            </a:endParaRPr>
          </a:p>
          <a:p>
            <a:pPr marL="0" indent="0">
              <a:buNone/>
            </a:pPr>
            <a:r>
              <a:rPr lang="en-US" sz="1200" b="1" dirty="0">
                <a:solidFill>
                  <a:schemeClr val="tx1">
                    <a:lumMod val="75000"/>
                    <a:lumOff val="25000"/>
                  </a:schemeClr>
                </a:solidFill>
              </a:rPr>
              <a:t>e.g</a:t>
            </a:r>
            <a:r>
              <a:rPr lang="en-US" sz="1200" b="1" dirty="0">
                <a:solidFill>
                  <a:schemeClr val="tx1">
                    <a:lumMod val="85000"/>
                    <a:lumOff val="15000"/>
                  </a:schemeClr>
                </a:solidFill>
              </a:rPr>
              <a:t>.      | case        | </a:t>
            </a:r>
            <a:r>
              <a:rPr lang="en-US" sz="1200" b="1" dirty="0" err="1">
                <a:solidFill>
                  <a:schemeClr val="tx1">
                    <a:lumMod val="85000"/>
                    <a:lumOff val="15000"/>
                  </a:schemeClr>
                </a:solidFill>
              </a:rPr>
              <a:t>NewCode</a:t>
            </a:r>
            <a:r>
              <a:rPr lang="en-US" sz="1200" b="1" dirty="0">
                <a:solidFill>
                  <a:schemeClr val="tx1">
                    <a:lumMod val="85000"/>
                    <a:lumOff val="15000"/>
                  </a:schemeClr>
                </a:solidFill>
              </a:rPr>
              <a:t>                 | </a:t>
            </a:r>
            <a:r>
              <a:rPr lang="en-US" sz="1200" b="1" dirty="0" err="1">
                <a:solidFill>
                  <a:schemeClr val="tx1">
                    <a:lumMod val="85000"/>
                    <a:lumOff val="15000"/>
                  </a:schemeClr>
                </a:solidFill>
              </a:rPr>
              <a:t>NewValue</a:t>
            </a:r>
            <a:r>
              <a:rPr lang="en-US" sz="1200" b="1" dirty="0">
                <a:solidFill>
                  <a:schemeClr val="tx1">
                    <a:lumMod val="85000"/>
                    <a:lumOff val="15000"/>
                  </a:schemeClr>
                </a:solidFill>
              </a:rPr>
              <a:t> | MSG                                    |</a:t>
            </a:r>
          </a:p>
          <a:p>
            <a:pPr marL="0" indent="0">
              <a:buNone/>
            </a:pPr>
            <a:r>
              <a:rPr lang="en-US" sz="1200" dirty="0"/>
              <a:t>            </a:t>
            </a:r>
            <a:r>
              <a:rPr lang="en-US" sz="1200" dirty="0">
                <a:solidFill>
                  <a:schemeClr val="tx1">
                    <a:lumMod val="65000"/>
                    <a:lumOff val="35000"/>
                  </a:schemeClr>
                </a:solidFill>
              </a:rPr>
              <a:t>| 1030-01 | 'parameter2.Code'  |                    | PPParametervalueEm14   |</a:t>
            </a:r>
          </a:p>
          <a:p>
            <a:pPr marL="0" indent="0">
              <a:buNone/>
            </a:pPr>
            <a:r>
              <a:rPr lang="en-US" sz="1200" dirty="0">
                <a:solidFill>
                  <a:schemeClr val="tx1">
                    <a:lumMod val="65000"/>
                    <a:lumOff val="35000"/>
                  </a:schemeClr>
                </a:solidFill>
              </a:rPr>
              <a:t>            | 1030-02 | 'parameter2.Code'  |  ABC           | PPParametervalueEm15   |</a:t>
            </a:r>
          </a:p>
          <a:p>
            <a:pPr marL="0" indent="0">
              <a:buNone/>
            </a:pPr>
            <a:endParaRPr lang="en-US" sz="1200" dirty="0">
              <a:solidFill>
                <a:schemeClr val="tx1">
                  <a:lumMod val="65000"/>
                  <a:lumOff val="35000"/>
                </a:schemeClr>
              </a:solidFill>
            </a:endParaRPr>
          </a:p>
          <a:p>
            <a:pPr marL="0" indent="0">
              <a:buNone/>
            </a:pPr>
            <a:r>
              <a:rPr lang="en-US" sz="1200" b="1" i="1" dirty="0">
                <a:solidFill>
                  <a:schemeClr val="tx1">
                    <a:lumMod val="65000"/>
                    <a:lumOff val="35000"/>
                  </a:schemeClr>
                </a:solidFill>
              </a:rPr>
              <a:t>Counter</a:t>
            </a:r>
            <a:r>
              <a:rPr lang="en-US" sz="1200" i="1" dirty="0">
                <a:solidFill>
                  <a:schemeClr val="tx1">
                    <a:lumMod val="65000"/>
                    <a:lumOff val="35000"/>
                  </a:schemeClr>
                </a:solidFill>
              </a:rPr>
              <a:t>: A number between (01 - 99)</a:t>
            </a:r>
          </a:p>
        </p:txBody>
      </p:sp>
    </p:spTree>
    <p:extLst>
      <p:ext uri="{BB962C8B-B14F-4D97-AF65-F5344CB8AC3E}">
        <p14:creationId xmlns:p14="http://schemas.microsoft.com/office/powerpoint/2010/main" val="43041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462-8768-D48E-287B-E92AB9315A9D}"/>
              </a:ext>
            </a:extLst>
          </p:cNvPr>
          <p:cNvSpPr>
            <a:spLocks noGrp="1"/>
          </p:cNvSpPr>
          <p:nvPr>
            <p:ph type="title"/>
          </p:nvPr>
        </p:nvSpPr>
        <p:spPr/>
        <p:txBody>
          <a:bodyPr/>
          <a:lstStyle/>
          <a:p>
            <a:r>
              <a:rPr lang="en-US" b="1" dirty="0"/>
              <a:t>Scenario Outline : Tips</a:t>
            </a:r>
          </a:p>
        </p:txBody>
      </p:sp>
      <p:sp>
        <p:nvSpPr>
          <p:cNvPr id="3" name="Content Placeholder 2">
            <a:extLst>
              <a:ext uri="{FF2B5EF4-FFF2-40B4-BE49-F238E27FC236}">
                <a16:creationId xmlns:a16="http://schemas.microsoft.com/office/drawing/2014/main" id="{6D9A7C4B-6037-1EFE-6E71-B7A7AC43ADAC}"/>
              </a:ext>
            </a:extLst>
          </p:cNvPr>
          <p:cNvSpPr>
            <a:spLocks noGrp="1"/>
          </p:cNvSpPr>
          <p:nvPr>
            <p:ph idx="1"/>
          </p:nvPr>
        </p:nvSpPr>
        <p:spPr/>
        <p:txBody>
          <a:bodyPr>
            <a:normAutofit/>
          </a:bodyPr>
          <a:lstStyle/>
          <a:p>
            <a:r>
              <a:rPr lang="en-US" sz="2000" dirty="0"/>
              <a:t>In each line of Example, for each Case (scenario), </a:t>
            </a:r>
            <a:r>
              <a:rPr lang="en-US" sz="2000" b="1" u="sng" dirty="0"/>
              <a:t>only one</a:t>
            </a:r>
            <a:r>
              <a:rPr lang="en-US" sz="2000" dirty="0"/>
              <a:t> violation of business rules or restrictions should be tested. The error message must clearly refer to the same violation.</a:t>
            </a:r>
          </a:p>
          <a:p>
            <a:r>
              <a:rPr lang="en-US" sz="2000" dirty="0"/>
              <a:t>In the design of errors, it should be noted that the system first controls Validation errors and then Business Rules errors. Therefore, no validation constraints should be violated when we are going to test a business rule.</a:t>
            </a:r>
          </a:p>
          <a:p>
            <a:r>
              <a:rPr lang="en-US" sz="2000" dirty="0"/>
              <a:t>A parameter may have no value in one or more scenarios and may be empty, but must have a value in at least one scenario. Otherwise, the parameter is redundant and should be omitted.</a:t>
            </a:r>
          </a:p>
        </p:txBody>
      </p:sp>
    </p:spTree>
    <p:extLst>
      <p:ext uri="{BB962C8B-B14F-4D97-AF65-F5344CB8AC3E}">
        <p14:creationId xmlns:p14="http://schemas.microsoft.com/office/powerpoint/2010/main" val="3193437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35F8-3668-B48F-536F-324BC04B3A85}"/>
              </a:ext>
            </a:extLst>
          </p:cNvPr>
          <p:cNvSpPr>
            <a:spLocks noGrp="1"/>
          </p:cNvSpPr>
          <p:nvPr>
            <p:ph type="title"/>
          </p:nvPr>
        </p:nvSpPr>
        <p:spPr/>
        <p:txBody>
          <a:bodyPr/>
          <a:lstStyle/>
          <a:p>
            <a:r>
              <a:rPr lang="en-US" b="1" dirty="0"/>
              <a:t>Identify and Investigate a Scenario</a:t>
            </a:r>
          </a:p>
        </p:txBody>
      </p:sp>
      <p:sp>
        <p:nvSpPr>
          <p:cNvPr id="3" name="Content Placeholder 2">
            <a:extLst>
              <a:ext uri="{FF2B5EF4-FFF2-40B4-BE49-F238E27FC236}">
                <a16:creationId xmlns:a16="http://schemas.microsoft.com/office/drawing/2014/main" id="{0204765C-0A6E-CC53-99A5-587E93EBBD3F}"/>
              </a:ext>
            </a:extLst>
          </p:cNvPr>
          <p:cNvSpPr>
            <a:spLocks noGrp="1"/>
          </p:cNvSpPr>
          <p:nvPr>
            <p:ph idx="1"/>
          </p:nvPr>
        </p:nvSpPr>
        <p:spPr/>
        <p:txBody>
          <a:bodyPr>
            <a:normAutofit/>
          </a:bodyPr>
          <a:lstStyle/>
          <a:p>
            <a:r>
              <a:rPr lang="en-US" sz="2000" dirty="0"/>
              <a:t>Examine the scenario and find the main scenario object or objects in the </a:t>
            </a:r>
            <a:r>
              <a:rPr lang="en-US" sz="2000" b="1" dirty="0"/>
              <a:t>Domain Model</a:t>
            </a:r>
            <a:r>
              <a:rPr lang="en-US" sz="2000" dirty="0"/>
              <a:t>.</a:t>
            </a:r>
          </a:p>
          <a:p>
            <a:r>
              <a:rPr lang="en-US" sz="2000" dirty="0"/>
              <a:t>We identify and examine the </a:t>
            </a:r>
            <a:r>
              <a:rPr lang="en-US" sz="2000" b="1" dirty="0"/>
              <a:t>relationship</a:t>
            </a:r>
            <a:r>
              <a:rPr lang="en-US" sz="2000" dirty="0"/>
              <a:t> between this object and other objects.</a:t>
            </a:r>
          </a:p>
          <a:p>
            <a:r>
              <a:rPr lang="en-US" sz="2000" dirty="0"/>
              <a:t>Relationships may be </a:t>
            </a:r>
            <a:r>
              <a:rPr lang="en-US" sz="2000" b="1" dirty="0"/>
              <a:t>“has-a” </a:t>
            </a:r>
            <a:r>
              <a:rPr lang="en-US" sz="2000" dirty="0"/>
              <a:t>relationship like(combination, aggregation) or </a:t>
            </a:r>
            <a:r>
              <a:rPr lang="en-US" sz="2000" b="1" dirty="0"/>
              <a:t>“is-a” </a:t>
            </a:r>
            <a:r>
              <a:rPr lang="en-US" sz="2000" dirty="0"/>
              <a:t>relationship like (generalization).</a:t>
            </a:r>
          </a:p>
          <a:p>
            <a:r>
              <a:rPr lang="en-US" sz="2000" dirty="0"/>
              <a:t>If the relationship between the main object and other objects is “has-a”, it means that in order to create the desired object, other objects related to the “has-a” relationship must be defined first, if the corresponding attribute is mandatory for the desired object.</a:t>
            </a:r>
          </a:p>
          <a:p>
            <a:r>
              <a:rPr lang="en-US" sz="2000" dirty="0"/>
              <a:t>If the relationship between the main object and other objects is “is-a” and the object itself is a subtype of another object series. In this case, the Object must be created based on its Super type. This means that it inherits the attributes of the Super type</a:t>
            </a:r>
            <a:r>
              <a:rPr lang="en-US" dirty="0"/>
              <a:t>.</a:t>
            </a:r>
          </a:p>
        </p:txBody>
      </p:sp>
    </p:spTree>
    <p:extLst>
      <p:ext uri="{BB962C8B-B14F-4D97-AF65-F5344CB8AC3E}">
        <p14:creationId xmlns:p14="http://schemas.microsoft.com/office/powerpoint/2010/main" val="1459453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4A86-1DB1-5A74-3087-162E745AD2ED}"/>
              </a:ext>
            </a:extLst>
          </p:cNvPr>
          <p:cNvSpPr>
            <a:spLocks noGrp="1"/>
          </p:cNvSpPr>
          <p:nvPr>
            <p:ph type="title"/>
          </p:nvPr>
        </p:nvSpPr>
        <p:spPr/>
        <p:txBody>
          <a:bodyPr/>
          <a:lstStyle/>
          <a:p>
            <a:r>
              <a:rPr lang="en-US" b="1" dirty="0"/>
              <a:t>Writing Scenarios: Creation</a:t>
            </a:r>
          </a:p>
        </p:txBody>
      </p:sp>
      <p:sp>
        <p:nvSpPr>
          <p:cNvPr id="3" name="Content Placeholder 2">
            <a:extLst>
              <a:ext uri="{FF2B5EF4-FFF2-40B4-BE49-F238E27FC236}">
                <a16:creationId xmlns:a16="http://schemas.microsoft.com/office/drawing/2014/main" id="{3E8D7904-39D5-2526-86D7-3808111C9E86}"/>
              </a:ext>
            </a:extLst>
          </p:cNvPr>
          <p:cNvSpPr>
            <a:spLocks noGrp="1"/>
          </p:cNvSpPr>
          <p:nvPr>
            <p:ph idx="1"/>
          </p:nvPr>
        </p:nvSpPr>
        <p:spPr/>
        <p:txBody>
          <a:bodyPr>
            <a:normAutofit/>
          </a:bodyPr>
          <a:lstStyle/>
          <a:p>
            <a:r>
              <a:rPr lang="en-US" sz="2000" dirty="0"/>
              <a:t>After defining the defaults in the </a:t>
            </a:r>
            <a:r>
              <a:rPr lang="en-US" sz="2000" b="1" dirty="0"/>
              <a:t>Given</a:t>
            </a:r>
            <a:r>
              <a:rPr lang="en-US" sz="2000" dirty="0"/>
              <a:t> step, the main action of the scenario is determined in the </a:t>
            </a:r>
            <a:r>
              <a:rPr lang="en-US" sz="2000" b="1" dirty="0"/>
              <a:t>When</a:t>
            </a:r>
            <a:r>
              <a:rPr lang="en-US" sz="2000" dirty="0"/>
              <a:t> step.</a:t>
            </a:r>
          </a:p>
          <a:p>
            <a:r>
              <a:rPr lang="en-US" sz="2000" dirty="0"/>
              <a:t>In the </a:t>
            </a:r>
            <a:r>
              <a:rPr lang="en-US" sz="2000" b="1" dirty="0"/>
              <a:t>Then</a:t>
            </a:r>
            <a:r>
              <a:rPr lang="en-US" sz="2000" dirty="0"/>
              <a:t> step, the expected behavior and output after executing the action is specified. If the scenario is Happy Path, the expected output is expected.</a:t>
            </a:r>
            <a:endParaRPr lang="fa-IR" sz="2000" dirty="0"/>
          </a:p>
          <a:p>
            <a:r>
              <a:rPr lang="en-US" sz="2000" dirty="0"/>
              <a:t>If the test scenario is exceptional, violations of the defined business rules and constraints should be specified as output, and the error message corresponding to each violation should be specified. </a:t>
            </a:r>
          </a:p>
          <a:p>
            <a:pPr marL="0" indent="0">
              <a:buNone/>
            </a:pPr>
            <a:endParaRPr lang="en-US" sz="2400" dirty="0"/>
          </a:p>
          <a:p>
            <a:pPr marL="0" indent="0">
              <a:buNone/>
            </a:pPr>
            <a:r>
              <a:rPr lang="en-US" sz="2000" b="1" dirty="0">
                <a:solidFill>
                  <a:schemeClr val="bg2">
                    <a:lumMod val="25000"/>
                  </a:schemeClr>
                </a:solidFill>
              </a:rPr>
              <a:t>Note: </a:t>
            </a:r>
            <a:r>
              <a:rPr lang="en-US" sz="2000" dirty="0">
                <a:solidFill>
                  <a:schemeClr val="bg2">
                    <a:lumMod val="25000"/>
                  </a:schemeClr>
                </a:solidFill>
              </a:rPr>
              <a:t>Violations are defined in such a way that in each </a:t>
            </a:r>
            <a:r>
              <a:rPr lang="en-US" sz="2000" b="1" dirty="0">
                <a:solidFill>
                  <a:schemeClr val="bg2">
                    <a:lumMod val="25000"/>
                  </a:schemeClr>
                </a:solidFill>
              </a:rPr>
              <a:t>Case</a:t>
            </a:r>
            <a:r>
              <a:rPr lang="en-US" sz="2000" dirty="0">
                <a:solidFill>
                  <a:schemeClr val="bg2">
                    <a:lumMod val="25000"/>
                  </a:schemeClr>
                </a:solidFill>
              </a:rPr>
              <a:t> in the </a:t>
            </a:r>
            <a:r>
              <a:rPr lang="en-US" sz="2000" b="1" dirty="0">
                <a:solidFill>
                  <a:schemeClr val="bg2">
                    <a:lumMod val="25000"/>
                  </a:schemeClr>
                </a:solidFill>
              </a:rPr>
              <a:t>Examples</a:t>
            </a:r>
            <a:r>
              <a:rPr lang="en-US" sz="2000" dirty="0">
                <a:solidFill>
                  <a:schemeClr val="bg2">
                    <a:lumMod val="25000"/>
                  </a:schemeClr>
                </a:solidFill>
              </a:rPr>
              <a:t> step, data is entered in such a way that a rule or restriction is violated, then the error message related to the violated case is inserted.</a:t>
            </a:r>
          </a:p>
          <a:p>
            <a:pPr marL="0" indent="0">
              <a:buNone/>
            </a:pPr>
            <a:r>
              <a:rPr lang="en-US" sz="2000" b="1" dirty="0">
                <a:solidFill>
                  <a:schemeClr val="bg2">
                    <a:lumMod val="25000"/>
                  </a:schemeClr>
                </a:solidFill>
              </a:rPr>
              <a:t>Note: </a:t>
            </a:r>
            <a:r>
              <a:rPr lang="en-US" sz="2000" dirty="0">
                <a:solidFill>
                  <a:schemeClr val="bg2">
                    <a:lumMod val="25000"/>
                  </a:schemeClr>
                </a:solidFill>
              </a:rPr>
              <a:t>In exception scenarios, the goal is to check the behavior of the software in relation to the violation of </a:t>
            </a:r>
            <a:r>
              <a:rPr lang="en-US" sz="2000" b="1" i="1" dirty="0">
                <a:solidFill>
                  <a:schemeClr val="bg2">
                    <a:lumMod val="25000"/>
                  </a:schemeClr>
                </a:solidFill>
              </a:rPr>
              <a:t>one or more rules or restrictions </a:t>
            </a:r>
            <a:r>
              <a:rPr lang="en-US" sz="2000" dirty="0">
                <a:solidFill>
                  <a:schemeClr val="bg2">
                    <a:lumMod val="25000"/>
                  </a:schemeClr>
                </a:solidFill>
              </a:rPr>
              <a:t>related to an object.</a:t>
            </a:r>
          </a:p>
        </p:txBody>
      </p:sp>
    </p:spTree>
    <p:extLst>
      <p:ext uri="{BB962C8B-B14F-4D97-AF65-F5344CB8AC3E}">
        <p14:creationId xmlns:p14="http://schemas.microsoft.com/office/powerpoint/2010/main" val="1600018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FAF-B57C-2A79-5678-FD8C1EF571E4}"/>
              </a:ext>
            </a:extLst>
          </p:cNvPr>
          <p:cNvSpPr>
            <a:spLocks noGrp="1"/>
          </p:cNvSpPr>
          <p:nvPr>
            <p:ph type="title"/>
          </p:nvPr>
        </p:nvSpPr>
        <p:spPr/>
        <p:txBody>
          <a:bodyPr/>
          <a:lstStyle/>
          <a:p>
            <a:r>
              <a:rPr lang="en-US" b="1" dirty="0"/>
              <a:t>Writing Scenario : Modification</a:t>
            </a:r>
          </a:p>
        </p:txBody>
      </p:sp>
      <p:sp>
        <p:nvSpPr>
          <p:cNvPr id="3" name="Content Placeholder 2">
            <a:extLst>
              <a:ext uri="{FF2B5EF4-FFF2-40B4-BE49-F238E27FC236}">
                <a16:creationId xmlns:a16="http://schemas.microsoft.com/office/drawing/2014/main" id="{0927F9B3-68D0-6B59-49E0-6315F845E22A}"/>
              </a:ext>
            </a:extLst>
          </p:cNvPr>
          <p:cNvSpPr>
            <a:spLocks noGrp="1"/>
          </p:cNvSpPr>
          <p:nvPr>
            <p:ph idx="1"/>
          </p:nvPr>
        </p:nvSpPr>
        <p:spPr/>
        <p:txBody>
          <a:bodyPr>
            <a:normAutofit/>
          </a:bodyPr>
          <a:lstStyle/>
          <a:p>
            <a:r>
              <a:rPr lang="en-US" sz="2400" dirty="0"/>
              <a:t>The purpose of these scenarios is to check the behavior of the software when changes are applied. It is expected that during the implementation of changes, in addition to the correct functioning of the software, the defined rules and restrictions will not be violated.</a:t>
            </a:r>
          </a:p>
          <a:p>
            <a:r>
              <a:rPr lang="en-US" sz="2400" dirty="0"/>
              <a:t>Therefore, testing the rules and restrictions is also very important in the change and update tests. These tests also include three main steps: </a:t>
            </a:r>
            <a:r>
              <a:rPr lang="en-US" sz="2400" b="1" dirty="0"/>
              <a:t>Given, When and Then</a:t>
            </a:r>
            <a:r>
              <a:rPr lang="en-US" sz="2400" dirty="0"/>
              <a:t>.</a:t>
            </a:r>
            <a:endParaRPr lang="fa-IR" sz="2400" dirty="0"/>
          </a:p>
          <a:p>
            <a:r>
              <a:rPr lang="en-US" sz="2400" dirty="0"/>
              <a:t>In this test, the state of the object before and after the change should be defined.</a:t>
            </a:r>
            <a:endParaRPr lang="fa-IR" sz="2400" dirty="0"/>
          </a:p>
          <a:p>
            <a:r>
              <a:rPr lang="en-US" sz="2400" dirty="0"/>
              <a:t>The update scenarios are also developed for the Happy Path and Exceptional Path. They are written in a feature file.</a:t>
            </a:r>
          </a:p>
        </p:txBody>
      </p:sp>
    </p:spTree>
    <p:extLst>
      <p:ext uri="{BB962C8B-B14F-4D97-AF65-F5344CB8AC3E}">
        <p14:creationId xmlns:p14="http://schemas.microsoft.com/office/powerpoint/2010/main" val="394145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61C0-805A-86BD-FA52-51F1A7DAF3BF}"/>
              </a:ext>
            </a:extLst>
          </p:cNvPr>
          <p:cNvSpPr>
            <a:spLocks noGrp="1"/>
          </p:cNvSpPr>
          <p:nvPr>
            <p:ph type="title"/>
          </p:nvPr>
        </p:nvSpPr>
        <p:spPr/>
        <p:txBody>
          <a:bodyPr/>
          <a:lstStyle/>
          <a:p>
            <a:r>
              <a:rPr lang="en-US" b="1" dirty="0"/>
              <a:t>Writing Scenario: Deletion</a:t>
            </a:r>
          </a:p>
        </p:txBody>
      </p:sp>
      <p:sp>
        <p:nvSpPr>
          <p:cNvPr id="3" name="Content Placeholder 2">
            <a:extLst>
              <a:ext uri="{FF2B5EF4-FFF2-40B4-BE49-F238E27FC236}">
                <a16:creationId xmlns:a16="http://schemas.microsoft.com/office/drawing/2014/main" id="{6F4AEB7D-CCFC-3594-D183-BB5CDF4906A9}"/>
              </a:ext>
            </a:extLst>
          </p:cNvPr>
          <p:cNvSpPr>
            <a:spLocks noGrp="1"/>
          </p:cNvSpPr>
          <p:nvPr>
            <p:ph idx="1"/>
          </p:nvPr>
        </p:nvSpPr>
        <p:spPr/>
        <p:txBody>
          <a:bodyPr/>
          <a:lstStyle/>
          <a:p>
            <a:r>
              <a:rPr lang="en-US" dirty="0"/>
              <a:t>Deletion scenarios check the correct deletion of objects.</a:t>
            </a:r>
          </a:p>
          <a:p>
            <a:r>
              <a:rPr lang="en-US" sz="2800" dirty="0"/>
              <a:t>These tests also include three main steps: </a:t>
            </a:r>
            <a:r>
              <a:rPr lang="en-US" sz="2800" b="1" dirty="0"/>
              <a:t>Given, When and Then</a:t>
            </a:r>
            <a:r>
              <a:rPr lang="en-US" sz="2800" dirty="0"/>
              <a:t>.</a:t>
            </a:r>
            <a:endParaRPr lang="fa-IR" sz="2800" dirty="0"/>
          </a:p>
          <a:p>
            <a:endParaRPr lang="en-US" dirty="0"/>
          </a:p>
        </p:txBody>
      </p:sp>
    </p:spTree>
    <p:extLst>
      <p:ext uri="{BB962C8B-B14F-4D97-AF65-F5344CB8AC3E}">
        <p14:creationId xmlns:p14="http://schemas.microsoft.com/office/powerpoint/2010/main" val="1583041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4335-9ACE-4BE8-15EF-708FD625D0FB}"/>
              </a:ext>
            </a:extLst>
          </p:cNvPr>
          <p:cNvSpPr>
            <a:spLocks noGrp="1"/>
          </p:cNvSpPr>
          <p:nvPr>
            <p:ph type="title"/>
          </p:nvPr>
        </p:nvSpPr>
        <p:spPr/>
        <p:txBody>
          <a:bodyPr/>
          <a:lstStyle/>
          <a:p>
            <a:r>
              <a:rPr lang="en-US" b="1" dirty="0"/>
              <a:t>Principles of Writing Tests</a:t>
            </a:r>
          </a:p>
        </p:txBody>
      </p:sp>
      <p:sp>
        <p:nvSpPr>
          <p:cNvPr id="3" name="Content Placeholder 2">
            <a:extLst>
              <a:ext uri="{FF2B5EF4-FFF2-40B4-BE49-F238E27FC236}">
                <a16:creationId xmlns:a16="http://schemas.microsoft.com/office/drawing/2014/main" id="{6DDAEDFF-E67E-4E92-FD18-6E93A186DC0B}"/>
              </a:ext>
            </a:extLst>
          </p:cNvPr>
          <p:cNvSpPr>
            <a:spLocks noGrp="1"/>
          </p:cNvSpPr>
          <p:nvPr>
            <p:ph idx="1"/>
          </p:nvPr>
        </p:nvSpPr>
        <p:spPr>
          <a:xfrm>
            <a:off x="838200" y="1825624"/>
            <a:ext cx="10515600" cy="4918075"/>
          </a:xfrm>
        </p:spPr>
        <p:txBody>
          <a:bodyPr>
            <a:normAutofit lnSpcReduction="10000"/>
          </a:bodyPr>
          <a:lstStyle/>
          <a:p>
            <a:r>
              <a:rPr lang="en-US" sz="2000" b="1" dirty="0"/>
              <a:t>Tests should be written in such a way that they can be reused</a:t>
            </a:r>
            <a:r>
              <a:rPr lang="en-US" sz="2000" dirty="0"/>
              <a:t>. </a:t>
            </a:r>
          </a:p>
          <a:p>
            <a:pPr lvl="1"/>
            <a:r>
              <a:rPr lang="en-US" sz="1800" dirty="0"/>
              <a:t>By writing the tests in a standard way and based on the determined structure, it will be possible to reuse their different parts in other tests.</a:t>
            </a:r>
          </a:p>
          <a:p>
            <a:r>
              <a:rPr lang="en-US" sz="2000" b="1" dirty="0"/>
              <a:t>Each test should test a specific scenario. </a:t>
            </a:r>
          </a:p>
          <a:p>
            <a:pPr lvl="1"/>
            <a:r>
              <a:rPr lang="en-US" sz="1800" dirty="0"/>
              <a:t>The tests should focus on a specific scenario and test the </a:t>
            </a:r>
            <a:r>
              <a:rPr lang="en-US" sz="1800" dirty="0">
                <a:solidFill>
                  <a:srgbClr val="C00000"/>
                </a:solidFill>
              </a:rPr>
              <a:t>performance</a:t>
            </a:r>
            <a:r>
              <a:rPr lang="en-US" sz="1800" dirty="0"/>
              <a:t> of the software in the scenario. The existence of multiple scenarios in a test makes it difficult to write, maintain, execute and debug the test.</a:t>
            </a:r>
          </a:p>
          <a:p>
            <a:r>
              <a:rPr lang="en-US" sz="2000" b="1" dirty="0"/>
              <a:t>Test paragraphs should be organized according to a logical flow. </a:t>
            </a:r>
          </a:p>
          <a:p>
            <a:pPr lvl="1"/>
            <a:r>
              <a:rPr lang="en-US" sz="1800" dirty="0"/>
              <a:t>In the arrangement of test paragraphs, its logical flow should be followed. Especially, the prerequisite of defining some entities over others should be taken into consideration.</a:t>
            </a:r>
          </a:p>
          <a:p>
            <a:r>
              <a:rPr lang="en-US" sz="2000" b="1" dirty="0"/>
              <a:t>Tests should be simple and without much complexity</a:t>
            </a:r>
            <a:r>
              <a:rPr lang="en-US" sz="2000" dirty="0"/>
              <a:t>.</a:t>
            </a:r>
          </a:p>
          <a:p>
            <a:pPr lvl="1"/>
            <a:r>
              <a:rPr lang="en-US" sz="1800" dirty="0"/>
              <a:t>It is hard to read, run, maintain and update very complex tests with very diverse inputs and states. Therefore, it is better to make the tests smaller.</a:t>
            </a:r>
          </a:p>
          <a:p>
            <a:r>
              <a:rPr lang="en-US" sz="2000" b="1" dirty="0"/>
              <a:t>Requirements in tests must be traceable</a:t>
            </a:r>
            <a:r>
              <a:rPr lang="en-US" sz="2000" dirty="0"/>
              <a:t>.</a:t>
            </a:r>
          </a:p>
          <a:p>
            <a:pPr lvl="1"/>
            <a:r>
              <a:rPr lang="en-US" sz="1900" dirty="0"/>
              <a:t> In writing the tests, reference should be made to the relevant business rules. To ensure the comprehensiveness of the test to cover the business rules.</a:t>
            </a:r>
          </a:p>
        </p:txBody>
      </p:sp>
    </p:spTree>
    <p:extLst>
      <p:ext uri="{BB962C8B-B14F-4D97-AF65-F5344CB8AC3E}">
        <p14:creationId xmlns:p14="http://schemas.microsoft.com/office/powerpoint/2010/main" val="1859702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9678-FD1F-933F-A46D-F9DA86DD6726}"/>
              </a:ext>
            </a:extLst>
          </p:cNvPr>
          <p:cNvSpPr>
            <a:spLocks noGrp="1"/>
          </p:cNvSpPr>
          <p:nvPr>
            <p:ph type="title"/>
          </p:nvPr>
        </p:nvSpPr>
        <p:spPr/>
        <p:txBody>
          <a:bodyPr/>
          <a:lstStyle/>
          <a:p>
            <a:r>
              <a:rPr lang="en-US" b="1" dirty="0"/>
              <a:t>Common Scenarios</a:t>
            </a:r>
          </a:p>
        </p:txBody>
      </p:sp>
      <p:graphicFrame>
        <p:nvGraphicFramePr>
          <p:cNvPr id="4" name="Content Placeholder 3">
            <a:extLst>
              <a:ext uri="{FF2B5EF4-FFF2-40B4-BE49-F238E27FC236}">
                <a16:creationId xmlns:a16="http://schemas.microsoft.com/office/drawing/2014/main" id="{4848417C-37A7-8451-028B-6CBD8F5A0773}"/>
              </a:ext>
            </a:extLst>
          </p:cNvPr>
          <p:cNvGraphicFramePr>
            <a:graphicFrameLocks noGrp="1"/>
          </p:cNvGraphicFramePr>
          <p:nvPr>
            <p:ph idx="1"/>
            <p:extLst>
              <p:ext uri="{D42A27DB-BD31-4B8C-83A1-F6EECF244321}">
                <p14:modId xmlns:p14="http://schemas.microsoft.com/office/powerpoint/2010/main" val="3368990194"/>
              </p:ext>
            </p:extLst>
          </p:nvPr>
        </p:nvGraphicFramePr>
        <p:xfrm>
          <a:off x="838200" y="1825625"/>
          <a:ext cx="9817100" cy="4104640"/>
        </p:xfrm>
        <a:graphic>
          <a:graphicData uri="http://schemas.openxmlformats.org/drawingml/2006/table">
            <a:tbl>
              <a:tblPr firstRow="1" bandRow="1">
                <a:tableStyleId>{5C22544A-7EE6-4342-B048-85BDC9FD1C3A}</a:tableStyleId>
              </a:tblPr>
              <a:tblGrid>
                <a:gridCol w="5232400">
                  <a:extLst>
                    <a:ext uri="{9D8B030D-6E8A-4147-A177-3AD203B41FA5}">
                      <a16:colId xmlns:a16="http://schemas.microsoft.com/office/drawing/2014/main" val="1485009149"/>
                    </a:ext>
                  </a:extLst>
                </a:gridCol>
                <a:gridCol w="4584700">
                  <a:extLst>
                    <a:ext uri="{9D8B030D-6E8A-4147-A177-3AD203B41FA5}">
                      <a16:colId xmlns:a16="http://schemas.microsoft.com/office/drawing/2014/main" val="103929968"/>
                    </a:ext>
                  </a:extLst>
                </a:gridCol>
              </a:tblGrid>
              <a:tr h="370840">
                <a:tc>
                  <a:txBody>
                    <a:bodyPr/>
                    <a:lstStyle/>
                    <a:p>
                      <a:r>
                        <a:rPr lang="en-US" sz="2000" dirty="0"/>
                        <a:t>Scenario</a:t>
                      </a:r>
                    </a:p>
                  </a:txBody>
                  <a:tcPr/>
                </a:tc>
                <a:tc>
                  <a:txBody>
                    <a:bodyPr/>
                    <a:lstStyle/>
                    <a:p>
                      <a:pPr algn="ctr"/>
                      <a:r>
                        <a:rPr lang="en-US" sz="2000" dirty="0"/>
                        <a:t>Test Type</a:t>
                      </a:r>
                    </a:p>
                  </a:txBody>
                  <a:tcPr/>
                </a:tc>
                <a:extLst>
                  <a:ext uri="{0D108BD9-81ED-4DB2-BD59-A6C34878D82A}">
                    <a16:rowId xmlns:a16="http://schemas.microsoft.com/office/drawing/2014/main" val="2814365742"/>
                  </a:ext>
                </a:extLst>
              </a:tr>
              <a:tr h="370840">
                <a:tc>
                  <a:txBody>
                    <a:bodyPr/>
                    <a:lstStyle/>
                    <a:p>
                      <a:r>
                        <a:rPr lang="en-US" dirty="0">
                          <a:solidFill>
                            <a:srgbClr val="C00000"/>
                          </a:solidFill>
                        </a:rPr>
                        <a:t>Authorized</a:t>
                      </a:r>
                      <a:r>
                        <a:rPr lang="en-US" dirty="0"/>
                        <a:t> functions</a:t>
                      </a:r>
                    </a:p>
                  </a:txBody>
                  <a:tcPr/>
                </a:tc>
                <a:tc>
                  <a:txBody>
                    <a:bodyPr/>
                    <a:lstStyle/>
                    <a:p>
                      <a:pPr algn="ctr"/>
                      <a:r>
                        <a:rPr lang="en-US" dirty="0"/>
                        <a:t>Happy Path</a:t>
                      </a:r>
                    </a:p>
                  </a:txBody>
                  <a:tcPr/>
                </a:tc>
                <a:extLst>
                  <a:ext uri="{0D108BD9-81ED-4DB2-BD59-A6C34878D82A}">
                    <a16:rowId xmlns:a16="http://schemas.microsoft.com/office/drawing/2014/main" val="1551567280"/>
                  </a:ext>
                </a:extLst>
              </a:tr>
              <a:tr h="370840">
                <a:tc>
                  <a:txBody>
                    <a:bodyPr/>
                    <a:lstStyle/>
                    <a:p>
                      <a:r>
                        <a:rPr lang="en-US" dirty="0"/>
                        <a:t>Update the object has been updated</a:t>
                      </a:r>
                    </a:p>
                  </a:txBody>
                  <a:tcPr/>
                </a:tc>
                <a:tc>
                  <a:txBody>
                    <a:bodyPr/>
                    <a:lstStyle/>
                    <a:p>
                      <a:pPr algn="ctr"/>
                      <a:r>
                        <a:rPr lang="en-US" dirty="0"/>
                        <a:t>Happy Path</a:t>
                      </a:r>
                    </a:p>
                  </a:txBody>
                  <a:tcPr/>
                </a:tc>
                <a:extLst>
                  <a:ext uri="{0D108BD9-81ED-4DB2-BD59-A6C34878D82A}">
                    <a16:rowId xmlns:a16="http://schemas.microsoft.com/office/drawing/2014/main" val="2053180260"/>
                  </a:ext>
                </a:extLst>
              </a:tr>
              <a:tr h="370840">
                <a:tc>
                  <a:txBody>
                    <a:bodyPr/>
                    <a:lstStyle/>
                    <a:p>
                      <a:r>
                        <a:rPr lang="en-US" dirty="0"/>
                        <a:t>Validation tests</a:t>
                      </a:r>
                    </a:p>
                  </a:txBody>
                  <a:tcPr/>
                </a:tc>
                <a:tc>
                  <a:txBody>
                    <a:bodyPr/>
                    <a:lstStyle/>
                    <a:p>
                      <a:pPr algn="ctr"/>
                      <a:r>
                        <a:rPr lang="en-US" dirty="0"/>
                        <a:t>Exceptional </a:t>
                      </a:r>
                    </a:p>
                  </a:txBody>
                  <a:tcPr/>
                </a:tc>
                <a:extLst>
                  <a:ext uri="{0D108BD9-81ED-4DB2-BD59-A6C34878D82A}">
                    <a16:rowId xmlns:a16="http://schemas.microsoft.com/office/drawing/2014/main" val="2679923546"/>
                  </a:ext>
                </a:extLst>
              </a:tr>
              <a:tr h="370840">
                <a:tc>
                  <a:txBody>
                    <a:bodyPr/>
                    <a:lstStyle/>
                    <a:p>
                      <a:r>
                        <a:rPr lang="en-US" dirty="0"/>
                        <a:t>Business Rule tests per class</a:t>
                      </a:r>
                    </a:p>
                  </a:txBody>
                  <a:tcPr/>
                </a:tc>
                <a:tc>
                  <a:txBody>
                    <a:bodyPr/>
                    <a:lstStyle/>
                    <a:p>
                      <a:pPr algn="ctr"/>
                      <a:r>
                        <a:rPr lang="en-US" dirty="0"/>
                        <a:t>Exceptional</a:t>
                      </a:r>
                    </a:p>
                  </a:txBody>
                  <a:tcPr/>
                </a:tc>
                <a:extLst>
                  <a:ext uri="{0D108BD9-81ED-4DB2-BD59-A6C34878D82A}">
                    <a16:rowId xmlns:a16="http://schemas.microsoft.com/office/drawing/2014/main" val="3574120385"/>
                  </a:ext>
                </a:extLst>
              </a:tr>
              <a:tr h="370840">
                <a:tc>
                  <a:txBody>
                    <a:bodyPr/>
                    <a:lstStyle/>
                    <a:p>
                      <a:r>
                        <a:rPr lang="en-US" dirty="0"/>
                        <a:t>Being repetitive tests</a:t>
                      </a:r>
                    </a:p>
                  </a:txBody>
                  <a:tcPr/>
                </a:tc>
                <a:tc>
                  <a:txBody>
                    <a:bodyPr/>
                    <a:lstStyle/>
                    <a:p>
                      <a:pPr algn="ctr"/>
                      <a:r>
                        <a:rPr lang="en-US" dirty="0"/>
                        <a:t>Exceptional</a:t>
                      </a:r>
                    </a:p>
                  </a:txBody>
                  <a:tcPr/>
                </a:tc>
                <a:extLst>
                  <a:ext uri="{0D108BD9-81ED-4DB2-BD59-A6C34878D82A}">
                    <a16:rowId xmlns:a16="http://schemas.microsoft.com/office/drawing/2014/main" val="1867787654"/>
                  </a:ext>
                </a:extLst>
              </a:tr>
              <a:tr h="370840">
                <a:tc>
                  <a:txBody>
                    <a:bodyPr/>
                    <a:lstStyle/>
                    <a:p>
                      <a:r>
                        <a:rPr lang="en-US" dirty="0"/>
                        <a:t>Unauthorized operation based on object status</a:t>
                      </a:r>
                    </a:p>
                  </a:txBody>
                  <a:tcPr/>
                </a:tc>
                <a:tc>
                  <a:txBody>
                    <a:bodyPr/>
                    <a:lstStyle/>
                    <a:p>
                      <a:pPr algn="ctr"/>
                      <a:r>
                        <a:rPr lang="en-US" dirty="0"/>
                        <a:t>Exceptional</a:t>
                      </a:r>
                    </a:p>
                  </a:txBody>
                  <a:tcPr/>
                </a:tc>
                <a:extLst>
                  <a:ext uri="{0D108BD9-81ED-4DB2-BD59-A6C34878D82A}">
                    <a16:rowId xmlns:a16="http://schemas.microsoft.com/office/drawing/2014/main" val="1006952995"/>
                  </a:ext>
                </a:extLst>
              </a:tr>
              <a:tr h="370840">
                <a:tc>
                  <a:txBody>
                    <a:bodyPr/>
                    <a:lstStyle/>
                    <a:p>
                      <a:r>
                        <a:rPr lang="en-US" dirty="0"/>
                        <a:t>Use of unregistered entity</a:t>
                      </a:r>
                    </a:p>
                  </a:txBody>
                  <a:tcPr/>
                </a:tc>
                <a:tc>
                  <a:txBody>
                    <a:bodyPr/>
                    <a:lstStyle/>
                    <a:p>
                      <a:pPr algn="ctr"/>
                      <a:r>
                        <a:rPr lang="en-US" dirty="0"/>
                        <a:t>Exceptional</a:t>
                      </a:r>
                    </a:p>
                  </a:txBody>
                  <a:tcPr/>
                </a:tc>
                <a:extLst>
                  <a:ext uri="{0D108BD9-81ED-4DB2-BD59-A6C34878D82A}">
                    <a16:rowId xmlns:a16="http://schemas.microsoft.com/office/drawing/2014/main" val="2798684563"/>
                  </a:ext>
                </a:extLst>
              </a:tr>
              <a:tr h="370840">
                <a:tc>
                  <a:txBody>
                    <a:bodyPr/>
                    <a:lstStyle/>
                    <a:p>
                      <a:pPr marL="0" marR="0" algn="l" rtl="1">
                        <a:lnSpc>
                          <a:spcPct val="107000"/>
                        </a:lnSpc>
                        <a:spcBef>
                          <a:spcPts val="0"/>
                        </a:spcBef>
                        <a:spcAft>
                          <a:spcPts val="0"/>
                        </a:spcAft>
                      </a:pPr>
                      <a:r>
                        <a:rPr lang="en-US" sz="1800" kern="1200" dirty="0">
                          <a:solidFill>
                            <a:srgbClr val="C00000"/>
                          </a:solidFill>
                          <a:latin typeface="+mn-lt"/>
                          <a:ea typeface="+mn-ea"/>
                          <a:cs typeface="+mn-cs"/>
                        </a:rPr>
                        <a:t>Unauthorized</a:t>
                      </a:r>
                      <a:r>
                        <a:rPr lang="en-US" sz="1800" kern="1200" dirty="0">
                          <a:solidFill>
                            <a:schemeClr val="dk1"/>
                          </a:solidFill>
                          <a:latin typeface="+mn-lt"/>
                          <a:ea typeface="+mn-ea"/>
                          <a:cs typeface="+mn-cs"/>
                        </a:rPr>
                        <a:t> operation on unregistered entity</a:t>
                      </a:r>
                    </a:p>
                  </a:txBody>
                  <a:tcPr marL="68580" marR="68580" marT="0" marB="0" anchor="ctr"/>
                </a:tc>
                <a:tc>
                  <a:txBody>
                    <a:bodyPr/>
                    <a:lstStyle/>
                    <a:p>
                      <a:pPr algn="ctr"/>
                      <a:r>
                        <a:rPr lang="en-US" dirty="0"/>
                        <a:t>Exceptional</a:t>
                      </a:r>
                    </a:p>
                  </a:txBody>
                  <a:tcPr/>
                </a:tc>
                <a:extLst>
                  <a:ext uri="{0D108BD9-81ED-4DB2-BD59-A6C34878D82A}">
                    <a16:rowId xmlns:a16="http://schemas.microsoft.com/office/drawing/2014/main" val="1718968161"/>
                  </a:ext>
                </a:extLst>
              </a:tr>
              <a:tr h="370840">
                <a:tc>
                  <a:txBody>
                    <a:bodyPr/>
                    <a:lstStyle/>
                    <a:p>
                      <a:r>
                        <a:rPr lang="en-US" dirty="0"/>
                        <a:t>Use of deleted entity</a:t>
                      </a:r>
                    </a:p>
                  </a:txBody>
                  <a:tcPr/>
                </a:tc>
                <a:tc>
                  <a:txBody>
                    <a:bodyPr/>
                    <a:lstStyle/>
                    <a:p>
                      <a:pPr algn="ctr"/>
                      <a:r>
                        <a:rPr lang="en-US" dirty="0"/>
                        <a:t>Exceptional</a:t>
                      </a:r>
                    </a:p>
                  </a:txBody>
                  <a:tcPr/>
                </a:tc>
                <a:extLst>
                  <a:ext uri="{0D108BD9-81ED-4DB2-BD59-A6C34878D82A}">
                    <a16:rowId xmlns:a16="http://schemas.microsoft.com/office/drawing/2014/main" val="3806442288"/>
                  </a:ext>
                </a:extLst>
              </a:tr>
              <a:tr h="370840">
                <a:tc>
                  <a:txBody>
                    <a:bodyPr/>
                    <a:lstStyle/>
                    <a:p>
                      <a:r>
                        <a:rPr lang="en-US" dirty="0"/>
                        <a:t>Operations on the deleted entity</a:t>
                      </a:r>
                    </a:p>
                  </a:txBody>
                  <a:tcPr/>
                </a:tc>
                <a:tc>
                  <a:txBody>
                    <a:bodyPr/>
                    <a:lstStyle/>
                    <a:p>
                      <a:pPr algn="ctr"/>
                      <a:r>
                        <a:rPr lang="en-US" dirty="0"/>
                        <a:t>Exceptional</a:t>
                      </a:r>
                    </a:p>
                  </a:txBody>
                  <a:tcPr/>
                </a:tc>
                <a:extLst>
                  <a:ext uri="{0D108BD9-81ED-4DB2-BD59-A6C34878D82A}">
                    <a16:rowId xmlns:a16="http://schemas.microsoft.com/office/drawing/2014/main" val="1034702136"/>
                  </a:ext>
                </a:extLst>
              </a:tr>
            </a:tbl>
          </a:graphicData>
        </a:graphic>
      </p:graphicFrame>
    </p:spTree>
    <p:extLst>
      <p:ext uri="{BB962C8B-B14F-4D97-AF65-F5344CB8AC3E}">
        <p14:creationId xmlns:p14="http://schemas.microsoft.com/office/powerpoint/2010/main" val="2180235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9CD-E0F5-6049-D137-8E27D0966212}"/>
              </a:ext>
            </a:extLst>
          </p:cNvPr>
          <p:cNvSpPr>
            <a:spLocks noGrp="1"/>
          </p:cNvSpPr>
          <p:nvPr>
            <p:ph type="title"/>
          </p:nvPr>
        </p:nvSpPr>
        <p:spPr/>
        <p:txBody>
          <a:bodyPr/>
          <a:lstStyle/>
          <a:p>
            <a:r>
              <a:rPr lang="en-US" b="1" dirty="0"/>
              <a:t>Definition of entities with exception states</a:t>
            </a:r>
            <a:r>
              <a:rPr lang="en-US" b="1" dirty="0">
                <a:solidFill>
                  <a:srgbClr val="C00000"/>
                </a:solidFill>
              </a:rPr>
              <a:t>?</a:t>
            </a:r>
            <a:r>
              <a:rPr lang="en-US" b="1" dirty="0"/>
              <a:t> </a:t>
            </a:r>
            <a:r>
              <a:rPr lang="en-US" sz="2400" b="1" dirty="0">
                <a:solidFill>
                  <a:srgbClr val="C00000"/>
                </a:solidFill>
              </a:rPr>
              <a:t>(</a:t>
            </a:r>
            <a:r>
              <a:rPr lang="en-US" sz="2800" b="1" dirty="0">
                <a:solidFill>
                  <a:srgbClr val="C00000"/>
                </a:solidFill>
              </a:rPr>
              <a:t>P.58)</a:t>
            </a:r>
            <a:endParaRPr lang="en-US" b="1" dirty="0">
              <a:solidFill>
                <a:srgbClr val="C00000"/>
              </a:solidFill>
            </a:endParaRPr>
          </a:p>
        </p:txBody>
      </p:sp>
      <p:sp>
        <p:nvSpPr>
          <p:cNvPr id="3" name="Content Placeholder 2">
            <a:extLst>
              <a:ext uri="{FF2B5EF4-FFF2-40B4-BE49-F238E27FC236}">
                <a16:creationId xmlns:a16="http://schemas.microsoft.com/office/drawing/2014/main" id="{55C4A9BD-CD97-9AE6-1C08-4DE41990D1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272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9BD3-366E-81DA-B7B0-7E0550928E96}"/>
              </a:ext>
            </a:extLst>
          </p:cNvPr>
          <p:cNvSpPr>
            <a:spLocks noGrp="1"/>
          </p:cNvSpPr>
          <p:nvPr>
            <p:ph type="title"/>
          </p:nvPr>
        </p:nvSpPr>
        <p:spPr/>
        <p:txBody>
          <a:bodyPr/>
          <a:lstStyle/>
          <a:p>
            <a:r>
              <a:rPr lang="en-US" b="1" dirty="0"/>
              <a:t>Perform the given steps by Admin</a:t>
            </a:r>
          </a:p>
        </p:txBody>
      </p:sp>
      <p:sp>
        <p:nvSpPr>
          <p:cNvPr id="3" name="Content Placeholder 2">
            <a:extLst>
              <a:ext uri="{FF2B5EF4-FFF2-40B4-BE49-F238E27FC236}">
                <a16:creationId xmlns:a16="http://schemas.microsoft.com/office/drawing/2014/main" id="{7C5ACF4B-E863-A76D-DCEB-364B4A6562CC}"/>
              </a:ext>
            </a:extLst>
          </p:cNvPr>
          <p:cNvSpPr>
            <a:spLocks noGrp="1"/>
          </p:cNvSpPr>
          <p:nvPr>
            <p:ph idx="1"/>
          </p:nvPr>
        </p:nvSpPr>
        <p:spPr/>
        <p:txBody>
          <a:bodyPr>
            <a:normAutofit/>
          </a:bodyPr>
          <a:lstStyle/>
          <a:p>
            <a:r>
              <a:rPr lang="en-US" sz="2000" dirty="0"/>
              <a:t>Using the user with the phrase </a:t>
            </a:r>
            <a:r>
              <a:rPr lang="en-US" sz="2000" b="1" dirty="0"/>
              <a:t>There is/are </a:t>
            </a:r>
            <a:r>
              <a:rPr lang="en-US" sz="2000" dirty="0"/>
              <a:t>where we want to login with the same user.</a:t>
            </a:r>
          </a:p>
          <a:p>
            <a:r>
              <a:rPr lang="en-US" sz="2000" dirty="0"/>
              <a:t>By default, Given steps are performed </a:t>
            </a:r>
            <a:r>
              <a:rPr lang="en-US" sz="2000" b="1" dirty="0"/>
              <a:t>anonymously by Admin</a:t>
            </a:r>
            <a:r>
              <a:rPr lang="en-US" sz="2000" dirty="0"/>
              <a:t>, and steps whose </a:t>
            </a:r>
            <a:r>
              <a:rPr lang="en-US" sz="2000" b="1" dirty="0">
                <a:solidFill>
                  <a:srgbClr val="C00000"/>
                </a:solidFill>
              </a:rPr>
              <a:t>subject</a:t>
            </a:r>
            <a:r>
              <a:rPr lang="en-US" sz="2000" dirty="0"/>
              <a:t> is known (starting with </a:t>
            </a:r>
            <a:r>
              <a:rPr lang="en-US" sz="2000" b="1" dirty="0">
                <a:solidFill>
                  <a:srgbClr val="C00000"/>
                </a:solidFill>
              </a:rPr>
              <a:t>I</a:t>
            </a:r>
            <a:r>
              <a:rPr lang="en-US" sz="2000" dirty="0"/>
              <a:t>) are performed by the logged-in (or unknown) user. ser.</a:t>
            </a:r>
          </a:p>
          <a:p>
            <a:endParaRPr lang="en-US" sz="2000" dirty="0"/>
          </a:p>
        </p:txBody>
      </p:sp>
      <p:graphicFrame>
        <p:nvGraphicFramePr>
          <p:cNvPr id="4" name="Table 3">
            <a:extLst>
              <a:ext uri="{FF2B5EF4-FFF2-40B4-BE49-F238E27FC236}">
                <a16:creationId xmlns:a16="http://schemas.microsoft.com/office/drawing/2014/main" id="{50CC56E8-7918-0F74-6794-7D3CBAC1B2A4}"/>
              </a:ext>
            </a:extLst>
          </p:cNvPr>
          <p:cNvGraphicFramePr>
            <a:graphicFrameLocks noGrp="1"/>
          </p:cNvGraphicFramePr>
          <p:nvPr>
            <p:extLst>
              <p:ext uri="{D42A27DB-BD31-4B8C-83A1-F6EECF244321}">
                <p14:modId xmlns:p14="http://schemas.microsoft.com/office/powerpoint/2010/main" val="894857861"/>
              </p:ext>
            </p:extLst>
          </p:nvPr>
        </p:nvGraphicFramePr>
        <p:xfrm>
          <a:off x="1503493" y="3546756"/>
          <a:ext cx="8128000" cy="1483360"/>
        </p:xfrm>
        <a:graphic>
          <a:graphicData uri="http://schemas.openxmlformats.org/drawingml/2006/table">
            <a:tbl>
              <a:tblPr firstRow="1" bandRow="1">
                <a:tableStyleId>{5C22544A-7EE6-4342-B048-85BDC9FD1C3A}</a:tableStyleId>
              </a:tblPr>
              <a:tblGrid>
                <a:gridCol w="1172595">
                  <a:extLst>
                    <a:ext uri="{9D8B030D-6E8A-4147-A177-3AD203B41FA5}">
                      <a16:colId xmlns:a16="http://schemas.microsoft.com/office/drawing/2014/main" val="3600373979"/>
                    </a:ext>
                  </a:extLst>
                </a:gridCol>
                <a:gridCol w="1308683">
                  <a:extLst>
                    <a:ext uri="{9D8B030D-6E8A-4147-A177-3AD203B41FA5}">
                      <a16:colId xmlns:a16="http://schemas.microsoft.com/office/drawing/2014/main" val="2772908213"/>
                    </a:ext>
                  </a:extLst>
                </a:gridCol>
                <a:gridCol w="2395522">
                  <a:extLst>
                    <a:ext uri="{9D8B030D-6E8A-4147-A177-3AD203B41FA5}">
                      <a16:colId xmlns:a16="http://schemas.microsoft.com/office/drawing/2014/main" val="3875178240"/>
                    </a:ext>
                  </a:extLst>
                </a:gridCol>
                <a:gridCol w="1625600">
                  <a:extLst>
                    <a:ext uri="{9D8B030D-6E8A-4147-A177-3AD203B41FA5}">
                      <a16:colId xmlns:a16="http://schemas.microsoft.com/office/drawing/2014/main" val="173030996"/>
                    </a:ext>
                  </a:extLst>
                </a:gridCol>
                <a:gridCol w="1625600">
                  <a:extLst>
                    <a:ext uri="{9D8B030D-6E8A-4147-A177-3AD203B41FA5}">
                      <a16:colId xmlns:a16="http://schemas.microsoft.com/office/drawing/2014/main" val="3679123467"/>
                    </a:ext>
                  </a:extLst>
                </a:gridCol>
              </a:tblGrid>
              <a:tr h="370840">
                <a:tc>
                  <a:txBody>
                    <a:bodyPr/>
                    <a:lstStyle/>
                    <a:p>
                      <a:r>
                        <a:rPr lang="en-US" sz="1600" dirty="0"/>
                        <a:t>Frist Name</a:t>
                      </a:r>
                    </a:p>
                  </a:txBody>
                  <a:tcPr/>
                </a:tc>
                <a:tc>
                  <a:txBody>
                    <a:bodyPr/>
                    <a:lstStyle/>
                    <a:p>
                      <a:r>
                        <a:rPr lang="en-US" sz="1600" dirty="0"/>
                        <a:t>Last Name</a:t>
                      </a:r>
                    </a:p>
                  </a:txBody>
                  <a:tcPr/>
                </a:tc>
                <a:tc>
                  <a:txBody>
                    <a:bodyPr/>
                    <a:lstStyle/>
                    <a:p>
                      <a:r>
                        <a:rPr lang="en-US" sz="1600" dirty="0"/>
                        <a:t>Email</a:t>
                      </a:r>
                    </a:p>
                  </a:txBody>
                  <a:tcPr/>
                </a:tc>
                <a:tc>
                  <a:txBody>
                    <a:bodyPr/>
                    <a:lstStyle/>
                    <a:p>
                      <a:r>
                        <a:rPr lang="en-US" sz="1600" dirty="0"/>
                        <a:t>Mobile</a:t>
                      </a:r>
                    </a:p>
                  </a:txBody>
                  <a:tcPr/>
                </a:tc>
                <a:tc>
                  <a:txBody>
                    <a:bodyPr/>
                    <a:lstStyle/>
                    <a:p>
                      <a:r>
                        <a:rPr lang="en-US" sz="1600" dirty="0"/>
                        <a:t>Password</a:t>
                      </a:r>
                    </a:p>
                  </a:txBody>
                  <a:tcPr/>
                </a:tc>
                <a:extLst>
                  <a:ext uri="{0D108BD9-81ED-4DB2-BD59-A6C34878D82A}">
                    <a16:rowId xmlns:a16="http://schemas.microsoft.com/office/drawing/2014/main" val="702250641"/>
                  </a:ext>
                </a:extLst>
              </a:tr>
              <a:tr h="370840">
                <a:tc>
                  <a:txBody>
                    <a:bodyPr/>
                    <a:lstStyle/>
                    <a:p>
                      <a:r>
                        <a:rPr lang="en-US" sz="1600" dirty="0"/>
                        <a:t>Jan</a:t>
                      </a:r>
                    </a:p>
                  </a:txBody>
                  <a:tcPr/>
                </a:tc>
                <a:tc>
                  <a:txBody>
                    <a:bodyPr/>
                    <a:lstStyle/>
                    <a:p>
                      <a:r>
                        <a:rPr lang="en-US" sz="1600" dirty="0"/>
                        <a:t>Gonzalez</a:t>
                      </a:r>
                    </a:p>
                  </a:txBody>
                  <a:tcPr/>
                </a:tc>
                <a:tc>
                  <a:txBody>
                    <a:bodyPr/>
                    <a:lstStyle/>
                    <a:p>
                      <a:r>
                        <a:rPr lang="en-US" sz="1600" dirty="0"/>
                        <a:t>gonzalez@tibatest.com</a:t>
                      </a:r>
                    </a:p>
                  </a:txBody>
                  <a:tcPr/>
                </a:tc>
                <a:tc>
                  <a:txBody>
                    <a:bodyPr/>
                    <a:lstStyle/>
                    <a:p>
                      <a:r>
                        <a:rPr lang="en-US" sz="1600" dirty="0"/>
                        <a:t>+989125974632</a:t>
                      </a:r>
                    </a:p>
                  </a:txBody>
                  <a:tcPr/>
                </a:tc>
                <a:tc>
                  <a:txBody>
                    <a:bodyPr/>
                    <a:lstStyle/>
                    <a:p>
                      <a:r>
                        <a:rPr lang="en-US" sz="1600" dirty="0"/>
                        <a:t>123456aA</a:t>
                      </a:r>
                    </a:p>
                  </a:txBody>
                  <a:tcPr/>
                </a:tc>
                <a:extLst>
                  <a:ext uri="{0D108BD9-81ED-4DB2-BD59-A6C34878D82A}">
                    <a16:rowId xmlns:a16="http://schemas.microsoft.com/office/drawing/2014/main" val="2017635263"/>
                  </a:ext>
                </a:extLst>
              </a:tr>
              <a:tr h="370840">
                <a:tc>
                  <a:txBody>
                    <a:bodyPr/>
                    <a:lstStyle/>
                    <a:p>
                      <a:r>
                        <a:rPr lang="en-US" sz="1600" dirty="0"/>
                        <a:t>Kali</a:t>
                      </a:r>
                    </a:p>
                  </a:txBody>
                  <a:tcPr/>
                </a:tc>
                <a:tc>
                  <a:txBody>
                    <a:bodyPr/>
                    <a:lstStyle/>
                    <a:p>
                      <a:r>
                        <a:rPr lang="en-US" sz="1600" dirty="0"/>
                        <a:t>Summers</a:t>
                      </a:r>
                    </a:p>
                  </a:txBody>
                  <a:tcPr/>
                </a:tc>
                <a:tc>
                  <a:txBody>
                    <a:bodyPr/>
                    <a:lstStyle/>
                    <a:p>
                      <a:r>
                        <a:rPr lang="en-US" sz="1600" dirty="0"/>
                        <a:t>summers@tibatest.com</a:t>
                      </a:r>
                    </a:p>
                  </a:txBody>
                  <a:tcPr/>
                </a:tc>
                <a:tc>
                  <a:txBody>
                    <a:bodyPr/>
                    <a:lstStyle/>
                    <a:p>
                      <a:r>
                        <a:rPr lang="en-US" sz="1600" dirty="0"/>
                        <a:t>+989124597855</a:t>
                      </a:r>
                    </a:p>
                  </a:txBody>
                  <a:tcPr/>
                </a:tc>
                <a:tc>
                  <a:txBody>
                    <a:bodyPr/>
                    <a:lstStyle/>
                    <a:p>
                      <a:r>
                        <a:rPr lang="en-US" sz="1600" dirty="0"/>
                        <a:t>123456aA</a:t>
                      </a:r>
                    </a:p>
                  </a:txBody>
                  <a:tcPr/>
                </a:tc>
                <a:extLst>
                  <a:ext uri="{0D108BD9-81ED-4DB2-BD59-A6C34878D82A}">
                    <a16:rowId xmlns:a16="http://schemas.microsoft.com/office/drawing/2014/main" val="2847085333"/>
                  </a:ext>
                </a:extLst>
              </a:tr>
              <a:tr h="370840">
                <a:tc>
                  <a:txBody>
                    <a:bodyPr/>
                    <a:lstStyle/>
                    <a:p>
                      <a:r>
                        <a:rPr lang="en-US" sz="1600" dirty="0"/>
                        <a:t>Belen</a:t>
                      </a:r>
                    </a:p>
                  </a:txBody>
                  <a:tcPr/>
                </a:tc>
                <a:tc>
                  <a:txBody>
                    <a:bodyPr/>
                    <a:lstStyle/>
                    <a:p>
                      <a:r>
                        <a:rPr lang="en-US" sz="1600" dirty="0"/>
                        <a:t>Prince</a:t>
                      </a:r>
                    </a:p>
                  </a:txBody>
                  <a:tcPr/>
                </a:tc>
                <a:tc>
                  <a:txBody>
                    <a:bodyPr/>
                    <a:lstStyle/>
                    <a:p>
                      <a:r>
                        <a:rPr lang="en-US" sz="1600" dirty="0">
                          <a:hlinkClick r:id="rId2"/>
                        </a:rPr>
                        <a:t>price@tibatest.com</a:t>
                      </a:r>
                      <a:endParaRPr lang="en-US" sz="1600" dirty="0"/>
                    </a:p>
                  </a:txBody>
                  <a:tcPr/>
                </a:tc>
                <a:tc>
                  <a:txBody>
                    <a:bodyPr/>
                    <a:lstStyle/>
                    <a:p>
                      <a:r>
                        <a:rPr lang="en-US" sz="1600" dirty="0"/>
                        <a:t>+989126978841</a:t>
                      </a:r>
                    </a:p>
                  </a:txBody>
                  <a:tcPr/>
                </a:tc>
                <a:tc>
                  <a:txBody>
                    <a:bodyPr/>
                    <a:lstStyle/>
                    <a:p>
                      <a:r>
                        <a:rPr lang="en-US" sz="1600" dirty="0"/>
                        <a:t>123456aA</a:t>
                      </a:r>
                    </a:p>
                  </a:txBody>
                  <a:tcPr/>
                </a:tc>
                <a:extLst>
                  <a:ext uri="{0D108BD9-81ED-4DB2-BD59-A6C34878D82A}">
                    <a16:rowId xmlns:a16="http://schemas.microsoft.com/office/drawing/2014/main" val="817426423"/>
                  </a:ext>
                </a:extLst>
              </a:tr>
            </a:tbl>
          </a:graphicData>
        </a:graphic>
      </p:graphicFrame>
    </p:spTree>
    <p:extLst>
      <p:ext uri="{BB962C8B-B14F-4D97-AF65-F5344CB8AC3E}">
        <p14:creationId xmlns:p14="http://schemas.microsoft.com/office/powerpoint/2010/main" val="3942784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91A5-889B-EA79-11D9-D02950540291}"/>
              </a:ext>
            </a:extLst>
          </p:cNvPr>
          <p:cNvSpPr>
            <a:spLocks noGrp="1"/>
          </p:cNvSpPr>
          <p:nvPr>
            <p:ph type="title"/>
          </p:nvPr>
        </p:nvSpPr>
        <p:spPr/>
        <p:txBody>
          <a:bodyPr>
            <a:normAutofit/>
          </a:bodyPr>
          <a:lstStyle/>
          <a:p>
            <a:r>
              <a:rPr lang="en-US" sz="4000" b="1" dirty="0"/>
              <a:t>A Reference to </a:t>
            </a:r>
            <a:br>
              <a:rPr lang="en-US" sz="4000" b="1" dirty="0"/>
            </a:br>
            <a:r>
              <a:rPr lang="en-US" sz="2800" b="1" dirty="0"/>
              <a:t>The Text of a Field In The Error Message</a:t>
            </a:r>
            <a:endParaRPr lang="en-US" sz="4000" b="1" dirty="0"/>
          </a:p>
        </p:txBody>
      </p:sp>
      <p:sp>
        <p:nvSpPr>
          <p:cNvPr id="3" name="Content Placeholder 2">
            <a:extLst>
              <a:ext uri="{FF2B5EF4-FFF2-40B4-BE49-F238E27FC236}">
                <a16:creationId xmlns:a16="http://schemas.microsoft.com/office/drawing/2014/main" id="{7EE6BB77-C321-E657-B726-BCFAD0E234C9}"/>
              </a:ext>
            </a:extLst>
          </p:cNvPr>
          <p:cNvSpPr>
            <a:spLocks noGrp="1"/>
          </p:cNvSpPr>
          <p:nvPr>
            <p:ph idx="1"/>
          </p:nvPr>
        </p:nvSpPr>
        <p:spPr/>
        <p:txBody>
          <a:bodyPr/>
          <a:lstStyle/>
          <a:p>
            <a:pPr marL="0" indent="0">
              <a:buNone/>
            </a:pPr>
            <a:r>
              <a:rPr lang="en-US" sz="2400" dirty="0"/>
              <a:t>In order to refer to the text of a field in the error message, we use the following structure:</a:t>
            </a:r>
          </a:p>
          <a:p>
            <a:pPr marL="457200" lvl="1" indent="0" algn="ctr">
              <a:buNone/>
            </a:pP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r>
              <a:rPr lang="en-US" sz="18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EntityKey.FieldName</a:t>
            </a: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dirty="0"/>
          </a:p>
          <a:p>
            <a:pPr marL="0" indent="0">
              <a:buNone/>
            </a:pPr>
            <a:r>
              <a:rPr lang="en-US" sz="2000" b="1" dirty="0"/>
              <a:t>Example</a:t>
            </a:r>
            <a:endParaRPr lang="en-US" b="1" dirty="0"/>
          </a:p>
          <a:p>
            <a:pPr marL="0" marR="0" indent="0" algn="l" rtl="1">
              <a:lnSpc>
                <a:spcPts val="1425"/>
              </a:lnSpc>
              <a:spcBef>
                <a:spcPts val="60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#Key#     | </a:t>
            </a:r>
            <a:r>
              <a:rPr lang="en-US" sz="16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systemCode</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title      | usages            </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firstName</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FirstName  | First Name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IndividualParty</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en-US" sz="18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p>
          <a:p>
            <a:pPr marL="0" indent="0" algn="ctr" rtl="1">
              <a:lnSpc>
                <a:spcPts val="1425"/>
              </a:lnSpc>
              <a:spcBef>
                <a:spcPts val="600"/>
              </a:spcBef>
              <a:buNone/>
            </a:pPr>
            <a:r>
              <a:rPr lang="en-US" sz="1400" dirty="0">
                <a:solidFill>
                  <a:schemeClr val="tx1">
                    <a:lumMod val="65000"/>
                    <a:lumOff val="35000"/>
                  </a:schemeClr>
                </a:solidFill>
                <a:effectLst/>
                <a:latin typeface="Consolas" panose="020B0609020204030204" pitchFamily="49" charset="0"/>
                <a:ea typeface="Times New Roman" panose="02020603050405020304" pitchFamily="18" charset="0"/>
                <a:cs typeface="B Nazanin" panose="00000400000000000000" pitchFamily="2" charset="-78"/>
              </a:rPr>
              <a:t>It is not allowed to create gap in validity range of names with name </a:t>
            </a:r>
            <a:r>
              <a:rPr lang="en-US" sz="14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type </a:t>
            </a:r>
            <a:r>
              <a:rPr lang="en-US" sz="1600" dirty="0">
                <a:solidFill>
                  <a:srgbClr val="C586C0"/>
                </a:solidFill>
                <a:latin typeface="Consolas" panose="020B0609020204030204" pitchFamily="49" charset="0"/>
                <a:cs typeface="B Nazanin" panose="00000400000000000000" pitchFamily="2" charset="-78"/>
              </a:rPr>
              <a:t>'{{ </a:t>
            </a:r>
            <a:r>
              <a:rPr lang="en-US" sz="1600" dirty="0" err="1">
                <a:solidFill>
                  <a:srgbClr val="C586C0"/>
                </a:solidFill>
                <a:latin typeface="Consolas" panose="020B0609020204030204" pitchFamily="49" charset="0"/>
                <a:cs typeface="B Nazanin" panose="00000400000000000000" pitchFamily="2" charset="-78"/>
              </a:rPr>
              <a:t>firstName.title</a:t>
            </a:r>
            <a:r>
              <a:rPr lang="en-US" sz="1600" dirty="0">
                <a:solidFill>
                  <a:srgbClr val="C586C0"/>
                </a:solidFill>
                <a:latin typeface="Consolas" panose="020B0609020204030204" pitchFamily="49" charset="0"/>
                <a:cs typeface="B Nazanin" panose="00000400000000000000" pitchFamily="2" charset="-78"/>
              </a:rPr>
              <a:t>}}’</a:t>
            </a:r>
            <a:r>
              <a:rPr lang="en-US" sz="16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 </a:t>
            </a:r>
            <a:endParaRPr lang="en-US" sz="1400" dirty="0">
              <a:solidFill>
                <a:schemeClr val="tx1">
                  <a:lumMod val="65000"/>
                  <a:lumOff val="35000"/>
                </a:schemeClr>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fa-IR" sz="12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b="1" dirty="0"/>
          </a:p>
          <a:p>
            <a:endParaRPr lang="en-US" dirty="0"/>
          </a:p>
        </p:txBody>
      </p:sp>
    </p:spTree>
    <p:extLst>
      <p:ext uri="{BB962C8B-B14F-4D97-AF65-F5344CB8AC3E}">
        <p14:creationId xmlns:p14="http://schemas.microsoft.com/office/powerpoint/2010/main" val="320284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AFB0-27B2-558C-4E3A-CF2CA7457C33}"/>
              </a:ext>
            </a:extLst>
          </p:cNvPr>
          <p:cNvSpPr>
            <a:spLocks noGrp="1"/>
          </p:cNvSpPr>
          <p:nvPr>
            <p:ph type="title"/>
          </p:nvPr>
        </p:nvSpPr>
        <p:spPr/>
        <p:txBody>
          <a:bodyPr/>
          <a:lstStyle/>
          <a:p>
            <a:r>
              <a:rPr lang="en-US" b="1" dirty="0"/>
              <a:t>Reporting Errors in Integration Tests</a:t>
            </a:r>
            <a:r>
              <a:rPr lang="en-US" b="1" dirty="0">
                <a:solidFill>
                  <a:srgbClr val="C00000"/>
                </a:solidFill>
              </a:rPr>
              <a:t> ? (P.59) </a:t>
            </a:r>
          </a:p>
        </p:txBody>
      </p:sp>
      <p:sp>
        <p:nvSpPr>
          <p:cNvPr id="3" name="Content Placeholder 2">
            <a:extLst>
              <a:ext uri="{FF2B5EF4-FFF2-40B4-BE49-F238E27FC236}">
                <a16:creationId xmlns:a16="http://schemas.microsoft.com/office/drawing/2014/main" id="{9E3AF1B0-8A72-A9F9-60C7-6B2BA7204D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6520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5524-5D84-F3A5-2599-B6A1CBA48B54}"/>
              </a:ext>
            </a:extLst>
          </p:cNvPr>
          <p:cNvSpPr>
            <a:spLocks noGrp="1"/>
          </p:cNvSpPr>
          <p:nvPr>
            <p:ph type="title"/>
          </p:nvPr>
        </p:nvSpPr>
        <p:spPr/>
        <p:txBody>
          <a:bodyPr/>
          <a:lstStyle/>
          <a:p>
            <a:r>
              <a:rPr lang="en-US" b="1" dirty="0"/>
              <a:t>Reference to non-existent entity</a:t>
            </a:r>
          </a:p>
        </p:txBody>
      </p:sp>
      <p:sp>
        <p:nvSpPr>
          <p:cNvPr id="3" name="Content Placeholder 2">
            <a:extLst>
              <a:ext uri="{FF2B5EF4-FFF2-40B4-BE49-F238E27FC236}">
                <a16:creationId xmlns:a16="http://schemas.microsoft.com/office/drawing/2014/main" id="{B88C1A9D-44A4-9AED-74A3-C34DF9E0298E}"/>
              </a:ext>
            </a:extLst>
          </p:cNvPr>
          <p:cNvSpPr>
            <a:spLocks noGrp="1"/>
          </p:cNvSpPr>
          <p:nvPr>
            <p:ph idx="1"/>
          </p:nvPr>
        </p:nvSpPr>
        <p:spPr/>
        <p:txBody>
          <a:bodyPr>
            <a:normAutofit fontScale="92500" lnSpcReduction="10000"/>
          </a:bodyPr>
          <a:lstStyle/>
          <a:p>
            <a:pPr marL="0" indent="0">
              <a:buNone/>
            </a:pPr>
            <a:r>
              <a:rPr lang="en-US" sz="2200" dirty="0"/>
              <a:t>Reference to non-existent entity is possible in two cases:</a:t>
            </a:r>
          </a:p>
          <a:p>
            <a:pPr marL="741363" lvl="1" indent="-284163">
              <a:buFont typeface="+mj-lt"/>
              <a:buAutoNum type="arabicPeriod"/>
            </a:pPr>
            <a:r>
              <a:rPr lang="en-US" sz="1900" dirty="0">
                <a:solidFill>
                  <a:schemeClr val="tx1">
                    <a:lumMod val="75000"/>
                    <a:lumOff val="25000"/>
                  </a:schemeClr>
                </a:solidFill>
              </a:rPr>
              <a:t>The entity has </a:t>
            </a:r>
            <a:r>
              <a:rPr lang="en-US" sz="1900" b="1" dirty="0">
                <a:solidFill>
                  <a:schemeClr val="tx1">
                    <a:lumMod val="75000"/>
                    <a:lumOff val="25000"/>
                  </a:schemeClr>
                </a:solidFill>
              </a:rPr>
              <a:t>not been registered </a:t>
            </a:r>
            <a:r>
              <a:rPr lang="en-US" sz="1900" dirty="0">
                <a:solidFill>
                  <a:schemeClr val="tx1">
                    <a:lumMod val="75000"/>
                    <a:lumOff val="25000"/>
                  </a:schemeClr>
                </a:solidFill>
              </a:rPr>
              <a:t>in the system from the beginning</a:t>
            </a:r>
          </a:p>
          <a:p>
            <a:pPr marL="741363" lvl="1" indent="-284163">
              <a:buFont typeface="+mj-lt"/>
              <a:buAutoNum type="arabicPeriod"/>
            </a:pPr>
            <a:r>
              <a:rPr lang="en-US" sz="1900" dirty="0">
                <a:solidFill>
                  <a:schemeClr val="tx1">
                    <a:lumMod val="75000"/>
                    <a:lumOff val="25000"/>
                  </a:schemeClr>
                </a:solidFill>
              </a:rPr>
              <a:t>The entity has been </a:t>
            </a:r>
            <a:r>
              <a:rPr lang="en-US" sz="1900" b="1" dirty="0">
                <a:solidFill>
                  <a:schemeClr val="tx1">
                    <a:lumMod val="75000"/>
                    <a:lumOff val="25000"/>
                  </a:schemeClr>
                </a:solidFill>
              </a:rPr>
              <a:t>registered</a:t>
            </a:r>
            <a:r>
              <a:rPr lang="en-US" sz="1900" dirty="0">
                <a:solidFill>
                  <a:schemeClr val="tx1">
                    <a:lumMod val="75000"/>
                    <a:lumOff val="25000"/>
                  </a:schemeClr>
                </a:solidFill>
              </a:rPr>
              <a:t> in the system and then </a:t>
            </a:r>
            <a:r>
              <a:rPr lang="en-US" sz="1900" b="1" dirty="0">
                <a:solidFill>
                  <a:schemeClr val="tx1">
                    <a:lumMod val="75000"/>
                    <a:lumOff val="25000"/>
                  </a:schemeClr>
                </a:solidFill>
              </a:rPr>
              <a:t>deleted</a:t>
            </a:r>
          </a:p>
          <a:p>
            <a:pPr lvl="1"/>
            <a:endParaRPr lang="en-US" sz="2000" b="1" dirty="0">
              <a:solidFill>
                <a:schemeClr val="tx1">
                  <a:lumMod val="75000"/>
                  <a:lumOff val="25000"/>
                </a:schemeClr>
              </a:solidFill>
            </a:endParaRPr>
          </a:p>
          <a:p>
            <a:pPr lvl="1"/>
            <a:endParaRPr lang="en-US" sz="2000" b="1" dirty="0">
              <a:solidFill>
                <a:schemeClr val="tx1">
                  <a:lumMod val="75000"/>
                  <a:lumOff val="25000"/>
                </a:schemeClr>
              </a:solidFill>
            </a:endParaRPr>
          </a:p>
          <a:p>
            <a:pPr marL="0" indent="0">
              <a:buNone/>
            </a:pPr>
            <a:r>
              <a:rPr lang="en-US" sz="1800" b="1" dirty="0">
                <a:solidFill>
                  <a:schemeClr val="tx1">
                    <a:lumMod val="75000"/>
                    <a:lumOff val="25000"/>
                  </a:schemeClr>
                </a:solidFill>
              </a:rPr>
              <a:t>Note</a:t>
            </a:r>
          </a:p>
          <a:p>
            <a:pPr>
              <a:buFont typeface="Wingdings" panose="05000000000000000000" pitchFamily="2" charset="2"/>
              <a:buChar char="ü"/>
            </a:pPr>
            <a:r>
              <a:rPr lang="en-US" sz="1600" dirty="0">
                <a:solidFill>
                  <a:schemeClr val="tx1">
                    <a:lumMod val="75000"/>
                    <a:lumOff val="25000"/>
                  </a:schemeClr>
                </a:solidFill>
              </a:rPr>
              <a:t>To refer to an entity that is </a:t>
            </a:r>
            <a:r>
              <a:rPr lang="en-US" sz="1600" u="sng" dirty="0">
                <a:solidFill>
                  <a:schemeClr val="tx1">
                    <a:lumMod val="75000"/>
                    <a:lumOff val="25000"/>
                  </a:schemeClr>
                </a:solidFill>
              </a:rPr>
              <a:t>not registered </a:t>
            </a:r>
            <a:r>
              <a:rPr lang="en-US" sz="1600" dirty="0">
                <a:solidFill>
                  <a:schemeClr val="tx1">
                    <a:lumMod val="75000"/>
                    <a:lumOff val="25000"/>
                  </a:schemeClr>
                </a:solidFill>
              </a:rPr>
              <a:t>in the system, we need to add an</a:t>
            </a:r>
            <a:r>
              <a:rPr lang="en-US" sz="1600" dirty="0">
                <a:solidFill>
                  <a:srgbClr val="C00000"/>
                </a:solidFill>
              </a:rPr>
              <a:t> </a:t>
            </a:r>
            <a:r>
              <a:rPr lang="en-US" sz="1600" b="1" u="sng" dirty="0">
                <a:solidFill>
                  <a:srgbClr val="C00000"/>
                </a:solidFill>
              </a:rPr>
              <a:t>Id</a:t>
            </a:r>
            <a:r>
              <a:rPr lang="en-US" sz="1600" u="sng" dirty="0">
                <a:solidFill>
                  <a:srgbClr val="C00000"/>
                </a:solidFill>
              </a:rPr>
              <a:t> </a:t>
            </a:r>
            <a:r>
              <a:rPr lang="en-US" sz="1600" b="1" u="sng" dirty="0">
                <a:solidFill>
                  <a:srgbClr val="C00000"/>
                </a:solidFill>
              </a:rPr>
              <a:t>column</a:t>
            </a:r>
            <a:r>
              <a:rPr lang="en-US" sz="1600" u="sng" dirty="0">
                <a:solidFill>
                  <a:srgbClr val="C00000"/>
                </a:solidFill>
              </a:rPr>
              <a:t> </a:t>
            </a:r>
            <a:r>
              <a:rPr lang="en-US" sz="1600" dirty="0">
                <a:solidFill>
                  <a:schemeClr val="tx1">
                    <a:lumMod val="75000"/>
                    <a:lumOff val="25000"/>
                  </a:schemeClr>
                </a:solidFill>
              </a:rPr>
              <a:t>to the entity.</a:t>
            </a:r>
          </a:p>
          <a:p>
            <a:pPr>
              <a:buFont typeface="Wingdings" panose="05000000000000000000" pitchFamily="2" charset="2"/>
              <a:buChar char="ü"/>
            </a:pPr>
            <a:r>
              <a:rPr lang="en-US" sz="1600" dirty="0">
                <a:solidFill>
                  <a:schemeClr val="tx1">
                    <a:lumMod val="75000"/>
                    <a:lumOff val="25000"/>
                  </a:schemeClr>
                </a:solidFill>
              </a:rPr>
              <a:t>There is a </a:t>
            </a:r>
            <a:r>
              <a:rPr lang="en-US" sz="1600" dirty="0">
                <a:solidFill>
                  <a:srgbClr val="C00000"/>
                </a:solidFill>
              </a:rPr>
              <a:t>same error message </a:t>
            </a:r>
            <a:r>
              <a:rPr lang="en-US" sz="1600" dirty="0">
                <a:solidFill>
                  <a:schemeClr val="tx1">
                    <a:lumMod val="75000"/>
                    <a:lumOff val="25000"/>
                  </a:schemeClr>
                </a:solidFill>
              </a:rPr>
              <a:t>for both of them .</a:t>
            </a:r>
          </a:p>
          <a:p>
            <a:pPr>
              <a:buFont typeface="Wingdings" panose="05000000000000000000" pitchFamily="2" charset="2"/>
              <a:buChar char="ü"/>
            </a:pPr>
            <a:r>
              <a:rPr lang="en-US" sz="1600" dirty="0">
                <a:solidFill>
                  <a:schemeClr val="tx1">
                    <a:lumMod val="75000"/>
                    <a:lumOff val="25000"/>
                  </a:schemeClr>
                </a:solidFill>
              </a:rPr>
              <a:t>The name of the entity is given as </a:t>
            </a:r>
            <a:r>
              <a:rPr lang="en-US" sz="1600" u="sng" dirty="0">
                <a:solidFill>
                  <a:schemeClr val="tx1">
                    <a:lumMod val="75000"/>
                    <a:lumOff val="25000"/>
                  </a:schemeClr>
                </a:solidFill>
              </a:rPr>
              <a:t>Pascal Case </a:t>
            </a:r>
            <a:r>
              <a:rPr lang="en-US" sz="1600" dirty="0">
                <a:solidFill>
                  <a:schemeClr val="tx1">
                    <a:lumMod val="75000"/>
                    <a:lumOff val="25000"/>
                  </a:schemeClr>
                </a:solidFill>
              </a:rPr>
              <a:t>.  </a:t>
            </a:r>
            <a:r>
              <a:rPr lang="en-US" sz="1600" dirty="0">
                <a:solidFill>
                  <a:srgbClr val="C00000"/>
                </a:solidFill>
              </a:rPr>
              <a:t>?</a:t>
            </a:r>
          </a:p>
          <a:p>
            <a:pPr>
              <a:buFont typeface="Wingdings" panose="05000000000000000000" pitchFamily="2" charset="2"/>
              <a:buChar char="ü"/>
            </a:pPr>
            <a:r>
              <a:rPr lang="en-US" sz="1600" dirty="0">
                <a:solidFill>
                  <a:schemeClr val="tx1">
                    <a:lumMod val="75000"/>
                    <a:lumOff val="25000"/>
                  </a:schemeClr>
                </a:solidFill>
              </a:rPr>
              <a:t>If the entity has Abstract, the name of the highest layer of Abstract is given.</a:t>
            </a:r>
          </a:p>
          <a:p>
            <a:pPr>
              <a:buFont typeface="Wingdings" panose="05000000000000000000" pitchFamily="2" charset="2"/>
              <a:buChar char="ü"/>
            </a:pPr>
            <a:r>
              <a:rPr lang="en-US" sz="1600" dirty="0">
                <a:solidFill>
                  <a:schemeClr val="tx1">
                    <a:lumMod val="75000"/>
                    <a:lumOff val="25000"/>
                  </a:schemeClr>
                </a:solidFill>
              </a:rPr>
              <a:t>To use </a:t>
            </a:r>
            <a:r>
              <a:rPr lang="en-US" sz="1600" i="1" dirty="0">
                <a:solidFill>
                  <a:schemeClr val="tx1">
                    <a:lumMod val="75000"/>
                    <a:lumOff val="25000"/>
                  </a:schemeClr>
                </a:solidFill>
              </a:rPr>
              <a:t>System Defined Currencies </a:t>
            </a:r>
            <a:r>
              <a:rPr lang="en-US" sz="1600" dirty="0">
                <a:solidFill>
                  <a:schemeClr val="tx1">
                    <a:lumMod val="75000"/>
                    <a:lumOff val="25000"/>
                  </a:schemeClr>
                </a:solidFill>
              </a:rPr>
              <a:t>in tests in all Bounded Contexts, there is no need to define them using </a:t>
            </a:r>
            <a:r>
              <a:rPr lang="en-US" sz="1600" b="1" dirty="0">
                <a:solidFill>
                  <a:schemeClr val="tx1">
                    <a:lumMod val="75000"/>
                    <a:lumOff val="25000"/>
                  </a:schemeClr>
                </a:solidFill>
              </a:rPr>
              <a:t>There are</a:t>
            </a:r>
            <a:r>
              <a:rPr lang="en-US" sz="1600" dirty="0">
                <a:solidFill>
                  <a:schemeClr val="tx1">
                    <a:lumMod val="75000"/>
                    <a:lumOff val="25000"/>
                  </a:schemeClr>
                </a:solidFill>
              </a:rPr>
              <a:t>, and only their </a:t>
            </a:r>
            <a:r>
              <a:rPr lang="en-US" sz="1600" b="1" dirty="0">
                <a:solidFill>
                  <a:srgbClr val="C00000"/>
                </a:solidFill>
              </a:rPr>
              <a:t>symbols</a:t>
            </a:r>
            <a:r>
              <a:rPr lang="en-US" sz="1600" dirty="0">
                <a:solidFill>
                  <a:schemeClr val="tx1">
                    <a:lumMod val="75000"/>
                    <a:lumOff val="25000"/>
                  </a:schemeClr>
                </a:solidFill>
              </a:rPr>
              <a:t> are used instead of links. </a:t>
            </a:r>
            <a:r>
              <a:rPr lang="en-US" sz="1600" dirty="0">
                <a:solidFill>
                  <a:srgbClr val="C00000"/>
                </a:solidFill>
              </a:rPr>
              <a:t>? P.61</a:t>
            </a:r>
          </a:p>
          <a:p>
            <a:pPr>
              <a:buFont typeface="Wingdings" panose="05000000000000000000" pitchFamily="2" charset="2"/>
              <a:buChar char="ü"/>
            </a:pPr>
            <a:r>
              <a:rPr lang="en-US" sz="1600" dirty="0">
                <a:solidFill>
                  <a:schemeClr val="tx1">
                    <a:lumMod val="75000"/>
                    <a:lumOff val="25000"/>
                  </a:schemeClr>
                </a:solidFill>
              </a:rPr>
              <a:t>Exception message for non-existent currencies in the system:</a:t>
            </a:r>
          </a:p>
          <a:p>
            <a:pPr marL="457200" lvl="1" indent="0">
              <a:buNone/>
            </a:pPr>
            <a:r>
              <a:rPr lang="en-US" sz="1300" dirty="0">
                <a:solidFill>
                  <a:schemeClr val="tx1">
                    <a:lumMod val="75000"/>
                    <a:lumOff val="25000"/>
                  </a:schemeClr>
                </a:solidFill>
              </a:rPr>
              <a:t> (Currency '{</a:t>
            </a:r>
            <a:r>
              <a:rPr lang="en-US" sz="1300" dirty="0" err="1">
                <a:solidFill>
                  <a:schemeClr val="tx1">
                    <a:lumMod val="75000"/>
                    <a:lumOff val="25000"/>
                  </a:schemeClr>
                </a:solidFill>
              </a:rPr>
              <a:t>currencyname</a:t>
            </a:r>
            <a:r>
              <a:rPr lang="en-US" sz="1300" dirty="0">
                <a:solidFill>
                  <a:schemeClr val="tx1">
                    <a:lumMod val="75000"/>
                    <a:lumOff val="25000"/>
                  </a:schemeClr>
                </a:solidFill>
              </a:rPr>
              <a:t>}' not defined in cache)</a:t>
            </a:r>
          </a:p>
        </p:txBody>
      </p:sp>
    </p:spTree>
    <p:extLst>
      <p:ext uri="{BB962C8B-B14F-4D97-AF65-F5344CB8AC3E}">
        <p14:creationId xmlns:p14="http://schemas.microsoft.com/office/powerpoint/2010/main" val="897331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E67D-E15B-5A16-33E7-9F7854323A81}"/>
              </a:ext>
            </a:extLst>
          </p:cNvPr>
          <p:cNvSpPr>
            <a:spLocks noGrp="1"/>
          </p:cNvSpPr>
          <p:nvPr>
            <p:ph type="title"/>
          </p:nvPr>
        </p:nvSpPr>
        <p:spPr/>
        <p:txBody>
          <a:bodyPr/>
          <a:lstStyle/>
          <a:p>
            <a:r>
              <a:rPr lang="en-US" b="1" dirty="0"/>
              <a:t>Reference to non-existent entity (1)</a:t>
            </a:r>
            <a:endParaRPr lang="en-US" dirty="0"/>
          </a:p>
        </p:txBody>
      </p:sp>
      <p:sp>
        <p:nvSpPr>
          <p:cNvPr id="3" name="Content Placeholder 2">
            <a:extLst>
              <a:ext uri="{FF2B5EF4-FFF2-40B4-BE49-F238E27FC236}">
                <a16:creationId xmlns:a16="http://schemas.microsoft.com/office/drawing/2014/main" id="{E2413D62-4342-9FCF-4B19-0980660E9C2F}"/>
              </a:ext>
            </a:extLst>
          </p:cNvPr>
          <p:cNvSpPr>
            <a:spLocks noGrp="1"/>
          </p:cNvSpPr>
          <p:nvPr>
            <p:ph idx="1"/>
          </p:nvPr>
        </p:nvSpPr>
        <p:spPr>
          <a:xfrm>
            <a:off x="838200" y="1825624"/>
            <a:ext cx="10515600" cy="4759733"/>
          </a:xfrm>
        </p:spPr>
        <p:txBody>
          <a:bodyPr>
            <a:normAutofit fontScale="92500" lnSpcReduction="10000"/>
          </a:bodyPr>
          <a:lstStyle/>
          <a:p>
            <a:pPr marL="0" indent="0">
              <a:buNone/>
            </a:pPr>
            <a:r>
              <a:rPr lang="it-IT" sz="1800" b="1" dirty="0"/>
              <a:t>Deletion scenario for unregistered entity</a:t>
            </a:r>
            <a:r>
              <a:rPr lang="fa-IR" sz="1800" b="1" dirty="0"/>
              <a:t>: </a:t>
            </a:r>
            <a:endParaRPr lang="en-US" sz="1800" b="1" dirty="0"/>
          </a:p>
          <a:p>
            <a:pPr marL="0" indent="0">
              <a:buNone/>
            </a:pPr>
            <a:r>
              <a:rPr lang="en-US" sz="1800" dirty="0"/>
              <a:t>When we want to perform an operation using an entity that </a:t>
            </a:r>
            <a:r>
              <a:rPr lang="en-US" sz="1800" b="1" dirty="0"/>
              <a:t>does not exist </a:t>
            </a:r>
            <a:r>
              <a:rPr lang="en-US" sz="1800" dirty="0"/>
              <a:t>(Update, delete, use, ...), we must define it (defined) and assign an </a:t>
            </a:r>
            <a:r>
              <a:rPr lang="en-US" sz="1800" b="1" u="sng" dirty="0">
                <a:solidFill>
                  <a:srgbClr val="C00000"/>
                </a:solidFill>
              </a:rPr>
              <a:t>Id (GUID) </a:t>
            </a:r>
            <a:r>
              <a:rPr lang="en-US" sz="1800" dirty="0"/>
              <a:t>to it during definition. Entity can be created with only mandatory fields.</a:t>
            </a:r>
          </a:p>
          <a:p>
            <a:pPr marL="0" indent="0">
              <a:buNone/>
            </a:pPr>
            <a:endParaRPr lang="fa-IR" sz="1800" dirty="0"/>
          </a:p>
          <a:p>
            <a:pPr marL="0" indent="0">
              <a:buNone/>
            </a:pPr>
            <a:r>
              <a:rPr lang="en-US" sz="1200" b="1" dirty="0">
                <a:solidFill>
                  <a:srgbClr val="0070C0"/>
                </a:solidFill>
                <a:latin typeface="Consolas" panose="020B0609020204030204" pitchFamily="49" charset="0"/>
              </a:rPr>
              <a:t>Scenario: </a:t>
            </a:r>
            <a:r>
              <a:rPr lang="en-US" sz="900" b="1" dirty="0">
                <a:solidFill>
                  <a:srgbClr val="000000"/>
                </a:solidFill>
                <a:latin typeface="Cascadia Mono" panose="020B0609020000020004" pitchFamily="49" charset="0"/>
              </a:rPr>
              <a:t>Delete not registered </a:t>
            </a:r>
            <a:r>
              <a:rPr lang="en-US" sz="900" dirty="0">
                <a:solidFill>
                  <a:srgbClr val="000000"/>
                </a:solidFill>
                <a:latin typeface="Cascadia Mono" panose="020B0609020000020004" pitchFamily="49" charset="0"/>
              </a:rPr>
              <a:t>party point type Exception  #1021</a:t>
            </a:r>
            <a:endParaRPr lang="fa-IR" sz="900" dirty="0">
              <a:solidFill>
                <a:srgbClr val="000000"/>
              </a:solidFill>
              <a:latin typeface="Cascadia Mono" panose="020B0609020000020004" pitchFamily="49" charset="0"/>
            </a:endParaRPr>
          </a:p>
          <a:p>
            <a:pPr marL="0" indent="0">
              <a:buNone/>
            </a:pPr>
            <a:r>
              <a:rPr lang="en-US" sz="90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Some exception messages have been defined like:</a:t>
            </a:r>
          </a:p>
          <a:p>
            <a:pPr marL="0" indent="0">
              <a:buNone/>
            </a:pPr>
            <a:r>
              <a:rPr lang="en-US" sz="900" b="1" dirty="0">
                <a:solidFill>
                  <a:srgbClr val="000000"/>
                </a:solidFill>
                <a:latin typeface="Cascadia Mono" panose="020B0609020000020004" pitchFamily="49" charset="0"/>
              </a:rPr>
              <a:t>            | #Key#         | code      | message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 | FR_REP_04 | </a:t>
            </a:r>
            <a:r>
              <a:rPr lang="en-US" sz="900" dirty="0">
                <a:solidFill>
                  <a:srgbClr val="7030A0"/>
                </a:solidFill>
                <a:latin typeface="Cascadia Mono" panose="020B0609020000020004" pitchFamily="49" charset="0"/>
              </a:rPr>
              <a:t>The </a:t>
            </a:r>
            <a:r>
              <a:rPr lang="en-US" sz="900" b="1" dirty="0">
                <a:solidFill>
                  <a:srgbClr val="7030A0"/>
                </a:solidFill>
                <a:latin typeface="Cascadia Mono" panose="020B0609020000020004" pitchFamily="49" charset="0"/>
              </a:rPr>
              <a:t>'</a:t>
            </a:r>
            <a:r>
              <a:rPr lang="en-US" sz="900" b="1" dirty="0" err="1">
                <a:solidFill>
                  <a:srgbClr val="7030A0"/>
                </a:solidFill>
                <a:latin typeface="Cascadia Mono" panose="020B0609020000020004" pitchFamily="49" charset="0"/>
              </a:rPr>
              <a:t>partyPointType</a:t>
            </a:r>
            <a:r>
              <a:rPr lang="en-US" sz="900" dirty="0">
                <a:solidFill>
                  <a:srgbClr val="7030A0"/>
                </a:solidFill>
                <a:latin typeface="Cascadia Mono" panose="020B0609020000020004" pitchFamily="49" charset="0"/>
              </a:rPr>
              <a:t>' was not found. </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 has been </a:t>
            </a:r>
            <a:r>
              <a:rPr lang="en-US" sz="900" b="1" dirty="0">
                <a:solidFill>
                  <a:srgbClr val="000000"/>
                </a:solidFill>
                <a:latin typeface="Cascadia Mono" panose="020B0609020000020004" pitchFamily="49" charset="0"/>
              </a:rPr>
              <a:t>defined</a:t>
            </a:r>
            <a:r>
              <a:rPr lang="en-US" sz="900" dirty="0">
                <a:solidFill>
                  <a:srgbClr val="000000"/>
                </a:solidFill>
                <a:latin typeface="Cascadia Mono" panose="020B0609020000020004" pitchFamily="49" charset="0"/>
              </a:rPr>
              <a:t> as a party point type like:</a:t>
            </a:r>
          </a:p>
          <a:p>
            <a:pPr marL="0" indent="0">
              <a:buNone/>
            </a:pP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 Field          | Value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Title          | </a:t>
            </a:r>
            <a:r>
              <a:rPr lang="en-US" sz="900" dirty="0" err="1">
                <a:solidFill>
                  <a:srgbClr val="000000"/>
                </a:solidFill>
                <a:latin typeface="Cascadia Mono" panose="020B0609020000020004" pitchFamily="49" charset="0"/>
              </a:rPr>
              <a:t>SimpleOperationPoint</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 State          | Inactive                             |</a:t>
            </a:r>
          </a:p>
          <a:p>
            <a:pPr marL="0" indent="0">
              <a:buNone/>
            </a:pPr>
            <a:r>
              <a:rPr lang="en-US" sz="900" b="1" dirty="0">
                <a:solidFill>
                  <a:srgbClr val="C00000"/>
                </a:solidFill>
                <a:latin typeface="Cascadia Mono" panose="020B0609020000020004" pitchFamily="49" charset="0"/>
              </a:rPr>
              <a:t>            | Id             | d4dd506a-4db4-48d0-b6d0-fa7387742f15 |</a:t>
            </a:r>
          </a:p>
          <a:p>
            <a:pPr marL="0" indent="0">
              <a:buNone/>
            </a:pPr>
            <a:r>
              <a:rPr lang="en-US" sz="1200" b="1" dirty="0">
                <a:solidFill>
                  <a:srgbClr val="0070C0"/>
                </a:solidFill>
                <a:latin typeface="Consolas" panose="020B0609020204030204" pitchFamily="49" charset="0"/>
              </a:rPr>
              <a:t>When</a:t>
            </a:r>
            <a:r>
              <a:rPr lang="en-US" sz="900" dirty="0">
                <a:solidFill>
                  <a:srgbClr val="000000"/>
                </a:solidFill>
                <a:latin typeface="Cascadia Mono" panose="020B0609020000020004" pitchFamily="49" charset="0"/>
              </a:rPr>
              <a:t> I delete the party point type: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like: </a:t>
            </a:r>
            <a:r>
              <a:rPr lang="en-US" sz="900" b="1" dirty="0">
                <a:solidFill>
                  <a:srgbClr val="000000"/>
                </a:solidFill>
                <a:latin typeface="Cascadia Mono" panose="020B0609020000020004" pitchFamily="49" charset="0"/>
              </a:rPr>
              <a:t>'</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a:t>
            </a:r>
          </a:p>
          <a:p>
            <a:pPr marL="0" indent="0">
              <a:buNone/>
            </a:pPr>
            <a:r>
              <a:rPr lang="en-US" sz="1100" dirty="0">
                <a:solidFill>
                  <a:schemeClr val="tx1">
                    <a:lumMod val="65000"/>
                    <a:lumOff val="35000"/>
                  </a:schemeClr>
                </a:solidFill>
                <a:latin typeface="Consolas" panose="020B0609020204030204" pitchFamily="49" charset="0"/>
              </a:rPr>
              <a:t>//or </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with message: </a:t>
            </a:r>
            <a:r>
              <a:rPr lang="en-US" sz="900" i="1" dirty="0">
                <a:solidFill>
                  <a:srgbClr val="7030A0"/>
                </a:solidFill>
                <a:latin typeface="Cascadia Mono" panose="020B0609020000020004" pitchFamily="49" charset="0"/>
              </a:rPr>
              <a:t>‘The </a:t>
            </a:r>
            <a:r>
              <a:rPr lang="en-US" sz="900" b="1" i="1" dirty="0">
                <a:solidFill>
                  <a:srgbClr val="7030A0"/>
                </a:solidFill>
                <a:latin typeface="Cascadia Mono" panose="020B0609020000020004" pitchFamily="49" charset="0"/>
              </a:rPr>
              <a:t>'</a:t>
            </a:r>
            <a:r>
              <a:rPr lang="en-US" sz="900" b="1" i="1" dirty="0" err="1">
                <a:solidFill>
                  <a:srgbClr val="7030A0"/>
                </a:solidFill>
                <a:latin typeface="Cascadia Mono" panose="020B0609020000020004" pitchFamily="49" charset="0"/>
              </a:rPr>
              <a:t>partyPointType</a:t>
            </a:r>
            <a:r>
              <a:rPr lang="en-US" sz="900" i="1" dirty="0">
                <a:solidFill>
                  <a:srgbClr val="7030A0"/>
                </a:solidFill>
                <a:latin typeface="Cascadia Mono" panose="020B0609020000020004" pitchFamily="49" charset="0"/>
              </a:rPr>
              <a:t>' was not found.’</a:t>
            </a:r>
            <a:endParaRPr lang="en-US" sz="900" i="1" dirty="0">
              <a:solidFill>
                <a:srgbClr val="7030A0"/>
              </a:solidFill>
            </a:endParaRPr>
          </a:p>
        </p:txBody>
      </p:sp>
    </p:spTree>
    <p:extLst>
      <p:ext uri="{BB962C8B-B14F-4D97-AF65-F5344CB8AC3E}">
        <p14:creationId xmlns:p14="http://schemas.microsoft.com/office/powerpoint/2010/main" val="2417236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787-CE88-EDFA-DED0-5E7D9E679918}"/>
              </a:ext>
            </a:extLst>
          </p:cNvPr>
          <p:cNvSpPr>
            <a:spLocks noGrp="1"/>
          </p:cNvSpPr>
          <p:nvPr>
            <p:ph type="title"/>
          </p:nvPr>
        </p:nvSpPr>
        <p:spPr/>
        <p:txBody>
          <a:bodyPr/>
          <a:lstStyle/>
          <a:p>
            <a:r>
              <a:rPr lang="en-US" b="1" dirty="0"/>
              <a:t>Reference to non-existent entity (2)</a:t>
            </a:r>
            <a:endParaRPr lang="en-US" dirty="0"/>
          </a:p>
        </p:txBody>
      </p:sp>
      <p:sp>
        <p:nvSpPr>
          <p:cNvPr id="3" name="Content Placeholder 2">
            <a:extLst>
              <a:ext uri="{FF2B5EF4-FFF2-40B4-BE49-F238E27FC236}">
                <a16:creationId xmlns:a16="http://schemas.microsoft.com/office/drawing/2014/main" id="{C8ADB68A-635A-0D1D-46D1-EC24C5D8BC28}"/>
              </a:ext>
            </a:extLst>
          </p:cNvPr>
          <p:cNvSpPr>
            <a:spLocks noGrp="1"/>
          </p:cNvSpPr>
          <p:nvPr>
            <p:ph idx="1"/>
          </p:nvPr>
        </p:nvSpPr>
        <p:spPr/>
        <p:txBody>
          <a:bodyPr>
            <a:normAutofit fontScale="92500" lnSpcReduction="20000"/>
          </a:bodyPr>
          <a:lstStyle/>
          <a:p>
            <a:pPr marL="0" indent="0">
              <a:buNone/>
            </a:pPr>
            <a:r>
              <a:rPr lang="it-IT" sz="1800" b="1" dirty="0"/>
              <a:t>Deletion scenario for deleted entity</a:t>
            </a:r>
            <a:r>
              <a:rPr lang="fa-IR" sz="1800" b="1" dirty="0"/>
              <a:t> : </a:t>
            </a:r>
          </a:p>
          <a:p>
            <a:pPr marL="0" indent="0">
              <a:buNone/>
            </a:pPr>
            <a:r>
              <a:rPr lang="en-US" sz="1200" b="1" dirty="0">
                <a:solidFill>
                  <a:srgbClr val="0070C0"/>
                </a:solidFill>
                <a:latin typeface="Consolas" panose="020B0609020204030204" pitchFamily="49" charset="0"/>
              </a:rPr>
              <a:t>Scenario: </a:t>
            </a:r>
            <a:r>
              <a:rPr lang="en-US" sz="1050" b="1" u="sng" dirty="0">
                <a:solidFill>
                  <a:srgbClr val="000000"/>
                </a:solidFill>
                <a:latin typeface="Cascadia Mono" panose="020B0609020000020004" pitchFamily="49" charset="0"/>
              </a:rPr>
              <a:t>Delete deleted </a:t>
            </a:r>
            <a:r>
              <a:rPr lang="en-US" sz="1050" dirty="0">
                <a:solidFill>
                  <a:srgbClr val="000000"/>
                </a:solidFill>
                <a:latin typeface="Cascadia Mono" panose="020B0609020000020004" pitchFamily="49" charset="0"/>
              </a:rPr>
              <a:t>party point type Exception  #1020</a:t>
            </a:r>
          </a:p>
          <a:p>
            <a:pPr marL="0" indent="0">
              <a:buNone/>
            </a:pPr>
            <a:r>
              <a:rPr lang="en-US" sz="105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Some exception messages have been defined like:</a:t>
            </a:r>
          </a:p>
          <a:p>
            <a:pPr marL="0" indent="0">
              <a:buNone/>
            </a:pPr>
            <a:r>
              <a:rPr lang="en-US" sz="1050" b="1" dirty="0">
                <a:solidFill>
                  <a:srgbClr val="000000"/>
                </a:solidFill>
                <a:latin typeface="Cascadia Mono" panose="020B0609020000020004" pitchFamily="49" charset="0"/>
              </a:rPr>
              <a:t>            | #Key#         | code      | message                             </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            | </a:t>
            </a:r>
            <a:r>
              <a:rPr lang="en-US" sz="1050" b="1" dirty="0">
                <a:solidFill>
                  <a:srgbClr val="C00000"/>
                </a:solidFill>
                <a:latin typeface="Cascadia Mono" panose="020B0609020000020004" pitchFamily="49" charset="0"/>
              </a:rPr>
              <a:t>PPTDeleteEm01</a:t>
            </a:r>
            <a:r>
              <a:rPr lang="en-US" sz="1050" dirty="0">
                <a:solidFill>
                  <a:srgbClr val="000000"/>
                </a:solidFill>
                <a:latin typeface="Cascadia Mono" panose="020B0609020000020004" pitchFamily="49" charset="0"/>
              </a:rPr>
              <a:t> | FR_REP_04 | </a:t>
            </a:r>
            <a:r>
              <a:rPr lang="en-US" sz="1050" dirty="0">
                <a:solidFill>
                  <a:srgbClr val="7030A0"/>
                </a:solidFill>
                <a:latin typeface="Cascadia Mono" panose="020B0609020000020004" pitchFamily="49" charset="0"/>
              </a:rPr>
              <a:t>The '</a:t>
            </a:r>
            <a:r>
              <a:rPr lang="en-US" sz="1050" dirty="0" err="1">
                <a:solidFill>
                  <a:srgbClr val="7030A0"/>
                </a:solidFill>
                <a:latin typeface="Cascadia Mono" panose="020B0609020000020004" pitchFamily="49" charset="0"/>
              </a:rPr>
              <a:t>partyPointType</a:t>
            </a:r>
            <a:r>
              <a:rPr lang="en-US" sz="1050" dirty="0">
                <a:solidFill>
                  <a:srgbClr val="7030A0"/>
                </a:solidFill>
                <a:latin typeface="Cascadia Mono" panose="020B0609020000020004" pitchFamily="49" charset="0"/>
              </a:rPr>
              <a:t>' was not found. </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registered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 like:</a:t>
            </a:r>
          </a:p>
          <a:p>
            <a:pPr marL="0" indent="0">
              <a:buNone/>
            </a:pPr>
            <a:r>
              <a:rPr lang="en-US" sz="1050" b="1" dirty="0">
                <a:solidFill>
                  <a:srgbClr val="000000"/>
                </a:solidFill>
                <a:latin typeface="Cascadia Mono" panose="020B0609020000020004" pitchFamily="49" charset="0"/>
              </a:rPr>
              <a:t>            | Field          | Value                         |</a:t>
            </a:r>
          </a:p>
          <a:p>
            <a:pPr marL="0" indent="0">
              <a:buNone/>
            </a:pPr>
            <a:r>
              <a:rPr lang="en-US" sz="1050" dirty="0">
                <a:solidFill>
                  <a:srgbClr val="000000"/>
                </a:solidFill>
                <a:latin typeface="Cascadia Mono" panose="020B0609020000020004" pitchFamily="49" charset="0"/>
              </a:rPr>
              <a:t>            | Title          | </a:t>
            </a:r>
            <a:r>
              <a:rPr lang="en-US" sz="1050" dirty="0" err="1">
                <a:solidFill>
                  <a:srgbClr val="000000"/>
                </a:solidFill>
                <a:latin typeface="Cascadia Mono" panose="020B0609020000020004" pitchFamily="49" charset="0"/>
              </a:rPr>
              <a:t>SimpleOperationPoint</a:t>
            </a:r>
            <a:r>
              <a:rPr lang="en-US" sz="1050" dirty="0">
                <a:solidFill>
                  <a:srgbClr val="000000"/>
                </a:solidFill>
                <a:latin typeface="Cascadia Mono" panose="020B0609020000020004" pitchFamily="49" charset="0"/>
              </a:rPr>
              <a:t>          |</a:t>
            </a:r>
          </a:p>
          <a:p>
            <a:pPr marL="0" indent="0">
              <a:buNone/>
            </a:pPr>
            <a:r>
              <a:rPr lang="en-US" sz="1050" dirty="0">
                <a:solidFill>
                  <a:srgbClr val="000000"/>
                </a:solidFill>
                <a:latin typeface="Cascadia Mono" panose="020B0609020000020004" pitchFamily="49" charset="0"/>
              </a:rPr>
              <a:t>            | State          | Inactive                      |</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deleted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When</a:t>
            </a:r>
            <a:r>
              <a:rPr lang="en-US" sz="1050" dirty="0">
                <a:solidFill>
                  <a:srgbClr val="000000"/>
                </a:solidFill>
                <a:latin typeface="Cascadia Mono" panose="020B0609020000020004" pitchFamily="49" charset="0"/>
              </a:rPr>
              <a:t> I delete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like: </a:t>
            </a:r>
            <a:r>
              <a:rPr lang="en-US" sz="1050" b="1" dirty="0">
                <a:solidFill>
                  <a:srgbClr val="C00000"/>
                </a:solidFill>
                <a:latin typeface="Cascadia Mono" panose="020B0609020000020004" pitchFamily="49" charset="0"/>
              </a:rPr>
              <a:t>'PPTDeleteEm01’</a:t>
            </a:r>
          </a:p>
          <a:p>
            <a:pPr marL="0" indent="0">
              <a:buNone/>
            </a:pPr>
            <a:r>
              <a:rPr lang="en-US" sz="1050" dirty="0">
                <a:solidFill>
                  <a:schemeClr val="tx1">
                    <a:lumMod val="65000"/>
                    <a:lumOff val="35000"/>
                  </a:schemeClr>
                </a:solidFill>
                <a:latin typeface="Cascadia Mono" panose="020B0609020000020004" pitchFamily="49" charset="0"/>
              </a:rPr>
              <a:t>//or </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with message: </a:t>
            </a:r>
            <a:r>
              <a:rPr lang="en-US" sz="1050" i="1" dirty="0">
                <a:solidFill>
                  <a:srgbClr val="7030A0"/>
                </a:solidFill>
                <a:latin typeface="Cascadia Mono" panose="020B0609020000020004" pitchFamily="49" charset="0"/>
              </a:rPr>
              <a:t>‘The '</a:t>
            </a:r>
            <a:r>
              <a:rPr lang="en-US" sz="1050" b="1" i="1" dirty="0" err="1">
                <a:solidFill>
                  <a:srgbClr val="7030A0"/>
                </a:solidFill>
                <a:latin typeface="Cascadia Mono" panose="020B0609020000020004" pitchFamily="49" charset="0"/>
              </a:rPr>
              <a:t>partyPointType</a:t>
            </a:r>
            <a:r>
              <a:rPr lang="en-US" sz="1050" i="1" dirty="0">
                <a:solidFill>
                  <a:srgbClr val="7030A0"/>
                </a:solidFill>
                <a:latin typeface="Cascadia Mono" panose="020B0609020000020004" pitchFamily="49" charset="0"/>
              </a:rPr>
              <a:t>' was not found.’</a:t>
            </a:r>
          </a:p>
          <a:p>
            <a:pPr marL="0" indent="0">
              <a:buNone/>
            </a:pPr>
            <a:endParaRPr lang="en-US" sz="1400" dirty="0"/>
          </a:p>
        </p:txBody>
      </p:sp>
    </p:spTree>
    <p:extLst>
      <p:ext uri="{BB962C8B-B14F-4D97-AF65-F5344CB8AC3E}">
        <p14:creationId xmlns:p14="http://schemas.microsoft.com/office/powerpoint/2010/main" val="3031763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1FAE-A601-A019-CE78-803CA396D06F}"/>
              </a:ext>
            </a:extLst>
          </p:cNvPr>
          <p:cNvSpPr>
            <a:spLocks noGrp="1"/>
          </p:cNvSpPr>
          <p:nvPr>
            <p:ph type="title"/>
          </p:nvPr>
        </p:nvSpPr>
        <p:spPr/>
        <p:txBody>
          <a:bodyPr/>
          <a:lstStyle/>
          <a:p>
            <a:r>
              <a:rPr lang="en-US" b="1" dirty="0"/>
              <a:t>Testing the Snapshot</a:t>
            </a:r>
          </a:p>
        </p:txBody>
      </p:sp>
      <p:sp>
        <p:nvSpPr>
          <p:cNvPr id="3" name="Content Placeholder 2">
            <a:extLst>
              <a:ext uri="{FF2B5EF4-FFF2-40B4-BE49-F238E27FC236}">
                <a16:creationId xmlns:a16="http://schemas.microsoft.com/office/drawing/2014/main" id="{F3568007-C79A-FA84-6317-AD37AC997EAF}"/>
              </a:ext>
            </a:extLst>
          </p:cNvPr>
          <p:cNvSpPr>
            <a:spLocks noGrp="1"/>
          </p:cNvSpPr>
          <p:nvPr>
            <p:ph idx="1"/>
          </p:nvPr>
        </p:nvSpPr>
        <p:spPr/>
        <p:txBody>
          <a:bodyPr>
            <a:normAutofit/>
          </a:bodyPr>
          <a:lstStyle/>
          <a:p>
            <a:pPr marL="0" indent="0">
              <a:buNone/>
            </a:pPr>
            <a:r>
              <a:rPr lang="en-US" sz="2000" dirty="0"/>
              <a:t>In general, to understand the final state of an entity, all its events must be executed to reach the last state, but in order to prevent this, a Snapshot is taken from the entity </a:t>
            </a:r>
          </a:p>
          <a:p>
            <a:pPr marL="0" indent="0">
              <a:buNone/>
            </a:pPr>
            <a:r>
              <a:rPr lang="en-US" sz="2000" dirty="0"/>
              <a:t>Snapshot is taken from the </a:t>
            </a:r>
            <a:r>
              <a:rPr lang="en-US" sz="2000" u="sng" dirty="0"/>
              <a:t>second operation </a:t>
            </a:r>
            <a:r>
              <a:rPr lang="en-US" sz="2000" dirty="0"/>
              <a:t>on the entity. Therefore, this issue does not happen when creating (Create or Register) the entity. </a:t>
            </a:r>
            <a:r>
              <a:rPr lang="en-US" sz="2000" dirty="0">
                <a:solidFill>
                  <a:srgbClr val="C00000"/>
                </a:solidFill>
              </a:rPr>
              <a:t>?</a:t>
            </a:r>
            <a:r>
              <a:rPr lang="en-US" sz="2000" dirty="0"/>
              <a:t> </a:t>
            </a:r>
            <a:r>
              <a:rPr lang="en-US" sz="2000" dirty="0">
                <a:solidFill>
                  <a:srgbClr val="C00000"/>
                </a:solidFill>
              </a:rPr>
              <a:t>(P.61)</a:t>
            </a:r>
          </a:p>
          <a:p>
            <a:pPr marL="0" indent="0">
              <a:buNone/>
            </a:pPr>
            <a:r>
              <a:rPr lang="en-US" sz="2000" dirty="0"/>
              <a:t>If for some reason the entity does not have an update operation, it must be done on another operation. Also, performing this operation </a:t>
            </a:r>
            <a:r>
              <a:rPr lang="en-US" sz="2000" u="sng" dirty="0"/>
              <a:t>only once </a:t>
            </a:r>
            <a:r>
              <a:rPr lang="en-US" sz="2000" dirty="0"/>
              <a:t>is enough.</a:t>
            </a:r>
          </a:p>
        </p:txBody>
      </p:sp>
    </p:spTree>
    <p:extLst>
      <p:ext uri="{BB962C8B-B14F-4D97-AF65-F5344CB8AC3E}">
        <p14:creationId xmlns:p14="http://schemas.microsoft.com/office/powerpoint/2010/main" val="494877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AFAB-60C8-C88B-333C-98F02DB141E0}"/>
              </a:ext>
            </a:extLst>
          </p:cNvPr>
          <p:cNvSpPr>
            <a:spLocks noGrp="1"/>
          </p:cNvSpPr>
          <p:nvPr>
            <p:ph type="title"/>
          </p:nvPr>
        </p:nvSpPr>
        <p:spPr/>
        <p:txBody>
          <a:bodyPr/>
          <a:lstStyle/>
          <a:p>
            <a:r>
              <a:rPr lang="en-US" b="1" dirty="0"/>
              <a:t>Calling a Scenario From Another Scenario</a:t>
            </a:r>
          </a:p>
        </p:txBody>
      </p:sp>
      <p:sp>
        <p:nvSpPr>
          <p:cNvPr id="3" name="Content Placeholder 2">
            <a:extLst>
              <a:ext uri="{FF2B5EF4-FFF2-40B4-BE49-F238E27FC236}">
                <a16:creationId xmlns:a16="http://schemas.microsoft.com/office/drawing/2014/main" id="{A0188453-E252-2F66-3FF2-B114AF93293C}"/>
              </a:ext>
            </a:extLst>
          </p:cNvPr>
          <p:cNvSpPr>
            <a:spLocks noGrp="1"/>
          </p:cNvSpPr>
          <p:nvPr>
            <p:ph idx="1"/>
          </p:nvPr>
        </p:nvSpPr>
        <p:spPr/>
        <p:txBody>
          <a:bodyPr>
            <a:normAutofit/>
          </a:bodyPr>
          <a:lstStyle/>
          <a:p>
            <a:pPr marL="0" indent="0">
              <a:buNone/>
            </a:pPr>
            <a:r>
              <a:rPr lang="en-US" sz="2000" dirty="0"/>
              <a:t>Some steps are common in several features and scenarios and must be written several times to avoid repetition, maintain integrity and ease of test maintenance, these steps are written in a common file and used in different scenarios. </a:t>
            </a:r>
            <a:r>
              <a:rPr lang="en-US" sz="2000" dirty="0">
                <a:solidFill>
                  <a:srgbClr val="C00000"/>
                </a:solidFill>
              </a:rPr>
              <a:t>(P.62)</a:t>
            </a:r>
          </a:p>
        </p:txBody>
      </p:sp>
    </p:spTree>
    <p:extLst>
      <p:ext uri="{BB962C8B-B14F-4D97-AF65-F5344CB8AC3E}">
        <p14:creationId xmlns:p14="http://schemas.microsoft.com/office/powerpoint/2010/main" val="3547370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AD23-9CBC-CAFD-FECF-F1BDF1973A2B}"/>
              </a:ext>
            </a:extLst>
          </p:cNvPr>
          <p:cNvSpPr>
            <a:spLocks noGrp="1"/>
          </p:cNvSpPr>
          <p:nvPr>
            <p:ph type="title"/>
          </p:nvPr>
        </p:nvSpPr>
        <p:spPr/>
        <p:txBody>
          <a:bodyPr/>
          <a:lstStyle/>
          <a:p>
            <a:r>
              <a:rPr lang="en-US" b="1" dirty="0"/>
              <a:t>Test Quality Control Checklists</a:t>
            </a:r>
          </a:p>
        </p:txBody>
      </p:sp>
      <p:sp>
        <p:nvSpPr>
          <p:cNvPr id="3" name="Content Placeholder 2">
            <a:extLst>
              <a:ext uri="{FF2B5EF4-FFF2-40B4-BE49-F238E27FC236}">
                <a16:creationId xmlns:a16="http://schemas.microsoft.com/office/drawing/2014/main" id="{FBDC28B4-3984-8295-9213-4392E6626A59}"/>
              </a:ext>
            </a:extLst>
          </p:cNvPr>
          <p:cNvSpPr>
            <a:spLocks noGrp="1"/>
          </p:cNvSpPr>
          <p:nvPr>
            <p:ph idx="1"/>
          </p:nvPr>
        </p:nvSpPr>
        <p:spPr>
          <a:xfrm>
            <a:off x="838200" y="1825625"/>
            <a:ext cx="10515600" cy="4851220"/>
          </a:xfrm>
        </p:spPr>
        <p:txBody>
          <a:bodyPr>
            <a:normAutofit lnSpcReduction="10000"/>
          </a:bodyPr>
          <a:lstStyle/>
          <a:p>
            <a:pPr marL="0" indent="0">
              <a:buNone/>
            </a:pPr>
            <a:r>
              <a:rPr lang="en-US" sz="1800" dirty="0"/>
              <a:t>In this section, various requirements that must be met in the test are given in the form of a checklist. Of course, compliance with many requirements is evaluated during </a:t>
            </a:r>
            <a:r>
              <a:rPr lang="en-US" sz="1800" b="1" dirty="0"/>
              <a:t>Gated Check-in </a:t>
            </a:r>
            <a:r>
              <a:rPr lang="en-US" sz="1800" dirty="0"/>
              <a:t>and using behavioral tests, but in general, there are the following requirements when writing tests.</a:t>
            </a:r>
          </a:p>
          <a:p>
            <a:pPr marL="0" indent="0">
              <a:buNone/>
            </a:pPr>
            <a:endParaRPr lang="en-US" sz="1800" dirty="0"/>
          </a:p>
          <a:p>
            <a:pPr marL="0" indent="0">
              <a:buNone/>
            </a:pPr>
            <a:r>
              <a:rPr lang="en-US" sz="1800" b="1" dirty="0"/>
              <a:t>Structural and conceptual requirements of tests :</a:t>
            </a:r>
          </a:p>
          <a:p>
            <a:r>
              <a:rPr lang="en-US" sz="1400" dirty="0">
                <a:solidFill>
                  <a:schemeClr val="tx1">
                    <a:lumMod val="75000"/>
                    <a:lumOff val="25000"/>
                  </a:schemeClr>
                </a:solidFill>
              </a:rPr>
              <a:t>The main object and related objects must be fully defined in the </a:t>
            </a:r>
            <a:r>
              <a:rPr lang="en-US" sz="1400" b="1" dirty="0">
                <a:solidFill>
                  <a:schemeClr val="tx1">
                    <a:lumMod val="75000"/>
                    <a:lumOff val="25000"/>
                  </a:schemeClr>
                </a:solidFill>
              </a:rPr>
              <a:t>Given</a:t>
            </a:r>
            <a:r>
              <a:rPr lang="en-US" sz="1400" dirty="0">
                <a:solidFill>
                  <a:schemeClr val="tx1">
                    <a:lumMod val="75000"/>
                    <a:lumOff val="25000"/>
                  </a:schemeClr>
                </a:solidFill>
              </a:rPr>
              <a:t> step of the test.</a:t>
            </a:r>
          </a:p>
          <a:p>
            <a:r>
              <a:rPr lang="en-US" sz="1400" dirty="0">
                <a:solidFill>
                  <a:schemeClr val="tx1">
                    <a:lumMod val="75000"/>
                    <a:lumOff val="25000"/>
                  </a:schemeClr>
                </a:solidFill>
              </a:rPr>
              <a:t>Attributes and objects are the same as the titles used in the model.</a:t>
            </a:r>
          </a:p>
          <a:p>
            <a:r>
              <a:rPr lang="en-US" sz="1400" dirty="0">
                <a:solidFill>
                  <a:schemeClr val="tx1">
                    <a:lumMod val="75000"/>
                    <a:lumOff val="25000"/>
                  </a:schemeClr>
                </a:solidFill>
              </a:rPr>
              <a:t>Titles of Attributes and Objects are used the same and correctly in all tests.</a:t>
            </a:r>
          </a:p>
          <a:p>
            <a:r>
              <a:rPr lang="en-US" sz="1400" b="1" dirty="0">
                <a:solidFill>
                  <a:schemeClr val="tx1">
                    <a:lumMod val="75000"/>
                    <a:lumOff val="25000"/>
                  </a:schemeClr>
                </a:solidFill>
              </a:rPr>
              <a:t>Key</a:t>
            </a:r>
            <a:r>
              <a:rPr lang="en-US" sz="1400" dirty="0">
                <a:solidFill>
                  <a:schemeClr val="tx1">
                    <a:lumMod val="75000"/>
                    <a:lumOff val="25000"/>
                  </a:schemeClr>
                </a:solidFill>
              </a:rPr>
              <a:t> titles are used in all the same tests.</a:t>
            </a:r>
          </a:p>
          <a:p>
            <a:r>
              <a:rPr lang="en-US" sz="1400" dirty="0">
                <a:solidFill>
                  <a:schemeClr val="tx1">
                    <a:lumMod val="75000"/>
                    <a:lumOff val="25000"/>
                  </a:schemeClr>
                </a:solidFill>
              </a:rPr>
              <a:t>All </a:t>
            </a:r>
            <a:r>
              <a:rPr lang="en-US" sz="1400" b="1" dirty="0">
                <a:solidFill>
                  <a:schemeClr val="tx1">
                    <a:lumMod val="75000"/>
                    <a:lumOff val="25000"/>
                  </a:schemeClr>
                </a:solidFill>
              </a:rPr>
              <a:t>keys</a:t>
            </a:r>
            <a:r>
              <a:rPr lang="en-US" sz="1400" dirty="0">
                <a:solidFill>
                  <a:schemeClr val="tx1">
                    <a:lumMod val="75000"/>
                    <a:lumOff val="25000"/>
                  </a:schemeClr>
                </a:solidFill>
              </a:rPr>
              <a:t> must be defined before they are used in the test.</a:t>
            </a:r>
          </a:p>
          <a:p>
            <a:r>
              <a:rPr lang="en-US" sz="1400" dirty="0">
                <a:solidFill>
                  <a:schemeClr val="tx1">
                    <a:lumMod val="75000"/>
                    <a:lumOff val="25000"/>
                  </a:schemeClr>
                </a:solidFill>
              </a:rPr>
              <a:t>The title of the test is correctly chosen and specifies the subject of the test accurately.</a:t>
            </a:r>
          </a:p>
          <a:p>
            <a:r>
              <a:rPr lang="en-US" sz="1400" dirty="0">
                <a:solidFill>
                  <a:schemeClr val="tx1">
                    <a:lumMod val="75000"/>
                    <a:lumOff val="25000"/>
                  </a:schemeClr>
                </a:solidFill>
              </a:rPr>
              <a:t>Error messages are understandable, relevant and defined according to standard messages.</a:t>
            </a:r>
          </a:p>
          <a:p>
            <a:r>
              <a:rPr lang="en-US" sz="1400" dirty="0">
                <a:solidFill>
                  <a:schemeClr val="tx1">
                    <a:lumMod val="75000"/>
                    <a:lumOff val="25000"/>
                  </a:schemeClr>
                </a:solidFill>
              </a:rPr>
              <a:t>All imaginable situations are considered for the scenario.</a:t>
            </a:r>
          </a:p>
          <a:p>
            <a:r>
              <a:rPr lang="en-US" sz="1400" dirty="0">
                <a:solidFill>
                  <a:schemeClr val="tx1">
                    <a:lumMod val="75000"/>
                    <a:lumOff val="25000"/>
                  </a:schemeClr>
                </a:solidFill>
              </a:rPr>
              <a:t>The literature used to write the test should be fluent and error-free.</a:t>
            </a:r>
          </a:p>
          <a:p>
            <a:r>
              <a:rPr lang="en-US" sz="1400" dirty="0">
                <a:solidFill>
                  <a:schemeClr val="tx1">
                    <a:lumMod val="75000"/>
                    <a:lumOff val="25000"/>
                  </a:schemeClr>
                </a:solidFill>
              </a:rPr>
              <a:t>Scenario Outline must have Example.</a:t>
            </a:r>
          </a:p>
          <a:p>
            <a:r>
              <a:rPr lang="en-US" sz="1400" dirty="0">
                <a:solidFill>
                  <a:schemeClr val="tx1">
                    <a:lumMod val="75000"/>
                    <a:lumOff val="25000"/>
                  </a:schemeClr>
                </a:solidFill>
              </a:rPr>
              <a:t>In writing tests, be careful that only business requirements should be considered and avoid those related to design and implementation.</a:t>
            </a:r>
          </a:p>
        </p:txBody>
      </p:sp>
    </p:spTree>
    <p:extLst>
      <p:ext uri="{BB962C8B-B14F-4D97-AF65-F5344CB8AC3E}">
        <p14:creationId xmlns:p14="http://schemas.microsoft.com/office/powerpoint/2010/main" val="1439924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AE1-4F2C-ABCD-9D90-3FB78D883D5F}"/>
              </a:ext>
            </a:extLst>
          </p:cNvPr>
          <p:cNvSpPr>
            <a:spLocks noGrp="1"/>
          </p:cNvSpPr>
          <p:nvPr>
            <p:ph type="title"/>
          </p:nvPr>
        </p:nvSpPr>
        <p:spPr/>
        <p:txBody>
          <a:bodyPr/>
          <a:lstStyle/>
          <a:p>
            <a:r>
              <a:rPr lang="en-US" b="1" dirty="0"/>
              <a:t>Scenario: Using = in similar values</a:t>
            </a:r>
          </a:p>
        </p:txBody>
      </p:sp>
      <p:sp>
        <p:nvSpPr>
          <p:cNvPr id="3" name="Content Placeholder 2">
            <a:extLst>
              <a:ext uri="{FF2B5EF4-FFF2-40B4-BE49-F238E27FC236}">
                <a16:creationId xmlns:a16="http://schemas.microsoft.com/office/drawing/2014/main" id="{B1014FAB-6EA9-19C9-F448-60D237EB3A3C}"/>
              </a:ext>
            </a:extLst>
          </p:cNvPr>
          <p:cNvSpPr>
            <a:spLocks noGrp="1"/>
          </p:cNvSpPr>
          <p:nvPr>
            <p:ph idx="1"/>
          </p:nvPr>
        </p:nvSpPr>
        <p:spPr/>
        <p:txBody>
          <a:bodyPr>
            <a:normAutofit/>
          </a:bodyPr>
          <a:lstStyle/>
          <a:p>
            <a:pPr marL="0" indent="0">
              <a:buNone/>
            </a:pPr>
            <a:r>
              <a:rPr lang="en-US" sz="2400" dirty="0"/>
              <a:t>In some scenarios, some values need to be compared to perform the desired operation. In this case, there is no need to rewrite the values that do not change, and </a:t>
            </a:r>
            <a:r>
              <a:rPr lang="en-US" sz="2400" b="1" dirty="0"/>
              <a:t>“ = “ </a:t>
            </a:r>
            <a:r>
              <a:rPr lang="en-US" sz="2400" dirty="0"/>
              <a:t>can be used for their values. </a:t>
            </a:r>
            <a:r>
              <a:rPr lang="en-US" sz="2400" dirty="0">
                <a:solidFill>
                  <a:srgbClr val="C00000"/>
                </a:solidFill>
              </a:rPr>
              <a:t>(P.67)</a:t>
            </a:r>
          </a:p>
        </p:txBody>
      </p:sp>
    </p:spTree>
    <p:extLst>
      <p:ext uri="{BB962C8B-B14F-4D97-AF65-F5344CB8AC3E}">
        <p14:creationId xmlns:p14="http://schemas.microsoft.com/office/powerpoint/2010/main" val="179069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8F9C-E568-4B77-9BBD-840C848D47FA}"/>
              </a:ext>
            </a:extLst>
          </p:cNvPr>
          <p:cNvSpPr>
            <a:spLocks noGrp="1"/>
          </p:cNvSpPr>
          <p:nvPr>
            <p:ph type="title"/>
          </p:nvPr>
        </p:nvSpPr>
        <p:spPr/>
        <p:txBody>
          <a:bodyPr/>
          <a:lstStyle/>
          <a:p>
            <a:r>
              <a:rPr lang="en-US" b="1" dirty="0"/>
              <a:t>Scenario: Using #Not_Empty#</a:t>
            </a:r>
          </a:p>
        </p:txBody>
      </p:sp>
      <p:sp>
        <p:nvSpPr>
          <p:cNvPr id="3" name="Content Placeholder 2">
            <a:extLst>
              <a:ext uri="{FF2B5EF4-FFF2-40B4-BE49-F238E27FC236}">
                <a16:creationId xmlns:a16="http://schemas.microsoft.com/office/drawing/2014/main" id="{1D2D8C62-2F98-038F-4B35-0C87CD512089}"/>
              </a:ext>
            </a:extLst>
          </p:cNvPr>
          <p:cNvSpPr>
            <a:spLocks noGrp="1"/>
          </p:cNvSpPr>
          <p:nvPr>
            <p:ph idx="1"/>
          </p:nvPr>
        </p:nvSpPr>
        <p:spPr/>
        <p:txBody>
          <a:bodyPr>
            <a:normAutofit/>
          </a:bodyPr>
          <a:lstStyle/>
          <a:p>
            <a:pPr marL="0" indent="0">
              <a:buNone/>
            </a:pPr>
            <a:r>
              <a:rPr lang="en-US" sz="2400" dirty="0"/>
              <a:t>In some scenarios, there are features that must be set after the operation, but considering that the value is not known at the time of testing, </a:t>
            </a:r>
            <a:r>
              <a:rPr lang="en-US" sz="2400" b="1" dirty="0"/>
              <a:t>#Not_Empty# </a:t>
            </a:r>
            <a:r>
              <a:rPr lang="en-US" sz="2400" dirty="0"/>
              <a:t>can be used instead so that the programmer knows the value of this feature after performing the relevant operation Can not be empty. </a:t>
            </a:r>
            <a:r>
              <a:rPr lang="en-US" sz="2400" dirty="0">
                <a:solidFill>
                  <a:srgbClr val="C00000"/>
                </a:solidFill>
              </a:rPr>
              <a:t>(P.67)</a:t>
            </a:r>
          </a:p>
        </p:txBody>
      </p:sp>
    </p:spTree>
    <p:extLst>
      <p:ext uri="{BB962C8B-B14F-4D97-AF65-F5344CB8AC3E}">
        <p14:creationId xmlns:p14="http://schemas.microsoft.com/office/powerpoint/2010/main" val="3581621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7B7A-A641-AD2F-60DF-ED9E1C3B66DD}"/>
              </a:ext>
            </a:extLst>
          </p:cNvPr>
          <p:cNvSpPr>
            <a:spLocks noGrp="1"/>
          </p:cNvSpPr>
          <p:nvPr>
            <p:ph type="title"/>
          </p:nvPr>
        </p:nvSpPr>
        <p:spPr/>
        <p:txBody>
          <a:bodyPr/>
          <a:lstStyle/>
          <a:p>
            <a:r>
              <a:rPr lang="en-US" b="1" dirty="0"/>
              <a:t>Scenario: Reference to </a:t>
            </a:r>
            <a:br>
              <a:rPr lang="en-US" b="1" dirty="0"/>
            </a:br>
            <a:r>
              <a:rPr lang="en-US" sz="3200" b="1" dirty="0"/>
              <a:t>The Properties Independently</a:t>
            </a:r>
            <a:endParaRPr lang="en-US" b="1" dirty="0"/>
          </a:p>
        </p:txBody>
      </p:sp>
      <p:sp>
        <p:nvSpPr>
          <p:cNvPr id="3" name="Content Placeholder 2">
            <a:extLst>
              <a:ext uri="{FF2B5EF4-FFF2-40B4-BE49-F238E27FC236}">
                <a16:creationId xmlns:a16="http://schemas.microsoft.com/office/drawing/2014/main" id="{FBE25B27-E67D-96E1-4967-16DFA6945701}"/>
              </a:ext>
            </a:extLst>
          </p:cNvPr>
          <p:cNvSpPr>
            <a:spLocks noGrp="1"/>
          </p:cNvSpPr>
          <p:nvPr>
            <p:ph idx="1"/>
          </p:nvPr>
        </p:nvSpPr>
        <p:spPr/>
        <p:txBody>
          <a:bodyPr/>
          <a:lstStyle/>
          <a:p>
            <a:pPr marL="0" indent="0">
              <a:buNone/>
            </a:pPr>
            <a:r>
              <a:rPr lang="en-US" sz="2400" dirty="0"/>
              <a:t>After defining the entities, their attributes can be referenced independently.</a:t>
            </a:r>
          </a:p>
          <a:p>
            <a:pPr marL="0" marR="0" indent="0">
              <a:lnSpc>
                <a:spcPct val="150000"/>
              </a:lnSpc>
              <a:spcBef>
                <a:spcPts val="0"/>
              </a:spcBef>
              <a:spcAft>
                <a:spcPts val="0"/>
              </a:spcAft>
              <a:buNone/>
            </a:pPr>
            <a:r>
              <a:rPr lang="en-US" sz="1800" kern="1200" dirty="0">
                <a:solidFill>
                  <a:schemeClr val="bg2">
                    <a:lumMod val="50000"/>
                  </a:schemeClr>
                </a:solidFill>
                <a:effectLst/>
                <a:latin typeface="Consolas" panose="020B0609020204030204" pitchFamily="49" charset="0"/>
                <a:ea typeface="Times New Roman" panose="02020603050405020304" pitchFamily="18" charset="0"/>
                <a:cs typeface="B Lotus"/>
              </a:rPr>
              <a:t>e.g. </a:t>
            </a: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Some money have been defined as </a:t>
            </a:r>
            <a:r>
              <a:rPr lang="en-US" sz="1800" kern="1200" dirty="0">
                <a:solidFill>
                  <a:srgbClr val="C55A11"/>
                </a:solidFill>
                <a:effectLst/>
                <a:latin typeface="Calibri" panose="020F0502020204030204" pitchFamily="34" charset="0"/>
                <a:ea typeface="Times New Roman" panose="02020603050405020304" pitchFamily="18" charset="0"/>
                <a:cs typeface="B Lotus"/>
              </a:rPr>
              <a:t>'balance'</a:t>
            </a:r>
            <a:r>
              <a:rPr lang="en-US" sz="1800" kern="1200" dirty="0">
                <a:solidFill>
                  <a:srgbClr val="C55A11"/>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like:</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#Key#     | amount | currency|</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balance01 | 100    | USD     |</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balance02 | 1000   | IRR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balance03 | 2000   | EUR     |</a:t>
            </a:r>
          </a:p>
          <a:p>
            <a:pPr marL="0" indent="0">
              <a:lnSpc>
                <a:spcPct val="100000"/>
              </a:lnSpc>
              <a:buNone/>
            </a:pPr>
            <a:endParaRPr lang="en-US" sz="1800" dirty="0">
              <a:latin typeface="Consolas" panose="020B0609020204030204" pitchFamily="49" charset="0"/>
            </a:endParaRPr>
          </a:p>
          <a:p>
            <a:pPr marL="0" indent="0">
              <a:lnSpc>
                <a:spcPct val="100000"/>
              </a:lnSpc>
              <a:buNone/>
            </a:pPr>
            <a:r>
              <a:rPr lang="en-US" sz="1600" dirty="0"/>
              <a:t>Reference to the attribute amount</a:t>
            </a:r>
            <a:r>
              <a:rPr lang="fa-IR" sz="1600" dirty="0"/>
              <a:t> </a:t>
            </a:r>
            <a:r>
              <a:rPr lang="en-US" sz="1600" dirty="0"/>
              <a:t>in the balance02</a:t>
            </a:r>
            <a:r>
              <a:rPr lang="fa-IR" sz="1600" dirty="0"/>
              <a:t> </a:t>
            </a:r>
            <a:r>
              <a:rPr lang="fa-IR" sz="1100" b="1" dirty="0">
                <a:latin typeface="Consolas" panose="020B0609020204030204" pitchFamily="49" charset="0"/>
              </a:rPr>
              <a:t>: </a:t>
            </a:r>
            <a:r>
              <a:rPr lang="en-US" sz="16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‘balance02.amount‘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nSpc>
                <a:spcPct val="150000"/>
              </a:lnSpc>
              <a:buNone/>
            </a:pPr>
            <a:endParaRPr lang="en-US" dirty="0"/>
          </a:p>
        </p:txBody>
      </p:sp>
    </p:spTree>
    <p:extLst>
      <p:ext uri="{BB962C8B-B14F-4D97-AF65-F5344CB8AC3E}">
        <p14:creationId xmlns:p14="http://schemas.microsoft.com/office/powerpoint/2010/main" val="158975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0EE8-1C5F-4FE7-FF8C-0CC75AECC6C5}"/>
              </a:ext>
            </a:extLst>
          </p:cNvPr>
          <p:cNvSpPr>
            <a:spLocks noGrp="1"/>
          </p:cNvSpPr>
          <p:nvPr>
            <p:ph type="title"/>
          </p:nvPr>
        </p:nvSpPr>
        <p:spPr/>
        <p:txBody>
          <a:bodyPr/>
          <a:lstStyle/>
          <a:p>
            <a:r>
              <a:rPr lang="en-US" b="1" i="0" dirty="0">
                <a:solidFill>
                  <a:srgbClr val="363636"/>
                </a:solidFill>
                <a:effectLst/>
              </a:rPr>
              <a:t>Step Arguments</a:t>
            </a:r>
            <a:endParaRPr lang="en-US" dirty="0"/>
          </a:p>
        </p:txBody>
      </p:sp>
      <p:sp>
        <p:nvSpPr>
          <p:cNvPr id="3" name="Content Placeholder 2">
            <a:extLst>
              <a:ext uri="{FF2B5EF4-FFF2-40B4-BE49-F238E27FC236}">
                <a16:creationId xmlns:a16="http://schemas.microsoft.com/office/drawing/2014/main" id="{2261EB11-5181-F1BB-B56D-445C76E582E2}"/>
              </a:ext>
            </a:extLst>
          </p:cNvPr>
          <p:cNvSpPr>
            <a:spLocks noGrp="1"/>
          </p:cNvSpPr>
          <p:nvPr>
            <p:ph idx="1"/>
          </p:nvPr>
        </p:nvSpPr>
        <p:spPr/>
        <p:txBody>
          <a:bodyPr/>
          <a:lstStyle/>
          <a:p>
            <a:pPr marL="0" indent="0">
              <a:buNone/>
            </a:pPr>
            <a:r>
              <a:rPr lang="en-US" sz="2800" i="0" dirty="0">
                <a:solidFill>
                  <a:srgbClr val="363636"/>
                </a:solidFill>
                <a:effectLst/>
              </a:rPr>
              <a:t>In some cases you might want to pass more data to a step than fits on a single line. </a:t>
            </a:r>
          </a:p>
          <a:p>
            <a:pPr marL="0" indent="0">
              <a:buNone/>
            </a:pPr>
            <a:r>
              <a:rPr lang="en-US" sz="2800" i="0" dirty="0">
                <a:solidFill>
                  <a:srgbClr val="363636"/>
                </a:solidFill>
                <a:effectLst/>
              </a:rPr>
              <a:t>For this purpose Gherkin has </a:t>
            </a:r>
            <a:r>
              <a:rPr lang="en-US" sz="2800" b="1" i="0" u="sng" dirty="0">
                <a:solidFill>
                  <a:srgbClr val="363636"/>
                </a:solidFill>
                <a:effectLst/>
              </a:rPr>
              <a:t>Doc Strings </a:t>
            </a:r>
            <a:r>
              <a:rPr lang="en-US" sz="2800" i="0" dirty="0">
                <a:solidFill>
                  <a:srgbClr val="363636"/>
                </a:solidFill>
                <a:effectLst/>
              </a:rPr>
              <a:t>and </a:t>
            </a:r>
            <a:r>
              <a:rPr lang="en-US" sz="2800" b="1" i="0" u="sng" dirty="0">
                <a:solidFill>
                  <a:srgbClr val="363636"/>
                </a:solidFill>
                <a:effectLst/>
              </a:rPr>
              <a:t>Data Tables</a:t>
            </a:r>
            <a:r>
              <a:rPr lang="en-US" sz="2800" i="0" dirty="0">
                <a:solidFill>
                  <a:srgbClr val="363636"/>
                </a:solidFill>
                <a:effectLst/>
              </a:rPr>
              <a:t>.</a:t>
            </a:r>
          </a:p>
          <a:p>
            <a:endParaRPr lang="en-US" dirty="0"/>
          </a:p>
        </p:txBody>
      </p:sp>
    </p:spTree>
    <p:extLst>
      <p:ext uri="{BB962C8B-B14F-4D97-AF65-F5344CB8AC3E}">
        <p14:creationId xmlns:p14="http://schemas.microsoft.com/office/powerpoint/2010/main" val="215259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 : Doc Strings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a:xfrm>
            <a:off x="838200" y="1825624"/>
            <a:ext cx="10515600" cy="4765675"/>
          </a:xfrm>
        </p:spPr>
        <p:txBody>
          <a:bodyPr>
            <a:normAutofit fontScale="92500" lnSpcReduction="10000"/>
          </a:bodyPr>
          <a:lstStyle/>
          <a:p>
            <a:pPr marL="0" indent="0">
              <a:buNone/>
            </a:pPr>
            <a:r>
              <a:rPr lang="en-US" sz="1700" dirty="0"/>
              <a:t>Doc Strings are handy for passing a larger piece of text to a step definition.</a:t>
            </a:r>
          </a:p>
          <a:p>
            <a:pPr marL="0" indent="0">
              <a:buNone/>
            </a:pPr>
            <a:r>
              <a:rPr lang="en-US" sz="1700" dirty="0"/>
              <a:t>The text should be offset by delimiters consisting of </a:t>
            </a:r>
            <a:r>
              <a:rPr lang="en-US" sz="1700" i="1" dirty="0">
                <a:solidFill>
                  <a:srgbClr val="FF0000"/>
                </a:solidFill>
              </a:rPr>
              <a:t>three double-quote </a:t>
            </a:r>
            <a:r>
              <a:rPr lang="en-US" sz="1700" dirty="0"/>
              <a:t>marks on lines of their own:</a:t>
            </a:r>
            <a:br>
              <a:rPr lang="en-US" sz="1700" dirty="0"/>
            </a:br>
            <a:r>
              <a:rPr lang="en-US" sz="1700" dirty="0"/>
              <a:t>Given a blog post named "Random" with Markdown body</a:t>
            </a:r>
          </a:p>
          <a:p>
            <a:pPr marL="0" indent="0">
              <a:buNone/>
            </a:pPr>
            <a:r>
              <a:rPr lang="en-US" sz="1200" b="1" dirty="0">
                <a:solidFill>
                  <a:schemeClr val="tx1">
                    <a:lumMod val="65000"/>
                    <a:lumOff val="35000"/>
                  </a:schemeClr>
                </a:solidFill>
              </a:rPr>
              <a:t>  </a:t>
            </a:r>
            <a:r>
              <a:rPr lang="en-US" sz="1300" b="1" dirty="0">
                <a:solidFill>
                  <a:schemeClr val="tx1">
                    <a:lumMod val="65000"/>
                    <a:lumOff val="35000"/>
                  </a:schemeClr>
                </a:solidFill>
              </a:rPr>
              <a:t>"""</a:t>
            </a:r>
          </a:p>
          <a:p>
            <a:pPr marL="0" indent="0">
              <a:buNone/>
            </a:pPr>
            <a:r>
              <a:rPr lang="en-US" sz="1200" dirty="0">
                <a:solidFill>
                  <a:schemeClr val="tx1">
                    <a:lumMod val="65000"/>
                    <a:lumOff val="35000"/>
                  </a:schemeClr>
                </a:solidFill>
              </a:rPr>
              <a:t>  Some Title, Eh?</a:t>
            </a:r>
          </a:p>
          <a:p>
            <a:pPr marL="0" indent="0">
              <a:buNone/>
            </a:pPr>
            <a:r>
              <a:rPr lang="en-US" sz="1200" dirty="0">
                <a:solidFill>
                  <a:schemeClr val="tx1">
                    <a:lumMod val="65000"/>
                    <a:lumOff val="35000"/>
                  </a:schemeClr>
                </a:solidFill>
              </a:rPr>
              <a:t>  ===============</a:t>
            </a:r>
          </a:p>
          <a:p>
            <a:pPr marL="0" indent="0">
              <a:buNone/>
            </a:pPr>
            <a:r>
              <a:rPr lang="en-US" sz="1200" dirty="0">
                <a:solidFill>
                  <a:schemeClr val="tx1">
                    <a:lumMod val="65000"/>
                    <a:lumOff val="35000"/>
                  </a:schemeClr>
                </a:solidFill>
              </a:rPr>
              <a:t>  Here is the first paragraph of my blog post. Lorem ipsum dolor sit </a:t>
            </a:r>
            <a:r>
              <a:rPr lang="en-US" sz="1200" dirty="0" err="1">
                <a:solidFill>
                  <a:schemeClr val="tx1">
                    <a:lumMod val="65000"/>
                    <a:lumOff val="35000"/>
                  </a:schemeClr>
                </a:solidFill>
              </a:rPr>
              <a:t>amet</a:t>
            </a:r>
            <a:r>
              <a:rPr lang="en-US" sz="1200" dirty="0">
                <a:solidFill>
                  <a:schemeClr val="tx1">
                    <a:lumMod val="65000"/>
                    <a:lumOff val="35000"/>
                  </a:schemeClr>
                </a:solidFill>
              </a:rPr>
              <a:t>,</a:t>
            </a:r>
          </a:p>
          <a:p>
            <a:pPr marL="0" indent="0">
              <a:buNone/>
            </a:pPr>
            <a:r>
              <a:rPr lang="en-US" sz="1200" dirty="0">
                <a:solidFill>
                  <a:schemeClr val="tx1">
                    <a:lumMod val="65000"/>
                    <a:lumOff val="35000"/>
                  </a:schemeClr>
                </a:solidFill>
              </a:rPr>
              <a:t>  </a:t>
            </a:r>
            <a:r>
              <a:rPr lang="en-US" sz="1200" dirty="0" err="1">
                <a:solidFill>
                  <a:schemeClr val="tx1">
                    <a:lumMod val="65000"/>
                    <a:lumOff val="35000"/>
                  </a:schemeClr>
                </a:solidFill>
              </a:rPr>
              <a:t>consectetur</a:t>
            </a:r>
            <a:r>
              <a:rPr lang="en-US" sz="1200" dirty="0">
                <a:solidFill>
                  <a:schemeClr val="tx1">
                    <a:lumMod val="65000"/>
                    <a:lumOff val="35000"/>
                  </a:schemeClr>
                </a:solidFill>
              </a:rPr>
              <a:t> </a:t>
            </a:r>
            <a:r>
              <a:rPr lang="en-US" sz="1200" dirty="0" err="1">
                <a:solidFill>
                  <a:schemeClr val="tx1">
                    <a:lumMod val="65000"/>
                    <a:lumOff val="35000"/>
                  </a:schemeClr>
                </a:solidFill>
              </a:rPr>
              <a:t>adipiscing</a:t>
            </a:r>
            <a:r>
              <a:rPr lang="en-US" sz="1200" dirty="0">
                <a:solidFill>
                  <a:schemeClr val="tx1">
                    <a:lumMod val="65000"/>
                    <a:lumOff val="35000"/>
                  </a:schemeClr>
                </a:solidFill>
              </a:rPr>
              <a:t> </a:t>
            </a:r>
            <a:r>
              <a:rPr lang="en-US" sz="1200" dirty="0" err="1">
                <a:solidFill>
                  <a:schemeClr val="tx1">
                    <a:lumMod val="65000"/>
                    <a:lumOff val="35000"/>
                  </a:schemeClr>
                </a:solidFill>
              </a:rPr>
              <a:t>elit</a:t>
            </a:r>
            <a:r>
              <a:rPr lang="en-US" sz="1200" dirty="0">
                <a:solidFill>
                  <a:schemeClr val="tx1">
                    <a:lumMod val="65000"/>
                    <a:lumOff val="35000"/>
                  </a:schemeClr>
                </a:solidFill>
              </a:rPr>
              <a:t>.</a:t>
            </a:r>
          </a:p>
          <a:p>
            <a:pPr marL="0" indent="0">
              <a:buNone/>
            </a:pPr>
            <a:r>
              <a:rPr lang="en-US" sz="1200" dirty="0">
                <a:solidFill>
                  <a:schemeClr val="tx1">
                    <a:lumMod val="65000"/>
                    <a:lumOff val="35000"/>
                  </a:schemeClr>
                </a:solidFill>
              </a:rPr>
              <a:t>  </a:t>
            </a:r>
            <a:r>
              <a:rPr lang="en-US" sz="1300" b="1" dirty="0">
                <a:solidFill>
                  <a:schemeClr val="tx1">
                    <a:lumMod val="65000"/>
                    <a:lumOff val="35000"/>
                  </a:schemeClr>
                </a:solidFill>
              </a:rPr>
              <a:t>""“</a:t>
            </a:r>
          </a:p>
          <a:p>
            <a:pPr marL="0" indent="0">
              <a:buNone/>
            </a:pPr>
            <a:r>
              <a:rPr lang="en-US" sz="1700" dirty="0"/>
              <a:t>Doc strings also support using three </a:t>
            </a:r>
            <a:r>
              <a:rPr lang="en-US" sz="1700" i="1" dirty="0">
                <a:solidFill>
                  <a:srgbClr val="FF0000"/>
                </a:solidFill>
              </a:rPr>
              <a:t>backticks</a:t>
            </a:r>
            <a:r>
              <a:rPr lang="en-US" sz="1700" dirty="0"/>
              <a:t> as the delimiter.</a:t>
            </a:r>
          </a:p>
          <a:p>
            <a:pPr marL="0" indent="0">
              <a:buNone/>
            </a:pPr>
            <a:r>
              <a:rPr lang="en-US" sz="1300" dirty="0"/>
              <a:t>Given a blog post named "Random" with Markdown body</a:t>
            </a:r>
          </a:p>
          <a:p>
            <a:pPr marL="0" indent="0">
              <a:buNone/>
            </a:pPr>
            <a:r>
              <a:rPr lang="en-US" sz="1500" dirty="0">
                <a:solidFill>
                  <a:schemeClr val="tx1">
                    <a:lumMod val="65000"/>
                    <a:lumOff val="35000"/>
                  </a:schemeClr>
                </a:solidFill>
              </a:rPr>
              <a:t> </a:t>
            </a:r>
            <a:r>
              <a:rPr lang="en-US" sz="1500" b="1" dirty="0">
                <a:solidFill>
                  <a:schemeClr val="tx1">
                    <a:lumMod val="65000"/>
                    <a:lumOff val="35000"/>
                  </a:schemeClr>
                </a:solidFill>
              </a:rPr>
              <a:t> ```</a:t>
            </a:r>
          </a:p>
          <a:p>
            <a:pPr marL="0" indent="0">
              <a:buNone/>
            </a:pPr>
            <a:r>
              <a:rPr lang="en-US" sz="1300" dirty="0">
                <a:solidFill>
                  <a:schemeClr val="tx1">
                    <a:lumMod val="65000"/>
                    <a:lumOff val="35000"/>
                  </a:schemeClr>
                </a:solidFill>
              </a:rPr>
              <a:t>  Some Title, Eh?</a:t>
            </a:r>
          </a:p>
          <a:p>
            <a:pPr marL="0" indent="0">
              <a:buNone/>
            </a:pPr>
            <a:r>
              <a:rPr lang="en-US" sz="1300" dirty="0">
                <a:solidFill>
                  <a:schemeClr val="tx1">
                    <a:lumMod val="65000"/>
                    <a:lumOff val="35000"/>
                  </a:schemeClr>
                </a:solidFill>
              </a:rPr>
              <a:t>  ===============</a:t>
            </a:r>
          </a:p>
          <a:p>
            <a:pPr marL="0" indent="0">
              <a:buNone/>
            </a:pPr>
            <a:r>
              <a:rPr lang="en-US" sz="1300" dirty="0">
                <a:solidFill>
                  <a:schemeClr val="tx1">
                    <a:lumMod val="65000"/>
                    <a:lumOff val="35000"/>
                  </a:schemeClr>
                </a:solidFill>
              </a:rPr>
              <a:t>  Here is the first paragraph of my blog post. Lorem ipsum dolor sit </a:t>
            </a:r>
            <a:r>
              <a:rPr lang="en-US" sz="1300" dirty="0" err="1">
                <a:solidFill>
                  <a:schemeClr val="tx1">
                    <a:lumMod val="65000"/>
                    <a:lumOff val="35000"/>
                  </a:schemeClr>
                </a:solidFill>
              </a:rPr>
              <a:t>amet</a:t>
            </a:r>
            <a:r>
              <a:rPr lang="en-US" sz="1300" dirty="0">
                <a:solidFill>
                  <a:schemeClr val="tx1">
                    <a:lumMod val="65000"/>
                    <a:lumOff val="35000"/>
                  </a:schemeClr>
                </a:solidFill>
              </a:rPr>
              <a:t>,</a:t>
            </a:r>
          </a:p>
          <a:p>
            <a:pPr marL="0" indent="0">
              <a:buNone/>
            </a:pPr>
            <a:r>
              <a:rPr lang="en-US" sz="1300" dirty="0">
                <a:solidFill>
                  <a:schemeClr val="tx1">
                    <a:lumMod val="65000"/>
                    <a:lumOff val="35000"/>
                  </a:schemeClr>
                </a:solidFill>
              </a:rPr>
              <a:t>  </a:t>
            </a:r>
            <a:r>
              <a:rPr lang="en-US" sz="1300" dirty="0" err="1">
                <a:solidFill>
                  <a:schemeClr val="tx1">
                    <a:lumMod val="65000"/>
                    <a:lumOff val="35000"/>
                  </a:schemeClr>
                </a:solidFill>
              </a:rPr>
              <a:t>consectetur</a:t>
            </a:r>
            <a:r>
              <a:rPr lang="en-US" sz="1300" dirty="0">
                <a:solidFill>
                  <a:schemeClr val="tx1">
                    <a:lumMod val="65000"/>
                    <a:lumOff val="35000"/>
                  </a:schemeClr>
                </a:solidFill>
              </a:rPr>
              <a:t> </a:t>
            </a:r>
            <a:r>
              <a:rPr lang="en-US" sz="1300" dirty="0" err="1">
                <a:solidFill>
                  <a:schemeClr val="tx1">
                    <a:lumMod val="65000"/>
                    <a:lumOff val="35000"/>
                  </a:schemeClr>
                </a:solidFill>
              </a:rPr>
              <a:t>adipiscing</a:t>
            </a:r>
            <a:r>
              <a:rPr lang="en-US" sz="1300" dirty="0">
                <a:solidFill>
                  <a:schemeClr val="tx1">
                    <a:lumMod val="65000"/>
                    <a:lumOff val="35000"/>
                  </a:schemeClr>
                </a:solidFill>
              </a:rPr>
              <a:t> </a:t>
            </a:r>
            <a:r>
              <a:rPr lang="en-US" sz="1300" dirty="0" err="1">
                <a:solidFill>
                  <a:schemeClr val="tx1">
                    <a:lumMod val="65000"/>
                    <a:lumOff val="35000"/>
                  </a:schemeClr>
                </a:solidFill>
              </a:rPr>
              <a:t>elit</a:t>
            </a:r>
            <a:r>
              <a:rPr lang="en-US" sz="1300" dirty="0">
                <a:solidFill>
                  <a:schemeClr val="tx1">
                    <a:lumMod val="65000"/>
                    <a:lumOff val="35000"/>
                  </a:schemeClr>
                </a:solidFill>
              </a:rPr>
              <a:t>.</a:t>
            </a:r>
          </a:p>
          <a:p>
            <a:pPr marL="0" indent="0">
              <a:buNone/>
            </a:pPr>
            <a:r>
              <a:rPr lang="en-US" sz="1500" b="1" dirty="0">
                <a:solidFill>
                  <a:schemeClr val="tx1">
                    <a:lumMod val="65000"/>
                    <a:lumOff val="35000"/>
                  </a:schemeClr>
                </a:solidFill>
              </a:rPr>
              <a:t>  ```</a:t>
            </a:r>
          </a:p>
        </p:txBody>
      </p:sp>
    </p:spTree>
    <p:extLst>
      <p:ext uri="{BB962C8B-B14F-4D97-AF65-F5344CB8AC3E}">
        <p14:creationId xmlns:p14="http://schemas.microsoft.com/office/powerpoint/2010/main" val="2957202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46390</TotalTime>
  <Words>7118</Words>
  <Application>Microsoft Office PowerPoint</Application>
  <PresentationFormat>Widescreen</PresentationFormat>
  <Paragraphs>763</Paragraphs>
  <Slides>69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Step Arguments</vt:lpstr>
      <vt:lpstr>  Step Arguments : Doc Strings  </vt:lpstr>
      <vt:lpstr> Step Arguments : Data Tables </vt:lpstr>
      <vt:lpstr>Tests</vt:lpstr>
      <vt:lpstr> Naming : Feature file (.feature) </vt:lpstr>
      <vt:lpstr>Naming : Feature</vt:lpstr>
      <vt:lpstr>Tags</vt:lpstr>
      <vt:lpstr>Tags :Build-In Tags</vt:lpstr>
      <vt:lpstr>Tag : Others</vt:lpstr>
      <vt:lpstr>Tags: Using Tags</vt:lpstr>
      <vt:lpstr>Combination Tags</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Operations</vt:lpstr>
      <vt:lpstr>Scenario: Time Travel</vt:lpstr>
      <vt:lpstr>Scenario: Special Steps</vt:lpstr>
      <vt:lpstr>Scenario: Then</vt:lpstr>
      <vt:lpstr>Scenario:Then-&gt; Error Message</vt:lpstr>
      <vt:lpstr>Scenario Outline</vt:lpstr>
      <vt:lpstr>Scenario Outline : Tips</vt:lpstr>
      <vt:lpstr>Identify and Investigate a Scenario</vt:lpstr>
      <vt:lpstr>Writing Scenarios: Creation</vt:lpstr>
      <vt:lpstr>Writing Scenario : Modification</vt:lpstr>
      <vt:lpstr>Writing Scenario: Deletion</vt:lpstr>
      <vt:lpstr>Principles of Writing Tests</vt:lpstr>
      <vt:lpstr>Common Scenarios</vt:lpstr>
      <vt:lpstr>Definition of entities with exception states? (P.58)</vt:lpstr>
      <vt:lpstr>Perform the given steps by Admin</vt:lpstr>
      <vt:lpstr>A Reference to  The Text of a Field In The Error Message</vt:lpstr>
      <vt:lpstr>Reporting Errors in Integration Tests ? (P.59) </vt:lpstr>
      <vt:lpstr>Reference to non-existent entity</vt:lpstr>
      <vt:lpstr>Reference to non-existent entity (1)</vt:lpstr>
      <vt:lpstr>Reference to non-existent entity (2)</vt:lpstr>
      <vt:lpstr>Testing the Snapshot</vt:lpstr>
      <vt:lpstr>Calling a Scenario From Another Scenario</vt:lpstr>
      <vt:lpstr>Test Quality Control Checklists</vt:lpstr>
      <vt:lpstr>Scenario: Using = in similar values</vt:lpstr>
      <vt:lpstr>Scenario: Using #Not_Empty#</vt:lpstr>
      <vt:lpstr>Scenario: Reference to  The Properties Independently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884</cp:revision>
  <dcterms:created xsi:type="dcterms:W3CDTF">2024-03-05T07:52:21Z</dcterms:created>
  <dcterms:modified xsi:type="dcterms:W3CDTF">2024-04-09T06:22:29Z</dcterms:modified>
</cp:coreProperties>
</file>