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B6E3A-A1EA-47CB-800A-5C008036CFC1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A35F7-8A82-46DD-8680-DDF51826B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3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B60E-2ECA-3C9C-C693-4E7641408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6C178-950F-3C45-DBE6-06D72D9A1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96B4-B62D-711E-0AF3-BE753591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9C43-7C75-A1F2-A87D-79CB1453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55783-15AC-181E-97AB-09C35FA5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9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09C8-DD4F-DC29-3F04-B8037D67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9D037-DDA3-978C-4FFE-9E6775E11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E5FD-AD3F-5D94-F39B-9BA706DB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7BECA-6B28-818A-1795-25255B96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42511-556F-4452-E6BE-47EE7FB7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9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554C0-68FE-BFA2-BBE1-6146BE47E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26BF5-997E-50A7-C53B-00CEF90AF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B405-C7D8-B08B-4F38-C3761796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0880-0FF0-3903-F74B-7331E051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37E39-CD94-673E-110D-CA481628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7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04D5-ABA7-CFA2-0889-8919BFDB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489C-FB84-CBA4-AD8E-F4446BEFD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04004-C131-D4E2-1807-7821D426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704C0-0D22-C31B-1F90-ED4C7963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AF71C-4762-0836-2E8C-9990A946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9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A84D-483B-999F-BD62-15159DC2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46D8F-6817-10E0-8862-8A171DC1A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811B2-7699-F164-D395-0C7C187A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83578-7337-A47E-04A4-59B0439A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8F34F-A088-30C8-0EB3-EE003069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6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A18B-61DF-7AA4-9C96-E66F711C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3BD47-C77E-DEBF-6775-5DF42CD9B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0E462-CAE5-5748-72AC-C81339ACB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DCE8E-34F9-404E-10B2-490E09CA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69CC5-C344-A781-711B-7045A9F8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C9F27-2152-C49B-CD0A-47F3234C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ED08-50A1-541F-6E18-BBD03E54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0E4EA-372A-12BB-F55A-5B54BF1A6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023EE-F930-976F-47E9-89F8ED6AC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FAAD3-E59F-518E-AE05-9D8A6F515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0AF99-3DB9-8466-E8B5-A57D3FFF7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3FE91-0561-CBB2-7F0E-C13BEA2B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887C14-79B3-7C4A-DC4D-A7C9388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43197-67D8-0A14-0883-6C90CB9F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2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EB28-31B3-9D77-A619-85FCB1DF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EFCA-2180-2F7C-6209-0C5FDCBB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EEDB5-6389-0D76-A041-AA7A663C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BFC5D-2ABC-7DAE-FBC5-B6ECC399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4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EC90A-C9E0-8376-69ED-B3B97724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B38A7-8FB0-57F6-0EF1-FF08C342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0EAE0-4D49-B33F-83F4-D1669442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8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62B5-B8C3-9AB7-26DA-AC0BE32F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1B27-5C2E-52CE-775B-EBD5B3C5A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B372D-F161-1308-F75F-BBF58B703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06A9C-F708-6471-1203-F4F32E64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C6E10-1ED0-CAA4-2143-DD7711D1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D953F-7827-73A1-2AD1-F5E0B995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7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6C18-A493-C93C-E0BC-BC407048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11899-18E6-A773-C17F-6F33BEE23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68DAF-F783-F4BB-D557-9391A2330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E5723-D611-E476-FA12-22B2F76A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7F7AA-1620-4D7C-B942-F5F3A89A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BECD4-C632-2EF3-D81D-0B682AA3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7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7AA42-C76E-00E0-E8A5-9F45113B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8F575-9C0C-76AC-8DE8-C09FF657E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48C8B-A389-3569-CD43-ECB2C7098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C5685-C593-419A-BDEC-DD04F7272AB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0031B-7FA4-42FB-6C3F-8186C672F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BF06-A489-D4D7-876E-1AD9DF102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8D06C-B014-4A6B-951A-B420F5A5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6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dekloud.com/blog/git-detached-head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4866-E4DE-AC58-3FFC-649C0A0AD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107F9-69F7-257A-B72C-C3D08AD86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https://learngitbranching.js.org/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3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0D39-B41C-A330-A90F-AD17363F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Rebase: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D8F6-C04A-CE85-FA52-3F1ED786E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 Git rebase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branch-name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3065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C8CC-9731-DB57-1125-8279293E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BA62B-5F07-63C2-5399-EB74380AE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1400" b="0" i="0" dirty="0">
                <a:solidFill>
                  <a:srgbClr val="15171A"/>
                </a:solidFill>
                <a:effectLst/>
                <a:latin typeface="var(--font-serif)"/>
              </a:rPr>
              <a:t>A git HEAD is simply a pointer that points to a specific version or state of a git repository. It can point to either </a:t>
            </a:r>
            <a:r>
              <a:rPr lang="en-US" sz="1400" b="1" i="1" dirty="0">
                <a:solidFill>
                  <a:srgbClr val="15171A"/>
                </a:solidFill>
                <a:effectLst/>
                <a:latin typeface="inherit"/>
              </a:rPr>
              <a:t>the latest commit on a branch</a:t>
            </a:r>
            <a:r>
              <a:rPr lang="en-US" sz="1400" b="0" i="0" dirty="0">
                <a:solidFill>
                  <a:srgbClr val="15171A"/>
                </a:solidFill>
                <a:effectLst/>
                <a:latin typeface="var(--font-serif)"/>
              </a:rPr>
              <a:t> or</a:t>
            </a:r>
            <a:r>
              <a:rPr lang="en-US" sz="1400" b="1" i="1" dirty="0">
                <a:solidFill>
                  <a:srgbClr val="15171A"/>
                </a:solidFill>
                <a:effectLst/>
                <a:latin typeface="inherit"/>
              </a:rPr>
              <a:t> to a specific commit</a:t>
            </a:r>
            <a:r>
              <a:rPr lang="en-US" sz="1400" b="0" i="0" dirty="0">
                <a:solidFill>
                  <a:srgbClr val="15171A"/>
                </a:solidFill>
                <a:effectLst/>
                <a:latin typeface="var(--font-serif)"/>
              </a:rPr>
              <a:t> </a:t>
            </a:r>
            <a:r>
              <a:rPr lang="en-US" sz="1400" b="1" i="1" dirty="0">
                <a:solidFill>
                  <a:srgbClr val="15171A"/>
                </a:solidFill>
                <a:effectLst/>
                <a:latin typeface="inherit"/>
              </a:rPr>
              <a:t>directly</a:t>
            </a:r>
            <a:r>
              <a:rPr lang="en-US" sz="1400" b="1" i="0" dirty="0">
                <a:solidFill>
                  <a:srgbClr val="15171A"/>
                </a:solidFill>
                <a:effectLst/>
                <a:latin typeface="inherit"/>
              </a:rPr>
              <a:t>.</a:t>
            </a:r>
            <a:endParaRPr lang="en-US" sz="1400" b="0" i="0" dirty="0">
              <a:solidFill>
                <a:srgbClr val="15171A"/>
              </a:solidFill>
              <a:effectLst/>
              <a:latin typeface="var(--font-serif)"/>
            </a:endParaRPr>
          </a:p>
          <a:p>
            <a:pPr marL="0" indent="0" algn="l" fontAlgn="base">
              <a:buNone/>
            </a:pPr>
            <a:r>
              <a:rPr lang="en-US" sz="1400" b="0" i="0" dirty="0">
                <a:solidFill>
                  <a:srgbClr val="15171A"/>
                </a:solidFill>
                <a:effectLst/>
                <a:latin typeface="var(--font-serif)"/>
              </a:rPr>
              <a:t>When you</a:t>
            </a:r>
            <a:r>
              <a:rPr lang="en-US" sz="1400" b="0" i="1" dirty="0">
                <a:solidFill>
                  <a:srgbClr val="15171A"/>
                </a:solidFill>
                <a:effectLst/>
                <a:latin typeface="inherit"/>
              </a:rPr>
              <a:t> </a:t>
            </a:r>
            <a:r>
              <a:rPr lang="en-US" sz="1400" b="1" i="1" dirty="0">
                <a:solidFill>
                  <a:srgbClr val="15171A"/>
                </a:solidFill>
                <a:effectLst/>
                <a:latin typeface="inherit"/>
              </a:rPr>
              <a:t>switch or checkout to a branch</a:t>
            </a:r>
            <a:r>
              <a:rPr lang="en-US" sz="1400" b="0" i="0" dirty="0">
                <a:solidFill>
                  <a:srgbClr val="15171A"/>
                </a:solidFill>
                <a:effectLst/>
                <a:latin typeface="var(--font-serif)"/>
              </a:rPr>
              <a:t>, the HEAD points to the latest commit made on that branch. It points to the current or active branch reference. Let’s visualize what a HEAD on a git branch looks like below:</a:t>
            </a:r>
          </a:p>
          <a:p>
            <a:endParaRPr lang="fa-IR" sz="2000" b="1" i="1" dirty="0">
              <a:solidFill>
                <a:srgbClr val="7030A0"/>
              </a:solidFill>
            </a:endParaRPr>
          </a:p>
          <a:p>
            <a:endParaRPr lang="fa-IR" sz="2000" b="1" i="1" dirty="0">
              <a:solidFill>
                <a:srgbClr val="7030A0"/>
              </a:solidFill>
            </a:endParaRPr>
          </a:p>
          <a:p>
            <a:endParaRPr lang="fa-IR" sz="2000" b="1" i="1" dirty="0">
              <a:solidFill>
                <a:srgbClr val="7030A0"/>
              </a:solidFill>
            </a:endParaRPr>
          </a:p>
          <a:p>
            <a:endParaRPr lang="fa-IR" sz="2000" b="1" i="1" dirty="0">
              <a:solidFill>
                <a:srgbClr val="7030A0"/>
              </a:solidFill>
            </a:endParaRPr>
          </a:p>
          <a:p>
            <a:pPr marL="0" indent="0" algn="l" fontAlgn="base">
              <a:buNone/>
            </a:pPr>
            <a:endParaRPr lang="fa-IR" sz="1400" b="0" i="0" dirty="0">
              <a:solidFill>
                <a:srgbClr val="15171A"/>
              </a:solidFill>
              <a:effectLst/>
              <a:latin typeface="var(--font-serif)"/>
            </a:endParaRPr>
          </a:p>
          <a:p>
            <a:pPr marL="0" indent="0" algn="l" fontAlgn="base">
              <a:buNone/>
            </a:pPr>
            <a:r>
              <a:rPr lang="en-US" sz="1400" b="0" i="0" dirty="0">
                <a:solidFill>
                  <a:srgbClr val="15171A"/>
                </a:solidFill>
                <a:effectLst/>
                <a:latin typeface="var(--font-serif)"/>
              </a:rPr>
              <a:t>The HEAD points to the active branch reference - the </a:t>
            </a:r>
            <a:r>
              <a:rPr lang="en-US" sz="1400" b="1" i="0" dirty="0" err="1">
                <a:solidFill>
                  <a:srgbClr val="15171A"/>
                </a:solidFill>
                <a:effectLst/>
                <a:latin typeface="inherit"/>
              </a:rPr>
              <a:t>feature_branch</a:t>
            </a:r>
            <a:r>
              <a:rPr lang="en-US" sz="1400" b="1" i="0" dirty="0">
                <a:solidFill>
                  <a:srgbClr val="15171A"/>
                </a:solidFill>
                <a:effectLst/>
                <a:latin typeface="inherit"/>
              </a:rPr>
              <a:t> </a:t>
            </a:r>
            <a:r>
              <a:rPr lang="en-US" sz="1400" b="0" i="0" dirty="0">
                <a:solidFill>
                  <a:srgbClr val="15171A"/>
                </a:solidFill>
                <a:effectLst/>
                <a:latin typeface="var(--font-serif)"/>
              </a:rPr>
              <a:t>in this case - where the latest commit is made.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97073C-F190-ED9A-4631-36D52A2BC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87" y="2950535"/>
            <a:ext cx="7906889" cy="160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46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6124-0EAD-4760-5A2F-A2F1285A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Detached HEAD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3924-6273-0B87-EC42-B584E952F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3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When you are in a git detached HEAD state, </a:t>
            </a:r>
            <a:r>
              <a:rPr lang="en-US" sz="2000" u="sng" dirty="0">
                <a:solidFill>
                  <a:srgbClr val="FF0000"/>
                </a:solidFill>
              </a:rPr>
              <a:t>you are not on any branch</a:t>
            </a:r>
            <a:r>
              <a:rPr lang="en-US" sz="2000" dirty="0"/>
              <a:t>. The HEAD references or points to a </a:t>
            </a:r>
            <a:r>
              <a:rPr lang="en-US" sz="2000" b="1" dirty="0">
                <a:solidFill>
                  <a:srgbClr val="00B0F0"/>
                </a:solidFill>
              </a:rPr>
              <a:t>commit</a:t>
            </a:r>
            <a:r>
              <a:rPr lang="en-US" sz="2000" dirty="0"/>
              <a:t> directly instead of a </a:t>
            </a:r>
            <a:r>
              <a:rPr lang="en-US" sz="2000" b="1" dirty="0">
                <a:solidFill>
                  <a:srgbClr val="FF0000"/>
                </a:solidFill>
              </a:rPr>
              <a:t>branch</a:t>
            </a:r>
            <a:r>
              <a:rPr lang="en-US" sz="2000" dirty="0"/>
              <a:t>. Let’s visualize what a git detached HEAD looks like:</a:t>
            </a:r>
            <a:endParaRPr lang="fa-IR" sz="2000" dirty="0"/>
          </a:p>
          <a:p>
            <a:pPr marL="0" indent="0">
              <a:buNone/>
            </a:pPr>
            <a:endParaRPr lang="fa-IR" sz="2000" dirty="0"/>
          </a:p>
          <a:p>
            <a:pPr marL="0" indent="0">
              <a:buNone/>
            </a:pPr>
            <a:endParaRPr lang="fa-IR" sz="2000" dirty="0"/>
          </a:p>
          <a:p>
            <a:pPr marL="0" indent="0">
              <a:buNone/>
            </a:pPr>
            <a:endParaRPr lang="fa-IR" sz="2000" dirty="0"/>
          </a:p>
          <a:p>
            <a:pPr marL="0" indent="0">
              <a:buNone/>
            </a:pPr>
            <a:r>
              <a:rPr lang="en-US" sz="2000" dirty="0"/>
              <a:t>From the image above, we switched or checked out to the commit hash, </a:t>
            </a:r>
            <a:r>
              <a:rPr lang="en-US" sz="2000" i="1" dirty="0"/>
              <a:t>935baeb</a:t>
            </a:r>
            <a:r>
              <a:rPr lang="en-US" sz="2000" dirty="0"/>
              <a:t>. The HEAD moved from the </a:t>
            </a:r>
            <a:r>
              <a:rPr lang="en-US" sz="2000" i="1" dirty="0" err="1"/>
              <a:t>feature_branch</a:t>
            </a:r>
            <a:r>
              <a:rPr lang="en-US" sz="2000" i="1" dirty="0"/>
              <a:t> </a:t>
            </a:r>
            <a:r>
              <a:rPr lang="en-US" sz="2000" dirty="0"/>
              <a:t>reference to now point directly to the commit with hash </a:t>
            </a:r>
            <a:r>
              <a:rPr lang="en-US" sz="2000" i="1" dirty="0"/>
              <a:t>935baeb</a:t>
            </a:r>
            <a:r>
              <a:rPr lang="en-US" sz="2000" dirty="0"/>
              <a:t>, which is not on any branch.</a:t>
            </a:r>
            <a:r>
              <a:rPr lang="fa-IR" sz="2000" dirty="0"/>
              <a:t> </a:t>
            </a:r>
            <a:r>
              <a:rPr lang="en-US" sz="2000" dirty="0"/>
              <a:t>You can still create more commits when in a git detached HEAD state.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CB2083-A1BA-8511-2FA0-D66F3BF26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232" y="2574765"/>
            <a:ext cx="5558803" cy="1174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844FEB-76DF-0F5B-929C-CEF5BF036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88" y="4653778"/>
            <a:ext cx="5202936" cy="194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1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D42A-A4AB-793C-B1E5-F5C6706C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Detaching Head :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CEEBE-775A-DE48-B085-64CE4051D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1) g</a:t>
            </a:r>
            <a:r>
              <a:rPr lang="en-US" sz="2000" dirty="0"/>
              <a:t>it switch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commit_hash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US" sz="2000" i="1" dirty="0"/>
              <a:t> </a:t>
            </a:r>
            <a:r>
              <a:rPr lang="en-US" sz="2000" dirty="0"/>
              <a:t>or git checkout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commit_hash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you switch or check out directly to a commit via its hash, it puts you in a git detached HEAD state</a:t>
            </a:r>
          </a:p>
          <a:p>
            <a:pPr marL="0" indent="0">
              <a:buNone/>
            </a:pPr>
            <a:r>
              <a:rPr lang="en-US" sz="2000" i="1" dirty="0"/>
              <a:t>2) </a:t>
            </a:r>
            <a:r>
              <a:rPr lang="en-US" sz="2000" dirty="0"/>
              <a:t>git switch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relative_commit_reference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sz="2000" dirty="0"/>
              <a:t>or git checkout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relative_commit_reference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FB26C-61D1-75EB-3954-B3DFCA18A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69" y="3348990"/>
            <a:ext cx="6501881" cy="1433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04137F-9791-1D6F-724A-1DC6CA705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427" y="4980114"/>
            <a:ext cx="6555323" cy="1325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E2E108-EE0F-6973-DC84-7EFBEEDD2A7D}"/>
              </a:ext>
            </a:extLst>
          </p:cNvPr>
          <p:cNvSpPr txBox="1"/>
          <p:nvPr/>
        </p:nvSpPr>
        <p:spPr>
          <a:xfrm>
            <a:off x="8101977" y="5253633"/>
            <a:ext cx="2606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git checkout b7b2559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 git checkout HEAD~2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A8B6DA-CCBE-EC3E-AE76-BB72B12B746F}"/>
              </a:ext>
            </a:extLst>
          </p:cNvPr>
          <p:cNvSpPr txBox="1"/>
          <p:nvPr/>
        </p:nvSpPr>
        <p:spPr>
          <a:xfrm>
            <a:off x="877558" y="6492875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https://kodekloud.com/blog/git-detached-head/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3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9B6B-4B84-B344-F0DB-E023BA3D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13698-9980-1AAF-9782-E811D9389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3712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Specifying commits by their hash isn't the most convenient thing ever, which is why Git has </a:t>
            </a:r>
            <a:r>
              <a:rPr lang="en-US" sz="2000" b="1" u="sng" dirty="0"/>
              <a:t>relative refs</a:t>
            </a:r>
            <a:r>
              <a:rPr lang="en-US" sz="2000" dirty="0"/>
              <a:t>. With relative refs, you can start somewhere memorable (like the branch </a:t>
            </a:r>
            <a:r>
              <a:rPr lang="en-US" sz="2000" i="1" dirty="0" err="1"/>
              <a:t>bugFix</a:t>
            </a:r>
            <a:r>
              <a:rPr lang="en-US" sz="2000" dirty="0"/>
              <a:t> or </a:t>
            </a:r>
            <a:r>
              <a:rPr lang="en-US" sz="2000" i="1" dirty="0"/>
              <a:t>HEAD</a:t>
            </a:r>
            <a:r>
              <a:rPr lang="en-US" sz="2000" dirty="0"/>
              <a:t>) and work from there.</a:t>
            </a:r>
          </a:p>
          <a:p>
            <a:pPr marL="0" indent="0" algn="just">
              <a:buNone/>
            </a:pPr>
            <a:r>
              <a:rPr lang="en-US" sz="2000" dirty="0"/>
              <a:t>Relative commits are powerful, but we will introduce two simple ones here:</a:t>
            </a:r>
          </a:p>
          <a:p>
            <a:pPr algn="just"/>
            <a:r>
              <a:rPr lang="en-US" sz="1800" dirty="0"/>
              <a:t>Moving upwards one commit at a time with </a:t>
            </a:r>
            <a:r>
              <a:rPr lang="en-US" sz="1800" dirty="0">
                <a:solidFill>
                  <a:srgbClr val="C00000"/>
                </a:solidFill>
              </a:rPr>
              <a:t>^</a:t>
            </a:r>
          </a:p>
          <a:p>
            <a:pPr algn="just"/>
            <a:r>
              <a:rPr lang="en-US" sz="1800" dirty="0"/>
              <a:t>Moving upwards a number of times with </a:t>
            </a:r>
            <a:r>
              <a:rPr lang="en-US" sz="1800" dirty="0">
                <a:solidFill>
                  <a:srgbClr val="C00000"/>
                </a:solidFill>
              </a:rPr>
              <a:t>~&lt;num&gt;</a:t>
            </a:r>
          </a:p>
          <a:p>
            <a:pPr marL="0" indent="0" algn="just">
              <a:buNone/>
            </a:pPr>
            <a:endParaRPr lang="en-US" sz="1800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git checkout main^ </a:t>
            </a:r>
          </a:p>
          <a:p>
            <a:pPr marL="0" indent="0" algn="just">
              <a:buNone/>
            </a:pPr>
            <a:r>
              <a:rPr lang="en-US" sz="2000" dirty="0"/>
              <a:t>So saying main^ is equivalent to "the first parent of main".</a:t>
            </a:r>
          </a:p>
          <a:p>
            <a:pPr marL="0" indent="0" algn="just">
              <a:buNone/>
            </a:pPr>
            <a:r>
              <a:rPr lang="en-US" sz="2000" dirty="0"/>
              <a:t>main^^ is the grandparent (second-generation ancestor) of main.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1088BE-F52B-2FFA-4845-3CEB99E41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256" y="590772"/>
            <a:ext cx="2889352" cy="27376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28E7EA-ECC4-80D4-5F51-1487E7090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257" y="3554062"/>
            <a:ext cx="2889352" cy="30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03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D9E6-1256-12BD-0D78-2A5C6291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D1BF-6B20-039E-6740-86730A24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63384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You can also reference HEAD as a relative ref. </a:t>
            </a:r>
          </a:p>
          <a:p>
            <a:pPr marL="0" indent="0" algn="just">
              <a:buNone/>
            </a:pPr>
            <a:r>
              <a:rPr lang="en-US" sz="2800" dirty="0"/>
              <a:t>We can travel backwards in time with HEAD^.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git checkout C3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git checkout HEAD^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git checkout HEAD^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git checkout HEAD^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E2793-950E-10A2-2266-C12F9AB87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936" y="3538064"/>
            <a:ext cx="3160776" cy="2954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F4D6D0-FE0E-C62E-FAB4-49D20E5CA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936" y="520159"/>
            <a:ext cx="3160776" cy="299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79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5CA4-5EA7-DE4B-6AB9-C303D78B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"~"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86FC8-6CB8-8EA3-B829-38FE7E00B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91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Say you want to move a lot of levels up in the commit tree. It might be tedious to type ^ several times, so Git also has the tilde (~) operator.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git checkout HEAD~4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D9CA98-2D91-B5C1-35AB-1BCFD8084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247" y="655605"/>
            <a:ext cx="3080647" cy="2838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33DD29-8418-3A2C-D168-2E9F5ECD0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247" y="3603771"/>
            <a:ext cx="3080647" cy="28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19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220B-D842-7D83-5EC5-AA5AA3E8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Forcing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F58B3-B73D-8BA3-5251-C3FA85614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8459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One of the most common ways I use relative refs is to move branches around. </a:t>
            </a:r>
          </a:p>
          <a:p>
            <a:pPr marL="0" indent="0">
              <a:buNone/>
            </a:pPr>
            <a:r>
              <a:rPr lang="en-US" sz="2200" dirty="0"/>
              <a:t>You can directly reassign a branch to a commit with the </a:t>
            </a:r>
            <a:r>
              <a:rPr lang="en-US" sz="2200" b="1" dirty="0">
                <a:solidFill>
                  <a:srgbClr val="C00000"/>
                </a:solidFill>
              </a:rPr>
              <a:t>-f </a:t>
            </a:r>
            <a:r>
              <a:rPr lang="en-US" sz="2200" dirty="0"/>
              <a:t>option. </a:t>
            </a:r>
          </a:p>
          <a:p>
            <a:pPr marL="0" indent="0">
              <a:buNone/>
            </a:pPr>
            <a:r>
              <a:rPr lang="en-US" sz="2200" dirty="0"/>
              <a:t>So something like: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git branch -f main HEAD~3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Relative refs gave us a concise way to refer to C1 and branch forcing (-f) gave us a way to </a:t>
            </a:r>
            <a:r>
              <a:rPr 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quickly move a branch to that location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2400" b="1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b="1" i="1" dirty="0">
                <a:solidFill>
                  <a:srgbClr val="C00000"/>
                </a:solidFill>
              </a:rPr>
              <a:t>Note: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real git environment git branch -f command is not allowed for your current branch.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277DE6-3FDD-42C3-3DA1-4BA4728E0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076" y="365125"/>
            <a:ext cx="3125412" cy="29517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DDFC8A-B9DC-23B8-3D27-6A6FC0171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076" y="3429000"/>
            <a:ext cx="3129373" cy="325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24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45F8-F8AB-4FC2-55FA-70DD32D2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Reversing </a:t>
            </a:r>
            <a:r>
              <a:rPr lang="en-US" dirty="0"/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5B02-2DCE-E9D8-75DF-CBF91DA98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9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401D-1853-3FA2-72D7-00B45447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162BB-0216-CF29-79E6-C7E8A9376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32448" cy="4410583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Menlo"/>
              </a:rPr>
              <a:t>A commit in a git repository records a </a:t>
            </a:r>
            <a:r>
              <a:rPr lang="en-US" sz="2000" b="0" i="0" u="sng" dirty="0">
                <a:effectLst/>
                <a:latin typeface="Menlo"/>
              </a:rPr>
              <a:t>snapshot</a:t>
            </a:r>
            <a:r>
              <a:rPr lang="en-US" sz="2000" b="0" i="0" dirty="0">
                <a:effectLst/>
                <a:latin typeface="Menlo"/>
              </a:rPr>
              <a:t> of all the (tracked) files in your directory. It's like a giant copy and paste, but even better!</a:t>
            </a:r>
          </a:p>
          <a:p>
            <a:r>
              <a:rPr lang="en-US" sz="2000" b="0" i="0" dirty="0">
                <a:effectLst/>
                <a:latin typeface="Menlo"/>
              </a:rPr>
              <a:t>Git also </a:t>
            </a:r>
            <a:r>
              <a:rPr lang="en-US" sz="2000" b="0" i="0" u="sng" dirty="0">
                <a:effectLst/>
                <a:latin typeface="Menlo"/>
              </a:rPr>
              <a:t>maintains a history </a:t>
            </a:r>
            <a:r>
              <a:rPr lang="en-US" sz="2000" b="0" i="0" dirty="0">
                <a:effectLst/>
                <a:latin typeface="Menlo"/>
              </a:rPr>
              <a:t>of which commits were made when. That's why most commits have ancestor commits above them.</a:t>
            </a:r>
            <a:endParaRPr lang="en-US" sz="2000" dirty="0">
              <a:latin typeface="Menlo"/>
            </a:endParaRPr>
          </a:p>
          <a:p>
            <a:r>
              <a:rPr lang="en-US" sz="2000" b="0" i="0" dirty="0">
                <a:effectLst/>
                <a:latin typeface="Menlo"/>
              </a:rPr>
              <a:t>Commits are very </a:t>
            </a:r>
            <a:r>
              <a:rPr lang="en-US" sz="2000" b="0" i="0" u="sng" dirty="0">
                <a:effectLst/>
                <a:latin typeface="Menlo"/>
              </a:rPr>
              <a:t>lightweight</a:t>
            </a:r>
            <a:r>
              <a:rPr lang="en-US" sz="2000" b="0" i="0" dirty="0">
                <a:effectLst/>
                <a:latin typeface="Menlo"/>
              </a:rPr>
              <a:t> and switching between them is wicked fast!</a:t>
            </a:r>
            <a:endParaRPr lang="fa-IR" sz="2000" b="0" i="0" dirty="0">
              <a:effectLst/>
              <a:latin typeface="Menlo"/>
            </a:endParaRPr>
          </a:p>
          <a:p>
            <a:endParaRPr lang="fa-IR" sz="2400" dirty="0">
              <a:latin typeface="Menlo"/>
            </a:endParaRPr>
          </a:p>
          <a:p>
            <a:pPr marL="0" indent="0">
              <a:buNone/>
            </a:pPr>
            <a:r>
              <a:rPr lang="en-US" sz="1800" b="1" i="1" dirty="0"/>
              <a:t>Note: </a:t>
            </a:r>
            <a:r>
              <a:rPr lang="en-US" sz="1800" i="1" dirty="0"/>
              <a:t>In the picture there are three commits right now -- the first initial commit, C0, and one commit after that C1, and another commit after C2, that might have some meaningful changes.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BC589-B30C-0085-8062-F67BFAF0C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530" y="1825625"/>
            <a:ext cx="3991532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3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191D-7113-CA4D-3083-76AFB566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Commits :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54BC-04D2-0E80-BE90-1C70A7559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commit –m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commit-name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r>
              <a:rPr lang="en-US" dirty="0"/>
              <a:t>Git commit –am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commit-name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4660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984A-9656-A82F-71B0-D3A64D72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51B14-3A72-A873-AAC8-FA8217D1E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822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Branches in Git are incredibly </a:t>
            </a:r>
            <a:r>
              <a:rPr lang="en-US" sz="2400" u="sng" dirty="0"/>
              <a:t>lightweight</a:t>
            </a:r>
            <a:r>
              <a:rPr lang="en-US" sz="2400" dirty="0"/>
              <a:t> as well. They are simply </a:t>
            </a:r>
            <a:r>
              <a:rPr lang="en-US" sz="2400" u="sng" dirty="0"/>
              <a:t>pointers to a specific commit </a:t>
            </a:r>
            <a:r>
              <a:rPr lang="en-US" sz="2400" dirty="0"/>
              <a:t>-- nothing more.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‘Branch early, and branch often’</a:t>
            </a:r>
          </a:p>
          <a:p>
            <a:pPr marL="0" indent="0">
              <a:buNone/>
            </a:pPr>
            <a:r>
              <a:rPr lang="en-US" sz="2000" dirty="0"/>
              <a:t>Because there is </a:t>
            </a:r>
            <a:r>
              <a:rPr lang="en-US" sz="2000" u="sng" dirty="0"/>
              <a:t>no storage / memory overhead </a:t>
            </a:r>
            <a:r>
              <a:rPr lang="en-US" sz="2000" dirty="0"/>
              <a:t>with making many branches, it's easier to logically divide up your work than have big beefy branches.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 Branch essentially says: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"I want to include the work of this commit and all parent commits."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7C1A3-E736-BD3D-98A5-7F8FDC568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869" y="219595"/>
            <a:ext cx="2940931" cy="1607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B6E853-CB83-74AB-4772-AC3DAC0A4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427" y="1999814"/>
            <a:ext cx="2940931" cy="1473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7A5480-0324-03BD-F41D-58BE63D33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869" y="3752171"/>
            <a:ext cx="2873273" cy="26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1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852C-B0AA-8042-42E7-9F0040EA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 :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5D3F-84E6-D016-3AFF-BD9978A75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checkout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&lt;branch-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r>
              <a:rPr lang="en-US" dirty="0"/>
              <a:t>git switch (</a:t>
            </a:r>
            <a:r>
              <a:rPr lang="en-US" b="1" dirty="0">
                <a:solidFill>
                  <a:srgbClr val="FFC000"/>
                </a:solidFill>
              </a:rPr>
              <a:t>NEW *</a:t>
            </a:r>
            <a:r>
              <a:rPr lang="en-US" dirty="0"/>
              <a:t>)</a:t>
            </a:r>
          </a:p>
          <a:p>
            <a:r>
              <a:rPr lang="en-US" dirty="0"/>
              <a:t>git checkout -b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your-branch-name&gt;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new branch AND check it out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3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FF07-0DDD-64BB-3A05-A5636D1E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305E-ACAF-8D97-7987-F6D1B8ED4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4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Merging in Git creates a special commit that has </a:t>
            </a:r>
            <a:r>
              <a:rPr lang="en-US" sz="2400" u="sng" dirty="0"/>
              <a:t>two unique parents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Since </a:t>
            </a:r>
            <a:r>
              <a:rPr lang="en-US" sz="2400" i="1" dirty="0" err="1"/>
              <a:t>bugFix</a:t>
            </a:r>
            <a:r>
              <a:rPr lang="en-US" sz="2400" dirty="0"/>
              <a:t> was an ancestor of main, git didn't have to do any work; it simply just moved </a:t>
            </a:r>
            <a:r>
              <a:rPr lang="en-US" sz="2400" i="1" dirty="0" err="1"/>
              <a:t>bugFix</a:t>
            </a:r>
            <a:r>
              <a:rPr lang="en-US" sz="2400" dirty="0"/>
              <a:t> to the same commit main was attached to.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Merge main into </a:t>
            </a:r>
            <a:r>
              <a:rPr lang="en-US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bugFix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Current branch is main.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git merge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bugFix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CE037B-2494-9215-D737-4E5875427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925" y="3724022"/>
            <a:ext cx="2972252" cy="29057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E8BCF9-A8E0-CAFF-D693-630924AFC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925" y="566928"/>
            <a:ext cx="2972252" cy="313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1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96ED-20CB-A883-9E8A-4284F5D7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Merge: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DED2A-695F-C371-2A39-8DE485379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merge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branch-name-to-merge-into-</a:t>
            </a:r>
            <a:r>
              <a:rPr lang="en-US" sz="2400" i="1" dirty="0">
                <a:solidFill>
                  <a:srgbClr val="FF0000"/>
                </a:solidFill>
              </a:rPr>
              <a:t>current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-branch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1007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F891-1920-4CD0-FB85-F8C5348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311A4-1E7E-D42B-7135-FDD7C856D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997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The second way of combining work between branches is rebasing.</a:t>
            </a:r>
          </a:p>
          <a:p>
            <a:pPr marL="0" indent="0">
              <a:buNone/>
            </a:pPr>
            <a:r>
              <a:rPr lang="en-US" sz="2400" dirty="0"/>
              <a:t>Rebasing essentially </a:t>
            </a:r>
            <a:r>
              <a:rPr lang="en-US" sz="2400" u="sng" dirty="0"/>
              <a:t>takes a set of commits</a:t>
            </a:r>
            <a:r>
              <a:rPr lang="en-US" sz="2400" dirty="0"/>
              <a:t>, "</a:t>
            </a:r>
            <a:r>
              <a:rPr lang="en-US" sz="2400" u="sng" dirty="0"/>
              <a:t>copies</a:t>
            </a:r>
            <a:r>
              <a:rPr lang="en-US" sz="2400" dirty="0"/>
              <a:t>" them, and </a:t>
            </a:r>
            <a:r>
              <a:rPr lang="en-US" sz="2400" u="sng" dirty="0"/>
              <a:t>plops</a:t>
            </a:r>
            <a:r>
              <a:rPr lang="en-US" sz="2400" dirty="0"/>
              <a:t> them down somewhere else.</a:t>
            </a:r>
          </a:p>
          <a:p>
            <a:pPr marL="0" indent="0">
              <a:buNone/>
            </a:pPr>
            <a:r>
              <a:rPr lang="en-US" sz="2400" dirty="0"/>
              <a:t>The advantage of rebasing is that it can be used to make a nice </a:t>
            </a:r>
            <a:r>
              <a:rPr lang="en-US" sz="2400" b="1" dirty="0">
                <a:solidFill>
                  <a:srgbClr val="00B050"/>
                </a:solidFill>
              </a:rPr>
              <a:t>linear sequence of commits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u="sng" dirty="0"/>
              <a:t>commit log / history of the repository will be a lot cleaner </a:t>
            </a:r>
            <a:r>
              <a:rPr lang="en-US" sz="2400" dirty="0"/>
              <a:t>if only rebasing is allowed.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5886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2683-8561-E250-32FF-B2CB1E6F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Rebase -&gt;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EEA13-8301-C1CC-0F15-41D7E40C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19801" cy="4300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Note that the </a:t>
            </a:r>
            <a:r>
              <a:rPr lang="en-US" sz="1800" i="1" dirty="0" err="1"/>
              <a:t>bugFix</a:t>
            </a:r>
            <a:r>
              <a:rPr lang="en-US" sz="1800" dirty="0"/>
              <a:t> branch is currently selected(</a:t>
            </a:r>
            <a:r>
              <a:rPr lang="en-US" sz="1800" i="1" dirty="0">
                <a:solidFill>
                  <a:srgbClr val="FF0000"/>
                </a:solidFill>
              </a:rPr>
              <a:t>note the asterisk or *</a:t>
            </a:r>
            <a:r>
              <a:rPr lang="en-US" sz="1800" dirty="0"/>
              <a:t>). We would like to move our work from </a:t>
            </a:r>
            <a:r>
              <a:rPr lang="en-US" sz="1800" i="1" dirty="0" err="1"/>
              <a:t>bugFix</a:t>
            </a:r>
            <a:r>
              <a:rPr lang="en-US" sz="1800" dirty="0"/>
              <a:t> directly onto the work from main (Two first pictures).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&gt;git rebase main  </a:t>
            </a:r>
          </a:p>
          <a:p>
            <a:pPr marL="0" indent="0">
              <a:buNone/>
            </a:pPr>
            <a:r>
              <a:rPr lang="en-US" sz="1600" dirty="0"/>
              <a:t>Now the work from our </a:t>
            </a:r>
            <a:r>
              <a:rPr lang="en-US" sz="1600" i="1" dirty="0" err="1"/>
              <a:t>bugFix</a:t>
            </a:r>
            <a:r>
              <a:rPr lang="en-US" sz="1600" dirty="0"/>
              <a:t> branch is right </a:t>
            </a:r>
            <a:r>
              <a:rPr lang="en-US" sz="1600" b="1" dirty="0"/>
              <a:t>on top of main </a:t>
            </a:r>
            <a:r>
              <a:rPr lang="en-US" sz="1600" dirty="0"/>
              <a:t>and we have a nice linear sequence of commits. Note that the commit </a:t>
            </a:r>
            <a:r>
              <a:rPr lang="en-US" sz="1600" b="1" dirty="0"/>
              <a:t>C3</a:t>
            </a:r>
            <a:r>
              <a:rPr lang="en-US" sz="1600" dirty="0"/>
              <a:t> still exists somewhere (it has a faded appearance in the tree), and </a:t>
            </a:r>
            <a:r>
              <a:rPr lang="en-US" sz="1600" b="1" dirty="0"/>
              <a:t>C3' </a:t>
            </a:r>
            <a:r>
              <a:rPr lang="en-US" sz="1600" dirty="0"/>
              <a:t>is the "copy" that we rebased onto main. The only problem is that main </a:t>
            </a:r>
            <a:r>
              <a:rPr lang="en-US" sz="1600" b="1" dirty="0">
                <a:solidFill>
                  <a:srgbClr val="FF0000"/>
                </a:solidFill>
              </a:rPr>
              <a:t>hasn't been updated </a:t>
            </a:r>
            <a:r>
              <a:rPr lang="en-US" sz="1600" dirty="0"/>
              <a:t>either, let's do that now... (Two last pictures)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git checkout main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git merge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bugFix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/>
              <a:t>Since main was an ancestor of </a:t>
            </a:r>
            <a:r>
              <a:rPr lang="en-US" sz="1800" dirty="0" err="1"/>
              <a:t>bugFix</a:t>
            </a:r>
            <a:r>
              <a:rPr lang="en-US" sz="1800" dirty="0"/>
              <a:t>, git simply moved the main branch reference forward in history.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CC567-BDFE-8E3E-8991-E2E10C5ED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80" y="1415909"/>
            <a:ext cx="2448750" cy="2352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CA917E-A3E7-B13C-FBB5-299251B1F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708" y="1415909"/>
            <a:ext cx="2627767" cy="2365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0A2BC7-672F-8E07-BA3A-EF84AA9B3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709" y="3900773"/>
            <a:ext cx="2627767" cy="2391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61986E-7398-616A-5774-9B99F3E47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80" y="3929813"/>
            <a:ext cx="2448750" cy="2333061"/>
          </a:xfrm>
          <a:prstGeom prst="rect">
            <a:avLst/>
          </a:prstGeom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id="{2C92B795-FD8B-4120-85E4-FD73E409E0D1}"/>
              </a:ext>
            </a:extLst>
          </p:cNvPr>
          <p:cNvSpPr/>
          <p:nvPr/>
        </p:nvSpPr>
        <p:spPr>
          <a:xfrm>
            <a:off x="8942376" y="4457349"/>
            <a:ext cx="932688" cy="54743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AB2BFA7D-A030-7C99-1717-5036B814ECF1}"/>
              </a:ext>
            </a:extLst>
          </p:cNvPr>
          <p:cNvSpPr/>
          <p:nvPr/>
        </p:nvSpPr>
        <p:spPr>
          <a:xfrm rot="10800000">
            <a:off x="9054690" y="2380120"/>
            <a:ext cx="932688" cy="54743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8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10098</TotalTime>
  <Words>1123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inherit</vt:lpstr>
      <vt:lpstr>Menlo</vt:lpstr>
      <vt:lpstr>var(--font-serif)</vt:lpstr>
      <vt:lpstr>Wingdings</vt:lpstr>
      <vt:lpstr>Office Theme</vt:lpstr>
      <vt:lpstr>Git Learning</vt:lpstr>
      <vt:lpstr>Git Commits</vt:lpstr>
      <vt:lpstr>Git Commits : Command</vt:lpstr>
      <vt:lpstr>Git Branches</vt:lpstr>
      <vt:lpstr>Git Branches : Command</vt:lpstr>
      <vt:lpstr>Git Merge</vt:lpstr>
      <vt:lpstr>Git Merge: Command</vt:lpstr>
      <vt:lpstr>Git Rebase</vt:lpstr>
      <vt:lpstr>Git: Rebase -&gt; Sample</vt:lpstr>
      <vt:lpstr>Git Rebase: Command</vt:lpstr>
      <vt:lpstr>Git HEAD</vt:lpstr>
      <vt:lpstr>Detached HEAD State</vt:lpstr>
      <vt:lpstr>Detaching Head : Command</vt:lpstr>
      <vt:lpstr>Relative Refs</vt:lpstr>
      <vt:lpstr>Relative Refs</vt:lpstr>
      <vt:lpstr>The "~" operator</vt:lpstr>
      <vt:lpstr>Branch Forcing</vt:lpstr>
      <vt:lpstr>Reversing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Fatemeh Montazeri</dc:creator>
  <cp:lastModifiedBy>Fatemeh Montazeri</cp:lastModifiedBy>
  <cp:revision>230</cp:revision>
  <dcterms:created xsi:type="dcterms:W3CDTF">2024-09-15T08:18:12Z</dcterms:created>
  <dcterms:modified xsi:type="dcterms:W3CDTF">2024-09-22T08:43:10Z</dcterms:modified>
</cp:coreProperties>
</file>