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1" r:id="rId4"/>
    <p:sldId id="262" r:id="rId5"/>
    <p:sldId id="263" r:id="rId6"/>
    <p:sldId id="264" r:id="rId7"/>
    <p:sldId id="274" r:id="rId8"/>
    <p:sldId id="275" r:id="rId9"/>
    <p:sldId id="257" r:id="rId10"/>
    <p:sldId id="259" r:id="rId11"/>
    <p:sldId id="260" r:id="rId12"/>
    <p:sldId id="266" r:id="rId13"/>
    <p:sldId id="276" r:id="rId14"/>
    <p:sldId id="285" r:id="rId15"/>
    <p:sldId id="258" r:id="rId16"/>
    <p:sldId id="268" r:id="rId17"/>
    <p:sldId id="267" r:id="rId18"/>
    <p:sldId id="265" r:id="rId19"/>
    <p:sldId id="270" r:id="rId20"/>
    <p:sldId id="284" r:id="rId21"/>
    <p:sldId id="283" r:id="rId22"/>
    <p:sldId id="272" r:id="rId23"/>
    <p:sldId id="273" r:id="rId24"/>
    <p:sldId id="277" r:id="rId25"/>
    <p:sldId id="278" r:id="rId26"/>
    <p:sldId id="279"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8FEE-2B27-FDAB-EAFC-EA71992F0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FA9B83-FBAE-B9DC-2836-B7D18009D5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66B540-DDE9-5F09-57A0-0641AF5D1217}"/>
              </a:ext>
            </a:extLst>
          </p:cNvPr>
          <p:cNvSpPr>
            <a:spLocks noGrp="1"/>
          </p:cNvSpPr>
          <p:nvPr>
            <p:ph type="dt" sz="half" idx="10"/>
          </p:nvPr>
        </p:nvSpPr>
        <p:spPr/>
        <p:txBody>
          <a:bodyPr/>
          <a:lstStyle/>
          <a:p>
            <a:fld id="{99ECB740-9E3C-4C51-9FFF-524EE39A049B}" type="datetimeFigureOut">
              <a:rPr lang="en-US" smtClean="0"/>
              <a:t>2/26/2024</a:t>
            </a:fld>
            <a:endParaRPr lang="en-US"/>
          </a:p>
        </p:txBody>
      </p:sp>
      <p:sp>
        <p:nvSpPr>
          <p:cNvPr id="5" name="Footer Placeholder 4">
            <a:extLst>
              <a:ext uri="{FF2B5EF4-FFF2-40B4-BE49-F238E27FC236}">
                <a16:creationId xmlns:a16="http://schemas.microsoft.com/office/drawing/2014/main" id="{30D600FE-0988-60CD-EFBC-26133FD4E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87BD6-290A-19C5-11AE-AE36AA629C13}"/>
              </a:ext>
            </a:extLst>
          </p:cNvPr>
          <p:cNvSpPr>
            <a:spLocks noGrp="1"/>
          </p:cNvSpPr>
          <p:nvPr>
            <p:ph type="sldNum" sz="quarter" idx="12"/>
          </p:nvPr>
        </p:nvSpPr>
        <p:spPr/>
        <p:txBody>
          <a:bodyPr/>
          <a:lstStyle/>
          <a:p>
            <a:fld id="{2A46DAF7-6D7A-47AC-ABCB-E2E44DD0FD6B}" type="slidenum">
              <a:rPr lang="en-US" smtClean="0"/>
              <a:t>‹#›</a:t>
            </a:fld>
            <a:endParaRPr lang="en-US"/>
          </a:p>
        </p:txBody>
      </p:sp>
    </p:spTree>
    <p:extLst>
      <p:ext uri="{BB962C8B-B14F-4D97-AF65-F5344CB8AC3E}">
        <p14:creationId xmlns:p14="http://schemas.microsoft.com/office/powerpoint/2010/main" val="40646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584D-5AF3-56B0-141C-2F522F7D8C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0AD069-1BA2-131B-3A2C-E7E1CB65BC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21B34-D745-BEB1-941B-FD7FB07BC79D}"/>
              </a:ext>
            </a:extLst>
          </p:cNvPr>
          <p:cNvSpPr>
            <a:spLocks noGrp="1"/>
          </p:cNvSpPr>
          <p:nvPr>
            <p:ph type="dt" sz="half" idx="10"/>
          </p:nvPr>
        </p:nvSpPr>
        <p:spPr/>
        <p:txBody>
          <a:bodyPr/>
          <a:lstStyle/>
          <a:p>
            <a:fld id="{99ECB740-9E3C-4C51-9FFF-524EE39A049B}" type="datetimeFigureOut">
              <a:rPr lang="en-US" smtClean="0"/>
              <a:t>2/26/2024</a:t>
            </a:fld>
            <a:endParaRPr lang="en-US"/>
          </a:p>
        </p:txBody>
      </p:sp>
      <p:sp>
        <p:nvSpPr>
          <p:cNvPr id="5" name="Footer Placeholder 4">
            <a:extLst>
              <a:ext uri="{FF2B5EF4-FFF2-40B4-BE49-F238E27FC236}">
                <a16:creationId xmlns:a16="http://schemas.microsoft.com/office/drawing/2014/main" id="{2239DD0E-A20D-0696-2A1D-56619CBCE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4C9F2-A409-A287-E9B5-6E62A28A38EC}"/>
              </a:ext>
            </a:extLst>
          </p:cNvPr>
          <p:cNvSpPr>
            <a:spLocks noGrp="1"/>
          </p:cNvSpPr>
          <p:nvPr>
            <p:ph type="sldNum" sz="quarter" idx="12"/>
          </p:nvPr>
        </p:nvSpPr>
        <p:spPr/>
        <p:txBody>
          <a:bodyPr/>
          <a:lstStyle/>
          <a:p>
            <a:fld id="{2A46DAF7-6D7A-47AC-ABCB-E2E44DD0FD6B}" type="slidenum">
              <a:rPr lang="en-US" smtClean="0"/>
              <a:t>‹#›</a:t>
            </a:fld>
            <a:endParaRPr lang="en-US"/>
          </a:p>
        </p:txBody>
      </p:sp>
    </p:spTree>
    <p:extLst>
      <p:ext uri="{BB962C8B-B14F-4D97-AF65-F5344CB8AC3E}">
        <p14:creationId xmlns:p14="http://schemas.microsoft.com/office/powerpoint/2010/main" val="158956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F350D-7A8C-C705-2756-CFA06E098F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DA496D-222D-E11C-3185-5FB284F4AB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ECB1F-6FE5-1D0E-5058-E40DFC75656F}"/>
              </a:ext>
            </a:extLst>
          </p:cNvPr>
          <p:cNvSpPr>
            <a:spLocks noGrp="1"/>
          </p:cNvSpPr>
          <p:nvPr>
            <p:ph type="dt" sz="half" idx="10"/>
          </p:nvPr>
        </p:nvSpPr>
        <p:spPr/>
        <p:txBody>
          <a:bodyPr/>
          <a:lstStyle/>
          <a:p>
            <a:fld id="{99ECB740-9E3C-4C51-9FFF-524EE39A049B}" type="datetimeFigureOut">
              <a:rPr lang="en-US" smtClean="0"/>
              <a:t>2/26/2024</a:t>
            </a:fld>
            <a:endParaRPr lang="en-US"/>
          </a:p>
        </p:txBody>
      </p:sp>
      <p:sp>
        <p:nvSpPr>
          <p:cNvPr id="5" name="Footer Placeholder 4">
            <a:extLst>
              <a:ext uri="{FF2B5EF4-FFF2-40B4-BE49-F238E27FC236}">
                <a16:creationId xmlns:a16="http://schemas.microsoft.com/office/drawing/2014/main" id="{DF789FCA-F1F0-5A07-AEF4-23CC5EFFB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03B96-59B7-9178-1F96-33F994D47EE0}"/>
              </a:ext>
            </a:extLst>
          </p:cNvPr>
          <p:cNvSpPr>
            <a:spLocks noGrp="1"/>
          </p:cNvSpPr>
          <p:nvPr>
            <p:ph type="sldNum" sz="quarter" idx="12"/>
          </p:nvPr>
        </p:nvSpPr>
        <p:spPr/>
        <p:txBody>
          <a:bodyPr/>
          <a:lstStyle/>
          <a:p>
            <a:fld id="{2A46DAF7-6D7A-47AC-ABCB-E2E44DD0FD6B}" type="slidenum">
              <a:rPr lang="en-US" smtClean="0"/>
              <a:t>‹#›</a:t>
            </a:fld>
            <a:endParaRPr lang="en-US"/>
          </a:p>
        </p:txBody>
      </p:sp>
    </p:spTree>
    <p:extLst>
      <p:ext uri="{BB962C8B-B14F-4D97-AF65-F5344CB8AC3E}">
        <p14:creationId xmlns:p14="http://schemas.microsoft.com/office/powerpoint/2010/main" val="10634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6E73-494D-05EB-AECC-EDFA1D63A9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7232C-5CB9-2AF8-AD13-92DE41F82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17CFE-5DDF-F1B6-4756-BDA6E6D7F661}"/>
              </a:ext>
            </a:extLst>
          </p:cNvPr>
          <p:cNvSpPr>
            <a:spLocks noGrp="1"/>
          </p:cNvSpPr>
          <p:nvPr>
            <p:ph type="dt" sz="half" idx="10"/>
          </p:nvPr>
        </p:nvSpPr>
        <p:spPr/>
        <p:txBody>
          <a:bodyPr/>
          <a:lstStyle/>
          <a:p>
            <a:fld id="{99ECB740-9E3C-4C51-9FFF-524EE39A049B}" type="datetimeFigureOut">
              <a:rPr lang="en-US" smtClean="0"/>
              <a:t>2/26/2024</a:t>
            </a:fld>
            <a:endParaRPr lang="en-US"/>
          </a:p>
        </p:txBody>
      </p:sp>
      <p:sp>
        <p:nvSpPr>
          <p:cNvPr id="5" name="Footer Placeholder 4">
            <a:extLst>
              <a:ext uri="{FF2B5EF4-FFF2-40B4-BE49-F238E27FC236}">
                <a16:creationId xmlns:a16="http://schemas.microsoft.com/office/drawing/2014/main" id="{17971E31-ACC0-CB8F-B205-8371210C3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9D99C-DF99-B3A3-D056-B35931169D42}"/>
              </a:ext>
            </a:extLst>
          </p:cNvPr>
          <p:cNvSpPr>
            <a:spLocks noGrp="1"/>
          </p:cNvSpPr>
          <p:nvPr>
            <p:ph type="sldNum" sz="quarter" idx="12"/>
          </p:nvPr>
        </p:nvSpPr>
        <p:spPr/>
        <p:txBody>
          <a:bodyPr/>
          <a:lstStyle/>
          <a:p>
            <a:fld id="{2A46DAF7-6D7A-47AC-ABCB-E2E44DD0FD6B}" type="slidenum">
              <a:rPr lang="en-US" smtClean="0"/>
              <a:t>‹#›</a:t>
            </a:fld>
            <a:endParaRPr lang="en-US"/>
          </a:p>
        </p:txBody>
      </p:sp>
    </p:spTree>
    <p:extLst>
      <p:ext uri="{BB962C8B-B14F-4D97-AF65-F5344CB8AC3E}">
        <p14:creationId xmlns:p14="http://schemas.microsoft.com/office/powerpoint/2010/main" val="358987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F7D5-A336-D410-1A7B-B51B2622DE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80228-AD65-191B-95CF-F6417FF44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52821-8033-EB3F-D910-15033623ED4E}"/>
              </a:ext>
            </a:extLst>
          </p:cNvPr>
          <p:cNvSpPr>
            <a:spLocks noGrp="1"/>
          </p:cNvSpPr>
          <p:nvPr>
            <p:ph type="dt" sz="half" idx="10"/>
          </p:nvPr>
        </p:nvSpPr>
        <p:spPr/>
        <p:txBody>
          <a:bodyPr/>
          <a:lstStyle/>
          <a:p>
            <a:fld id="{99ECB740-9E3C-4C51-9FFF-524EE39A049B}" type="datetimeFigureOut">
              <a:rPr lang="en-US" smtClean="0"/>
              <a:t>2/26/2024</a:t>
            </a:fld>
            <a:endParaRPr lang="en-US"/>
          </a:p>
        </p:txBody>
      </p:sp>
      <p:sp>
        <p:nvSpPr>
          <p:cNvPr id="5" name="Footer Placeholder 4">
            <a:extLst>
              <a:ext uri="{FF2B5EF4-FFF2-40B4-BE49-F238E27FC236}">
                <a16:creationId xmlns:a16="http://schemas.microsoft.com/office/drawing/2014/main" id="{C07A59EF-0856-48AD-832D-6875331F3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DA058-32B4-A098-0FD6-56BFA84A13A8}"/>
              </a:ext>
            </a:extLst>
          </p:cNvPr>
          <p:cNvSpPr>
            <a:spLocks noGrp="1"/>
          </p:cNvSpPr>
          <p:nvPr>
            <p:ph type="sldNum" sz="quarter" idx="12"/>
          </p:nvPr>
        </p:nvSpPr>
        <p:spPr/>
        <p:txBody>
          <a:bodyPr/>
          <a:lstStyle/>
          <a:p>
            <a:fld id="{2A46DAF7-6D7A-47AC-ABCB-E2E44DD0FD6B}" type="slidenum">
              <a:rPr lang="en-US" smtClean="0"/>
              <a:t>‹#›</a:t>
            </a:fld>
            <a:endParaRPr lang="en-US"/>
          </a:p>
        </p:txBody>
      </p:sp>
    </p:spTree>
    <p:extLst>
      <p:ext uri="{BB962C8B-B14F-4D97-AF65-F5344CB8AC3E}">
        <p14:creationId xmlns:p14="http://schemas.microsoft.com/office/powerpoint/2010/main" val="242493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4376-1D37-6562-3E1D-0184209301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1D9877-1822-614C-5D03-0399D352A2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788F6C-E5F4-DB6B-8106-514CBAE26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ECC6BB-6791-C502-204E-08D601B6445B}"/>
              </a:ext>
            </a:extLst>
          </p:cNvPr>
          <p:cNvSpPr>
            <a:spLocks noGrp="1"/>
          </p:cNvSpPr>
          <p:nvPr>
            <p:ph type="dt" sz="half" idx="10"/>
          </p:nvPr>
        </p:nvSpPr>
        <p:spPr/>
        <p:txBody>
          <a:bodyPr/>
          <a:lstStyle/>
          <a:p>
            <a:fld id="{99ECB740-9E3C-4C51-9FFF-524EE39A049B}" type="datetimeFigureOut">
              <a:rPr lang="en-US" smtClean="0"/>
              <a:t>2/26/2024</a:t>
            </a:fld>
            <a:endParaRPr lang="en-US"/>
          </a:p>
        </p:txBody>
      </p:sp>
      <p:sp>
        <p:nvSpPr>
          <p:cNvPr id="6" name="Footer Placeholder 5">
            <a:extLst>
              <a:ext uri="{FF2B5EF4-FFF2-40B4-BE49-F238E27FC236}">
                <a16:creationId xmlns:a16="http://schemas.microsoft.com/office/drawing/2014/main" id="{B69235AD-EBF3-1B32-02B9-9533B5A45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444AF7-4B54-38A0-C529-1E26D4020CB9}"/>
              </a:ext>
            </a:extLst>
          </p:cNvPr>
          <p:cNvSpPr>
            <a:spLocks noGrp="1"/>
          </p:cNvSpPr>
          <p:nvPr>
            <p:ph type="sldNum" sz="quarter" idx="12"/>
          </p:nvPr>
        </p:nvSpPr>
        <p:spPr/>
        <p:txBody>
          <a:bodyPr/>
          <a:lstStyle/>
          <a:p>
            <a:fld id="{2A46DAF7-6D7A-47AC-ABCB-E2E44DD0FD6B}" type="slidenum">
              <a:rPr lang="en-US" smtClean="0"/>
              <a:t>‹#›</a:t>
            </a:fld>
            <a:endParaRPr lang="en-US"/>
          </a:p>
        </p:txBody>
      </p:sp>
    </p:spTree>
    <p:extLst>
      <p:ext uri="{BB962C8B-B14F-4D97-AF65-F5344CB8AC3E}">
        <p14:creationId xmlns:p14="http://schemas.microsoft.com/office/powerpoint/2010/main" val="83528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B2E0-4374-5A0F-836C-559A38F6D8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B01C36-E83E-4311-E70C-D43596040B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1659C0-7E47-6CD6-DA47-099DB2357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4F047-EE4D-BD7D-C9E9-8D2DECE42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82A949-4F04-1435-F2A8-A538BAF641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46A696-AB31-E62B-6F6C-8969C210A0BB}"/>
              </a:ext>
            </a:extLst>
          </p:cNvPr>
          <p:cNvSpPr>
            <a:spLocks noGrp="1"/>
          </p:cNvSpPr>
          <p:nvPr>
            <p:ph type="dt" sz="half" idx="10"/>
          </p:nvPr>
        </p:nvSpPr>
        <p:spPr/>
        <p:txBody>
          <a:bodyPr/>
          <a:lstStyle/>
          <a:p>
            <a:fld id="{99ECB740-9E3C-4C51-9FFF-524EE39A049B}" type="datetimeFigureOut">
              <a:rPr lang="en-US" smtClean="0"/>
              <a:t>2/26/2024</a:t>
            </a:fld>
            <a:endParaRPr lang="en-US"/>
          </a:p>
        </p:txBody>
      </p:sp>
      <p:sp>
        <p:nvSpPr>
          <p:cNvPr id="8" name="Footer Placeholder 7">
            <a:extLst>
              <a:ext uri="{FF2B5EF4-FFF2-40B4-BE49-F238E27FC236}">
                <a16:creationId xmlns:a16="http://schemas.microsoft.com/office/drawing/2014/main" id="{7214A27E-F2F4-A403-8BFC-2F127A8826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C7A885-FCB5-4D67-EB27-AD200CAA6BEA}"/>
              </a:ext>
            </a:extLst>
          </p:cNvPr>
          <p:cNvSpPr>
            <a:spLocks noGrp="1"/>
          </p:cNvSpPr>
          <p:nvPr>
            <p:ph type="sldNum" sz="quarter" idx="12"/>
          </p:nvPr>
        </p:nvSpPr>
        <p:spPr/>
        <p:txBody>
          <a:bodyPr/>
          <a:lstStyle/>
          <a:p>
            <a:fld id="{2A46DAF7-6D7A-47AC-ABCB-E2E44DD0FD6B}" type="slidenum">
              <a:rPr lang="en-US" smtClean="0"/>
              <a:t>‹#›</a:t>
            </a:fld>
            <a:endParaRPr lang="en-US"/>
          </a:p>
        </p:txBody>
      </p:sp>
    </p:spTree>
    <p:extLst>
      <p:ext uri="{BB962C8B-B14F-4D97-AF65-F5344CB8AC3E}">
        <p14:creationId xmlns:p14="http://schemas.microsoft.com/office/powerpoint/2010/main" val="130134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809D-C552-4303-B145-091769E8E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6E2899-51D6-6213-A936-92FF8772BFC4}"/>
              </a:ext>
            </a:extLst>
          </p:cNvPr>
          <p:cNvSpPr>
            <a:spLocks noGrp="1"/>
          </p:cNvSpPr>
          <p:nvPr>
            <p:ph type="dt" sz="half" idx="10"/>
          </p:nvPr>
        </p:nvSpPr>
        <p:spPr/>
        <p:txBody>
          <a:bodyPr/>
          <a:lstStyle/>
          <a:p>
            <a:fld id="{99ECB740-9E3C-4C51-9FFF-524EE39A049B}" type="datetimeFigureOut">
              <a:rPr lang="en-US" smtClean="0"/>
              <a:t>2/26/2024</a:t>
            </a:fld>
            <a:endParaRPr lang="en-US"/>
          </a:p>
        </p:txBody>
      </p:sp>
      <p:sp>
        <p:nvSpPr>
          <p:cNvPr id="4" name="Footer Placeholder 3">
            <a:extLst>
              <a:ext uri="{FF2B5EF4-FFF2-40B4-BE49-F238E27FC236}">
                <a16:creationId xmlns:a16="http://schemas.microsoft.com/office/drawing/2014/main" id="{13363335-1F2D-D5B7-C93F-C8957728D0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313DD3-06FF-AE61-9B51-FD77FD74EEF5}"/>
              </a:ext>
            </a:extLst>
          </p:cNvPr>
          <p:cNvSpPr>
            <a:spLocks noGrp="1"/>
          </p:cNvSpPr>
          <p:nvPr>
            <p:ph type="sldNum" sz="quarter" idx="12"/>
          </p:nvPr>
        </p:nvSpPr>
        <p:spPr/>
        <p:txBody>
          <a:bodyPr/>
          <a:lstStyle/>
          <a:p>
            <a:fld id="{2A46DAF7-6D7A-47AC-ABCB-E2E44DD0FD6B}" type="slidenum">
              <a:rPr lang="en-US" smtClean="0"/>
              <a:t>‹#›</a:t>
            </a:fld>
            <a:endParaRPr lang="en-US"/>
          </a:p>
        </p:txBody>
      </p:sp>
    </p:spTree>
    <p:extLst>
      <p:ext uri="{BB962C8B-B14F-4D97-AF65-F5344CB8AC3E}">
        <p14:creationId xmlns:p14="http://schemas.microsoft.com/office/powerpoint/2010/main" val="36366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E9E1DF-28AE-A4AF-E820-AEF4C430D46E}"/>
              </a:ext>
            </a:extLst>
          </p:cNvPr>
          <p:cNvSpPr>
            <a:spLocks noGrp="1"/>
          </p:cNvSpPr>
          <p:nvPr>
            <p:ph type="dt" sz="half" idx="10"/>
          </p:nvPr>
        </p:nvSpPr>
        <p:spPr/>
        <p:txBody>
          <a:bodyPr/>
          <a:lstStyle/>
          <a:p>
            <a:fld id="{99ECB740-9E3C-4C51-9FFF-524EE39A049B}" type="datetimeFigureOut">
              <a:rPr lang="en-US" smtClean="0"/>
              <a:t>2/26/2024</a:t>
            </a:fld>
            <a:endParaRPr lang="en-US"/>
          </a:p>
        </p:txBody>
      </p:sp>
      <p:sp>
        <p:nvSpPr>
          <p:cNvPr id="3" name="Footer Placeholder 2">
            <a:extLst>
              <a:ext uri="{FF2B5EF4-FFF2-40B4-BE49-F238E27FC236}">
                <a16:creationId xmlns:a16="http://schemas.microsoft.com/office/drawing/2014/main" id="{2BF292A0-E88B-3C1C-9CB7-BD4546D1E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C20E3F-4513-61EE-5FC2-2ED884700AC3}"/>
              </a:ext>
            </a:extLst>
          </p:cNvPr>
          <p:cNvSpPr>
            <a:spLocks noGrp="1"/>
          </p:cNvSpPr>
          <p:nvPr>
            <p:ph type="sldNum" sz="quarter" idx="12"/>
          </p:nvPr>
        </p:nvSpPr>
        <p:spPr/>
        <p:txBody>
          <a:bodyPr/>
          <a:lstStyle/>
          <a:p>
            <a:fld id="{2A46DAF7-6D7A-47AC-ABCB-E2E44DD0FD6B}" type="slidenum">
              <a:rPr lang="en-US" smtClean="0"/>
              <a:t>‹#›</a:t>
            </a:fld>
            <a:endParaRPr lang="en-US"/>
          </a:p>
        </p:txBody>
      </p:sp>
    </p:spTree>
    <p:extLst>
      <p:ext uri="{BB962C8B-B14F-4D97-AF65-F5344CB8AC3E}">
        <p14:creationId xmlns:p14="http://schemas.microsoft.com/office/powerpoint/2010/main" val="202404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7126-E8F2-93D4-6EAB-5EAAEBBB9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742143-D170-E341-81E9-2832EDAC8F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75C68B-E379-7873-A472-A372F2556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33F11-06D3-49D1-793A-F3D0D56601B5}"/>
              </a:ext>
            </a:extLst>
          </p:cNvPr>
          <p:cNvSpPr>
            <a:spLocks noGrp="1"/>
          </p:cNvSpPr>
          <p:nvPr>
            <p:ph type="dt" sz="half" idx="10"/>
          </p:nvPr>
        </p:nvSpPr>
        <p:spPr/>
        <p:txBody>
          <a:bodyPr/>
          <a:lstStyle/>
          <a:p>
            <a:fld id="{99ECB740-9E3C-4C51-9FFF-524EE39A049B}" type="datetimeFigureOut">
              <a:rPr lang="en-US" smtClean="0"/>
              <a:t>2/26/2024</a:t>
            </a:fld>
            <a:endParaRPr lang="en-US"/>
          </a:p>
        </p:txBody>
      </p:sp>
      <p:sp>
        <p:nvSpPr>
          <p:cNvPr id="6" name="Footer Placeholder 5">
            <a:extLst>
              <a:ext uri="{FF2B5EF4-FFF2-40B4-BE49-F238E27FC236}">
                <a16:creationId xmlns:a16="http://schemas.microsoft.com/office/drawing/2014/main" id="{CB8EF51E-5287-606B-24A2-ED69DF48C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7F197-D0A6-CA9F-A857-9D1B73BAF9D3}"/>
              </a:ext>
            </a:extLst>
          </p:cNvPr>
          <p:cNvSpPr>
            <a:spLocks noGrp="1"/>
          </p:cNvSpPr>
          <p:nvPr>
            <p:ph type="sldNum" sz="quarter" idx="12"/>
          </p:nvPr>
        </p:nvSpPr>
        <p:spPr/>
        <p:txBody>
          <a:bodyPr/>
          <a:lstStyle/>
          <a:p>
            <a:fld id="{2A46DAF7-6D7A-47AC-ABCB-E2E44DD0FD6B}" type="slidenum">
              <a:rPr lang="en-US" smtClean="0"/>
              <a:t>‹#›</a:t>
            </a:fld>
            <a:endParaRPr lang="en-US"/>
          </a:p>
        </p:txBody>
      </p:sp>
    </p:spTree>
    <p:extLst>
      <p:ext uri="{BB962C8B-B14F-4D97-AF65-F5344CB8AC3E}">
        <p14:creationId xmlns:p14="http://schemas.microsoft.com/office/powerpoint/2010/main" val="231039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C95C-DE13-399A-A165-B65C337D7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F3B33E-E272-9A58-450C-F499209E22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FD0FCB-93F4-7508-FBE0-E01B76AAC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170FA-11C5-E096-407C-2E38CE0C97D1}"/>
              </a:ext>
            </a:extLst>
          </p:cNvPr>
          <p:cNvSpPr>
            <a:spLocks noGrp="1"/>
          </p:cNvSpPr>
          <p:nvPr>
            <p:ph type="dt" sz="half" idx="10"/>
          </p:nvPr>
        </p:nvSpPr>
        <p:spPr/>
        <p:txBody>
          <a:bodyPr/>
          <a:lstStyle/>
          <a:p>
            <a:fld id="{99ECB740-9E3C-4C51-9FFF-524EE39A049B}" type="datetimeFigureOut">
              <a:rPr lang="en-US" smtClean="0"/>
              <a:t>2/26/2024</a:t>
            </a:fld>
            <a:endParaRPr lang="en-US"/>
          </a:p>
        </p:txBody>
      </p:sp>
      <p:sp>
        <p:nvSpPr>
          <p:cNvPr id="6" name="Footer Placeholder 5">
            <a:extLst>
              <a:ext uri="{FF2B5EF4-FFF2-40B4-BE49-F238E27FC236}">
                <a16:creationId xmlns:a16="http://schemas.microsoft.com/office/drawing/2014/main" id="{EBC84145-8795-0F08-BE61-563A69B2E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25858-5F3E-6726-640D-E1AEBFAADFC5}"/>
              </a:ext>
            </a:extLst>
          </p:cNvPr>
          <p:cNvSpPr>
            <a:spLocks noGrp="1"/>
          </p:cNvSpPr>
          <p:nvPr>
            <p:ph type="sldNum" sz="quarter" idx="12"/>
          </p:nvPr>
        </p:nvSpPr>
        <p:spPr/>
        <p:txBody>
          <a:bodyPr/>
          <a:lstStyle/>
          <a:p>
            <a:fld id="{2A46DAF7-6D7A-47AC-ABCB-E2E44DD0FD6B}" type="slidenum">
              <a:rPr lang="en-US" smtClean="0"/>
              <a:t>‹#›</a:t>
            </a:fld>
            <a:endParaRPr lang="en-US"/>
          </a:p>
        </p:txBody>
      </p:sp>
    </p:spTree>
    <p:extLst>
      <p:ext uri="{BB962C8B-B14F-4D97-AF65-F5344CB8AC3E}">
        <p14:creationId xmlns:p14="http://schemas.microsoft.com/office/powerpoint/2010/main" val="307272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34034-EC7C-A0BD-FDD3-178A151E5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8DF39-287E-C6D7-FC6E-C5152010B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0C5C2-6DCF-E149-4161-3A4F15C20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CB740-9E3C-4C51-9FFF-524EE39A049B}" type="datetimeFigureOut">
              <a:rPr lang="en-US" smtClean="0"/>
              <a:t>2/26/2024</a:t>
            </a:fld>
            <a:endParaRPr lang="en-US"/>
          </a:p>
        </p:txBody>
      </p:sp>
      <p:sp>
        <p:nvSpPr>
          <p:cNvPr id="5" name="Footer Placeholder 4">
            <a:extLst>
              <a:ext uri="{FF2B5EF4-FFF2-40B4-BE49-F238E27FC236}">
                <a16:creationId xmlns:a16="http://schemas.microsoft.com/office/drawing/2014/main" id="{DF981076-CAD8-7581-6E41-244308CE1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8EC1A9-901B-CFB5-30A2-E08CAB91B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6DAF7-6D7A-47AC-ABCB-E2E44DD0FD6B}" type="slidenum">
              <a:rPr lang="en-US" smtClean="0"/>
              <a:t>‹#›</a:t>
            </a:fld>
            <a:endParaRPr lang="en-US"/>
          </a:p>
        </p:txBody>
      </p:sp>
    </p:spTree>
    <p:extLst>
      <p:ext uri="{BB962C8B-B14F-4D97-AF65-F5344CB8AC3E}">
        <p14:creationId xmlns:p14="http://schemas.microsoft.com/office/powerpoint/2010/main" val="1363802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neo4j.com/developer/guide-data-model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eo4j.com/docs/cypher-manual/current/clauses/optional-match/" TargetMode="External"/><Relationship Id="rId2" Type="http://schemas.openxmlformats.org/officeDocument/2006/relationships/hyperlink" Target="https://neo4j.com/docs/cypher-manual/current/clauses/match/"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neo4j.com/docs/cypher-manual/current/clauses/with/" TargetMode="External"/><Relationship Id="rId2" Type="http://schemas.openxmlformats.org/officeDocument/2006/relationships/hyperlink" Target="https://neo4j.com/docs/cypher-manual/current/clauses/return/" TargetMode="External"/><Relationship Id="rId1" Type="http://schemas.openxmlformats.org/officeDocument/2006/relationships/slideLayout" Target="../slideLayouts/slideLayout2.xml"/><Relationship Id="rId4" Type="http://schemas.openxmlformats.org/officeDocument/2006/relationships/hyperlink" Target="https://neo4j.com/docs/cypher-manual/current/clauses/unwind/"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neo4j.com/docs/cypher-manual/current/clauses/order-by/" TargetMode="External"/><Relationship Id="rId2" Type="http://schemas.openxmlformats.org/officeDocument/2006/relationships/hyperlink" Target="https://neo4j.com/docs/cypher-manual/current/clauses/where/" TargetMode="External"/><Relationship Id="rId1" Type="http://schemas.openxmlformats.org/officeDocument/2006/relationships/slideLayout" Target="../slideLayouts/slideLayout2.xml"/><Relationship Id="rId5" Type="http://schemas.openxmlformats.org/officeDocument/2006/relationships/hyperlink" Target="https://neo4j.com/docs/cypher-manual/current/clauses/limit/" TargetMode="External"/><Relationship Id="rId4" Type="http://schemas.openxmlformats.org/officeDocument/2006/relationships/hyperlink" Target="https://neo4j.com/docs/cypher-manual/current/clauses/skip/"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neo4j.com/docs/cypher-manual/current/clauses/delete/" TargetMode="External"/><Relationship Id="rId2" Type="http://schemas.openxmlformats.org/officeDocument/2006/relationships/hyperlink" Target="https://neo4j.com/docs/cypher-manual/current/clauses/create/" TargetMode="External"/><Relationship Id="rId1" Type="http://schemas.openxmlformats.org/officeDocument/2006/relationships/slideLayout" Target="../slideLayouts/slideLayout2.xml"/><Relationship Id="rId6" Type="http://schemas.openxmlformats.org/officeDocument/2006/relationships/hyperlink" Target="https://neo4j.com/docs/cypher-manual/current/clauses/foreach/" TargetMode="External"/><Relationship Id="rId5" Type="http://schemas.openxmlformats.org/officeDocument/2006/relationships/hyperlink" Target="https://neo4j.com/docs/cypher-manual/current/clauses/remove/" TargetMode="External"/><Relationship Id="rId4" Type="http://schemas.openxmlformats.org/officeDocument/2006/relationships/hyperlink" Target="https://neo4j.com/docs/cypher-manual/current/clauses/set/"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neo4j.com/docs/cypher-manual/current/clauses/merge/#query-merge-on-create-on-match" TargetMode="External"/><Relationship Id="rId2" Type="http://schemas.openxmlformats.org/officeDocument/2006/relationships/hyperlink" Target="https://neo4j.com/docs/cypher-manual/current/clauses/merge/" TargetMode="External"/><Relationship Id="rId1" Type="http://schemas.openxmlformats.org/officeDocument/2006/relationships/slideLayout" Target="../slideLayouts/slideLayout2.xml"/><Relationship Id="rId4" Type="http://schemas.openxmlformats.org/officeDocument/2006/relationships/hyperlink" Target="https://neo4j.com/docs/cypher-manual/current/clauses/cal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neo4j.com/docs/cypher-manual/current/subqueries/subqueries-in-transactions/" TargetMode="External"/><Relationship Id="rId2" Type="http://schemas.openxmlformats.org/officeDocument/2006/relationships/hyperlink" Target="https://neo4j.com/docs/cypher-manual/current/subqueries/call-subquer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neo4j.com/docs/cypher-manual/current/clauses/un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eo4j.com/download/?ref=developer-neo4j-desktop" TargetMode="External"/><Relationship Id="rId2" Type="http://schemas.openxmlformats.org/officeDocument/2006/relationships/hyperlink" Target="https://neo4j.com/developer/neo4j-desktop/" TargetMode="External"/><Relationship Id="rId1" Type="http://schemas.openxmlformats.org/officeDocument/2006/relationships/slideLayout" Target="../slideLayouts/slideLayout2.xml"/><Relationship Id="rId4" Type="http://schemas.openxmlformats.org/officeDocument/2006/relationships/hyperlink" Target="https://neo4j.com/docs/operations-manual/current/configuration/neo4j-con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EB22-B3B7-57BC-2A47-32BFD51B9E46}"/>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Neo4j</a:t>
            </a:r>
          </a:p>
        </p:txBody>
      </p:sp>
      <p:sp>
        <p:nvSpPr>
          <p:cNvPr id="3" name="Subtitle 2">
            <a:extLst>
              <a:ext uri="{FF2B5EF4-FFF2-40B4-BE49-F238E27FC236}">
                <a16:creationId xmlns:a16="http://schemas.microsoft.com/office/drawing/2014/main" id="{6C11A2BF-6BAE-09A7-1D79-0ED8AA97136D}"/>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Graph-Based Database</a:t>
            </a:r>
          </a:p>
        </p:txBody>
      </p:sp>
    </p:spTree>
    <p:extLst>
      <p:ext uri="{BB962C8B-B14F-4D97-AF65-F5344CB8AC3E}">
        <p14:creationId xmlns:p14="http://schemas.microsoft.com/office/powerpoint/2010/main" val="306761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80AF-3C68-220C-52E0-B17E8664C89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Neo4j Browser</a:t>
            </a:r>
          </a:p>
        </p:txBody>
      </p:sp>
      <p:sp>
        <p:nvSpPr>
          <p:cNvPr id="3" name="Content Placeholder 2">
            <a:extLst>
              <a:ext uri="{FF2B5EF4-FFF2-40B4-BE49-F238E27FC236}">
                <a16:creationId xmlns:a16="http://schemas.microsoft.com/office/drawing/2014/main" id="{E39E863C-5F6D-57A4-5655-DC73EF04FF3D}"/>
              </a:ext>
            </a:extLst>
          </p:cNvPr>
          <p:cNvSpPr>
            <a:spLocks noGrp="1"/>
          </p:cNvSpPr>
          <p:nvPr>
            <p:ph idx="1"/>
          </p:nvPr>
        </p:nvSpPr>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Neo4j Browser is a developer-focused tool that allows you to execute Cypher queries and visualize the results. It is the default developer interface for both Enterprise and Community editions of Neo4j.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64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85A0-34AC-8188-1137-BF27B828E0B4}"/>
              </a:ext>
            </a:extLst>
          </p:cNvPr>
          <p:cNvSpPr>
            <a:spLocks noGrp="1"/>
          </p:cNvSpPr>
          <p:nvPr>
            <p:ph type="title"/>
          </p:nvPr>
        </p:nvSpPr>
        <p:spPr/>
        <p:txBody>
          <a:bodyPr/>
          <a:lstStyle/>
          <a:p>
            <a:r>
              <a:rPr lang="en-US" b="1" dirty="0"/>
              <a:t>Neo4j Bloom</a:t>
            </a:r>
          </a:p>
        </p:txBody>
      </p:sp>
      <p:sp>
        <p:nvSpPr>
          <p:cNvPr id="3" name="Content Placeholder 2">
            <a:extLst>
              <a:ext uri="{FF2B5EF4-FFF2-40B4-BE49-F238E27FC236}">
                <a16:creationId xmlns:a16="http://schemas.microsoft.com/office/drawing/2014/main" id="{C7301C9A-5BC8-5C6A-B60B-82F39A90FB37}"/>
              </a:ext>
            </a:extLst>
          </p:cNvPr>
          <p:cNvSpPr>
            <a:spLocks noGrp="1"/>
          </p:cNvSpPr>
          <p:nvPr>
            <p:ph idx="1"/>
          </p:nvPr>
        </p:nvSpPr>
        <p:spPr/>
        <p:txBody>
          <a:bodyPr/>
          <a:lstStyle/>
          <a:p>
            <a:pPr marL="0" indent="0">
              <a:buNone/>
            </a:pPr>
            <a:r>
              <a:rPr lang="en-US" sz="1800" dirty="0">
                <a:effectLst/>
                <a:latin typeface="Times New Roman" panose="02020603050405020304" pitchFamily="18" charset="0"/>
                <a:cs typeface="Times New Roman" panose="02020603050405020304" pitchFamily="18" charset="0"/>
              </a:rPr>
              <a:t>Bloom is used to visualize graph data using search inputs. In addition to these, other graph apps are available from a Graph Apps Gallery inside Desktop.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10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E559-D37C-DA28-A322-9256B689455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DBMS</a:t>
            </a:r>
          </a:p>
        </p:txBody>
      </p:sp>
      <p:sp>
        <p:nvSpPr>
          <p:cNvPr id="3" name="Content Placeholder 2">
            <a:extLst>
              <a:ext uri="{FF2B5EF4-FFF2-40B4-BE49-F238E27FC236}">
                <a16:creationId xmlns:a16="http://schemas.microsoft.com/office/drawing/2014/main" id="{E390BE6C-CCEE-EAE5-D519-68E6E9E6A73E}"/>
              </a:ext>
            </a:extLst>
          </p:cNvPr>
          <p:cNvSpPr>
            <a:spLocks noGrp="1"/>
          </p:cNvSpPr>
          <p:nvPr>
            <p:ph idx="1"/>
          </p:nvPr>
        </p:nvSpPr>
        <p:spPr/>
        <p:txBody>
          <a:bodyPr/>
          <a:lstStyle/>
          <a:p>
            <a:r>
              <a:rPr lang="en-US" sz="1800" dirty="0">
                <a:effectLst/>
                <a:latin typeface="Times New Roman" panose="02020603050405020304" pitchFamily="18" charset="0"/>
                <a:cs typeface="Times New Roman" panose="02020603050405020304" pitchFamily="18" charset="0"/>
              </a:rPr>
              <a:t>A DBMS, database management system, is a Neo4j server instance which contains a minimum of the system database and a default database.</a:t>
            </a:r>
          </a:p>
          <a:p>
            <a:r>
              <a:rPr lang="en-US" sz="1800" dirty="0">
                <a:effectLst/>
                <a:latin typeface="Times New Roman" panose="02020603050405020304" pitchFamily="18" charset="0"/>
                <a:cs typeface="Times New Roman" panose="02020603050405020304" pitchFamily="18" charset="0"/>
              </a:rPr>
              <a:t>Upon creation of a DBMS, the default database is called neo4j, but you can rename it or create a new database as the default.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189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7816-D909-799F-CC38-0277325DD39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Conditional Expression</a:t>
            </a:r>
          </a:p>
        </p:txBody>
      </p:sp>
      <p:sp>
        <p:nvSpPr>
          <p:cNvPr id="3" name="Content Placeholder 2">
            <a:extLst>
              <a:ext uri="{FF2B5EF4-FFF2-40B4-BE49-F238E27FC236}">
                <a16:creationId xmlns:a16="http://schemas.microsoft.com/office/drawing/2014/main" id="{A8201B47-C8AB-52C1-9E1D-F713CF3BA8EC}"/>
              </a:ext>
            </a:extLst>
          </p:cNvPr>
          <p:cNvSpPr>
            <a:spLocks noGrp="1"/>
          </p:cNvSpPr>
          <p:nvPr>
            <p:ph idx="1"/>
          </p:nvPr>
        </p:nvSpPr>
        <p:spPr>
          <a:xfrm>
            <a:off x="838200" y="1825624"/>
            <a:ext cx="10515600" cy="4944291"/>
          </a:xfrm>
        </p:spPr>
        <p:txBody>
          <a:bodyPr>
            <a:normAutofit/>
          </a:bodyPr>
          <a:lstStyle/>
          <a:p>
            <a:pPr marL="0" indent="0">
              <a:buNone/>
            </a:pPr>
            <a:r>
              <a:rPr lang="en-US" sz="2000" b="1" dirty="0">
                <a:solidFill>
                  <a:srgbClr val="00B050"/>
                </a:solidFill>
              </a:rPr>
              <a:t>Simple case</a:t>
            </a:r>
          </a:p>
          <a:p>
            <a:pPr marL="0" indent="0">
              <a:buNone/>
            </a:pPr>
            <a:r>
              <a:rPr lang="en-US" sz="1100" b="1" dirty="0">
                <a:effectLst/>
              </a:rPr>
              <a:t>CASE test</a:t>
            </a:r>
          </a:p>
          <a:p>
            <a:pPr marL="0" indent="0">
              <a:buNone/>
            </a:pPr>
            <a:r>
              <a:rPr lang="en-US" sz="1100" b="1" dirty="0">
                <a:effectLst/>
              </a:rPr>
              <a:t>  WHEN value THEN result</a:t>
            </a:r>
          </a:p>
          <a:p>
            <a:pPr marL="0" indent="0">
              <a:buNone/>
            </a:pPr>
            <a:r>
              <a:rPr lang="en-US" sz="1100" b="1" dirty="0">
                <a:effectLst/>
              </a:rPr>
              <a:t>  [WHEN ...]</a:t>
            </a:r>
          </a:p>
          <a:p>
            <a:pPr marL="0" indent="0">
              <a:buNone/>
            </a:pPr>
            <a:r>
              <a:rPr lang="en-US" sz="1100" b="1" dirty="0">
                <a:effectLst/>
              </a:rPr>
              <a:t>  [ELSE default]</a:t>
            </a:r>
          </a:p>
          <a:p>
            <a:pPr marL="0" indent="0">
              <a:buNone/>
            </a:pPr>
            <a:r>
              <a:rPr lang="en-US" sz="1100" b="1" dirty="0">
                <a:effectLst/>
              </a:rPr>
              <a:t>END</a:t>
            </a:r>
          </a:p>
          <a:p>
            <a:pPr marL="0" indent="0">
              <a:buNone/>
            </a:pPr>
            <a:r>
              <a:rPr lang="en-US" sz="1100" dirty="0">
                <a:solidFill>
                  <a:srgbClr val="859900"/>
                </a:solidFill>
                <a:effectLst/>
              </a:rPr>
              <a:t>match</a:t>
            </a:r>
            <a:r>
              <a:rPr lang="en-US" sz="1100" dirty="0">
                <a:solidFill>
                  <a:srgbClr val="93A1A1"/>
                </a:solidFill>
                <a:effectLst/>
              </a:rPr>
              <a:t>(</a:t>
            </a:r>
            <a:r>
              <a:rPr lang="en-US" sz="1100" dirty="0" err="1">
                <a:effectLst/>
              </a:rPr>
              <a:t>p</a:t>
            </a:r>
            <a:r>
              <a:rPr lang="en-US" sz="1100" dirty="0" err="1">
                <a:solidFill>
                  <a:srgbClr val="93A1A1"/>
                </a:solidFill>
                <a:effectLst/>
              </a:rPr>
              <a:t>:</a:t>
            </a:r>
            <a:r>
              <a:rPr lang="en-US" sz="1100" dirty="0" err="1">
                <a:effectLst/>
              </a:rPr>
              <a:t>Person</a:t>
            </a:r>
            <a:r>
              <a:rPr lang="en-US" sz="1100" dirty="0">
                <a:solidFill>
                  <a:srgbClr val="93A1A1"/>
                </a:solidFill>
                <a:effectLst/>
              </a:rPr>
              <a:t>)</a:t>
            </a:r>
            <a:r>
              <a:rPr lang="en-US" sz="1100" dirty="0">
                <a:solidFill>
                  <a:srgbClr val="FDF6E3"/>
                </a:solidFill>
                <a:effectLst/>
              </a:rPr>
              <a:t> </a:t>
            </a:r>
            <a:r>
              <a:rPr lang="en-US" sz="1100" dirty="0">
                <a:solidFill>
                  <a:srgbClr val="859900"/>
                </a:solidFill>
                <a:effectLst/>
              </a:rPr>
              <a:t>where</a:t>
            </a:r>
            <a:r>
              <a:rPr lang="en-US" sz="1100" dirty="0">
                <a:solidFill>
                  <a:srgbClr val="FDF6E3"/>
                </a:solidFill>
                <a:effectLst/>
              </a:rPr>
              <a:t> </a:t>
            </a:r>
            <a:r>
              <a:rPr lang="en-US" sz="1100" dirty="0" err="1">
                <a:effectLst/>
              </a:rPr>
              <a:t>p</a:t>
            </a:r>
            <a:r>
              <a:rPr lang="en-US" sz="1100" dirty="0" err="1">
                <a:solidFill>
                  <a:srgbClr val="93A1A1"/>
                </a:solidFill>
                <a:effectLst/>
              </a:rPr>
              <a:t>.</a:t>
            </a:r>
            <a:r>
              <a:rPr lang="en-US" sz="1100" dirty="0" err="1">
                <a:effectLst/>
              </a:rPr>
              <a:t>eyes</a:t>
            </a:r>
            <a:r>
              <a:rPr lang="en-US" sz="1100" dirty="0">
                <a:solidFill>
                  <a:srgbClr val="FDF6E3"/>
                </a:solidFill>
                <a:effectLst/>
              </a:rPr>
              <a:t> </a:t>
            </a:r>
            <a:r>
              <a:rPr lang="en-US" sz="1100" dirty="0">
                <a:solidFill>
                  <a:srgbClr val="93A1A1"/>
                </a:solidFill>
                <a:effectLst/>
              </a:rPr>
              <a:t>&lt;&gt;</a:t>
            </a:r>
            <a:r>
              <a:rPr lang="en-US" sz="1100" dirty="0">
                <a:solidFill>
                  <a:srgbClr val="FDF6E3"/>
                </a:solidFill>
                <a:effectLst/>
              </a:rPr>
              <a:t> </a:t>
            </a:r>
            <a:r>
              <a:rPr lang="en-US" sz="1100" dirty="0">
                <a:solidFill>
                  <a:srgbClr val="B58900"/>
                </a:solidFill>
                <a:effectLst/>
              </a:rPr>
              <a:t>'null’</a:t>
            </a:r>
            <a:r>
              <a:rPr lang="en-US" sz="1100" dirty="0">
                <a:solidFill>
                  <a:srgbClr val="FDF6E3"/>
                </a:solidFill>
                <a:effectLst/>
              </a:rPr>
              <a:t> </a:t>
            </a:r>
          </a:p>
          <a:p>
            <a:pPr marL="0" indent="0">
              <a:buNone/>
            </a:pPr>
            <a:r>
              <a:rPr lang="en-US" sz="1100" dirty="0">
                <a:solidFill>
                  <a:srgbClr val="859900"/>
                </a:solidFill>
                <a:effectLst/>
              </a:rPr>
              <a:t>return</a:t>
            </a:r>
            <a:r>
              <a:rPr lang="en-US" sz="1100" dirty="0">
                <a:solidFill>
                  <a:srgbClr val="FDF6E3"/>
                </a:solidFill>
                <a:effectLst/>
              </a:rPr>
              <a:t>  </a:t>
            </a:r>
            <a:r>
              <a:rPr lang="en-US" sz="1100" dirty="0">
                <a:solidFill>
                  <a:srgbClr val="859900"/>
                </a:solidFill>
                <a:effectLst/>
              </a:rPr>
              <a:t>case</a:t>
            </a:r>
            <a:r>
              <a:rPr lang="en-US" sz="1100" dirty="0">
                <a:solidFill>
                  <a:srgbClr val="FDF6E3"/>
                </a:solidFill>
                <a:effectLst/>
              </a:rPr>
              <a:t> </a:t>
            </a:r>
            <a:r>
              <a:rPr lang="en-US" sz="1100" dirty="0" err="1">
                <a:effectLst/>
              </a:rPr>
              <a:t>p</a:t>
            </a:r>
            <a:r>
              <a:rPr lang="en-US" sz="1100" dirty="0" err="1">
                <a:solidFill>
                  <a:srgbClr val="93A1A1"/>
                </a:solidFill>
                <a:effectLst/>
              </a:rPr>
              <a:t>.</a:t>
            </a:r>
            <a:r>
              <a:rPr lang="en-US" sz="1100" dirty="0" err="1">
                <a:effectLst/>
              </a:rPr>
              <a:t>eyes</a:t>
            </a:r>
            <a:r>
              <a:rPr lang="en-US" sz="1100" dirty="0">
                <a:solidFill>
                  <a:srgbClr val="FDF6E3"/>
                </a:solidFill>
                <a:effectLst/>
              </a:rPr>
              <a:t> </a:t>
            </a:r>
            <a:r>
              <a:rPr lang="en-US" sz="1100" dirty="0">
                <a:solidFill>
                  <a:srgbClr val="859900"/>
                </a:solidFill>
                <a:effectLst/>
              </a:rPr>
              <a:t>when</a:t>
            </a:r>
            <a:r>
              <a:rPr lang="en-US" sz="1100" dirty="0">
                <a:solidFill>
                  <a:srgbClr val="FDF6E3"/>
                </a:solidFill>
                <a:effectLst/>
              </a:rPr>
              <a:t> </a:t>
            </a:r>
            <a:r>
              <a:rPr lang="en-US" sz="1100" dirty="0">
                <a:solidFill>
                  <a:srgbClr val="B58900"/>
                </a:solidFill>
                <a:effectLst/>
              </a:rPr>
              <a:t>'blue'</a:t>
            </a:r>
            <a:r>
              <a:rPr lang="en-US" sz="1100" dirty="0">
                <a:solidFill>
                  <a:srgbClr val="FDF6E3"/>
                </a:solidFill>
                <a:effectLst/>
              </a:rPr>
              <a:t> </a:t>
            </a:r>
            <a:r>
              <a:rPr lang="en-US" sz="1100" dirty="0">
                <a:solidFill>
                  <a:srgbClr val="859900"/>
                </a:solidFill>
                <a:effectLst/>
              </a:rPr>
              <a:t>then</a:t>
            </a:r>
            <a:r>
              <a:rPr lang="en-US" sz="1100" dirty="0">
                <a:solidFill>
                  <a:srgbClr val="FDF6E3"/>
                </a:solidFill>
                <a:effectLst/>
              </a:rPr>
              <a:t> </a:t>
            </a:r>
            <a:r>
              <a:rPr lang="en-US" sz="1100" dirty="0">
                <a:solidFill>
                  <a:srgbClr val="2AA198"/>
                </a:solidFill>
                <a:effectLst/>
              </a:rPr>
              <a:t>1</a:t>
            </a:r>
            <a:r>
              <a:rPr lang="en-US" sz="1100" dirty="0">
                <a:solidFill>
                  <a:srgbClr val="FDF6E3"/>
                </a:solidFill>
                <a:effectLst/>
              </a:rPr>
              <a:t> </a:t>
            </a:r>
            <a:r>
              <a:rPr lang="en-US" sz="1100" dirty="0">
                <a:solidFill>
                  <a:srgbClr val="859900"/>
                </a:solidFill>
                <a:effectLst/>
              </a:rPr>
              <a:t>when</a:t>
            </a:r>
            <a:r>
              <a:rPr lang="en-US" sz="1100" dirty="0">
                <a:solidFill>
                  <a:srgbClr val="FDF6E3"/>
                </a:solidFill>
                <a:effectLst/>
              </a:rPr>
              <a:t> </a:t>
            </a:r>
            <a:r>
              <a:rPr lang="en-US" sz="1100" dirty="0">
                <a:solidFill>
                  <a:srgbClr val="B58900"/>
                </a:solidFill>
                <a:effectLst/>
              </a:rPr>
              <a:t>'brown'</a:t>
            </a:r>
            <a:r>
              <a:rPr lang="en-US" sz="1100" dirty="0">
                <a:solidFill>
                  <a:srgbClr val="FDF6E3"/>
                </a:solidFill>
                <a:effectLst/>
              </a:rPr>
              <a:t> </a:t>
            </a:r>
            <a:r>
              <a:rPr lang="en-US" sz="1100" dirty="0">
                <a:solidFill>
                  <a:srgbClr val="859900"/>
                </a:solidFill>
                <a:effectLst/>
              </a:rPr>
              <a:t>then</a:t>
            </a:r>
            <a:r>
              <a:rPr lang="en-US" sz="1100" dirty="0">
                <a:solidFill>
                  <a:srgbClr val="FDF6E3"/>
                </a:solidFill>
                <a:effectLst/>
              </a:rPr>
              <a:t> </a:t>
            </a:r>
            <a:r>
              <a:rPr lang="en-US" sz="1100" dirty="0">
                <a:solidFill>
                  <a:srgbClr val="2AA198"/>
                </a:solidFill>
                <a:effectLst/>
              </a:rPr>
              <a:t>2</a:t>
            </a:r>
            <a:r>
              <a:rPr lang="en-US" sz="1100" dirty="0">
                <a:solidFill>
                  <a:srgbClr val="FDF6E3"/>
                </a:solidFill>
                <a:effectLst/>
              </a:rPr>
              <a:t> </a:t>
            </a:r>
            <a:r>
              <a:rPr lang="en-US" sz="1100" dirty="0">
                <a:solidFill>
                  <a:srgbClr val="859900"/>
                </a:solidFill>
                <a:effectLst/>
              </a:rPr>
              <a:t>else</a:t>
            </a:r>
            <a:r>
              <a:rPr lang="en-US" sz="1100" dirty="0">
                <a:solidFill>
                  <a:srgbClr val="FDF6E3"/>
                </a:solidFill>
                <a:effectLst/>
              </a:rPr>
              <a:t> </a:t>
            </a:r>
            <a:r>
              <a:rPr lang="en-US" sz="1100" dirty="0">
                <a:solidFill>
                  <a:srgbClr val="2AA198"/>
                </a:solidFill>
                <a:effectLst/>
              </a:rPr>
              <a:t>3</a:t>
            </a:r>
            <a:r>
              <a:rPr lang="en-US" sz="1100" dirty="0">
                <a:solidFill>
                  <a:srgbClr val="FDF6E3"/>
                </a:solidFill>
                <a:effectLst/>
              </a:rPr>
              <a:t> </a:t>
            </a:r>
            <a:r>
              <a:rPr lang="en-US" sz="1100" dirty="0">
                <a:solidFill>
                  <a:srgbClr val="859900"/>
                </a:solidFill>
                <a:effectLst/>
              </a:rPr>
              <a:t>end</a:t>
            </a:r>
            <a:r>
              <a:rPr lang="en-US" sz="1100" dirty="0">
                <a:solidFill>
                  <a:srgbClr val="FDF6E3"/>
                </a:solidFill>
                <a:effectLst/>
              </a:rPr>
              <a:t> </a:t>
            </a:r>
            <a:r>
              <a:rPr lang="en-US" sz="1100" dirty="0">
                <a:solidFill>
                  <a:srgbClr val="859900"/>
                </a:solidFill>
                <a:effectLst/>
              </a:rPr>
              <a:t>as</a:t>
            </a:r>
            <a:r>
              <a:rPr lang="en-US" sz="1100" dirty="0">
                <a:solidFill>
                  <a:srgbClr val="FDF6E3"/>
                </a:solidFill>
                <a:effectLst/>
              </a:rPr>
              <a:t> </a:t>
            </a:r>
            <a:r>
              <a:rPr lang="en-US" sz="1100" dirty="0">
                <a:effectLst/>
              </a:rPr>
              <a:t>result</a:t>
            </a:r>
            <a:r>
              <a:rPr lang="en-US" sz="1100" dirty="0">
                <a:solidFill>
                  <a:srgbClr val="FDF6E3"/>
                </a:solidFill>
                <a:effectLst/>
              </a:rPr>
              <a:t> </a:t>
            </a:r>
            <a:r>
              <a:rPr lang="en-US" sz="1100" dirty="0">
                <a:solidFill>
                  <a:srgbClr val="93A1A1"/>
                </a:solidFill>
                <a:effectLst/>
              </a:rPr>
              <a:t>,</a:t>
            </a:r>
            <a:r>
              <a:rPr lang="en-US" sz="1100" dirty="0">
                <a:solidFill>
                  <a:srgbClr val="FDF6E3"/>
                </a:solidFill>
                <a:effectLst/>
              </a:rPr>
              <a:t> </a:t>
            </a:r>
            <a:r>
              <a:rPr lang="en-US" sz="1100" dirty="0" err="1">
                <a:effectLst/>
              </a:rPr>
              <a:t>p</a:t>
            </a:r>
            <a:r>
              <a:rPr lang="en-US" sz="1100" dirty="0" err="1">
                <a:solidFill>
                  <a:srgbClr val="93A1A1"/>
                </a:solidFill>
                <a:effectLst/>
              </a:rPr>
              <a:t>.</a:t>
            </a:r>
            <a:r>
              <a:rPr lang="en-US" sz="1100" dirty="0" err="1">
                <a:effectLst/>
              </a:rPr>
              <a:t>eyes</a:t>
            </a:r>
            <a:endParaRPr lang="en-US" sz="1100" dirty="0">
              <a:effectLst/>
            </a:endParaRPr>
          </a:p>
          <a:p>
            <a:pPr marL="0" indent="0">
              <a:buNone/>
            </a:pPr>
            <a:r>
              <a:rPr lang="en-US" sz="2000" b="1" dirty="0">
                <a:solidFill>
                  <a:srgbClr val="00B050"/>
                </a:solidFill>
              </a:rPr>
              <a:t>Generic CASE</a:t>
            </a:r>
          </a:p>
          <a:p>
            <a:pPr marL="0" indent="0">
              <a:buNone/>
            </a:pPr>
            <a:r>
              <a:rPr lang="en-US" sz="1050" b="1" dirty="0"/>
              <a:t>CASE</a:t>
            </a:r>
          </a:p>
          <a:p>
            <a:pPr marL="0" indent="0">
              <a:buNone/>
            </a:pPr>
            <a:r>
              <a:rPr lang="en-US" sz="1050" b="1" dirty="0"/>
              <a:t>  WHEN predicate THEN result</a:t>
            </a:r>
          </a:p>
          <a:p>
            <a:pPr marL="0" indent="0">
              <a:buNone/>
            </a:pPr>
            <a:r>
              <a:rPr lang="en-US" sz="1050" b="1" dirty="0"/>
              <a:t>  [WHEN ...]</a:t>
            </a:r>
          </a:p>
          <a:p>
            <a:pPr marL="0" indent="0">
              <a:buNone/>
            </a:pPr>
            <a:r>
              <a:rPr lang="en-US" sz="1050" b="1" dirty="0"/>
              <a:t>  [ELSE default]</a:t>
            </a:r>
          </a:p>
          <a:p>
            <a:pPr marL="0" indent="0">
              <a:buNone/>
            </a:pPr>
            <a:r>
              <a:rPr lang="en-US" sz="1050" b="1" dirty="0"/>
              <a:t>END</a:t>
            </a:r>
          </a:p>
          <a:p>
            <a:pPr marL="0" indent="0">
              <a:buNone/>
            </a:pPr>
            <a:r>
              <a:rPr lang="en-US" sz="1050" dirty="0">
                <a:solidFill>
                  <a:srgbClr val="859900"/>
                </a:solidFill>
                <a:effectLst/>
              </a:rPr>
              <a:t>match</a:t>
            </a:r>
            <a:r>
              <a:rPr lang="en-US" sz="1050" dirty="0">
                <a:solidFill>
                  <a:srgbClr val="93A1A1"/>
                </a:solidFill>
                <a:effectLst/>
              </a:rPr>
              <a:t>(</a:t>
            </a:r>
            <a:r>
              <a:rPr lang="en-US" sz="1050" dirty="0" err="1">
                <a:effectLst/>
              </a:rPr>
              <a:t>p</a:t>
            </a:r>
            <a:r>
              <a:rPr lang="en-US" sz="1050" dirty="0" err="1">
                <a:solidFill>
                  <a:srgbClr val="93A1A1"/>
                </a:solidFill>
                <a:effectLst/>
              </a:rPr>
              <a:t>:</a:t>
            </a:r>
            <a:r>
              <a:rPr lang="en-US" sz="1050" dirty="0" err="1">
                <a:effectLst/>
              </a:rPr>
              <a:t>Person</a:t>
            </a:r>
            <a:r>
              <a:rPr lang="en-US" sz="1050" dirty="0">
                <a:solidFill>
                  <a:srgbClr val="93A1A1"/>
                </a:solidFill>
                <a:effectLst/>
              </a:rPr>
              <a:t>)</a:t>
            </a:r>
            <a:r>
              <a:rPr lang="en-US" sz="1050" dirty="0">
                <a:solidFill>
                  <a:srgbClr val="FDF6E3"/>
                </a:solidFill>
                <a:effectLst/>
              </a:rPr>
              <a:t> </a:t>
            </a:r>
            <a:r>
              <a:rPr lang="en-US" sz="1050" dirty="0">
                <a:solidFill>
                  <a:srgbClr val="859900"/>
                </a:solidFill>
                <a:effectLst/>
              </a:rPr>
              <a:t>where</a:t>
            </a:r>
            <a:r>
              <a:rPr lang="en-US" sz="1050" dirty="0">
                <a:solidFill>
                  <a:srgbClr val="FDF6E3"/>
                </a:solidFill>
                <a:effectLst/>
              </a:rPr>
              <a:t> </a:t>
            </a:r>
            <a:r>
              <a:rPr lang="en-US" sz="1050" dirty="0" err="1">
                <a:effectLst/>
              </a:rPr>
              <a:t>p.eyes</a:t>
            </a:r>
            <a:r>
              <a:rPr lang="en-US" sz="1050" dirty="0">
                <a:effectLst/>
              </a:rPr>
              <a:t> </a:t>
            </a:r>
            <a:r>
              <a:rPr lang="en-US" sz="1050" dirty="0">
                <a:solidFill>
                  <a:srgbClr val="93A1A1"/>
                </a:solidFill>
                <a:effectLst/>
              </a:rPr>
              <a:t>&lt;&gt;</a:t>
            </a:r>
            <a:r>
              <a:rPr lang="en-US" sz="1050" dirty="0">
                <a:solidFill>
                  <a:srgbClr val="FDF6E3"/>
                </a:solidFill>
                <a:effectLst/>
              </a:rPr>
              <a:t> </a:t>
            </a:r>
            <a:r>
              <a:rPr lang="en-US" sz="1050" dirty="0">
                <a:solidFill>
                  <a:srgbClr val="B58900"/>
                </a:solidFill>
                <a:effectLst/>
              </a:rPr>
              <a:t>'null'</a:t>
            </a:r>
            <a:r>
              <a:rPr lang="en-US" sz="1050" dirty="0">
                <a:solidFill>
                  <a:srgbClr val="FDF6E3"/>
                </a:solidFill>
                <a:effectLst/>
              </a:rPr>
              <a:t> </a:t>
            </a:r>
          </a:p>
          <a:p>
            <a:pPr marL="0" indent="0">
              <a:buNone/>
            </a:pPr>
            <a:r>
              <a:rPr lang="en-US" sz="1050" dirty="0">
                <a:solidFill>
                  <a:srgbClr val="859900"/>
                </a:solidFill>
                <a:effectLst/>
              </a:rPr>
              <a:t>return </a:t>
            </a:r>
            <a:r>
              <a:rPr lang="en-US" sz="1050" dirty="0">
                <a:solidFill>
                  <a:srgbClr val="FDF6E3"/>
                </a:solidFill>
                <a:effectLst/>
              </a:rPr>
              <a:t> </a:t>
            </a:r>
            <a:r>
              <a:rPr lang="en-US" sz="1050" dirty="0">
                <a:solidFill>
                  <a:srgbClr val="859900"/>
                </a:solidFill>
                <a:effectLst/>
              </a:rPr>
              <a:t>case</a:t>
            </a:r>
            <a:r>
              <a:rPr lang="en-US" sz="1050" dirty="0">
                <a:solidFill>
                  <a:srgbClr val="FDF6E3"/>
                </a:solidFill>
                <a:effectLst/>
              </a:rPr>
              <a:t> </a:t>
            </a:r>
            <a:r>
              <a:rPr lang="en-US" sz="1050" dirty="0">
                <a:solidFill>
                  <a:srgbClr val="859900"/>
                </a:solidFill>
                <a:effectLst/>
              </a:rPr>
              <a:t>when</a:t>
            </a:r>
            <a:r>
              <a:rPr lang="en-US" sz="1050" dirty="0">
                <a:effectLst/>
              </a:rPr>
              <a:t> </a:t>
            </a:r>
            <a:r>
              <a:rPr lang="en-US" sz="1050" dirty="0" err="1">
                <a:effectLst/>
              </a:rPr>
              <a:t>p.eyes</a:t>
            </a:r>
            <a:r>
              <a:rPr lang="en-US" sz="1050" dirty="0">
                <a:effectLst/>
              </a:rPr>
              <a:t> </a:t>
            </a:r>
            <a:r>
              <a:rPr lang="en-US" sz="1050" dirty="0">
                <a:solidFill>
                  <a:srgbClr val="93A1A1"/>
                </a:solidFill>
                <a:effectLst/>
              </a:rPr>
              <a:t>=</a:t>
            </a:r>
            <a:r>
              <a:rPr lang="en-US" sz="1050" dirty="0">
                <a:solidFill>
                  <a:srgbClr val="FDF6E3"/>
                </a:solidFill>
                <a:effectLst/>
              </a:rPr>
              <a:t> </a:t>
            </a:r>
            <a:r>
              <a:rPr lang="en-US" sz="1050" dirty="0">
                <a:solidFill>
                  <a:srgbClr val="B58900"/>
                </a:solidFill>
                <a:effectLst/>
              </a:rPr>
              <a:t>'blue'</a:t>
            </a:r>
            <a:r>
              <a:rPr lang="en-US" sz="1050" dirty="0">
                <a:solidFill>
                  <a:srgbClr val="FDF6E3"/>
                </a:solidFill>
                <a:effectLst/>
              </a:rPr>
              <a:t> </a:t>
            </a:r>
            <a:r>
              <a:rPr lang="en-US" sz="1050" dirty="0">
                <a:solidFill>
                  <a:srgbClr val="859900"/>
                </a:solidFill>
                <a:effectLst/>
              </a:rPr>
              <a:t>then</a:t>
            </a:r>
            <a:r>
              <a:rPr lang="en-US" sz="1050" dirty="0">
                <a:solidFill>
                  <a:srgbClr val="FDF6E3"/>
                </a:solidFill>
                <a:effectLst/>
              </a:rPr>
              <a:t> </a:t>
            </a:r>
            <a:r>
              <a:rPr lang="en-US" sz="1050" dirty="0">
                <a:solidFill>
                  <a:srgbClr val="2AA198"/>
                </a:solidFill>
                <a:effectLst/>
              </a:rPr>
              <a:t>1</a:t>
            </a:r>
            <a:r>
              <a:rPr lang="en-US" sz="1050" dirty="0">
                <a:solidFill>
                  <a:srgbClr val="FDF6E3"/>
                </a:solidFill>
                <a:effectLst/>
              </a:rPr>
              <a:t> </a:t>
            </a:r>
            <a:r>
              <a:rPr lang="en-US" sz="1050" dirty="0">
                <a:solidFill>
                  <a:srgbClr val="859900"/>
                </a:solidFill>
                <a:effectLst/>
              </a:rPr>
              <a:t>when</a:t>
            </a:r>
            <a:r>
              <a:rPr lang="en-US" sz="1050" dirty="0">
                <a:solidFill>
                  <a:srgbClr val="FDF6E3"/>
                </a:solidFill>
                <a:effectLst/>
              </a:rPr>
              <a:t> </a:t>
            </a:r>
            <a:r>
              <a:rPr lang="en-US" sz="1050" dirty="0" err="1">
                <a:effectLst/>
              </a:rPr>
              <a:t>p.eyes</a:t>
            </a:r>
            <a:r>
              <a:rPr lang="en-US" sz="1050" dirty="0">
                <a:effectLst/>
              </a:rPr>
              <a:t> </a:t>
            </a:r>
            <a:r>
              <a:rPr lang="en-US" sz="1050" dirty="0">
                <a:solidFill>
                  <a:srgbClr val="93A1A1"/>
                </a:solidFill>
                <a:effectLst/>
              </a:rPr>
              <a:t>=</a:t>
            </a:r>
            <a:r>
              <a:rPr lang="en-US" sz="1050" dirty="0">
                <a:solidFill>
                  <a:srgbClr val="FDF6E3"/>
                </a:solidFill>
                <a:effectLst/>
              </a:rPr>
              <a:t> </a:t>
            </a:r>
            <a:r>
              <a:rPr lang="en-US" sz="1050" dirty="0">
                <a:solidFill>
                  <a:srgbClr val="B58900"/>
                </a:solidFill>
                <a:effectLst/>
              </a:rPr>
              <a:t>'brown'</a:t>
            </a:r>
            <a:r>
              <a:rPr lang="en-US" sz="1050" dirty="0">
                <a:solidFill>
                  <a:srgbClr val="FDF6E3"/>
                </a:solidFill>
                <a:effectLst/>
              </a:rPr>
              <a:t> </a:t>
            </a:r>
            <a:r>
              <a:rPr lang="en-US" sz="1050" dirty="0">
                <a:solidFill>
                  <a:srgbClr val="859900"/>
                </a:solidFill>
                <a:effectLst/>
              </a:rPr>
              <a:t>then</a:t>
            </a:r>
            <a:r>
              <a:rPr lang="en-US" sz="1050" dirty="0">
                <a:solidFill>
                  <a:srgbClr val="FDF6E3"/>
                </a:solidFill>
                <a:effectLst/>
              </a:rPr>
              <a:t> </a:t>
            </a:r>
            <a:r>
              <a:rPr lang="en-US" sz="1050" dirty="0">
                <a:solidFill>
                  <a:srgbClr val="2AA198"/>
                </a:solidFill>
                <a:effectLst/>
              </a:rPr>
              <a:t>2</a:t>
            </a:r>
            <a:r>
              <a:rPr lang="en-US" sz="1050" dirty="0">
                <a:solidFill>
                  <a:srgbClr val="FDF6E3"/>
                </a:solidFill>
                <a:effectLst/>
              </a:rPr>
              <a:t> </a:t>
            </a:r>
            <a:r>
              <a:rPr lang="en-US" sz="1050" dirty="0">
                <a:solidFill>
                  <a:srgbClr val="859900"/>
                </a:solidFill>
                <a:effectLst/>
              </a:rPr>
              <a:t>else</a:t>
            </a:r>
            <a:r>
              <a:rPr lang="en-US" sz="1050" dirty="0">
                <a:solidFill>
                  <a:srgbClr val="FDF6E3"/>
                </a:solidFill>
                <a:effectLst/>
              </a:rPr>
              <a:t> </a:t>
            </a:r>
            <a:r>
              <a:rPr lang="en-US" sz="1050" dirty="0">
                <a:solidFill>
                  <a:srgbClr val="2AA198"/>
                </a:solidFill>
                <a:effectLst/>
              </a:rPr>
              <a:t>3</a:t>
            </a:r>
            <a:r>
              <a:rPr lang="en-US" sz="1050" dirty="0">
                <a:solidFill>
                  <a:srgbClr val="FDF6E3"/>
                </a:solidFill>
                <a:effectLst/>
              </a:rPr>
              <a:t> </a:t>
            </a:r>
            <a:r>
              <a:rPr lang="en-US" sz="1050" dirty="0">
                <a:solidFill>
                  <a:srgbClr val="859900"/>
                </a:solidFill>
                <a:effectLst/>
              </a:rPr>
              <a:t>end</a:t>
            </a:r>
            <a:r>
              <a:rPr lang="en-US" sz="1050" dirty="0">
                <a:solidFill>
                  <a:srgbClr val="FDF6E3"/>
                </a:solidFill>
                <a:effectLst/>
              </a:rPr>
              <a:t> </a:t>
            </a:r>
            <a:r>
              <a:rPr lang="en-US" sz="1050" dirty="0">
                <a:solidFill>
                  <a:srgbClr val="859900"/>
                </a:solidFill>
                <a:effectLst/>
              </a:rPr>
              <a:t>as</a:t>
            </a:r>
            <a:r>
              <a:rPr lang="en-US" sz="1050" dirty="0">
                <a:effectLst/>
              </a:rPr>
              <a:t> result , </a:t>
            </a:r>
            <a:r>
              <a:rPr lang="en-US" sz="1050" dirty="0" err="1">
                <a:effectLst/>
              </a:rPr>
              <a:t>p.eyes</a:t>
            </a:r>
            <a:endParaRPr lang="en-US" sz="1050" dirty="0">
              <a:effectLst/>
            </a:endParaRPr>
          </a:p>
          <a:p>
            <a:pPr marL="0" indent="0">
              <a:buNone/>
            </a:pPr>
            <a:r>
              <a:rPr lang="en-US" sz="1050" b="1" dirty="0">
                <a:effectLst/>
              </a:rPr>
              <a:t>Note: </a:t>
            </a:r>
            <a:r>
              <a:rPr lang="en-US" sz="1050" dirty="0">
                <a:effectLst/>
              </a:rPr>
              <a:t>The results of a CASE expression can be used to set properties on a node or relationship.</a:t>
            </a:r>
          </a:p>
          <a:p>
            <a:pPr marL="0" indent="0">
              <a:buNone/>
            </a:pPr>
            <a:endParaRPr lang="en-US" sz="1300" dirty="0"/>
          </a:p>
        </p:txBody>
      </p:sp>
    </p:spTree>
    <p:extLst>
      <p:ext uri="{BB962C8B-B14F-4D97-AF65-F5344CB8AC3E}">
        <p14:creationId xmlns:p14="http://schemas.microsoft.com/office/powerpoint/2010/main" val="56491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83FC-5EA3-B1BC-0B05-8C3C92DB596D}"/>
              </a:ext>
            </a:extLst>
          </p:cNvPr>
          <p:cNvSpPr>
            <a:spLocks noGrp="1"/>
          </p:cNvSpPr>
          <p:nvPr>
            <p:ph type="title"/>
          </p:nvPr>
        </p:nvSpPr>
        <p:spPr>
          <a:xfrm>
            <a:off x="703977" y="2663708"/>
            <a:ext cx="10515600" cy="1325563"/>
          </a:xfrm>
        </p:spPr>
        <p:txBody>
          <a:bodyPr>
            <a:normAutofit/>
          </a:bodyPr>
          <a:lstStyle/>
          <a:p>
            <a:pPr algn="ctr"/>
            <a:r>
              <a:rPr lang="en-US" sz="6000" b="1" dirty="0">
                <a:latin typeface="Times New Roman" panose="02020603050405020304" pitchFamily="18" charset="0"/>
                <a:cs typeface="Times New Roman" panose="02020603050405020304" pitchFamily="18" charset="0"/>
              </a:rPr>
              <a:t>Graph Data Modeling</a:t>
            </a:r>
          </a:p>
        </p:txBody>
      </p:sp>
    </p:spTree>
    <p:extLst>
      <p:ext uri="{BB962C8B-B14F-4D97-AF65-F5344CB8AC3E}">
        <p14:creationId xmlns:p14="http://schemas.microsoft.com/office/powerpoint/2010/main" val="1087410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0C2E-6C6E-7E63-D557-6D2E53E3E6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Graph Data Modeling </a:t>
            </a:r>
          </a:p>
        </p:txBody>
      </p:sp>
      <p:sp>
        <p:nvSpPr>
          <p:cNvPr id="3" name="Content Placeholder 2">
            <a:extLst>
              <a:ext uri="{FF2B5EF4-FFF2-40B4-BE49-F238E27FC236}">
                <a16:creationId xmlns:a16="http://schemas.microsoft.com/office/drawing/2014/main" id="{2543689D-E556-4386-7E76-E40AD3FAE18C}"/>
              </a:ext>
            </a:extLst>
          </p:cNvPr>
          <p:cNvSpPr>
            <a:spLocks noGrp="1"/>
          </p:cNvSpPr>
          <p:nvPr>
            <p:ph idx="1"/>
          </p:nvPr>
        </p:nvSpPr>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Graph data modeling is the process in which a user describes an arbitrary domain as a connected graph of nodes and relationships with properties and labels. A Neo4j graph data model is designed to answer questions in the form of Cypher queries and solve business and technical problems by organizing a data structure for the graph database.</a:t>
            </a:r>
          </a:p>
          <a:p>
            <a:pPr marL="0" indent="0" algn="ctr">
              <a:buNone/>
            </a:pPr>
            <a:r>
              <a:rPr lang="en-US" sz="1600" b="1" i="0" dirty="0">
                <a:solidFill>
                  <a:srgbClr val="002060"/>
                </a:solidFill>
                <a:effectLst/>
                <a:latin typeface="Times New Roman" panose="02020603050405020304" pitchFamily="18" charset="0"/>
                <a:cs typeface="Times New Roman" panose="02020603050405020304" pitchFamily="18" charset="0"/>
              </a:rPr>
              <a:t>Graph Data Model = Whiteboard-Friendly</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Instead of modifying the data model to fit a normalized table structure, the graph data model stays exactly as it was drawn on the whiteboard. </a:t>
            </a:r>
          </a:p>
          <a:p>
            <a:pPr marL="0" indent="0">
              <a:buNone/>
            </a:pPr>
            <a:r>
              <a:rPr lang="en-US" sz="1600" dirty="0">
                <a:effectLst/>
                <a:latin typeface="Times New Roman" panose="02020603050405020304" pitchFamily="18" charset="0"/>
                <a:cs typeface="Times New Roman" panose="02020603050405020304" pitchFamily="18" charset="0"/>
              </a:rPr>
              <a:t>This is where the graph data model gets its name for being whiteboard-friendly.</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Nodes represent objects (noun)</a:t>
            </a:r>
          </a:p>
          <a:p>
            <a:pPr marL="0" indent="0">
              <a:buNone/>
            </a:pPr>
            <a:r>
              <a:rPr lang="en-US" sz="1600" dirty="0">
                <a:latin typeface="Times New Roman" panose="02020603050405020304" pitchFamily="18" charset="0"/>
                <a:cs typeface="Times New Roman" panose="02020603050405020304" pitchFamily="18" charset="0"/>
              </a:rPr>
              <a:t>Nodes can have properties(name/value pairs)</a:t>
            </a:r>
          </a:p>
          <a:p>
            <a:pPr marL="0" indent="0">
              <a:buNone/>
            </a:pPr>
            <a:r>
              <a:rPr lang="en-US" sz="1600" dirty="0">
                <a:latin typeface="Times New Roman" panose="02020603050405020304" pitchFamily="18" charset="0"/>
                <a:cs typeface="Times New Roman" panose="02020603050405020304" pitchFamily="18" charset="0"/>
              </a:rPr>
              <a:t>Relationships connect nodes and represent actions(verbs)</a:t>
            </a:r>
          </a:p>
          <a:p>
            <a:pPr marL="0" indent="0">
              <a:buNone/>
            </a:pPr>
            <a:r>
              <a:rPr lang="en-US" sz="1600" dirty="0">
                <a:latin typeface="Times New Roman" panose="02020603050405020304" pitchFamily="18" charset="0"/>
                <a:cs typeface="Times New Roman" panose="02020603050405020304" pitchFamily="18" charset="0"/>
              </a:rPr>
              <a:t>Relationships are directional</a:t>
            </a:r>
          </a:p>
          <a:p>
            <a:pPr marL="0" indent="0">
              <a:buNone/>
            </a:pPr>
            <a:r>
              <a:rPr lang="en-US" sz="1600" dirty="0">
                <a:latin typeface="Times New Roman" panose="02020603050405020304" pitchFamily="18" charset="0"/>
                <a:cs typeface="Times New Roman" panose="02020603050405020304" pitchFamily="18" charset="0"/>
              </a:rPr>
              <a:t>Relationships can have properties(name/value pairs)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658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529E-E090-9A4F-081A-C8C4DCF01B71}"/>
              </a:ext>
            </a:extLst>
          </p:cNvPr>
          <p:cNvSpPr>
            <a:spLocks noGrp="1"/>
          </p:cNvSpPr>
          <p:nvPr>
            <p:ph type="title"/>
          </p:nvPr>
        </p:nvSpPr>
        <p:spPr/>
        <p:txBody>
          <a:bodyPr>
            <a:normAutofit fontScale="90000"/>
          </a:bodyPr>
          <a:lstStyle/>
          <a:p>
            <a:br>
              <a:rPr lang="en-US"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br>
            <a:r>
              <a:rPr lang="en-US" b="1" i="0" u="none" strike="noStrike" dirty="0">
                <a:effectLst/>
                <a:latin typeface="Times New Roman" panose="02020603050405020304" pitchFamily="18" charset="0"/>
                <a:cs typeface="Times New Roman" panose="02020603050405020304" pitchFamily="18" charset="0"/>
              </a:rPr>
              <a:t>Graph Data Modeling (2)</a:t>
            </a:r>
            <a:br>
              <a:rPr lang="en-US" b="1" i="0" dirty="0">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A0BE16-F643-E455-CB79-4649C0B696F0}"/>
              </a:ext>
            </a:extLst>
          </p:cNvPr>
          <p:cNvSpPr>
            <a:spLocks noGrp="1"/>
          </p:cNvSpPr>
          <p:nvPr>
            <p:ph idx="1"/>
          </p:nvPr>
        </p:nvSpPr>
        <p:spPr>
          <a:xfrm>
            <a:off x="838200" y="1825625"/>
            <a:ext cx="10515600" cy="4952680"/>
          </a:xfrm>
        </p:spPr>
        <p:txBody>
          <a:bodyPr>
            <a:noAutofit/>
          </a:bodyPr>
          <a:lstStyle/>
          <a:p>
            <a:r>
              <a:rPr lang="en-US" sz="1400" b="0" i="0" dirty="0">
                <a:effectLst/>
                <a:latin typeface="Times New Roman" panose="02020603050405020304" pitchFamily="18" charset="0"/>
                <a:cs typeface="Times New Roman" panose="02020603050405020304" pitchFamily="18" charset="0"/>
              </a:rPr>
              <a:t>You can often find nodes for the graph model by identifying </a:t>
            </a:r>
            <a:r>
              <a:rPr lang="en-US" sz="1400" b="1" i="0" u="sng" dirty="0">
                <a:effectLst/>
                <a:latin typeface="Times New Roman" panose="02020603050405020304" pitchFamily="18" charset="0"/>
                <a:cs typeface="Times New Roman" panose="02020603050405020304" pitchFamily="18" charset="0"/>
              </a:rPr>
              <a:t>nouns</a:t>
            </a:r>
            <a:r>
              <a:rPr lang="en-US" sz="1400" b="0" i="0" dirty="0">
                <a:effectLst/>
                <a:latin typeface="Times New Roman" panose="02020603050405020304" pitchFamily="18" charset="0"/>
                <a:cs typeface="Times New Roman" panose="02020603050405020304" pitchFamily="18" charset="0"/>
              </a:rPr>
              <a:t> in your domain. </a:t>
            </a:r>
          </a:p>
          <a:p>
            <a:pPr lvl="1"/>
            <a:r>
              <a:rPr lang="en-US" sz="1400" dirty="0">
                <a:latin typeface="Times New Roman" panose="02020603050405020304" pitchFamily="18" charset="0"/>
                <a:cs typeface="Times New Roman" panose="02020603050405020304" pitchFamily="18" charset="0"/>
              </a:rPr>
              <a:t>e.g. </a:t>
            </a:r>
            <a:r>
              <a:rPr lang="en-US" sz="1400" b="0" i="0" dirty="0">
                <a:effectLst/>
                <a:latin typeface="Times New Roman" panose="02020603050405020304" pitchFamily="18" charset="0"/>
                <a:cs typeface="Times New Roman" panose="02020603050405020304" pitchFamily="18" charset="0"/>
              </a:rPr>
              <a:t>Entities such as a car, a person, a customer, a company, an asset, and others similar can be defined as nodes for a good starting point.</a:t>
            </a:r>
          </a:p>
          <a:p>
            <a:r>
              <a:rPr lang="en-US" sz="1400" dirty="0">
                <a:latin typeface="Times New Roman" panose="02020603050405020304" pitchFamily="18" charset="0"/>
                <a:cs typeface="Times New Roman" panose="02020603050405020304" pitchFamily="18" charset="0"/>
              </a:rPr>
              <a:t>We can identify nodes as entities with a unique conceptual identity.</a:t>
            </a:r>
          </a:p>
          <a:p>
            <a:r>
              <a:rPr lang="en-US" sz="1400" b="0" i="0" dirty="0">
                <a:effectLst/>
                <a:latin typeface="Times New Roman" panose="02020603050405020304" pitchFamily="18" charset="0"/>
                <a:cs typeface="Times New Roman" panose="02020603050405020304" pitchFamily="18" charset="0"/>
              </a:rPr>
              <a:t>A label is a named graph construct that is used to </a:t>
            </a:r>
            <a:r>
              <a:rPr lang="en-US" sz="1400" b="1" i="0" dirty="0">
                <a:effectLst/>
                <a:latin typeface="Times New Roman" panose="02020603050405020304" pitchFamily="18" charset="0"/>
                <a:cs typeface="Times New Roman" panose="02020603050405020304" pitchFamily="18" charset="0"/>
              </a:rPr>
              <a:t>group</a:t>
            </a:r>
            <a:r>
              <a:rPr lang="en-US" sz="1400" b="0" i="0" dirty="0">
                <a:effectLst/>
                <a:latin typeface="Times New Roman" panose="02020603050405020304" pitchFamily="18" charset="0"/>
                <a:cs typeface="Times New Roman" panose="02020603050405020304" pitchFamily="18" charset="0"/>
              </a:rPr>
              <a:t> nodes into </a:t>
            </a:r>
            <a:r>
              <a:rPr lang="en-US" sz="1400" b="1" i="0" dirty="0">
                <a:effectLst/>
                <a:latin typeface="Times New Roman" panose="02020603050405020304" pitchFamily="18" charset="0"/>
                <a:cs typeface="Times New Roman" panose="02020603050405020304" pitchFamily="18" charset="0"/>
              </a:rPr>
              <a:t>sets</a:t>
            </a:r>
            <a:r>
              <a:rPr lang="en-US" sz="1400" b="0" i="0" dirty="0">
                <a:effectLst/>
                <a:latin typeface="Times New Roman" panose="02020603050405020304" pitchFamily="18" charset="0"/>
                <a:cs typeface="Times New Roman" panose="02020603050405020304" pitchFamily="18" charset="0"/>
              </a:rPr>
              <a:t>. Many database queries can work with these sets instead of the whole graph, making queries easier to write and more efficient. </a:t>
            </a:r>
          </a:p>
          <a:p>
            <a:r>
              <a:rPr lang="en-US" sz="1400" b="0" i="0" dirty="0">
                <a:effectLst/>
                <a:latin typeface="Times New Roman" panose="02020603050405020304" pitchFamily="18" charset="0"/>
                <a:cs typeface="Times New Roman" panose="02020603050405020304" pitchFamily="18" charset="0"/>
              </a:rPr>
              <a:t>A node may be labeled with any number of labels, including none, making labels an optional addition to the graph.</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You</a:t>
            </a:r>
            <a:r>
              <a:rPr lang="en-US" sz="1400" b="0" i="0" dirty="0">
                <a:effectLst/>
                <a:latin typeface="Times New Roman" panose="02020603050405020304" pitchFamily="18" charset="0"/>
                <a:cs typeface="Times New Roman" panose="02020603050405020304" pitchFamily="18" charset="0"/>
              </a:rPr>
              <a:t> can identify labels by </a:t>
            </a:r>
            <a:r>
              <a:rPr lang="en-US" sz="1400" b="1" i="0" u="sng" dirty="0">
                <a:effectLst/>
                <a:latin typeface="Times New Roman" panose="02020603050405020304" pitchFamily="18" charset="0"/>
                <a:cs typeface="Times New Roman" panose="02020603050405020304" pitchFamily="18" charset="0"/>
              </a:rPr>
              <a:t>generic nouns </a:t>
            </a:r>
            <a:r>
              <a:rPr lang="en-US" sz="1400" b="0" i="0" dirty="0">
                <a:effectLst/>
                <a:latin typeface="Times New Roman" panose="02020603050405020304" pitchFamily="18" charset="0"/>
                <a:cs typeface="Times New Roman" panose="02020603050405020304" pitchFamily="18" charset="0"/>
              </a:rPr>
              <a:t>or groups of persons, places, or things. </a:t>
            </a:r>
          </a:p>
          <a:p>
            <a:pPr lvl="1"/>
            <a:r>
              <a:rPr lang="en-US" sz="1400" dirty="0">
                <a:latin typeface="Times New Roman" panose="02020603050405020304" pitchFamily="18" charset="0"/>
                <a:cs typeface="Times New Roman" panose="02020603050405020304" pitchFamily="18" charset="0"/>
              </a:rPr>
              <a:t>E.g. </a:t>
            </a:r>
            <a:r>
              <a:rPr lang="en-US" sz="1400" i="0" dirty="0">
                <a:effectLst/>
                <a:latin typeface="Times New Roman" panose="02020603050405020304" pitchFamily="18" charset="0"/>
                <a:cs typeface="Times New Roman" panose="02020603050405020304" pitchFamily="18" charset="0"/>
              </a:rPr>
              <a:t>General nouns </a:t>
            </a:r>
            <a:r>
              <a:rPr lang="en-US" sz="1400" b="0" i="0" dirty="0">
                <a:effectLst/>
                <a:latin typeface="Times New Roman" panose="02020603050405020304" pitchFamily="18" charset="0"/>
                <a:cs typeface="Times New Roman" panose="02020603050405020304" pitchFamily="18" charset="0"/>
              </a:rPr>
              <a:t>that fit groups of items such as Vehicle, Person, Customer, Company, Asset, and similar terms can be used as labels in your graph.</a:t>
            </a:r>
          </a:p>
          <a:p>
            <a:r>
              <a:rPr lang="en-US" sz="1400" dirty="0">
                <a:latin typeface="Times New Roman" panose="02020603050405020304" pitchFamily="18" charset="0"/>
                <a:cs typeface="Times New Roman" panose="02020603050405020304" pitchFamily="18" charset="0"/>
              </a:rPr>
              <a:t>A relationship connects two nodes and allows us to find related nodes of data. It has a source node and a target node that shows the direction of the arrow.</a:t>
            </a:r>
          </a:p>
          <a:p>
            <a:r>
              <a:rPr lang="en-US" sz="1400" dirty="0">
                <a:latin typeface="Times New Roman" panose="02020603050405020304" pitchFamily="18" charset="0"/>
                <a:cs typeface="Times New Roman" panose="02020603050405020304" pitchFamily="18" charset="0"/>
              </a:rPr>
              <a:t>The one core, consistent rule in a graph database is "</a:t>
            </a:r>
            <a:r>
              <a:rPr lang="en-US" sz="1400" b="1" dirty="0">
                <a:latin typeface="Times New Roman" panose="02020603050405020304" pitchFamily="18" charset="0"/>
                <a:cs typeface="Times New Roman" panose="02020603050405020304" pitchFamily="18" charset="0"/>
              </a:rPr>
              <a:t>No broken links</a:t>
            </a:r>
            <a:r>
              <a:rPr lang="en-US" sz="1400" dirty="0">
                <a:latin typeface="Times New Roman" panose="02020603050405020304" pitchFamily="18" charset="0"/>
                <a:cs typeface="Times New Roman" panose="02020603050405020304" pitchFamily="18" charset="0"/>
              </a:rPr>
              <a:t>", ensuring that an existing relationship will never point to a non-existing endpoint. Since a relationship always has a start and end node, you cannot delete a node without also deleting its associated relationships.</a:t>
            </a:r>
          </a:p>
          <a:p>
            <a:r>
              <a:rPr lang="en-US" sz="1400" dirty="0">
                <a:latin typeface="Times New Roman" panose="02020603050405020304" pitchFamily="18" charset="0"/>
                <a:cs typeface="Times New Roman" panose="02020603050405020304" pitchFamily="18" charset="0"/>
              </a:rPr>
              <a:t> you can often find relationships for the graph model by identifying </a:t>
            </a:r>
            <a:r>
              <a:rPr lang="en-US" sz="1400" b="1" dirty="0">
                <a:latin typeface="Times New Roman" panose="02020603050405020304" pitchFamily="18" charset="0"/>
                <a:cs typeface="Times New Roman" panose="02020603050405020304" pitchFamily="18" charset="0"/>
              </a:rPr>
              <a:t>actions or verbs </a:t>
            </a:r>
            <a:r>
              <a:rPr lang="en-US" sz="1400" dirty="0">
                <a:latin typeface="Times New Roman" panose="02020603050405020304" pitchFamily="18" charset="0"/>
                <a:cs typeface="Times New Roman" panose="02020603050405020304" pitchFamily="18" charset="0"/>
              </a:rPr>
              <a:t>in your domain. </a:t>
            </a:r>
          </a:p>
          <a:p>
            <a:pPr lvl="1"/>
            <a:r>
              <a:rPr lang="en-US" sz="1400" dirty="0">
                <a:latin typeface="Times New Roman" panose="02020603050405020304" pitchFamily="18" charset="0"/>
                <a:cs typeface="Times New Roman" panose="02020603050405020304" pitchFamily="18" charset="0"/>
              </a:rPr>
              <a:t>e.g. Actions such as DRIVES, HAS_READ, MANAGES, ACTED_IN, and others similar can be defined as different types of relationships to exist between nodes.</a:t>
            </a:r>
          </a:p>
        </p:txBody>
      </p:sp>
    </p:spTree>
    <p:extLst>
      <p:ext uri="{BB962C8B-B14F-4D97-AF65-F5344CB8AC3E}">
        <p14:creationId xmlns:p14="http://schemas.microsoft.com/office/powerpoint/2010/main" val="204034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AEC0-7F09-9C50-48BD-39172BFDB02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Graph Data Modeling (3)</a:t>
            </a:r>
            <a:br>
              <a:rPr lang="en-US"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Matrix</a:t>
            </a:r>
            <a:r>
              <a:rPr lang="en-US" sz="2000" dirty="0">
                <a:latin typeface="Times New Roman" panose="02020603050405020304" pitchFamily="18" charset="0"/>
                <a:cs typeface="Times New Roman" panose="02020603050405020304" pitchFamily="18" charset="0"/>
              </a:rPr>
              <a:t> whiteboard model</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EC0816B-D56B-7A30-5897-18663A16FD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084" y="1616540"/>
            <a:ext cx="4075151" cy="2354531"/>
          </a:xfrm>
        </p:spPr>
      </p:pic>
      <p:pic>
        <p:nvPicPr>
          <p:cNvPr id="11" name="Picture 10">
            <a:extLst>
              <a:ext uri="{FF2B5EF4-FFF2-40B4-BE49-F238E27FC236}">
                <a16:creationId xmlns:a16="http://schemas.microsoft.com/office/drawing/2014/main" id="{21BAD05F-AB27-2EFA-71C3-5486DF12B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80" y="4217386"/>
            <a:ext cx="4650346" cy="2354531"/>
          </a:xfrm>
          <a:prstGeom prst="rect">
            <a:avLst/>
          </a:prstGeom>
        </p:spPr>
      </p:pic>
      <p:pic>
        <p:nvPicPr>
          <p:cNvPr id="13" name="Picture 12">
            <a:extLst>
              <a:ext uri="{FF2B5EF4-FFF2-40B4-BE49-F238E27FC236}">
                <a16:creationId xmlns:a16="http://schemas.microsoft.com/office/drawing/2014/main" id="{ACC62D17-80FC-31A8-A81E-5887A04C09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725" y="1616540"/>
            <a:ext cx="4138500" cy="2221229"/>
          </a:xfrm>
          <a:prstGeom prst="rect">
            <a:avLst/>
          </a:prstGeom>
        </p:spPr>
      </p:pic>
      <p:pic>
        <p:nvPicPr>
          <p:cNvPr id="15" name="Picture 14">
            <a:extLst>
              <a:ext uri="{FF2B5EF4-FFF2-40B4-BE49-F238E27FC236}">
                <a16:creationId xmlns:a16="http://schemas.microsoft.com/office/drawing/2014/main" id="{1A2D59CB-1B73-C0D9-5BBC-433C37224B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4723" y="3971071"/>
            <a:ext cx="4862452" cy="2364464"/>
          </a:xfrm>
          <a:prstGeom prst="rect">
            <a:avLst/>
          </a:prstGeom>
        </p:spPr>
      </p:pic>
      <p:sp>
        <p:nvSpPr>
          <p:cNvPr id="16" name="Arrow: Right 15">
            <a:extLst>
              <a:ext uri="{FF2B5EF4-FFF2-40B4-BE49-F238E27FC236}">
                <a16:creationId xmlns:a16="http://schemas.microsoft.com/office/drawing/2014/main" id="{CC35A290-5ACF-311B-EA68-1CED8DF6C0D8}"/>
              </a:ext>
            </a:extLst>
          </p:cNvPr>
          <p:cNvSpPr/>
          <p:nvPr/>
        </p:nvSpPr>
        <p:spPr>
          <a:xfrm>
            <a:off x="5373222" y="2558642"/>
            <a:ext cx="616518" cy="42783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Arrow: Left 16">
            <a:extLst>
              <a:ext uri="{FF2B5EF4-FFF2-40B4-BE49-F238E27FC236}">
                <a16:creationId xmlns:a16="http://schemas.microsoft.com/office/drawing/2014/main" id="{C76B9E30-DD2F-6A7E-D584-DB15E32D2A01}"/>
              </a:ext>
            </a:extLst>
          </p:cNvPr>
          <p:cNvSpPr/>
          <p:nvPr/>
        </p:nvSpPr>
        <p:spPr>
          <a:xfrm>
            <a:off x="5373222" y="4991450"/>
            <a:ext cx="616518" cy="427839"/>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403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606B-1FED-4796-0472-06620A9688C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Query</a:t>
            </a:r>
          </a:p>
        </p:txBody>
      </p:sp>
      <p:sp>
        <p:nvSpPr>
          <p:cNvPr id="3" name="Content Placeholder 2">
            <a:extLst>
              <a:ext uri="{FF2B5EF4-FFF2-40B4-BE49-F238E27FC236}">
                <a16:creationId xmlns:a16="http://schemas.microsoft.com/office/drawing/2014/main" id="{4A922901-F3DD-11F3-4851-27410976FEDD}"/>
              </a:ext>
            </a:extLst>
          </p:cNvPr>
          <p:cNvSpPr>
            <a:spLocks noGrp="1"/>
          </p:cNvSpPr>
          <p:nvPr>
            <p:ph idx="1"/>
          </p:nvPr>
        </p:nvSpPr>
        <p:spPr/>
        <p:txBody>
          <a:bodyPr>
            <a:normAutofit/>
          </a:bodyPr>
          <a:lstStyle/>
          <a:p>
            <a:pPr marL="0" indent="0">
              <a:buNone/>
            </a:pPr>
            <a:r>
              <a:rPr lang="en-US" sz="1400" b="1" dirty="0">
                <a:solidFill>
                  <a:srgbClr val="333333"/>
                </a:solidFill>
                <a:latin typeface="Times New Roman" panose="02020603050405020304" pitchFamily="18" charset="0"/>
                <a:cs typeface="Times New Roman" panose="02020603050405020304" pitchFamily="18" charset="0"/>
              </a:rPr>
              <a:t>MERGE</a:t>
            </a:r>
          </a:p>
          <a:p>
            <a:pPr marL="0" indent="0">
              <a:buNone/>
            </a:pPr>
            <a:r>
              <a:rPr lang="en-US" sz="1400" dirty="0">
                <a:effectLst/>
                <a:latin typeface="Times New Roman" panose="02020603050405020304" pitchFamily="18" charset="0"/>
                <a:cs typeface="Times New Roman" panose="02020603050405020304" pitchFamily="18" charset="0"/>
              </a:rPr>
              <a:t>A tricky aspect of the combination of MATCH and CREATE is that you get </a:t>
            </a:r>
            <a:r>
              <a:rPr lang="en-US" sz="1400" i="1" dirty="0">
                <a:effectLst/>
                <a:latin typeface="Times New Roman" panose="02020603050405020304" pitchFamily="18" charset="0"/>
                <a:cs typeface="Times New Roman" panose="02020603050405020304" pitchFamily="18" charset="0"/>
              </a:rPr>
              <a:t>one row per matched pattern</a:t>
            </a:r>
            <a:r>
              <a:rPr lang="en-US" sz="1400" dirty="0">
                <a:effectLst/>
                <a:latin typeface="Times New Roman" panose="02020603050405020304" pitchFamily="18" charset="0"/>
                <a:cs typeface="Times New Roman" panose="02020603050405020304" pitchFamily="18" charset="0"/>
              </a:rPr>
              <a:t>. This causes subsequent CREATE statements to be executed once for each row. In many cases, this is what you want. If that’s not intended, move the CREATE statement before the MATCH, or change the cardinality of the query with means discussed later or use the </a:t>
            </a:r>
            <a:r>
              <a:rPr lang="en-US" sz="1400" i="1" dirty="0">
                <a:effectLst/>
                <a:latin typeface="Times New Roman" panose="02020603050405020304" pitchFamily="18" charset="0"/>
                <a:cs typeface="Times New Roman" panose="02020603050405020304" pitchFamily="18" charset="0"/>
              </a:rPr>
              <a:t>get or create</a:t>
            </a:r>
            <a:r>
              <a:rPr lang="en-US" sz="1400" dirty="0">
                <a:effectLst/>
                <a:latin typeface="Times New Roman" panose="02020603050405020304" pitchFamily="18" charset="0"/>
                <a:cs typeface="Times New Roman" panose="02020603050405020304" pitchFamily="18" charset="0"/>
              </a:rPr>
              <a:t> semantics of the next clause: MERGE.</a:t>
            </a:r>
            <a:endParaRPr lang="en-US" sz="140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140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A MERGE clause without any previously assigned variables in it either matches the full pattern or creates the full pattern. It never produces a partial mix of matching and creating within a pattern.</a:t>
            </a:r>
          </a:p>
          <a:p>
            <a:pPr marL="0" indent="0">
              <a:buNone/>
            </a:pPr>
            <a:r>
              <a:rPr lang="en-US" sz="1400" dirty="0">
                <a:effectLst/>
                <a:latin typeface="Times New Roman" panose="02020603050405020304" pitchFamily="18" charset="0"/>
                <a:cs typeface="Times New Roman" panose="02020603050405020304" pitchFamily="18" charset="0"/>
              </a:rPr>
              <a:t>So foremost MERGE makes sure that </a:t>
            </a:r>
            <a:r>
              <a:rPr lang="en-US" sz="1400" b="1" dirty="0">
                <a:effectLst/>
                <a:latin typeface="Times New Roman" panose="02020603050405020304" pitchFamily="18" charset="0"/>
                <a:cs typeface="Times New Roman" panose="02020603050405020304" pitchFamily="18" charset="0"/>
              </a:rPr>
              <a:t>you can’t create duplicate information or structures</a:t>
            </a:r>
            <a:r>
              <a:rPr lang="en-US" sz="1400" dirty="0">
                <a:effectLst/>
                <a:latin typeface="Times New Roman" panose="02020603050405020304" pitchFamily="18" charset="0"/>
                <a:cs typeface="Times New Roman" panose="02020603050405020304" pitchFamily="18" charset="0"/>
              </a:rPr>
              <a:t>, but it comes with </a:t>
            </a:r>
            <a:r>
              <a:rPr lang="en-US" sz="1400" b="1" dirty="0">
                <a:effectLst/>
                <a:latin typeface="Times New Roman" panose="02020603050405020304" pitchFamily="18" charset="0"/>
                <a:cs typeface="Times New Roman" panose="02020603050405020304" pitchFamily="18" charset="0"/>
              </a:rPr>
              <a:t>the cost of needing to check for existing matches first</a:t>
            </a:r>
            <a:r>
              <a:rPr lang="en-US" sz="1400" dirty="0">
                <a:effectLst/>
                <a:latin typeface="Times New Roman" panose="02020603050405020304" pitchFamily="18" charset="0"/>
                <a:cs typeface="Times New Roman" panose="02020603050405020304" pitchFamily="18" charset="0"/>
              </a:rPr>
              <a:t>. </a:t>
            </a:r>
          </a:p>
          <a:p>
            <a:pPr marL="0" indent="0">
              <a:buNone/>
            </a:pPr>
            <a:r>
              <a:rPr lang="en-US" sz="1400" dirty="0">
                <a:effectLst/>
                <a:latin typeface="Times New Roman" panose="02020603050405020304" pitchFamily="18" charset="0"/>
                <a:cs typeface="Times New Roman" panose="02020603050405020304" pitchFamily="18" charset="0"/>
              </a:rPr>
              <a:t> Especially on large graphs, it can be costly to scan a large set of labeled nodes for a specific property.</a:t>
            </a:r>
          </a:p>
          <a:p>
            <a:pPr marL="0" marR="0" indent="0">
              <a:spcBef>
                <a:spcPts val="0"/>
              </a:spcBef>
              <a:spcAft>
                <a:spcPts val="0"/>
              </a:spcAft>
              <a:buNone/>
            </a:pPr>
            <a:r>
              <a:rPr lang="en-US" sz="1400" dirty="0">
                <a:effectLst/>
                <a:latin typeface="Times New Roman" panose="02020603050405020304" pitchFamily="18" charset="0"/>
                <a:cs typeface="Times New Roman" panose="02020603050405020304" pitchFamily="18" charset="0"/>
              </a:rPr>
              <a:t>You can </a:t>
            </a:r>
            <a:r>
              <a:rPr lang="en-US" sz="1400" b="1" dirty="0">
                <a:effectLst/>
                <a:latin typeface="Times New Roman" panose="02020603050405020304" pitchFamily="18" charset="0"/>
                <a:cs typeface="Times New Roman" panose="02020603050405020304" pitchFamily="18" charset="0"/>
              </a:rPr>
              <a:t>alleviate some of that</a:t>
            </a:r>
            <a:r>
              <a:rPr lang="en-US" sz="1400" dirty="0">
                <a:effectLst/>
                <a:latin typeface="Times New Roman" panose="02020603050405020304" pitchFamily="18" charset="0"/>
                <a:cs typeface="Times New Roman" panose="02020603050405020304" pitchFamily="18" charset="0"/>
              </a:rPr>
              <a:t> by creating supporting </a:t>
            </a:r>
            <a:r>
              <a:rPr lang="en-US" sz="1400" b="1" dirty="0">
                <a:effectLst/>
                <a:latin typeface="Times New Roman" panose="02020603050405020304" pitchFamily="18" charset="0"/>
                <a:cs typeface="Times New Roman" panose="02020603050405020304" pitchFamily="18" charset="0"/>
              </a:rPr>
              <a:t>indexes</a:t>
            </a:r>
            <a:r>
              <a:rPr lang="en-US" sz="1400" dirty="0">
                <a:effectLst/>
                <a:latin typeface="Times New Roman" panose="02020603050405020304" pitchFamily="18" charset="0"/>
                <a:cs typeface="Times New Roman" panose="02020603050405020304" pitchFamily="18" charset="0"/>
              </a:rPr>
              <a:t> or </a:t>
            </a:r>
            <a:r>
              <a:rPr lang="en-US" sz="1400" b="1" dirty="0">
                <a:effectLst/>
                <a:latin typeface="Times New Roman" panose="02020603050405020304" pitchFamily="18" charset="0"/>
                <a:cs typeface="Times New Roman" panose="02020603050405020304" pitchFamily="18" charset="0"/>
              </a:rPr>
              <a:t>constraints</a:t>
            </a:r>
            <a:r>
              <a:rPr lang="en-US" sz="1400" dirty="0">
                <a:effectLst/>
                <a:latin typeface="Times New Roman" panose="02020603050405020304" pitchFamily="18" charset="0"/>
                <a:cs typeface="Times New Roman" panose="02020603050405020304" pitchFamily="18" charset="0"/>
              </a:rPr>
              <a:t>, which are discussed in the upcoming sections. But it’s still not for free, so whenever you’re sure to not create duplicate data use CREATE over MERGE.</a:t>
            </a:r>
          </a:p>
          <a:p>
            <a:pPr marL="0" marR="0" indent="0">
              <a:spcBef>
                <a:spcPts val="0"/>
              </a:spcBef>
              <a:spcAft>
                <a:spcPts val="0"/>
              </a:spcAft>
              <a:buNone/>
            </a:pPr>
            <a:r>
              <a:rPr lang="en-US" sz="1400" dirty="0">
                <a:effectLst/>
                <a:latin typeface="Times New Roman" panose="02020603050405020304" pitchFamily="18" charset="0"/>
                <a:cs typeface="Times New Roman" panose="02020603050405020304" pitchFamily="18" charset="0"/>
              </a:rPr>
              <a:t>MERGE can also assert that a </a:t>
            </a:r>
            <a:r>
              <a:rPr lang="en-US" sz="1400" b="1" dirty="0">
                <a:effectLst/>
                <a:latin typeface="Times New Roman" panose="02020603050405020304" pitchFamily="18" charset="0"/>
                <a:cs typeface="Times New Roman" panose="02020603050405020304" pitchFamily="18" charset="0"/>
              </a:rPr>
              <a:t>relationship</a:t>
            </a:r>
            <a:r>
              <a:rPr lang="en-US" sz="1400" dirty="0">
                <a:effectLst/>
                <a:latin typeface="Times New Roman" panose="02020603050405020304" pitchFamily="18" charset="0"/>
                <a:cs typeface="Times New Roman" panose="02020603050405020304" pitchFamily="18" charset="0"/>
              </a:rPr>
              <a:t> is only created once.</a:t>
            </a:r>
          </a:p>
          <a:p>
            <a:pPr marL="0" marR="0" indent="0">
              <a:spcBef>
                <a:spcPts val="0"/>
              </a:spcBef>
              <a:spcAft>
                <a:spcPts val="0"/>
              </a:spcAft>
              <a:buNone/>
            </a:pPr>
            <a:endParaRPr lang="en-US" sz="1400" dirty="0">
              <a:effectLst/>
              <a:latin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400" b="1" dirty="0">
                <a:effectLst/>
                <a:latin typeface="Times New Roman" panose="02020603050405020304" pitchFamily="18" charset="0"/>
                <a:cs typeface="Times New Roman" panose="02020603050405020304" pitchFamily="18" charset="0"/>
              </a:rPr>
              <a:t>MERGE</a:t>
            </a:r>
            <a:r>
              <a:rPr lang="en-US" sz="1400" dirty="0">
                <a:effectLst/>
                <a:latin typeface="Times New Roman" panose="02020603050405020304" pitchFamily="18" charset="0"/>
                <a:cs typeface="Times New Roman" panose="02020603050405020304" pitchFamily="18" charset="0"/>
              </a:rPr>
              <a:t> (</a:t>
            </a:r>
            <a:r>
              <a:rPr lang="en-US" sz="1400" b="1" dirty="0" err="1">
                <a:effectLst/>
                <a:latin typeface="Times New Roman" panose="02020603050405020304" pitchFamily="18" charset="0"/>
                <a:cs typeface="Times New Roman" panose="02020603050405020304" pitchFamily="18" charset="0"/>
              </a:rPr>
              <a:t>m</a:t>
            </a:r>
            <a:r>
              <a:rPr lang="en-US" sz="1400" dirty="0" err="1">
                <a:effectLst/>
                <a:latin typeface="Times New Roman" panose="02020603050405020304" pitchFamily="18" charset="0"/>
                <a:cs typeface="Times New Roman" panose="02020603050405020304" pitchFamily="18" charset="0"/>
              </a:rPr>
              <a:t>:Movie</a:t>
            </a:r>
            <a:r>
              <a:rPr lang="en-US" sz="1400" dirty="0">
                <a:effectLst/>
                <a:latin typeface="Times New Roman" panose="02020603050405020304" pitchFamily="18" charset="0"/>
                <a:cs typeface="Times New Roman" panose="02020603050405020304" pitchFamily="18" charset="0"/>
              </a:rPr>
              <a:t> {title: 'Cloud Atlas'})</a:t>
            </a:r>
          </a:p>
          <a:p>
            <a:pPr marL="0" marR="0" indent="0">
              <a:spcBef>
                <a:spcPts val="0"/>
              </a:spcBef>
              <a:spcAft>
                <a:spcPts val="0"/>
              </a:spcAft>
              <a:buNone/>
            </a:pPr>
            <a:r>
              <a:rPr lang="en-US" sz="1400" b="1" dirty="0">
                <a:effectLst/>
                <a:latin typeface="Times New Roman" panose="02020603050405020304" pitchFamily="18" charset="0"/>
                <a:cs typeface="Times New Roman" panose="02020603050405020304" pitchFamily="18" charset="0"/>
              </a:rPr>
              <a:t>ON CREATE SET </a:t>
            </a:r>
            <a:r>
              <a:rPr lang="en-US" sz="1400" b="1" dirty="0" err="1">
                <a:effectLst/>
                <a:latin typeface="Times New Roman" panose="02020603050405020304" pitchFamily="18" charset="0"/>
                <a:cs typeface="Times New Roman" panose="02020603050405020304" pitchFamily="18" charset="0"/>
              </a:rPr>
              <a:t>m</a:t>
            </a:r>
            <a:r>
              <a:rPr lang="en-US" sz="1400" dirty="0" err="1">
                <a:effectLst/>
                <a:latin typeface="Times New Roman" panose="02020603050405020304" pitchFamily="18" charset="0"/>
                <a:cs typeface="Times New Roman" panose="02020603050405020304" pitchFamily="18" charset="0"/>
              </a:rPr>
              <a:t>.released</a:t>
            </a:r>
            <a:r>
              <a:rPr lang="en-US" sz="1400" dirty="0">
                <a:effectLst/>
                <a:latin typeface="Times New Roman" panose="02020603050405020304" pitchFamily="18" charset="0"/>
                <a:cs typeface="Times New Roman" panose="02020603050405020304" pitchFamily="18" charset="0"/>
              </a:rPr>
              <a:t> = 2012</a:t>
            </a:r>
          </a:p>
          <a:p>
            <a:pPr marL="0" marR="0" indent="0">
              <a:spcBef>
                <a:spcPts val="0"/>
              </a:spcBef>
              <a:spcAft>
                <a:spcPts val="0"/>
              </a:spcAft>
              <a:buNone/>
            </a:pPr>
            <a:r>
              <a:rPr lang="en-US" sz="1400" dirty="0">
                <a:effectLst/>
                <a:latin typeface="Times New Roman" panose="02020603050405020304" pitchFamily="18" charset="0"/>
                <a:cs typeface="Times New Roman" panose="02020603050405020304" pitchFamily="18" charset="0"/>
              </a:rPr>
              <a:t>RETURN m</a:t>
            </a:r>
          </a:p>
          <a:p>
            <a:pPr marL="0" marR="0" indent="0">
              <a:spcBef>
                <a:spcPts val="0"/>
              </a:spcBef>
              <a:spcAft>
                <a:spcPts val="0"/>
              </a:spcAft>
              <a:buNone/>
            </a:pPr>
            <a:endParaRPr lang="en-US" sz="140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148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BA09-828C-5741-D37A-A204EC90B3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Filtering Results</a:t>
            </a:r>
          </a:p>
        </p:txBody>
      </p:sp>
      <p:sp>
        <p:nvSpPr>
          <p:cNvPr id="3" name="Content Placeholder 2">
            <a:extLst>
              <a:ext uri="{FF2B5EF4-FFF2-40B4-BE49-F238E27FC236}">
                <a16:creationId xmlns:a16="http://schemas.microsoft.com/office/drawing/2014/main" id="{3858217F-A748-6100-A000-79038BF41A4A}"/>
              </a:ext>
            </a:extLst>
          </p:cNvPr>
          <p:cNvSpPr>
            <a:spLocks noGrp="1"/>
          </p:cNvSpPr>
          <p:nvPr>
            <p:ph idx="1"/>
          </p:nvPr>
        </p:nvSpPr>
        <p:spPr/>
        <p:txBody>
          <a:bodyPr/>
          <a:lstStyle/>
          <a:p>
            <a:pPr marL="0" indent="0">
              <a:buNone/>
            </a:pPr>
            <a:r>
              <a:rPr lang="en-US" sz="1800" dirty="0">
                <a:effectLst/>
                <a:latin typeface="Times New Roman" panose="02020603050405020304" pitchFamily="18" charset="0"/>
                <a:cs typeface="Times New Roman" panose="02020603050405020304" pitchFamily="18" charset="0"/>
              </a:rPr>
              <a:t>So far you have matched patterns in the graph and always returned all results you found. Now let’s look into options for filtering the results and only return the subset of data that you are interested in. Those filter conditions are </a:t>
            </a:r>
            <a:r>
              <a:rPr lang="en-US" sz="1800" dirty="0">
                <a:latin typeface="Times New Roman" panose="02020603050405020304" pitchFamily="18" charset="0"/>
                <a:cs typeface="Times New Roman" panose="02020603050405020304" pitchFamily="18" charset="0"/>
              </a:rPr>
              <a:t>expressed using the WHERE clause.</a:t>
            </a:r>
          </a:p>
          <a:p>
            <a:pPr marL="0" indent="0">
              <a:buNone/>
            </a:pPr>
            <a:endParaRPr lang="fa-IR" sz="1800" dirty="0">
              <a:effectLst/>
              <a:latin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dirty="0">
                <a:effectLst/>
                <a:latin typeface="Times New Roman" panose="02020603050405020304" pitchFamily="18" charset="0"/>
                <a:cs typeface="Times New Roman" panose="02020603050405020304" pitchFamily="18" charset="0"/>
              </a:rPr>
              <a:t>Other options are </a:t>
            </a:r>
          </a:p>
          <a:p>
            <a:pPr rtl="0" fontAlgn="ctr">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numeric comparisons, </a:t>
            </a:r>
          </a:p>
          <a:p>
            <a:pPr rtl="0" fontAlgn="ctr">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matching regular expressions, </a:t>
            </a:r>
          </a:p>
          <a:p>
            <a:pPr rtl="0" fontAlgn="ctr">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and checking the existence of values within a list.</a:t>
            </a:r>
          </a:p>
          <a:p>
            <a:pPr rtl="0" fontAlgn="ctr">
              <a:spcBef>
                <a:spcPts val="0"/>
              </a:spcBef>
              <a:spcAft>
                <a:spcPts val="0"/>
              </a:spcAf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indent="0" rtl="0" fontAlgn="ctr">
              <a:spcBef>
                <a:spcPts val="0"/>
              </a:spcBef>
              <a:spcAft>
                <a:spcPts val="0"/>
              </a:spcAft>
              <a:buNone/>
            </a:pPr>
            <a:endParaRPr lang="en-US" sz="1800" dirty="0">
              <a:effectLst/>
              <a:latin typeface="Times New Roman" panose="02020603050405020304" pitchFamily="18" charset="0"/>
              <a:cs typeface="Times New Roman" panose="02020603050405020304" pitchFamily="18" charset="0"/>
            </a:endParaRPr>
          </a:p>
          <a:p>
            <a:pPr marL="0" indent="0" rtl="0" fontAlgn="ctr">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marL="0" indent="0" rtl="0" fontAlgn="ctr">
              <a:spcBef>
                <a:spcPts val="0"/>
              </a:spcBef>
              <a:spcAft>
                <a:spcPts val="0"/>
              </a:spcAft>
              <a:buNone/>
            </a:pPr>
            <a:r>
              <a:rPr lang="en-US" sz="1800" dirty="0">
                <a:effectLst/>
                <a:latin typeface="Times New Roman" panose="02020603050405020304" pitchFamily="18" charset="0"/>
                <a:cs typeface="Times New Roman" panose="02020603050405020304" pitchFamily="18" charset="0"/>
              </a:rPr>
              <a:t>Notice that on the second query a comma is used after the first MATCH line and another pattern is added to match on the next line. This allows you to chain patterns together, similar to when you used the WHERE exists(&lt;pattern&gt;) syntax above. With this structure, you can add multiple different patterns and link them together, allowing you to traverse various pieces of the graph with certain patterns.</a:t>
            </a:r>
          </a:p>
        </p:txBody>
      </p:sp>
    </p:spTree>
    <p:extLst>
      <p:ext uri="{BB962C8B-B14F-4D97-AF65-F5344CB8AC3E}">
        <p14:creationId xmlns:p14="http://schemas.microsoft.com/office/powerpoint/2010/main" val="338818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6D1C-167E-D4FD-6CFF-3757010850CF}"/>
              </a:ext>
            </a:extLst>
          </p:cNvPr>
          <p:cNvSpPr>
            <a:spLocks noGrp="1"/>
          </p:cNvSpPr>
          <p:nvPr>
            <p:ph type="title"/>
          </p:nvPr>
        </p:nvSpPr>
        <p:spPr/>
        <p:txBody>
          <a:bodyPr/>
          <a:lstStyle/>
          <a:p>
            <a:r>
              <a:rPr lang="en-US" b="1" dirty="0">
                <a:solidFill>
                  <a:srgbClr val="1A1B1D"/>
                </a:solidFill>
                <a:latin typeface="Times New Roman" panose="02020603050405020304" pitchFamily="18" charset="0"/>
                <a:cs typeface="Times New Roman" panose="02020603050405020304" pitchFamily="18" charset="0"/>
              </a:rPr>
              <a:t>What is Cypher?</a:t>
            </a:r>
          </a:p>
        </p:txBody>
      </p:sp>
      <p:sp>
        <p:nvSpPr>
          <p:cNvPr id="3" name="Content Placeholder 2">
            <a:extLst>
              <a:ext uri="{FF2B5EF4-FFF2-40B4-BE49-F238E27FC236}">
                <a16:creationId xmlns:a16="http://schemas.microsoft.com/office/drawing/2014/main" id="{D08C8B83-ED96-F4AF-6699-26AA31FA04B4}"/>
              </a:ext>
            </a:extLst>
          </p:cNvPr>
          <p:cNvSpPr>
            <a:spLocks noGrp="1"/>
          </p:cNvSpPr>
          <p:nvPr>
            <p:ph idx="1"/>
          </p:nvPr>
        </p:nvSpPr>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rPr>
              <a:t>Cypher is Neo4j’s declarative graph query language. It was created in 2011 by Neo4j engineers as an SQL-equivalent language for graph databases. Similar to SQL, Cypher lets users focus on </a:t>
            </a:r>
            <a:r>
              <a:rPr lang="en-US" sz="2000" b="0" i="1" u="sng" dirty="0">
                <a:effectLst/>
                <a:latin typeface="Times New Roman" panose="02020603050405020304" pitchFamily="18" charset="0"/>
                <a:cs typeface="Times New Roman" panose="02020603050405020304" pitchFamily="18" charset="0"/>
              </a:rPr>
              <a:t>what</a:t>
            </a:r>
            <a:r>
              <a:rPr lang="en-US" sz="2000" b="0" i="0" u="sng" dirty="0">
                <a:effectLst/>
                <a:latin typeface="Times New Roman" panose="02020603050405020304" pitchFamily="18" charset="0"/>
                <a:cs typeface="Times New Roman" panose="02020603050405020304" pitchFamily="18" charset="0"/>
              </a:rPr>
              <a:t> to retrieve </a:t>
            </a:r>
            <a:r>
              <a:rPr lang="en-US" sz="2000" b="0" i="0" dirty="0">
                <a:effectLst/>
                <a:latin typeface="Times New Roman" panose="02020603050405020304" pitchFamily="18" charset="0"/>
                <a:cs typeface="Times New Roman" panose="02020603050405020304" pitchFamily="18" charset="0"/>
              </a:rPr>
              <a:t>from graph, rather than </a:t>
            </a:r>
            <a:r>
              <a:rPr lang="en-US" sz="2000" b="0" i="1" dirty="0">
                <a:effectLst/>
                <a:latin typeface="Times New Roman" panose="02020603050405020304" pitchFamily="18" charset="0"/>
                <a:cs typeface="Times New Roman" panose="02020603050405020304" pitchFamily="18" charset="0"/>
              </a:rPr>
              <a:t>how</a:t>
            </a:r>
            <a:r>
              <a:rPr lang="en-US" sz="2000" b="0" i="0" dirty="0">
                <a:effectLst/>
                <a:latin typeface="Times New Roman" panose="02020603050405020304" pitchFamily="18" charset="0"/>
                <a:cs typeface="Times New Roman" panose="02020603050405020304" pitchFamily="18" charset="0"/>
              </a:rPr>
              <a:t> to retrieve it.</a:t>
            </a:r>
          </a:p>
          <a:p>
            <a:pPr marL="0" indent="0">
              <a:buNone/>
            </a:pPr>
            <a:endParaRPr lang="en-US" sz="2000" b="0" i="0" dirty="0">
              <a:effectLst/>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Cypher provides a visual way of matching patterns and relationships. It relies on the following ascii-art type of syntax:</a:t>
            </a:r>
          </a:p>
          <a:p>
            <a:pPr marL="0" indent="0" algn="ctr">
              <a:buNone/>
            </a:pPr>
            <a:r>
              <a:rPr lang="en-US" sz="2000" b="1" dirty="0">
                <a:solidFill>
                  <a:srgbClr val="002060"/>
                </a:solidFill>
                <a:latin typeface="Times New Roman" panose="02020603050405020304" pitchFamily="18" charset="0"/>
                <a:cs typeface="Times New Roman" panose="02020603050405020304" pitchFamily="18" charset="0"/>
              </a:rPr>
              <a:t>(nodes)-[:CONNECT_TO]→(</a:t>
            </a:r>
            <a:r>
              <a:rPr lang="en-US" sz="2000" b="1" dirty="0" err="1">
                <a:solidFill>
                  <a:srgbClr val="002060"/>
                </a:solidFill>
                <a:latin typeface="Times New Roman" panose="02020603050405020304" pitchFamily="18" charset="0"/>
                <a:cs typeface="Times New Roman" panose="02020603050405020304" pitchFamily="18" charset="0"/>
              </a:rPr>
              <a:t>otherNodes</a:t>
            </a:r>
            <a:r>
              <a:rPr lang="en-US" sz="2000" b="1" dirty="0">
                <a:solidFill>
                  <a:srgbClr val="002060"/>
                </a:solidFill>
                <a:latin typeface="Times New Roman" panose="02020603050405020304" pitchFamily="18" charset="0"/>
                <a:cs typeface="Times New Roman" panose="02020603050405020304" pitchFamily="18" charset="0"/>
              </a:rPr>
              <a:t>).</a:t>
            </a:r>
          </a:p>
          <a:p>
            <a:pPr marL="0" indent="0" algn="ctr">
              <a:buNone/>
            </a:pPr>
            <a:r>
              <a:rPr lang="en-US" sz="2000" dirty="0">
                <a:solidFill>
                  <a:srgbClr val="00B050"/>
                </a:solidFill>
                <a:latin typeface="Times New Roman" panose="02020603050405020304" pitchFamily="18" charset="0"/>
                <a:cs typeface="Times New Roman" panose="02020603050405020304" pitchFamily="18" charset="0"/>
              </a:rPr>
              <a:t>Rounded brackets are used for circular nodes, and -[:ARROWS]→ for relationships.</a:t>
            </a:r>
          </a:p>
        </p:txBody>
      </p:sp>
    </p:spTree>
    <p:extLst>
      <p:ext uri="{BB962C8B-B14F-4D97-AF65-F5344CB8AC3E}">
        <p14:creationId xmlns:p14="http://schemas.microsoft.com/office/powerpoint/2010/main" val="1156714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46AC-9C66-DE70-322D-7C6102DF5BB9}"/>
              </a:ext>
            </a:extLst>
          </p:cNvPr>
          <p:cNvSpPr>
            <a:spLocks noGrp="1"/>
          </p:cNvSpPr>
          <p:nvPr>
            <p:ph type="title"/>
          </p:nvPr>
        </p:nvSpPr>
        <p:spPr>
          <a:xfrm>
            <a:off x="838200" y="2470761"/>
            <a:ext cx="10515600" cy="1325563"/>
          </a:xfrm>
        </p:spPr>
        <p:txBody>
          <a:bodyPr>
            <a:normAutofit/>
          </a:bodyPr>
          <a:lstStyle/>
          <a:p>
            <a:pPr algn="ctr"/>
            <a:r>
              <a:rPr lang="en-US" sz="8800" b="1" dirty="0" err="1">
                <a:latin typeface="Times New Roman" panose="02020603050405020304" pitchFamily="18" charset="0"/>
                <a:cs typeface="Times New Roman" panose="02020603050405020304" pitchFamily="18" charset="0"/>
              </a:rPr>
              <a:t>Clausaes</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746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EF9E-01ED-C75D-7B43-6EFABED0BEF4}"/>
              </a:ext>
            </a:extLst>
          </p:cNvPr>
          <p:cNvSpPr>
            <a:spLocks noGrp="1"/>
          </p:cNvSpPr>
          <p:nvPr>
            <p:ph type="title"/>
          </p:nvPr>
        </p:nvSpPr>
        <p:spPr/>
        <p:txBody>
          <a:bodyPr>
            <a:normAutofit fontScale="90000"/>
          </a:bodyPr>
          <a:lstStyle/>
          <a:p>
            <a:br>
              <a:rPr lang="en-US" b="1" i="0" dirty="0">
                <a:solidFill>
                  <a:srgbClr val="1A1B1D"/>
                </a:solidFill>
                <a:effectLst/>
                <a:latin typeface="Times New Roman" panose="02020603050405020304" pitchFamily="18" charset="0"/>
                <a:cs typeface="Times New Roman" panose="02020603050405020304" pitchFamily="18" charset="0"/>
              </a:rPr>
            </a:br>
            <a:br>
              <a:rPr lang="en-US" b="1" i="0" dirty="0">
                <a:solidFill>
                  <a:srgbClr val="1A1B1D"/>
                </a:solidFill>
                <a:effectLst/>
                <a:latin typeface="Times New Roman" panose="02020603050405020304" pitchFamily="18" charset="0"/>
                <a:cs typeface="Times New Roman" panose="02020603050405020304" pitchFamily="18" charset="0"/>
              </a:rPr>
            </a:br>
            <a:r>
              <a:rPr lang="en-US" b="1" i="0" dirty="0">
                <a:solidFill>
                  <a:srgbClr val="1A1B1D"/>
                </a:solidFill>
                <a:effectLst/>
                <a:latin typeface="Times New Roman" panose="02020603050405020304" pitchFamily="18" charset="0"/>
                <a:cs typeface="Times New Roman" panose="02020603050405020304" pitchFamily="18" charset="0"/>
              </a:rPr>
              <a:t>Reading clauses</a:t>
            </a:r>
            <a:br>
              <a:rPr lang="en-US" b="1" i="0" dirty="0">
                <a:solidFill>
                  <a:srgbClr val="1A1B1D"/>
                </a:solidFill>
                <a:effectLst/>
                <a:latin typeface="Times New Roman" panose="02020603050405020304" pitchFamily="18" charset="0"/>
                <a:cs typeface="Times New Roman" panose="02020603050405020304" pitchFamily="18" charset="0"/>
              </a:rPr>
            </a:br>
            <a:br>
              <a:rPr lang="en-US" b="1" i="0" dirty="0">
                <a:solidFill>
                  <a:srgbClr val="5E636A"/>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3BB959-2F5B-2BED-EB63-6B6331466B3F}"/>
              </a:ext>
            </a:extLst>
          </p:cNvPr>
          <p:cNvSpPr>
            <a:spLocks noGrp="1"/>
          </p:cNvSpPr>
          <p:nvPr>
            <p:ph idx="1"/>
          </p:nvPr>
        </p:nvSpPr>
        <p:spPr/>
        <p:txBody>
          <a:bodyPr/>
          <a:lstStyle/>
          <a:p>
            <a:pPr marL="0" indent="0" algn="l">
              <a:buNone/>
            </a:pPr>
            <a:r>
              <a:rPr lang="en-US" sz="2000" b="0" i="0" dirty="0">
                <a:effectLst/>
                <a:latin typeface="Public Sans"/>
              </a:rPr>
              <a:t>These comprise clauses that read data from the database.</a:t>
            </a:r>
          </a:p>
          <a:p>
            <a:pPr marL="0" indent="0">
              <a:buNone/>
            </a:pPr>
            <a:br>
              <a:rPr lang="en-US" b="0" i="0" dirty="0">
                <a:solidFill>
                  <a:srgbClr val="5E636A"/>
                </a:solidFill>
                <a:effectLst/>
                <a:latin typeface="Public Sans"/>
              </a:rPr>
            </a:br>
            <a:endParaRPr lang="en-US" dirty="0"/>
          </a:p>
        </p:txBody>
      </p:sp>
      <p:graphicFrame>
        <p:nvGraphicFramePr>
          <p:cNvPr id="4" name="Table 3">
            <a:extLst>
              <a:ext uri="{FF2B5EF4-FFF2-40B4-BE49-F238E27FC236}">
                <a16:creationId xmlns:a16="http://schemas.microsoft.com/office/drawing/2014/main" id="{6911B913-454B-48DA-614F-ECF3C1F5EACE}"/>
              </a:ext>
            </a:extLst>
          </p:cNvPr>
          <p:cNvGraphicFramePr>
            <a:graphicFrameLocks noGrp="1"/>
          </p:cNvGraphicFramePr>
          <p:nvPr>
            <p:extLst>
              <p:ext uri="{D42A27DB-BD31-4B8C-83A1-F6EECF244321}">
                <p14:modId xmlns:p14="http://schemas.microsoft.com/office/powerpoint/2010/main" val="1363304989"/>
              </p:ext>
            </p:extLst>
          </p:nvPr>
        </p:nvGraphicFramePr>
        <p:xfrm>
          <a:off x="838199" y="2629694"/>
          <a:ext cx="10285603" cy="1371600"/>
        </p:xfrm>
        <a:graphic>
          <a:graphicData uri="http://schemas.openxmlformats.org/drawingml/2006/table">
            <a:tbl>
              <a:tblPr/>
              <a:tblGrid>
                <a:gridCol w="2217467">
                  <a:extLst>
                    <a:ext uri="{9D8B030D-6E8A-4147-A177-3AD203B41FA5}">
                      <a16:colId xmlns:a16="http://schemas.microsoft.com/office/drawing/2014/main" val="1966960030"/>
                    </a:ext>
                  </a:extLst>
                </a:gridCol>
                <a:gridCol w="8068136">
                  <a:extLst>
                    <a:ext uri="{9D8B030D-6E8A-4147-A177-3AD203B41FA5}">
                      <a16:colId xmlns:a16="http://schemas.microsoft.com/office/drawing/2014/main" val="3494929541"/>
                    </a:ext>
                  </a:extLst>
                </a:gridCol>
              </a:tblGrid>
              <a:tr h="0">
                <a:tc>
                  <a:txBody>
                    <a:bodyPr/>
                    <a:lstStyle/>
                    <a:p>
                      <a:pPr algn="l" fontAlgn="t"/>
                      <a:r>
                        <a:rPr lang="en-US" b="1">
                          <a:effectLst/>
                        </a:rPr>
                        <a:t>Clause</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b="1">
                          <a:effectLst/>
                        </a:rPr>
                        <a:t>Description</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3454072332"/>
                  </a:ext>
                </a:extLst>
              </a:tr>
              <a:tr h="0">
                <a:tc>
                  <a:txBody>
                    <a:bodyPr/>
                    <a:lstStyle/>
                    <a:p>
                      <a:pPr algn="l" fontAlgn="t"/>
                      <a:r>
                        <a:rPr lang="en-US" b="1" u="none" strike="noStrike">
                          <a:effectLst/>
                          <a:hlinkClick r:id="rId2"/>
                        </a:rPr>
                        <a:t>MATCH</a:t>
                      </a:r>
                      <a:endParaRPr lang="en-US">
                        <a:effectLst/>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dirty="0">
                          <a:effectLst/>
                        </a:rPr>
                        <a:t>Specify the patterns to search for in the database.</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1879207055"/>
                  </a:ext>
                </a:extLst>
              </a:tr>
              <a:tr h="0">
                <a:tc>
                  <a:txBody>
                    <a:bodyPr/>
                    <a:lstStyle/>
                    <a:p>
                      <a:pPr algn="l" fontAlgn="t"/>
                      <a:r>
                        <a:rPr lang="en-US" b="1" u="none" strike="noStrike">
                          <a:effectLst/>
                          <a:hlinkClick r:id="rId3"/>
                        </a:rPr>
                        <a:t>OPTIONAL MATCH</a:t>
                      </a:r>
                      <a:endParaRPr lang="en-US">
                        <a:effectLst/>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dirty="0">
                          <a:effectLst/>
                        </a:rPr>
                        <a:t>Specify the patterns to search for in the database while using nulls for missing parts of the pattern.</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1030078560"/>
                  </a:ext>
                </a:extLst>
              </a:tr>
            </a:tbl>
          </a:graphicData>
        </a:graphic>
      </p:graphicFrame>
    </p:spTree>
    <p:extLst>
      <p:ext uri="{BB962C8B-B14F-4D97-AF65-F5344CB8AC3E}">
        <p14:creationId xmlns:p14="http://schemas.microsoft.com/office/powerpoint/2010/main" val="4125083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5B25-EA8F-A571-177B-C281ADA86362}"/>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Finding Nodes</a:t>
            </a:r>
          </a:p>
        </p:txBody>
      </p:sp>
      <p:sp>
        <p:nvSpPr>
          <p:cNvPr id="3" name="Content Placeholder 2">
            <a:extLst>
              <a:ext uri="{FF2B5EF4-FFF2-40B4-BE49-F238E27FC236}">
                <a16:creationId xmlns:a16="http://schemas.microsoft.com/office/drawing/2014/main" id="{73E0ADEA-1DA7-6ADA-CC86-42507F91A816}"/>
              </a:ext>
            </a:extLst>
          </p:cNvPr>
          <p:cNvSpPr>
            <a:spLocks noGrp="1"/>
          </p:cNvSpPr>
          <p:nvPr>
            <p:ph idx="1"/>
          </p:nvPr>
        </p:nvSpPr>
        <p:spPr>
          <a:xfrm>
            <a:off x="838200" y="1825624"/>
            <a:ext cx="10515600" cy="4860401"/>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The </a:t>
            </a:r>
            <a:r>
              <a:rPr lang="en-US" sz="2200" b="1" dirty="0">
                <a:solidFill>
                  <a:srgbClr val="00B050"/>
                </a:solidFill>
                <a:latin typeface="Times New Roman" panose="02020603050405020304" pitchFamily="18" charset="0"/>
                <a:cs typeface="Times New Roman" panose="02020603050405020304" pitchFamily="18" charset="0"/>
              </a:rPr>
              <a:t>MATCH</a:t>
            </a:r>
            <a:r>
              <a:rPr lang="en-US" sz="2200" dirty="0">
                <a:latin typeface="Times New Roman" panose="02020603050405020304" pitchFamily="18" charset="0"/>
                <a:cs typeface="Times New Roman" panose="02020603050405020304" pitchFamily="18" charset="0"/>
              </a:rPr>
              <a:t> clause is used to find a specific pattern in the graph, such as a specific node. The RETURN clause specifies what of the found graph pattern to </a:t>
            </a:r>
            <a:r>
              <a:rPr lang="en-US" sz="2200" b="1" dirty="0">
                <a:solidFill>
                  <a:srgbClr val="00B050"/>
                </a:solidFill>
                <a:latin typeface="Times New Roman" panose="02020603050405020304" pitchFamily="18" charset="0"/>
                <a:cs typeface="Times New Roman" panose="02020603050405020304" pitchFamily="18" charset="0"/>
              </a:rPr>
              <a:t>return</a:t>
            </a:r>
            <a:r>
              <a:rPr lang="en-US" sz="2200" dirty="0">
                <a:latin typeface="Times New Roman" panose="02020603050405020304" pitchFamily="18" charset="0"/>
                <a:cs typeface="Times New Roman" panose="02020603050405020304" pitchFamily="18" charset="0"/>
              </a:rPr>
              <a:t>.</a:t>
            </a:r>
          </a:p>
          <a:p>
            <a:pPr marL="457200" lvl="1" indent="0">
              <a:buNone/>
            </a:pPr>
            <a:r>
              <a:rPr lang="en-US" sz="1100" dirty="0">
                <a:solidFill>
                  <a:srgbClr val="859900"/>
                </a:solidFill>
                <a:latin typeface="Times New Roman" panose="02020603050405020304" pitchFamily="18" charset="0"/>
                <a:cs typeface="Times New Roman" panose="02020603050405020304" pitchFamily="18" charset="0"/>
              </a:rPr>
              <a:t>MATCH</a:t>
            </a:r>
            <a:r>
              <a:rPr lang="en-US" sz="1100" dirty="0">
                <a:solidFill>
                  <a:srgbClr val="FDF6E3"/>
                </a:solidFill>
                <a:latin typeface="Times New Roman" panose="02020603050405020304" pitchFamily="18" charset="0"/>
                <a:cs typeface="Times New Roman" panose="02020603050405020304" pitchFamily="18" charset="0"/>
              </a:rPr>
              <a:t> </a:t>
            </a:r>
            <a:r>
              <a:rPr lang="en-US" sz="1100" dirty="0">
                <a:solidFill>
                  <a:srgbClr val="93A1A1"/>
                </a:solidFill>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keanu</a:t>
            </a:r>
            <a:r>
              <a:rPr lang="en-US" sz="1100" dirty="0" err="1">
                <a:solidFill>
                  <a:srgbClr val="93A1A1"/>
                </a:solidFill>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Person</a:t>
            </a:r>
            <a:r>
              <a:rPr lang="en-US" sz="1100" dirty="0">
                <a:solidFill>
                  <a:srgbClr val="FDF6E3"/>
                </a:solidFill>
                <a:latin typeface="Times New Roman" panose="02020603050405020304" pitchFamily="18" charset="0"/>
                <a:cs typeface="Times New Roman" panose="02020603050405020304" pitchFamily="18" charset="0"/>
              </a:rPr>
              <a:t> </a:t>
            </a:r>
            <a:r>
              <a:rPr lang="en-US" sz="1100" dirty="0">
                <a:solidFill>
                  <a:srgbClr val="93A1A1"/>
                </a:solidFill>
                <a:latin typeface="Times New Roman" panose="02020603050405020304" pitchFamily="18" charset="0"/>
                <a:cs typeface="Times New Roman" panose="02020603050405020304" pitchFamily="18" charset="0"/>
              </a:rPr>
              <a:t>{</a:t>
            </a:r>
            <a:r>
              <a:rPr lang="en-US" sz="1100" dirty="0" err="1">
                <a:solidFill>
                  <a:srgbClr val="859900"/>
                </a:solidFill>
                <a:latin typeface="Times New Roman" panose="02020603050405020304" pitchFamily="18" charset="0"/>
                <a:cs typeface="Times New Roman" panose="02020603050405020304" pitchFamily="18" charset="0"/>
              </a:rPr>
              <a:t>name</a:t>
            </a:r>
            <a:r>
              <a:rPr lang="en-US" sz="1100" dirty="0" err="1">
                <a:solidFill>
                  <a:srgbClr val="93A1A1"/>
                </a:solidFill>
                <a:latin typeface="Times New Roman" panose="02020603050405020304" pitchFamily="18" charset="0"/>
                <a:cs typeface="Times New Roman" panose="02020603050405020304" pitchFamily="18" charset="0"/>
              </a:rPr>
              <a:t>:</a:t>
            </a:r>
            <a:r>
              <a:rPr lang="en-US" sz="1100" dirty="0" err="1">
                <a:solidFill>
                  <a:srgbClr val="B58900"/>
                </a:solidFill>
                <a:latin typeface="Times New Roman" panose="02020603050405020304" pitchFamily="18" charset="0"/>
                <a:cs typeface="Times New Roman" panose="02020603050405020304" pitchFamily="18" charset="0"/>
              </a:rPr>
              <a:t>'Keanu</a:t>
            </a:r>
            <a:r>
              <a:rPr lang="en-US" sz="1100" dirty="0">
                <a:solidFill>
                  <a:srgbClr val="B58900"/>
                </a:solidFill>
                <a:latin typeface="Times New Roman" panose="02020603050405020304" pitchFamily="18" charset="0"/>
                <a:cs typeface="Times New Roman" panose="02020603050405020304" pitchFamily="18" charset="0"/>
              </a:rPr>
              <a:t> Reeves'</a:t>
            </a:r>
            <a:r>
              <a:rPr lang="en-US" sz="1100" dirty="0">
                <a:solidFill>
                  <a:srgbClr val="93A1A1"/>
                </a:solidFill>
                <a:latin typeface="Times New Roman" panose="02020603050405020304" pitchFamily="18" charset="0"/>
                <a:cs typeface="Times New Roman" panose="02020603050405020304" pitchFamily="18" charset="0"/>
              </a:rPr>
              <a:t>})</a:t>
            </a:r>
            <a:endParaRPr lang="en-US" sz="1100" dirty="0">
              <a:solidFill>
                <a:srgbClr val="D4D4D4"/>
              </a:solidFill>
              <a:latin typeface="Times New Roman" panose="02020603050405020304" pitchFamily="18" charset="0"/>
              <a:cs typeface="Times New Roman" panose="02020603050405020304" pitchFamily="18" charset="0"/>
            </a:endParaRPr>
          </a:p>
          <a:p>
            <a:pPr marL="457200" lvl="1" indent="0">
              <a:buNone/>
            </a:pPr>
            <a:r>
              <a:rPr lang="en-US" sz="1100" dirty="0">
                <a:solidFill>
                  <a:srgbClr val="859900"/>
                </a:solidFill>
                <a:latin typeface="Times New Roman" panose="02020603050405020304" pitchFamily="18" charset="0"/>
                <a:cs typeface="Times New Roman" panose="02020603050405020304" pitchFamily="18" charset="0"/>
              </a:rPr>
              <a:t>RETURN</a:t>
            </a:r>
            <a:r>
              <a:rPr lang="en-US" sz="1100" dirty="0">
                <a:solidFill>
                  <a:srgbClr val="FDF6E3"/>
                </a:solidFill>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anu</a:t>
            </a:r>
            <a:r>
              <a:rPr lang="en-US" sz="1100" dirty="0">
                <a:solidFill>
                  <a:srgbClr val="93A1A1"/>
                </a:solidFill>
                <a:effectLst/>
                <a:latin typeface="Times New Roman" panose="02020603050405020304" pitchFamily="18" charset="0"/>
                <a:cs typeface="Times New Roman" panose="02020603050405020304" pitchFamily="18" charset="0"/>
              </a:rPr>
              <a:t>.</a:t>
            </a:r>
            <a:r>
              <a:rPr lang="en-US" sz="1100" dirty="0">
                <a:solidFill>
                  <a:srgbClr val="859900"/>
                </a:solidFill>
                <a:effectLst/>
                <a:latin typeface="Times New Roman" panose="02020603050405020304" pitchFamily="18" charset="0"/>
                <a:cs typeface="Times New Roman" panose="02020603050405020304" pitchFamily="18" charset="0"/>
              </a:rPr>
              <a:t>name</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a:solidFill>
                  <a:srgbClr val="859900"/>
                </a:solidFill>
                <a:effectLst/>
                <a:latin typeface="Times New Roman" panose="02020603050405020304" pitchFamily="18" charset="0"/>
                <a:cs typeface="Times New Roman" panose="02020603050405020304" pitchFamily="18" charset="0"/>
              </a:rPr>
              <a:t>AS</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a:solidFill>
                  <a:srgbClr val="859900"/>
                </a:solidFill>
                <a:effectLst/>
                <a:latin typeface="Times New Roman" panose="02020603050405020304" pitchFamily="18" charset="0"/>
                <a:cs typeface="Times New Roman" panose="02020603050405020304" pitchFamily="18" charset="0"/>
              </a:rPr>
              <a:t>name</a:t>
            </a:r>
            <a:r>
              <a:rPr lang="en-US" sz="1100" dirty="0">
                <a:solidFill>
                  <a:srgbClr val="93A1A1"/>
                </a:solidFill>
                <a:effectLst/>
                <a:latin typeface="Times New Roman" panose="02020603050405020304" pitchFamily="18" charset="0"/>
                <a:cs typeface="Times New Roman" panose="02020603050405020304" pitchFamily="18" charset="0"/>
              </a:rPr>
              <a:t>,</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err="1">
                <a:effectLst/>
                <a:latin typeface="Times New Roman" panose="02020603050405020304" pitchFamily="18" charset="0"/>
                <a:cs typeface="Times New Roman" panose="02020603050405020304" pitchFamily="18" charset="0"/>
              </a:rPr>
              <a:t>keanu</a:t>
            </a:r>
            <a:r>
              <a:rPr lang="en-US" sz="1100" dirty="0" err="1">
                <a:solidFill>
                  <a:srgbClr val="93A1A1"/>
                </a:solidFill>
                <a:effectLst/>
                <a:latin typeface="Times New Roman" panose="02020603050405020304" pitchFamily="18" charset="0"/>
                <a:cs typeface="Times New Roman" panose="02020603050405020304" pitchFamily="18" charset="0"/>
              </a:rPr>
              <a:t>.</a:t>
            </a:r>
            <a:r>
              <a:rPr lang="en-US" sz="1100" dirty="0" err="1">
                <a:effectLst/>
                <a:latin typeface="Times New Roman" panose="02020603050405020304" pitchFamily="18" charset="0"/>
                <a:cs typeface="Times New Roman" panose="02020603050405020304" pitchFamily="18" charset="0"/>
              </a:rPr>
              <a:t>born</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a:solidFill>
                  <a:srgbClr val="859900"/>
                </a:solidFill>
                <a:effectLst/>
                <a:latin typeface="Times New Roman" panose="02020603050405020304" pitchFamily="18" charset="0"/>
                <a:cs typeface="Times New Roman" panose="02020603050405020304" pitchFamily="18" charset="0"/>
              </a:rPr>
              <a:t>AS</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born</a:t>
            </a:r>
          </a:p>
          <a:p>
            <a:pPr marL="457200" lvl="1" indent="0">
              <a:buNone/>
            </a:pPr>
            <a:endParaRPr lang="en-US" sz="1100" dirty="0">
              <a:effectLst/>
              <a:latin typeface="Times New Roman" panose="02020603050405020304" pitchFamily="18" charset="0"/>
              <a:cs typeface="Times New Roman" panose="02020603050405020304" pitchFamily="18" charset="0"/>
            </a:endParaRPr>
          </a:p>
          <a:p>
            <a:pPr marL="0" indent="0">
              <a:buNone/>
            </a:pPr>
            <a:r>
              <a:rPr lang="en-US" sz="1800" b="1" dirty="0">
                <a:solidFill>
                  <a:srgbClr val="00B050"/>
                </a:solidFill>
                <a:latin typeface="Times New Roman" panose="02020603050405020304" pitchFamily="18" charset="0"/>
                <a:cs typeface="Times New Roman" panose="02020603050405020304" pitchFamily="18" charset="0"/>
              </a:rPr>
              <a:t>LIMIT</a:t>
            </a:r>
          </a:p>
          <a:p>
            <a:pPr marL="0" indent="0">
              <a:buNone/>
            </a:pPr>
            <a:r>
              <a:rPr lang="en-US" sz="1400" dirty="0">
                <a:latin typeface="Times New Roman" panose="02020603050405020304" pitchFamily="18" charset="0"/>
                <a:cs typeface="Times New Roman" panose="02020603050405020304" pitchFamily="18" charset="0"/>
              </a:rPr>
              <a:t>Limits the results to only include five rows.</a:t>
            </a:r>
          </a:p>
          <a:p>
            <a:pPr marL="457200" lvl="1" indent="0">
              <a:buNone/>
            </a:pPr>
            <a:r>
              <a:rPr lang="en-US" sz="1200" dirty="0">
                <a:solidFill>
                  <a:srgbClr val="859900"/>
                </a:solidFill>
                <a:effectLst/>
                <a:latin typeface="Times New Roman" panose="02020603050405020304" pitchFamily="18" charset="0"/>
                <a:cs typeface="Times New Roman" panose="02020603050405020304" pitchFamily="18" charset="0"/>
              </a:rPr>
              <a:t>match</a:t>
            </a:r>
            <a:r>
              <a:rPr lang="en-US" sz="1200" dirty="0">
                <a:solidFill>
                  <a:srgbClr val="93A1A1"/>
                </a:solidFill>
                <a:effectLst/>
                <a:latin typeface="Times New Roman" panose="02020603050405020304" pitchFamily="18" charset="0"/>
                <a:cs typeface="Times New Roman" panose="02020603050405020304" pitchFamily="18" charset="0"/>
              </a:rPr>
              <a:t>(</a:t>
            </a:r>
            <a:r>
              <a:rPr lang="en-US" sz="1200" dirty="0" err="1">
                <a:effectLst/>
                <a:latin typeface="Times New Roman" panose="02020603050405020304" pitchFamily="18" charset="0"/>
                <a:cs typeface="Times New Roman" panose="02020603050405020304" pitchFamily="18" charset="0"/>
              </a:rPr>
              <a:t>p</a:t>
            </a:r>
            <a:r>
              <a:rPr lang="en-US" sz="1200" dirty="0" err="1">
                <a:solidFill>
                  <a:srgbClr val="93A1A1"/>
                </a:solidFill>
                <a:effectLst/>
                <a:latin typeface="Times New Roman" panose="02020603050405020304" pitchFamily="18" charset="0"/>
                <a:cs typeface="Times New Roman" panose="02020603050405020304" pitchFamily="18" charset="0"/>
              </a:rPr>
              <a:t>:</a:t>
            </a:r>
            <a:r>
              <a:rPr lang="en-US" sz="1200" dirty="0" err="1">
                <a:effectLst/>
                <a:latin typeface="Times New Roman" panose="02020603050405020304" pitchFamily="18" charset="0"/>
                <a:cs typeface="Times New Roman" panose="02020603050405020304" pitchFamily="18" charset="0"/>
              </a:rPr>
              <a:t>Person</a:t>
            </a:r>
            <a:r>
              <a:rPr lang="en-US" sz="1200" dirty="0">
                <a:solidFill>
                  <a:srgbClr val="93A1A1"/>
                </a:solidFill>
                <a:effectLst/>
                <a:latin typeface="Times New Roman" panose="02020603050405020304" pitchFamily="18" charset="0"/>
                <a:cs typeface="Times New Roman" panose="02020603050405020304" pitchFamily="18" charset="0"/>
              </a:rPr>
              <a:t>)</a:t>
            </a:r>
            <a:r>
              <a:rPr lang="en-US" sz="1200" dirty="0">
                <a:solidFill>
                  <a:srgbClr val="FDF6E3"/>
                </a:solidFill>
                <a:effectLst/>
                <a:latin typeface="Times New Roman" panose="02020603050405020304" pitchFamily="18" charset="0"/>
                <a:cs typeface="Times New Roman" panose="02020603050405020304" pitchFamily="18" charset="0"/>
              </a:rPr>
              <a:t> </a:t>
            </a:r>
            <a:r>
              <a:rPr lang="en-US" sz="1200" dirty="0">
                <a:solidFill>
                  <a:srgbClr val="859900"/>
                </a:solidFill>
                <a:effectLst/>
                <a:latin typeface="Times New Roman" panose="02020603050405020304" pitchFamily="18" charset="0"/>
                <a:cs typeface="Times New Roman" panose="02020603050405020304" pitchFamily="18" charset="0"/>
              </a:rPr>
              <a:t>return</a:t>
            </a:r>
            <a:r>
              <a:rPr lang="en-US" sz="1200" dirty="0">
                <a:solidFill>
                  <a:srgbClr val="FDF6E3"/>
                </a:solidFill>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p</a:t>
            </a:r>
            <a:r>
              <a:rPr lang="en-US" sz="1200" dirty="0">
                <a:solidFill>
                  <a:srgbClr val="FDF6E3"/>
                </a:solidFill>
                <a:effectLst/>
                <a:latin typeface="Times New Roman" panose="02020603050405020304" pitchFamily="18" charset="0"/>
                <a:cs typeface="Times New Roman" panose="02020603050405020304" pitchFamily="18" charset="0"/>
              </a:rPr>
              <a:t> </a:t>
            </a:r>
            <a:r>
              <a:rPr lang="en-US" sz="1200" dirty="0">
                <a:solidFill>
                  <a:srgbClr val="859900"/>
                </a:solidFill>
                <a:effectLst/>
                <a:latin typeface="Times New Roman" panose="02020603050405020304" pitchFamily="18" charset="0"/>
                <a:cs typeface="Times New Roman" panose="02020603050405020304" pitchFamily="18" charset="0"/>
              </a:rPr>
              <a:t>limit</a:t>
            </a:r>
            <a:r>
              <a:rPr lang="en-US" sz="1200" dirty="0">
                <a:solidFill>
                  <a:srgbClr val="FDF6E3"/>
                </a:solidFill>
                <a:effectLst/>
                <a:latin typeface="Times New Roman" panose="02020603050405020304" pitchFamily="18" charset="0"/>
                <a:cs typeface="Times New Roman" panose="02020603050405020304" pitchFamily="18" charset="0"/>
              </a:rPr>
              <a:t> </a:t>
            </a:r>
            <a:r>
              <a:rPr lang="en-US" sz="1200" dirty="0">
                <a:solidFill>
                  <a:srgbClr val="2AA198"/>
                </a:solidFill>
                <a:effectLst/>
                <a:latin typeface="Times New Roman" panose="02020603050405020304" pitchFamily="18" charset="0"/>
                <a:cs typeface="Times New Roman" panose="02020603050405020304" pitchFamily="18" charset="0"/>
              </a:rPr>
              <a:t>5</a:t>
            </a:r>
          </a:p>
          <a:p>
            <a:pPr marL="457200" lvl="1" indent="0">
              <a:buNone/>
            </a:pPr>
            <a:endParaRPr lang="en-US" sz="1200" dirty="0">
              <a:solidFill>
                <a:srgbClr val="D4D4D4"/>
              </a:solidFill>
              <a:effectLst/>
              <a:latin typeface="Times New Roman" panose="02020603050405020304" pitchFamily="18" charset="0"/>
              <a:cs typeface="Times New Roman" panose="02020603050405020304" pitchFamily="18" charset="0"/>
            </a:endParaRPr>
          </a:p>
          <a:p>
            <a:pPr marL="0" indent="0" algn="l">
              <a:buNone/>
            </a:pPr>
            <a:r>
              <a:rPr lang="en-US" sz="1800" b="1" dirty="0">
                <a:solidFill>
                  <a:srgbClr val="00B050"/>
                </a:solidFill>
                <a:latin typeface="Times New Roman" panose="02020603050405020304" pitchFamily="18" charset="0"/>
                <a:cs typeface="Times New Roman" panose="02020603050405020304" pitchFamily="18" charset="0"/>
              </a:rPr>
              <a:t>Finding connected nodes</a:t>
            </a:r>
          </a:p>
          <a:p>
            <a:pPr marL="0" indent="0">
              <a:buNone/>
            </a:pPr>
            <a:r>
              <a:rPr lang="en-US" sz="1400" dirty="0">
                <a:latin typeface="Times New Roman" panose="02020603050405020304" pitchFamily="18" charset="0"/>
                <a:cs typeface="Times New Roman" panose="02020603050405020304" pitchFamily="18" charset="0"/>
              </a:rPr>
              <a:t>To discover how nodes are connected to one another, relationships must be added to queries.</a:t>
            </a:r>
            <a:r>
              <a:rPr lang="en-US" sz="800" b="0" i="0" dirty="0">
                <a:solidFill>
                  <a:srgbClr val="5E636A"/>
                </a:solidFill>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Queries can specify relationship types, properties, and direction, as well as the start and end nodes of the pattern.</a:t>
            </a:r>
          </a:p>
          <a:p>
            <a:pPr marL="457200" lvl="1" indent="0">
              <a:buNone/>
            </a:pPr>
            <a:r>
              <a:rPr lang="en-US" sz="1050" dirty="0">
                <a:solidFill>
                  <a:srgbClr val="859900"/>
                </a:solidFill>
                <a:effectLst/>
                <a:latin typeface="Times New Roman" panose="02020603050405020304" pitchFamily="18" charset="0"/>
                <a:cs typeface="Times New Roman" panose="02020603050405020304" pitchFamily="18" charset="0"/>
              </a:rPr>
              <a:t>MATCH</a:t>
            </a:r>
            <a:r>
              <a:rPr lang="en-US" sz="1050" dirty="0">
                <a:solidFill>
                  <a:srgbClr val="FDF6E3"/>
                </a:solidFill>
                <a:effectLst/>
                <a:latin typeface="Times New Roman" panose="02020603050405020304" pitchFamily="18" charset="0"/>
                <a:cs typeface="Times New Roman" panose="02020603050405020304" pitchFamily="18" charset="0"/>
              </a:rPr>
              <a:t> </a:t>
            </a:r>
            <a:r>
              <a:rPr lang="en-US" sz="1050" dirty="0">
                <a:solidFill>
                  <a:srgbClr val="93A1A1"/>
                </a:solidFill>
                <a:effectLst/>
                <a:latin typeface="Times New Roman" panose="02020603050405020304" pitchFamily="18" charset="0"/>
                <a:cs typeface="Times New Roman" panose="02020603050405020304" pitchFamily="18" charset="0"/>
              </a:rPr>
              <a:t>(</a:t>
            </a:r>
            <a:r>
              <a:rPr lang="en-US" sz="1050" dirty="0" err="1">
                <a:effectLst/>
                <a:latin typeface="Times New Roman" panose="02020603050405020304" pitchFamily="18" charset="0"/>
                <a:cs typeface="Times New Roman" panose="02020603050405020304" pitchFamily="18" charset="0"/>
              </a:rPr>
              <a:t>m</a:t>
            </a:r>
            <a:r>
              <a:rPr lang="en-US" sz="1050" dirty="0" err="1">
                <a:solidFill>
                  <a:srgbClr val="93A1A1"/>
                </a:solidFill>
                <a:effectLst/>
                <a:latin typeface="Times New Roman" panose="02020603050405020304" pitchFamily="18" charset="0"/>
                <a:cs typeface="Times New Roman" panose="02020603050405020304" pitchFamily="18" charset="0"/>
              </a:rPr>
              <a:t>:</a:t>
            </a:r>
            <a:r>
              <a:rPr lang="en-US" sz="1050" dirty="0" err="1">
                <a:effectLst/>
                <a:latin typeface="Times New Roman" panose="02020603050405020304" pitchFamily="18" charset="0"/>
                <a:cs typeface="Times New Roman" panose="02020603050405020304" pitchFamily="18" charset="0"/>
              </a:rPr>
              <a:t>Movie</a:t>
            </a:r>
            <a:r>
              <a:rPr lang="en-US" sz="1050" dirty="0">
                <a:solidFill>
                  <a:srgbClr val="FDF6E3"/>
                </a:solidFill>
                <a:effectLst/>
                <a:latin typeface="Times New Roman" panose="02020603050405020304" pitchFamily="18" charset="0"/>
                <a:cs typeface="Times New Roman" panose="02020603050405020304" pitchFamily="18" charset="0"/>
              </a:rPr>
              <a:t> </a:t>
            </a:r>
            <a:r>
              <a:rPr lang="en-US" sz="1050" dirty="0">
                <a:solidFill>
                  <a:srgbClr val="93A1A1"/>
                </a:solidFill>
                <a:effectLst/>
                <a:latin typeface="Times New Roman" panose="02020603050405020304" pitchFamily="18" charset="0"/>
                <a:cs typeface="Times New Roman" panose="02020603050405020304" pitchFamily="18" charset="0"/>
              </a:rPr>
              <a:t>{</a:t>
            </a:r>
            <a:r>
              <a:rPr lang="en-US" sz="1050" dirty="0">
                <a:effectLst/>
                <a:latin typeface="Times New Roman" panose="02020603050405020304" pitchFamily="18" charset="0"/>
                <a:cs typeface="Times New Roman" panose="02020603050405020304" pitchFamily="18" charset="0"/>
              </a:rPr>
              <a:t>title</a:t>
            </a:r>
            <a:r>
              <a:rPr lang="en-US" sz="1050" dirty="0">
                <a:solidFill>
                  <a:srgbClr val="93A1A1"/>
                </a:solidFill>
                <a:effectLst/>
                <a:latin typeface="Times New Roman" panose="02020603050405020304" pitchFamily="18" charset="0"/>
                <a:cs typeface="Times New Roman" panose="02020603050405020304" pitchFamily="18" charset="0"/>
              </a:rPr>
              <a:t>:</a:t>
            </a:r>
            <a:r>
              <a:rPr lang="en-US" sz="1050" dirty="0">
                <a:solidFill>
                  <a:srgbClr val="FDF6E3"/>
                </a:solidFill>
                <a:effectLst/>
                <a:latin typeface="Times New Roman" panose="02020603050405020304" pitchFamily="18" charset="0"/>
                <a:cs typeface="Times New Roman" panose="02020603050405020304" pitchFamily="18" charset="0"/>
              </a:rPr>
              <a:t> </a:t>
            </a:r>
            <a:r>
              <a:rPr lang="en-US" sz="1050" dirty="0">
                <a:solidFill>
                  <a:srgbClr val="B58900"/>
                </a:solidFill>
                <a:effectLst/>
                <a:latin typeface="Times New Roman" panose="02020603050405020304" pitchFamily="18" charset="0"/>
                <a:cs typeface="Times New Roman" panose="02020603050405020304" pitchFamily="18" charset="0"/>
              </a:rPr>
              <a:t>'The Matrix'</a:t>
            </a:r>
            <a:r>
              <a:rPr lang="en-US" sz="1050" dirty="0">
                <a:solidFill>
                  <a:srgbClr val="93A1A1"/>
                </a:solidFill>
                <a:effectLst/>
                <a:latin typeface="Times New Roman" panose="02020603050405020304" pitchFamily="18" charset="0"/>
                <a:cs typeface="Times New Roman" panose="02020603050405020304" pitchFamily="18" charset="0"/>
              </a:rPr>
              <a:t>})</a:t>
            </a:r>
            <a:r>
              <a:rPr lang="en-US" sz="1050" b="1" dirty="0">
                <a:effectLst/>
                <a:latin typeface="Times New Roman" panose="02020603050405020304" pitchFamily="18" charset="0"/>
                <a:cs typeface="Times New Roman" panose="02020603050405020304" pitchFamily="18" charset="0"/>
              </a:rPr>
              <a:t>&lt;-</a:t>
            </a:r>
            <a:r>
              <a:rPr lang="en-US" sz="1050" dirty="0">
                <a:solidFill>
                  <a:srgbClr val="93A1A1"/>
                </a:solidFill>
                <a:effectLst/>
                <a:latin typeface="Times New Roman" panose="02020603050405020304" pitchFamily="18" charset="0"/>
                <a:cs typeface="Times New Roman" panose="02020603050405020304" pitchFamily="18" charset="0"/>
              </a:rPr>
              <a:t>[</a:t>
            </a:r>
            <a:r>
              <a:rPr lang="en-US" sz="1050" dirty="0" err="1">
                <a:effectLst/>
                <a:latin typeface="Times New Roman" panose="02020603050405020304" pitchFamily="18" charset="0"/>
                <a:cs typeface="Times New Roman" panose="02020603050405020304" pitchFamily="18" charset="0"/>
              </a:rPr>
              <a:t>d:DIRECTED</a:t>
            </a:r>
            <a:r>
              <a:rPr lang="en-US" sz="1050" dirty="0">
                <a:solidFill>
                  <a:srgbClr val="93A1A1"/>
                </a:solidFill>
                <a:effectLst/>
                <a:latin typeface="Times New Roman" panose="02020603050405020304" pitchFamily="18" charset="0"/>
                <a:cs typeface="Times New Roman" panose="02020603050405020304" pitchFamily="18" charset="0"/>
              </a:rPr>
              <a:t>]</a:t>
            </a:r>
            <a:r>
              <a:rPr lang="en-US" sz="1050" b="1" dirty="0">
                <a:effectLst/>
                <a:latin typeface="Times New Roman" panose="02020603050405020304" pitchFamily="18" charset="0"/>
                <a:cs typeface="Times New Roman" panose="02020603050405020304" pitchFamily="18" charset="0"/>
              </a:rPr>
              <a:t>-</a:t>
            </a:r>
            <a:r>
              <a:rPr lang="en-US" sz="1050" dirty="0">
                <a:solidFill>
                  <a:srgbClr val="93A1A1"/>
                </a:solidFill>
                <a:effectLst/>
                <a:latin typeface="Times New Roman" panose="02020603050405020304" pitchFamily="18" charset="0"/>
                <a:cs typeface="Times New Roman" panose="02020603050405020304" pitchFamily="18" charset="0"/>
              </a:rPr>
              <a:t>(</a:t>
            </a:r>
            <a:r>
              <a:rPr lang="en-US" sz="1050" dirty="0" err="1">
                <a:effectLst/>
                <a:latin typeface="Times New Roman" panose="02020603050405020304" pitchFamily="18" charset="0"/>
                <a:cs typeface="Times New Roman" panose="02020603050405020304" pitchFamily="18" charset="0"/>
              </a:rPr>
              <a:t>p:Person</a:t>
            </a:r>
            <a:r>
              <a:rPr lang="en-US" sz="1050" dirty="0">
                <a:solidFill>
                  <a:srgbClr val="93A1A1"/>
                </a:solidFill>
                <a:effectLst/>
                <a:latin typeface="Times New Roman" panose="02020603050405020304" pitchFamily="18" charset="0"/>
                <a:cs typeface="Times New Roman" panose="02020603050405020304" pitchFamily="18" charset="0"/>
              </a:rPr>
              <a:t>)</a:t>
            </a:r>
            <a:endParaRPr lang="en-US" sz="1050" dirty="0">
              <a:solidFill>
                <a:srgbClr val="D4D4D4"/>
              </a:solidFill>
              <a:effectLst/>
              <a:latin typeface="Times New Roman" panose="02020603050405020304" pitchFamily="18" charset="0"/>
              <a:cs typeface="Times New Roman" panose="02020603050405020304" pitchFamily="18" charset="0"/>
            </a:endParaRPr>
          </a:p>
          <a:p>
            <a:pPr marL="457200" lvl="1" indent="0">
              <a:buNone/>
            </a:pPr>
            <a:r>
              <a:rPr lang="en-US" sz="1050" dirty="0">
                <a:solidFill>
                  <a:srgbClr val="859900"/>
                </a:solidFill>
                <a:effectLst/>
                <a:latin typeface="Times New Roman" panose="02020603050405020304" pitchFamily="18" charset="0"/>
                <a:cs typeface="Times New Roman" panose="02020603050405020304" pitchFamily="18" charset="0"/>
              </a:rPr>
              <a:t>RETURN</a:t>
            </a:r>
            <a:r>
              <a:rPr lang="en-US" sz="1050" dirty="0">
                <a:solidFill>
                  <a:srgbClr val="FDF6E3"/>
                </a:solidFill>
                <a:effectLst/>
                <a:latin typeface="Times New Roman" panose="02020603050405020304" pitchFamily="18" charset="0"/>
                <a:cs typeface="Times New Roman" panose="02020603050405020304" pitchFamily="18" charset="0"/>
              </a:rPr>
              <a:t> </a:t>
            </a:r>
            <a:r>
              <a:rPr lang="en-US" sz="1050" dirty="0">
                <a:effectLst/>
                <a:latin typeface="Times New Roman" panose="02020603050405020304" pitchFamily="18" charset="0"/>
                <a:cs typeface="Times New Roman" panose="02020603050405020304" pitchFamily="18" charset="0"/>
              </a:rPr>
              <a:t>p</a:t>
            </a:r>
            <a:r>
              <a:rPr lang="en-US" sz="1050" dirty="0">
                <a:solidFill>
                  <a:srgbClr val="93A1A1"/>
                </a:solidFill>
                <a:effectLst/>
                <a:latin typeface="Times New Roman" panose="02020603050405020304" pitchFamily="18" charset="0"/>
                <a:cs typeface="Times New Roman" panose="02020603050405020304" pitchFamily="18" charset="0"/>
              </a:rPr>
              <a:t>.</a:t>
            </a:r>
            <a:r>
              <a:rPr lang="en-US" sz="1050" dirty="0">
                <a:solidFill>
                  <a:srgbClr val="859900"/>
                </a:solidFill>
                <a:effectLst/>
                <a:latin typeface="Times New Roman" panose="02020603050405020304" pitchFamily="18" charset="0"/>
                <a:cs typeface="Times New Roman" panose="02020603050405020304" pitchFamily="18" charset="0"/>
              </a:rPr>
              <a:t>name</a:t>
            </a:r>
            <a:r>
              <a:rPr lang="en-US" sz="1050" dirty="0">
                <a:solidFill>
                  <a:srgbClr val="FDF6E3"/>
                </a:solidFill>
                <a:effectLst/>
                <a:latin typeface="Times New Roman" panose="02020603050405020304" pitchFamily="18" charset="0"/>
                <a:cs typeface="Times New Roman" panose="02020603050405020304" pitchFamily="18" charset="0"/>
              </a:rPr>
              <a:t> </a:t>
            </a:r>
            <a:r>
              <a:rPr lang="en-US" sz="1050" dirty="0">
                <a:solidFill>
                  <a:srgbClr val="859900"/>
                </a:solidFill>
                <a:effectLst/>
                <a:latin typeface="Times New Roman" panose="02020603050405020304" pitchFamily="18" charset="0"/>
                <a:cs typeface="Times New Roman" panose="02020603050405020304" pitchFamily="18" charset="0"/>
              </a:rPr>
              <a:t>as</a:t>
            </a:r>
            <a:r>
              <a:rPr lang="en-US" sz="1050" dirty="0">
                <a:solidFill>
                  <a:srgbClr val="FDF6E3"/>
                </a:solidFill>
                <a:effectLst/>
                <a:latin typeface="Times New Roman" panose="02020603050405020304" pitchFamily="18" charset="0"/>
                <a:cs typeface="Times New Roman" panose="02020603050405020304" pitchFamily="18" charset="0"/>
              </a:rPr>
              <a:t> </a:t>
            </a:r>
            <a:r>
              <a:rPr lang="en-US" sz="1050" dirty="0">
                <a:effectLst/>
                <a:latin typeface="Times New Roman" panose="02020603050405020304" pitchFamily="18" charset="0"/>
                <a:cs typeface="Times New Roman" panose="02020603050405020304" pitchFamily="18" charset="0"/>
              </a:rPr>
              <a:t>director</a:t>
            </a:r>
          </a:p>
          <a:p>
            <a:pPr marL="0" indent="0">
              <a:buNone/>
            </a:pPr>
            <a:r>
              <a:rPr lang="en-US" sz="1400" dirty="0">
                <a:latin typeface="Times New Roman" panose="02020603050405020304" pitchFamily="18" charset="0"/>
                <a:cs typeface="Times New Roman" panose="02020603050405020304" pitchFamily="18" charset="0"/>
              </a:rPr>
              <a:t>It also possible to look for the type of relationships that connect nodes to one another. The below query searches the graph for </a:t>
            </a:r>
            <a:r>
              <a:rPr lang="en-US" sz="1400" i="1" u="sng" dirty="0">
                <a:latin typeface="Times New Roman" panose="02020603050405020304" pitchFamily="18" charset="0"/>
                <a:cs typeface="Times New Roman" panose="02020603050405020304" pitchFamily="18" charset="0"/>
              </a:rPr>
              <a:t>outgoing relationships</a:t>
            </a:r>
            <a:r>
              <a:rPr lang="en-US" sz="1400" dirty="0">
                <a:latin typeface="Times New Roman" panose="02020603050405020304" pitchFamily="18" charset="0"/>
                <a:cs typeface="Times New Roman" panose="02020603050405020304" pitchFamily="18" charset="0"/>
              </a:rPr>
              <a:t>.</a:t>
            </a:r>
          </a:p>
          <a:p>
            <a:pPr marL="457200" lvl="1" indent="0">
              <a:buNone/>
            </a:pPr>
            <a:r>
              <a:rPr lang="en-US" sz="1100" dirty="0">
                <a:solidFill>
                  <a:srgbClr val="859900"/>
                </a:solidFill>
                <a:effectLst/>
                <a:latin typeface="Times New Roman" panose="02020603050405020304" pitchFamily="18" charset="0"/>
                <a:cs typeface="Times New Roman" panose="02020603050405020304" pitchFamily="18" charset="0"/>
              </a:rPr>
              <a:t>MATCH</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a:solidFill>
                  <a:srgbClr val="93A1A1"/>
                </a:solidFill>
                <a:effectLst/>
                <a:latin typeface="Times New Roman" panose="02020603050405020304" pitchFamily="18" charset="0"/>
                <a:cs typeface="Times New Roman" panose="02020603050405020304" pitchFamily="18" charset="0"/>
              </a:rPr>
              <a:t>(</a:t>
            </a:r>
            <a:r>
              <a:rPr lang="en-US" sz="1100" dirty="0" err="1">
                <a:effectLst/>
                <a:latin typeface="Times New Roman" panose="02020603050405020304" pitchFamily="18" charset="0"/>
                <a:cs typeface="Times New Roman" panose="02020603050405020304" pitchFamily="18" charset="0"/>
              </a:rPr>
              <a:t>tom</a:t>
            </a:r>
            <a:r>
              <a:rPr lang="en-US" sz="1100" dirty="0" err="1">
                <a:solidFill>
                  <a:srgbClr val="93A1A1"/>
                </a:solidFill>
                <a:effectLst/>
                <a:latin typeface="Times New Roman" panose="02020603050405020304" pitchFamily="18" charset="0"/>
                <a:cs typeface="Times New Roman" panose="02020603050405020304" pitchFamily="18" charset="0"/>
              </a:rPr>
              <a:t>:</a:t>
            </a:r>
            <a:r>
              <a:rPr lang="en-US" sz="1100" dirty="0" err="1">
                <a:effectLst/>
                <a:latin typeface="Times New Roman" panose="02020603050405020304" pitchFamily="18" charset="0"/>
                <a:cs typeface="Times New Roman" panose="02020603050405020304" pitchFamily="18" charset="0"/>
              </a:rPr>
              <a:t>Person</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a:solidFill>
                  <a:srgbClr val="93A1A1"/>
                </a:solidFill>
                <a:effectLst/>
                <a:latin typeface="Times New Roman" panose="02020603050405020304" pitchFamily="18" charset="0"/>
                <a:cs typeface="Times New Roman" panose="02020603050405020304" pitchFamily="18" charset="0"/>
              </a:rPr>
              <a:t>{</a:t>
            </a:r>
            <a:r>
              <a:rPr lang="en-US" sz="1100" dirty="0" err="1">
                <a:solidFill>
                  <a:srgbClr val="859900"/>
                </a:solidFill>
                <a:effectLst/>
                <a:latin typeface="Times New Roman" panose="02020603050405020304" pitchFamily="18" charset="0"/>
                <a:cs typeface="Times New Roman" panose="02020603050405020304" pitchFamily="18" charset="0"/>
              </a:rPr>
              <a:t>name</a:t>
            </a:r>
            <a:r>
              <a:rPr lang="en-US" sz="1100" dirty="0" err="1">
                <a:solidFill>
                  <a:srgbClr val="93A1A1"/>
                </a:solidFill>
                <a:effectLst/>
                <a:latin typeface="Times New Roman" panose="02020603050405020304" pitchFamily="18" charset="0"/>
                <a:cs typeface="Times New Roman" panose="02020603050405020304" pitchFamily="18" charset="0"/>
              </a:rPr>
              <a:t>:</a:t>
            </a:r>
            <a:r>
              <a:rPr lang="en-US" sz="1100" dirty="0" err="1">
                <a:solidFill>
                  <a:srgbClr val="B58900"/>
                </a:solidFill>
                <a:effectLst/>
                <a:latin typeface="Times New Roman" panose="02020603050405020304" pitchFamily="18" charset="0"/>
                <a:cs typeface="Times New Roman" panose="02020603050405020304" pitchFamily="18" charset="0"/>
              </a:rPr>
              <a:t>'Tom</a:t>
            </a:r>
            <a:r>
              <a:rPr lang="en-US" sz="1100" dirty="0">
                <a:solidFill>
                  <a:srgbClr val="B58900"/>
                </a:solidFill>
                <a:effectLst/>
                <a:latin typeface="Times New Roman" panose="02020603050405020304" pitchFamily="18" charset="0"/>
                <a:cs typeface="Times New Roman" panose="02020603050405020304" pitchFamily="18" charset="0"/>
              </a:rPr>
              <a:t> Hanks'</a:t>
            </a:r>
            <a:r>
              <a:rPr lang="en-US" sz="1100" dirty="0">
                <a:solidFill>
                  <a:srgbClr val="93A1A1"/>
                </a:solidFill>
                <a:effectLst/>
                <a:latin typeface="Times New Roman" panose="02020603050405020304" pitchFamily="18" charset="0"/>
                <a:cs typeface="Times New Roman" panose="02020603050405020304" pitchFamily="18" charset="0"/>
              </a:rPr>
              <a:t>})</a:t>
            </a:r>
            <a:r>
              <a:rPr lang="en-US" sz="1100" b="1" dirty="0">
                <a:effectLst/>
                <a:latin typeface="Times New Roman" panose="02020603050405020304" pitchFamily="18" charset="0"/>
                <a:cs typeface="Times New Roman" panose="02020603050405020304" pitchFamily="18" charset="0"/>
              </a:rPr>
              <a:t>-[r]-&gt;</a:t>
            </a:r>
            <a:r>
              <a:rPr lang="en-US" sz="1100" dirty="0">
                <a:effectLst/>
                <a:latin typeface="Times New Roman" panose="02020603050405020304" pitchFamily="18" charset="0"/>
                <a:cs typeface="Times New Roman" panose="02020603050405020304" pitchFamily="18" charset="0"/>
              </a:rPr>
              <a:t>(</a:t>
            </a:r>
            <a:r>
              <a:rPr lang="en-US" sz="1100" dirty="0" err="1">
                <a:effectLst/>
                <a:latin typeface="Times New Roman" panose="02020603050405020304" pitchFamily="18" charset="0"/>
                <a:cs typeface="Times New Roman" panose="02020603050405020304" pitchFamily="18" charset="0"/>
              </a:rPr>
              <a:t>m</a:t>
            </a:r>
            <a:r>
              <a:rPr lang="en-US" sz="1100" dirty="0" err="1">
                <a:solidFill>
                  <a:srgbClr val="93A1A1"/>
                </a:solidFill>
                <a:effectLst/>
                <a:latin typeface="Times New Roman" panose="02020603050405020304" pitchFamily="18" charset="0"/>
                <a:cs typeface="Times New Roman" panose="02020603050405020304" pitchFamily="18" charset="0"/>
              </a:rPr>
              <a:t>:</a:t>
            </a:r>
            <a:r>
              <a:rPr lang="en-US" sz="1100" dirty="0" err="1">
                <a:effectLst/>
                <a:latin typeface="Times New Roman" panose="02020603050405020304" pitchFamily="18" charset="0"/>
                <a:cs typeface="Times New Roman" panose="02020603050405020304" pitchFamily="18" charset="0"/>
              </a:rPr>
              <a:t>Movie</a:t>
            </a:r>
            <a:r>
              <a:rPr lang="en-US" sz="1100" dirty="0">
                <a:solidFill>
                  <a:srgbClr val="93A1A1"/>
                </a:solidFill>
                <a:effectLst/>
                <a:latin typeface="Times New Roman" panose="02020603050405020304" pitchFamily="18" charset="0"/>
                <a:cs typeface="Times New Roman" panose="02020603050405020304" pitchFamily="18" charset="0"/>
              </a:rPr>
              <a:t>)</a:t>
            </a:r>
            <a:endParaRPr lang="en-US" sz="1100" dirty="0">
              <a:solidFill>
                <a:srgbClr val="D4D4D4"/>
              </a:solidFill>
              <a:effectLst/>
              <a:latin typeface="Times New Roman" panose="02020603050405020304" pitchFamily="18" charset="0"/>
              <a:cs typeface="Times New Roman" panose="02020603050405020304" pitchFamily="18" charset="0"/>
            </a:endParaRPr>
          </a:p>
          <a:p>
            <a:pPr marL="457200" lvl="1" indent="0">
              <a:buNone/>
            </a:pPr>
            <a:r>
              <a:rPr lang="en-US" sz="1100" dirty="0">
                <a:solidFill>
                  <a:srgbClr val="859900"/>
                </a:solidFill>
                <a:effectLst/>
                <a:latin typeface="Times New Roman" panose="02020603050405020304" pitchFamily="18" charset="0"/>
                <a:cs typeface="Times New Roman" panose="02020603050405020304" pitchFamily="18" charset="0"/>
              </a:rPr>
              <a:t>RETURN</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a:solidFill>
                  <a:srgbClr val="859900"/>
                </a:solidFill>
                <a:effectLst/>
                <a:latin typeface="Times New Roman" panose="02020603050405020304" pitchFamily="18" charset="0"/>
                <a:cs typeface="Times New Roman" panose="02020603050405020304" pitchFamily="18" charset="0"/>
              </a:rPr>
              <a:t>type</a:t>
            </a:r>
            <a:r>
              <a:rPr lang="en-US" sz="1100" dirty="0">
                <a:solidFill>
                  <a:srgbClr val="93A1A1"/>
                </a:solidFill>
                <a:effectLst/>
                <a:latin typeface="Times New Roman" panose="02020603050405020304" pitchFamily="18" charset="0"/>
                <a:cs typeface="Times New Roman" panose="02020603050405020304" pitchFamily="18" charset="0"/>
              </a:rPr>
              <a:t>(</a:t>
            </a:r>
            <a:r>
              <a:rPr lang="en-US" sz="1100" dirty="0">
                <a:effectLst/>
                <a:latin typeface="Times New Roman" panose="02020603050405020304" pitchFamily="18" charset="0"/>
                <a:cs typeface="Times New Roman" panose="02020603050405020304" pitchFamily="18" charset="0"/>
              </a:rPr>
              <a:t>r</a:t>
            </a:r>
            <a:r>
              <a:rPr lang="en-US" sz="1100" dirty="0">
                <a:solidFill>
                  <a:srgbClr val="93A1A1"/>
                </a:solidFill>
                <a:effectLst/>
                <a:latin typeface="Times New Roman" panose="02020603050405020304" pitchFamily="18" charset="0"/>
                <a:cs typeface="Times New Roman" panose="02020603050405020304" pitchFamily="18" charset="0"/>
              </a:rPr>
              <a:t>)</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a:solidFill>
                  <a:srgbClr val="859900"/>
                </a:solidFill>
                <a:effectLst/>
                <a:latin typeface="Times New Roman" panose="02020603050405020304" pitchFamily="18" charset="0"/>
                <a:cs typeface="Times New Roman" panose="02020603050405020304" pitchFamily="18" charset="0"/>
              </a:rPr>
              <a:t>AS</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a:solidFill>
                  <a:srgbClr val="859900"/>
                </a:solidFill>
                <a:effectLst/>
                <a:latin typeface="Times New Roman" panose="02020603050405020304" pitchFamily="18" charset="0"/>
                <a:cs typeface="Times New Roman" panose="02020603050405020304" pitchFamily="18" charset="0"/>
              </a:rPr>
              <a:t>type</a:t>
            </a:r>
            <a:r>
              <a:rPr lang="en-US" sz="1100" dirty="0">
                <a:solidFill>
                  <a:srgbClr val="93A1A1"/>
                </a:solidFill>
                <a:effectLst/>
                <a:latin typeface="Times New Roman" panose="02020603050405020304" pitchFamily="18" charset="0"/>
                <a:cs typeface="Times New Roman" panose="02020603050405020304" pitchFamily="18" charset="0"/>
              </a:rPr>
              <a:t>,</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err="1">
                <a:effectLst/>
                <a:latin typeface="Times New Roman" panose="02020603050405020304" pitchFamily="18" charset="0"/>
                <a:cs typeface="Times New Roman" panose="02020603050405020304" pitchFamily="18" charset="0"/>
              </a:rPr>
              <a:t>m</a:t>
            </a:r>
            <a:r>
              <a:rPr lang="en-US" sz="1100" dirty="0" err="1">
                <a:solidFill>
                  <a:srgbClr val="93A1A1"/>
                </a:solidFill>
                <a:effectLst/>
                <a:latin typeface="Times New Roman" panose="02020603050405020304" pitchFamily="18" charset="0"/>
                <a:cs typeface="Times New Roman" panose="02020603050405020304" pitchFamily="18" charset="0"/>
              </a:rPr>
              <a:t>.</a:t>
            </a:r>
            <a:r>
              <a:rPr lang="en-US" sz="1100" dirty="0" err="1">
                <a:effectLst/>
                <a:latin typeface="Times New Roman" panose="02020603050405020304" pitchFamily="18" charset="0"/>
                <a:cs typeface="Times New Roman" panose="02020603050405020304" pitchFamily="18" charset="0"/>
              </a:rPr>
              <a:t>title</a:t>
            </a:r>
            <a:r>
              <a:rPr lang="en-US" sz="1100" dirty="0">
                <a:solidFill>
                  <a:srgbClr val="FDF6E3"/>
                </a:solidFill>
                <a:effectLst/>
                <a:latin typeface="Times New Roman" panose="02020603050405020304" pitchFamily="18" charset="0"/>
                <a:cs typeface="Times New Roman" panose="02020603050405020304" pitchFamily="18" charset="0"/>
              </a:rPr>
              <a:t> </a:t>
            </a:r>
            <a:r>
              <a:rPr lang="en-US" sz="1100" dirty="0">
                <a:solidFill>
                  <a:srgbClr val="859900"/>
                </a:solidFill>
                <a:effectLst/>
                <a:latin typeface="Times New Roman" panose="02020603050405020304" pitchFamily="18" charset="0"/>
                <a:cs typeface="Times New Roman" panose="02020603050405020304" pitchFamily="18" charset="0"/>
              </a:rPr>
              <a:t>AS</a:t>
            </a:r>
            <a:r>
              <a:rPr lang="en-US" sz="1100" dirty="0">
                <a:solidFill>
                  <a:srgbClr val="FDF6E3"/>
                </a:solidFill>
                <a:effectLst/>
                <a:latin typeface="Times New Roman" panose="02020603050405020304" pitchFamily="18" charset="0"/>
                <a:cs typeface="Times New Roman" panose="02020603050405020304" pitchFamily="18" charset="0"/>
              </a:rPr>
              <a:t> movie</a:t>
            </a:r>
            <a:endParaRPr lang="en-US" sz="1100" dirty="0">
              <a:solidFill>
                <a:srgbClr val="D4D4D4"/>
              </a:solidFill>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364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2E31-24C3-7775-2740-19281266A959}"/>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Finding Nodes (2)</a:t>
            </a:r>
          </a:p>
        </p:txBody>
      </p:sp>
      <p:sp>
        <p:nvSpPr>
          <p:cNvPr id="3" name="Content Placeholder 2">
            <a:extLst>
              <a:ext uri="{FF2B5EF4-FFF2-40B4-BE49-F238E27FC236}">
                <a16:creationId xmlns:a16="http://schemas.microsoft.com/office/drawing/2014/main" id="{53F1E1D1-DA91-DD95-D986-07B9607C5CDC}"/>
              </a:ext>
            </a:extLst>
          </p:cNvPr>
          <p:cNvSpPr>
            <a:spLocks noGrp="1"/>
          </p:cNvSpPr>
          <p:nvPr>
            <p:ph idx="1"/>
          </p:nvPr>
        </p:nvSpPr>
        <p:spPr/>
        <p:txBody>
          <a:bodyPr/>
          <a:lstStyle/>
          <a:p>
            <a:pPr marL="0" indent="0">
              <a:buNone/>
            </a:pPr>
            <a:r>
              <a:rPr lang="en-US" sz="2400" b="1" dirty="0">
                <a:solidFill>
                  <a:srgbClr val="00B050"/>
                </a:solidFill>
                <a:latin typeface="Times New Roman" panose="02020603050405020304" pitchFamily="18" charset="0"/>
                <a:cs typeface="Times New Roman" panose="02020603050405020304" pitchFamily="18" charset="0"/>
              </a:rPr>
              <a:t>NOT label expression (!) </a:t>
            </a:r>
          </a:p>
          <a:p>
            <a:pPr marL="0" indent="0">
              <a:buNone/>
            </a:pPr>
            <a:r>
              <a:rPr lang="en-US" sz="1800" dirty="0">
                <a:latin typeface="Times New Roman" panose="02020603050405020304" pitchFamily="18" charset="0"/>
                <a:cs typeface="Times New Roman" panose="02020603050405020304" pitchFamily="18" charset="0"/>
              </a:rPr>
              <a:t>The below query uses a NOT label expression (!) to return all relationships connected to Tom Hanks that are not of type ACTED_IN.</a:t>
            </a:r>
          </a:p>
          <a:p>
            <a:pPr marL="0" indent="0">
              <a:buNone/>
            </a:pPr>
            <a:r>
              <a:rPr lang="en-US" sz="1800" dirty="0">
                <a:latin typeface="Times New Roman" panose="02020603050405020304" pitchFamily="18" charset="0"/>
                <a:cs typeface="Times New Roman" panose="02020603050405020304" pitchFamily="18" charset="0"/>
              </a:rPr>
              <a:t>MATCH (:Person {</a:t>
            </a:r>
            <a:r>
              <a:rPr lang="en-US" sz="1800" dirty="0" err="1">
                <a:latin typeface="Times New Roman" panose="02020603050405020304" pitchFamily="18" charset="0"/>
                <a:cs typeface="Times New Roman" panose="02020603050405020304" pitchFamily="18" charset="0"/>
              </a:rPr>
              <a:t>name:'Tom</a:t>
            </a:r>
            <a:r>
              <a:rPr lang="en-US" sz="1800" dirty="0">
                <a:latin typeface="Times New Roman" panose="02020603050405020304" pitchFamily="18" charset="0"/>
                <a:cs typeface="Times New Roman" panose="02020603050405020304" pitchFamily="18" charset="0"/>
              </a:rPr>
              <a:t> Hanks'})-[r:!ACTED_IN]-&gt;(</a:t>
            </a:r>
            <a:r>
              <a:rPr lang="en-US" sz="1800" dirty="0" err="1">
                <a:latin typeface="Times New Roman" panose="02020603050405020304" pitchFamily="18" charset="0"/>
                <a:cs typeface="Times New Roman" panose="02020603050405020304" pitchFamily="18" charset="0"/>
              </a:rPr>
              <a:t>m:Movie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Return type(r) AS type, </a:t>
            </a:r>
            <a:r>
              <a:rPr lang="en-US" sz="1800" dirty="0" err="1">
                <a:latin typeface="Times New Roman" panose="02020603050405020304" pitchFamily="18" charset="0"/>
                <a:cs typeface="Times New Roman" panose="02020603050405020304" pitchFamily="18" charset="0"/>
              </a:rPr>
              <a:t>m.title</a:t>
            </a:r>
            <a:r>
              <a:rPr lang="en-US" sz="1800" dirty="0">
                <a:latin typeface="Times New Roman" panose="02020603050405020304" pitchFamily="18" charset="0"/>
                <a:cs typeface="Times New Roman" panose="02020603050405020304" pitchFamily="18" charset="0"/>
              </a:rPr>
              <a:t> AS movies</a:t>
            </a:r>
          </a:p>
          <a:p>
            <a:pPr marL="0" indent="0">
              <a:buNone/>
            </a:pPr>
            <a:r>
              <a:rPr lang="en-US" sz="1200" dirty="0">
                <a:solidFill>
                  <a:srgbClr val="859900"/>
                </a:solidFill>
                <a:effectLst/>
                <a:latin typeface="Times New Roman" panose="02020603050405020304" pitchFamily="18" charset="0"/>
                <a:cs typeface="Times New Roman" panose="02020603050405020304" pitchFamily="18" charset="0"/>
              </a:rPr>
              <a:t>match</a:t>
            </a:r>
            <a:r>
              <a:rPr lang="en-US" sz="1200" dirty="0">
                <a:solidFill>
                  <a:srgbClr val="93A1A1"/>
                </a:solidFill>
                <a:effectLst/>
                <a:latin typeface="Times New Roman" panose="02020603050405020304" pitchFamily="18" charset="0"/>
                <a:cs typeface="Times New Roman" panose="02020603050405020304" pitchFamily="18" charset="0"/>
              </a:rPr>
              <a:t>(</a:t>
            </a:r>
            <a:r>
              <a:rPr lang="en-US" sz="1200" dirty="0" err="1">
                <a:effectLst/>
                <a:latin typeface="Times New Roman" panose="02020603050405020304" pitchFamily="18" charset="0"/>
                <a:cs typeface="Times New Roman" panose="02020603050405020304" pitchFamily="18" charset="0"/>
              </a:rPr>
              <a:t>p</a:t>
            </a:r>
            <a:r>
              <a:rPr lang="en-US" sz="1200" dirty="0" err="1">
                <a:solidFill>
                  <a:srgbClr val="93A1A1"/>
                </a:solidFill>
                <a:effectLst/>
                <a:latin typeface="Times New Roman" panose="02020603050405020304" pitchFamily="18" charset="0"/>
                <a:cs typeface="Times New Roman" panose="02020603050405020304" pitchFamily="18" charset="0"/>
              </a:rPr>
              <a:t>:</a:t>
            </a:r>
            <a:r>
              <a:rPr lang="en-US" sz="1200" dirty="0" err="1">
                <a:effectLst/>
                <a:latin typeface="Times New Roman" panose="02020603050405020304" pitchFamily="18" charset="0"/>
                <a:cs typeface="Times New Roman" panose="02020603050405020304" pitchFamily="18" charset="0"/>
              </a:rPr>
              <a:t>Person</a:t>
            </a:r>
            <a:r>
              <a:rPr lang="en-US" sz="1200" dirty="0">
                <a:solidFill>
                  <a:srgbClr val="FDF6E3"/>
                </a:solidFill>
                <a:effectLst/>
                <a:latin typeface="Times New Roman" panose="02020603050405020304" pitchFamily="18" charset="0"/>
                <a:cs typeface="Times New Roman" panose="02020603050405020304" pitchFamily="18" charset="0"/>
              </a:rPr>
              <a:t> </a:t>
            </a:r>
            <a:r>
              <a:rPr lang="en-US" sz="1200" dirty="0">
                <a:solidFill>
                  <a:srgbClr val="93A1A1"/>
                </a:solidFill>
                <a:effectLst/>
                <a:latin typeface="Times New Roman" panose="02020603050405020304" pitchFamily="18" charset="0"/>
                <a:cs typeface="Times New Roman" panose="02020603050405020304" pitchFamily="18" charset="0"/>
              </a:rPr>
              <a:t>{</a:t>
            </a:r>
            <a:r>
              <a:rPr lang="en-US" sz="1200" dirty="0">
                <a:solidFill>
                  <a:srgbClr val="859900"/>
                </a:solidFill>
                <a:effectLst/>
                <a:latin typeface="Times New Roman" panose="02020603050405020304" pitchFamily="18" charset="0"/>
                <a:cs typeface="Times New Roman" panose="02020603050405020304" pitchFamily="18" charset="0"/>
              </a:rPr>
              <a:t>name</a:t>
            </a:r>
            <a:r>
              <a:rPr lang="en-US" sz="1200" dirty="0">
                <a:solidFill>
                  <a:srgbClr val="FDF6E3"/>
                </a:solidFill>
                <a:effectLst/>
                <a:latin typeface="Times New Roman" panose="02020603050405020304" pitchFamily="18" charset="0"/>
                <a:cs typeface="Times New Roman" panose="02020603050405020304" pitchFamily="18" charset="0"/>
              </a:rPr>
              <a:t> </a:t>
            </a:r>
            <a:r>
              <a:rPr lang="en-US" sz="1200" dirty="0">
                <a:solidFill>
                  <a:srgbClr val="93A1A1"/>
                </a:solidFill>
                <a:effectLst/>
                <a:latin typeface="Times New Roman" panose="02020603050405020304" pitchFamily="18" charset="0"/>
                <a:cs typeface="Times New Roman" panose="02020603050405020304" pitchFamily="18" charset="0"/>
              </a:rPr>
              <a:t>:</a:t>
            </a:r>
            <a:r>
              <a:rPr lang="en-US" sz="1200" dirty="0">
                <a:solidFill>
                  <a:srgbClr val="FDF6E3"/>
                </a:solidFill>
                <a:effectLst/>
                <a:latin typeface="Times New Roman" panose="02020603050405020304" pitchFamily="18" charset="0"/>
                <a:cs typeface="Times New Roman" panose="02020603050405020304" pitchFamily="18" charset="0"/>
              </a:rPr>
              <a:t> </a:t>
            </a:r>
            <a:r>
              <a:rPr lang="en-US" sz="1200" dirty="0">
                <a:solidFill>
                  <a:srgbClr val="B58900"/>
                </a:solidFill>
                <a:effectLst/>
                <a:latin typeface="Times New Roman" panose="02020603050405020304" pitchFamily="18" charset="0"/>
                <a:cs typeface="Times New Roman" panose="02020603050405020304" pitchFamily="18" charset="0"/>
              </a:rPr>
              <a:t>'Tom Hanks'</a:t>
            </a:r>
            <a:r>
              <a:rPr lang="en-US" sz="1200" dirty="0">
                <a:solidFill>
                  <a:srgbClr val="93A1A1"/>
                </a:solidFill>
                <a:effectLst/>
                <a:latin typeface="Times New Roman" panose="02020603050405020304" pitchFamily="18" charset="0"/>
                <a:cs typeface="Times New Roman" panose="02020603050405020304" pitchFamily="18" charset="0"/>
              </a:rPr>
              <a:t>})-[</a:t>
            </a:r>
            <a:r>
              <a:rPr lang="en-US" sz="1200" dirty="0">
                <a:solidFill>
                  <a:srgbClr val="FDF6E3"/>
                </a:solidFill>
                <a:effectLst/>
                <a:latin typeface="Times New Roman" panose="02020603050405020304" pitchFamily="18" charset="0"/>
                <a:cs typeface="Times New Roman" panose="02020603050405020304" pitchFamily="18" charset="0"/>
              </a:rPr>
              <a:t>r</a:t>
            </a:r>
            <a:r>
              <a:rPr lang="en-US" sz="1200" dirty="0">
                <a:solidFill>
                  <a:srgbClr val="93A1A1"/>
                </a:solidFill>
                <a:effectLst/>
                <a:latin typeface="Times New Roman" panose="02020603050405020304" pitchFamily="18" charset="0"/>
                <a:cs typeface="Times New Roman" panose="02020603050405020304" pitchFamily="18" charset="0"/>
              </a:rPr>
              <a:t>:</a:t>
            </a:r>
            <a:r>
              <a:rPr lang="en-US" sz="1200" b="1" dirty="0">
                <a:effectLst/>
                <a:latin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cs typeface="Times New Roman" panose="02020603050405020304" pitchFamily="18" charset="0"/>
              </a:rPr>
              <a:t>ACTED_IN</a:t>
            </a:r>
            <a:r>
              <a:rPr lang="en-US" sz="1200" dirty="0">
                <a:solidFill>
                  <a:srgbClr val="93A1A1"/>
                </a:solidFill>
                <a:effectLst/>
                <a:latin typeface="Times New Roman" panose="02020603050405020304" pitchFamily="18" charset="0"/>
                <a:cs typeface="Times New Roman" panose="02020603050405020304" pitchFamily="18" charset="0"/>
              </a:rPr>
              <a:t>]-&gt;</a:t>
            </a:r>
            <a:r>
              <a:rPr lang="en-US" sz="1200" dirty="0">
                <a:solidFill>
                  <a:srgbClr val="FDF6E3"/>
                </a:solidFill>
                <a:effectLst/>
                <a:latin typeface="Times New Roman" panose="02020603050405020304" pitchFamily="18" charset="0"/>
                <a:cs typeface="Times New Roman" panose="02020603050405020304" pitchFamily="18" charset="0"/>
              </a:rPr>
              <a:t> </a:t>
            </a:r>
            <a:r>
              <a:rPr lang="en-US" sz="1200" dirty="0">
                <a:solidFill>
                  <a:srgbClr val="93A1A1"/>
                </a:solidFill>
                <a:effectLst/>
                <a:latin typeface="Times New Roman" panose="02020603050405020304" pitchFamily="18" charset="0"/>
                <a:cs typeface="Times New Roman" panose="02020603050405020304" pitchFamily="18" charset="0"/>
              </a:rPr>
              <a:t>(</a:t>
            </a:r>
            <a:r>
              <a:rPr lang="en-US" sz="1200" dirty="0" err="1">
                <a:effectLst/>
                <a:latin typeface="Times New Roman" panose="02020603050405020304" pitchFamily="18" charset="0"/>
                <a:cs typeface="Times New Roman" panose="02020603050405020304" pitchFamily="18" charset="0"/>
              </a:rPr>
              <a:t>m</a:t>
            </a:r>
            <a:r>
              <a:rPr lang="en-US" sz="1200" dirty="0" err="1">
                <a:solidFill>
                  <a:srgbClr val="93A1A1"/>
                </a:solidFill>
                <a:effectLst/>
                <a:latin typeface="Times New Roman" panose="02020603050405020304" pitchFamily="18" charset="0"/>
                <a:cs typeface="Times New Roman" panose="02020603050405020304" pitchFamily="18" charset="0"/>
              </a:rPr>
              <a:t>:</a:t>
            </a:r>
            <a:r>
              <a:rPr lang="en-US" sz="1200" dirty="0" err="1">
                <a:effectLst/>
                <a:latin typeface="Times New Roman" panose="02020603050405020304" pitchFamily="18" charset="0"/>
                <a:cs typeface="Times New Roman" panose="02020603050405020304" pitchFamily="18" charset="0"/>
              </a:rPr>
              <a:t>Movie</a:t>
            </a:r>
            <a:r>
              <a:rPr lang="en-US" sz="1200" dirty="0">
                <a:solidFill>
                  <a:srgbClr val="93A1A1"/>
                </a:solidFill>
                <a:effectLst/>
                <a:latin typeface="Times New Roman" panose="02020603050405020304" pitchFamily="18" charset="0"/>
                <a:cs typeface="Times New Roman" panose="02020603050405020304" pitchFamily="18" charset="0"/>
              </a:rPr>
              <a:t>)</a:t>
            </a:r>
            <a:r>
              <a:rPr lang="en-US" sz="1200" dirty="0">
                <a:solidFill>
                  <a:srgbClr val="FDF6E3"/>
                </a:solidFill>
                <a:effectLst/>
                <a:latin typeface="Times New Roman" panose="02020603050405020304" pitchFamily="18" charset="0"/>
                <a:cs typeface="Times New Roman" panose="02020603050405020304" pitchFamily="18" charset="0"/>
              </a:rPr>
              <a:t> </a:t>
            </a:r>
            <a:r>
              <a:rPr lang="en-US" sz="1200" dirty="0">
                <a:solidFill>
                  <a:srgbClr val="859900"/>
                </a:solidFill>
                <a:effectLst/>
                <a:latin typeface="Times New Roman" panose="02020603050405020304" pitchFamily="18" charset="0"/>
                <a:cs typeface="Times New Roman" panose="02020603050405020304" pitchFamily="18" charset="0"/>
              </a:rPr>
              <a:t>return</a:t>
            </a:r>
            <a:r>
              <a:rPr lang="en-US" sz="1200" dirty="0">
                <a:solidFill>
                  <a:srgbClr val="FDF6E3"/>
                </a:solidFill>
                <a:effectLst/>
                <a:latin typeface="Times New Roman" panose="02020603050405020304" pitchFamily="18" charset="0"/>
                <a:cs typeface="Times New Roman" panose="02020603050405020304" pitchFamily="18" charset="0"/>
              </a:rPr>
              <a:t> p</a:t>
            </a:r>
            <a:r>
              <a:rPr lang="en-US" sz="1200" dirty="0">
                <a:solidFill>
                  <a:srgbClr val="93A1A1"/>
                </a:solidFill>
                <a:effectLst/>
                <a:latin typeface="Times New Roman" panose="02020603050405020304" pitchFamily="18" charset="0"/>
                <a:cs typeface="Times New Roman" panose="02020603050405020304" pitchFamily="18" charset="0"/>
              </a:rPr>
              <a:t>.</a:t>
            </a:r>
            <a:r>
              <a:rPr lang="en-US" sz="1200" dirty="0">
                <a:solidFill>
                  <a:srgbClr val="859900"/>
                </a:solidFill>
                <a:effectLst/>
                <a:latin typeface="Times New Roman" panose="02020603050405020304" pitchFamily="18" charset="0"/>
                <a:cs typeface="Times New Roman" panose="02020603050405020304" pitchFamily="18" charset="0"/>
              </a:rPr>
              <a:t>name</a:t>
            </a:r>
            <a:r>
              <a:rPr lang="en-US" sz="1200" dirty="0">
                <a:solidFill>
                  <a:srgbClr val="FDF6E3"/>
                </a:solidFill>
                <a:effectLst/>
                <a:latin typeface="Times New Roman" panose="02020603050405020304" pitchFamily="18" charset="0"/>
                <a:cs typeface="Times New Roman" panose="02020603050405020304" pitchFamily="18" charset="0"/>
              </a:rPr>
              <a:t> </a:t>
            </a:r>
            <a:r>
              <a:rPr lang="en-US" sz="1200" dirty="0">
                <a:solidFill>
                  <a:srgbClr val="93A1A1"/>
                </a:solidFill>
                <a:effectLst/>
                <a:latin typeface="Times New Roman" panose="02020603050405020304" pitchFamily="18" charset="0"/>
                <a:cs typeface="Times New Roman" panose="02020603050405020304" pitchFamily="18" charset="0"/>
              </a:rPr>
              <a:t>,</a:t>
            </a:r>
            <a:r>
              <a:rPr lang="en-US" sz="1200" dirty="0">
                <a:solidFill>
                  <a:srgbClr val="FDF6E3"/>
                </a:solidFill>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m</a:t>
            </a:r>
            <a:r>
              <a:rPr lang="en-US" sz="1200" dirty="0" err="1">
                <a:solidFill>
                  <a:srgbClr val="93A1A1"/>
                </a:solidFill>
                <a:effectLst/>
                <a:latin typeface="Times New Roman" panose="02020603050405020304" pitchFamily="18" charset="0"/>
                <a:cs typeface="Times New Roman" panose="02020603050405020304" pitchFamily="18" charset="0"/>
              </a:rPr>
              <a:t>.</a:t>
            </a:r>
            <a:r>
              <a:rPr lang="en-US" sz="1200" dirty="0" err="1">
                <a:effectLst/>
                <a:latin typeface="Times New Roman" panose="02020603050405020304" pitchFamily="18" charset="0"/>
                <a:cs typeface="Times New Roman" panose="02020603050405020304" pitchFamily="18" charset="0"/>
              </a:rPr>
              <a:t>title</a:t>
            </a:r>
            <a:endParaRPr lang="en-US" sz="1200" dirty="0">
              <a:effectLst/>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454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41FD-BA2C-C676-260F-614434FEB1E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Projecting </a:t>
            </a:r>
            <a:r>
              <a:rPr lang="en-US" b="1" dirty="0" err="1">
                <a:latin typeface="Times New Roman" panose="02020603050405020304" pitchFamily="18" charset="0"/>
                <a:cs typeface="Times New Roman" panose="02020603050405020304" pitchFamily="18" charset="0"/>
              </a:rPr>
              <a:t>Cluases</a:t>
            </a: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B6CB26C-C5CC-E275-4C8A-7968124ED248}"/>
              </a:ext>
            </a:extLst>
          </p:cNvPr>
          <p:cNvGraphicFramePr>
            <a:graphicFrameLocks noGrp="1"/>
          </p:cNvGraphicFramePr>
          <p:nvPr>
            <p:ph idx="1"/>
            <p:extLst>
              <p:ext uri="{D42A27DB-BD31-4B8C-83A1-F6EECF244321}">
                <p14:modId xmlns:p14="http://schemas.microsoft.com/office/powerpoint/2010/main" val="3283329266"/>
              </p:ext>
            </p:extLst>
          </p:nvPr>
        </p:nvGraphicFramePr>
        <p:xfrm>
          <a:off x="922789" y="2148840"/>
          <a:ext cx="8792010" cy="1584960"/>
        </p:xfrm>
        <a:graphic>
          <a:graphicData uri="http://schemas.openxmlformats.org/drawingml/2006/table">
            <a:tbl>
              <a:tblPr/>
              <a:tblGrid>
                <a:gridCol w="1635853">
                  <a:extLst>
                    <a:ext uri="{9D8B030D-6E8A-4147-A177-3AD203B41FA5}">
                      <a16:colId xmlns:a16="http://schemas.microsoft.com/office/drawing/2014/main" val="2972757410"/>
                    </a:ext>
                  </a:extLst>
                </a:gridCol>
                <a:gridCol w="7156157">
                  <a:extLst>
                    <a:ext uri="{9D8B030D-6E8A-4147-A177-3AD203B41FA5}">
                      <a16:colId xmlns:a16="http://schemas.microsoft.com/office/drawing/2014/main" val="4155786875"/>
                    </a:ext>
                  </a:extLst>
                </a:gridCol>
              </a:tblGrid>
              <a:tr h="0">
                <a:tc>
                  <a:txBody>
                    <a:bodyPr/>
                    <a:lstStyle/>
                    <a:p>
                      <a:pPr algn="l" fontAlgn="t"/>
                      <a:r>
                        <a:rPr lang="en-US" sz="1600" b="1">
                          <a:effectLst/>
                          <a:latin typeface="Times New Roman" panose="02020603050405020304" pitchFamily="18" charset="0"/>
                          <a:cs typeface="Times New Roman" panose="02020603050405020304" pitchFamily="18" charset="0"/>
                        </a:rPr>
                        <a:t>Clause</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600" b="1">
                          <a:effectLst/>
                          <a:latin typeface="Times New Roman" panose="02020603050405020304" pitchFamily="18" charset="0"/>
                          <a:cs typeface="Times New Roman" panose="02020603050405020304" pitchFamily="18" charset="0"/>
                        </a:rPr>
                        <a:t>Description</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807138577"/>
                  </a:ext>
                </a:extLst>
              </a:tr>
              <a:tr h="0">
                <a:tc>
                  <a:txBody>
                    <a:bodyPr/>
                    <a:lstStyle/>
                    <a:p>
                      <a:pPr algn="l" fontAlgn="t"/>
                      <a:r>
                        <a:rPr lang="en-US" sz="1600" b="1" u="none" strike="noStrike" dirty="0">
                          <a:effectLst/>
                          <a:latin typeface="Times New Roman" panose="02020603050405020304" pitchFamily="18" charset="0"/>
                          <a:cs typeface="Times New Roman" panose="02020603050405020304" pitchFamily="18" charset="0"/>
                          <a:hlinkClick r:id="rId2"/>
                        </a:rPr>
                        <a:t>RETURN -​ [AS</a:t>
                      </a:r>
                      <a:r>
                        <a:rPr lang="en-US" sz="1600" dirty="0">
                          <a:effectLst/>
                          <a:latin typeface="Times New Roman" panose="02020603050405020304" pitchFamily="18" charset="0"/>
                          <a:cs typeface="Times New Roman" panose="02020603050405020304" pitchFamily="18" charset="0"/>
                        </a:rPr>
                        <a:t>]</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cs typeface="Times New Roman" panose="02020603050405020304" pitchFamily="18" charset="0"/>
                        </a:rPr>
                        <a:t>Defines what to include in the query result set.</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3709853465"/>
                  </a:ext>
                </a:extLst>
              </a:tr>
              <a:tr h="0">
                <a:tc>
                  <a:txBody>
                    <a:bodyPr/>
                    <a:lstStyle/>
                    <a:p>
                      <a:pPr algn="l" fontAlgn="t"/>
                      <a:r>
                        <a:rPr lang="en-US" sz="1600" b="1" u="none" strike="noStrike" dirty="0">
                          <a:effectLst/>
                          <a:latin typeface="Times New Roman" panose="02020603050405020304" pitchFamily="18" charset="0"/>
                          <a:cs typeface="Times New Roman" panose="02020603050405020304" pitchFamily="18" charset="0"/>
                          <a:hlinkClick r:id="rId3"/>
                        </a:rPr>
                        <a:t>WITH -​ [AS</a:t>
                      </a:r>
                      <a:r>
                        <a:rPr lang="en-US" sz="1600" dirty="0">
                          <a:effectLst/>
                          <a:latin typeface="Times New Roman" panose="02020603050405020304" pitchFamily="18" charset="0"/>
                          <a:cs typeface="Times New Roman" panose="02020603050405020304" pitchFamily="18" charset="0"/>
                        </a:rPr>
                        <a:t>]</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Allows query parts to be chained together, piping the results from one to be used as starting points or criteria in the next.</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2252581544"/>
                  </a:ext>
                </a:extLst>
              </a:tr>
              <a:tr h="0">
                <a:tc>
                  <a:txBody>
                    <a:bodyPr/>
                    <a:lstStyle/>
                    <a:p>
                      <a:pPr algn="l" fontAlgn="t"/>
                      <a:r>
                        <a:rPr lang="en-US" sz="1600" b="1" u="none" strike="noStrike" dirty="0">
                          <a:effectLst/>
                          <a:latin typeface="Times New Roman" panose="02020603050405020304" pitchFamily="18" charset="0"/>
                          <a:cs typeface="Times New Roman" panose="02020603050405020304" pitchFamily="18" charset="0"/>
                          <a:hlinkClick r:id="rId4"/>
                        </a:rPr>
                        <a:t>UNWIND -​ [AS</a:t>
                      </a:r>
                      <a:r>
                        <a:rPr lang="en-US" sz="1600" dirty="0">
                          <a:effectLst/>
                          <a:latin typeface="Times New Roman" panose="02020603050405020304" pitchFamily="18" charset="0"/>
                          <a:cs typeface="Times New Roman" panose="02020603050405020304" pitchFamily="18" charset="0"/>
                        </a:rPr>
                        <a:t>]</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Expands a list into a sequence of rows.</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529062296"/>
                  </a:ext>
                </a:extLst>
              </a:tr>
            </a:tbl>
          </a:graphicData>
        </a:graphic>
      </p:graphicFrame>
    </p:spTree>
    <p:extLst>
      <p:ext uri="{BB962C8B-B14F-4D97-AF65-F5344CB8AC3E}">
        <p14:creationId xmlns:p14="http://schemas.microsoft.com/office/powerpoint/2010/main" val="96290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9C51-CC4A-3161-E34C-324A3C052364}"/>
              </a:ext>
            </a:extLst>
          </p:cNvPr>
          <p:cNvSpPr>
            <a:spLocks noGrp="1"/>
          </p:cNvSpPr>
          <p:nvPr>
            <p:ph type="title"/>
          </p:nvPr>
        </p:nvSpPr>
        <p:spPr/>
        <p:txBody>
          <a:bodyPr>
            <a:normAutofit fontScale="90000"/>
          </a:bodyPr>
          <a:lstStyle/>
          <a:p>
            <a:br>
              <a:rPr lang="en-US" b="1" i="0" dirty="0">
                <a:solidFill>
                  <a:srgbClr val="1A1B1D"/>
                </a:solidFill>
                <a:effectLst/>
                <a:latin typeface="Times New Roman" panose="02020603050405020304" pitchFamily="18" charset="0"/>
                <a:cs typeface="Times New Roman" panose="02020603050405020304" pitchFamily="18" charset="0"/>
              </a:rPr>
            </a:br>
            <a:r>
              <a:rPr lang="en-US" b="1" i="0" dirty="0">
                <a:solidFill>
                  <a:srgbClr val="1A1B1D"/>
                </a:solidFill>
                <a:effectLst/>
                <a:latin typeface="Times New Roman" panose="02020603050405020304" pitchFamily="18" charset="0"/>
                <a:cs typeface="Times New Roman" panose="02020603050405020304" pitchFamily="18" charset="0"/>
              </a:rPr>
              <a:t>Reading sub-clauses</a:t>
            </a:r>
            <a:br>
              <a:rPr lang="en-US" b="1" i="0" dirty="0">
                <a:solidFill>
                  <a:srgbClr val="1A1B1D"/>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45A39030-9454-4AF4-A0E2-493FCEE4185E}"/>
              </a:ext>
            </a:extLst>
          </p:cNvPr>
          <p:cNvGraphicFramePr>
            <a:graphicFrameLocks noGrp="1"/>
          </p:cNvGraphicFramePr>
          <p:nvPr>
            <p:ph idx="1"/>
            <p:extLst>
              <p:ext uri="{D42A27DB-BD31-4B8C-83A1-F6EECF244321}">
                <p14:modId xmlns:p14="http://schemas.microsoft.com/office/powerpoint/2010/main" val="547319688"/>
              </p:ext>
            </p:extLst>
          </p:nvPr>
        </p:nvGraphicFramePr>
        <p:xfrm>
          <a:off x="838200" y="2126774"/>
          <a:ext cx="9254104" cy="1950720"/>
        </p:xfrm>
        <a:graphic>
          <a:graphicData uri="http://schemas.openxmlformats.org/drawingml/2006/table">
            <a:tbl>
              <a:tblPr/>
              <a:tblGrid>
                <a:gridCol w="2710343">
                  <a:extLst>
                    <a:ext uri="{9D8B030D-6E8A-4147-A177-3AD203B41FA5}">
                      <a16:colId xmlns:a16="http://schemas.microsoft.com/office/drawing/2014/main" val="2883852925"/>
                    </a:ext>
                  </a:extLst>
                </a:gridCol>
                <a:gridCol w="6543761">
                  <a:extLst>
                    <a:ext uri="{9D8B030D-6E8A-4147-A177-3AD203B41FA5}">
                      <a16:colId xmlns:a16="http://schemas.microsoft.com/office/drawing/2014/main" val="1252691144"/>
                    </a:ext>
                  </a:extLst>
                </a:gridCol>
              </a:tblGrid>
              <a:tr h="0">
                <a:tc>
                  <a:txBody>
                    <a:bodyPr/>
                    <a:lstStyle/>
                    <a:p>
                      <a:pPr algn="l" fontAlgn="t"/>
                      <a:r>
                        <a:rPr lang="en-US" sz="1400" b="1">
                          <a:effectLst/>
                          <a:latin typeface="Times New Roman" panose="02020603050405020304" pitchFamily="18" charset="0"/>
                          <a:cs typeface="Times New Roman" panose="02020603050405020304" pitchFamily="18" charset="0"/>
                        </a:rPr>
                        <a:t>Sub-clause</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400" b="1">
                          <a:effectLst/>
                          <a:latin typeface="Times New Roman" panose="02020603050405020304" pitchFamily="18" charset="0"/>
                          <a:cs typeface="Times New Roman" panose="02020603050405020304" pitchFamily="18" charset="0"/>
                        </a:rPr>
                        <a:t>Description</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3092207924"/>
                  </a:ext>
                </a:extLst>
              </a:tr>
              <a:tr h="0">
                <a:tc>
                  <a:txBody>
                    <a:bodyPr/>
                    <a:lstStyle/>
                    <a:p>
                      <a:pPr algn="l" fontAlgn="t"/>
                      <a:r>
                        <a:rPr lang="en-US" sz="1400" b="1" u="none" strike="noStrike">
                          <a:effectLst/>
                          <a:latin typeface="Times New Roman" panose="02020603050405020304" pitchFamily="18" charset="0"/>
                          <a:cs typeface="Times New Roman" panose="02020603050405020304" pitchFamily="18" charset="0"/>
                          <a:hlinkClick r:id="rId2"/>
                        </a:rPr>
                        <a:t>WHERE</a:t>
                      </a:r>
                      <a:endParaRPr lang="en-US" sz="1400">
                        <a:effectLst/>
                        <a:latin typeface="Times New Roman" panose="02020603050405020304" pitchFamily="18" charset="0"/>
                        <a:cs typeface="Times New Roman" panose="02020603050405020304" pitchFamily="18" charset="0"/>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Adds constraints to the patterns in a MATCH or OPTIONAL MATCH clause or filters the results of a WITH clause.</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3825808078"/>
                  </a:ext>
                </a:extLst>
              </a:tr>
              <a:tr h="0">
                <a:tc>
                  <a:txBody>
                    <a:bodyPr/>
                    <a:lstStyle/>
                    <a:p>
                      <a:pPr algn="l" fontAlgn="t"/>
                      <a:r>
                        <a:rPr lang="en-US" sz="1400" b="1" u="none" strike="noStrike">
                          <a:effectLst/>
                          <a:latin typeface="Times New Roman" panose="02020603050405020304" pitchFamily="18" charset="0"/>
                          <a:cs typeface="Times New Roman" panose="02020603050405020304" pitchFamily="18" charset="0"/>
                          <a:hlinkClick r:id="rId3"/>
                        </a:rPr>
                        <a:t>ORDER BY [ASC[ENDING] | DESC[ENDING]]</a:t>
                      </a:r>
                      <a:endParaRPr lang="en-US" sz="1400">
                        <a:effectLst/>
                        <a:latin typeface="Times New Roman" panose="02020603050405020304" pitchFamily="18" charset="0"/>
                        <a:cs typeface="Times New Roman" panose="02020603050405020304" pitchFamily="18" charset="0"/>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A sub-clause following RETURN or WITH, specifying that the output should be sorted in either ascending (the default) or descending order.</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485828268"/>
                  </a:ext>
                </a:extLst>
              </a:tr>
              <a:tr h="0">
                <a:tc>
                  <a:txBody>
                    <a:bodyPr/>
                    <a:lstStyle/>
                    <a:p>
                      <a:pPr algn="l" fontAlgn="t"/>
                      <a:r>
                        <a:rPr lang="en-US" sz="1400" b="1" u="none" strike="noStrike">
                          <a:effectLst/>
                          <a:latin typeface="Times New Roman" panose="02020603050405020304" pitchFamily="18" charset="0"/>
                          <a:cs typeface="Times New Roman" panose="02020603050405020304" pitchFamily="18" charset="0"/>
                          <a:hlinkClick r:id="rId4"/>
                        </a:rPr>
                        <a:t>SKIP</a:t>
                      </a:r>
                      <a:endParaRPr lang="en-US" sz="1400">
                        <a:effectLst/>
                        <a:latin typeface="Times New Roman" panose="02020603050405020304" pitchFamily="18" charset="0"/>
                        <a:cs typeface="Times New Roman" panose="02020603050405020304" pitchFamily="18" charset="0"/>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400">
                          <a:effectLst/>
                          <a:latin typeface="Times New Roman" panose="02020603050405020304" pitchFamily="18" charset="0"/>
                          <a:cs typeface="Times New Roman" panose="02020603050405020304" pitchFamily="18" charset="0"/>
                        </a:rPr>
                        <a:t>Defines from which row to start including the rows in the output.</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1053081481"/>
                  </a:ext>
                </a:extLst>
              </a:tr>
              <a:tr h="0">
                <a:tc>
                  <a:txBody>
                    <a:bodyPr/>
                    <a:lstStyle/>
                    <a:p>
                      <a:pPr algn="l" fontAlgn="t"/>
                      <a:r>
                        <a:rPr lang="en-US" sz="1400" b="1" u="none" strike="noStrike" dirty="0">
                          <a:effectLst/>
                          <a:latin typeface="Times New Roman" panose="02020603050405020304" pitchFamily="18" charset="0"/>
                          <a:cs typeface="Times New Roman" panose="02020603050405020304" pitchFamily="18" charset="0"/>
                          <a:hlinkClick r:id="rId5"/>
                        </a:rPr>
                        <a:t>LIMIT</a:t>
                      </a:r>
                      <a:endParaRPr lang="en-US" sz="1400" dirty="0">
                        <a:effectLst/>
                        <a:latin typeface="Times New Roman" panose="02020603050405020304" pitchFamily="18" charset="0"/>
                        <a:cs typeface="Times New Roman" panose="02020603050405020304" pitchFamily="18" charset="0"/>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Constrains the number of rows in the output.</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1824778356"/>
                  </a:ext>
                </a:extLst>
              </a:tr>
            </a:tbl>
          </a:graphicData>
        </a:graphic>
      </p:graphicFrame>
      <p:sp>
        <p:nvSpPr>
          <p:cNvPr id="9" name="TextBox 8">
            <a:extLst>
              <a:ext uri="{FF2B5EF4-FFF2-40B4-BE49-F238E27FC236}">
                <a16:creationId xmlns:a16="http://schemas.microsoft.com/office/drawing/2014/main" id="{373A5E8A-AAE9-BA63-B3E8-EB08F3073706}"/>
              </a:ext>
            </a:extLst>
          </p:cNvPr>
          <p:cNvSpPr txBox="1"/>
          <p:nvPr/>
        </p:nvSpPr>
        <p:spPr>
          <a:xfrm>
            <a:off x="838200" y="1480443"/>
            <a:ext cx="976548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These comprise sub-clauses that must operate as part of reading clauses.</a:t>
            </a:r>
          </a:p>
        </p:txBody>
      </p:sp>
    </p:spTree>
    <p:extLst>
      <p:ext uri="{BB962C8B-B14F-4D97-AF65-F5344CB8AC3E}">
        <p14:creationId xmlns:p14="http://schemas.microsoft.com/office/powerpoint/2010/main" val="1004195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2FF4-A132-4E36-079B-58895835D3D9}"/>
              </a:ext>
            </a:extLst>
          </p:cNvPr>
          <p:cNvSpPr>
            <a:spLocks noGrp="1"/>
          </p:cNvSpPr>
          <p:nvPr>
            <p:ph type="title"/>
          </p:nvPr>
        </p:nvSpPr>
        <p:spPr/>
        <p:txBody>
          <a:bodyPr>
            <a:normAutofit fontScale="90000"/>
          </a:bodyPr>
          <a:lstStyle/>
          <a:p>
            <a:br>
              <a:rPr lang="en-US" b="1" i="0" dirty="0">
                <a:solidFill>
                  <a:srgbClr val="1A1B1D"/>
                </a:solidFill>
                <a:effectLst/>
                <a:latin typeface="Public Sans"/>
              </a:rPr>
            </a:br>
            <a:r>
              <a:rPr lang="en-US" b="1" i="0" dirty="0">
                <a:solidFill>
                  <a:srgbClr val="1A1B1D"/>
                </a:solidFill>
                <a:effectLst/>
                <a:latin typeface="Public Sans"/>
              </a:rPr>
              <a:t>Writing clauses</a:t>
            </a:r>
            <a:br>
              <a:rPr lang="en-US" b="1" i="0" dirty="0">
                <a:solidFill>
                  <a:srgbClr val="1A1B1D"/>
                </a:solidFill>
                <a:effectLst/>
                <a:latin typeface="Public Sans"/>
              </a:rPr>
            </a:br>
            <a:endParaRPr lang="en-US" b="1" dirty="0"/>
          </a:p>
        </p:txBody>
      </p:sp>
      <p:sp>
        <p:nvSpPr>
          <p:cNvPr id="3" name="Content Placeholder 2">
            <a:extLst>
              <a:ext uri="{FF2B5EF4-FFF2-40B4-BE49-F238E27FC236}">
                <a16:creationId xmlns:a16="http://schemas.microsoft.com/office/drawing/2014/main" id="{783ACB9E-455E-C21D-7D2B-EAA4073A5CD4}"/>
              </a:ext>
            </a:extLst>
          </p:cNvPr>
          <p:cNvSpPr>
            <a:spLocks noGrp="1"/>
          </p:cNvSpPr>
          <p:nvPr>
            <p:ph idx="1"/>
          </p:nvPr>
        </p:nvSpPr>
        <p:spPr/>
        <p:txBody>
          <a:bodyPr/>
          <a:lstStyle/>
          <a:p>
            <a:pPr marL="0" indent="0">
              <a:buNone/>
            </a:pPr>
            <a:r>
              <a:rPr lang="en-US" sz="1800" dirty="0">
                <a:latin typeface="Times New Roman" panose="02020603050405020304" pitchFamily="18" charset="0"/>
                <a:cs typeface="Times New Roman" panose="02020603050405020304" pitchFamily="18" charset="0"/>
              </a:rPr>
              <a:t>These comprise clauses that write the data to the database.</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BE3166D6-2B96-1C11-5259-0739F6381EC2}"/>
              </a:ext>
            </a:extLst>
          </p:cNvPr>
          <p:cNvGraphicFramePr>
            <a:graphicFrameLocks noGrp="1"/>
          </p:cNvGraphicFramePr>
          <p:nvPr>
            <p:extLst>
              <p:ext uri="{D42A27DB-BD31-4B8C-83A1-F6EECF244321}">
                <p14:modId xmlns:p14="http://schemas.microsoft.com/office/powerpoint/2010/main" val="4249320377"/>
              </p:ext>
            </p:extLst>
          </p:nvPr>
        </p:nvGraphicFramePr>
        <p:xfrm>
          <a:off x="981512" y="2293786"/>
          <a:ext cx="8874154" cy="2575021"/>
        </p:xfrm>
        <a:graphic>
          <a:graphicData uri="http://schemas.openxmlformats.org/drawingml/2006/table">
            <a:tbl>
              <a:tblPr/>
              <a:tblGrid>
                <a:gridCol w="1768851">
                  <a:extLst>
                    <a:ext uri="{9D8B030D-6E8A-4147-A177-3AD203B41FA5}">
                      <a16:colId xmlns:a16="http://schemas.microsoft.com/office/drawing/2014/main" val="139911023"/>
                    </a:ext>
                  </a:extLst>
                </a:gridCol>
                <a:gridCol w="7105303">
                  <a:extLst>
                    <a:ext uri="{9D8B030D-6E8A-4147-A177-3AD203B41FA5}">
                      <a16:colId xmlns:a16="http://schemas.microsoft.com/office/drawing/2014/main" val="3205814877"/>
                    </a:ext>
                  </a:extLst>
                </a:gridCol>
              </a:tblGrid>
              <a:tr h="235233">
                <a:tc>
                  <a:txBody>
                    <a:bodyPr/>
                    <a:lstStyle/>
                    <a:p>
                      <a:pPr algn="l" fontAlgn="t"/>
                      <a:r>
                        <a:rPr lang="en-US" sz="1200" b="1">
                          <a:effectLst/>
                          <a:latin typeface="Times New Roman" panose="02020603050405020304" pitchFamily="18" charset="0"/>
                          <a:cs typeface="Times New Roman" panose="02020603050405020304" pitchFamily="18" charset="0"/>
                        </a:rPr>
                        <a:t>Clause</a:t>
                      </a: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200" b="1">
                          <a:effectLst/>
                          <a:latin typeface="Times New Roman" panose="02020603050405020304" pitchFamily="18" charset="0"/>
                          <a:cs typeface="Times New Roman" panose="02020603050405020304" pitchFamily="18" charset="0"/>
                        </a:rPr>
                        <a:t>Description</a:t>
                      </a: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1529054227"/>
                  </a:ext>
                </a:extLst>
              </a:tr>
              <a:tr h="235233">
                <a:tc>
                  <a:txBody>
                    <a:bodyPr/>
                    <a:lstStyle/>
                    <a:p>
                      <a:pPr algn="l" fontAlgn="t"/>
                      <a:r>
                        <a:rPr lang="en-US" sz="1200" b="1" u="none" strike="noStrike">
                          <a:effectLst/>
                          <a:latin typeface="Times New Roman" panose="02020603050405020304" pitchFamily="18" charset="0"/>
                          <a:cs typeface="Times New Roman" panose="02020603050405020304" pitchFamily="18" charset="0"/>
                          <a:hlinkClick r:id="rId2"/>
                        </a:rPr>
                        <a:t>CREATE</a:t>
                      </a:r>
                      <a:endParaRPr lang="en-US" sz="1200">
                        <a:effectLst/>
                        <a:latin typeface="Times New Roman" panose="02020603050405020304" pitchFamily="18" charset="0"/>
                        <a:cs typeface="Times New Roman" panose="02020603050405020304" pitchFamily="18" charset="0"/>
                      </a:endParaRP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200">
                          <a:effectLst/>
                          <a:latin typeface="Times New Roman" panose="02020603050405020304" pitchFamily="18" charset="0"/>
                          <a:cs typeface="Times New Roman" panose="02020603050405020304" pitchFamily="18" charset="0"/>
                        </a:rPr>
                        <a:t>Create nodes and relationships.</a:t>
                      </a: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893003853"/>
                  </a:ext>
                </a:extLst>
              </a:tr>
              <a:tr h="458578">
                <a:tc>
                  <a:txBody>
                    <a:bodyPr/>
                    <a:lstStyle/>
                    <a:p>
                      <a:pPr algn="l" fontAlgn="t"/>
                      <a:r>
                        <a:rPr lang="en-US" sz="1200" b="1" u="none" strike="noStrike">
                          <a:effectLst/>
                          <a:latin typeface="Times New Roman" panose="02020603050405020304" pitchFamily="18" charset="0"/>
                          <a:cs typeface="Times New Roman" panose="02020603050405020304" pitchFamily="18" charset="0"/>
                          <a:hlinkClick r:id="rId3"/>
                        </a:rPr>
                        <a:t>DELETE</a:t>
                      </a:r>
                      <a:endParaRPr lang="en-US" sz="1200">
                        <a:effectLst/>
                        <a:latin typeface="Times New Roman" panose="02020603050405020304" pitchFamily="18" charset="0"/>
                        <a:cs typeface="Times New Roman" panose="02020603050405020304" pitchFamily="18" charset="0"/>
                      </a:endParaRP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200" dirty="0">
                          <a:effectLst/>
                          <a:latin typeface="Times New Roman" panose="02020603050405020304" pitchFamily="18" charset="0"/>
                          <a:cs typeface="Times New Roman" panose="02020603050405020304" pitchFamily="18" charset="0"/>
                        </a:rPr>
                        <a:t>Delete nodes, relationships or paths. Any node to be deleted must also have all associated relationships explicitly deleted.</a:t>
                      </a: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3273855484"/>
                  </a:ext>
                </a:extLst>
              </a:tr>
              <a:tr h="356004">
                <a:tc>
                  <a:txBody>
                    <a:bodyPr/>
                    <a:lstStyle/>
                    <a:p>
                      <a:pPr algn="l" fontAlgn="t"/>
                      <a:r>
                        <a:rPr lang="en-US" sz="1200" b="1" u="none" strike="noStrike">
                          <a:effectLst/>
                          <a:latin typeface="Times New Roman" panose="02020603050405020304" pitchFamily="18" charset="0"/>
                          <a:cs typeface="Times New Roman" panose="02020603050405020304" pitchFamily="18" charset="0"/>
                          <a:hlinkClick r:id="rId3"/>
                        </a:rPr>
                        <a:t>DETACH DELETE</a:t>
                      </a:r>
                      <a:endParaRPr lang="en-US" sz="1200">
                        <a:effectLst/>
                        <a:latin typeface="Times New Roman" panose="02020603050405020304" pitchFamily="18" charset="0"/>
                        <a:cs typeface="Times New Roman" panose="02020603050405020304" pitchFamily="18" charset="0"/>
                      </a:endParaRP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200" dirty="0">
                          <a:effectLst/>
                          <a:latin typeface="Times New Roman" panose="02020603050405020304" pitchFamily="18" charset="0"/>
                          <a:cs typeface="Times New Roman" panose="02020603050405020304" pitchFamily="18" charset="0"/>
                        </a:rPr>
                        <a:t>Delete a node or set of nodes. All associated relationships will automatically be deleted.</a:t>
                      </a: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3671609386"/>
                  </a:ext>
                </a:extLst>
              </a:tr>
              <a:tr h="293456">
                <a:tc>
                  <a:txBody>
                    <a:bodyPr/>
                    <a:lstStyle/>
                    <a:p>
                      <a:pPr algn="l" fontAlgn="t"/>
                      <a:r>
                        <a:rPr lang="en-US" sz="1200" b="1" u="none" strike="noStrike">
                          <a:effectLst/>
                          <a:latin typeface="Times New Roman" panose="02020603050405020304" pitchFamily="18" charset="0"/>
                          <a:cs typeface="Times New Roman" panose="02020603050405020304" pitchFamily="18" charset="0"/>
                          <a:hlinkClick r:id="rId4"/>
                        </a:rPr>
                        <a:t>SET</a:t>
                      </a:r>
                      <a:endParaRPr lang="en-US" sz="1200">
                        <a:effectLst/>
                        <a:latin typeface="Times New Roman" panose="02020603050405020304" pitchFamily="18" charset="0"/>
                        <a:cs typeface="Times New Roman" panose="02020603050405020304" pitchFamily="18" charset="0"/>
                      </a:endParaRP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200">
                          <a:effectLst/>
                          <a:latin typeface="Times New Roman" panose="02020603050405020304" pitchFamily="18" charset="0"/>
                          <a:cs typeface="Times New Roman" panose="02020603050405020304" pitchFamily="18" charset="0"/>
                        </a:rPr>
                        <a:t>Update labels on nodes and properties on nodes and relationships.</a:t>
                      </a: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3865782827"/>
                  </a:ext>
                </a:extLst>
              </a:tr>
              <a:tr h="388029">
                <a:tc>
                  <a:txBody>
                    <a:bodyPr/>
                    <a:lstStyle/>
                    <a:p>
                      <a:pPr algn="l" fontAlgn="t"/>
                      <a:r>
                        <a:rPr lang="en-US" sz="1200" b="1" u="none" strike="noStrike">
                          <a:effectLst/>
                          <a:latin typeface="Times New Roman" panose="02020603050405020304" pitchFamily="18" charset="0"/>
                          <a:cs typeface="Times New Roman" panose="02020603050405020304" pitchFamily="18" charset="0"/>
                          <a:hlinkClick r:id="rId5"/>
                        </a:rPr>
                        <a:t>REMOVE</a:t>
                      </a:r>
                      <a:endParaRPr lang="en-US" sz="1200">
                        <a:effectLst/>
                        <a:latin typeface="Times New Roman" panose="02020603050405020304" pitchFamily="18" charset="0"/>
                        <a:cs typeface="Times New Roman" panose="02020603050405020304" pitchFamily="18" charset="0"/>
                      </a:endParaRP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200">
                          <a:effectLst/>
                          <a:latin typeface="Times New Roman" panose="02020603050405020304" pitchFamily="18" charset="0"/>
                          <a:cs typeface="Times New Roman" panose="02020603050405020304" pitchFamily="18" charset="0"/>
                        </a:rPr>
                        <a:t>Remove properties and labels from nodes and relationships.</a:t>
                      </a: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490618114"/>
                  </a:ext>
                </a:extLst>
              </a:tr>
              <a:tr h="554962">
                <a:tc>
                  <a:txBody>
                    <a:bodyPr/>
                    <a:lstStyle/>
                    <a:p>
                      <a:pPr algn="l" fontAlgn="t"/>
                      <a:r>
                        <a:rPr lang="en-US" sz="1200" b="1" u="none" strike="noStrike">
                          <a:effectLst/>
                          <a:latin typeface="Times New Roman" panose="02020603050405020304" pitchFamily="18" charset="0"/>
                          <a:cs typeface="Times New Roman" panose="02020603050405020304" pitchFamily="18" charset="0"/>
                          <a:hlinkClick r:id="rId6"/>
                        </a:rPr>
                        <a:t>FOREACH</a:t>
                      </a:r>
                      <a:endParaRPr lang="en-US" sz="1200">
                        <a:effectLst/>
                        <a:latin typeface="Times New Roman" panose="02020603050405020304" pitchFamily="18" charset="0"/>
                        <a:cs typeface="Times New Roman" panose="02020603050405020304" pitchFamily="18" charset="0"/>
                      </a:endParaRP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200" dirty="0">
                          <a:effectLst/>
                          <a:latin typeface="Times New Roman" panose="02020603050405020304" pitchFamily="18" charset="0"/>
                          <a:cs typeface="Times New Roman" panose="02020603050405020304" pitchFamily="18" charset="0"/>
                        </a:rPr>
                        <a:t>Update data within a list, whether components of a path, or the result of aggregation.</a:t>
                      </a:r>
                    </a:p>
                  </a:txBody>
                  <a:tcPr marL="79115" marR="79115" marT="39558" marB="39558">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3892419838"/>
                  </a:ext>
                </a:extLst>
              </a:tr>
            </a:tbl>
          </a:graphicData>
        </a:graphic>
      </p:graphicFrame>
    </p:spTree>
    <p:extLst>
      <p:ext uri="{BB962C8B-B14F-4D97-AF65-F5344CB8AC3E}">
        <p14:creationId xmlns:p14="http://schemas.microsoft.com/office/powerpoint/2010/main" val="4044126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75EC-9C57-557C-6116-174DD0C7DAB6}"/>
              </a:ext>
            </a:extLst>
          </p:cNvPr>
          <p:cNvSpPr>
            <a:spLocks noGrp="1"/>
          </p:cNvSpPr>
          <p:nvPr>
            <p:ph type="title"/>
          </p:nvPr>
        </p:nvSpPr>
        <p:spPr/>
        <p:txBody>
          <a:bodyPr>
            <a:normAutofit fontScale="90000"/>
          </a:bodyPr>
          <a:lstStyle/>
          <a:p>
            <a:br>
              <a:rPr lang="en-US" b="1" i="0" dirty="0">
                <a:solidFill>
                  <a:srgbClr val="1A1B1D"/>
                </a:solidFill>
                <a:effectLst/>
                <a:latin typeface="Public Sans"/>
              </a:rPr>
            </a:br>
            <a:r>
              <a:rPr lang="en-US" b="1" i="0" dirty="0">
                <a:solidFill>
                  <a:srgbClr val="1A1B1D"/>
                </a:solidFill>
                <a:effectLst/>
                <a:latin typeface="Public Sans"/>
              </a:rPr>
              <a:t>Reading/Writing clauses</a:t>
            </a:r>
            <a:br>
              <a:rPr lang="en-US" b="1" i="0" dirty="0">
                <a:solidFill>
                  <a:srgbClr val="1A1B1D"/>
                </a:solidFill>
                <a:effectLst/>
                <a:latin typeface="Public Sans"/>
              </a:rPr>
            </a:br>
            <a:endParaRPr lang="en-US" b="1" dirty="0"/>
          </a:p>
        </p:txBody>
      </p:sp>
      <p:sp>
        <p:nvSpPr>
          <p:cNvPr id="3" name="Content Placeholder 2">
            <a:extLst>
              <a:ext uri="{FF2B5EF4-FFF2-40B4-BE49-F238E27FC236}">
                <a16:creationId xmlns:a16="http://schemas.microsoft.com/office/drawing/2014/main" id="{BAE70E6E-0EAE-D067-DC15-C1110C6873E3}"/>
              </a:ext>
            </a:extLst>
          </p:cNvPr>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These comprise clauses that both read data from and write data to the database.</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86A6BC70-9FFB-872A-C557-6028B6E3CEA9}"/>
              </a:ext>
            </a:extLst>
          </p:cNvPr>
          <p:cNvGraphicFramePr>
            <a:graphicFrameLocks noGrp="1"/>
          </p:cNvGraphicFramePr>
          <p:nvPr>
            <p:extLst>
              <p:ext uri="{D42A27DB-BD31-4B8C-83A1-F6EECF244321}">
                <p14:modId xmlns:p14="http://schemas.microsoft.com/office/powerpoint/2010/main" val="954045317"/>
              </p:ext>
            </p:extLst>
          </p:nvPr>
        </p:nvGraphicFramePr>
        <p:xfrm>
          <a:off x="981512" y="2319720"/>
          <a:ext cx="9773174" cy="1950720"/>
        </p:xfrm>
        <a:graphic>
          <a:graphicData uri="http://schemas.openxmlformats.org/drawingml/2006/table">
            <a:tbl>
              <a:tblPr/>
              <a:tblGrid>
                <a:gridCol w="2417863">
                  <a:extLst>
                    <a:ext uri="{9D8B030D-6E8A-4147-A177-3AD203B41FA5}">
                      <a16:colId xmlns:a16="http://schemas.microsoft.com/office/drawing/2014/main" val="2695239575"/>
                    </a:ext>
                  </a:extLst>
                </a:gridCol>
                <a:gridCol w="7355311">
                  <a:extLst>
                    <a:ext uri="{9D8B030D-6E8A-4147-A177-3AD203B41FA5}">
                      <a16:colId xmlns:a16="http://schemas.microsoft.com/office/drawing/2014/main" val="3909396066"/>
                    </a:ext>
                  </a:extLst>
                </a:gridCol>
              </a:tblGrid>
              <a:tr h="0">
                <a:tc>
                  <a:txBody>
                    <a:bodyPr/>
                    <a:lstStyle/>
                    <a:p>
                      <a:pPr algn="l" fontAlgn="t"/>
                      <a:r>
                        <a:rPr lang="en-US" sz="1400" b="1">
                          <a:effectLst/>
                          <a:latin typeface="Times New Roman" panose="02020603050405020304" pitchFamily="18" charset="0"/>
                          <a:cs typeface="Times New Roman" panose="02020603050405020304" pitchFamily="18" charset="0"/>
                        </a:rPr>
                        <a:t>Clause</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400" b="1">
                          <a:effectLst/>
                          <a:latin typeface="Times New Roman" panose="02020603050405020304" pitchFamily="18" charset="0"/>
                          <a:cs typeface="Times New Roman" panose="02020603050405020304" pitchFamily="18" charset="0"/>
                        </a:rPr>
                        <a:t>Description</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682998262"/>
                  </a:ext>
                </a:extLst>
              </a:tr>
              <a:tr h="0">
                <a:tc>
                  <a:txBody>
                    <a:bodyPr/>
                    <a:lstStyle/>
                    <a:p>
                      <a:pPr algn="l" fontAlgn="t"/>
                      <a:r>
                        <a:rPr lang="en-US" sz="1400" b="1" u="none" strike="noStrike" dirty="0">
                          <a:effectLst/>
                          <a:latin typeface="Times New Roman" panose="02020603050405020304" pitchFamily="18" charset="0"/>
                          <a:cs typeface="Times New Roman" panose="02020603050405020304" pitchFamily="18" charset="0"/>
                          <a:hlinkClick r:id="rId2"/>
                        </a:rPr>
                        <a:t>MERGE</a:t>
                      </a:r>
                      <a:endParaRPr lang="en-US" sz="1400" dirty="0">
                        <a:effectLst/>
                        <a:latin typeface="Times New Roman" panose="02020603050405020304" pitchFamily="18" charset="0"/>
                        <a:cs typeface="Times New Roman" panose="02020603050405020304" pitchFamily="18" charset="0"/>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Ensures that a pattern exists in the graph. Either the pattern already exists, or it needs to be created.</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1323022454"/>
                  </a:ext>
                </a:extLst>
              </a:tr>
              <a:tr h="0">
                <a:tc>
                  <a:txBody>
                    <a:bodyPr/>
                    <a:lstStyle/>
                    <a:p>
                      <a:pPr algn="l" fontAlgn="t"/>
                      <a:r>
                        <a:rPr lang="en-US" sz="1400">
                          <a:effectLst/>
                          <a:latin typeface="Times New Roman" panose="02020603050405020304" pitchFamily="18" charset="0"/>
                          <a:cs typeface="Times New Roman" panose="02020603050405020304" pitchFamily="18" charset="0"/>
                        </a:rPr>
                        <a:t>--- </a:t>
                      </a:r>
                      <a:r>
                        <a:rPr lang="en-US" sz="1400" b="1" u="none" strike="noStrike">
                          <a:effectLst/>
                          <a:latin typeface="Times New Roman" panose="02020603050405020304" pitchFamily="18" charset="0"/>
                          <a:cs typeface="Times New Roman" panose="02020603050405020304" pitchFamily="18" charset="0"/>
                          <a:hlinkClick r:id="rId3"/>
                        </a:rPr>
                        <a:t>ON CREATE</a:t>
                      </a:r>
                      <a:endParaRPr lang="en-US" sz="1400">
                        <a:effectLst/>
                        <a:latin typeface="Times New Roman" panose="02020603050405020304" pitchFamily="18" charset="0"/>
                        <a:cs typeface="Times New Roman" panose="02020603050405020304" pitchFamily="18" charset="0"/>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400">
                          <a:effectLst/>
                          <a:latin typeface="Times New Roman" panose="02020603050405020304" pitchFamily="18" charset="0"/>
                          <a:cs typeface="Times New Roman" panose="02020603050405020304" pitchFamily="18" charset="0"/>
                        </a:rPr>
                        <a:t>Used in conjunction with MERGE, this write sub-clause specifies the actions to take if the pattern needs to be created.</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2496003427"/>
                  </a:ext>
                </a:extLst>
              </a:tr>
              <a:tr h="0">
                <a:tc>
                  <a:txBody>
                    <a:bodyPr/>
                    <a:lstStyle/>
                    <a:p>
                      <a:pPr algn="l" fontAlgn="t"/>
                      <a:r>
                        <a:rPr lang="en-US" sz="1400">
                          <a:effectLst/>
                          <a:latin typeface="Times New Roman" panose="02020603050405020304" pitchFamily="18" charset="0"/>
                          <a:cs typeface="Times New Roman" panose="02020603050405020304" pitchFamily="18" charset="0"/>
                        </a:rPr>
                        <a:t>--- </a:t>
                      </a:r>
                      <a:r>
                        <a:rPr lang="en-US" sz="1400" b="1" u="none" strike="noStrike">
                          <a:effectLst/>
                          <a:latin typeface="Times New Roman" panose="02020603050405020304" pitchFamily="18" charset="0"/>
                          <a:cs typeface="Times New Roman" panose="02020603050405020304" pitchFamily="18" charset="0"/>
                          <a:hlinkClick r:id="rId3"/>
                        </a:rPr>
                        <a:t>ON MATCH</a:t>
                      </a:r>
                      <a:endParaRPr lang="en-US" sz="1400">
                        <a:effectLst/>
                        <a:latin typeface="Times New Roman" panose="02020603050405020304" pitchFamily="18" charset="0"/>
                        <a:cs typeface="Times New Roman" panose="02020603050405020304" pitchFamily="18" charset="0"/>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400">
                          <a:effectLst/>
                          <a:latin typeface="Times New Roman" panose="02020603050405020304" pitchFamily="18" charset="0"/>
                          <a:cs typeface="Times New Roman" panose="02020603050405020304" pitchFamily="18" charset="0"/>
                        </a:rPr>
                        <a:t>Used in conjunction with MERGE, this write sub-clause specifies the actions to take if the pattern already exists.</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2872206278"/>
                  </a:ext>
                </a:extLst>
              </a:tr>
              <a:tr h="0">
                <a:tc>
                  <a:txBody>
                    <a:bodyPr/>
                    <a:lstStyle/>
                    <a:p>
                      <a:pPr algn="l" fontAlgn="t"/>
                      <a:r>
                        <a:rPr lang="en-US" sz="1400" b="1" u="none" strike="noStrike">
                          <a:effectLst/>
                          <a:latin typeface="Times New Roman" panose="02020603050405020304" pitchFamily="18" charset="0"/>
                          <a:cs typeface="Times New Roman" panose="02020603050405020304" pitchFamily="18" charset="0"/>
                          <a:hlinkClick r:id="rId4"/>
                        </a:rPr>
                        <a:t>CALL …​ [YIELD …​ </a:t>
                      </a:r>
                      <a:r>
                        <a:rPr lang="en-US" sz="1400">
                          <a:effectLst/>
                          <a:latin typeface="Times New Roman" panose="02020603050405020304" pitchFamily="18" charset="0"/>
                          <a:cs typeface="Times New Roman" panose="02020603050405020304" pitchFamily="18" charset="0"/>
                        </a:rPr>
                        <a:t>]</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Invokes a procedure deployed in the database and return any results.</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2305289531"/>
                  </a:ext>
                </a:extLst>
              </a:tr>
            </a:tbl>
          </a:graphicData>
        </a:graphic>
      </p:graphicFrame>
    </p:spTree>
    <p:extLst>
      <p:ext uri="{BB962C8B-B14F-4D97-AF65-F5344CB8AC3E}">
        <p14:creationId xmlns:p14="http://schemas.microsoft.com/office/powerpoint/2010/main" val="3949330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9EE8-2266-3541-5832-38B2E6CD07FC}"/>
              </a:ext>
            </a:extLst>
          </p:cNvPr>
          <p:cNvSpPr>
            <a:spLocks noGrp="1"/>
          </p:cNvSpPr>
          <p:nvPr>
            <p:ph type="title"/>
          </p:nvPr>
        </p:nvSpPr>
        <p:spPr/>
        <p:txBody>
          <a:bodyPr>
            <a:normAutofit fontScale="90000"/>
          </a:bodyPr>
          <a:lstStyle/>
          <a:p>
            <a:br>
              <a:rPr lang="en-US" b="1" i="0" dirty="0">
                <a:solidFill>
                  <a:srgbClr val="1A1B1D"/>
                </a:solidFill>
                <a:effectLst/>
                <a:latin typeface="Times New Roman" panose="02020603050405020304" pitchFamily="18" charset="0"/>
                <a:cs typeface="Times New Roman" panose="02020603050405020304" pitchFamily="18" charset="0"/>
              </a:rPr>
            </a:br>
            <a:r>
              <a:rPr lang="en-US" b="1" i="0" dirty="0">
                <a:solidFill>
                  <a:srgbClr val="1A1B1D"/>
                </a:solidFill>
                <a:effectLst/>
                <a:latin typeface="Times New Roman" panose="02020603050405020304" pitchFamily="18" charset="0"/>
                <a:cs typeface="Times New Roman" panose="02020603050405020304" pitchFamily="18" charset="0"/>
              </a:rPr>
              <a:t>Subquery clauses</a:t>
            </a:r>
            <a:br>
              <a:rPr lang="en-US" b="1" i="0" dirty="0">
                <a:solidFill>
                  <a:srgbClr val="1A1B1D"/>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D36190BA-FF29-61E2-1D36-AED2DE728EB4}"/>
              </a:ext>
            </a:extLst>
          </p:cNvPr>
          <p:cNvGraphicFramePr>
            <a:graphicFrameLocks noGrp="1"/>
          </p:cNvGraphicFramePr>
          <p:nvPr>
            <p:ph idx="1"/>
            <p:extLst>
              <p:ext uri="{D42A27DB-BD31-4B8C-83A1-F6EECF244321}">
                <p14:modId xmlns:p14="http://schemas.microsoft.com/office/powerpoint/2010/main" val="3192313011"/>
              </p:ext>
            </p:extLst>
          </p:nvPr>
        </p:nvGraphicFramePr>
        <p:xfrm>
          <a:off x="869135" y="1922502"/>
          <a:ext cx="10453730" cy="1877711"/>
        </p:xfrm>
        <a:graphic>
          <a:graphicData uri="http://schemas.openxmlformats.org/drawingml/2006/table">
            <a:tbl>
              <a:tblPr/>
              <a:tblGrid>
                <a:gridCol w="3202147">
                  <a:extLst>
                    <a:ext uri="{9D8B030D-6E8A-4147-A177-3AD203B41FA5}">
                      <a16:colId xmlns:a16="http://schemas.microsoft.com/office/drawing/2014/main" val="3793899439"/>
                    </a:ext>
                  </a:extLst>
                </a:gridCol>
                <a:gridCol w="7251583">
                  <a:extLst>
                    <a:ext uri="{9D8B030D-6E8A-4147-A177-3AD203B41FA5}">
                      <a16:colId xmlns:a16="http://schemas.microsoft.com/office/drawing/2014/main" val="1101568213"/>
                    </a:ext>
                  </a:extLst>
                </a:gridCol>
              </a:tblGrid>
              <a:tr h="357659">
                <a:tc>
                  <a:txBody>
                    <a:bodyPr/>
                    <a:lstStyle/>
                    <a:p>
                      <a:pPr algn="l" fontAlgn="t"/>
                      <a:r>
                        <a:rPr lang="en-US" sz="1600" b="1">
                          <a:effectLst/>
                          <a:latin typeface="Times New Roman" panose="02020603050405020304" pitchFamily="18" charset="0"/>
                          <a:cs typeface="Times New Roman" panose="02020603050405020304" pitchFamily="18" charset="0"/>
                        </a:rPr>
                        <a:t>Clause</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600" b="1" dirty="0">
                          <a:effectLst/>
                          <a:latin typeface="Times New Roman" panose="02020603050405020304" pitchFamily="18" charset="0"/>
                          <a:cs typeface="Times New Roman" panose="02020603050405020304" pitchFamily="18" charset="0"/>
                        </a:rPr>
                        <a:t>Description</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1255354660"/>
                  </a:ext>
                </a:extLst>
              </a:tr>
              <a:tr h="625904">
                <a:tc>
                  <a:txBody>
                    <a:bodyPr/>
                    <a:lstStyle/>
                    <a:p>
                      <a:pPr algn="l" fontAlgn="t"/>
                      <a:r>
                        <a:rPr lang="en-US" sz="1600" b="1" u="none" strike="noStrike">
                          <a:effectLst/>
                          <a:latin typeface="Times New Roman" panose="02020603050405020304" pitchFamily="18" charset="0"/>
                          <a:cs typeface="Times New Roman" panose="02020603050405020304" pitchFamily="18" charset="0"/>
                          <a:hlinkClick r:id="rId2"/>
                        </a:rPr>
                        <a:t>CALL { …​ }</a:t>
                      </a:r>
                      <a:endParaRPr lang="en-US" sz="1600">
                        <a:effectLst/>
                        <a:latin typeface="Times New Roman" panose="02020603050405020304" pitchFamily="18" charset="0"/>
                        <a:cs typeface="Times New Roman" panose="02020603050405020304" pitchFamily="18" charset="0"/>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Evaluates a subquery, typically used for post-union processing or aggregations.</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1989002833"/>
                  </a:ext>
                </a:extLst>
              </a:tr>
              <a:tr h="894148">
                <a:tc>
                  <a:txBody>
                    <a:bodyPr/>
                    <a:lstStyle/>
                    <a:p>
                      <a:pPr algn="l" fontAlgn="t"/>
                      <a:r>
                        <a:rPr lang="en-US" sz="1600" b="1" u="none" strike="noStrike">
                          <a:effectLst/>
                          <a:latin typeface="Times New Roman" panose="02020603050405020304" pitchFamily="18" charset="0"/>
                          <a:cs typeface="Times New Roman" panose="02020603050405020304" pitchFamily="18" charset="0"/>
                          <a:hlinkClick r:id="rId3"/>
                        </a:rPr>
                        <a:t>CALL { …​ } IN TRANSACTIONS</a:t>
                      </a:r>
                      <a:endParaRPr lang="en-US" sz="1600">
                        <a:effectLst/>
                        <a:latin typeface="Times New Roman" panose="02020603050405020304" pitchFamily="18" charset="0"/>
                        <a:cs typeface="Times New Roman" panose="02020603050405020304" pitchFamily="18" charset="0"/>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Evaluates a subquery in separate transactions. Typically used when modifying or importing large amounts of data.</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3376758028"/>
                  </a:ext>
                </a:extLst>
              </a:tr>
            </a:tbl>
          </a:graphicData>
        </a:graphic>
      </p:graphicFrame>
    </p:spTree>
    <p:extLst>
      <p:ext uri="{BB962C8B-B14F-4D97-AF65-F5344CB8AC3E}">
        <p14:creationId xmlns:p14="http://schemas.microsoft.com/office/powerpoint/2010/main" val="3402389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F702-3F42-55EE-95FA-E3497C0E61DF}"/>
              </a:ext>
            </a:extLst>
          </p:cNvPr>
          <p:cNvSpPr>
            <a:spLocks noGrp="1"/>
          </p:cNvSpPr>
          <p:nvPr>
            <p:ph type="title"/>
          </p:nvPr>
        </p:nvSpPr>
        <p:spPr/>
        <p:txBody>
          <a:bodyPr>
            <a:normAutofit fontScale="90000"/>
          </a:bodyPr>
          <a:lstStyle/>
          <a:p>
            <a:br>
              <a:rPr lang="en-US" b="1" i="0" dirty="0">
                <a:solidFill>
                  <a:srgbClr val="1A1B1D"/>
                </a:solidFill>
                <a:effectLst/>
                <a:latin typeface="Times New Roman" panose="02020603050405020304" pitchFamily="18" charset="0"/>
                <a:cs typeface="Times New Roman" panose="02020603050405020304" pitchFamily="18" charset="0"/>
              </a:rPr>
            </a:br>
            <a:br>
              <a:rPr lang="en-US" b="1" i="0" dirty="0">
                <a:solidFill>
                  <a:srgbClr val="1A1B1D"/>
                </a:solidFill>
                <a:effectLst/>
                <a:latin typeface="Times New Roman" panose="02020603050405020304" pitchFamily="18" charset="0"/>
                <a:cs typeface="Times New Roman" panose="02020603050405020304" pitchFamily="18" charset="0"/>
              </a:rPr>
            </a:br>
            <a:r>
              <a:rPr lang="en-US" b="1" i="0" dirty="0">
                <a:solidFill>
                  <a:srgbClr val="1A1B1D"/>
                </a:solidFill>
                <a:effectLst/>
                <a:latin typeface="Times New Roman" panose="02020603050405020304" pitchFamily="18" charset="0"/>
                <a:cs typeface="Times New Roman" panose="02020603050405020304" pitchFamily="18" charset="0"/>
              </a:rPr>
              <a:t>Set operations</a:t>
            </a:r>
            <a:br>
              <a:rPr lang="en-US" b="1" i="0" dirty="0">
                <a:solidFill>
                  <a:srgbClr val="1A1B1D"/>
                </a:solidFill>
                <a:effectLst/>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854855C-2CAE-24F0-02D2-9925B7DDE507}"/>
              </a:ext>
            </a:extLst>
          </p:cNvPr>
          <p:cNvGraphicFramePr>
            <a:graphicFrameLocks noGrp="1"/>
          </p:cNvGraphicFramePr>
          <p:nvPr>
            <p:ph idx="1"/>
            <p:extLst>
              <p:ext uri="{D42A27DB-BD31-4B8C-83A1-F6EECF244321}">
                <p14:modId xmlns:p14="http://schemas.microsoft.com/office/powerpoint/2010/main" val="261899829"/>
              </p:ext>
            </p:extLst>
          </p:nvPr>
        </p:nvGraphicFramePr>
        <p:xfrm>
          <a:off x="838200" y="1813445"/>
          <a:ext cx="9463828" cy="1005840"/>
        </p:xfrm>
        <a:graphic>
          <a:graphicData uri="http://schemas.openxmlformats.org/drawingml/2006/table">
            <a:tbl>
              <a:tblPr/>
              <a:tblGrid>
                <a:gridCol w="1413985">
                  <a:extLst>
                    <a:ext uri="{9D8B030D-6E8A-4147-A177-3AD203B41FA5}">
                      <a16:colId xmlns:a16="http://schemas.microsoft.com/office/drawing/2014/main" val="1935268207"/>
                    </a:ext>
                  </a:extLst>
                </a:gridCol>
                <a:gridCol w="8049843">
                  <a:extLst>
                    <a:ext uri="{9D8B030D-6E8A-4147-A177-3AD203B41FA5}">
                      <a16:colId xmlns:a16="http://schemas.microsoft.com/office/drawing/2014/main" val="3747971019"/>
                    </a:ext>
                  </a:extLst>
                </a:gridCol>
              </a:tblGrid>
              <a:tr h="0">
                <a:tc>
                  <a:txBody>
                    <a:bodyPr/>
                    <a:lstStyle/>
                    <a:p>
                      <a:pPr algn="l" fontAlgn="t"/>
                      <a:r>
                        <a:rPr lang="en-US" sz="1600" b="1" dirty="0">
                          <a:effectLst/>
                          <a:latin typeface="Times New Roman" panose="02020603050405020304" pitchFamily="18" charset="0"/>
                          <a:cs typeface="Times New Roman" panose="02020603050405020304" pitchFamily="18" charset="0"/>
                        </a:rPr>
                        <a:t>Clause</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600" b="1">
                          <a:effectLst/>
                          <a:latin typeface="Times New Roman" panose="02020603050405020304" pitchFamily="18" charset="0"/>
                          <a:cs typeface="Times New Roman" panose="02020603050405020304" pitchFamily="18" charset="0"/>
                        </a:rPr>
                        <a:t>Description</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4022003906"/>
                  </a:ext>
                </a:extLst>
              </a:tr>
              <a:tr h="0">
                <a:tc>
                  <a:txBody>
                    <a:bodyPr/>
                    <a:lstStyle/>
                    <a:p>
                      <a:pPr algn="l" fontAlgn="t"/>
                      <a:r>
                        <a:rPr lang="en-US" sz="1600" b="1" u="none" strike="noStrike">
                          <a:effectLst/>
                          <a:latin typeface="Times New Roman" panose="02020603050405020304" pitchFamily="18" charset="0"/>
                          <a:cs typeface="Times New Roman" panose="02020603050405020304" pitchFamily="18" charset="0"/>
                          <a:hlinkClick r:id="rId2"/>
                        </a:rPr>
                        <a:t>UNION</a:t>
                      </a:r>
                      <a:endParaRPr lang="en-US" sz="1600">
                        <a:effectLst/>
                        <a:latin typeface="Times New Roman" panose="02020603050405020304" pitchFamily="18" charset="0"/>
                        <a:cs typeface="Times New Roman" panose="02020603050405020304" pitchFamily="18" charset="0"/>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Combines the result of multiple queries into a single result set. Duplicates are removed.</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23813" cap="flat" cmpd="sng" algn="ctr">
                      <a:solidFill>
                        <a:srgbClr val="E2E3E5"/>
                      </a:solidFill>
                      <a:prstDash val="solid"/>
                      <a:round/>
                      <a:headEnd type="none" w="med" len="med"/>
                      <a:tailEnd type="none" w="med" len="med"/>
                    </a:lnT>
                    <a:lnB w="9525"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1699362059"/>
                  </a:ext>
                </a:extLst>
              </a:tr>
              <a:tr h="0">
                <a:tc>
                  <a:txBody>
                    <a:bodyPr/>
                    <a:lstStyle/>
                    <a:p>
                      <a:pPr algn="l" fontAlgn="t"/>
                      <a:r>
                        <a:rPr lang="en-US" sz="1600" b="1" u="none" strike="noStrike">
                          <a:effectLst/>
                          <a:latin typeface="Times New Roman" panose="02020603050405020304" pitchFamily="18" charset="0"/>
                          <a:cs typeface="Times New Roman" panose="02020603050405020304" pitchFamily="18" charset="0"/>
                          <a:hlinkClick r:id="rId2"/>
                        </a:rPr>
                        <a:t>UNION ALL</a:t>
                      </a:r>
                      <a:endParaRPr lang="en-US" sz="1600">
                        <a:effectLst/>
                        <a:latin typeface="Times New Roman" panose="02020603050405020304" pitchFamily="18" charset="0"/>
                        <a:cs typeface="Times New Roman" panose="02020603050405020304" pitchFamily="18" charset="0"/>
                      </a:endParaRP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Combines the result of multiple queries into a single result set. Duplicates are retained.</a:t>
                      </a:r>
                    </a:p>
                  </a:txBody>
                  <a:tcPr>
                    <a:lnL w="9525" cap="flat" cmpd="sng" algn="ctr">
                      <a:solidFill>
                        <a:srgbClr val="E2E3E5"/>
                      </a:solidFill>
                      <a:prstDash val="solid"/>
                      <a:round/>
                      <a:headEnd type="none" w="med" len="med"/>
                      <a:tailEnd type="none" w="med" len="med"/>
                    </a:lnL>
                    <a:lnR w="9525" cap="flat" cmpd="sng" algn="ctr">
                      <a:solidFill>
                        <a:srgbClr val="E2E3E5"/>
                      </a:solidFill>
                      <a:prstDash val="solid"/>
                      <a:round/>
                      <a:headEnd type="none" w="med" len="med"/>
                      <a:tailEnd type="none" w="med" len="med"/>
                    </a:lnR>
                    <a:lnT w="9525" cap="flat" cmpd="sng" algn="ctr">
                      <a:solidFill>
                        <a:srgbClr val="E2E3E5"/>
                      </a:solidFill>
                      <a:prstDash val="solid"/>
                      <a:round/>
                      <a:headEnd type="none" w="med" len="med"/>
                      <a:tailEnd type="none" w="med" len="med"/>
                    </a:lnT>
                    <a:lnB w="23813" cap="flat" cmpd="sng" algn="ctr">
                      <a:solidFill>
                        <a:srgbClr val="E2E3E5"/>
                      </a:solidFill>
                      <a:prstDash val="solid"/>
                      <a:round/>
                      <a:headEnd type="none" w="med" len="med"/>
                      <a:tailEnd type="none" w="med" len="med"/>
                    </a:lnB>
                    <a:solidFill>
                      <a:srgbClr val="FFFFFF"/>
                    </a:solidFill>
                  </a:tcPr>
                </a:tc>
                <a:extLst>
                  <a:ext uri="{0D108BD9-81ED-4DB2-BD59-A6C34878D82A}">
                    <a16:rowId xmlns:a16="http://schemas.microsoft.com/office/drawing/2014/main" val="3854569890"/>
                  </a:ext>
                </a:extLst>
              </a:tr>
            </a:tbl>
          </a:graphicData>
        </a:graphic>
      </p:graphicFrame>
    </p:spTree>
    <p:extLst>
      <p:ext uri="{BB962C8B-B14F-4D97-AF65-F5344CB8AC3E}">
        <p14:creationId xmlns:p14="http://schemas.microsoft.com/office/powerpoint/2010/main" val="387821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72E7-7C9F-4021-1FE9-93F54F7F4DC9}"/>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Queries : Core Concepts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81F2FD-2CC0-14BF-0530-E532274BB3D8}"/>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Neo4j graph database consists of three core entities: </a:t>
            </a:r>
          </a:p>
          <a:p>
            <a:pPr marL="0" indent="0">
              <a:buNone/>
            </a:pPr>
            <a:r>
              <a:rPr lang="en-US" b="0" i="0" u="sng" dirty="0">
                <a:solidFill>
                  <a:srgbClr val="00B050"/>
                </a:solidFill>
                <a:effectLst/>
                <a:latin typeface="Times New Roman" panose="02020603050405020304" pitchFamily="18" charset="0"/>
                <a:cs typeface="Times New Roman" panose="02020603050405020304" pitchFamily="18" charset="0"/>
              </a:rPr>
              <a:t>nodes</a:t>
            </a:r>
            <a:r>
              <a:rPr lang="en-US" b="0" i="0" dirty="0">
                <a:effectLst/>
                <a:latin typeface="Times New Roman" panose="02020603050405020304" pitchFamily="18" charset="0"/>
                <a:cs typeface="Times New Roman" panose="02020603050405020304" pitchFamily="18" charset="0"/>
              </a:rPr>
              <a:t>, </a:t>
            </a:r>
            <a:r>
              <a:rPr lang="en-US" b="0" i="0" u="sng" dirty="0">
                <a:solidFill>
                  <a:srgbClr val="FF0000"/>
                </a:solidFill>
                <a:effectLst/>
                <a:latin typeface="Times New Roman" panose="02020603050405020304" pitchFamily="18" charset="0"/>
                <a:cs typeface="Times New Roman" panose="02020603050405020304" pitchFamily="18" charset="0"/>
              </a:rPr>
              <a:t>relationships</a:t>
            </a:r>
            <a:r>
              <a:rPr lang="en-US" b="0" i="0" dirty="0">
                <a:effectLst/>
                <a:latin typeface="Times New Roman" panose="02020603050405020304" pitchFamily="18" charset="0"/>
                <a:cs typeface="Times New Roman" panose="02020603050405020304" pitchFamily="18" charset="0"/>
              </a:rPr>
              <a:t>, and </a:t>
            </a:r>
            <a:r>
              <a:rPr lang="en-US" b="0" i="0" u="sng" dirty="0">
                <a:solidFill>
                  <a:srgbClr val="0070C0"/>
                </a:solidFill>
                <a:effectLst/>
                <a:latin typeface="Times New Roman" panose="02020603050405020304" pitchFamily="18" charset="0"/>
                <a:cs typeface="Times New Roman" panose="02020603050405020304" pitchFamily="18" charset="0"/>
              </a:rPr>
              <a:t>paths</a:t>
            </a:r>
            <a:r>
              <a:rPr lang="en-US" b="0" i="0" dirty="0">
                <a:effectLst/>
                <a:latin typeface="Times New Roman" panose="02020603050405020304" pitchFamily="18" charset="0"/>
                <a:cs typeface="Times New Roman" panose="02020603050405020304" pitchFamily="18" charset="0"/>
              </a:rPr>
              <a:t>.</a:t>
            </a:r>
          </a:p>
          <a:p>
            <a:pPr marL="0" indent="0">
              <a:buNone/>
            </a:pPr>
            <a:r>
              <a:rPr lang="en-US" b="0" i="0" dirty="0">
                <a:effectLst/>
                <a:latin typeface="Times New Roman" panose="02020603050405020304" pitchFamily="18" charset="0"/>
                <a:cs typeface="Times New Roman" panose="02020603050405020304" pitchFamily="18" charset="0"/>
              </a:rPr>
              <a:t>Cypher</a:t>
            </a:r>
            <a:r>
              <a:rPr lang="en-US" b="0" i="0" baseline="3000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queries are constructed to either match or create these entities in a graph.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27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5E23-5DC5-54D2-53B4-EE318BD3BC8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Nodes</a:t>
            </a:r>
          </a:p>
        </p:txBody>
      </p:sp>
      <p:sp>
        <p:nvSpPr>
          <p:cNvPr id="3" name="Content Placeholder 2">
            <a:extLst>
              <a:ext uri="{FF2B5EF4-FFF2-40B4-BE49-F238E27FC236}">
                <a16:creationId xmlns:a16="http://schemas.microsoft.com/office/drawing/2014/main" id="{172B7DB0-F403-1BFF-1CE7-CB7A913BA8C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data entities in a Neo4j graph database are called nodes. Nodes are referred to in Cypher using parenthesis ().</a:t>
            </a:r>
          </a:p>
          <a:p>
            <a:pPr marL="0" indent="0">
              <a:buNone/>
            </a:pPr>
            <a:r>
              <a:rPr lang="en-US" sz="2000" b="1" dirty="0">
                <a:latin typeface="Times New Roman" panose="02020603050405020304" pitchFamily="18" charset="0"/>
                <a:cs typeface="Times New Roman" panose="02020603050405020304" pitchFamily="18" charset="0"/>
              </a:rPr>
              <a:t>T</a:t>
            </a:r>
            <a:r>
              <a:rPr lang="en-US" sz="2000" b="1" i="0" dirty="0">
                <a:effectLst/>
                <a:latin typeface="Times New Roman" panose="02020603050405020304" pitchFamily="18" charset="0"/>
                <a:cs typeface="Times New Roman" panose="02020603050405020304" pitchFamily="18" charset="0"/>
              </a:rPr>
              <a:t>he node includes the following:</a:t>
            </a:r>
          </a:p>
          <a:p>
            <a:r>
              <a:rPr lang="en-US" sz="2000" b="1" dirty="0">
                <a:solidFill>
                  <a:srgbClr val="00B050"/>
                </a:solidFill>
                <a:latin typeface="Times New Roman" panose="02020603050405020304" pitchFamily="18" charset="0"/>
                <a:cs typeface="Times New Roman" panose="02020603050405020304" pitchFamily="18" charset="0"/>
              </a:rPr>
              <a:t>label</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chemeClr val="bg2">
                    <a:lumMod val="50000"/>
                  </a:schemeClr>
                </a:solidFill>
                <a:latin typeface="Times New Roman" panose="02020603050405020304" pitchFamily="18" charset="0"/>
                <a:cs typeface="Times New Roman" panose="02020603050405020304" pitchFamily="18" charset="0"/>
              </a:rPr>
              <a:t>Labels are like tags, and are used to query the database for specific nodes. A node may have multiple labels, for example Person and Actor.</a:t>
            </a:r>
          </a:p>
          <a:p>
            <a:r>
              <a:rPr lang="en-US" sz="2000" b="1" dirty="0">
                <a:solidFill>
                  <a:srgbClr val="FF0000"/>
                </a:solidFill>
                <a:latin typeface="Times New Roman" panose="02020603050405020304" pitchFamily="18" charset="0"/>
                <a:cs typeface="Times New Roman" panose="02020603050405020304" pitchFamily="18" charset="0"/>
              </a:rPr>
              <a:t>property</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solidFill>
                  <a:schemeClr val="bg2">
                    <a:lumMod val="50000"/>
                  </a:schemeClr>
                </a:solidFill>
                <a:latin typeface="Times New Roman" panose="02020603050405020304" pitchFamily="18" charset="0"/>
                <a:cs typeface="Times New Roman" panose="02020603050405020304" pitchFamily="18" charset="0"/>
              </a:rPr>
              <a:t>Properties are defined within curly braces, </a:t>
            </a:r>
            <a:r>
              <a:rPr lang="en-US" sz="2000" dirty="0">
                <a:solidFill>
                  <a:srgbClr val="FF0000"/>
                </a:solidFill>
                <a:latin typeface="Times New Roman" panose="02020603050405020304" pitchFamily="18" charset="0"/>
                <a:cs typeface="Times New Roman" panose="02020603050405020304" pitchFamily="18" charset="0"/>
              </a:rPr>
              <a:t>{}</a:t>
            </a:r>
            <a:r>
              <a:rPr lang="en-US" sz="2000" dirty="0">
                <a:solidFill>
                  <a:schemeClr val="bg2">
                    <a:lumMod val="50000"/>
                  </a:schemeClr>
                </a:solidFill>
                <a:latin typeface="Times New Roman" panose="02020603050405020304" pitchFamily="18" charset="0"/>
                <a:cs typeface="Times New Roman" panose="02020603050405020304" pitchFamily="18" charset="0"/>
              </a:rPr>
              <a:t>, and are used to provide nodes with specific information, which can also be queried for and further improve the ability to pinpoint data.</a:t>
            </a:r>
          </a:p>
          <a:p>
            <a:r>
              <a:rPr lang="en-US" sz="2000" b="1" dirty="0">
                <a:solidFill>
                  <a:srgbClr val="0070C0"/>
                </a:solidFill>
                <a:latin typeface="Times New Roman" panose="02020603050405020304" pitchFamily="18" charset="0"/>
                <a:cs typeface="Times New Roman" panose="02020603050405020304" pitchFamily="18" charset="0"/>
              </a:rPr>
              <a:t>variable</a:t>
            </a:r>
            <a:r>
              <a:rPr lang="en-US" sz="2000" dirty="0">
                <a:solidFill>
                  <a:schemeClr val="bg2">
                    <a:lumMod val="50000"/>
                  </a:schemeClr>
                </a:solidFill>
                <a:latin typeface="Times New Roman" panose="02020603050405020304" pitchFamily="18" charset="0"/>
                <a:cs typeface="Times New Roman" panose="02020603050405020304" pitchFamily="18" charset="0"/>
              </a:rPr>
              <a:t>: Variables allow referencing specified nodes in subsequent clauses.</a:t>
            </a:r>
          </a:p>
          <a:p>
            <a:endParaRPr lang="en-US" sz="2000" dirty="0">
              <a:latin typeface="Times New Roman" panose="02020603050405020304" pitchFamily="18" charset="0"/>
              <a:cs typeface="Times New Roman" panose="02020603050405020304" pitchFamily="18" charset="0"/>
            </a:endParaRPr>
          </a:p>
          <a:p>
            <a:pPr marL="0" indent="0" algn="ctr">
              <a:buNone/>
            </a:pPr>
            <a:r>
              <a:rPr lang="en-US" sz="1800" dirty="0">
                <a:solidFill>
                  <a:srgbClr val="859900"/>
                </a:solidFill>
              </a:rPr>
              <a:t>MATCH</a:t>
            </a:r>
            <a:r>
              <a:rPr lang="en-US" sz="1800" dirty="0">
                <a:latin typeface="Times New Roman" panose="02020603050405020304" pitchFamily="18" charset="0"/>
                <a:cs typeface="Times New Roman" panose="02020603050405020304" pitchFamily="18" charset="0"/>
              </a:rPr>
              <a:t> </a:t>
            </a:r>
            <a:r>
              <a:rPr lang="en-US" sz="1800" dirty="0">
                <a:solidFill>
                  <a:srgbClr val="00B050"/>
                </a:solidFill>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n</a:t>
            </a:r>
            <a:r>
              <a:rPr lang="en-US" sz="1800" dirty="0" err="1">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Person</a:t>
            </a:r>
            <a:r>
              <a:rPr lang="en-US" sz="1800" dirty="0">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name:'Anna</a:t>
            </a:r>
            <a:r>
              <a:rPr lang="en-US" sz="1800" dirty="0">
                <a:latin typeface="Times New Roman" panose="02020603050405020304" pitchFamily="18" charset="0"/>
                <a:cs typeface="Times New Roman" panose="02020603050405020304" pitchFamily="18" charset="0"/>
              </a:rPr>
              <a:t>’</a:t>
            </a:r>
            <a:r>
              <a:rPr lang="en-US" sz="1800" dirty="0">
                <a:solidFill>
                  <a:srgbClr val="FF0000"/>
                </a:solidFill>
                <a:latin typeface="Times New Roman" panose="02020603050405020304" pitchFamily="18" charset="0"/>
                <a:cs typeface="Times New Roman" panose="02020603050405020304" pitchFamily="18" charset="0"/>
              </a:rPr>
              <a:t>}</a:t>
            </a:r>
            <a:r>
              <a:rPr lang="en-US" sz="1800" dirty="0">
                <a:solidFill>
                  <a:srgbClr val="00B050"/>
                </a:solidFill>
                <a:latin typeface="Times New Roman" panose="02020603050405020304" pitchFamily="18" charset="0"/>
                <a:cs typeface="Times New Roman" panose="02020603050405020304" pitchFamily="18" charset="0"/>
              </a:rPr>
              <a:t>)  </a:t>
            </a:r>
            <a:r>
              <a:rPr lang="en-US" sz="1800" dirty="0">
                <a:solidFill>
                  <a:srgbClr val="859900"/>
                </a:solidFill>
              </a:rPr>
              <a:t>RETURN</a:t>
            </a:r>
            <a:r>
              <a:rPr lang="en-US" sz="1800" dirty="0">
                <a:solidFill>
                  <a:srgbClr val="333333"/>
                </a:solidFill>
              </a:rPr>
              <a:t> </a:t>
            </a:r>
            <a:r>
              <a:rPr lang="en-US" sz="1800" b="1" dirty="0" err="1">
                <a:latin typeface="Times New Roman" panose="02020603050405020304" pitchFamily="18" charset="0"/>
                <a:cs typeface="Times New Roman" panose="02020603050405020304" pitchFamily="18" charset="0"/>
              </a:rPr>
              <a:t>n</a:t>
            </a:r>
            <a:r>
              <a:rPr lang="en-US" sz="1800" dirty="0" err="1">
                <a:latin typeface="Times New Roman" panose="02020603050405020304" pitchFamily="18" charset="0"/>
                <a:cs typeface="Times New Roman" panose="02020603050405020304" pitchFamily="18" charset="0"/>
              </a:rPr>
              <a:t>.born</a:t>
            </a:r>
            <a:r>
              <a:rPr lang="en-US" sz="1800" dirty="0">
                <a:latin typeface="Times New Roman" panose="02020603050405020304" pitchFamily="18" charset="0"/>
                <a:cs typeface="Times New Roman" panose="02020603050405020304" pitchFamily="18" charset="0"/>
              </a:rPr>
              <a:t> AS birthyear</a:t>
            </a:r>
          </a:p>
          <a:p>
            <a:pPr marL="0" indent="0" algn="ctr">
              <a:buNone/>
            </a:pPr>
            <a:r>
              <a:rPr lang="en-US" sz="1800" dirty="0">
                <a:solidFill>
                  <a:srgbClr val="859900"/>
                </a:solidFill>
                <a:effectLst/>
              </a:rPr>
              <a:t>MATCH</a:t>
            </a:r>
            <a:r>
              <a:rPr lang="en-US" sz="1800" dirty="0">
                <a:solidFill>
                  <a:srgbClr val="586E75"/>
                </a:solidFill>
                <a:effectLst/>
              </a:rPr>
              <a:t>(</a:t>
            </a:r>
            <a:r>
              <a:rPr lang="en-US" sz="1800" dirty="0">
                <a:solidFill>
                  <a:srgbClr val="333333"/>
                </a:solidFill>
                <a:effectLst/>
              </a:rPr>
              <a:t>category</a:t>
            </a:r>
            <a:r>
              <a:rPr lang="en-US" sz="1800" dirty="0">
                <a:solidFill>
                  <a:srgbClr val="586E75"/>
                </a:solidFill>
                <a:effectLst/>
              </a:rPr>
              <a:t>:</a:t>
            </a:r>
            <a:r>
              <a:rPr lang="en-US" sz="1800" dirty="0">
                <a:solidFill>
                  <a:srgbClr val="333333"/>
                </a:solidFill>
                <a:effectLst/>
              </a:rPr>
              <a:t> Category</a:t>
            </a:r>
            <a:r>
              <a:rPr lang="en-US" sz="1800" dirty="0">
                <a:solidFill>
                  <a:srgbClr val="586E75"/>
                </a:solidFill>
                <a:effectLst/>
              </a:rPr>
              <a:t>{</a:t>
            </a:r>
            <a:r>
              <a:rPr lang="en-US" sz="1800" dirty="0" err="1">
                <a:solidFill>
                  <a:srgbClr val="333333"/>
                </a:solidFill>
                <a:effectLst/>
              </a:rPr>
              <a:t>categoryName</a:t>
            </a:r>
            <a:r>
              <a:rPr lang="en-US" sz="1800" dirty="0">
                <a:solidFill>
                  <a:srgbClr val="586E75"/>
                </a:solidFill>
                <a:effectLst/>
              </a:rPr>
              <a:t>:</a:t>
            </a:r>
            <a:r>
              <a:rPr lang="en-US" sz="1800" dirty="0">
                <a:solidFill>
                  <a:srgbClr val="B58900"/>
                </a:solidFill>
                <a:effectLst/>
              </a:rPr>
              <a:t>'Seafood'</a:t>
            </a:r>
            <a:r>
              <a:rPr lang="en-US" sz="1800" dirty="0">
                <a:solidFill>
                  <a:srgbClr val="586E75"/>
                </a:solidFill>
                <a:effectLst/>
              </a:rPr>
              <a:t>})</a:t>
            </a:r>
            <a:r>
              <a:rPr lang="en-US" sz="1800" dirty="0">
                <a:solidFill>
                  <a:srgbClr val="333333"/>
                </a:solidFill>
                <a:effectLst/>
              </a:rPr>
              <a:t> </a:t>
            </a:r>
            <a:r>
              <a:rPr lang="en-US" sz="1800" dirty="0">
                <a:solidFill>
                  <a:srgbClr val="859900"/>
                </a:solidFill>
                <a:effectLst/>
              </a:rPr>
              <a:t>RETURN</a:t>
            </a:r>
            <a:r>
              <a:rPr lang="en-US" sz="1800" dirty="0">
                <a:solidFill>
                  <a:srgbClr val="333333"/>
                </a:solidFill>
                <a:effectLst/>
              </a:rPr>
              <a:t> category</a:t>
            </a:r>
            <a:endParaRPr lang="en-US" sz="1800" dirty="0">
              <a:solidFill>
                <a:srgbClr val="000000"/>
              </a:solidFill>
              <a:effectLst/>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10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B65A-B511-7A07-A9B8-838D341FDCE8}"/>
              </a:ext>
            </a:extLst>
          </p:cNvPr>
          <p:cNvSpPr>
            <a:spLocks noGrp="1"/>
          </p:cNvSpPr>
          <p:nvPr>
            <p:ph type="title"/>
          </p:nvPr>
        </p:nvSpPr>
        <p:spPr/>
        <p:txBody>
          <a:bodyPr/>
          <a:lstStyle/>
          <a:p>
            <a:r>
              <a:rPr lang="en-US" b="1" i="0" dirty="0">
                <a:solidFill>
                  <a:srgbClr val="1A1B1D"/>
                </a:solidFill>
                <a:effectLst/>
                <a:latin typeface="Times New Roman" panose="02020603050405020304" pitchFamily="18" charset="0"/>
                <a:cs typeface="Times New Roman" panose="02020603050405020304" pitchFamily="18" charset="0"/>
              </a:rPr>
              <a:t>Relationships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DACDB4-B95D-187E-05BC-AEAAC56C0FC4}"/>
              </a:ext>
            </a:extLst>
          </p:cNvPr>
          <p:cNvSpPr>
            <a:spLocks noGrp="1"/>
          </p:cNvSpPr>
          <p:nvPr>
            <p:ph idx="1"/>
          </p:nvPr>
        </p:nvSpPr>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Nodes in a graph can be connected with relationships. </a:t>
            </a:r>
          </a:p>
          <a:p>
            <a:pPr marL="0" indent="0">
              <a:buNone/>
            </a:pPr>
            <a:r>
              <a:rPr lang="en-US" sz="2400" dirty="0">
                <a:latin typeface="Times New Roman" panose="02020603050405020304" pitchFamily="18" charset="0"/>
                <a:cs typeface="Times New Roman" panose="02020603050405020304" pitchFamily="18" charset="0"/>
              </a:rPr>
              <a:t>A relationship must have a </a:t>
            </a:r>
            <a:r>
              <a:rPr lang="en-US" sz="2400" u="sng" dirty="0">
                <a:solidFill>
                  <a:srgbClr val="00B050"/>
                </a:solidFill>
                <a:latin typeface="Times New Roman" panose="02020603050405020304" pitchFamily="18" charset="0"/>
                <a:cs typeface="Times New Roman" panose="02020603050405020304" pitchFamily="18" charset="0"/>
              </a:rPr>
              <a:t>start node</a:t>
            </a:r>
            <a:r>
              <a:rPr lang="en-US" sz="2400" dirty="0">
                <a:latin typeface="Times New Roman" panose="02020603050405020304" pitchFamily="18" charset="0"/>
                <a:cs typeface="Times New Roman" panose="02020603050405020304" pitchFamily="18" charset="0"/>
              </a:rPr>
              <a:t>, an </a:t>
            </a:r>
            <a:r>
              <a:rPr lang="en-US" sz="2400" u="sng" dirty="0">
                <a:solidFill>
                  <a:srgbClr val="FF0000"/>
                </a:solidFill>
                <a:latin typeface="Times New Roman" panose="02020603050405020304" pitchFamily="18" charset="0"/>
                <a:cs typeface="Times New Roman" panose="02020603050405020304" pitchFamily="18" charset="0"/>
              </a:rPr>
              <a:t>end node</a:t>
            </a:r>
            <a:r>
              <a:rPr lang="en-US" sz="2400" dirty="0">
                <a:latin typeface="Times New Roman" panose="02020603050405020304" pitchFamily="18" charset="0"/>
                <a:cs typeface="Times New Roman" panose="02020603050405020304" pitchFamily="18" charset="0"/>
              </a:rPr>
              <a:t>, and exactly</a:t>
            </a:r>
            <a:r>
              <a:rPr lang="en-US" sz="2400" u="sng" dirty="0">
                <a:solidFill>
                  <a:srgbClr val="00B0F0"/>
                </a:solidFill>
                <a:latin typeface="Times New Roman" panose="02020603050405020304" pitchFamily="18" charset="0"/>
                <a:cs typeface="Times New Roman" panose="02020603050405020304" pitchFamily="18" charset="0"/>
              </a:rPr>
              <a:t> one type</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Relationships are represented in Cypher with arrows (e.g. --&gt;) indicating the direction of a relationship.</a:t>
            </a:r>
          </a:p>
          <a:p>
            <a:pPr marL="0" indent="0">
              <a:buNone/>
            </a:pPr>
            <a:r>
              <a:rPr lang="en-US" sz="2000" b="1" dirty="0">
                <a:solidFill>
                  <a:srgbClr val="FF0000"/>
                </a:solidFill>
                <a:latin typeface="Times New Roman" panose="02020603050405020304" pitchFamily="18" charset="0"/>
                <a:cs typeface="Times New Roman" panose="02020603050405020304" pitchFamily="18" charset="0"/>
              </a:rPr>
              <a:t>Notes:</a:t>
            </a:r>
          </a:p>
          <a:p>
            <a:r>
              <a:rPr lang="en-US" sz="1400" dirty="0">
                <a:solidFill>
                  <a:srgbClr val="5E636A"/>
                </a:solidFill>
                <a:latin typeface="Times New Roman" panose="02020603050405020304" pitchFamily="18" charset="0"/>
                <a:cs typeface="Times New Roman" panose="02020603050405020304" pitchFamily="18" charset="0"/>
              </a:rPr>
              <a:t>Unlike nodes, information within a relationship pattern must be enclosed by square </a:t>
            </a:r>
            <a:r>
              <a:rPr lang="en-US" sz="1400" dirty="0" err="1">
                <a:solidFill>
                  <a:srgbClr val="5E636A"/>
                </a:solidFill>
                <a:latin typeface="Times New Roman" panose="02020603050405020304" pitchFamily="18" charset="0"/>
                <a:cs typeface="Times New Roman" panose="02020603050405020304" pitchFamily="18" charset="0"/>
              </a:rPr>
              <a:t>bracke</a:t>
            </a:r>
            <a:r>
              <a:rPr lang="en-US" sz="1400" dirty="0">
                <a:solidFill>
                  <a:srgbClr val="5E636A"/>
                </a:solidFill>
                <a:latin typeface="Times New Roman" panose="02020603050405020304" pitchFamily="18" charset="0"/>
                <a:cs typeface="Times New Roman" panose="02020603050405020304" pitchFamily="18" charset="0"/>
              </a:rPr>
              <a:t>, </a:t>
            </a:r>
            <a:r>
              <a:rPr lang="en-US" sz="1400" dirty="0">
                <a:solidFill>
                  <a:srgbClr val="FF0000"/>
                </a:solidFill>
                <a:latin typeface="Times New Roman" panose="02020603050405020304" pitchFamily="18" charset="0"/>
                <a:cs typeface="Times New Roman" panose="02020603050405020304" pitchFamily="18" charset="0"/>
              </a:rPr>
              <a:t>[]</a:t>
            </a:r>
          </a:p>
          <a:p>
            <a:pPr algn="l"/>
            <a:r>
              <a:rPr lang="en-US" sz="1400" b="0" i="0" dirty="0">
                <a:solidFill>
                  <a:srgbClr val="5E636A"/>
                </a:solidFill>
                <a:effectLst/>
                <a:latin typeface="Times New Roman" panose="02020603050405020304" pitchFamily="18" charset="0"/>
                <a:cs typeface="Times New Roman" panose="02020603050405020304" pitchFamily="18" charset="0"/>
              </a:rPr>
              <a:t>Note that while nodes can have several labels, relationships can only have one type.</a:t>
            </a:r>
          </a:p>
          <a:p>
            <a:pPr algn="l"/>
            <a:r>
              <a:rPr lang="en-US" sz="1400" dirty="0">
                <a:solidFill>
                  <a:srgbClr val="5E636A"/>
                </a:solidFill>
                <a:latin typeface="Times New Roman" panose="02020603050405020304" pitchFamily="18" charset="0"/>
                <a:cs typeface="Times New Roman" panose="02020603050405020304" pitchFamily="18" charset="0"/>
              </a:rPr>
              <a:t>Nodes can have any number or type of relationships without sacrificing performance.</a:t>
            </a:r>
          </a:p>
          <a:p>
            <a:pPr algn="l"/>
            <a:r>
              <a:rPr lang="en-US" sz="1400" dirty="0">
                <a:solidFill>
                  <a:srgbClr val="5E636A"/>
                </a:solidFill>
                <a:latin typeface="Times New Roman" panose="02020603050405020304" pitchFamily="18" charset="0"/>
                <a:cs typeface="Times New Roman" panose="02020603050405020304" pitchFamily="18" charset="0"/>
              </a:rPr>
              <a:t>Although relationships are always directed, they can be navigated efficiently in any direction.</a:t>
            </a:r>
          </a:p>
          <a:p>
            <a:pPr algn="l"/>
            <a:endParaRPr lang="en-US" sz="1200" dirty="0">
              <a:solidFill>
                <a:srgbClr val="5E636A"/>
              </a:solidFill>
              <a:latin typeface="Times New Roman" panose="02020603050405020304" pitchFamily="18" charset="0"/>
              <a:cs typeface="Times New Roman" panose="02020603050405020304" pitchFamily="18" charset="0"/>
            </a:endParaRPr>
          </a:p>
          <a:p>
            <a:pPr marL="0" indent="0" algn="ctr">
              <a:buNone/>
            </a:pPr>
            <a:r>
              <a:rPr lang="en-US" sz="1800" dirty="0">
                <a:solidFill>
                  <a:srgbClr val="859900"/>
                </a:solidFill>
              </a:rPr>
              <a:t>MATCH</a:t>
            </a:r>
            <a:r>
              <a:rPr lang="en-US" sz="1600" dirty="0">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:Person {name: 'Anna'}</a:t>
            </a:r>
            <a:r>
              <a:rPr lang="en-US" sz="1600" dirty="0">
                <a:solidFill>
                  <a:srgbClr val="00B05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a:t>
            </a:r>
            <a:r>
              <a:rPr lang="en-US" sz="1600" dirty="0">
                <a:solidFill>
                  <a:srgbClr val="FF0000"/>
                </a:solidFill>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r:KNOWS</a:t>
            </a:r>
            <a:r>
              <a:rPr lang="en-US" sz="1600" dirty="0">
                <a:latin typeface="Times New Roman" panose="02020603050405020304" pitchFamily="18" charset="0"/>
                <a:cs typeface="Times New Roman" panose="02020603050405020304" pitchFamily="18" charset="0"/>
              </a:rPr>
              <a:t> WHERE </a:t>
            </a:r>
            <a:r>
              <a:rPr lang="en-US" sz="1600" dirty="0" err="1">
                <a:latin typeface="Times New Roman" panose="02020603050405020304" pitchFamily="18" charset="0"/>
                <a:cs typeface="Times New Roman" panose="02020603050405020304" pitchFamily="18" charset="0"/>
              </a:rPr>
              <a:t>r.since</a:t>
            </a:r>
            <a:r>
              <a:rPr lang="en-US" sz="1600" dirty="0">
                <a:latin typeface="Times New Roman" panose="02020603050405020304" pitchFamily="18" charset="0"/>
                <a:cs typeface="Times New Roman" panose="02020603050405020304" pitchFamily="18" charset="0"/>
              </a:rPr>
              <a:t> &lt; 2020</a:t>
            </a:r>
            <a:r>
              <a:rPr lang="en-US" sz="1600" dirty="0">
                <a:solidFill>
                  <a:srgbClr val="FF0000"/>
                </a:solidFill>
                <a:latin typeface="Times New Roman" panose="02020603050405020304" pitchFamily="18" charset="0"/>
                <a:cs typeface="Times New Roman" panose="02020603050405020304" pitchFamily="18" charset="0"/>
              </a:rPr>
              <a:t>]</a:t>
            </a:r>
            <a:r>
              <a:rPr lang="en-US" sz="1600" dirty="0">
                <a:solidFill>
                  <a:srgbClr val="0070C0"/>
                </a:solidFill>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friend:Person</a:t>
            </a:r>
            <a:r>
              <a:rPr lang="en-US" sz="1600" dirty="0">
                <a:latin typeface="Times New Roman" panose="02020603050405020304" pitchFamily="18" charset="0"/>
                <a:cs typeface="Times New Roman" panose="02020603050405020304" pitchFamily="18" charset="0"/>
              </a:rPr>
              <a:t>)</a:t>
            </a:r>
          </a:p>
          <a:p>
            <a:pPr marL="0" indent="0" algn="ctr">
              <a:buNone/>
            </a:pPr>
            <a:r>
              <a:rPr lang="en-US" sz="1800" dirty="0">
                <a:solidFill>
                  <a:srgbClr val="859900"/>
                </a:solidFill>
              </a:rPr>
              <a:t>RETURN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count</a:t>
            </a:r>
            <a:r>
              <a:rPr lang="en-US" sz="1600" dirty="0">
                <a:latin typeface="Times New Roman" panose="02020603050405020304" pitchFamily="18" charset="0"/>
                <a:cs typeface="Times New Roman" panose="02020603050405020304" pitchFamily="18" charset="0"/>
              </a:rPr>
              <a:t>(r) As </a:t>
            </a:r>
            <a:r>
              <a:rPr lang="en-US" sz="1600" i="1" dirty="0" err="1">
                <a:latin typeface="Times New Roman" panose="02020603050405020304" pitchFamily="18" charset="0"/>
                <a:cs typeface="Times New Roman" panose="02020603050405020304" pitchFamily="18" charset="0"/>
              </a:rPr>
              <a:t>numberOfFriends</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19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9022-C140-E310-3F25-85544BD050B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Paths</a:t>
            </a:r>
          </a:p>
        </p:txBody>
      </p:sp>
      <p:sp>
        <p:nvSpPr>
          <p:cNvPr id="3" name="Content Placeholder 2">
            <a:extLst>
              <a:ext uri="{FF2B5EF4-FFF2-40B4-BE49-F238E27FC236}">
                <a16:creationId xmlns:a16="http://schemas.microsoft.com/office/drawing/2014/main" id="{8A312860-20C3-D6E4-7DBB-1AC8A4CF596A}"/>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Paths in a graph consist of connected nodes and relationships. Exploring these paths sits at the very core of Cypher.</a:t>
            </a:r>
          </a:p>
          <a:p>
            <a:pPr marL="0" indent="0">
              <a:buNone/>
            </a:pPr>
            <a:r>
              <a:rPr lang="en-US" sz="1800" b="0" i="0" dirty="0">
                <a:solidFill>
                  <a:srgbClr val="5E636A"/>
                </a:solidFill>
                <a:effectLst/>
                <a:latin typeface="Times New Roman" panose="02020603050405020304" pitchFamily="18" charset="0"/>
                <a:cs typeface="Times New Roman" panose="02020603050405020304" pitchFamily="18" charset="0"/>
              </a:rPr>
              <a:t>Paths can also be assigned variables. </a:t>
            </a: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solidFill>
                  <a:srgbClr val="859900"/>
                </a:solidFill>
                <a:latin typeface="Times New Roman" panose="02020603050405020304" pitchFamily="18" charset="0"/>
                <a:cs typeface="Times New Roman" panose="02020603050405020304" pitchFamily="18" charset="0"/>
              </a:rPr>
              <a:t>MATCH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n:Person</a:t>
            </a:r>
            <a:r>
              <a:rPr lang="en-US" sz="1800" dirty="0">
                <a:latin typeface="Times New Roman" panose="02020603050405020304" pitchFamily="18" charset="0"/>
                <a:cs typeface="Times New Roman" panose="02020603050405020304" pitchFamily="18" charset="0"/>
              </a:rPr>
              <a:t> {name: 'Anna'})-[:KNOWS]-</a:t>
            </a:r>
            <a:r>
              <a:rPr lang="en-US" sz="1800" b="1" dirty="0">
                <a:latin typeface="Times New Roman" panose="02020603050405020304" pitchFamily="18" charset="0"/>
                <a:cs typeface="Times New Roman" panose="02020603050405020304" pitchFamily="18" charset="0"/>
              </a:rPr>
              <a:t>{1,5}(</a:t>
            </a:r>
            <a:r>
              <a:rPr lang="en-US" sz="1800" dirty="0" err="1">
                <a:latin typeface="Times New Roman" panose="02020603050405020304" pitchFamily="18" charset="0"/>
                <a:cs typeface="Times New Roman" panose="02020603050405020304" pitchFamily="18" charset="0"/>
              </a:rPr>
              <a:t>friend:Person</a:t>
            </a:r>
            <a:r>
              <a:rPr lang="en-US" sz="1800" dirty="0">
                <a:latin typeface="Times New Roman" panose="02020603050405020304" pitchFamily="18" charset="0"/>
                <a:cs typeface="Times New Roman" panose="02020603050405020304" pitchFamily="18" charset="0"/>
              </a:rPr>
              <a:t> WHERE </a:t>
            </a:r>
            <a:r>
              <a:rPr lang="en-US" sz="1800" dirty="0" err="1">
                <a:latin typeface="Times New Roman" panose="02020603050405020304" pitchFamily="18" charset="0"/>
                <a:cs typeface="Times New Roman" panose="02020603050405020304" pitchFamily="18" charset="0"/>
              </a:rPr>
              <a:t>n.born</a:t>
            </a:r>
            <a:r>
              <a:rPr lang="en-US" sz="1800" dirty="0">
                <a:latin typeface="Times New Roman" panose="02020603050405020304" pitchFamily="18" charset="0"/>
                <a:cs typeface="Times New Roman" panose="02020603050405020304" pitchFamily="18" charset="0"/>
              </a:rPr>
              <a:t> &lt; </a:t>
            </a:r>
            <a:r>
              <a:rPr lang="en-US" sz="1800" dirty="0" err="1">
                <a:latin typeface="Times New Roman" panose="02020603050405020304" pitchFamily="18" charset="0"/>
                <a:cs typeface="Times New Roman" panose="02020603050405020304" pitchFamily="18" charset="0"/>
              </a:rPr>
              <a:t>friend.born</a:t>
            </a:r>
            <a:r>
              <a:rPr lang="en-US" sz="1800" dirty="0">
                <a:latin typeface="Times New Roman" panose="02020603050405020304" pitchFamily="18" charset="0"/>
                <a:cs typeface="Times New Roman" panose="02020603050405020304" pitchFamily="18" charset="0"/>
              </a:rPr>
              <a:t>)</a:t>
            </a:r>
          </a:p>
          <a:p>
            <a:pPr marL="0" indent="0" algn="ctr">
              <a:buNone/>
            </a:pPr>
            <a:r>
              <a:rPr lang="en-US" sz="1800" dirty="0">
                <a:solidFill>
                  <a:srgbClr val="859900"/>
                </a:solidFill>
                <a:latin typeface="Times New Roman" panose="02020603050405020304" pitchFamily="18" charset="0"/>
                <a:cs typeface="Times New Roman" panose="02020603050405020304" pitchFamily="18" charset="0"/>
              </a:rPr>
              <a:t>RETURN DISTINCT</a:t>
            </a:r>
            <a:r>
              <a:rPr lang="en-US" sz="1800" dirty="0">
                <a:latin typeface="Times New Roman" panose="02020603050405020304" pitchFamily="18" charset="0"/>
                <a:cs typeface="Times New Roman" panose="02020603050405020304" pitchFamily="18" charset="0"/>
              </a:rPr>
              <a:t> friend.name AS </a:t>
            </a:r>
            <a:r>
              <a:rPr lang="en-US" sz="1800" dirty="0" err="1">
                <a:latin typeface="Times New Roman" panose="02020603050405020304" pitchFamily="18" charset="0"/>
                <a:cs typeface="Times New Roman" panose="02020603050405020304" pitchFamily="18" charset="0"/>
              </a:rPr>
              <a:t>olderConnections</a:t>
            </a: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solidFill>
                  <a:srgbClr val="859900"/>
                </a:solidFill>
                <a:latin typeface="Times New Roman" panose="02020603050405020304" pitchFamily="18" charset="0"/>
                <a:cs typeface="Times New Roman" panose="02020603050405020304" pitchFamily="18" charset="0"/>
              </a:rPr>
              <a:t>MATCH</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a:t>
            </a:r>
            <a:r>
              <a:rPr lang="en-US" sz="1800" b="1" dirty="0" err="1">
                <a:latin typeface="Times New Roman" panose="02020603050405020304" pitchFamily="18" charset="0"/>
                <a:cs typeface="Times New Roman" panose="02020603050405020304" pitchFamily="18" charset="0"/>
              </a:rPr>
              <a:t>shortestPath</a:t>
            </a:r>
            <a:r>
              <a:rPr lang="en-US" sz="1800" dirty="0">
                <a:latin typeface="Times New Roman" panose="02020603050405020304" pitchFamily="18" charset="0"/>
                <a:cs typeface="Times New Roman" panose="02020603050405020304" pitchFamily="18" charset="0"/>
              </a:rPr>
              <a:t>((:Person {name: 'Anna'})-[:KNOWS</a:t>
            </a:r>
            <a:r>
              <a:rPr lang="en-US" sz="1800" b="1" dirty="0">
                <a:latin typeface="Times New Roman" panose="02020603050405020304" pitchFamily="18" charset="0"/>
                <a:cs typeface="Times New Roman" panose="02020603050405020304" pitchFamily="18" charset="0"/>
              </a:rPr>
              <a:t>*1..10</a:t>
            </a:r>
            <a:r>
              <a:rPr lang="en-US" sz="1800" dirty="0">
                <a:latin typeface="Times New Roman" panose="02020603050405020304" pitchFamily="18" charset="0"/>
                <a:cs typeface="Times New Roman" panose="02020603050405020304" pitchFamily="18" charset="0"/>
              </a:rPr>
              <a:t>]-(:Person {nationality: 'Canadian’}))</a:t>
            </a:r>
          </a:p>
          <a:p>
            <a:pPr marL="0" indent="0" algn="ctr">
              <a:buNone/>
            </a:pPr>
            <a:r>
              <a:rPr lang="en-US" sz="1800" dirty="0">
                <a:solidFill>
                  <a:srgbClr val="859900"/>
                </a:solidFill>
                <a:latin typeface="Times New Roman" panose="02020603050405020304" pitchFamily="18" charset="0"/>
                <a:cs typeface="Times New Roman" panose="02020603050405020304" pitchFamily="18" charset="0"/>
              </a:rPr>
              <a:t>RETURN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a:t>
            </a:r>
          </a:p>
        </p:txBody>
      </p:sp>
    </p:spTree>
    <p:extLst>
      <p:ext uri="{BB962C8B-B14F-4D97-AF65-F5344CB8AC3E}">
        <p14:creationId xmlns:p14="http://schemas.microsoft.com/office/powerpoint/2010/main" val="324359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997B-0E18-D744-EFD9-B9E0B20B7AFC}"/>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Finding paths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AFFF50-011F-6035-980D-02174F07C730}"/>
              </a:ext>
            </a:extLst>
          </p:cNvPr>
          <p:cNvSpPr>
            <a:spLocks noGrp="1"/>
          </p:cNvSpPr>
          <p:nvPr>
            <p:ph idx="1"/>
          </p:nvPr>
        </p:nvSpPr>
        <p:spPr/>
        <p:txBody>
          <a:bodyPr>
            <a:normAutofit/>
          </a:bodyPr>
          <a:lstStyle/>
          <a:p>
            <a:pPr marL="0" indent="0" algn="l">
              <a:buNone/>
            </a:pPr>
            <a:r>
              <a:rPr lang="en-US" sz="1800" b="1" i="0" dirty="0">
                <a:solidFill>
                  <a:srgbClr val="00B050"/>
                </a:solidFill>
                <a:effectLst/>
                <a:latin typeface="Times New Roman" panose="02020603050405020304" pitchFamily="18" charset="0"/>
                <a:cs typeface="Times New Roman" panose="02020603050405020304" pitchFamily="18" charset="0"/>
              </a:rPr>
              <a:t>Finding Shortest path</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To find the shortest possible path between two nodes, use the </a:t>
            </a:r>
            <a:r>
              <a:rPr lang="en-US" sz="2000" b="0" i="0" u="sng" dirty="0" err="1">
                <a:effectLst/>
                <a:latin typeface="Times New Roman" panose="02020603050405020304" pitchFamily="18" charset="0"/>
                <a:cs typeface="Times New Roman" panose="02020603050405020304" pitchFamily="18" charset="0"/>
              </a:rPr>
              <a:t>shortestPath</a:t>
            </a:r>
            <a:r>
              <a:rPr lang="en-US" sz="2000" b="0" i="0" dirty="0">
                <a:effectLst/>
                <a:latin typeface="Times New Roman" panose="02020603050405020304" pitchFamily="18" charset="0"/>
                <a:cs typeface="Times New Roman" panose="02020603050405020304" pitchFamily="18" charset="0"/>
              </a:rPr>
              <a:t> algorithm.</a:t>
            </a:r>
          </a:p>
          <a:p>
            <a:pPr marL="0" indent="0">
              <a:buNone/>
            </a:pPr>
            <a:r>
              <a:rPr lang="en-US" sz="1400" dirty="0">
                <a:solidFill>
                  <a:srgbClr val="859900"/>
                </a:solidFill>
                <a:effectLst/>
              </a:rPr>
              <a:t>match</a:t>
            </a:r>
            <a:r>
              <a:rPr lang="en-US" sz="1400" dirty="0">
                <a:solidFill>
                  <a:srgbClr val="FDF6E3"/>
                </a:solidFill>
                <a:effectLst/>
              </a:rPr>
              <a:t> </a:t>
            </a:r>
            <a:r>
              <a:rPr lang="en-US" sz="1400" dirty="0">
                <a:effectLst/>
              </a:rPr>
              <a:t>p</a:t>
            </a:r>
            <a:r>
              <a:rPr lang="en-US" sz="1400" dirty="0">
                <a:solidFill>
                  <a:srgbClr val="FDF6E3"/>
                </a:solidFill>
                <a:effectLst/>
              </a:rPr>
              <a:t> </a:t>
            </a:r>
            <a:r>
              <a:rPr lang="en-US" sz="1400" dirty="0">
                <a:solidFill>
                  <a:srgbClr val="93A1A1"/>
                </a:solidFill>
                <a:effectLst/>
              </a:rPr>
              <a:t>=</a:t>
            </a:r>
            <a:r>
              <a:rPr lang="en-US" sz="1400" dirty="0">
                <a:solidFill>
                  <a:srgbClr val="FDF6E3"/>
                </a:solidFill>
                <a:effectLst/>
              </a:rPr>
              <a:t> </a:t>
            </a:r>
            <a:r>
              <a:rPr lang="en-US" sz="1400" dirty="0" err="1">
                <a:solidFill>
                  <a:srgbClr val="859900"/>
                </a:solidFill>
                <a:effectLst/>
              </a:rPr>
              <a:t>shortestPath</a:t>
            </a:r>
            <a:r>
              <a:rPr lang="en-US" sz="1400" dirty="0">
                <a:solidFill>
                  <a:srgbClr val="93A1A1"/>
                </a:solidFill>
                <a:effectLst/>
              </a:rPr>
              <a:t>((:</a:t>
            </a:r>
            <a:r>
              <a:rPr lang="en-US" sz="1400" dirty="0">
                <a:effectLst/>
              </a:rPr>
              <a:t>Person</a:t>
            </a:r>
            <a:r>
              <a:rPr lang="en-US" sz="1400" dirty="0">
                <a:solidFill>
                  <a:srgbClr val="FDF6E3"/>
                </a:solidFill>
                <a:effectLst/>
              </a:rPr>
              <a:t> </a:t>
            </a:r>
            <a:r>
              <a:rPr lang="en-US" sz="1400" dirty="0">
                <a:solidFill>
                  <a:srgbClr val="93A1A1"/>
                </a:solidFill>
                <a:effectLst/>
              </a:rPr>
              <a:t>{</a:t>
            </a:r>
            <a:r>
              <a:rPr lang="en-US" sz="1400" dirty="0" err="1">
                <a:solidFill>
                  <a:srgbClr val="859900"/>
                </a:solidFill>
                <a:effectLst/>
              </a:rPr>
              <a:t>name</a:t>
            </a:r>
            <a:r>
              <a:rPr lang="en-US" sz="1400" dirty="0" err="1">
                <a:solidFill>
                  <a:srgbClr val="93A1A1"/>
                </a:solidFill>
                <a:effectLst/>
              </a:rPr>
              <a:t>:</a:t>
            </a:r>
            <a:r>
              <a:rPr lang="en-US" sz="1400" dirty="0" err="1">
                <a:solidFill>
                  <a:srgbClr val="B58900"/>
                </a:solidFill>
                <a:effectLst/>
              </a:rPr>
              <a:t>'Keanu</a:t>
            </a:r>
            <a:r>
              <a:rPr lang="en-US" sz="1400" dirty="0">
                <a:solidFill>
                  <a:srgbClr val="B58900"/>
                </a:solidFill>
                <a:effectLst/>
              </a:rPr>
              <a:t> Reeves'</a:t>
            </a:r>
            <a:r>
              <a:rPr lang="en-US" sz="1400" dirty="0">
                <a:solidFill>
                  <a:srgbClr val="93A1A1"/>
                </a:solidFill>
                <a:effectLst/>
              </a:rPr>
              <a:t>})-[*]-(:</a:t>
            </a:r>
            <a:r>
              <a:rPr lang="en-US" sz="1400" dirty="0">
                <a:effectLst/>
              </a:rPr>
              <a:t>Person</a:t>
            </a:r>
            <a:r>
              <a:rPr lang="en-US" sz="1400" dirty="0">
                <a:solidFill>
                  <a:srgbClr val="93A1A1"/>
                </a:solidFill>
                <a:effectLst/>
              </a:rPr>
              <a:t>{</a:t>
            </a:r>
            <a:r>
              <a:rPr lang="en-US" sz="1400" dirty="0" err="1">
                <a:solidFill>
                  <a:srgbClr val="859900"/>
                </a:solidFill>
                <a:effectLst/>
              </a:rPr>
              <a:t>name</a:t>
            </a:r>
            <a:r>
              <a:rPr lang="en-US" sz="1400" dirty="0" err="1">
                <a:solidFill>
                  <a:srgbClr val="93A1A1"/>
                </a:solidFill>
                <a:effectLst/>
              </a:rPr>
              <a:t>:</a:t>
            </a:r>
            <a:r>
              <a:rPr lang="en-US" sz="1400" dirty="0" err="1">
                <a:solidFill>
                  <a:srgbClr val="B58900"/>
                </a:solidFill>
                <a:effectLst/>
              </a:rPr>
              <a:t>'Tom</a:t>
            </a:r>
            <a:r>
              <a:rPr lang="en-US" sz="1400" dirty="0">
                <a:solidFill>
                  <a:srgbClr val="B58900"/>
                </a:solidFill>
                <a:effectLst/>
              </a:rPr>
              <a:t> Hanks'</a:t>
            </a:r>
            <a:r>
              <a:rPr lang="en-US" sz="1400" dirty="0">
                <a:solidFill>
                  <a:srgbClr val="93A1A1"/>
                </a:solidFill>
                <a:effectLst/>
              </a:rPr>
              <a:t>}))</a:t>
            </a:r>
            <a:r>
              <a:rPr lang="en-US" sz="1400" dirty="0">
                <a:solidFill>
                  <a:srgbClr val="FDF6E3"/>
                </a:solidFill>
                <a:effectLst/>
              </a:rPr>
              <a:t> </a:t>
            </a:r>
            <a:r>
              <a:rPr lang="en-US" sz="1400" dirty="0">
                <a:solidFill>
                  <a:srgbClr val="859900"/>
                </a:solidFill>
                <a:effectLst/>
              </a:rPr>
              <a:t>return</a:t>
            </a:r>
            <a:r>
              <a:rPr lang="en-US" sz="1400" dirty="0">
                <a:solidFill>
                  <a:srgbClr val="FDF6E3"/>
                </a:solidFill>
                <a:effectLst/>
              </a:rPr>
              <a:t> p</a:t>
            </a:r>
            <a:endParaRPr lang="en-US" sz="1400" dirty="0">
              <a:solidFill>
                <a:srgbClr val="D4D4D4"/>
              </a:solidFill>
              <a:effectLst/>
            </a:endParaRPr>
          </a:p>
          <a:p>
            <a:pPr marL="0" indent="0" algn="l">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80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8A80-E065-9C55-92D1-5A1B65FFD5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Delete Graph</a:t>
            </a:r>
          </a:p>
        </p:txBody>
      </p:sp>
      <p:sp>
        <p:nvSpPr>
          <p:cNvPr id="3" name="Content Placeholder 2">
            <a:extLst>
              <a:ext uri="{FF2B5EF4-FFF2-40B4-BE49-F238E27FC236}">
                <a16:creationId xmlns:a16="http://schemas.microsoft.com/office/drawing/2014/main" id="{C41E9EE5-DE12-4E76-5D92-70F0C9B6DFAA}"/>
              </a:ext>
            </a:extLst>
          </p:cNvPr>
          <p:cNvSpPr>
            <a:spLocks noGrp="1"/>
          </p:cNvSpPr>
          <p:nvPr>
            <p:ph idx="1"/>
          </p:nvPr>
        </p:nvSpPr>
        <p:spPr/>
        <p:txBody>
          <a:bodyPr/>
          <a:lstStyle/>
          <a:p>
            <a:pPr marL="0" indent="0">
              <a:buNone/>
            </a:pPr>
            <a:r>
              <a:rPr lang="pt-BR" sz="1600" dirty="0">
                <a:solidFill>
                  <a:srgbClr val="859900"/>
                </a:solidFill>
                <a:effectLst/>
              </a:rPr>
              <a:t>MATCH</a:t>
            </a:r>
            <a:r>
              <a:rPr lang="pt-BR" sz="1600" dirty="0">
                <a:solidFill>
                  <a:srgbClr val="FDF6E3"/>
                </a:solidFill>
                <a:effectLst/>
              </a:rPr>
              <a:t> </a:t>
            </a:r>
            <a:r>
              <a:rPr lang="pt-BR" sz="1600" dirty="0">
                <a:solidFill>
                  <a:srgbClr val="93A1A1"/>
                </a:solidFill>
                <a:effectLst/>
              </a:rPr>
              <a:t>(</a:t>
            </a:r>
            <a:r>
              <a:rPr lang="pt-BR" sz="1600" dirty="0">
                <a:effectLst/>
              </a:rPr>
              <a:t>n</a:t>
            </a:r>
            <a:r>
              <a:rPr lang="pt-BR" sz="1600" dirty="0">
                <a:solidFill>
                  <a:srgbClr val="93A1A1"/>
                </a:solidFill>
                <a:effectLst/>
              </a:rPr>
              <a:t>)</a:t>
            </a:r>
            <a:endParaRPr lang="pt-BR" sz="1600" dirty="0">
              <a:solidFill>
                <a:srgbClr val="D4D4D4"/>
              </a:solidFill>
              <a:effectLst/>
            </a:endParaRPr>
          </a:p>
          <a:p>
            <a:pPr marL="0" indent="0">
              <a:buNone/>
            </a:pPr>
            <a:r>
              <a:rPr lang="pt-BR" sz="1600" dirty="0">
                <a:solidFill>
                  <a:srgbClr val="859900"/>
                </a:solidFill>
                <a:effectLst/>
              </a:rPr>
              <a:t>DETACH</a:t>
            </a:r>
            <a:r>
              <a:rPr lang="pt-BR" sz="1600" dirty="0">
                <a:solidFill>
                  <a:srgbClr val="FDF6E3"/>
                </a:solidFill>
                <a:effectLst/>
              </a:rPr>
              <a:t> </a:t>
            </a:r>
            <a:r>
              <a:rPr lang="pt-BR" sz="1600" dirty="0">
                <a:solidFill>
                  <a:srgbClr val="859900"/>
                </a:solidFill>
                <a:effectLst/>
              </a:rPr>
              <a:t>DELETE</a:t>
            </a:r>
            <a:r>
              <a:rPr lang="pt-BR" sz="1600" dirty="0">
                <a:solidFill>
                  <a:srgbClr val="FDF6E3"/>
                </a:solidFill>
                <a:effectLst/>
              </a:rPr>
              <a:t> </a:t>
            </a:r>
            <a:r>
              <a:rPr lang="pt-BR" sz="1600" dirty="0">
                <a:effectLst/>
              </a:rPr>
              <a:t>n</a:t>
            </a:r>
          </a:p>
          <a:p>
            <a:pPr marL="0" indent="0">
              <a:buNone/>
            </a:pPr>
            <a:endParaRPr lang="en-US" dirty="0"/>
          </a:p>
        </p:txBody>
      </p:sp>
    </p:spTree>
    <p:extLst>
      <p:ext uri="{BB962C8B-B14F-4D97-AF65-F5344CB8AC3E}">
        <p14:creationId xmlns:p14="http://schemas.microsoft.com/office/powerpoint/2010/main" val="151191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3E21-0B22-E424-6760-7ED5AE4E0BA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Install Neo4j Desktop</a:t>
            </a:r>
          </a:p>
        </p:txBody>
      </p:sp>
      <p:sp>
        <p:nvSpPr>
          <p:cNvPr id="3" name="Content Placeholder 2">
            <a:extLst>
              <a:ext uri="{FF2B5EF4-FFF2-40B4-BE49-F238E27FC236}">
                <a16:creationId xmlns:a16="http://schemas.microsoft.com/office/drawing/2014/main" id="{73C4344C-B250-D1F8-D125-DC8EE7448DA8}"/>
              </a:ext>
            </a:extLst>
          </p:cNvPr>
          <p:cNvSpPr>
            <a:spLocks noGrp="1"/>
          </p:cNvSpPr>
          <p:nvPr>
            <p:ph idx="1"/>
          </p:nvPr>
        </p:nvSpPr>
        <p:spPr/>
        <p:txBody>
          <a:bodyPr>
            <a:normAutofit fontScale="92500" lnSpcReduction="10000"/>
          </a:bodyPr>
          <a:lstStyle/>
          <a:p>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Install Neo4j</a:t>
            </a:r>
          </a:p>
          <a:p>
            <a:pPr lvl="1"/>
            <a:r>
              <a:rPr lang="en-US" sz="800" dirty="0">
                <a:effectLst/>
                <a:latin typeface="Times New Roman" panose="02020603050405020304" pitchFamily="18" charset="0"/>
                <a:cs typeface="Times New Roman" panose="02020603050405020304" pitchFamily="18" charset="0"/>
                <a:hlinkClick r:id="rId2"/>
              </a:rPr>
              <a:t>https://neo4j.com/developer/neo4j-desktop/</a:t>
            </a:r>
            <a:endParaRPr lang="en-US" sz="800" dirty="0">
              <a:effectLst/>
              <a:latin typeface="Times New Roman" panose="02020603050405020304" pitchFamily="18" charset="0"/>
              <a:cs typeface="Times New Roman" panose="02020603050405020304" pitchFamily="18" charset="0"/>
            </a:endParaRPr>
          </a:p>
          <a:p>
            <a:pPr lvl="1"/>
            <a:r>
              <a:rPr lang="en-US" sz="800" dirty="0">
                <a:latin typeface="Times New Roman" panose="02020603050405020304" pitchFamily="18" charset="0"/>
                <a:cs typeface="Times New Roman" panose="02020603050405020304" pitchFamily="18" charset="0"/>
                <a:hlinkClick r:id="rId3"/>
              </a:rPr>
              <a:t>https://neo4j.com/download/?ref=developer-neo4j-desktop</a:t>
            </a:r>
            <a:endParaRPr lang="en-US" sz="8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Project</a:t>
            </a:r>
          </a:p>
          <a:p>
            <a:pPr lvl="1"/>
            <a:r>
              <a:rPr lang="en-US" sz="800" dirty="0">
                <a:latin typeface="Times New Roman" panose="02020603050405020304" pitchFamily="18" charset="0"/>
                <a:cs typeface="Times New Roman" panose="02020603050405020304" pitchFamily="18" charset="0"/>
              </a:rPr>
              <a:t>Create Project</a:t>
            </a:r>
          </a:p>
          <a:p>
            <a:pPr lvl="1"/>
            <a:r>
              <a:rPr lang="en-US" sz="800" dirty="0">
                <a:latin typeface="Times New Roman" panose="02020603050405020304" pitchFamily="18" charset="0"/>
                <a:cs typeface="Times New Roman" panose="02020603050405020304" pitchFamily="18" charset="0"/>
              </a:rPr>
              <a:t>Import sample project</a:t>
            </a:r>
          </a:p>
          <a:p>
            <a:r>
              <a:rPr lang="en-US" sz="1000" dirty="0">
                <a:latin typeface="Times New Roman" panose="02020603050405020304" pitchFamily="18" charset="0"/>
                <a:cs typeface="Times New Roman" panose="02020603050405020304" pitchFamily="18" charset="0"/>
                <a:hlinkClick r:id="rId4"/>
              </a:rPr>
              <a:t>Memory configuration</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Remote connection</a:t>
            </a:r>
          </a:p>
          <a:p>
            <a:r>
              <a:rPr lang="en-US" sz="1200" dirty="0">
                <a:latin typeface="Times New Roman" panose="02020603050405020304" pitchFamily="18" charset="0"/>
                <a:cs typeface="Times New Roman" panose="02020603050405020304" pitchFamily="18" charset="0"/>
              </a:rPr>
              <a:t>Graph apps</a:t>
            </a:r>
          </a:p>
          <a:p>
            <a:pPr lvl="1"/>
            <a:r>
              <a:rPr lang="en-US" sz="800" dirty="0">
                <a:latin typeface="Times New Roman" panose="02020603050405020304" pitchFamily="18" charset="0"/>
                <a:cs typeface="Times New Roman" panose="02020603050405020304" pitchFamily="18" charset="0"/>
              </a:rPr>
              <a:t>Browser</a:t>
            </a:r>
          </a:p>
          <a:p>
            <a:pPr lvl="1"/>
            <a:r>
              <a:rPr lang="en-US" sz="800" dirty="0">
                <a:latin typeface="Times New Roman" panose="02020603050405020304" pitchFamily="18" charset="0"/>
                <a:cs typeface="Times New Roman" panose="02020603050405020304" pitchFamily="18" charset="0"/>
              </a:rPr>
              <a:t>bloom</a:t>
            </a:r>
          </a:p>
          <a:p>
            <a:r>
              <a:rPr lang="en-US" sz="1200" dirty="0">
                <a:latin typeface="Times New Roman" panose="02020603050405020304" pitchFamily="18" charset="0"/>
                <a:cs typeface="Times New Roman" panose="02020603050405020304" pitchFamily="18" charset="0"/>
              </a:rPr>
              <a:t>Action bar</a:t>
            </a:r>
          </a:p>
          <a:p>
            <a:r>
              <a:rPr lang="en-US" sz="1200" dirty="0">
                <a:latin typeface="Times New Roman" panose="02020603050405020304" pitchFamily="18" charset="0"/>
                <a:cs typeface="Times New Roman" panose="02020603050405020304" pitchFamily="18" charset="0"/>
              </a:rPr>
              <a:t>Files</a:t>
            </a:r>
          </a:p>
          <a:p>
            <a:pPr lvl="1"/>
            <a:r>
              <a:rPr lang="en-US" sz="800" dirty="0">
                <a:latin typeface="Times New Roman" panose="02020603050405020304" pitchFamily="18" charset="0"/>
                <a:cs typeface="Times New Roman" panose="02020603050405020304" pitchFamily="18" charset="0"/>
              </a:rPr>
              <a:t>Cypher files</a:t>
            </a:r>
          </a:p>
          <a:p>
            <a:r>
              <a:rPr lang="en-US" sz="1200" dirty="0">
                <a:latin typeface="Times New Roman" panose="02020603050405020304" pitchFamily="18" charset="0"/>
                <a:cs typeface="Times New Roman" panose="02020603050405020304" pitchFamily="18" charset="0"/>
              </a:rPr>
              <a:t>DBMS</a:t>
            </a:r>
          </a:p>
          <a:p>
            <a:pPr lvl="1"/>
            <a:r>
              <a:rPr lang="en-US" sz="800" dirty="0">
                <a:latin typeface="Times New Roman" panose="02020603050405020304" pitchFamily="18" charset="0"/>
                <a:cs typeface="Times New Roman" panose="02020603050405020304" pitchFamily="18" charset="0"/>
              </a:rPr>
              <a:t>Create a DBMS from a dump file</a:t>
            </a:r>
          </a:p>
          <a:p>
            <a:pPr lvl="1"/>
            <a:r>
              <a:rPr lang="en-US" sz="800" dirty="0">
                <a:latin typeface="Times New Roman" panose="02020603050405020304" pitchFamily="18" charset="0"/>
                <a:cs typeface="Times New Roman" panose="02020603050405020304" pitchFamily="18" charset="0"/>
              </a:rPr>
              <a:t>Connect to a remove DBMS</a:t>
            </a:r>
          </a:p>
          <a:p>
            <a:pPr lvl="1"/>
            <a:r>
              <a:rPr lang="en-US" sz="800" dirty="0">
                <a:latin typeface="Times New Roman" panose="02020603050405020304" pitchFamily="18" charset="0"/>
                <a:cs typeface="Times New Roman" panose="02020603050405020304" pitchFamily="18" charset="0"/>
              </a:rPr>
              <a:t>Upgrade a DBMS</a:t>
            </a:r>
          </a:p>
          <a:p>
            <a:pPr lvl="1"/>
            <a:r>
              <a:rPr lang="en-US" sz="800" dirty="0">
                <a:latin typeface="Times New Roman" panose="02020603050405020304" pitchFamily="18" charset="0"/>
                <a:cs typeface="Times New Roman" panose="02020603050405020304" pitchFamily="18" charset="0"/>
              </a:rPr>
              <a:t>Install a plugin</a:t>
            </a:r>
          </a:p>
          <a:p>
            <a:r>
              <a:rPr lang="en-US" sz="1200" dirty="0">
                <a:latin typeface="Times New Roman" panose="02020603050405020304" pitchFamily="18" charset="0"/>
                <a:cs typeface="Times New Roman" panose="02020603050405020304" pitchFamily="18" charset="0"/>
              </a:rPr>
              <a:t>Data path</a:t>
            </a:r>
          </a:p>
          <a:p>
            <a:r>
              <a:rPr lang="en-US" sz="1200" dirty="0">
                <a:latin typeface="Times New Roman" panose="02020603050405020304" pitchFamily="18" charset="0"/>
                <a:cs typeface="Times New Roman" panose="02020603050405020304" pitchFamily="18" charset="0"/>
              </a:rPr>
              <a:t>Getting updates</a:t>
            </a:r>
          </a:p>
        </p:txBody>
      </p:sp>
    </p:spTree>
    <p:extLst>
      <p:ext uri="{BB962C8B-B14F-4D97-AF65-F5344CB8AC3E}">
        <p14:creationId xmlns:p14="http://schemas.microsoft.com/office/powerpoint/2010/main" val="3225810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10470</TotalTime>
  <Words>2580</Words>
  <Application>Microsoft Office PowerPoint</Application>
  <PresentationFormat>Widescreen</PresentationFormat>
  <Paragraphs>239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Public Sans</vt:lpstr>
      <vt:lpstr>Times New Roman</vt:lpstr>
      <vt:lpstr>Office Theme</vt:lpstr>
      <vt:lpstr>Neo4j</vt:lpstr>
      <vt:lpstr>What is Cypher?</vt:lpstr>
      <vt:lpstr>Queries : Core Concepts</vt:lpstr>
      <vt:lpstr>Nodes</vt:lpstr>
      <vt:lpstr>Relationships</vt:lpstr>
      <vt:lpstr>Paths</vt:lpstr>
      <vt:lpstr> Finding paths </vt:lpstr>
      <vt:lpstr>Delete Graph</vt:lpstr>
      <vt:lpstr>Install Neo4j Desktop</vt:lpstr>
      <vt:lpstr>Neo4j Browser</vt:lpstr>
      <vt:lpstr>Neo4j Bloom</vt:lpstr>
      <vt:lpstr>DBMS</vt:lpstr>
      <vt:lpstr>Conditional Expression</vt:lpstr>
      <vt:lpstr>Graph Data Modeling</vt:lpstr>
      <vt:lpstr>Graph Data Modeling </vt:lpstr>
      <vt:lpstr> Graph Data Modeling (2) </vt:lpstr>
      <vt:lpstr>Graph Data Modeling (3) Matrix whiteboard model</vt:lpstr>
      <vt:lpstr>Basic Query</vt:lpstr>
      <vt:lpstr>Filtering Results</vt:lpstr>
      <vt:lpstr>Clausaes</vt:lpstr>
      <vt:lpstr>  Reading clauses  </vt:lpstr>
      <vt:lpstr>Finding Nodes</vt:lpstr>
      <vt:lpstr>Finding Nodes (2)</vt:lpstr>
      <vt:lpstr>Projecting Cluases</vt:lpstr>
      <vt:lpstr> Reading sub-clauses </vt:lpstr>
      <vt:lpstr> Writing clauses </vt:lpstr>
      <vt:lpstr> Reading/Writing clauses </vt:lpstr>
      <vt:lpstr> Subquery clauses </vt:lpstr>
      <vt:lpstr>  Set operations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dc:title>
  <dc:creator>Fatemeh Montazeri</dc:creator>
  <cp:lastModifiedBy>Fatemeh Montazeri</cp:lastModifiedBy>
  <cp:revision>291</cp:revision>
  <dcterms:created xsi:type="dcterms:W3CDTF">2024-02-26T07:51:27Z</dcterms:created>
  <dcterms:modified xsi:type="dcterms:W3CDTF">2024-03-04T14:22:28Z</dcterms:modified>
</cp:coreProperties>
</file>