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2" r:id="rId9"/>
    <p:sldId id="264" r:id="rId10"/>
    <p:sldId id="267" r:id="rId11"/>
    <p:sldId id="276" r:id="rId12"/>
    <p:sldId id="277" r:id="rId13"/>
    <p:sldId id="268" r:id="rId14"/>
    <p:sldId id="274" r:id="rId15"/>
    <p:sldId id="275" r:id="rId16"/>
    <p:sldId id="269" r:id="rId17"/>
    <p:sldId id="278" r:id="rId18"/>
    <p:sldId id="270" r:id="rId19"/>
    <p:sldId id="283" r:id="rId20"/>
    <p:sldId id="279" r:id="rId21"/>
    <p:sldId id="272" r:id="rId22"/>
    <p:sldId id="273" r:id="rId23"/>
    <p:sldId id="271" r:id="rId24"/>
    <p:sldId id="307" r:id="rId25"/>
    <p:sldId id="281" r:id="rId26"/>
    <p:sldId id="282" r:id="rId27"/>
    <p:sldId id="284" r:id="rId28"/>
    <p:sldId id="285" r:id="rId29"/>
    <p:sldId id="290"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287" r:id="rId46"/>
    <p:sldId id="288" r:id="rId47"/>
    <p:sldId id="308" r:id="rId48"/>
    <p:sldId id="309" r:id="rId49"/>
    <p:sldId id="310" r:id="rId50"/>
    <p:sldId id="311" r:id="rId51"/>
    <p:sldId id="312" r:id="rId52"/>
    <p:sldId id="313" r:id="rId53"/>
    <p:sldId id="314" r:id="rId54"/>
    <p:sldId id="316" r:id="rId55"/>
    <p:sldId id="318" r:id="rId56"/>
    <p:sldId id="319" r:id="rId57"/>
    <p:sldId id="315" r:id="rId58"/>
    <p:sldId id="317" r:id="rId59"/>
    <p:sldId id="263" r:id="rId60"/>
    <p:sldId id="26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9FAF-38D7-92A7-CF93-7497216A6F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7F1BA6-735C-15E9-0F6E-84663EB301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E612B-C2F6-EF37-C6CF-0CCC085710F6}"/>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5" name="Footer Placeholder 4">
            <a:extLst>
              <a:ext uri="{FF2B5EF4-FFF2-40B4-BE49-F238E27FC236}">
                <a16:creationId xmlns:a16="http://schemas.microsoft.com/office/drawing/2014/main" id="{C2FF5D1C-BECE-025B-A9E0-B5227A2DB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5A555-F037-EAAB-1643-5CDFEF1AF6A3}"/>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258044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327E-AB90-A2F8-945A-B1E178ACAC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5BF48-599F-0995-1812-0800E5625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20132-4069-61CE-5C60-48ADF6CB56C2}"/>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5" name="Footer Placeholder 4">
            <a:extLst>
              <a:ext uri="{FF2B5EF4-FFF2-40B4-BE49-F238E27FC236}">
                <a16:creationId xmlns:a16="http://schemas.microsoft.com/office/drawing/2014/main" id="{64B1EA67-CC16-1DA1-4CF0-7F9628A42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247F8-9A43-CA48-72D7-856A0A5857EC}"/>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198833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3A820-F5C9-48C7-B102-3B6CA5FE02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3FEBA0-5BED-E83B-464F-0BBD626839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87331-F98F-7B94-6368-14168D102449}"/>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5" name="Footer Placeholder 4">
            <a:extLst>
              <a:ext uri="{FF2B5EF4-FFF2-40B4-BE49-F238E27FC236}">
                <a16:creationId xmlns:a16="http://schemas.microsoft.com/office/drawing/2014/main" id="{893E2139-CF0B-14CB-0C7B-35E376C6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34D70-0D4D-E7F6-490F-848954037F68}"/>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41817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DFCA-0DC9-5970-2F3A-2886FB6CD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4A766E-5B6C-03E4-74FE-91EDF14B7A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B90E2-5025-5BE1-962F-7DC2E332E8F4}"/>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5" name="Footer Placeholder 4">
            <a:extLst>
              <a:ext uri="{FF2B5EF4-FFF2-40B4-BE49-F238E27FC236}">
                <a16:creationId xmlns:a16="http://schemas.microsoft.com/office/drawing/2014/main" id="{DBD5E6EA-99B8-5594-AFF1-51FDE38C2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73B8D-650C-5916-DBE5-732DB7DBDF40}"/>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39009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68FA-05CC-0CA9-684F-897B7D95C6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D079D-7072-F300-53F5-FC1958DC1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E0C227-8475-496B-E138-0E9FC93340D9}"/>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5" name="Footer Placeholder 4">
            <a:extLst>
              <a:ext uri="{FF2B5EF4-FFF2-40B4-BE49-F238E27FC236}">
                <a16:creationId xmlns:a16="http://schemas.microsoft.com/office/drawing/2014/main" id="{7F9B0EB5-B498-78FE-ED65-447AD5B97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FE3E-B1F1-B33A-240B-23E7E19154F6}"/>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1159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3EF7-2C4C-C96F-800C-D1F8FDE0E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7A61E6-29E2-BEA4-25B7-C4494ABF96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448AE6-E15F-87F8-8C14-800415BDB0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218E2D-B468-3251-64F0-88D4279E2775}"/>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6" name="Footer Placeholder 5">
            <a:extLst>
              <a:ext uri="{FF2B5EF4-FFF2-40B4-BE49-F238E27FC236}">
                <a16:creationId xmlns:a16="http://schemas.microsoft.com/office/drawing/2014/main" id="{F65D49E0-3934-206D-9803-29DDB7E63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2F8E7-0E94-1646-FD04-DAB770AEB6BF}"/>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3928830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EC55-906E-E611-64E9-218005EE74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4A2A3-F91C-1103-881C-3A43863D1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41B6DD-462C-3739-E97A-27F61E3A9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D08D91-EFF9-BAC0-7845-7A6EE69C21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2B06B-40E9-154C-C013-20F31A4419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FC7171-42EE-AFF7-4162-3204D38DDC3B}"/>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8" name="Footer Placeholder 7">
            <a:extLst>
              <a:ext uri="{FF2B5EF4-FFF2-40B4-BE49-F238E27FC236}">
                <a16:creationId xmlns:a16="http://schemas.microsoft.com/office/drawing/2014/main" id="{9EA24CC4-8661-C613-80E0-1A5BEAA087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CB3E5B-2CE8-9F46-91C4-2942CE8BDC31}"/>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387559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C502-223D-B700-7F7A-81CBF1AAC9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844B6-F550-11B9-8924-178144C18AB3}"/>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4" name="Footer Placeholder 3">
            <a:extLst>
              <a:ext uri="{FF2B5EF4-FFF2-40B4-BE49-F238E27FC236}">
                <a16:creationId xmlns:a16="http://schemas.microsoft.com/office/drawing/2014/main" id="{6CB3CDBF-0BF0-37FD-2865-A5074DCD31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9A492D-137C-8EFD-7B6E-C620EB54D292}"/>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5756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CE25C-EEBA-0779-7513-D42705B737C3}"/>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3" name="Footer Placeholder 2">
            <a:extLst>
              <a:ext uri="{FF2B5EF4-FFF2-40B4-BE49-F238E27FC236}">
                <a16:creationId xmlns:a16="http://schemas.microsoft.com/office/drawing/2014/main" id="{700BF154-F767-52F9-3726-C1B349D5D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B58DEC-7D93-655F-6DC9-AB2674B2BDD5}"/>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226854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B9F9-CA45-DB2A-0DBF-01B9A2159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16C289-DCC8-8AA8-0CE6-35B53144B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8F13F7-B835-DE3B-2931-BFDBCA167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C9E7C-B7DF-3C76-65EC-4BE26B70EA26}"/>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6" name="Footer Placeholder 5">
            <a:extLst>
              <a:ext uri="{FF2B5EF4-FFF2-40B4-BE49-F238E27FC236}">
                <a16:creationId xmlns:a16="http://schemas.microsoft.com/office/drawing/2014/main" id="{ACC6C1F8-9132-4938-9B1A-29063EE30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2CAE8-13B5-827B-419E-58F895DE20E2}"/>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375375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07B-E953-6540-A40E-ED3EF2A1A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F42A8-9103-F8BF-A273-999458070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EE2FD3-BD69-4963-9B67-E5499F51E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A718C-5401-5958-068D-CF1DF7CDAF1F}"/>
              </a:ext>
            </a:extLst>
          </p:cNvPr>
          <p:cNvSpPr>
            <a:spLocks noGrp="1"/>
          </p:cNvSpPr>
          <p:nvPr>
            <p:ph type="dt" sz="half" idx="10"/>
          </p:nvPr>
        </p:nvSpPr>
        <p:spPr/>
        <p:txBody>
          <a:bodyPr/>
          <a:lstStyle/>
          <a:p>
            <a:fld id="{7FB4A326-8798-459E-B7CE-E13C175FC9F4}" type="datetimeFigureOut">
              <a:rPr lang="en-US" smtClean="0"/>
              <a:t>4/20/2024</a:t>
            </a:fld>
            <a:endParaRPr lang="en-US"/>
          </a:p>
        </p:txBody>
      </p:sp>
      <p:sp>
        <p:nvSpPr>
          <p:cNvPr id="6" name="Footer Placeholder 5">
            <a:extLst>
              <a:ext uri="{FF2B5EF4-FFF2-40B4-BE49-F238E27FC236}">
                <a16:creationId xmlns:a16="http://schemas.microsoft.com/office/drawing/2014/main" id="{14ED9A83-78EE-916A-D53A-EA254953A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2C493-F2F2-CFF1-C2A9-0AAED68D2E46}"/>
              </a:ext>
            </a:extLst>
          </p:cNvPr>
          <p:cNvSpPr>
            <a:spLocks noGrp="1"/>
          </p:cNvSpPr>
          <p:nvPr>
            <p:ph type="sldNum" sz="quarter" idx="12"/>
          </p:nvPr>
        </p:nvSpPr>
        <p:spPr/>
        <p:txBody>
          <a:bodyPr/>
          <a:lstStyle/>
          <a:p>
            <a:fld id="{268EA907-4A13-43B5-9C91-320CF2D5F8D6}" type="slidenum">
              <a:rPr lang="en-US" smtClean="0"/>
              <a:t>‹#›</a:t>
            </a:fld>
            <a:endParaRPr lang="en-US"/>
          </a:p>
        </p:txBody>
      </p:sp>
    </p:spTree>
    <p:extLst>
      <p:ext uri="{BB962C8B-B14F-4D97-AF65-F5344CB8AC3E}">
        <p14:creationId xmlns:p14="http://schemas.microsoft.com/office/powerpoint/2010/main" val="353234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25AF62-C8CE-3489-D1AB-19836699F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B8D798-5BFF-7E88-619B-28E6E06B6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15ACB-726B-4270-F298-9CEBFA0B3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4A326-8798-459E-B7CE-E13C175FC9F4}" type="datetimeFigureOut">
              <a:rPr lang="en-US" smtClean="0"/>
              <a:t>4/20/2024</a:t>
            </a:fld>
            <a:endParaRPr lang="en-US"/>
          </a:p>
        </p:txBody>
      </p:sp>
      <p:sp>
        <p:nvSpPr>
          <p:cNvPr id="5" name="Footer Placeholder 4">
            <a:extLst>
              <a:ext uri="{FF2B5EF4-FFF2-40B4-BE49-F238E27FC236}">
                <a16:creationId xmlns:a16="http://schemas.microsoft.com/office/drawing/2014/main" id="{5EA3F300-0F90-49AD-846F-BE95AE9C0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D1CE25-5194-10FA-2AE5-8E0025621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EA907-4A13-43B5-9C91-320CF2D5F8D6}" type="slidenum">
              <a:rPr lang="en-US" smtClean="0"/>
              <a:t>‹#›</a:t>
            </a:fld>
            <a:endParaRPr lang="en-US"/>
          </a:p>
        </p:txBody>
      </p:sp>
    </p:spTree>
    <p:extLst>
      <p:ext uri="{BB962C8B-B14F-4D97-AF65-F5344CB8AC3E}">
        <p14:creationId xmlns:p14="http://schemas.microsoft.com/office/powerpoint/2010/main" val="903521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visual-paradigm.com/guide/uml-unified-modeling-language/uml-aggregation-vs-composition/" TargetMode="External"/><Relationship Id="rId2" Type="http://schemas.openxmlformats.org/officeDocument/2006/relationships/hyperlink" Target="https://www.linkedin.com/pulse/aggregation-composition-amit-nadiger/"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c-sharpcorner.com/UploadFile/b1df45/dependency-generalization-association-aggregation-compo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geeksforgeeks.org/unified-modeling-language-uml-sequence-diagrams/#16-self-message" TargetMode="External"/><Relationship Id="rId13" Type="http://schemas.openxmlformats.org/officeDocument/2006/relationships/hyperlink" Target="https://www.geeksforgeeks.org/unified-modeling-language-uml-sequence-diagrams/" TargetMode="External"/><Relationship Id="rId3" Type="http://schemas.openxmlformats.org/officeDocument/2006/relationships/hyperlink" Target="https://www.geeksforgeeks.org/unified-modeling-language-uml-sequence-diagrams/#11-actors" TargetMode="External"/><Relationship Id="rId7" Type="http://schemas.openxmlformats.org/officeDocument/2006/relationships/hyperlink" Target="https://www.geeksforgeeks.org/unified-modeling-language-uml-sequence-diagrams/#15-delete-message" TargetMode="External"/><Relationship Id="rId12" Type="http://schemas.openxmlformats.org/officeDocument/2006/relationships/hyperlink" Target="https://www.geeksforgeeks.org/unified-modeling-language-uml-sequence-diagrams/#110-guards" TargetMode="External"/><Relationship Id="rId2" Type="http://schemas.openxmlformats.org/officeDocument/2006/relationships/hyperlink" Target="https://www.geeksforgeeks.org/unified-modeling-language-uml-sequence-diagrams/#1-sequence-diagram-notation" TargetMode="External"/><Relationship Id="rId16" Type="http://schemas.openxmlformats.org/officeDocument/2006/relationships/hyperlink" Target="https://www.conceptdraw.com/solution-park/software-atm-uml-diagrams" TargetMode="External"/><Relationship Id="rId1" Type="http://schemas.openxmlformats.org/officeDocument/2006/relationships/slideLayout" Target="../slideLayouts/slideLayout2.xml"/><Relationship Id="rId6" Type="http://schemas.openxmlformats.org/officeDocument/2006/relationships/hyperlink" Target="https://www.geeksforgeeks.org/unified-modeling-language-uml-sequence-diagrams/#14-create-message" TargetMode="External"/><Relationship Id="rId11" Type="http://schemas.openxmlformats.org/officeDocument/2006/relationships/hyperlink" Target="https://www.geeksforgeeks.org/unified-modeling-language-uml-sequence-diagrams/#19-lost-message" TargetMode="External"/><Relationship Id="rId5" Type="http://schemas.openxmlformats.org/officeDocument/2006/relationships/hyperlink" Target="https://www.geeksforgeeks.org/unified-modeling-language-uml-sequence-diagrams/#13-messages" TargetMode="External"/><Relationship Id="rId15" Type="http://schemas.openxmlformats.org/officeDocument/2006/relationships/hyperlink" Target="https://www.conceptdraw.com/How-To-Guide/bank-sequence-diagram" TargetMode="External"/><Relationship Id="rId10" Type="http://schemas.openxmlformats.org/officeDocument/2006/relationships/hyperlink" Target="https://www.geeksforgeeks.org/unified-modeling-language-uml-sequence-diagrams/#18-found-message" TargetMode="External"/><Relationship Id="rId4" Type="http://schemas.openxmlformats.org/officeDocument/2006/relationships/hyperlink" Target="https://www.geeksforgeeks.org/unified-modeling-language-uml-sequence-diagrams/#12-lifelines" TargetMode="External"/><Relationship Id="rId9" Type="http://schemas.openxmlformats.org/officeDocument/2006/relationships/hyperlink" Target="https://www.geeksforgeeks.org/unified-modeling-language-uml-sequence-diagrams/#17-reply-message" TargetMode="External"/><Relationship Id="rId14" Type="http://schemas.openxmlformats.org/officeDocument/2006/relationships/hyperlink" Target="https://creately.com/guides/sequence-diagram-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creately.com/guides/sequence-diagram-tutorial/" TargetMode="Externa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creately.com/guides/sequence-diagram-tutorial/" TargetMode="External"/><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3B36-BDE4-5439-7DFA-91E875263565}"/>
              </a:ext>
            </a:extLst>
          </p:cNvPr>
          <p:cNvSpPr>
            <a:spLocks noGrp="1"/>
          </p:cNvSpPr>
          <p:nvPr>
            <p:ph type="ctrTitle"/>
          </p:nvPr>
        </p:nvSpPr>
        <p:spPr/>
        <p:txBody>
          <a:bodyPr/>
          <a:lstStyle/>
          <a:p>
            <a:r>
              <a:rPr lang="en-US" b="1" dirty="0"/>
              <a:t>UML</a:t>
            </a:r>
          </a:p>
        </p:txBody>
      </p:sp>
      <p:sp>
        <p:nvSpPr>
          <p:cNvPr id="3" name="Subtitle 2">
            <a:extLst>
              <a:ext uri="{FF2B5EF4-FFF2-40B4-BE49-F238E27FC236}">
                <a16:creationId xmlns:a16="http://schemas.microsoft.com/office/drawing/2014/main" id="{E59E8587-A952-FF02-A3D3-E32DD57CC4DB}"/>
              </a:ext>
            </a:extLst>
          </p:cNvPr>
          <p:cNvSpPr>
            <a:spLocks noGrp="1"/>
          </p:cNvSpPr>
          <p:nvPr>
            <p:ph type="subTitle" idx="1"/>
          </p:nvPr>
        </p:nvSpPr>
        <p:spPr/>
        <p:txBody>
          <a:bodyPr/>
          <a:lstStyle/>
          <a:p>
            <a:r>
              <a:rPr lang="en-US" dirty="0"/>
              <a:t>Unified Modeling Language</a:t>
            </a:r>
          </a:p>
        </p:txBody>
      </p:sp>
    </p:spTree>
    <p:extLst>
      <p:ext uri="{BB962C8B-B14F-4D97-AF65-F5344CB8AC3E}">
        <p14:creationId xmlns:p14="http://schemas.microsoft.com/office/powerpoint/2010/main" val="116334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313F-1819-AFD8-9233-4B3207AA16D2}"/>
              </a:ext>
            </a:extLst>
          </p:cNvPr>
          <p:cNvSpPr>
            <a:spLocks noGrp="1"/>
          </p:cNvSpPr>
          <p:nvPr>
            <p:ph type="title"/>
          </p:nvPr>
        </p:nvSpPr>
        <p:spPr/>
        <p:txBody>
          <a:bodyPr/>
          <a:lstStyle/>
          <a:p>
            <a:r>
              <a:rPr lang="en-US" dirty="0"/>
              <a:t>Class Diagram: Properties</a:t>
            </a:r>
          </a:p>
        </p:txBody>
      </p:sp>
      <p:sp>
        <p:nvSpPr>
          <p:cNvPr id="3" name="Content Placeholder 2">
            <a:extLst>
              <a:ext uri="{FF2B5EF4-FFF2-40B4-BE49-F238E27FC236}">
                <a16:creationId xmlns:a16="http://schemas.microsoft.com/office/drawing/2014/main" id="{68572953-59BB-9274-D098-F9D535D13167}"/>
              </a:ext>
            </a:extLst>
          </p:cNvPr>
          <p:cNvSpPr>
            <a:spLocks noGrp="1"/>
          </p:cNvSpPr>
          <p:nvPr>
            <p:ph idx="1"/>
          </p:nvPr>
        </p:nvSpPr>
        <p:spPr>
          <a:xfrm>
            <a:off x="838200" y="1825625"/>
            <a:ext cx="10515600" cy="4401440"/>
          </a:xfrm>
        </p:spPr>
        <p:txBody>
          <a:bodyPr>
            <a:normAutofit/>
          </a:bodyPr>
          <a:lstStyle/>
          <a:p>
            <a:pPr marL="0" indent="0">
              <a:buNone/>
            </a:pPr>
            <a:r>
              <a:rPr lang="en-US" sz="2000" b="1" dirty="0"/>
              <a:t>Properties</a:t>
            </a:r>
            <a:r>
              <a:rPr lang="en-US" sz="2000" dirty="0"/>
              <a:t> represent </a:t>
            </a:r>
            <a:r>
              <a:rPr lang="en-US" sz="2000" u="sng" dirty="0"/>
              <a:t>structural features</a:t>
            </a:r>
            <a:r>
              <a:rPr lang="en-US" sz="2000" dirty="0"/>
              <a:t> of a Class . As a first approximation, you can think of properties as corresponding to </a:t>
            </a:r>
            <a:r>
              <a:rPr lang="en-US" sz="2000" u="sng" dirty="0"/>
              <a:t>fields</a:t>
            </a:r>
            <a:r>
              <a:rPr lang="en-US" sz="2000" dirty="0"/>
              <a:t> in a Class .</a:t>
            </a:r>
          </a:p>
          <a:p>
            <a:pPr marL="0" indent="0">
              <a:buNone/>
            </a:pPr>
            <a:endParaRPr lang="en-US" sz="2000" dirty="0"/>
          </a:p>
          <a:p>
            <a:pPr marL="0" indent="0">
              <a:buNone/>
            </a:pPr>
            <a:r>
              <a:rPr lang="en-US" sz="1600" b="1" dirty="0"/>
              <a:t>Properties</a:t>
            </a:r>
            <a:r>
              <a:rPr lang="en-US" sz="1800" b="1" dirty="0"/>
              <a:t> are a single concept</a:t>
            </a:r>
            <a:r>
              <a:rPr lang="en-US" sz="1800" dirty="0"/>
              <a:t>, but they appear in two quite distinct notations : </a:t>
            </a:r>
          </a:p>
          <a:p>
            <a:pPr marL="342900" indent="-342900">
              <a:buFont typeface="+mj-lt"/>
              <a:buAutoNum type="arabicPeriod"/>
            </a:pPr>
            <a:r>
              <a:rPr lang="en-US" sz="1600" b="1" dirty="0"/>
              <a:t>Attributes</a:t>
            </a:r>
            <a:endParaRPr lang="en-US" sz="1400" dirty="0"/>
          </a:p>
          <a:p>
            <a:pPr marL="342900" indent="-342900">
              <a:buFont typeface="+mj-lt"/>
              <a:buAutoNum type="arabicPeriod"/>
            </a:pPr>
            <a:r>
              <a:rPr lang="en-US" sz="1600" b="1" dirty="0"/>
              <a:t>Associations</a:t>
            </a:r>
            <a:r>
              <a:rPr lang="en-US" sz="2000" dirty="0"/>
              <a:t> </a:t>
            </a:r>
          </a:p>
          <a:p>
            <a:endParaRPr lang="en-US" sz="2000" b="1" dirty="0">
              <a:solidFill>
                <a:srgbClr val="FF0000"/>
              </a:solidFill>
            </a:endParaRPr>
          </a:p>
          <a:p>
            <a:endParaRPr lang="en-US" sz="2000" b="1" dirty="0">
              <a:solidFill>
                <a:srgbClr val="FF0000"/>
              </a:solidFill>
            </a:endParaRPr>
          </a:p>
          <a:p>
            <a:pPr marL="0" indent="0">
              <a:buNone/>
            </a:pPr>
            <a:r>
              <a:rPr lang="en-US" sz="1400" b="1" dirty="0">
                <a:solidFill>
                  <a:srgbClr val="FF0000"/>
                </a:solidFill>
              </a:rPr>
              <a:t>Notes</a:t>
            </a:r>
          </a:p>
          <a:p>
            <a:pPr marL="0" indent="0">
              <a:buNone/>
            </a:pPr>
            <a:r>
              <a:rPr lang="en-US" sz="1200" dirty="0">
                <a:solidFill>
                  <a:schemeClr val="tx1">
                    <a:lumMod val="85000"/>
                    <a:lumOff val="15000"/>
                  </a:schemeClr>
                </a:solidFill>
              </a:rPr>
              <a:t>In general, </a:t>
            </a:r>
            <a:r>
              <a:rPr lang="en-US" sz="1200" b="1" dirty="0">
                <a:solidFill>
                  <a:schemeClr val="tx1">
                    <a:lumMod val="85000"/>
                    <a:lumOff val="15000"/>
                  </a:schemeClr>
                </a:solidFill>
              </a:rPr>
              <a:t>Attributes</a:t>
            </a:r>
            <a:r>
              <a:rPr lang="en-US" sz="1200" dirty="0">
                <a:solidFill>
                  <a:schemeClr val="tx1">
                    <a:lumMod val="85000"/>
                    <a:lumOff val="15000"/>
                  </a:schemeClr>
                </a:solidFill>
              </a:rPr>
              <a:t> use for Small things, such as dates or Booleans-in general, </a:t>
            </a:r>
            <a:r>
              <a:rPr lang="en-US" sz="1200" u="sng" dirty="0">
                <a:solidFill>
                  <a:schemeClr val="tx1">
                    <a:lumMod val="85000"/>
                    <a:lumOff val="15000"/>
                  </a:schemeClr>
                </a:solidFill>
              </a:rPr>
              <a:t>value types </a:t>
            </a:r>
            <a:r>
              <a:rPr lang="en-US" sz="1200" dirty="0">
                <a:solidFill>
                  <a:schemeClr val="tx1">
                    <a:lumMod val="85000"/>
                    <a:lumOff val="15000"/>
                  </a:schemeClr>
                </a:solidFill>
              </a:rPr>
              <a:t>-  and </a:t>
            </a:r>
            <a:r>
              <a:rPr lang="en-US" sz="1200" b="1" dirty="0">
                <a:solidFill>
                  <a:schemeClr val="tx1">
                    <a:lumMod val="85000"/>
                    <a:lumOff val="15000"/>
                  </a:schemeClr>
                </a:solidFill>
              </a:rPr>
              <a:t>associations</a:t>
            </a:r>
            <a:r>
              <a:rPr lang="en-US" sz="1200" dirty="0">
                <a:solidFill>
                  <a:schemeClr val="tx1">
                    <a:lumMod val="85000"/>
                    <a:lumOff val="15000"/>
                  </a:schemeClr>
                </a:solidFill>
              </a:rPr>
              <a:t> for more </a:t>
            </a:r>
            <a:r>
              <a:rPr lang="en-US" sz="1200" u="sng" dirty="0">
                <a:solidFill>
                  <a:schemeClr val="tx1">
                    <a:lumMod val="85000"/>
                    <a:lumOff val="15000"/>
                  </a:schemeClr>
                </a:solidFill>
              </a:rPr>
              <a:t>significant classes</a:t>
            </a:r>
            <a:r>
              <a:rPr lang="en-US" sz="1200" dirty="0">
                <a:solidFill>
                  <a:schemeClr val="tx1">
                    <a:lumMod val="85000"/>
                    <a:lumOff val="15000"/>
                  </a:schemeClr>
                </a:solidFill>
              </a:rPr>
              <a:t>, such as customers and orders .</a:t>
            </a:r>
          </a:p>
          <a:p>
            <a:pPr marL="0" indent="0">
              <a:buNone/>
            </a:pPr>
            <a:r>
              <a:rPr lang="en-US" sz="1200" dirty="0">
                <a:solidFill>
                  <a:schemeClr val="tx1">
                    <a:lumMod val="85000"/>
                    <a:lumOff val="15000"/>
                  </a:schemeClr>
                </a:solidFill>
              </a:rPr>
              <a:t>Although attributes ad associations look quite different on a diagram, they are really the same thing . </a:t>
            </a:r>
          </a:p>
          <a:p>
            <a:pPr marL="0" indent="0">
              <a:buNone/>
            </a:pPr>
            <a:endParaRPr lang="en-US" sz="1200" dirty="0">
              <a:solidFill>
                <a:schemeClr val="tx1">
                  <a:lumMod val="85000"/>
                  <a:lumOff val="15000"/>
                </a:schemeClr>
              </a:solidFill>
            </a:endParaRPr>
          </a:p>
          <a:p>
            <a:pPr marL="0" indent="0">
              <a:buNone/>
            </a:pPr>
            <a:endParaRPr lang="en-US" sz="1600" dirty="0"/>
          </a:p>
          <a:p>
            <a:pPr marL="0" indent="0">
              <a:buNone/>
            </a:pP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18916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946E-6850-766F-3252-1B27322862A2}"/>
              </a:ext>
            </a:extLst>
          </p:cNvPr>
          <p:cNvSpPr>
            <a:spLocks noGrp="1"/>
          </p:cNvSpPr>
          <p:nvPr>
            <p:ph type="title"/>
          </p:nvPr>
        </p:nvSpPr>
        <p:spPr/>
        <p:txBody>
          <a:bodyPr/>
          <a:lstStyle/>
          <a:p>
            <a:r>
              <a:rPr lang="en-US" dirty="0"/>
              <a:t>Class Diagram: Properties -&gt; Attributes</a:t>
            </a:r>
          </a:p>
        </p:txBody>
      </p:sp>
      <p:sp>
        <p:nvSpPr>
          <p:cNvPr id="3" name="Content Placeholder 2">
            <a:extLst>
              <a:ext uri="{FF2B5EF4-FFF2-40B4-BE49-F238E27FC236}">
                <a16:creationId xmlns:a16="http://schemas.microsoft.com/office/drawing/2014/main" id="{D45FC745-4B21-CE30-4820-D020BD75AD23}"/>
              </a:ext>
            </a:extLst>
          </p:cNvPr>
          <p:cNvSpPr>
            <a:spLocks noGrp="1"/>
          </p:cNvSpPr>
          <p:nvPr>
            <p:ph idx="1"/>
          </p:nvPr>
        </p:nvSpPr>
        <p:spPr>
          <a:xfrm>
            <a:off x="838200" y="1825625"/>
            <a:ext cx="10515600" cy="4154551"/>
          </a:xfrm>
        </p:spPr>
        <p:txBody>
          <a:bodyPr>
            <a:normAutofit/>
          </a:bodyPr>
          <a:lstStyle/>
          <a:p>
            <a:pPr marL="0" indent="0">
              <a:buNone/>
            </a:pPr>
            <a:r>
              <a:rPr lang="en-US" sz="2400" b="1" dirty="0"/>
              <a:t>1. Attributes</a:t>
            </a:r>
            <a:r>
              <a:rPr lang="en-US" sz="3200" dirty="0"/>
              <a:t> </a:t>
            </a:r>
            <a:r>
              <a:rPr lang="en-US" sz="2000" dirty="0"/>
              <a:t>: Describes a property as a line of text within the class box itself</a:t>
            </a:r>
          </a:p>
          <a:p>
            <a:pPr marL="0" indent="0">
              <a:buNone/>
            </a:pPr>
            <a:endParaRPr lang="en-US" sz="2000" b="1" dirty="0"/>
          </a:p>
          <a:p>
            <a:pPr marL="0" indent="0">
              <a:buNone/>
            </a:pPr>
            <a:r>
              <a:rPr lang="en-US" sz="1800" b="1" dirty="0"/>
              <a:t>The full UML Syntax for Attributes is : </a:t>
            </a:r>
          </a:p>
          <a:p>
            <a:pPr marL="0" indent="0">
              <a:buNone/>
            </a:pPr>
            <a:r>
              <a:rPr lang="en-US" sz="1400" b="1" dirty="0">
                <a:solidFill>
                  <a:schemeClr val="tx1">
                    <a:lumMod val="65000"/>
                    <a:lumOff val="35000"/>
                  </a:schemeClr>
                </a:solidFill>
              </a:rPr>
              <a:t>visibility </a:t>
            </a:r>
            <a:r>
              <a:rPr lang="en-US" sz="1400" b="1" dirty="0">
                <a:solidFill>
                  <a:srgbClr val="002060"/>
                </a:solidFill>
              </a:rPr>
              <a:t>name</a:t>
            </a:r>
            <a:r>
              <a:rPr lang="en-US" sz="1400" b="1" dirty="0">
                <a:solidFill>
                  <a:schemeClr val="tx1">
                    <a:lumMod val="65000"/>
                    <a:lumOff val="35000"/>
                  </a:schemeClr>
                </a:solidFill>
              </a:rPr>
              <a:t> </a:t>
            </a:r>
            <a:r>
              <a:rPr lang="en-US" sz="1400" dirty="0">
                <a:solidFill>
                  <a:schemeClr val="tx1">
                    <a:lumMod val="65000"/>
                    <a:lumOff val="35000"/>
                  </a:schemeClr>
                </a:solidFill>
              </a:rPr>
              <a:t>: </a:t>
            </a:r>
            <a:r>
              <a:rPr lang="en-US" sz="1400" b="1" dirty="0">
                <a:solidFill>
                  <a:schemeClr val="tx1">
                    <a:lumMod val="65000"/>
                    <a:lumOff val="35000"/>
                  </a:schemeClr>
                </a:solidFill>
              </a:rPr>
              <a:t>type</a:t>
            </a:r>
            <a:r>
              <a:rPr lang="en-US" sz="1400" dirty="0">
                <a:solidFill>
                  <a:schemeClr val="tx1">
                    <a:lumMod val="65000"/>
                    <a:lumOff val="35000"/>
                  </a:schemeClr>
                </a:solidFill>
              </a:rPr>
              <a:t> </a:t>
            </a:r>
            <a:r>
              <a:rPr lang="en-US" sz="1400" b="1" dirty="0">
                <a:solidFill>
                  <a:srgbClr val="002060"/>
                </a:solidFill>
              </a:rPr>
              <a:t>multiplicity{</a:t>
            </a:r>
            <a:r>
              <a:rPr lang="en-US" sz="1200" b="1" i="1" dirty="0">
                <a:solidFill>
                  <a:schemeClr val="bg2">
                    <a:lumMod val="50000"/>
                  </a:schemeClr>
                </a:solidFill>
                <a:effectLst/>
                <a:highlight>
                  <a:srgbClr val="FFFFFF"/>
                </a:highlight>
                <a:latin typeface="Arial" panose="020B0604020202020204" pitchFamily="34" charset="0"/>
              </a:rPr>
              <a:t>collection-options</a:t>
            </a:r>
            <a:r>
              <a:rPr lang="en-US" sz="1400" b="1" dirty="0">
                <a:solidFill>
                  <a:srgbClr val="002060"/>
                </a:solidFill>
              </a:rPr>
              <a:t>}</a:t>
            </a:r>
            <a:r>
              <a:rPr lang="en-US" sz="1400" dirty="0">
                <a:solidFill>
                  <a:schemeClr val="tx1">
                    <a:lumMod val="65000"/>
                    <a:lumOff val="35000"/>
                  </a:schemeClr>
                </a:solidFill>
              </a:rPr>
              <a:t> = </a:t>
            </a:r>
            <a:r>
              <a:rPr lang="en-US" sz="1400" b="1" dirty="0">
                <a:solidFill>
                  <a:schemeClr val="tx1">
                    <a:lumMod val="65000"/>
                    <a:lumOff val="35000"/>
                  </a:schemeClr>
                </a:solidFill>
              </a:rPr>
              <a:t>default</a:t>
            </a:r>
            <a:r>
              <a:rPr lang="en-US" sz="1400" dirty="0">
                <a:solidFill>
                  <a:schemeClr val="tx1">
                    <a:lumMod val="65000"/>
                    <a:lumOff val="35000"/>
                  </a:schemeClr>
                </a:solidFill>
              </a:rPr>
              <a:t> {</a:t>
            </a:r>
            <a:r>
              <a:rPr lang="en-US" sz="1400" b="1" dirty="0">
                <a:solidFill>
                  <a:srgbClr val="002060"/>
                </a:solidFill>
              </a:rPr>
              <a:t>property-string</a:t>
            </a:r>
            <a:r>
              <a:rPr lang="en-US" sz="1400" b="1" dirty="0">
                <a:solidFill>
                  <a:schemeClr val="tx1">
                    <a:lumMod val="75000"/>
                    <a:lumOff val="25000"/>
                  </a:schemeClr>
                </a:solidFill>
              </a:rPr>
              <a:t>*</a:t>
            </a:r>
            <a:r>
              <a:rPr lang="en-US" sz="1400" dirty="0">
                <a:solidFill>
                  <a:schemeClr val="tx1">
                    <a:lumMod val="65000"/>
                    <a:lumOff val="35000"/>
                  </a:schemeClr>
                </a:solidFill>
              </a:rPr>
              <a:t>} </a:t>
            </a:r>
          </a:p>
          <a:p>
            <a:pPr marL="0" indent="0">
              <a:buNone/>
            </a:pPr>
            <a:r>
              <a:rPr lang="en-US" sz="1600" dirty="0">
                <a:solidFill>
                  <a:schemeClr val="tx1">
                    <a:lumMod val="65000"/>
                    <a:lumOff val="35000"/>
                  </a:schemeClr>
                </a:solidFill>
              </a:rPr>
              <a:t>e.g.  name : String  [1] = "Untitled" {</a:t>
            </a:r>
            <a:r>
              <a:rPr lang="en-US" sz="1600" dirty="0" err="1">
                <a:solidFill>
                  <a:schemeClr val="tx1">
                    <a:lumMod val="65000"/>
                    <a:lumOff val="35000"/>
                  </a:schemeClr>
                </a:solidFill>
              </a:rPr>
              <a:t>readOnly</a:t>
            </a:r>
            <a:r>
              <a:rPr lang="en-US" sz="1600" dirty="0">
                <a:solidFill>
                  <a:schemeClr val="tx1">
                    <a:lumMod val="65000"/>
                    <a:lumOff val="35000"/>
                  </a:schemeClr>
                </a:solidFill>
              </a:rPr>
              <a:t>} </a:t>
            </a:r>
          </a:p>
          <a:p>
            <a:pPr marL="0" indent="0">
              <a:buNone/>
            </a:pPr>
            <a:r>
              <a:rPr lang="en-US" sz="1600" dirty="0">
                <a:solidFill>
                  <a:schemeClr val="tx1">
                    <a:lumMod val="65000"/>
                    <a:lumOff val="35000"/>
                  </a:schemeClr>
                </a:solidFill>
              </a:rPr>
              <a:t>        </a:t>
            </a:r>
            <a:r>
              <a:rPr lang="en-US" sz="1600" dirty="0" err="1">
                <a:solidFill>
                  <a:schemeClr val="tx1">
                    <a:lumMod val="65000"/>
                    <a:lumOff val="35000"/>
                  </a:schemeClr>
                </a:solidFill>
              </a:rPr>
              <a:t>lineItems</a:t>
            </a:r>
            <a:r>
              <a:rPr lang="en-US" sz="1600" dirty="0">
                <a:solidFill>
                  <a:schemeClr val="tx1">
                    <a:lumMod val="65000"/>
                    <a:lumOff val="35000"/>
                  </a:schemeClr>
                </a:solidFill>
              </a:rPr>
              <a:t>: </a:t>
            </a:r>
            <a:r>
              <a:rPr lang="en-US" sz="1600" dirty="0" err="1">
                <a:solidFill>
                  <a:schemeClr val="tx1">
                    <a:lumMod val="65000"/>
                    <a:lumOff val="35000"/>
                  </a:schemeClr>
                </a:solidFill>
              </a:rPr>
              <a:t>OrderLine</a:t>
            </a:r>
            <a:r>
              <a:rPr lang="en-US" sz="1600" dirty="0">
                <a:solidFill>
                  <a:schemeClr val="tx1">
                    <a:lumMod val="65000"/>
                    <a:lumOff val="35000"/>
                  </a:schemeClr>
                </a:solidFill>
              </a:rPr>
              <a:t>[*] {ordered}</a:t>
            </a:r>
          </a:p>
          <a:p>
            <a:pPr marL="0" indent="0">
              <a:buNone/>
            </a:pPr>
            <a:endParaRPr lang="en-US" sz="2400" dirty="0">
              <a:solidFill>
                <a:schemeClr val="tx1">
                  <a:lumMod val="65000"/>
                  <a:lumOff val="35000"/>
                </a:schemeClr>
              </a:solidFill>
            </a:endParaRPr>
          </a:p>
          <a:p>
            <a:pPr marL="0" indent="0">
              <a:buNone/>
            </a:pPr>
            <a:r>
              <a:rPr lang="en-US" sz="1200" dirty="0">
                <a:solidFill>
                  <a:schemeClr val="tx1">
                    <a:lumMod val="65000"/>
                    <a:lumOff val="35000"/>
                  </a:schemeClr>
                </a:solidFill>
              </a:rPr>
              <a:t>   </a:t>
            </a:r>
          </a:p>
          <a:p>
            <a:pPr marL="0" indent="0">
              <a:buNone/>
            </a:pPr>
            <a:r>
              <a:rPr lang="en-US" sz="1200" dirty="0">
                <a:solidFill>
                  <a:schemeClr val="tx1">
                    <a:lumMod val="65000"/>
                    <a:lumOff val="35000"/>
                  </a:schemeClr>
                </a:solidFill>
              </a:rPr>
              <a:t>                                                                                                                                                                                                       </a:t>
            </a:r>
            <a:r>
              <a:rPr lang="en-US" sz="1200" i="1" dirty="0">
                <a:solidFill>
                  <a:schemeClr val="tx1">
                    <a:lumMod val="65000"/>
                    <a:lumOff val="35000"/>
                  </a:schemeClr>
                </a:solidFill>
              </a:rPr>
              <a:t>Showing properties of an order as attributes </a:t>
            </a:r>
          </a:p>
          <a:p>
            <a:pPr marL="0" indent="0">
              <a:buNone/>
            </a:pPr>
            <a:r>
              <a:rPr lang="en-US" sz="1600" b="1" dirty="0">
                <a:solidFill>
                  <a:srgbClr val="FF0000"/>
                </a:solidFill>
              </a:rPr>
              <a:t>Note</a:t>
            </a:r>
          </a:p>
          <a:p>
            <a:pPr marL="0" indent="0">
              <a:buNone/>
            </a:pPr>
            <a:r>
              <a:rPr lang="en-US" sz="1400" dirty="0">
                <a:solidFill>
                  <a:schemeClr val="tx1">
                    <a:lumMod val="75000"/>
                    <a:lumOff val="25000"/>
                  </a:schemeClr>
                </a:solidFill>
              </a:rPr>
              <a:t>* </a:t>
            </a:r>
            <a:r>
              <a:rPr lang="en-US" sz="1400" dirty="0">
                <a:solidFill>
                  <a:schemeClr val="tx1">
                    <a:lumMod val="85000"/>
                    <a:lumOff val="15000"/>
                  </a:schemeClr>
                </a:solidFill>
              </a:rPr>
              <a:t>Property string can be : </a:t>
            </a:r>
            <a:r>
              <a:rPr lang="en-US" sz="1400" i="1" dirty="0" err="1">
                <a:solidFill>
                  <a:schemeClr val="tx1">
                    <a:lumMod val="85000"/>
                    <a:lumOff val="15000"/>
                  </a:schemeClr>
                </a:solidFill>
              </a:rPr>
              <a:t>readOnly</a:t>
            </a:r>
            <a:r>
              <a:rPr lang="en-US" sz="1400" dirty="0">
                <a:solidFill>
                  <a:schemeClr val="tx1">
                    <a:lumMod val="85000"/>
                    <a:lumOff val="15000"/>
                  </a:schemeClr>
                </a:solidFill>
              </a:rPr>
              <a:t> , </a:t>
            </a:r>
            <a:r>
              <a:rPr lang="en-US" sz="1400" i="1" dirty="0">
                <a:solidFill>
                  <a:schemeClr val="tx1">
                    <a:lumMod val="85000"/>
                    <a:lumOff val="15000"/>
                  </a:schemeClr>
                </a:solidFill>
              </a:rPr>
              <a:t>modifiable</a:t>
            </a:r>
            <a:r>
              <a:rPr lang="en-US" sz="1400" dirty="0">
                <a:solidFill>
                  <a:schemeClr val="tx1">
                    <a:lumMod val="85000"/>
                    <a:lumOff val="15000"/>
                  </a:schemeClr>
                </a:solidFill>
              </a:rPr>
              <a:t> :</a:t>
            </a:r>
            <a:r>
              <a:rPr lang="en-US" sz="1400" i="1" dirty="0">
                <a:solidFill>
                  <a:schemeClr val="tx1">
                    <a:lumMod val="85000"/>
                    <a:lumOff val="15000"/>
                  </a:schemeClr>
                </a:solidFill>
              </a:rPr>
              <a:t>default</a:t>
            </a:r>
          </a:p>
          <a:p>
            <a:pPr marL="0" indent="0">
              <a:buNone/>
            </a:pPr>
            <a:endParaRPr lang="en-US" dirty="0"/>
          </a:p>
        </p:txBody>
      </p:sp>
      <p:pic>
        <p:nvPicPr>
          <p:cNvPr id="10" name="Picture 9">
            <a:extLst>
              <a:ext uri="{FF2B5EF4-FFF2-40B4-BE49-F238E27FC236}">
                <a16:creationId xmlns:a16="http://schemas.microsoft.com/office/drawing/2014/main" id="{7BF53AB8-46E7-BD53-3809-883D3A949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344" y="3227832"/>
            <a:ext cx="3172690" cy="1755760"/>
          </a:xfrm>
          <a:prstGeom prst="rect">
            <a:avLst/>
          </a:prstGeom>
        </p:spPr>
      </p:pic>
    </p:spTree>
    <p:extLst>
      <p:ext uri="{BB962C8B-B14F-4D97-AF65-F5344CB8AC3E}">
        <p14:creationId xmlns:p14="http://schemas.microsoft.com/office/powerpoint/2010/main" val="243976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DF73-4B6B-09EA-B4C5-AAEACC022C14}"/>
              </a:ext>
            </a:extLst>
          </p:cNvPr>
          <p:cNvSpPr>
            <a:spLocks noGrp="1"/>
          </p:cNvSpPr>
          <p:nvPr>
            <p:ph type="title"/>
          </p:nvPr>
        </p:nvSpPr>
        <p:spPr/>
        <p:txBody>
          <a:bodyPr/>
          <a:lstStyle/>
          <a:p>
            <a:r>
              <a:rPr lang="en-US" dirty="0"/>
              <a:t>Class Diagram: Visibility</a:t>
            </a:r>
          </a:p>
        </p:txBody>
      </p:sp>
      <p:sp>
        <p:nvSpPr>
          <p:cNvPr id="3" name="Content Placeholder 2">
            <a:extLst>
              <a:ext uri="{FF2B5EF4-FFF2-40B4-BE49-F238E27FC236}">
                <a16:creationId xmlns:a16="http://schemas.microsoft.com/office/drawing/2014/main" id="{B6A6C369-869A-491A-0C1E-DC5170F89B1A}"/>
              </a:ext>
            </a:extLst>
          </p:cNvPr>
          <p:cNvSpPr>
            <a:spLocks noGrp="1"/>
          </p:cNvSpPr>
          <p:nvPr>
            <p:ph idx="1"/>
          </p:nvPr>
        </p:nvSpPr>
        <p:spPr/>
        <p:txBody>
          <a:bodyPr>
            <a:normAutofit/>
          </a:bodyPr>
          <a:lstStyle/>
          <a:p>
            <a:pPr marL="0" indent="0">
              <a:buNone/>
            </a:pPr>
            <a:r>
              <a:rPr lang="en-US" sz="2400" dirty="0"/>
              <a:t>Each language makes its own rules . Although many languages use such terms as Public, private, and protected and etc.</a:t>
            </a:r>
          </a:p>
          <a:p>
            <a:pPr marL="0" indent="0">
              <a:buNone/>
            </a:pPr>
            <a:r>
              <a:rPr lang="en-US" sz="2000" dirty="0"/>
              <a:t>However, the UML provides </a:t>
            </a:r>
            <a:r>
              <a:rPr lang="en-US" sz="2000" b="1" dirty="0"/>
              <a:t>four</a:t>
            </a:r>
            <a:r>
              <a:rPr lang="en-US" sz="2000" dirty="0"/>
              <a:t> abbreviations for visibility :</a:t>
            </a:r>
          </a:p>
          <a:p>
            <a:pPr marL="457200" lvl="1" indent="0">
              <a:buNone/>
            </a:pPr>
            <a:r>
              <a:rPr lang="en-US" sz="2000" b="1" dirty="0">
                <a:solidFill>
                  <a:schemeClr val="tx1">
                    <a:lumMod val="75000"/>
                    <a:lumOff val="25000"/>
                  </a:schemeClr>
                </a:solidFill>
              </a:rPr>
              <a:t> </a:t>
            </a:r>
            <a:r>
              <a:rPr lang="en-US" sz="1800" b="1" dirty="0">
                <a:solidFill>
                  <a:schemeClr val="tx1">
                    <a:lumMod val="75000"/>
                    <a:lumOff val="25000"/>
                  </a:schemeClr>
                </a:solidFill>
              </a:rPr>
              <a:t>+ : public </a:t>
            </a:r>
          </a:p>
          <a:p>
            <a:pPr marL="457200" lvl="1" indent="0">
              <a:buNone/>
            </a:pPr>
            <a:r>
              <a:rPr lang="en-US" sz="1800" b="1" dirty="0">
                <a:solidFill>
                  <a:schemeClr val="tx1">
                    <a:lumMod val="75000"/>
                    <a:lumOff val="25000"/>
                  </a:schemeClr>
                </a:solidFill>
              </a:rPr>
              <a:t> -  : private</a:t>
            </a:r>
          </a:p>
          <a:p>
            <a:pPr marL="457200" lvl="1" indent="0">
              <a:buNone/>
            </a:pPr>
            <a:r>
              <a:rPr lang="en-US" sz="1800" b="1" dirty="0">
                <a:solidFill>
                  <a:schemeClr val="tx1">
                    <a:lumMod val="75000"/>
                    <a:lumOff val="25000"/>
                  </a:schemeClr>
                </a:solidFill>
              </a:rPr>
              <a:t> ~ : package</a:t>
            </a:r>
          </a:p>
          <a:p>
            <a:pPr marL="457200" lvl="1" indent="0">
              <a:buNone/>
            </a:pPr>
            <a:r>
              <a:rPr lang="en-US" sz="1800" b="1" dirty="0">
                <a:solidFill>
                  <a:schemeClr val="tx1">
                    <a:lumMod val="75000"/>
                    <a:lumOff val="25000"/>
                  </a:schemeClr>
                </a:solidFill>
              </a:rPr>
              <a:t> # : protected </a:t>
            </a:r>
          </a:p>
          <a:p>
            <a:pPr marL="0" indent="0">
              <a:buNone/>
            </a:pPr>
            <a:endParaRPr lang="en-US" dirty="0"/>
          </a:p>
          <a:p>
            <a:pPr marL="0" indent="0">
              <a:buNone/>
            </a:pPr>
            <a:endParaRPr lang="en-US" dirty="0"/>
          </a:p>
          <a:p>
            <a:pPr marL="0" indent="0" algn="l">
              <a:buNone/>
            </a:pPr>
            <a:r>
              <a:rPr lang="en-US" sz="1600" b="1" dirty="0">
                <a:solidFill>
                  <a:srgbClr val="FF0000"/>
                </a:solidFill>
              </a:rPr>
              <a:t>Note</a:t>
            </a:r>
          </a:p>
          <a:p>
            <a:pPr marL="0" indent="0" algn="l">
              <a:buNone/>
            </a:pPr>
            <a:r>
              <a:rPr lang="en-US" sz="1600" dirty="0">
                <a:solidFill>
                  <a:schemeClr val="tx1">
                    <a:lumMod val="65000"/>
                    <a:lumOff val="35000"/>
                  </a:schemeClr>
                </a:solidFill>
              </a:rPr>
              <a:t>Visibility of the operation is optional.</a:t>
            </a:r>
          </a:p>
        </p:txBody>
      </p:sp>
      <p:pic>
        <p:nvPicPr>
          <p:cNvPr id="5" name="Picture 4">
            <a:extLst>
              <a:ext uri="{FF2B5EF4-FFF2-40B4-BE49-F238E27FC236}">
                <a16:creationId xmlns:a16="http://schemas.microsoft.com/office/drawing/2014/main" id="{E74C31F4-ACA5-96D0-AB84-4025F97E19AE}"/>
              </a:ext>
            </a:extLst>
          </p:cNvPr>
          <p:cNvPicPr>
            <a:picLocks noChangeAspect="1"/>
          </p:cNvPicPr>
          <p:nvPr/>
        </p:nvPicPr>
        <p:blipFill>
          <a:blip r:embed="rId2"/>
          <a:stretch>
            <a:fillRect/>
          </a:stretch>
        </p:blipFill>
        <p:spPr>
          <a:xfrm>
            <a:off x="7774887" y="3319272"/>
            <a:ext cx="3211629" cy="1307592"/>
          </a:xfrm>
          <a:prstGeom prst="rect">
            <a:avLst/>
          </a:prstGeom>
        </p:spPr>
      </p:pic>
    </p:spTree>
    <p:extLst>
      <p:ext uri="{BB962C8B-B14F-4D97-AF65-F5344CB8AC3E}">
        <p14:creationId xmlns:p14="http://schemas.microsoft.com/office/powerpoint/2010/main" val="214574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4837-993C-FDC9-04D4-7700FAE7A92E}"/>
              </a:ext>
            </a:extLst>
          </p:cNvPr>
          <p:cNvSpPr>
            <a:spLocks noGrp="1"/>
          </p:cNvSpPr>
          <p:nvPr>
            <p:ph type="title"/>
          </p:nvPr>
        </p:nvSpPr>
        <p:spPr/>
        <p:txBody>
          <a:bodyPr/>
          <a:lstStyle/>
          <a:p>
            <a:r>
              <a:rPr lang="en-US" dirty="0"/>
              <a:t>Class Diagram: Multiplicity</a:t>
            </a:r>
          </a:p>
        </p:txBody>
      </p:sp>
      <p:sp>
        <p:nvSpPr>
          <p:cNvPr id="3" name="Content Placeholder 2">
            <a:extLst>
              <a:ext uri="{FF2B5EF4-FFF2-40B4-BE49-F238E27FC236}">
                <a16:creationId xmlns:a16="http://schemas.microsoft.com/office/drawing/2014/main" id="{91C30CE1-9EFC-F37B-8835-E58A61DA1373}"/>
              </a:ext>
            </a:extLst>
          </p:cNvPr>
          <p:cNvSpPr>
            <a:spLocks noGrp="1"/>
          </p:cNvSpPr>
          <p:nvPr>
            <p:ph idx="1"/>
          </p:nvPr>
        </p:nvSpPr>
        <p:spPr/>
        <p:txBody>
          <a:bodyPr>
            <a:normAutofit fontScale="92500" lnSpcReduction="20000"/>
          </a:bodyPr>
          <a:lstStyle/>
          <a:p>
            <a:pPr marL="0" indent="0">
              <a:buNone/>
            </a:pPr>
            <a:r>
              <a:rPr lang="en-US" sz="2400" dirty="0"/>
              <a:t>The multiplicity of a property is an indication of how many objects may fill the property.</a:t>
            </a:r>
          </a:p>
          <a:p>
            <a:pPr marL="0" indent="0">
              <a:buNone/>
            </a:pPr>
            <a:r>
              <a:rPr lang="en-US" sz="1700" b="1" i="1" dirty="0">
                <a:solidFill>
                  <a:srgbClr val="006600"/>
                </a:solidFill>
                <a:effectLst/>
                <a:highlight>
                  <a:srgbClr val="FFFFFF"/>
                </a:highlight>
                <a:latin typeface="Arial" panose="020B0604020202020204" pitchFamily="34" charset="0"/>
              </a:rPr>
              <a:t>collection-type</a:t>
            </a:r>
            <a:r>
              <a:rPr lang="en-US" sz="1700" b="0" i="0" dirty="0">
                <a:solidFill>
                  <a:srgbClr val="000000"/>
                </a:solidFill>
                <a:effectLst/>
                <a:highlight>
                  <a:srgbClr val="FFFFFF"/>
                </a:highlight>
                <a:latin typeface="Arial" panose="020B0604020202020204" pitchFamily="34" charset="0"/>
              </a:rPr>
              <a:t> : </a:t>
            </a:r>
            <a:r>
              <a:rPr lang="en-US" sz="1700" b="1" i="1" dirty="0">
                <a:solidFill>
                  <a:srgbClr val="006600"/>
                </a:solidFill>
                <a:effectLst/>
                <a:highlight>
                  <a:srgbClr val="FFFFFF"/>
                </a:highlight>
                <a:latin typeface="Arial" panose="020B0604020202020204" pitchFamily="34" charset="0"/>
              </a:rPr>
              <a:t>multiplicity-range</a:t>
            </a:r>
            <a:r>
              <a:rPr lang="en-US" sz="1700" b="0" i="0" dirty="0">
                <a:solidFill>
                  <a:srgbClr val="000000"/>
                </a:solidFill>
                <a:effectLst/>
                <a:highlight>
                  <a:srgbClr val="FFFFFF"/>
                </a:highlight>
                <a:latin typeface="Arial" panose="020B0604020202020204" pitchFamily="34" charset="0"/>
              </a:rPr>
              <a:t>  { </a:t>
            </a:r>
            <a:r>
              <a:rPr lang="en-US" sz="1700" b="1" i="1" dirty="0">
                <a:solidFill>
                  <a:srgbClr val="006600"/>
                </a:solidFill>
                <a:effectLst/>
                <a:highlight>
                  <a:srgbClr val="FFFFFF"/>
                </a:highlight>
                <a:latin typeface="Arial" panose="020B0604020202020204" pitchFamily="34" charset="0"/>
              </a:rPr>
              <a:t>collection-options</a:t>
            </a:r>
            <a:r>
              <a:rPr lang="en-US" sz="1700" b="0" i="0" dirty="0">
                <a:solidFill>
                  <a:srgbClr val="000000"/>
                </a:solidFill>
                <a:effectLst/>
                <a:highlight>
                  <a:srgbClr val="FFFFFF"/>
                </a:highlight>
                <a:latin typeface="Arial" panose="020B0604020202020204" pitchFamily="34" charset="0"/>
              </a:rPr>
              <a:t> }</a:t>
            </a:r>
            <a:endParaRPr lang="en-US" sz="1700" dirty="0"/>
          </a:p>
          <a:p>
            <a:pPr marL="0" indent="0">
              <a:buNone/>
            </a:pPr>
            <a:r>
              <a:rPr lang="en-US" sz="2400" dirty="0"/>
              <a:t> </a:t>
            </a:r>
          </a:p>
          <a:p>
            <a:pPr marL="0" indent="0">
              <a:buNone/>
            </a:pPr>
            <a:r>
              <a:rPr lang="en-US" sz="1900" b="1" dirty="0"/>
              <a:t>The most common multiplicities you will see are:</a:t>
            </a:r>
          </a:p>
          <a:p>
            <a:pPr>
              <a:buFont typeface="Wingdings" panose="05000000000000000000" pitchFamily="2" charset="2"/>
              <a:buChar char="Ø"/>
            </a:pPr>
            <a:r>
              <a:rPr lang="en-US" sz="1500" dirty="0"/>
              <a:t> 1      (An order must have exactly one customer .) </a:t>
            </a:r>
          </a:p>
          <a:p>
            <a:pPr>
              <a:buFont typeface="Wingdings" panose="05000000000000000000" pitchFamily="2" charset="2"/>
              <a:buChar char="Ø"/>
            </a:pPr>
            <a:r>
              <a:rPr lang="en-US" sz="1500" dirty="0"/>
              <a:t> 0. .1 (A corporate customer may or may not have a single sales rep.) </a:t>
            </a:r>
          </a:p>
          <a:p>
            <a:pPr>
              <a:buFont typeface="Wingdings" panose="05000000000000000000" pitchFamily="2" charset="2"/>
              <a:buChar char="Ø"/>
            </a:pPr>
            <a:r>
              <a:rPr lang="en-US" sz="1500" dirty="0"/>
              <a:t> *      (A customer need not place an Order and there is no upper limit to the number of Orders a Customer may place-zero or more orders .)</a:t>
            </a:r>
          </a:p>
          <a:p>
            <a:pPr>
              <a:buFont typeface="Wingdings" panose="05000000000000000000" pitchFamily="2" charset="2"/>
              <a:buChar char="Ø"/>
            </a:pPr>
            <a:endParaRPr lang="en-US" dirty="0"/>
          </a:p>
          <a:p>
            <a:pPr marL="0" indent="0">
              <a:buNone/>
            </a:pPr>
            <a:r>
              <a:rPr lang="en-US" sz="1700" b="1" dirty="0"/>
              <a:t>In attributes, you come across various terms that refer to the multiplicity. </a:t>
            </a:r>
          </a:p>
          <a:p>
            <a:r>
              <a:rPr lang="en-US" sz="1500" b="1" dirty="0"/>
              <a:t>Optional</a:t>
            </a:r>
            <a:r>
              <a:rPr lang="en-US" sz="1500" dirty="0"/>
              <a:t> implies a lower bound od 0.</a:t>
            </a:r>
          </a:p>
          <a:p>
            <a:r>
              <a:rPr lang="en-US" sz="1500" b="1" dirty="0"/>
              <a:t>Mandatory</a:t>
            </a:r>
            <a:r>
              <a:rPr lang="en-US" sz="1500" dirty="0"/>
              <a:t> implies a lower bound of 1 or possibly more.</a:t>
            </a:r>
          </a:p>
          <a:p>
            <a:r>
              <a:rPr lang="en-US" sz="1500" b="1" dirty="0"/>
              <a:t>Single-values</a:t>
            </a:r>
            <a:r>
              <a:rPr lang="en-US" sz="1500" dirty="0"/>
              <a:t> implies an upper bound of 1.</a:t>
            </a:r>
          </a:p>
          <a:p>
            <a:r>
              <a:rPr lang="en-US" sz="1500" b="1" dirty="0"/>
              <a:t>Multivalued</a:t>
            </a:r>
            <a:r>
              <a:rPr lang="en-US" sz="1500" dirty="0"/>
              <a:t> implies an upper bound of more than 1: usually *.</a:t>
            </a:r>
          </a:p>
          <a:p>
            <a:pPr marL="457200" lvl="1" indent="0">
              <a:buNone/>
            </a:pPr>
            <a:r>
              <a:rPr lang="en-US" sz="1300" dirty="0"/>
              <a:t>Using a plural form for multivalued property for its name, properly .</a:t>
            </a:r>
            <a:endParaRPr lang="en-US" sz="3900" dirty="0"/>
          </a:p>
        </p:txBody>
      </p:sp>
    </p:spTree>
    <p:extLst>
      <p:ext uri="{BB962C8B-B14F-4D97-AF65-F5344CB8AC3E}">
        <p14:creationId xmlns:p14="http://schemas.microsoft.com/office/powerpoint/2010/main" val="230276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E33F-AE89-9370-70C0-3FFAC6209670}"/>
              </a:ext>
            </a:extLst>
          </p:cNvPr>
          <p:cNvSpPr>
            <a:spLocks noGrp="1"/>
          </p:cNvSpPr>
          <p:nvPr>
            <p:ph type="title"/>
          </p:nvPr>
        </p:nvSpPr>
        <p:spPr/>
        <p:txBody>
          <a:bodyPr/>
          <a:lstStyle/>
          <a:p>
            <a:r>
              <a:rPr lang="en-US" dirty="0"/>
              <a:t>Class Diagram: Multiplicity -&gt; Constraint</a:t>
            </a:r>
          </a:p>
        </p:txBody>
      </p:sp>
      <p:sp>
        <p:nvSpPr>
          <p:cNvPr id="3" name="Content Placeholder 2">
            <a:extLst>
              <a:ext uri="{FF2B5EF4-FFF2-40B4-BE49-F238E27FC236}">
                <a16:creationId xmlns:a16="http://schemas.microsoft.com/office/drawing/2014/main" id="{CC0806EC-CB83-80A1-6255-FE27D4416D64}"/>
              </a:ext>
            </a:extLst>
          </p:cNvPr>
          <p:cNvSpPr>
            <a:spLocks noGrp="1"/>
          </p:cNvSpPr>
          <p:nvPr>
            <p:ph idx="1"/>
          </p:nvPr>
        </p:nvSpPr>
        <p:spPr/>
        <p:txBody>
          <a:bodyPr>
            <a:normAutofit fontScale="92500" lnSpcReduction="10000"/>
          </a:bodyPr>
          <a:lstStyle/>
          <a:p>
            <a:pPr marL="0" indent="0">
              <a:buNone/>
            </a:pPr>
            <a:r>
              <a:rPr lang="en-US" sz="2000" dirty="0"/>
              <a:t>Multiplicity options could also specify of whether the values in an instantiation of the element should be unique and/or ordered:</a:t>
            </a:r>
          </a:p>
          <a:p>
            <a:r>
              <a:rPr lang="en-US" sz="1600" b="1" dirty="0"/>
              <a:t>{ordered}: </a:t>
            </a:r>
            <a:r>
              <a:rPr lang="en-US" sz="1600" dirty="0"/>
              <a:t>If multiplicity element is multivalued and specified as ordered, then the collection of values in an instantiation of this element is sequentially ordered. By default, collections are not ordered. </a:t>
            </a:r>
          </a:p>
          <a:p>
            <a:r>
              <a:rPr lang="en-US" sz="1600" b="1" dirty="0"/>
              <a:t>{unique}: </a:t>
            </a:r>
            <a:r>
              <a:rPr lang="en-US" sz="1600" dirty="0"/>
              <a:t>If multiplicity element is multivalued and specified as unique, then each value in the collection of values in an instantiation of this element must be unique. By default, each value in collection is unique.</a:t>
            </a:r>
          </a:p>
          <a:p>
            <a:r>
              <a:rPr lang="en-US" sz="1600" b="1" dirty="0"/>
              <a:t>{nonunique}: </a:t>
            </a:r>
            <a:r>
              <a:rPr lang="en-US" sz="1600" dirty="0"/>
              <a:t>If you want to allow duplicates.</a:t>
            </a:r>
          </a:p>
          <a:p>
            <a:r>
              <a:rPr lang="en-US" sz="1600" b="1" dirty="0"/>
              <a:t>{unordered}: </a:t>
            </a:r>
            <a:r>
              <a:rPr lang="en-US" sz="1600" dirty="0"/>
              <a:t>By default, collections are not ordered.</a:t>
            </a:r>
          </a:p>
          <a:p>
            <a:r>
              <a:rPr lang="en-US" sz="1600" b="1" dirty="0"/>
              <a:t>{bag}: </a:t>
            </a:r>
            <a:r>
              <a:rPr lang="en-US" sz="1600" dirty="0"/>
              <a:t>you may also see collection-oriented names, such as {bag} for unordered , nonunique.</a:t>
            </a:r>
          </a:p>
          <a:p>
            <a:pPr marL="0" indent="0">
              <a:buNone/>
            </a:pPr>
            <a:endParaRPr lang="en-US" dirty="0"/>
          </a:p>
          <a:p>
            <a:pPr marL="0" indent="0">
              <a:buNone/>
            </a:pPr>
            <a:endParaRPr lang="en-US" dirty="0"/>
          </a:p>
          <a:p>
            <a:pPr marL="0" indent="0">
              <a:buNone/>
            </a:pPr>
            <a:r>
              <a:rPr lang="en-US" sz="1400" b="1" dirty="0">
                <a:solidFill>
                  <a:srgbClr val="FF0000"/>
                </a:solidFill>
              </a:rPr>
              <a:t>Note</a:t>
            </a:r>
          </a:p>
          <a:p>
            <a:pPr marL="0" indent="0">
              <a:buNone/>
            </a:pPr>
            <a:r>
              <a:rPr lang="en-US" sz="1400" dirty="0">
                <a:solidFill>
                  <a:schemeClr val="tx1">
                    <a:lumMod val="65000"/>
                    <a:lumOff val="35000"/>
                  </a:schemeClr>
                </a:solidFill>
              </a:rPr>
              <a:t>By default, collections are not ordered.</a:t>
            </a:r>
          </a:p>
          <a:p>
            <a:pPr marL="0" indent="0">
              <a:buNone/>
            </a:pPr>
            <a:r>
              <a:rPr lang="en-US" sz="1400" dirty="0">
                <a:solidFill>
                  <a:schemeClr val="tx1">
                    <a:lumMod val="65000"/>
                    <a:lumOff val="35000"/>
                  </a:schemeClr>
                </a:solidFill>
              </a:rPr>
              <a:t>If you want to explicitly show the default, you can use unordered and unique -&gt; {unordered, unique}.</a:t>
            </a:r>
          </a:p>
          <a:p>
            <a:pPr marL="0" indent="0">
              <a:buNone/>
            </a:pPr>
            <a:endParaRPr lang="en-US" dirty="0"/>
          </a:p>
        </p:txBody>
      </p:sp>
    </p:spTree>
    <p:extLst>
      <p:ext uri="{BB962C8B-B14F-4D97-AF65-F5344CB8AC3E}">
        <p14:creationId xmlns:p14="http://schemas.microsoft.com/office/powerpoint/2010/main" val="304393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F01C-D71B-B0CD-F8BA-5497B0700570}"/>
              </a:ext>
            </a:extLst>
          </p:cNvPr>
          <p:cNvSpPr>
            <a:spLocks noGrp="1"/>
          </p:cNvSpPr>
          <p:nvPr>
            <p:ph type="title"/>
          </p:nvPr>
        </p:nvSpPr>
        <p:spPr/>
        <p:txBody>
          <a:bodyPr/>
          <a:lstStyle/>
          <a:p>
            <a:r>
              <a:rPr lang="en-US" dirty="0"/>
              <a:t>Class Diagram: Properties -&gt; Associations</a:t>
            </a:r>
          </a:p>
        </p:txBody>
      </p:sp>
      <p:sp>
        <p:nvSpPr>
          <p:cNvPr id="3" name="Content Placeholder 2">
            <a:extLst>
              <a:ext uri="{FF2B5EF4-FFF2-40B4-BE49-F238E27FC236}">
                <a16:creationId xmlns:a16="http://schemas.microsoft.com/office/drawing/2014/main" id="{6EDB0292-4BDD-6767-4DB3-A2BF4F4FC01F}"/>
              </a:ext>
            </a:extLst>
          </p:cNvPr>
          <p:cNvSpPr>
            <a:spLocks noGrp="1"/>
          </p:cNvSpPr>
          <p:nvPr>
            <p:ph idx="1"/>
          </p:nvPr>
        </p:nvSpPr>
        <p:spPr/>
        <p:txBody>
          <a:bodyPr>
            <a:normAutofit/>
          </a:bodyPr>
          <a:lstStyle/>
          <a:p>
            <a:pPr marL="0" indent="0">
              <a:buNone/>
            </a:pPr>
            <a:r>
              <a:rPr lang="en-US" sz="2000" b="1" dirty="0"/>
              <a:t>2. Associations: </a:t>
            </a:r>
            <a:r>
              <a:rPr lang="en-US" sz="2000" dirty="0"/>
              <a:t>An association is a solid line between two classes. The name of the property goes at the </a:t>
            </a:r>
            <a:r>
              <a:rPr lang="en-US" sz="2000" u="sng" dirty="0"/>
              <a:t>target end of the association</a:t>
            </a:r>
            <a:r>
              <a:rPr lang="en-US" sz="2000" dirty="0"/>
              <a:t>, together with its </a:t>
            </a:r>
            <a:r>
              <a:rPr lang="en-US" sz="2000" u="sng" dirty="0"/>
              <a:t>multiplicity</a:t>
            </a:r>
            <a:r>
              <a:rPr lang="en-US" sz="2000" dirty="0"/>
              <a:t> .</a:t>
            </a:r>
          </a:p>
          <a:p>
            <a:pPr marL="0" indent="0">
              <a:buNone/>
            </a:pPr>
            <a:r>
              <a:rPr lang="en-US" sz="1400" dirty="0"/>
              <a:t>Sometimes you use class boxes for classes that are significant for the diagram, which leads to </a:t>
            </a:r>
            <a:r>
              <a:rPr lang="en-US" sz="1400" u="sng" dirty="0"/>
              <a:t>using associations </a:t>
            </a:r>
            <a:r>
              <a:rPr lang="en-US" sz="1400" dirty="0"/>
              <a:t>(</a:t>
            </a:r>
            <a:r>
              <a:rPr lang="en-US" sz="1400" dirty="0" err="1"/>
              <a:t>orderLine</a:t>
            </a:r>
            <a:r>
              <a:rPr lang="en-US" sz="1400" dirty="0"/>
              <a:t>), and attributes for things less important for that diagram(</a:t>
            </a:r>
            <a:r>
              <a:rPr lang="en-US" sz="1400" dirty="0" err="1"/>
              <a:t>orderLine</a:t>
            </a:r>
            <a:r>
              <a:rPr lang="en-US" sz="1400" dirty="0"/>
              <a:t> in Prev page). The choice is much more about emphasis than about any underlying meaning .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400" i="1" dirty="0">
                <a:solidFill>
                  <a:schemeClr val="tx1">
                    <a:lumMod val="65000"/>
                    <a:lumOff val="35000"/>
                  </a:schemeClr>
                </a:solidFill>
              </a:rPr>
              <a:t>                                                                           Showing properties of an order as associations</a:t>
            </a:r>
          </a:p>
          <a:p>
            <a:pPr marL="0" indent="0">
              <a:buNone/>
            </a:pPr>
            <a:endParaRPr lang="en-US" sz="1800" dirty="0"/>
          </a:p>
        </p:txBody>
      </p:sp>
      <p:pic>
        <p:nvPicPr>
          <p:cNvPr id="5" name="Picture 4">
            <a:extLst>
              <a:ext uri="{FF2B5EF4-FFF2-40B4-BE49-F238E27FC236}">
                <a16:creationId xmlns:a16="http://schemas.microsoft.com/office/drawing/2014/main" id="{6F99E3D2-7F68-C76F-05C1-7B73A7DF6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441" y="3255265"/>
            <a:ext cx="6186767" cy="2193094"/>
          </a:xfrm>
          <a:prstGeom prst="rect">
            <a:avLst/>
          </a:prstGeom>
        </p:spPr>
      </p:pic>
    </p:spTree>
    <p:extLst>
      <p:ext uri="{BB962C8B-B14F-4D97-AF65-F5344CB8AC3E}">
        <p14:creationId xmlns:p14="http://schemas.microsoft.com/office/powerpoint/2010/main" val="123222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9A49-3572-4032-C4F2-B16A2ECF9228}"/>
              </a:ext>
            </a:extLst>
          </p:cNvPr>
          <p:cNvSpPr>
            <a:spLocks noGrp="1"/>
          </p:cNvSpPr>
          <p:nvPr>
            <p:ph type="title"/>
          </p:nvPr>
        </p:nvSpPr>
        <p:spPr/>
        <p:txBody>
          <a:bodyPr/>
          <a:lstStyle/>
          <a:p>
            <a:r>
              <a:rPr lang="en-US" dirty="0"/>
              <a:t>Class Diagram: Operations</a:t>
            </a:r>
          </a:p>
        </p:txBody>
      </p:sp>
      <p:sp>
        <p:nvSpPr>
          <p:cNvPr id="3" name="Content Placeholder 2">
            <a:extLst>
              <a:ext uri="{FF2B5EF4-FFF2-40B4-BE49-F238E27FC236}">
                <a16:creationId xmlns:a16="http://schemas.microsoft.com/office/drawing/2014/main" id="{F2EF2BF1-E465-BA67-201F-FF9CC4CB65E2}"/>
              </a:ext>
            </a:extLst>
          </p:cNvPr>
          <p:cNvSpPr>
            <a:spLocks noGrp="1"/>
          </p:cNvSpPr>
          <p:nvPr>
            <p:ph idx="1"/>
          </p:nvPr>
        </p:nvSpPr>
        <p:spPr/>
        <p:txBody>
          <a:bodyPr>
            <a:normAutofit/>
          </a:bodyPr>
          <a:lstStyle/>
          <a:p>
            <a:pPr marL="0" indent="0">
              <a:buNone/>
            </a:pPr>
            <a:r>
              <a:rPr lang="en-US" sz="2000" dirty="0"/>
              <a:t>The full UML Syntax for operations is : </a:t>
            </a:r>
          </a:p>
          <a:p>
            <a:pPr marL="0" indent="0">
              <a:buNone/>
            </a:pPr>
            <a:r>
              <a:rPr lang="en-US" sz="1800" b="1" dirty="0">
                <a:solidFill>
                  <a:schemeClr val="tx1">
                    <a:lumMod val="65000"/>
                    <a:lumOff val="35000"/>
                  </a:schemeClr>
                </a:solidFill>
              </a:rPr>
              <a:t>visibility  </a:t>
            </a:r>
            <a:r>
              <a:rPr lang="en-US" sz="1800" b="1" dirty="0">
                <a:solidFill>
                  <a:srgbClr val="002060"/>
                </a:solidFill>
              </a:rPr>
              <a:t>name</a:t>
            </a:r>
            <a:r>
              <a:rPr lang="en-US" sz="1800" b="1" dirty="0">
                <a:solidFill>
                  <a:schemeClr val="tx1">
                    <a:lumMod val="65000"/>
                    <a:lumOff val="35000"/>
                  </a:schemeClr>
                </a:solidFill>
              </a:rPr>
              <a:t> (parameter-list) : </a:t>
            </a:r>
            <a:r>
              <a:rPr lang="en-US" sz="1800" b="1" dirty="0">
                <a:solidFill>
                  <a:srgbClr val="002060"/>
                </a:solidFill>
              </a:rPr>
              <a:t>return-type</a:t>
            </a:r>
            <a:r>
              <a:rPr lang="en-US" sz="1800" b="1" dirty="0">
                <a:solidFill>
                  <a:schemeClr val="tx1">
                    <a:lumMod val="65000"/>
                    <a:lumOff val="35000"/>
                  </a:schemeClr>
                </a:solidFill>
              </a:rPr>
              <a:t>  {property-string</a:t>
            </a:r>
            <a:r>
              <a:rPr lang="en-US" sz="1800" b="1" dirty="0">
                <a:solidFill>
                  <a:schemeClr val="tx1">
                    <a:lumMod val="75000"/>
                    <a:lumOff val="25000"/>
                  </a:schemeClr>
                </a:solidFill>
              </a:rPr>
              <a:t>*</a:t>
            </a:r>
            <a:r>
              <a:rPr lang="en-US" sz="1800" b="1" dirty="0">
                <a:solidFill>
                  <a:schemeClr val="tx1">
                    <a:lumMod val="65000"/>
                    <a:lumOff val="35000"/>
                  </a:schemeClr>
                </a:solidFill>
              </a:rPr>
              <a:t>}</a:t>
            </a:r>
          </a:p>
          <a:p>
            <a:pPr marL="0" indent="0">
              <a:buNone/>
            </a:pPr>
            <a:r>
              <a:rPr lang="en-US" sz="1400" dirty="0"/>
              <a:t>The parameters in the </a:t>
            </a:r>
            <a:r>
              <a:rPr lang="en-US" sz="1400" u="sng" dirty="0"/>
              <a:t>parameter list </a:t>
            </a:r>
            <a:r>
              <a:rPr lang="en-US" sz="1400" dirty="0"/>
              <a:t>are notated in a similar way to attributes . The form is : </a:t>
            </a:r>
            <a:r>
              <a:rPr lang="en-US" sz="2000" b="1" dirty="0">
                <a:solidFill>
                  <a:schemeClr val="tx1">
                    <a:lumMod val="65000"/>
                    <a:lumOff val="35000"/>
                  </a:schemeClr>
                </a:solidFill>
              </a:rPr>
              <a:t> </a:t>
            </a:r>
          </a:p>
          <a:p>
            <a:pPr marL="0" indent="0">
              <a:buNone/>
            </a:pPr>
            <a:r>
              <a:rPr lang="en-US" sz="1600" b="1" dirty="0">
                <a:solidFill>
                  <a:schemeClr val="tx1">
                    <a:lumMod val="65000"/>
                    <a:lumOff val="35000"/>
                  </a:schemeClr>
                </a:solidFill>
              </a:rPr>
              <a:t>direction  </a:t>
            </a:r>
            <a:r>
              <a:rPr lang="en-US" sz="1600" b="1" dirty="0">
                <a:solidFill>
                  <a:srgbClr val="002060"/>
                </a:solidFill>
              </a:rPr>
              <a:t>name</a:t>
            </a:r>
            <a:r>
              <a:rPr lang="en-US" sz="1600" b="1" dirty="0">
                <a:solidFill>
                  <a:schemeClr val="tx1">
                    <a:lumMod val="65000"/>
                    <a:lumOff val="35000"/>
                  </a:schemeClr>
                </a:solidFill>
              </a:rPr>
              <a:t> :  type = </a:t>
            </a:r>
            <a:r>
              <a:rPr lang="en-US" sz="1600" b="1" dirty="0">
                <a:solidFill>
                  <a:srgbClr val="002060"/>
                </a:solidFill>
              </a:rPr>
              <a:t>default value </a:t>
            </a:r>
          </a:p>
          <a:p>
            <a:pPr marL="0" indent="0">
              <a:buNone/>
            </a:pPr>
            <a:r>
              <a:rPr lang="en-US" sz="1200" dirty="0">
                <a:solidFill>
                  <a:schemeClr val="tx1">
                    <a:lumMod val="65000"/>
                    <a:lumOff val="35000"/>
                  </a:schemeClr>
                </a:solidFill>
              </a:rPr>
              <a:t>e.g. balance0n (date : Date) : Money</a:t>
            </a:r>
          </a:p>
          <a:p>
            <a:pPr marL="0" indent="0">
              <a:buNone/>
            </a:pPr>
            <a:endParaRPr lang="en-US" sz="1200" b="1" dirty="0">
              <a:solidFill>
                <a:srgbClr val="FF0000"/>
              </a:solidFill>
            </a:endParaRPr>
          </a:p>
          <a:p>
            <a:pPr marL="0" indent="0">
              <a:buNone/>
            </a:pPr>
            <a:endParaRPr lang="en-US" sz="1200" b="1" dirty="0">
              <a:solidFill>
                <a:srgbClr val="FF0000"/>
              </a:solidFill>
            </a:endParaRPr>
          </a:p>
          <a:p>
            <a:pPr marL="0" indent="0">
              <a:buNone/>
            </a:pPr>
            <a:endParaRPr lang="en-US" sz="1200" b="1" dirty="0">
              <a:solidFill>
                <a:srgbClr val="FF0000"/>
              </a:solidFill>
            </a:endParaRPr>
          </a:p>
          <a:p>
            <a:pPr marL="0" indent="0">
              <a:buNone/>
            </a:pPr>
            <a:endParaRPr lang="en-US" sz="1200" b="1" dirty="0">
              <a:solidFill>
                <a:srgbClr val="FF0000"/>
              </a:solidFill>
            </a:endParaRPr>
          </a:p>
          <a:p>
            <a:pPr marL="0" indent="0">
              <a:buNone/>
            </a:pPr>
            <a:r>
              <a:rPr lang="en-US" sz="1400" b="1" dirty="0">
                <a:solidFill>
                  <a:srgbClr val="FF0000"/>
                </a:solidFill>
              </a:rPr>
              <a:t>Notes</a:t>
            </a:r>
          </a:p>
          <a:p>
            <a:pPr marL="0" indent="0">
              <a:buNone/>
            </a:pPr>
            <a:r>
              <a:rPr lang="en-US" sz="1200" b="1" dirty="0"/>
              <a:t>*</a:t>
            </a:r>
            <a:r>
              <a:rPr lang="en-US" sz="1200" dirty="0"/>
              <a:t> The Property string  can be: </a:t>
            </a:r>
            <a:r>
              <a:rPr lang="en-US" sz="1200" i="1" dirty="0"/>
              <a:t>query</a:t>
            </a:r>
            <a:r>
              <a:rPr lang="en-US" sz="1200" dirty="0"/>
              <a:t> , </a:t>
            </a:r>
            <a:r>
              <a:rPr lang="en-US" sz="1200" i="1" dirty="0"/>
              <a:t>modifiers</a:t>
            </a:r>
            <a:r>
              <a:rPr lang="en-US" sz="1200" dirty="0"/>
              <a:t> , </a:t>
            </a:r>
            <a:r>
              <a:rPr lang="en-US" sz="1200" i="1" dirty="0"/>
              <a:t>getting method </a:t>
            </a:r>
            <a:r>
              <a:rPr lang="en-US" sz="1200" dirty="0"/>
              <a:t>, </a:t>
            </a:r>
            <a:r>
              <a:rPr lang="en-US" sz="1200" i="1" dirty="0"/>
              <a:t>setting method</a:t>
            </a:r>
          </a:p>
          <a:p>
            <a:pPr marL="0" indent="0">
              <a:buNone/>
            </a:pPr>
            <a:r>
              <a:rPr lang="en-US" sz="1200" dirty="0"/>
              <a:t>The </a:t>
            </a:r>
            <a:r>
              <a:rPr lang="en-US" sz="1200" b="1" dirty="0"/>
              <a:t>direction</a:t>
            </a:r>
            <a:r>
              <a:rPr lang="en-US" sz="1200" dirty="0"/>
              <a:t> indicates whether the parameter is input (</a:t>
            </a:r>
            <a:r>
              <a:rPr lang="en-US" sz="1200" b="1" dirty="0"/>
              <a:t>in</a:t>
            </a:r>
            <a:r>
              <a:rPr lang="en-US" sz="1200" dirty="0"/>
              <a:t>), output (</a:t>
            </a:r>
            <a:r>
              <a:rPr lang="en-US" sz="1200" b="1" dirty="0"/>
              <a:t>out</a:t>
            </a:r>
            <a:r>
              <a:rPr lang="en-US" sz="1200" dirty="0"/>
              <a:t>) or both (</a:t>
            </a:r>
            <a:r>
              <a:rPr lang="en-US" sz="1200" b="1" dirty="0" err="1"/>
              <a:t>inout</a:t>
            </a:r>
            <a:r>
              <a:rPr lang="en-US" sz="1200" dirty="0"/>
              <a:t>) . If no direction is shown, it's assumed to be </a:t>
            </a:r>
            <a:r>
              <a:rPr lang="en-US" sz="1200" b="1" u="sng" dirty="0"/>
              <a:t>in</a:t>
            </a:r>
            <a:r>
              <a:rPr lang="en-US" sz="1200" dirty="0"/>
              <a:t> .</a:t>
            </a:r>
          </a:p>
          <a:p>
            <a:pPr marL="0" indent="0">
              <a:buNone/>
            </a:pPr>
            <a:r>
              <a:rPr lang="en-US" sz="1200" dirty="0"/>
              <a:t>With conceptual models, you </a:t>
            </a:r>
            <a:r>
              <a:rPr lang="en-US" sz="1200" b="1" dirty="0"/>
              <a:t>shouldn't use operations to specify the Interface of a class </a:t>
            </a:r>
            <a:r>
              <a:rPr lang="en-US" sz="1200" dirty="0"/>
              <a:t>. An </a:t>
            </a:r>
            <a:r>
              <a:rPr lang="en-US" sz="1200" u="sng" dirty="0"/>
              <a:t>operation</a:t>
            </a:r>
            <a:r>
              <a:rPr lang="en-US" sz="1200" dirty="0"/>
              <a:t> is something that is </a:t>
            </a:r>
            <a:r>
              <a:rPr lang="en-US" sz="1200" b="1" dirty="0"/>
              <a:t>invoked</a:t>
            </a:r>
            <a:r>
              <a:rPr lang="en-US" sz="1200" dirty="0"/>
              <a:t> an </a:t>
            </a:r>
            <a:r>
              <a:rPr lang="en-US" sz="1200" dirty="0" err="1"/>
              <a:t>an</a:t>
            </a:r>
            <a:r>
              <a:rPr lang="en-US" sz="1200" dirty="0"/>
              <a:t> object-the procedure declaration-whereas a </a:t>
            </a:r>
            <a:r>
              <a:rPr lang="en-US" sz="1200" u="sng" dirty="0"/>
              <a:t>method</a:t>
            </a:r>
            <a:r>
              <a:rPr lang="en-US" sz="1200" dirty="0"/>
              <a:t> is the </a:t>
            </a:r>
            <a:r>
              <a:rPr lang="en-US" sz="1200" b="1" dirty="0"/>
              <a:t>body</a:t>
            </a:r>
            <a:r>
              <a:rPr lang="en-US" sz="1200" dirty="0"/>
              <a:t> of a procedure .</a:t>
            </a:r>
            <a:endParaRPr lang="en-US" sz="1800" b="1" dirty="0">
              <a:solidFill>
                <a:srgbClr val="FF0000"/>
              </a:solidFill>
            </a:endParaRPr>
          </a:p>
        </p:txBody>
      </p:sp>
      <p:pic>
        <p:nvPicPr>
          <p:cNvPr id="6" name="Picture 5">
            <a:extLst>
              <a:ext uri="{FF2B5EF4-FFF2-40B4-BE49-F238E27FC236}">
                <a16:creationId xmlns:a16="http://schemas.microsoft.com/office/drawing/2014/main" id="{31A33E53-940D-0231-860A-3BF6B753F221}"/>
              </a:ext>
            </a:extLst>
          </p:cNvPr>
          <p:cNvPicPr>
            <a:picLocks noChangeAspect="1"/>
          </p:cNvPicPr>
          <p:nvPr/>
        </p:nvPicPr>
        <p:blipFill>
          <a:blip r:embed="rId2"/>
          <a:stretch>
            <a:fillRect/>
          </a:stretch>
        </p:blipFill>
        <p:spPr>
          <a:xfrm>
            <a:off x="5020057" y="3220281"/>
            <a:ext cx="5843206" cy="1682304"/>
          </a:xfrm>
          <a:prstGeom prst="rect">
            <a:avLst/>
          </a:prstGeom>
        </p:spPr>
      </p:pic>
    </p:spTree>
    <p:extLst>
      <p:ext uri="{BB962C8B-B14F-4D97-AF65-F5344CB8AC3E}">
        <p14:creationId xmlns:p14="http://schemas.microsoft.com/office/powerpoint/2010/main" val="386717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C06F-EED2-7F48-72BE-078F7335ABB8}"/>
              </a:ext>
            </a:extLst>
          </p:cNvPr>
          <p:cNvSpPr>
            <a:spLocks noGrp="1"/>
          </p:cNvSpPr>
          <p:nvPr>
            <p:ph type="title"/>
          </p:nvPr>
        </p:nvSpPr>
        <p:spPr/>
        <p:txBody>
          <a:bodyPr/>
          <a:lstStyle/>
          <a:p>
            <a:r>
              <a:rPr lang="en-US" dirty="0"/>
              <a:t>Class Diagram: Operations-&gt; Direction</a:t>
            </a:r>
          </a:p>
        </p:txBody>
      </p:sp>
      <p:sp>
        <p:nvSpPr>
          <p:cNvPr id="3" name="Content Placeholder 2">
            <a:extLst>
              <a:ext uri="{FF2B5EF4-FFF2-40B4-BE49-F238E27FC236}">
                <a16:creationId xmlns:a16="http://schemas.microsoft.com/office/drawing/2014/main" id="{8C9246DF-C3EA-7E4E-5B88-0093CAF878C2}"/>
              </a:ext>
            </a:extLst>
          </p:cNvPr>
          <p:cNvSpPr>
            <a:spLocks noGrp="1"/>
          </p:cNvSpPr>
          <p:nvPr>
            <p:ph idx="1"/>
          </p:nvPr>
        </p:nvSpPr>
        <p:spPr/>
        <p:txBody>
          <a:bodyPr>
            <a:normAutofit/>
          </a:bodyPr>
          <a:lstStyle/>
          <a:p>
            <a:pPr marL="0" indent="0" algn="l" fontAlgn="base">
              <a:buNone/>
            </a:pPr>
            <a:r>
              <a:rPr lang="en-US" sz="2000" b="0" i="0" dirty="0">
                <a:solidFill>
                  <a:srgbClr val="0C0D0E"/>
                </a:solidFill>
                <a:effectLst/>
                <a:highlight>
                  <a:srgbClr val="FFFFFF"/>
                </a:highlight>
                <a:latin typeface="-apple-system"/>
              </a:rPr>
              <a:t> </a:t>
            </a:r>
            <a:r>
              <a:rPr lang="en-US" sz="2000" b="1" i="0" dirty="0">
                <a:solidFill>
                  <a:srgbClr val="0C0D0E"/>
                </a:solidFill>
                <a:effectLst/>
                <a:highlight>
                  <a:srgbClr val="FFFFFF"/>
                </a:highlight>
                <a:latin typeface="-apple-system"/>
              </a:rPr>
              <a:t>in</a:t>
            </a:r>
            <a:r>
              <a:rPr lang="en-US" sz="2000" b="0" i="0" dirty="0">
                <a:solidFill>
                  <a:srgbClr val="0C0D0E"/>
                </a:solidFill>
                <a:effectLst/>
                <a:highlight>
                  <a:srgbClr val="FFFFFF"/>
                </a:highlight>
                <a:latin typeface="-apple-system"/>
              </a:rPr>
              <a:t> : An input Parameter (may not be modified).If no direction is shown, it’s assumed to be </a:t>
            </a:r>
            <a:r>
              <a:rPr lang="en-US" sz="2000" b="1" i="0" dirty="0">
                <a:solidFill>
                  <a:srgbClr val="0C0D0E"/>
                </a:solidFill>
                <a:effectLst/>
                <a:highlight>
                  <a:srgbClr val="FFFFFF"/>
                </a:highlight>
                <a:latin typeface="-apple-system"/>
              </a:rPr>
              <a:t>in</a:t>
            </a:r>
            <a:r>
              <a:rPr lang="en-US" sz="2000" b="0" i="0" dirty="0">
                <a:solidFill>
                  <a:srgbClr val="0C0D0E"/>
                </a:solidFill>
                <a:effectLst/>
                <a:highlight>
                  <a:srgbClr val="FFFFFF"/>
                </a:highlight>
                <a:latin typeface="-apple-system"/>
              </a:rPr>
              <a:t>.</a:t>
            </a:r>
          </a:p>
          <a:p>
            <a:pPr marL="0" indent="0" algn="l" fontAlgn="base">
              <a:buNone/>
            </a:pPr>
            <a:r>
              <a:rPr lang="en-US" sz="2000" b="0" i="0" dirty="0">
                <a:solidFill>
                  <a:srgbClr val="0C0D0E"/>
                </a:solidFill>
                <a:effectLst/>
                <a:highlight>
                  <a:srgbClr val="FFFFFF"/>
                </a:highlight>
                <a:latin typeface="-apple-system"/>
              </a:rPr>
              <a:t> </a:t>
            </a:r>
            <a:r>
              <a:rPr lang="en-US" sz="2000" b="1" i="0" dirty="0">
                <a:solidFill>
                  <a:srgbClr val="0C0D0E"/>
                </a:solidFill>
                <a:effectLst/>
                <a:highlight>
                  <a:srgbClr val="FFFFFF"/>
                </a:highlight>
                <a:latin typeface="-apple-system"/>
              </a:rPr>
              <a:t>out</a:t>
            </a:r>
            <a:r>
              <a:rPr lang="en-US" sz="2000" b="0" i="0" dirty="0">
                <a:solidFill>
                  <a:srgbClr val="0C0D0E"/>
                </a:solidFill>
                <a:effectLst/>
                <a:highlight>
                  <a:srgbClr val="FFFFFF"/>
                </a:highlight>
                <a:latin typeface="-apple-system"/>
              </a:rPr>
              <a:t> : An output Parameter (may be modified to communicate information to the caller).</a:t>
            </a:r>
          </a:p>
          <a:p>
            <a:pPr marL="0" indent="0" algn="l" fontAlgn="base">
              <a:buNone/>
            </a:pPr>
            <a:r>
              <a:rPr lang="en-US" sz="2000" b="0" i="0" dirty="0">
                <a:solidFill>
                  <a:srgbClr val="0C0D0E"/>
                </a:solidFill>
                <a:effectLst/>
                <a:highlight>
                  <a:srgbClr val="FFFFFF"/>
                </a:highlight>
                <a:latin typeface="-apple-system"/>
              </a:rPr>
              <a:t> </a:t>
            </a:r>
            <a:r>
              <a:rPr lang="en-US" sz="2000" b="1" i="0" dirty="0" err="1">
                <a:solidFill>
                  <a:srgbClr val="0C0D0E"/>
                </a:solidFill>
                <a:effectLst/>
                <a:highlight>
                  <a:srgbClr val="FFFFFF"/>
                </a:highlight>
                <a:latin typeface="-apple-system"/>
              </a:rPr>
              <a:t>inout</a:t>
            </a:r>
            <a:r>
              <a:rPr lang="en-US" sz="2000" b="0" i="0" dirty="0">
                <a:solidFill>
                  <a:srgbClr val="0C0D0E"/>
                </a:solidFill>
                <a:effectLst/>
                <a:highlight>
                  <a:srgbClr val="FFFFFF"/>
                </a:highlight>
                <a:latin typeface="-apple-system"/>
              </a:rPr>
              <a:t> : An input Parameter that may be modified.</a:t>
            </a:r>
          </a:p>
          <a:p>
            <a:pPr marL="0" indent="0" algn="l" fontAlgn="base">
              <a:buNone/>
            </a:pPr>
            <a:r>
              <a:rPr lang="en-US" sz="2000" b="0" i="0" dirty="0">
                <a:solidFill>
                  <a:srgbClr val="0C0D0E"/>
                </a:solidFill>
                <a:effectLst/>
                <a:highlight>
                  <a:srgbClr val="FFFFFF"/>
                </a:highlight>
                <a:latin typeface="-apple-system"/>
              </a:rPr>
              <a:t> </a:t>
            </a:r>
            <a:r>
              <a:rPr lang="en-US" sz="2000" b="1" i="0" dirty="0">
                <a:solidFill>
                  <a:srgbClr val="0C0D0E"/>
                </a:solidFill>
                <a:effectLst/>
                <a:highlight>
                  <a:srgbClr val="FFFFFF"/>
                </a:highlight>
                <a:latin typeface="-apple-system"/>
              </a:rPr>
              <a:t>return</a:t>
            </a:r>
            <a:r>
              <a:rPr lang="en-US" sz="2000" b="0" i="0" dirty="0">
                <a:solidFill>
                  <a:srgbClr val="0C0D0E"/>
                </a:solidFill>
                <a:effectLst/>
                <a:highlight>
                  <a:srgbClr val="FFFFFF"/>
                </a:highlight>
                <a:latin typeface="-apple-system"/>
              </a:rPr>
              <a:t> : A return value of a call.</a:t>
            </a:r>
          </a:p>
          <a:p>
            <a:endParaRPr lang="en-US" sz="2000" dirty="0"/>
          </a:p>
        </p:txBody>
      </p:sp>
      <p:pic>
        <p:nvPicPr>
          <p:cNvPr id="4" name="Picture 3">
            <a:extLst>
              <a:ext uri="{FF2B5EF4-FFF2-40B4-BE49-F238E27FC236}">
                <a16:creationId xmlns:a16="http://schemas.microsoft.com/office/drawing/2014/main" id="{5D7731FD-175A-F9EA-D496-E711C9308ABB}"/>
              </a:ext>
            </a:extLst>
          </p:cNvPr>
          <p:cNvPicPr>
            <a:picLocks noChangeAspect="1"/>
          </p:cNvPicPr>
          <p:nvPr/>
        </p:nvPicPr>
        <p:blipFill>
          <a:blip r:embed="rId2"/>
          <a:stretch>
            <a:fillRect/>
          </a:stretch>
        </p:blipFill>
        <p:spPr>
          <a:xfrm>
            <a:off x="2459735" y="4162113"/>
            <a:ext cx="5522977" cy="1590108"/>
          </a:xfrm>
          <a:prstGeom prst="rect">
            <a:avLst/>
          </a:prstGeom>
        </p:spPr>
      </p:pic>
    </p:spTree>
    <p:extLst>
      <p:ext uri="{BB962C8B-B14F-4D97-AF65-F5344CB8AC3E}">
        <p14:creationId xmlns:p14="http://schemas.microsoft.com/office/powerpoint/2010/main" val="424195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7770-A8B7-401E-C54E-F9065B09110A}"/>
              </a:ext>
            </a:extLst>
          </p:cNvPr>
          <p:cNvSpPr>
            <a:spLocks noGrp="1"/>
          </p:cNvSpPr>
          <p:nvPr>
            <p:ph type="title"/>
          </p:nvPr>
        </p:nvSpPr>
        <p:spPr/>
        <p:txBody>
          <a:bodyPr/>
          <a:lstStyle/>
          <a:p>
            <a:r>
              <a:rPr lang="en-US" dirty="0"/>
              <a:t>Relationship Types </a:t>
            </a:r>
          </a:p>
        </p:txBody>
      </p:sp>
      <p:sp>
        <p:nvSpPr>
          <p:cNvPr id="3" name="Content Placeholder 2">
            <a:extLst>
              <a:ext uri="{FF2B5EF4-FFF2-40B4-BE49-F238E27FC236}">
                <a16:creationId xmlns:a16="http://schemas.microsoft.com/office/drawing/2014/main" id="{DE6439EC-1EBF-6578-F8B5-B98673291EF1}"/>
              </a:ext>
            </a:extLst>
          </p:cNvPr>
          <p:cNvSpPr>
            <a:spLocks noGrp="1"/>
          </p:cNvSpPr>
          <p:nvPr>
            <p:ph idx="1"/>
          </p:nvPr>
        </p:nvSpPr>
        <p:spPr>
          <a:xfrm>
            <a:off x="838200" y="1825624"/>
            <a:ext cx="10515600" cy="4886071"/>
          </a:xfrm>
        </p:spPr>
        <p:txBody>
          <a:bodyPr>
            <a:normAutofit fontScale="92500"/>
          </a:bodyPr>
          <a:lstStyle/>
          <a:p>
            <a:pPr algn="l">
              <a:buFont typeface="Arial" panose="020B0604020202020204" pitchFamily="34" charset="0"/>
              <a:buChar char="•"/>
            </a:pPr>
            <a:r>
              <a:rPr lang="en-US" sz="1600" b="1" i="0" dirty="0">
                <a:solidFill>
                  <a:srgbClr val="FF0000"/>
                </a:solidFill>
                <a:effectLst/>
                <a:highlight>
                  <a:srgbClr val="FFFFFF"/>
                </a:highlight>
                <a:latin typeface="open sans" panose="020B0606030504020204" pitchFamily="34" charset="0"/>
              </a:rPr>
              <a:t>Dependency</a:t>
            </a:r>
            <a:r>
              <a:rPr lang="en-US" sz="1600" b="1" i="0" dirty="0">
                <a:solidFill>
                  <a:srgbClr val="212121"/>
                </a:solidFill>
                <a:effectLst/>
                <a:highlight>
                  <a:srgbClr val="FFFFFF"/>
                </a:highlight>
                <a:latin typeface="open sans" panose="020B0606030504020204" pitchFamily="34" charset="0"/>
              </a:rPr>
              <a:t>:</a:t>
            </a:r>
            <a:r>
              <a:rPr lang="en-US" sz="1600" b="0" i="0" dirty="0">
                <a:solidFill>
                  <a:srgbClr val="212121"/>
                </a:solidFill>
                <a:effectLst/>
                <a:highlight>
                  <a:srgbClr val="FFFFFF"/>
                </a:highlight>
                <a:latin typeface="open sans" panose="020B0606030504020204" pitchFamily="34" charset="0"/>
              </a:rPr>
              <a:t> also called a using relationship, which means, one class is dependent on another class.</a:t>
            </a:r>
          </a:p>
          <a:p>
            <a:pPr algn="l">
              <a:buFont typeface="Arial" panose="020B0604020202020204" pitchFamily="34" charset="0"/>
              <a:buChar char="•"/>
            </a:pPr>
            <a:r>
              <a:rPr lang="en-US" sz="1600" b="1" i="0" dirty="0">
                <a:solidFill>
                  <a:srgbClr val="212121"/>
                </a:solidFill>
                <a:effectLst/>
                <a:highlight>
                  <a:srgbClr val="FFFFFF"/>
                </a:highlight>
                <a:latin typeface="open sans" panose="020B0606030504020204" pitchFamily="34" charset="0"/>
              </a:rPr>
              <a:t>Generalization</a:t>
            </a:r>
            <a:r>
              <a:rPr lang="en-US" sz="1600" b="1" i="0" dirty="0">
                <a:solidFill>
                  <a:srgbClr val="FF0000"/>
                </a:solidFill>
                <a:effectLst/>
                <a:highlight>
                  <a:srgbClr val="FFFFFF"/>
                </a:highlight>
                <a:latin typeface="open sans" panose="020B0606030504020204" pitchFamily="34" charset="0"/>
              </a:rPr>
              <a:t> / Inheritance</a:t>
            </a:r>
            <a:r>
              <a:rPr lang="en-US" sz="1600" b="1" i="0" dirty="0">
                <a:solidFill>
                  <a:srgbClr val="212121"/>
                </a:solidFill>
                <a:effectLst/>
                <a:highlight>
                  <a:srgbClr val="FFFFFF"/>
                </a:highlight>
                <a:latin typeface="open sans" panose="020B0606030504020204" pitchFamily="34" charset="0"/>
              </a:rPr>
              <a:t>:</a:t>
            </a:r>
            <a:r>
              <a:rPr lang="en-US" sz="1600" b="0" i="0" dirty="0">
                <a:solidFill>
                  <a:srgbClr val="212121"/>
                </a:solidFill>
                <a:effectLst/>
                <a:highlight>
                  <a:srgbClr val="FFFFFF"/>
                </a:highlight>
                <a:latin typeface="open sans" panose="020B0606030504020204" pitchFamily="34" charset="0"/>
              </a:rPr>
              <a:t> also called an </a:t>
            </a:r>
            <a:r>
              <a:rPr lang="en-US" sz="1600" b="1" i="0" dirty="0">
                <a:solidFill>
                  <a:srgbClr val="212121"/>
                </a:solidFill>
                <a:effectLst/>
                <a:highlight>
                  <a:srgbClr val="FFFFFF"/>
                </a:highlight>
                <a:latin typeface="open sans" panose="020B0606030504020204" pitchFamily="34" charset="0"/>
              </a:rPr>
              <a:t>"is-a-kind-of" </a:t>
            </a:r>
            <a:r>
              <a:rPr lang="en-US" sz="1600" b="0" i="0" dirty="0">
                <a:solidFill>
                  <a:srgbClr val="212121"/>
                </a:solidFill>
                <a:effectLst/>
                <a:highlight>
                  <a:srgbClr val="FFFFFF"/>
                </a:highlight>
                <a:latin typeface="open sans" panose="020B0606030504020204" pitchFamily="34" charset="0"/>
              </a:rPr>
              <a:t>relationship.</a:t>
            </a:r>
          </a:p>
          <a:p>
            <a:pPr marL="457200" lvl="1" indent="0">
              <a:buNone/>
            </a:pPr>
            <a:r>
              <a:rPr lang="en-US" sz="1100" b="1" dirty="0">
                <a:solidFill>
                  <a:srgbClr val="7030A0"/>
                </a:solidFill>
                <a:highlight>
                  <a:srgbClr val="FFFFFF"/>
                </a:highlight>
                <a:latin typeface="open sans" panose="020B0606030504020204" pitchFamily="34" charset="0"/>
              </a:rPr>
              <a:t>e.g. </a:t>
            </a:r>
            <a:r>
              <a:rPr lang="en-US" sz="1100" dirty="0">
                <a:solidFill>
                  <a:srgbClr val="7030A0"/>
                </a:solidFill>
                <a:highlight>
                  <a:srgbClr val="FFFFFF"/>
                </a:highlight>
                <a:latin typeface="open sans" panose="020B0606030504020204" pitchFamily="34" charset="0"/>
              </a:rPr>
              <a:t>A Corporate Customer is a special kind of Customer.</a:t>
            </a:r>
          </a:p>
          <a:p>
            <a:pPr algn="l">
              <a:buFont typeface="Arial" panose="020B0604020202020204" pitchFamily="34" charset="0"/>
              <a:buChar char="•"/>
            </a:pPr>
            <a:r>
              <a:rPr lang="en-US" sz="1600" b="1" i="0" dirty="0">
                <a:solidFill>
                  <a:srgbClr val="212121"/>
                </a:solidFill>
                <a:effectLst/>
                <a:highlight>
                  <a:srgbClr val="FFFFFF"/>
                </a:highlight>
                <a:latin typeface="open sans" panose="020B0606030504020204" pitchFamily="34" charset="0"/>
              </a:rPr>
              <a:t>Association</a:t>
            </a:r>
            <a:r>
              <a:rPr lang="en-US" sz="1600" b="0" i="0" dirty="0">
                <a:solidFill>
                  <a:srgbClr val="212121"/>
                </a:solidFill>
                <a:effectLst/>
                <a:highlight>
                  <a:srgbClr val="FFFFFF"/>
                </a:highlight>
                <a:latin typeface="open sans" panose="020B0606030504020204" pitchFamily="34" charset="0"/>
              </a:rPr>
              <a:t>: also called a </a:t>
            </a:r>
            <a:r>
              <a:rPr lang="en-US" sz="1600" b="1" i="0" dirty="0">
                <a:solidFill>
                  <a:srgbClr val="212121"/>
                </a:solidFill>
                <a:effectLst/>
                <a:highlight>
                  <a:srgbClr val="FFFFFF"/>
                </a:highlight>
                <a:latin typeface="open sans" panose="020B0606030504020204" pitchFamily="34" charset="0"/>
              </a:rPr>
              <a:t>"has-a" </a:t>
            </a:r>
            <a:r>
              <a:rPr lang="en-US" sz="1600" b="0" i="0" dirty="0">
                <a:solidFill>
                  <a:srgbClr val="212121"/>
                </a:solidFill>
                <a:effectLst/>
                <a:highlight>
                  <a:srgbClr val="FFFFFF"/>
                </a:highlight>
                <a:latin typeface="open sans" panose="020B0606030504020204" pitchFamily="34" charset="0"/>
              </a:rPr>
              <a:t>relationship that says one class is somehow associated with another class.</a:t>
            </a:r>
            <a:r>
              <a:rPr lang="en-US" sz="2000" b="0" i="0" dirty="0">
                <a:solidFill>
                  <a:srgbClr val="212121"/>
                </a:solidFill>
                <a:effectLst/>
                <a:highlight>
                  <a:srgbClr val="FFFFFF"/>
                </a:highlight>
                <a:latin typeface="open sans" panose="020B0606030504020204" pitchFamily="34" charset="0"/>
              </a:rPr>
              <a:t>           </a:t>
            </a:r>
            <a:r>
              <a:rPr lang="en-US" sz="1100" b="1" i="0" dirty="0">
                <a:solidFill>
                  <a:srgbClr val="7030A0"/>
                </a:solidFill>
                <a:effectLst/>
                <a:highlight>
                  <a:srgbClr val="FFFFFF"/>
                </a:highlight>
                <a:latin typeface="open sans" panose="020B0606030504020204" pitchFamily="34" charset="0"/>
              </a:rPr>
              <a:t>e</a:t>
            </a:r>
            <a:r>
              <a:rPr lang="en-US" sz="1100" b="1" dirty="0">
                <a:solidFill>
                  <a:srgbClr val="7030A0"/>
                </a:solidFill>
                <a:highlight>
                  <a:srgbClr val="FFFFFF"/>
                </a:highlight>
                <a:latin typeface="open sans" panose="020B0606030504020204" pitchFamily="34" charset="0"/>
              </a:rPr>
              <a:t>.g. </a:t>
            </a:r>
            <a:r>
              <a:rPr lang="en-US" sz="1100" dirty="0">
                <a:solidFill>
                  <a:srgbClr val="7030A0"/>
                </a:solidFill>
                <a:highlight>
                  <a:srgbClr val="FFFFFF"/>
                </a:highlight>
                <a:latin typeface="open sans" panose="020B0606030504020204" pitchFamily="34" charset="0"/>
              </a:rPr>
              <a:t>Student and Teacher relationship.</a:t>
            </a:r>
          </a:p>
          <a:p>
            <a:pPr lvl="1"/>
            <a:r>
              <a:rPr lang="en-US" sz="1400" b="1" dirty="0">
                <a:solidFill>
                  <a:srgbClr val="212121"/>
                </a:solidFill>
                <a:highlight>
                  <a:srgbClr val="FFFFFF"/>
                </a:highlight>
                <a:latin typeface="open sans" panose="020B0606030504020204" pitchFamily="34" charset="0"/>
              </a:rPr>
              <a:t>Aggregation </a:t>
            </a:r>
            <a:r>
              <a:rPr lang="en-US" sz="1400" dirty="0">
                <a:solidFill>
                  <a:srgbClr val="212121"/>
                </a:solidFill>
                <a:highlight>
                  <a:srgbClr val="FFFFFF"/>
                </a:highlight>
                <a:latin typeface="open sans" panose="020B0606030504020204" pitchFamily="34" charset="0"/>
              </a:rPr>
              <a:t>is the same as association but with an additional point that there is an ownership of the instances, unlike association where there was no ownership of the instances.                                                                                                                   </a:t>
            </a:r>
            <a:r>
              <a:rPr lang="en-US" sz="1100" b="1" dirty="0">
                <a:solidFill>
                  <a:srgbClr val="7030A0"/>
                </a:solidFill>
                <a:highlight>
                  <a:srgbClr val="FFFFFF"/>
                </a:highlight>
                <a:latin typeface="open sans" panose="020B0606030504020204" pitchFamily="34" charset="0"/>
              </a:rPr>
              <a:t>e.g.  </a:t>
            </a:r>
            <a:r>
              <a:rPr lang="en-US" sz="1100" dirty="0">
                <a:solidFill>
                  <a:srgbClr val="7030A0"/>
                </a:solidFill>
                <a:highlight>
                  <a:srgbClr val="FFFFFF"/>
                </a:highlight>
                <a:latin typeface="open sans" panose="020B0606030504020204" pitchFamily="34" charset="0"/>
              </a:rPr>
              <a:t>A Teacher and Department relationship.(A Teacher instance can only belong to one Department instance)</a:t>
            </a:r>
          </a:p>
          <a:p>
            <a:pPr lvl="1">
              <a:lnSpc>
                <a:spcPct val="100000"/>
              </a:lnSpc>
            </a:pPr>
            <a:r>
              <a:rPr lang="en-US" sz="1400" b="1" dirty="0">
                <a:solidFill>
                  <a:srgbClr val="212121"/>
                </a:solidFill>
                <a:highlight>
                  <a:srgbClr val="FFFFFF"/>
                </a:highlight>
                <a:latin typeface="open sans" panose="020B0606030504020204" pitchFamily="34" charset="0"/>
              </a:rPr>
              <a:t>Composition</a:t>
            </a:r>
            <a:r>
              <a:rPr lang="en-US" sz="800" b="0" i="0" dirty="0">
                <a:solidFill>
                  <a:srgbClr val="737C85"/>
                </a:solidFill>
                <a:effectLst/>
                <a:highlight>
                  <a:srgbClr val="FFFFFF"/>
                </a:highlight>
                <a:latin typeface="open sans" panose="020B0606030504020204" pitchFamily="34" charset="0"/>
              </a:rPr>
              <a:t> </a:t>
            </a:r>
            <a:r>
              <a:rPr lang="en-US" sz="1100" b="0" i="0" dirty="0">
                <a:solidFill>
                  <a:srgbClr val="212121"/>
                </a:solidFill>
                <a:effectLst/>
                <a:highlight>
                  <a:srgbClr val="FFFFFF"/>
                </a:highlight>
                <a:latin typeface="open sans" panose="020B0606030504020204" pitchFamily="34" charset="0"/>
              </a:rPr>
              <a:t> </a:t>
            </a:r>
            <a:r>
              <a:rPr lang="en-US" sz="1400" dirty="0">
                <a:solidFill>
                  <a:srgbClr val="212121"/>
                </a:solidFill>
                <a:highlight>
                  <a:srgbClr val="FFFFFF"/>
                </a:highlight>
                <a:latin typeface="open sans" panose="020B0606030504020204" pitchFamily="34" charset="0"/>
              </a:rPr>
              <a:t>This is the same as that of aggregation, but with the additional point that the lifetime of the child instance is dependent on the owner or the parent class instance.                                                                                                                            </a:t>
            </a:r>
            <a:r>
              <a:rPr lang="en-US" sz="1000" dirty="0">
                <a:solidFill>
                  <a:srgbClr val="7030A0"/>
                </a:solidFill>
                <a:highlight>
                  <a:srgbClr val="FFFFFF"/>
                </a:highlight>
                <a:latin typeface="open sans" panose="020B0606030504020204" pitchFamily="34" charset="0"/>
              </a:rPr>
              <a:t>A  </a:t>
            </a:r>
            <a:r>
              <a:rPr lang="en-US" sz="1000" b="1" dirty="0">
                <a:solidFill>
                  <a:srgbClr val="7030A0"/>
                </a:solidFill>
                <a:highlight>
                  <a:srgbClr val="FFFFFF"/>
                </a:highlight>
                <a:latin typeface="open sans" panose="020B0606030504020204" pitchFamily="34" charset="0"/>
              </a:rPr>
              <a:t>e.g.  </a:t>
            </a:r>
            <a:r>
              <a:rPr lang="en-US" sz="1000" dirty="0">
                <a:solidFill>
                  <a:srgbClr val="7030A0"/>
                </a:solidFill>
                <a:highlight>
                  <a:srgbClr val="FFFFFF"/>
                </a:highlight>
                <a:latin typeface="open sans" panose="020B0606030504020204" pitchFamily="34" charset="0"/>
              </a:rPr>
              <a:t>Department and University relationship.</a:t>
            </a:r>
          </a:p>
          <a:p>
            <a:pPr>
              <a:lnSpc>
                <a:spcPct val="100000"/>
              </a:lnSpc>
            </a:pPr>
            <a:r>
              <a:rPr lang="en-US" sz="1600" b="1" dirty="0">
                <a:solidFill>
                  <a:srgbClr val="212121"/>
                </a:solidFill>
                <a:highlight>
                  <a:srgbClr val="FFFFFF"/>
                </a:highlight>
                <a:latin typeface="open sans" panose="020B0606030504020204" pitchFamily="34" charset="0"/>
              </a:rPr>
              <a:t>Specialization </a:t>
            </a:r>
            <a:r>
              <a:rPr lang="en-US" sz="1600" dirty="0">
                <a:solidFill>
                  <a:srgbClr val="212121"/>
                </a:solidFill>
                <a:highlight>
                  <a:srgbClr val="FFFFFF"/>
                </a:highlight>
                <a:latin typeface="open sans" panose="020B0606030504020204" pitchFamily="34" charset="0"/>
              </a:rPr>
              <a:t>is the reverse process of Generalization means creating new sub-classes from an existing class.</a:t>
            </a:r>
          </a:p>
          <a:p>
            <a:pPr marL="0" indent="0" algn="l">
              <a:buNone/>
            </a:pPr>
            <a:endParaRPr lang="en-US" sz="1600" dirty="0">
              <a:solidFill>
                <a:srgbClr val="212121"/>
              </a:solidFill>
              <a:highlight>
                <a:srgbClr val="FFFFFF"/>
              </a:highlight>
              <a:latin typeface="open sans" panose="020B0606030504020204" pitchFamily="34" charset="0"/>
            </a:endParaRPr>
          </a:p>
          <a:p>
            <a:pPr marL="0" indent="0">
              <a:buNone/>
            </a:pPr>
            <a:endParaRPr lang="en-US" sz="1800" dirty="0"/>
          </a:p>
          <a:p>
            <a:pPr marL="0" indent="0">
              <a:buNone/>
            </a:pPr>
            <a:r>
              <a:rPr lang="en-US" sz="1400" b="1" dirty="0">
                <a:solidFill>
                  <a:srgbClr val="FF0000"/>
                </a:solidFill>
              </a:rPr>
              <a:t>Note</a:t>
            </a:r>
            <a:endParaRPr lang="en-US" sz="1800" b="1" dirty="0">
              <a:solidFill>
                <a:srgbClr val="FF0000"/>
              </a:solidFill>
            </a:endParaRPr>
          </a:p>
          <a:p>
            <a:pPr marL="0" indent="0">
              <a:buNone/>
            </a:pPr>
            <a:r>
              <a:rPr lang="en-US" sz="1200" b="1" i="0" dirty="0">
                <a:solidFill>
                  <a:srgbClr val="212121"/>
                </a:solidFill>
                <a:effectLst/>
                <a:highlight>
                  <a:srgbClr val="FFFFFF"/>
                </a:highlight>
                <a:latin typeface="open sans" panose="020B0606030504020204" pitchFamily="34" charset="0"/>
              </a:rPr>
              <a:t>Association</a:t>
            </a:r>
            <a:r>
              <a:rPr lang="en-US" sz="1200" b="0" i="0" dirty="0">
                <a:solidFill>
                  <a:srgbClr val="212121"/>
                </a:solidFill>
                <a:effectLst/>
                <a:highlight>
                  <a:srgbClr val="FFFFFF"/>
                </a:highlight>
                <a:latin typeface="open sans" panose="020B0606030504020204" pitchFamily="34" charset="0"/>
              </a:rPr>
              <a:t> is a special kind of relationship and is sub-divided into the two specialized concepts of </a:t>
            </a:r>
            <a:r>
              <a:rPr lang="en-US" sz="1200" i="1" dirty="0">
                <a:solidFill>
                  <a:srgbClr val="212121"/>
                </a:solidFill>
                <a:effectLst/>
                <a:highlight>
                  <a:srgbClr val="FFFFFF"/>
                </a:highlight>
                <a:latin typeface="open sans" panose="020B0606030504020204" pitchFamily="34" charset="0"/>
              </a:rPr>
              <a:t>Aggregation</a:t>
            </a:r>
            <a:r>
              <a:rPr lang="en-US" sz="1200" b="0" i="0" dirty="0">
                <a:solidFill>
                  <a:srgbClr val="212121"/>
                </a:solidFill>
                <a:effectLst/>
                <a:highlight>
                  <a:srgbClr val="FFFFFF"/>
                </a:highlight>
                <a:latin typeface="open sans" panose="020B0606030504020204" pitchFamily="34" charset="0"/>
              </a:rPr>
              <a:t> and </a:t>
            </a:r>
            <a:r>
              <a:rPr lang="en-US" sz="1200" b="0" i="1" dirty="0">
                <a:solidFill>
                  <a:srgbClr val="212121"/>
                </a:solidFill>
                <a:effectLst/>
                <a:highlight>
                  <a:srgbClr val="FFFFFF"/>
                </a:highlight>
                <a:latin typeface="open sans" panose="020B0606030504020204" pitchFamily="34" charset="0"/>
              </a:rPr>
              <a:t>Composition</a:t>
            </a:r>
            <a:r>
              <a:rPr lang="en-US" sz="1200" b="0" i="0" dirty="0">
                <a:solidFill>
                  <a:srgbClr val="212121"/>
                </a:solidFill>
                <a:effectLst/>
                <a:highlight>
                  <a:srgbClr val="FFFFFF"/>
                </a:highlight>
                <a:latin typeface="open sans" panose="020B0606030504020204" pitchFamily="34" charset="0"/>
              </a:rPr>
              <a:t>.</a:t>
            </a:r>
          </a:p>
          <a:p>
            <a:pPr marL="0" indent="0">
              <a:buNone/>
            </a:pPr>
            <a:r>
              <a:rPr lang="en-US" sz="1200" dirty="0">
                <a:solidFill>
                  <a:srgbClr val="212121"/>
                </a:solidFill>
                <a:highlight>
                  <a:srgbClr val="FFFFFF"/>
                </a:highlight>
                <a:latin typeface="open sans" panose="020B0606030504020204" pitchFamily="34" charset="0"/>
              </a:rPr>
              <a:t>The </a:t>
            </a:r>
            <a:r>
              <a:rPr lang="en-US" sz="1200" b="1" dirty="0">
                <a:solidFill>
                  <a:srgbClr val="212121"/>
                </a:solidFill>
                <a:highlight>
                  <a:srgbClr val="FFFFFF"/>
                </a:highlight>
                <a:latin typeface="open sans" panose="020B0606030504020204" pitchFamily="34" charset="0"/>
              </a:rPr>
              <a:t>Generalization</a:t>
            </a:r>
            <a:r>
              <a:rPr lang="en-US" sz="1200" dirty="0">
                <a:solidFill>
                  <a:srgbClr val="212121"/>
                </a:solidFill>
                <a:highlight>
                  <a:srgbClr val="FFFFFF"/>
                </a:highlight>
                <a:latin typeface="open sans" panose="020B0606030504020204" pitchFamily="34" charset="0"/>
              </a:rPr>
              <a:t> is linked with displaying the </a:t>
            </a:r>
            <a:r>
              <a:rPr lang="en-US" sz="1200" i="1" dirty="0">
                <a:solidFill>
                  <a:srgbClr val="212121"/>
                </a:solidFill>
                <a:highlight>
                  <a:srgbClr val="FFFFFF"/>
                </a:highlight>
                <a:latin typeface="open sans" panose="020B0606030504020204" pitchFamily="34" charset="0"/>
              </a:rPr>
              <a:t>inheritances</a:t>
            </a:r>
            <a:r>
              <a:rPr lang="en-US" sz="1200" dirty="0">
                <a:solidFill>
                  <a:srgbClr val="212121"/>
                </a:solidFill>
                <a:highlight>
                  <a:srgbClr val="FFFFFF"/>
                </a:highlight>
                <a:latin typeface="open sans" panose="020B0606030504020204" pitchFamily="34" charset="0"/>
              </a:rPr>
              <a:t> while the </a:t>
            </a:r>
            <a:r>
              <a:rPr lang="en-US" sz="1200" b="1" dirty="0">
                <a:solidFill>
                  <a:srgbClr val="212121"/>
                </a:solidFill>
                <a:highlight>
                  <a:srgbClr val="FFFFFF"/>
                </a:highlight>
                <a:latin typeface="open sans" panose="020B0606030504020204" pitchFamily="34" charset="0"/>
              </a:rPr>
              <a:t>association</a:t>
            </a:r>
            <a:r>
              <a:rPr lang="en-US" sz="1200" dirty="0">
                <a:solidFill>
                  <a:srgbClr val="212121"/>
                </a:solidFill>
                <a:highlight>
                  <a:srgbClr val="FFFFFF"/>
                </a:highlight>
                <a:latin typeface="open sans" panose="020B0606030504020204" pitchFamily="34" charset="0"/>
              </a:rPr>
              <a:t> shows the linking based on </a:t>
            </a:r>
            <a:r>
              <a:rPr lang="en-US" sz="1200" i="1" dirty="0">
                <a:solidFill>
                  <a:srgbClr val="212121"/>
                </a:solidFill>
                <a:highlight>
                  <a:srgbClr val="FFFFFF"/>
                </a:highlight>
                <a:latin typeface="open sans" panose="020B0606030504020204" pitchFamily="34" charset="0"/>
              </a:rPr>
              <a:t>commonalities</a:t>
            </a:r>
            <a:r>
              <a:rPr lang="en-US" sz="1200" dirty="0">
                <a:solidFill>
                  <a:srgbClr val="212121"/>
                </a:solidFill>
                <a:highlight>
                  <a:srgbClr val="FFFFFF"/>
                </a:highlight>
                <a:latin typeface="open sans" panose="020B0606030504020204" pitchFamily="34" charset="0"/>
              </a:rPr>
              <a:t>.</a:t>
            </a:r>
          </a:p>
          <a:p>
            <a:pPr marL="0" indent="0">
              <a:buNone/>
            </a:pPr>
            <a:r>
              <a:rPr lang="en-US" sz="1200" b="1" dirty="0">
                <a:solidFill>
                  <a:srgbClr val="212121"/>
                </a:solidFill>
                <a:highlight>
                  <a:srgbClr val="FFFFFF"/>
                </a:highlight>
                <a:latin typeface="open sans" panose="020B0606030504020204" pitchFamily="34" charset="0"/>
              </a:rPr>
              <a:t>Generalization</a:t>
            </a:r>
            <a:r>
              <a:rPr lang="en-US" sz="1200" dirty="0">
                <a:solidFill>
                  <a:srgbClr val="212121"/>
                </a:solidFill>
                <a:highlight>
                  <a:srgbClr val="FFFFFF"/>
                </a:highlight>
                <a:latin typeface="open sans" panose="020B0606030504020204" pitchFamily="34" charset="0"/>
              </a:rPr>
              <a:t> and </a:t>
            </a:r>
            <a:r>
              <a:rPr lang="en-US" sz="1200" b="1" dirty="0">
                <a:solidFill>
                  <a:srgbClr val="212121"/>
                </a:solidFill>
                <a:highlight>
                  <a:srgbClr val="FFFFFF"/>
                </a:highlight>
                <a:latin typeface="open sans" panose="020B0606030504020204" pitchFamily="34" charset="0"/>
              </a:rPr>
              <a:t>inheritance</a:t>
            </a:r>
            <a:r>
              <a:rPr lang="en-US" sz="1200" dirty="0">
                <a:solidFill>
                  <a:srgbClr val="212121"/>
                </a:solidFill>
                <a:highlight>
                  <a:srgbClr val="FFFFFF"/>
                </a:highlight>
                <a:latin typeface="open sans" panose="020B0606030504020204" pitchFamily="34" charset="0"/>
              </a:rPr>
              <a:t> are the same. The terminology just differs depending on the context where it is being used.</a:t>
            </a:r>
          </a:p>
          <a:p>
            <a:pPr marL="0" indent="0">
              <a:buNone/>
            </a:pPr>
            <a:endParaRPr lang="en-US" sz="1200" dirty="0">
              <a:solidFill>
                <a:srgbClr val="212121"/>
              </a:solidFill>
              <a:highlight>
                <a:srgbClr val="FFFFFF"/>
              </a:highlight>
              <a:latin typeface="open sans" panose="020B0606030504020204" pitchFamily="34" charset="0"/>
            </a:endParaRPr>
          </a:p>
        </p:txBody>
      </p:sp>
    </p:spTree>
    <p:extLst>
      <p:ext uri="{BB962C8B-B14F-4D97-AF65-F5344CB8AC3E}">
        <p14:creationId xmlns:p14="http://schemas.microsoft.com/office/powerpoint/2010/main" val="106199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7514-0962-1AA1-C0DA-489E69A5117B}"/>
              </a:ext>
            </a:extLst>
          </p:cNvPr>
          <p:cNvSpPr>
            <a:spLocks noGrp="1"/>
          </p:cNvSpPr>
          <p:nvPr>
            <p:ph type="title"/>
          </p:nvPr>
        </p:nvSpPr>
        <p:spPr/>
        <p:txBody>
          <a:bodyPr/>
          <a:lstStyle/>
          <a:p>
            <a:r>
              <a:rPr lang="en-US" dirty="0"/>
              <a:t>Association Types</a:t>
            </a:r>
          </a:p>
        </p:txBody>
      </p:sp>
      <p:sp>
        <p:nvSpPr>
          <p:cNvPr id="3" name="Content Placeholder 2">
            <a:extLst>
              <a:ext uri="{FF2B5EF4-FFF2-40B4-BE49-F238E27FC236}">
                <a16:creationId xmlns:a16="http://schemas.microsoft.com/office/drawing/2014/main" id="{C59E51C7-DA40-3978-8A54-329BEDC6A404}"/>
              </a:ext>
            </a:extLst>
          </p:cNvPr>
          <p:cNvSpPr>
            <a:spLocks noGrp="1"/>
          </p:cNvSpPr>
          <p:nvPr>
            <p:ph idx="1"/>
          </p:nvPr>
        </p:nvSpPr>
        <p:spPr/>
        <p:txBody>
          <a:bodyPr>
            <a:normAutofit fontScale="70000" lnSpcReduction="20000"/>
          </a:bodyPr>
          <a:lstStyle/>
          <a:p>
            <a:pPr marL="0" indent="0" algn="l">
              <a:buNone/>
            </a:pPr>
            <a:r>
              <a:rPr lang="en-US" sz="2400" b="0" i="0" dirty="0">
                <a:solidFill>
                  <a:srgbClr val="171717"/>
                </a:solidFill>
                <a:effectLst/>
                <a:highlight>
                  <a:srgbClr val="FFFFFF"/>
                </a:highlight>
                <a:latin typeface="Segoe UI" panose="020B0502040204020203" pitchFamily="34" charset="0"/>
              </a:rPr>
              <a:t>Association types are used to describe the ownership between Entities.</a:t>
            </a:r>
          </a:p>
          <a:p>
            <a:pPr algn="l"/>
            <a:r>
              <a:rPr lang="en-US" sz="1500" b="1" dirty="0">
                <a:solidFill>
                  <a:srgbClr val="212121"/>
                </a:solidFill>
                <a:highlight>
                  <a:srgbClr val="FFFFFF"/>
                </a:highlight>
                <a:latin typeface="open sans" panose="020B0606030504020204" pitchFamily="34" charset="0"/>
              </a:rPr>
              <a:t>Composition Relationship</a:t>
            </a:r>
          </a:p>
          <a:p>
            <a:pPr lvl="1">
              <a:lnSpc>
                <a:spcPct val="170000"/>
              </a:lnSpc>
              <a:buFont typeface="+mj-lt"/>
              <a:buAutoNum type="arabicPeriod"/>
            </a:pPr>
            <a:r>
              <a:rPr lang="en-US" sz="1500" dirty="0">
                <a:solidFill>
                  <a:srgbClr val="212121"/>
                </a:solidFill>
                <a:highlight>
                  <a:srgbClr val="FFFFFF"/>
                </a:highlight>
                <a:latin typeface="open sans" panose="020B0606030504020204" pitchFamily="34" charset="0"/>
              </a:rPr>
              <a:t>When attempting to represent real-world whole-part relationships, e.g. an engine is a part of a car.</a:t>
            </a:r>
          </a:p>
          <a:p>
            <a:pPr lvl="1">
              <a:lnSpc>
                <a:spcPct val="170000"/>
              </a:lnSpc>
              <a:buFont typeface="+mj-lt"/>
              <a:buAutoNum type="arabicPeriod"/>
            </a:pPr>
            <a:r>
              <a:rPr lang="en-US" sz="1500" dirty="0">
                <a:solidFill>
                  <a:srgbClr val="212121"/>
                </a:solidFill>
                <a:highlight>
                  <a:srgbClr val="FFFFFF"/>
                </a:highlight>
                <a:latin typeface="open sans" panose="020B0606030504020204" pitchFamily="34" charset="0"/>
              </a:rPr>
              <a:t>When the container is destroyed, the contents are also destroyed, e.g. a university and its departments.</a:t>
            </a:r>
          </a:p>
          <a:p>
            <a:r>
              <a:rPr lang="en-US" sz="1500" b="1" dirty="0">
                <a:solidFill>
                  <a:srgbClr val="212121"/>
                </a:solidFill>
                <a:highlight>
                  <a:srgbClr val="FFFFFF"/>
                </a:highlight>
                <a:latin typeface="open sans" panose="020B0606030504020204" pitchFamily="34" charset="0"/>
              </a:rPr>
              <a:t>Aggregation relationship</a:t>
            </a:r>
          </a:p>
          <a:p>
            <a:pPr lvl="1">
              <a:lnSpc>
                <a:spcPct val="170000"/>
              </a:lnSpc>
              <a:buFont typeface="+mj-lt"/>
              <a:buAutoNum type="arabicPeriod"/>
            </a:pPr>
            <a:r>
              <a:rPr lang="en-US" sz="1500" dirty="0">
                <a:solidFill>
                  <a:srgbClr val="212121"/>
                </a:solidFill>
                <a:highlight>
                  <a:srgbClr val="FFFFFF"/>
                </a:highlight>
                <a:latin typeface="open sans" panose="020B0606030504020204" pitchFamily="34" charset="0"/>
              </a:rPr>
              <a:t>When representing a software or database relationship, e.g. car model engine ENG01 is part of a car model CM01, as the engine, ENG01, may be also part of a different car model.</a:t>
            </a:r>
          </a:p>
          <a:p>
            <a:pPr lvl="1">
              <a:lnSpc>
                <a:spcPct val="170000"/>
              </a:lnSpc>
              <a:buFont typeface="+mj-lt"/>
              <a:buAutoNum type="arabicPeriod"/>
            </a:pPr>
            <a:r>
              <a:rPr lang="en-US" sz="1500" dirty="0">
                <a:solidFill>
                  <a:srgbClr val="212121"/>
                </a:solidFill>
                <a:highlight>
                  <a:srgbClr val="FFFFFF"/>
                </a:highlight>
                <a:latin typeface="open sans" panose="020B0606030504020204" pitchFamily="34" charset="0"/>
              </a:rPr>
              <a:t>When the container is destroyed, the contents are usually not destroyed, e.g. a professor has students; when the professor dies the students do not die along with them.</a:t>
            </a:r>
          </a:p>
          <a:p>
            <a:endParaRPr lang="en-US" dirty="0">
              <a:solidFill>
                <a:srgbClr val="171717"/>
              </a:solidFill>
              <a:highlight>
                <a:srgbClr val="FFFFFF"/>
              </a:highlight>
              <a:latin typeface="Segoe UI" panose="020B0502040204020203" pitchFamily="34" charset="0"/>
            </a:endParaRPr>
          </a:p>
          <a:p>
            <a:pPr algn="l"/>
            <a:endParaRPr lang="en-US" b="0" i="0" dirty="0">
              <a:solidFill>
                <a:srgbClr val="171717"/>
              </a:solidFill>
              <a:effectLst/>
              <a:highlight>
                <a:srgbClr val="FFFFFF"/>
              </a:highlight>
              <a:latin typeface="Segoe UI" panose="020B0502040204020203" pitchFamily="34" charset="0"/>
            </a:endParaRPr>
          </a:p>
          <a:p>
            <a:pPr marL="0" indent="0">
              <a:buNone/>
            </a:pPr>
            <a:br>
              <a:rPr lang="en-US" b="0" i="0" dirty="0">
                <a:solidFill>
                  <a:srgbClr val="171717"/>
                </a:solidFill>
                <a:effectLst/>
                <a:highlight>
                  <a:srgbClr val="FFFFFF"/>
                </a:highlight>
                <a:latin typeface="Segoe UI" panose="020B0502040204020203" pitchFamily="34" charset="0"/>
              </a:rPr>
            </a:br>
            <a:endParaRPr lang="en-US" b="0" i="0" dirty="0">
              <a:solidFill>
                <a:srgbClr val="171717"/>
              </a:solidFill>
              <a:effectLst/>
              <a:highlight>
                <a:srgbClr val="FFFFFF"/>
              </a:highlight>
              <a:latin typeface="Segoe UI" panose="020B0502040204020203" pitchFamily="34" charset="0"/>
            </a:endParaRPr>
          </a:p>
          <a:p>
            <a:pPr marL="0" indent="0">
              <a:buNone/>
            </a:pPr>
            <a:br>
              <a:rPr lang="en-US" b="0" i="0" dirty="0">
                <a:solidFill>
                  <a:srgbClr val="171717"/>
                </a:solidFill>
                <a:effectLst/>
                <a:highlight>
                  <a:srgbClr val="FFFFFF"/>
                </a:highlight>
                <a:latin typeface="Segoe UI" panose="020B0502040204020203" pitchFamily="34" charset="0"/>
              </a:rPr>
            </a:br>
            <a:endParaRPr lang="en-US" dirty="0"/>
          </a:p>
        </p:txBody>
      </p:sp>
      <p:pic>
        <p:nvPicPr>
          <p:cNvPr id="4" name="Picture 3">
            <a:extLst>
              <a:ext uri="{FF2B5EF4-FFF2-40B4-BE49-F238E27FC236}">
                <a16:creationId xmlns:a16="http://schemas.microsoft.com/office/drawing/2014/main" id="{6953ED79-4497-92A0-E579-C459996D702F}"/>
              </a:ext>
            </a:extLst>
          </p:cNvPr>
          <p:cNvPicPr>
            <a:picLocks noChangeAspect="1"/>
          </p:cNvPicPr>
          <p:nvPr/>
        </p:nvPicPr>
        <p:blipFill>
          <a:blip r:embed="rId2"/>
          <a:stretch>
            <a:fillRect/>
          </a:stretch>
        </p:blipFill>
        <p:spPr>
          <a:xfrm>
            <a:off x="1489900" y="4673561"/>
            <a:ext cx="3902012" cy="1503402"/>
          </a:xfrm>
          <a:prstGeom prst="rect">
            <a:avLst/>
          </a:prstGeom>
        </p:spPr>
      </p:pic>
      <p:pic>
        <p:nvPicPr>
          <p:cNvPr id="5" name="Picture 4">
            <a:extLst>
              <a:ext uri="{FF2B5EF4-FFF2-40B4-BE49-F238E27FC236}">
                <a16:creationId xmlns:a16="http://schemas.microsoft.com/office/drawing/2014/main" id="{DD8FC0A6-3524-4BAA-DB10-4F7C9297D71F}"/>
              </a:ext>
            </a:extLst>
          </p:cNvPr>
          <p:cNvPicPr>
            <a:picLocks noChangeAspect="1"/>
          </p:cNvPicPr>
          <p:nvPr/>
        </p:nvPicPr>
        <p:blipFill>
          <a:blip r:embed="rId3"/>
          <a:stretch>
            <a:fillRect/>
          </a:stretch>
        </p:blipFill>
        <p:spPr>
          <a:xfrm>
            <a:off x="6420208" y="4680038"/>
            <a:ext cx="3663338" cy="1431798"/>
          </a:xfrm>
          <a:prstGeom prst="rect">
            <a:avLst/>
          </a:prstGeom>
        </p:spPr>
      </p:pic>
    </p:spTree>
    <p:extLst>
      <p:ext uri="{BB962C8B-B14F-4D97-AF65-F5344CB8AC3E}">
        <p14:creationId xmlns:p14="http://schemas.microsoft.com/office/powerpoint/2010/main" val="289253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897E-47F4-404B-F8F7-9C948A2568B8}"/>
              </a:ext>
            </a:extLst>
          </p:cNvPr>
          <p:cNvSpPr>
            <a:spLocks noGrp="1"/>
          </p:cNvSpPr>
          <p:nvPr>
            <p:ph type="title"/>
          </p:nvPr>
        </p:nvSpPr>
        <p:spPr/>
        <p:txBody>
          <a:bodyPr/>
          <a:lstStyle/>
          <a:p>
            <a:r>
              <a:rPr lang="en-US" dirty="0"/>
              <a:t>UML</a:t>
            </a:r>
          </a:p>
        </p:txBody>
      </p:sp>
      <p:sp>
        <p:nvSpPr>
          <p:cNvPr id="3" name="Content Placeholder 2">
            <a:extLst>
              <a:ext uri="{FF2B5EF4-FFF2-40B4-BE49-F238E27FC236}">
                <a16:creationId xmlns:a16="http://schemas.microsoft.com/office/drawing/2014/main" id="{9D6B9312-3F7D-36AD-055B-40B5F71A4024}"/>
              </a:ext>
            </a:extLst>
          </p:cNvPr>
          <p:cNvSpPr>
            <a:spLocks noGrp="1"/>
          </p:cNvSpPr>
          <p:nvPr>
            <p:ph idx="1"/>
          </p:nvPr>
        </p:nvSpPr>
        <p:spPr/>
        <p:txBody>
          <a:bodyPr/>
          <a:lstStyle/>
          <a:p>
            <a:pPr marL="0" indent="0">
              <a:buNone/>
            </a:pPr>
            <a:r>
              <a:rPr lang="en-US" dirty="0"/>
              <a:t>UML is a away to use diagrams to visualize a system or database.</a:t>
            </a:r>
          </a:p>
          <a:p>
            <a:pPr marL="0" indent="0">
              <a:buNone/>
            </a:pPr>
            <a:r>
              <a:rPr lang="en-US" dirty="0"/>
              <a:t>It’s use frequently to plan out software systems.</a:t>
            </a:r>
          </a:p>
        </p:txBody>
      </p:sp>
    </p:spTree>
    <p:extLst>
      <p:ext uri="{BB962C8B-B14F-4D97-AF65-F5344CB8AC3E}">
        <p14:creationId xmlns:p14="http://schemas.microsoft.com/office/powerpoint/2010/main" val="159660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0501-413E-EE2A-51CD-FF5C531E9854}"/>
              </a:ext>
            </a:extLst>
          </p:cNvPr>
          <p:cNvSpPr>
            <a:spLocks noGrp="1"/>
          </p:cNvSpPr>
          <p:nvPr>
            <p:ph type="title"/>
          </p:nvPr>
        </p:nvSpPr>
        <p:spPr/>
        <p:txBody>
          <a:bodyPr/>
          <a:lstStyle/>
          <a:p>
            <a:r>
              <a:rPr lang="en-US" dirty="0"/>
              <a:t>Aggregation .vs Composition</a:t>
            </a:r>
          </a:p>
        </p:txBody>
      </p:sp>
      <p:graphicFrame>
        <p:nvGraphicFramePr>
          <p:cNvPr id="4" name="Content Placeholder 3">
            <a:extLst>
              <a:ext uri="{FF2B5EF4-FFF2-40B4-BE49-F238E27FC236}">
                <a16:creationId xmlns:a16="http://schemas.microsoft.com/office/drawing/2014/main" id="{7ACDB4C7-4336-7821-AF2C-B6216A4E67E0}"/>
              </a:ext>
            </a:extLst>
          </p:cNvPr>
          <p:cNvGraphicFramePr>
            <a:graphicFrameLocks noGrp="1"/>
          </p:cNvGraphicFramePr>
          <p:nvPr>
            <p:ph idx="1"/>
            <p:extLst>
              <p:ext uri="{D42A27DB-BD31-4B8C-83A1-F6EECF244321}">
                <p14:modId xmlns:p14="http://schemas.microsoft.com/office/powerpoint/2010/main" val="2775021620"/>
              </p:ext>
            </p:extLst>
          </p:nvPr>
        </p:nvGraphicFramePr>
        <p:xfrm>
          <a:off x="875729" y="1824228"/>
          <a:ext cx="7469886" cy="3209544"/>
        </p:xfrm>
        <a:graphic>
          <a:graphicData uri="http://schemas.openxmlformats.org/drawingml/2006/table">
            <a:tbl>
              <a:tblPr>
                <a:tableStyleId>{BC89EF96-8CEA-46FF-86C4-4CE0E7609802}</a:tableStyleId>
              </a:tblPr>
              <a:tblGrid>
                <a:gridCol w="3734943">
                  <a:extLst>
                    <a:ext uri="{9D8B030D-6E8A-4147-A177-3AD203B41FA5}">
                      <a16:colId xmlns:a16="http://schemas.microsoft.com/office/drawing/2014/main" val="4089481846"/>
                    </a:ext>
                  </a:extLst>
                </a:gridCol>
                <a:gridCol w="3734943">
                  <a:extLst>
                    <a:ext uri="{9D8B030D-6E8A-4147-A177-3AD203B41FA5}">
                      <a16:colId xmlns:a16="http://schemas.microsoft.com/office/drawing/2014/main" val="2176852477"/>
                    </a:ext>
                  </a:extLst>
                </a:gridCol>
              </a:tblGrid>
              <a:tr h="389036">
                <a:tc>
                  <a:txBody>
                    <a:bodyPr/>
                    <a:lstStyle/>
                    <a:p>
                      <a:pPr algn="ctr" fontAlgn="ctr"/>
                      <a:r>
                        <a:rPr lang="en-US" b="1" dirty="0">
                          <a:effectLst/>
                        </a:rPr>
                        <a:t>Aggregation</a:t>
                      </a:r>
                      <a:endParaRPr lang="en-US" b="0" dirty="0">
                        <a:effectLst/>
                      </a:endParaRPr>
                    </a:p>
                  </a:txBody>
                  <a:tcPr anchor="ctr"/>
                </a:tc>
                <a:tc>
                  <a:txBody>
                    <a:bodyPr/>
                    <a:lstStyle/>
                    <a:p>
                      <a:pPr algn="ctr" fontAlgn="ctr"/>
                      <a:r>
                        <a:rPr lang="en-US" b="1" dirty="0">
                          <a:effectLst/>
                        </a:rPr>
                        <a:t>Composition</a:t>
                      </a:r>
                      <a:endParaRPr lang="en-US" b="0" dirty="0">
                        <a:effectLst/>
                      </a:endParaRPr>
                    </a:p>
                  </a:txBody>
                  <a:tcPr anchor="ctr"/>
                </a:tc>
                <a:extLst>
                  <a:ext uri="{0D108BD9-81ED-4DB2-BD59-A6C34878D82A}">
                    <a16:rowId xmlns:a16="http://schemas.microsoft.com/office/drawing/2014/main" val="4025644482"/>
                  </a:ext>
                </a:extLst>
              </a:tr>
              <a:tr h="389036">
                <a:tc>
                  <a:txBody>
                    <a:bodyPr/>
                    <a:lstStyle/>
                    <a:p>
                      <a:pPr fontAlgn="ctr"/>
                      <a:r>
                        <a:rPr lang="en-US" sz="1400" dirty="0">
                          <a:effectLst/>
                        </a:rPr>
                        <a:t>A subset of association</a:t>
                      </a:r>
                    </a:p>
                  </a:txBody>
                  <a:tcPr anchor="ctr"/>
                </a:tc>
                <a:tc>
                  <a:txBody>
                    <a:bodyPr/>
                    <a:lstStyle/>
                    <a:p>
                      <a:pPr fontAlgn="ctr"/>
                      <a:r>
                        <a:rPr lang="en-US" sz="1400" dirty="0">
                          <a:effectLst/>
                        </a:rPr>
                        <a:t>A subset of aggregation.</a:t>
                      </a:r>
                    </a:p>
                  </a:txBody>
                  <a:tcPr anchor="ctr"/>
                </a:tc>
                <a:extLst>
                  <a:ext uri="{0D108BD9-81ED-4DB2-BD59-A6C34878D82A}">
                    <a16:rowId xmlns:a16="http://schemas.microsoft.com/office/drawing/2014/main" val="2899958279"/>
                  </a:ext>
                </a:extLst>
              </a:tr>
              <a:tr h="389036">
                <a:tc>
                  <a:txBody>
                    <a:bodyPr/>
                    <a:lstStyle/>
                    <a:p>
                      <a:pPr fontAlgn="ctr"/>
                      <a:r>
                        <a:rPr lang="en-US" sz="1400">
                          <a:effectLst/>
                        </a:rPr>
                        <a:t>A weak type of association.</a:t>
                      </a:r>
                    </a:p>
                  </a:txBody>
                  <a:tcPr anchor="ctr"/>
                </a:tc>
                <a:tc>
                  <a:txBody>
                    <a:bodyPr/>
                    <a:lstStyle/>
                    <a:p>
                      <a:pPr fontAlgn="ctr"/>
                      <a:r>
                        <a:rPr lang="en-US" sz="1400">
                          <a:effectLst/>
                        </a:rPr>
                        <a:t>A strong type of association</a:t>
                      </a:r>
                    </a:p>
                  </a:txBody>
                  <a:tcPr anchor="ctr"/>
                </a:tc>
                <a:extLst>
                  <a:ext uri="{0D108BD9-81ED-4DB2-BD59-A6C34878D82A}">
                    <a16:rowId xmlns:a16="http://schemas.microsoft.com/office/drawing/2014/main" val="828528590"/>
                  </a:ext>
                </a:extLst>
              </a:tr>
              <a:tr h="680812">
                <a:tc>
                  <a:txBody>
                    <a:bodyPr/>
                    <a:lstStyle/>
                    <a:p>
                      <a:pPr fontAlgn="ctr"/>
                      <a:r>
                        <a:rPr lang="en-US" sz="1400" dirty="0">
                          <a:effectLst/>
                        </a:rPr>
                        <a:t>Linked objects are </a:t>
                      </a:r>
                      <a:r>
                        <a:rPr lang="en-US" sz="1400" b="1" dirty="0">
                          <a:effectLst/>
                        </a:rPr>
                        <a:t>independent</a:t>
                      </a:r>
                      <a:r>
                        <a:rPr lang="en-US" sz="1400" dirty="0">
                          <a:effectLst/>
                        </a:rPr>
                        <a:t> of each other.</a:t>
                      </a:r>
                    </a:p>
                  </a:txBody>
                  <a:tcPr anchor="ctr"/>
                </a:tc>
                <a:tc>
                  <a:txBody>
                    <a:bodyPr/>
                    <a:lstStyle/>
                    <a:p>
                      <a:pPr fontAlgn="ctr"/>
                      <a:r>
                        <a:rPr lang="en-US" sz="1400" dirty="0">
                          <a:effectLst/>
                        </a:rPr>
                        <a:t>Linked objects are </a:t>
                      </a:r>
                      <a:r>
                        <a:rPr lang="en-US" sz="1400" b="1" dirty="0">
                          <a:effectLst/>
                        </a:rPr>
                        <a:t>highly</a:t>
                      </a:r>
                      <a:r>
                        <a:rPr lang="en-US" sz="1400" dirty="0">
                          <a:effectLst/>
                        </a:rPr>
                        <a:t> </a:t>
                      </a:r>
                      <a:r>
                        <a:rPr lang="en-US" sz="1400" b="1" dirty="0">
                          <a:effectLst/>
                        </a:rPr>
                        <a:t>dependent</a:t>
                      </a:r>
                      <a:r>
                        <a:rPr lang="en-US" sz="1400" dirty="0">
                          <a:effectLst/>
                        </a:rPr>
                        <a:t> on each other.</a:t>
                      </a:r>
                    </a:p>
                  </a:txBody>
                  <a:tcPr anchor="ctr"/>
                </a:tc>
                <a:extLst>
                  <a:ext uri="{0D108BD9-81ED-4DB2-BD59-A6C34878D82A}">
                    <a16:rowId xmlns:a16="http://schemas.microsoft.com/office/drawing/2014/main" val="641127662"/>
                  </a:ext>
                </a:extLst>
              </a:tr>
              <a:tr h="680812">
                <a:tc>
                  <a:txBody>
                    <a:bodyPr/>
                    <a:lstStyle/>
                    <a:p>
                      <a:pPr fontAlgn="ctr"/>
                      <a:r>
                        <a:rPr lang="en-US" sz="1400" dirty="0">
                          <a:effectLst/>
                        </a:rPr>
                        <a:t>Represented with a solid line and an </a:t>
                      </a:r>
                      <a:r>
                        <a:rPr lang="en-US" sz="1400" b="1" dirty="0">
                          <a:effectLst/>
                        </a:rPr>
                        <a:t>empty</a:t>
                      </a:r>
                      <a:r>
                        <a:rPr lang="en-US" sz="1400" dirty="0">
                          <a:effectLst/>
                        </a:rPr>
                        <a:t> arrowhead.</a:t>
                      </a:r>
                    </a:p>
                  </a:txBody>
                  <a:tcPr anchor="ctr"/>
                </a:tc>
                <a:tc>
                  <a:txBody>
                    <a:bodyPr/>
                    <a:lstStyle/>
                    <a:p>
                      <a:pPr fontAlgn="ctr"/>
                      <a:r>
                        <a:rPr lang="en-US" sz="1400" dirty="0">
                          <a:effectLst/>
                        </a:rPr>
                        <a:t>Represented by a solid line with a </a:t>
                      </a:r>
                      <a:r>
                        <a:rPr lang="en-US" sz="1400" b="1" dirty="0">
                          <a:effectLst/>
                        </a:rPr>
                        <a:t>filled</a:t>
                      </a:r>
                      <a:r>
                        <a:rPr lang="en-US" sz="1400" dirty="0">
                          <a:effectLst/>
                        </a:rPr>
                        <a:t> arrowhead.</a:t>
                      </a:r>
                    </a:p>
                  </a:txBody>
                  <a:tcPr anchor="ctr"/>
                </a:tc>
                <a:extLst>
                  <a:ext uri="{0D108BD9-81ED-4DB2-BD59-A6C34878D82A}">
                    <a16:rowId xmlns:a16="http://schemas.microsoft.com/office/drawing/2014/main" val="694772301"/>
                  </a:ext>
                </a:extLst>
              </a:tr>
              <a:tr h="680812">
                <a:tc>
                  <a:txBody>
                    <a:bodyPr/>
                    <a:lstStyle/>
                    <a:p>
                      <a:pPr fontAlgn="ctr"/>
                      <a:r>
                        <a:rPr lang="en-US" sz="1400" dirty="0">
                          <a:effectLst/>
                        </a:rPr>
                        <a:t>Aggregation is defined as a </a:t>
                      </a:r>
                      <a:r>
                        <a:rPr lang="en-US" sz="1400" b="1" dirty="0">
                          <a:effectLst/>
                        </a:rPr>
                        <a:t>‘has-a’ </a:t>
                      </a:r>
                      <a:r>
                        <a:rPr lang="en-US" sz="1400" dirty="0">
                          <a:effectLst/>
                        </a:rPr>
                        <a:t>relationship.</a:t>
                      </a:r>
                    </a:p>
                  </a:txBody>
                  <a:tcPr anchor="ctr"/>
                </a:tc>
                <a:tc>
                  <a:txBody>
                    <a:bodyPr/>
                    <a:lstStyle/>
                    <a:p>
                      <a:pPr fontAlgn="ctr"/>
                      <a:r>
                        <a:rPr lang="en-US" sz="1400" dirty="0">
                          <a:effectLst/>
                        </a:rPr>
                        <a:t>Composition is defined as a </a:t>
                      </a:r>
                      <a:r>
                        <a:rPr lang="en-US" sz="1400" b="1" dirty="0">
                          <a:effectLst/>
                        </a:rPr>
                        <a:t>‘part-of’ </a:t>
                      </a:r>
                      <a:r>
                        <a:rPr lang="en-US" sz="1400" dirty="0">
                          <a:effectLst/>
                        </a:rPr>
                        <a:t>relationship.</a:t>
                      </a:r>
                    </a:p>
                  </a:txBody>
                  <a:tcPr anchor="ctr"/>
                </a:tc>
                <a:extLst>
                  <a:ext uri="{0D108BD9-81ED-4DB2-BD59-A6C34878D82A}">
                    <a16:rowId xmlns:a16="http://schemas.microsoft.com/office/drawing/2014/main" val="2804169500"/>
                  </a:ext>
                </a:extLst>
              </a:tr>
            </a:tbl>
          </a:graphicData>
        </a:graphic>
      </p:graphicFrame>
      <p:pic>
        <p:nvPicPr>
          <p:cNvPr id="5" name="Picture 4">
            <a:extLst>
              <a:ext uri="{FF2B5EF4-FFF2-40B4-BE49-F238E27FC236}">
                <a16:creationId xmlns:a16="http://schemas.microsoft.com/office/drawing/2014/main" id="{DDF8E70C-320D-CB07-C0F3-637EEF7C2037}"/>
              </a:ext>
            </a:extLst>
          </p:cNvPr>
          <p:cNvPicPr>
            <a:picLocks noChangeAspect="1"/>
          </p:cNvPicPr>
          <p:nvPr/>
        </p:nvPicPr>
        <p:blipFill>
          <a:blip r:embed="rId2"/>
          <a:stretch>
            <a:fillRect/>
          </a:stretch>
        </p:blipFill>
        <p:spPr>
          <a:xfrm>
            <a:off x="8529447" y="3943908"/>
            <a:ext cx="3732657" cy="2914092"/>
          </a:xfrm>
          <a:prstGeom prst="rect">
            <a:avLst/>
          </a:prstGeom>
        </p:spPr>
      </p:pic>
      <p:sp>
        <p:nvSpPr>
          <p:cNvPr id="6" name="TextBox 5">
            <a:extLst>
              <a:ext uri="{FF2B5EF4-FFF2-40B4-BE49-F238E27FC236}">
                <a16:creationId xmlns:a16="http://schemas.microsoft.com/office/drawing/2014/main" id="{119A6A74-1541-F794-1A47-BE1D03C6B6B1}"/>
              </a:ext>
            </a:extLst>
          </p:cNvPr>
          <p:cNvSpPr txBox="1"/>
          <p:nvPr/>
        </p:nvSpPr>
        <p:spPr>
          <a:xfrm>
            <a:off x="838200" y="5678424"/>
            <a:ext cx="6989064" cy="461665"/>
          </a:xfrm>
          <a:prstGeom prst="rect">
            <a:avLst/>
          </a:prstGeom>
          <a:noFill/>
        </p:spPr>
        <p:txBody>
          <a:bodyPr wrap="square" rtlCol="0">
            <a:spAutoFit/>
          </a:bodyPr>
          <a:lstStyle/>
          <a:p>
            <a:r>
              <a:rPr lang="en-US" sz="1200" b="1" i="0" dirty="0">
                <a:solidFill>
                  <a:srgbClr val="FF0000"/>
                </a:solidFill>
                <a:effectLst/>
                <a:highlight>
                  <a:srgbClr val="FFFFFF"/>
                </a:highlight>
                <a:latin typeface="Poppins" panose="00000500000000000000" pitchFamily="2" charset="0"/>
              </a:rPr>
              <a:t>Note: </a:t>
            </a:r>
            <a:r>
              <a:rPr lang="en-US" sz="1200" b="0" i="0" dirty="0">
                <a:solidFill>
                  <a:srgbClr val="000000"/>
                </a:solidFill>
                <a:effectLst/>
                <a:highlight>
                  <a:srgbClr val="FFFFFF"/>
                </a:highlight>
                <a:latin typeface="Poppins" panose="00000500000000000000" pitchFamily="2" charset="0"/>
              </a:rPr>
              <a:t>Composition is stronger than aggregation. A relationship between two objects is cited as an association, and both of these terms are a sub-type of it.</a:t>
            </a:r>
            <a:endParaRPr lang="en-US" sz="1200" dirty="0"/>
          </a:p>
        </p:txBody>
      </p:sp>
    </p:spTree>
    <p:extLst>
      <p:ext uri="{BB962C8B-B14F-4D97-AF65-F5344CB8AC3E}">
        <p14:creationId xmlns:p14="http://schemas.microsoft.com/office/powerpoint/2010/main" val="176629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4287-A76F-0B3D-149E-CC8490F29950}"/>
              </a:ext>
            </a:extLst>
          </p:cNvPr>
          <p:cNvSpPr>
            <a:spLocks noGrp="1"/>
          </p:cNvSpPr>
          <p:nvPr>
            <p:ph type="title"/>
          </p:nvPr>
        </p:nvSpPr>
        <p:spPr/>
        <p:txBody>
          <a:bodyPr/>
          <a:lstStyle/>
          <a:p>
            <a:r>
              <a:rPr lang="en-US" dirty="0"/>
              <a:t>Class Diagram: Relationship Types -&gt; Sample</a:t>
            </a:r>
          </a:p>
        </p:txBody>
      </p:sp>
      <p:sp>
        <p:nvSpPr>
          <p:cNvPr id="3" name="Content Placeholder 2">
            <a:extLst>
              <a:ext uri="{FF2B5EF4-FFF2-40B4-BE49-F238E27FC236}">
                <a16:creationId xmlns:a16="http://schemas.microsoft.com/office/drawing/2014/main" id="{0A866285-4DAA-7E35-00A1-5FEFF653D305}"/>
              </a:ext>
            </a:extLst>
          </p:cNvPr>
          <p:cNvSpPr>
            <a:spLocks noGrp="1"/>
          </p:cNvSpPr>
          <p:nvPr>
            <p:ph idx="1"/>
          </p:nvPr>
        </p:nvSpPr>
        <p:spPr/>
        <p:txBody>
          <a:bodyPr>
            <a:normAutofit lnSpcReduction="10000"/>
          </a:bodyPr>
          <a:lstStyle/>
          <a:p>
            <a:pPr marL="0" indent="0" algn="l">
              <a:buNone/>
            </a:pPr>
            <a:r>
              <a:rPr lang="en-US" sz="1600" b="1" dirty="0">
                <a:solidFill>
                  <a:srgbClr val="212121"/>
                </a:solidFill>
                <a:highlight>
                  <a:srgbClr val="FFFFFF"/>
                </a:highlight>
                <a:latin typeface="open sans" panose="020B0606030504020204" pitchFamily="34" charset="0"/>
              </a:rPr>
              <a:t>We see the following relationships:</a:t>
            </a:r>
          </a:p>
          <a:p>
            <a:r>
              <a:rPr lang="en-US" sz="1600" dirty="0">
                <a:solidFill>
                  <a:srgbClr val="212121"/>
                </a:solidFill>
                <a:highlight>
                  <a:srgbClr val="FFFFFF"/>
                </a:highlight>
                <a:latin typeface="open sans" panose="020B0606030504020204" pitchFamily="34" charset="0"/>
              </a:rPr>
              <a:t>owners feed pets, pets please owners (association)</a:t>
            </a:r>
          </a:p>
          <a:p>
            <a:r>
              <a:rPr lang="en-US" sz="1600" dirty="0">
                <a:solidFill>
                  <a:srgbClr val="212121"/>
                </a:solidFill>
                <a:highlight>
                  <a:srgbClr val="FFFFFF"/>
                </a:highlight>
                <a:latin typeface="open sans" panose="020B0606030504020204" pitchFamily="34" charset="0"/>
              </a:rPr>
              <a:t>a tail is a part of both dogs and cats (aggregation / composition)</a:t>
            </a:r>
          </a:p>
          <a:p>
            <a:r>
              <a:rPr lang="en-US" sz="1600" dirty="0">
                <a:solidFill>
                  <a:srgbClr val="212121"/>
                </a:solidFill>
                <a:highlight>
                  <a:srgbClr val="FFFFFF"/>
                </a:highlight>
                <a:latin typeface="open sans" panose="020B0606030504020204" pitchFamily="34" charset="0"/>
              </a:rPr>
              <a:t>a cat is a kind of pet (inheritance / generalization)</a:t>
            </a:r>
          </a:p>
          <a:p>
            <a:endParaRPr lang="en-US" sz="1800" dirty="0"/>
          </a:p>
          <a:p>
            <a:endParaRPr lang="en-US" sz="1800" dirty="0"/>
          </a:p>
          <a:p>
            <a:pPr marL="0" indent="0">
              <a:buNone/>
            </a:pPr>
            <a:endParaRPr lang="en-US" sz="1800" dirty="0"/>
          </a:p>
          <a:p>
            <a:endParaRPr lang="en-US" sz="1600" dirty="0">
              <a:highlight>
                <a:srgbClr val="FFFFFF"/>
              </a:highlight>
              <a:latin typeface="-apple-system"/>
            </a:endParaRPr>
          </a:p>
          <a:p>
            <a:pPr marL="0" indent="0">
              <a:buNone/>
            </a:pPr>
            <a:endParaRPr lang="en-US" sz="1600" dirty="0">
              <a:highlight>
                <a:srgbClr val="FFFFFF"/>
              </a:highlight>
              <a:latin typeface="-apple-system"/>
            </a:endParaRPr>
          </a:p>
          <a:p>
            <a:endParaRPr lang="en-US" sz="1400" b="0" i="0" dirty="0">
              <a:effectLst/>
              <a:highlight>
                <a:srgbClr val="FFFFFF"/>
              </a:highlight>
              <a:latin typeface="-apple-system"/>
            </a:endParaRPr>
          </a:p>
          <a:p>
            <a:endParaRPr lang="en-US" sz="1400" b="0" i="0" dirty="0">
              <a:effectLst/>
              <a:highlight>
                <a:srgbClr val="FFFFFF"/>
              </a:highlight>
              <a:latin typeface="-apple-system"/>
            </a:endParaRPr>
          </a:p>
          <a:p>
            <a:pPr marL="0" indent="0">
              <a:buNone/>
            </a:pPr>
            <a:r>
              <a:rPr lang="en-US" sz="1050" b="0" i="0" dirty="0">
                <a:effectLst/>
                <a:highlight>
                  <a:srgbClr val="FFFFFF"/>
                </a:highlight>
                <a:latin typeface="-apple-system"/>
                <a:hlinkClick r:id="rId2"/>
              </a:rPr>
              <a:t>https://www.linkedin.com/pulse/aggregation-composition-amit-nadiger/</a:t>
            </a:r>
            <a:endParaRPr lang="en-US" sz="1050" b="0" i="0" dirty="0">
              <a:effectLst/>
              <a:highlight>
                <a:srgbClr val="FFFFFF"/>
              </a:highlight>
              <a:latin typeface="-apple-system"/>
            </a:endParaRPr>
          </a:p>
          <a:p>
            <a:pPr marL="0" indent="0">
              <a:buNone/>
            </a:pPr>
            <a:r>
              <a:rPr lang="en-US" sz="1050" b="0" i="0" dirty="0">
                <a:effectLst/>
                <a:highlight>
                  <a:srgbClr val="FFFFFF"/>
                </a:highlight>
                <a:latin typeface="-apple-system"/>
                <a:hlinkClick r:id="rId3"/>
              </a:rPr>
              <a:t>https://www.visual-paradigm.com/guide/uml-unified-modeling-language/uml-aggregation-vs-composition/</a:t>
            </a:r>
            <a:endParaRPr lang="en-US" sz="1050" b="0" i="0" dirty="0">
              <a:effectLst/>
              <a:highlight>
                <a:srgbClr val="FFFFFF"/>
              </a:highlight>
              <a:latin typeface="-apple-system"/>
            </a:endParaRPr>
          </a:p>
          <a:p>
            <a:pPr marL="0" indent="0">
              <a:buNone/>
            </a:pPr>
            <a:r>
              <a:rPr lang="en-US" sz="1050" b="0" i="0" dirty="0">
                <a:effectLst/>
                <a:highlight>
                  <a:srgbClr val="FFFFFF"/>
                </a:highlight>
                <a:latin typeface="-apple-system"/>
                <a:hlinkClick r:id="rId4"/>
              </a:rPr>
              <a:t>https://www.c-sharpcorner.com/UploadFile/b1df45/dependency-generalization-association-aggregation-compos/</a:t>
            </a:r>
            <a:endParaRPr lang="en-US" sz="1050" b="0" i="0" dirty="0">
              <a:effectLst/>
              <a:highlight>
                <a:srgbClr val="FFFFFF"/>
              </a:highlight>
              <a:latin typeface="-apple-system"/>
            </a:endParaRPr>
          </a:p>
          <a:p>
            <a:pPr marL="0" indent="0">
              <a:buNone/>
            </a:pPr>
            <a:endParaRPr lang="en-US" sz="1050" b="0" i="0" dirty="0">
              <a:effectLst/>
              <a:highlight>
                <a:srgbClr val="FFFFFF"/>
              </a:highlight>
              <a:latin typeface="-apple-system"/>
            </a:endParaRPr>
          </a:p>
          <a:p>
            <a:pPr marL="0" indent="0">
              <a:buNone/>
            </a:pPr>
            <a:endParaRPr lang="en-US" sz="1050" b="0" i="0" dirty="0">
              <a:effectLst/>
              <a:highlight>
                <a:srgbClr val="FFFFFF"/>
              </a:highlight>
              <a:latin typeface="-apple-system"/>
            </a:endParaRPr>
          </a:p>
          <a:p>
            <a:pPr marL="0" indent="0">
              <a:buNone/>
            </a:pPr>
            <a:endParaRPr lang="en-US" sz="1050" b="0" i="0" dirty="0">
              <a:effectLst/>
              <a:highlight>
                <a:srgbClr val="FFFFFF"/>
              </a:highlight>
              <a:latin typeface="-apple-system"/>
            </a:endParaRPr>
          </a:p>
        </p:txBody>
      </p:sp>
      <p:pic>
        <p:nvPicPr>
          <p:cNvPr id="7" name="Picture 6">
            <a:extLst>
              <a:ext uri="{FF2B5EF4-FFF2-40B4-BE49-F238E27FC236}">
                <a16:creationId xmlns:a16="http://schemas.microsoft.com/office/drawing/2014/main" id="{41B55600-0005-0380-440A-606A8BC5C034}"/>
              </a:ext>
            </a:extLst>
          </p:cNvPr>
          <p:cNvPicPr>
            <a:picLocks noChangeAspect="1"/>
          </p:cNvPicPr>
          <p:nvPr/>
        </p:nvPicPr>
        <p:blipFill>
          <a:blip r:embed="rId5"/>
          <a:stretch>
            <a:fillRect/>
          </a:stretch>
        </p:blipFill>
        <p:spPr>
          <a:xfrm>
            <a:off x="7872603" y="1905730"/>
            <a:ext cx="3481197" cy="2600412"/>
          </a:xfrm>
          <a:prstGeom prst="rect">
            <a:avLst/>
          </a:prstGeom>
        </p:spPr>
      </p:pic>
    </p:spTree>
    <p:extLst>
      <p:ext uri="{BB962C8B-B14F-4D97-AF65-F5344CB8AC3E}">
        <p14:creationId xmlns:p14="http://schemas.microsoft.com/office/powerpoint/2010/main" val="383773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40C2-0EB8-B107-8BF5-03752D9E18B9}"/>
              </a:ext>
            </a:extLst>
          </p:cNvPr>
          <p:cNvSpPr>
            <a:spLocks noGrp="1"/>
          </p:cNvSpPr>
          <p:nvPr>
            <p:ph type="title"/>
          </p:nvPr>
        </p:nvSpPr>
        <p:spPr/>
        <p:txBody>
          <a:bodyPr/>
          <a:lstStyle/>
          <a:p>
            <a:r>
              <a:rPr lang="en-US" dirty="0"/>
              <a:t>Class Diagram: Relationship Types-&gt; Sample </a:t>
            </a:r>
          </a:p>
        </p:txBody>
      </p:sp>
      <p:pic>
        <p:nvPicPr>
          <p:cNvPr id="4" name="Content Placeholder 3">
            <a:extLst>
              <a:ext uri="{FF2B5EF4-FFF2-40B4-BE49-F238E27FC236}">
                <a16:creationId xmlns:a16="http://schemas.microsoft.com/office/drawing/2014/main" id="{E3D74B90-26CA-ACC3-1424-9E6B4C77AEB7}"/>
              </a:ext>
            </a:extLst>
          </p:cNvPr>
          <p:cNvPicPr>
            <a:picLocks noGrp="1" noChangeAspect="1"/>
          </p:cNvPicPr>
          <p:nvPr>
            <p:ph idx="1"/>
          </p:nvPr>
        </p:nvPicPr>
        <p:blipFill>
          <a:blip r:embed="rId2"/>
          <a:stretch>
            <a:fillRect/>
          </a:stretch>
        </p:blipFill>
        <p:spPr>
          <a:xfrm>
            <a:off x="546354" y="2707005"/>
            <a:ext cx="2952750" cy="390525"/>
          </a:xfrm>
          <a:prstGeom prst="rect">
            <a:avLst/>
          </a:prstGeom>
        </p:spPr>
      </p:pic>
      <p:pic>
        <p:nvPicPr>
          <p:cNvPr id="5" name="Picture 4">
            <a:extLst>
              <a:ext uri="{FF2B5EF4-FFF2-40B4-BE49-F238E27FC236}">
                <a16:creationId xmlns:a16="http://schemas.microsoft.com/office/drawing/2014/main" id="{CC27D584-2145-7B36-E4A2-CFDE44034A72}"/>
              </a:ext>
            </a:extLst>
          </p:cNvPr>
          <p:cNvPicPr>
            <a:picLocks noChangeAspect="1"/>
          </p:cNvPicPr>
          <p:nvPr/>
        </p:nvPicPr>
        <p:blipFill>
          <a:blip r:embed="rId3"/>
          <a:stretch>
            <a:fillRect/>
          </a:stretch>
        </p:blipFill>
        <p:spPr>
          <a:xfrm>
            <a:off x="546354" y="3369946"/>
            <a:ext cx="2952750" cy="390525"/>
          </a:xfrm>
          <a:prstGeom prst="rect">
            <a:avLst/>
          </a:prstGeom>
        </p:spPr>
      </p:pic>
      <p:pic>
        <p:nvPicPr>
          <p:cNvPr id="6" name="Picture 5">
            <a:extLst>
              <a:ext uri="{FF2B5EF4-FFF2-40B4-BE49-F238E27FC236}">
                <a16:creationId xmlns:a16="http://schemas.microsoft.com/office/drawing/2014/main" id="{6FEDD6F9-5C21-DB1B-8708-EAAFC94FE7F3}"/>
              </a:ext>
            </a:extLst>
          </p:cNvPr>
          <p:cNvPicPr>
            <a:picLocks noChangeAspect="1"/>
          </p:cNvPicPr>
          <p:nvPr/>
        </p:nvPicPr>
        <p:blipFill>
          <a:blip r:embed="rId4"/>
          <a:stretch>
            <a:fillRect/>
          </a:stretch>
        </p:blipFill>
        <p:spPr>
          <a:xfrm>
            <a:off x="546354" y="4181665"/>
            <a:ext cx="2952750" cy="390525"/>
          </a:xfrm>
          <a:prstGeom prst="rect">
            <a:avLst/>
          </a:prstGeom>
        </p:spPr>
      </p:pic>
      <p:pic>
        <p:nvPicPr>
          <p:cNvPr id="7" name="Picture 6">
            <a:extLst>
              <a:ext uri="{FF2B5EF4-FFF2-40B4-BE49-F238E27FC236}">
                <a16:creationId xmlns:a16="http://schemas.microsoft.com/office/drawing/2014/main" id="{1F0CE07A-FB93-1C87-7E9D-24CC5DC64AB7}"/>
              </a:ext>
            </a:extLst>
          </p:cNvPr>
          <p:cNvPicPr>
            <a:picLocks noChangeAspect="1"/>
          </p:cNvPicPr>
          <p:nvPr/>
        </p:nvPicPr>
        <p:blipFill>
          <a:blip r:embed="rId5"/>
          <a:stretch>
            <a:fillRect/>
          </a:stretch>
        </p:blipFill>
        <p:spPr>
          <a:xfrm>
            <a:off x="8467725" y="2851975"/>
            <a:ext cx="2886075" cy="1381125"/>
          </a:xfrm>
          <a:prstGeom prst="rect">
            <a:avLst/>
          </a:prstGeom>
        </p:spPr>
      </p:pic>
      <p:pic>
        <p:nvPicPr>
          <p:cNvPr id="8" name="Picture 7">
            <a:extLst>
              <a:ext uri="{FF2B5EF4-FFF2-40B4-BE49-F238E27FC236}">
                <a16:creationId xmlns:a16="http://schemas.microsoft.com/office/drawing/2014/main" id="{2669C557-BC1E-0A20-1C11-B7033D2402BE}"/>
              </a:ext>
            </a:extLst>
          </p:cNvPr>
          <p:cNvPicPr>
            <a:picLocks noChangeAspect="1"/>
          </p:cNvPicPr>
          <p:nvPr/>
        </p:nvPicPr>
        <p:blipFill>
          <a:blip r:embed="rId6"/>
          <a:stretch>
            <a:fillRect/>
          </a:stretch>
        </p:blipFill>
        <p:spPr>
          <a:xfrm>
            <a:off x="4382643" y="2738437"/>
            <a:ext cx="2657475" cy="1381125"/>
          </a:xfrm>
          <a:prstGeom prst="rect">
            <a:avLst/>
          </a:prstGeom>
        </p:spPr>
      </p:pic>
      <p:pic>
        <p:nvPicPr>
          <p:cNvPr id="9" name="Picture 8">
            <a:extLst>
              <a:ext uri="{FF2B5EF4-FFF2-40B4-BE49-F238E27FC236}">
                <a16:creationId xmlns:a16="http://schemas.microsoft.com/office/drawing/2014/main" id="{B961847E-0A50-692B-A885-3B9A7DCC68D6}"/>
              </a:ext>
            </a:extLst>
          </p:cNvPr>
          <p:cNvPicPr>
            <a:picLocks noChangeAspect="1"/>
          </p:cNvPicPr>
          <p:nvPr/>
        </p:nvPicPr>
        <p:blipFill>
          <a:blip r:embed="rId7"/>
          <a:stretch>
            <a:fillRect/>
          </a:stretch>
        </p:blipFill>
        <p:spPr>
          <a:xfrm>
            <a:off x="3155061" y="5167311"/>
            <a:ext cx="5314950" cy="1285875"/>
          </a:xfrm>
          <a:prstGeom prst="rect">
            <a:avLst/>
          </a:prstGeom>
        </p:spPr>
      </p:pic>
    </p:spTree>
    <p:extLst>
      <p:ext uri="{BB962C8B-B14F-4D97-AF65-F5344CB8AC3E}">
        <p14:creationId xmlns:p14="http://schemas.microsoft.com/office/powerpoint/2010/main" val="2741882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2E7E-68D0-F41F-2D19-0EBB013BEF1F}"/>
              </a:ext>
            </a:extLst>
          </p:cNvPr>
          <p:cNvSpPr>
            <a:spLocks noGrp="1"/>
          </p:cNvSpPr>
          <p:nvPr>
            <p:ph type="title"/>
          </p:nvPr>
        </p:nvSpPr>
        <p:spPr/>
        <p:txBody>
          <a:bodyPr/>
          <a:lstStyle/>
          <a:p>
            <a:r>
              <a:rPr lang="en-US" dirty="0"/>
              <a:t>Notes and Comments</a:t>
            </a:r>
          </a:p>
        </p:txBody>
      </p:sp>
      <p:sp>
        <p:nvSpPr>
          <p:cNvPr id="3" name="Content Placeholder 2">
            <a:extLst>
              <a:ext uri="{FF2B5EF4-FFF2-40B4-BE49-F238E27FC236}">
                <a16:creationId xmlns:a16="http://schemas.microsoft.com/office/drawing/2014/main" id="{21A2FE3D-D328-BF42-170E-53317073F2D8}"/>
              </a:ext>
            </a:extLst>
          </p:cNvPr>
          <p:cNvSpPr>
            <a:spLocks noGrp="1"/>
          </p:cNvSpPr>
          <p:nvPr>
            <p:ph idx="1"/>
          </p:nvPr>
        </p:nvSpPr>
        <p:spPr/>
        <p:txBody>
          <a:bodyPr>
            <a:normAutofit lnSpcReduction="10000"/>
          </a:bodyPr>
          <a:lstStyle/>
          <a:p>
            <a:r>
              <a:rPr lang="en-US" sz="2400" dirty="0"/>
              <a:t>They can appear in any kind of diagram . </a:t>
            </a:r>
          </a:p>
          <a:p>
            <a:r>
              <a:rPr lang="en-US" sz="2400" dirty="0"/>
              <a:t>Notes can stand an their own, or they can be linked with a </a:t>
            </a:r>
            <a:r>
              <a:rPr lang="en-US" sz="2400" u="sng" dirty="0"/>
              <a:t>dashed line </a:t>
            </a:r>
            <a:r>
              <a:rPr lang="en-US" sz="2400" dirty="0"/>
              <a:t>to the elements they are commenting .</a:t>
            </a:r>
          </a:p>
          <a:p>
            <a:r>
              <a:rPr lang="en-US" sz="2400" dirty="0"/>
              <a:t>Sometimes, it's useful to have an in-line comment an a diagram element . You can do this by prefixing the text with two dashes : -- .</a:t>
            </a:r>
          </a:p>
          <a:p>
            <a:endParaRPr lang="en-US" sz="2400" dirty="0"/>
          </a:p>
          <a:p>
            <a:endParaRPr lang="en-US" sz="2400" dirty="0"/>
          </a:p>
          <a:p>
            <a:endParaRPr lang="en-US" sz="2400" dirty="0"/>
          </a:p>
          <a:p>
            <a:endParaRPr lang="en-US" sz="2400" dirty="0"/>
          </a:p>
          <a:p>
            <a:endParaRPr lang="en-US" sz="2400" dirty="0"/>
          </a:p>
          <a:p>
            <a:pPr marL="0" indent="0" algn="ctr">
              <a:buNone/>
            </a:pPr>
            <a:r>
              <a:rPr lang="en-US" sz="1400" i="1" dirty="0">
                <a:solidFill>
                  <a:schemeClr val="tx1">
                    <a:lumMod val="75000"/>
                    <a:lumOff val="25000"/>
                  </a:schemeClr>
                </a:solidFill>
              </a:rPr>
              <a:t>note is used as a comment an one or more diagram elements</a:t>
            </a:r>
            <a:endParaRPr lang="en-US" sz="2000" i="1" dirty="0">
              <a:solidFill>
                <a:schemeClr val="tx1">
                  <a:lumMod val="75000"/>
                  <a:lumOff val="25000"/>
                </a:schemeClr>
              </a:solidFill>
            </a:endParaRPr>
          </a:p>
          <a:p>
            <a:endParaRPr lang="en-US" sz="2400" dirty="0"/>
          </a:p>
          <a:p>
            <a:endParaRPr lang="en-US" sz="2400" dirty="0"/>
          </a:p>
        </p:txBody>
      </p:sp>
      <p:pic>
        <p:nvPicPr>
          <p:cNvPr id="5" name="Picture 4">
            <a:extLst>
              <a:ext uri="{FF2B5EF4-FFF2-40B4-BE49-F238E27FC236}">
                <a16:creationId xmlns:a16="http://schemas.microsoft.com/office/drawing/2014/main" id="{9403D7F3-4391-EA9B-36E9-F509420BB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136" y="4001294"/>
            <a:ext cx="5482280" cy="1717243"/>
          </a:xfrm>
          <a:prstGeom prst="rect">
            <a:avLst/>
          </a:prstGeom>
        </p:spPr>
      </p:pic>
    </p:spTree>
    <p:extLst>
      <p:ext uri="{BB962C8B-B14F-4D97-AF65-F5344CB8AC3E}">
        <p14:creationId xmlns:p14="http://schemas.microsoft.com/office/powerpoint/2010/main" val="191240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53F7C5-24A0-9673-7110-63087022419A}"/>
              </a:ext>
            </a:extLst>
          </p:cNvPr>
          <p:cNvPicPr>
            <a:picLocks noChangeAspect="1"/>
          </p:cNvPicPr>
          <p:nvPr/>
        </p:nvPicPr>
        <p:blipFill>
          <a:blip r:embed="rId2"/>
          <a:stretch>
            <a:fillRect/>
          </a:stretch>
        </p:blipFill>
        <p:spPr>
          <a:xfrm>
            <a:off x="1886097" y="0"/>
            <a:ext cx="7331055" cy="6618060"/>
          </a:xfrm>
          <a:prstGeom prst="rect">
            <a:avLst/>
          </a:prstGeom>
        </p:spPr>
      </p:pic>
      <p:sp>
        <p:nvSpPr>
          <p:cNvPr id="5" name="TextBox 4">
            <a:extLst>
              <a:ext uri="{FF2B5EF4-FFF2-40B4-BE49-F238E27FC236}">
                <a16:creationId xmlns:a16="http://schemas.microsoft.com/office/drawing/2014/main" id="{CE863B54-42AD-896C-B2E3-F8997EFDE25D}"/>
              </a:ext>
            </a:extLst>
          </p:cNvPr>
          <p:cNvSpPr txBox="1"/>
          <p:nvPr/>
        </p:nvSpPr>
        <p:spPr>
          <a:xfrm>
            <a:off x="2029968" y="6528816"/>
            <a:ext cx="6519672" cy="369332"/>
          </a:xfrm>
          <a:prstGeom prst="rect">
            <a:avLst/>
          </a:prstGeom>
          <a:noFill/>
        </p:spPr>
        <p:txBody>
          <a:bodyPr wrap="square" rtlCol="0">
            <a:spAutoFit/>
          </a:bodyPr>
          <a:lstStyle/>
          <a:p>
            <a:pPr algn="ctr"/>
            <a:r>
              <a:rPr lang="en-US" b="1" dirty="0">
                <a:solidFill>
                  <a:schemeClr val="bg2">
                    <a:lumMod val="50000"/>
                  </a:schemeClr>
                </a:solidFill>
              </a:rPr>
              <a:t>Design Elements- UML Class Diagram</a:t>
            </a:r>
          </a:p>
        </p:txBody>
      </p:sp>
    </p:spTree>
    <p:extLst>
      <p:ext uri="{BB962C8B-B14F-4D97-AF65-F5344CB8AC3E}">
        <p14:creationId xmlns:p14="http://schemas.microsoft.com/office/powerpoint/2010/main" val="1824312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1DF0-B3E1-A6B8-BAA4-B42C096B5B29}"/>
              </a:ext>
            </a:extLst>
          </p:cNvPr>
          <p:cNvSpPr>
            <a:spLocks noGrp="1"/>
          </p:cNvSpPr>
          <p:nvPr>
            <p:ph type="title"/>
          </p:nvPr>
        </p:nvSpPr>
        <p:spPr/>
        <p:txBody>
          <a:bodyPr/>
          <a:lstStyle/>
          <a:p>
            <a:r>
              <a:rPr lang="en-US" dirty="0"/>
              <a:t>Class Diagram: Sample -&gt; Order System</a:t>
            </a:r>
          </a:p>
        </p:txBody>
      </p:sp>
      <p:pic>
        <p:nvPicPr>
          <p:cNvPr id="4" name="Content Placeholder 3">
            <a:extLst>
              <a:ext uri="{FF2B5EF4-FFF2-40B4-BE49-F238E27FC236}">
                <a16:creationId xmlns:a16="http://schemas.microsoft.com/office/drawing/2014/main" id="{4E3A070A-C5CE-6F15-1138-4750B07159E4}"/>
              </a:ext>
            </a:extLst>
          </p:cNvPr>
          <p:cNvPicPr>
            <a:picLocks noGrp="1" noChangeAspect="1"/>
          </p:cNvPicPr>
          <p:nvPr>
            <p:ph idx="1"/>
          </p:nvPr>
        </p:nvPicPr>
        <p:blipFill>
          <a:blip r:embed="rId2"/>
          <a:stretch>
            <a:fillRect/>
          </a:stretch>
        </p:blipFill>
        <p:spPr>
          <a:xfrm>
            <a:off x="1478850" y="1816481"/>
            <a:ext cx="7789547" cy="4351338"/>
          </a:xfrm>
          <a:prstGeom prst="rect">
            <a:avLst/>
          </a:prstGeom>
        </p:spPr>
      </p:pic>
    </p:spTree>
    <p:extLst>
      <p:ext uri="{BB962C8B-B14F-4D97-AF65-F5344CB8AC3E}">
        <p14:creationId xmlns:p14="http://schemas.microsoft.com/office/powerpoint/2010/main" val="1690403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2A9D-6404-CE39-60AA-0315897D6538}"/>
              </a:ext>
            </a:extLst>
          </p:cNvPr>
          <p:cNvSpPr>
            <a:spLocks noGrp="1"/>
          </p:cNvSpPr>
          <p:nvPr>
            <p:ph type="title"/>
          </p:nvPr>
        </p:nvSpPr>
        <p:spPr/>
        <p:txBody>
          <a:bodyPr/>
          <a:lstStyle/>
          <a:p>
            <a:r>
              <a:rPr lang="en-US" dirty="0"/>
              <a:t>Class Diagram: Sample -&gt; GUI </a:t>
            </a:r>
          </a:p>
        </p:txBody>
      </p:sp>
      <p:pic>
        <p:nvPicPr>
          <p:cNvPr id="4" name="Content Placeholder 3">
            <a:extLst>
              <a:ext uri="{FF2B5EF4-FFF2-40B4-BE49-F238E27FC236}">
                <a16:creationId xmlns:a16="http://schemas.microsoft.com/office/drawing/2014/main" id="{B072CEEF-E87F-0134-69DD-62937C03E7A3}"/>
              </a:ext>
            </a:extLst>
          </p:cNvPr>
          <p:cNvPicPr>
            <a:picLocks noGrp="1" noChangeAspect="1"/>
          </p:cNvPicPr>
          <p:nvPr>
            <p:ph idx="1"/>
          </p:nvPr>
        </p:nvPicPr>
        <p:blipFill>
          <a:blip r:embed="rId2"/>
          <a:stretch>
            <a:fillRect/>
          </a:stretch>
        </p:blipFill>
        <p:spPr>
          <a:xfrm>
            <a:off x="1404366" y="1915700"/>
            <a:ext cx="8724900" cy="4152900"/>
          </a:xfrm>
          <a:prstGeom prst="rect">
            <a:avLst/>
          </a:prstGeom>
        </p:spPr>
      </p:pic>
    </p:spTree>
    <p:extLst>
      <p:ext uri="{BB962C8B-B14F-4D97-AF65-F5344CB8AC3E}">
        <p14:creationId xmlns:p14="http://schemas.microsoft.com/office/powerpoint/2010/main" val="2668459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C667-78C5-6562-27F0-0F4D3D5ED47D}"/>
              </a:ext>
            </a:extLst>
          </p:cNvPr>
          <p:cNvSpPr>
            <a:spLocks noGrp="1"/>
          </p:cNvSpPr>
          <p:nvPr>
            <p:ph type="title"/>
          </p:nvPr>
        </p:nvSpPr>
        <p:spPr/>
        <p:txBody>
          <a:bodyPr/>
          <a:lstStyle/>
          <a:p>
            <a:r>
              <a:rPr lang="en-US" dirty="0"/>
              <a:t>Association Class</a:t>
            </a:r>
          </a:p>
        </p:txBody>
      </p:sp>
      <p:sp>
        <p:nvSpPr>
          <p:cNvPr id="3" name="Content Placeholder 2">
            <a:extLst>
              <a:ext uri="{FF2B5EF4-FFF2-40B4-BE49-F238E27FC236}">
                <a16:creationId xmlns:a16="http://schemas.microsoft.com/office/drawing/2014/main" id="{F068FC36-CF57-60C0-5435-DB44BCC60BDE}"/>
              </a:ext>
            </a:extLst>
          </p:cNvPr>
          <p:cNvSpPr>
            <a:spLocks noGrp="1"/>
          </p:cNvSpPr>
          <p:nvPr>
            <p:ph idx="1"/>
          </p:nvPr>
        </p:nvSpPr>
        <p:spPr/>
        <p:txBody>
          <a:bodyPr>
            <a:normAutofit fontScale="85000" lnSpcReduction="20000"/>
          </a:bodyPr>
          <a:lstStyle/>
          <a:p>
            <a:pPr marL="0" indent="0">
              <a:buNone/>
            </a:pPr>
            <a:r>
              <a:rPr lang="en-US" sz="2000" dirty="0"/>
              <a:t>Association classes allow you to add </a:t>
            </a:r>
            <a:r>
              <a:rPr lang="en-US" sz="2000" b="1" dirty="0"/>
              <a:t>attributes</a:t>
            </a:r>
            <a:r>
              <a:rPr lang="en-US" sz="2000" dirty="0"/>
              <a:t>, </a:t>
            </a:r>
            <a:r>
              <a:rPr lang="en-US" sz="2000" b="1" dirty="0"/>
              <a:t>operations</a:t>
            </a:r>
            <a:r>
              <a:rPr lang="en-US" sz="2000" dirty="0"/>
              <a:t>, and other features to associations.</a:t>
            </a:r>
          </a:p>
          <a:p>
            <a:pPr marL="0" indent="0">
              <a:lnSpc>
                <a:spcPct val="120000"/>
              </a:lnSpc>
              <a:buNone/>
            </a:pPr>
            <a:r>
              <a:rPr lang="en-US" sz="1800" dirty="0">
                <a:solidFill>
                  <a:srgbClr val="002060"/>
                </a:solidFill>
              </a:rPr>
              <a:t>What </a:t>
            </a:r>
            <a:r>
              <a:rPr lang="en-US" sz="1800" b="1" dirty="0">
                <a:solidFill>
                  <a:srgbClr val="002060"/>
                </a:solidFill>
              </a:rPr>
              <a:t>benefit</a:t>
            </a:r>
            <a:r>
              <a:rPr lang="en-US" sz="1800" dirty="0">
                <a:solidFill>
                  <a:srgbClr val="002060"/>
                </a:solidFill>
              </a:rPr>
              <a:t> do you gain which the association class to Offset the extra notation you have to remember? </a:t>
            </a:r>
          </a:p>
          <a:p>
            <a:pPr marL="0" indent="0">
              <a:lnSpc>
                <a:spcPct val="120000"/>
              </a:lnSpc>
              <a:buNone/>
            </a:pPr>
            <a:r>
              <a:rPr lang="en-US" sz="1800" dirty="0">
                <a:solidFill>
                  <a:srgbClr val="7030A0"/>
                </a:solidFill>
              </a:rPr>
              <a:t>The association class </a:t>
            </a:r>
            <a:r>
              <a:rPr lang="en-US" sz="1800" b="1" dirty="0">
                <a:solidFill>
                  <a:srgbClr val="7030A0"/>
                </a:solidFill>
              </a:rPr>
              <a:t>adds</a:t>
            </a:r>
            <a:r>
              <a:rPr lang="en-US" sz="1800" dirty="0">
                <a:solidFill>
                  <a:srgbClr val="7030A0"/>
                </a:solidFill>
              </a:rPr>
              <a:t> </a:t>
            </a:r>
            <a:r>
              <a:rPr lang="en-US" sz="1800" b="1" dirty="0">
                <a:solidFill>
                  <a:srgbClr val="7030A0"/>
                </a:solidFill>
              </a:rPr>
              <a:t>an extra constraint</a:t>
            </a:r>
            <a:r>
              <a:rPr lang="en-US" sz="1800" dirty="0">
                <a:solidFill>
                  <a:srgbClr val="7030A0"/>
                </a:solidFill>
              </a:rPr>
              <a:t>, in that there can be </a:t>
            </a:r>
            <a:r>
              <a:rPr lang="en-US" sz="1800" b="1" dirty="0">
                <a:solidFill>
                  <a:srgbClr val="7030A0"/>
                </a:solidFill>
              </a:rPr>
              <a:t>only one instance </a:t>
            </a:r>
            <a:r>
              <a:rPr lang="en-US" sz="1800" dirty="0">
                <a:solidFill>
                  <a:srgbClr val="7030A0"/>
                </a:solidFill>
              </a:rPr>
              <a:t>of the association class between any two participating objects .</a:t>
            </a:r>
          </a:p>
          <a:p>
            <a:pPr marL="0" indent="0">
              <a:buNone/>
            </a:pPr>
            <a:endParaRPr lang="en-US" sz="1800" dirty="0">
              <a:solidFill>
                <a:srgbClr val="7030A0"/>
              </a:solidFill>
            </a:endParaRPr>
          </a:p>
          <a:p>
            <a:pPr marL="0" indent="0">
              <a:buNone/>
            </a:pPr>
            <a:endParaRPr lang="en-US" sz="1800" dirty="0">
              <a:solidFill>
                <a:srgbClr val="7030A0"/>
              </a:solidFill>
            </a:endParaRPr>
          </a:p>
          <a:p>
            <a:pPr marL="0" indent="0">
              <a:buNone/>
            </a:pPr>
            <a:endParaRPr lang="en-US" sz="1800" dirty="0">
              <a:solidFill>
                <a:srgbClr val="7030A0"/>
              </a:solidFill>
            </a:endParaRPr>
          </a:p>
          <a:p>
            <a:pPr marL="0" indent="0">
              <a:buNone/>
            </a:pPr>
            <a:endParaRPr lang="en-US" sz="1800" dirty="0">
              <a:solidFill>
                <a:srgbClr val="7030A0"/>
              </a:solidFill>
            </a:endParaRPr>
          </a:p>
          <a:p>
            <a:pPr marL="0" indent="0">
              <a:buNone/>
            </a:pPr>
            <a:endParaRPr lang="en-US" sz="1800" dirty="0">
              <a:solidFill>
                <a:srgbClr val="7030A0"/>
              </a:solidFill>
            </a:endParaRPr>
          </a:p>
          <a:p>
            <a:pPr marL="0" indent="0">
              <a:buNone/>
            </a:pPr>
            <a:endParaRPr lang="en-US" sz="1800" dirty="0">
              <a:solidFill>
                <a:srgbClr val="7030A0"/>
              </a:solidFill>
            </a:endParaRPr>
          </a:p>
          <a:p>
            <a:pPr marL="0" indent="0">
              <a:buNone/>
            </a:pPr>
            <a:endParaRPr lang="en-US" sz="1800" dirty="0">
              <a:solidFill>
                <a:srgbClr val="7030A0"/>
              </a:solidFill>
            </a:endParaRPr>
          </a:p>
          <a:p>
            <a:pPr marL="0" indent="0">
              <a:buNone/>
            </a:pPr>
            <a:r>
              <a:rPr lang="en-US" sz="1800" dirty="0">
                <a:solidFill>
                  <a:srgbClr val="7030A0"/>
                </a:solidFill>
              </a:rPr>
              <a:t> </a:t>
            </a:r>
          </a:p>
          <a:p>
            <a:pPr marL="0" indent="0">
              <a:buNone/>
            </a:pPr>
            <a:endParaRPr lang="en-US" sz="1800" dirty="0">
              <a:solidFill>
                <a:srgbClr val="7030A0"/>
              </a:solidFill>
            </a:endParaRPr>
          </a:p>
          <a:p>
            <a:pPr marL="0" indent="0">
              <a:buNone/>
            </a:pPr>
            <a:r>
              <a:rPr lang="en-US" sz="1400" i="1" dirty="0">
                <a:solidFill>
                  <a:schemeClr val="tx1">
                    <a:lumMod val="65000"/>
                    <a:lumOff val="35000"/>
                  </a:schemeClr>
                </a:solidFill>
              </a:rPr>
              <a:t>                                                 Association class                                                                                          promoting an association class to a full class</a:t>
            </a:r>
          </a:p>
          <a:p>
            <a:pPr marL="0" indent="0">
              <a:buNone/>
            </a:pPr>
            <a:endParaRPr lang="en-US" sz="2000" dirty="0">
              <a:solidFill>
                <a:srgbClr val="7030A0"/>
              </a:solidFill>
            </a:endParaRPr>
          </a:p>
        </p:txBody>
      </p:sp>
      <p:pic>
        <p:nvPicPr>
          <p:cNvPr id="5" name="Picture 4">
            <a:extLst>
              <a:ext uri="{FF2B5EF4-FFF2-40B4-BE49-F238E27FC236}">
                <a16:creationId xmlns:a16="http://schemas.microsoft.com/office/drawing/2014/main" id="{3BB400BD-7985-A0BF-7EBA-72F46FD77D33}"/>
              </a:ext>
            </a:extLst>
          </p:cNvPr>
          <p:cNvPicPr>
            <a:picLocks noChangeAspect="1"/>
          </p:cNvPicPr>
          <p:nvPr/>
        </p:nvPicPr>
        <p:blipFill>
          <a:blip r:embed="rId2"/>
          <a:stretch>
            <a:fillRect/>
          </a:stretch>
        </p:blipFill>
        <p:spPr>
          <a:xfrm>
            <a:off x="930402" y="3579090"/>
            <a:ext cx="4860753" cy="2058515"/>
          </a:xfrm>
          <a:prstGeom prst="rect">
            <a:avLst/>
          </a:prstGeom>
        </p:spPr>
      </p:pic>
      <p:pic>
        <p:nvPicPr>
          <p:cNvPr id="7" name="Picture 6">
            <a:extLst>
              <a:ext uri="{FF2B5EF4-FFF2-40B4-BE49-F238E27FC236}">
                <a16:creationId xmlns:a16="http://schemas.microsoft.com/office/drawing/2014/main" id="{ABEAAAC7-EE66-4557-9F9E-7E290C247C5B}"/>
              </a:ext>
            </a:extLst>
          </p:cNvPr>
          <p:cNvPicPr>
            <a:picLocks noChangeAspect="1"/>
          </p:cNvPicPr>
          <p:nvPr/>
        </p:nvPicPr>
        <p:blipFill>
          <a:blip r:embed="rId3"/>
          <a:stretch>
            <a:fillRect/>
          </a:stretch>
        </p:blipFill>
        <p:spPr>
          <a:xfrm>
            <a:off x="6133696" y="4694430"/>
            <a:ext cx="4877562" cy="943175"/>
          </a:xfrm>
          <a:prstGeom prst="rect">
            <a:avLst/>
          </a:prstGeom>
        </p:spPr>
      </p:pic>
    </p:spTree>
    <p:extLst>
      <p:ext uri="{BB962C8B-B14F-4D97-AF65-F5344CB8AC3E}">
        <p14:creationId xmlns:p14="http://schemas.microsoft.com/office/powerpoint/2010/main" val="183738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E8C1-AEB4-30F8-0175-095D192B0A81}"/>
              </a:ext>
            </a:extLst>
          </p:cNvPr>
          <p:cNvSpPr>
            <a:spLocks noGrp="1"/>
          </p:cNvSpPr>
          <p:nvPr>
            <p:ph type="title"/>
          </p:nvPr>
        </p:nvSpPr>
        <p:spPr/>
        <p:txBody>
          <a:bodyPr/>
          <a:lstStyle/>
          <a:p>
            <a:r>
              <a:rPr lang="en-US" dirty="0"/>
              <a:t>Sequence Diagram</a:t>
            </a:r>
          </a:p>
        </p:txBody>
      </p:sp>
      <p:sp>
        <p:nvSpPr>
          <p:cNvPr id="3" name="Content Placeholder 2">
            <a:extLst>
              <a:ext uri="{FF2B5EF4-FFF2-40B4-BE49-F238E27FC236}">
                <a16:creationId xmlns:a16="http://schemas.microsoft.com/office/drawing/2014/main" id="{F5CCFBC9-2867-221E-F485-099CB8A16EC2}"/>
              </a:ext>
            </a:extLst>
          </p:cNvPr>
          <p:cNvSpPr>
            <a:spLocks noGrp="1"/>
          </p:cNvSpPr>
          <p:nvPr>
            <p:ph idx="1"/>
          </p:nvPr>
        </p:nvSpPr>
        <p:spPr>
          <a:xfrm>
            <a:off x="838200" y="1825624"/>
            <a:ext cx="10515600" cy="4776343"/>
          </a:xfrm>
        </p:spPr>
        <p:txBody>
          <a:bodyPr>
            <a:normAutofit/>
          </a:bodyPr>
          <a:lstStyle/>
          <a:p>
            <a:r>
              <a:rPr lang="en-US" sz="1800" dirty="0"/>
              <a:t>The UML defines several forms of interaction diagram, of which the most common is the sequence diagram.</a:t>
            </a:r>
          </a:p>
          <a:p>
            <a:r>
              <a:rPr lang="en-US" sz="1800" dirty="0"/>
              <a:t>Typically, a sequence diagram captures the </a:t>
            </a:r>
            <a:r>
              <a:rPr lang="en-US" sz="1800" b="1" dirty="0"/>
              <a:t>behavior</a:t>
            </a:r>
            <a:r>
              <a:rPr lang="en-US" sz="1800" dirty="0"/>
              <a:t> of a </a:t>
            </a:r>
            <a:r>
              <a:rPr lang="en-US" sz="1800" b="1" dirty="0"/>
              <a:t>single scenario</a:t>
            </a:r>
            <a:r>
              <a:rPr lang="en-US" sz="1800" dirty="0"/>
              <a:t>. The diagram shows a number of example </a:t>
            </a:r>
            <a:r>
              <a:rPr lang="en-US" sz="1800" b="1" dirty="0"/>
              <a:t>objects</a:t>
            </a:r>
            <a:r>
              <a:rPr lang="en-US" sz="1800" dirty="0"/>
              <a:t> and the </a:t>
            </a:r>
            <a:r>
              <a:rPr lang="en-US" sz="1800" b="1" dirty="0"/>
              <a:t>messages</a:t>
            </a:r>
            <a:r>
              <a:rPr lang="en-US" sz="1800" dirty="0"/>
              <a:t> that are passed between these objects within the </a:t>
            </a:r>
            <a:r>
              <a:rPr lang="en-US" sz="1800" b="1" dirty="0"/>
              <a:t>use case </a:t>
            </a:r>
            <a:r>
              <a:rPr lang="en-US" sz="1800" dirty="0"/>
              <a:t>.</a:t>
            </a:r>
          </a:p>
          <a:p>
            <a:pPr lvl="1"/>
            <a:r>
              <a:rPr lang="en-US" sz="1600" dirty="0"/>
              <a:t>1. Centralized control</a:t>
            </a:r>
          </a:p>
          <a:p>
            <a:pPr lvl="1"/>
            <a:r>
              <a:rPr lang="en-US" sz="1600" dirty="0"/>
              <a:t>2. Distributed control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lgn="ctr">
              <a:buNone/>
            </a:pPr>
            <a:r>
              <a:rPr lang="en-US" sz="1200" i="1" dirty="0">
                <a:solidFill>
                  <a:schemeClr val="bg2">
                    <a:lumMod val="50000"/>
                  </a:schemeClr>
                </a:solidFill>
              </a:rPr>
              <a:t>A sequence diagram for distributed control</a:t>
            </a:r>
          </a:p>
        </p:txBody>
      </p:sp>
      <p:pic>
        <p:nvPicPr>
          <p:cNvPr id="5" name="Picture 4">
            <a:extLst>
              <a:ext uri="{FF2B5EF4-FFF2-40B4-BE49-F238E27FC236}">
                <a16:creationId xmlns:a16="http://schemas.microsoft.com/office/drawing/2014/main" id="{AC0D4BDF-33B3-EA0D-FB6F-CF0961FEEE39}"/>
              </a:ext>
            </a:extLst>
          </p:cNvPr>
          <p:cNvPicPr>
            <a:picLocks noChangeAspect="1"/>
          </p:cNvPicPr>
          <p:nvPr/>
        </p:nvPicPr>
        <p:blipFill>
          <a:blip r:embed="rId2"/>
          <a:stretch>
            <a:fillRect/>
          </a:stretch>
        </p:blipFill>
        <p:spPr>
          <a:xfrm>
            <a:off x="3808857" y="3212884"/>
            <a:ext cx="5289423" cy="2863495"/>
          </a:xfrm>
          <a:prstGeom prst="rect">
            <a:avLst/>
          </a:prstGeom>
        </p:spPr>
      </p:pic>
    </p:spTree>
    <p:extLst>
      <p:ext uri="{BB962C8B-B14F-4D97-AF65-F5344CB8AC3E}">
        <p14:creationId xmlns:p14="http://schemas.microsoft.com/office/powerpoint/2010/main" val="1070149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B71E-D99A-8165-8774-8B6A2D84965B}"/>
              </a:ext>
            </a:extLst>
          </p:cNvPr>
          <p:cNvSpPr>
            <a:spLocks noGrp="1"/>
          </p:cNvSpPr>
          <p:nvPr>
            <p:ph type="title"/>
          </p:nvPr>
        </p:nvSpPr>
        <p:spPr/>
        <p:txBody>
          <a:bodyPr/>
          <a:lstStyle/>
          <a:p>
            <a:r>
              <a:rPr lang="en-US" dirty="0"/>
              <a:t>Sequence Diagram Notation</a:t>
            </a:r>
          </a:p>
        </p:txBody>
      </p:sp>
      <p:sp>
        <p:nvSpPr>
          <p:cNvPr id="3" name="Content Placeholder 2">
            <a:extLst>
              <a:ext uri="{FF2B5EF4-FFF2-40B4-BE49-F238E27FC236}">
                <a16:creationId xmlns:a16="http://schemas.microsoft.com/office/drawing/2014/main" id="{65C9A0C0-8A7C-D00C-2209-BE5A8ACFA85C}"/>
              </a:ext>
            </a:extLst>
          </p:cNvPr>
          <p:cNvSpPr>
            <a:spLocks noGrp="1"/>
          </p:cNvSpPr>
          <p:nvPr>
            <p:ph idx="1"/>
          </p:nvPr>
        </p:nvSpPr>
        <p:spPr/>
        <p:txBody>
          <a:bodyPr>
            <a:normAutofit fontScale="77500" lnSpcReduction="20000"/>
          </a:bodyPr>
          <a:lstStyle/>
          <a:p>
            <a:pPr marL="0" indent="0" algn="l" fontAlgn="base">
              <a:lnSpc>
                <a:spcPct val="120000"/>
              </a:lnSpc>
              <a:buNone/>
            </a:pPr>
            <a:r>
              <a:rPr lang="en-US" sz="1900" b="1" i="0" u="sng" dirty="0">
                <a:solidFill>
                  <a:srgbClr val="002060"/>
                </a:solidFill>
                <a:effectLst/>
                <a:highlight>
                  <a:srgbClr val="FFFFFF"/>
                </a:highlight>
                <a:latin typeface="Nunito" pitchFamily="2" charset="0"/>
                <a:hlinkClick r:id="rId2">
                  <a:extLst>
                    <a:ext uri="{A12FA001-AC4F-418D-AE19-62706E023703}">
                      <ahyp:hlinkClr xmlns:ahyp="http://schemas.microsoft.com/office/drawing/2018/hyperlinkcolor" val="tx"/>
                    </a:ext>
                  </a:extLst>
                </a:hlinkClick>
              </a:rPr>
              <a:t>Sequence Diagram Notation</a:t>
            </a:r>
            <a:endParaRPr lang="en-US" sz="1900" b="1" i="0" dirty="0">
              <a:solidFill>
                <a:srgbClr val="002060"/>
              </a:solidFill>
              <a:effectLst/>
              <a:highlight>
                <a:srgbClr val="FFFFFF"/>
              </a:highlight>
              <a:latin typeface="Nunito" pitchFamily="2" charset="0"/>
            </a:endParaRPr>
          </a:p>
          <a:p>
            <a:pPr lvl="1" fontAlgn="base">
              <a:lnSpc>
                <a:spcPct val="120000"/>
              </a:lnSpc>
            </a:pPr>
            <a:r>
              <a:rPr lang="en-US" sz="1500" b="0" i="0" u="sng" dirty="0">
                <a:solidFill>
                  <a:srgbClr val="273239"/>
                </a:solidFill>
                <a:effectLst/>
                <a:highlight>
                  <a:srgbClr val="FFFFFF"/>
                </a:highlight>
                <a:latin typeface="Nunito" pitchFamily="2" charset="0"/>
                <a:hlinkClick r:id="rId3"/>
              </a:rPr>
              <a:t>Actors</a:t>
            </a:r>
            <a:endParaRPr lang="en-US" sz="1500" b="0" i="0" dirty="0">
              <a:solidFill>
                <a:srgbClr val="273239"/>
              </a:solidFill>
              <a:effectLst/>
              <a:highlight>
                <a:srgbClr val="FFFFFF"/>
              </a:highlight>
              <a:latin typeface="Nunito" pitchFamily="2" charset="0"/>
            </a:endParaRPr>
          </a:p>
          <a:p>
            <a:pPr marL="742950" lvl="1" indent="-285750" algn="l" fontAlgn="base">
              <a:lnSpc>
                <a:spcPct val="120000"/>
              </a:lnSpc>
              <a:buFont typeface="Arial" panose="020B0604020202020204" pitchFamily="34" charset="0"/>
              <a:buChar char="•"/>
            </a:pPr>
            <a:r>
              <a:rPr lang="en-US" sz="1700" b="0" i="0" u="sng" dirty="0">
                <a:solidFill>
                  <a:srgbClr val="273239"/>
                </a:solidFill>
                <a:effectLst/>
                <a:highlight>
                  <a:srgbClr val="FFFFFF"/>
                </a:highlight>
                <a:latin typeface="Nunito" pitchFamily="2" charset="0"/>
                <a:hlinkClick r:id="rId4"/>
              </a:rPr>
              <a:t>Lifelines</a:t>
            </a:r>
            <a:endParaRPr lang="en-US" sz="1700" b="0" i="0" dirty="0">
              <a:solidFill>
                <a:srgbClr val="273239"/>
              </a:solidFill>
              <a:effectLst/>
              <a:highlight>
                <a:srgbClr val="FFFFFF"/>
              </a:highlight>
              <a:latin typeface="Nunito" pitchFamily="2" charset="0"/>
            </a:endParaRPr>
          </a:p>
          <a:p>
            <a:pPr marL="742950" lvl="1" indent="-285750" algn="l" fontAlgn="base">
              <a:lnSpc>
                <a:spcPct val="120000"/>
              </a:lnSpc>
              <a:buFont typeface="Arial" panose="020B0604020202020204" pitchFamily="34" charset="0"/>
              <a:buChar char="•"/>
            </a:pPr>
            <a:r>
              <a:rPr lang="en-US" sz="1700" b="0" i="0" u="sng" dirty="0">
                <a:solidFill>
                  <a:srgbClr val="273239"/>
                </a:solidFill>
                <a:effectLst/>
                <a:highlight>
                  <a:srgbClr val="FFFFFF"/>
                </a:highlight>
                <a:latin typeface="Nunito" pitchFamily="2" charset="0"/>
                <a:hlinkClick r:id="rId5"/>
              </a:rPr>
              <a:t>Messages</a:t>
            </a:r>
            <a:endParaRPr lang="en-US" sz="1700" b="0" i="0" dirty="0">
              <a:solidFill>
                <a:srgbClr val="273239"/>
              </a:solidFill>
              <a:effectLst/>
              <a:highlight>
                <a:srgbClr val="FFFFFF"/>
              </a:highlight>
              <a:latin typeface="Nunito" pitchFamily="2" charset="0"/>
            </a:endParaRPr>
          </a:p>
          <a:p>
            <a:pPr marL="742950" lvl="1" indent="-285750" algn="l" fontAlgn="base">
              <a:lnSpc>
                <a:spcPct val="120000"/>
              </a:lnSpc>
              <a:buFont typeface="Arial" panose="020B0604020202020204" pitchFamily="34" charset="0"/>
              <a:buChar char="•"/>
            </a:pPr>
            <a:r>
              <a:rPr lang="en-US" sz="1700" b="0" i="0" u="sng" dirty="0">
                <a:solidFill>
                  <a:srgbClr val="273239"/>
                </a:solidFill>
                <a:effectLst/>
                <a:highlight>
                  <a:srgbClr val="FFFFFF"/>
                </a:highlight>
                <a:latin typeface="Nunito" pitchFamily="2" charset="0"/>
                <a:hlinkClick r:id="rId6"/>
              </a:rPr>
              <a:t>Create message</a:t>
            </a:r>
            <a:endParaRPr lang="en-US" sz="1700" b="0" i="0" dirty="0">
              <a:solidFill>
                <a:srgbClr val="273239"/>
              </a:solidFill>
              <a:effectLst/>
              <a:highlight>
                <a:srgbClr val="FFFFFF"/>
              </a:highlight>
              <a:latin typeface="Nunito" pitchFamily="2" charset="0"/>
            </a:endParaRPr>
          </a:p>
          <a:p>
            <a:pPr marL="742950" lvl="1" indent="-285750" algn="l" fontAlgn="base">
              <a:lnSpc>
                <a:spcPct val="120000"/>
              </a:lnSpc>
              <a:buFont typeface="Arial" panose="020B0604020202020204" pitchFamily="34" charset="0"/>
              <a:buChar char="•"/>
            </a:pPr>
            <a:r>
              <a:rPr lang="en-US" sz="1700" b="0" i="0" u="sng" dirty="0">
                <a:solidFill>
                  <a:srgbClr val="273239"/>
                </a:solidFill>
                <a:effectLst/>
                <a:highlight>
                  <a:srgbClr val="FFFFFF"/>
                </a:highlight>
                <a:latin typeface="Nunito" pitchFamily="2" charset="0"/>
                <a:hlinkClick r:id="rId7"/>
              </a:rPr>
              <a:t>Delete Message</a:t>
            </a:r>
            <a:endParaRPr lang="en-US" sz="1700" b="0" i="0" dirty="0">
              <a:solidFill>
                <a:srgbClr val="273239"/>
              </a:solidFill>
              <a:effectLst/>
              <a:highlight>
                <a:srgbClr val="FFFFFF"/>
              </a:highlight>
              <a:latin typeface="Nunito" pitchFamily="2" charset="0"/>
            </a:endParaRPr>
          </a:p>
          <a:p>
            <a:pPr marL="742950" lvl="1" indent="-285750" algn="l" fontAlgn="base">
              <a:lnSpc>
                <a:spcPct val="120000"/>
              </a:lnSpc>
              <a:buFont typeface="Arial" panose="020B0604020202020204" pitchFamily="34" charset="0"/>
              <a:buChar char="•"/>
            </a:pPr>
            <a:r>
              <a:rPr lang="en-US" sz="1700" b="0" i="0" u="sng" dirty="0">
                <a:solidFill>
                  <a:srgbClr val="273239"/>
                </a:solidFill>
                <a:effectLst/>
                <a:highlight>
                  <a:srgbClr val="FFFFFF"/>
                </a:highlight>
                <a:latin typeface="Nunito" pitchFamily="2" charset="0"/>
                <a:hlinkClick r:id="rId8"/>
              </a:rPr>
              <a:t>Self Message</a:t>
            </a:r>
            <a:endParaRPr lang="en-US" sz="1700" b="0" i="0" dirty="0">
              <a:solidFill>
                <a:srgbClr val="273239"/>
              </a:solidFill>
              <a:effectLst/>
              <a:highlight>
                <a:srgbClr val="FFFFFF"/>
              </a:highlight>
              <a:latin typeface="Nunito" pitchFamily="2" charset="0"/>
            </a:endParaRPr>
          </a:p>
          <a:p>
            <a:pPr marL="742950" lvl="1" indent="-285750" algn="l" fontAlgn="base">
              <a:lnSpc>
                <a:spcPct val="120000"/>
              </a:lnSpc>
              <a:buFont typeface="Arial" panose="020B0604020202020204" pitchFamily="34" charset="0"/>
              <a:buChar char="•"/>
            </a:pPr>
            <a:r>
              <a:rPr lang="en-US" sz="1700" b="0" i="0" u="sng" dirty="0">
                <a:solidFill>
                  <a:srgbClr val="273239"/>
                </a:solidFill>
                <a:effectLst/>
                <a:highlight>
                  <a:srgbClr val="FFFFFF"/>
                </a:highlight>
                <a:latin typeface="Nunito" pitchFamily="2" charset="0"/>
                <a:hlinkClick r:id="rId9"/>
              </a:rPr>
              <a:t>Reply Message</a:t>
            </a:r>
            <a:endParaRPr lang="en-US" sz="1700" b="0" i="0" dirty="0">
              <a:solidFill>
                <a:srgbClr val="273239"/>
              </a:solidFill>
              <a:effectLst/>
              <a:highlight>
                <a:srgbClr val="FFFFFF"/>
              </a:highlight>
              <a:latin typeface="Nunito" pitchFamily="2" charset="0"/>
            </a:endParaRPr>
          </a:p>
          <a:p>
            <a:pPr marL="742950" lvl="1" indent="-285750" algn="l" fontAlgn="base">
              <a:lnSpc>
                <a:spcPct val="120000"/>
              </a:lnSpc>
              <a:buFont typeface="Arial" panose="020B0604020202020204" pitchFamily="34" charset="0"/>
              <a:buChar char="•"/>
            </a:pPr>
            <a:r>
              <a:rPr lang="en-US" sz="1700" b="0" i="0" u="sng" dirty="0">
                <a:solidFill>
                  <a:srgbClr val="273239"/>
                </a:solidFill>
                <a:effectLst/>
                <a:highlight>
                  <a:srgbClr val="FFFFFF"/>
                </a:highlight>
                <a:latin typeface="Nunito" pitchFamily="2" charset="0"/>
                <a:hlinkClick r:id="rId10"/>
              </a:rPr>
              <a:t>Found Message</a:t>
            </a:r>
            <a:endParaRPr lang="en-US" sz="1700" b="0" i="0" dirty="0">
              <a:solidFill>
                <a:srgbClr val="273239"/>
              </a:solidFill>
              <a:effectLst/>
              <a:highlight>
                <a:srgbClr val="FFFFFF"/>
              </a:highlight>
              <a:latin typeface="Nunito" pitchFamily="2" charset="0"/>
            </a:endParaRPr>
          </a:p>
          <a:p>
            <a:pPr marL="742950" lvl="1" indent="-285750" algn="l" fontAlgn="base">
              <a:lnSpc>
                <a:spcPct val="120000"/>
              </a:lnSpc>
              <a:buFont typeface="Arial" panose="020B0604020202020204" pitchFamily="34" charset="0"/>
              <a:buChar char="•"/>
            </a:pPr>
            <a:r>
              <a:rPr lang="en-US" sz="1700" b="0" i="0" u="sng" dirty="0">
                <a:solidFill>
                  <a:srgbClr val="273239"/>
                </a:solidFill>
                <a:effectLst/>
                <a:highlight>
                  <a:srgbClr val="FFFFFF"/>
                </a:highlight>
                <a:latin typeface="Nunito" pitchFamily="2" charset="0"/>
                <a:hlinkClick r:id="rId11"/>
              </a:rPr>
              <a:t>Lost Message</a:t>
            </a:r>
            <a:endParaRPr lang="en-US" sz="1700" b="0" i="0" dirty="0">
              <a:solidFill>
                <a:srgbClr val="273239"/>
              </a:solidFill>
              <a:effectLst/>
              <a:highlight>
                <a:srgbClr val="FFFFFF"/>
              </a:highlight>
              <a:latin typeface="Nunito" pitchFamily="2" charset="0"/>
            </a:endParaRPr>
          </a:p>
          <a:p>
            <a:pPr marL="742950" lvl="1" indent="-285750" algn="l" fontAlgn="base">
              <a:lnSpc>
                <a:spcPct val="120000"/>
              </a:lnSpc>
              <a:buFont typeface="Arial" panose="020B0604020202020204" pitchFamily="34" charset="0"/>
              <a:buChar char="•"/>
            </a:pPr>
            <a:r>
              <a:rPr lang="en-US" sz="1700" b="0" i="0" u="sng" dirty="0">
                <a:solidFill>
                  <a:srgbClr val="273239"/>
                </a:solidFill>
                <a:effectLst/>
                <a:highlight>
                  <a:srgbClr val="FFFFFF"/>
                </a:highlight>
                <a:latin typeface="Nunito" pitchFamily="2" charset="0"/>
                <a:hlinkClick r:id="rId12"/>
              </a:rPr>
              <a:t>Guards</a:t>
            </a:r>
            <a:endParaRPr lang="en-US" sz="1700" b="0" i="0" u="sng" dirty="0">
              <a:solidFill>
                <a:srgbClr val="273239"/>
              </a:solidFill>
              <a:effectLst/>
              <a:highlight>
                <a:srgbClr val="FFFFFF"/>
              </a:highlight>
              <a:latin typeface="Nunito" pitchFamily="2" charset="0"/>
            </a:endParaRPr>
          </a:p>
          <a:p>
            <a:pPr marL="457200" lvl="1" indent="0" algn="l" fontAlgn="base">
              <a:buNone/>
            </a:pPr>
            <a:endParaRPr lang="en-US" sz="1800" b="0" i="0" dirty="0">
              <a:solidFill>
                <a:srgbClr val="273239"/>
              </a:solidFill>
              <a:effectLst/>
              <a:highlight>
                <a:srgbClr val="FFFFFF"/>
              </a:highlight>
              <a:latin typeface="Nunito" pitchFamily="2" charset="0"/>
            </a:endParaRPr>
          </a:p>
          <a:p>
            <a:pPr marL="457200" lvl="1" indent="0" algn="l" fontAlgn="base">
              <a:buNone/>
            </a:pPr>
            <a:endParaRPr lang="en-US" sz="1800" b="0" i="0" dirty="0">
              <a:solidFill>
                <a:srgbClr val="273239"/>
              </a:solidFill>
              <a:effectLst/>
              <a:highlight>
                <a:srgbClr val="FFFFFF"/>
              </a:highlight>
              <a:latin typeface="Nunito" pitchFamily="2" charset="0"/>
            </a:endParaRPr>
          </a:p>
          <a:p>
            <a:pPr marL="0" indent="0">
              <a:buNone/>
            </a:pPr>
            <a:r>
              <a:rPr lang="en-US" sz="1300" dirty="0">
                <a:hlinkClick r:id="rId13"/>
              </a:rPr>
              <a:t>https://www.geeksforgeeks.org/unified-modeling-language-uml-sequence-diagrams/</a:t>
            </a:r>
            <a:endParaRPr lang="en-US" sz="1300" dirty="0"/>
          </a:p>
          <a:p>
            <a:pPr marL="0" indent="0">
              <a:buNone/>
            </a:pPr>
            <a:r>
              <a:rPr lang="en-US" sz="1300" dirty="0">
                <a:hlinkClick r:id="rId14"/>
              </a:rPr>
              <a:t>https://creately.com/guides/sequence-diagram-tutorial/</a:t>
            </a:r>
            <a:endParaRPr lang="en-US" sz="1300" dirty="0"/>
          </a:p>
          <a:p>
            <a:pPr marL="0" indent="0">
              <a:buNone/>
            </a:pPr>
            <a:r>
              <a:rPr lang="en-US" sz="1400" dirty="0">
                <a:hlinkClick r:id="rId15"/>
              </a:rPr>
              <a:t>https://www.conceptdraw.com/How-To-Guide/bank-sequence-diagram</a:t>
            </a:r>
            <a:endParaRPr lang="en-US" sz="1400" dirty="0"/>
          </a:p>
          <a:p>
            <a:pPr marL="0" indent="0">
              <a:buNone/>
            </a:pPr>
            <a:r>
              <a:rPr lang="en-US" sz="1400" dirty="0">
                <a:solidFill>
                  <a:srgbClr val="00B050"/>
                </a:solidFill>
                <a:hlinkClick r:id="rId16"/>
              </a:rPr>
              <a:t>https://www.conceptdraw.com/solution-park/software-atm-uml-diagrams</a:t>
            </a:r>
            <a:endParaRPr lang="en-US" sz="1400" dirty="0">
              <a:solidFill>
                <a:srgbClr val="00B050"/>
              </a:solidFill>
            </a:endParaRPr>
          </a:p>
          <a:p>
            <a:pPr marL="0" indent="0">
              <a:buNone/>
            </a:pPr>
            <a:endParaRPr lang="en-US" sz="1400" dirty="0">
              <a:solidFill>
                <a:srgbClr val="00B050"/>
              </a:solidFill>
            </a:endParaRP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09515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DF35-0976-5FC1-8CAC-B950878D0D8F}"/>
              </a:ext>
            </a:extLst>
          </p:cNvPr>
          <p:cNvSpPr>
            <a:spLocks noGrp="1"/>
          </p:cNvSpPr>
          <p:nvPr>
            <p:ph type="title"/>
          </p:nvPr>
        </p:nvSpPr>
        <p:spPr/>
        <p:txBody>
          <a:bodyPr/>
          <a:lstStyle/>
          <a:p>
            <a:r>
              <a:rPr lang="en-US" dirty="0"/>
              <a:t>UML: Why?</a:t>
            </a:r>
          </a:p>
        </p:txBody>
      </p:sp>
      <p:sp>
        <p:nvSpPr>
          <p:cNvPr id="3" name="Content Placeholder 2">
            <a:extLst>
              <a:ext uri="{FF2B5EF4-FFF2-40B4-BE49-F238E27FC236}">
                <a16:creationId xmlns:a16="http://schemas.microsoft.com/office/drawing/2014/main" id="{0D62E02B-1993-09E7-D383-11C628FB4639}"/>
              </a:ext>
            </a:extLst>
          </p:cNvPr>
          <p:cNvSpPr>
            <a:spLocks noGrp="1"/>
          </p:cNvSpPr>
          <p:nvPr>
            <p:ph idx="1"/>
          </p:nvPr>
        </p:nvSpPr>
        <p:spPr/>
        <p:txBody>
          <a:bodyPr/>
          <a:lstStyle/>
          <a:p>
            <a:pPr marL="0" indent="0">
              <a:buNone/>
            </a:pPr>
            <a:r>
              <a:rPr lang="en-US" sz="2400" dirty="0"/>
              <a:t>UML stands for Unified Modeling Language which according to the legend was developed when some serious IT people were fed up with an ambiguous variety of circles, dashes, stars and clouds.</a:t>
            </a:r>
          </a:p>
          <a:p>
            <a:pPr marL="0" indent="0">
              <a:buNone/>
            </a:pPr>
            <a:endParaRPr lang="en-US" sz="2400" dirty="0"/>
          </a:p>
          <a:p>
            <a:pPr marL="0" indent="0">
              <a:buNone/>
            </a:pPr>
            <a:r>
              <a:rPr lang="en-US" sz="2400" dirty="0"/>
              <a:t>Graphical modeling languages have been around in the software industry for a long time . The fundamental driver behind them all is that programming languages are not at a high enough level of abstraction to facilitate discussions about design.</a:t>
            </a:r>
          </a:p>
          <a:p>
            <a:pPr marL="0" indent="0">
              <a:buNone/>
            </a:pPr>
            <a:endParaRPr lang="en-US" dirty="0"/>
          </a:p>
        </p:txBody>
      </p:sp>
    </p:spTree>
    <p:extLst>
      <p:ext uri="{BB962C8B-B14F-4D97-AF65-F5344CB8AC3E}">
        <p14:creationId xmlns:p14="http://schemas.microsoft.com/office/powerpoint/2010/main" val="2451428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DD80-7F6E-24DC-A465-F5FD76D1E207}"/>
              </a:ext>
            </a:extLst>
          </p:cNvPr>
          <p:cNvSpPr>
            <a:spLocks noGrp="1"/>
          </p:cNvSpPr>
          <p:nvPr>
            <p:ph type="title"/>
          </p:nvPr>
        </p:nvSpPr>
        <p:spPr/>
        <p:txBody>
          <a:bodyPr/>
          <a:lstStyle/>
          <a:p>
            <a:r>
              <a:rPr lang="en-US" dirty="0"/>
              <a:t>Sequence Diagram Notation: Actors</a:t>
            </a:r>
          </a:p>
        </p:txBody>
      </p:sp>
      <p:sp>
        <p:nvSpPr>
          <p:cNvPr id="3" name="Content Placeholder 2">
            <a:extLst>
              <a:ext uri="{FF2B5EF4-FFF2-40B4-BE49-F238E27FC236}">
                <a16:creationId xmlns:a16="http://schemas.microsoft.com/office/drawing/2014/main" id="{CF4555F4-850C-2B05-A9DE-F6C5D21EF6FA}"/>
              </a:ext>
            </a:extLst>
          </p:cNvPr>
          <p:cNvSpPr>
            <a:spLocks noGrp="1"/>
          </p:cNvSpPr>
          <p:nvPr>
            <p:ph idx="1"/>
          </p:nvPr>
        </p:nvSpPr>
        <p:spPr>
          <a:xfrm>
            <a:off x="838200" y="1825624"/>
            <a:ext cx="10515600" cy="4895215"/>
          </a:xfrm>
        </p:spPr>
        <p:txBody>
          <a:bodyPr>
            <a:normAutofit lnSpcReduction="10000"/>
          </a:bodyPr>
          <a:lstStyle/>
          <a:p>
            <a:pPr marL="0" indent="0">
              <a:buNone/>
            </a:pPr>
            <a:r>
              <a:rPr lang="en-US" dirty="0"/>
              <a:t>1.1. Actors</a:t>
            </a:r>
          </a:p>
          <a:p>
            <a:pPr marL="0" indent="0">
              <a:buNone/>
            </a:pPr>
            <a:r>
              <a:rPr lang="en-US" sz="1800" b="0" i="0" dirty="0">
                <a:solidFill>
                  <a:srgbClr val="273239"/>
                </a:solidFill>
                <a:effectLst/>
                <a:highlight>
                  <a:srgbClr val="FFFFFF"/>
                </a:highlight>
                <a:latin typeface="Nunito" pitchFamily="2" charset="0"/>
              </a:rPr>
              <a:t>An actor in a UML diagram represents a type of role where it interacts with the system and its objects. It is important to note here that an actor is always outside the scope of the system we aim to model using the UML diagram.</a:t>
            </a:r>
          </a:p>
          <a:p>
            <a:pPr marL="0" indent="0">
              <a:buNone/>
            </a:pPr>
            <a:r>
              <a:rPr lang="en-US" sz="1400" b="0" i="0" dirty="0">
                <a:solidFill>
                  <a:srgbClr val="273239"/>
                </a:solidFill>
                <a:effectLst/>
                <a:highlight>
                  <a:srgbClr val="FFFFFF"/>
                </a:highlight>
                <a:latin typeface="Nunito" pitchFamily="2" charset="0"/>
              </a:rPr>
              <a:t>We use actors to depict various roles including human users and other external subjects. We represent an actor in a UML diagram using a stick person notation. We can have multiple actors in a sequence diagram.</a:t>
            </a:r>
          </a:p>
          <a:p>
            <a:pPr marL="0" indent="0">
              <a:buNone/>
            </a:pPr>
            <a:endParaRPr lang="en-US" sz="1200" dirty="0">
              <a:solidFill>
                <a:srgbClr val="273239"/>
              </a:solidFill>
              <a:highlight>
                <a:srgbClr val="FFFFFF"/>
              </a:highlight>
              <a:latin typeface="Nunito" pitchFamily="2" charset="0"/>
            </a:endParaRPr>
          </a:p>
          <a:p>
            <a:pPr marL="0" indent="0">
              <a:buNone/>
            </a:pPr>
            <a:endParaRPr lang="en-US" sz="1200" dirty="0">
              <a:solidFill>
                <a:srgbClr val="273239"/>
              </a:solidFill>
              <a:highlight>
                <a:srgbClr val="FFFFFF"/>
              </a:highlight>
              <a:latin typeface="Nunito" pitchFamily="2" charset="0"/>
            </a:endParaRPr>
          </a:p>
          <a:p>
            <a:pPr marL="0" indent="0">
              <a:buNone/>
            </a:pPr>
            <a:endParaRPr lang="en-US" sz="1200" dirty="0">
              <a:solidFill>
                <a:srgbClr val="273239"/>
              </a:solidFill>
              <a:highlight>
                <a:srgbClr val="FFFFFF"/>
              </a:highlight>
              <a:latin typeface="Nunito" pitchFamily="2" charset="0"/>
            </a:endParaRPr>
          </a:p>
          <a:p>
            <a:pPr marL="0" indent="0">
              <a:buNone/>
            </a:pPr>
            <a:endParaRPr lang="en-US" sz="1200" dirty="0">
              <a:solidFill>
                <a:srgbClr val="273239"/>
              </a:solidFill>
              <a:highlight>
                <a:srgbClr val="FFFFFF"/>
              </a:highlight>
              <a:latin typeface="Nunito" pitchFamily="2" charset="0"/>
            </a:endParaRPr>
          </a:p>
          <a:p>
            <a:pPr marL="0" indent="0">
              <a:buNone/>
            </a:pPr>
            <a:endParaRPr lang="en-US" sz="1200" dirty="0">
              <a:solidFill>
                <a:srgbClr val="273239"/>
              </a:solidFill>
              <a:highlight>
                <a:srgbClr val="FFFFFF"/>
              </a:highlight>
              <a:latin typeface="Nunito" pitchFamily="2" charset="0"/>
            </a:endParaRPr>
          </a:p>
          <a:p>
            <a:pPr marL="0" indent="0">
              <a:buNone/>
            </a:pPr>
            <a:endParaRPr lang="en-US" sz="1200" dirty="0">
              <a:solidFill>
                <a:srgbClr val="273239"/>
              </a:solidFill>
              <a:highlight>
                <a:srgbClr val="FFFFFF"/>
              </a:highlight>
              <a:latin typeface="Nunito" pitchFamily="2" charset="0"/>
            </a:endParaRPr>
          </a:p>
          <a:p>
            <a:pPr marL="0" indent="0">
              <a:buNone/>
            </a:pPr>
            <a:endParaRPr lang="en-US" sz="1200" dirty="0">
              <a:solidFill>
                <a:srgbClr val="273239"/>
              </a:solidFill>
              <a:highlight>
                <a:srgbClr val="FFFFFF"/>
              </a:highlight>
              <a:latin typeface="Nunito" pitchFamily="2" charset="0"/>
            </a:endParaRPr>
          </a:p>
          <a:p>
            <a:pPr marL="0" indent="0">
              <a:buNone/>
            </a:pPr>
            <a:endParaRPr lang="en-US" sz="1200" dirty="0">
              <a:solidFill>
                <a:srgbClr val="273239"/>
              </a:solidFill>
              <a:highlight>
                <a:srgbClr val="FFFFFF"/>
              </a:highlight>
              <a:latin typeface="Nunito" pitchFamily="2" charset="0"/>
            </a:endParaRPr>
          </a:p>
          <a:p>
            <a:pPr marL="0" indent="0">
              <a:buNone/>
            </a:pPr>
            <a:endParaRPr lang="en-US" sz="1200" dirty="0">
              <a:solidFill>
                <a:srgbClr val="273239"/>
              </a:solidFill>
              <a:highlight>
                <a:srgbClr val="FFFFFF"/>
              </a:highlight>
              <a:latin typeface="Nunito" pitchFamily="2" charset="0"/>
            </a:endParaRPr>
          </a:p>
          <a:p>
            <a:pPr marL="0" indent="0">
              <a:buNone/>
            </a:pPr>
            <a:endParaRPr lang="en-US" sz="1200" dirty="0">
              <a:solidFill>
                <a:srgbClr val="273239"/>
              </a:solidFill>
              <a:highlight>
                <a:srgbClr val="FFFFFF"/>
              </a:highlight>
              <a:latin typeface="Nunito" pitchFamily="2" charset="0"/>
            </a:endParaRPr>
          </a:p>
          <a:p>
            <a:pPr marL="0" indent="0">
              <a:buNone/>
            </a:pPr>
            <a:r>
              <a:rPr lang="en-US" sz="1000" b="1" i="1" dirty="0">
                <a:solidFill>
                  <a:srgbClr val="273239"/>
                </a:solidFill>
                <a:highlight>
                  <a:srgbClr val="FFFFFF"/>
                </a:highlight>
                <a:latin typeface="Nunito" pitchFamily="2" charset="0"/>
              </a:rPr>
              <a:t>For example : </a:t>
            </a:r>
            <a:r>
              <a:rPr lang="en-US" sz="1000" i="1" dirty="0">
                <a:solidFill>
                  <a:srgbClr val="273239"/>
                </a:solidFill>
                <a:highlight>
                  <a:srgbClr val="FFFFFF"/>
                </a:highlight>
                <a:latin typeface="Nunito" pitchFamily="2" charset="0"/>
              </a:rPr>
              <a:t>Here the user in seat reservation system is shown as an actor where it exists outside the system and is not a part of the system.</a:t>
            </a:r>
          </a:p>
          <a:p>
            <a:pPr marL="0" indent="0">
              <a:buNone/>
            </a:pPr>
            <a:endParaRPr lang="en-US" sz="1200" dirty="0">
              <a:solidFill>
                <a:srgbClr val="273239"/>
              </a:solidFill>
              <a:highlight>
                <a:srgbClr val="FFFFFF"/>
              </a:highlight>
              <a:latin typeface="Nunito" pitchFamily="2" charset="0"/>
            </a:endParaRPr>
          </a:p>
          <a:p>
            <a:pPr marL="0" indent="0">
              <a:buNone/>
            </a:pPr>
            <a:endParaRPr lang="en-US" sz="1800" dirty="0"/>
          </a:p>
          <a:p>
            <a:pPr marL="0" indent="0">
              <a:buNone/>
            </a:pPr>
            <a:endParaRPr lang="en-US" dirty="0"/>
          </a:p>
        </p:txBody>
      </p:sp>
      <p:pic>
        <p:nvPicPr>
          <p:cNvPr id="4" name="Picture 3">
            <a:extLst>
              <a:ext uri="{FF2B5EF4-FFF2-40B4-BE49-F238E27FC236}">
                <a16:creationId xmlns:a16="http://schemas.microsoft.com/office/drawing/2014/main" id="{47575ABB-09DA-9396-CBA0-1ED84F142232}"/>
              </a:ext>
            </a:extLst>
          </p:cNvPr>
          <p:cNvPicPr>
            <a:picLocks noChangeAspect="1"/>
          </p:cNvPicPr>
          <p:nvPr/>
        </p:nvPicPr>
        <p:blipFill>
          <a:blip r:embed="rId2"/>
          <a:stretch>
            <a:fillRect/>
          </a:stretch>
        </p:blipFill>
        <p:spPr>
          <a:xfrm>
            <a:off x="931926" y="4145090"/>
            <a:ext cx="4079748" cy="2039874"/>
          </a:xfrm>
          <a:prstGeom prst="rect">
            <a:avLst/>
          </a:prstGeom>
        </p:spPr>
      </p:pic>
      <p:pic>
        <p:nvPicPr>
          <p:cNvPr id="5" name="Picture 4">
            <a:extLst>
              <a:ext uri="{FF2B5EF4-FFF2-40B4-BE49-F238E27FC236}">
                <a16:creationId xmlns:a16="http://schemas.microsoft.com/office/drawing/2014/main" id="{3131EC23-7238-8859-B9E5-8F1CD8322200}"/>
              </a:ext>
            </a:extLst>
          </p:cNvPr>
          <p:cNvPicPr>
            <a:picLocks noChangeAspect="1"/>
          </p:cNvPicPr>
          <p:nvPr/>
        </p:nvPicPr>
        <p:blipFill>
          <a:blip r:embed="rId3"/>
          <a:stretch>
            <a:fillRect/>
          </a:stretch>
        </p:blipFill>
        <p:spPr>
          <a:xfrm>
            <a:off x="5315712" y="3941636"/>
            <a:ext cx="4486656" cy="2243328"/>
          </a:xfrm>
          <a:prstGeom prst="rect">
            <a:avLst/>
          </a:prstGeom>
        </p:spPr>
      </p:pic>
    </p:spTree>
    <p:extLst>
      <p:ext uri="{BB962C8B-B14F-4D97-AF65-F5344CB8AC3E}">
        <p14:creationId xmlns:p14="http://schemas.microsoft.com/office/powerpoint/2010/main" val="3164634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348A-C666-47C0-2C7B-9735F0C144D1}"/>
              </a:ext>
            </a:extLst>
          </p:cNvPr>
          <p:cNvSpPr>
            <a:spLocks noGrp="1"/>
          </p:cNvSpPr>
          <p:nvPr>
            <p:ph type="title"/>
          </p:nvPr>
        </p:nvSpPr>
        <p:spPr/>
        <p:txBody>
          <a:bodyPr/>
          <a:lstStyle/>
          <a:p>
            <a:r>
              <a:rPr lang="en-US" dirty="0"/>
              <a:t>Sequence Diagram Notation: Lifelines</a:t>
            </a:r>
          </a:p>
        </p:txBody>
      </p:sp>
      <p:sp>
        <p:nvSpPr>
          <p:cNvPr id="3" name="Content Placeholder 2">
            <a:extLst>
              <a:ext uri="{FF2B5EF4-FFF2-40B4-BE49-F238E27FC236}">
                <a16:creationId xmlns:a16="http://schemas.microsoft.com/office/drawing/2014/main" id="{1483FB37-BC77-0F65-EB8A-FC7D89C4097C}"/>
              </a:ext>
            </a:extLst>
          </p:cNvPr>
          <p:cNvSpPr>
            <a:spLocks noGrp="1"/>
          </p:cNvSpPr>
          <p:nvPr>
            <p:ph idx="1"/>
          </p:nvPr>
        </p:nvSpPr>
        <p:spPr/>
        <p:txBody>
          <a:bodyPr/>
          <a:lstStyle/>
          <a:p>
            <a:pPr marL="0" indent="0" algn="l" fontAlgn="base">
              <a:buNone/>
            </a:pPr>
            <a:r>
              <a:rPr lang="en-US" sz="1800" b="1" i="0" dirty="0">
                <a:solidFill>
                  <a:srgbClr val="273239"/>
                </a:solidFill>
                <a:effectLst/>
                <a:highlight>
                  <a:srgbClr val="FFFFFF"/>
                </a:highlight>
                <a:latin typeface="Nunito" pitchFamily="2" charset="0"/>
              </a:rPr>
              <a:t>1.2. Lifelines</a:t>
            </a:r>
          </a:p>
          <a:p>
            <a:pPr marL="0" indent="0" fontAlgn="base">
              <a:buNone/>
            </a:pPr>
            <a:r>
              <a:rPr lang="en-US" sz="1400" b="0" i="0" dirty="0">
                <a:solidFill>
                  <a:srgbClr val="273239"/>
                </a:solidFill>
                <a:effectLst/>
                <a:highlight>
                  <a:srgbClr val="FFFFFF"/>
                </a:highlight>
                <a:latin typeface="Nunito" pitchFamily="2" charset="0"/>
              </a:rPr>
              <a:t>A lifeline is a named element which depicts an individual participant in a sequence diagram. So basically each instance in a sequence diagram is represented by a lifeline. Lifeline elements are located at the top in a sequence diagram. The standard in </a:t>
            </a:r>
            <a:r>
              <a:rPr lang="en-US" sz="1100" dirty="0">
                <a:solidFill>
                  <a:srgbClr val="273239"/>
                </a:solidFill>
                <a:highlight>
                  <a:srgbClr val="FFFFFF"/>
                </a:highlight>
                <a:latin typeface="Nunito" pitchFamily="2" charset="0"/>
              </a:rPr>
              <a:t>UML </a:t>
            </a:r>
            <a:r>
              <a:rPr lang="en-US" sz="1400" dirty="0">
                <a:solidFill>
                  <a:srgbClr val="273239"/>
                </a:solidFill>
                <a:highlight>
                  <a:srgbClr val="FFFFFF"/>
                </a:highlight>
                <a:latin typeface="Nunito" pitchFamily="2" charset="0"/>
              </a:rPr>
              <a:t>for naming a lifeline follows the following format: </a:t>
            </a:r>
          </a:p>
          <a:p>
            <a:pPr marL="0" indent="0" fontAlgn="base">
              <a:buNone/>
            </a:pPr>
            <a:r>
              <a:rPr lang="en-US" sz="1400" b="1" i="1" dirty="0">
                <a:solidFill>
                  <a:srgbClr val="FF0000"/>
                </a:solidFill>
                <a:highlight>
                  <a:srgbClr val="FFFFFF"/>
                </a:highlight>
                <a:latin typeface="Nunito" pitchFamily="2" charset="0"/>
              </a:rPr>
              <a:t>Instance Name : </a:t>
            </a:r>
            <a:r>
              <a:rPr lang="en-US" sz="1400" i="1" dirty="0">
                <a:solidFill>
                  <a:srgbClr val="FF0000"/>
                </a:solidFill>
                <a:highlight>
                  <a:srgbClr val="FFFFFF"/>
                </a:highlight>
                <a:latin typeface="Nunito" pitchFamily="2" charset="0"/>
              </a:rPr>
              <a:t>Class Name</a:t>
            </a:r>
          </a:p>
          <a:p>
            <a:pPr marL="0" indent="0" fontAlgn="base">
              <a:buNone/>
            </a:pPr>
            <a:r>
              <a:rPr lang="en-US" sz="1200" b="1" i="0" dirty="0">
                <a:solidFill>
                  <a:srgbClr val="273239"/>
                </a:solidFill>
                <a:effectLst/>
                <a:highlight>
                  <a:srgbClr val="FFFFFF"/>
                </a:highlight>
                <a:latin typeface="Nunito" pitchFamily="2" charset="0"/>
              </a:rPr>
              <a:t>Note: </a:t>
            </a:r>
            <a:r>
              <a:rPr lang="en-US" sz="1100" b="0" i="0" dirty="0">
                <a:solidFill>
                  <a:srgbClr val="273239"/>
                </a:solidFill>
                <a:effectLst/>
                <a:highlight>
                  <a:srgbClr val="FFFFFF"/>
                </a:highlight>
                <a:latin typeface="Nunito" pitchFamily="2" charset="0"/>
              </a:rPr>
              <a:t>A lifeline always portrays an object internal to the system whereas actors are used to depict objects external to the system.</a:t>
            </a:r>
          </a:p>
          <a:p>
            <a:pPr marL="0" indent="0" algn="l" rtl="0" fontAlgn="base">
              <a:buNone/>
            </a:pPr>
            <a:endParaRPr lang="en-US" sz="1400" b="0" i="0" dirty="0">
              <a:solidFill>
                <a:srgbClr val="273239"/>
              </a:solidFill>
              <a:effectLst/>
              <a:highlight>
                <a:srgbClr val="FFFFFF"/>
              </a:highlight>
              <a:latin typeface="Nunito" pitchFamily="2" charset="0"/>
            </a:endParaRPr>
          </a:p>
          <a:p>
            <a:endParaRPr lang="en-US" dirty="0"/>
          </a:p>
        </p:txBody>
      </p:sp>
      <p:pic>
        <p:nvPicPr>
          <p:cNvPr id="4" name="Picture 3">
            <a:extLst>
              <a:ext uri="{FF2B5EF4-FFF2-40B4-BE49-F238E27FC236}">
                <a16:creationId xmlns:a16="http://schemas.microsoft.com/office/drawing/2014/main" id="{1564DF84-4126-164C-FBF6-45BA34CCF6C7}"/>
              </a:ext>
            </a:extLst>
          </p:cNvPr>
          <p:cNvPicPr>
            <a:picLocks noChangeAspect="1"/>
          </p:cNvPicPr>
          <p:nvPr/>
        </p:nvPicPr>
        <p:blipFill>
          <a:blip r:embed="rId2"/>
          <a:stretch>
            <a:fillRect/>
          </a:stretch>
        </p:blipFill>
        <p:spPr>
          <a:xfrm>
            <a:off x="838200" y="3811809"/>
            <a:ext cx="4346258" cy="2173129"/>
          </a:xfrm>
          <a:prstGeom prst="rect">
            <a:avLst/>
          </a:prstGeom>
        </p:spPr>
      </p:pic>
      <p:pic>
        <p:nvPicPr>
          <p:cNvPr id="5" name="Picture 4">
            <a:extLst>
              <a:ext uri="{FF2B5EF4-FFF2-40B4-BE49-F238E27FC236}">
                <a16:creationId xmlns:a16="http://schemas.microsoft.com/office/drawing/2014/main" id="{25654826-7E9F-674A-23E6-620251405938}"/>
              </a:ext>
            </a:extLst>
          </p:cNvPr>
          <p:cNvPicPr>
            <a:picLocks noChangeAspect="1"/>
          </p:cNvPicPr>
          <p:nvPr/>
        </p:nvPicPr>
        <p:blipFill>
          <a:blip r:embed="rId3"/>
          <a:stretch>
            <a:fillRect/>
          </a:stretch>
        </p:blipFill>
        <p:spPr>
          <a:xfrm>
            <a:off x="5676900" y="3811809"/>
            <a:ext cx="4427220" cy="2213610"/>
          </a:xfrm>
          <a:prstGeom prst="rect">
            <a:avLst/>
          </a:prstGeom>
        </p:spPr>
      </p:pic>
    </p:spTree>
    <p:extLst>
      <p:ext uri="{BB962C8B-B14F-4D97-AF65-F5344CB8AC3E}">
        <p14:creationId xmlns:p14="http://schemas.microsoft.com/office/powerpoint/2010/main" val="4117916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B60E-D307-902B-9A6A-70D2C701B6BF}"/>
              </a:ext>
            </a:extLst>
          </p:cNvPr>
          <p:cNvSpPr>
            <a:spLocks noGrp="1"/>
          </p:cNvSpPr>
          <p:nvPr>
            <p:ph type="title"/>
          </p:nvPr>
        </p:nvSpPr>
        <p:spPr/>
        <p:txBody>
          <a:bodyPr/>
          <a:lstStyle/>
          <a:p>
            <a:r>
              <a:rPr lang="en-US" dirty="0"/>
              <a:t>Sequence Diagram Notation: Messages</a:t>
            </a:r>
          </a:p>
        </p:txBody>
      </p:sp>
      <p:sp>
        <p:nvSpPr>
          <p:cNvPr id="3" name="Content Placeholder 2">
            <a:extLst>
              <a:ext uri="{FF2B5EF4-FFF2-40B4-BE49-F238E27FC236}">
                <a16:creationId xmlns:a16="http://schemas.microsoft.com/office/drawing/2014/main" id="{60FBC768-5A43-9C45-3474-32772B2C08B0}"/>
              </a:ext>
            </a:extLst>
          </p:cNvPr>
          <p:cNvSpPr>
            <a:spLocks noGrp="1"/>
          </p:cNvSpPr>
          <p:nvPr>
            <p:ph idx="1"/>
          </p:nvPr>
        </p:nvSpPr>
        <p:spPr/>
        <p:txBody>
          <a:bodyPr>
            <a:normAutofit/>
          </a:bodyPr>
          <a:lstStyle/>
          <a:p>
            <a:pPr marL="0" indent="0" algn="l" fontAlgn="base">
              <a:buNone/>
            </a:pPr>
            <a:r>
              <a:rPr lang="en-US" sz="1800" b="1" i="0" dirty="0">
                <a:solidFill>
                  <a:srgbClr val="273239"/>
                </a:solidFill>
                <a:effectLst/>
                <a:highlight>
                  <a:srgbClr val="FFFFFF"/>
                </a:highlight>
                <a:latin typeface="Nunito" pitchFamily="2" charset="0"/>
              </a:rPr>
              <a:t>1.3. Messages</a:t>
            </a:r>
          </a:p>
          <a:p>
            <a:pPr marL="0" indent="0" algn="l" rtl="0" fontAlgn="base">
              <a:buNone/>
            </a:pPr>
            <a:r>
              <a:rPr lang="en-US" sz="1800" b="0" i="0" dirty="0">
                <a:solidFill>
                  <a:srgbClr val="273239"/>
                </a:solidFill>
                <a:effectLst/>
                <a:highlight>
                  <a:srgbClr val="FFFFFF"/>
                </a:highlight>
                <a:latin typeface="Nunito" pitchFamily="2" charset="0"/>
              </a:rPr>
              <a:t>Communication between objects is depicted using messages. The messages appear in a sequential order on the lifeline.</a:t>
            </a:r>
          </a:p>
          <a:p>
            <a:pPr fontAlgn="base"/>
            <a:r>
              <a:rPr lang="en-US" sz="1600" b="1" i="0" dirty="0">
                <a:solidFill>
                  <a:srgbClr val="273239"/>
                </a:solidFill>
                <a:effectLst/>
                <a:highlight>
                  <a:srgbClr val="FFFFFF"/>
                </a:highlight>
                <a:latin typeface="Nunito" pitchFamily="2" charset="0"/>
              </a:rPr>
              <a:t>We represent messages using arrows.</a:t>
            </a:r>
          </a:p>
          <a:p>
            <a:pPr fontAlgn="base"/>
            <a:r>
              <a:rPr lang="en-US" sz="1600" b="1" i="0" dirty="0">
                <a:solidFill>
                  <a:srgbClr val="273239"/>
                </a:solidFill>
                <a:effectLst/>
                <a:highlight>
                  <a:srgbClr val="FFFFFF"/>
                </a:highlight>
                <a:latin typeface="Nunito" pitchFamily="2" charset="0"/>
              </a:rPr>
              <a:t>Lifelines and messages form the core of a sequence diagram.</a:t>
            </a:r>
          </a:p>
          <a:p>
            <a:endParaRPr lang="en-US" sz="1800" dirty="0"/>
          </a:p>
        </p:txBody>
      </p:sp>
      <p:pic>
        <p:nvPicPr>
          <p:cNvPr id="4" name="Picture 3">
            <a:extLst>
              <a:ext uri="{FF2B5EF4-FFF2-40B4-BE49-F238E27FC236}">
                <a16:creationId xmlns:a16="http://schemas.microsoft.com/office/drawing/2014/main" id="{D7EF46D8-6B51-3687-1E19-1B7AFA0211F8}"/>
              </a:ext>
            </a:extLst>
          </p:cNvPr>
          <p:cNvPicPr>
            <a:picLocks noChangeAspect="1"/>
          </p:cNvPicPr>
          <p:nvPr/>
        </p:nvPicPr>
        <p:blipFill>
          <a:blip r:embed="rId2"/>
          <a:stretch>
            <a:fillRect/>
          </a:stretch>
        </p:blipFill>
        <p:spPr>
          <a:xfrm>
            <a:off x="2778252" y="3612833"/>
            <a:ext cx="5451348" cy="2725674"/>
          </a:xfrm>
          <a:prstGeom prst="rect">
            <a:avLst/>
          </a:prstGeom>
        </p:spPr>
      </p:pic>
    </p:spTree>
    <p:extLst>
      <p:ext uri="{BB962C8B-B14F-4D97-AF65-F5344CB8AC3E}">
        <p14:creationId xmlns:p14="http://schemas.microsoft.com/office/powerpoint/2010/main" val="1261365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48DE-BF01-202F-7DB5-40E43548B0C8}"/>
              </a:ext>
            </a:extLst>
          </p:cNvPr>
          <p:cNvSpPr>
            <a:spLocks noGrp="1"/>
          </p:cNvSpPr>
          <p:nvPr>
            <p:ph type="title"/>
          </p:nvPr>
        </p:nvSpPr>
        <p:spPr/>
        <p:txBody>
          <a:bodyPr/>
          <a:lstStyle/>
          <a:p>
            <a:r>
              <a:rPr lang="en-US" dirty="0"/>
              <a:t>Sequence Diagram Notation: Messages</a:t>
            </a:r>
          </a:p>
        </p:txBody>
      </p:sp>
      <p:sp>
        <p:nvSpPr>
          <p:cNvPr id="3" name="Content Placeholder 2">
            <a:extLst>
              <a:ext uri="{FF2B5EF4-FFF2-40B4-BE49-F238E27FC236}">
                <a16:creationId xmlns:a16="http://schemas.microsoft.com/office/drawing/2014/main" id="{003FF8B0-D8B3-7F8F-5121-A60DE8C3E9E3}"/>
              </a:ext>
            </a:extLst>
          </p:cNvPr>
          <p:cNvSpPr>
            <a:spLocks noGrp="1"/>
          </p:cNvSpPr>
          <p:nvPr>
            <p:ph idx="1"/>
          </p:nvPr>
        </p:nvSpPr>
        <p:spPr/>
        <p:txBody>
          <a:bodyPr/>
          <a:lstStyle/>
          <a:p>
            <a:pPr marL="0" indent="0" algn="l" rtl="0" fontAlgn="base">
              <a:buNone/>
            </a:pPr>
            <a:r>
              <a:rPr lang="en-US" sz="1800" b="0" i="0" dirty="0">
                <a:solidFill>
                  <a:srgbClr val="273239"/>
                </a:solidFill>
                <a:effectLst/>
                <a:highlight>
                  <a:srgbClr val="FFFFFF"/>
                </a:highlight>
                <a:latin typeface="Nunito" pitchFamily="2" charset="0"/>
              </a:rPr>
              <a:t>Messages can be broadly classified into the following categories:</a:t>
            </a:r>
          </a:p>
          <a:p>
            <a:pPr lvl="1" fontAlgn="base"/>
            <a:r>
              <a:rPr lang="en-US" sz="1600" b="1" i="0" dirty="0">
                <a:solidFill>
                  <a:srgbClr val="273239"/>
                </a:solidFill>
                <a:effectLst/>
                <a:highlight>
                  <a:srgbClr val="FFFFFF"/>
                </a:highlight>
                <a:latin typeface="Nunito" pitchFamily="2" charset="0"/>
              </a:rPr>
              <a:t>Synchronous Messages</a:t>
            </a:r>
            <a:endParaRPr lang="en-US" sz="1600" b="0" i="0" dirty="0">
              <a:solidFill>
                <a:srgbClr val="273239"/>
              </a:solidFill>
              <a:effectLst/>
              <a:highlight>
                <a:srgbClr val="FFFFFF"/>
              </a:highlight>
              <a:latin typeface="Nunito" pitchFamily="2" charset="0"/>
            </a:endParaRPr>
          </a:p>
          <a:p>
            <a:pPr lvl="1"/>
            <a:r>
              <a:rPr lang="en-US" sz="1600" b="1" i="0" dirty="0">
                <a:solidFill>
                  <a:srgbClr val="273239"/>
                </a:solidFill>
                <a:effectLst/>
                <a:highlight>
                  <a:srgbClr val="FFFFFF"/>
                </a:highlight>
                <a:latin typeface="Nunito" pitchFamily="2" charset="0"/>
              </a:rPr>
              <a:t>Asynchronous Messages</a:t>
            </a:r>
            <a:br>
              <a:rPr lang="en-US" sz="2000" dirty="0"/>
            </a:br>
            <a:br>
              <a:rPr lang="en-US" dirty="0"/>
            </a:br>
            <a:endParaRPr lang="en-US" dirty="0"/>
          </a:p>
        </p:txBody>
      </p:sp>
    </p:spTree>
    <p:extLst>
      <p:ext uri="{BB962C8B-B14F-4D97-AF65-F5344CB8AC3E}">
        <p14:creationId xmlns:p14="http://schemas.microsoft.com/office/powerpoint/2010/main" val="921821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48DE-BF01-202F-7DB5-40E43548B0C8}"/>
              </a:ext>
            </a:extLst>
          </p:cNvPr>
          <p:cNvSpPr>
            <a:spLocks noGrp="1"/>
          </p:cNvSpPr>
          <p:nvPr>
            <p:ph type="title"/>
          </p:nvPr>
        </p:nvSpPr>
        <p:spPr/>
        <p:txBody>
          <a:bodyPr/>
          <a:lstStyle/>
          <a:p>
            <a:r>
              <a:rPr lang="en-US" dirty="0"/>
              <a:t>Sequence Diagram Notation: Messages</a:t>
            </a:r>
          </a:p>
        </p:txBody>
      </p:sp>
      <p:sp>
        <p:nvSpPr>
          <p:cNvPr id="3" name="Content Placeholder 2">
            <a:extLst>
              <a:ext uri="{FF2B5EF4-FFF2-40B4-BE49-F238E27FC236}">
                <a16:creationId xmlns:a16="http://schemas.microsoft.com/office/drawing/2014/main" id="{003FF8B0-D8B3-7F8F-5121-A60DE8C3E9E3}"/>
              </a:ext>
            </a:extLst>
          </p:cNvPr>
          <p:cNvSpPr>
            <a:spLocks noGrp="1"/>
          </p:cNvSpPr>
          <p:nvPr>
            <p:ph idx="1"/>
          </p:nvPr>
        </p:nvSpPr>
        <p:spPr/>
        <p:txBody>
          <a:bodyPr>
            <a:normAutofit/>
          </a:bodyPr>
          <a:lstStyle/>
          <a:p>
            <a:pPr marL="0" indent="0" algn="l" rtl="0" fontAlgn="base">
              <a:buNone/>
            </a:pPr>
            <a:r>
              <a:rPr lang="en-US" sz="1600" b="1" dirty="0">
                <a:solidFill>
                  <a:srgbClr val="273239"/>
                </a:solidFill>
                <a:highlight>
                  <a:srgbClr val="FFFFFF"/>
                </a:highlight>
                <a:latin typeface="Nunito" pitchFamily="2" charset="0"/>
              </a:rPr>
              <a:t>Synchronous Messages</a:t>
            </a:r>
          </a:p>
          <a:p>
            <a:pPr marL="0" indent="0" algn="l" rtl="0" fontAlgn="base">
              <a:buNone/>
            </a:pPr>
            <a:r>
              <a:rPr lang="en-US" sz="1600" b="0" i="0" dirty="0">
                <a:solidFill>
                  <a:srgbClr val="273239"/>
                </a:solidFill>
                <a:effectLst/>
                <a:highlight>
                  <a:srgbClr val="FFFFFF"/>
                </a:highlight>
                <a:latin typeface="Nunito" pitchFamily="2" charset="0"/>
              </a:rPr>
              <a:t>A synchronous message </a:t>
            </a:r>
            <a:r>
              <a:rPr lang="en-US" sz="1600" b="1" i="0" u="sng" dirty="0">
                <a:solidFill>
                  <a:srgbClr val="273239"/>
                </a:solidFill>
                <a:effectLst/>
                <a:highlight>
                  <a:srgbClr val="FFFFFF"/>
                </a:highlight>
                <a:latin typeface="Nunito" pitchFamily="2" charset="0"/>
              </a:rPr>
              <a:t>waits for a reply </a:t>
            </a:r>
            <a:r>
              <a:rPr lang="en-US" sz="1600" b="0" i="0" dirty="0">
                <a:solidFill>
                  <a:srgbClr val="273239"/>
                </a:solidFill>
                <a:effectLst/>
                <a:highlight>
                  <a:srgbClr val="FFFFFF"/>
                </a:highlight>
                <a:latin typeface="Nunito" pitchFamily="2" charset="0"/>
              </a:rPr>
              <a:t>before the interaction can move forward. The sender waits until the receiver has completed the processing of the message. The caller continues only when it knows that the receiver has processed the previous message i.e. it receives a reply message.</a:t>
            </a:r>
          </a:p>
          <a:p>
            <a:pPr fontAlgn="base"/>
            <a:r>
              <a:rPr lang="en-US" sz="1600" b="0" i="0" dirty="0">
                <a:solidFill>
                  <a:srgbClr val="273239"/>
                </a:solidFill>
                <a:effectLst/>
                <a:highlight>
                  <a:srgbClr val="FFFFFF"/>
                </a:highlight>
                <a:latin typeface="Nunito" pitchFamily="2" charset="0"/>
              </a:rPr>
              <a:t>A large number of calls in object oriented programming are synchronous.</a:t>
            </a:r>
          </a:p>
          <a:p>
            <a:pPr fontAlgn="base"/>
            <a:r>
              <a:rPr lang="en-US" sz="1600" b="0" i="0" dirty="0">
                <a:solidFill>
                  <a:srgbClr val="273239"/>
                </a:solidFill>
                <a:effectLst/>
                <a:highlight>
                  <a:srgbClr val="FFFFFF"/>
                </a:highlight>
                <a:latin typeface="Nunito" pitchFamily="2" charset="0"/>
              </a:rPr>
              <a:t>We use a </a:t>
            </a:r>
            <a:r>
              <a:rPr lang="en-US" sz="1600" b="1" i="0" dirty="0">
                <a:solidFill>
                  <a:srgbClr val="273239"/>
                </a:solidFill>
                <a:effectLst/>
                <a:highlight>
                  <a:srgbClr val="FFFFFF"/>
                </a:highlight>
                <a:latin typeface="Nunito" pitchFamily="2" charset="0"/>
              </a:rPr>
              <a:t>solid arrow head</a:t>
            </a:r>
            <a:r>
              <a:rPr lang="en-US" sz="1600" b="0" i="0" dirty="0">
                <a:solidFill>
                  <a:srgbClr val="273239"/>
                </a:solidFill>
                <a:effectLst/>
                <a:highlight>
                  <a:srgbClr val="FFFFFF"/>
                </a:highlight>
                <a:latin typeface="Nunito" pitchFamily="2" charset="0"/>
              </a:rPr>
              <a:t> to represent a synchronous message.</a:t>
            </a:r>
          </a:p>
          <a:p>
            <a:pPr marL="0" indent="0" algn="l" rtl="0" fontAlgn="base">
              <a:buNone/>
            </a:pPr>
            <a:endParaRPr lang="en-US" sz="2000" dirty="0"/>
          </a:p>
        </p:txBody>
      </p:sp>
      <p:pic>
        <p:nvPicPr>
          <p:cNvPr id="4" name="Picture 3">
            <a:extLst>
              <a:ext uri="{FF2B5EF4-FFF2-40B4-BE49-F238E27FC236}">
                <a16:creationId xmlns:a16="http://schemas.microsoft.com/office/drawing/2014/main" id="{0FE4FE45-69D7-71E7-A10F-ABE7A811D9D8}"/>
              </a:ext>
            </a:extLst>
          </p:cNvPr>
          <p:cNvPicPr>
            <a:picLocks noChangeAspect="1"/>
          </p:cNvPicPr>
          <p:nvPr/>
        </p:nvPicPr>
        <p:blipFill>
          <a:blip r:embed="rId2"/>
          <a:stretch>
            <a:fillRect/>
          </a:stretch>
        </p:blipFill>
        <p:spPr>
          <a:xfrm>
            <a:off x="2750820" y="3822192"/>
            <a:ext cx="5734812" cy="2867406"/>
          </a:xfrm>
          <a:prstGeom prst="rect">
            <a:avLst/>
          </a:prstGeom>
        </p:spPr>
      </p:pic>
    </p:spTree>
    <p:extLst>
      <p:ext uri="{BB962C8B-B14F-4D97-AF65-F5344CB8AC3E}">
        <p14:creationId xmlns:p14="http://schemas.microsoft.com/office/powerpoint/2010/main" val="1301818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48DE-BF01-202F-7DB5-40E43548B0C8}"/>
              </a:ext>
            </a:extLst>
          </p:cNvPr>
          <p:cNvSpPr>
            <a:spLocks noGrp="1"/>
          </p:cNvSpPr>
          <p:nvPr>
            <p:ph type="title"/>
          </p:nvPr>
        </p:nvSpPr>
        <p:spPr/>
        <p:txBody>
          <a:bodyPr/>
          <a:lstStyle/>
          <a:p>
            <a:r>
              <a:rPr lang="en-US" dirty="0"/>
              <a:t>Sequence Diagram Notation: Messages</a:t>
            </a:r>
          </a:p>
        </p:txBody>
      </p:sp>
      <p:sp>
        <p:nvSpPr>
          <p:cNvPr id="3" name="Content Placeholder 2">
            <a:extLst>
              <a:ext uri="{FF2B5EF4-FFF2-40B4-BE49-F238E27FC236}">
                <a16:creationId xmlns:a16="http://schemas.microsoft.com/office/drawing/2014/main" id="{003FF8B0-D8B3-7F8F-5121-A60DE8C3E9E3}"/>
              </a:ext>
            </a:extLst>
          </p:cNvPr>
          <p:cNvSpPr>
            <a:spLocks noGrp="1"/>
          </p:cNvSpPr>
          <p:nvPr>
            <p:ph idx="1"/>
          </p:nvPr>
        </p:nvSpPr>
        <p:spPr/>
        <p:txBody>
          <a:bodyPr>
            <a:normAutofit/>
          </a:bodyPr>
          <a:lstStyle/>
          <a:p>
            <a:pPr marL="0" indent="0" algn="l" rtl="0" fontAlgn="base">
              <a:buNone/>
            </a:pPr>
            <a:r>
              <a:rPr lang="en-US" sz="1600" b="1" dirty="0">
                <a:solidFill>
                  <a:srgbClr val="273239"/>
                </a:solidFill>
                <a:highlight>
                  <a:srgbClr val="FFFFFF"/>
                </a:highlight>
                <a:latin typeface="Nunito" pitchFamily="2" charset="0"/>
              </a:rPr>
              <a:t>Asynchronous Messages</a:t>
            </a:r>
          </a:p>
          <a:p>
            <a:pPr marL="0" indent="0" algn="l" rtl="0" fontAlgn="base">
              <a:buNone/>
            </a:pPr>
            <a:r>
              <a:rPr lang="en-US" sz="1600" dirty="0">
                <a:solidFill>
                  <a:srgbClr val="273239"/>
                </a:solidFill>
                <a:highlight>
                  <a:srgbClr val="FFFFFF"/>
                </a:highlight>
                <a:latin typeface="Nunito" pitchFamily="2" charset="0"/>
              </a:rPr>
              <a:t>An asynchronous message does </a:t>
            </a:r>
            <a:r>
              <a:rPr lang="en-US" sz="1600" b="1" u="sng" dirty="0">
                <a:solidFill>
                  <a:srgbClr val="273239"/>
                </a:solidFill>
                <a:highlight>
                  <a:srgbClr val="FFFFFF"/>
                </a:highlight>
                <a:latin typeface="Nunito" pitchFamily="2" charset="0"/>
              </a:rPr>
              <a:t>not wait </a:t>
            </a:r>
            <a:r>
              <a:rPr lang="en-US" sz="1600" dirty="0">
                <a:solidFill>
                  <a:srgbClr val="273239"/>
                </a:solidFill>
                <a:highlight>
                  <a:srgbClr val="FFFFFF"/>
                </a:highlight>
                <a:latin typeface="Nunito" pitchFamily="2" charset="0"/>
              </a:rPr>
              <a:t>for a reply from the receiver. The interaction moves forward irrespective of the receiver processing the previous message or not. We use a </a:t>
            </a:r>
            <a:r>
              <a:rPr lang="en-US" sz="1600" b="1" dirty="0">
                <a:solidFill>
                  <a:srgbClr val="273239"/>
                </a:solidFill>
                <a:highlight>
                  <a:srgbClr val="FFFFFF"/>
                </a:highlight>
                <a:latin typeface="Nunito" pitchFamily="2" charset="0"/>
              </a:rPr>
              <a:t>lined arrow head </a:t>
            </a:r>
            <a:r>
              <a:rPr lang="en-US" sz="1600" dirty="0">
                <a:solidFill>
                  <a:srgbClr val="273239"/>
                </a:solidFill>
                <a:highlight>
                  <a:srgbClr val="FFFFFF"/>
                </a:highlight>
                <a:latin typeface="Nunito" pitchFamily="2" charset="0"/>
              </a:rPr>
              <a:t>to represent an asynchronous message.</a:t>
            </a:r>
          </a:p>
          <a:p>
            <a:pPr marL="0" indent="0" algn="l" rtl="0" fontAlgn="base">
              <a:buNone/>
            </a:pPr>
            <a:endParaRPr lang="en-US" sz="2000" dirty="0"/>
          </a:p>
        </p:txBody>
      </p:sp>
      <p:pic>
        <p:nvPicPr>
          <p:cNvPr id="5122" name="Picture 2" descr="Asynchronus-Message">
            <a:extLst>
              <a:ext uri="{FF2B5EF4-FFF2-40B4-BE49-F238E27FC236}">
                <a16:creationId xmlns:a16="http://schemas.microsoft.com/office/drawing/2014/main" id="{CA954346-2F3B-C351-FFDE-710112D81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580" y="3065018"/>
            <a:ext cx="6493764" cy="324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043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49B18-EE74-E23B-77E9-C083E9973F01}"/>
              </a:ext>
            </a:extLst>
          </p:cNvPr>
          <p:cNvSpPr>
            <a:spLocks noGrp="1"/>
          </p:cNvSpPr>
          <p:nvPr>
            <p:ph type="title"/>
          </p:nvPr>
        </p:nvSpPr>
        <p:spPr/>
        <p:txBody>
          <a:bodyPr/>
          <a:lstStyle/>
          <a:p>
            <a:r>
              <a:rPr lang="en-US" dirty="0"/>
              <a:t>Sequence Diagram: Create Message</a:t>
            </a:r>
          </a:p>
        </p:txBody>
      </p:sp>
      <p:sp>
        <p:nvSpPr>
          <p:cNvPr id="3" name="Content Placeholder 2">
            <a:extLst>
              <a:ext uri="{FF2B5EF4-FFF2-40B4-BE49-F238E27FC236}">
                <a16:creationId xmlns:a16="http://schemas.microsoft.com/office/drawing/2014/main" id="{FE54EFF2-2EB8-E6F6-8DC1-1B1F68DD2B50}"/>
              </a:ext>
            </a:extLst>
          </p:cNvPr>
          <p:cNvSpPr>
            <a:spLocks noGrp="1"/>
          </p:cNvSpPr>
          <p:nvPr>
            <p:ph idx="1"/>
          </p:nvPr>
        </p:nvSpPr>
        <p:spPr>
          <a:xfrm>
            <a:off x="838200" y="1825624"/>
            <a:ext cx="10515600" cy="4748911"/>
          </a:xfrm>
        </p:spPr>
        <p:txBody>
          <a:bodyPr>
            <a:normAutofit fontScale="70000" lnSpcReduction="20000"/>
          </a:bodyPr>
          <a:lstStyle/>
          <a:p>
            <a:pPr marL="0" indent="0" algn="l" fontAlgn="base">
              <a:buNone/>
            </a:pPr>
            <a:r>
              <a:rPr lang="en-US" sz="2600" b="1" i="0" dirty="0">
                <a:solidFill>
                  <a:srgbClr val="273239"/>
                </a:solidFill>
                <a:effectLst/>
                <a:highlight>
                  <a:srgbClr val="FFFFFF"/>
                </a:highlight>
                <a:latin typeface="Nunito" pitchFamily="2" charset="0"/>
              </a:rPr>
              <a:t>1.4. Create message</a:t>
            </a:r>
          </a:p>
          <a:p>
            <a:pPr marL="0" indent="0" algn="l" rtl="0" fontAlgn="base">
              <a:lnSpc>
                <a:spcPct val="150000"/>
              </a:lnSpc>
              <a:buNone/>
            </a:pPr>
            <a:r>
              <a:rPr lang="en-US" sz="2000" b="0" i="0" dirty="0">
                <a:solidFill>
                  <a:srgbClr val="273239"/>
                </a:solidFill>
                <a:effectLst/>
                <a:highlight>
                  <a:srgbClr val="FFFFFF"/>
                </a:highlight>
                <a:latin typeface="Nunito" pitchFamily="2" charset="0"/>
              </a:rPr>
              <a:t>We use a Create message to instantiate a new object in the sequence diagram. There are situations when a particular message call requires the creation of an object. It is represented with a dotted arrow and create word labelled on it to specify that it is the create Message symbol.</a:t>
            </a:r>
          </a:p>
          <a:p>
            <a:pPr marL="0" indent="0" algn="l" rtl="0" fontAlgn="base">
              <a:lnSpc>
                <a:spcPct val="150000"/>
              </a:lnSpc>
              <a:buNone/>
            </a:pPr>
            <a:endParaRPr lang="en-US" sz="1600" b="0" i="0" dirty="0">
              <a:solidFill>
                <a:srgbClr val="273239"/>
              </a:solidFill>
              <a:effectLst/>
              <a:highlight>
                <a:srgbClr val="FFFFFF"/>
              </a:highlight>
              <a:latin typeface="Nunito" pitchFamily="2" charset="0"/>
            </a:endParaRPr>
          </a:p>
          <a:p>
            <a:pPr marL="0" indent="0" algn="l" rtl="0" fontAlgn="base">
              <a:lnSpc>
                <a:spcPct val="150000"/>
              </a:lnSpc>
              <a:buNone/>
            </a:pPr>
            <a:endParaRPr lang="en-US" sz="1600" dirty="0">
              <a:solidFill>
                <a:srgbClr val="273239"/>
              </a:solidFill>
              <a:highlight>
                <a:srgbClr val="FFFFFF"/>
              </a:highlight>
              <a:latin typeface="Nunito" pitchFamily="2" charset="0"/>
            </a:endParaRPr>
          </a:p>
          <a:p>
            <a:pPr marL="0" indent="0" algn="l" rtl="0" fontAlgn="base">
              <a:lnSpc>
                <a:spcPct val="150000"/>
              </a:lnSpc>
              <a:buNone/>
            </a:pPr>
            <a:endParaRPr lang="en-US" sz="1600" b="0" i="0" dirty="0">
              <a:solidFill>
                <a:srgbClr val="273239"/>
              </a:solidFill>
              <a:effectLst/>
              <a:highlight>
                <a:srgbClr val="FFFFFF"/>
              </a:highlight>
              <a:latin typeface="Nunito" pitchFamily="2" charset="0"/>
            </a:endParaRPr>
          </a:p>
          <a:p>
            <a:pPr marL="0" indent="0" algn="l" rtl="0" fontAlgn="base">
              <a:lnSpc>
                <a:spcPct val="150000"/>
              </a:lnSpc>
              <a:buNone/>
            </a:pPr>
            <a:endParaRPr lang="en-US" sz="1600" dirty="0">
              <a:solidFill>
                <a:srgbClr val="273239"/>
              </a:solidFill>
              <a:highlight>
                <a:srgbClr val="FFFFFF"/>
              </a:highlight>
              <a:latin typeface="Nunito" pitchFamily="2" charset="0"/>
            </a:endParaRPr>
          </a:p>
          <a:p>
            <a:pPr marL="0" indent="0" algn="l" rtl="0" fontAlgn="base">
              <a:lnSpc>
                <a:spcPct val="150000"/>
              </a:lnSpc>
              <a:buNone/>
            </a:pPr>
            <a:endParaRPr lang="en-US" sz="1600" b="0" i="0" dirty="0">
              <a:solidFill>
                <a:srgbClr val="273239"/>
              </a:solidFill>
              <a:effectLst/>
              <a:highlight>
                <a:srgbClr val="FFFFFF"/>
              </a:highlight>
              <a:latin typeface="Nunito" pitchFamily="2" charset="0"/>
            </a:endParaRPr>
          </a:p>
          <a:p>
            <a:pPr marL="0" indent="0" algn="l" rtl="0" fontAlgn="base">
              <a:lnSpc>
                <a:spcPct val="150000"/>
              </a:lnSpc>
              <a:buNone/>
            </a:pPr>
            <a:endParaRPr lang="en-US" sz="1600" dirty="0">
              <a:solidFill>
                <a:srgbClr val="273239"/>
              </a:solidFill>
              <a:highlight>
                <a:srgbClr val="FFFFFF"/>
              </a:highlight>
              <a:latin typeface="Nunito" pitchFamily="2" charset="0"/>
            </a:endParaRPr>
          </a:p>
          <a:p>
            <a:pPr marL="0" indent="0" algn="l" rtl="0" fontAlgn="base">
              <a:lnSpc>
                <a:spcPct val="150000"/>
              </a:lnSpc>
              <a:buNone/>
            </a:pPr>
            <a:endParaRPr lang="en-US" sz="1600" b="0" i="0" dirty="0">
              <a:solidFill>
                <a:srgbClr val="273239"/>
              </a:solidFill>
              <a:effectLst/>
              <a:highlight>
                <a:srgbClr val="FFFFFF"/>
              </a:highlight>
              <a:latin typeface="Nunito" pitchFamily="2" charset="0"/>
            </a:endParaRPr>
          </a:p>
          <a:p>
            <a:pPr marL="0" indent="0" algn="l" rtl="0" fontAlgn="base">
              <a:lnSpc>
                <a:spcPct val="150000"/>
              </a:lnSpc>
              <a:buNone/>
            </a:pPr>
            <a:endParaRPr lang="en-US" sz="1600" b="0" i="0" dirty="0">
              <a:solidFill>
                <a:srgbClr val="273239"/>
              </a:solidFill>
              <a:effectLst/>
              <a:highlight>
                <a:srgbClr val="FFFFFF"/>
              </a:highlight>
              <a:latin typeface="Nunito" pitchFamily="2" charset="0"/>
            </a:endParaRPr>
          </a:p>
          <a:p>
            <a:pPr marL="0" indent="0" algn="l" rtl="0" fontAlgn="base">
              <a:lnSpc>
                <a:spcPct val="150000"/>
              </a:lnSpc>
              <a:buNone/>
            </a:pPr>
            <a:endParaRPr lang="en-US" sz="1600" b="0" i="0" dirty="0">
              <a:solidFill>
                <a:srgbClr val="273239"/>
              </a:solidFill>
              <a:effectLst/>
              <a:highlight>
                <a:srgbClr val="FFFFFF"/>
              </a:highlight>
              <a:latin typeface="Nunito" pitchFamily="2" charset="0"/>
            </a:endParaRPr>
          </a:p>
          <a:p>
            <a:pPr marL="0" indent="0" algn="ctr" fontAlgn="base">
              <a:lnSpc>
                <a:spcPct val="150000"/>
              </a:lnSpc>
              <a:buNone/>
            </a:pPr>
            <a:r>
              <a:rPr lang="en-US" sz="1300" b="1" i="0" dirty="0">
                <a:solidFill>
                  <a:srgbClr val="273239"/>
                </a:solidFill>
                <a:effectLst/>
                <a:highlight>
                  <a:srgbClr val="FFFFFF"/>
                </a:highlight>
                <a:latin typeface="Nunito" pitchFamily="2" charset="0"/>
              </a:rPr>
              <a:t>For example: </a:t>
            </a:r>
            <a:r>
              <a:rPr lang="en-US" sz="1300" i="0" dirty="0">
                <a:solidFill>
                  <a:srgbClr val="273239"/>
                </a:solidFill>
                <a:effectLst/>
                <a:highlight>
                  <a:srgbClr val="FFFFFF"/>
                </a:highlight>
                <a:latin typeface="Nunito" pitchFamily="2" charset="0"/>
              </a:rPr>
              <a:t>The creation of a new order on a e-commerce website would require a new object of Order class to be created.</a:t>
            </a:r>
          </a:p>
          <a:p>
            <a:pPr marL="0" indent="0" algn="l" rtl="0" fontAlgn="base">
              <a:lnSpc>
                <a:spcPct val="150000"/>
              </a:lnSpc>
              <a:buNone/>
            </a:pPr>
            <a:endParaRPr lang="en-US" sz="1600" b="0" i="0" dirty="0">
              <a:solidFill>
                <a:srgbClr val="273239"/>
              </a:solidFill>
              <a:effectLst/>
              <a:highlight>
                <a:srgbClr val="FFFFFF"/>
              </a:highlight>
              <a:latin typeface="Nunito" pitchFamily="2" charset="0"/>
            </a:endParaRPr>
          </a:p>
          <a:p>
            <a:pPr marL="0" indent="0" algn="l" rtl="0" fontAlgn="base">
              <a:buNone/>
            </a:pPr>
            <a:endParaRPr lang="en-US" sz="1800" b="1" i="0" dirty="0">
              <a:solidFill>
                <a:srgbClr val="273239"/>
              </a:solidFill>
              <a:effectLst/>
              <a:highlight>
                <a:srgbClr val="FFFFFF"/>
              </a:highlight>
              <a:latin typeface="Nunito" pitchFamily="2" charset="0"/>
            </a:endParaRPr>
          </a:p>
          <a:p>
            <a:pPr marL="0" indent="0" algn="l" rtl="0" fontAlgn="base">
              <a:buNone/>
            </a:pPr>
            <a:endParaRPr lang="en-US" sz="1800" b="0" i="0" dirty="0">
              <a:solidFill>
                <a:srgbClr val="273239"/>
              </a:solidFill>
              <a:effectLst/>
              <a:highlight>
                <a:srgbClr val="FFFFFF"/>
              </a:highlight>
              <a:latin typeface="Nunito" pitchFamily="2" charset="0"/>
            </a:endParaRPr>
          </a:p>
          <a:p>
            <a:endParaRPr lang="en-US" sz="1800" dirty="0"/>
          </a:p>
        </p:txBody>
      </p:sp>
      <p:pic>
        <p:nvPicPr>
          <p:cNvPr id="6147" name="Picture 3" descr="Create-Message">
            <a:extLst>
              <a:ext uri="{FF2B5EF4-FFF2-40B4-BE49-F238E27FC236}">
                <a16:creationId xmlns:a16="http://schemas.microsoft.com/office/drawing/2014/main" id="{C2D24925-D8E9-E746-996E-F6DA8D38F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596" y="3360833"/>
            <a:ext cx="5268468" cy="263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697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BE86-84CD-FADA-B0C2-10999F0B8E7B}"/>
              </a:ext>
            </a:extLst>
          </p:cNvPr>
          <p:cNvSpPr>
            <a:spLocks noGrp="1"/>
          </p:cNvSpPr>
          <p:nvPr>
            <p:ph type="title"/>
          </p:nvPr>
        </p:nvSpPr>
        <p:spPr/>
        <p:txBody>
          <a:bodyPr/>
          <a:lstStyle/>
          <a:p>
            <a:r>
              <a:rPr lang="en-US" dirty="0"/>
              <a:t>Sequence Diagram: Delete Message</a:t>
            </a:r>
          </a:p>
        </p:txBody>
      </p:sp>
      <p:sp>
        <p:nvSpPr>
          <p:cNvPr id="3" name="Content Placeholder 2">
            <a:extLst>
              <a:ext uri="{FF2B5EF4-FFF2-40B4-BE49-F238E27FC236}">
                <a16:creationId xmlns:a16="http://schemas.microsoft.com/office/drawing/2014/main" id="{335CF42B-5BE1-77E4-DFB9-5CE1AA464031}"/>
              </a:ext>
            </a:extLst>
          </p:cNvPr>
          <p:cNvSpPr>
            <a:spLocks noGrp="1"/>
          </p:cNvSpPr>
          <p:nvPr>
            <p:ph idx="1"/>
          </p:nvPr>
        </p:nvSpPr>
        <p:spPr/>
        <p:txBody>
          <a:bodyPr>
            <a:normAutofit fontScale="92500" lnSpcReduction="20000"/>
          </a:bodyPr>
          <a:lstStyle/>
          <a:p>
            <a:pPr marL="0" indent="0" algn="l" fontAlgn="base">
              <a:buNone/>
            </a:pPr>
            <a:r>
              <a:rPr lang="en-US" sz="1800" b="1" i="0" dirty="0">
                <a:solidFill>
                  <a:srgbClr val="273239"/>
                </a:solidFill>
                <a:effectLst/>
                <a:highlight>
                  <a:srgbClr val="FFFFFF"/>
                </a:highlight>
                <a:latin typeface="Nunito" pitchFamily="2" charset="0"/>
              </a:rPr>
              <a:t>1.5. Delete Message</a:t>
            </a:r>
          </a:p>
          <a:p>
            <a:pPr marL="0" indent="0" algn="l" rtl="0" fontAlgn="base">
              <a:lnSpc>
                <a:spcPct val="160000"/>
              </a:lnSpc>
              <a:buNone/>
            </a:pPr>
            <a:r>
              <a:rPr lang="en-US" sz="1600" b="0" i="0" dirty="0">
                <a:solidFill>
                  <a:srgbClr val="273239"/>
                </a:solidFill>
                <a:effectLst/>
                <a:highlight>
                  <a:srgbClr val="FFFFFF"/>
                </a:highlight>
                <a:latin typeface="Nunito" pitchFamily="2" charset="0"/>
              </a:rPr>
              <a:t>We use a Delete Message to delete an object. When an object is deallocated memory or is destroyed within the system we use the Delete Message symbol. It destroys the occurrence of the object in the system. It is represented by an arrow terminating with a </a:t>
            </a:r>
            <a:r>
              <a:rPr lang="en-US" sz="1600" b="1" i="0" dirty="0">
                <a:solidFill>
                  <a:srgbClr val="FF0000"/>
                </a:solidFill>
                <a:effectLst/>
                <a:highlight>
                  <a:srgbClr val="FFFFFF"/>
                </a:highlight>
                <a:latin typeface="Nunito" pitchFamily="2" charset="0"/>
              </a:rPr>
              <a:t>x</a:t>
            </a:r>
            <a:r>
              <a:rPr lang="en-US" sz="1600" b="0" i="0" dirty="0">
                <a:solidFill>
                  <a:srgbClr val="273239"/>
                </a:solidFill>
                <a:effectLst/>
                <a:highlight>
                  <a:srgbClr val="FFFFFF"/>
                </a:highlight>
                <a:latin typeface="Nunito" pitchFamily="2" charset="0"/>
              </a:rPr>
              <a:t>.</a:t>
            </a:r>
          </a:p>
          <a:p>
            <a:pPr marL="0" indent="0" algn="l" rtl="0" fontAlgn="base">
              <a:buNone/>
            </a:pPr>
            <a:endParaRPr lang="en-US" sz="1600" dirty="0">
              <a:solidFill>
                <a:srgbClr val="273239"/>
              </a:solidFill>
              <a:highlight>
                <a:srgbClr val="FFFFFF"/>
              </a:highlight>
              <a:latin typeface="Nunito" pitchFamily="2" charset="0"/>
            </a:endParaRPr>
          </a:p>
          <a:p>
            <a:pPr marL="0" indent="0" algn="l" rtl="0" fontAlgn="base">
              <a:buNone/>
            </a:pPr>
            <a:endParaRPr lang="en-US" sz="1600" b="0" i="0" dirty="0">
              <a:solidFill>
                <a:srgbClr val="273239"/>
              </a:solidFill>
              <a:effectLst/>
              <a:highlight>
                <a:srgbClr val="FFFFFF"/>
              </a:highlight>
              <a:latin typeface="Nunito" pitchFamily="2" charset="0"/>
            </a:endParaRPr>
          </a:p>
          <a:p>
            <a:pPr marL="0" indent="0" algn="l" rtl="0" fontAlgn="base">
              <a:buNone/>
            </a:pPr>
            <a:endParaRPr lang="en-US" sz="1600" dirty="0">
              <a:solidFill>
                <a:srgbClr val="273239"/>
              </a:solidFill>
              <a:highlight>
                <a:srgbClr val="FFFFFF"/>
              </a:highlight>
              <a:latin typeface="Nunito" pitchFamily="2" charset="0"/>
            </a:endParaRPr>
          </a:p>
          <a:p>
            <a:pPr marL="0" indent="0" algn="l" rtl="0" fontAlgn="base">
              <a:buNone/>
            </a:pPr>
            <a:endParaRPr lang="en-US" sz="1600" b="0" i="0" dirty="0">
              <a:solidFill>
                <a:srgbClr val="273239"/>
              </a:solidFill>
              <a:effectLst/>
              <a:highlight>
                <a:srgbClr val="FFFFFF"/>
              </a:highlight>
              <a:latin typeface="Nunito" pitchFamily="2" charset="0"/>
            </a:endParaRPr>
          </a:p>
          <a:p>
            <a:pPr marL="0" indent="0" algn="l" rtl="0" fontAlgn="base">
              <a:buNone/>
            </a:pPr>
            <a:endParaRPr lang="en-US" sz="1600" dirty="0">
              <a:solidFill>
                <a:srgbClr val="273239"/>
              </a:solidFill>
              <a:highlight>
                <a:srgbClr val="FFFFFF"/>
              </a:highlight>
              <a:latin typeface="Nunito" pitchFamily="2" charset="0"/>
            </a:endParaRPr>
          </a:p>
          <a:p>
            <a:pPr marL="0" indent="0" algn="l" rtl="0" fontAlgn="base">
              <a:buNone/>
            </a:pPr>
            <a:endParaRPr lang="en-US" sz="1600" b="0" i="0" dirty="0">
              <a:solidFill>
                <a:srgbClr val="273239"/>
              </a:solidFill>
              <a:effectLst/>
              <a:highlight>
                <a:srgbClr val="FFFFFF"/>
              </a:highlight>
              <a:latin typeface="Nunito" pitchFamily="2" charset="0"/>
            </a:endParaRPr>
          </a:p>
          <a:p>
            <a:pPr marL="0" indent="0" algn="l" rtl="0" fontAlgn="base">
              <a:buNone/>
            </a:pPr>
            <a:endParaRPr lang="en-US" sz="1600" dirty="0">
              <a:solidFill>
                <a:srgbClr val="273239"/>
              </a:solidFill>
              <a:highlight>
                <a:srgbClr val="FFFFFF"/>
              </a:highlight>
              <a:latin typeface="Nunito" pitchFamily="2" charset="0"/>
            </a:endParaRPr>
          </a:p>
          <a:p>
            <a:pPr marL="0" indent="0" algn="l" rtl="0" fontAlgn="base">
              <a:buNone/>
            </a:pPr>
            <a:endParaRPr lang="en-US" sz="1600" b="0" i="0" dirty="0">
              <a:solidFill>
                <a:srgbClr val="273239"/>
              </a:solidFill>
              <a:effectLst/>
              <a:highlight>
                <a:srgbClr val="FFFFFF"/>
              </a:highlight>
              <a:latin typeface="Nunito" pitchFamily="2" charset="0"/>
            </a:endParaRPr>
          </a:p>
          <a:p>
            <a:pPr marL="0" indent="0" algn="l" rtl="0" fontAlgn="base">
              <a:buNone/>
            </a:pPr>
            <a:endParaRPr lang="en-US" sz="1600" dirty="0">
              <a:solidFill>
                <a:srgbClr val="273239"/>
              </a:solidFill>
              <a:highlight>
                <a:srgbClr val="FFFFFF"/>
              </a:highlight>
              <a:latin typeface="Nunito" pitchFamily="2" charset="0"/>
            </a:endParaRPr>
          </a:p>
          <a:p>
            <a:pPr marL="0" indent="0" algn="ctr" fontAlgn="base">
              <a:buNone/>
            </a:pPr>
            <a:r>
              <a:rPr lang="en-US" sz="1100" b="1" dirty="0">
                <a:solidFill>
                  <a:srgbClr val="273239"/>
                </a:solidFill>
                <a:highlight>
                  <a:srgbClr val="FFFFFF"/>
                </a:highlight>
                <a:latin typeface="Nunito" pitchFamily="2" charset="0"/>
              </a:rPr>
              <a:t>For example: </a:t>
            </a:r>
            <a:r>
              <a:rPr lang="en-US" sz="1100" dirty="0">
                <a:solidFill>
                  <a:srgbClr val="273239"/>
                </a:solidFill>
                <a:highlight>
                  <a:srgbClr val="FFFFFF"/>
                </a:highlight>
                <a:latin typeface="Nunito" pitchFamily="2" charset="0"/>
              </a:rPr>
              <a:t>In the scenario below when the order is received by the user, the object of order class can be destroyed.</a:t>
            </a:r>
          </a:p>
          <a:p>
            <a:pPr marL="0" indent="0" algn="l" rtl="0" fontAlgn="base">
              <a:buNone/>
            </a:pPr>
            <a:endParaRPr lang="en-US" sz="1600" b="0" i="0" dirty="0">
              <a:solidFill>
                <a:srgbClr val="273239"/>
              </a:solidFill>
              <a:effectLst/>
              <a:highlight>
                <a:srgbClr val="FFFFFF"/>
              </a:highlight>
              <a:latin typeface="Nunito" pitchFamily="2" charset="0"/>
            </a:endParaRPr>
          </a:p>
          <a:p>
            <a:pPr marL="0" indent="0" algn="l" rtl="0" fontAlgn="base">
              <a:buNone/>
            </a:pPr>
            <a:endParaRPr lang="en-US" dirty="0">
              <a:solidFill>
                <a:srgbClr val="273239"/>
              </a:solidFill>
              <a:highlight>
                <a:srgbClr val="FFFFFF"/>
              </a:highlight>
              <a:latin typeface="Nunito" pitchFamily="2" charset="0"/>
            </a:endParaRPr>
          </a:p>
          <a:p>
            <a:pPr marL="0" indent="0" algn="l" rtl="0" fontAlgn="base">
              <a:buNone/>
            </a:pPr>
            <a:endParaRPr lang="en-US" b="0" i="0" dirty="0">
              <a:solidFill>
                <a:srgbClr val="273239"/>
              </a:solidFill>
              <a:effectLst/>
              <a:highlight>
                <a:srgbClr val="FFFFFF"/>
              </a:highlight>
              <a:latin typeface="Nunito" pitchFamily="2" charset="0"/>
            </a:endParaRPr>
          </a:p>
          <a:p>
            <a:pPr marL="0" indent="0" algn="l" rtl="0" fontAlgn="base">
              <a:buNone/>
            </a:pPr>
            <a:endParaRPr lang="en-US" b="0" i="0" dirty="0">
              <a:solidFill>
                <a:srgbClr val="273239"/>
              </a:solidFill>
              <a:effectLst/>
              <a:highlight>
                <a:srgbClr val="FFFFFF"/>
              </a:highlight>
              <a:latin typeface="Nunito" pitchFamily="2" charset="0"/>
            </a:endParaRPr>
          </a:p>
          <a:p>
            <a:endParaRPr lang="en-US" dirty="0"/>
          </a:p>
        </p:txBody>
      </p:sp>
      <p:pic>
        <p:nvPicPr>
          <p:cNvPr id="6" name="Picture 5">
            <a:extLst>
              <a:ext uri="{FF2B5EF4-FFF2-40B4-BE49-F238E27FC236}">
                <a16:creationId xmlns:a16="http://schemas.microsoft.com/office/drawing/2014/main" id="{30474B87-1445-526B-1132-4C0321BE1172}"/>
              </a:ext>
            </a:extLst>
          </p:cNvPr>
          <p:cNvPicPr>
            <a:picLocks noChangeAspect="1"/>
          </p:cNvPicPr>
          <p:nvPr/>
        </p:nvPicPr>
        <p:blipFill>
          <a:blip r:embed="rId2"/>
          <a:stretch>
            <a:fillRect/>
          </a:stretch>
        </p:blipFill>
        <p:spPr>
          <a:xfrm>
            <a:off x="3253740" y="3199829"/>
            <a:ext cx="4765548" cy="2382774"/>
          </a:xfrm>
          <a:prstGeom prst="rect">
            <a:avLst/>
          </a:prstGeom>
        </p:spPr>
      </p:pic>
    </p:spTree>
    <p:extLst>
      <p:ext uri="{BB962C8B-B14F-4D97-AF65-F5344CB8AC3E}">
        <p14:creationId xmlns:p14="http://schemas.microsoft.com/office/powerpoint/2010/main" val="149735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AA4D-C5B9-0807-3D09-AB6B7D80AC67}"/>
              </a:ext>
            </a:extLst>
          </p:cNvPr>
          <p:cNvSpPr>
            <a:spLocks noGrp="1"/>
          </p:cNvSpPr>
          <p:nvPr>
            <p:ph type="title"/>
          </p:nvPr>
        </p:nvSpPr>
        <p:spPr/>
        <p:txBody>
          <a:bodyPr/>
          <a:lstStyle/>
          <a:p>
            <a:r>
              <a:rPr lang="en-US" dirty="0"/>
              <a:t>Sequence Diagram: Self Message</a:t>
            </a:r>
          </a:p>
        </p:txBody>
      </p:sp>
      <p:sp>
        <p:nvSpPr>
          <p:cNvPr id="3" name="Content Placeholder 2">
            <a:extLst>
              <a:ext uri="{FF2B5EF4-FFF2-40B4-BE49-F238E27FC236}">
                <a16:creationId xmlns:a16="http://schemas.microsoft.com/office/drawing/2014/main" id="{14A1A525-290A-9FC2-60EC-8BD3109BACF3}"/>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US" sz="2000" b="1" i="0" dirty="0">
                <a:solidFill>
                  <a:srgbClr val="273239"/>
                </a:solidFill>
                <a:effectLst/>
                <a:highlight>
                  <a:srgbClr val="FFFFFF"/>
                </a:highlight>
                <a:latin typeface="Nunito" pitchFamily="2" charset="0"/>
              </a:rPr>
              <a:t>1.6. Self Message</a:t>
            </a:r>
          </a:p>
          <a:p>
            <a:pPr marL="0" indent="0">
              <a:lnSpc>
                <a:spcPct val="170000"/>
              </a:lnSpc>
              <a:buNone/>
            </a:pPr>
            <a:r>
              <a:rPr lang="en-US" sz="2000" b="0" i="0" dirty="0">
                <a:solidFill>
                  <a:srgbClr val="273239"/>
                </a:solidFill>
                <a:effectLst/>
                <a:highlight>
                  <a:srgbClr val="FFFFFF"/>
                </a:highlight>
                <a:latin typeface="Nunito" pitchFamily="2" charset="0"/>
              </a:rPr>
              <a:t>Certain scenarios might arise where the object needs to send a message to itself. Such messages are called Self Messages and are represented with a </a:t>
            </a:r>
            <a:r>
              <a:rPr lang="en-US" sz="2000" b="1" i="0" dirty="0">
                <a:solidFill>
                  <a:srgbClr val="273239"/>
                </a:solidFill>
                <a:effectLst/>
                <a:highlight>
                  <a:srgbClr val="FFFFFF"/>
                </a:highlight>
                <a:latin typeface="Nunito" pitchFamily="2" charset="0"/>
              </a:rPr>
              <a:t>U shaped arrow</a:t>
            </a:r>
            <a:r>
              <a:rPr lang="en-US" sz="2000" b="0" i="0" dirty="0">
                <a:solidFill>
                  <a:srgbClr val="273239"/>
                </a:solidFill>
                <a:effectLst/>
                <a:highlight>
                  <a:srgbClr val="FFFFFF"/>
                </a:highlight>
                <a:latin typeface="Nunito" pitchFamily="2" charset="0"/>
              </a:rPr>
              <a:t>.</a:t>
            </a:r>
          </a:p>
          <a:p>
            <a:pPr marL="0" indent="0">
              <a:lnSpc>
                <a:spcPct val="170000"/>
              </a:lnSpc>
              <a:buNone/>
            </a:pPr>
            <a:endParaRPr lang="en-US" sz="2000" b="0" i="0" dirty="0">
              <a:solidFill>
                <a:srgbClr val="273239"/>
              </a:solidFill>
              <a:effectLst/>
              <a:highlight>
                <a:srgbClr val="FFFFFF"/>
              </a:highlight>
              <a:latin typeface="Nunito" pitchFamily="2" charset="0"/>
            </a:endParaRPr>
          </a:p>
          <a:p>
            <a:pPr marL="0" indent="0">
              <a:lnSpc>
                <a:spcPct val="170000"/>
              </a:lnSpc>
              <a:buNone/>
            </a:pPr>
            <a:endParaRPr lang="en-US" sz="2000" b="0" i="0" dirty="0">
              <a:solidFill>
                <a:srgbClr val="273239"/>
              </a:solidFill>
              <a:effectLst/>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b="0" i="0" dirty="0">
              <a:solidFill>
                <a:srgbClr val="273239"/>
              </a:solidFill>
              <a:effectLst/>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b="0" i="0" dirty="0">
              <a:solidFill>
                <a:srgbClr val="273239"/>
              </a:solidFill>
              <a:effectLst/>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b="0" i="0" dirty="0">
              <a:solidFill>
                <a:srgbClr val="273239"/>
              </a:solidFill>
              <a:effectLst/>
              <a:highlight>
                <a:srgbClr val="FFFFFF"/>
              </a:highlight>
              <a:latin typeface="Nunito" pitchFamily="2" charset="0"/>
            </a:endParaRPr>
          </a:p>
          <a:p>
            <a:pPr marL="0" indent="0">
              <a:lnSpc>
                <a:spcPct val="100000"/>
              </a:lnSpc>
              <a:buNone/>
            </a:pPr>
            <a:r>
              <a:rPr lang="en-US" sz="1200" b="1" i="1" dirty="0">
                <a:solidFill>
                  <a:schemeClr val="bg2">
                    <a:lumMod val="25000"/>
                  </a:schemeClr>
                </a:solidFill>
                <a:effectLst/>
                <a:highlight>
                  <a:srgbClr val="FFFFFF"/>
                </a:highlight>
                <a:latin typeface="Nunito" pitchFamily="2" charset="0"/>
              </a:rPr>
              <a:t>For example: </a:t>
            </a:r>
            <a:r>
              <a:rPr lang="en-US" sz="1200" b="0" i="1" dirty="0">
                <a:solidFill>
                  <a:schemeClr val="bg2">
                    <a:lumMod val="25000"/>
                  </a:schemeClr>
                </a:solidFill>
                <a:effectLst/>
                <a:highlight>
                  <a:srgbClr val="FFFFFF"/>
                </a:highlight>
                <a:latin typeface="Nunito" pitchFamily="2" charset="0"/>
              </a:rPr>
              <a:t>Consider a scenario where the device wants to access its webcam. </a:t>
            </a:r>
          </a:p>
          <a:p>
            <a:pPr marL="0" indent="0">
              <a:lnSpc>
                <a:spcPct val="100000"/>
              </a:lnSpc>
              <a:buNone/>
            </a:pPr>
            <a:r>
              <a:rPr lang="en-US" sz="1200" b="0" i="1" dirty="0">
                <a:solidFill>
                  <a:schemeClr val="bg2">
                    <a:lumMod val="25000"/>
                  </a:schemeClr>
                </a:solidFill>
                <a:effectLst/>
                <a:highlight>
                  <a:srgbClr val="FFFFFF"/>
                </a:highlight>
                <a:latin typeface="Nunito" pitchFamily="2" charset="0"/>
              </a:rPr>
              <a:t>Such a scenario is represented using a self message.</a:t>
            </a:r>
          </a:p>
          <a:p>
            <a:pPr marL="0" indent="0">
              <a:buNone/>
            </a:pPr>
            <a:endParaRPr lang="en-US" sz="2000" b="0" i="0" dirty="0">
              <a:solidFill>
                <a:srgbClr val="273239"/>
              </a:solidFill>
              <a:effectLst/>
              <a:highlight>
                <a:srgbClr val="FFFFFF"/>
              </a:highlight>
              <a:latin typeface="Nunito" pitchFamily="2" charset="0"/>
            </a:endParaRPr>
          </a:p>
          <a:p>
            <a:pPr marL="0" indent="0">
              <a:buNone/>
            </a:pPr>
            <a:endParaRPr lang="en-US" sz="2000" b="0" i="0" dirty="0">
              <a:solidFill>
                <a:srgbClr val="273239"/>
              </a:solidFill>
              <a:effectLst/>
              <a:highlight>
                <a:srgbClr val="FFFFFF"/>
              </a:highlight>
              <a:latin typeface="Nunito" pitchFamily="2" charset="0"/>
            </a:endParaRPr>
          </a:p>
          <a:p>
            <a:pPr marL="0" indent="0">
              <a:buNone/>
            </a:pPr>
            <a:endParaRPr lang="en-US" sz="2000" dirty="0"/>
          </a:p>
        </p:txBody>
      </p:sp>
      <p:pic>
        <p:nvPicPr>
          <p:cNvPr id="4" name="Picture 3">
            <a:extLst>
              <a:ext uri="{FF2B5EF4-FFF2-40B4-BE49-F238E27FC236}">
                <a16:creationId xmlns:a16="http://schemas.microsoft.com/office/drawing/2014/main" id="{F64F01ED-7988-C6DD-C6E2-53CC786F673E}"/>
              </a:ext>
            </a:extLst>
          </p:cNvPr>
          <p:cNvPicPr>
            <a:picLocks noChangeAspect="1"/>
          </p:cNvPicPr>
          <p:nvPr/>
        </p:nvPicPr>
        <p:blipFill>
          <a:blip r:embed="rId2"/>
          <a:stretch>
            <a:fillRect/>
          </a:stretch>
        </p:blipFill>
        <p:spPr>
          <a:xfrm>
            <a:off x="838200" y="3538728"/>
            <a:ext cx="4360862" cy="2180431"/>
          </a:xfrm>
          <a:prstGeom prst="rect">
            <a:avLst/>
          </a:prstGeom>
        </p:spPr>
      </p:pic>
      <p:pic>
        <p:nvPicPr>
          <p:cNvPr id="5" name="Picture 4">
            <a:extLst>
              <a:ext uri="{FF2B5EF4-FFF2-40B4-BE49-F238E27FC236}">
                <a16:creationId xmlns:a16="http://schemas.microsoft.com/office/drawing/2014/main" id="{30B75117-77E9-E3B0-4D69-2048D909A4B5}"/>
              </a:ext>
            </a:extLst>
          </p:cNvPr>
          <p:cNvPicPr>
            <a:picLocks noChangeAspect="1"/>
          </p:cNvPicPr>
          <p:nvPr/>
        </p:nvPicPr>
        <p:blipFill>
          <a:blip r:embed="rId3"/>
          <a:stretch>
            <a:fillRect/>
          </a:stretch>
        </p:blipFill>
        <p:spPr>
          <a:xfrm>
            <a:off x="5620100" y="3190843"/>
            <a:ext cx="5056632" cy="2528316"/>
          </a:xfrm>
          <a:prstGeom prst="rect">
            <a:avLst/>
          </a:prstGeom>
        </p:spPr>
      </p:pic>
    </p:spTree>
    <p:extLst>
      <p:ext uri="{BB962C8B-B14F-4D97-AF65-F5344CB8AC3E}">
        <p14:creationId xmlns:p14="http://schemas.microsoft.com/office/powerpoint/2010/main" val="2305621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FA4F-5CA9-B7C8-0E2E-621F656EFDB2}"/>
              </a:ext>
            </a:extLst>
          </p:cNvPr>
          <p:cNvSpPr>
            <a:spLocks noGrp="1"/>
          </p:cNvSpPr>
          <p:nvPr>
            <p:ph type="title"/>
          </p:nvPr>
        </p:nvSpPr>
        <p:spPr/>
        <p:txBody>
          <a:bodyPr/>
          <a:lstStyle/>
          <a:p>
            <a:r>
              <a:rPr lang="en-US" dirty="0"/>
              <a:t>Sequence Diagram: Reply Message</a:t>
            </a:r>
          </a:p>
        </p:txBody>
      </p:sp>
      <p:sp>
        <p:nvSpPr>
          <p:cNvPr id="3" name="Content Placeholder 2">
            <a:extLst>
              <a:ext uri="{FF2B5EF4-FFF2-40B4-BE49-F238E27FC236}">
                <a16:creationId xmlns:a16="http://schemas.microsoft.com/office/drawing/2014/main" id="{3C75741F-CBE6-9816-4969-BCDACB816E02}"/>
              </a:ext>
            </a:extLst>
          </p:cNvPr>
          <p:cNvSpPr>
            <a:spLocks noGrp="1"/>
          </p:cNvSpPr>
          <p:nvPr>
            <p:ph idx="1"/>
          </p:nvPr>
        </p:nvSpPr>
        <p:spPr>
          <a:xfrm>
            <a:off x="838200" y="1825624"/>
            <a:ext cx="10515600" cy="4520311"/>
          </a:xfrm>
        </p:spPr>
        <p:txBody>
          <a:bodyPr>
            <a:normAutofit fontScale="85000" lnSpcReduction="20000"/>
          </a:bodyPr>
          <a:lstStyle/>
          <a:p>
            <a:pPr marL="0" indent="0">
              <a:buNone/>
            </a:pPr>
            <a:r>
              <a:rPr lang="en-US" sz="1900" b="1" i="0" dirty="0">
                <a:solidFill>
                  <a:srgbClr val="273239"/>
                </a:solidFill>
                <a:effectLst/>
                <a:highlight>
                  <a:srgbClr val="FFFFFF"/>
                </a:highlight>
                <a:latin typeface="Nunito" pitchFamily="2" charset="0"/>
              </a:rPr>
              <a:t>1.7. Reply Message</a:t>
            </a:r>
          </a:p>
          <a:p>
            <a:pPr marL="0" indent="0">
              <a:lnSpc>
                <a:spcPct val="160000"/>
              </a:lnSpc>
              <a:buNone/>
            </a:pPr>
            <a:r>
              <a:rPr lang="en-US" sz="1900" b="0" i="0" dirty="0">
                <a:solidFill>
                  <a:srgbClr val="273239"/>
                </a:solidFill>
                <a:effectLst/>
                <a:highlight>
                  <a:srgbClr val="FFFFFF"/>
                </a:highlight>
                <a:latin typeface="Nunito" pitchFamily="2" charset="0"/>
              </a:rPr>
              <a:t>Reply messages are used to show the message being sent from the receiver to the sender. We represent a return/reply message using an </a:t>
            </a:r>
            <a:r>
              <a:rPr lang="en-US" sz="1900" b="1" i="0" dirty="0">
                <a:solidFill>
                  <a:srgbClr val="273239"/>
                </a:solidFill>
                <a:effectLst/>
                <a:highlight>
                  <a:srgbClr val="FFFFFF"/>
                </a:highlight>
                <a:latin typeface="Nunito" pitchFamily="2" charset="0"/>
              </a:rPr>
              <a:t>open arrow head with a dotted line</a:t>
            </a:r>
            <a:r>
              <a:rPr lang="en-US" sz="1900" b="0" i="0" dirty="0">
                <a:solidFill>
                  <a:srgbClr val="273239"/>
                </a:solidFill>
                <a:effectLst/>
                <a:highlight>
                  <a:srgbClr val="FFFFFF"/>
                </a:highlight>
                <a:latin typeface="Nunito" pitchFamily="2" charset="0"/>
              </a:rPr>
              <a:t>. The interaction moves forward only when a reply message is sent by the receiver.</a:t>
            </a:r>
          </a:p>
          <a:p>
            <a:pPr marL="0" indent="0">
              <a:buNone/>
            </a:pPr>
            <a:endParaRPr lang="en-US" sz="1600" b="0" i="0" dirty="0">
              <a:solidFill>
                <a:srgbClr val="273239"/>
              </a:solidFill>
              <a:effectLst/>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b="0" i="0" dirty="0">
              <a:solidFill>
                <a:srgbClr val="273239"/>
              </a:solidFill>
              <a:effectLst/>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b="0" i="0" dirty="0">
              <a:solidFill>
                <a:srgbClr val="273239"/>
              </a:solidFill>
              <a:effectLst/>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b="0" i="0" dirty="0">
              <a:solidFill>
                <a:srgbClr val="273239"/>
              </a:solidFill>
              <a:effectLst/>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b="0" i="0" dirty="0">
              <a:solidFill>
                <a:srgbClr val="273239"/>
              </a:solidFill>
              <a:effectLst/>
              <a:highlight>
                <a:srgbClr val="FFFFFF"/>
              </a:highlight>
              <a:latin typeface="Nunito" pitchFamily="2" charset="0"/>
            </a:endParaRPr>
          </a:p>
          <a:p>
            <a:pPr marL="0" indent="0">
              <a:buNone/>
            </a:pPr>
            <a:r>
              <a:rPr lang="en-US" sz="1000" b="1" dirty="0">
                <a:solidFill>
                  <a:srgbClr val="273239"/>
                </a:solidFill>
                <a:highlight>
                  <a:srgbClr val="FFFFFF"/>
                </a:highlight>
                <a:latin typeface="Nunito" pitchFamily="2" charset="0"/>
              </a:rPr>
              <a:t>For example: </a:t>
            </a:r>
            <a:r>
              <a:rPr lang="en-US" sz="1000" dirty="0">
                <a:solidFill>
                  <a:srgbClr val="273239"/>
                </a:solidFill>
                <a:highlight>
                  <a:srgbClr val="FFFFFF"/>
                </a:highlight>
                <a:latin typeface="Nunito" pitchFamily="2" charset="0"/>
              </a:rPr>
              <a:t>Consider the scenario where the device requests a photo from the user. </a:t>
            </a:r>
          </a:p>
          <a:p>
            <a:pPr marL="0" indent="0">
              <a:buNone/>
            </a:pPr>
            <a:r>
              <a:rPr lang="en-US" sz="1000" dirty="0">
                <a:solidFill>
                  <a:srgbClr val="273239"/>
                </a:solidFill>
                <a:highlight>
                  <a:srgbClr val="FFFFFF"/>
                </a:highlight>
                <a:latin typeface="Nunito" pitchFamily="2" charset="0"/>
              </a:rPr>
              <a:t>Here the message which shows the photo being sent is a reply message.</a:t>
            </a:r>
          </a:p>
          <a:p>
            <a:pPr marL="0" indent="0">
              <a:buNone/>
            </a:pPr>
            <a:endParaRPr lang="en-US" sz="1800" dirty="0">
              <a:solidFill>
                <a:srgbClr val="273239"/>
              </a:solidFill>
              <a:highlight>
                <a:srgbClr val="FFFFFF"/>
              </a:highlight>
              <a:latin typeface="Nunito" pitchFamily="2" charset="0"/>
            </a:endParaRPr>
          </a:p>
          <a:p>
            <a:pPr marL="0" indent="0">
              <a:buNone/>
            </a:pPr>
            <a:endParaRPr lang="en-US" sz="1800" b="0" i="0" dirty="0">
              <a:solidFill>
                <a:srgbClr val="273239"/>
              </a:solidFill>
              <a:effectLst/>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p>
        </p:txBody>
      </p:sp>
      <p:pic>
        <p:nvPicPr>
          <p:cNvPr id="4" name="Picture 3">
            <a:extLst>
              <a:ext uri="{FF2B5EF4-FFF2-40B4-BE49-F238E27FC236}">
                <a16:creationId xmlns:a16="http://schemas.microsoft.com/office/drawing/2014/main" id="{EA03A2A9-2B51-A1D4-A1C5-B0A14D35BBD3}"/>
              </a:ext>
            </a:extLst>
          </p:cNvPr>
          <p:cNvPicPr>
            <a:picLocks noChangeAspect="1"/>
          </p:cNvPicPr>
          <p:nvPr/>
        </p:nvPicPr>
        <p:blipFill>
          <a:blip r:embed="rId2"/>
          <a:stretch>
            <a:fillRect/>
          </a:stretch>
        </p:blipFill>
        <p:spPr>
          <a:xfrm>
            <a:off x="838200" y="3429000"/>
            <a:ext cx="4152900" cy="2076450"/>
          </a:xfrm>
          <a:prstGeom prst="rect">
            <a:avLst/>
          </a:prstGeom>
        </p:spPr>
      </p:pic>
      <p:pic>
        <p:nvPicPr>
          <p:cNvPr id="5" name="Picture 4">
            <a:extLst>
              <a:ext uri="{FF2B5EF4-FFF2-40B4-BE49-F238E27FC236}">
                <a16:creationId xmlns:a16="http://schemas.microsoft.com/office/drawing/2014/main" id="{564D5F1C-C694-330D-3133-90587A9CAB08}"/>
              </a:ext>
            </a:extLst>
          </p:cNvPr>
          <p:cNvPicPr>
            <a:picLocks noChangeAspect="1"/>
          </p:cNvPicPr>
          <p:nvPr/>
        </p:nvPicPr>
        <p:blipFill>
          <a:blip r:embed="rId3"/>
          <a:stretch>
            <a:fillRect/>
          </a:stretch>
        </p:blipFill>
        <p:spPr>
          <a:xfrm>
            <a:off x="6096000" y="3305555"/>
            <a:ext cx="4399789" cy="2199895"/>
          </a:xfrm>
          <a:prstGeom prst="rect">
            <a:avLst/>
          </a:prstGeom>
        </p:spPr>
      </p:pic>
    </p:spTree>
    <p:extLst>
      <p:ext uri="{BB962C8B-B14F-4D97-AF65-F5344CB8AC3E}">
        <p14:creationId xmlns:p14="http://schemas.microsoft.com/office/powerpoint/2010/main" val="111650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604A-9980-E4AB-0017-E9E2FC8B0083}"/>
              </a:ext>
            </a:extLst>
          </p:cNvPr>
          <p:cNvSpPr>
            <a:spLocks noGrp="1"/>
          </p:cNvSpPr>
          <p:nvPr>
            <p:ph type="title"/>
          </p:nvPr>
        </p:nvSpPr>
        <p:spPr/>
        <p:txBody>
          <a:bodyPr/>
          <a:lstStyle/>
          <a:p>
            <a:r>
              <a:rPr lang="en-US" dirty="0"/>
              <a:t>UML: What?</a:t>
            </a:r>
          </a:p>
        </p:txBody>
      </p:sp>
      <p:sp>
        <p:nvSpPr>
          <p:cNvPr id="3" name="Content Placeholder 2">
            <a:extLst>
              <a:ext uri="{FF2B5EF4-FFF2-40B4-BE49-F238E27FC236}">
                <a16:creationId xmlns:a16="http://schemas.microsoft.com/office/drawing/2014/main" id="{5F185DE7-D6B9-0B31-7E54-A8AAEAB195DD}"/>
              </a:ext>
            </a:extLst>
          </p:cNvPr>
          <p:cNvSpPr>
            <a:spLocks noGrp="1"/>
          </p:cNvSpPr>
          <p:nvPr>
            <p:ph idx="1"/>
          </p:nvPr>
        </p:nvSpPr>
        <p:spPr/>
        <p:txBody>
          <a:bodyPr>
            <a:normAutofit/>
          </a:bodyPr>
          <a:lstStyle/>
          <a:p>
            <a:r>
              <a:rPr lang="en-US" sz="2000" dirty="0"/>
              <a:t>The UML is a family of graphical notations, backed by single meta-model, that help in describing and designing software systems, particularly software systems built using the object-oriented (OO) style . </a:t>
            </a:r>
          </a:p>
          <a:p>
            <a:r>
              <a:rPr lang="en-US" sz="2000" dirty="0"/>
              <a:t>UML 2.0  consists of an </a:t>
            </a:r>
            <a:r>
              <a:rPr lang="en-US" sz="2000" u="sng" dirty="0"/>
              <a:t>integrated set of diagrams</a:t>
            </a:r>
            <a:r>
              <a:rPr lang="en-US" sz="2000" dirty="0"/>
              <a:t> of various agreed shapes and forms designed to help system and software developers to </a:t>
            </a:r>
            <a:r>
              <a:rPr lang="en-US" sz="2000" b="1" dirty="0"/>
              <a:t>define</a:t>
            </a:r>
            <a:r>
              <a:rPr lang="en-US" sz="2000" dirty="0"/>
              <a:t>, </a:t>
            </a:r>
            <a:r>
              <a:rPr lang="en-US" sz="2000" b="1" dirty="0"/>
              <a:t>design</a:t>
            </a:r>
            <a:r>
              <a:rPr lang="en-US" sz="2000" dirty="0"/>
              <a:t>, </a:t>
            </a:r>
            <a:r>
              <a:rPr lang="en-US" sz="2000" b="1" dirty="0"/>
              <a:t>visualize</a:t>
            </a:r>
            <a:r>
              <a:rPr lang="en-US" sz="2000" dirty="0"/>
              <a:t> and </a:t>
            </a:r>
            <a:r>
              <a:rPr lang="en-US" sz="2000" b="1" dirty="0"/>
              <a:t>document</a:t>
            </a:r>
            <a:r>
              <a:rPr lang="en-US" sz="2000" dirty="0"/>
              <a:t> software system artifacts and in some cases some </a:t>
            </a:r>
            <a:r>
              <a:rPr lang="en-US" sz="2000" b="1" dirty="0"/>
              <a:t>business models</a:t>
            </a:r>
            <a:r>
              <a:rPr lang="en-US" sz="2000" dirty="0"/>
              <a:t>.</a:t>
            </a:r>
          </a:p>
          <a:p>
            <a:r>
              <a:rPr lang="en-US" sz="2000" dirty="0"/>
              <a:t>UML is a set of </a:t>
            </a:r>
            <a:r>
              <a:rPr lang="en-US" sz="2000" u="sng" dirty="0"/>
              <a:t>best engineering practices </a:t>
            </a:r>
            <a:r>
              <a:rPr lang="en-US" sz="2000" dirty="0"/>
              <a:t>that has proven to be effective in modeling large and complex systems and is a very important part of object-oriented software development.</a:t>
            </a:r>
          </a:p>
          <a:p>
            <a:pPr marL="0" indent="0">
              <a:buNone/>
            </a:pPr>
            <a:endParaRPr lang="en-US" sz="2000" dirty="0"/>
          </a:p>
        </p:txBody>
      </p:sp>
    </p:spTree>
    <p:extLst>
      <p:ext uri="{BB962C8B-B14F-4D97-AF65-F5344CB8AC3E}">
        <p14:creationId xmlns:p14="http://schemas.microsoft.com/office/powerpoint/2010/main" val="1245126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BE9A-991B-B90F-EF34-19EAB33259EA}"/>
              </a:ext>
            </a:extLst>
          </p:cNvPr>
          <p:cNvSpPr>
            <a:spLocks noGrp="1"/>
          </p:cNvSpPr>
          <p:nvPr>
            <p:ph type="title"/>
          </p:nvPr>
        </p:nvSpPr>
        <p:spPr/>
        <p:txBody>
          <a:bodyPr/>
          <a:lstStyle/>
          <a:p>
            <a:r>
              <a:rPr lang="en-US" dirty="0"/>
              <a:t>Sequence Diagram: Found Message</a:t>
            </a:r>
          </a:p>
        </p:txBody>
      </p:sp>
      <p:sp>
        <p:nvSpPr>
          <p:cNvPr id="3" name="Content Placeholder 2">
            <a:extLst>
              <a:ext uri="{FF2B5EF4-FFF2-40B4-BE49-F238E27FC236}">
                <a16:creationId xmlns:a16="http://schemas.microsoft.com/office/drawing/2014/main" id="{E8CE8944-7DE6-9EC6-607D-059588C81852}"/>
              </a:ext>
            </a:extLst>
          </p:cNvPr>
          <p:cNvSpPr>
            <a:spLocks noGrp="1"/>
          </p:cNvSpPr>
          <p:nvPr>
            <p:ph idx="1"/>
          </p:nvPr>
        </p:nvSpPr>
        <p:spPr/>
        <p:txBody>
          <a:bodyPr>
            <a:normAutofit fontScale="77500" lnSpcReduction="20000"/>
          </a:bodyPr>
          <a:lstStyle/>
          <a:p>
            <a:pPr marL="0" indent="0">
              <a:buNone/>
            </a:pPr>
            <a:r>
              <a:rPr lang="en-US" sz="2300" b="1" dirty="0"/>
              <a:t>1.8. Found Message</a:t>
            </a:r>
          </a:p>
          <a:p>
            <a:pPr marL="0" indent="0">
              <a:lnSpc>
                <a:spcPct val="170000"/>
              </a:lnSpc>
              <a:buNone/>
            </a:pPr>
            <a:r>
              <a:rPr lang="en-US" sz="1800" b="0" i="0" dirty="0">
                <a:solidFill>
                  <a:srgbClr val="273239"/>
                </a:solidFill>
                <a:effectLst/>
                <a:highlight>
                  <a:srgbClr val="FFFFFF"/>
                </a:highlight>
                <a:latin typeface="Nunito" pitchFamily="2" charset="0"/>
              </a:rPr>
              <a:t>A Found message is used to represent a scenario where an unknown source sends the message. It is represented using an </a:t>
            </a:r>
            <a:r>
              <a:rPr lang="en-US" sz="1800" b="1" i="0" dirty="0">
                <a:solidFill>
                  <a:srgbClr val="273239"/>
                </a:solidFill>
                <a:effectLst/>
                <a:highlight>
                  <a:srgbClr val="FFFFFF"/>
                </a:highlight>
                <a:latin typeface="Nunito" pitchFamily="2" charset="0"/>
              </a:rPr>
              <a:t>arrow directed towards a lifeline</a:t>
            </a:r>
            <a:r>
              <a:rPr lang="en-US" sz="1800" b="0" i="0" dirty="0">
                <a:solidFill>
                  <a:srgbClr val="273239"/>
                </a:solidFill>
                <a:effectLst/>
                <a:highlight>
                  <a:srgbClr val="FFFFFF"/>
                </a:highlight>
                <a:latin typeface="Nunito" pitchFamily="2" charset="0"/>
              </a:rPr>
              <a:t> from an end point.</a:t>
            </a: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r>
              <a:rPr lang="en-US" sz="1100" b="1" i="1" dirty="0">
                <a:solidFill>
                  <a:schemeClr val="bg2">
                    <a:lumMod val="25000"/>
                  </a:schemeClr>
                </a:solidFill>
                <a:highlight>
                  <a:srgbClr val="FFFFFF"/>
                </a:highlight>
                <a:latin typeface="Nunito" pitchFamily="2" charset="0"/>
              </a:rPr>
              <a:t>For example: </a:t>
            </a:r>
            <a:r>
              <a:rPr lang="en-US" sz="1100" i="1" dirty="0">
                <a:solidFill>
                  <a:schemeClr val="bg2">
                    <a:lumMod val="25000"/>
                  </a:schemeClr>
                </a:solidFill>
                <a:highlight>
                  <a:srgbClr val="FFFFFF"/>
                </a:highlight>
                <a:latin typeface="Nunito" pitchFamily="2" charset="0"/>
              </a:rPr>
              <a:t>Consider the scenario of a hardware failure. </a:t>
            </a:r>
          </a:p>
          <a:p>
            <a:pPr marL="0" indent="0">
              <a:buNone/>
            </a:pPr>
            <a:r>
              <a:rPr lang="en-US" sz="1100" i="1" dirty="0">
                <a:solidFill>
                  <a:schemeClr val="bg2">
                    <a:lumMod val="25000"/>
                  </a:schemeClr>
                </a:solidFill>
                <a:highlight>
                  <a:srgbClr val="FFFFFF"/>
                </a:highlight>
                <a:latin typeface="Nunito" pitchFamily="2" charset="0"/>
              </a:rPr>
              <a:t>It can be due to multiple reasons and we are not certain as to what caused the hardware failure.</a:t>
            </a:r>
          </a:p>
          <a:p>
            <a:pPr marL="0" indent="0">
              <a:buNone/>
            </a:pPr>
            <a:endParaRPr lang="en-US" sz="1200" i="1" dirty="0">
              <a:solidFill>
                <a:schemeClr val="bg2">
                  <a:lumMod val="25000"/>
                </a:schemeClr>
              </a:solidFill>
              <a:highlight>
                <a:srgbClr val="FFFFFF"/>
              </a:highlight>
              <a:latin typeface="Nunito" pitchFamily="2" charset="0"/>
            </a:endParaRPr>
          </a:p>
          <a:p>
            <a:pPr marL="0" indent="0">
              <a:buNone/>
            </a:pPr>
            <a:endParaRPr lang="en-US" sz="1200" i="1" dirty="0">
              <a:solidFill>
                <a:schemeClr val="bg2">
                  <a:lumMod val="25000"/>
                </a:schemeClr>
              </a:solidFill>
              <a:highlight>
                <a:srgbClr val="FFFFFF"/>
              </a:highlight>
              <a:latin typeface="Nunito" pitchFamily="2" charset="0"/>
            </a:endParaRPr>
          </a:p>
          <a:p>
            <a:pPr marL="0" indent="0">
              <a:buNone/>
            </a:pPr>
            <a:endParaRPr lang="en-US" sz="1800" dirty="0">
              <a:solidFill>
                <a:srgbClr val="273239"/>
              </a:solidFill>
              <a:highlight>
                <a:srgbClr val="FFFFFF"/>
              </a:highlight>
              <a:latin typeface="Nunito" pitchFamily="2" charset="0"/>
            </a:endParaRPr>
          </a:p>
          <a:p>
            <a:pPr marL="0" indent="0">
              <a:buNone/>
            </a:pPr>
            <a:endParaRPr lang="en-US" sz="1800" dirty="0"/>
          </a:p>
        </p:txBody>
      </p:sp>
      <p:pic>
        <p:nvPicPr>
          <p:cNvPr id="4" name="Picture 3">
            <a:extLst>
              <a:ext uri="{FF2B5EF4-FFF2-40B4-BE49-F238E27FC236}">
                <a16:creationId xmlns:a16="http://schemas.microsoft.com/office/drawing/2014/main" id="{C69AAF88-7555-D982-56C2-D0701EBC256C}"/>
              </a:ext>
            </a:extLst>
          </p:cNvPr>
          <p:cNvPicPr>
            <a:picLocks noChangeAspect="1"/>
          </p:cNvPicPr>
          <p:nvPr/>
        </p:nvPicPr>
        <p:blipFill>
          <a:blip r:embed="rId2"/>
          <a:stretch>
            <a:fillRect/>
          </a:stretch>
        </p:blipFill>
        <p:spPr>
          <a:xfrm>
            <a:off x="917448" y="3291078"/>
            <a:ext cx="4579620" cy="2289810"/>
          </a:xfrm>
          <a:prstGeom prst="rect">
            <a:avLst/>
          </a:prstGeom>
        </p:spPr>
      </p:pic>
      <p:pic>
        <p:nvPicPr>
          <p:cNvPr id="6" name="Picture 5">
            <a:extLst>
              <a:ext uri="{FF2B5EF4-FFF2-40B4-BE49-F238E27FC236}">
                <a16:creationId xmlns:a16="http://schemas.microsoft.com/office/drawing/2014/main" id="{44029EB6-DE0D-52F8-30BA-0610F2A8C391}"/>
              </a:ext>
            </a:extLst>
          </p:cNvPr>
          <p:cNvPicPr>
            <a:picLocks noChangeAspect="1"/>
          </p:cNvPicPr>
          <p:nvPr/>
        </p:nvPicPr>
        <p:blipFill>
          <a:blip r:embed="rId3"/>
          <a:stretch>
            <a:fillRect/>
          </a:stretch>
        </p:blipFill>
        <p:spPr>
          <a:xfrm>
            <a:off x="5983224" y="3196590"/>
            <a:ext cx="4957572" cy="2478786"/>
          </a:xfrm>
          <a:prstGeom prst="rect">
            <a:avLst/>
          </a:prstGeom>
        </p:spPr>
      </p:pic>
    </p:spTree>
    <p:extLst>
      <p:ext uri="{BB962C8B-B14F-4D97-AF65-F5344CB8AC3E}">
        <p14:creationId xmlns:p14="http://schemas.microsoft.com/office/powerpoint/2010/main" val="2683143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2DD0-B17A-51C1-8573-FD784AA4A12E}"/>
              </a:ext>
            </a:extLst>
          </p:cNvPr>
          <p:cNvSpPr>
            <a:spLocks noGrp="1"/>
          </p:cNvSpPr>
          <p:nvPr>
            <p:ph type="title"/>
          </p:nvPr>
        </p:nvSpPr>
        <p:spPr/>
        <p:txBody>
          <a:bodyPr/>
          <a:lstStyle/>
          <a:p>
            <a:r>
              <a:rPr lang="en-US" dirty="0"/>
              <a:t>Sequence Diagram: Lost Message</a:t>
            </a:r>
          </a:p>
        </p:txBody>
      </p:sp>
      <p:sp>
        <p:nvSpPr>
          <p:cNvPr id="3" name="Content Placeholder 2">
            <a:extLst>
              <a:ext uri="{FF2B5EF4-FFF2-40B4-BE49-F238E27FC236}">
                <a16:creationId xmlns:a16="http://schemas.microsoft.com/office/drawing/2014/main" id="{A09AA853-BB4C-B135-FEF3-E7086EDC4B03}"/>
              </a:ext>
            </a:extLst>
          </p:cNvPr>
          <p:cNvSpPr>
            <a:spLocks noGrp="1"/>
          </p:cNvSpPr>
          <p:nvPr>
            <p:ph idx="1"/>
          </p:nvPr>
        </p:nvSpPr>
        <p:spPr>
          <a:xfrm>
            <a:off x="838200" y="1825624"/>
            <a:ext cx="10515600" cy="4812919"/>
          </a:xfrm>
        </p:spPr>
        <p:txBody>
          <a:bodyPr>
            <a:normAutofit/>
          </a:bodyPr>
          <a:lstStyle/>
          <a:p>
            <a:pPr marL="0" indent="0">
              <a:buNone/>
            </a:pPr>
            <a:r>
              <a:rPr lang="en-US" sz="2000" b="1" dirty="0"/>
              <a:t>1.9. Lost Message</a:t>
            </a:r>
          </a:p>
          <a:p>
            <a:pPr marL="0" indent="0">
              <a:lnSpc>
                <a:spcPct val="150000"/>
              </a:lnSpc>
              <a:buNone/>
            </a:pPr>
            <a:r>
              <a:rPr lang="en-US" sz="1800" b="0" i="0" dirty="0">
                <a:solidFill>
                  <a:srgbClr val="273239"/>
                </a:solidFill>
                <a:effectLst/>
                <a:highlight>
                  <a:srgbClr val="FFFFFF"/>
                </a:highlight>
                <a:latin typeface="Nunito" pitchFamily="2" charset="0"/>
              </a:rPr>
              <a:t>A Lost message is used to represent a scenario where the recipient is not known to the system. It is represented using an arrow directed towards an end point from a lifeline.</a:t>
            </a:r>
          </a:p>
          <a:p>
            <a:pPr marL="0" indent="0">
              <a:buNone/>
            </a:pPr>
            <a:endParaRPr lang="en-US" sz="2000" b="0" i="0" dirty="0">
              <a:solidFill>
                <a:srgbClr val="273239"/>
              </a:solidFill>
              <a:effectLst/>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r>
              <a:rPr lang="en-US" sz="1050" b="1" dirty="0">
                <a:solidFill>
                  <a:srgbClr val="273239"/>
                </a:solidFill>
                <a:highlight>
                  <a:srgbClr val="FFFFFF"/>
                </a:highlight>
                <a:latin typeface="Nunito" pitchFamily="2" charset="0"/>
              </a:rPr>
              <a:t>For example: </a:t>
            </a:r>
            <a:r>
              <a:rPr lang="en-US" sz="1050" dirty="0">
                <a:solidFill>
                  <a:srgbClr val="273239"/>
                </a:solidFill>
                <a:highlight>
                  <a:srgbClr val="FFFFFF"/>
                </a:highlight>
                <a:latin typeface="Nunito" pitchFamily="2" charset="0"/>
              </a:rPr>
              <a:t>Consider a scenario where a warning is generated. </a:t>
            </a:r>
          </a:p>
          <a:p>
            <a:pPr marL="0" indent="0">
              <a:buNone/>
            </a:pPr>
            <a:r>
              <a:rPr lang="en-US" sz="1050" dirty="0">
                <a:solidFill>
                  <a:srgbClr val="273239"/>
                </a:solidFill>
                <a:highlight>
                  <a:srgbClr val="FFFFFF"/>
                </a:highlight>
                <a:latin typeface="Nunito" pitchFamily="2" charset="0"/>
              </a:rPr>
              <a:t>The warning might be generated for the user or other software/object that the lifeline is interacting with. Since the destination is not known before hand, we use the Lost Message symbol.</a:t>
            </a: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p>
        </p:txBody>
      </p:sp>
      <p:pic>
        <p:nvPicPr>
          <p:cNvPr id="4" name="Picture 3">
            <a:extLst>
              <a:ext uri="{FF2B5EF4-FFF2-40B4-BE49-F238E27FC236}">
                <a16:creationId xmlns:a16="http://schemas.microsoft.com/office/drawing/2014/main" id="{AC0C8B52-3000-6183-6527-4AC0E541B175}"/>
              </a:ext>
            </a:extLst>
          </p:cNvPr>
          <p:cNvPicPr>
            <a:picLocks noChangeAspect="1"/>
          </p:cNvPicPr>
          <p:nvPr/>
        </p:nvPicPr>
        <p:blipFill>
          <a:blip r:embed="rId2"/>
          <a:stretch>
            <a:fillRect/>
          </a:stretch>
        </p:blipFill>
        <p:spPr>
          <a:xfrm>
            <a:off x="939546" y="3566160"/>
            <a:ext cx="4451604" cy="2225802"/>
          </a:xfrm>
          <a:prstGeom prst="rect">
            <a:avLst/>
          </a:prstGeom>
        </p:spPr>
      </p:pic>
      <p:pic>
        <p:nvPicPr>
          <p:cNvPr id="5" name="Picture 4">
            <a:extLst>
              <a:ext uri="{FF2B5EF4-FFF2-40B4-BE49-F238E27FC236}">
                <a16:creationId xmlns:a16="http://schemas.microsoft.com/office/drawing/2014/main" id="{2E58F3D9-4520-AFAA-8DA0-576763ECAD64}"/>
              </a:ext>
            </a:extLst>
          </p:cNvPr>
          <p:cNvPicPr>
            <a:picLocks noChangeAspect="1"/>
          </p:cNvPicPr>
          <p:nvPr/>
        </p:nvPicPr>
        <p:blipFill>
          <a:blip r:embed="rId3"/>
          <a:stretch>
            <a:fillRect/>
          </a:stretch>
        </p:blipFill>
        <p:spPr>
          <a:xfrm>
            <a:off x="5742813" y="3162300"/>
            <a:ext cx="5259324" cy="2629662"/>
          </a:xfrm>
          <a:prstGeom prst="rect">
            <a:avLst/>
          </a:prstGeom>
        </p:spPr>
      </p:pic>
    </p:spTree>
    <p:extLst>
      <p:ext uri="{BB962C8B-B14F-4D97-AF65-F5344CB8AC3E}">
        <p14:creationId xmlns:p14="http://schemas.microsoft.com/office/powerpoint/2010/main" val="3081020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FDF5-955E-1A51-B502-4F1F2D056160}"/>
              </a:ext>
            </a:extLst>
          </p:cNvPr>
          <p:cNvSpPr>
            <a:spLocks noGrp="1"/>
          </p:cNvSpPr>
          <p:nvPr>
            <p:ph type="title"/>
          </p:nvPr>
        </p:nvSpPr>
        <p:spPr/>
        <p:txBody>
          <a:bodyPr/>
          <a:lstStyle/>
          <a:p>
            <a:r>
              <a:rPr lang="en-US" dirty="0"/>
              <a:t>Sequence Diagram: Guards</a:t>
            </a:r>
          </a:p>
        </p:txBody>
      </p:sp>
      <p:sp>
        <p:nvSpPr>
          <p:cNvPr id="3" name="Content Placeholder 2">
            <a:extLst>
              <a:ext uri="{FF2B5EF4-FFF2-40B4-BE49-F238E27FC236}">
                <a16:creationId xmlns:a16="http://schemas.microsoft.com/office/drawing/2014/main" id="{E5941CA2-1276-D9DC-1117-5592BED5D264}"/>
              </a:ext>
            </a:extLst>
          </p:cNvPr>
          <p:cNvSpPr>
            <a:spLocks noGrp="1"/>
          </p:cNvSpPr>
          <p:nvPr>
            <p:ph idx="1"/>
          </p:nvPr>
        </p:nvSpPr>
        <p:spPr/>
        <p:txBody>
          <a:bodyPr>
            <a:normAutofit fontScale="92500" lnSpcReduction="10000"/>
          </a:bodyPr>
          <a:lstStyle/>
          <a:p>
            <a:pPr marL="0" indent="0">
              <a:buNone/>
            </a:pPr>
            <a:r>
              <a:rPr lang="en-US" sz="2000" b="1" i="0" dirty="0">
                <a:solidFill>
                  <a:srgbClr val="273239"/>
                </a:solidFill>
                <a:effectLst/>
                <a:highlight>
                  <a:srgbClr val="FFFFFF"/>
                </a:highlight>
                <a:latin typeface="Nunito" pitchFamily="2" charset="0"/>
              </a:rPr>
              <a:t>1.10. Guards</a:t>
            </a:r>
          </a:p>
          <a:p>
            <a:pPr marL="0" indent="0">
              <a:lnSpc>
                <a:spcPct val="150000"/>
              </a:lnSpc>
              <a:buNone/>
            </a:pPr>
            <a:r>
              <a:rPr lang="en-US" sz="1800" b="0" i="0" dirty="0">
                <a:solidFill>
                  <a:srgbClr val="273239"/>
                </a:solidFill>
                <a:effectLst/>
                <a:highlight>
                  <a:srgbClr val="FFFFFF"/>
                </a:highlight>
                <a:latin typeface="Nunito" pitchFamily="2" charset="0"/>
              </a:rPr>
              <a:t>To model conditions we use guards in UML. They are used when we need to restrict the flow of messages on the pretext of a condition being met. Guards play an important role in letting software developers know the constraints attached to a system or a particular process.</a:t>
            </a: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lgn="ctr">
              <a:buNone/>
            </a:pPr>
            <a:r>
              <a:rPr lang="en-US" sz="1100" b="1" i="1" dirty="0">
                <a:solidFill>
                  <a:srgbClr val="273239"/>
                </a:solidFill>
                <a:highlight>
                  <a:srgbClr val="FFFFFF"/>
                </a:highlight>
                <a:latin typeface="Nunito" pitchFamily="2" charset="0"/>
              </a:rPr>
              <a:t>For example: </a:t>
            </a:r>
            <a:r>
              <a:rPr lang="en-US" sz="1100" i="1" dirty="0">
                <a:solidFill>
                  <a:srgbClr val="273239"/>
                </a:solidFill>
                <a:highlight>
                  <a:srgbClr val="FFFFFF"/>
                </a:highlight>
                <a:latin typeface="Nunito" pitchFamily="2" charset="0"/>
              </a:rPr>
              <a:t>In order to be able to withdraw cash, having a balance greater than zero is a condition that must be met as shown below.</a:t>
            </a: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p>
        </p:txBody>
      </p:sp>
      <p:pic>
        <p:nvPicPr>
          <p:cNvPr id="5" name="Picture 4">
            <a:extLst>
              <a:ext uri="{FF2B5EF4-FFF2-40B4-BE49-F238E27FC236}">
                <a16:creationId xmlns:a16="http://schemas.microsoft.com/office/drawing/2014/main" id="{FA57255C-DC98-C721-69DD-C1FC34E62BDA}"/>
              </a:ext>
            </a:extLst>
          </p:cNvPr>
          <p:cNvPicPr>
            <a:picLocks noChangeAspect="1"/>
          </p:cNvPicPr>
          <p:nvPr/>
        </p:nvPicPr>
        <p:blipFill>
          <a:blip r:embed="rId2"/>
          <a:stretch>
            <a:fillRect/>
          </a:stretch>
        </p:blipFill>
        <p:spPr>
          <a:xfrm>
            <a:off x="3142488" y="3323844"/>
            <a:ext cx="4803648" cy="2401824"/>
          </a:xfrm>
          <a:prstGeom prst="rect">
            <a:avLst/>
          </a:prstGeom>
        </p:spPr>
      </p:pic>
    </p:spTree>
    <p:extLst>
      <p:ext uri="{BB962C8B-B14F-4D97-AF65-F5344CB8AC3E}">
        <p14:creationId xmlns:p14="http://schemas.microsoft.com/office/powerpoint/2010/main" val="2867944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FDF5-955E-1A51-B502-4F1F2D056160}"/>
              </a:ext>
            </a:extLst>
          </p:cNvPr>
          <p:cNvSpPr>
            <a:spLocks noGrp="1"/>
          </p:cNvSpPr>
          <p:nvPr>
            <p:ph type="title"/>
          </p:nvPr>
        </p:nvSpPr>
        <p:spPr/>
        <p:txBody>
          <a:bodyPr/>
          <a:lstStyle/>
          <a:p>
            <a:r>
              <a:rPr lang="en-US" dirty="0"/>
              <a:t>Sequence Diagram: Guards</a:t>
            </a:r>
          </a:p>
        </p:txBody>
      </p:sp>
      <p:sp>
        <p:nvSpPr>
          <p:cNvPr id="3" name="Content Placeholder 2">
            <a:extLst>
              <a:ext uri="{FF2B5EF4-FFF2-40B4-BE49-F238E27FC236}">
                <a16:creationId xmlns:a16="http://schemas.microsoft.com/office/drawing/2014/main" id="{E5941CA2-1276-D9DC-1117-5592BED5D264}"/>
              </a:ext>
            </a:extLst>
          </p:cNvPr>
          <p:cNvSpPr>
            <a:spLocks noGrp="1"/>
          </p:cNvSpPr>
          <p:nvPr>
            <p:ph idx="1"/>
          </p:nvPr>
        </p:nvSpPr>
        <p:spPr/>
        <p:txBody>
          <a:bodyPr>
            <a:normAutofit/>
          </a:bodyPr>
          <a:lstStyle/>
          <a:p>
            <a:pPr marL="0" indent="0">
              <a:buNone/>
            </a:pPr>
            <a:r>
              <a:rPr lang="en-US" sz="2000" b="1" i="0" dirty="0">
                <a:solidFill>
                  <a:srgbClr val="273239"/>
                </a:solidFill>
                <a:effectLst/>
                <a:highlight>
                  <a:srgbClr val="FFFFFF"/>
                </a:highlight>
                <a:latin typeface="Nunito" pitchFamily="2" charset="0"/>
              </a:rPr>
              <a:t>1.10. Guards</a:t>
            </a:r>
          </a:p>
          <a:p>
            <a:pPr marL="0" indent="0" algn="l" rtl="0" fontAlgn="base">
              <a:buNone/>
            </a:pPr>
            <a:r>
              <a:rPr lang="en-US" sz="1400" b="1" i="0" dirty="0">
                <a:solidFill>
                  <a:srgbClr val="273239"/>
                </a:solidFill>
                <a:effectLst/>
                <a:highlight>
                  <a:srgbClr val="FFFFFF"/>
                </a:highlight>
                <a:latin typeface="Nunito" pitchFamily="2" charset="0"/>
              </a:rPr>
              <a:t>The below sequence diagram depicts the sequence diagram for an emotion based music player:</a:t>
            </a:r>
          </a:p>
          <a:p>
            <a:pPr algn="l" fontAlgn="base">
              <a:buFont typeface="+mj-lt"/>
              <a:buAutoNum type="arabicPeriod"/>
            </a:pPr>
            <a:r>
              <a:rPr lang="en-US" sz="1200" b="0" i="0" dirty="0">
                <a:solidFill>
                  <a:srgbClr val="273239"/>
                </a:solidFill>
                <a:effectLst/>
                <a:highlight>
                  <a:srgbClr val="FFFFFF"/>
                </a:highlight>
                <a:latin typeface="Nunito" pitchFamily="2" charset="0"/>
              </a:rPr>
              <a:t>Firstly the application is opened by the user.</a:t>
            </a:r>
          </a:p>
          <a:p>
            <a:pPr algn="l" fontAlgn="base">
              <a:buFont typeface="+mj-lt"/>
              <a:buAutoNum type="arabicPeriod" startAt="2"/>
            </a:pPr>
            <a:r>
              <a:rPr lang="en-US" sz="1200" b="0" i="0" dirty="0">
                <a:solidFill>
                  <a:srgbClr val="273239"/>
                </a:solidFill>
                <a:effectLst/>
                <a:highlight>
                  <a:srgbClr val="FFFFFF"/>
                </a:highlight>
                <a:latin typeface="Nunito" pitchFamily="2" charset="0"/>
              </a:rPr>
              <a:t>The device then gets access to the web cam.</a:t>
            </a:r>
          </a:p>
          <a:p>
            <a:pPr algn="l" fontAlgn="base">
              <a:buFont typeface="+mj-lt"/>
              <a:buAutoNum type="arabicPeriod" startAt="3"/>
            </a:pPr>
            <a:r>
              <a:rPr lang="en-US" sz="1200" b="0" i="0" dirty="0">
                <a:solidFill>
                  <a:srgbClr val="273239"/>
                </a:solidFill>
                <a:effectLst/>
                <a:highlight>
                  <a:srgbClr val="FFFFFF"/>
                </a:highlight>
                <a:latin typeface="Nunito" pitchFamily="2" charset="0"/>
              </a:rPr>
              <a:t>The webcam captures the image of the user.</a:t>
            </a:r>
          </a:p>
          <a:p>
            <a:pPr algn="l" fontAlgn="base">
              <a:buFont typeface="+mj-lt"/>
              <a:buAutoNum type="arabicPeriod" startAt="4"/>
            </a:pPr>
            <a:r>
              <a:rPr lang="en-US" sz="1200" b="0" i="0" dirty="0">
                <a:solidFill>
                  <a:srgbClr val="273239"/>
                </a:solidFill>
                <a:effectLst/>
                <a:highlight>
                  <a:srgbClr val="FFFFFF"/>
                </a:highlight>
                <a:latin typeface="Nunito" pitchFamily="2" charset="0"/>
              </a:rPr>
              <a:t>The device uses algorithms to detect the face and predict the mood.</a:t>
            </a:r>
          </a:p>
          <a:p>
            <a:pPr algn="l" fontAlgn="base">
              <a:buFont typeface="+mj-lt"/>
              <a:buAutoNum type="arabicPeriod" startAt="5"/>
            </a:pPr>
            <a:r>
              <a:rPr lang="en-US" sz="1200" b="0" i="0" dirty="0">
                <a:solidFill>
                  <a:srgbClr val="273239"/>
                </a:solidFill>
                <a:effectLst/>
                <a:highlight>
                  <a:srgbClr val="FFFFFF"/>
                </a:highlight>
                <a:latin typeface="Nunito" pitchFamily="2" charset="0"/>
              </a:rPr>
              <a:t>It then requests database for dictionary of possible moods.</a:t>
            </a:r>
          </a:p>
          <a:p>
            <a:pPr algn="l" fontAlgn="base">
              <a:buFont typeface="+mj-lt"/>
              <a:buAutoNum type="arabicPeriod" startAt="6"/>
            </a:pPr>
            <a:r>
              <a:rPr lang="en-US" sz="1200" b="0" i="0" dirty="0">
                <a:solidFill>
                  <a:srgbClr val="273239"/>
                </a:solidFill>
                <a:effectLst/>
                <a:highlight>
                  <a:srgbClr val="FFFFFF"/>
                </a:highlight>
                <a:latin typeface="Nunito" pitchFamily="2" charset="0"/>
              </a:rPr>
              <a:t>The mood is retrieved from the database.</a:t>
            </a:r>
          </a:p>
          <a:p>
            <a:pPr algn="l" fontAlgn="base">
              <a:buFont typeface="+mj-lt"/>
              <a:buAutoNum type="arabicPeriod" startAt="7"/>
            </a:pPr>
            <a:r>
              <a:rPr lang="en-US" sz="1200" b="0" i="0" dirty="0">
                <a:solidFill>
                  <a:srgbClr val="273239"/>
                </a:solidFill>
                <a:effectLst/>
                <a:highlight>
                  <a:srgbClr val="FFFFFF"/>
                </a:highlight>
                <a:latin typeface="Nunito" pitchFamily="2" charset="0"/>
              </a:rPr>
              <a:t>The mood is displayed to the user.</a:t>
            </a:r>
          </a:p>
          <a:p>
            <a:pPr algn="l" fontAlgn="base">
              <a:buFont typeface="+mj-lt"/>
              <a:buAutoNum type="arabicPeriod" startAt="8"/>
            </a:pPr>
            <a:r>
              <a:rPr lang="en-US" sz="1200" b="0" i="0" dirty="0">
                <a:solidFill>
                  <a:srgbClr val="273239"/>
                </a:solidFill>
                <a:effectLst/>
                <a:highlight>
                  <a:srgbClr val="FFFFFF"/>
                </a:highlight>
                <a:latin typeface="Nunito" pitchFamily="2" charset="0"/>
              </a:rPr>
              <a:t>The music is requested from the database.</a:t>
            </a:r>
          </a:p>
          <a:p>
            <a:pPr algn="l" fontAlgn="base">
              <a:buFont typeface="+mj-lt"/>
              <a:buAutoNum type="arabicPeriod" startAt="9"/>
            </a:pPr>
            <a:r>
              <a:rPr lang="en-US" sz="1200" b="0" i="0" dirty="0">
                <a:solidFill>
                  <a:srgbClr val="273239"/>
                </a:solidFill>
                <a:effectLst/>
                <a:highlight>
                  <a:srgbClr val="FFFFFF"/>
                </a:highlight>
                <a:latin typeface="Nunito" pitchFamily="2" charset="0"/>
              </a:rPr>
              <a:t>The playlist is generated and finally shown to the user.</a:t>
            </a: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solidFill>
                <a:srgbClr val="273239"/>
              </a:solidFill>
              <a:highlight>
                <a:srgbClr val="FFFFFF"/>
              </a:highlight>
              <a:latin typeface="Nunito" pitchFamily="2" charset="0"/>
            </a:endParaRPr>
          </a:p>
          <a:p>
            <a:pPr marL="0" indent="0">
              <a:buNone/>
            </a:pPr>
            <a:endParaRPr lang="en-US" sz="2000" dirty="0"/>
          </a:p>
        </p:txBody>
      </p:sp>
      <p:pic>
        <p:nvPicPr>
          <p:cNvPr id="4" name="Picture 3">
            <a:extLst>
              <a:ext uri="{FF2B5EF4-FFF2-40B4-BE49-F238E27FC236}">
                <a16:creationId xmlns:a16="http://schemas.microsoft.com/office/drawing/2014/main" id="{34F77AEB-15A7-F2CA-3BE7-9E057D2D41C4}"/>
              </a:ext>
            </a:extLst>
          </p:cNvPr>
          <p:cNvPicPr>
            <a:picLocks noChangeAspect="1"/>
          </p:cNvPicPr>
          <p:nvPr/>
        </p:nvPicPr>
        <p:blipFill>
          <a:blip r:embed="rId2"/>
          <a:stretch>
            <a:fillRect/>
          </a:stretch>
        </p:blipFill>
        <p:spPr>
          <a:xfrm>
            <a:off x="5676900" y="2833529"/>
            <a:ext cx="5512308" cy="2756154"/>
          </a:xfrm>
          <a:prstGeom prst="rect">
            <a:avLst/>
          </a:prstGeom>
        </p:spPr>
      </p:pic>
    </p:spTree>
    <p:extLst>
      <p:ext uri="{BB962C8B-B14F-4D97-AF65-F5344CB8AC3E}">
        <p14:creationId xmlns:p14="http://schemas.microsoft.com/office/powerpoint/2010/main" val="924234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3BC0-05B9-F619-DD03-F3386A6A0CAD}"/>
              </a:ext>
            </a:extLst>
          </p:cNvPr>
          <p:cNvSpPr>
            <a:spLocks noGrp="1"/>
          </p:cNvSpPr>
          <p:nvPr>
            <p:ph type="title"/>
          </p:nvPr>
        </p:nvSpPr>
        <p:spPr/>
        <p:txBody>
          <a:bodyPr/>
          <a:lstStyle/>
          <a:p>
            <a:r>
              <a:rPr lang="en-US" dirty="0"/>
              <a:t>Sequence Diagram: Samples-&gt; </a:t>
            </a:r>
            <a:br>
              <a:rPr lang="en-US" dirty="0"/>
            </a:br>
            <a:r>
              <a:rPr lang="en-US" sz="3600" dirty="0"/>
              <a:t>Bank Sequence Diagram</a:t>
            </a:r>
            <a:endParaRPr lang="en-US" dirty="0"/>
          </a:p>
        </p:txBody>
      </p:sp>
      <p:sp>
        <p:nvSpPr>
          <p:cNvPr id="9" name="AutoShape 4" descr="Bank Sequence Diagram">
            <a:extLst>
              <a:ext uri="{FF2B5EF4-FFF2-40B4-BE49-F238E27FC236}">
                <a16:creationId xmlns:a16="http://schemas.microsoft.com/office/drawing/2014/main" id="{FCD7BBEC-4B6B-3BEA-CF13-3F811AE196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C2F1774-93C2-919F-A8FA-531C762161DB}"/>
              </a:ext>
            </a:extLst>
          </p:cNvPr>
          <p:cNvPicPr>
            <a:picLocks noChangeAspect="1"/>
          </p:cNvPicPr>
          <p:nvPr/>
        </p:nvPicPr>
        <p:blipFill>
          <a:blip r:embed="rId2"/>
          <a:stretch>
            <a:fillRect/>
          </a:stretch>
        </p:blipFill>
        <p:spPr>
          <a:xfrm>
            <a:off x="2230926" y="1690688"/>
            <a:ext cx="5623770" cy="4480476"/>
          </a:xfrm>
          <a:prstGeom prst="rect">
            <a:avLst/>
          </a:prstGeom>
        </p:spPr>
      </p:pic>
      <p:sp>
        <p:nvSpPr>
          <p:cNvPr id="11" name="TextBox 10">
            <a:extLst>
              <a:ext uri="{FF2B5EF4-FFF2-40B4-BE49-F238E27FC236}">
                <a16:creationId xmlns:a16="http://schemas.microsoft.com/office/drawing/2014/main" id="{D8486840-2599-6E81-CCD5-BC985FF7D099}"/>
              </a:ext>
            </a:extLst>
          </p:cNvPr>
          <p:cNvSpPr txBox="1"/>
          <p:nvPr/>
        </p:nvSpPr>
        <p:spPr>
          <a:xfrm>
            <a:off x="1783080" y="6080760"/>
            <a:ext cx="6364224" cy="553998"/>
          </a:xfrm>
          <a:prstGeom prst="rect">
            <a:avLst/>
          </a:prstGeom>
          <a:noFill/>
        </p:spPr>
        <p:txBody>
          <a:bodyPr wrap="square" rtlCol="0">
            <a:spAutoFit/>
          </a:bodyPr>
          <a:lstStyle/>
          <a:p>
            <a:pPr algn="ctr"/>
            <a:r>
              <a:rPr lang="en-US" sz="1400" b="1" dirty="0">
                <a:solidFill>
                  <a:schemeClr val="bg2">
                    <a:lumMod val="25000"/>
                  </a:schemeClr>
                </a:solidFill>
              </a:rPr>
              <a:t>More samples: </a:t>
            </a:r>
            <a:r>
              <a:rPr lang="en-US" sz="1400" dirty="0">
                <a:solidFill>
                  <a:schemeClr val="bg2">
                    <a:lumMod val="25000"/>
                  </a:schemeClr>
                </a:solidFill>
                <a:hlinkClick r:id="rId3"/>
              </a:rPr>
              <a:t>https://creately.com/guides/sequence-diagram-tutorial/</a:t>
            </a:r>
            <a:endParaRPr lang="en-US" sz="1400" dirty="0">
              <a:solidFill>
                <a:schemeClr val="bg2">
                  <a:lumMod val="25000"/>
                </a:schemeClr>
              </a:solidFill>
            </a:endParaRPr>
          </a:p>
          <a:p>
            <a:pPr algn="ctr"/>
            <a:endParaRPr lang="en-US" sz="1600" dirty="0">
              <a:solidFill>
                <a:schemeClr val="bg2">
                  <a:lumMod val="25000"/>
                </a:schemeClr>
              </a:solidFill>
            </a:endParaRPr>
          </a:p>
        </p:txBody>
      </p:sp>
    </p:spTree>
    <p:extLst>
      <p:ext uri="{BB962C8B-B14F-4D97-AF65-F5344CB8AC3E}">
        <p14:creationId xmlns:p14="http://schemas.microsoft.com/office/powerpoint/2010/main" val="1425914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CE7E-D9E0-3314-A0D3-18A6447BCB8F}"/>
              </a:ext>
            </a:extLst>
          </p:cNvPr>
          <p:cNvSpPr>
            <a:spLocks noGrp="1"/>
          </p:cNvSpPr>
          <p:nvPr>
            <p:ph type="title"/>
          </p:nvPr>
        </p:nvSpPr>
        <p:spPr/>
        <p:txBody>
          <a:bodyPr/>
          <a:lstStyle/>
          <a:p>
            <a:r>
              <a:rPr lang="en-US" dirty="0"/>
              <a:t>Sequence Diagram: </a:t>
            </a:r>
            <a:r>
              <a:rPr lang="en-US" sz="3200" dirty="0"/>
              <a:t>Loops, Conditionals, and the Like</a:t>
            </a:r>
            <a:endParaRPr lang="en-US" dirty="0"/>
          </a:p>
        </p:txBody>
      </p:sp>
      <p:sp>
        <p:nvSpPr>
          <p:cNvPr id="3" name="Content Placeholder 2">
            <a:extLst>
              <a:ext uri="{FF2B5EF4-FFF2-40B4-BE49-F238E27FC236}">
                <a16:creationId xmlns:a16="http://schemas.microsoft.com/office/drawing/2014/main" id="{9A10AB7F-02E9-6FDC-E12A-973DB9BC9338}"/>
              </a:ext>
            </a:extLst>
          </p:cNvPr>
          <p:cNvSpPr>
            <a:spLocks noGrp="1"/>
          </p:cNvSpPr>
          <p:nvPr>
            <p:ph idx="1"/>
          </p:nvPr>
        </p:nvSpPr>
        <p:spPr/>
        <p:txBody>
          <a:bodyPr>
            <a:normAutofit/>
          </a:bodyPr>
          <a:lstStyle/>
          <a:p>
            <a:pPr marL="0" indent="0">
              <a:buNone/>
            </a:pPr>
            <a:r>
              <a:rPr lang="en-US" sz="2000" dirty="0"/>
              <a:t>Both loops and conditionals use interaction frames, which are ways of marking off a piece of a sequence diagram .</a:t>
            </a:r>
          </a:p>
        </p:txBody>
      </p:sp>
      <p:pic>
        <p:nvPicPr>
          <p:cNvPr id="5" name="Content Placeholder 4">
            <a:extLst>
              <a:ext uri="{FF2B5EF4-FFF2-40B4-BE49-F238E27FC236}">
                <a16:creationId xmlns:a16="http://schemas.microsoft.com/office/drawing/2014/main" id="{367C550A-7244-94A3-6824-457CE215DFA5}"/>
              </a:ext>
            </a:extLst>
          </p:cNvPr>
          <p:cNvPicPr>
            <a:picLocks noChangeAspect="1"/>
          </p:cNvPicPr>
          <p:nvPr/>
        </p:nvPicPr>
        <p:blipFill>
          <a:blip r:embed="rId2"/>
          <a:stretch>
            <a:fillRect/>
          </a:stretch>
        </p:blipFill>
        <p:spPr>
          <a:xfrm>
            <a:off x="3609693" y="2394832"/>
            <a:ext cx="6192675" cy="4334873"/>
          </a:xfrm>
          <a:prstGeom prst="rect">
            <a:avLst/>
          </a:prstGeom>
        </p:spPr>
      </p:pic>
    </p:spTree>
    <p:extLst>
      <p:ext uri="{BB962C8B-B14F-4D97-AF65-F5344CB8AC3E}">
        <p14:creationId xmlns:p14="http://schemas.microsoft.com/office/powerpoint/2010/main" val="3749209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C129FA97-E371-C86B-657C-E439A74B7E61}"/>
              </a:ext>
            </a:extLst>
          </p:cNvPr>
          <p:cNvPicPr>
            <a:picLocks noGrp="1" noChangeAspect="1"/>
          </p:cNvPicPr>
          <p:nvPr>
            <p:ph idx="1"/>
          </p:nvPr>
        </p:nvPicPr>
        <p:blipFill>
          <a:blip r:embed="rId2"/>
          <a:stretch>
            <a:fillRect/>
          </a:stretch>
        </p:blipFill>
        <p:spPr>
          <a:xfrm>
            <a:off x="1719072" y="117995"/>
            <a:ext cx="6519672" cy="6045061"/>
          </a:xfrm>
          <a:prstGeom prst="rect">
            <a:avLst/>
          </a:prstGeom>
        </p:spPr>
      </p:pic>
      <p:sp>
        <p:nvSpPr>
          <p:cNvPr id="17" name="TextBox 16">
            <a:extLst>
              <a:ext uri="{FF2B5EF4-FFF2-40B4-BE49-F238E27FC236}">
                <a16:creationId xmlns:a16="http://schemas.microsoft.com/office/drawing/2014/main" id="{CCD9BE22-150B-C2EA-5C5F-C4A7799AD11B}"/>
              </a:ext>
            </a:extLst>
          </p:cNvPr>
          <p:cNvSpPr txBox="1"/>
          <p:nvPr/>
        </p:nvSpPr>
        <p:spPr>
          <a:xfrm>
            <a:off x="2624328" y="6370673"/>
            <a:ext cx="4352544" cy="369332"/>
          </a:xfrm>
          <a:prstGeom prst="rect">
            <a:avLst/>
          </a:prstGeom>
          <a:noFill/>
        </p:spPr>
        <p:txBody>
          <a:bodyPr wrap="square" rtlCol="0">
            <a:spAutoFit/>
          </a:bodyPr>
          <a:lstStyle/>
          <a:p>
            <a:pPr algn="ctr"/>
            <a:r>
              <a:rPr lang="en-US" b="1" i="1" dirty="0">
                <a:solidFill>
                  <a:schemeClr val="bg2">
                    <a:lumMod val="50000"/>
                  </a:schemeClr>
                </a:solidFill>
              </a:rPr>
              <a:t>Design Elements- UML Sequence Diagram</a:t>
            </a:r>
          </a:p>
        </p:txBody>
      </p:sp>
    </p:spTree>
    <p:extLst>
      <p:ext uri="{BB962C8B-B14F-4D97-AF65-F5344CB8AC3E}">
        <p14:creationId xmlns:p14="http://schemas.microsoft.com/office/powerpoint/2010/main" val="2430742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2152-163F-7494-FADA-0CE8AB6C41ED}"/>
              </a:ext>
            </a:extLst>
          </p:cNvPr>
          <p:cNvSpPr>
            <a:spLocks noGrp="1"/>
          </p:cNvSpPr>
          <p:nvPr>
            <p:ph type="title"/>
          </p:nvPr>
        </p:nvSpPr>
        <p:spPr/>
        <p:txBody>
          <a:bodyPr/>
          <a:lstStyle/>
          <a:p>
            <a:r>
              <a:rPr lang="en-US" dirty="0"/>
              <a:t>Sequence Diagram: </a:t>
            </a:r>
            <a:r>
              <a:rPr lang="en-US" sz="3200" dirty="0"/>
              <a:t>Bank Sequence Diagram</a:t>
            </a:r>
            <a:endParaRPr lang="en-US" dirty="0"/>
          </a:p>
        </p:txBody>
      </p:sp>
      <p:pic>
        <p:nvPicPr>
          <p:cNvPr id="5" name="Content Placeholder 4">
            <a:extLst>
              <a:ext uri="{FF2B5EF4-FFF2-40B4-BE49-F238E27FC236}">
                <a16:creationId xmlns:a16="http://schemas.microsoft.com/office/drawing/2014/main" id="{6AC826F1-1689-EFE8-81E7-4032ED4F7DAD}"/>
              </a:ext>
            </a:extLst>
          </p:cNvPr>
          <p:cNvPicPr>
            <a:picLocks noGrp="1" noChangeAspect="1"/>
          </p:cNvPicPr>
          <p:nvPr>
            <p:ph idx="1"/>
          </p:nvPr>
        </p:nvPicPr>
        <p:blipFill>
          <a:blip r:embed="rId2"/>
          <a:stretch>
            <a:fillRect/>
          </a:stretch>
        </p:blipFill>
        <p:spPr>
          <a:xfrm>
            <a:off x="2231137" y="1615313"/>
            <a:ext cx="6245351" cy="4743305"/>
          </a:xfrm>
          <a:prstGeom prst="rect">
            <a:avLst/>
          </a:prstGeom>
        </p:spPr>
      </p:pic>
      <p:sp>
        <p:nvSpPr>
          <p:cNvPr id="6" name="TextBox 5">
            <a:extLst>
              <a:ext uri="{FF2B5EF4-FFF2-40B4-BE49-F238E27FC236}">
                <a16:creationId xmlns:a16="http://schemas.microsoft.com/office/drawing/2014/main" id="{29241873-86C8-E6C6-16FF-C36A32DEE5FF}"/>
              </a:ext>
            </a:extLst>
          </p:cNvPr>
          <p:cNvSpPr txBox="1"/>
          <p:nvPr/>
        </p:nvSpPr>
        <p:spPr>
          <a:xfrm>
            <a:off x="877824" y="6208776"/>
            <a:ext cx="8842248" cy="461665"/>
          </a:xfrm>
          <a:prstGeom prst="rect">
            <a:avLst/>
          </a:prstGeom>
          <a:noFill/>
        </p:spPr>
        <p:txBody>
          <a:bodyPr wrap="square" rtlCol="0">
            <a:spAutoFit/>
          </a:bodyPr>
          <a:lstStyle/>
          <a:p>
            <a:pPr algn="ctr"/>
            <a:r>
              <a:rPr lang="en-US" sz="1200" i="1" dirty="0">
                <a:solidFill>
                  <a:schemeClr val="bg2">
                    <a:lumMod val="25000"/>
                  </a:schemeClr>
                </a:solidFill>
                <a:hlinkClick r:id="rId3"/>
              </a:rPr>
              <a:t>https://creately.com/guides/sequence-diagram-tutorial/</a:t>
            </a:r>
            <a:endParaRPr lang="en-US" sz="1200" i="1" dirty="0">
              <a:solidFill>
                <a:schemeClr val="bg2">
                  <a:lumMod val="25000"/>
                </a:schemeClr>
              </a:solidFill>
            </a:endParaRPr>
          </a:p>
          <a:p>
            <a:pPr algn="ctr"/>
            <a:endParaRPr lang="en-US" sz="1200" i="1" dirty="0">
              <a:solidFill>
                <a:schemeClr val="bg2">
                  <a:lumMod val="25000"/>
                </a:schemeClr>
              </a:solidFill>
            </a:endParaRPr>
          </a:p>
        </p:txBody>
      </p:sp>
    </p:spTree>
    <p:extLst>
      <p:ext uri="{BB962C8B-B14F-4D97-AF65-F5344CB8AC3E}">
        <p14:creationId xmlns:p14="http://schemas.microsoft.com/office/powerpoint/2010/main" val="927237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62D6-4B92-9E82-4EBF-ACE9964FFB58}"/>
              </a:ext>
            </a:extLst>
          </p:cNvPr>
          <p:cNvSpPr>
            <a:spLocks noGrp="1"/>
          </p:cNvSpPr>
          <p:nvPr>
            <p:ph type="title"/>
          </p:nvPr>
        </p:nvSpPr>
        <p:spPr/>
        <p:txBody>
          <a:bodyPr/>
          <a:lstStyle/>
          <a:p>
            <a:r>
              <a:rPr lang="en-US" dirty="0"/>
              <a:t>State Machine Diagram</a:t>
            </a:r>
          </a:p>
        </p:txBody>
      </p:sp>
      <p:sp>
        <p:nvSpPr>
          <p:cNvPr id="3" name="Content Placeholder 2">
            <a:extLst>
              <a:ext uri="{FF2B5EF4-FFF2-40B4-BE49-F238E27FC236}">
                <a16:creationId xmlns:a16="http://schemas.microsoft.com/office/drawing/2014/main" id="{F7BAE273-9633-9C8C-B014-6A51A71BD875}"/>
              </a:ext>
            </a:extLst>
          </p:cNvPr>
          <p:cNvSpPr>
            <a:spLocks noGrp="1"/>
          </p:cNvSpPr>
          <p:nvPr>
            <p:ph idx="1"/>
          </p:nvPr>
        </p:nvSpPr>
        <p:spPr/>
        <p:txBody>
          <a:bodyPr>
            <a:normAutofit/>
          </a:bodyPr>
          <a:lstStyle/>
          <a:p>
            <a:pPr marL="0" indent="0">
              <a:buNone/>
            </a:pPr>
            <a:r>
              <a:rPr lang="en-US" sz="2000" dirty="0"/>
              <a:t>State machine diagrams are a familiar technique to describe the behavior of a System .</a:t>
            </a:r>
          </a:p>
          <a:p>
            <a:pPr marL="0" indent="0">
              <a:buNone/>
            </a:pPr>
            <a:r>
              <a:rPr lang="en-US" sz="2000" dirty="0"/>
              <a:t>In object-oriented approaches, you draw a State machine diagram for a single class to show the lifetime behavior of a single object.</a:t>
            </a:r>
          </a:p>
        </p:txBody>
      </p:sp>
    </p:spTree>
    <p:extLst>
      <p:ext uri="{BB962C8B-B14F-4D97-AF65-F5344CB8AC3E}">
        <p14:creationId xmlns:p14="http://schemas.microsoft.com/office/powerpoint/2010/main" val="843871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703E-4DFC-C15E-B154-EC24733E3FB8}"/>
              </a:ext>
            </a:extLst>
          </p:cNvPr>
          <p:cNvSpPr>
            <a:spLocks noGrp="1"/>
          </p:cNvSpPr>
          <p:nvPr>
            <p:ph type="title"/>
          </p:nvPr>
        </p:nvSpPr>
        <p:spPr/>
        <p:txBody>
          <a:bodyPr/>
          <a:lstStyle/>
          <a:p>
            <a:r>
              <a:rPr lang="en-US" dirty="0"/>
              <a:t>State Machine: Secret Panel</a:t>
            </a:r>
          </a:p>
        </p:txBody>
      </p:sp>
      <p:sp>
        <p:nvSpPr>
          <p:cNvPr id="3" name="Content Placeholder 2">
            <a:extLst>
              <a:ext uri="{FF2B5EF4-FFF2-40B4-BE49-F238E27FC236}">
                <a16:creationId xmlns:a16="http://schemas.microsoft.com/office/drawing/2014/main" id="{3ABCC4A4-4D3F-FEB2-39B6-0AFC2756A19C}"/>
              </a:ext>
            </a:extLst>
          </p:cNvPr>
          <p:cNvSpPr>
            <a:spLocks noGrp="1"/>
          </p:cNvSpPr>
          <p:nvPr>
            <p:ph idx="1"/>
          </p:nvPr>
        </p:nvSpPr>
        <p:spPr/>
        <p:txBody>
          <a:bodyPr>
            <a:normAutofit/>
          </a:bodyPr>
          <a:lstStyle/>
          <a:p>
            <a:pPr marL="0" indent="0">
              <a:buNone/>
            </a:pPr>
            <a:r>
              <a:rPr lang="en-US" sz="2000" dirty="0"/>
              <a:t>The diagram shows that the controller can be in three states : </a:t>
            </a:r>
            <a:r>
              <a:rPr lang="en-US" sz="2000" b="1" dirty="0"/>
              <a:t>Wait</a:t>
            </a:r>
            <a:r>
              <a:rPr lang="en-US" sz="2000" dirty="0"/>
              <a:t>, </a:t>
            </a:r>
            <a:r>
              <a:rPr lang="en-US" sz="2000" b="1" dirty="0"/>
              <a:t>Lock</a:t>
            </a:r>
            <a:r>
              <a:rPr lang="en-US" sz="2000" dirty="0"/>
              <a:t>, and </a:t>
            </a:r>
            <a:r>
              <a:rPr lang="en-US" sz="2000" b="1" dirty="0"/>
              <a:t>Open</a:t>
            </a:r>
            <a:r>
              <a:rPr lang="en-US" sz="2000" dirty="0"/>
              <a:t>.</a:t>
            </a:r>
          </a:p>
          <a:p>
            <a:pPr marL="0" indent="0">
              <a:buNone/>
            </a:pPr>
            <a:r>
              <a:rPr lang="en-US" sz="1800" b="1" dirty="0"/>
              <a:t>Transition</a:t>
            </a:r>
            <a:r>
              <a:rPr lang="en-US" sz="1800" dirty="0"/>
              <a:t> indicates a movement from one State to another</a:t>
            </a:r>
          </a:p>
          <a:p>
            <a:pPr marL="457200" lvl="1" indent="0">
              <a:buNone/>
            </a:pPr>
            <a:r>
              <a:rPr lang="en-US" sz="2000" b="1" i="1" dirty="0">
                <a:solidFill>
                  <a:srgbClr val="7030A0"/>
                </a:solidFill>
              </a:rPr>
              <a:t>Label: </a:t>
            </a:r>
            <a:r>
              <a:rPr lang="en-US" sz="2000" i="1" dirty="0">
                <a:solidFill>
                  <a:srgbClr val="7030A0"/>
                </a:solidFill>
              </a:rPr>
              <a:t>trigger-signature [guard]/activity </a:t>
            </a:r>
          </a:p>
          <a:p>
            <a:pPr marL="457200" lvl="1" indent="0">
              <a:buNone/>
            </a:pPr>
            <a:r>
              <a:rPr lang="en-US" sz="1600" dirty="0"/>
              <a:t>The </a:t>
            </a:r>
            <a:r>
              <a:rPr lang="en-US" sz="1600" b="1" dirty="0"/>
              <a:t>trigger-signature</a:t>
            </a:r>
            <a:r>
              <a:rPr lang="en-US" sz="1600" dirty="0"/>
              <a:t> is usually a single event that triggers a potential change of State .</a:t>
            </a:r>
          </a:p>
          <a:p>
            <a:pPr marL="457200" lvl="1" indent="0">
              <a:buNone/>
            </a:pPr>
            <a:r>
              <a:rPr lang="en-US" sz="1600" dirty="0"/>
              <a:t>The </a:t>
            </a:r>
            <a:r>
              <a:rPr lang="en-US" sz="1600" b="1" dirty="0"/>
              <a:t>guard</a:t>
            </a:r>
            <a:r>
              <a:rPr lang="en-US" sz="1600" dirty="0"/>
              <a:t>, if present, is a Boolean condition that must be true for the transition to be taken .</a:t>
            </a:r>
          </a:p>
          <a:p>
            <a:pPr marL="457200" lvl="1" indent="0">
              <a:buNone/>
            </a:pPr>
            <a:r>
              <a:rPr lang="en-US" sz="1600" dirty="0"/>
              <a:t>The </a:t>
            </a:r>
            <a:r>
              <a:rPr lang="en-US" sz="1600" b="1" dirty="0"/>
              <a:t>activity</a:t>
            </a:r>
            <a:r>
              <a:rPr lang="en-US" sz="1600" dirty="0"/>
              <a:t> is some behavior that's executed during the transition.</a:t>
            </a:r>
          </a:p>
          <a:p>
            <a:pPr marL="457200" lvl="1" indent="0">
              <a:buNone/>
            </a:pPr>
            <a:r>
              <a:rPr lang="en-US" sz="1400" b="1" i="1" dirty="0">
                <a:solidFill>
                  <a:srgbClr val="FF0000"/>
                </a:solidFill>
              </a:rPr>
              <a:t>Notes: </a:t>
            </a:r>
          </a:p>
          <a:p>
            <a:pPr marL="457200" lvl="1" indent="0">
              <a:buNone/>
            </a:pPr>
            <a:r>
              <a:rPr lang="en-US" sz="1400" i="1" dirty="0"/>
              <a:t>All three parts to a transition are optional.</a:t>
            </a:r>
          </a:p>
          <a:p>
            <a:pPr marL="457200" lvl="1" indent="0">
              <a:buNone/>
            </a:pPr>
            <a:r>
              <a:rPr lang="en-US" sz="1400" dirty="0"/>
              <a:t>A missing activity indicates that you don't do anything during the transition .</a:t>
            </a:r>
          </a:p>
          <a:p>
            <a:pPr marL="457200" lvl="1" indent="0">
              <a:buNone/>
            </a:pPr>
            <a:r>
              <a:rPr lang="en-US" sz="1400" dirty="0"/>
              <a:t>A missing guard indicates that you always take the transition if the event occurs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0810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E12A-4D81-0C75-367D-8532AB88385B}"/>
              </a:ext>
            </a:extLst>
          </p:cNvPr>
          <p:cNvSpPr>
            <a:spLocks noGrp="1"/>
          </p:cNvSpPr>
          <p:nvPr>
            <p:ph type="title"/>
          </p:nvPr>
        </p:nvSpPr>
        <p:spPr/>
        <p:txBody>
          <a:bodyPr/>
          <a:lstStyle/>
          <a:p>
            <a:r>
              <a:rPr lang="en-US" dirty="0"/>
              <a:t>UML: How?</a:t>
            </a:r>
          </a:p>
        </p:txBody>
      </p:sp>
      <p:sp>
        <p:nvSpPr>
          <p:cNvPr id="3" name="Content Placeholder 2">
            <a:extLst>
              <a:ext uri="{FF2B5EF4-FFF2-40B4-BE49-F238E27FC236}">
                <a16:creationId xmlns:a16="http://schemas.microsoft.com/office/drawing/2014/main" id="{E95D2890-2880-59F0-CA0B-202062379B3B}"/>
              </a:ext>
            </a:extLst>
          </p:cNvPr>
          <p:cNvSpPr>
            <a:spLocks noGrp="1"/>
          </p:cNvSpPr>
          <p:nvPr>
            <p:ph idx="1"/>
          </p:nvPr>
        </p:nvSpPr>
        <p:spPr/>
        <p:txBody>
          <a:bodyPr>
            <a:normAutofit/>
          </a:bodyPr>
          <a:lstStyle/>
          <a:p>
            <a:pPr marL="0" indent="0">
              <a:buNone/>
            </a:pPr>
            <a:r>
              <a:rPr lang="en-US" sz="2400" dirty="0"/>
              <a:t>UML mainly uses graphical notation to express the software project’s design. So it helps teams to communicate explore potential designs and validate software architectural designs.</a:t>
            </a:r>
          </a:p>
          <a:p>
            <a:pPr marL="0" indent="0">
              <a:buNone/>
            </a:pPr>
            <a:endParaRPr lang="en-US" sz="2400" dirty="0"/>
          </a:p>
        </p:txBody>
      </p:sp>
    </p:spTree>
    <p:extLst>
      <p:ext uri="{BB962C8B-B14F-4D97-AF65-F5344CB8AC3E}">
        <p14:creationId xmlns:p14="http://schemas.microsoft.com/office/powerpoint/2010/main" val="246890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0B92-C31D-8199-3ED7-4B61ABB602C1}"/>
              </a:ext>
            </a:extLst>
          </p:cNvPr>
          <p:cNvSpPr>
            <a:spLocks noGrp="1"/>
          </p:cNvSpPr>
          <p:nvPr>
            <p:ph type="title"/>
          </p:nvPr>
        </p:nvSpPr>
        <p:spPr/>
        <p:txBody>
          <a:bodyPr/>
          <a:lstStyle/>
          <a:p>
            <a:r>
              <a:rPr lang="en-US" dirty="0"/>
              <a:t>State Machine: Secret Panel</a:t>
            </a:r>
          </a:p>
        </p:txBody>
      </p:sp>
      <p:pic>
        <p:nvPicPr>
          <p:cNvPr id="5" name="Content Placeholder 4">
            <a:extLst>
              <a:ext uri="{FF2B5EF4-FFF2-40B4-BE49-F238E27FC236}">
                <a16:creationId xmlns:a16="http://schemas.microsoft.com/office/drawing/2014/main" id="{E4EF32C1-CF10-8F9A-67AD-F85FC5BCD8B9}"/>
              </a:ext>
            </a:extLst>
          </p:cNvPr>
          <p:cNvPicPr>
            <a:picLocks noGrp="1" noChangeAspect="1"/>
          </p:cNvPicPr>
          <p:nvPr>
            <p:ph idx="1"/>
          </p:nvPr>
        </p:nvPicPr>
        <p:blipFill>
          <a:blip r:embed="rId2"/>
          <a:stretch>
            <a:fillRect/>
          </a:stretch>
        </p:blipFill>
        <p:spPr>
          <a:xfrm>
            <a:off x="5879593" y="2063368"/>
            <a:ext cx="5312664" cy="3294285"/>
          </a:xfrm>
        </p:spPr>
      </p:pic>
      <p:sp>
        <p:nvSpPr>
          <p:cNvPr id="6" name="TextBox 5">
            <a:extLst>
              <a:ext uri="{FF2B5EF4-FFF2-40B4-BE49-F238E27FC236}">
                <a16:creationId xmlns:a16="http://schemas.microsoft.com/office/drawing/2014/main" id="{218621A0-507F-5CD3-EB42-C1DE3FF5879A}"/>
              </a:ext>
            </a:extLst>
          </p:cNvPr>
          <p:cNvSpPr txBox="1"/>
          <p:nvPr/>
        </p:nvSpPr>
        <p:spPr>
          <a:xfrm>
            <a:off x="838200" y="1953641"/>
            <a:ext cx="5132832" cy="4308872"/>
          </a:xfrm>
          <a:prstGeom prst="rect">
            <a:avLst/>
          </a:prstGeom>
          <a:noFill/>
        </p:spPr>
        <p:txBody>
          <a:bodyPr wrap="square" rtlCol="0">
            <a:spAutoFit/>
          </a:bodyPr>
          <a:lstStyle/>
          <a:p>
            <a:pPr marL="0" indent="0">
              <a:buNone/>
            </a:pPr>
            <a:r>
              <a:rPr lang="en-US" sz="1600" b="1" dirty="0"/>
              <a:t>Wait: </a:t>
            </a:r>
            <a:r>
              <a:rPr lang="en-US" sz="1600" dirty="0"/>
              <a:t>The State diagram Starts with the state of the controller object when it's created, the </a:t>
            </a:r>
            <a:r>
              <a:rPr lang="en-US" sz="1600" b="1" u="sng" dirty="0"/>
              <a:t>Wait State </a:t>
            </a:r>
            <a:r>
              <a:rPr lang="en-US" sz="1600" dirty="0"/>
              <a:t>(Initial State).</a:t>
            </a:r>
          </a:p>
          <a:p>
            <a:pPr marL="0" indent="0">
              <a:buNone/>
            </a:pPr>
            <a:endParaRPr lang="en-US" sz="1600" dirty="0"/>
          </a:p>
          <a:p>
            <a:pPr marL="0" indent="0">
              <a:buNone/>
            </a:pPr>
            <a:r>
              <a:rPr lang="en-US" sz="1600" b="1" dirty="0"/>
              <a:t>Lock: </a:t>
            </a:r>
            <a:r>
              <a:rPr lang="en-US" sz="1600" dirty="0"/>
              <a:t>To reveal the lock to the safe, </a:t>
            </a:r>
            <a:r>
              <a:rPr lang="en-US" sz="1600" u="sng" dirty="0"/>
              <a:t>remove a strategic candle from its holder</a:t>
            </a:r>
            <a:r>
              <a:rPr lang="en-US" sz="1600" dirty="0"/>
              <a:t>, but this will reveal the lock only while the </a:t>
            </a:r>
            <a:r>
              <a:rPr lang="en-US" sz="1600" u="sng" dirty="0"/>
              <a:t>door is closed</a:t>
            </a:r>
            <a:r>
              <a:rPr lang="en-US" sz="1600" dirty="0"/>
              <a:t>.</a:t>
            </a:r>
          </a:p>
          <a:p>
            <a:pPr marL="0" indent="0">
              <a:buNone/>
            </a:pPr>
            <a:endParaRPr lang="en-US" sz="1600" dirty="0"/>
          </a:p>
          <a:p>
            <a:pPr marL="0" indent="0">
              <a:buNone/>
            </a:pPr>
            <a:r>
              <a:rPr lang="en-US" sz="1600" b="1" dirty="0"/>
              <a:t>Open: </a:t>
            </a:r>
            <a:r>
              <a:rPr lang="en-US" sz="1600" dirty="0"/>
              <a:t>When the </a:t>
            </a:r>
            <a:r>
              <a:rPr lang="en-US" sz="1600" u="sng" dirty="0"/>
              <a:t>lock is revealed</a:t>
            </a:r>
            <a:r>
              <a:rPr lang="en-US" sz="1600" dirty="0"/>
              <a:t>, </a:t>
            </a:r>
            <a:r>
              <a:rPr lang="en-US" sz="1600" u="sng" dirty="0"/>
              <a:t>inserts the key to open the safe</a:t>
            </a:r>
            <a:r>
              <a:rPr lang="en-US" sz="1600" dirty="0"/>
              <a:t>. For extra safety, make sure that The door can be opened the safe </a:t>
            </a:r>
            <a:r>
              <a:rPr lang="en-US" sz="1600" u="sng" dirty="0"/>
              <a:t>only if the candle is replaced </a:t>
            </a:r>
            <a:r>
              <a:rPr lang="en-US" sz="1600" dirty="0"/>
              <a:t>firstly.</a:t>
            </a:r>
          </a:p>
          <a:p>
            <a:pPr marL="0" indent="0">
              <a:buNone/>
            </a:pPr>
            <a:endParaRPr lang="en-US" sz="1600" dirty="0"/>
          </a:p>
          <a:p>
            <a:pPr marL="0" indent="0">
              <a:buNone/>
            </a:pPr>
            <a:r>
              <a:rPr lang="en-US" sz="1600" b="1" dirty="0"/>
              <a:t>Final state: </a:t>
            </a:r>
            <a:r>
              <a:rPr lang="en-US" sz="1600" dirty="0"/>
              <a:t>The final state indicates that the </a:t>
            </a:r>
            <a:r>
              <a:rPr lang="en-US" sz="1600" u="sng" dirty="0"/>
              <a:t>state machine is completed</a:t>
            </a:r>
            <a:r>
              <a:rPr lang="en-US" sz="1600" dirty="0"/>
              <a:t>, implying the deletion of the controller object.</a:t>
            </a:r>
          </a:p>
          <a:p>
            <a:pPr marL="0" indent="0">
              <a:buNone/>
            </a:pPr>
            <a:r>
              <a:rPr lang="en-US" sz="1600" dirty="0"/>
              <a:t>The killer rabbit is released when the key is turned while the candle is out.</a:t>
            </a:r>
          </a:p>
          <a:p>
            <a:endParaRPr lang="en-US" dirty="0"/>
          </a:p>
        </p:txBody>
      </p:sp>
    </p:spTree>
    <p:extLst>
      <p:ext uri="{BB962C8B-B14F-4D97-AF65-F5344CB8AC3E}">
        <p14:creationId xmlns:p14="http://schemas.microsoft.com/office/powerpoint/2010/main" val="2568887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E976-ED16-123B-C734-BE7A4FFC96F9}"/>
              </a:ext>
            </a:extLst>
          </p:cNvPr>
          <p:cNvSpPr>
            <a:spLocks noGrp="1"/>
          </p:cNvSpPr>
          <p:nvPr>
            <p:ph type="title"/>
          </p:nvPr>
        </p:nvSpPr>
        <p:spPr/>
        <p:txBody>
          <a:bodyPr/>
          <a:lstStyle/>
          <a:p>
            <a:r>
              <a:rPr lang="en-US" dirty="0"/>
              <a:t>State Machine: Internal Activities</a:t>
            </a:r>
          </a:p>
        </p:txBody>
      </p:sp>
      <p:sp>
        <p:nvSpPr>
          <p:cNvPr id="3" name="Content Placeholder 2">
            <a:extLst>
              <a:ext uri="{FF2B5EF4-FFF2-40B4-BE49-F238E27FC236}">
                <a16:creationId xmlns:a16="http://schemas.microsoft.com/office/drawing/2014/main" id="{F58BCD8B-0875-73E5-AA76-656E6F0A7C74}"/>
              </a:ext>
            </a:extLst>
          </p:cNvPr>
          <p:cNvSpPr>
            <a:spLocks noGrp="1"/>
          </p:cNvSpPr>
          <p:nvPr>
            <p:ph idx="1"/>
          </p:nvPr>
        </p:nvSpPr>
        <p:spPr>
          <a:xfrm>
            <a:off x="838200" y="1825624"/>
            <a:ext cx="10515600" cy="4428871"/>
          </a:xfrm>
        </p:spPr>
        <p:txBody>
          <a:bodyPr>
            <a:normAutofit fontScale="92500" lnSpcReduction="10000"/>
          </a:bodyPr>
          <a:lstStyle/>
          <a:p>
            <a:pPr marL="0" indent="0">
              <a:buNone/>
            </a:pPr>
            <a:r>
              <a:rPr lang="en-US" sz="1900" b="1" dirty="0"/>
              <a:t>States</a:t>
            </a:r>
            <a:r>
              <a:rPr lang="en-US" sz="1900" dirty="0"/>
              <a:t> can react to </a:t>
            </a:r>
            <a:r>
              <a:rPr lang="en-US" sz="1900" b="1" dirty="0"/>
              <a:t>events</a:t>
            </a:r>
            <a:r>
              <a:rPr lang="en-US" sz="1900" dirty="0"/>
              <a:t> without transition, using internal activities : </a:t>
            </a:r>
          </a:p>
          <a:p>
            <a:pPr marL="0" indent="0">
              <a:buNone/>
            </a:pPr>
            <a:r>
              <a:rPr lang="en-US" sz="1900" dirty="0"/>
              <a:t>putting the event, guard, and activity inside the state box itself.</a:t>
            </a:r>
          </a:p>
          <a:p>
            <a:pPr marL="0" indent="0">
              <a:buNone/>
            </a:pPr>
            <a:endParaRPr lang="en-US" sz="1900" dirty="0"/>
          </a:p>
          <a:p>
            <a:pPr marL="0" indent="0">
              <a:buNone/>
            </a:pPr>
            <a:r>
              <a:rPr lang="en-US" sz="1900" b="1" dirty="0"/>
              <a:t>An internal activity is similar to a self-transition : </a:t>
            </a:r>
          </a:p>
          <a:p>
            <a:r>
              <a:rPr lang="en-US" sz="1700" dirty="0"/>
              <a:t>A transition that loops back to the same state. </a:t>
            </a:r>
          </a:p>
          <a:p>
            <a:r>
              <a:rPr lang="en-US" sz="1700" dirty="0"/>
              <a:t>The Syntax for internal activities follows the same logic for </a:t>
            </a:r>
            <a:r>
              <a:rPr lang="en-US" sz="1700" b="1" dirty="0"/>
              <a:t>event</a:t>
            </a:r>
            <a:r>
              <a:rPr lang="en-US" sz="1700" dirty="0"/>
              <a:t>, </a:t>
            </a:r>
            <a:r>
              <a:rPr lang="en-US" sz="1700" b="1" dirty="0"/>
              <a:t>guard</a:t>
            </a:r>
            <a:r>
              <a:rPr lang="en-US" sz="1700" dirty="0"/>
              <a:t>, and </a:t>
            </a:r>
            <a:r>
              <a:rPr lang="en-US" sz="1700" b="1" dirty="0"/>
              <a:t>procedure</a:t>
            </a:r>
            <a:r>
              <a:rPr lang="en-US" sz="1700" dirty="0"/>
              <a:t>.</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lgn="ctr">
              <a:buNone/>
            </a:pPr>
            <a:r>
              <a:rPr lang="en-US" sz="1200" i="1" dirty="0">
                <a:solidFill>
                  <a:schemeClr val="bg2">
                    <a:lumMod val="10000"/>
                  </a:schemeClr>
                </a:solidFill>
              </a:rPr>
              <a:t>shows a state with internal activities of the character and help events, as you might find an a UI text field .</a:t>
            </a:r>
            <a:endParaRPr lang="en-US" sz="2200" i="1" dirty="0">
              <a:solidFill>
                <a:schemeClr val="bg2">
                  <a:lumMod val="10000"/>
                </a:schemeClr>
              </a:solidFill>
            </a:endParaRPr>
          </a:p>
        </p:txBody>
      </p:sp>
      <p:pic>
        <p:nvPicPr>
          <p:cNvPr id="5" name="Picture 4">
            <a:extLst>
              <a:ext uri="{FF2B5EF4-FFF2-40B4-BE49-F238E27FC236}">
                <a16:creationId xmlns:a16="http://schemas.microsoft.com/office/drawing/2014/main" id="{3D75393E-EF5D-845A-01E4-9C6849BA98E3}"/>
              </a:ext>
            </a:extLst>
          </p:cNvPr>
          <p:cNvPicPr>
            <a:picLocks noChangeAspect="1"/>
          </p:cNvPicPr>
          <p:nvPr/>
        </p:nvPicPr>
        <p:blipFill>
          <a:blip r:embed="rId2"/>
          <a:stretch>
            <a:fillRect/>
          </a:stretch>
        </p:blipFill>
        <p:spPr>
          <a:xfrm>
            <a:off x="4520565" y="4040059"/>
            <a:ext cx="2876550" cy="1809750"/>
          </a:xfrm>
          <a:prstGeom prst="rect">
            <a:avLst/>
          </a:prstGeom>
        </p:spPr>
      </p:pic>
    </p:spTree>
    <p:extLst>
      <p:ext uri="{BB962C8B-B14F-4D97-AF65-F5344CB8AC3E}">
        <p14:creationId xmlns:p14="http://schemas.microsoft.com/office/powerpoint/2010/main" val="3288811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6B15-9F1C-FEB1-6F63-3406F2019EF6}"/>
              </a:ext>
            </a:extLst>
          </p:cNvPr>
          <p:cNvSpPr>
            <a:spLocks noGrp="1"/>
          </p:cNvSpPr>
          <p:nvPr>
            <p:ph type="title"/>
          </p:nvPr>
        </p:nvSpPr>
        <p:spPr/>
        <p:txBody>
          <a:bodyPr/>
          <a:lstStyle/>
          <a:p>
            <a:r>
              <a:rPr lang="en-US" dirty="0"/>
              <a:t>State Machine: Activity States</a:t>
            </a:r>
          </a:p>
        </p:txBody>
      </p:sp>
      <p:sp>
        <p:nvSpPr>
          <p:cNvPr id="3" name="Content Placeholder 2">
            <a:extLst>
              <a:ext uri="{FF2B5EF4-FFF2-40B4-BE49-F238E27FC236}">
                <a16:creationId xmlns:a16="http://schemas.microsoft.com/office/drawing/2014/main" id="{C3C0B3D0-FCA5-40F0-C74D-3395D07B7290}"/>
              </a:ext>
            </a:extLst>
          </p:cNvPr>
          <p:cNvSpPr>
            <a:spLocks noGrp="1"/>
          </p:cNvSpPr>
          <p:nvPr>
            <p:ph idx="1"/>
          </p:nvPr>
        </p:nvSpPr>
        <p:spPr/>
        <p:txBody>
          <a:bodyPr>
            <a:normAutofit/>
          </a:bodyPr>
          <a:lstStyle/>
          <a:p>
            <a:pPr marL="0" indent="0">
              <a:lnSpc>
                <a:spcPct val="100000"/>
              </a:lnSpc>
              <a:buNone/>
            </a:pPr>
            <a:r>
              <a:rPr lang="en-US" sz="1800" dirty="0"/>
              <a:t>In the states ,the object is quiet and waiting for the next event before it does something . However, you can have states in which the object is doing some </a:t>
            </a:r>
            <a:r>
              <a:rPr lang="en-US" sz="1800" b="1" dirty="0"/>
              <a:t>ongoing work </a:t>
            </a:r>
            <a:r>
              <a:rPr lang="en-US" sz="1800" dirty="0"/>
              <a:t>.</a:t>
            </a:r>
          </a:p>
          <a:p>
            <a:pPr marL="0" indent="0">
              <a:buNone/>
            </a:pPr>
            <a:r>
              <a:rPr lang="en-US" sz="1600" dirty="0"/>
              <a:t>The </a:t>
            </a:r>
            <a:r>
              <a:rPr lang="en-US" sz="1600" b="1" dirty="0"/>
              <a:t>ongoing activity </a:t>
            </a:r>
            <a:r>
              <a:rPr lang="en-US" sz="1600" dirty="0"/>
              <a:t>is marked with  the </a:t>
            </a:r>
            <a:r>
              <a:rPr lang="en-US" sz="1600" b="1" dirty="0">
                <a:solidFill>
                  <a:srgbClr val="FF0000"/>
                </a:solidFill>
              </a:rPr>
              <a:t>do/</a:t>
            </a:r>
            <a:r>
              <a:rPr lang="en-US" sz="1600" b="1" dirty="0"/>
              <a:t>; </a:t>
            </a:r>
            <a:r>
              <a:rPr lang="en-US" sz="1600" dirty="0"/>
              <a:t>hence the term</a:t>
            </a:r>
            <a:r>
              <a:rPr lang="en-US" sz="1600" dirty="0">
                <a:solidFill>
                  <a:srgbClr val="FF0000"/>
                </a:solidFill>
              </a:rPr>
              <a:t> do-activity </a:t>
            </a:r>
            <a:r>
              <a:rPr lang="en-US" sz="1600" dirty="0"/>
              <a:t>. </a:t>
            </a:r>
          </a:p>
          <a:p>
            <a:pPr marL="0" indent="0">
              <a:buNone/>
            </a:pPr>
            <a:r>
              <a:rPr lang="en-US" sz="1800" dirty="0"/>
              <a:t>Both </a:t>
            </a:r>
            <a:r>
              <a:rPr lang="en-US" sz="1800" i="1" dirty="0"/>
              <a:t>do-activities</a:t>
            </a:r>
            <a:r>
              <a:rPr lang="en-US" sz="1800" dirty="0"/>
              <a:t> and </a:t>
            </a:r>
            <a:r>
              <a:rPr lang="en-US" sz="1800" i="1" dirty="0"/>
              <a:t>regular activities </a:t>
            </a:r>
            <a:r>
              <a:rPr lang="en-US" sz="1800" dirty="0"/>
              <a:t>represent </a:t>
            </a:r>
            <a:r>
              <a:rPr lang="en-US" sz="1800" b="1" dirty="0"/>
              <a:t>carrying out some behavior</a:t>
            </a:r>
            <a:r>
              <a:rPr lang="en-US" sz="1800" dirty="0"/>
              <a:t>. </a:t>
            </a:r>
          </a:p>
          <a:p>
            <a:pPr marL="0" indent="0">
              <a:buNone/>
            </a:pPr>
            <a:endParaRPr lang="en-US" sz="1800" dirty="0"/>
          </a:p>
          <a:p>
            <a:pPr marL="0" indent="0">
              <a:buNone/>
            </a:pPr>
            <a:r>
              <a:rPr lang="en-US" sz="1800" b="1" dirty="0"/>
              <a:t>do-activity: </a:t>
            </a:r>
            <a:r>
              <a:rPr lang="en-US" sz="1600" dirty="0"/>
              <a:t>In a State machine diagram in UML, the do-activity represents the </a:t>
            </a:r>
            <a:r>
              <a:rPr lang="en-US" sz="1600" i="1" u="sng" dirty="0"/>
              <a:t>specific actions </a:t>
            </a:r>
            <a:r>
              <a:rPr lang="en-US" sz="1600" u="sng" dirty="0"/>
              <a:t>that are </a:t>
            </a:r>
            <a:r>
              <a:rPr lang="en-US" sz="1600" i="1" u="sng" dirty="0"/>
              <a:t>performed</a:t>
            </a:r>
            <a:r>
              <a:rPr lang="en-US" sz="1600" u="sng" dirty="0"/>
              <a:t> while in a </a:t>
            </a:r>
            <a:r>
              <a:rPr lang="en-US" sz="1600" i="1" u="sng" dirty="0"/>
              <a:t>particular state</a:t>
            </a:r>
            <a:r>
              <a:rPr lang="en-US" sz="1600" dirty="0"/>
              <a:t>. </a:t>
            </a:r>
            <a:r>
              <a:rPr lang="en-US" sz="1600" i="1" u="sng" dirty="0"/>
              <a:t>These actions are executed continuously while the state is active</a:t>
            </a:r>
            <a:r>
              <a:rPr lang="en-US" sz="1600" dirty="0"/>
              <a:t>.</a:t>
            </a:r>
          </a:p>
          <a:p>
            <a:pPr marL="0" indent="0" algn="l">
              <a:buNone/>
            </a:pPr>
            <a:r>
              <a:rPr lang="en-US" sz="1600" b="1" dirty="0"/>
              <a:t>Regular activity: </a:t>
            </a:r>
            <a:r>
              <a:rPr lang="en-US" sz="1600" dirty="0"/>
              <a:t>On the other hand, the </a:t>
            </a:r>
            <a:r>
              <a:rPr lang="en-US" sz="1600" u="sng" dirty="0"/>
              <a:t>regular activity represents the transitions between states and the conditions that trigger these transitions</a:t>
            </a:r>
            <a:r>
              <a:rPr lang="en-US" sz="1600" dirty="0"/>
              <a:t>. It describes the flow of control between different states in the state machine diagram.</a:t>
            </a:r>
          </a:p>
          <a:p>
            <a:pPr marL="0" indent="0">
              <a:buNone/>
            </a:pPr>
            <a:r>
              <a:rPr lang="en-US" sz="1600" dirty="0"/>
              <a:t>Overall, the do-activity focuses on the actions that occur within a state, while the regular activity focuses on the transitions between states. Both are important aspects of modeling the behavior of a system using a state machine diagram in UML.</a:t>
            </a:r>
          </a:p>
          <a:p>
            <a:pPr marL="0" indent="0">
              <a:buNone/>
            </a:pPr>
            <a:endParaRPr lang="en-US" sz="1800" dirty="0"/>
          </a:p>
        </p:txBody>
      </p:sp>
    </p:spTree>
    <p:extLst>
      <p:ext uri="{BB962C8B-B14F-4D97-AF65-F5344CB8AC3E}">
        <p14:creationId xmlns:p14="http://schemas.microsoft.com/office/powerpoint/2010/main" val="1921811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FF87-A2F1-E2E1-44A9-218137800EA8}"/>
              </a:ext>
            </a:extLst>
          </p:cNvPr>
          <p:cNvSpPr>
            <a:spLocks noGrp="1"/>
          </p:cNvSpPr>
          <p:nvPr>
            <p:ph type="title"/>
          </p:nvPr>
        </p:nvSpPr>
        <p:spPr/>
        <p:txBody>
          <a:bodyPr/>
          <a:lstStyle/>
          <a:p>
            <a:r>
              <a:rPr lang="en-US" dirty="0"/>
              <a:t>State Machine: Activity State-&gt; Sample</a:t>
            </a:r>
          </a:p>
        </p:txBody>
      </p:sp>
      <p:pic>
        <p:nvPicPr>
          <p:cNvPr id="5" name="Content Placeholder 4">
            <a:extLst>
              <a:ext uri="{FF2B5EF4-FFF2-40B4-BE49-F238E27FC236}">
                <a16:creationId xmlns:a16="http://schemas.microsoft.com/office/drawing/2014/main" id="{4BCB0A32-33C9-AD23-88F4-7DCE1FEFA9CC}"/>
              </a:ext>
            </a:extLst>
          </p:cNvPr>
          <p:cNvPicPr>
            <a:picLocks noGrp="1" noChangeAspect="1"/>
          </p:cNvPicPr>
          <p:nvPr>
            <p:ph idx="1"/>
          </p:nvPr>
        </p:nvPicPr>
        <p:blipFill>
          <a:blip r:embed="rId2"/>
          <a:stretch>
            <a:fillRect/>
          </a:stretch>
        </p:blipFill>
        <p:spPr>
          <a:xfrm>
            <a:off x="5963915" y="2089436"/>
            <a:ext cx="4806383" cy="2317972"/>
          </a:xfrm>
        </p:spPr>
      </p:pic>
      <p:sp>
        <p:nvSpPr>
          <p:cNvPr id="6" name="TextBox 5">
            <a:extLst>
              <a:ext uri="{FF2B5EF4-FFF2-40B4-BE49-F238E27FC236}">
                <a16:creationId xmlns:a16="http://schemas.microsoft.com/office/drawing/2014/main" id="{42344ACB-A501-8093-35E6-1BA0FA46C911}"/>
              </a:ext>
            </a:extLst>
          </p:cNvPr>
          <p:cNvSpPr txBox="1"/>
          <p:nvPr/>
        </p:nvSpPr>
        <p:spPr>
          <a:xfrm>
            <a:off x="838200" y="2157984"/>
            <a:ext cx="4806383" cy="4031873"/>
          </a:xfrm>
          <a:prstGeom prst="rect">
            <a:avLst/>
          </a:prstGeom>
          <a:noFill/>
        </p:spPr>
        <p:txBody>
          <a:bodyPr wrap="square" rtlCol="0">
            <a:spAutoFit/>
          </a:bodyPr>
          <a:lstStyle/>
          <a:p>
            <a:r>
              <a:rPr lang="en-US" sz="1600" b="1" dirty="0"/>
              <a:t>Searching: </a:t>
            </a:r>
            <a:r>
              <a:rPr lang="en-US" sz="1600" dirty="0"/>
              <a:t>Once the search is completed, any transitions without an activity, such as the one to </a:t>
            </a:r>
            <a:r>
              <a:rPr lang="en-US" sz="1600" i="1" dirty="0"/>
              <a:t>display new hardware</a:t>
            </a:r>
            <a:r>
              <a:rPr lang="en-US" sz="1600" dirty="0"/>
              <a:t>, are taken.</a:t>
            </a:r>
          </a:p>
          <a:p>
            <a:endParaRPr lang="en-US" sz="1600" dirty="0"/>
          </a:p>
          <a:p>
            <a:r>
              <a:rPr lang="en-US" sz="1600" b="1" dirty="0"/>
              <a:t>Update hardware Windows: </a:t>
            </a:r>
            <a:r>
              <a:rPr lang="en-US" sz="1600" dirty="0"/>
              <a:t>If the </a:t>
            </a:r>
            <a:r>
              <a:rPr lang="en-US" sz="1600" i="1" u="sng" dirty="0"/>
              <a:t>cancel event </a:t>
            </a:r>
            <a:r>
              <a:rPr lang="en-US" sz="1600" dirty="0"/>
              <a:t>occurs </a:t>
            </a:r>
            <a:r>
              <a:rPr lang="en-US" sz="1600" i="1" u="sng" dirty="0"/>
              <a:t>during</a:t>
            </a:r>
            <a:r>
              <a:rPr lang="en-US" sz="1600" dirty="0"/>
              <a:t> the activity, the do-activity is unceremoniously halted, and we go back to the </a:t>
            </a:r>
            <a:r>
              <a:rPr lang="en-US" sz="1600" i="1" dirty="0"/>
              <a:t>Update Hardware Window state</a:t>
            </a:r>
            <a:r>
              <a:rPr lang="en-US" sz="1600" dirty="0"/>
              <a:t>.</a:t>
            </a:r>
          </a:p>
          <a:p>
            <a:endParaRPr lang="en-US" sz="1600" dirty="0"/>
          </a:p>
          <a:p>
            <a:endParaRPr lang="en-US" sz="1600" dirty="0"/>
          </a:p>
          <a:p>
            <a:endParaRPr lang="en-US" sz="1600" dirty="0"/>
          </a:p>
          <a:p>
            <a:r>
              <a:rPr lang="en-US" sz="1600" b="1" dirty="0">
                <a:solidFill>
                  <a:srgbClr val="FF0000"/>
                </a:solidFill>
              </a:rPr>
              <a:t>Note: </a:t>
            </a:r>
            <a:r>
              <a:rPr lang="en-US" sz="1600" dirty="0"/>
              <a:t>The critical difference between the two is that </a:t>
            </a:r>
            <a:r>
              <a:rPr lang="en-US" sz="1600" i="1" u="sng" dirty="0"/>
              <a:t>regular activities </a:t>
            </a:r>
            <a:r>
              <a:rPr lang="en-US" sz="1600" dirty="0"/>
              <a:t>occur "</a:t>
            </a:r>
            <a:r>
              <a:rPr lang="en-US" sz="1600" b="1" dirty="0"/>
              <a:t>instantaneously</a:t>
            </a:r>
            <a:r>
              <a:rPr lang="en-US" sz="1600" dirty="0"/>
              <a:t>" and cannot be interrupted by regular events, while </a:t>
            </a:r>
            <a:r>
              <a:rPr lang="en-US" sz="1600" i="1" u="sng" dirty="0"/>
              <a:t>do-activities</a:t>
            </a:r>
            <a:r>
              <a:rPr lang="en-US" sz="1600" dirty="0"/>
              <a:t> can take finite time and can be interrupted.</a:t>
            </a:r>
          </a:p>
          <a:p>
            <a:endParaRPr lang="en-US" sz="1600" dirty="0"/>
          </a:p>
        </p:txBody>
      </p:sp>
    </p:spTree>
    <p:extLst>
      <p:ext uri="{BB962C8B-B14F-4D97-AF65-F5344CB8AC3E}">
        <p14:creationId xmlns:p14="http://schemas.microsoft.com/office/powerpoint/2010/main" val="2049726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837D-F66E-FD57-86F3-02081ABBDC6C}"/>
              </a:ext>
            </a:extLst>
          </p:cNvPr>
          <p:cNvSpPr>
            <a:spLocks noGrp="1"/>
          </p:cNvSpPr>
          <p:nvPr>
            <p:ph type="title"/>
          </p:nvPr>
        </p:nvSpPr>
        <p:spPr/>
        <p:txBody>
          <a:bodyPr/>
          <a:lstStyle/>
          <a:p>
            <a:r>
              <a:rPr lang="en-US" dirty="0"/>
              <a:t>State Machine: Activity State-&gt; Sample</a:t>
            </a:r>
          </a:p>
        </p:txBody>
      </p:sp>
      <p:sp>
        <p:nvSpPr>
          <p:cNvPr id="3" name="Content Placeholder 2">
            <a:extLst>
              <a:ext uri="{FF2B5EF4-FFF2-40B4-BE49-F238E27FC236}">
                <a16:creationId xmlns:a16="http://schemas.microsoft.com/office/drawing/2014/main" id="{D4531B8B-D41C-A2F6-24AC-D69CC58CF5E6}"/>
              </a:ext>
            </a:extLst>
          </p:cNvPr>
          <p:cNvSpPr>
            <a:spLocks noGrp="1"/>
          </p:cNvSpPr>
          <p:nvPr>
            <p:ph idx="1"/>
          </p:nvPr>
        </p:nvSpPr>
        <p:spPr/>
        <p:txBody>
          <a:bodyPr/>
          <a:lstStyle/>
          <a:p>
            <a:pPr marL="0" indent="0" algn="l">
              <a:buNone/>
            </a:pPr>
            <a:r>
              <a:rPr lang="en-US" sz="1800" b="1" dirty="0">
                <a:solidFill>
                  <a:srgbClr val="002060"/>
                </a:solidFill>
              </a:rPr>
              <a:t>State A -&gt; [Regular Activity: Action 1] -&gt; State B -&gt; [Do-Activity: Action 2] -&gt; State C</a:t>
            </a:r>
          </a:p>
          <a:p>
            <a:pPr marL="0" indent="0" algn="l">
              <a:lnSpc>
                <a:spcPct val="150000"/>
              </a:lnSpc>
              <a:buNone/>
            </a:pPr>
            <a:r>
              <a:rPr lang="en-US" sz="1600" dirty="0"/>
              <a:t>In this example, when the system transitions from State A to State B, it performs a regular activity which is "Action 1". Then, when the system transitions from State B to State C, it performs a do-activity which is "Action 2". </a:t>
            </a:r>
          </a:p>
          <a:p>
            <a:pPr marL="0" indent="0" algn="l">
              <a:lnSpc>
                <a:spcPct val="150000"/>
              </a:lnSpc>
              <a:buNone/>
            </a:pPr>
            <a:r>
              <a:rPr lang="en-US" sz="1600" dirty="0"/>
              <a:t>The regular activity is executed when the </a:t>
            </a:r>
            <a:r>
              <a:rPr lang="en-US" sz="1600" b="1" dirty="0"/>
              <a:t>transition occurs</a:t>
            </a:r>
            <a:r>
              <a:rPr lang="en-US" sz="1600" dirty="0"/>
              <a:t>, while the do-activity is executed upon </a:t>
            </a:r>
            <a:r>
              <a:rPr lang="en-US" sz="1600" b="1" dirty="0"/>
              <a:t>entering</a:t>
            </a:r>
            <a:r>
              <a:rPr lang="en-US" sz="1600" dirty="0"/>
              <a:t> the new state.</a:t>
            </a:r>
          </a:p>
          <a:p>
            <a:endParaRPr lang="en-US" dirty="0"/>
          </a:p>
        </p:txBody>
      </p:sp>
    </p:spTree>
    <p:extLst>
      <p:ext uri="{BB962C8B-B14F-4D97-AF65-F5344CB8AC3E}">
        <p14:creationId xmlns:p14="http://schemas.microsoft.com/office/powerpoint/2010/main" val="908912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C871-56D0-B092-6D0F-F0CE4992DEEC}"/>
              </a:ext>
            </a:extLst>
          </p:cNvPr>
          <p:cNvSpPr>
            <a:spLocks noGrp="1"/>
          </p:cNvSpPr>
          <p:nvPr>
            <p:ph type="title"/>
          </p:nvPr>
        </p:nvSpPr>
        <p:spPr/>
        <p:txBody>
          <a:bodyPr/>
          <a:lstStyle/>
          <a:p>
            <a:r>
              <a:rPr lang="en-US" dirty="0"/>
              <a:t>Machine State: Concurrent State</a:t>
            </a:r>
          </a:p>
        </p:txBody>
      </p:sp>
      <p:sp>
        <p:nvSpPr>
          <p:cNvPr id="3" name="Content Placeholder 2">
            <a:extLst>
              <a:ext uri="{FF2B5EF4-FFF2-40B4-BE49-F238E27FC236}">
                <a16:creationId xmlns:a16="http://schemas.microsoft.com/office/drawing/2014/main" id="{4ED655A4-B870-C899-8B7C-12EEBAC6399F}"/>
              </a:ext>
            </a:extLst>
          </p:cNvPr>
          <p:cNvSpPr>
            <a:spLocks noGrp="1"/>
          </p:cNvSpPr>
          <p:nvPr>
            <p:ph idx="1"/>
          </p:nvPr>
        </p:nvSpPr>
        <p:spPr/>
        <p:txBody>
          <a:bodyPr>
            <a:normAutofit/>
          </a:bodyPr>
          <a:lstStyle/>
          <a:p>
            <a:pPr marL="0" indent="0">
              <a:buNone/>
            </a:pPr>
            <a:r>
              <a:rPr lang="en-US" sz="2100" b="1" dirty="0"/>
              <a:t>What:</a:t>
            </a:r>
            <a:r>
              <a:rPr lang="en-US" sz="2000" b="1" dirty="0"/>
              <a:t> </a:t>
            </a:r>
            <a:r>
              <a:rPr lang="en-US" sz="1800" dirty="0"/>
              <a:t>A concurrent state machine is a type of state machine that can execute multiple states </a:t>
            </a:r>
            <a:r>
              <a:rPr lang="en-US" sz="1800" u="sng" dirty="0"/>
              <a:t>simultaneously</a:t>
            </a:r>
            <a:r>
              <a:rPr lang="en-US" sz="1800" dirty="0"/>
              <a:t>. This means that different parts of the machine can </a:t>
            </a:r>
            <a:r>
              <a:rPr lang="en-US" sz="1800" u="sng" dirty="0"/>
              <a:t>be in different states</a:t>
            </a:r>
            <a:r>
              <a:rPr lang="en-US" sz="1800" dirty="0"/>
              <a:t> at the same time, allowing for more complex and parallel operations to be performed. </a:t>
            </a:r>
          </a:p>
          <a:p>
            <a:pPr marL="0" indent="0">
              <a:buNone/>
            </a:pPr>
            <a:r>
              <a:rPr lang="en-US" sz="2000" b="1" dirty="0"/>
              <a:t>Why</a:t>
            </a:r>
            <a:r>
              <a:rPr lang="en-US" sz="2400" b="1" dirty="0"/>
              <a:t>: </a:t>
            </a:r>
            <a:r>
              <a:rPr lang="en-US" sz="1800" dirty="0"/>
              <a:t>Concurrent state machines are often used in software development and programming to </a:t>
            </a:r>
            <a:r>
              <a:rPr lang="en-US" sz="1800" u="sng" dirty="0"/>
              <a:t>manage multiple tasks </a:t>
            </a:r>
            <a:r>
              <a:rPr lang="en-US" sz="1800" dirty="0"/>
              <a:t>and </a:t>
            </a:r>
            <a:r>
              <a:rPr lang="en-US" sz="1800" u="sng" dirty="0"/>
              <a:t>processes concurrently</a:t>
            </a:r>
            <a:r>
              <a:rPr lang="en-US" sz="1800" dirty="0"/>
              <a:t>.</a:t>
            </a:r>
          </a:p>
          <a:p>
            <a:pPr marL="0" indent="0">
              <a:buNone/>
            </a:pPr>
            <a:r>
              <a:rPr lang="en-US" sz="2000" b="1" dirty="0"/>
              <a:t>What</a:t>
            </a:r>
            <a:r>
              <a:rPr lang="en-US" sz="2400" b="1" dirty="0"/>
              <a:t>: </a:t>
            </a:r>
            <a:r>
              <a:rPr lang="en-US" sz="1800" dirty="0"/>
              <a:t>States can be broken into several </a:t>
            </a:r>
            <a:r>
              <a:rPr lang="en-US" sz="1800" b="1" dirty="0"/>
              <a:t>orthogonal state </a:t>
            </a:r>
            <a:r>
              <a:rPr lang="en-US" sz="1800" dirty="0"/>
              <a:t>diagrams that run </a:t>
            </a:r>
            <a:r>
              <a:rPr lang="en-US" sz="1800" u="sng" dirty="0"/>
              <a:t>concurrently</a:t>
            </a:r>
            <a:r>
              <a:rPr lang="en-US" sz="1800" dirty="0"/>
              <a:t>.</a:t>
            </a:r>
          </a:p>
          <a:p>
            <a:pPr marL="0" indent="0">
              <a:buNone/>
            </a:pPr>
            <a:endParaRPr lang="en-US" sz="2100" dirty="0"/>
          </a:p>
          <a:p>
            <a:pPr marL="0" indent="0">
              <a:buNone/>
            </a:pPr>
            <a:endParaRPr lang="en-US" sz="2100" dirty="0"/>
          </a:p>
          <a:p>
            <a:pPr marL="0" indent="0">
              <a:buNone/>
            </a:pPr>
            <a:endParaRPr lang="en-US" sz="2100" dirty="0"/>
          </a:p>
          <a:p>
            <a:pPr marL="0" indent="0">
              <a:buNone/>
            </a:pPr>
            <a:r>
              <a:rPr lang="en-US" sz="1600" b="1" dirty="0">
                <a:solidFill>
                  <a:schemeClr val="bg2">
                    <a:lumMod val="25000"/>
                  </a:schemeClr>
                </a:solidFill>
              </a:rPr>
              <a:t>Note: </a:t>
            </a:r>
            <a:r>
              <a:rPr lang="en-US" sz="1600" dirty="0">
                <a:solidFill>
                  <a:schemeClr val="bg2">
                    <a:lumMod val="25000"/>
                  </a:schemeClr>
                </a:solidFill>
              </a:rPr>
              <a:t>An </a:t>
            </a:r>
            <a:r>
              <a:rPr lang="en-US" sz="1600" b="1" dirty="0">
                <a:solidFill>
                  <a:schemeClr val="bg2">
                    <a:lumMod val="25000"/>
                  </a:schemeClr>
                </a:solidFill>
              </a:rPr>
              <a:t>orthogonal state </a:t>
            </a:r>
            <a:r>
              <a:rPr lang="en-US" sz="1600" dirty="0">
                <a:solidFill>
                  <a:schemeClr val="bg2">
                    <a:lumMod val="25000"/>
                  </a:schemeClr>
                </a:solidFill>
              </a:rPr>
              <a:t>in a state machine diagram refers to a situation where multiple states can occur </a:t>
            </a:r>
            <a:r>
              <a:rPr lang="en-US" sz="1600" u="sng" dirty="0">
                <a:solidFill>
                  <a:schemeClr val="bg2">
                    <a:lumMod val="25000"/>
                  </a:schemeClr>
                </a:solidFill>
              </a:rPr>
              <a:t>simultaneously</a:t>
            </a:r>
            <a:r>
              <a:rPr lang="en-US" sz="1600" dirty="0">
                <a:solidFill>
                  <a:schemeClr val="bg2">
                    <a:lumMod val="25000"/>
                  </a:schemeClr>
                </a:solidFill>
              </a:rPr>
              <a:t> and </a:t>
            </a:r>
            <a:r>
              <a:rPr lang="en-US" sz="1600" u="sng" dirty="0">
                <a:solidFill>
                  <a:schemeClr val="bg2">
                    <a:lumMod val="25000"/>
                  </a:schemeClr>
                </a:solidFill>
              </a:rPr>
              <a:t>independently</a:t>
            </a:r>
            <a:r>
              <a:rPr lang="en-US" sz="1600" dirty="0">
                <a:solidFill>
                  <a:schemeClr val="bg2">
                    <a:lumMod val="25000"/>
                  </a:schemeClr>
                </a:solidFill>
              </a:rPr>
              <a:t> of each other. </a:t>
            </a:r>
            <a:endParaRPr lang="en-US" sz="1200" dirty="0">
              <a:solidFill>
                <a:schemeClr val="bg2">
                  <a:lumMod val="25000"/>
                </a:schemeClr>
              </a:solidFill>
            </a:endParaRPr>
          </a:p>
        </p:txBody>
      </p:sp>
    </p:spTree>
    <p:extLst>
      <p:ext uri="{BB962C8B-B14F-4D97-AF65-F5344CB8AC3E}">
        <p14:creationId xmlns:p14="http://schemas.microsoft.com/office/powerpoint/2010/main" val="1618713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BA6C-4CEE-DA15-3A5B-910853C564D3}"/>
              </a:ext>
            </a:extLst>
          </p:cNvPr>
          <p:cNvSpPr>
            <a:spLocks noGrp="1"/>
          </p:cNvSpPr>
          <p:nvPr>
            <p:ph type="title"/>
          </p:nvPr>
        </p:nvSpPr>
        <p:spPr/>
        <p:txBody>
          <a:bodyPr/>
          <a:lstStyle/>
          <a:p>
            <a:r>
              <a:rPr lang="en-US" dirty="0"/>
              <a:t>Machine State: Concurrent State-&gt; Sample</a:t>
            </a:r>
          </a:p>
        </p:txBody>
      </p:sp>
      <p:pic>
        <p:nvPicPr>
          <p:cNvPr id="5" name="Content Placeholder 4">
            <a:extLst>
              <a:ext uri="{FF2B5EF4-FFF2-40B4-BE49-F238E27FC236}">
                <a16:creationId xmlns:a16="http://schemas.microsoft.com/office/drawing/2014/main" id="{4ED6D8E5-DFA4-5880-B4DB-D388C7B32E47}"/>
              </a:ext>
            </a:extLst>
          </p:cNvPr>
          <p:cNvPicPr>
            <a:picLocks noGrp="1" noChangeAspect="1"/>
          </p:cNvPicPr>
          <p:nvPr>
            <p:ph idx="1"/>
          </p:nvPr>
        </p:nvPicPr>
        <p:blipFill>
          <a:blip r:embed="rId2"/>
          <a:stretch>
            <a:fillRect/>
          </a:stretch>
        </p:blipFill>
        <p:spPr>
          <a:xfrm>
            <a:off x="7237909" y="2118233"/>
            <a:ext cx="3808043" cy="3391979"/>
          </a:xfrm>
        </p:spPr>
      </p:pic>
      <p:sp>
        <p:nvSpPr>
          <p:cNvPr id="6" name="TextBox 5">
            <a:extLst>
              <a:ext uri="{FF2B5EF4-FFF2-40B4-BE49-F238E27FC236}">
                <a16:creationId xmlns:a16="http://schemas.microsoft.com/office/drawing/2014/main" id="{FDCC7550-A100-1104-846A-9F96288E3B0A}"/>
              </a:ext>
            </a:extLst>
          </p:cNvPr>
          <p:cNvSpPr txBox="1"/>
          <p:nvPr/>
        </p:nvSpPr>
        <p:spPr>
          <a:xfrm>
            <a:off x="969264" y="2231136"/>
            <a:ext cx="6108192" cy="2031325"/>
          </a:xfrm>
          <a:prstGeom prst="rect">
            <a:avLst/>
          </a:prstGeom>
          <a:noFill/>
        </p:spPr>
        <p:txBody>
          <a:bodyPr wrap="square" rtlCol="0">
            <a:spAutoFit/>
          </a:bodyPr>
          <a:lstStyle/>
          <a:p>
            <a:pPr marL="342900" indent="-342900">
              <a:buAutoNum type="arabicPeriod"/>
            </a:pPr>
            <a:r>
              <a:rPr lang="en-US" sz="1400" dirty="0"/>
              <a:t>This figure shows pathetically </a:t>
            </a:r>
            <a:r>
              <a:rPr lang="en-US" sz="1400" i="1" u="sng" dirty="0"/>
              <a:t>simple alarm dock </a:t>
            </a:r>
            <a:r>
              <a:rPr lang="en-US" sz="1400" dirty="0"/>
              <a:t>that can </a:t>
            </a:r>
            <a:r>
              <a:rPr lang="en-US" sz="1400" u="sng" dirty="0"/>
              <a:t>play either CDs or the radio</a:t>
            </a:r>
            <a:r>
              <a:rPr lang="en-US" sz="1400" dirty="0"/>
              <a:t> </a:t>
            </a:r>
            <a:r>
              <a:rPr lang="en-US" sz="1400" b="1" dirty="0">
                <a:solidFill>
                  <a:srgbClr val="FF0000"/>
                </a:solidFill>
              </a:rPr>
              <a:t>and</a:t>
            </a:r>
            <a:r>
              <a:rPr lang="en-US" sz="1400" dirty="0"/>
              <a:t> </a:t>
            </a:r>
            <a:r>
              <a:rPr lang="en-US" sz="1400" i="1" u="sng" dirty="0"/>
              <a:t>show either the current time or the alarm time</a:t>
            </a:r>
            <a:r>
              <a:rPr lang="en-US" sz="1400" i="1" dirty="0"/>
              <a:t> (There are two machine states) </a:t>
            </a:r>
            <a:r>
              <a:rPr lang="en-US" sz="1400" dirty="0"/>
              <a:t>. </a:t>
            </a:r>
          </a:p>
          <a:p>
            <a:pPr marL="342900" indent="-342900">
              <a:buAutoNum type="arabicPeriod"/>
            </a:pPr>
            <a:r>
              <a:rPr lang="en-US" sz="1400" dirty="0"/>
              <a:t>The </a:t>
            </a:r>
            <a:r>
              <a:rPr lang="en-US" sz="1400" b="1" dirty="0"/>
              <a:t>choices CD/radio</a:t>
            </a:r>
            <a:r>
              <a:rPr lang="en-US" sz="1400" dirty="0"/>
              <a:t> and </a:t>
            </a:r>
            <a:r>
              <a:rPr lang="en-US" sz="1400" b="1" dirty="0"/>
              <a:t>current/alarm time </a:t>
            </a:r>
            <a:r>
              <a:rPr lang="en-US" sz="1400" dirty="0"/>
              <a:t>are </a:t>
            </a:r>
            <a:r>
              <a:rPr lang="en-US" sz="1400" i="1" u="sng" dirty="0"/>
              <a:t>orthogonal choices</a:t>
            </a:r>
            <a:r>
              <a:rPr lang="en-US" sz="1400" b="1" i="1" dirty="0"/>
              <a:t> </a:t>
            </a:r>
            <a:r>
              <a:rPr lang="en-US" sz="1400" dirty="0"/>
              <a:t>.</a:t>
            </a:r>
          </a:p>
          <a:p>
            <a:pPr marL="342900" indent="-342900">
              <a:buAutoNum type="arabicPeriod"/>
            </a:pPr>
            <a:r>
              <a:rPr lang="en-US" sz="1400" b="1" dirty="0">
                <a:solidFill>
                  <a:srgbClr val="FF0000"/>
                </a:solidFill>
              </a:rPr>
              <a:t>history </a:t>
            </a:r>
            <a:r>
              <a:rPr lang="en-US" sz="1400" b="1" dirty="0" err="1">
                <a:solidFill>
                  <a:srgbClr val="FF0000"/>
                </a:solidFill>
              </a:rPr>
              <a:t>pseudostate</a:t>
            </a:r>
            <a:r>
              <a:rPr lang="en-US" sz="1400" b="1" dirty="0">
                <a:solidFill>
                  <a:srgbClr val="FF0000"/>
                </a:solidFill>
              </a:rPr>
              <a:t>: </a:t>
            </a:r>
            <a:r>
              <a:rPr lang="en-US" sz="1400" dirty="0"/>
              <a:t>This indicates that when the clock is switched on, the radio/CD choice </a:t>
            </a:r>
            <a:r>
              <a:rPr lang="en-US" sz="1400" i="1" u="sng" dirty="0"/>
              <a:t>goes back to the state</a:t>
            </a:r>
            <a:r>
              <a:rPr lang="en-US" sz="1400" dirty="0"/>
              <a:t> the clock was in </a:t>
            </a:r>
            <a:r>
              <a:rPr lang="en-US" sz="1400" i="1" u="sng" dirty="0"/>
              <a:t>when it was turned off</a:t>
            </a:r>
            <a:r>
              <a:rPr lang="en-US" sz="1400" dirty="0"/>
              <a:t>. </a:t>
            </a:r>
          </a:p>
          <a:p>
            <a:pPr marL="342900" indent="-342900">
              <a:buAutoNum type="arabicPeriod"/>
            </a:pPr>
            <a:r>
              <a:rPr lang="en-US" sz="1400" dirty="0"/>
              <a:t>4. The </a:t>
            </a:r>
            <a:r>
              <a:rPr lang="en-US" sz="1400" b="1" dirty="0"/>
              <a:t>arrow</a:t>
            </a:r>
            <a:r>
              <a:rPr lang="en-US" sz="1400" dirty="0"/>
              <a:t> from the history </a:t>
            </a:r>
            <a:r>
              <a:rPr lang="en-US" sz="1400" dirty="0" err="1"/>
              <a:t>pseudostate</a:t>
            </a:r>
            <a:r>
              <a:rPr lang="en-US" sz="1400" dirty="0"/>
              <a:t> indicates what state to be in an </a:t>
            </a:r>
            <a:r>
              <a:rPr lang="en-US" sz="1400" i="1" u="sng" dirty="0"/>
              <a:t>the first time when there is no history </a:t>
            </a:r>
            <a:r>
              <a:rPr lang="en-US" sz="1400" dirty="0"/>
              <a:t>.</a:t>
            </a:r>
          </a:p>
        </p:txBody>
      </p:sp>
    </p:spTree>
    <p:extLst>
      <p:ext uri="{BB962C8B-B14F-4D97-AF65-F5344CB8AC3E}">
        <p14:creationId xmlns:p14="http://schemas.microsoft.com/office/powerpoint/2010/main" val="985283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B5F5-ECB8-F281-959E-48D87C1F9525}"/>
              </a:ext>
            </a:extLst>
          </p:cNvPr>
          <p:cNvSpPr>
            <a:spLocks noGrp="1"/>
          </p:cNvSpPr>
          <p:nvPr>
            <p:ph type="title"/>
          </p:nvPr>
        </p:nvSpPr>
        <p:spPr/>
        <p:txBody>
          <a:bodyPr/>
          <a:lstStyle/>
          <a:p>
            <a:r>
              <a:rPr lang="en-US" dirty="0"/>
              <a:t>State Machine: Superstates</a:t>
            </a:r>
          </a:p>
        </p:txBody>
      </p:sp>
      <p:sp>
        <p:nvSpPr>
          <p:cNvPr id="3" name="Content Placeholder 2">
            <a:extLst>
              <a:ext uri="{FF2B5EF4-FFF2-40B4-BE49-F238E27FC236}">
                <a16:creationId xmlns:a16="http://schemas.microsoft.com/office/drawing/2014/main" id="{5B32A4C5-BFAD-8983-3136-F2F790651226}"/>
              </a:ext>
            </a:extLst>
          </p:cNvPr>
          <p:cNvSpPr>
            <a:spLocks noGrp="1"/>
          </p:cNvSpPr>
          <p:nvPr>
            <p:ph idx="1"/>
          </p:nvPr>
        </p:nvSpPr>
        <p:spPr>
          <a:xfrm>
            <a:off x="838200" y="1825624"/>
            <a:ext cx="10515600" cy="4867784"/>
          </a:xfrm>
        </p:spPr>
        <p:txBody>
          <a:bodyPr>
            <a:normAutofit lnSpcReduction="10000"/>
          </a:bodyPr>
          <a:lstStyle/>
          <a:p>
            <a:pPr marL="0" indent="0">
              <a:buNone/>
            </a:pPr>
            <a:r>
              <a:rPr lang="en-US" sz="2000" b="1" dirty="0"/>
              <a:t>What</a:t>
            </a:r>
            <a:r>
              <a:rPr lang="en-US" sz="2000" dirty="0"/>
              <a:t>: </a:t>
            </a:r>
            <a:r>
              <a:rPr lang="en-US" sz="1600" dirty="0"/>
              <a:t>Superstates in a machine state diagram represent a grouping of multiple individual states that share common characteristics or functionalities. </a:t>
            </a:r>
          </a:p>
          <a:p>
            <a:pPr marL="0" indent="0">
              <a:buNone/>
            </a:pPr>
            <a:r>
              <a:rPr lang="en-US" sz="2000" b="1" dirty="0"/>
              <a:t>Why</a:t>
            </a:r>
            <a:r>
              <a:rPr lang="en-US" sz="2000" dirty="0"/>
              <a:t>: </a:t>
            </a:r>
            <a:r>
              <a:rPr lang="en-US" sz="1600" dirty="0"/>
              <a:t>Often, you'll find that several states share </a:t>
            </a:r>
            <a:r>
              <a:rPr lang="en-US" sz="1600" i="1" u="sng" dirty="0"/>
              <a:t>common transitions </a:t>
            </a:r>
            <a:r>
              <a:rPr lang="en-US" sz="1600" dirty="0"/>
              <a:t>and </a:t>
            </a:r>
            <a:r>
              <a:rPr lang="en-US" sz="1600" i="1" u="sng" dirty="0"/>
              <a:t>internal activities</a:t>
            </a:r>
          </a:p>
          <a:p>
            <a:pPr marL="0" indent="0">
              <a:lnSpc>
                <a:spcPct val="100000"/>
              </a:lnSpc>
              <a:buNone/>
            </a:pPr>
            <a:r>
              <a:rPr lang="en-US" sz="1400" dirty="0"/>
              <a:t>By grouping states together into a superstate, the diagram can become </a:t>
            </a:r>
            <a:r>
              <a:rPr lang="en-US" sz="1400" b="1" dirty="0">
                <a:solidFill>
                  <a:srgbClr val="FF0000"/>
                </a:solidFill>
              </a:rPr>
              <a:t>more organized and easier to understand</a:t>
            </a:r>
            <a:r>
              <a:rPr lang="en-US" sz="1400" dirty="0"/>
              <a:t>.</a:t>
            </a:r>
            <a:r>
              <a:rPr lang="en-US" sz="1400" i="1" u="sng" dirty="0"/>
              <a:t> Without the superstate</a:t>
            </a:r>
            <a:r>
              <a:rPr lang="en-US" sz="1400" dirty="0"/>
              <a:t>, you would have to draw </a:t>
            </a:r>
            <a:r>
              <a:rPr lang="en-US" sz="1400" i="1" u="sng" dirty="0"/>
              <a:t>cancel </a:t>
            </a:r>
            <a:r>
              <a:rPr lang="en-US" sz="1400" u="sng" dirty="0"/>
              <a:t>transition</a:t>
            </a:r>
            <a:r>
              <a:rPr lang="en-US" sz="1400" dirty="0"/>
              <a:t> for all three states within the </a:t>
            </a:r>
            <a:r>
              <a:rPr lang="en-US" sz="1400" i="1" dirty="0"/>
              <a:t>Enter Connection Details state</a:t>
            </a:r>
            <a:r>
              <a:rPr lang="en-US" sz="1400" dirty="0"/>
              <a:t>.</a:t>
            </a:r>
          </a:p>
          <a:p>
            <a:pPr marL="0" indent="0">
              <a:buNone/>
            </a:pPr>
            <a:r>
              <a:rPr lang="en-US" sz="2000" b="1" dirty="0"/>
              <a:t>How</a:t>
            </a:r>
            <a:r>
              <a:rPr lang="en-US" sz="2000" dirty="0"/>
              <a:t>:</a:t>
            </a:r>
            <a:r>
              <a:rPr lang="en-US" sz="1400" b="1" dirty="0"/>
              <a:t> </a:t>
            </a:r>
            <a:r>
              <a:rPr lang="en-US" sz="1600" dirty="0"/>
              <a:t>Move the states with shared behavior into a superstate</a:t>
            </a:r>
            <a:r>
              <a:rPr lang="en-US" sz="1200" dirty="0"/>
              <a:t>.</a:t>
            </a:r>
          </a:p>
          <a:p>
            <a:pPr marL="0" indent="0">
              <a:buNone/>
            </a:pPr>
            <a:endParaRPr lang="en-US" sz="1200" dirty="0"/>
          </a:p>
          <a:p>
            <a:pPr marL="0" indent="0">
              <a:buNone/>
            </a:pPr>
            <a:r>
              <a:rPr lang="en-US" sz="1400" dirty="0"/>
              <a:t>In this figure There are </a:t>
            </a:r>
            <a:r>
              <a:rPr lang="en-US" sz="1400" b="1" dirty="0"/>
              <a:t>four</a:t>
            </a:r>
            <a:r>
              <a:rPr lang="en-US" sz="1400" dirty="0"/>
              <a:t> states.</a:t>
            </a:r>
          </a:p>
          <a:p>
            <a:pPr marL="0" indent="0">
              <a:buNone/>
            </a:pPr>
            <a:r>
              <a:rPr lang="en-US" sz="1400" b="1" dirty="0">
                <a:solidFill>
                  <a:srgbClr val="FF0000"/>
                </a:solidFill>
              </a:rPr>
              <a:t>Superstate</a:t>
            </a:r>
            <a:r>
              <a:rPr lang="en-US" sz="1200" b="1" dirty="0"/>
              <a:t>: </a:t>
            </a:r>
            <a:r>
              <a:rPr lang="en-US" sz="1200" b="1" u="sng" dirty="0"/>
              <a:t>Enter connection Details Sate </a:t>
            </a:r>
            <a:r>
              <a:rPr lang="en-US" sz="1400" dirty="0"/>
              <a:t>that contains and </a:t>
            </a:r>
            <a:r>
              <a:rPr lang="en-US" sz="1400" b="1" dirty="0"/>
              <a:t>three states :</a:t>
            </a:r>
            <a:r>
              <a:rPr lang="en-US" sz="1400" dirty="0"/>
              <a:t> </a:t>
            </a:r>
          </a:p>
          <a:p>
            <a:pPr>
              <a:buFont typeface="+mj-lt"/>
              <a:buAutoNum type="arabicPeriod"/>
            </a:pPr>
            <a:r>
              <a:rPr lang="en-US" sz="1200" i="1" dirty="0"/>
              <a:t>Enter Phone Number </a:t>
            </a:r>
          </a:p>
          <a:p>
            <a:pPr>
              <a:buFont typeface="+mj-lt"/>
              <a:buAutoNum type="arabicPeriod"/>
            </a:pPr>
            <a:r>
              <a:rPr lang="en-US" sz="1200" i="1" dirty="0"/>
              <a:t>Choose Shared or Solo</a:t>
            </a:r>
          </a:p>
          <a:p>
            <a:pPr>
              <a:buFont typeface="+mj-lt"/>
              <a:buAutoNum type="arabicPeriod"/>
            </a:pPr>
            <a:r>
              <a:rPr lang="en-US" sz="1200" i="1" dirty="0"/>
              <a:t>Enter Name</a:t>
            </a:r>
          </a:p>
          <a:p>
            <a:pPr marL="0" indent="0">
              <a:buNone/>
            </a:pPr>
            <a:r>
              <a:rPr lang="en-US" sz="1200" b="1" dirty="0">
                <a:solidFill>
                  <a:schemeClr val="bg2">
                    <a:lumMod val="25000"/>
                  </a:schemeClr>
                </a:solidFill>
              </a:rPr>
              <a:t>Note: </a:t>
            </a:r>
            <a:r>
              <a:rPr lang="en-US" sz="1100" b="1" i="1" dirty="0">
                <a:solidFill>
                  <a:schemeClr val="bg2">
                    <a:lumMod val="25000"/>
                  </a:schemeClr>
                </a:solidFill>
              </a:rPr>
              <a:t>Enter phone Number </a:t>
            </a:r>
            <a:r>
              <a:rPr lang="en-US" sz="1100" dirty="0">
                <a:solidFill>
                  <a:schemeClr val="bg2">
                    <a:lumMod val="25000"/>
                  </a:schemeClr>
                </a:solidFill>
              </a:rPr>
              <a:t>is the first state when the</a:t>
            </a:r>
          </a:p>
          <a:p>
            <a:pPr marL="0" indent="0">
              <a:buNone/>
            </a:pPr>
            <a:r>
              <a:rPr lang="en-US" sz="1100" dirty="0">
                <a:solidFill>
                  <a:schemeClr val="bg2">
                    <a:lumMod val="25000"/>
                  </a:schemeClr>
                </a:solidFill>
              </a:rPr>
              <a:t>machine state goes to the Enter Connection Details state.</a:t>
            </a:r>
          </a:p>
          <a:p>
            <a:pPr marL="0" indent="0">
              <a:buNone/>
            </a:pPr>
            <a:endParaRPr lang="en-US" sz="1100" dirty="0">
              <a:solidFill>
                <a:schemeClr val="bg2">
                  <a:lumMod val="25000"/>
                </a:schemeClr>
              </a:solidFill>
            </a:endParaRPr>
          </a:p>
          <a:p>
            <a:pPr marL="0" indent="0">
              <a:buNone/>
            </a:pPr>
            <a:r>
              <a:rPr lang="en-US" sz="1200" dirty="0"/>
              <a:t> </a:t>
            </a:r>
          </a:p>
          <a:p>
            <a:pPr marL="0" indent="0" algn="ctr">
              <a:buNone/>
            </a:pPr>
            <a:r>
              <a:rPr lang="en-US" sz="1200" i="1" dirty="0">
                <a:solidFill>
                  <a:schemeClr val="bg2">
                    <a:lumMod val="25000"/>
                  </a:schemeClr>
                </a:solidFill>
              </a:rPr>
              <a:t>                                                                                                                                                  Superstate with nested substates</a:t>
            </a:r>
            <a:endParaRPr lang="en-US" sz="1800" i="1" dirty="0">
              <a:solidFill>
                <a:schemeClr val="bg2">
                  <a:lumMod val="25000"/>
                </a:schemeClr>
              </a:solidFill>
            </a:endParaRPr>
          </a:p>
          <a:p>
            <a:pPr marL="0" indent="0">
              <a:buNone/>
            </a:pPr>
            <a:endParaRPr lang="en-US" sz="2000" dirty="0"/>
          </a:p>
        </p:txBody>
      </p:sp>
      <p:pic>
        <p:nvPicPr>
          <p:cNvPr id="5" name="Picture 4">
            <a:extLst>
              <a:ext uri="{FF2B5EF4-FFF2-40B4-BE49-F238E27FC236}">
                <a16:creationId xmlns:a16="http://schemas.microsoft.com/office/drawing/2014/main" id="{46964F5A-8B24-CEEA-EC76-B162E7600D04}"/>
              </a:ext>
            </a:extLst>
          </p:cNvPr>
          <p:cNvPicPr>
            <a:picLocks noChangeAspect="1"/>
          </p:cNvPicPr>
          <p:nvPr/>
        </p:nvPicPr>
        <p:blipFill>
          <a:blip r:embed="rId2"/>
          <a:stretch>
            <a:fillRect/>
          </a:stretch>
        </p:blipFill>
        <p:spPr>
          <a:xfrm>
            <a:off x="6337185" y="4013819"/>
            <a:ext cx="4745343" cy="2396759"/>
          </a:xfrm>
          <a:prstGeom prst="rect">
            <a:avLst/>
          </a:prstGeom>
        </p:spPr>
      </p:pic>
    </p:spTree>
    <p:extLst>
      <p:ext uri="{BB962C8B-B14F-4D97-AF65-F5344CB8AC3E}">
        <p14:creationId xmlns:p14="http://schemas.microsoft.com/office/powerpoint/2010/main" val="4291428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2BFF-49CF-3595-1752-01C2386E6776}"/>
              </a:ext>
            </a:extLst>
          </p:cNvPr>
          <p:cNvSpPr>
            <a:spLocks noGrp="1"/>
          </p:cNvSpPr>
          <p:nvPr>
            <p:ph type="title"/>
          </p:nvPr>
        </p:nvSpPr>
        <p:spPr/>
        <p:txBody>
          <a:bodyPr/>
          <a:lstStyle/>
          <a:p>
            <a:r>
              <a:rPr lang="en-US" dirty="0"/>
              <a:t>State Machine: Superstates -&gt; Sample</a:t>
            </a:r>
          </a:p>
        </p:txBody>
      </p:sp>
      <p:sp>
        <p:nvSpPr>
          <p:cNvPr id="3" name="Content Placeholder 2">
            <a:extLst>
              <a:ext uri="{FF2B5EF4-FFF2-40B4-BE49-F238E27FC236}">
                <a16:creationId xmlns:a16="http://schemas.microsoft.com/office/drawing/2014/main" id="{CC9AEAF9-549F-8DED-B639-1C526B865F38}"/>
              </a:ext>
            </a:extLst>
          </p:cNvPr>
          <p:cNvSpPr>
            <a:spLocks noGrp="1"/>
          </p:cNvSpPr>
          <p:nvPr>
            <p:ph idx="1"/>
          </p:nvPr>
        </p:nvSpPr>
        <p:spPr>
          <a:xfrm>
            <a:off x="838200" y="1825625"/>
            <a:ext cx="10515600" cy="4667250"/>
          </a:xfrm>
        </p:spPr>
        <p:txBody>
          <a:bodyPr>
            <a:normAutofit/>
          </a:bodyPr>
          <a:lstStyle/>
          <a:p>
            <a:pPr marL="0" indent="0" algn="l">
              <a:buNone/>
            </a:pPr>
            <a:r>
              <a:rPr lang="en-US" sz="1800" dirty="0"/>
              <a:t>An example of a superstate in a machine state diagram could be a </a:t>
            </a:r>
            <a:r>
              <a:rPr lang="en-US" sz="1800" b="1" dirty="0"/>
              <a:t>"Ready" superstate </a:t>
            </a:r>
            <a:r>
              <a:rPr lang="en-US" sz="1800" dirty="0"/>
              <a:t>that includes substates such as </a:t>
            </a:r>
            <a:r>
              <a:rPr lang="en-US" sz="1800" b="1" dirty="0"/>
              <a:t>"Start" and "Paused"</a:t>
            </a:r>
            <a:r>
              <a:rPr lang="en-US" sz="1800" dirty="0"/>
              <a:t>. </a:t>
            </a:r>
          </a:p>
          <a:p>
            <a:pPr marL="0" indent="0" algn="l">
              <a:buNone/>
            </a:pPr>
            <a:r>
              <a:rPr lang="en-US" sz="1800" dirty="0"/>
              <a:t>The </a:t>
            </a:r>
            <a:r>
              <a:rPr lang="en-US" sz="1800" b="1" dirty="0"/>
              <a:t>"Ready" </a:t>
            </a:r>
            <a:r>
              <a:rPr lang="en-US" sz="1800" dirty="0"/>
              <a:t>superstate may represent the overall readiness of a system, with "Start" and "Paused" representing specific states within that readiness.</a:t>
            </a:r>
          </a:p>
          <a:p>
            <a:pPr marL="0" indent="0" algn="l">
              <a:buNone/>
            </a:pPr>
            <a:endParaRPr lang="en-US" sz="1900" dirty="0"/>
          </a:p>
          <a:p>
            <a:pPr marL="0" indent="0" algn="l">
              <a:buNone/>
            </a:pPr>
            <a:r>
              <a:rPr lang="en-US" sz="1600" b="1" dirty="0"/>
              <a:t>Here is an example of how it could look in a machine state diagram:</a:t>
            </a:r>
          </a:p>
          <a:p>
            <a:pPr marL="0" indent="0" algn="l">
              <a:buNone/>
            </a:pPr>
            <a:r>
              <a:rPr lang="en-US" sz="1400" b="1" dirty="0"/>
              <a:t>Superstate: </a:t>
            </a:r>
            <a:r>
              <a:rPr lang="en-US" sz="1400" b="1" dirty="0">
                <a:solidFill>
                  <a:srgbClr val="00B050"/>
                </a:solidFill>
              </a:rPr>
              <a:t>Ready</a:t>
            </a:r>
          </a:p>
          <a:p>
            <a:pPr marL="457200" lvl="1" indent="0" algn="l">
              <a:buNone/>
            </a:pPr>
            <a:r>
              <a:rPr lang="en-US" sz="1400" b="1" i="1" dirty="0"/>
              <a:t>Substate</a:t>
            </a:r>
            <a:r>
              <a:rPr lang="en-US" sz="1400" i="1" dirty="0"/>
              <a:t>: </a:t>
            </a:r>
            <a:r>
              <a:rPr lang="en-US" sz="1400" b="1" i="1" dirty="0">
                <a:solidFill>
                  <a:srgbClr val="FF0000"/>
                </a:solidFill>
              </a:rPr>
              <a:t>Start</a:t>
            </a:r>
          </a:p>
          <a:p>
            <a:pPr marL="457200" lvl="1" indent="0" algn="l">
              <a:buNone/>
            </a:pPr>
            <a:r>
              <a:rPr lang="en-US" sz="1400" b="1" i="1" dirty="0"/>
              <a:t>Substate</a:t>
            </a:r>
            <a:r>
              <a:rPr lang="en-US" sz="1400" i="1" dirty="0"/>
              <a:t>: </a:t>
            </a:r>
            <a:r>
              <a:rPr lang="en-US" sz="1400" b="1" i="1" dirty="0">
                <a:solidFill>
                  <a:srgbClr val="FF0000"/>
                </a:solidFill>
              </a:rPr>
              <a:t>Paused</a:t>
            </a:r>
          </a:p>
          <a:p>
            <a:pPr marL="0" indent="0" algn="l">
              <a:buNone/>
            </a:pPr>
            <a:r>
              <a:rPr lang="en-US" sz="1400" dirty="0"/>
              <a:t>In this example, the </a:t>
            </a:r>
            <a:r>
              <a:rPr lang="en-US" sz="1400" b="1" dirty="0"/>
              <a:t>"Ready" </a:t>
            </a:r>
            <a:r>
              <a:rPr lang="en-US" sz="1400" dirty="0"/>
              <a:t>superstate encompasses the </a:t>
            </a:r>
            <a:r>
              <a:rPr lang="en-US" sz="1400" b="1" dirty="0"/>
              <a:t>"Start" </a:t>
            </a:r>
            <a:r>
              <a:rPr lang="en-US" sz="1400" dirty="0"/>
              <a:t>and </a:t>
            </a:r>
            <a:r>
              <a:rPr lang="en-US" sz="1400" b="1" dirty="0"/>
              <a:t>"Paused" substates</a:t>
            </a:r>
            <a:r>
              <a:rPr lang="en-US" sz="1400" dirty="0"/>
              <a:t>, reflecting the different operational states.</a:t>
            </a:r>
          </a:p>
          <a:p>
            <a:pPr marL="0" indent="0" algn="l">
              <a:buNone/>
            </a:pPr>
            <a:endParaRPr lang="en-US" sz="1600" dirty="0"/>
          </a:p>
          <a:p>
            <a:pPr marL="0" indent="0" algn="l">
              <a:buNone/>
            </a:pPr>
            <a:r>
              <a:rPr lang="en-US" sz="1400" b="1" dirty="0">
                <a:solidFill>
                  <a:srgbClr val="FF0000"/>
                </a:solidFill>
              </a:rPr>
              <a:t>Note:</a:t>
            </a:r>
          </a:p>
          <a:p>
            <a:pPr marL="0" indent="0" algn="l">
              <a:buNone/>
            </a:pPr>
            <a:r>
              <a:rPr lang="en-US" sz="1400" dirty="0"/>
              <a:t>Superstates can be included in a state machine diagram. Superstates are composed of </a:t>
            </a:r>
            <a:r>
              <a:rPr lang="en-US" sz="1400" b="1" i="1" dirty="0"/>
              <a:t>multiple substates </a:t>
            </a:r>
            <a:r>
              <a:rPr lang="en-US" sz="1400" dirty="0"/>
              <a:t>and allow for a more organized and hierarchical representation of the system's behavior. They help in simplifying and managing complex state transitions in a more structured manner. </a:t>
            </a:r>
            <a:endParaRPr lang="en-US" dirty="0"/>
          </a:p>
        </p:txBody>
      </p:sp>
    </p:spTree>
    <p:extLst>
      <p:ext uri="{BB962C8B-B14F-4D97-AF65-F5344CB8AC3E}">
        <p14:creationId xmlns:p14="http://schemas.microsoft.com/office/powerpoint/2010/main" val="3114395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A239-8124-DB4C-C5DD-BBD138CF6DF2}"/>
              </a:ext>
            </a:extLst>
          </p:cNvPr>
          <p:cNvSpPr>
            <a:spLocks noGrp="1"/>
          </p:cNvSpPr>
          <p:nvPr>
            <p:ph type="title"/>
          </p:nvPr>
        </p:nvSpPr>
        <p:spPr/>
        <p:txBody>
          <a:bodyPr/>
          <a:lstStyle/>
          <a:p>
            <a:r>
              <a:rPr lang="en-US" dirty="0"/>
              <a:t>UML: Component Diagram</a:t>
            </a:r>
          </a:p>
        </p:txBody>
      </p:sp>
      <p:sp>
        <p:nvSpPr>
          <p:cNvPr id="3" name="Content Placeholder 2">
            <a:extLst>
              <a:ext uri="{FF2B5EF4-FFF2-40B4-BE49-F238E27FC236}">
                <a16:creationId xmlns:a16="http://schemas.microsoft.com/office/drawing/2014/main" id="{DE48B06E-A9C1-35BE-E7F9-DEDEF5D676FD}"/>
              </a:ext>
            </a:extLst>
          </p:cNvPr>
          <p:cNvSpPr>
            <a:spLocks noGrp="1"/>
          </p:cNvSpPr>
          <p:nvPr>
            <p:ph idx="1"/>
          </p:nvPr>
        </p:nvSpPr>
        <p:spPr>
          <a:xfrm>
            <a:off x="838200" y="1853057"/>
            <a:ext cx="10515600" cy="4351338"/>
          </a:xfrm>
        </p:spPr>
        <p:txBody>
          <a:bodyPr/>
          <a:lstStyle/>
          <a:p>
            <a:pPr marL="0" indent="0">
              <a:buNone/>
            </a:pPr>
            <a:r>
              <a:rPr lang="en-US" sz="2000" dirty="0"/>
              <a:t>Component Diagrams illustrate how components are put together to form larger components or software systems and illustrate the architecture of software components and dependencies between them. </a:t>
            </a:r>
          </a:p>
          <a:p>
            <a:pPr marL="0" indent="0">
              <a:buNone/>
            </a:pPr>
            <a:endParaRPr lang="en-US" sz="2000" dirty="0"/>
          </a:p>
          <a:p>
            <a:pPr marL="0" indent="0">
              <a:buNone/>
            </a:pPr>
            <a:r>
              <a:rPr lang="en-US" sz="2000" b="1" dirty="0"/>
              <a:t>This software components can include :</a:t>
            </a:r>
          </a:p>
          <a:p>
            <a:r>
              <a:rPr lang="en-US" sz="2000" dirty="0"/>
              <a:t>Runtime components </a:t>
            </a:r>
          </a:p>
          <a:p>
            <a:r>
              <a:rPr lang="en-US" sz="2000" dirty="0"/>
              <a:t>Executable components</a:t>
            </a:r>
          </a:p>
          <a:p>
            <a:r>
              <a:rPr lang="en-US" sz="2000" dirty="0"/>
              <a:t>Source code components</a:t>
            </a:r>
          </a:p>
          <a:p>
            <a:pPr marL="0" indent="0">
              <a:buNone/>
            </a:pPr>
            <a:endParaRPr lang="en-US" dirty="0"/>
          </a:p>
        </p:txBody>
      </p:sp>
    </p:spTree>
    <p:extLst>
      <p:ext uri="{BB962C8B-B14F-4D97-AF65-F5344CB8AC3E}">
        <p14:creationId xmlns:p14="http://schemas.microsoft.com/office/powerpoint/2010/main" val="116102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3CEB-7227-0278-7481-5E7F649F71BB}"/>
              </a:ext>
            </a:extLst>
          </p:cNvPr>
          <p:cNvSpPr>
            <a:spLocks noGrp="1"/>
          </p:cNvSpPr>
          <p:nvPr>
            <p:ph type="title"/>
          </p:nvPr>
        </p:nvSpPr>
        <p:spPr/>
        <p:txBody>
          <a:bodyPr/>
          <a:lstStyle/>
          <a:p>
            <a:r>
              <a:rPr lang="en-US" dirty="0"/>
              <a:t>UML Diagram Type</a:t>
            </a:r>
          </a:p>
        </p:txBody>
      </p:sp>
      <p:sp>
        <p:nvSpPr>
          <p:cNvPr id="3" name="Content Placeholder 2">
            <a:extLst>
              <a:ext uri="{FF2B5EF4-FFF2-40B4-BE49-F238E27FC236}">
                <a16:creationId xmlns:a16="http://schemas.microsoft.com/office/drawing/2014/main" id="{DD98A288-5ABF-4922-4EB9-3FDAA472A35C}"/>
              </a:ext>
            </a:extLst>
          </p:cNvPr>
          <p:cNvSpPr>
            <a:spLocks noGrp="1"/>
          </p:cNvSpPr>
          <p:nvPr>
            <p:ph idx="1"/>
          </p:nvPr>
        </p:nvSpPr>
        <p:spPr/>
        <p:txBody>
          <a:bodyPr/>
          <a:lstStyle/>
          <a:p>
            <a:pPr marL="0" indent="0">
              <a:buNone/>
            </a:pPr>
            <a:r>
              <a:rPr lang="en-US" dirty="0"/>
              <a:t>UML diagrams can be divided into two main types:</a:t>
            </a:r>
          </a:p>
          <a:p>
            <a:r>
              <a:rPr lang="en-US" dirty="0"/>
              <a:t>Structural Diagrams</a:t>
            </a:r>
          </a:p>
          <a:p>
            <a:r>
              <a:rPr lang="en-US" dirty="0"/>
              <a:t>Behavioral Diagrams</a:t>
            </a:r>
          </a:p>
          <a:p>
            <a:endParaRPr lang="en-US" dirty="0"/>
          </a:p>
          <a:p>
            <a:endParaRPr lang="en-US" dirty="0"/>
          </a:p>
        </p:txBody>
      </p:sp>
      <p:pic>
        <p:nvPicPr>
          <p:cNvPr id="5" name="Picture 4">
            <a:extLst>
              <a:ext uri="{FF2B5EF4-FFF2-40B4-BE49-F238E27FC236}">
                <a16:creationId xmlns:a16="http://schemas.microsoft.com/office/drawing/2014/main" id="{27244105-7560-9D9B-2722-EC48D19F1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665" y="2609093"/>
            <a:ext cx="5897880" cy="33103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3206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4B8-871D-E683-E009-AFC2A0790473}"/>
              </a:ext>
            </a:extLst>
          </p:cNvPr>
          <p:cNvSpPr>
            <a:spLocks noGrp="1"/>
          </p:cNvSpPr>
          <p:nvPr>
            <p:ph type="title"/>
          </p:nvPr>
        </p:nvSpPr>
        <p:spPr/>
        <p:txBody>
          <a:bodyPr/>
          <a:lstStyle/>
          <a:p>
            <a:r>
              <a:rPr lang="en-US" dirty="0"/>
              <a:t>UML: Deployment Diagram</a:t>
            </a:r>
          </a:p>
        </p:txBody>
      </p:sp>
      <p:sp>
        <p:nvSpPr>
          <p:cNvPr id="3" name="Content Placeholder 2">
            <a:extLst>
              <a:ext uri="{FF2B5EF4-FFF2-40B4-BE49-F238E27FC236}">
                <a16:creationId xmlns:a16="http://schemas.microsoft.com/office/drawing/2014/main" id="{5F64660A-802D-A922-7A96-E50C1C2D4C0C}"/>
              </a:ext>
            </a:extLst>
          </p:cNvPr>
          <p:cNvSpPr>
            <a:spLocks noGrp="1"/>
          </p:cNvSpPr>
          <p:nvPr>
            <p:ph idx="1"/>
          </p:nvPr>
        </p:nvSpPr>
        <p:spPr/>
        <p:txBody>
          <a:bodyPr>
            <a:normAutofit/>
          </a:bodyPr>
          <a:lstStyle/>
          <a:p>
            <a:pPr marL="0" indent="0">
              <a:buNone/>
            </a:pPr>
            <a:r>
              <a:rPr lang="en-US" sz="2400" dirty="0"/>
              <a:t>Deployment diagram helps to model the physical aspect of an object-oriented software system.</a:t>
            </a:r>
          </a:p>
          <a:p>
            <a:pPr marL="0" indent="0">
              <a:buNone/>
            </a:pPr>
            <a:endParaRPr lang="en-US" sz="2400" dirty="0"/>
          </a:p>
          <a:p>
            <a:pPr marL="0" indent="0">
              <a:buNone/>
            </a:pPr>
            <a:r>
              <a:rPr lang="en-US" sz="2400" dirty="0"/>
              <a:t>This is a block diagram that shows the system architecture as deployment or distribution of software artifacts.</a:t>
            </a:r>
          </a:p>
          <a:p>
            <a:pPr marL="0" indent="0">
              <a:buNone/>
            </a:pPr>
            <a:r>
              <a:rPr lang="en-US" sz="2400" dirty="0"/>
              <a:t>Artifacts represent specific elements in the physical world that are the result of the development process.</a:t>
            </a:r>
          </a:p>
          <a:p>
            <a:pPr marL="0" indent="0">
              <a:buNone/>
            </a:pPr>
            <a:endParaRPr lang="en-US" sz="2400" dirty="0"/>
          </a:p>
          <a:p>
            <a:pPr marL="0" indent="0">
              <a:buNone/>
            </a:pPr>
            <a:r>
              <a:rPr lang="en-US" sz="2400" dirty="0"/>
              <a:t>The diagram simulates the run time configuration in a static view and visualize the distribution of artifacts in the application. In most cases this involves simulating hardware configurations along with the software components that host them.</a:t>
            </a:r>
          </a:p>
        </p:txBody>
      </p:sp>
    </p:spTree>
    <p:extLst>
      <p:ext uri="{BB962C8B-B14F-4D97-AF65-F5344CB8AC3E}">
        <p14:creationId xmlns:p14="http://schemas.microsoft.com/office/powerpoint/2010/main" val="20999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3B36-BDE4-5439-7DFA-91E875263565}"/>
              </a:ext>
            </a:extLst>
          </p:cNvPr>
          <p:cNvSpPr>
            <a:spLocks noGrp="1"/>
          </p:cNvSpPr>
          <p:nvPr>
            <p:ph type="ctrTitle"/>
          </p:nvPr>
        </p:nvSpPr>
        <p:spPr/>
        <p:txBody>
          <a:bodyPr/>
          <a:lstStyle/>
          <a:p>
            <a:r>
              <a:rPr lang="en-US" b="1" dirty="0"/>
              <a:t>Structural Diagrams</a:t>
            </a:r>
          </a:p>
        </p:txBody>
      </p:sp>
      <p:sp>
        <p:nvSpPr>
          <p:cNvPr id="3" name="Subtitle 2">
            <a:extLst>
              <a:ext uri="{FF2B5EF4-FFF2-40B4-BE49-F238E27FC236}">
                <a16:creationId xmlns:a16="http://schemas.microsoft.com/office/drawing/2014/main" id="{E59E8587-A952-FF02-A3D3-E32DD57CC4D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2922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2DB2-F212-8451-FF4D-13F6E1D5FAAD}"/>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4AD1236A-83BA-B0E0-4A2C-5B39CC39DA11}"/>
              </a:ext>
            </a:extLst>
          </p:cNvPr>
          <p:cNvSpPr>
            <a:spLocks noGrp="1"/>
          </p:cNvSpPr>
          <p:nvPr>
            <p:ph idx="1"/>
          </p:nvPr>
        </p:nvSpPr>
        <p:spPr/>
        <p:txBody>
          <a:bodyPr>
            <a:normAutofit/>
          </a:bodyPr>
          <a:lstStyle/>
          <a:p>
            <a:pPr marL="0" indent="0">
              <a:buNone/>
            </a:pPr>
            <a:r>
              <a:rPr lang="en-US" sz="2000" dirty="0"/>
              <a:t>Class diagram is the central modeling technique that is used in almost all object oriented methods.</a:t>
            </a:r>
          </a:p>
          <a:p>
            <a:pPr marL="0" indent="0">
              <a:buNone/>
            </a:pPr>
            <a:r>
              <a:rPr lang="en-US" sz="2000" dirty="0"/>
              <a:t>This diagram describes the </a:t>
            </a:r>
            <a:r>
              <a:rPr lang="en-US" sz="2000" u="sng" dirty="0"/>
              <a:t>types of the objects </a:t>
            </a:r>
            <a:r>
              <a:rPr lang="en-US" sz="2000" dirty="0"/>
              <a:t>in  the system and different kinds of </a:t>
            </a:r>
            <a:r>
              <a:rPr lang="en-US" sz="2000" u="sng" dirty="0"/>
              <a:t>static relationships </a:t>
            </a:r>
            <a:r>
              <a:rPr lang="en-US" sz="2000" dirty="0"/>
              <a:t>that exists between them.</a:t>
            </a:r>
          </a:p>
          <a:p>
            <a:pPr marL="0" indent="0">
              <a:buNone/>
            </a:pPr>
            <a:r>
              <a:rPr lang="en-US" sz="1800" dirty="0"/>
              <a:t>If someone were to come up to you in a dark alley and say, "Psst, want to see a UML diagram?" that diagram would probably be a class diagram .</a:t>
            </a:r>
          </a:p>
          <a:p>
            <a:pPr marL="0" indent="0">
              <a:buNone/>
            </a:pPr>
            <a:endParaRPr lang="en-US" sz="1800" dirty="0">
              <a:solidFill>
                <a:schemeClr val="tx1">
                  <a:lumMod val="65000"/>
                  <a:lumOff val="35000"/>
                </a:schemeClr>
              </a:solidFill>
            </a:endParaRPr>
          </a:p>
          <a:p>
            <a:pPr marL="0" indent="0">
              <a:buNone/>
            </a:pPr>
            <a:endParaRPr lang="en-US" sz="1800" dirty="0">
              <a:solidFill>
                <a:schemeClr val="tx1">
                  <a:lumMod val="65000"/>
                  <a:lumOff val="35000"/>
                </a:schemeClr>
              </a:solidFill>
            </a:endParaRPr>
          </a:p>
          <a:p>
            <a:pPr marL="0" indent="0">
              <a:buNone/>
            </a:pPr>
            <a:endParaRPr lang="en-US" sz="1800" dirty="0">
              <a:solidFill>
                <a:schemeClr val="tx1">
                  <a:lumMod val="65000"/>
                  <a:lumOff val="35000"/>
                </a:schemeClr>
              </a:solidFill>
            </a:endParaRPr>
          </a:p>
          <a:p>
            <a:pPr marL="0" indent="0">
              <a:buNone/>
            </a:pPr>
            <a:endParaRPr lang="en-US" sz="1800" dirty="0">
              <a:solidFill>
                <a:schemeClr val="tx1">
                  <a:lumMod val="65000"/>
                  <a:lumOff val="35000"/>
                </a:schemeClr>
              </a:solidFill>
            </a:endParaRPr>
          </a:p>
          <a:p>
            <a:pPr marL="0" indent="0">
              <a:buNone/>
            </a:pPr>
            <a:endParaRPr lang="en-US" sz="1800" dirty="0">
              <a:solidFill>
                <a:schemeClr val="tx1">
                  <a:lumMod val="65000"/>
                  <a:lumOff val="35000"/>
                </a:schemeClr>
              </a:solidFill>
            </a:endParaRPr>
          </a:p>
          <a:p>
            <a:pPr marL="0" indent="0">
              <a:buNone/>
            </a:pPr>
            <a:endParaRPr lang="en-US" sz="1800" dirty="0">
              <a:solidFill>
                <a:schemeClr val="tx1">
                  <a:lumMod val="65000"/>
                  <a:lumOff val="35000"/>
                </a:schemeClr>
              </a:solidFill>
            </a:endParaRPr>
          </a:p>
          <a:p>
            <a:pPr marL="0" indent="0">
              <a:buNone/>
            </a:pPr>
            <a:r>
              <a:rPr lang="en-US" sz="1600" dirty="0">
                <a:solidFill>
                  <a:schemeClr val="tx1">
                    <a:lumMod val="65000"/>
                    <a:lumOff val="35000"/>
                  </a:schemeClr>
                </a:solidFill>
              </a:rPr>
              <a:t>Note! The UML uses the term </a:t>
            </a:r>
            <a:r>
              <a:rPr lang="en-US" sz="1600" u="sng" dirty="0">
                <a:solidFill>
                  <a:srgbClr val="FF0000"/>
                </a:solidFill>
              </a:rPr>
              <a:t>feature</a:t>
            </a:r>
            <a:r>
              <a:rPr lang="en-US" sz="1600" dirty="0">
                <a:solidFill>
                  <a:schemeClr val="tx1">
                    <a:lumMod val="65000"/>
                    <a:lumOff val="35000"/>
                  </a:schemeClr>
                </a:solidFill>
              </a:rPr>
              <a:t> as a general term that covers properties and operations of a Class . </a:t>
            </a:r>
            <a:endParaRPr lang="en-US" sz="2400" dirty="0">
              <a:solidFill>
                <a:schemeClr val="tx1">
                  <a:lumMod val="65000"/>
                  <a:lumOff val="35000"/>
                </a:schemeClr>
              </a:solidFill>
            </a:endParaRP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276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D647-57AF-4EA0-6D40-C410AFB7E2BD}"/>
              </a:ext>
            </a:extLst>
          </p:cNvPr>
          <p:cNvSpPr>
            <a:spLocks noGrp="1"/>
          </p:cNvSpPr>
          <p:nvPr>
            <p:ph type="title"/>
          </p:nvPr>
        </p:nvSpPr>
        <p:spPr/>
        <p:txBody>
          <a:bodyPr/>
          <a:lstStyle/>
          <a:p>
            <a:r>
              <a:rPr lang="en-US" dirty="0"/>
              <a:t>Class Diagram  </a:t>
            </a:r>
          </a:p>
        </p:txBody>
      </p:sp>
      <p:sp>
        <p:nvSpPr>
          <p:cNvPr id="3" name="Content Placeholder 2">
            <a:extLst>
              <a:ext uri="{FF2B5EF4-FFF2-40B4-BE49-F238E27FC236}">
                <a16:creationId xmlns:a16="http://schemas.microsoft.com/office/drawing/2014/main" id="{940019D3-F7BD-5B05-4FAE-6B02DB8AE668}"/>
              </a:ext>
            </a:extLst>
          </p:cNvPr>
          <p:cNvSpPr>
            <a:spLocks noGrp="1"/>
          </p:cNvSpPr>
          <p:nvPr>
            <p:ph idx="1"/>
          </p:nvPr>
        </p:nvSpPr>
        <p:spPr/>
        <p:txBody>
          <a:bodyPr/>
          <a:lstStyle/>
          <a:p>
            <a:pPr marL="0" indent="0">
              <a:buNone/>
            </a:pPr>
            <a:r>
              <a:rPr lang="en-US" sz="1800" b="1" dirty="0"/>
              <a:t>The boxes are divided into three compartments : </a:t>
            </a:r>
          </a:p>
          <a:p>
            <a:r>
              <a:rPr lang="en-US" sz="1600" dirty="0"/>
              <a:t>The name of the class (in bold)</a:t>
            </a:r>
          </a:p>
          <a:p>
            <a:r>
              <a:rPr lang="en-US" sz="1600" dirty="0"/>
              <a:t> Its attributes</a:t>
            </a:r>
          </a:p>
          <a:p>
            <a:r>
              <a:rPr lang="en-US" sz="1600" dirty="0"/>
              <a:t>Its operations </a:t>
            </a:r>
          </a:p>
          <a:p>
            <a:pPr marL="0" indent="0">
              <a:buNone/>
            </a:pPr>
            <a:endParaRPr lang="en-US" sz="1800" b="1" dirty="0"/>
          </a:p>
          <a:p>
            <a:pPr marL="0" indent="0">
              <a:buNone/>
            </a:pPr>
            <a:r>
              <a:rPr lang="en-US" sz="1800" b="1" dirty="0"/>
              <a:t>Three most important types of relationships in class diagrams:</a:t>
            </a:r>
          </a:p>
          <a:p>
            <a:r>
              <a:rPr lang="en-US" sz="1600" b="1" dirty="0">
                <a:solidFill>
                  <a:srgbClr val="00B0F0"/>
                </a:solidFill>
              </a:rPr>
              <a:t>Association</a:t>
            </a:r>
            <a:r>
              <a:rPr lang="en-US" sz="1600" dirty="0"/>
              <a:t>: Represents relationships between instances of types</a:t>
            </a:r>
          </a:p>
          <a:p>
            <a:pPr marL="457200" lvl="1" indent="0">
              <a:buNone/>
            </a:pPr>
            <a:r>
              <a:rPr lang="en-US" sz="1200" dirty="0"/>
              <a:t>e.g. Person works for a company or a company has multiple offices.</a:t>
            </a:r>
          </a:p>
          <a:p>
            <a:r>
              <a:rPr lang="en-US" sz="1600" b="1" dirty="0">
                <a:solidFill>
                  <a:srgbClr val="FF0000"/>
                </a:solidFill>
              </a:rPr>
              <a:t>Generalization</a:t>
            </a:r>
            <a:r>
              <a:rPr lang="en-US" sz="1600" dirty="0"/>
              <a:t>: Corresponds directly to inheritance in object oriented design.</a:t>
            </a:r>
          </a:p>
          <a:p>
            <a:r>
              <a:rPr lang="en-US" sz="1600" b="1" dirty="0">
                <a:solidFill>
                  <a:srgbClr val="00B050"/>
                </a:solidFill>
              </a:rPr>
              <a:t>Aggregation</a:t>
            </a:r>
            <a:r>
              <a:rPr lang="en-US" sz="1600" dirty="0"/>
              <a:t>: A form of object composition in object oriented design.</a:t>
            </a:r>
          </a:p>
          <a:p>
            <a:endParaRPr lang="en-US" sz="1800" dirty="0"/>
          </a:p>
          <a:p>
            <a:endParaRPr lang="en-US" sz="1800" dirty="0"/>
          </a:p>
          <a:p>
            <a:pPr marL="0" indent="0">
              <a:buNone/>
            </a:pPr>
            <a:endParaRPr lang="en-US" dirty="0"/>
          </a:p>
        </p:txBody>
      </p:sp>
      <p:pic>
        <p:nvPicPr>
          <p:cNvPr id="6" name="Picture 5">
            <a:extLst>
              <a:ext uri="{FF2B5EF4-FFF2-40B4-BE49-F238E27FC236}">
                <a16:creationId xmlns:a16="http://schemas.microsoft.com/office/drawing/2014/main" id="{EE618E49-6A5D-89FD-964D-8C05EFE1E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184" y="1337030"/>
            <a:ext cx="3048616" cy="1667458"/>
          </a:xfrm>
          <a:prstGeom prst="rect">
            <a:avLst/>
          </a:prstGeom>
        </p:spPr>
      </p:pic>
      <p:pic>
        <p:nvPicPr>
          <p:cNvPr id="8" name="Picture 7">
            <a:extLst>
              <a:ext uri="{FF2B5EF4-FFF2-40B4-BE49-F238E27FC236}">
                <a16:creationId xmlns:a16="http://schemas.microsoft.com/office/drawing/2014/main" id="{B4F0E468-C382-E92E-0BE7-C4F395962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184" y="3004488"/>
            <a:ext cx="3048616" cy="1615652"/>
          </a:xfrm>
          <a:prstGeom prst="rect">
            <a:avLst/>
          </a:prstGeom>
        </p:spPr>
      </p:pic>
      <p:pic>
        <p:nvPicPr>
          <p:cNvPr id="10" name="Picture 9">
            <a:extLst>
              <a:ext uri="{FF2B5EF4-FFF2-40B4-BE49-F238E27FC236}">
                <a16:creationId xmlns:a16="http://schemas.microsoft.com/office/drawing/2014/main" id="{6FC9CF56-9E48-5981-7DBD-C900BDE11E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637" y="4617303"/>
            <a:ext cx="2954155" cy="1639478"/>
          </a:xfrm>
          <a:prstGeom prst="rect">
            <a:avLst/>
          </a:prstGeom>
        </p:spPr>
      </p:pic>
    </p:spTree>
    <p:extLst>
      <p:ext uri="{BB962C8B-B14F-4D97-AF65-F5344CB8AC3E}">
        <p14:creationId xmlns:p14="http://schemas.microsoft.com/office/powerpoint/2010/main" val="203459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5268</TotalTime>
  <Words>4858</Words>
  <Application>Microsoft Office PowerPoint</Application>
  <PresentationFormat>Widescreen</PresentationFormat>
  <Paragraphs>532</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-apple-system</vt:lpstr>
      <vt:lpstr>Arial</vt:lpstr>
      <vt:lpstr>Calibri</vt:lpstr>
      <vt:lpstr>Calibri Light</vt:lpstr>
      <vt:lpstr>Nunito</vt:lpstr>
      <vt:lpstr>open sans</vt:lpstr>
      <vt:lpstr>Poppins</vt:lpstr>
      <vt:lpstr>Segoe UI</vt:lpstr>
      <vt:lpstr>Wingdings</vt:lpstr>
      <vt:lpstr>Office Theme</vt:lpstr>
      <vt:lpstr>UML</vt:lpstr>
      <vt:lpstr>UML</vt:lpstr>
      <vt:lpstr>UML: Why?</vt:lpstr>
      <vt:lpstr>UML: What?</vt:lpstr>
      <vt:lpstr>UML: How?</vt:lpstr>
      <vt:lpstr>UML Diagram Type</vt:lpstr>
      <vt:lpstr>Structural Diagrams</vt:lpstr>
      <vt:lpstr>UML: Class Diagram</vt:lpstr>
      <vt:lpstr>Class Diagram  </vt:lpstr>
      <vt:lpstr>Class Diagram: Properties</vt:lpstr>
      <vt:lpstr>Class Diagram: Properties -&gt; Attributes</vt:lpstr>
      <vt:lpstr>Class Diagram: Visibility</vt:lpstr>
      <vt:lpstr>Class Diagram: Multiplicity</vt:lpstr>
      <vt:lpstr>Class Diagram: Multiplicity -&gt; Constraint</vt:lpstr>
      <vt:lpstr>Class Diagram: Properties -&gt; Associations</vt:lpstr>
      <vt:lpstr>Class Diagram: Operations</vt:lpstr>
      <vt:lpstr>Class Diagram: Operations-&gt; Direction</vt:lpstr>
      <vt:lpstr>Relationship Types </vt:lpstr>
      <vt:lpstr>Association Types</vt:lpstr>
      <vt:lpstr>Aggregation .vs Composition</vt:lpstr>
      <vt:lpstr>Class Diagram: Relationship Types -&gt; Sample</vt:lpstr>
      <vt:lpstr>Class Diagram: Relationship Types-&gt; Sample </vt:lpstr>
      <vt:lpstr>Notes and Comments</vt:lpstr>
      <vt:lpstr>PowerPoint Presentation</vt:lpstr>
      <vt:lpstr>Class Diagram: Sample -&gt; Order System</vt:lpstr>
      <vt:lpstr>Class Diagram: Sample -&gt; GUI </vt:lpstr>
      <vt:lpstr>Association Class</vt:lpstr>
      <vt:lpstr>Sequence Diagram</vt:lpstr>
      <vt:lpstr>Sequence Diagram Notation</vt:lpstr>
      <vt:lpstr>Sequence Diagram Notation: Actors</vt:lpstr>
      <vt:lpstr>Sequence Diagram Notation: Lifelines</vt:lpstr>
      <vt:lpstr>Sequence Diagram Notation: Messages</vt:lpstr>
      <vt:lpstr>Sequence Diagram Notation: Messages</vt:lpstr>
      <vt:lpstr>Sequence Diagram Notation: Messages</vt:lpstr>
      <vt:lpstr>Sequence Diagram Notation: Messages</vt:lpstr>
      <vt:lpstr>Sequence Diagram: Create Message</vt:lpstr>
      <vt:lpstr>Sequence Diagram: Delete Message</vt:lpstr>
      <vt:lpstr>Sequence Diagram: Self Message</vt:lpstr>
      <vt:lpstr>Sequence Diagram: Reply Message</vt:lpstr>
      <vt:lpstr>Sequence Diagram: Found Message</vt:lpstr>
      <vt:lpstr>Sequence Diagram: Lost Message</vt:lpstr>
      <vt:lpstr>Sequence Diagram: Guards</vt:lpstr>
      <vt:lpstr>Sequence Diagram: Guards</vt:lpstr>
      <vt:lpstr>Sequence Diagram: Samples-&gt;  Bank Sequence Diagram</vt:lpstr>
      <vt:lpstr>Sequence Diagram: Loops, Conditionals, and the Like</vt:lpstr>
      <vt:lpstr>PowerPoint Presentation</vt:lpstr>
      <vt:lpstr>Sequence Diagram: Bank Sequence Diagram</vt:lpstr>
      <vt:lpstr>State Machine Diagram</vt:lpstr>
      <vt:lpstr>State Machine: Secret Panel</vt:lpstr>
      <vt:lpstr>State Machine: Secret Panel</vt:lpstr>
      <vt:lpstr>State Machine: Internal Activities</vt:lpstr>
      <vt:lpstr>State Machine: Activity States</vt:lpstr>
      <vt:lpstr>State Machine: Activity State-&gt; Sample</vt:lpstr>
      <vt:lpstr>State Machine: Activity State-&gt; Sample</vt:lpstr>
      <vt:lpstr>Machine State: Concurrent State</vt:lpstr>
      <vt:lpstr>Machine State: Concurrent State-&gt; Sample</vt:lpstr>
      <vt:lpstr>State Machine: Superstates</vt:lpstr>
      <vt:lpstr>State Machine: Superstates -&gt; Sample</vt:lpstr>
      <vt:lpstr>UML: Component Diagram</vt:lpstr>
      <vt:lpstr>UML: Deployment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Fatemeh Montazeri</dc:creator>
  <cp:lastModifiedBy>Fatemeh Montazeri</cp:lastModifiedBy>
  <cp:revision>609</cp:revision>
  <dcterms:created xsi:type="dcterms:W3CDTF">2024-04-13T09:23:25Z</dcterms:created>
  <dcterms:modified xsi:type="dcterms:W3CDTF">2024-04-20T08:19:41Z</dcterms:modified>
</cp:coreProperties>
</file>