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7F54B-6ADD-874C-DA60-C87D7EC79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48533C-ADFE-321A-7D57-5ED36C436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6A139-8A19-53CC-8833-CC1C8735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2EAFB-8D38-7AF7-B3AC-9B51F97E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713D5-2118-12BB-E570-C89FD333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979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C835A-C62A-B763-7B6E-54821994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74DB4B-92F3-91F9-5C06-B483D4EE2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EE827-D068-CE8E-10E8-ECE967C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AF2494-678C-BB4E-EA05-19EFEF28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A228D-9E16-8AB3-4244-01B33E57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25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E68F95-ADB3-281B-9120-B3B88D479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360822-7BB3-BE60-3DCA-07D6EA1F1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5CA4C-6301-7871-247F-7AD47905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67222-8E98-37A6-C0EA-FA55632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517FC-60B7-DBF1-8F57-B3BEB6A6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189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688B6-FAB1-602F-6E8A-33C0FF3F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56D3A-EF27-E513-5E72-246FEFE5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E0291-2EB4-AF41-6719-601B28F8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0C39D-32BE-F8D9-8859-F4A54F5F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BF950-2161-6AE8-52EC-C96586BF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45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105DE-E726-C534-0CAF-4C27CCD9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1DEE6D-629F-61AC-969B-CAEFBAE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E3A3E-5AFC-A143-9B4B-FB6023F0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47D00-F0FC-DF20-47D1-CBE4E278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02B4D-F18B-0219-DAC2-C8FE33D6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81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07220-2EA8-2AE7-B15C-7196F375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1AC66-D19B-E1CB-4705-7C3D3FF70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E76343-F473-411D-E248-BABCC5AA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E8D907-E3E2-8532-D285-7DDD651A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CBD6A5-2668-C214-D844-4E6EDC4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FC85BB-B13C-144D-C27A-1ED8F9A9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9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2E34-3772-5BC1-8542-286F211B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1D58BD-762C-A085-CF15-26DDF75D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8FB1A-CE69-27FC-700C-B9376B1EA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14D260-FC74-B0CD-7777-DF7231D8C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14A996-9841-F7D4-01F9-5134AF8F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93AC9E-5792-45BA-D5B5-92FA0FA5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45B5F6-476C-D036-9AA2-D2960A49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F901F1-20FB-AE46-861F-687D0879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875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CB6C2-3D53-D4D4-A4C9-A29EADCE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29E1AE-EBD0-B225-D795-4B7275FA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ED6661-596A-6E90-2E89-3B98395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813B11-F9C9-301D-8F9B-514AD204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50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F45436-4BAD-B431-9468-2C3BC0B6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D1EF50-9E4E-1596-E487-E0936AA1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D07897-38AF-539A-3E73-06E8F11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776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B0179-0053-7301-347A-D44A5A0A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10D8F-9EBF-F569-01C7-C3F9939F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0C65F8-0C1B-BF20-12E1-17937E7B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B5EF04-9D57-7ABD-7E35-64CF2F9E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5A19B6-807E-208D-4FA4-D8365DBD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B5230D-A5B8-42EA-789B-660AC66C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206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56B80-4919-803F-F795-98FD4532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D840DB-8A88-0B08-CC42-CC703022A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BC090-8956-91BA-3C42-0A81CDBA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54706E-077B-5E9F-CB5A-3326418D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686A5-6BA5-36A9-E3E3-E8635037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5CFED-D6B8-A256-A535-C2E8DC9F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04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029C88-24E2-27FC-9101-302A7182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2FB63-4FD4-01B1-A1A5-07718485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B3C1E-78BB-CC47-E7FF-818AD527E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BFEB-0533-664D-815F-CE3918F8219C}" type="datetimeFigureOut">
              <a:rPr lang="es-ES_tradnl" smtClean="0"/>
              <a:t>19/12/23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84EF0-2D09-E9AE-F425-66471ED28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33B33-3F44-02DD-CE59-7493109D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2616-5FE6-E84D-B903-A8C7B22BB9C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301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lab.research.google.com/drive/1sMAIQ-j3OwheuWCODmPD8PDoWKEbq3bc#scrollTo=793890e0-64aa-435a-b169-49ec780ec21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sdss3.org/images/resolve_fields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sdss3.org/images/resolve_field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speclite.readthedocs.io%2Fen%2Flatest%2F_images%2Fsdss2010.png&amp;tbnid=jSEszYVp2SP8pM&amp;vet=12ahUKEwjbnrKS9JuDAxUwpicCHf2OBx4QMygEegQIARBa..i&amp;imgrefurl=https%3A%2F%2Fspeclite.readthedocs.io%2Fen%2Flatest%2Ffilters.html&amp;docid=canPj6-1UjBCoM&amp;w=640&amp;h=480&amp;q=SDSS%20filter%20passbands&amp;client=firefox-b-d&amp;ved=2ahUKEwjbnrKS9JuDAxUwpicCHf2OBx4QMygEegQIARBa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speclite.readthedocs.io%2Fen%2Flatest%2F_images%2Fsdss2010.png&amp;tbnid=jSEszYVp2SP8pM&amp;vet=12ahUKEwjbnrKS9JuDAxUwpicCHf2OBx4QMygEegQIARBa..i&amp;imgrefurl=https%3A%2F%2Fspeclite.readthedocs.io%2Fen%2Flatest%2Ffilters.html&amp;docid=canPj6-1UjBCoM&amp;w=640&amp;h=480&amp;q=SDSS%20filter%20passbands&amp;client=firefox-b-d&amp;ved=2ahUKEwjbnrKS9JuDAxUwpicCHf2OBx4QMygEegQIARB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errar, alimentos&#10;&#10;Descripción generada automáticamente">
            <a:extLst>
              <a:ext uri="{FF2B5EF4-FFF2-40B4-BE49-F238E27FC236}">
                <a16:creationId xmlns:a16="http://schemas.microsoft.com/office/drawing/2014/main" id="{56CFC413-1475-7A78-FCF3-2B473859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01" y="-90616"/>
            <a:ext cx="7418172" cy="7418172"/>
          </a:xfrm>
          <a:prstGeom prst="rect">
            <a:avLst/>
          </a:prstGeom>
        </p:spPr>
      </p:pic>
      <p:pic>
        <p:nvPicPr>
          <p:cNvPr id="7" name="Imagen 6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EF8AD1A-C238-3A14-D25E-E8809944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6788">
            <a:off x="7456204" y="3884870"/>
            <a:ext cx="2432172" cy="11292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C13A893-EF42-E682-6C27-FE11260FB882}"/>
              </a:ext>
            </a:extLst>
          </p:cNvPr>
          <p:cNvSpPr txBox="1"/>
          <p:nvPr/>
        </p:nvSpPr>
        <p:spPr>
          <a:xfrm>
            <a:off x="255449" y="1000878"/>
            <a:ext cx="484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SDSS data in </a:t>
            </a:r>
            <a:r>
              <a:rPr lang="es-ES_tradnl" sz="3600" dirty="0" err="1"/>
              <a:t>half</a:t>
            </a:r>
            <a:r>
              <a:rPr lang="es-ES_tradnl" sz="3600" dirty="0"/>
              <a:t> a </a:t>
            </a:r>
            <a:r>
              <a:rPr lang="es-ES_tradnl" sz="3600" dirty="0" err="1"/>
              <a:t>nutshell</a:t>
            </a:r>
            <a:endParaRPr lang="es-ES_tradnl" sz="3600" dirty="0"/>
          </a:p>
          <a:p>
            <a:endParaRPr lang="es-ES_tradnl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2F409FC-494C-55E4-8F82-553632654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49" y="5868792"/>
            <a:ext cx="4528495" cy="919093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Francisco M. Montenegro Montes</a:t>
            </a:r>
            <a:br>
              <a:rPr lang="es-ES_tradnl" dirty="0"/>
            </a:br>
            <a:r>
              <a:rPr lang="es-ES_tradnl" sz="2000" dirty="0"/>
              <a:t>María Zambrano </a:t>
            </a:r>
            <a:r>
              <a:rPr lang="es-ES_tradnl" sz="2000" dirty="0" err="1"/>
              <a:t>fellow</a:t>
            </a:r>
            <a:r>
              <a:rPr lang="es-ES_tradnl" sz="2000" dirty="0"/>
              <a:t>, UCM, IPARCOS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BD6BD6-4A7E-5B8A-B006-ED41F8759113}"/>
              </a:ext>
            </a:extLst>
          </p:cNvPr>
          <p:cNvSpPr txBox="1"/>
          <p:nvPr/>
        </p:nvSpPr>
        <p:spPr>
          <a:xfrm>
            <a:off x="72164" y="6418553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DALL-E 2</a:t>
            </a:r>
          </a:p>
        </p:txBody>
      </p:sp>
    </p:spTree>
    <p:extLst>
      <p:ext uri="{BB962C8B-B14F-4D97-AF65-F5344CB8AC3E}">
        <p14:creationId xmlns:p14="http://schemas.microsoft.com/office/powerpoint/2010/main" val="76877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0D2BDAE-5D5F-8E8C-B20F-20B18015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2" y="39529"/>
            <a:ext cx="7539262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Spectra are great but expensive…</a:t>
            </a:r>
          </a:p>
        </p:txBody>
      </p:sp>
      <p:pic>
        <p:nvPicPr>
          <p:cNvPr id="11" name="Imagen 10" descr="Imagen que contiene interior, tabla, plato, comida&#10;&#10;Descripción generada automáticamente">
            <a:extLst>
              <a:ext uri="{FF2B5EF4-FFF2-40B4-BE49-F238E27FC236}">
                <a16:creationId xmlns:a16="http://schemas.microsoft.com/office/drawing/2014/main" id="{FA2C99A3-40B3-EDB0-B73A-36F4164E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9" y="2704584"/>
            <a:ext cx="4445000" cy="37719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81D10FD-6AE3-CDDA-7447-0748F962D23C}"/>
              </a:ext>
            </a:extLst>
          </p:cNvPr>
          <p:cNvSpPr txBox="1"/>
          <p:nvPr/>
        </p:nvSpPr>
        <p:spPr>
          <a:xfrm>
            <a:off x="1970424" y="6449139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SDSS ”</a:t>
            </a:r>
            <a:r>
              <a:rPr lang="es-ES_tradnl" dirty="0" err="1"/>
              <a:t>plate</a:t>
            </a:r>
            <a:r>
              <a:rPr lang="es-ES_tradnl" dirty="0"/>
              <a:t>”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3BF3BE-C284-EA1E-FF1C-5F850D0E7CE1}"/>
              </a:ext>
            </a:extLst>
          </p:cNvPr>
          <p:cNvSpPr txBox="1"/>
          <p:nvPr/>
        </p:nvSpPr>
        <p:spPr>
          <a:xfrm>
            <a:off x="5140410" y="4428174"/>
            <a:ext cx="71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fibers</a:t>
            </a:r>
            <a:endParaRPr lang="es-ES_tradnl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0074CC4-542A-9DED-5FA5-60DA6900B938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226011" y="4164227"/>
            <a:ext cx="914399" cy="44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C1BC13-69BB-F719-99DE-EA5E409936A2}"/>
              </a:ext>
            </a:extLst>
          </p:cNvPr>
          <p:cNvCxnSpPr>
            <a:cxnSpLocks/>
          </p:cNvCxnSpPr>
          <p:nvPr/>
        </p:nvCxnSpPr>
        <p:spPr>
          <a:xfrm flipH="1">
            <a:off x="4028303" y="4797506"/>
            <a:ext cx="1112107" cy="26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90CC017-9B48-6A99-E5A7-7DFD2C6B8864}"/>
              </a:ext>
            </a:extLst>
          </p:cNvPr>
          <p:cNvSpPr txBox="1"/>
          <p:nvPr/>
        </p:nvSpPr>
        <p:spPr>
          <a:xfrm>
            <a:off x="6214762" y="2858514"/>
            <a:ext cx="510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 err="1"/>
              <a:t>Spectra</a:t>
            </a:r>
            <a:r>
              <a:rPr lang="es-ES_tradnl" sz="2400" dirty="0"/>
              <a:t> </a:t>
            </a:r>
            <a:r>
              <a:rPr lang="es-ES_tradnl" sz="2400" dirty="0" err="1"/>
              <a:t>take</a:t>
            </a:r>
            <a:r>
              <a:rPr lang="es-ES_tradnl" sz="2400" dirty="0"/>
              <a:t> 10x </a:t>
            </a:r>
            <a:r>
              <a:rPr lang="es-ES_tradnl" sz="2400" dirty="0" err="1"/>
              <a:t>longer</a:t>
            </a:r>
            <a:r>
              <a:rPr lang="es-ES_tradnl" sz="2400" dirty="0"/>
              <a:t> time </a:t>
            </a:r>
            <a:r>
              <a:rPr lang="es-ES_tradnl" sz="2400" dirty="0" err="1"/>
              <a:t>to</a:t>
            </a:r>
            <a:r>
              <a:rPr lang="es-ES_tradnl" sz="2400" dirty="0"/>
              <a:t> </a:t>
            </a:r>
            <a:r>
              <a:rPr lang="es-ES_tradnl" sz="2400" dirty="0" err="1"/>
              <a:t>take</a:t>
            </a:r>
            <a:r>
              <a:rPr lang="es-ES_tradnl" sz="2400" dirty="0"/>
              <a:t> </a:t>
            </a:r>
            <a:r>
              <a:rPr lang="es-ES_tradnl" sz="2400" dirty="0" err="1"/>
              <a:t>than</a:t>
            </a:r>
            <a:r>
              <a:rPr lang="es-ES_tradnl" sz="2400" dirty="0"/>
              <a:t> </a:t>
            </a:r>
            <a:r>
              <a:rPr lang="es-ES_tradnl" sz="2400" dirty="0" err="1"/>
              <a:t>images</a:t>
            </a:r>
            <a:r>
              <a:rPr lang="es-ES_tradn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/>
              <a:t>SDSS </a:t>
            </a:r>
            <a:r>
              <a:rPr lang="es-ES_tradnl" sz="2400" dirty="0" err="1"/>
              <a:t>could</a:t>
            </a:r>
            <a:r>
              <a:rPr lang="es-ES_tradnl" sz="2400" dirty="0"/>
              <a:t> </a:t>
            </a:r>
            <a:r>
              <a:rPr lang="es-ES_tradnl" sz="2400" dirty="0" err="1"/>
              <a:t>only</a:t>
            </a:r>
            <a:r>
              <a:rPr lang="es-ES_tradnl" sz="2400" dirty="0"/>
              <a:t> </a:t>
            </a:r>
            <a:r>
              <a:rPr lang="es-ES_tradnl" sz="2400" dirty="0" err="1"/>
              <a:t>take</a:t>
            </a:r>
            <a:r>
              <a:rPr lang="es-ES_tradnl" sz="2400" dirty="0"/>
              <a:t> a </a:t>
            </a:r>
            <a:r>
              <a:rPr lang="es-ES_tradnl" sz="2400" dirty="0" err="1"/>
              <a:t>limited</a:t>
            </a:r>
            <a:r>
              <a:rPr lang="es-ES_tradnl" sz="2400" dirty="0"/>
              <a:t> </a:t>
            </a:r>
            <a:r>
              <a:rPr lang="es-ES_tradnl" sz="2400" dirty="0" err="1"/>
              <a:t>number</a:t>
            </a:r>
            <a:r>
              <a:rPr lang="es-ES_tradnl" sz="2400" dirty="0"/>
              <a:t> </a:t>
            </a:r>
            <a:r>
              <a:rPr lang="es-ES_tradnl" sz="2400" dirty="0" err="1"/>
              <a:t>of</a:t>
            </a:r>
            <a:r>
              <a:rPr lang="es-ES_tradnl" sz="2400" dirty="0"/>
              <a:t> </a:t>
            </a:r>
            <a:r>
              <a:rPr lang="es-ES_tradnl" sz="2400" dirty="0" err="1"/>
              <a:t>them</a:t>
            </a:r>
            <a:r>
              <a:rPr lang="es-ES_tradnl" sz="2400" dirty="0"/>
              <a:t> per “</a:t>
            </a:r>
            <a:r>
              <a:rPr lang="es-ES_tradnl" sz="2400" dirty="0" err="1"/>
              <a:t>plate</a:t>
            </a:r>
            <a:r>
              <a:rPr lang="es-ES_tradnl" sz="2400" dirty="0"/>
              <a:t>”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89CE37-C3A1-E0B4-780C-FAD26CE0DADA}"/>
              </a:ext>
            </a:extLst>
          </p:cNvPr>
          <p:cNvSpPr txBox="1"/>
          <p:nvPr/>
        </p:nvSpPr>
        <p:spPr>
          <a:xfrm>
            <a:off x="793303" y="1425836"/>
            <a:ext cx="10006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 err="1"/>
              <a:t>With</a:t>
            </a:r>
            <a:r>
              <a:rPr lang="es-ES_tradnl" sz="2400" dirty="0"/>
              <a:t> </a:t>
            </a:r>
            <a:r>
              <a:rPr lang="es-ES_tradnl" sz="2400" dirty="0" err="1"/>
              <a:t>all</a:t>
            </a:r>
            <a:r>
              <a:rPr lang="es-ES_tradnl" sz="2400" dirty="0"/>
              <a:t> </a:t>
            </a:r>
            <a:r>
              <a:rPr lang="es-ES_tradnl" sz="2400" dirty="0" err="1"/>
              <a:t>this</a:t>
            </a:r>
            <a:r>
              <a:rPr lang="es-ES_tradnl" sz="2400" dirty="0"/>
              <a:t> </a:t>
            </a:r>
            <a:r>
              <a:rPr lang="es-ES_tradnl" sz="2400" dirty="0" err="1"/>
              <a:t>information</a:t>
            </a:r>
            <a:r>
              <a:rPr lang="es-ES_tradnl" sz="2400" dirty="0"/>
              <a:t> </a:t>
            </a:r>
            <a:r>
              <a:rPr lang="es-ES_tradnl" sz="2400" dirty="0" err="1"/>
              <a:t>we</a:t>
            </a:r>
            <a:r>
              <a:rPr lang="es-ES_tradnl" sz="2400" dirty="0"/>
              <a:t> can </a:t>
            </a:r>
            <a:r>
              <a:rPr lang="es-ES_tradnl" sz="2400" dirty="0" err="1"/>
              <a:t>reliably</a:t>
            </a:r>
            <a:r>
              <a:rPr lang="es-ES_tradnl" sz="2400" dirty="0"/>
              <a:t> </a:t>
            </a:r>
            <a:r>
              <a:rPr lang="es-ES_tradnl" sz="2400" dirty="0" err="1"/>
              <a:t>know</a:t>
            </a:r>
            <a:r>
              <a:rPr lang="es-ES_tradnl" sz="2400" dirty="0"/>
              <a:t> </a:t>
            </a:r>
            <a:r>
              <a:rPr lang="es-ES_tradnl" sz="2400" dirty="0" err="1"/>
              <a:t>what</a:t>
            </a:r>
            <a:r>
              <a:rPr lang="es-ES_tradnl" sz="2400" dirty="0"/>
              <a:t> </a:t>
            </a:r>
            <a:r>
              <a:rPr lang="es-ES_tradnl" sz="2400" dirty="0" err="1"/>
              <a:t>our</a:t>
            </a:r>
            <a:r>
              <a:rPr lang="es-ES_tradnl" sz="2400" dirty="0"/>
              <a:t> </a:t>
            </a:r>
            <a:r>
              <a:rPr lang="es-ES_tradnl" sz="2400" dirty="0" err="1"/>
              <a:t>source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: </a:t>
            </a:r>
            <a:r>
              <a:rPr lang="es-ES_tradnl" sz="2400" dirty="0" err="1"/>
              <a:t>Star</a:t>
            </a:r>
            <a:r>
              <a:rPr lang="es-ES_tradnl" sz="2400" dirty="0"/>
              <a:t>, Galaxy, QSO, </a:t>
            </a:r>
            <a:r>
              <a:rPr lang="es-ES_tradnl" sz="2400" dirty="0" err="1"/>
              <a:t>etc</a:t>
            </a:r>
            <a:r>
              <a:rPr lang="es-ES_tradnl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 err="1"/>
              <a:t>Let’s</a:t>
            </a:r>
            <a:r>
              <a:rPr lang="es-ES_tradnl" sz="2400" dirty="0"/>
              <a:t> </a:t>
            </a:r>
            <a:r>
              <a:rPr lang="es-ES_tradnl" sz="2400" dirty="0" err="1"/>
              <a:t>take</a:t>
            </a:r>
            <a:r>
              <a:rPr lang="es-ES_tradnl" sz="2400" dirty="0"/>
              <a:t> </a:t>
            </a:r>
            <a:r>
              <a:rPr lang="es-ES_tradnl" sz="2400" dirty="0" err="1"/>
              <a:t>spectra</a:t>
            </a:r>
            <a:r>
              <a:rPr lang="es-ES_tradnl" sz="2400" dirty="0"/>
              <a:t> </a:t>
            </a:r>
            <a:r>
              <a:rPr lang="es-ES_tradnl" sz="2400" dirty="0" err="1"/>
              <a:t>of</a:t>
            </a:r>
            <a:r>
              <a:rPr lang="es-ES_tradnl" sz="2400" dirty="0"/>
              <a:t> </a:t>
            </a:r>
            <a:r>
              <a:rPr lang="es-ES_tradnl" sz="2400" dirty="0" err="1"/>
              <a:t>everything</a:t>
            </a:r>
            <a:r>
              <a:rPr lang="es-ES_tradnl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419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D9C4E9-773A-6E91-F133-FB3B282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2" y="39529"/>
            <a:ext cx="7539262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But still…</a:t>
            </a:r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C5DC1246-0A13-EAD6-D96C-0D1C3CF9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7" y="1339203"/>
            <a:ext cx="6076034" cy="455702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C89140-F71F-8AC3-4389-5610C8C94929}"/>
              </a:ext>
            </a:extLst>
          </p:cNvPr>
          <p:cNvSpPr txBox="1"/>
          <p:nvPr/>
        </p:nvSpPr>
        <p:spPr>
          <a:xfrm>
            <a:off x="4138693" y="5995238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Vega, Blue </a:t>
            </a:r>
            <a:r>
              <a:rPr lang="es-ES_tradnl" dirty="0" err="1"/>
              <a:t>star</a:t>
            </a:r>
            <a:endParaRPr lang="es-ES_tradn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D1B4F3-E574-E833-BB22-A82148684817}"/>
              </a:ext>
            </a:extLst>
          </p:cNvPr>
          <p:cNvSpPr txBox="1"/>
          <p:nvPr/>
        </p:nvSpPr>
        <p:spPr>
          <a:xfrm>
            <a:off x="9096224" y="6055120"/>
            <a:ext cx="272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Some</a:t>
            </a:r>
            <a:r>
              <a:rPr lang="es-ES_tradnl" dirty="0"/>
              <a:t> </a:t>
            </a:r>
            <a:r>
              <a:rPr lang="es-ES_tradnl" dirty="0" err="1"/>
              <a:t>Luminous</a:t>
            </a:r>
            <a:r>
              <a:rPr lang="es-ES_tradnl" dirty="0"/>
              <a:t> Red </a:t>
            </a:r>
            <a:r>
              <a:rPr lang="es-ES_tradnl" dirty="0" err="1"/>
              <a:t>galaxy</a:t>
            </a:r>
            <a:endParaRPr lang="es-ES_tradnl" dirty="0"/>
          </a:p>
        </p:txBody>
      </p:sp>
      <p:pic>
        <p:nvPicPr>
          <p:cNvPr id="12298" name="Picture 10" descr="-The SDSS spectrum for the LRG SDSS J002240.91+143110.4.">
            <a:extLst>
              <a:ext uri="{FF2B5EF4-FFF2-40B4-BE49-F238E27FC236}">
                <a16:creationId xmlns:a16="http://schemas.microsoft.com/office/drawing/2014/main" id="{D96129B9-6477-FE73-C18E-F5A43046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7536"/>
            <a:ext cx="6000449" cy="480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83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A6609-41FB-AAF3-15DF-94776CDD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352"/>
            <a:ext cx="10515600" cy="1325563"/>
          </a:xfrm>
        </p:spPr>
        <p:txBody>
          <a:bodyPr/>
          <a:lstStyle/>
          <a:p>
            <a:pPr algn="ctr"/>
            <a:r>
              <a:rPr lang="es-ES_tradnl" dirty="0"/>
              <a:t>ML can </a:t>
            </a:r>
            <a:r>
              <a:rPr lang="es-ES_tradnl" dirty="0" err="1"/>
              <a:t>help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r>
              <a:rPr lang="es-ES_tradnl" dirty="0"/>
              <a:t> </a:t>
            </a:r>
            <a:r>
              <a:rPr lang="es-ES_tradnl" dirty="0" err="1"/>
              <a:t>classifying</a:t>
            </a:r>
            <a:r>
              <a:rPr lang="es-ES_tradnl" dirty="0"/>
              <a:t> </a:t>
            </a:r>
            <a:r>
              <a:rPr lang="es-ES_tradnl" dirty="0" err="1"/>
              <a:t>objects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dirty="0" err="1"/>
              <a:t>without</a:t>
            </a:r>
            <a:r>
              <a:rPr lang="es-ES_tradnl" dirty="0"/>
              <a:t> </a:t>
            </a:r>
            <a:r>
              <a:rPr lang="es-ES_tradnl" dirty="0" err="1"/>
              <a:t>spectra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399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ntalla de computadora con letras&#10;&#10;Descripción generada automáticamente con confianza baja">
            <a:extLst>
              <a:ext uri="{FF2B5EF4-FFF2-40B4-BE49-F238E27FC236}">
                <a16:creationId xmlns:a16="http://schemas.microsoft.com/office/drawing/2014/main" id="{877388EF-03CF-36DF-F51B-6F8BDF38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" y="4113828"/>
            <a:ext cx="12140799" cy="162559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DC38F0B-4911-726F-79E5-B93E945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3" y="270154"/>
            <a:ext cx="6796216" cy="1325563"/>
          </a:xfrm>
        </p:spPr>
        <p:txBody>
          <a:bodyPr/>
          <a:lstStyle/>
          <a:p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dataset</a:t>
            </a:r>
            <a:endParaRPr lang="es-ES_tradn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52B7F4-81B7-DE66-9711-37C456DE4BB7}"/>
              </a:ext>
            </a:extLst>
          </p:cNvPr>
          <p:cNvSpPr txBox="1"/>
          <p:nvPr/>
        </p:nvSpPr>
        <p:spPr>
          <a:xfrm>
            <a:off x="481915" y="1595717"/>
            <a:ext cx="9148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 dirty="0"/>
              <a:t>20000 </a:t>
            </a:r>
            <a:r>
              <a:rPr lang="es-ES_tradnl" sz="2000" dirty="0" err="1"/>
              <a:t>objects</a:t>
            </a:r>
            <a:r>
              <a:rPr lang="es-ES_tradnl" sz="2000" dirty="0"/>
              <a:t> </a:t>
            </a:r>
            <a:r>
              <a:rPr lang="es-ES_tradnl" sz="2000" dirty="0" err="1"/>
              <a:t>catalogued</a:t>
            </a:r>
            <a:r>
              <a:rPr lang="es-ES_tradnl" sz="2000" dirty="0"/>
              <a:t> </a:t>
            </a:r>
            <a:r>
              <a:rPr lang="es-ES_tradnl" sz="2000" dirty="0" err="1"/>
              <a:t>by</a:t>
            </a:r>
            <a:r>
              <a:rPr lang="es-ES_tradnl" sz="2000" dirty="0"/>
              <a:t> </a:t>
            </a:r>
            <a:r>
              <a:rPr lang="es-ES_tradnl" sz="2000" dirty="0" err="1"/>
              <a:t>the</a:t>
            </a:r>
            <a:r>
              <a:rPr lang="es-ES_tradnl" sz="2000" dirty="0"/>
              <a:t> SDSS </a:t>
            </a:r>
            <a:r>
              <a:rPr lang="es-ES_tradnl" sz="2000" dirty="0" err="1"/>
              <a:t>survey</a:t>
            </a:r>
            <a:r>
              <a:rPr lang="es-ES_tradnl" sz="2000" dirty="0"/>
              <a:t> </a:t>
            </a:r>
            <a:r>
              <a:rPr lang="es-ES_tradnl" sz="2000" dirty="0" err="1"/>
              <a:t>for</a:t>
            </a:r>
            <a:r>
              <a:rPr lang="es-ES_tradnl" sz="2000" dirty="0"/>
              <a:t> </a:t>
            </a:r>
            <a:r>
              <a:rPr lang="es-ES_tradnl" sz="2000" dirty="0" err="1"/>
              <a:t>which</a:t>
            </a:r>
            <a:r>
              <a:rPr lang="es-ES_tradnl" sz="2000" dirty="0"/>
              <a:t> </a:t>
            </a:r>
            <a:r>
              <a:rPr lang="es-ES_tradnl" sz="2000" u="sng" dirty="0" err="1"/>
              <a:t>spectra</a:t>
            </a:r>
            <a:r>
              <a:rPr lang="es-ES_tradnl" sz="2000" dirty="0"/>
              <a:t> </a:t>
            </a:r>
            <a:r>
              <a:rPr lang="es-ES_tradnl" sz="2000" dirty="0" err="1"/>
              <a:t>have</a:t>
            </a:r>
            <a:r>
              <a:rPr lang="es-ES_tradnl" sz="2000" dirty="0"/>
              <a:t> </a:t>
            </a:r>
            <a:r>
              <a:rPr lang="es-ES_tradnl" sz="2000" dirty="0" err="1"/>
              <a:t>been</a:t>
            </a:r>
            <a:r>
              <a:rPr lang="es-ES_tradnl" sz="2000" dirty="0"/>
              <a:t> </a:t>
            </a:r>
            <a:r>
              <a:rPr lang="es-ES_tradnl" sz="2000" dirty="0" err="1"/>
              <a:t>obtained</a:t>
            </a:r>
            <a:endParaRPr lang="es-ES_trad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 dirty="0" err="1"/>
              <a:t>We</a:t>
            </a:r>
            <a:r>
              <a:rPr lang="es-ES_tradnl" sz="2000" dirty="0"/>
              <a:t> </a:t>
            </a:r>
            <a:r>
              <a:rPr lang="es-ES_tradnl" sz="2000" dirty="0" err="1"/>
              <a:t>have</a:t>
            </a:r>
            <a:r>
              <a:rPr lang="es-ES_tradnl" sz="2000" dirty="0"/>
              <a:t> </a:t>
            </a:r>
            <a:r>
              <a:rPr lang="es-ES_tradnl" sz="2000" dirty="0" err="1"/>
              <a:t>information</a:t>
            </a:r>
            <a:r>
              <a:rPr lang="es-ES_tradnl" sz="2000" dirty="0"/>
              <a:t> </a:t>
            </a:r>
            <a:r>
              <a:rPr lang="es-ES_tradnl" sz="2000" dirty="0" err="1"/>
              <a:t>from</a:t>
            </a:r>
            <a:r>
              <a:rPr lang="es-ES_tradnl" sz="2000" dirty="0"/>
              <a:t> </a:t>
            </a:r>
            <a:r>
              <a:rPr lang="es-ES_tradnl" sz="2000" dirty="0" err="1"/>
              <a:t>the</a:t>
            </a:r>
            <a:r>
              <a:rPr lang="es-ES_tradnl" sz="2000" dirty="0"/>
              <a:t> </a:t>
            </a:r>
            <a:r>
              <a:rPr lang="es-ES_tradnl" sz="2000" dirty="0" err="1"/>
              <a:t>photometry</a:t>
            </a:r>
            <a:r>
              <a:rPr lang="es-ES_tradnl" sz="2000" dirty="0"/>
              <a:t> (</a:t>
            </a:r>
            <a:r>
              <a:rPr lang="es-ES_tradnl" sz="2000" dirty="0" err="1"/>
              <a:t>images</a:t>
            </a:r>
            <a:r>
              <a:rPr lang="es-ES_tradnl" sz="2000" dirty="0"/>
              <a:t>) and </a:t>
            </a:r>
            <a:r>
              <a:rPr lang="es-ES_tradnl" sz="2000" dirty="0" err="1"/>
              <a:t>about</a:t>
            </a:r>
            <a:r>
              <a:rPr lang="es-ES_tradnl" sz="2000" dirty="0"/>
              <a:t> </a:t>
            </a:r>
            <a:r>
              <a:rPr lang="es-ES_tradnl" sz="2000" dirty="0" err="1"/>
              <a:t>their</a:t>
            </a:r>
            <a:r>
              <a:rPr lang="es-ES_tradnl" sz="2000" dirty="0"/>
              <a:t> </a:t>
            </a:r>
            <a:r>
              <a:rPr lang="es-ES_tradnl" sz="2000" dirty="0" err="1"/>
              <a:t>spectra</a:t>
            </a:r>
            <a:endParaRPr lang="es-ES_trad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 dirty="0" err="1"/>
              <a:t>Labels</a:t>
            </a:r>
            <a:r>
              <a:rPr lang="es-ES_tradnl" sz="2000" dirty="0"/>
              <a:t> are </a:t>
            </a:r>
            <a:r>
              <a:rPr lang="es-ES_tradnl" sz="2000" dirty="0" err="1"/>
              <a:t>the</a:t>
            </a:r>
            <a:r>
              <a:rPr lang="es-ES_tradnl" sz="2000" dirty="0"/>
              <a:t> “</a:t>
            </a:r>
            <a:r>
              <a:rPr lang="es-ES_tradnl" sz="2000" dirty="0" err="1"/>
              <a:t>type</a:t>
            </a:r>
            <a:r>
              <a:rPr lang="es-ES_tradnl" sz="2000" dirty="0"/>
              <a:t> </a:t>
            </a:r>
            <a:r>
              <a:rPr lang="es-ES_tradnl" sz="2000" dirty="0" err="1"/>
              <a:t>of</a:t>
            </a:r>
            <a:r>
              <a:rPr lang="es-ES_tradnl" sz="2000" dirty="0"/>
              <a:t> </a:t>
            </a:r>
            <a:r>
              <a:rPr lang="es-ES_tradnl" sz="2000" dirty="0" err="1"/>
              <a:t>object</a:t>
            </a:r>
            <a:r>
              <a:rPr lang="es-ES_tradnl" sz="2000" dirty="0"/>
              <a:t>” </a:t>
            </a:r>
            <a:r>
              <a:rPr lang="es-ES_tradnl" sz="2000" dirty="0" err="1"/>
              <a:t>we</a:t>
            </a:r>
            <a:r>
              <a:rPr lang="es-ES_tradnl" sz="2000" dirty="0"/>
              <a:t> </a:t>
            </a:r>
            <a:r>
              <a:rPr lang="es-ES_tradnl" sz="2000" dirty="0" err="1"/>
              <a:t>could</a:t>
            </a:r>
            <a:r>
              <a:rPr lang="es-ES_tradnl" sz="2000" dirty="0"/>
              <a:t> </a:t>
            </a:r>
            <a:r>
              <a:rPr lang="es-ES_tradnl" sz="2000" dirty="0" err="1"/>
              <a:t>infer</a:t>
            </a:r>
            <a:r>
              <a:rPr lang="es-ES_tradnl" sz="2000" dirty="0"/>
              <a:t> </a:t>
            </a:r>
            <a:r>
              <a:rPr lang="es-ES_tradnl" sz="2000" dirty="0" err="1"/>
              <a:t>from</a:t>
            </a:r>
            <a:r>
              <a:rPr lang="es-ES_tradnl" sz="2000" dirty="0"/>
              <a:t> </a:t>
            </a:r>
            <a:r>
              <a:rPr lang="es-ES_tradnl" sz="2000" dirty="0" err="1"/>
              <a:t>the</a:t>
            </a:r>
            <a:r>
              <a:rPr lang="es-ES_tradnl" sz="2000" dirty="0"/>
              <a:t> </a:t>
            </a:r>
            <a:r>
              <a:rPr lang="es-ES_tradnl" sz="2000" dirty="0" err="1"/>
              <a:t>spectrum</a:t>
            </a:r>
            <a:endParaRPr lang="es-ES_tradnl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5471F3-3F54-1CDA-07C6-059248C1C6F1}"/>
              </a:ext>
            </a:extLst>
          </p:cNvPr>
          <p:cNvSpPr txBox="1"/>
          <p:nvPr/>
        </p:nvSpPr>
        <p:spPr>
          <a:xfrm>
            <a:off x="296563" y="3036610"/>
            <a:ext cx="113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C00000"/>
                </a:solidFill>
              </a:rPr>
              <a:t>Identifiers</a:t>
            </a:r>
            <a:endParaRPr lang="es-ES_tradnl" dirty="0">
              <a:solidFill>
                <a:srgbClr val="C00000"/>
              </a:solidFill>
            </a:endParaRPr>
          </a:p>
        </p:txBody>
      </p: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19D9EF5F-9B9A-286F-B36A-80E0B2343D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6761" y="3530062"/>
            <a:ext cx="785903" cy="38163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C0B58ED5-1077-38E5-7948-0FF0F29D3F3D}"/>
              </a:ext>
            </a:extLst>
          </p:cNvPr>
          <p:cNvCxnSpPr>
            <a:cxnSpLocks/>
          </p:cNvCxnSpPr>
          <p:nvPr/>
        </p:nvCxnSpPr>
        <p:spPr>
          <a:xfrm>
            <a:off x="1430528" y="3244188"/>
            <a:ext cx="7898823" cy="769956"/>
          </a:xfrm>
          <a:prstGeom prst="bentConnector3">
            <a:avLst>
              <a:gd name="adj1" fmla="val 9990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1EA0F5-A581-076E-ABCC-40FD3AC434E2}"/>
              </a:ext>
            </a:extLst>
          </p:cNvPr>
          <p:cNvSpPr txBox="1"/>
          <p:nvPr/>
        </p:nvSpPr>
        <p:spPr>
          <a:xfrm>
            <a:off x="9630316" y="3793524"/>
            <a:ext cx="428083" cy="1945897"/>
          </a:xfrm>
          <a:prstGeom prst="rect">
            <a:avLst/>
          </a:prstGeom>
          <a:noFill/>
          <a:ln w="6032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005234-3351-611C-18EB-9405FB8C4F5C}"/>
              </a:ext>
            </a:extLst>
          </p:cNvPr>
          <p:cNvSpPr txBox="1"/>
          <p:nvPr/>
        </p:nvSpPr>
        <p:spPr>
          <a:xfrm>
            <a:off x="9502757" y="333192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accent4"/>
                </a:solidFill>
              </a:rPr>
              <a:t>Label</a:t>
            </a:r>
            <a:endParaRPr lang="es-ES_tradnl" dirty="0">
              <a:solidFill>
                <a:schemeClr val="accent4"/>
              </a:solidFill>
            </a:endParaRP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0FCC5ECA-C06A-B401-7C79-FC6E93961FAB}"/>
              </a:ext>
            </a:extLst>
          </p:cNvPr>
          <p:cNvSpPr/>
          <p:nvPr/>
        </p:nvSpPr>
        <p:spPr>
          <a:xfrm rot="5400000">
            <a:off x="4711075" y="2415580"/>
            <a:ext cx="191406" cy="30397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ED41398-8CEE-D9F9-6982-576AE39A68C7}"/>
              </a:ext>
            </a:extLst>
          </p:cNvPr>
          <p:cNvSpPr txBox="1"/>
          <p:nvPr/>
        </p:nvSpPr>
        <p:spPr>
          <a:xfrm>
            <a:off x="3610902" y="3436834"/>
            <a:ext cx="25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accent1"/>
                </a:solidFill>
              </a:rPr>
              <a:t>Magnitudes </a:t>
            </a:r>
            <a:r>
              <a:rPr lang="es-ES_tradnl" dirty="0" err="1">
                <a:solidFill>
                  <a:schemeClr val="accent1"/>
                </a:solidFill>
              </a:rPr>
              <a:t>from</a:t>
            </a:r>
            <a:r>
              <a:rPr lang="es-ES_tradnl" dirty="0">
                <a:solidFill>
                  <a:schemeClr val="accent1"/>
                </a:solidFill>
              </a:rPr>
              <a:t> </a:t>
            </a:r>
            <a:r>
              <a:rPr lang="es-ES_tradnl" dirty="0" err="1">
                <a:solidFill>
                  <a:schemeClr val="accent1"/>
                </a:solidFill>
              </a:rPr>
              <a:t>images</a:t>
            </a:r>
            <a:endParaRPr lang="es-ES_tradnl" dirty="0">
              <a:solidFill>
                <a:schemeClr val="accent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72D5FD6-7A3B-4CB9-9595-8100C28E0FAB}"/>
              </a:ext>
            </a:extLst>
          </p:cNvPr>
          <p:cNvSpPr txBox="1"/>
          <p:nvPr/>
        </p:nvSpPr>
        <p:spPr>
          <a:xfrm>
            <a:off x="1877769" y="3306976"/>
            <a:ext cx="128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err="1"/>
              <a:t>Coordinates</a:t>
            </a:r>
            <a:r>
              <a:rPr lang="es-ES_tradnl" sz="1600" dirty="0"/>
              <a:t> </a:t>
            </a:r>
            <a:r>
              <a:rPr lang="es-ES_tradnl" sz="1600" dirty="0" err="1"/>
              <a:t>on</a:t>
            </a:r>
            <a:r>
              <a:rPr lang="es-ES_tradnl" sz="1600" dirty="0"/>
              <a:t> </a:t>
            </a:r>
            <a:r>
              <a:rPr lang="es-ES_tradnl" sz="1600" dirty="0" err="1"/>
              <a:t>the</a:t>
            </a:r>
            <a:r>
              <a:rPr lang="es-ES_tradnl" sz="1600" dirty="0"/>
              <a:t> </a:t>
            </a:r>
            <a:r>
              <a:rPr lang="es-ES_tradnl" sz="1600" dirty="0" err="1"/>
              <a:t>sky</a:t>
            </a:r>
            <a:endParaRPr lang="es-ES_tradnl" sz="1600" dirty="0"/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9A226707-C6A0-4BEC-0C8E-569806026BE8}"/>
              </a:ext>
            </a:extLst>
          </p:cNvPr>
          <p:cNvSpPr/>
          <p:nvPr/>
        </p:nvSpPr>
        <p:spPr>
          <a:xfrm rot="5400000">
            <a:off x="2412456" y="3357068"/>
            <a:ext cx="166349" cy="1235719"/>
          </a:xfrm>
          <a:prstGeom prst="leftBrace">
            <a:avLst>
              <a:gd name="adj1" fmla="val 8333"/>
              <a:gd name="adj2" fmla="val 519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F6CB38F6-33F0-FD61-39FA-0FB7B2147C38}"/>
              </a:ext>
            </a:extLst>
          </p:cNvPr>
          <p:cNvSpPr/>
          <p:nvPr/>
        </p:nvSpPr>
        <p:spPr>
          <a:xfrm rot="5400000">
            <a:off x="7232799" y="3063917"/>
            <a:ext cx="167321" cy="1733133"/>
          </a:xfrm>
          <a:prstGeom prst="leftBrace">
            <a:avLst>
              <a:gd name="adj1" fmla="val 8333"/>
              <a:gd name="adj2" fmla="val 51922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AD707D1-FCF5-8F54-494D-71E3D1781A33}"/>
              </a:ext>
            </a:extLst>
          </p:cNvPr>
          <p:cNvSpPr txBox="1"/>
          <p:nvPr/>
        </p:nvSpPr>
        <p:spPr>
          <a:xfrm>
            <a:off x="6429790" y="3501204"/>
            <a:ext cx="213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err="1">
                <a:solidFill>
                  <a:schemeClr val="accent6">
                    <a:lumMod val="75000"/>
                  </a:schemeClr>
                </a:solidFill>
              </a:rPr>
              <a:t>Imaging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1600" dirty="0" err="1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endParaRPr lang="es-ES_tradnl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51EB385-2E1F-2320-BF9A-60E522607A10}"/>
              </a:ext>
            </a:extLst>
          </p:cNvPr>
          <p:cNvSpPr txBox="1"/>
          <p:nvPr/>
        </p:nvSpPr>
        <p:spPr>
          <a:xfrm>
            <a:off x="10889647" y="3136612"/>
            <a:ext cx="113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err="1">
                <a:solidFill>
                  <a:srgbClr val="7030A0"/>
                </a:solidFill>
              </a:rPr>
              <a:t>Spectral</a:t>
            </a:r>
            <a:endParaRPr lang="es-ES_tradnl" sz="1600" dirty="0">
              <a:solidFill>
                <a:srgbClr val="7030A0"/>
              </a:solidFill>
            </a:endParaRPr>
          </a:p>
          <a:p>
            <a:r>
              <a:rPr lang="es-ES_tradnl" sz="1600" dirty="0" err="1">
                <a:solidFill>
                  <a:srgbClr val="7030A0"/>
                </a:solidFill>
              </a:rPr>
              <a:t>parameters</a:t>
            </a:r>
            <a:endParaRPr lang="es-ES_tradnl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D7FBB10-D09A-A89A-203D-9A2A511BF811}"/>
              </a:ext>
            </a:extLst>
          </p:cNvPr>
          <p:cNvSpPr txBox="1"/>
          <p:nvPr/>
        </p:nvSpPr>
        <p:spPr>
          <a:xfrm>
            <a:off x="7100045" y="5850031"/>
            <a:ext cx="323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accent4"/>
                </a:solidFill>
              </a:rPr>
              <a:t>3 </a:t>
            </a:r>
            <a:r>
              <a:rPr lang="es-ES_tradnl" dirty="0" err="1">
                <a:solidFill>
                  <a:schemeClr val="accent4"/>
                </a:solidFill>
              </a:rPr>
              <a:t>categories</a:t>
            </a:r>
            <a:r>
              <a:rPr lang="es-ES_tradnl" dirty="0">
                <a:solidFill>
                  <a:schemeClr val="accent4"/>
                </a:solidFill>
              </a:rPr>
              <a:t>: STAR, GALAXY, QSO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8F24023-BE96-6C84-9DFC-FF60A60614CA}"/>
              </a:ext>
            </a:extLst>
          </p:cNvPr>
          <p:cNvSpPr txBox="1"/>
          <p:nvPr/>
        </p:nvSpPr>
        <p:spPr>
          <a:xfrm>
            <a:off x="9834968" y="2479928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redshift</a:t>
            </a:r>
            <a:endParaRPr lang="es-ES_tradnl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668C97A-A6BC-7BBA-6727-FA61C86EFD01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10290478" y="2849260"/>
            <a:ext cx="147842" cy="110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7E9A366D-5BFD-1AC0-B577-5CAA9AEB1BA5}"/>
              </a:ext>
            </a:extLst>
          </p:cNvPr>
          <p:cNvSpPr/>
          <p:nvPr/>
        </p:nvSpPr>
        <p:spPr>
          <a:xfrm rot="5400000">
            <a:off x="11335748" y="3241104"/>
            <a:ext cx="157427" cy="1275644"/>
          </a:xfrm>
          <a:prstGeom prst="leftBrace">
            <a:avLst>
              <a:gd name="adj1" fmla="val 8333"/>
              <a:gd name="adj2" fmla="val 5192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759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73966-01E6-E93E-854B-B33A8024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train</a:t>
            </a:r>
            <a:r>
              <a:rPr lang="es-ES_tradnl" dirty="0"/>
              <a:t> a machine-</a:t>
            </a:r>
            <a:r>
              <a:rPr lang="es-ES_tradnl" dirty="0" err="1"/>
              <a:t>learning</a:t>
            </a:r>
            <a:r>
              <a:rPr lang="es-ES_tradnl" dirty="0"/>
              <a:t> </a:t>
            </a:r>
            <a:r>
              <a:rPr lang="es-ES_tradnl" dirty="0" err="1"/>
              <a:t>model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can </a:t>
            </a:r>
            <a:r>
              <a:rPr lang="es-ES_tradnl" dirty="0" err="1"/>
              <a:t>predict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labels</a:t>
            </a:r>
            <a:r>
              <a:rPr lang="es-ES_tradnl" dirty="0"/>
              <a:t> (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each</a:t>
            </a:r>
            <a:r>
              <a:rPr lang="es-ES_tradnl" dirty="0"/>
              <a:t> </a:t>
            </a:r>
            <a:r>
              <a:rPr lang="es-ES_tradnl" dirty="0" err="1"/>
              <a:t>object</a:t>
            </a:r>
            <a:r>
              <a:rPr lang="es-ES_tradnl" dirty="0"/>
              <a:t>)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other</a:t>
            </a:r>
            <a:r>
              <a:rPr lang="es-ES_tradnl" dirty="0"/>
              <a:t> </a:t>
            </a:r>
            <a:r>
              <a:rPr lang="es-ES_tradnl" dirty="0" err="1"/>
              <a:t>parameters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in </a:t>
            </a:r>
            <a:r>
              <a:rPr lang="es-ES_tradnl" dirty="0" err="1"/>
              <a:t>our</a:t>
            </a:r>
            <a:r>
              <a:rPr lang="es-ES_tradnl" dirty="0"/>
              <a:t> table</a:t>
            </a:r>
          </a:p>
          <a:p>
            <a:endParaRPr lang="es-ES_tradnl" dirty="0"/>
          </a:p>
          <a:p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measure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performance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classifier</a:t>
            </a:r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reflect</a:t>
            </a:r>
            <a:r>
              <a:rPr lang="es-ES_tradnl" dirty="0"/>
              <a:t>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result</a:t>
            </a:r>
            <a:r>
              <a:rPr lang="es-ES_tradnl" dirty="0"/>
              <a:t> and </a:t>
            </a:r>
            <a:r>
              <a:rPr lang="es-ES_tradnl" dirty="0" err="1"/>
              <a:t>see</a:t>
            </a:r>
            <a:r>
              <a:rPr lang="es-ES_tradnl" dirty="0"/>
              <a:t>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can do </a:t>
            </a:r>
            <a:r>
              <a:rPr lang="es-ES_tradnl" dirty="0" err="1"/>
              <a:t>better</a:t>
            </a:r>
            <a:endParaRPr lang="es-ES_tradn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51B7C98-797F-41A9-48AF-FFCF4CB7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3" y="270154"/>
            <a:ext cx="6796216" cy="1325563"/>
          </a:xfrm>
        </p:spPr>
        <p:txBody>
          <a:bodyPr/>
          <a:lstStyle/>
          <a:p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exercise</a:t>
            </a:r>
            <a:r>
              <a:rPr lang="es-ES_trad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1019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E3340-C2F3-B3F5-4958-B8C7DE8D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started</a:t>
            </a:r>
            <a:r>
              <a:rPr lang="es-ES_tradnl" dirty="0"/>
              <a:t>!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36D96F-E818-43D4-0F19-B3300B94D4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262946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2000" dirty="0">
                <a:hlinkClick r:id="rId2"/>
              </a:rPr>
              <a:t>https://colab.research.google.com/drive/1sMAIQ-j3OwheuWCODmPD8PDoWKEbq3bc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4DEE94-528A-EAB0-531F-0165929882FF}"/>
              </a:ext>
            </a:extLst>
          </p:cNvPr>
          <p:cNvSpPr txBox="1"/>
          <p:nvPr/>
        </p:nvSpPr>
        <p:spPr>
          <a:xfrm>
            <a:off x="838200" y="1690688"/>
            <a:ext cx="3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First</a:t>
            </a:r>
            <a:r>
              <a:rPr lang="es-ES_tradnl" dirty="0"/>
              <a:t> </a:t>
            </a:r>
            <a:r>
              <a:rPr lang="es-ES_tradnl" dirty="0" err="1"/>
              <a:t>go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this</a:t>
            </a:r>
            <a:r>
              <a:rPr lang="es-ES_tradnl" dirty="0"/>
              <a:t> notebook in </a:t>
            </a:r>
            <a:r>
              <a:rPr lang="es-ES_tradnl" dirty="0" err="1"/>
              <a:t>colab</a:t>
            </a:r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DCE963-B0DC-EA6E-F187-C3DD12DAA66D}"/>
              </a:ext>
            </a:extLst>
          </p:cNvPr>
          <p:cNvSpPr txBox="1"/>
          <p:nvPr/>
        </p:nvSpPr>
        <p:spPr>
          <a:xfrm>
            <a:off x="838199" y="2835204"/>
            <a:ext cx="1024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read</a:t>
            </a:r>
            <a:r>
              <a:rPr lang="es-ES_tradnl" dirty="0"/>
              <a:t> </a:t>
            </a:r>
            <a:r>
              <a:rPr lang="es-ES_tradnl" dirty="0" err="1"/>
              <a:t>access</a:t>
            </a:r>
            <a:r>
              <a:rPr lang="es-ES_tradnl" dirty="0"/>
              <a:t> </a:t>
            </a:r>
            <a:r>
              <a:rPr lang="es-ES_tradnl" dirty="0" err="1"/>
              <a:t>only</a:t>
            </a:r>
            <a:r>
              <a:rPr lang="es-ES_tradnl" dirty="0"/>
              <a:t>, so in </a:t>
            </a:r>
            <a:r>
              <a:rPr lang="es-ES_tradnl" dirty="0" err="1"/>
              <a:t>order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introduce </a:t>
            </a:r>
            <a:r>
              <a:rPr lang="es-ES_tradnl" dirty="0" err="1"/>
              <a:t>changes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should</a:t>
            </a:r>
            <a:r>
              <a:rPr lang="es-ES_tradnl" dirty="0"/>
              <a:t> </a:t>
            </a:r>
            <a:r>
              <a:rPr lang="es-ES_tradnl" dirty="0" err="1"/>
              <a:t>copy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local 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1EA9AD-41A9-CCED-DC6B-225DCB0B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39" y="3377127"/>
            <a:ext cx="7772400" cy="87959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B4E1DEE-8D7C-D47C-D895-7D72CCBC4110}"/>
              </a:ext>
            </a:extLst>
          </p:cNvPr>
          <p:cNvSpPr/>
          <p:nvPr/>
        </p:nvSpPr>
        <p:spPr>
          <a:xfrm>
            <a:off x="2812774" y="3866618"/>
            <a:ext cx="1133062" cy="337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636E5-C5FC-0473-85D8-5BB3C1A8B581}"/>
              </a:ext>
            </a:extLst>
          </p:cNvPr>
          <p:cNvSpPr/>
          <p:nvPr/>
        </p:nvSpPr>
        <p:spPr>
          <a:xfrm>
            <a:off x="5658679" y="3541432"/>
            <a:ext cx="1646582" cy="337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AB504-1922-C6D5-87EA-CE24DD135E8E}"/>
              </a:ext>
            </a:extLst>
          </p:cNvPr>
          <p:cNvSpPr txBox="1"/>
          <p:nvPr/>
        </p:nvSpPr>
        <p:spPr>
          <a:xfrm>
            <a:off x="838199" y="4475476"/>
            <a:ext cx="9985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data file </a:t>
            </a:r>
            <a:r>
              <a:rPr lang="es-ES_tradnl" dirty="0" err="1"/>
              <a:t>from</a:t>
            </a:r>
            <a:r>
              <a:rPr lang="es-ES_tradnl" dirty="0"/>
              <a:t> indico: </a:t>
            </a:r>
            <a:r>
              <a:rPr lang="es-ES_tradnl" sz="1600" dirty="0">
                <a:latin typeface="Andale Mono" panose="020B0509000000000004" pitchFamily="49" charset="0"/>
              </a:rPr>
              <a:t>SDSS_20k.csv</a:t>
            </a:r>
            <a:r>
              <a:rPr lang="es-ES_tradnl" dirty="0">
                <a:latin typeface="Andale Mono" panose="020B0509000000000004" pitchFamily="49" charset="0"/>
              </a:rPr>
              <a:t> </a:t>
            </a:r>
            <a:r>
              <a:rPr lang="es-ES_tradnl" dirty="0"/>
              <a:t>and place </a:t>
            </a:r>
            <a:r>
              <a:rPr lang="es-ES_tradnl" dirty="0" err="1"/>
              <a:t>it</a:t>
            </a:r>
            <a:r>
              <a:rPr lang="es-ES_tradnl" dirty="0"/>
              <a:t> in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b="1" dirty="0"/>
              <a:t>home folder </a:t>
            </a:r>
            <a:r>
              <a:rPr lang="es-ES_tradnl" dirty="0"/>
              <a:t>in </a:t>
            </a:r>
            <a:r>
              <a:rPr lang="es-ES_tradnl" dirty="0" err="1"/>
              <a:t>your</a:t>
            </a:r>
            <a:r>
              <a:rPr lang="es-ES_tradnl" dirty="0"/>
              <a:t> 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Once </a:t>
            </a:r>
            <a:r>
              <a:rPr lang="es-ES_tradnl" dirty="0" err="1"/>
              <a:t>you</a:t>
            </a:r>
            <a:r>
              <a:rPr lang="es-ES_tradnl" dirty="0"/>
              <a:t> open </a:t>
            </a:r>
            <a:r>
              <a:rPr lang="es-ES_tradnl" dirty="0" err="1"/>
              <a:t>your</a:t>
            </a:r>
            <a:r>
              <a:rPr lang="es-ES_tradnl" dirty="0"/>
              <a:t> local </a:t>
            </a:r>
            <a:r>
              <a:rPr lang="es-ES_tradnl" dirty="0" err="1"/>
              <a:t>copy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notebook, </a:t>
            </a:r>
            <a:r>
              <a:rPr lang="es-ES_tradnl" dirty="0" err="1"/>
              <a:t>you</a:t>
            </a:r>
            <a:r>
              <a:rPr lang="es-ES_tradnl" dirty="0"/>
              <a:t> can run </a:t>
            </a:r>
            <a:r>
              <a:rPr lang="es-ES_tradnl" dirty="0" err="1"/>
              <a:t>it</a:t>
            </a:r>
            <a:r>
              <a:rPr lang="es-ES_tradnl" dirty="0"/>
              <a:t> and </a:t>
            </a:r>
            <a:r>
              <a:rPr lang="es-ES_tradnl" dirty="0" err="1"/>
              <a:t>make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.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should</a:t>
            </a:r>
            <a:r>
              <a:rPr lang="es-ES_tradnl" dirty="0"/>
              <a:t> be </a:t>
            </a:r>
            <a:r>
              <a:rPr lang="es-ES_tradnl" dirty="0" err="1"/>
              <a:t>able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read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data file </a:t>
            </a:r>
            <a:r>
              <a:rPr lang="es-ES_tradnl" dirty="0" err="1"/>
              <a:t>directly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notebook.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830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CC69E0-FD8E-01DD-3F7C-DD6333373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r="34125" b="-2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72C04-6E02-8B38-1FE3-3B6A50F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Sloan Digital Sky Survey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723FCA-6CED-8A85-D51F-EBB02FEEE2C4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dedicated 2.5-m telescope to map a large fraction of the northern sky</a:t>
            </a:r>
            <a:br>
              <a:rPr lang="en-US" sz="2000" dirty="0"/>
            </a:b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Collecting data since 2000. Still going on…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Images</a:t>
            </a:r>
            <a:r>
              <a:rPr lang="en-US" sz="2000" dirty="0"/>
              <a:t> in 5 filters (colors) and </a:t>
            </a:r>
            <a:r>
              <a:rPr lang="en-US" sz="2000" u="sng" dirty="0"/>
              <a:t>spectra</a:t>
            </a:r>
            <a:r>
              <a:rPr lang="en-US" sz="2000" dirty="0"/>
              <a:t> for selected sources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Huge database with images, spectra and parameters derived from their analysis. Easily accessible by the community</a:t>
            </a:r>
          </a:p>
        </p:txBody>
      </p:sp>
    </p:spTree>
    <p:extLst>
      <p:ext uri="{BB962C8B-B14F-4D97-AF65-F5344CB8AC3E}">
        <p14:creationId xmlns:p14="http://schemas.microsoft.com/office/powerpoint/2010/main" val="353815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ample of figures">
            <a:hlinkClick r:id="rId2"/>
            <a:extLst>
              <a:ext uri="{FF2B5EF4-FFF2-40B4-BE49-F238E27FC236}">
                <a16:creationId xmlns:a16="http://schemas.microsoft.com/office/drawing/2014/main" id="{4F673F47-26A7-5F69-15E3-800B0CA0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9" y="2205680"/>
            <a:ext cx="5280455" cy="396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19A345-7513-9269-E261-5E4646161C6C}"/>
              </a:ext>
            </a:extLst>
          </p:cNvPr>
          <p:cNvSpPr txBox="1"/>
          <p:nvPr/>
        </p:nvSpPr>
        <p:spPr>
          <a:xfrm>
            <a:off x="2014151" y="1717589"/>
            <a:ext cx="17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Observing</a:t>
            </a:r>
            <a:r>
              <a:rPr lang="es-ES_tradnl" dirty="0"/>
              <a:t> “run”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BF8384-268B-9BF3-268E-7A8053F6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1" y="39529"/>
            <a:ext cx="7989747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Observing methodology: Images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130350-45D8-7D45-44D3-B654ECD6FCEB}"/>
              </a:ext>
            </a:extLst>
          </p:cNvPr>
          <p:cNvSpPr txBox="1"/>
          <p:nvPr/>
        </p:nvSpPr>
        <p:spPr>
          <a:xfrm>
            <a:off x="6339017" y="3816518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camcols</a:t>
            </a:r>
            <a:endParaRPr lang="es-ES_tradn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60350DC-FAAE-2FAF-FDEB-E1826DFB0D02}"/>
              </a:ext>
            </a:extLst>
          </p:cNvPr>
          <p:cNvCxnSpPr>
            <a:cxnSpLocks/>
          </p:cNvCxnSpPr>
          <p:nvPr/>
        </p:nvCxnSpPr>
        <p:spPr>
          <a:xfrm flipH="1" flipV="1">
            <a:off x="5412259" y="3027405"/>
            <a:ext cx="926758" cy="7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2A0D79-0521-CC06-2710-C2E9B6F0BC0B}"/>
              </a:ext>
            </a:extLst>
          </p:cNvPr>
          <p:cNvCxnSpPr>
            <a:cxnSpLocks/>
          </p:cNvCxnSpPr>
          <p:nvPr/>
        </p:nvCxnSpPr>
        <p:spPr>
          <a:xfrm flipH="1">
            <a:off x="5189838" y="4185850"/>
            <a:ext cx="1149179" cy="11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D65EF2-22CA-1E86-B282-92A0924492F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12259" y="3935277"/>
            <a:ext cx="926758" cy="6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A4B0760-4F30-F832-32CE-A10CFFF2264D}"/>
              </a:ext>
            </a:extLst>
          </p:cNvPr>
          <p:cNvCxnSpPr>
            <a:cxnSpLocks/>
          </p:cNvCxnSpPr>
          <p:nvPr/>
        </p:nvCxnSpPr>
        <p:spPr>
          <a:xfrm flipH="1" flipV="1">
            <a:off x="5412259" y="3480140"/>
            <a:ext cx="926758" cy="40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D42C0D6-B2CA-FFC7-12A8-00BF90C70926}"/>
              </a:ext>
            </a:extLst>
          </p:cNvPr>
          <p:cNvCxnSpPr>
            <a:cxnSpLocks/>
          </p:cNvCxnSpPr>
          <p:nvPr/>
        </p:nvCxnSpPr>
        <p:spPr>
          <a:xfrm flipH="1">
            <a:off x="5301049" y="4121488"/>
            <a:ext cx="986901" cy="24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D6FD7DD-9365-3FCA-EFDA-2B0751E03443}"/>
              </a:ext>
            </a:extLst>
          </p:cNvPr>
          <p:cNvCxnSpPr>
            <a:cxnSpLocks/>
          </p:cNvCxnSpPr>
          <p:nvPr/>
        </p:nvCxnSpPr>
        <p:spPr>
          <a:xfrm flipH="1">
            <a:off x="5249982" y="4169373"/>
            <a:ext cx="1089035" cy="62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83A0D6-56BD-186D-3A1D-BBCB9CC7EDEB}"/>
              </a:ext>
            </a:extLst>
          </p:cNvPr>
          <p:cNvSpPr txBox="1"/>
          <p:nvPr/>
        </p:nvSpPr>
        <p:spPr>
          <a:xfrm>
            <a:off x="4858665" y="14611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fields</a:t>
            </a:r>
            <a:endParaRPr lang="es-ES_tradnl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DBE3B6A-C9F3-5844-CD99-86DF4B09C753}"/>
              </a:ext>
            </a:extLst>
          </p:cNvPr>
          <p:cNvCxnSpPr>
            <a:cxnSpLocks/>
          </p:cNvCxnSpPr>
          <p:nvPr/>
        </p:nvCxnSpPr>
        <p:spPr>
          <a:xfrm flipH="1">
            <a:off x="4263081" y="1772253"/>
            <a:ext cx="595584" cy="6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A7A2413-71DE-AC3B-DD77-7754CC570209}"/>
              </a:ext>
            </a:extLst>
          </p:cNvPr>
          <p:cNvCxnSpPr>
            <a:cxnSpLocks/>
          </p:cNvCxnSpPr>
          <p:nvPr/>
        </p:nvCxnSpPr>
        <p:spPr>
          <a:xfrm flipH="1">
            <a:off x="3975556" y="1772253"/>
            <a:ext cx="858405" cy="6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004BF75-1A43-2601-5AF8-241BBB0CB4EA}"/>
              </a:ext>
            </a:extLst>
          </p:cNvPr>
          <p:cNvCxnSpPr>
            <a:cxnSpLocks/>
          </p:cNvCxnSpPr>
          <p:nvPr/>
        </p:nvCxnSpPr>
        <p:spPr>
          <a:xfrm flipH="1">
            <a:off x="4480959" y="1840000"/>
            <a:ext cx="377706" cy="59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0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ample of figures">
            <a:hlinkClick r:id="rId2"/>
            <a:extLst>
              <a:ext uri="{FF2B5EF4-FFF2-40B4-BE49-F238E27FC236}">
                <a16:creationId xmlns:a16="http://schemas.microsoft.com/office/drawing/2014/main" id="{4F673F47-26A7-5F69-15E3-800B0CA0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9" y="2205680"/>
            <a:ext cx="5280455" cy="396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19A345-7513-9269-E261-5E4646161C6C}"/>
              </a:ext>
            </a:extLst>
          </p:cNvPr>
          <p:cNvSpPr txBox="1"/>
          <p:nvPr/>
        </p:nvSpPr>
        <p:spPr>
          <a:xfrm>
            <a:off x="2014151" y="1717589"/>
            <a:ext cx="17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Observing</a:t>
            </a:r>
            <a:r>
              <a:rPr lang="es-ES_tradnl" dirty="0"/>
              <a:t> “run”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BF8384-268B-9BF3-268E-7A8053F6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2" y="39529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Images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130350-45D8-7D45-44D3-B654ECD6FCEB}"/>
              </a:ext>
            </a:extLst>
          </p:cNvPr>
          <p:cNvSpPr txBox="1"/>
          <p:nvPr/>
        </p:nvSpPr>
        <p:spPr>
          <a:xfrm>
            <a:off x="6339017" y="3816518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camcols</a:t>
            </a:r>
            <a:endParaRPr lang="es-ES_tradn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60350DC-FAAE-2FAF-FDEB-E1826DFB0D02}"/>
              </a:ext>
            </a:extLst>
          </p:cNvPr>
          <p:cNvCxnSpPr>
            <a:cxnSpLocks/>
          </p:cNvCxnSpPr>
          <p:nvPr/>
        </p:nvCxnSpPr>
        <p:spPr>
          <a:xfrm flipH="1" flipV="1">
            <a:off x="5412259" y="3027405"/>
            <a:ext cx="926758" cy="7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2A0D79-0521-CC06-2710-C2E9B6F0BC0B}"/>
              </a:ext>
            </a:extLst>
          </p:cNvPr>
          <p:cNvCxnSpPr>
            <a:cxnSpLocks/>
          </p:cNvCxnSpPr>
          <p:nvPr/>
        </p:nvCxnSpPr>
        <p:spPr>
          <a:xfrm flipH="1">
            <a:off x="5189838" y="4185850"/>
            <a:ext cx="1149179" cy="11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D65EF2-22CA-1E86-B282-92A0924492F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12259" y="3935277"/>
            <a:ext cx="926758" cy="6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A4B0760-4F30-F832-32CE-A10CFFF2264D}"/>
              </a:ext>
            </a:extLst>
          </p:cNvPr>
          <p:cNvCxnSpPr>
            <a:cxnSpLocks/>
          </p:cNvCxnSpPr>
          <p:nvPr/>
        </p:nvCxnSpPr>
        <p:spPr>
          <a:xfrm flipH="1" flipV="1">
            <a:off x="5412259" y="3480140"/>
            <a:ext cx="926758" cy="40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D42C0D6-B2CA-FFC7-12A8-00BF90C70926}"/>
              </a:ext>
            </a:extLst>
          </p:cNvPr>
          <p:cNvCxnSpPr>
            <a:cxnSpLocks/>
          </p:cNvCxnSpPr>
          <p:nvPr/>
        </p:nvCxnSpPr>
        <p:spPr>
          <a:xfrm flipH="1">
            <a:off x="5301049" y="4121488"/>
            <a:ext cx="986901" cy="24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D6FD7DD-9365-3FCA-EFDA-2B0751E03443}"/>
              </a:ext>
            </a:extLst>
          </p:cNvPr>
          <p:cNvCxnSpPr>
            <a:cxnSpLocks/>
          </p:cNvCxnSpPr>
          <p:nvPr/>
        </p:nvCxnSpPr>
        <p:spPr>
          <a:xfrm flipH="1">
            <a:off x="5249982" y="4169373"/>
            <a:ext cx="1089035" cy="62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83A0D6-56BD-186D-3A1D-BBCB9CC7EDEB}"/>
              </a:ext>
            </a:extLst>
          </p:cNvPr>
          <p:cNvSpPr txBox="1"/>
          <p:nvPr/>
        </p:nvSpPr>
        <p:spPr>
          <a:xfrm>
            <a:off x="4858665" y="14611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fields</a:t>
            </a:r>
            <a:endParaRPr lang="es-ES_tradnl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DBE3B6A-C9F3-5844-CD99-86DF4B09C753}"/>
              </a:ext>
            </a:extLst>
          </p:cNvPr>
          <p:cNvCxnSpPr>
            <a:cxnSpLocks/>
          </p:cNvCxnSpPr>
          <p:nvPr/>
        </p:nvCxnSpPr>
        <p:spPr>
          <a:xfrm flipH="1">
            <a:off x="4263081" y="1772253"/>
            <a:ext cx="595584" cy="6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A7A2413-71DE-AC3B-DD77-7754CC570209}"/>
              </a:ext>
            </a:extLst>
          </p:cNvPr>
          <p:cNvCxnSpPr>
            <a:cxnSpLocks/>
          </p:cNvCxnSpPr>
          <p:nvPr/>
        </p:nvCxnSpPr>
        <p:spPr>
          <a:xfrm flipH="1">
            <a:off x="3975556" y="1772253"/>
            <a:ext cx="858405" cy="6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004BF75-1A43-2601-5AF8-241BBB0CB4EA}"/>
              </a:ext>
            </a:extLst>
          </p:cNvPr>
          <p:cNvCxnSpPr>
            <a:cxnSpLocks/>
          </p:cNvCxnSpPr>
          <p:nvPr/>
        </p:nvCxnSpPr>
        <p:spPr>
          <a:xfrm flipH="1">
            <a:off x="4480959" y="1840000"/>
            <a:ext cx="377706" cy="59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096E2357-7692-3056-62FD-ED27FFB7C069}"/>
              </a:ext>
            </a:extLst>
          </p:cNvPr>
          <p:cNvSpPr txBox="1"/>
          <p:nvPr/>
        </p:nvSpPr>
        <p:spPr>
          <a:xfrm>
            <a:off x="6806934" y="846225"/>
            <a:ext cx="5247340" cy="75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Each field is observed 5 times with a different filter. Filters are called u, g, r, I and z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4D3234E-5E9D-C51E-C218-24A4DF362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991" y="1682059"/>
            <a:ext cx="4025832" cy="2001795"/>
          </a:xfrm>
          <a:prstGeom prst="rect">
            <a:avLst/>
          </a:prstGeom>
        </p:spPr>
      </p:pic>
      <p:pic>
        <p:nvPicPr>
          <p:cNvPr id="7" name="Picture 4" descr="Filter Response Curves — speclite v0.18.dev181">
            <a:hlinkClick r:id="rId5"/>
            <a:extLst>
              <a:ext uri="{FF2B5EF4-FFF2-40B4-BE49-F238E27FC236}">
                <a16:creationId xmlns:a16="http://schemas.microsoft.com/office/drawing/2014/main" id="{78D36018-6F2F-B5B8-08D8-197A9DA9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36" y="3699392"/>
            <a:ext cx="3921587" cy="29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17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6BF8384-268B-9BF3-268E-7A8053F6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2" y="39529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Images</a:t>
            </a:r>
          </a:p>
        </p:txBody>
      </p:sp>
      <p:pic>
        <p:nvPicPr>
          <p:cNvPr id="12" name="Marcador de contenido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0E2DDA5-7C73-7A78-67BD-8B3020A9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1206556"/>
            <a:ext cx="7982465" cy="5611915"/>
          </a:xfrm>
          <a:prstGeom prst="rect">
            <a:avLst/>
          </a:prstGeom>
        </p:spPr>
      </p:pic>
      <p:pic>
        <p:nvPicPr>
          <p:cNvPr id="2" name="Picture 4" descr="Filter Response Curves — speclite v0.18.dev181">
            <a:hlinkClick r:id="rId3"/>
            <a:extLst>
              <a:ext uri="{FF2B5EF4-FFF2-40B4-BE49-F238E27FC236}">
                <a16:creationId xmlns:a16="http://schemas.microsoft.com/office/drawing/2014/main" id="{CFD88BEB-11D3-524F-E64D-79620998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212" y="2454960"/>
            <a:ext cx="4244793" cy="319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F29E264-EE42-87BF-3AB4-EA0EC4A14A79}"/>
              </a:ext>
            </a:extLst>
          </p:cNvPr>
          <p:cNvSpPr/>
          <p:nvPr/>
        </p:nvSpPr>
        <p:spPr>
          <a:xfrm>
            <a:off x="5297557" y="4053202"/>
            <a:ext cx="2375452" cy="2347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47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6BF8384-268B-9BF3-268E-7A8053F6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2" y="39529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Images</a:t>
            </a:r>
          </a:p>
        </p:txBody>
      </p:sp>
      <p:pic>
        <p:nvPicPr>
          <p:cNvPr id="12" name="Marcador de contenido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0E2DDA5-7C73-7A78-67BD-8B3020A9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1206556"/>
            <a:ext cx="7982465" cy="5611915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D818DED0-04BF-AA40-1EC7-FB19079E1A4F}"/>
              </a:ext>
            </a:extLst>
          </p:cNvPr>
          <p:cNvSpPr/>
          <p:nvPr/>
        </p:nvSpPr>
        <p:spPr>
          <a:xfrm>
            <a:off x="3859427" y="2458994"/>
            <a:ext cx="762001" cy="72081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FC527EA-9424-9753-DA65-6F31C49DA2BC}"/>
              </a:ext>
            </a:extLst>
          </p:cNvPr>
          <p:cNvSpPr/>
          <p:nvPr/>
        </p:nvSpPr>
        <p:spPr>
          <a:xfrm>
            <a:off x="1701115" y="2458994"/>
            <a:ext cx="762001" cy="72081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29BC7E1-3898-89DB-3880-9C23C8B2B4A9}"/>
              </a:ext>
            </a:extLst>
          </p:cNvPr>
          <p:cNvSpPr/>
          <p:nvPr/>
        </p:nvSpPr>
        <p:spPr>
          <a:xfrm>
            <a:off x="6046572" y="2446636"/>
            <a:ext cx="762001" cy="72081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46B7253-92B3-7228-78BE-3AF8CE06B5FE}"/>
              </a:ext>
            </a:extLst>
          </p:cNvPr>
          <p:cNvSpPr/>
          <p:nvPr/>
        </p:nvSpPr>
        <p:spPr>
          <a:xfrm>
            <a:off x="3912972" y="4918274"/>
            <a:ext cx="762001" cy="72081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769502C-33BC-F6B0-18F6-2BB8C762701F}"/>
              </a:ext>
            </a:extLst>
          </p:cNvPr>
          <p:cNvSpPr/>
          <p:nvPr/>
        </p:nvSpPr>
        <p:spPr>
          <a:xfrm>
            <a:off x="1699054" y="4920619"/>
            <a:ext cx="762001" cy="72081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677BCF0-4795-F3D1-0B8A-A2EED89EA128}"/>
              </a:ext>
            </a:extLst>
          </p:cNvPr>
          <p:cNvSpPr txBox="1"/>
          <p:nvPr/>
        </p:nvSpPr>
        <p:spPr>
          <a:xfrm>
            <a:off x="8056872" y="1896070"/>
            <a:ext cx="3682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Count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photons</a:t>
            </a:r>
            <a:r>
              <a:rPr lang="es-ES_tradnl" dirty="0"/>
              <a:t> </a:t>
            </a:r>
            <a:r>
              <a:rPr lang="es-ES_tradnl" dirty="0" err="1"/>
              <a:t>inside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circles</a:t>
            </a:r>
            <a:r>
              <a:rPr lang="es-ES_tradnl" dirty="0"/>
              <a:t> and </a:t>
            </a:r>
            <a:r>
              <a:rPr lang="es-ES_tradnl" dirty="0" err="1"/>
              <a:t>measure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“flux”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each</a:t>
            </a:r>
            <a:r>
              <a:rPr lang="es-ES_tradnl" dirty="0"/>
              <a:t> </a:t>
            </a:r>
            <a:r>
              <a:rPr lang="es-ES_tradnl" dirty="0" err="1"/>
              <a:t>object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r>
              <a:rPr lang="es-ES_tradnl" dirty="0" err="1"/>
              <a:t>Astronomers</a:t>
            </a:r>
            <a:r>
              <a:rPr lang="es-ES_tradnl" dirty="0"/>
              <a:t> </a:t>
            </a:r>
            <a:r>
              <a:rPr lang="es-ES_tradnl" dirty="0" err="1"/>
              <a:t>normally</a:t>
            </a:r>
            <a:r>
              <a:rPr lang="es-ES_tradnl" dirty="0"/>
              <a:t> </a:t>
            </a:r>
            <a:r>
              <a:rPr lang="es-ES_tradnl" dirty="0" err="1"/>
              <a:t>express</a:t>
            </a:r>
            <a:r>
              <a:rPr lang="es-ES_tradnl" dirty="0"/>
              <a:t> </a:t>
            </a:r>
            <a:r>
              <a:rPr lang="es-ES_tradnl" dirty="0" err="1"/>
              <a:t>these</a:t>
            </a:r>
            <a:r>
              <a:rPr lang="es-ES_tradnl" dirty="0"/>
              <a:t> in a </a:t>
            </a:r>
            <a:r>
              <a:rPr lang="es-ES_tradnl" dirty="0" err="1"/>
              <a:t>logarithmic</a:t>
            </a:r>
            <a:r>
              <a:rPr lang="es-ES_tradnl" dirty="0"/>
              <a:t> </a:t>
            </a:r>
            <a:r>
              <a:rPr lang="es-ES_tradnl" dirty="0" err="1"/>
              <a:t>scale</a:t>
            </a:r>
            <a:r>
              <a:rPr lang="es-ES_tradnl" dirty="0"/>
              <a:t>: magnitudes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1CCA7F2-DDF9-0FEA-CE93-E78D6F7703AC}"/>
                  </a:ext>
                </a:extLst>
              </p:cNvPr>
              <p:cNvSpPr txBox="1"/>
              <p:nvPr/>
            </p:nvSpPr>
            <p:spPr>
              <a:xfrm>
                <a:off x="8501604" y="3844656"/>
                <a:ext cx="2788199" cy="495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−2.5 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1CCA7F2-DDF9-0FEA-CE93-E78D6F77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04" y="3844656"/>
                <a:ext cx="2788199" cy="495905"/>
              </a:xfrm>
              <a:prstGeom prst="rect">
                <a:avLst/>
              </a:prstGeom>
              <a:blipFill>
                <a:blip r:embed="rId3"/>
                <a:stretch>
                  <a:fillRect t="-100000" r="-455" b="-152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D98845C-53B2-811A-7456-847720F35532}"/>
                  </a:ext>
                </a:extLst>
              </p:cNvPr>
              <p:cNvSpPr txBox="1"/>
              <p:nvPr/>
            </p:nvSpPr>
            <p:spPr>
              <a:xfrm>
                <a:off x="8490062" y="4711473"/>
                <a:ext cx="2799741" cy="56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−2.5 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D98845C-53B2-811A-7456-847720F35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062" y="4711473"/>
                <a:ext cx="2799741" cy="567207"/>
              </a:xfrm>
              <a:prstGeom prst="rect">
                <a:avLst/>
              </a:prstGeom>
              <a:blipFill>
                <a:blip r:embed="rId4"/>
                <a:stretch>
                  <a:fillRect t="-175556" r="-8597" b="-25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77AA31E-3CC4-B2EF-96A7-3A5AAE5D62F6}"/>
                  </a:ext>
                </a:extLst>
              </p:cNvPr>
              <p:cNvSpPr txBox="1"/>
              <p:nvPr/>
            </p:nvSpPr>
            <p:spPr>
              <a:xfrm>
                <a:off x="8490062" y="5302158"/>
                <a:ext cx="2789482" cy="60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−2.5 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77AA31E-3CC4-B2EF-96A7-3A5AAE5D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062" y="5302158"/>
                <a:ext cx="2789482" cy="609206"/>
              </a:xfrm>
              <a:prstGeom prst="rect">
                <a:avLst/>
              </a:prstGeom>
              <a:blipFill>
                <a:blip r:embed="rId5"/>
                <a:stretch>
                  <a:fillRect t="-157143" r="-8597" b="-23265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ED0153EB-8C3D-9C50-FF66-CC34038EE242}"/>
              </a:ext>
            </a:extLst>
          </p:cNvPr>
          <p:cNvSpPr/>
          <p:nvPr/>
        </p:nvSpPr>
        <p:spPr>
          <a:xfrm>
            <a:off x="8501604" y="3844656"/>
            <a:ext cx="2689857" cy="5672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6CB74D6-579D-89B3-02FD-B5ACE67E5744}"/>
              </a:ext>
            </a:extLst>
          </p:cNvPr>
          <p:cNvSpPr txBox="1"/>
          <p:nvPr/>
        </p:nvSpPr>
        <p:spPr>
          <a:xfrm>
            <a:off x="9724021" y="59704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560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962D367-A87D-7D21-82C3-365CB20C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1" y="39529"/>
            <a:ext cx="6600149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Spectra. How do you get it?</a:t>
            </a:r>
          </a:p>
        </p:txBody>
      </p:sp>
      <p:pic>
        <p:nvPicPr>
          <p:cNvPr id="5122" name="Picture 2" descr="Examples of SDSS spectra classified as AGN: S1.2 (top left), S1.9 (top right), NLS1.5 (bottom left), and QSO (bottom right). ">
            <a:extLst>
              <a:ext uri="{FF2B5EF4-FFF2-40B4-BE49-F238E27FC236}">
                <a16:creationId xmlns:a16="http://schemas.microsoft.com/office/drawing/2014/main" id="{2EAAD957-807B-379A-4847-84FC0BD2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62" y="1433383"/>
            <a:ext cx="6365370" cy="50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0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962D367-A87D-7D21-82C3-365CB20C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2" y="39529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Spectra</a:t>
            </a:r>
          </a:p>
        </p:txBody>
      </p:sp>
      <p:pic>
        <p:nvPicPr>
          <p:cNvPr id="5122" name="Picture 2" descr="Examples of SDSS spectra classified as AGN: S1.2 (top left), S1.9 (top right), NLS1.5 (bottom left), and QSO (bottom right). ">
            <a:extLst>
              <a:ext uri="{FF2B5EF4-FFF2-40B4-BE49-F238E27FC236}">
                <a16:creationId xmlns:a16="http://schemas.microsoft.com/office/drawing/2014/main" id="{2EAAD957-807B-379A-4847-84FC0BD2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62" y="1433383"/>
            <a:ext cx="6365370" cy="50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16B7107-264C-2E34-09F2-68AF996FB70B}"/>
              </a:ext>
            </a:extLst>
          </p:cNvPr>
          <p:cNvSpPr txBox="1"/>
          <p:nvPr/>
        </p:nvSpPr>
        <p:spPr>
          <a:xfrm>
            <a:off x="7228700" y="474345"/>
            <a:ext cx="424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 </a:t>
            </a:r>
            <a:r>
              <a:rPr lang="es-ES_tradnl" dirty="0" err="1"/>
              <a:t>wealth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information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coming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spectrum</a:t>
            </a:r>
            <a:r>
              <a:rPr lang="es-ES_tradnl" dirty="0"/>
              <a:t>: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Emission</a:t>
            </a:r>
            <a:r>
              <a:rPr lang="es-ES_tradnl" dirty="0"/>
              <a:t> and </a:t>
            </a:r>
            <a:r>
              <a:rPr lang="es-ES_tradnl" dirty="0" err="1"/>
              <a:t>absorption</a:t>
            </a:r>
            <a:r>
              <a:rPr lang="es-ES_tradnl" dirty="0"/>
              <a:t> </a:t>
            </a:r>
            <a:r>
              <a:rPr lang="es-ES_tradnl" dirty="0" err="1"/>
              <a:t>lines</a:t>
            </a:r>
            <a:r>
              <a:rPr lang="es-ES_tradnl" dirty="0"/>
              <a:t> </a:t>
            </a:r>
            <a:r>
              <a:rPr lang="es-ES_tradnl" dirty="0" err="1"/>
              <a:t>produced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atomic</a:t>
            </a:r>
            <a:r>
              <a:rPr lang="es-ES_tradnl" dirty="0"/>
              <a:t> </a:t>
            </a:r>
            <a:r>
              <a:rPr lang="es-ES_tradnl" dirty="0" err="1"/>
              <a:t>transitions</a:t>
            </a:r>
            <a:r>
              <a:rPr lang="es-ES_tradnl" dirty="0"/>
              <a:t> </a:t>
            </a:r>
            <a:r>
              <a:rPr lang="es-ES_tradnl" dirty="0" err="1"/>
              <a:t>associated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object</a:t>
            </a:r>
            <a:r>
              <a:rPr lang="es-ES_tradnl" dirty="0"/>
              <a:t> -&gt; </a:t>
            </a:r>
            <a:r>
              <a:rPr lang="es-ES_tradnl" dirty="0" err="1"/>
              <a:t>Elements</a:t>
            </a:r>
            <a:r>
              <a:rPr lang="es-ES_tradnl" dirty="0"/>
              <a:t> </a:t>
            </a:r>
            <a:r>
              <a:rPr lang="es-ES_tradnl" dirty="0" err="1"/>
              <a:t>present</a:t>
            </a:r>
            <a:r>
              <a:rPr lang="es-ES_tradnl" dirty="0"/>
              <a:t>, </a:t>
            </a:r>
            <a:r>
              <a:rPr lang="es-ES_tradnl" dirty="0" err="1"/>
              <a:t>physical</a:t>
            </a:r>
            <a:r>
              <a:rPr lang="es-ES_tradnl" dirty="0"/>
              <a:t> </a:t>
            </a:r>
            <a:r>
              <a:rPr lang="es-ES_tradnl" dirty="0" err="1"/>
              <a:t>conditions</a:t>
            </a:r>
            <a:r>
              <a:rPr lang="es-ES_tradnl" dirty="0"/>
              <a:t>, </a:t>
            </a:r>
            <a:r>
              <a:rPr lang="es-ES_tradnl" dirty="0" err="1"/>
              <a:t>etc</a:t>
            </a:r>
            <a:r>
              <a:rPr lang="es-ES_tradnl" dirty="0"/>
              <a:t>…</a:t>
            </a:r>
            <a:br>
              <a:rPr lang="es-ES_tradnl" dirty="0"/>
            </a:b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Shape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continuum </a:t>
            </a:r>
            <a:r>
              <a:rPr lang="es-ES_tradnl" dirty="0" err="1"/>
              <a:t>emission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Redshift</a:t>
            </a:r>
            <a:r>
              <a:rPr lang="es-ES_tradnl" dirty="0"/>
              <a:t> : </a:t>
            </a:r>
            <a:r>
              <a:rPr lang="es-ES_tradnl" dirty="0" err="1"/>
              <a:t>displacement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emission</a:t>
            </a:r>
            <a:r>
              <a:rPr lang="es-ES_tradnl" dirty="0"/>
              <a:t> </a:t>
            </a:r>
            <a:r>
              <a:rPr lang="es-ES_tradnl" dirty="0" err="1"/>
              <a:t>lines</a:t>
            </a:r>
            <a:r>
              <a:rPr lang="es-ES_tradnl" dirty="0"/>
              <a:t> </a:t>
            </a:r>
            <a:r>
              <a:rPr lang="es-ES_tradnl" dirty="0" err="1"/>
              <a:t>due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movement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line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vision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due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expansion</a:t>
            </a:r>
            <a:r>
              <a:rPr lang="es-ES_tradnl" dirty="0"/>
              <a:t> </a:t>
            </a:r>
            <a:r>
              <a:rPr lang="es-ES_tradnl" dirty="0" err="1"/>
              <a:t>rate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universe 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C86BB13-1852-44F6-2A9E-75A3DC6B9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282" y="4623008"/>
            <a:ext cx="3009588" cy="20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3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0D2BDAE-5D5F-8E8C-B20F-20B18015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2" y="39529"/>
            <a:ext cx="7539262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Spectra are great but expensive…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86BB23-D7A7-A9C3-F156-B09E44355CE7}"/>
              </a:ext>
            </a:extLst>
          </p:cNvPr>
          <p:cNvSpPr txBox="1"/>
          <p:nvPr/>
        </p:nvSpPr>
        <p:spPr>
          <a:xfrm>
            <a:off x="793303" y="1425836"/>
            <a:ext cx="10006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 err="1"/>
              <a:t>With</a:t>
            </a:r>
            <a:r>
              <a:rPr lang="es-ES_tradnl" sz="2400" dirty="0"/>
              <a:t> </a:t>
            </a:r>
            <a:r>
              <a:rPr lang="es-ES_tradnl" sz="2400" dirty="0" err="1"/>
              <a:t>all</a:t>
            </a:r>
            <a:r>
              <a:rPr lang="es-ES_tradnl" sz="2400" dirty="0"/>
              <a:t> </a:t>
            </a:r>
            <a:r>
              <a:rPr lang="es-ES_tradnl" sz="2400" dirty="0" err="1"/>
              <a:t>this</a:t>
            </a:r>
            <a:r>
              <a:rPr lang="es-ES_tradnl" sz="2400" dirty="0"/>
              <a:t> </a:t>
            </a:r>
            <a:r>
              <a:rPr lang="es-ES_tradnl" sz="2400" dirty="0" err="1"/>
              <a:t>information</a:t>
            </a:r>
            <a:r>
              <a:rPr lang="es-ES_tradnl" sz="2400" dirty="0"/>
              <a:t> </a:t>
            </a:r>
            <a:r>
              <a:rPr lang="es-ES_tradnl" sz="2400" dirty="0" err="1"/>
              <a:t>we</a:t>
            </a:r>
            <a:r>
              <a:rPr lang="es-ES_tradnl" sz="2400" dirty="0"/>
              <a:t> can </a:t>
            </a:r>
            <a:r>
              <a:rPr lang="es-ES_tradnl" sz="2400" dirty="0" err="1"/>
              <a:t>reliably</a:t>
            </a:r>
            <a:r>
              <a:rPr lang="es-ES_tradnl" sz="2400" dirty="0"/>
              <a:t> </a:t>
            </a:r>
            <a:r>
              <a:rPr lang="es-ES_tradnl" sz="2400" dirty="0" err="1"/>
              <a:t>know</a:t>
            </a:r>
            <a:r>
              <a:rPr lang="es-ES_tradnl" sz="2400" dirty="0"/>
              <a:t> </a:t>
            </a:r>
            <a:r>
              <a:rPr lang="es-ES_tradnl" sz="2400" dirty="0" err="1"/>
              <a:t>what</a:t>
            </a:r>
            <a:r>
              <a:rPr lang="es-ES_tradnl" sz="2400" dirty="0"/>
              <a:t> </a:t>
            </a:r>
            <a:r>
              <a:rPr lang="es-ES_tradnl" sz="2400" dirty="0" err="1"/>
              <a:t>our</a:t>
            </a:r>
            <a:r>
              <a:rPr lang="es-ES_tradnl" sz="2400" dirty="0"/>
              <a:t> </a:t>
            </a:r>
            <a:r>
              <a:rPr lang="es-ES_tradnl" sz="2400" dirty="0" err="1"/>
              <a:t>source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: </a:t>
            </a:r>
            <a:r>
              <a:rPr lang="es-ES_tradnl" sz="2400" dirty="0" err="1"/>
              <a:t>Star</a:t>
            </a:r>
            <a:r>
              <a:rPr lang="es-ES_tradnl" sz="2400" dirty="0"/>
              <a:t>, Galaxy, QSO, </a:t>
            </a:r>
            <a:r>
              <a:rPr lang="es-ES_tradnl" sz="2400" dirty="0" err="1"/>
              <a:t>etc</a:t>
            </a:r>
            <a:r>
              <a:rPr lang="es-ES_tradnl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 err="1"/>
              <a:t>Let’s</a:t>
            </a:r>
            <a:r>
              <a:rPr lang="es-ES_tradnl" sz="2400" dirty="0"/>
              <a:t> </a:t>
            </a:r>
            <a:r>
              <a:rPr lang="es-ES_tradnl" sz="2400" dirty="0" err="1"/>
              <a:t>take</a:t>
            </a:r>
            <a:r>
              <a:rPr lang="es-ES_tradnl" sz="2400" dirty="0"/>
              <a:t> </a:t>
            </a:r>
            <a:r>
              <a:rPr lang="es-ES_tradnl" sz="2400" dirty="0" err="1"/>
              <a:t>spectra</a:t>
            </a:r>
            <a:r>
              <a:rPr lang="es-ES_tradnl" sz="2400" dirty="0"/>
              <a:t> </a:t>
            </a:r>
            <a:r>
              <a:rPr lang="es-ES_tradnl" sz="2400" dirty="0" err="1"/>
              <a:t>of</a:t>
            </a:r>
            <a:r>
              <a:rPr lang="es-ES_tradnl" sz="2400" dirty="0"/>
              <a:t> </a:t>
            </a:r>
            <a:r>
              <a:rPr lang="es-ES_tradnl" sz="2400" dirty="0" err="1"/>
              <a:t>everything</a:t>
            </a:r>
            <a:r>
              <a:rPr lang="es-ES_tradnl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585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566</Words>
  <Application>Microsoft Macintosh PowerPoint</Application>
  <PresentationFormat>Panorámica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Andale Mono</vt:lpstr>
      <vt:lpstr>Arial</vt:lpstr>
      <vt:lpstr>Calibri</vt:lpstr>
      <vt:lpstr>Calibri Light</vt:lpstr>
      <vt:lpstr>Cambria Math</vt:lpstr>
      <vt:lpstr>Tema de Office</vt:lpstr>
      <vt:lpstr>Presentación de PowerPoint</vt:lpstr>
      <vt:lpstr>Sloan Digital Sky Survey</vt:lpstr>
      <vt:lpstr>Observing methodology: Images</vt:lpstr>
      <vt:lpstr>Images</vt:lpstr>
      <vt:lpstr>Images</vt:lpstr>
      <vt:lpstr>Images</vt:lpstr>
      <vt:lpstr>Spectra. How do you get it?</vt:lpstr>
      <vt:lpstr>Spectra</vt:lpstr>
      <vt:lpstr>Spectra are great but expensive…</vt:lpstr>
      <vt:lpstr>Spectra are great but expensive…</vt:lpstr>
      <vt:lpstr>But still…</vt:lpstr>
      <vt:lpstr>ML can help us classifying objects  without spectra</vt:lpstr>
      <vt:lpstr>Our dataset</vt:lpstr>
      <vt:lpstr>Our exercise: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MIGUEL MONTENEGRO MONTES</dc:creator>
  <cp:lastModifiedBy>FRANCISCO MIGUEL MONTENEGRO MONTES</cp:lastModifiedBy>
  <cp:revision>7</cp:revision>
  <dcterms:created xsi:type="dcterms:W3CDTF">2023-12-19T15:44:26Z</dcterms:created>
  <dcterms:modified xsi:type="dcterms:W3CDTF">2023-12-20T08:15:35Z</dcterms:modified>
</cp:coreProperties>
</file>