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DCBD-0440-4FC4-B434-8906C0AE2C66}" type="datetimeFigureOut">
              <a:rPr lang="fr-CA" smtClean="0"/>
              <a:t>2017-09-07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20D7-F5C5-4005-91FA-CEA51EEA1B8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266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DCBD-0440-4FC4-B434-8906C0AE2C66}" type="datetimeFigureOut">
              <a:rPr lang="fr-CA" smtClean="0"/>
              <a:t>2017-09-07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20D7-F5C5-4005-91FA-CEA51EEA1B8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11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DCBD-0440-4FC4-B434-8906C0AE2C66}" type="datetimeFigureOut">
              <a:rPr lang="fr-CA" smtClean="0"/>
              <a:t>2017-09-07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20D7-F5C5-4005-91FA-CEA51EEA1B8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061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DCBD-0440-4FC4-B434-8906C0AE2C66}" type="datetimeFigureOut">
              <a:rPr lang="fr-CA" smtClean="0"/>
              <a:t>2017-09-07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20D7-F5C5-4005-91FA-CEA51EEA1B8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897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DCBD-0440-4FC4-B434-8906C0AE2C66}" type="datetimeFigureOut">
              <a:rPr lang="fr-CA" smtClean="0"/>
              <a:t>2017-09-07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20D7-F5C5-4005-91FA-CEA51EEA1B8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704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DCBD-0440-4FC4-B434-8906C0AE2C66}" type="datetimeFigureOut">
              <a:rPr lang="fr-CA" smtClean="0"/>
              <a:t>2017-09-07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20D7-F5C5-4005-91FA-CEA51EEA1B8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133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DCBD-0440-4FC4-B434-8906C0AE2C66}" type="datetimeFigureOut">
              <a:rPr lang="fr-CA" smtClean="0"/>
              <a:t>2017-09-07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20D7-F5C5-4005-91FA-CEA51EEA1B8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242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DCBD-0440-4FC4-B434-8906C0AE2C66}" type="datetimeFigureOut">
              <a:rPr lang="fr-CA" smtClean="0"/>
              <a:t>2017-09-07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20D7-F5C5-4005-91FA-CEA51EEA1B8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669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DCBD-0440-4FC4-B434-8906C0AE2C66}" type="datetimeFigureOut">
              <a:rPr lang="fr-CA" smtClean="0"/>
              <a:t>2017-09-07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20D7-F5C5-4005-91FA-CEA51EEA1B8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08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DCBD-0440-4FC4-B434-8906C0AE2C66}" type="datetimeFigureOut">
              <a:rPr lang="fr-CA" smtClean="0"/>
              <a:t>2017-09-07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20D7-F5C5-4005-91FA-CEA51EEA1B8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378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DCBD-0440-4FC4-B434-8906C0AE2C66}" type="datetimeFigureOut">
              <a:rPr lang="fr-CA" smtClean="0"/>
              <a:t>2017-09-07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20D7-F5C5-4005-91FA-CEA51EEA1B8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82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DCBD-0440-4FC4-B434-8906C0AE2C66}" type="datetimeFigureOut">
              <a:rPr lang="fr-CA" smtClean="0"/>
              <a:t>2017-09-07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20D7-F5C5-4005-91FA-CEA51EEA1B8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766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Quelques définitions additionnelles …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Suite à vos questions pertinentes de la séance 2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753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>
                <a:solidFill>
                  <a:srgbClr val="002060"/>
                </a:solidFill>
              </a:rPr>
              <a:t>Définitions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b="1" i="1" u="sng" dirty="0" smtClean="0">
                <a:solidFill>
                  <a:srgbClr val="002060"/>
                </a:solidFill>
              </a:rPr>
              <a:t>Source</a:t>
            </a:r>
            <a:r>
              <a:rPr lang="fr-CA" b="1" dirty="0" smtClean="0">
                <a:solidFill>
                  <a:srgbClr val="002060"/>
                </a:solidFill>
              </a:rPr>
              <a:t>:  </a:t>
            </a:r>
            <a:r>
              <a:rPr lang="fr-CA" b="1" dirty="0" err="1" smtClean="0">
                <a:solidFill>
                  <a:srgbClr val="002060"/>
                </a:solidFill>
              </a:rPr>
              <a:t>BABok</a:t>
            </a:r>
            <a:r>
              <a:rPr lang="fr-CA" b="1" dirty="0" smtClean="0">
                <a:solidFill>
                  <a:srgbClr val="002060"/>
                </a:solidFill>
              </a:rPr>
              <a:t> V3 – Glossaire</a:t>
            </a:r>
            <a:endParaRPr lang="fr-CA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err="1" smtClean="0">
                <a:solidFill>
                  <a:srgbClr val="002060"/>
                </a:solidFill>
              </a:rPr>
              <a:t>D’emblée</a:t>
            </a:r>
            <a:r>
              <a:rPr lang="en-CA" b="1" dirty="0" smtClean="0">
                <a:solidFill>
                  <a:srgbClr val="002060"/>
                </a:solidFill>
              </a:rPr>
              <a:t>, nous </a:t>
            </a:r>
            <a:r>
              <a:rPr lang="en-CA" b="1" dirty="0" err="1" smtClean="0">
                <a:solidFill>
                  <a:srgbClr val="002060"/>
                </a:solidFill>
              </a:rPr>
              <a:t>remarquons</a:t>
            </a:r>
            <a:r>
              <a:rPr lang="en-CA" b="1" dirty="0" smtClean="0">
                <a:solidFill>
                  <a:srgbClr val="002060"/>
                </a:solidFill>
              </a:rPr>
              <a:t> que </a:t>
            </a:r>
            <a:r>
              <a:rPr lang="en-CA" b="1" dirty="0" err="1" smtClean="0">
                <a:solidFill>
                  <a:srgbClr val="002060"/>
                </a:solidFill>
              </a:rPr>
              <a:t>l’étude</a:t>
            </a:r>
            <a:r>
              <a:rPr lang="en-CA" b="1" dirty="0" smtClean="0">
                <a:solidFill>
                  <a:srgbClr val="002060"/>
                </a:solidFill>
              </a:rPr>
              <a:t> de </a:t>
            </a:r>
            <a:r>
              <a:rPr lang="en-CA" b="1" dirty="0" err="1" smtClean="0">
                <a:solidFill>
                  <a:srgbClr val="002060"/>
                </a:solidFill>
              </a:rPr>
              <a:t>faisabilité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b="1" dirty="0" err="1" smtClean="0">
                <a:solidFill>
                  <a:srgbClr val="002060"/>
                </a:solidFill>
              </a:rPr>
              <a:t>sert</a:t>
            </a:r>
            <a:r>
              <a:rPr lang="en-CA" b="1" dirty="0" smtClean="0">
                <a:solidFill>
                  <a:srgbClr val="002060"/>
                </a:solidFill>
              </a:rPr>
              <a:t> à </a:t>
            </a:r>
            <a:r>
              <a:rPr lang="en-CA" b="1" dirty="0" err="1" smtClean="0">
                <a:solidFill>
                  <a:srgbClr val="002060"/>
                </a:solidFill>
              </a:rPr>
              <a:t>évaluer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b="1" dirty="0" err="1" smtClean="0">
                <a:solidFill>
                  <a:srgbClr val="002060"/>
                </a:solidFill>
              </a:rPr>
              <a:t>alors</a:t>
            </a:r>
            <a:r>
              <a:rPr lang="en-CA" b="1" dirty="0" smtClean="0">
                <a:solidFill>
                  <a:srgbClr val="002060"/>
                </a:solidFill>
              </a:rPr>
              <a:t> que le “Business Case” </a:t>
            </a:r>
            <a:r>
              <a:rPr lang="en-CA" b="1" dirty="0" err="1" smtClean="0">
                <a:solidFill>
                  <a:srgbClr val="002060"/>
                </a:solidFill>
              </a:rPr>
              <a:t>sert</a:t>
            </a:r>
            <a:r>
              <a:rPr lang="en-CA" b="1" dirty="0" smtClean="0">
                <a:solidFill>
                  <a:srgbClr val="002060"/>
                </a:solidFill>
              </a:rPr>
              <a:t> à justifier.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A </a:t>
            </a:r>
            <a:r>
              <a:rPr lang="en-CA" b="1" dirty="0">
                <a:solidFill>
                  <a:srgbClr val="002060"/>
                </a:solidFill>
              </a:rPr>
              <a:t>feasibility </a:t>
            </a:r>
            <a:r>
              <a:rPr lang="en-CA" b="1" dirty="0" smtClean="0">
                <a:solidFill>
                  <a:srgbClr val="002060"/>
                </a:solidFill>
              </a:rPr>
              <a:t>study (</a:t>
            </a:r>
            <a:r>
              <a:rPr lang="en-CA" b="1" dirty="0" err="1" smtClean="0">
                <a:solidFill>
                  <a:srgbClr val="002060"/>
                </a:solidFill>
              </a:rPr>
              <a:t>voir</a:t>
            </a:r>
            <a:r>
              <a:rPr lang="en-CA" b="1" dirty="0" smtClean="0">
                <a:solidFill>
                  <a:srgbClr val="002060"/>
                </a:solidFill>
              </a:rPr>
              <a:t> pages 235 et 446)</a:t>
            </a:r>
            <a:endParaRPr lang="en-CA" dirty="0" smtClean="0"/>
          </a:p>
          <a:p>
            <a:pPr lvl="1"/>
            <a:r>
              <a:rPr lang="en-CA" dirty="0" smtClean="0"/>
              <a:t>An </a:t>
            </a:r>
            <a:r>
              <a:rPr lang="en-CA" b="1" dirty="0" smtClean="0"/>
              <a:t>evaluation of proposed alternatives </a:t>
            </a:r>
            <a:r>
              <a:rPr lang="en-CA" dirty="0" smtClean="0"/>
              <a:t>(</a:t>
            </a:r>
            <a:r>
              <a:rPr lang="en-CA" dirty="0" err="1" smtClean="0"/>
              <a:t>ou</a:t>
            </a:r>
            <a:r>
              <a:rPr lang="en-CA" dirty="0" smtClean="0"/>
              <a:t> options) to determine if they are </a:t>
            </a:r>
            <a:r>
              <a:rPr lang="en-CA" b="1" dirty="0" smtClean="0"/>
              <a:t>technically</a:t>
            </a:r>
            <a:r>
              <a:rPr lang="en-CA" dirty="0" smtClean="0"/>
              <a:t>, </a:t>
            </a:r>
            <a:r>
              <a:rPr lang="en-CA" b="1" dirty="0" smtClean="0"/>
              <a:t>organizationally</a:t>
            </a:r>
            <a:r>
              <a:rPr lang="en-CA" dirty="0" smtClean="0"/>
              <a:t> (</a:t>
            </a:r>
            <a:r>
              <a:rPr lang="en-CA" dirty="0" err="1" smtClean="0"/>
              <a:t>ceci</a:t>
            </a:r>
            <a:r>
              <a:rPr lang="en-CA" dirty="0" smtClean="0"/>
              <a:t> </a:t>
            </a:r>
            <a:r>
              <a:rPr lang="en-CA" dirty="0" err="1" smtClean="0"/>
              <a:t>incluerait</a:t>
            </a:r>
            <a:r>
              <a:rPr lang="en-CA" dirty="0" smtClean="0"/>
              <a:t> le temps), and </a:t>
            </a:r>
            <a:r>
              <a:rPr lang="en-CA" b="1" dirty="0" smtClean="0"/>
              <a:t>economically (</a:t>
            </a:r>
            <a:r>
              <a:rPr lang="en-CA" dirty="0" err="1" smtClean="0"/>
              <a:t>ou</a:t>
            </a:r>
            <a:r>
              <a:rPr lang="en-CA" dirty="0" smtClean="0"/>
              <a:t> </a:t>
            </a:r>
            <a:r>
              <a:rPr lang="en-CA" dirty="0" err="1" smtClean="0"/>
              <a:t>financière</a:t>
            </a:r>
            <a:r>
              <a:rPr lang="en-CA" b="1" dirty="0" smtClean="0"/>
              <a:t>) </a:t>
            </a:r>
            <a:r>
              <a:rPr lang="en-CA" dirty="0" smtClean="0"/>
              <a:t>possible within the </a:t>
            </a:r>
            <a:r>
              <a:rPr lang="en-CA" b="1" dirty="0" smtClean="0"/>
              <a:t>constraints </a:t>
            </a:r>
            <a:r>
              <a:rPr lang="en-CA" dirty="0" smtClean="0"/>
              <a:t>(</a:t>
            </a:r>
            <a:r>
              <a:rPr lang="en-CA" dirty="0" err="1" smtClean="0"/>
              <a:t>ceci</a:t>
            </a:r>
            <a:r>
              <a:rPr lang="en-CA" dirty="0" smtClean="0"/>
              <a:t> </a:t>
            </a:r>
            <a:r>
              <a:rPr lang="en-CA" dirty="0" err="1" smtClean="0"/>
              <a:t>incluerait</a:t>
            </a:r>
            <a:r>
              <a:rPr lang="en-CA" dirty="0" smtClean="0"/>
              <a:t> les hypotheses et </a:t>
            </a:r>
            <a:r>
              <a:rPr lang="en-CA" dirty="0" err="1" smtClean="0"/>
              <a:t>leurs</a:t>
            </a:r>
            <a:r>
              <a:rPr lang="en-CA" dirty="0" smtClean="0"/>
              <a:t> </a:t>
            </a:r>
            <a:r>
              <a:rPr lang="en-CA" dirty="0" err="1" smtClean="0"/>
              <a:t>risques</a:t>
            </a:r>
            <a:r>
              <a:rPr lang="en-CA" dirty="0" smtClean="0"/>
              <a:t>) of the enterprise, and whether they will deliver the </a:t>
            </a:r>
            <a:r>
              <a:rPr lang="en-CA" b="1" dirty="0" smtClean="0"/>
              <a:t>desired benefits </a:t>
            </a:r>
            <a:r>
              <a:rPr lang="en-CA" dirty="0" smtClean="0"/>
              <a:t>to the enterprise.</a:t>
            </a:r>
          </a:p>
          <a:p>
            <a:pPr lvl="2"/>
            <a:r>
              <a:rPr lang="en-CA" b="1" u="sng" dirty="0" err="1" smtClean="0"/>
              <a:t>Notez</a:t>
            </a:r>
            <a:r>
              <a:rPr lang="en-CA" b="1" u="sng" dirty="0" smtClean="0"/>
              <a:t> </a:t>
            </a:r>
            <a:r>
              <a:rPr lang="en-CA" b="1" u="sng" dirty="0" err="1" smtClean="0"/>
              <a:t>bien</a:t>
            </a:r>
            <a:r>
              <a:rPr lang="en-CA" b="1" u="sng" dirty="0" smtClean="0"/>
              <a:t> </a:t>
            </a:r>
            <a:r>
              <a:rPr lang="en-CA" b="1" dirty="0" smtClean="0"/>
              <a:t>:</a:t>
            </a:r>
          </a:p>
          <a:p>
            <a:pPr lvl="3"/>
            <a:r>
              <a:rPr lang="en-CA" dirty="0" err="1" smtClean="0"/>
              <a:t>Puisque</a:t>
            </a:r>
            <a:r>
              <a:rPr lang="en-CA" dirty="0" smtClean="0"/>
              <a:t> IIBA </a:t>
            </a:r>
            <a:r>
              <a:rPr lang="en-CA" dirty="0" err="1" smtClean="0"/>
              <a:t>suggère</a:t>
            </a:r>
            <a:r>
              <a:rPr lang="en-CA" dirty="0" smtClean="0"/>
              <a:t> </a:t>
            </a:r>
            <a:r>
              <a:rPr lang="en-CA" dirty="0" err="1" smtClean="0"/>
              <a:t>d’intéger</a:t>
            </a:r>
            <a:r>
              <a:rPr lang="en-CA" dirty="0" smtClean="0"/>
              <a:t> les </a:t>
            </a:r>
            <a:r>
              <a:rPr lang="en-CA" dirty="0" err="1" smtClean="0"/>
              <a:t>différentes</a:t>
            </a:r>
            <a:r>
              <a:rPr lang="en-CA" dirty="0" smtClean="0"/>
              <a:t> options </a:t>
            </a:r>
            <a:r>
              <a:rPr lang="en-CA" dirty="0" err="1" smtClean="0"/>
              <a:t>dans</a:t>
            </a:r>
            <a:r>
              <a:rPr lang="en-CA" dirty="0" smtClean="0"/>
              <a:t> le Business Case, </a:t>
            </a:r>
            <a:r>
              <a:rPr lang="en-CA" dirty="0" err="1" smtClean="0"/>
              <a:t>ceci</a:t>
            </a:r>
            <a:r>
              <a:rPr lang="en-CA" dirty="0" smtClean="0"/>
              <a:t> </a:t>
            </a:r>
            <a:r>
              <a:rPr lang="en-CA" dirty="0" err="1" smtClean="0"/>
              <a:t>revient</a:t>
            </a:r>
            <a:r>
              <a:rPr lang="en-CA" dirty="0" smtClean="0"/>
              <a:t> à dire que </a:t>
            </a:r>
            <a:r>
              <a:rPr lang="en-CA" dirty="0" err="1" smtClean="0"/>
              <a:t>l’étude</a:t>
            </a:r>
            <a:r>
              <a:rPr lang="en-CA" dirty="0" smtClean="0"/>
              <a:t> de </a:t>
            </a:r>
            <a:r>
              <a:rPr lang="en-CA" dirty="0" err="1" smtClean="0"/>
              <a:t>faisabilité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 / sera </a:t>
            </a:r>
            <a:r>
              <a:rPr lang="en-CA" dirty="0" err="1" smtClean="0"/>
              <a:t>intégrée</a:t>
            </a:r>
            <a:r>
              <a:rPr lang="en-CA" dirty="0" smtClean="0"/>
              <a:t> au Business Case.</a:t>
            </a:r>
          </a:p>
        </p:txBody>
      </p:sp>
    </p:spTree>
    <p:extLst>
      <p:ext uri="{BB962C8B-B14F-4D97-AF65-F5344CB8AC3E}">
        <p14:creationId xmlns:p14="http://schemas.microsoft.com/office/powerpoint/2010/main" val="105641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>
                <a:solidFill>
                  <a:srgbClr val="002060"/>
                </a:solidFill>
              </a:rPr>
              <a:t>Définitions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b="1" i="1" u="sng" dirty="0" smtClean="0">
                <a:solidFill>
                  <a:srgbClr val="002060"/>
                </a:solidFill>
              </a:rPr>
              <a:t>Source</a:t>
            </a:r>
            <a:r>
              <a:rPr lang="fr-CA" b="1" dirty="0" smtClean="0">
                <a:solidFill>
                  <a:srgbClr val="002060"/>
                </a:solidFill>
              </a:rPr>
              <a:t>:  </a:t>
            </a:r>
            <a:r>
              <a:rPr lang="fr-CA" b="1" dirty="0" err="1" smtClean="0">
                <a:solidFill>
                  <a:srgbClr val="002060"/>
                </a:solidFill>
              </a:rPr>
              <a:t>BABok</a:t>
            </a:r>
            <a:r>
              <a:rPr lang="fr-CA" b="1" dirty="0" smtClean="0">
                <a:solidFill>
                  <a:srgbClr val="002060"/>
                </a:solidFill>
              </a:rPr>
              <a:t> V3 – Glossaire</a:t>
            </a:r>
            <a:endParaRPr lang="fr-CA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rgbClr val="002060"/>
                </a:solidFill>
              </a:rPr>
              <a:t>A business case (</a:t>
            </a:r>
            <a:r>
              <a:rPr lang="en-CA" b="1" dirty="0" err="1" smtClean="0">
                <a:solidFill>
                  <a:srgbClr val="002060"/>
                </a:solidFill>
              </a:rPr>
              <a:t>voir</a:t>
            </a:r>
            <a:r>
              <a:rPr lang="en-CA" b="1" dirty="0" smtClean="0">
                <a:solidFill>
                  <a:srgbClr val="002060"/>
                </a:solidFill>
              </a:rPr>
              <a:t> page 234)</a:t>
            </a:r>
          </a:p>
          <a:p>
            <a:pPr lvl="1"/>
            <a:r>
              <a:rPr lang="fr-CA" dirty="0" smtClean="0"/>
              <a:t>A </a:t>
            </a:r>
            <a:r>
              <a:rPr lang="fr-CA" b="1" dirty="0" smtClean="0"/>
              <a:t>justification for a course of action </a:t>
            </a:r>
            <a:r>
              <a:rPr lang="fr-CA" dirty="0" err="1" smtClean="0"/>
              <a:t>based</a:t>
            </a:r>
            <a:r>
              <a:rPr lang="fr-CA" dirty="0" smtClean="0"/>
              <a:t> on the </a:t>
            </a:r>
            <a:r>
              <a:rPr lang="fr-CA" dirty="0" err="1" smtClean="0"/>
              <a:t>benefits</a:t>
            </a:r>
            <a:r>
              <a:rPr lang="fr-CA" dirty="0" smtClean="0"/>
              <a:t> to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realized</a:t>
            </a:r>
            <a:r>
              <a:rPr lang="fr-CA" dirty="0" smtClean="0"/>
              <a:t> by </a:t>
            </a:r>
            <a:r>
              <a:rPr lang="fr-CA" dirty="0" err="1" smtClean="0"/>
              <a:t>using</a:t>
            </a:r>
            <a:r>
              <a:rPr lang="fr-CA" dirty="0" smtClean="0"/>
              <a:t> the </a:t>
            </a:r>
            <a:r>
              <a:rPr lang="fr-CA" dirty="0" err="1" smtClean="0"/>
              <a:t>proposed</a:t>
            </a:r>
            <a:r>
              <a:rPr lang="fr-CA" dirty="0" smtClean="0"/>
              <a:t> solution, as </a:t>
            </a:r>
            <a:r>
              <a:rPr lang="fr-CA" dirty="0" err="1" smtClean="0"/>
              <a:t>compared</a:t>
            </a:r>
            <a:r>
              <a:rPr lang="fr-CA" dirty="0" smtClean="0"/>
              <a:t> to the </a:t>
            </a:r>
            <a:r>
              <a:rPr lang="fr-CA" dirty="0" err="1" smtClean="0"/>
              <a:t>cost</a:t>
            </a:r>
            <a:r>
              <a:rPr lang="fr-CA" dirty="0" smtClean="0"/>
              <a:t>, effort, and </a:t>
            </a:r>
            <a:r>
              <a:rPr lang="fr-CA" dirty="0" err="1" smtClean="0"/>
              <a:t>other</a:t>
            </a:r>
            <a:r>
              <a:rPr lang="fr-CA" dirty="0" smtClean="0"/>
              <a:t> </a:t>
            </a:r>
            <a:r>
              <a:rPr lang="fr-CA" dirty="0" err="1" smtClean="0"/>
              <a:t>considerations</a:t>
            </a:r>
            <a:r>
              <a:rPr lang="fr-CA" dirty="0" smtClean="0"/>
              <a:t> to </a:t>
            </a:r>
            <a:r>
              <a:rPr lang="fr-CA" dirty="0" err="1" smtClean="0"/>
              <a:t>acquire</a:t>
            </a:r>
            <a:r>
              <a:rPr lang="fr-CA" dirty="0" smtClean="0"/>
              <a:t> and live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that</a:t>
            </a:r>
            <a:r>
              <a:rPr lang="fr-CA" dirty="0" smtClean="0"/>
              <a:t> solution.</a:t>
            </a:r>
          </a:p>
          <a:p>
            <a:pPr lvl="2"/>
            <a:r>
              <a:rPr lang="fr-CA" b="1" dirty="0" smtClean="0"/>
              <a:t>Limitations!</a:t>
            </a:r>
          </a:p>
          <a:p>
            <a:pPr lvl="3"/>
            <a:r>
              <a:rPr lang="fr-CA" dirty="0" err="1" smtClean="0">
                <a:solidFill>
                  <a:srgbClr val="FF0000"/>
                </a:solidFill>
              </a:rPr>
              <a:t>Contains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dirty="0" err="1" smtClean="0">
                <a:solidFill>
                  <a:srgbClr val="FF0000"/>
                </a:solidFill>
              </a:rPr>
              <a:t>assumptions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dirty="0" err="1" smtClean="0">
                <a:solidFill>
                  <a:srgbClr val="FF0000"/>
                </a:solidFill>
              </a:rPr>
              <a:t>regarding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b="1" dirty="0" err="1" smtClean="0">
                <a:solidFill>
                  <a:srgbClr val="FF0000"/>
                </a:solidFill>
              </a:rPr>
              <a:t>costs</a:t>
            </a:r>
            <a:r>
              <a:rPr lang="fr-CA" b="1" dirty="0" smtClean="0">
                <a:solidFill>
                  <a:srgbClr val="FF0000"/>
                </a:solidFill>
              </a:rPr>
              <a:t> and </a:t>
            </a:r>
            <a:r>
              <a:rPr lang="fr-CA" b="1" dirty="0" err="1" smtClean="0">
                <a:solidFill>
                  <a:srgbClr val="FF0000"/>
                </a:solidFill>
              </a:rPr>
              <a:t>benefits</a:t>
            </a:r>
            <a:r>
              <a:rPr lang="fr-CA" b="1" dirty="0" smtClean="0">
                <a:solidFill>
                  <a:srgbClr val="FF0000"/>
                </a:solidFill>
              </a:rPr>
              <a:t> </a:t>
            </a:r>
            <a:r>
              <a:rPr lang="fr-CA" dirty="0" err="1" smtClean="0">
                <a:solidFill>
                  <a:srgbClr val="FF0000"/>
                </a:solidFill>
              </a:rPr>
              <a:t>that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b="1" u="sng" dirty="0" err="1" smtClean="0">
                <a:solidFill>
                  <a:srgbClr val="FF0000"/>
                </a:solidFill>
              </a:rPr>
              <a:t>may</a:t>
            </a:r>
            <a:r>
              <a:rPr lang="fr-CA" b="1" u="sng" dirty="0" smtClean="0">
                <a:solidFill>
                  <a:srgbClr val="FF0000"/>
                </a:solidFill>
              </a:rPr>
              <a:t> </a:t>
            </a:r>
            <a:r>
              <a:rPr lang="fr-CA" b="1" u="sng" dirty="0" err="1" smtClean="0">
                <a:solidFill>
                  <a:srgbClr val="FF0000"/>
                </a:solidFill>
              </a:rPr>
              <a:t>prove</a:t>
            </a:r>
            <a:r>
              <a:rPr lang="fr-CA" b="1" u="sng" dirty="0" smtClean="0">
                <a:solidFill>
                  <a:srgbClr val="FF0000"/>
                </a:solidFill>
              </a:rPr>
              <a:t> </a:t>
            </a:r>
            <a:r>
              <a:rPr lang="fr-CA" b="1" u="sng" dirty="0" err="1" smtClean="0">
                <a:solidFill>
                  <a:srgbClr val="FF0000"/>
                </a:solidFill>
              </a:rPr>
              <a:t>invalid</a:t>
            </a:r>
            <a:r>
              <a:rPr lang="fr-CA" b="1" u="sng" dirty="0" smtClean="0">
                <a:solidFill>
                  <a:srgbClr val="FF0000"/>
                </a:solidFill>
              </a:rPr>
              <a:t> </a:t>
            </a:r>
            <a:r>
              <a:rPr lang="fr-CA" b="1" u="sng" dirty="0" err="1" smtClean="0">
                <a:solidFill>
                  <a:srgbClr val="FF0000"/>
                </a:solidFill>
              </a:rPr>
              <a:t>upon</a:t>
            </a:r>
            <a:r>
              <a:rPr lang="fr-CA" b="1" u="sng" dirty="0" smtClean="0">
                <a:solidFill>
                  <a:srgbClr val="FF0000"/>
                </a:solidFill>
              </a:rPr>
              <a:t> </a:t>
            </a:r>
            <a:r>
              <a:rPr lang="fr-CA" b="1" u="sng" dirty="0" err="1" smtClean="0">
                <a:solidFill>
                  <a:srgbClr val="FF0000"/>
                </a:solidFill>
              </a:rPr>
              <a:t>further</a:t>
            </a:r>
            <a:r>
              <a:rPr lang="fr-CA" b="1" u="sng" dirty="0" smtClean="0">
                <a:solidFill>
                  <a:srgbClr val="FF0000"/>
                </a:solidFill>
              </a:rPr>
              <a:t> investigation</a:t>
            </a:r>
          </a:p>
          <a:p>
            <a:pPr lvl="2"/>
            <a:r>
              <a:rPr lang="fr-CA" b="1" dirty="0" smtClean="0"/>
              <a:t>PMI est d’accord sur les limitation :</a:t>
            </a:r>
          </a:p>
          <a:p>
            <a:pPr lvl="3"/>
            <a:r>
              <a:rPr lang="fr-CA" dirty="0" smtClean="0"/>
              <a:t>Le PMI stipule aussi  ce qui suit concernant la précision d’un « Business Case »</a:t>
            </a:r>
          </a:p>
          <a:p>
            <a:pPr lvl="3"/>
            <a:r>
              <a:rPr lang="fr-CA" dirty="0" smtClean="0">
                <a:solidFill>
                  <a:srgbClr val="FF0000"/>
                </a:solidFill>
              </a:rPr>
              <a:t>It </a:t>
            </a:r>
            <a:r>
              <a:rPr lang="fr-CA" dirty="0" err="1" smtClean="0">
                <a:solidFill>
                  <a:srgbClr val="FF0000"/>
                </a:solidFill>
              </a:rPr>
              <a:t>may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dirty="0" err="1" smtClean="0">
                <a:solidFill>
                  <a:srgbClr val="FF0000"/>
                </a:solidFill>
              </a:rPr>
              <a:t>be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dirty="0" err="1" smtClean="0">
                <a:solidFill>
                  <a:srgbClr val="FF0000"/>
                </a:solidFill>
              </a:rPr>
              <a:t>necessary</a:t>
            </a:r>
            <a:r>
              <a:rPr lang="fr-CA" dirty="0" smtClean="0">
                <a:solidFill>
                  <a:srgbClr val="FF0000"/>
                </a:solidFill>
              </a:rPr>
              <a:t> to […] </a:t>
            </a:r>
            <a:r>
              <a:rPr lang="fr-CA" b="1" dirty="0" smtClean="0">
                <a:solidFill>
                  <a:srgbClr val="FF0000"/>
                </a:solidFill>
              </a:rPr>
              <a:t>update</a:t>
            </a:r>
            <a:r>
              <a:rPr lang="fr-CA" dirty="0" smtClean="0">
                <a:solidFill>
                  <a:srgbClr val="FF0000"/>
                </a:solidFill>
              </a:rPr>
              <a:t> a business case </a:t>
            </a:r>
            <a:r>
              <a:rPr lang="fr-CA" dirty="0" err="1" smtClean="0">
                <a:solidFill>
                  <a:srgbClr val="FF0000"/>
                </a:solidFill>
              </a:rPr>
              <a:t>based</a:t>
            </a:r>
            <a:r>
              <a:rPr lang="fr-CA" dirty="0" smtClean="0">
                <a:solidFill>
                  <a:srgbClr val="FF0000"/>
                </a:solidFill>
              </a:rPr>
              <a:t> on </a:t>
            </a:r>
            <a:r>
              <a:rPr lang="fr-CA" dirty="0" err="1" smtClean="0">
                <a:solidFill>
                  <a:srgbClr val="FF0000"/>
                </a:solidFill>
              </a:rPr>
              <a:t>what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dirty="0" err="1" smtClean="0">
                <a:solidFill>
                  <a:srgbClr val="FF0000"/>
                </a:solidFill>
              </a:rPr>
              <a:t>is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dirty="0" err="1" smtClean="0">
                <a:solidFill>
                  <a:srgbClr val="FF0000"/>
                </a:solidFill>
              </a:rPr>
              <a:t>discovered</a:t>
            </a:r>
            <a:r>
              <a:rPr lang="fr-CA" dirty="0" smtClean="0">
                <a:solidFill>
                  <a:srgbClr val="FF0000"/>
                </a:solidFill>
              </a:rPr>
              <a:t> as a [ …] </a:t>
            </a:r>
            <a:r>
              <a:rPr lang="fr-CA" b="1" dirty="0" err="1" smtClean="0">
                <a:solidFill>
                  <a:srgbClr val="FF0000"/>
                </a:solidFill>
              </a:rPr>
              <a:t>project</a:t>
            </a:r>
            <a:r>
              <a:rPr lang="fr-CA" b="1" dirty="0" smtClean="0">
                <a:solidFill>
                  <a:srgbClr val="FF0000"/>
                </a:solidFill>
              </a:rPr>
              <a:t> progresses over time.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8714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b="1" dirty="0" smtClean="0">
                <a:solidFill>
                  <a:srgbClr val="002060"/>
                </a:solidFill>
              </a:rPr>
              <a:t>Définitions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b="1" i="1" u="sng" dirty="0" smtClean="0">
                <a:solidFill>
                  <a:srgbClr val="002060"/>
                </a:solidFill>
              </a:rPr>
              <a:t>Source</a:t>
            </a:r>
            <a:r>
              <a:rPr lang="fr-CA" b="1" dirty="0" smtClean="0">
                <a:solidFill>
                  <a:srgbClr val="002060"/>
                </a:solidFill>
              </a:rPr>
              <a:t>:  PMI – Business </a:t>
            </a:r>
            <a:r>
              <a:rPr lang="fr-CA" b="1" dirty="0" err="1" smtClean="0">
                <a:solidFill>
                  <a:srgbClr val="002060"/>
                </a:solidFill>
              </a:rPr>
              <a:t>Analysis</a:t>
            </a:r>
            <a:r>
              <a:rPr lang="fr-CA" b="1" dirty="0" smtClean="0">
                <a:solidFill>
                  <a:srgbClr val="002060"/>
                </a:solidFill>
              </a:rPr>
              <a:t> for </a:t>
            </a:r>
            <a:r>
              <a:rPr lang="fr-CA" b="1" dirty="0" err="1" smtClean="0">
                <a:solidFill>
                  <a:srgbClr val="002060"/>
                </a:solidFill>
              </a:rPr>
              <a:t>Practitioners</a:t>
            </a:r>
            <a:r>
              <a:rPr lang="fr-CA" b="1" dirty="0" smtClean="0">
                <a:solidFill>
                  <a:srgbClr val="002060"/>
                </a:solidFill>
              </a:rPr>
              <a:t>, a practice guide – Glossaire</a:t>
            </a:r>
            <a:endParaRPr lang="fr-CA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A P</a:t>
            </a:r>
            <a:r>
              <a:rPr lang="en-CA" b="1" dirty="0" smtClean="0">
                <a:solidFill>
                  <a:srgbClr val="002060"/>
                </a:solidFill>
              </a:rPr>
              <a:t>roject Charter (</a:t>
            </a:r>
            <a:r>
              <a:rPr lang="en-CA" dirty="0" err="1" smtClean="0">
                <a:solidFill>
                  <a:srgbClr val="002060"/>
                </a:solidFill>
              </a:rPr>
              <a:t>Charte</a:t>
            </a:r>
            <a:r>
              <a:rPr lang="en-CA" dirty="0" smtClean="0">
                <a:solidFill>
                  <a:srgbClr val="002060"/>
                </a:solidFill>
              </a:rPr>
              <a:t> de </a:t>
            </a:r>
            <a:r>
              <a:rPr lang="en-CA" dirty="0" err="1" smtClean="0">
                <a:solidFill>
                  <a:srgbClr val="002060"/>
                </a:solidFill>
              </a:rPr>
              <a:t>projet</a:t>
            </a:r>
            <a:r>
              <a:rPr lang="en-CA" b="1" dirty="0" smtClean="0">
                <a:solidFill>
                  <a:srgbClr val="002060"/>
                </a:solidFill>
              </a:rPr>
              <a:t> - </a:t>
            </a:r>
            <a:r>
              <a:rPr lang="en-CA" b="1" dirty="0" err="1" smtClean="0">
                <a:solidFill>
                  <a:srgbClr val="002060"/>
                </a:solidFill>
              </a:rPr>
              <a:t>voir</a:t>
            </a:r>
            <a:r>
              <a:rPr lang="en-CA" b="1" dirty="0" smtClean="0">
                <a:solidFill>
                  <a:srgbClr val="002060"/>
                </a:solidFill>
              </a:rPr>
              <a:t> page 192)</a:t>
            </a:r>
          </a:p>
          <a:p>
            <a:pPr lvl="1"/>
            <a:r>
              <a:rPr lang="en-CA" dirty="0" smtClean="0"/>
              <a:t>Le “Business Case” </a:t>
            </a:r>
            <a:r>
              <a:rPr lang="en-CA" dirty="0" err="1" smtClean="0"/>
              <a:t>sert</a:t>
            </a:r>
            <a:r>
              <a:rPr lang="en-CA" dirty="0" smtClean="0"/>
              <a:t> </a:t>
            </a:r>
            <a:r>
              <a:rPr lang="en-CA" dirty="0" err="1" smtClean="0"/>
              <a:t>d’intran</a:t>
            </a:r>
            <a:r>
              <a:rPr lang="en-CA" dirty="0" smtClean="0"/>
              <a:t> à </a:t>
            </a:r>
            <a:r>
              <a:rPr lang="en-CA" dirty="0" err="1" smtClean="0"/>
              <a:t>l’elaboration</a:t>
            </a:r>
            <a:r>
              <a:rPr lang="en-CA" dirty="0" smtClean="0"/>
              <a:t> de la charge de </a:t>
            </a:r>
            <a:r>
              <a:rPr lang="en-CA" dirty="0" err="1" smtClean="0"/>
              <a:t>projet</a:t>
            </a:r>
            <a:endParaRPr lang="en-CA" dirty="0" smtClean="0"/>
          </a:p>
          <a:p>
            <a:pPr lvl="1"/>
            <a:r>
              <a:rPr lang="en-CA" dirty="0" smtClean="0"/>
              <a:t>A document issued by[…] a sponsor that formally authorizes the existence of a project and provides the </a:t>
            </a:r>
            <a:r>
              <a:rPr lang="en-CA" b="1" dirty="0" smtClean="0"/>
              <a:t>project manager with the authority to apply organizational resources to project activities</a:t>
            </a:r>
            <a:r>
              <a:rPr lang="en-CA" dirty="0"/>
              <a:t>.</a:t>
            </a:r>
            <a:r>
              <a:rPr lang="en-CA" dirty="0" smtClean="0"/>
              <a:t> </a:t>
            </a:r>
          </a:p>
          <a:p>
            <a:pPr lvl="2"/>
            <a:r>
              <a:rPr lang="en-CA" dirty="0" err="1" smtClean="0"/>
              <a:t>Notez</a:t>
            </a:r>
            <a:r>
              <a:rPr lang="en-CA" dirty="0" smtClean="0"/>
              <a:t> </a:t>
            </a:r>
            <a:r>
              <a:rPr lang="en-CA" dirty="0" err="1" smtClean="0"/>
              <a:t>bien</a:t>
            </a:r>
            <a:r>
              <a:rPr lang="en-CA" dirty="0" smtClean="0"/>
              <a:t>:  </a:t>
            </a:r>
          </a:p>
          <a:p>
            <a:pPr marL="1371600" lvl="3" indent="0">
              <a:buNone/>
            </a:pPr>
            <a:r>
              <a:rPr lang="en-CA" dirty="0" err="1" smtClean="0"/>
              <a:t>C’est</a:t>
            </a:r>
            <a:r>
              <a:rPr lang="en-CA" dirty="0" smtClean="0"/>
              <a:t> à </a:t>
            </a:r>
            <a:r>
              <a:rPr lang="en-CA" dirty="0" err="1" smtClean="0"/>
              <a:t>ce</a:t>
            </a:r>
            <a:r>
              <a:rPr lang="en-CA" dirty="0" smtClean="0"/>
              <a:t> stage </a:t>
            </a:r>
            <a:r>
              <a:rPr lang="en-CA" dirty="0" err="1" smtClean="0"/>
              <a:t>qu’on</a:t>
            </a:r>
            <a:r>
              <a:rPr lang="en-CA" dirty="0" smtClean="0"/>
              <a:t> </a:t>
            </a:r>
            <a:r>
              <a:rPr lang="en-CA" dirty="0" err="1" smtClean="0"/>
              <a:t>donne</a:t>
            </a:r>
            <a:r>
              <a:rPr lang="en-CA" dirty="0" smtClean="0"/>
              <a:t> </a:t>
            </a:r>
            <a:r>
              <a:rPr lang="en-CA" dirty="0" err="1" smtClean="0"/>
              <a:t>l’authorisation</a:t>
            </a:r>
            <a:r>
              <a:rPr lang="en-CA" dirty="0" smtClean="0"/>
              <a:t> </a:t>
            </a:r>
            <a:r>
              <a:rPr lang="en-CA" dirty="0" err="1" smtClean="0"/>
              <a:t>d’engader</a:t>
            </a:r>
            <a:r>
              <a:rPr lang="en-CA" dirty="0" smtClean="0"/>
              <a:t> des </a:t>
            </a:r>
            <a:r>
              <a:rPr lang="en-CA" dirty="0" err="1" smtClean="0"/>
              <a:t>dépenses</a:t>
            </a:r>
            <a:r>
              <a:rPr lang="en-CA" dirty="0" smtClean="0"/>
              <a:t> pour le </a:t>
            </a:r>
            <a:r>
              <a:rPr lang="en-CA" dirty="0" err="1" smtClean="0"/>
              <a:t>projet</a:t>
            </a:r>
            <a:r>
              <a:rPr lang="en-CA" dirty="0" smtClean="0"/>
              <a:t>. </a:t>
            </a:r>
            <a:endParaRPr lang="en-CA" i="1" dirty="0" smtClean="0">
              <a:solidFill>
                <a:srgbClr val="002060"/>
              </a:solidFill>
            </a:endParaRPr>
          </a:p>
          <a:p>
            <a:r>
              <a:rPr lang="en-CA" b="1" dirty="0" smtClean="0">
                <a:solidFill>
                  <a:srgbClr val="002060"/>
                </a:solidFill>
              </a:rPr>
              <a:t>Project Manager (</a:t>
            </a:r>
            <a:r>
              <a:rPr lang="en-CA" b="1" dirty="0" err="1" smtClean="0">
                <a:solidFill>
                  <a:srgbClr val="002060"/>
                </a:solidFill>
              </a:rPr>
              <a:t>voir</a:t>
            </a:r>
            <a:r>
              <a:rPr lang="en-CA" b="1" dirty="0" smtClean="0">
                <a:solidFill>
                  <a:srgbClr val="002060"/>
                </a:solidFill>
              </a:rPr>
              <a:t> page 192)</a:t>
            </a:r>
          </a:p>
          <a:p>
            <a:pPr lvl="1"/>
            <a:r>
              <a:rPr lang="en-CA" dirty="0" smtClean="0"/>
              <a:t>Person assigned […] to lead the team that is responsible for achieving the project objectives.</a:t>
            </a:r>
            <a:endParaRPr lang="en-CA" b="1" dirty="0" smtClean="0">
              <a:solidFill>
                <a:srgbClr val="002060"/>
              </a:solidFill>
            </a:endParaRPr>
          </a:p>
          <a:p>
            <a:r>
              <a:rPr lang="en-CA" b="1" dirty="0" smtClean="0">
                <a:solidFill>
                  <a:srgbClr val="002060"/>
                </a:solidFill>
              </a:rPr>
              <a:t>A Project </a:t>
            </a:r>
            <a:r>
              <a:rPr lang="en-CA" b="1" dirty="0">
                <a:solidFill>
                  <a:srgbClr val="002060"/>
                </a:solidFill>
              </a:rPr>
              <a:t>M</a:t>
            </a:r>
            <a:r>
              <a:rPr lang="en-CA" b="1" dirty="0" smtClean="0">
                <a:solidFill>
                  <a:srgbClr val="002060"/>
                </a:solidFill>
              </a:rPr>
              <a:t>anagement </a:t>
            </a:r>
            <a:r>
              <a:rPr lang="en-CA" b="1" dirty="0">
                <a:solidFill>
                  <a:srgbClr val="002060"/>
                </a:solidFill>
              </a:rPr>
              <a:t>P</a:t>
            </a:r>
            <a:r>
              <a:rPr lang="en-CA" b="1" dirty="0" smtClean="0">
                <a:solidFill>
                  <a:srgbClr val="002060"/>
                </a:solidFill>
              </a:rPr>
              <a:t>lan (</a:t>
            </a:r>
            <a:r>
              <a:rPr lang="en-CA" dirty="0" smtClean="0">
                <a:solidFill>
                  <a:srgbClr val="002060"/>
                </a:solidFill>
              </a:rPr>
              <a:t>Manuel </a:t>
            </a:r>
            <a:r>
              <a:rPr lang="en-CA" dirty="0" err="1" smtClean="0">
                <a:solidFill>
                  <a:srgbClr val="002060"/>
                </a:solidFill>
              </a:rPr>
              <a:t>d’organisation</a:t>
            </a:r>
            <a:r>
              <a:rPr lang="en-CA" dirty="0" smtClean="0">
                <a:solidFill>
                  <a:srgbClr val="002060"/>
                </a:solidFill>
              </a:rPr>
              <a:t> de </a:t>
            </a:r>
            <a:r>
              <a:rPr lang="en-CA" dirty="0" err="1" smtClean="0">
                <a:solidFill>
                  <a:srgbClr val="002060"/>
                </a:solidFill>
              </a:rPr>
              <a:t>projet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CA" b="1" dirty="0" smtClean="0">
                <a:solidFill>
                  <a:srgbClr val="002060"/>
                </a:solidFill>
              </a:rPr>
              <a:t>– </a:t>
            </a:r>
            <a:r>
              <a:rPr lang="en-CA" b="1" dirty="0" err="1" smtClean="0">
                <a:solidFill>
                  <a:srgbClr val="002060"/>
                </a:solidFill>
              </a:rPr>
              <a:t>voir</a:t>
            </a:r>
            <a:r>
              <a:rPr lang="en-CA" b="1" dirty="0" smtClean="0">
                <a:solidFill>
                  <a:srgbClr val="002060"/>
                </a:solidFill>
              </a:rPr>
              <a:t> page 192)</a:t>
            </a:r>
          </a:p>
          <a:p>
            <a:pPr lvl="1"/>
            <a:r>
              <a:rPr lang="en-CA" dirty="0" smtClean="0"/>
              <a:t>Le “Business Case” et la </a:t>
            </a:r>
            <a:r>
              <a:rPr lang="en-CA" dirty="0" err="1" smtClean="0"/>
              <a:t>charte</a:t>
            </a:r>
            <a:r>
              <a:rPr lang="en-CA" dirty="0" smtClean="0"/>
              <a:t> de </a:t>
            </a:r>
            <a:r>
              <a:rPr lang="en-CA" dirty="0" err="1" smtClean="0"/>
              <a:t>projet</a:t>
            </a:r>
            <a:r>
              <a:rPr lang="en-CA" dirty="0" smtClean="0"/>
              <a:t> </a:t>
            </a:r>
            <a:r>
              <a:rPr lang="en-CA" dirty="0" err="1" smtClean="0"/>
              <a:t>servent</a:t>
            </a:r>
            <a:r>
              <a:rPr lang="en-CA" dirty="0" smtClean="0"/>
              <a:t> </a:t>
            </a:r>
            <a:r>
              <a:rPr lang="en-CA" dirty="0" err="1" smtClean="0"/>
              <a:t>d’intran</a:t>
            </a:r>
            <a:r>
              <a:rPr lang="en-CA" dirty="0" smtClean="0"/>
              <a:t> à </a:t>
            </a:r>
            <a:r>
              <a:rPr lang="en-CA" dirty="0" err="1" smtClean="0"/>
              <a:t>l’elaboration</a:t>
            </a:r>
            <a:r>
              <a:rPr lang="en-CA" dirty="0" smtClean="0"/>
              <a:t> du </a:t>
            </a:r>
            <a:r>
              <a:rPr lang="en-CA" dirty="0" err="1" smtClean="0"/>
              <a:t>manuel</a:t>
            </a:r>
            <a:r>
              <a:rPr lang="en-CA" dirty="0" smtClean="0"/>
              <a:t> </a:t>
            </a:r>
            <a:r>
              <a:rPr lang="en-CA" dirty="0" err="1" smtClean="0"/>
              <a:t>d’organisation</a:t>
            </a:r>
            <a:r>
              <a:rPr lang="en-CA" dirty="0" smtClean="0"/>
              <a:t> de </a:t>
            </a:r>
            <a:r>
              <a:rPr lang="en-CA" dirty="0" err="1" smtClean="0"/>
              <a:t>projet</a:t>
            </a:r>
            <a:r>
              <a:rPr lang="en-CA" dirty="0" smtClean="0"/>
              <a:t> (MOP)</a:t>
            </a:r>
          </a:p>
          <a:p>
            <a:pPr lvl="1"/>
            <a:r>
              <a:rPr lang="en-CA" dirty="0" smtClean="0"/>
              <a:t>Document that describes </a:t>
            </a:r>
            <a:r>
              <a:rPr lang="en-CA" b="1" dirty="0" smtClean="0"/>
              <a:t>how</a:t>
            </a:r>
            <a:r>
              <a:rPr lang="en-CA" dirty="0" smtClean="0"/>
              <a:t> the project will be </a:t>
            </a:r>
            <a:r>
              <a:rPr lang="en-CA" b="1" dirty="0" smtClean="0"/>
              <a:t>executed, monitored, and controlled.</a:t>
            </a:r>
          </a:p>
        </p:txBody>
      </p:sp>
    </p:spTree>
    <p:extLst>
      <p:ext uri="{BB962C8B-B14F-4D97-AF65-F5344CB8AC3E}">
        <p14:creationId xmlns:p14="http://schemas.microsoft.com/office/powerpoint/2010/main" val="59349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b="1" dirty="0" smtClean="0">
                <a:solidFill>
                  <a:srgbClr val="002060"/>
                </a:solidFill>
              </a:rPr>
              <a:t>Définitions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b="1" i="1" u="sng" dirty="0" smtClean="0">
                <a:solidFill>
                  <a:srgbClr val="002060"/>
                </a:solidFill>
              </a:rPr>
              <a:t>Source</a:t>
            </a:r>
            <a:r>
              <a:rPr lang="fr-CA" b="1" dirty="0" smtClean="0">
                <a:solidFill>
                  <a:srgbClr val="002060"/>
                </a:solidFill>
              </a:rPr>
              <a:t>:  PMI – Business </a:t>
            </a:r>
            <a:r>
              <a:rPr lang="fr-CA" b="1" dirty="0" err="1" smtClean="0">
                <a:solidFill>
                  <a:srgbClr val="002060"/>
                </a:solidFill>
              </a:rPr>
              <a:t>Analysis</a:t>
            </a:r>
            <a:r>
              <a:rPr lang="fr-CA" b="1" dirty="0" smtClean="0">
                <a:solidFill>
                  <a:srgbClr val="002060"/>
                </a:solidFill>
              </a:rPr>
              <a:t> for </a:t>
            </a:r>
            <a:r>
              <a:rPr lang="fr-CA" b="1" dirty="0" err="1" smtClean="0">
                <a:solidFill>
                  <a:srgbClr val="002060"/>
                </a:solidFill>
              </a:rPr>
              <a:t>Practitioners</a:t>
            </a:r>
            <a:r>
              <a:rPr lang="fr-CA" b="1" dirty="0" smtClean="0">
                <a:solidFill>
                  <a:srgbClr val="002060"/>
                </a:solidFill>
              </a:rPr>
              <a:t>, a practice guide – Glossaire</a:t>
            </a:r>
            <a:endParaRPr lang="fr-CA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 smtClean="0">
                <a:solidFill>
                  <a:srgbClr val="002060"/>
                </a:solidFill>
              </a:rPr>
              <a:t>Business Analysis (</a:t>
            </a:r>
            <a:r>
              <a:rPr lang="en-CA" b="1" dirty="0" err="1" smtClean="0">
                <a:solidFill>
                  <a:srgbClr val="002060"/>
                </a:solidFill>
              </a:rPr>
              <a:t>voir</a:t>
            </a:r>
            <a:r>
              <a:rPr lang="en-CA" b="1" dirty="0" smtClean="0">
                <a:solidFill>
                  <a:srgbClr val="002060"/>
                </a:solidFill>
              </a:rPr>
              <a:t> page 184)</a:t>
            </a:r>
          </a:p>
          <a:p>
            <a:pPr lvl="1"/>
            <a:r>
              <a:rPr lang="en-CA" dirty="0" smtClean="0"/>
              <a:t>Set of activities performed to identify business needs ; recommend relevant solutions; and elicit, document and </a:t>
            </a:r>
            <a:r>
              <a:rPr lang="en-CA" b="1" dirty="0" smtClean="0"/>
              <a:t>manage</a:t>
            </a:r>
            <a:r>
              <a:rPr lang="en-CA" dirty="0" smtClean="0"/>
              <a:t> </a:t>
            </a:r>
            <a:r>
              <a:rPr lang="en-CA" b="1" dirty="0" smtClean="0"/>
              <a:t>requirements</a:t>
            </a:r>
            <a:r>
              <a:rPr lang="en-CA" dirty="0" smtClean="0"/>
              <a:t>.</a:t>
            </a:r>
            <a:endParaRPr lang="en-CA" i="1" dirty="0" smtClean="0">
              <a:solidFill>
                <a:srgbClr val="002060"/>
              </a:solidFill>
            </a:endParaRPr>
          </a:p>
          <a:p>
            <a:r>
              <a:rPr lang="en-CA" b="1" dirty="0" smtClean="0">
                <a:solidFill>
                  <a:srgbClr val="002060"/>
                </a:solidFill>
              </a:rPr>
              <a:t>A Business Analysis </a:t>
            </a:r>
            <a:r>
              <a:rPr lang="en-CA" b="1" dirty="0">
                <a:solidFill>
                  <a:srgbClr val="002060"/>
                </a:solidFill>
              </a:rPr>
              <a:t>P</a:t>
            </a:r>
            <a:r>
              <a:rPr lang="en-CA" b="1" dirty="0" smtClean="0">
                <a:solidFill>
                  <a:srgbClr val="002060"/>
                </a:solidFill>
              </a:rPr>
              <a:t>lan (</a:t>
            </a:r>
            <a:r>
              <a:rPr lang="en-CA" b="1" dirty="0" err="1" smtClean="0">
                <a:solidFill>
                  <a:srgbClr val="002060"/>
                </a:solidFill>
              </a:rPr>
              <a:t>voir</a:t>
            </a:r>
            <a:r>
              <a:rPr lang="en-CA" b="1" dirty="0" smtClean="0">
                <a:solidFill>
                  <a:srgbClr val="002060"/>
                </a:solidFill>
              </a:rPr>
              <a:t> page 184)</a:t>
            </a:r>
          </a:p>
          <a:p>
            <a:pPr lvl="1"/>
            <a:r>
              <a:rPr lang="en-CA" dirty="0" smtClean="0"/>
              <a:t>A </a:t>
            </a:r>
            <a:r>
              <a:rPr lang="en-CA" b="1" dirty="0" smtClean="0"/>
              <a:t>sub-plan</a:t>
            </a:r>
            <a:r>
              <a:rPr lang="en-CA" dirty="0" smtClean="0"/>
              <a:t> of the </a:t>
            </a:r>
            <a:r>
              <a:rPr lang="en-CA" b="1" dirty="0" smtClean="0"/>
              <a:t>project management plan (MOP)</a:t>
            </a:r>
            <a:r>
              <a:rPr lang="en-CA" dirty="0" smtClean="0"/>
              <a:t> that defines the business analysis approach, including the </a:t>
            </a:r>
            <a:r>
              <a:rPr lang="en-CA" b="1" dirty="0" smtClean="0"/>
              <a:t>tasks</a:t>
            </a:r>
            <a:r>
              <a:rPr lang="en-CA" dirty="0" smtClean="0"/>
              <a:t> that will be performed, the </a:t>
            </a:r>
            <a:r>
              <a:rPr lang="en-CA" b="1" dirty="0" smtClean="0"/>
              <a:t>deliverables</a:t>
            </a:r>
            <a:r>
              <a:rPr lang="en-CA" dirty="0" smtClean="0"/>
              <a:t> that will be produced, the roles required to carry out the process, and process decisions regarding how </a:t>
            </a:r>
            <a:r>
              <a:rPr lang="en-CA" b="1" dirty="0" smtClean="0"/>
              <a:t>requirement-related decisions </a:t>
            </a:r>
            <a:r>
              <a:rPr lang="en-CA" dirty="0" smtClean="0"/>
              <a:t>will be made; how </a:t>
            </a:r>
            <a:r>
              <a:rPr lang="en-CA" b="1" dirty="0" smtClean="0"/>
              <a:t>requirement </a:t>
            </a:r>
            <a:r>
              <a:rPr lang="en-CA" dirty="0" smtClean="0"/>
              <a:t>priorities will be set; how changes to </a:t>
            </a:r>
            <a:r>
              <a:rPr lang="en-CA" b="1" dirty="0" smtClean="0"/>
              <a:t>requirement</a:t>
            </a:r>
            <a:r>
              <a:rPr lang="en-CA" dirty="0" smtClean="0"/>
              <a:t>s will be proposed, approved, and managed; how </a:t>
            </a:r>
            <a:r>
              <a:rPr lang="en-CA" b="1" dirty="0" smtClean="0"/>
              <a:t>requirements </a:t>
            </a:r>
            <a:r>
              <a:rPr lang="en-CA" dirty="0" smtClean="0"/>
              <a:t>will be validated, verified, monitored, and traced; and how business analysis communication will be performed</a:t>
            </a:r>
            <a:r>
              <a:rPr lang="en-CA" b="1" dirty="0" smtClean="0"/>
              <a:t>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464989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498</Words>
  <Application>Microsoft Office PowerPoint</Application>
  <PresentationFormat>Grand écran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Quelques définitions additionnelles …</vt:lpstr>
      <vt:lpstr>Définitions Source:  BABok V3 – Glossaire</vt:lpstr>
      <vt:lpstr>Définitions Source:  BABok V3 – Glossaire</vt:lpstr>
      <vt:lpstr>Définitions Source:  PMI – Business Analysis for Practitioners, a practice guide – Glossaire</vt:lpstr>
      <vt:lpstr>Définitions Source:  PMI – Business Analysis for Practitioners, a practice guide – Glossaire</vt:lpstr>
    </vt:vector>
  </TitlesOfParts>
  <Company>HEC Montreal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linda pepin</dc:creator>
  <cp:lastModifiedBy>linda pepin</cp:lastModifiedBy>
  <cp:revision>14</cp:revision>
  <dcterms:created xsi:type="dcterms:W3CDTF">2017-09-07T17:49:24Z</dcterms:created>
  <dcterms:modified xsi:type="dcterms:W3CDTF">2017-09-07T20:48:25Z</dcterms:modified>
</cp:coreProperties>
</file>