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0.xml" ContentType="application/vnd.openxmlformats-officedocument.presentationml.tags+xml"/>
  <Override PartName="/ppt/notesSlides/notesSlide3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4.xml" ContentType="application/vnd.openxmlformats-officedocument.presentationml.notesSlide+xml"/>
  <Override PartName="/ppt/tags/tag93.xml" ContentType="application/vnd.openxmlformats-officedocument.presentationml.tags+xml"/>
  <Override PartName="/ppt/notesSlides/notesSlide3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36.xml" ContentType="application/vnd.openxmlformats-officedocument.presentationml.notesSlide+xml"/>
  <Override PartName="/ppt/tags/tag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45"/>
  </p:notesMasterIdLst>
  <p:sldIdLst>
    <p:sldId id="314" r:id="rId3"/>
    <p:sldId id="467" r:id="rId4"/>
    <p:sldId id="316" r:id="rId5"/>
    <p:sldId id="468" r:id="rId6"/>
    <p:sldId id="470" r:id="rId7"/>
    <p:sldId id="473" r:id="rId8"/>
    <p:sldId id="448" r:id="rId9"/>
    <p:sldId id="447" r:id="rId10"/>
    <p:sldId id="451" r:id="rId11"/>
    <p:sldId id="471" r:id="rId12"/>
    <p:sldId id="399" r:id="rId13"/>
    <p:sldId id="400" r:id="rId14"/>
    <p:sldId id="403" r:id="rId15"/>
    <p:sldId id="404" r:id="rId16"/>
    <p:sldId id="405" r:id="rId17"/>
    <p:sldId id="406" r:id="rId18"/>
    <p:sldId id="472" r:id="rId19"/>
    <p:sldId id="407" r:id="rId20"/>
    <p:sldId id="408" r:id="rId21"/>
    <p:sldId id="409" r:id="rId22"/>
    <p:sldId id="410" r:id="rId23"/>
    <p:sldId id="452" r:id="rId24"/>
    <p:sldId id="453" r:id="rId25"/>
    <p:sldId id="411" r:id="rId26"/>
    <p:sldId id="412" r:id="rId27"/>
    <p:sldId id="413" r:id="rId28"/>
    <p:sldId id="414" r:id="rId29"/>
    <p:sldId id="415" r:id="rId30"/>
    <p:sldId id="416" r:id="rId31"/>
    <p:sldId id="455" r:id="rId32"/>
    <p:sldId id="457" r:id="rId33"/>
    <p:sldId id="456" r:id="rId34"/>
    <p:sldId id="418" r:id="rId35"/>
    <p:sldId id="458" r:id="rId36"/>
    <p:sldId id="439" r:id="rId37"/>
    <p:sldId id="421" r:id="rId38"/>
    <p:sldId id="422" r:id="rId39"/>
    <p:sldId id="424" r:id="rId40"/>
    <p:sldId id="425" r:id="rId41"/>
    <p:sldId id="464" r:id="rId42"/>
    <p:sldId id="465" r:id="rId43"/>
    <p:sldId id="466" r:id="rId4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pepin" initials="lp" lastIdx="1" clrIdx="0">
    <p:extLst>
      <p:ext uri="{19B8F6BF-5375-455C-9EA6-DF929625EA0E}">
        <p15:presenceInfo xmlns:p15="http://schemas.microsoft.com/office/powerpoint/2012/main" userId="S-1-5-21-2294777299-304657312-1235955825-8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6" autoAdjust="0"/>
    <p:restoredTop sz="93366" autoAdjust="0"/>
  </p:normalViewPr>
  <p:slideViewPr>
    <p:cSldViewPr>
      <p:cViewPr varScale="1">
        <p:scale>
          <a:sx n="82" d="100"/>
          <a:sy n="82" d="100"/>
        </p:scale>
        <p:origin x="127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3T09:27:11.136" idx="1">
    <p:pos x="10" y="10"/>
    <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emf"/><Relationship Id="rId11" Type="http://schemas.openxmlformats.org/officeDocument/2006/relationships/image" Target="../media/image16.w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52A34-0B83-4288-8517-7AFD920F51D0}" type="datetimeFigureOut">
              <a:rPr lang="fr-CA" smtClean="0"/>
              <a:t>2018-01-23</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D1C64F-8A39-4DEB-BC7E-40162C648968}" type="slidenum">
              <a:rPr lang="fr-CA" smtClean="0"/>
              <a:t>‹N°›</a:t>
            </a:fld>
            <a:endParaRPr lang="fr-CA"/>
          </a:p>
        </p:txBody>
      </p:sp>
    </p:spTree>
    <p:extLst>
      <p:ext uri="{BB962C8B-B14F-4D97-AF65-F5344CB8AC3E}">
        <p14:creationId xmlns:p14="http://schemas.microsoft.com/office/powerpoint/2010/main" val="253646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pied de page 4"/>
          <p:cNvSpPr>
            <a:spLocks noGrp="1"/>
          </p:cNvSpPr>
          <p:nvPr>
            <p:ph type="ftr" sz="quarter" idx="11"/>
          </p:nvPr>
        </p:nvSpPr>
        <p:spPr/>
        <p:txBody>
          <a:bodyPr/>
          <a:lstStyle/>
          <a:p>
            <a:endParaRPr lang="fr-FR" dirty="0">
              <a:solidFill>
                <a:prstClr val="black"/>
              </a:solidFill>
            </a:endParaRPr>
          </a:p>
        </p:txBody>
      </p:sp>
    </p:spTree>
    <p:extLst>
      <p:ext uri="{BB962C8B-B14F-4D97-AF65-F5344CB8AC3E}">
        <p14:creationId xmlns:p14="http://schemas.microsoft.com/office/powerpoint/2010/main" val="133767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fr-CA" baseline="0" dirty="0" smtClean="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13</a:t>
            </a:fld>
            <a:endParaRPr lang="fr-CA"/>
          </a:p>
        </p:txBody>
      </p:sp>
    </p:spTree>
    <p:extLst>
      <p:ext uri="{BB962C8B-B14F-4D97-AF65-F5344CB8AC3E}">
        <p14:creationId xmlns:p14="http://schemas.microsoft.com/office/powerpoint/2010/main" val="43871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14</a:t>
            </a:fld>
            <a:endParaRPr lang="fr-CA"/>
          </a:p>
        </p:txBody>
      </p:sp>
    </p:spTree>
    <p:extLst>
      <p:ext uri="{BB962C8B-B14F-4D97-AF65-F5344CB8AC3E}">
        <p14:creationId xmlns:p14="http://schemas.microsoft.com/office/powerpoint/2010/main" val="3557348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15</a:t>
            </a:fld>
            <a:endParaRPr lang="fr-CA"/>
          </a:p>
        </p:txBody>
      </p:sp>
    </p:spTree>
    <p:extLst>
      <p:ext uri="{BB962C8B-B14F-4D97-AF65-F5344CB8AC3E}">
        <p14:creationId xmlns:p14="http://schemas.microsoft.com/office/powerpoint/2010/main" val="415210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16</a:t>
            </a:fld>
            <a:endParaRPr lang="fr-CA" dirty="0"/>
          </a:p>
        </p:txBody>
      </p:sp>
    </p:spTree>
    <p:extLst>
      <p:ext uri="{BB962C8B-B14F-4D97-AF65-F5344CB8AC3E}">
        <p14:creationId xmlns:p14="http://schemas.microsoft.com/office/powerpoint/2010/main" val="3328302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pied de page 4"/>
          <p:cNvSpPr>
            <a:spLocks noGrp="1"/>
          </p:cNvSpPr>
          <p:nvPr>
            <p:ph type="ftr" sz="quarter" idx="11"/>
          </p:nvPr>
        </p:nvSpPr>
        <p:spPr/>
        <p:txBody>
          <a:bodyPr/>
          <a:lstStyle/>
          <a:p>
            <a:endParaRPr lang="fr-FR" dirty="0">
              <a:solidFill>
                <a:prstClr val="black"/>
              </a:solidFill>
            </a:endParaRPr>
          </a:p>
        </p:txBody>
      </p:sp>
    </p:spTree>
    <p:extLst>
      <p:ext uri="{BB962C8B-B14F-4D97-AF65-F5344CB8AC3E}">
        <p14:creationId xmlns:p14="http://schemas.microsoft.com/office/powerpoint/2010/main" val="1659414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Placeholder 1026"/>
          <p:cNvSpPr>
            <a:spLocks noGrp="1" noRot="1" noChangeAspect="1" noChangeArrowheads="1" noTextEdit="1"/>
          </p:cNvSpPr>
          <p:nvPr>
            <p:ph type="sldImg"/>
          </p:nvPr>
        </p:nvSpPr>
        <p:spPr>
          <a:solidFill>
            <a:srgbClr val="FFFFFF"/>
          </a:solidFill>
          <a:ln/>
        </p:spPr>
      </p:sp>
      <p:sp>
        <p:nvSpPr>
          <p:cNvPr id="115715" name="Rectangle 1027"/>
          <p:cNvSpPr>
            <a:spLocks noGrp="1" noChangeArrowheads="1"/>
          </p:cNvSpPr>
          <p:nvPr>
            <p:ph type="body" idx="1"/>
          </p:nvPr>
        </p:nvSpPr>
        <p:spPr>
          <a:noFill/>
          <a:ln>
            <a:solidFill>
              <a:srgbClr val="000000"/>
            </a:solidFill>
          </a:ln>
        </p:spPr>
        <p:txBody>
          <a:bodyPr/>
          <a:lstStyle/>
          <a:p>
            <a:pPr marL="171450" indent="-171450">
              <a:buFont typeface="Arial" panose="020B0604020202020204" pitchFamily="34" charset="0"/>
              <a:buChar char="•"/>
            </a:pPr>
            <a:endParaRPr lang="fr-CA" dirty="0" smtClean="0">
              <a:latin typeface="Arial" pitchFamily="34" charset="0"/>
              <a:ea typeface="ヒラギノ角ゴ Pro W3" pitchFamily="84" charset="-128"/>
            </a:endParaRPr>
          </a:p>
        </p:txBody>
      </p:sp>
    </p:spTree>
    <p:extLst>
      <p:ext uri="{BB962C8B-B14F-4D97-AF65-F5344CB8AC3E}">
        <p14:creationId xmlns:p14="http://schemas.microsoft.com/office/powerpoint/2010/main" val="3456116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19</a:t>
            </a:fld>
            <a:endParaRPr lang="fr-CA"/>
          </a:p>
        </p:txBody>
      </p:sp>
    </p:spTree>
    <p:extLst>
      <p:ext uri="{BB962C8B-B14F-4D97-AF65-F5344CB8AC3E}">
        <p14:creationId xmlns:p14="http://schemas.microsoft.com/office/powerpoint/2010/main" val="21630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20</a:t>
            </a:fld>
            <a:endParaRPr lang="fr-CA"/>
          </a:p>
        </p:txBody>
      </p:sp>
    </p:spTree>
    <p:extLst>
      <p:ext uri="{BB962C8B-B14F-4D97-AF65-F5344CB8AC3E}">
        <p14:creationId xmlns:p14="http://schemas.microsoft.com/office/powerpoint/2010/main" val="240344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8650" lvl="1" indent="-171450" defTabSz="909135">
              <a:buFontTx/>
              <a:buChar char="-"/>
              <a:defRPr/>
            </a:pPr>
            <a:endParaRPr lang="fr-CA" dirty="0" smtClean="0"/>
          </a:p>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21</a:t>
            </a:fld>
            <a:endParaRPr lang="fr-CA"/>
          </a:p>
        </p:txBody>
      </p:sp>
    </p:spTree>
    <p:extLst>
      <p:ext uri="{BB962C8B-B14F-4D97-AF65-F5344CB8AC3E}">
        <p14:creationId xmlns:p14="http://schemas.microsoft.com/office/powerpoint/2010/main" val="3692362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22</a:t>
            </a:fld>
            <a:endParaRPr lang="fr-CA"/>
          </a:p>
        </p:txBody>
      </p:sp>
    </p:spTree>
    <p:extLst>
      <p:ext uri="{BB962C8B-B14F-4D97-AF65-F5344CB8AC3E}">
        <p14:creationId xmlns:p14="http://schemas.microsoft.com/office/powerpoint/2010/main" val="148644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pied de page 4"/>
          <p:cNvSpPr>
            <a:spLocks noGrp="1"/>
          </p:cNvSpPr>
          <p:nvPr>
            <p:ph type="ftr" sz="quarter" idx="11"/>
          </p:nvPr>
        </p:nvSpPr>
        <p:spPr/>
        <p:txBody>
          <a:bodyPr/>
          <a:lstStyle/>
          <a:p>
            <a:endParaRPr lang="fr-FR" dirty="0">
              <a:solidFill>
                <a:prstClr val="black"/>
              </a:solidFill>
            </a:endParaRPr>
          </a:p>
        </p:txBody>
      </p:sp>
    </p:spTree>
    <p:extLst>
      <p:ext uri="{BB962C8B-B14F-4D97-AF65-F5344CB8AC3E}">
        <p14:creationId xmlns:p14="http://schemas.microsoft.com/office/powerpoint/2010/main" val="4285787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23</a:t>
            </a:fld>
            <a:endParaRPr lang="fr-CA"/>
          </a:p>
        </p:txBody>
      </p:sp>
    </p:spTree>
    <p:extLst>
      <p:ext uri="{BB962C8B-B14F-4D97-AF65-F5344CB8AC3E}">
        <p14:creationId xmlns:p14="http://schemas.microsoft.com/office/powerpoint/2010/main" val="174536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24</a:t>
            </a:fld>
            <a:endParaRPr lang="fr-CA"/>
          </a:p>
        </p:txBody>
      </p:sp>
    </p:spTree>
    <p:extLst>
      <p:ext uri="{BB962C8B-B14F-4D97-AF65-F5344CB8AC3E}">
        <p14:creationId xmlns:p14="http://schemas.microsoft.com/office/powerpoint/2010/main" val="1943073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25</a:t>
            </a:fld>
            <a:endParaRPr lang="fr-CA"/>
          </a:p>
        </p:txBody>
      </p:sp>
    </p:spTree>
    <p:extLst>
      <p:ext uri="{BB962C8B-B14F-4D97-AF65-F5344CB8AC3E}">
        <p14:creationId xmlns:p14="http://schemas.microsoft.com/office/powerpoint/2010/main" val="252403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26</a:t>
            </a:fld>
            <a:endParaRPr lang="fr-CA"/>
          </a:p>
        </p:txBody>
      </p:sp>
    </p:spTree>
    <p:extLst>
      <p:ext uri="{BB962C8B-B14F-4D97-AF65-F5344CB8AC3E}">
        <p14:creationId xmlns:p14="http://schemas.microsoft.com/office/powerpoint/2010/main" val="4112746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endParaRPr lang="fr-CA" b="0"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27</a:t>
            </a:fld>
            <a:endParaRPr lang="fr-CA"/>
          </a:p>
        </p:txBody>
      </p:sp>
    </p:spTree>
    <p:extLst>
      <p:ext uri="{BB962C8B-B14F-4D97-AF65-F5344CB8AC3E}">
        <p14:creationId xmlns:p14="http://schemas.microsoft.com/office/powerpoint/2010/main" val="871443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baseline="0" dirty="0" smtClean="0"/>
          </a:p>
          <a:p>
            <a:endParaRPr lang="fr-CA" baseline="0" dirty="0" smtClean="0"/>
          </a:p>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28</a:t>
            </a:fld>
            <a:endParaRPr lang="fr-CA"/>
          </a:p>
        </p:txBody>
      </p:sp>
    </p:spTree>
    <p:extLst>
      <p:ext uri="{BB962C8B-B14F-4D97-AF65-F5344CB8AC3E}">
        <p14:creationId xmlns:p14="http://schemas.microsoft.com/office/powerpoint/2010/main" val="1605938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29</a:t>
            </a:fld>
            <a:endParaRPr lang="fr-CA"/>
          </a:p>
        </p:txBody>
      </p:sp>
    </p:spTree>
    <p:extLst>
      <p:ext uri="{BB962C8B-B14F-4D97-AF65-F5344CB8AC3E}">
        <p14:creationId xmlns:p14="http://schemas.microsoft.com/office/powerpoint/2010/main" val="1504950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30</a:t>
            </a:fld>
            <a:endParaRPr lang="fr-CA"/>
          </a:p>
        </p:txBody>
      </p:sp>
    </p:spTree>
    <p:extLst>
      <p:ext uri="{BB962C8B-B14F-4D97-AF65-F5344CB8AC3E}">
        <p14:creationId xmlns:p14="http://schemas.microsoft.com/office/powerpoint/2010/main" val="548341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33</a:t>
            </a:fld>
            <a:endParaRPr lang="fr-CA"/>
          </a:p>
        </p:txBody>
      </p:sp>
    </p:spTree>
    <p:extLst>
      <p:ext uri="{BB962C8B-B14F-4D97-AF65-F5344CB8AC3E}">
        <p14:creationId xmlns:p14="http://schemas.microsoft.com/office/powerpoint/2010/main" val="1962271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34</a:t>
            </a:fld>
            <a:endParaRPr lang="fr-CA"/>
          </a:p>
        </p:txBody>
      </p:sp>
    </p:spTree>
    <p:extLst>
      <p:ext uri="{BB962C8B-B14F-4D97-AF65-F5344CB8AC3E}">
        <p14:creationId xmlns:p14="http://schemas.microsoft.com/office/powerpoint/2010/main" val="108789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pied de page 4"/>
          <p:cNvSpPr>
            <a:spLocks noGrp="1"/>
          </p:cNvSpPr>
          <p:nvPr>
            <p:ph type="ftr" sz="quarter" idx="11"/>
          </p:nvPr>
        </p:nvSpPr>
        <p:spPr/>
        <p:txBody>
          <a:bodyPr/>
          <a:lstStyle/>
          <a:p>
            <a:endParaRPr lang="fr-FR" dirty="0">
              <a:solidFill>
                <a:prstClr val="black"/>
              </a:solidFill>
            </a:endParaRPr>
          </a:p>
        </p:txBody>
      </p:sp>
    </p:spTree>
    <p:extLst>
      <p:ext uri="{BB962C8B-B14F-4D97-AF65-F5344CB8AC3E}">
        <p14:creationId xmlns:p14="http://schemas.microsoft.com/office/powerpoint/2010/main" val="3690529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Placeholder 1026"/>
          <p:cNvSpPr>
            <a:spLocks noGrp="1" noRot="1" noChangeAspect="1" noChangeArrowheads="1" noTextEdit="1"/>
          </p:cNvSpPr>
          <p:nvPr>
            <p:ph type="sldImg"/>
          </p:nvPr>
        </p:nvSpPr>
        <p:spPr>
          <a:solidFill>
            <a:srgbClr val="FFFFFF"/>
          </a:solidFill>
          <a:ln/>
        </p:spPr>
      </p:sp>
      <p:sp>
        <p:nvSpPr>
          <p:cNvPr id="115715" name="Rectangle 1027"/>
          <p:cNvSpPr>
            <a:spLocks noGrp="1" noChangeArrowheads="1"/>
          </p:cNvSpPr>
          <p:nvPr>
            <p:ph type="body" idx="1"/>
          </p:nvPr>
        </p:nvSpPr>
        <p:spPr>
          <a:noFill/>
          <a:ln>
            <a:solidFill>
              <a:srgbClr val="000000"/>
            </a:solidFill>
          </a:ln>
        </p:spPr>
        <p:txBody>
          <a:bodyPr/>
          <a:lstStyle/>
          <a:p>
            <a:pPr marL="171450" indent="-171450">
              <a:buFont typeface="Arial" panose="020B0604020202020204" pitchFamily="34" charset="0"/>
              <a:buChar char="•"/>
            </a:pPr>
            <a:endParaRPr lang="fr-CA" dirty="0" smtClean="0">
              <a:latin typeface="Arial" pitchFamily="34" charset="0"/>
              <a:ea typeface="ヒラギノ角ゴ Pro W3" pitchFamily="84" charset="-128"/>
            </a:endParaRPr>
          </a:p>
        </p:txBody>
      </p:sp>
    </p:spTree>
    <p:extLst>
      <p:ext uri="{BB962C8B-B14F-4D97-AF65-F5344CB8AC3E}">
        <p14:creationId xmlns:p14="http://schemas.microsoft.com/office/powerpoint/2010/main" val="880790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36</a:t>
            </a:fld>
            <a:endParaRPr lang="fr-CA"/>
          </a:p>
        </p:txBody>
      </p:sp>
    </p:spTree>
    <p:extLst>
      <p:ext uri="{BB962C8B-B14F-4D97-AF65-F5344CB8AC3E}">
        <p14:creationId xmlns:p14="http://schemas.microsoft.com/office/powerpoint/2010/main" val="1002489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7"/>
          <p:cNvSpPr>
            <a:spLocks noGrp="1" noChangeArrowheads="1"/>
          </p:cNvSpPr>
          <p:nvPr>
            <p:ph type="sldNum" sz="quarter" idx="5"/>
          </p:nvPr>
        </p:nvSpPr>
        <p:spPr>
          <a:noFill/>
        </p:spPr>
        <p:txBody>
          <a:bodyPr/>
          <a:lstStyle/>
          <a:p>
            <a:fld id="{2DB4A39D-5DE3-4077-A6F6-800C244F9E85}" type="slidenum">
              <a:rPr smtClean="0"/>
              <a:pPr/>
              <a:t>37</a:t>
            </a:fld>
            <a:endParaRPr lang="fr-CA" smtClean="0"/>
          </a:p>
        </p:txBody>
      </p:sp>
      <p:sp>
        <p:nvSpPr>
          <p:cNvPr id="52229" name="Rectangle 2"/>
          <p:cNvSpPr>
            <a:spLocks noGrp="1" noRot="1" noChangeAspect="1" noChangeArrowheads="1" noTextEdit="1"/>
          </p:cNvSpPr>
          <p:nvPr>
            <p:ph type="sldImg"/>
          </p:nvPr>
        </p:nvSpPr>
        <p:spPr>
          <a:xfrm>
            <a:off x="1117600" y="695325"/>
            <a:ext cx="4648200" cy="3486150"/>
          </a:xfrm>
          <a:ln/>
        </p:spPr>
      </p:sp>
      <p:sp>
        <p:nvSpPr>
          <p:cNvPr id="52230" name="Rectangle 3"/>
          <p:cNvSpPr>
            <a:spLocks noGrp="1" noChangeArrowheads="1"/>
          </p:cNvSpPr>
          <p:nvPr>
            <p:ph type="body" idx="1"/>
          </p:nvPr>
        </p:nvSpPr>
        <p:spPr>
          <a:xfrm>
            <a:off x="919171" y="4415792"/>
            <a:ext cx="5043477" cy="4185005"/>
          </a:xfrm>
          <a:noFill/>
          <a:ln/>
        </p:spPr>
        <p:txBody>
          <a:bodyPr/>
          <a:lstStyle/>
          <a:p>
            <a:endParaRPr lang="fr-FR" baseline="0" dirty="0" smtClean="0"/>
          </a:p>
        </p:txBody>
      </p:sp>
    </p:spTree>
    <p:extLst>
      <p:ext uri="{BB962C8B-B14F-4D97-AF65-F5344CB8AC3E}">
        <p14:creationId xmlns:p14="http://schemas.microsoft.com/office/powerpoint/2010/main" val="3928928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38</a:t>
            </a:fld>
            <a:endParaRPr lang="fr-CA"/>
          </a:p>
        </p:txBody>
      </p:sp>
    </p:spTree>
    <p:extLst>
      <p:ext uri="{BB962C8B-B14F-4D97-AF65-F5344CB8AC3E}">
        <p14:creationId xmlns:p14="http://schemas.microsoft.com/office/powerpoint/2010/main" val="1712678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39</a:t>
            </a:fld>
            <a:endParaRPr lang="fr-CA"/>
          </a:p>
        </p:txBody>
      </p:sp>
    </p:spTree>
    <p:extLst>
      <p:ext uri="{BB962C8B-B14F-4D97-AF65-F5344CB8AC3E}">
        <p14:creationId xmlns:p14="http://schemas.microsoft.com/office/powerpoint/2010/main" val="2905215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40</a:t>
            </a:fld>
            <a:endParaRPr lang="fr-CA"/>
          </a:p>
        </p:txBody>
      </p:sp>
    </p:spTree>
    <p:extLst>
      <p:ext uri="{BB962C8B-B14F-4D97-AF65-F5344CB8AC3E}">
        <p14:creationId xmlns:p14="http://schemas.microsoft.com/office/powerpoint/2010/main" val="172399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41</a:t>
            </a:fld>
            <a:endParaRPr lang="fr-CA"/>
          </a:p>
        </p:txBody>
      </p:sp>
    </p:spTree>
    <p:extLst>
      <p:ext uri="{BB962C8B-B14F-4D97-AF65-F5344CB8AC3E}">
        <p14:creationId xmlns:p14="http://schemas.microsoft.com/office/powerpoint/2010/main" val="214815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solidFill>
                  <a:srgbClr val="000000"/>
                </a:solidFill>
              </a:rPr>
              <a:t>QUAND</a:t>
            </a:r>
          </a:p>
          <a:p>
            <a:endParaRPr lang="fr-FR" b="1" dirty="0">
              <a:solidFill>
                <a:srgbClr val="000000"/>
              </a:solidFill>
            </a:endParaRPr>
          </a:p>
          <a:p>
            <a:r>
              <a:rPr lang="fr-FR" dirty="0">
                <a:solidFill>
                  <a:srgbClr val="000000"/>
                </a:solidFill>
              </a:rPr>
              <a:t>Les « Business Case » qui représentent une solution « </a:t>
            </a:r>
            <a:r>
              <a:rPr lang="fr-FR" b="1" dirty="0">
                <a:solidFill>
                  <a:srgbClr val="000000"/>
                </a:solidFill>
              </a:rPr>
              <a:t>HIGH LEVEL DES </a:t>
            </a:r>
            <a:r>
              <a:rPr lang="fr-FR" b="1" u="sng" dirty="0">
                <a:solidFill>
                  <a:srgbClr val="000000"/>
                </a:solidFill>
              </a:rPr>
              <a:t>BESOINS D’AFFAIRES</a:t>
            </a:r>
            <a:r>
              <a:rPr lang="fr-FR" b="1" dirty="0">
                <a:solidFill>
                  <a:srgbClr val="000000"/>
                </a:solidFill>
              </a:rPr>
              <a:t> » NE JAMAIS OUBLIER CES TERMES </a:t>
            </a:r>
            <a:r>
              <a:rPr lang="fr-FR" dirty="0">
                <a:solidFill>
                  <a:srgbClr val="000000"/>
                </a:solidFill>
              </a:rPr>
              <a:t>doit être complétée avant le démarrage du projet.  </a:t>
            </a:r>
          </a:p>
          <a:p>
            <a:endParaRPr lang="fr-FR" dirty="0">
              <a:solidFill>
                <a:srgbClr val="000000"/>
              </a:solidFill>
            </a:endParaRPr>
          </a:p>
          <a:p>
            <a:r>
              <a:rPr lang="fr-FR" dirty="0">
                <a:solidFill>
                  <a:srgbClr val="000000"/>
                </a:solidFill>
              </a:rPr>
              <a:t>Pendant le projet, l’analyste raffinera les </a:t>
            </a:r>
            <a:r>
              <a:rPr lang="fr-FR" b="1" u="sng" dirty="0">
                <a:solidFill>
                  <a:srgbClr val="000000"/>
                </a:solidFill>
              </a:rPr>
              <a:t>EXIGENCES, ce qui aura pour effet d’affecter </a:t>
            </a:r>
          </a:p>
        </p:txBody>
      </p:sp>
      <p:sp>
        <p:nvSpPr>
          <p:cNvPr id="4" name="Espace réservé du pied de page 3"/>
          <p:cNvSpPr>
            <a:spLocks noGrp="1"/>
          </p:cNvSpPr>
          <p:nvPr>
            <p:ph type="ftr" sz="quarter" idx="10"/>
          </p:nvPr>
        </p:nvSpPr>
        <p:spPr/>
        <p:txBody>
          <a:bodyPr/>
          <a:lstStyle/>
          <a:p>
            <a:endParaRPr lang="fr-FR" dirty="0">
              <a:solidFill>
                <a:prstClr val="black"/>
              </a:solidFill>
            </a:endParaRPr>
          </a:p>
        </p:txBody>
      </p:sp>
    </p:spTree>
    <p:extLst>
      <p:ext uri="{BB962C8B-B14F-4D97-AF65-F5344CB8AC3E}">
        <p14:creationId xmlns:p14="http://schemas.microsoft.com/office/powerpoint/2010/main" val="323799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defTabSz="922954" eaLnBrk="1" fontAlgn="auto" hangingPunct="1">
              <a:spcBef>
                <a:spcPts val="0"/>
              </a:spcBef>
              <a:spcAft>
                <a:spcPts val="0"/>
              </a:spcAft>
              <a:defRPr/>
            </a:pPr>
            <a:endParaRPr lang="fr-CA" dirty="0" smtClean="0">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7182498-C96E-4748-AFFC-B0660AE0BE61}" type="slidenum">
              <a:rPr lang="fr-CA" smtClean="0"/>
              <a:pPr/>
              <a:t>7</a:t>
            </a:fld>
            <a:endParaRPr lang="fr-CA"/>
          </a:p>
        </p:txBody>
      </p:sp>
    </p:spTree>
    <p:extLst>
      <p:ext uri="{BB962C8B-B14F-4D97-AF65-F5344CB8AC3E}">
        <p14:creationId xmlns:p14="http://schemas.microsoft.com/office/powerpoint/2010/main" val="396206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1" u="sng" dirty="0" smtClean="0">
              <a:solidFill>
                <a:srgbClr val="000000"/>
              </a:solidFill>
            </a:endParaRPr>
          </a:p>
        </p:txBody>
      </p:sp>
      <p:sp>
        <p:nvSpPr>
          <p:cNvPr id="4" name="Espace réservé du pied de page 3"/>
          <p:cNvSpPr>
            <a:spLocks noGrp="1"/>
          </p:cNvSpPr>
          <p:nvPr>
            <p:ph type="ftr" sz="quarter" idx="10"/>
          </p:nvPr>
        </p:nvSpPr>
        <p:spPr/>
        <p:txBody>
          <a:bodyPr/>
          <a:lstStyle/>
          <a:p>
            <a:endParaRPr lang="fr-FR" dirty="0">
              <a:solidFill>
                <a:prstClr val="black"/>
              </a:solidFill>
            </a:endParaRPr>
          </a:p>
        </p:txBody>
      </p:sp>
    </p:spTree>
    <p:extLst>
      <p:ext uri="{BB962C8B-B14F-4D97-AF65-F5344CB8AC3E}">
        <p14:creationId xmlns:p14="http://schemas.microsoft.com/office/powerpoint/2010/main" val="319251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pied de page 4"/>
          <p:cNvSpPr>
            <a:spLocks noGrp="1"/>
          </p:cNvSpPr>
          <p:nvPr>
            <p:ph type="ftr" sz="quarter" idx="11"/>
          </p:nvPr>
        </p:nvSpPr>
        <p:spPr/>
        <p:txBody>
          <a:bodyPr/>
          <a:lstStyle/>
          <a:p>
            <a:endParaRPr lang="fr-FR" dirty="0">
              <a:solidFill>
                <a:prstClr val="black"/>
              </a:solidFill>
            </a:endParaRPr>
          </a:p>
        </p:txBody>
      </p:sp>
    </p:spTree>
    <p:extLst>
      <p:ext uri="{BB962C8B-B14F-4D97-AF65-F5344CB8AC3E}">
        <p14:creationId xmlns:p14="http://schemas.microsoft.com/office/powerpoint/2010/main" val="46064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A90E3A47-118E-40AA-9006-06204803DD82}" type="slidenum">
              <a:rPr lang="fr-CA" smtClean="0"/>
              <a:pPr>
                <a:defRPr/>
              </a:pPr>
              <a:t>11</a:t>
            </a:fld>
            <a:endParaRPr lang="fr-CA"/>
          </a:p>
        </p:txBody>
      </p:sp>
    </p:spTree>
    <p:extLst>
      <p:ext uri="{BB962C8B-B14F-4D97-AF65-F5344CB8AC3E}">
        <p14:creationId xmlns:p14="http://schemas.microsoft.com/office/powerpoint/2010/main" val="3462225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Placeholder 1026"/>
          <p:cNvSpPr>
            <a:spLocks noGrp="1" noRot="1" noChangeAspect="1" noChangeArrowheads="1" noTextEdit="1"/>
          </p:cNvSpPr>
          <p:nvPr>
            <p:ph type="sldImg"/>
          </p:nvPr>
        </p:nvSpPr>
        <p:spPr>
          <a:solidFill>
            <a:srgbClr val="FFFFFF"/>
          </a:solidFill>
          <a:ln/>
        </p:spPr>
      </p:sp>
      <p:sp>
        <p:nvSpPr>
          <p:cNvPr id="115715" name="Rectangle 1027"/>
          <p:cNvSpPr>
            <a:spLocks noGrp="1" noChangeArrowheads="1"/>
          </p:cNvSpPr>
          <p:nvPr>
            <p:ph type="body" idx="1"/>
          </p:nvPr>
        </p:nvSpPr>
        <p:spPr>
          <a:noFill/>
          <a:ln>
            <a:solidFill>
              <a:srgbClr val="000000"/>
            </a:solidFill>
          </a:ln>
        </p:spPr>
        <p:txBody>
          <a:bodyPr/>
          <a:lstStyle/>
          <a:p>
            <a:pPr marL="171450" indent="-171450">
              <a:buFont typeface="Arial" panose="020B0604020202020204" pitchFamily="34" charset="0"/>
              <a:buChar char="•"/>
            </a:pPr>
            <a:endParaRPr lang="fr-CA" baseline="0" dirty="0" smtClean="0">
              <a:latin typeface="Arial" pitchFamily="34" charset="0"/>
              <a:ea typeface="ヒラギノ角ゴ Pro W3" pitchFamily="84" charset="-128"/>
            </a:endParaRPr>
          </a:p>
        </p:txBody>
      </p:sp>
    </p:spTree>
    <p:extLst>
      <p:ext uri="{BB962C8B-B14F-4D97-AF65-F5344CB8AC3E}">
        <p14:creationId xmlns:p14="http://schemas.microsoft.com/office/powerpoint/2010/main" val="284677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Espace réservé du texte 4"/>
          <p:cNvSpPr>
            <a:spLocks noGrp="1"/>
          </p:cNvSpPr>
          <p:nvPr>
            <p:ph type="body" sz="quarter" idx="11" hasCustomPrompt="1"/>
          </p:nvPr>
        </p:nvSpPr>
        <p:spPr>
          <a:xfrm>
            <a:off x="530282" y="5539926"/>
            <a:ext cx="2226622" cy="246221"/>
          </a:xfrm>
          <a:prstGeom prst="rect">
            <a:avLst/>
          </a:prstGeom>
          <a:solidFill>
            <a:schemeClr val="accent1"/>
          </a:solidFill>
        </p:spPr>
        <p:txBody>
          <a:bodyPr vert="horz" wrap="none" lIns="36000" tIns="0" rIns="72000" bIns="0">
            <a:spAutoFit/>
          </a:bodyPr>
          <a:lstStyle>
            <a:lvl1pPr marL="0" indent="0">
              <a:buNone/>
              <a:defRPr b="0" i="0" cap="all" baseline="0">
                <a:solidFill>
                  <a:schemeClr val="bg1"/>
                </a:solidFill>
                <a:latin typeface="Arial"/>
                <a:cs typeface="Arial"/>
              </a:defRPr>
            </a:lvl1pPr>
          </a:lstStyle>
          <a:p>
            <a:pPr lvl="0"/>
            <a:r>
              <a:rPr lang="fr-CA" noProof="0" dirty="0" smtClean="0"/>
              <a:t>ENTREZ VOTRE NOM</a:t>
            </a:r>
            <a:endParaRPr lang="fr-CA" noProof="0" dirty="0"/>
          </a:p>
        </p:txBody>
      </p:sp>
      <p:sp>
        <p:nvSpPr>
          <p:cNvPr id="6" name="Espace réservé du texte 4"/>
          <p:cNvSpPr>
            <a:spLocks noGrp="1"/>
          </p:cNvSpPr>
          <p:nvPr>
            <p:ph type="body" sz="quarter" idx="12" hasCustomPrompt="1"/>
          </p:nvPr>
        </p:nvSpPr>
        <p:spPr>
          <a:xfrm>
            <a:off x="530828" y="1573968"/>
            <a:ext cx="3926199" cy="646331"/>
          </a:xfrm>
          <a:prstGeom prst="rect">
            <a:avLst/>
          </a:prstGeom>
          <a:solidFill>
            <a:schemeClr val="accent1"/>
          </a:solidFill>
        </p:spPr>
        <p:txBody>
          <a:bodyPr vert="horz" wrap="none" lIns="36000" tIns="0" bIns="0" anchor="ctr" anchorCtr="0">
            <a:spAutoFit/>
          </a:bodyPr>
          <a:lstStyle>
            <a:lvl1pPr marL="0" indent="0" fontAlgn="ctr">
              <a:lnSpc>
                <a:spcPct val="100000"/>
              </a:lnSpc>
              <a:spcBef>
                <a:spcPts val="0"/>
              </a:spcBef>
              <a:buNone/>
              <a:defRPr sz="4200" b="1" i="0" cap="all" baseline="0">
                <a:solidFill>
                  <a:srgbClr val="003C71"/>
                </a:solidFill>
                <a:latin typeface="Arial"/>
                <a:cs typeface="Arial"/>
              </a:defRPr>
            </a:lvl1pPr>
          </a:lstStyle>
          <a:p>
            <a:pPr lvl="0"/>
            <a:r>
              <a:rPr lang="fr-CA" noProof="0" dirty="0" smtClean="0"/>
              <a:t>TITRE LIGNE 1</a:t>
            </a:r>
            <a:endParaRPr lang="fr-CA" noProof="0" dirty="0"/>
          </a:p>
        </p:txBody>
      </p:sp>
      <p:sp>
        <p:nvSpPr>
          <p:cNvPr id="7" name="Espace réservé du texte 4"/>
          <p:cNvSpPr>
            <a:spLocks noGrp="1"/>
          </p:cNvSpPr>
          <p:nvPr>
            <p:ph type="body" sz="quarter" idx="13" hasCustomPrompt="1"/>
          </p:nvPr>
        </p:nvSpPr>
        <p:spPr>
          <a:xfrm>
            <a:off x="530828" y="2296386"/>
            <a:ext cx="3926199" cy="646331"/>
          </a:xfrm>
          <a:prstGeom prst="rect">
            <a:avLst/>
          </a:prstGeom>
          <a:solidFill>
            <a:schemeClr val="accent1"/>
          </a:solidFill>
        </p:spPr>
        <p:txBody>
          <a:bodyPr vert="horz" wrap="none" lIns="36000" tIns="0" bIns="0" anchor="ctr" anchorCtr="0">
            <a:spAutoFit/>
          </a:bodyPr>
          <a:lstStyle>
            <a:lvl1pPr marL="0" indent="0" fontAlgn="ctr">
              <a:lnSpc>
                <a:spcPct val="100000"/>
              </a:lnSpc>
              <a:spcBef>
                <a:spcPts val="0"/>
              </a:spcBef>
              <a:buNone/>
              <a:defRPr sz="4200" b="1" i="0" cap="all" baseline="0">
                <a:solidFill>
                  <a:srgbClr val="003C71"/>
                </a:solidFill>
                <a:latin typeface="Arial"/>
                <a:cs typeface="Arial"/>
              </a:defRPr>
            </a:lvl1pPr>
          </a:lstStyle>
          <a:p>
            <a:pPr lvl="0"/>
            <a:r>
              <a:rPr lang="fr-CA" noProof="0" dirty="0" smtClean="0"/>
              <a:t>TITRE LIGNE 2</a:t>
            </a:r>
            <a:endParaRPr lang="fr-CA" noProof="0" dirty="0"/>
          </a:p>
        </p:txBody>
      </p:sp>
      <p:sp>
        <p:nvSpPr>
          <p:cNvPr id="8" name="Espace réservé du texte 4"/>
          <p:cNvSpPr>
            <a:spLocks noGrp="1"/>
          </p:cNvSpPr>
          <p:nvPr>
            <p:ph type="body" sz="quarter" idx="14" hasCustomPrompt="1"/>
          </p:nvPr>
        </p:nvSpPr>
        <p:spPr>
          <a:xfrm>
            <a:off x="530828" y="3015486"/>
            <a:ext cx="3926199" cy="646331"/>
          </a:xfrm>
          <a:prstGeom prst="rect">
            <a:avLst/>
          </a:prstGeom>
          <a:solidFill>
            <a:schemeClr val="accent1"/>
          </a:solidFill>
        </p:spPr>
        <p:txBody>
          <a:bodyPr vert="horz" wrap="none" lIns="36000" tIns="0" bIns="0" anchor="ctr" anchorCtr="0">
            <a:spAutoFit/>
          </a:bodyPr>
          <a:lstStyle>
            <a:lvl1pPr marL="0" indent="0" fontAlgn="ctr">
              <a:lnSpc>
                <a:spcPct val="100000"/>
              </a:lnSpc>
              <a:spcBef>
                <a:spcPts val="0"/>
              </a:spcBef>
              <a:buNone/>
              <a:defRPr sz="4200" b="1" i="0" cap="all" baseline="0">
                <a:solidFill>
                  <a:srgbClr val="003C71"/>
                </a:solidFill>
                <a:latin typeface="Arial"/>
                <a:cs typeface="Arial"/>
              </a:defRPr>
            </a:lvl1pPr>
          </a:lstStyle>
          <a:p>
            <a:pPr lvl="0"/>
            <a:r>
              <a:rPr lang="fr-CA" noProof="0" dirty="0" smtClean="0"/>
              <a:t>TITRE LIGNE 3</a:t>
            </a:r>
            <a:endParaRPr lang="fr-CA" noProof="0" dirty="0"/>
          </a:p>
        </p:txBody>
      </p:sp>
      <p:sp>
        <p:nvSpPr>
          <p:cNvPr id="9" name="Espace réservé du texte 4"/>
          <p:cNvSpPr>
            <a:spLocks noGrp="1"/>
          </p:cNvSpPr>
          <p:nvPr>
            <p:ph type="body" sz="quarter" idx="15" hasCustomPrompt="1"/>
          </p:nvPr>
        </p:nvSpPr>
        <p:spPr>
          <a:xfrm>
            <a:off x="530282" y="5867400"/>
            <a:ext cx="1810483" cy="246221"/>
          </a:xfrm>
          <a:prstGeom prst="rect">
            <a:avLst/>
          </a:prstGeom>
          <a:solidFill>
            <a:schemeClr val="accent1"/>
          </a:solidFill>
        </p:spPr>
        <p:txBody>
          <a:bodyPr vert="horz" wrap="none" lIns="36000" tIns="0" rIns="72000" bIns="0">
            <a:spAutoFit/>
          </a:bodyPr>
          <a:lstStyle>
            <a:lvl1pPr marL="0" indent="0">
              <a:buNone/>
              <a:defRPr b="0" i="0" cap="all" baseline="0">
                <a:solidFill>
                  <a:schemeClr val="bg1"/>
                </a:solidFill>
                <a:latin typeface="Arial"/>
                <a:cs typeface="Arial"/>
              </a:defRPr>
            </a:lvl1pPr>
          </a:lstStyle>
          <a:p>
            <a:pPr lvl="0"/>
            <a:r>
              <a:rPr lang="fr-CA" noProof="0" dirty="0" smtClean="0"/>
              <a:t>ENTREZ LA DATE</a:t>
            </a:r>
            <a:endParaRPr lang="fr-CA" noProof="0" dirty="0"/>
          </a:p>
        </p:txBody>
      </p:sp>
      <p:sp>
        <p:nvSpPr>
          <p:cNvPr id="12" name="Espace réservé du texte 4"/>
          <p:cNvSpPr>
            <a:spLocks noGrp="1"/>
          </p:cNvSpPr>
          <p:nvPr>
            <p:ph type="body" sz="quarter" idx="16" hasCustomPrompt="1"/>
          </p:nvPr>
        </p:nvSpPr>
        <p:spPr>
          <a:xfrm>
            <a:off x="529908" y="3858032"/>
            <a:ext cx="3515579" cy="323165"/>
          </a:xfrm>
          <a:prstGeom prst="rect">
            <a:avLst/>
          </a:prstGeom>
          <a:solidFill>
            <a:schemeClr val="accent1"/>
          </a:solidFill>
        </p:spPr>
        <p:txBody>
          <a:bodyPr vert="horz" wrap="none" lIns="36000" tIns="0" bIns="0" anchor="ctr" anchorCtr="0">
            <a:spAutoFit/>
          </a:bodyPr>
          <a:lstStyle>
            <a:lvl1pPr marL="0" indent="0">
              <a:lnSpc>
                <a:spcPct val="85000"/>
              </a:lnSpc>
              <a:spcBef>
                <a:spcPts val="0"/>
              </a:spcBef>
              <a:buNone/>
              <a:defRPr sz="2400" b="0" i="0" cap="none" baseline="0">
                <a:solidFill>
                  <a:srgbClr val="003C71"/>
                </a:solidFill>
                <a:latin typeface="Arial"/>
                <a:cs typeface="Arial"/>
              </a:defRPr>
            </a:lvl1pPr>
          </a:lstStyle>
          <a:p>
            <a:pPr lvl="0"/>
            <a:r>
              <a:rPr lang="fr-CA" noProof="0" dirty="0" smtClean="0"/>
              <a:t>Nom du service/direction</a:t>
            </a:r>
            <a:endParaRPr lang="fr-CA" noProof="0" dirty="0"/>
          </a:p>
        </p:txBody>
      </p:sp>
    </p:spTree>
    <p:extLst>
      <p:ext uri="{BB962C8B-B14F-4D97-AF65-F5344CB8AC3E}">
        <p14:creationId xmlns:p14="http://schemas.microsoft.com/office/powerpoint/2010/main" val="7621889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5406" y="6038387"/>
            <a:ext cx="2133600" cy="161938"/>
          </a:xfrm>
          <a:prstGeom prst="rect">
            <a:avLst/>
          </a:prstGeom>
        </p:spPr>
        <p:txBody>
          <a:bodyPr/>
          <a:lstStyle/>
          <a:p>
            <a:pPr defTabSz="457200"/>
            <a:fld id="{C1DD430D-84AE-4F8B-A5F5-29897F4BB298}" type="datetime3">
              <a:rPr lang="fr-CA" smtClean="0">
                <a:solidFill>
                  <a:srgbClr val="000000"/>
                </a:solidFill>
              </a:rPr>
              <a:pPr defTabSz="457200"/>
              <a:t>18/01/23</a:t>
            </a:fld>
            <a:endParaRPr lang="fr-CA" dirty="0">
              <a:solidFill>
                <a:srgbClr val="000000"/>
              </a:solidFill>
            </a:endParaRPr>
          </a:p>
        </p:txBody>
      </p:sp>
      <p:sp>
        <p:nvSpPr>
          <p:cNvPr id="4" name="Slide Number Placeholder 3"/>
          <p:cNvSpPr>
            <a:spLocks noGrp="1"/>
          </p:cNvSpPr>
          <p:nvPr>
            <p:ph type="sldNum" sz="quarter" idx="12"/>
          </p:nvPr>
        </p:nvSpPr>
        <p:spPr>
          <a:xfrm>
            <a:off x="535406" y="6276631"/>
            <a:ext cx="462492" cy="161938"/>
          </a:xfrm>
          <a:prstGeom prst="rect">
            <a:avLst/>
          </a:prstGeom>
        </p:spPr>
        <p:txBody>
          <a:bodyPr/>
          <a:lstStyle/>
          <a:p>
            <a:pPr defTabSz="457200"/>
            <a:fld id="{2066355A-084C-D24E-9AD2-7E4FC41EA627}" type="slidenum">
              <a:rPr lang="fr-CA" smtClean="0">
                <a:solidFill>
                  <a:srgbClr val="000000"/>
                </a:solidFill>
              </a:rPr>
              <a:pPr defTabSz="457200"/>
              <a:t>‹N°›</a:t>
            </a:fld>
            <a:endParaRPr lang="fr-CA" dirty="0">
              <a:solidFill>
                <a:srgbClr val="000000"/>
              </a:solidFill>
            </a:endParaRPr>
          </a:p>
        </p:txBody>
      </p:sp>
    </p:spTree>
    <p:extLst>
      <p:ext uri="{BB962C8B-B14F-4D97-AF65-F5344CB8AC3E}">
        <p14:creationId xmlns:p14="http://schemas.microsoft.com/office/powerpoint/2010/main" val="27591473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7934" y="1615279"/>
            <a:ext cx="4902666" cy="4340426"/>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fr-CA" noProof="0" dirty="0" smtClean="0"/>
              <a:t>Click to </a:t>
            </a:r>
            <a:r>
              <a:rPr lang="fr-CA" noProof="0" dirty="0" err="1" smtClean="0"/>
              <a:t>edit</a:t>
            </a:r>
            <a:r>
              <a:rPr lang="fr-CA" noProof="0" dirty="0" smtClean="0"/>
              <a:t> Master </a:t>
            </a:r>
            <a:r>
              <a:rPr lang="fr-CA" noProof="0" dirty="0" err="1" smtClean="0"/>
              <a:t>text</a:t>
            </a:r>
            <a:r>
              <a:rPr lang="fr-CA" noProof="0" dirty="0" smtClean="0"/>
              <a:t> styles</a:t>
            </a:r>
          </a:p>
          <a:p>
            <a:pPr lvl="1"/>
            <a:r>
              <a:rPr lang="fr-CA" noProof="0" dirty="0" smtClean="0"/>
              <a:t>Second </a:t>
            </a:r>
            <a:r>
              <a:rPr lang="fr-CA" noProof="0" dirty="0" err="1" smtClean="0"/>
              <a:t>level</a:t>
            </a:r>
            <a:endParaRPr lang="fr-CA" noProof="0" dirty="0" smtClean="0"/>
          </a:p>
          <a:p>
            <a:pPr lvl="2"/>
            <a:r>
              <a:rPr lang="fr-CA" noProof="0" dirty="0" err="1" smtClean="0"/>
              <a:t>Third</a:t>
            </a:r>
            <a:r>
              <a:rPr lang="fr-CA" noProof="0" dirty="0" smtClean="0"/>
              <a:t> </a:t>
            </a:r>
            <a:r>
              <a:rPr lang="fr-CA" noProof="0" dirty="0" err="1" smtClean="0"/>
              <a:t>level</a:t>
            </a:r>
            <a:endParaRPr lang="fr-CA" noProof="0" dirty="0" smtClean="0"/>
          </a:p>
          <a:p>
            <a:pPr lvl="3"/>
            <a:r>
              <a:rPr lang="fr-CA" noProof="0" dirty="0" err="1" smtClean="0"/>
              <a:t>Fourth</a:t>
            </a:r>
            <a:r>
              <a:rPr lang="fr-CA" noProof="0" dirty="0" smtClean="0"/>
              <a:t> </a:t>
            </a:r>
            <a:r>
              <a:rPr lang="fr-CA" noProof="0" dirty="0" err="1" smtClean="0"/>
              <a:t>level</a:t>
            </a:r>
            <a:endParaRPr lang="fr-CA" noProof="0" dirty="0" smtClean="0"/>
          </a:p>
          <a:p>
            <a:pPr lvl="4"/>
            <a:r>
              <a:rPr lang="fr-CA" noProof="0" dirty="0" err="1" smtClean="0"/>
              <a:t>Fifth</a:t>
            </a:r>
            <a:r>
              <a:rPr lang="fr-CA" noProof="0" dirty="0" smtClean="0"/>
              <a:t> </a:t>
            </a:r>
            <a:r>
              <a:rPr lang="fr-CA" noProof="0" dirty="0" err="1" smtClean="0"/>
              <a:t>level</a:t>
            </a:r>
            <a:endParaRPr lang="fr-CA" noProof="0" dirty="0"/>
          </a:p>
        </p:txBody>
      </p:sp>
      <p:sp>
        <p:nvSpPr>
          <p:cNvPr id="4" name="Text Placeholder 3"/>
          <p:cNvSpPr>
            <a:spLocks noGrp="1"/>
          </p:cNvSpPr>
          <p:nvPr>
            <p:ph type="body" sz="half" idx="2" hasCustomPrompt="1"/>
          </p:nvPr>
        </p:nvSpPr>
        <p:spPr>
          <a:xfrm>
            <a:off x="535406" y="1615279"/>
            <a:ext cx="2885265" cy="4340426"/>
          </a:xfrm>
        </p:spPr>
        <p:txBody>
          <a:bodyPr>
            <a:normAutofit/>
          </a:bodyPr>
          <a:lstStyle>
            <a:lvl1pPr marL="0" indent="0">
              <a:buNone/>
              <a:defRPr sz="1800" b="1"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noProof="0" dirty="0" smtClean="0"/>
              <a:t>CLICK TO EDIT MASTER TEXT STYLES</a:t>
            </a:r>
          </a:p>
        </p:txBody>
      </p:sp>
      <p:sp>
        <p:nvSpPr>
          <p:cNvPr id="5" name="Date Placeholder 4"/>
          <p:cNvSpPr>
            <a:spLocks noGrp="1"/>
          </p:cNvSpPr>
          <p:nvPr>
            <p:ph type="dt" sz="half" idx="10"/>
          </p:nvPr>
        </p:nvSpPr>
        <p:spPr>
          <a:xfrm>
            <a:off x="535406" y="6038387"/>
            <a:ext cx="2133600" cy="161938"/>
          </a:xfrm>
          <a:prstGeom prst="rect">
            <a:avLst/>
          </a:prstGeom>
        </p:spPr>
        <p:txBody>
          <a:bodyPr/>
          <a:lstStyle/>
          <a:p>
            <a:pPr defTabSz="457200"/>
            <a:fld id="{F9CA37E4-9C64-499F-8783-DCE6C56D8094}" type="datetime3">
              <a:rPr lang="fr-CA" smtClean="0">
                <a:solidFill>
                  <a:srgbClr val="000000"/>
                </a:solidFill>
              </a:rPr>
              <a:pPr defTabSz="457200"/>
              <a:t>18/01/23</a:t>
            </a:fld>
            <a:endParaRPr lang="fr-CA" dirty="0">
              <a:solidFill>
                <a:srgbClr val="000000"/>
              </a:solidFill>
            </a:endParaRPr>
          </a:p>
        </p:txBody>
      </p:sp>
      <p:sp>
        <p:nvSpPr>
          <p:cNvPr id="7" name="Slide Number Placeholder 6"/>
          <p:cNvSpPr>
            <a:spLocks noGrp="1"/>
          </p:cNvSpPr>
          <p:nvPr>
            <p:ph type="sldNum" sz="quarter" idx="12"/>
          </p:nvPr>
        </p:nvSpPr>
        <p:spPr>
          <a:xfrm>
            <a:off x="535406" y="6276631"/>
            <a:ext cx="462492" cy="161938"/>
          </a:xfrm>
          <a:prstGeom prst="rect">
            <a:avLst/>
          </a:prstGeom>
        </p:spPr>
        <p:txBody>
          <a:bodyPr/>
          <a:lstStyle/>
          <a:p>
            <a:pPr defTabSz="457200"/>
            <a:fld id="{2C6B1FF6-39B9-40F5-8B67-33C6354A3D4F}" type="slidenum">
              <a:rPr lang="fr-CA" smtClean="0">
                <a:solidFill>
                  <a:srgbClr val="000000"/>
                </a:solidFill>
              </a:rPr>
              <a:pPr defTabSz="457200"/>
              <a:t>‹N°›</a:t>
            </a:fld>
            <a:endParaRPr lang="fr-CA" dirty="0">
              <a:solidFill>
                <a:srgbClr val="C5B4E3">
                  <a:shade val="75000"/>
                </a:srgbClr>
              </a:solidFill>
            </a:endParaRPr>
          </a:p>
        </p:txBody>
      </p:sp>
      <p:sp>
        <p:nvSpPr>
          <p:cNvPr id="8" name="Titre 7"/>
          <p:cNvSpPr>
            <a:spLocks noGrp="1"/>
          </p:cNvSpPr>
          <p:nvPr>
            <p:ph type="title"/>
          </p:nvPr>
        </p:nvSpPr>
        <p:spPr>
          <a:xfrm>
            <a:off x="535406" y="530087"/>
            <a:ext cx="8075194" cy="1085192"/>
          </a:xfrm>
        </p:spPr>
        <p:txBody>
          <a:bodyPr/>
          <a:lstStyle/>
          <a:p>
            <a:r>
              <a:rPr lang="fr-FR" smtClean="0"/>
              <a:t>Cliquez pour modifier le style du titre</a:t>
            </a:r>
            <a:endParaRPr lang="fr-CA" dirty="0"/>
          </a:p>
        </p:txBody>
      </p:sp>
    </p:spTree>
    <p:extLst>
      <p:ext uri="{BB962C8B-B14F-4D97-AF65-F5344CB8AC3E}">
        <p14:creationId xmlns:p14="http://schemas.microsoft.com/office/powerpoint/2010/main" val="3255284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5407" y="2387754"/>
            <a:ext cx="8062494" cy="355139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noProof="0" dirty="0"/>
          </a:p>
        </p:txBody>
      </p:sp>
      <p:sp>
        <p:nvSpPr>
          <p:cNvPr id="4" name="Text Placeholder 3"/>
          <p:cNvSpPr>
            <a:spLocks noGrp="1"/>
          </p:cNvSpPr>
          <p:nvPr>
            <p:ph type="body" sz="half" idx="2" hasCustomPrompt="1"/>
          </p:nvPr>
        </p:nvSpPr>
        <p:spPr>
          <a:xfrm>
            <a:off x="535408" y="1531262"/>
            <a:ext cx="8062494" cy="579676"/>
          </a:xfrm>
        </p:spPr>
        <p:txBody>
          <a:bodyPr>
            <a:normAutofit/>
          </a:bodyPr>
          <a:lstStyle>
            <a:lvl1pPr marL="0" indent="0">
              <a:buNone/>
              <a:defRPr sz="1800" b="1"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noProof="0" dirty="0" smtClean="0"/>
              <a:t>CLICK TO EDIT MASTER TEXT STYLES</a:t>
            </a:r>
          </a:p>
        </p:txBody>
      </p:sp>
      <p:sp>
        <p:nvSpPr>
          <p:cNvPr id="5" name="Date Placeholder 4"/>
          <p:cNvSpPr>
            <a:spLocks noGrp="1"/>
          </p:cNvSpPr>
          <p:nvPr>
            <p:ph type="dt" sz="half" idx="10"/>
          </p:nvPr>
        </p:nvSpPr>
        <p:spPr>
          <a:xfrm>
            <a:off x="535406" y="6038387"/>
            <a:ext cx="2133600" cy="161938"/>
          </a:xfrm>
          <a:prstGeom prst="rect">
            <a:avLst/>
          </a:prstGeom>
        </p:spPr>
        <p:txBody>
          <a:bodyPr/>
          <a:lstStyle/>
          <a:p>
            <a:pPr defTabSz="457200"/>
            <a:fld id="{5DBA4D01-D843-422F-89E8-C18613ED3698}" type="datetime3">
              <a:rPr lang="fr-CA" smtClean="0">
                <a:solidFill>
                  <a:srgbClr val="000000"/>
                </a:solidFill>
              </a:rPr>
              <a:pPr defTabSz="457200"/>
              <a:t>18/01/23</a:t>
            </a:fld>
            <a:endParaRPr lang="fr-CA" dirty="0">
              <a:solidFill>
                <a:srgbClr val="000000"/>
              </a:solidFill>
            </a:endParaRPr>
          </a:p>
        </p:txBody>
      </p:sp>
      <p:sp>
        <p:nvSpPr>
          <p:cNvPr id="7" name="Slide Number Placeholder 6"/>
          <p:cNvSpPr>
            <a:spLocks noGrp="1"/>
          </p:cNvSpPr>
          <p:nvPr>
            <p:ph type="sldNum" sz="quarter" idx="12"/>
          </p:nvPr>
        </p:nvSpPr>
        <p:spPr>
          <a:xfrm>
            <a:off x="535406" y="6276631"/>
            <a:ext cx="462492" cy="161938"/>
          </a:xfrm>
          <a:prstGeom prst="rect">
            <a:avLst/>
          </a:prstGeom>
        </p:spPr>
        <p:txBody>
          <a:bodyPr/>
          <a:lstStyle/>
          <a:p>
            <a:pPr defTabSz="457200"/>
            <a:fld id="{2066355A-084C-D24E-9AD2-7E4FC41EA627}" type="slidenum">
              <a:rPr lang="fr-CA" smtClean="0">
                <a:solidFill>
                  <a:srgbClr val="000000"/>
                </a:solidFill>
              </a:rPr>
              <a:pPr defTabSz="457200"/>
              <a:t>‹N°›</a:t>
            </a:fld>
            <a:endParaRPr lang="fr-CA" dirty="0">
              <a:solidFill>
                <a:srgbClr val="000000"/>
              </a:solidFill>
            </a:endParaRPr>
          </a:p>
        </p:txBody>
      </p:sp>
      <p:sp>
        <p:nvSpPr>
          <p:cNvPr id="9" name="Titre 8"/>
          <p:cNvSpPr>
            <a:spLocks noGrp="1"/>
          </p:cNvSpPr>
          <p:nvPr>
            <p:ph type="title"/>
          </p:nvPr>
        </p:nvSpPr>
        <p:spPr>
          <a:xfrm>
            <a:off x="535414" y="533400"/>
            <a:ext cx="8063298" cy="944040"/>
          </a:xfrm>
        </p:spPr>
        <p:txBody>
          <a:bodyPr/>
          <a:lstStyle/>
          <a:p>
            <a:r>
              <a:rPr lang="fr-FR" smtClean="0"/>
              <a:t>Cliquez pour modifier le style du titre</a:t>
            </a:r>
            <a:endParaRPr lang="fr-CA"/>
          </a:p>
        </p:txBody>
      </p:sp>
    </p:spTree>
    <p:extLst>
      <p:ext uri="{BB962C8B-B14F-4D97-AF65-F5344CB8AC3E}">
        <p14:creationId xmlns:p14="http://schemas.microsoft.com/office/powerpoint/2010/main" val="11757392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Click to </a:t>
            </a:r>
            <a:r>
              <a:rPr lang="fr-CA" dirty="0" err="1"/>
              <a:t>edit</a:t>
            </a:r>
            <a:r>
              <a:rPr lang="fr-CA" dirty="0"/>
              <a:t> Master </a:t>
            </a:r>
            <a:r>
              <a:rPr lang="fr-CA" dirty="0" err="1"/>
              <a:t>title</a:t>
            </a:r>
            <a:r>
              <a:rPr lang="fr-CA" dirty="0"/>
              <a:t> style</a:t>
            </a:r>
            <a:endParaRPr lang="en-US" dirty="0"/>
          </a:p>
        </p:txBody>
      </p:sp>
      <p:sp>
        <p:nvSpPr>
          <p:cNvPr id="3" name="Content Placeholder 2"/>
          <p:cNvSpPr>
            <a:spLocks noGrp="1"/>
          </p:cNvSpPr>
          <p:nvPr>
            <p:ph idx="1"/>
          </p:nvPr>
        </p:nvSpPr>
        <p:spPr/>
        <p:txBody>
          <a:body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Tree>
    <p:extLst>
      <p:ext uri="{BB962C8B-B14F-4D97-AF65-F5344CB8AC3E}">
        <p14:creationId xmlns:p14="http://schemas.microsoft.com/office/powerpoint/2010/main" val="34277419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Espace réservé du texte 4"/>
          <p:cNvSpPr>
            <a:spLocks noGrp="1"/>
          </p:cNvSpPr>
          <p:nvPr>
            <p:ph type="body" sz="quarter" idx="11" hasCustomPrompt="1"/>
          </p:nvPr>
        </p:nvSpPr>
        <p:spPr>
          <a:xfrm>
            <a:off x="530134" y="5539926"/>
            <a:ext cx="2226622" cy="221599"/>
          </a:xfrm>
          <a:prstGeom prst="rect">
            <a:avLst/>
          </a:prstGeom>
          <a:solidFill>
            <a:schemeClr val="accent1"/>
          </a:solidFill>
        </p:spPr>
        <p:txBody>
          <a:bodyPr vert="horz" wrap="none" lIns="36000" tIns="0" rIns="72000" bIns="0">
            <a:spAutoFit/>
          </a:bodyPr>
          <a:lstStyle>
            <a:lvl1pPr marL="0" indent="0">
              <a:buNone/>
              <a:defRPr sz="1600" b="0" i="0" cap="all" baseline="0">
                <a:solidFill>
                  <a:schemeClr val="bg1"/>
                </a:solidFill>
                <a:latin typeface="Arial"/>
                <a:cs typeface="Arial"/>
              </a:defRPr>
            </a:lvl1pPr>
          </a:lstStyle>
          <a:p>
            <a:pPr lvl="0"/>
            <a:r>
              <a:rPr lang="fr-CA" noProof="0" dirty="0" smtClean="0"/>
              <a:t>ENTREZ VOTRE NOM</a:t>
            </a:r>
            <a:endParaRPr lang="fr-CA" noProof="0" dirty="0"/>
          </a:p>
        </p:txBody>
      </p:sp>
      <p:sp>
        <p:nvSpPr>
          <p:cNvPr id="14" name="Espace réservé du texte 4"/>
          <p:cNvSpPr>
            <a:spLocks noGrp="1"/>
          </p:cNvSpPr>
          <p:nvPr>
            <p:ph type="body" sz="quarter" idx="15" hasCustomPrompt="1"/>
          </p:nvPr>
        </p:nvSpPr>
        <p:spPr>
          <a:xfrm>
            <a:off x="530134" y="5867400"/>
            <a:ext cx="1810611" cy="221599"/>
          </a:xfrm>
          <a:prstGeom prst="rect">
            <a:avLst/>
          </a:prstGeom>
          <a:solidFill>
            <a:schemeClr val="accent1"/>
          </a:solidFill>
        </p:spPr>
        <p:txBody>
          <a:bodyPr vert="horz" wrap="none" lIns="36000" tIns="0" rIns="72000" bIns="0">
            <a:spAutoFit/>
          </a:bodyPr>
          <a:lstStyle>
            <a:lvl1pPr marL="0" indent="0">
              <a:buNone/>
              <a:defRPr sz="1600" b="0" i="0" cap="all" baseline="0">
                <a:solidFill>
                  <a:schemeClr val="bg1"/>
                </a:solidFill>
                <a:latin typeface="Arial"/>
                <a:cs typeface="Arial"/>
              </a:defRPr>
            </a:lvl1pPr>
          </a:lstStyle>
          <a:p>
            <a:pPr lvl="0"/>
            <a:r>
              <a:rPr lang="fr-CA" noProof="0" dirty="0" smtClean="0"/>
              <a:t>ENTREZ LA DATE</a:t>
            </a:r>
            <a:endParaRPr lang="fr-CA" noProof="0" dirty="0"/>
          </a:p>
        </p:txBody>
      </p:sp>
      <p:sp>
        <p:nvSpPr>
          <p:cNvPr id="15" name="Espace réservé du texte 4"/>
          <p:cNvSpPr>
            <a:spLocks noGrp="1"/>
          </p:cNvSpPr>
          <p:nvPr>
            <p:ph type="body" sz="quarter" idx="12" hasCustomPrompt="1"/>
          </p:nvPr>
        </p:nvSpPr>
        <p:spPr>
          <a:xfrm>
            <a:off x="530828" y="1573968"/>
            <a:ext cx="3926199" cy="646331"/>
          </a:xfrm>
          <a:prstGeom prst="rect">
            <a:avLst/>
          </a:prstGeom>
          <a:solidFill>
            <a:schemeClr val="accent1"/>
          </a:solidFill>
        </p:spPr>
        <p:txBody>
          <a:bodyPr vert="horz" wrap="none" lIns="36000" tIns="0" bIns="0" anchor="ctr" anchorCtr="0">
            <a:spAutoFit/>
          </a:bodyPr>
          <a:lstStyle>
            <a:lvl1pPr marL="0" indent="0" fontAlgn="ctr">
              <a:lnSpc>
                <a:spcPct val="100000"/>
              </a:lnSpc>
              <a:spcBef>
                <a:spcPts val="0"/>
              </a:spcBef>
              <a:buNone/>
              <a:defRPr sz="4200" b="1" i="0" cap="all" baseline="0">
                <a:solidFill>
                  <a:srgbClr val="003C71"/>
                </a:solidFill>
                <a:latin typeface="Arial"/>
                <a:cs typeface="Arial"/>
              </a:defRPr>
            </a:lvl1pPr>
          </a:lstStyle>
          <a:p>
            <a:pPr lvl="0"/>
            <a:r>
              <a:rPr lang="fr-CA" noProof="0" dirty="0" smtClean="0"/>
              <a:t>TITRE LIGNE 1</a:t>
            </a:r>
            <a:endParaRPr lang="fr-CA" noProof="0" dirty="0"/>
          </a:p>
        </p:txBody>
      </p:sp>
      <p:sp>
        <p:nvSpPr>
          <p:cNvPr id="16" name="Espace réservé du texte 4"/>
          <p:cNvSpPr>
            <a:spLocks noGrp="1"/>
          </p:cNvSpPr>
          <p:nvPr>
            <p:ph type="body" sz="quarter" idx="13" hasCustomPrompt="1"/>
          </p:nvPr>
        </p:nvSpPr>
        <p:spPr>
          <a:xfrm>
            <a:off x="530828" y="2296386"/>
            <a:ext cx="3926199" cy="646331"/>
          </a:xfrm>
          <a:prstGeom prst="rect">
            <a:avLst/>
          </a:prstGeom>
          <a:solidFill>
            <a:schemeClr val="accent1"/>
          </a:solidFill>
        </p:spPr>
        <p:txBody>
          <a:bodyPr vert="horz" wrap="none" lIns="36000" tIns="0" bIns="0" anchor="ctr" anchorCtr="0">
            <a:spAutoFit/>
          </a:bodyPr>
          <a:lstStyle>
            <a:lvl1pPr marL="0" indent="0" fontAlgn="ctr">
              <a:lnSpc>
                <a:spcPct val="100000"/>
              </a:lnSpc>
              <a:spcBef>
                <a:spcPts val="0"/>
              </a:spcBef>
              <a:buNone/>
              <a:defRPr sz="4200" b="1" i="0" cap="all" baseline="0">
                <a:solidFill>
                  <a:srgbClr val="003C71"/>
                </a:solidFill>
                <a:latin typeface="Arial"/>
                <a:cs typeface="Arial"/>
              </a:defRPr>
            </a:lvl1pPr>
          </a:lstStyle>
          <a:p>
            <a:pPr lvl="0"/>
            <a:r>
              <a:rPr lang="fr-CA" noProof="0" dirty="0" smtClean="0"/>
              <a:t>TITRE LIGNE 2</a:t>
            </a:r>
            <a:endParaRPr lang="fr-CA" noProof="0" dirty="0"/>
          </a:p>
        </p:txBody>
      </p:sp>
      <p:sp>
        <p:nvSpPr>
          <p:cNvPr id="17" name="Espace réservé du texte 4"/>
          <p:cNvSpPr>
            <a:spLocks noGrp="1"/>
          </p:cNvSpPr>
          <p:nvPr>
            <p:ph type="body" sz="quarter" idx="14" hasCustomPrompt="1"/>
          </p:nvPr>
        </p:nvSpPr>
        <p:spPr>
          <a:xfrm>
            <a:off x="530828" y="3015486"/>
            <a:ext cx="3926199" cy="646331"/>
          </a:xfrm>
          <a:prstGeom prst="rect">
            <a:avLst/>
          </a:prstGeom>
          <a:solidFill>
            <a:schemeClr val="accent1"/>
          </a:solidFill>
        </p:spPr>
        <p:txBody>
          <a:bodyPr vert="horz" wrap="none" lIns="36000" tIns="0" bIns="0" anchor="ctr" anchorCtr="0">
            <a:spAutoFit/>
          </a:bodyPr>
          <a:lstStyle>
            <a:lvl1pPr marL="0" indent="0" fontAlgn="ctr">
              <a:lnSpc>
                <a:spcPct val="100000"/>
              </a:lnSpc>
              <a:spcBef>
                <a:spcPts val="0"/>
              </a:spcBef>
              <a:buNone/>
              <a:defRPr sz="4200" b="1" i="0" cap="all" baseline="0">
                <a:solidFill>
                  <a:srgbClr val="003C71"/>
                </a:solidFill>
                <a:latin typeface="Arial"/>
                <a:cs typeface="Arial"/>
              </a:defRPr>
            </a:lvl1pPr>
          </a:lstStyle>
          <a:p>
            <a:pPr lvl="0"/>
            <a:r>
              <a:rPr lang="fr-CA" noProof="0" dirty="0" smtClean="0"/>
              <a:t>TITRE LIGNE 3</a:t>
            </a:r>
            <a:endParaRPr lang="fr-CA" noProof="0" dirty="0"/>
          </a:p>
        </p:txBody>
      </p:sp>
      <p:sp>
        <p:nvSpPr>
          <p:cNvPr id="18" name="Espace réservé du texte 4"/>
          <p:cNvSpPr>
            <a:spLocks noGrp="1"/>
          </p:cNvSpPr>
          <p:nvPr>
            <p:ph type="body" sz="quarter" idx="16" hasCustomPrompt="1"/>
          </p:nvPr>
        </p:nvSpPr>
        <p:spPr>
          <a:xfrm>
            <a:off x="529908" y="3858032"/>
            <a:ext cx="3515579" cy="323165"/>
          </a:xfrm>
          <a:prstGeom prst="rect">
            <a:avLst/>
          </a:prstGeom>
          <a:solidFill>
            <a:schemeClr val="accent1"/>
          </a:solidFill>
        </p:spPr>
        <p:txBody>
          <a:bodyPr vert="horz" wrap="none" lIns="36000" tIns="0" bIns="0" anchor="ctr" anchorCtr="0">
            <a:spAutoFit/>
          </a:bodyPr>
          <a:lstStyle>
            <a:lvl1pPr marL="0" indent="0">
              <a:lnSpc>
                <a:spcPct val="85000"/>
              </a:lnSpc>
              <a:spcBef>
                <a:spcPts val="0"/>
              </a:spcBef>
              <a:buNone/>
              <a:defRPr sz="2400" b="0" i="0" cap="none" baseline="0">
                <a:solidFill>
                  <a:srgbClr val="003C71"/>
                </a:solidFill>
                <a:latin typeface="Arial"/>
                <a:cs typeface="Arial"/>
              </a:defRPr>
            </a:lvl1pPr>
          </a:lstStyle>
          <a:p>
            <a:pPr lvl="0"/>
            <a:r>
              <a:rPr lang="fr-CA" noProof="0" dirty="0" smtClean="0"/>
              <a:t>Nom du service/direction</a:t>
            </a:r>
            <a:endParaRPr lang="fr-CA" noProof="0" dirty="0"/>
          </a:p>
        </p:txBody>
      </p:sp>
    </p:spTree>
    <p:extLst>
      <p:ext uri="{BB962C8B-B14F-4D97-AF65-F5344CB8AC3E}">
        <p14:creationId xmlns:p14="http://schemas.microsoft.com/office/powerpoint/2010/main" val="3250563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35405" y="1451520"/>
            <a:ext cx="8071123" cy="4511131"/>
          </a:xfrm>
        </p:spPr>
        <p:txBody>
          <a:bodyPr anchor="ctr"/>
          <a:lstStyle>
            <a:lvl1pPr marL="0" indent="0" algn="ctr">
              <a:buNone/>
              <a:defRPr b="1" i="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smtClean="0"/>
              <a:t>CLICK TO EDIT MASTER SUBTITLE STYLE</a:t>
            </a:r>
            <a:endParaRPr lang="fr-CA" noProof="0" dirty="0"/>
          </a:p>
        </p:txBody>
      </p:sp>
      <p:sp>
        <p:nvSpPr>
          <p:cNvPr id="6" name="Slide Number Placeholder 5"/>
          <p:cNvSpPr>
            <a:spLocks noGrp="1"/>
          </p:cNvSpPr>
          <p:nvPr>
            <p:ph type="sldNum" sz="quarter" idx="12"/>
          </p:nvPr>
        </p:nvSpPr>
        <p:spPr>
          <a:xfrm>
            <a:off x="535406" y="6276631"/>
            <a:ext cx="462492" cy="161938"/>
          </a:xfrm>
          <a:prstGeom prst="rect">
            <a:avLst/>
          </a:prstGeom>
        </p:spPr>
        <p:txBody>
          <a:bodyPr/>
          <a:lstStyle>
            <a:lvl1pPr algn="ctr">
              <a:defRPr/>
            </a:lvl1pPr>
          </a:lstStyle>
          <a:p>
            <a:pPr defTabSz="457200"/>
            <a:fld id="{AF88E988-FB04-AB4E-BE5A-59F242AF7F7A}" type="slidenum">
              <a:rPr lang="fr-CA" smtClean="0">
                <a:solidFill>
                  <a:srgbClr val="000000"/>
                </a:solidFill>
              </a:rPr>
              <a:pPr defTabSz="457200"/>
              <a:t>‹N°›</a:t>
            </a:fld>
            <a:endParaRPr lang="fr-CA" dirty="0">
              <a:solidFill>
                <a:srgbClr val="000000"/>
              </a:solidFill>
            </a:endParaRPr>
          </a:p>
        </p:txBody>
      </p:sp>
      <p:sp>
        <p:nvSpPr>
          <p:cNvPr id="7" name="Titre 6"/>
          <p:cNvSpPr>
            <a:spLocks noGrp="1"/>
          </p:cNvSpPr>
          <p:nvPr>
            <p:ph type="title" hasCustomPrompt="1"/>
          </p:nvPr>
        </p:nvSpPr>
        <p:spPr>
          <a:xfrm>
            <a:off x="527424" y="533982"/>
            <a:ext cx="8159375" cy="917538"/>
          </a:xfrm>
        </p:spPr>
        <p:txBody>
          <a:bodyPr/>
          <a:lstStyle/>
          <a:p>
            <a:r>
              <a:rPr lang="fr-FR" dirty="0" smtClean="0"/>
              <a:t>Cliquez pour modifier le style du titre</a:t>
            </a:r>
            <a:endParaRPr lang="fr-CA" dirty="0"/>
          </a:p>
        </p:txBody>
      </p:sp>
    </p:spTree>
    <p:extLst>
      <p:ext uri="{BB962C8B-B14F-4D97-AF65-F5344CB8AC3E}">
        <p14:creationId xmlns:p14="http://schemas.microsoft.com/office/powerpoint/2010/main" val="7892649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text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5406" y="6038387"/>
            <a:ext cx="2133600" cy="161938"/>
          </a:xfrm>
          <a:prstGeom prst="rect">
            <a:avLst/>
          </a:prstGeom>
        </p:spPr>
        <p:txBody>
          <a:bodyPr/>
          <a:lstStyle/>
          <a:p>
            <a:pPr defTabSz="457200"/>
            <a:fld id="{84235027-0671-4413-8EFA-B110AAB4DACF}" type="datetime3">
              <a:rPr lang="fr-CA" smtClean="0">
                <a:solidFill>
                  <a:srgbClr val="000000"/>
                </a:solidFill>
              </a:rPr>
              <a:pPr defTabSz="457200"/>
              <a:t>18/01/23</a:t>
            </a:fld>
            <a:endParaRPr lang="fr-CA" dirty="0">
              <a:solidFill>
                <a:srgbClr val="000000"/>
              </a:solidFill>
            </a:endParaRPr>
          </a:p>
        </p:txBody>
      </p:sp>
      <p:sp>
        <p:nvSpPr>
          <p:cNvPr id="6" name="Slide Number Placeholder 5"/>
          <p:cNvSpPr>
            <a:spLocks noGrp="1"/>
          </p:cNvSpPr>
          <p:nvPr>
            <p:ph type="sldNum" sz="quarter" idx="12"/>
          </p:nvPr>
        </p:nvSpPr>
        <p:spPr>
          <a:xfrm>
            <a:off x="535406" y="6276631"/>
            <a:ext cx="462492" cy="161938"/>
          </a:xfrm>
          <a:prstGeom prst="rect">
            <a:avLst/>
          </a:prstGeom>
        </p:spPr>
        <p:txBody>
          <a:bodyPr/>
          <a:lstStyle/>
          <a:p>
            <a:pPr defTabSz="457200"/>
            <a:fld id="{2066355A-084C-D24E-9AD2-7E4FC41EA627}" type="slidenum">
              <a:rPr lang="fr-CA" smtClean="0">
                <a:solidFill>
                  <a:srgbClr val="000000"/>
                </a:solidFill>
              </a:rPr>
              <a:pPr defTabSz="457200"/>
              <a:t>‹N°›</a:t>
            </a:fld>
            <a:endParaRPr lang="fr-CA" dirty="0">
              <a:solidFill>
                <a:srgbClr val="000000"/>
              </a:solidFill>
            </a:endParaRPr>
          </a:p>
        </p:txBody>
      </p:sp>
      <p:sp>
        <p:nvSpPr>
          <p:cNvPr id="8" name="Titre 7"/>
          <p:cNvSpPr>
            <a:spLocks noGrp="1"/>
          </p:cNvSpPr>
          <p:nvPr>
            <p:ph type="title" hasCustomPrompt="1"/>
          </p:nvPr>
        </p:nvSpPr>
        <p:spPr>
          <a:xfrm>
            <a:off x="525930" y="533108"/>
            <a:ext cx="8085159" cy="991703"/>
          </a:xfrm>
        </p:spPr>
        <p:txBody>
          <a:bodyPr/>
          <a:lstStyle/>
          <a:p>
            <a:r>
              <a:rPr lang="fr-FR" dirty="0" smtClean="0"/>
              <a:t>Cliquez pour modifier le style du titre</a:t>
            </a:r>
            <a:endParaRPr lang="fr-CA" dirty="0"/>
          </a:p>
        </p:txBody>
      </p:sp>
      <p:sp>
        <p:nvSpPr>
          <p:cNvPr id="7" name="Content Placeholder 6"/>
          <p:cNvSpPr>
            <a:spLocks noGrp="1"/>
          </p:cNvSpPr>
          <p:nvPr>
            <p:ph sz="quarter" idx="13"/>
          </p:nvPr>
        </p:nvSpPr>
        <p:spPr/>
        <p:txBody>
          <a:bodyPr/>
          <a:lstStyle>
            <a:lvl1pPr marL="0" indent="0">
              <a:buNone/>
              <a:defRPr/>
            </a:lvl1pPr>
            <a:lvl2pPr marL="357187" indent="0">
              <a:buNone/>
              <a:defRPr/>
            </a:lvl2pPr>
            <a:lvl3pPr marL="715962" indent="0">
              <a:buNone/>
              <a:defRPr/>
            </a:lvl3pPr>
            <a:lvl4pPr marL="1073150" indent="0">
              <a:buNone/>
              <a:defRPr/>
            </a:lvl4pPr>
            <a:lvl5pPr marL="1430337"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Tree>
    <p:extLst>
      <p:ext uri="{BB962C8B-B14F-4D97-AF65-F5344CB8AC3E}">
        <p14:creationId xmlns:p14="http://schemas.microsoft.com/office/powerpoint/2010/main" val="122325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list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5406" y="6038387"/>
            <a:ext cx="2133600" cy="161938"/>
          </a:xfrm>
          <a:prstGeom prst="rect">
            <a:avLst/>
          </a:prstGeom>
        </p:spPr>
        <p:txBody>
          <a:bodyPr/>
          <a:lstStyle/>
          <a:p>
            <a:pPr defTabSz="457200"/>
            <a:fld id="{0D3BA0E7-B97D-46B0-9081-62A3A1A788A2}" type="datetime3">
              <a:rPr lang="fr-CA" smtClean="0">
                <a:solidFill>
                  <a:srgbClr val="000000"/>
                </a:solidFill>
              </a:rPr>
              <a:pPr defTabSz="457200"/>
              <a:t>18/01/23</a:t>
            </a:fld>
            <a:endParaRPr lang="fr-CA" dirty="0">
              <a:solidFill>
                <a:srgbClr val="000000"/>
              </a:solidFill>
            </a:endParaRPr>
          </a:p>
        </p:txBody>
      </p:sp>
      <p:sp>
        <p:nvSpPr>
          <p:cNvPr id="5" name="Footer Placeholder 4"/>
          <p:cNvSpPr>
            <a:spLocks noGrp="1"/>
          </p:cNvSpPr>
          <p:nvPr>
            <p:ph type="ftr" sz="quarter" idx="11"/>
          </p:nvPr>
        </p:nvSpPr>
        <p:spPr>
          <a:xfrm>
            <a:off x="1100253" y="6276631"/>
            <a:ext cx="2895600" cy="161938"/>
          </a:xfrm>
          <a:prstGeom prst="rect">
            <a:avLst/>
          </a:prstGeom>
        </p:spPr>
        <p:txBody>
          <a:bodyPr/>
          <a:lstStyle/>
          <a:p>
            <a:pPr defTabSz="457200"/>
            <a:r>
              <a:rPr lang="fr-CA" dirty="0" smtClean="0">
                <a:solidFill>
                  <a:srgbClr val="000000"/>
                </a:solidFill>
              </a:rPr>
              <a:t>Inspire du BABOK 2.0 IIBA</a:t>
            </a:r>
            <a:endParaRPr lang="fr-CA" dirty="0">
              <a:solidFill>
                <a:srgbClr val="000000"/>
              </a:solidFill>
            </a:endParaRPr>
          </a:p>
        </p:txBody>
      </p:sp>
      <p:sp>
        <p:nvSpPr>
          <p:cNvPr id="6" name="Slide Number Placeholder 5"/>
          <p:cNvSpPr>
            <a:spLocks noGrp="1"/>
          </p:cNvSpPr>
          <p:nvPr>
            <p:ph type="sldNum" sz="quarter" idx="12"/>
          </p:nvPr>
        </p:nvSpPr>
        <p:spPr>
          <a:xfrm>
            <a:off x="535406" y="6276631"/>
            <a:ext cx="462492" cy="161938"/>
          </a:xfrm>
          <a:prstGeom prst="rect">
            <a:avLst/>
          </a:prstGeom>
        </p:spPr>
        <p:txBody>
          <a:bodyPr/>
          <a:lstStyle/>
          <a:p>
            <a:pPr defTabSz="457200"/>
            <a:fld id="{2066355A-084C-D24E-9AD2-7E4FC41EA627}" type="slidenum">
              <a:rPr lang="fr-CA" smtClean="0">
                <a:solidFill>
                  <a:srgbClr val="000000"/>
                </a:solidFill>
              </a:rPr>
              <a:pPr defTabSz="457200"/>
              <a:t>‹N°›</a:t>
            </a:fld>
            <a:endParaRPr lang="fr-CA" dirty="0">
              <a:solidFill>
                <a:srgbClr val="000000"/>
              </a:solidFill>
            </a:endParaRPr>
          </a:p>
        </p:txBody>
      </p:sp>
      <p:sp>
        <p:nvSpPr>
          <p:cNvPr id="8" name="Titre 7"/>
          <p:cNvSpPr>
            <a:spLocks noGrp="1"/>
          </p:cNvSpPr>
          <p:nvPr>
            <p:ph type="title" hasCustomPrompt="1"/>
          </p:nvPr>
        </p:nvSpPr>
        <p:spPr>
          <a:xfrm>
            <a:off x="529420" y="533108"/>
            <a:ext cx="8085159" cy="1026264"/>
          </a:xfrm>
        </p:spPr>
        <p:txBody>
          <a:bodyPr/>
          <a:lstStyle/>
          <a:p>
            <a:r>
              <a:rPr lang="fr-FR" dirty="0" smtClean="0"/>
              <a:t>Cliquez pour modifier le style du titre</a:t>
            </a:r>
            <a:endParaRPr lang="fr-CA" dirty="0"/>
          </a:p>
        </p:txBody>
      </p:sp>
      <p:sp>
        <p:nvSpPr>
          <p:cNvPr id="7" name="Content Placeholder 6"/>
          <p:cNvSpPr>
            <a:spLocks noGrp="1"/>
          </p:cNvSpPr>
          <p:nvPr>
            <p:ph sz="quarter" idx="13"/>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Tree>
    <p:extLst>
      <p:ext uri="{BB962C8B-B14F-4D97-AF65-F5344CB8AC3E}">
        <p14:creationId xmlns:p14="http://schemas.microsoft.com/office/powerpoint/2010/main" val="3863334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5406" y="535297"/>
            <a:ext cx="8074612" cy="5420408"/>
          </a:xfrm>
        </p:spPr>
        <p:txBody>
          <a:bodyPr anchor="ctr"/>
          <a:lstStyle>
            <a:lvl1pPr algn="l">
              <a:defRPr sz="4000" b="1" cap="all"/>
            </a:lvl1pPr>
          </a:lstStyle>
          <a:p>
            <a:r>
              <a:rPr lang="fr-FR" dirty="0" smtClean="0"/>
              <a:t>Cliquez pour modifier le style du titre</a:t>
            </a:r>
            <a:endParaRPr lang="fr-CA" noProof="0" dirty="0"/>
          </a:p>
        </p:txBody>
      </p:sp>
      <p:sp>
        <p:nvSpPr>
          <p:cNvPr id="3" name="Text Placeholder 2"/>
          <p:cNvSpPr>
            <a:spLocks noGrp="1"/>
          </p:cNvSpPr>
          <p:nvPr>
            <p:ph type="body" idx="1" hasCustomPrompt="1"/>
          </p:nvPr>
        </p:nvSpPr>
        <p:spPr>
          <a:xfrm>
            <a:off x="535406" y="535297"/>
            <a:ext cx="8131516" cy="699184"/>
          </a:xfrm>
        </p:spPr>
        <p:txBody>
          <a:bodyPr anchor="t">
            <a:normAutofit/>
          </a:bodyPr>
          <a:lstStyle>
            <a:lvl1pPr marL="0" indent="0">
              <a:buNone/>
              <a:defRPr sz="1800" b="1" i="0">
                <a:solidFill>
                  <a:srgbClr val="000000"/>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noProof="0" dirty="0" smtClean="0"/>
              <a:t>CLICK TO EDIT MASTER TEXT STYLES</a:t>
            </a:r>
          </a:p>
        </p:txBody>
      </p:sp>
      <p:sp>
        <p:nvSpPr>
          <p:cNvPr id="4" name="Date Placeholder 3"/>
          <p:cNvSpPr>
            <a:spLocks noGrp="1"/>
          </p:cNvSpPr>
          <p:nvPr>
            <p:ph type="dt" sz="half" idx="10"/>
          </p:nvPr>
        </p:nvSpPr>
        <p:spPr>
          <a:xfrm>
            <a:off x="535406" y="6038387"/>
            <a:ext cx="2133600" cy="161938"/>
          </a:xfrm>
          <a:prstGeom prst="rect">
            <a:avLst/>
          </a:prstGeom>
        </p:spPr>
        <p:txBody>
          <a:bodyPr/>
          <a:lstStyle/>
          <a:p>
            <a:pPr defTabSz="457200"/>
            <a:fld id="{B0B3BDBD-868A-4329-A236-A2FB8FB666B4}" type="datetime3">
              <a:rPr lang="fr-CA" smtClean="0">
                <a:solidFill>
                  <a:srgbClr val="000000"/>
                </a:solidFill>
              </a:rPr>
              <a:pPr defTabSz="457200"/>
              <a:t>18/01/23</a:t>
            </a:fld>
            <a:endParaRPr lang="fr-CA" dirty="0">
              <a:solidFill>
                <a:srgbClr val="000000"/>
              </a:solidFill>
            </a:endParaRPr>
          </a:p>
        </p:txBody>
      </p:sp>
      <p:sp>
        <p:nvSpPr>
          <p:cNvPr id="6" name="Slide Number Placeholder 5"/>
          <p:cNvSpPr>
            <a:spLocks noGrp="1"/>
          </p:cNvSpPr>
          <p:nvPr>
            <p:ph type="sldNum" sz="quarter" idx="12"/>
          </p:nvPr>
        </p:nvSpPr>
        <p:spPr>
          <a:xfrm>
            <a:off x="535406" y="6276631"/>
            <a:ext cx="462492" cy="161938"/>
          </a:xfrm>
          <a:prstGeom prst="rect">
            <a:avLst/>
          </a:prstGeom>
        </p:spPr>
        <p:txBody>
          <a:bodyPr/>
          <a:lstStyle/>
          <a:p>
            <a:pPr defTabSz="457200"/>
            <a:fld id="{91AF2B4D-6B12-4EDF-87BB-2B55CECB6611}" type="slidenum">
              <a:rPr lang="fr-CA" smtClean="0">
                <a:solidFill>
                  <a:srgbClr val="000000"/>
                </a:solidFill>
              </a:rPr>
              <a:pPr defTabSz="457200"/>
              <a:t>‹N°›</a:t>
            </a:fld>
            <a:endParaRPr lang="fr-CA" dirty="0">
              <a:solidFill>
                <a:srgbClr val="000000"/>
              </a:solidFill>
            </a:endParaRPr>
          </a:p>
        </p:txBody>
      </p:sp>
    </p:spTree>
    <p:extLst>
      <p:ext uri="{BB962C8B-B14F-4D97-AF65-F5344CB8AC3E}">
        <p14:creationId xmlns:p14="http://schemas.microsoft.com/office/powerpoint/2010/main" val="5493469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406" y="1862066"/>
            <a:ext cx="3960394" cy="417632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fr-CA" noProof="0" dirty="0" smtClean="0"/>
              <a:t>Click to </a:t>
            </a:r>
            <a:r>
              <a:rPr lang="fr-CA" noProof="0" dirty="0" err="1" smtClean="0"/>
              <a:t>edit</a:t>
            </a:r>
            <a:r>
              <a:rPr lang="fr-CA" noProof="0" dirty="0" smtClean="0"/>
              <a:t> Master </a:t>
            </a:r>
            <a:r>
              <a:rPr lang="fr-CA" noProof="0" dirty="0" err="1" smtClean="0"/>
              <a:t>text</a:t>
            </a:r>
            <a:r>
              <a:rPr lang="fr-CA" noProof="0" dirty="0" smtClean="0"/>
              <a:t> styles</a:t>
            </a:r>
          </a:p>
          <a:p>
            <a:pPr lvl="1"/>
            <a:r>
              <a:rPr lang="fr-CA" noProof="0" dirty="0" smtClean="0"/>
              <a:t>Second </a:t>
            </a:r>
            <a:r>
              <a:rPr lang="fr-CA" noProof="0" dirty="0" err="1" smtClean="0"/>
              <a:t>level</a:t>
            </a:r>
            <a:endParaRPr lang="fr-CA" noProof="0" dirty="0" smtClean="0"/>
          </a:p>
          <a:p>
            <a:pPr lvl="2"/>
            <a:r>
              <a:rPr lang="fr-CA" noProof="0" dirty="0" err="1" smtClean="0"/>
              <a:t>Third</a:t>
            </a:r>
            <a:r>
              <a:rPr lang="fr-CA" noProof="0" dirty="0" smtClean="0"/>
              <a:t> </a:t>
            </a:r>
            <a:r>
              <a:rPr lang="fr-CA" noProof="0" dirty="0" err="1" smtClean="0"/>
              <a:t>level</a:t>
            </a:r>
            <a:endParaRPr lang="fr-CA" noProof="0" dirty="0" smtClean="0"/>
          </a:p>
          <a:p>
            <a:pPr lvl="3"/>
            <a:r>
              <a:rPr lang="fr-CA" noProof="0" dirty="0" err="1" smtClean="0"/>
              <a:t>Fourth</a:t>
            </a:r>
            <a:r>
              <a:rPr lang="fr-CA" noProof="0" dirty="0" smtClean="0"/>
              <a:t> </a:t>
            </a:r>
            <a:r>
              <a:rPr lang="fr-CA" noProof="0" dirty="0" err="1" smtClean="0"/>
              <a:t>level</a:t>
            </a:r>
            <a:endParaRPr lang="fr-CA" noProof="0" dirty="0" smtClean="0"/>
          </a:p>
          <a:p>
            <a:pPr lvl="4"/>
            <a:r>
              <a:rPr lang="fr-CA" noProof="0" dirty="0" err="1" smtClean="0"/>
              <a:t>Fifth</a:t>
            </a:r>
            <a:r>
              <a:rPr lang="fr-CA" noProof="0" dirty="0" smtClean="0"/>
              <a:t> </a:t>
            </a:r>
            <a:r>
              <a:rPr lang="fr-CA" noProof="0" dirty="0" err="1" smtClean="0"/>
              <a:t>level</a:t>
            </a:r>
            <a:endParaRPr lang="fr-CA" noProof="0" dirty="0"/>
          </a:p>
        </p:txBody>
      </p:sp>
      <p:sp>
        <p:nvSpPr>
          <p:cNvPr id="4" name="Content Placeholder 3"/>
          <p:cNvSpPr>
            <a:spLocks noGrp="1"/>
          </p:cNvSpPr>
          <p:nvPr>
            <p:ph sz="half" idx="2"/>
          </p:nvPr>
        </p:nvSpPr>
        <p:spPr>
          <a:xfrm>
            <a:off x="4648200" y="1862066"/>
            <a:ext cx="3961818" cy="417632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fr-CA" noProof="0" dirty="0" smtClean="0"/>
              <a:t>Click to </a:t>
            </a:r>
            <a:r>
              <a:rPr lang="fr-CA" noProof="0" dirty="0" err="1" smtClean="0"/>
              <a:t>edit</a:t>
            </a:r>
            <a:r>
              <a:rPr lang="fr-CA" noProof="0" dirty="0" smtClean="0"/>
              <a:t> Master </a:t>
            </a:r>
            <a:r>
              <a:rPr lang="fr-CA" noProof="0" dirty="0" err="1" smtClean="0"/>
              <a:t>text</a:t>
            </a:r>
            <a:r>
              <a:rPr lang="fr-CA" noProof="0" dirty="0" smtClean="0"/>
              <a:t> styles</a:t>
            </a:r>
          </a:p>
          <a:p>
            <a:pPr lvl="1"/>
            <a:r>
              <a:rPr lang="fr-CA" noProof="0" dirty="0" smtClean="0"/>
              <a:t>Second </a:t>
            </a:r>
            <a:r>
              <a:rPr lang="fr-CA" noProof="0" dirty="0" err="1" smtClean="0"/>
              <a:t>level</a:t>
            </a:r>
            <a:endParaRPr lang="fr-CA" noProof="0" dirty="0" smtClean="0"/>
          </a:p>
          <a:p>
            <a:pPr lvl="2"/>
            <a:r>
              <a:rPr lang="fr-CA" noProof="0" dirty="0" err="1" smtClean="0"/>
              <a:t>Third</a:t>
            </a:r>
            <a:r>
              <a:rPr lang="fr-CA" noProof="0" dirty="0" smtClean="0"/>
              <a:t> </a:t>
            </a:r>
            <a:r>
              <a:rPr lang="fr-CA" noProof="0" dirty="0" err="1" smtClean="0"/>
              <a:t>level</a:t>
            </a:r>
            <a:endParaRPr lang="fr-CA" noProof="0" dirty="0" smtClean="0"/>
          </a:p>
          <a:p>
            <a:pPr lvl="3"/>
            <a:r>
              <a:rPr lang="fr-CA" noProof="0" dirty="0" err="1" smtClean="0"/>
              <a:t>Fourth</a:t>
            </a:r>
            <a:r>
              <a:rPr lang="fr-CA" noProof="0" dirty="0" smtClean="0"/>
              <a:t> </a:t>
            </a:r>
            <a:r>
              <a:rPr lang="fr-CA" noProof="0" dirty="0" err="1" smtClean="0"/>
              <a:t>level</a:t>
            </a:r>
            <a:endParaRPr lang="fr-CA" noProof="0" dirty="0" smtClean="0"/>
          </a:p>
          <a:p>
            <a:pPr lvl="4"/>
            <a:r>
              <a:rPr lang="fr-CA" noProof="0" dirty="0" err="1" smtClean="0"/>
              <a:t>Fifth</a:t>
            </a:r>
            <a:r>
              <a:rPr lang="fr-CA" noProof="0" dirty="0" smtClean="0"/>
              <a:t> </a:t>
            </a:r>
            <a:r>
              <a:rPr lang="fr-CA" noProof="0" dirty="0" err="1" smtClean="0"/>
              <a:t>level</a:t>
            </a:r>
            <a:endParaRPr lang="fr-CA" noProof="0" dirty="0"/>
          </a:p>
        </p:txBody>
      </p:sp>
      <p:sp>
        <p:nvSpPr>
          <p:cNvPr id="5" name="Date Placeholder 4"/>
          <p:cNvSpPr>
            <a:spLocks noGrp="1"/>
          </p:cNvSpPr>
          <p:nvPr>
            <p:ph type="dt" sz="half" idx="10"/>
          </p:nvPr>
        </p:nvSpPr>
        <p:spPr>
          <a:xfrm>
            <a:off x="535406" y="6038387"/>
            <a:ext cx="2133600" cy="161938"/>
          </a:xfrm>
          <a:prstGeom prst="rect">
            <a:avLst/>
          </a:prstGeom>
        </p:spPr>
        <p:txBody>
          <a:bodyPr/>
          <a:lstStyle/>
          <a:p>
            <a:pPr defTabSz="457200"/>
            <a:fld id="{0DA4ECD7-78AB-44AF-A15E-A14CD33A8B2B}" type="datetime3">
              <a:rPr lang="fr-CA" smtClean="0">
                <a:solidFill>
                  <a:srgbClr val="000000"/>
                </a:solidFill>
              </a:rPr>
              <a:pPr defTabSz="457200"/>
              <a:t>18/01/23</a:t>
            </a:fld>
            <a:endParaRPr lang="fr-CA" dirty="0">
              <a:solidFill>
                <a:srgbClr val="000000"/>
              </a:solidFill>
            </a:endParaRPr>
          </a:p>
        </p:txBody>
      </p:sp>
      <p:sp>
        <p:nvSpPr>
          <p:cNvPr id="7" name="Slide Number Placeholder 6"/>
          <p:cNvSpPr>
            <a:spLocks noGrp="1"/>
          </p:cNvSpPr>
          <p:nvPr>
            <p:ph type="sldNum" sz="quarter" idx="12"/>
          </p:nvPr>
        </p:nvSpPr>
        <p:spPr>
          <a:xfrm>
            <a:off x="535406" y="6276631"/>
            <a:ext cx="462492" cy="161938"/>
          </a:xfrm>
          <a:prstGeom prst="rect">
            <a:avLst/>
          </a:prstGeom>
        </p:spPr>
        <p:txBody>
          <a:bodyPr/>
          <a:lstStyle/>
          <a:p>
            <a:pPr defTabSz="457200"/>
            <a:fld id="{2066355A-084C-D24E-9AD2-7E4FC41EA627}" type="slidenum">
              <a:rPr lang="fr-CA" smtClean="0">
                <a:solidFill>
                  <a:srgbClr val="000000"/>
                </a:solidFill>
              </a:rPr>
              <a:pPr defTabSz="457200"/>
              <a:t>‹N°›</a:t>
            </a:fld>
            <a:endParaRPr lang="fr-CA" dirty="0">
              <a:solidFill>
                <a:srgbClr val="000000"/>
              </a:solidFill>
            </a:endParaRPr>
          </a:p>
        </p:txBody>
      </p:sp>
      <p:sp>
        <p:nvSpPr>
          <p:cNvPr id="9" name="Titre 8"/>
          <p:cNvSpPr>
            <a:spLocks noGrp="1"/>
          </p:cNvSpPr>
          <p:nvPr>
            <p:ph type="title" hasCustomPrompt="1"/>
          </p:nvPr>
        </p:nvSpPr>
        <p:spPr>
          <a:xfrm>
            <a:off x="535406" y="536598"/>
            <a:ext cx="8151394" cy="965783"/>
          </a:xfrm>
        </p:spPr>
        <p:txBody>
          <a:bodyPr/>
          <a:lstStyle/>
          <a:p>
            <a:r>
              <a:rPr lang="fr-FR" dirty="0" smtClean="0"/>
              <a:t>Cliquez pour modifier le style du titre</a:t>
            </a:r>
            <a:endParaRPr lang="fr-CA" dirty="0"/>
          </a:p>
        </p:txBody>
      </p:sp>
    </p:spTree>
    <p:extLst>
      <p:ext uri="{BB962C8B-B14F-4D97-AF65-F5344CB8AC3E}">
        <p14:creationId xmlns:p14="http://schemas.microsoft.com/office/powerpoint/2010/main" val="12222586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5406" y="1596783"/>
            <a:ext cx="3889122" cy="629582"/>
          </a:xfrm>
        </p:spPr>
        <p:txBody>
          <a:bodyPr anchor="t">
            <a:noAutofit/>
          </a:bodyPr>
          <a:lstStyle>
            <a:lvl1pPr marL="0" indent="0">
              <a:buNone/>
              <a:defRPr sz="1800" b="1" i="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noProof="0" dirty="0" smtClean="0"/>
              <a:t>CLICK TO EDIT MASTER TEXT STYLES</a:t>
            </a:r>
          </a:p>
        </p:txBody>
      </p:sp>
      <p:sp>
        <p:nvSpPr>
          <p:cNvPr id="4" name="Content Placeholder 3"/>
          <p:cNvSpPr>
            <a:spLocks noGrp="1"/>
          </p:cNvSpPr>
          <p:nvPr>
            <p:ph sz="half" idx="2"/>
          </p:nvPr>
        </p:nvSpPr>
        <p:spPr>
          <a:xfrm>
            <a:off x="535406" y="2226365"/>
            <a:ext cx="3889122" cy="3712553"/>
          </a:xfrm>
        </p:spPr>
        <p:txBody>
          <a:bodyPr anchor="t">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fr-CA" noProof="0" dirty="0" smtClean="0"/>
              <a:t>Click to </a:t>
            </a:r>
            <a:r>
              <a:rPr lang="fr-CA" noProof="0" dirty="0" err="1" smtClean="0"/>
              <a:t>edit</a:t>
            </a:r>
            <a:r>
              <a:rPr lang="fr-CA" noProof="0" dirty="0" smtClean="0"/>
              <a:t> Master </a:t>
            </a:r>
            <a:r>
              <a:rPr lang="fr-CA" noProof="0" dirty="0" err="1" smtClean="0"/>
              <a:t>text</a:t>
            </a:r>
            <a:r>
              <a:rPr lang="fr-CA" noProof="0" dirty="0" smtClean="0"/>
              <a:t> styles</a:t>
            </a:r>
          </a:p>
          <a:p>
            <a:pPr lvl="1"/>
            <a:r>
              <a:rPr lang="fr-CA" noProof="0" dirty="0" smtClean="0"/>
              <a:t>Second </a:t>
            </a:r>
            <a:r>
              <a:rPr lang="fr-CA" noProof="0" dirty="0" err="1" smtClean="0"/>
              <a:t>level</a:t>
            </a:r>
            <a:endParaRPr lang="fr-CA" noProof="0" dirty="0" smtClean="0"/>
          </a:p>
          <a:p>
            <a:pPr lvl="2"/>
            <a:r>
              <a:rPr lang="fr-CA" noProof="0" dirty="0" err="1" smtClean="0"/>
              <a:t>Third</a:t>
            </a:r>
            <a:r>
              <a:rPr lang="fr-CA" noProof="0" dirty="0" smtClean="0"/>
              <a:t> </a:t>
            </a:r>
            <a:r>
              <a:rPr lang="fr-CA" noProof="0" dirty="0" err="1" smtClean="0"/>
              <a:t>level</a:t>
            </a:r>
            <a:endParaRPr lang="fr-CA" noProof="0" dirty="0" smtClean="0"/>
          </a:p>
          <a:p>
            <a:pPr lvl="3"/>
            <a:r>
              <a:rPr lang="fr-CA" noProof="0" dirty="0" err="1" smtClean="0"/>
              <a:t>Fourth</a:t>
            </a:r>
            <a:r>
              <a:rPr lang="fr-CA" noProof="0" dirty="0" smtClean="0"/>
              <a:t> </a:t>
            </a:r>
            <a:r>
              <a:rPr lang="fr-CA" noProof="0" dirty="0" err="1" smtClean="0"/>
              <a:t>level</a:t>
            </a:r>
            <a:endParaRPr lang="fr-CA" noProof="0" dirty="0" smtClean="0"/>
          </a:p>
          <a:p>
            <a:pPr lvl="4"/>
            <a:r>
              <a:rPr lang="fr-CA" noProof="0" dirty="0" err="1" smtClean="0"/>
              <a:t>Fifth</a:t>
            </a:r>
            <a:r>
              <a:rPr lang="fr-CA" noProof="0" dirty="0" smtClean="0"/>
              <a:t> </a:t>
            </a:r>
            <a:r>
              <a:rPr lang="fr-CA" noProof="0" dirty="0" err="1" smtClean="0"/>
              <a:t>level</a:t>
            </a:r>
            <a:endParaRPr lang="fr-CA" noProof="0" dirty="0"/>
          </a:p>
        </p:txBody>
      </p:sp>
      <p:sp>
        <p:nvSpPr>
          <p:cNvPr id="5" name="Text Placeholder 4"/>
          <p:cNvSpPr>
            <a:spLocks noGrp="1"/>
          </p:cNvSpPr>
          <p:nvPr>
            <p:ph type="body" sz="quarter" idx="3" hasCustomPrompt="1"/>
          </p:nvPr>
        </p:nvSpPr>
        <p:spPr>
          <a:xfrm>
            <a:off x="4723264" y="1596783"/>
            <a:ext cx="3890649" cy="629582"/>
          </a:xfrm>
        </p:spPr>
        <p:txBody>
          <a:bodyPr anchor="t">
            <a:noAutofit/>
          </a:bodyPr>
          <a:lstStyle>
            <a:lvl1pPr marL="0" indent="0">
              <a:buNone/>
              <a:defRPr sz="1800" b="1" i="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noProof="0" dirty="0" smtClean="0"/>
              <a:t>CLICK TO EDIT MASTER TEXT STYLES</a:t>
            </a:r>
          </a:p>
        </p:txBody>
      </p:sp>
      <p:sp>
        <p:nvSpPr>
          <p:cNvPr id="6" name="Content Placeholder 5"/>
          <p:cNvSpPr>
            <a:spLocks noGrp="1"/>
          </p:cNvSpPr>
          <p:nvPr>
            <p:ph sz="quarter" idx="4"/>
          </p:nvPr>
        </p:nvSpPr>
        <p:spPr>
          <a:xfrm>
            <a:off x="4723264" y="2226365"/>
            <a:ext cx="3890649" cy="3712553"/>
          </a:xfrm>
        </p:spPr>
        <p:txBody>
          <a:bodyPr anchor="t">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fr-CA" noProof="0" dirty="0" smtClean="0"/>
              <a:t>Click to </a:t>
            </a:r>
            <a:r>
              <a:rPr lang="fr-CA" noProof="0" dirty="0" err="1" smtClean="0"/>
              <a:t>edit</a:t>
            </a:r>
            <a:r>
              <a:rPr lang="fr-CA" noProof="0" dirty="0" smtClean="0"/>
              <a:t> Master </a:t>
            </a:r>
            <a:r>
              <a:rPr lang="fr-CA" noProof="0" dirty="0" err="1" smtClean="0"/>
              <a:t>text</a:t>
            </a:r>
            <a:r>
              <a:rPr lang="fr-CA" noProof="0" dirty="0" smtClean="0"/>
              <a:t> styles</a:t>
            </a:r>
          </a:p>
          <a:p>
            <a:pPr lvl="1"/>
            <a:r>
              <a:rPr lang="fr-CA" noProof="0" dirty="0" smtClean="0"/>
              <a:t>Second </a:t>
            </a:r>
            <a:r>
              <a:rPr lang="fr-CA" noProof="0" dirty="0" err="1" smtClean="0"/>
              <a:t>level</a:t>
            </a:r>
            <a:endParaRPr lang="fr-CA" noProof="0" dirty="0" smtClean="0"/>
          </a:p>
          <a:p>
            <a:pPr lvl="2"/>
            <a:r>
              <a:rPr lang="fr-CA" noProof="0" dirty="0" err="1" smtClean="0"/>
              <a:t>Third</a:t>
            </a:r>
            <a:r>
              <a:rPr lang="fr-CA" noProof="0" dirty="0" smtClean="0"/>
              <a:t> </a:t>
            </a:r>
            <a:r>
              <a:rPr lang="fr-CA" noProof="0" dirty="0" err="1" smtClean="0"/>
              <a:t>level</a:t>
            </a:r>
            <a:endParaRPr lang="fr-CA" noProof="0" dirty="0" smtClean="0"/>
          </a:p>
          <a:p>
            <a:pPr lvl="3"/>
            <a:r>
              <a:rPr lang="fr-CA" noProof="0" dirty="0" err="1" smtClean="0"/>
              <a:t>Fourth</a:t>
            </a:r>
            <a:r>
              <a:rPr lang="fr-CA" noProof="0" dirty="0" smtClean="0"/>
              <a:t> </a:t>
            </a:r>
            <a:r>
              <a:rPr lang="fr-CA" noProof="0" dirty="0" err="1" smtClean="0"/>
              <a:t>level</a:t>
            </a:r>
            <a:endParaRPr lang="fr-CA" noProof="0" dirty="0" smtClean="0"/>
          </a:p>
          <a:p>
            <a:pPr lvl="4"/>
            <a:r>
              <a:rPr lang="fr-CA" noProof="0" dirty="0" err="1" smtClean="0"/>
              <a:t>Fifth</a:t>
            </a:r>
            <a:r>
              <a:rPr lang="fr-CA" noProof="0" dirty="0" smtClean="0"/>
              <a:t> </a:t>
            </a:r>
            <a:r>
              <a:rPr lang="fr-CA" noProof="0" dirty="0" err="1" smtClean="0"/>
              <a:t>level</a:t>
            </a:r>
            <a:endParaRPr lang="fr-CA" noProof="0" dirty="0"/>
          </a:p>
        </p:txBody>
      </p:sp>
      <p:sp>
        <p:nvSpPr>
          <p:cNvPr id="7" name="Date Placeholder 6"/>
          <p:cNvSpPr>
            <a:spLocks noGrp="1"/>
          </p:cNvSpPr>
          <p:nvPr>
            <p:ph type="dt" sz="half" idx="10"/>
          </p:nvPr>
        </p:nvSpPr>
        <p:spPr>
          <a:xfrm>
            <a:off x="535406" y="6038387"/>
            <a:ext cx="2133600" cy="161938"/>
          </a:xfrm>
          <a:prstGeom prst="rect">
            <a:avLst/>
          </a:prstGeom>
        </p:spPr>
        <p:txBody>
          <a:bodyPr/>
          <a:lstStyle/>
          <a:p>
            <a:pPr defTabSz="457200"/>
            <a:fld id="{5B657B69-032F-4792-9464-E09C28139B1B}" type="datetime3">
              <a:rPr lang="fr-CA" smtClean="0">
                <a:solidFill>
                  <a:srgbClr val="000000"/>
                </a:solidFill>
              </a:rPr>
              <a:pPr defTabSz="457200"/>
              <a:t>18/01/23</a:t>
            </a:fld>
            <a:endParaRPr lang="fr-CA" dirty="0">
              <a:solidFill>
                <a:srgbClr val="000000"/>
              </a:solidFill>
            </a:endParaRPr>
          </a:p>
        </p:txBody>
      </p:sp>
      <p:sp>
        <p:nvSpPr>
          <p:cNvPr id="8" name="Footer Placeholder 7"/>
          <p:cNvSpPr>
            <a:spLocks noGrp="1"/>
          </p:cNvSpPr>
          <p:nvPr>
            <p:ph type="ftr" sz="quarter" idx="11"/>
          </p:nvPr>
        </p:nvSpPr>
        <p:spPr>
          <a:xfrm>
            <a:off x="1100253" y="6276631"/>
            <a:ext cx="2895600" cy="161938"/>
          </a:xfrm>
          <a:prstGeom prst="rect">
            <a:avLst/>
          </a:prstGeom>
        </p:spPr>
        <p:txBody>
          <a:bodyPr/>
          <a:lstStyle/>
          <a:p>
            <a:pPr defTabSz="457200"/>
            <a:r>
              <a:rPr lang="fr-CA" dirty="0" smtClean="0">
                <a:solidFill>
                  <a:srgbClr val="000000"/>
                </a:solidFill>
              </a:rPr>
              <a:t>Inspire du BABOK 2.0 IIBA</a:t>
            </a:r>
            <a:endParaRPr lang="fr-CA" dirty="0">
              <a:solidFill>
                <a:srgbClr val="000000"/>
              </a:solidFill>
            </a:endParaRPr>
          </a:p>
        </p:txBody>
      </p:sp>
      <p:sp>
        <p:nvSpPr>
          <p:cNvPr id="9" name="Slide Number Placeholder 8"/>
          <p:cNvSpPr>
            <a:spLocks noGrp="1"/>
          </p:cNvSpPr>
          <p:nvPr>
            <p:ph type="sldNum" sz="quarter" idx="12"/>
          </p:nvPr>
        </p:nvSpPr>
        <p:spPr>
          <a:xfrm>
            <a:off x="535406" y="6276631"/>
            <a:ext cx="462492" cy="161938"/>
          </a:xfrm>
          <a:prstGeom prst="rect">
            <a:avLst/>
          </a:prstGeom>
        </p:spPr>
        <p:txBody>
          <a:bodyPr/>
          <a:lstStyle/>
          <a:p>
            <a:pPr defTabSz="457200"/>
            <a:fld id="{2066355A-084C-D24E-9AD2-7E4FC41EA627}" type="slidenum">
              <a:rPr lang="fr-CA" smtClean="0">
                <a:solidFill>
                  <a:srgbClr val="000000"/>
                </a:solidFill>
              </a:rPr>
              <a:pPr defTabSz="457200"/>
              <a:t>‹N°›</a:t>
            </a:fld>
            <a:endParaRPr lang="fr-CA" dirty="0">
              <a:solidFill>
                <a:srgbClr val="000000"/>
              </a:solidFill>
            </a:endParaRPr>
          </a:p>
        </p:txBody>
      </p:sp>
      <p:sp>
        <p:nvSpPr>
          <p:cNvPr id="10" name="Titre 9"/>
          <p:cNvSpPr>
            <a:spLocks noGrp="1"/>
          </p:cNvSpPr>
          <p:nvPr>
            <p:ph type="title" hasCustomPrompt="1"/>
          </p:nvPr>
        </p:nvSpPr>
        <p:spPr>
          <a:xfrm>
            <a:off x="535406" y="543339"/>
            <a:ext cx="8078507" cy="1053444"/>
          </a:xfrm>
        </p:spPr>
        <p:txBody>
          <a:bodyPr/>
          <a:lstStyle/>
          <a:p>
            <a:r>
              <a:rPr lang="fr-FR" dirty="0" smtClean="0"/>
              <a:t>Cliquez pour modifier le style du titre</a:t>
            </a:r>
            <a:endParaRPr lang="fr-CA" dirty="0"/>
          </a:p>
        </p:txBody>
      </p:sp>
    </p:spTree>
    <p:extLst>
      <p:ext uri="{BB962C8B-B14F-4D97-AF65-F5344CB8AC3E}">
        <p14:creationId xmlns:p14="http://schemas.microsoft.com/office/powerpoint/2010/main" val="30423566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535406" y="6038387"/>
            <a:ext cx="2133600" cy="161938"/>
          </a:xfrm>
          <a:prstGeom prst="rect">
            <a:avLst/>
          </a:prstGeom>
        </p:spPr>
        <p:txBody>
          <a:bodyPr/>
          <a:lstStyle/>
          <a:p>
            <a:pPr defTabSz="457200"/>
            <a:fld id="{3E618B44-036A-46B4-8E06-C6BA0223FB5C}" type="datetime3">
              <a:rPr lang="fr-CA" smtClean="0">
                <a:solidFill>
                  <a:srgbClr val="000000"/>
                </a:solidFill>
              </a:rPr>
              <a:pPr defTabSz="457200"/>
              <a:t>18/01/23</a:t>
            </a:fld>
            <a:endParaRPr lang="fr-CA" dirty="0">
              <a:solidFill>
                <a:srgbClr val="000000"/>
              </a:solidFill>
            </a:endParaRPr>
          </a:p>
        </p:txBody>
      </p:sp>
      <p:sp>
        <p:nvSpPr>
          <p:cNvPr id="5" name="Slide Number Placeholder 4"/>
          <p:cNvSpPr>
            <a:spLocks noGrp="1"/>
          </p:cNvSpPr>
          <p:nvPr>
            <p:ph type="sldNum" sz="quarter" idx="12"/>
          </p:nvPr>
        </p:nvSpPr>
        <p:spPr>
          <a:xfrm>
            <a:off x="535406" y="6276631"/>
            <a:ext cx="462492" cy="161938"/>
          </a:xfrm>
          <a:prstGeom prst="rect">
            <a:avLst/>
          </a:prstGeom>
        </p:spPr>
        <p:txBody>
          <a:bodyPr/>
          <a:lstStyle/>
          <a:p>
            <a:pPr defTabSz="457200"/>
            <a:fld id="{2066355A-084C-D24E-9AD2-7E4FC41EA627}" type="slidenum">
              <a:rPr lang="fr-CA" smtClean="0">
                <a:solidFill>
                  <a:srgbClr val="000000"/>
                </a:solidFill>
              </a:rPr>
              <a:pPr defTabSz="457200"/>
              <a:t>‹N°›</a:t>
            </a:fld>
            <a:endParaRPr lang="fr-CA" dirty="0">
              <a:solidFill>
                <a:srgbClr val="000000"/>
              </a:solidFill>
            </a:endParaRPr>
          </a:p>
        </p:txBody>
      </p:sp>
      <p:sp>
        <p:nvSpPr>
          <p:cNvPr id="6" name="Titre 5"/>
          <p:cNvSpPr>
            <a:spLocks noGrp="1"/>
          </p:cNvSpPr>
          <p:nvPr>
            <p:ph type="title" hasCustomPrompt="1"/>
          </p:nvPr>
        </p:nvSpPr>
        <p:spPr>
          <a:xfrm>
            <a:off x="457200" y="539329"/>
            <a:ext cx="8229600" cy="1138583"/>
          </a:xfrm>
        </p:spPr>
        <p:txBody>
          <a:bodyPr/>
          <a:lstStyle/>
          <a:p>
            <a:r>
              <a:rPr lang="fr-FR" dirty="0" smtClean="0"/>
              <a:t>Cliquez pour modifier le style du titre</a:t>
            </a:r>
            <a:endParaRPr lang="fr-CA" dirty="0"/>
          </a:p>
        </p:txBody>
      </p:sp>
    </p:spTree>
    <p:extLst>
      <p:ext uri="{BB962C8B-B14F-4D97-AF65-F5344CB8AC3E}">
        <p14:creationId xmlns:p14="http://schemas.microsoft.com/office/powerpoint/2010/main" val="42638807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9108000" cy="6836399"/>
          </a:xfrm>
          <a:prstGeom prst="rect">
            <a:avLst/>
          </a:prstGeom>
          <a:no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pic>
        <p:nvPicPr>
          <p:cNvPr id="3" name="Imag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5058" y="1280210"/>
            <a:ext cx="7657664" cy="5110658"/>
          </a:xfrm>
          <a:prstGeom prst="rect">
            <a:avLst/>
          </a:prstGeom>
        </p:spPr>
      </p:pic>
    </p:spTree>
    <p:extLst>
      <p:ext uri="{BB962C8B-B14F-4D97-AF65-F5344CB8AC3E}">
        <p14:creationId xmlns:p14="http://schemas.microsoft.com/office/powerpoint/2010/main" val="2803478285"/>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sldNum="0" hdr="0" dt="0"/>
  <p:txStyles>
    <p:titleStyle>
      <a:lvl1pPr algn="l" defTabSz="457200" rtl="0" eaLnBrk="1" latinLnBrk="0" hangingPunct="1">
        <a:lnSpc>
          <a:spcPct val="90000"/>
        </a:lnSpc>
        <a:spcBef>
          <a:spcPct val="0"/>
        </a:spcBef>
        <a:buNone/>
        <a:defRPr sz="4200" b="1" i="0" kern="1200" cap="all">
          <a:solidFill>
            <a:srgbClr val="003C7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b="0"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1600" b="0"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1600" b="0"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600" b="0"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600" b="0"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421" y="529200"/>
            <a:ext cx="8085158" cy="939599"/>
          </a:xfrm>
          <a:prstGeom prst="rect">
            <a:avLst/>
          </a:prstGeom>
        </p:spPr>
        <p:txBody>
          <a:bodyPr vert="horz" lIns="91440" tIns="0" rIns="91440" bIns="0" rtlCol="0" anchor="t" anchorCtr="0">
            <a:normAutofit/>
          </a:bodyPr>
          <a:lstStyle/>
          <a:p>
            <a:r>
              <a:rPr lang="fr-FR" dirty="0" smtClean="0"/>
              <a:t>Cliquez pour modifier le style du titre</a:t>
            </a:r>
            <a:endParaRPr lang="fr-CA" noProof="0" dirty="0"/>
          </a:p>
        </p:txBody>
      </p:sp>
      <p:sp>
        <p:nvSpPr>
          <p:cNvPr id="3" name="Text Placeholder 2"/>
          <p:cNvSpPr>
            <a:spLocks noGrp="1"/>
          </p:cNvSpPr>
          <p:nvPr>
            <p:ph type="body" idx="1"/>
          </p:nvPr>
        </p:nvSpPr>
        <p:spPr>
          <a:xfrm>
            <a:off x="529421" y="1859901"/>
            <a:ext cx="8085158" cy="4178486"/>
          </a:xfrm>
          <a:prstGeom prst="rect">
            <a:avLst/>
          </a:prstGeom>
        </p:spPr>
        <p:txBody>
          <a:bodyPr vert="horz" lIns="91440" tIns="45720" rIns="91440" bIns="45720" rtlCol="0">
            <a:normAutofit/>
          </a:bodyPr>
          <a:lstStyle/>
          <a:p>
            <a:pPr lvl="0"/>
            <a:r>
              <a:rPr lang="fr-CA" noProof="0" dirty="0" smtClean="0"/>
              <a:t>Click to </a:t>
            </a:r>
            <a:r>
              <a:rPr lang="fr-CA" noProof="0" dirty="0" err="1" smtClean="0"/>
              <a:t>edit</a:t>
            </a:r>
            <a:r>
              <a:rPr lang="fr-CA" noProof="0" dirty="0" smtClean="0"/>
              <a:t> Master </a:t>
            </a:r>
            <a:r>
              <a:rPr lang="fr-CA" noProof="0" dirty="0" err="1" smtClean="0"/>
              <a:t>text</a:t>
            </a:r>
            <a:r>
              <a:rPr lang="fr-CA" noProof="0" dirty="0" smtClean="0"/>
              <a:t> styles</a:t>
            </a:r>
          </a:p>
          <a:p>
            <a:pPr lvl="1"/>
            <a:r>
              <a:rPr lang="fr-CA" noProof="0" dirty="0" smtClean="0"/>
              <a:t>Second </a:t>
            </a:r>
            <a:r>
              <a:rPr lang="fr-CA" noProof="0" dirty="0" err="1" smtClean="0"/>
              <a:t>level</a:t>
            </a:r>
            <a:endParaRPr lang="fr-CA" noProof="0" dirty="0" smtClean="0"/>
          </a:p>
          <a:p>
            <a:pPr lvl="2"/>
            <a:r>
              <a:rPr lang="fr-CA" noProof="0" dirty="0" err="1" smtClean="0"/>
              <a:t>Third</a:t>
            </a:r>
            <a:r>
              <a:rPr lang="fr-CA" noProof="0" dirty="0" smtClean="0"/>
              <a:t> </a:t>
            </a:r>
            <a:r>
              <a:rPr lang="fr-CA" noProof="0" dirty="0" err="1" smtClean="0"/>
              <a:t>level</a:t>
            </a:r>
            <a:endParaRPr lang="fr-CA" noProof="0" dirty="0" smtClean="0"/>
          </a:p>
          <a:p>
            <a:pPr lvl="3"/>
            <a:r>
              <a:rPr lang="fr-CA" noProof="0" dirty="0" err="1" smtClean="0"/>
              <a:t>Fourth</a:t>
            </a:r>
            <a:r>
              <a:rPr lang="fr-CA" noProof="0" dirty="0" smtClean="0"/>
              <a:t> </a:t>
            </a:r>
            <a:r>
              <a:rPr lang="fr-CA" noProof="0" dirty="0" err="1" smtClean="0"/>
              <a:t>level</a:t>
            </a:r>
            <a:endParaRPr lang="fr-CA" noProof="0" dirty="0" smtClean="0"/>
          </a:p>
          <a:p>
            <a:pPr lvl="4"/>
            <a:r>
              <a:rPr lang="fr-CA" noProof="0" dirty="0" err="1" smtClean="0"/>
              <a:t>Fifth</a:t>
            </a:r>
            <a:r>
              <a:rPr lang="fr-CA" noProof="0" dirty="0" smtClean="0"/>
              <a:t> </a:t>
            </a:r>
            <a:r>
              <a:rPr lang="fr-CA" noProof="0" dirty="0" err="1" smtClean="0"/>
              <a:t>level</a:t>
            </a:r>
            <a:endParaRPr lang="fr-CA" noProof="0" dirty="0"/>
          </a:p>
        </p:txBody>
      </p:sp>
      <p:sp>
        <p:nvSpPr>
          <p:cNvPr id="9" name="Rectangle 8"/>
          <p:cNvSpPr/>
          <p:nvPr userDrawn="1"/>
        </p:nvSpPr>
        <p:spPr>
          <a:xfrm>
            <a:off x="0" y="0"/>
            <a:ext cx="9108000" cy="6836399"/>
          </a:xfrm>
          <a:prstGeom prst="rect">
            <a:avLst/>
          </a:prstGeom>
          <a:no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Slide Number Placeholder 5"/>
          <p:cNvSpPr txBox="1">
            <a:spLocks/>
          </p:cNvSpPr>
          <p:nvPr userDrawn="1"/>
        </p:nvSpPr>
        <p:spPr>
          <a:xfrm>
            <a:off x="85725" y="6419678"/>
            <a:ext cx="896788" cy="32419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F88E988-FB04-AB4E-BE5A-59F242AF7F7A}" type="slidenum">
              <a:rPr lang="fr-CA" sz="1200" smtClean="0">
                <a:solidFill>
                  <a:srgbClr val="000000"/>
                </a:solidFill>
              </a:rPr>
              <a:pPr/>
              <a:t>‹N°›</a:t>
            </a:fld>
            <a:endParaRPr lang="fr-CA" sz="1200" dirty="0">
              <a:solidFill>
                <a:srgbClr val="000000"/>
              </a:solidFill>
            </a:endParaRPr>
          </a:p>
        </p:txBody>
      </p:sp>
    </p:spTree>
    <p:extLst>
      <p:ext uri="{BB962C8B-B14F-4D97-AF65-F5344CB8AC3E}">
        <p14:creationId xmlns:p14="http://schemas.microsoft.com/office/powerpoint/2010/main" val="175934405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Lst>
  <p:timing>
    <p:tnLst>
      <p:par>
        <p:cTn id="1" dur="indefinite" restart="never" nodeType="tmRoot"/>
      </p:par>
    </p:tnLst>
  </p:timing>
  <p:hf sldNum="0" hdr="0" dt="0"/>
  <p:txStyles>
    <p:titleStyle>
      <a:lvl1pPr algn="l" defTabSz="457200" rtl="0" eaLnBrk="1" latinLnBrk="0" hangingPunct="1">
        <a:spcBef>
          <a:spcPct val="0"/>
        </a:spcBef>
        <a:buNone/>
        <a:defRPr sz="3200" b="1" i="0" kern="1200" cap="all">
          <a:solidFill>
            <a:schemeClr val="accent2"/>
          </a:solidFill>
          <a:latin typeface="Arial"/>
          <a:ea typeface="+mj-ea"/>
          <a:cs typeface="Arial"/>
        </a:defRPr>
      </a:lvl1pPr>
    </p:titleStyle>
    <p:bodyStyle>
      <a:lvl1pPr marL="18573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1pPr>
      <a:lvl2pPr marL="54292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2pPr>
      <a:lvl3pPr marL="901700"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3pPr>
      <a:lvl4pPr marL="125888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4pPr>
      <a:lvl5pPr marL="161607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notesSlide" Target="../notesSlides/notesSlide21.xml"/><Relationship Id="rId4" Type="http://schemas.openxmlformats.org/officeDocument/2006/relationships/tags" Target="../tags/tag21.xml"/><Relationship Id="rId9"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22.xml"/><Relationship Id="rId5" Type="http://schemas.openxmlformats.org/officeDocument/2006/relationships/tags" Target="../tags/tag30.xml"/><Relationship Id="rId10" Type="http://schemas.openxmlformats.org/officeDocument/2006/relationships/slideLayout" Target="../slideLayouts/slideLayout13.xml"/><Relationship Id="rId4" Type="http://schemas.openxmlformats.org/officeDocument/2006/relationships/tags" Target="../tags/tag29.xml"/><Relationship Id="rId9" Type="http://schemas.openxmlformats.org/officeDocument/2006/relationships/tags" Target="../tags/tag34.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37.xml"/><Relationship Id="rId7" Type="http://schemas.openxmlformats.org/officeDocument/2006/relationships/slideLayout" Target="../slideLayouts/slideLayout13.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5.png"/><Relationship Id="rId4" Type="http://schemas.openxmlformats.org/officeDocument/2006/relationships/tags" Target="../tags/tag38.xml"/><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50.xml"/><Relationship Id="rId7" Type="http://schemas.openxmlformats.org/officeDocument/2006/relationships/slideLayout" Target="../slideLayouts/slideLayout13.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s/_rels/slide29.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notesSlide" Target="../notesSlides/notesSlide26.xml"/><Relationship Id="rId4" Type="http://schemas.openxmlformats.org/officeDocument/2006/relationships/tags" Target="../tags/tag57.xml"/><Relationship Id="rId9"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3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26" Type="http://schemas.openxmlformats.org/officeDocument/2006/relationships/image" Target="../media/image8.emf"/><Relationship Id="rId39" Type="http://schemas.openxmlformats.org/officeDocument/2006/relationships/oleObject" Target="../embeddings/oleObject10.bin"/><Relationship Id="rId3" Type="http://schemas.openxmlformats.org/officeDocument/2006/relationships/tags" Target="../tags/tag72.xml"/><Relationship Id="rId21" Type="http://schemas.openxmlformats.org/officeDocument/2006/relationships/oleObject" Target="../embeddings/oleObject1.bin"/><Relationship Id="rId34" Type="http://schemas.openxmlformats.org/officeDocument/2006/relationships/image" Target="../media/image12.emf"/><Relationship Id="rId42" Type="http://schemas.openxmlformats.org/officeDocument/2006/relationships/image" Target="../media/image16.wmf"/><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5" Type="http://schemas.openxmlformats.org/officeDocument/2006/relationships/oleObject" Target="../embeddings/oleObject3.bin"/><Relationship Id="rId33" Type="http://schemas.openxmlformats.org/officeDocument/2006/relationships/oleObject" Target="../embeddings/oleObject7.bin"/><Relationship Id="rId38" Type="http://schemas.openxmlformats.org/officeDocument/2006/relationships/image" Target="../media/image14.emf"/><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notesSlide" Target="../notesSlides/notesSlide32.xml"/><Relationship Id="rId29" Type="http://schemas.openxmlformats.org/officeDocument/2006/relationships/oleObject" Target="../embeddings/oleObject5.bin"/><Relationship Id="rId41"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image" Target="../media/image7.emf"/><Relationship Id="rId32" Type="http://schemas.openxmlformats.org/officeDocument/2006/relationships/image" Target="../media/image11.emf"/><Relationship Id="rId37" Type="http://schemas.openxmlformats.org/officeDocument/2006/relationships/oleObject" Target="../embeddings/oleObject9.bin"/><Relationship Id="rId40" Type="http://schemas.openxmlformats.org/officeDocument/2006/relationships/image" Target="../media/image15.emf"/><Relationship Id="rId5" Type="http://schemas.openxmlformats.org/officeDocument/2006/relationships/tags" Target="../tags/tag74.xml"/><Relationship Id="rId15" Type="http://schemas.openxmlformats.org/officeDocument/2006/relationships/tags" Target="../tags/tag84.xml"/><Relationship Id="rId23" Type="http://schemas.openxmlformats.org/officeDocument/2006/relationships/oleObject" Target="../embeddings/oleObject2.bin"/><Relationship Id="rId28" Type="http://schemas.openxmlformats.org/officeDocument/2006/relationships/image" Target="../media/image9.emf"/><Relationship Id="rId36" Type="http://schemas.openxmlformats.org/officeDocument/2006/relationships/image" Target="../media/image13.emf"/><Relationship Id="rId10" Type="http://schemas.openxmlformats.org/officeDocument/2006/relationships/tags" Target="../tags/tag79.xml"/><Relationship Id="rId19" Type="http://schemas.openxmlformats.org/officeDocument/2006/relationships/slideLayout" Target="../slideLayouts/slideLayout9.xml"/><Relationship Id="rId31" Type="http://schemas.openxmlformats.org/officeDocument/2006/relationships/oleObject" Target="../embeddings/oleObject6.bin"/><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image" Target="../media/image6.emf"/><Relationship Id="rId27" Type="http://schemas.openxmlformats.org/officeDocument/2006/relationships/oleObject" Target="../embeddings/oleObject4.bin"/><Relationship Id="rId30" Type="http://schemas.openxmlformats.org/officeDocument/2006/relationships/image" Target="../media/image10.emf"/><Relationship Id="rId35"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tmp"/><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89.xml"/><Relationship Id="rId7" Type="http://schemas.openxmlformats.org/officeDocument/2006/relationships/slideLayout" Target="../slideLayouts/slideLayout9.xml"/><Relationship Id="rId2" Type="http://schemas.openxmlformats.org/officeDocument/2006/relationships/tags" Target="../tags/tag88.xml"/><Relationship Id="rId1" Type="http://schemas.openxmlformats.org/officeDocument/2006/relationships/vmlDrawing" Target="../drawings/vmlDrawing2.vml"/><Relationship Id="rId6" Type="http://schemas.openxmlformats.org/officeDocument/2006/relationships/tags" Target="../tags/tag92.xml"/><Relationship Id="rId11" Type="http://schemas.openxmlformats.org/officeDocument/2006/relationships/image" Target="../media/image23.png"/><Relationship Id="rId5" Type="http://schemas.openxmlformats.org/officeDocument/2006/relationships/tags" Target="../tags/tag91.xml"/><Relationship Id="rId10" Type="http://schemas.openxmlformats.org/officeDocument/2006/relationships/image" Target="../media/image22.emf"/><Relationship Id="rId4" Type="http://schemas.openxmlformats.org/officeDocument/2006/relationships/tags" Target="../tags/tag90.xml"/><Relationship Id="rId9"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9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omments" Target="../comments/comment1.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82634" y="5539926"/>
            <a:ext cx="1199097" cy="276999"/>
          </a:xfrm>
        </p:spPr>
        <p:txBody>
          <a:bodyPr/>
          <a:lstStyle/>
          <a:p>
            <a:r>
              <a:rPr lang="en-US" sz="1800" b="1" dirty="0" smtClean="0"/>
              <a:t>Séance3</a:t>
            </a:r>
            <a:endParaRPr lang="en-US" sz="1800" b="1" dirty="0"/>
          </a:p>
        </p:txBody>
      </p:sp>
      <p:sp>
        <p:nvSpPr>
          <p:cNvPr id="8" name="Espace réservé du texte 7"/>
          <p:cNvSpPr>
            <a:spLocks noGrp="1"/>
          </p:cNvSpPr>
          <p:nvPr>
            <p:ph type="body" sz="quarter" idx="12"/>
          </p:nvPr>
        </p:nvSpPr>
        <p:spPr>
          <a:xfrm>
            <a:off x="470752" y="1222763"/>
            <a:ext cx="7668000" cy="615553"/>
          </a:xfrm>
        </p:spPr>
        <p:txBody>
          <a:bodyPr wrap="square"/>
          <a:lstStyle/>
          <a:p>
            <a:r>
              <a:rPr lang="fr-CA" sz="2000" dirty="0" smtClean="0"/>
              <a:t>4-713-16: Analyse D’affaires </a:t>
            </a:r>
            <a:endParaRPr lang="fr-CA" sz="2000" dirty="0"/>
          </a:p>
          <a:p>
            <a:r>
              <a:rPr lang="fr-CA" sz="2000" dirty="0" smtClean="0"/>
              <a:t>Détermination des besoins</a:t>
            </a:r>
          </a:p>
        </p:txBody>
      </p:sp>
      <p:sp>
        <p:nvSpPr>
          <p:cNvPr id="7" name="Text Placeholder 6"/>
          <p:cNvSpPr>
            <a:spLocks noGrp="1"/>
          </p:cNvSpPr>
          <p:nvPr>
            <p:ph type="body" sz="quarter" idx="13"/>
          </p:nvPr>
        </p:nvSpPr>
        <p:spPr>
          <a:xfrm>
            <a:off x="470751" y="2951266"/>
            <a:ext cx="5780488" cy="1107996"/>
          </a:xfrm>
          <a:solidFill>
            <a:schemeClr val="accent3">
              <a:alpha val="87000"/>
            </a:schemeClr>
          </a:solidFill>
        </p:spPr>
        <p:txBody>
          <a:bodyPr/>
          <a:lstStyle/>
          <a:p>
            <a:r>
              <a:rPr lang="fr-CA" sz="2400" dirty="0" smtClean="0"/>
              <a:t>Modélisation</a:t>
            </a:r>
          </a:p>
          <a:p>
            <a:r>
              <a:rPr lang="fr-CA" sz="2400" dirty="0" smtClean="0"/>
              <a:t>Matrice des responsabilités et </a:t>
            </a:r>
          </a:p>
          <a:p>
            <a:r>
              <a:rPr lang="fr-CA" sz="2400" dirty="0" smtClean="0"/>
              <a:t>diagramme De processus </a:t>
            </a:r>
            <a:r>
              <a:rPr lang="fr-CA" sz="2400" i="1" dirty="0" smtClean="0"/>
              <a:t>(</a:t>
            </a:r>
            <a:r>
              <a:rPr lang="fr-CA" sz="2400" i="1" dirty="0" err="1" smtClean="0"/>
              <a:t>ansi</a:t>
            </a:r>
            <a:r>
              <a:rPr lang="fr-CA" sz="2400" i="1" dirty="0" smtClean="0"/>
              <a:t>)</a:t>
            </a:r>
            <a:endParaRPr lang="en-US" sz="2400" i="1" dirty="0"/>
          </a:p>
        </p:txBody>
      </p:sp>
    </p:spTree>
    <p:extLst>
      <p:ext uri="{BB962C8B-B14F-4D97-AF65-F5344CB8AC3E}">
        <p14:creationId xmlns:p14="http://schemas.microsoft.com/office/powerpoint/2010/main" val="306019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3"/>
          <p:cNvSpPr txBox="1">
            <a:spLocks/>
          </p:cNvSpPr>
          <p:nvPr/>
        </p:nvSpPr>
        <p:spPr>
          <a:xfrm>
            <a:off x="559155" y="1258153"/>
            <a:ext cx="8086081" cy="446290"/>
          </a:xfrm>
          <a:prstGeom prst="rect">
            <a:avLst/>
          </a:prstGeom>
        </p:spPr>
        <p:txBody>
          <a:bodyPr vert="horz" lIns="91440" tIns="0" rIns="91440" bIns="0" rtlCol="0" anchor="t" anchorCtr="0">
            <a:no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CA" sz="2800" dirty="0" smtClean="0">
                <a:solidFill>
                  <a:srgbClr val="003C71"/>
                </a:solidFill>
              </a:rPr>
              <a:t>Plan de la séance 3</a:t>
            </a:r>
            <a:endParaRPr lang="fr-CA" sz="2800" dirty="0">
              <a:solidFill>
                <a:srgbClr val="003C71"/>
              </a:solidFill>
            </a:endParaRPr>
          </a:p>
        </p:txBody>
      </p:sp>
      <p:cxnSp>
        <p:nvCxnSpPr>
          <p:cNvPr id="10" name="Connecteur droit 9"/>
          <p:cNvCxnSpPr/>
          <p:nvPr/>
        </p:nvCxnSpPr>
        <p:spPr>
          <a:xfrm flipV="1">
            <a:off x="535405" y="1154594"/>
            <a:ext cx="7527940" cy="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a:off x="535405" y="1154594"/>
            <a:ext cx="0" cy="377108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5" name="ZoneTexte 4"/>
          <p:cNvSpPr txBox="1"/>
          <p:nvPr/>
        </p:nvSpPr>
        <p:spPr>
          <a:xfrm>
            <a:off x="1192377" y="1967788"/>
            <a:ext cx="2633472" cy="2809037"/>
          </a:xfrm>
          <a:prstGeom prst="rect">
            <a:avLst/>
          </a:prstGeom>
        </p:spPr>
        <p:txBody>
          <a:bodyPr vert="horz" wrap="square" lIns="91440" tIns="45720" rIns="91440" bIns="45720" rtlCol="0">
            <a:normAutofit/>
          </a:bodyPr>
          <a:lstStyle/>
          <a:p>
            <a:pPr defTabSz="457200">
              <a:spcBef>
                <a:spcPct val="20000"/>
              </a:spcBef>
              <a:buClr>
                <a:srgbClr val="003C71"/>
              </a:buClr>
              <a:buSzPct val="125000"/>
            </a:pPr>
            <a:endParaRPr lang="fr-CA" sz="2000" dirty="0">
              <a:solidFill>
                <a:srgbClr val="000000"/>
              </a:solidFill>
              <a:latin typeface="Arial"/>
              <a:cs typeface="Times"/>
            </a:endParaRPr>
          </a:p>
        </p:txBody>
      </p:sp>
      <p:sp>
        <p:nvSpPr>
          <p:cNvPr id="7" name="ZoneTexte 6"/>
          <p:cNvSpPr txBox="1"/>
          <p:nvPr/>
        </p:nvSpPr>
        <p:spPr>
          <a:xfrm>
            <a:off x="1360627" y="1821485"/>
            <a:ext cx="4213555" cy="3964838"/>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endParaRPr lang="fr-CA" sz="2000" dirty="0">
              <a:solidFill>
                <a:srgbClr val="000000"/>
              </a:solidFill>
              <a:latin typeface="Arial"/>
              <a:cs typeface="Times"/>
            </a:endParaRPr>
          </a:p>
        </p:txBody>
      </p:sp>
      <p:sp>
        <p:nvSpPr>
          <p:cNvPr id="9" name="ZoneTexte 8"/>
          <p:cNvSpPr txBox="1"/>
          <p:nvPr/>
        </p:nvSpPr>
        <p:spPr>
          <a:xfrm>
            <a:off x="1287474" y="1872691"/>
            <a:ext cx="6307125" cy="3511296"/>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Vidéo – qu’avons-nous appris ?</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Où en sommes-nous?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La modélisation, une forme de documentation du processus d’affaires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Les outils de documentation du processus d’affaires, l’accent est mis sur :</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La matrice des responsabilités</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Le diagramme de processus (ANSI)</a:t>
            </a:r>
            <a:endParaRPr lang="fr-CA" dirty="0" smtClean="0">
              <a:solidFill>
                <a:srgbClr val="000000"/>
              </a:solidFill>
              <a:latin typeface="Arial"/>
              <a:cs typeface="Times"/>
            </a:endParaRPr>
          </a:p>
          <a:p>
            <a:pPr defTabSz="457200">
              <a:lnSpc>
                <a:spcPct val="150000"/>
              </a:lnSpc>
              <a:spcBef>
                <a:spcPct val="20000"/>
              </a:spcBef>
              <a:buClr>
                <a:srgbClr val="003C71"/>
              </a:buClr>
              <a:buSzPct val="125000"/>
            </a:pPr>
            <a:endParaRPr lang="fr-CA" dirty="0" smtClean="0">
              <a:solidFill>
                <a:srgbClr val="000000"/>
              </a:solidFill>
              <a:latin typeface="Arial"/>
              <a:cs typeface="Times"/>
            </a:endParaRPr>
          </a:p>
          <a:p>
            <a:pPr marL="285750" indent="-285750" defTabSz="457200">
              <a:lnSpc>
                <a:spcPct val="150000"/>
              </a:lnSpc>
              <a:spcBef>
                <a:spcPct val="20000"/>
              </a:spcBef>
              <a:buClr>
                <a:srgbClr val="003C71"/>
              </a:buClr>
              <a:buSzPct val="125000"/>
              <a:buFont typeface="Wingdings" panose="05000000000000000000" pitchFamily="2" charset="2"/>
              <a:buChar char="Ø"/>
            </a:pPr>
            <a:endParaRPr lang="fr-CA" dirty="0">
              <a:solidFill>
                <a:srgbClr val="000000"/>
              </a:solidFill>
              <a:latin typeface="Arial"/>
              <a:cs typeface="Times"/>
            </a:endParaRPr>
          </a:p>
        </p:txBody>
      </p:sp>
    </p:spTree>
    <p:extLst>
      <p:ext uri="{BB962C8B-B14F-4D97-AF65-F5344CB8AC3E}">
        <p14:creationId xmlns:p14="http://schemas.microsoft.com/office/powerpoint/2010/main" val="2602815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9" y="2003"/>
            <a:ext cx="8659428" cy="914400"/>
          </a:xfrm>
        </p:spPr>
        <p:txBody>
          <a:bodyPr>
            <a:normAutofit fontScale="90000"/>
          </a:bodyPr>
          <a:lstStyle/>
          <a:p>
            <a:pPr algn="ctr"/>
            <a:r>
              <a:rPr lang="fr-FR" dirty="0" smtClean="0">
                <a:sym typeface="Symbol" panose="05050102010706020507" pitchFamily="18" charset="2"/>
              </a:rPr>
              <a:t/>
            </a:r>
            <a:br>
              <a:rPr lang="fr-FR" dirty="0" smtClean="0">
                <a:sym typeface="Symbol" panose="05050102010706020507" pitchFamily="18" charset="2"/>
              </a:rPr>
            </a:br>
            <a:endParaRPr lang="fr-CA" dirty="0"/>
          </a:p>
        </p:txBody>
      </p:sp>
      <p:sp>
        <p:nvSpPr>
          <p:cNvPr id="3" name="Espace réservé du contenu 2"/>
          <p:cNvSpPr>
            <a:spLocks noGrp="1"/>
          </p:cNvSpPr>
          <p:nvPr>
            <p:ph idx="1"/>
          </p:nvPr>
        </p:nvSpPr>
        <p:spPr>
          <a:xfrm>
            <a:off x="971600" y="1541418"/>
            <a:ext cx="7713501" cy="5204586"/>
          </a:xfrm>
        </p:spPr>
        <p:txBody>
          <a:bodyPr/>
          <a:lstStyle/>
          <a:p>
            <a:r>
              <a:rPr lang="fr-CA" sz="2000" b="1" dirty="0" smtClean="0"/>
              <a:t>Documenter le processus d’affaires existant</a:t>
            </a:r>
          </a:p>
          <a:p>
            <a:pPr>
              <a:spcBef>
                <a:spcPts val="1200"/>
              </a:spcBef>
            </a:pPr>
            <a:r>
              <a:rPr lang="fr-CA" sz="2000" b="1" dirty="0" smtClean="0"/>
              <a:t>Identifier et analyser les problèmes</a:t>
            </a:r>
          </a:p>
          <a:p>
            <a:pPr lvl="1"/>
            <a:r>
              <a:rPr lang="fr-CA" sz="1800" dirty="0" smtClean="0"/>
              <a:t>Analyser la documentation du processus d’affaires</a:t>
            </a:r>
          </a:p>
          <a:p>
            <a:pPr lvl="1"/>
            <a:r>
              <a:rPr lang="fr-CA" sz="1800" dirty="0" smtClean="0"/>
              <a:t>Analyser la documentation du SI et autres documents organisationnels</a:t>
            </a:r>
          </a:p>
          <a:p>
            <a:pPr>
              <a:spcBef>
                <a:spcPts val="1200"/>
              </a:spcBef>
            </a:pPr>
            <a:r>
              <a:rPr lang="fr-CA" sz="2000" b="1" dirty="0"/>
              <a:t>Poser un diagnostic</a:t>
            </a:r>
          </a:p>
          <a:p>
            <a:pPr lvl="1"/>
            <a:r>
              <a:rPr lang="fr-CA" sz="1800" dirty="0" smtClean="0"/>
              <a:t>Identifier</a:t>
            </a:r>
            <a:r>
              <a:rPr lang="fr-CA" sz="1800" dirty="0"/>
              <a:t>, pour chaque problème, ses causes et </a:t>
            </a:r>
            <a:r>
              <a:rPr lang="fr-CA" sz="1800" dirty="0" smtClean="0"/>
              <a:t>ses conséquences</a:t>
            </a:r>
          </a:p>
          <a:p>
            <a:pPr lvl="1"/>
            <a:r>
              <a:rPr lang="fr-CA" sz="1800" dirty="0" smtClean="0"/>
              <a:t>Identifier</a:t>
            </a:r>
            <a:r>
              <a:rPr lang="fr-CA" sz="1800" dirty="0"/>
              <a:t>, pour chaque problème,</a:t>
            </a:r>
            <a:r>
              <a:rPr lang="fr-CA" sz="1800" dirty="0" smtClean="0"/>
              <a:t> le(s) cause(s) fondamentale(s)</a:t>
            </a:r>
          </a:p>
          <a:p>
            <a:pPr>
              <a:spcBef>
                <a:spcPts val="1200"/>
              </a:spcBef>
            </a:pPr>
            <a:r>
              <a:rPr lang="fr-CA" sz="2000" b="1" dirty="0" smtClean="0"/>
              <a:t>Concevoir le processus d’affaires cible</a:t>
            </a:r>
          </a:p>
          <a:p>
            <a:pPr lvl="1"/>
            <a:r>
              <a:rPr lang="fr-CA" sz="1800" dirty="0"/>
              <a:t>Identifier des éléments pour corriger les problèmes</a:t>
            </a:r>
          </a:p>
          <a:p>
            <a:pPr lvl="1"/>
            <a:r>
              <a:rPr lang="fr-CA" sz="1800" dirty="0"/>
              <a:t>Documenter le processus d’affaires </a:t>
            </a:r>
            <a:r>
              <a:rPr lang="fr-CA" sz="1800" dirty="0" smtClean="0"/>
              <a:t>cible</a:t>
            </a:r>
          </a:p>
          <a:p>
            <a:pPr>
              <a:spcBef>
                <a:spcPts val="1200"/>
              </a:spcBef>
            </a:pPr>
            <a:r>
              <a:rPr lang="fr-CA" sz="2000" b="1" dirty="0" smtClean="0"/>
              <a:t>Déterminer les besoins d’ordre technologique</a:t>
            </a:r>
          </a:p>
          <a:p>
            <a:pPr lvl="1"/>
            <a:r>
              <a:rPr lang="fr-CA" sz="1800" dirty="0" smtClean="0"/>
              <a:t>Comparer le processus d’affaires existant et le processus d’affaires cible et identifier les besoins du SI désiré.</a:t>
            </a:r>
            <a:endParaRPr lang="fr-CA" sz="1800" dirty="0"/>
          </a:p>
        </p:txBody>
      </p:sp>
      <p:sp>
        <p:nvSpPr>
          <p:cNvPr id="5" name="Titre 1"/>
          <p:cNvSpPr txBox="1">
            <a:spLocks/>
          </p:cNvSpPr>
          <p:nvPr>
            <p:custDataLst>
              <p:tags r:id="rId1"/>
            </p:custDataLst>
          </p:nvPr>
        </p:nvSpPr>
        <p:spPr>
          <a:xfrm>
            <a:off x="971600" y="1130508"/>
            <a:ext cx="3501009" cy="354276"/>
          </a:xfrm>
          <a:prstGeom prst="rect">
            <a:avLst/>
          </a:prstGeom>
        </p:spPr>
        <p:txBody>
          <a:bodyPr vert="horz" lIns="91440" tIns="0" rIns="91440" bIns="0" rtlCol="0" anchor="t" anchorCtr="0">
            <a:no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FR" sz="2000" dirty="0">
                <a:solidFill>
                  <a:srgbClr val="FF0066"/>
                </a:solidFill>
                <a:sym typeface="Symbol" panose="05050102010706020507" pitchFamily="18" charset="2"/>
              </a:rPr>
              <a:t></a:t>
            </a:r>
            <a:r>
              <a:rPr lang="fr-FR" sz="2000" dirty="0">
                <a:solidFill>
                  <a:srgbClr val="FF0066"/>
                </a:solidFill>
              </a:rPr>
              <a:t> les étapes </a:t>
            </a:r>
            <a:r>
              <a:rPr lang="fr-CA" sz="2000" dirty="0" smtClean="0">
                <a:solidFill>
                  <a:srgbClr val="FF0066"/>
                </a:solidFill>
              </a:rPr>
              <a:t>….</a:t>
            </a:r>
            <a:endParaRPr lang="fr-CA" sz="2000" dirty="0">
              <a:solidFill>
                <a:srgbClr val="FF0066"/>
              </a:solidFill>
            </a:endParaRPr>
          </a:p>
        </p:txBody>
      </p:sp>
      <p:sp>
        <p:nvSpPr>
          <p:cNvPr id="6" name="Titre 1"/>
          <p:cNvSpPr txBox="1">
            <a:spLocks/>
          </p:cNvSpPr>
          <p:nvPr/>
        </p:nvSpPr>
        <p:spPr>
          <a:xfrm>
            <a:off x="35496" y="44624"/>
            <a:ext cx="907300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La modélisation Une forme de documentation du processus</a:t>
            </a:r>
            <a:endParaRPr lang="fr-FR" dirty="0"/>
          </a:p>
        </p:txBody>
      </p:sp>
    </p:spTree>
    <p:extLst>
      <p:ext uri="{BB962C8B-B14F-4D97-AF65-F5344CB8AC3E}">
        <p14:creationId xmlns:p14="http://schemas.microsoft.com/office/powerpoint/2010/main" val="3748489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2558290521"/>
              </p:ext>
            </p:extLst>
          </p:nvPr>
        </p:nvGraphicFramePr>
        <p:xfrm>
          <a:off x="1331640" y="1285448"/>
          <a:ext cx="6662684" cy="5455920"/>
        </p:xfrm>
        <a:graphic>
          <a:graphicData uri="http://schemas.openxmlformats.org/drawingml/2006/table">
            <a:tbl>
              <a:tblPr firstRow="1" bandRow="1">
                <a:tableStyleId>{5C22544A-7EE6-4342-B048-85BDC9FD1C3A}</a:tableStyleId>
              </a:tblPr>
              <a:tblGrid>
                <a:gridCol w="2043699">
                  <a:extLst>
                    <a:ext uri="{9D8B030D-6E8A-4147-A177-3AD203B41FA5}">
                      <a16:colId xmlns:a16="http://schemas.microsoft.com/office/drawing/2014/main" val="20000"/>
                    </a:ext>
                  </a:extLst>
                </a:gridCol>
                <a:gridCol w="310255">
                  <a:extLst>
                    <a:ext uri="{9D8B030D-6E8A-4147-A177-3AD203B41FA5}">
                      <a16:colId xmlns:a16="http://schemas.microsoft.com/office/drawing/2014/main" val="20001"/>
                    </a:ext>
                  </a:extLst>
                </a:gridCol>
                <a:gridCol w="2145938">
                  <a:extLst>
                    <a:ext uri="{9D8B030D-6E8A-4147-A177-3AD203B41FA5}">
                      <a16:colId xmlns:a16="http://schemas.microsoft.com/office/drawing/2014/main" val="20002"/>
                    </a:ext>
                  </a:extLst>
                </a:gridCol>
                <a:gridCol w="310256">
                  <a:extLst>
                    <a:ext uri="{9D8B030D-6E8A-4147-A177-3AD203B41FA5}">
                      <a16:colId xmlns:a16="http://schemas.microsoft.com/office/drawing/2014/main" val="20003"/>
                    </a:ext>
                  </a:extLst>
                </a:gridCol>
                <a:gridCol w="1852536">
                  <a:extLst>
                    <a:ext uri="{9D8B030D-6E8A-4147-A177-3AD203B41FA5}">
                      <a16:colId xmlns:a16="http://schemas.microsoft.com/office/drawing/2014/main" val="20004"/>
                    </a:ext>
                  </a:extLst>
                </a:gridCol>
              </a:tblGrid>
              <a:tr h="370840">
                <a:tc>
                  <a:txBody>
                    <a:bodyPr/>
                    <a:lstStyle/>
                    <a:p>
                      <a:pPr algn="ctr"/>
                      <a:r>
                        <a:rPr lang="fr-CA" sz="2000" dirty="0" smtClean="0">
                          <a:solidFill>
                            <a:schemeClr val="bg1"/>
                          </a:solidFill>
                        </a:rPr>
                        <a:t>Outils de documentation</a:t>
                      </a:r>
                    </a:p>
                    <a:p>
                      <a:pPr marL="0" marR="0" indent="0" algn="ctr" defTabSz="457200" rtl="0" eaLnBrk="1" fontAlgn="auto" latinLnBrk="0" hangingPunct="1">
                        <a:lnSpc>
                          <a:spcPct val="100000"/>
                        </a:lnSpc>
                        <a:spcBef>
                          <a:spcPts val="0"/>
                        </a:spcBef>
                        <a:spcAft>
                          <a:spcPts val="0"/>
                        </a:spcAft>
                        <a:buClrTx/>
                        <a:buSzTx/>
                        <a:buFontTx/>
                        <a:buNone/>
                        <a:tabLst/>
                        <a:defRPr/>
                      </a:pPr>
                      <a:r>
                        <a:rPr lang="fr-CA" sz="1600" i="1" dirty="0" smtClean="0">
                          <a:solidFill>
                            <a:schemeClr val="tx1"/>
                          </a:solidFill>
                        </a:rPr>
                        <a:t>(processus</a:t>
                      </a:r>
                      <a:r>
                        <a:rPr lang="fr-CA" sz="1600" i="1" baseline="0" dirty="0" smtClean="0">
                          <a:solidFill>
                            <a:schemeClr val="tx1"/>
                          </a:solidFill>
                        </a:rPr>
                        <a:t> existant)</a:t>
                      </a:r>
                      <a:endParaRPr lang="fr-CA" sz="1600" i="1" dirty="0" smtClean="0">
                        <a:solidFill>
                          <a:schemeClr val="tx1"/>
                        </a:solidFill>
                      </a:endParaRPr>
                    </a:p>
                    <a:p>
                      <a:pPr algn="ctr"/>
                      <a:r>
                        <a:rPr lang="fr-CA" sz="2000" dirty="0" smtClean="0">
                          <a:solidFill>
                            <a:schemeClr val="bg1"/>
                          </a:solidFill>
                        </a:rPr>
                        <a:t>« AS-IS »</a:t>
                      </a:r>
                      <a:endParaRPr lang="fr-CA" sz="2000" dirty="0">
                        <a:solidFill>
                          <a:schemeClr val="bg1"/>
                        </a:solidFill>
                      </a:endParaRPr>
                    </a:p>
                  </a:txBody>
                  <a:tcPr marL="45720" marR="45720">
                    <a:solidFill>
                      <a:schemeClr val="accent1">
                        <a:lumMod val="90000"/>
                      </a:schemeClr>
                    </a:solidFill>
                  </a:tcPr>
                </a:tc>
                <a:tc>
                  <a:txBody>
                    <a:bodyPr/>
                    <a:lstStyle/>
                    <a:p>
                      <a:pPr algn="ctr"/>
                      <a:endParaRPr lang="fr-CA" dirty="0">
                        <a:solidFill>
                          <a:schemeClr val="tx1"/>
                        </a:solidFill>
                      </a:endParaRPr>
                    </a:p>
                  </a:txBody>
                  <a:tcPr marL="45720" marR="45720">
                    <a:solidFill>
                      <a:schemeClr val="bg1"/>
                    </a:solidFill>
                  </a:tcPr>
                </a:tc>
                <a:tc>
                  <a:txBody>
                    <a:bodyPr/>
                    <a:lstStyle/>
                    <a:p>
                      <a:pPr algn="ctr"/>
                      <a:r>
                        <a:rPr lang="fr-CA" dirty="0" smtClean="0">
                          <a:solidFill>
                            <a:schemeClr val="bg1"/>
                          </a:solidFill>
                        </a:rPr>
                        <a:t>Outils de </a:t>
                      </a:r>
                    </a:p>
                    <a:p>
                      <a:pPr algn="ctr"/>
                      <a:r>
                        <a:rPr lang="fr-CA" dirty="0" smtClean="0">
                          <a:solidFill>
                            <a:schemeClr val="bg1"/>
                          </a:solidFill>
                        </a:rPr>
                        <a:t>diagnostic</a:t>
                      </a:r>
                      <a:endParaRPr lang="fr-CA" dirty="0">
                        <a:solidFill>
                          <a:schemeClr val="bg1"/>
                        </a:solidFill>
                      </a:endParaRPr>
                    </a:p>
                  </a:txBody>
                  <a:tcPr marL="45720" marR="45720">
                    <a:solidFill>
                      <a:schemeClr val="accent1">
                        <a:lumMod val="90000"/>
                      </a:schemeClr>
                    </a:solidFill>
                  </a:tcPr>
                </a:tc>
                <a:tc>
                  <a:txBody>
                    <a:bodyPr/>
                    <a:lstStyle/>
                    <a:p>
                      <a:pPr algn="ctr"/>
                      <a:endParaRPr lang="fr-CA" dirty="0">
                        <a:solidFill>
                          <a:schemeClr val="tx1"/>
                        </a:solidFill>
                      </a:endParaRPr>
                    </a:p>
                  </a:txBody>
                  <a:tcPr marL="45720" marR="45720">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CA" dirty="0" smtClean="0">
                          <a:solidFill>
                            <a:schemeClr val="bg1"/>
                          </a:solidFill>
                        </a:rPr>
                        <a:t>Outils de</a:t>
                      </a:r>
                      <a:r>
                        <a:rPr lang="fr-CA" baseline="0" dirty="0" smtClean="0">
                          <a:solidFill>
                            <a:schemeClr val="bg1"/>
                          </a:solidFill>
                        </a:rPr>
                        <a:t> conception</a:t>
                      </a:r>
                      <a:r>
                        <a:rPr lang="fr-CA" dirty="0" smtClean="0">
                          <a:solidFill>
                            <a:schemeClr val="bg1"/>
                          </a:solidFill>
                        </a:rPr>
                        <a:t> </a:t>
                      </a:r>
                      <a:r>
                        <a:rPr lang="fr-CA" sz="1600" i="1" dirty="0" smtClean="0">
                          <a:solidFill>
                            <a:schemeClr val="tx1"/>
                          </a:solidFill>
                        </a:rPr>
                        <a:t>(processus</a:t>
                      </a:r>
                      <a:r>
                        <a:rPr lang="fr-CA" sz="1600" i="1" baseline="0" dirty="0" smtClean="0">
                          <a:solidFill>
                            <a:schemeClr val="tx1"/>
                          </a:solidFill>
                        </a:rPr>
                        <a:t> cible)</a:t>
                      </a:r>
                    </a:p>
                    <a:p>
                      <a:pPr marL="0" marR="0" indent="0" algn="ctr" defTabSz="457200" rtl="0" eaLnBrk="1" fontAlgn="auto" latinLnBrk="0" hangingPunct="1">
                        <a:lnSpc>
                          <a:spcPct val="100000"/>
                        </a:lnSpc>
                        <a:spcBef>
                          <a:spcPts val="0"/>
                        </a:spcBef>
                        <a:spcAft>
                          <a:spcPts val="0"/>
                        </a:spcAft>
                        <a:buClrTx/>
                        <a:buSzTx/>
                        <a:buFontTx/>
                        <a:buNone/>
                        <a:tabLst/>
                        <a:defRPr/>
                      </a:pPr>
                      <a:r>
                        <a:rPr lang="fr-CA" sz="2000" i="0" baseline="0" dirty="0" smtClean="0">
                          <a:solidFill>
                            <a:schemeClr val="bg1"/>
                          </a:solidFill>
                        </a:rPr>
                        <a:t>« TO-BE »</a:t>
                      </a:r>
                      <a:endParaRPr lang="fr-CA" sz="2400" i="0" dirty="0">
                        <a:solidFill>
                          <a:schemeClr val="bg1"/>
                        </a:solidFill>
                      </a:endParaRPr>
                    </a:p>
                  </a:txBody>
                  <a:tcPr marL="45720" marR="45720">
                    <a:solidFill>
                      <a:schemeClr val="accent1">
                        <a:lumMod val="90000"/>
                      </a:schemeClr>
                    </a:solidFill>
                  </a:tcPr>
                </a:tc>
                <a:extLst>
                  <a:ext uri="{0D108BD9-81ED-4DB2-BD59-A6C34878D82A}">
                    <a16:rowId xmlns:a16="http://schemas.microsoft.com/office/drawing/2014/main" val="10000"/>
                  </a:ext>
                </a:extLst>
              </a:tr>
              <a:tr h="370840">
                <a:tc>
                  <a:txBody>
                    <a:bodyPr/>
                    <a:lstStyle/>
                    <a:p>
                      <a:pPr marL="0" indent="0">
                        <a:buNone/>
                      </a:pPr>
                      <a:endParaRPr lang="fr-CA" sz="2000" dirty="0" smtClean="0"/>
                    </a:p>
                    <a:p>
                      <a:pPr marL="269875" indent="-269875">
                        <a:buFont typeface="+mj-lt"/>
                        <a:buAutoNum type="arabicPeriod"/>
                      </a:pPr>
                      <a:r>
                        <a:rPr lang="fr-CA" sz="1800" dirty="0" smtClean="0"/>
                        <a:t>Frontière du processus</a:t>
                      </a:r>
                    </a:p>
                    <a:p>
                      <a:pPr marL="0" indent="0">
                        <a:buFont typeface="+mj-lt"/>
                        <a:buNone/>
                      </a:pPr>
                      <a:endParaRPr lang="fr-CA" sz="1800" dirty="0" smtClean="0"/>
                    </a:p>
                    <a:p>
                      <a:pPr marL="342900" indent="-342900">
                        <a:buFont typeface="+mj-lt"/>
                        <a:buAutoNum type="arabicPeriod" startAt="2"/>
                      </a:pPr>
                      <a:r>
                        <a:rPr lang="fr-CA" sz="1800" dirty="0" smtClean="0"/>
                        <a:t>Matrice des responsabilités</a:t>
                      </a:r>
                    </a:p>
                    <a:p>
                      <a:pPr marL="269875" indent="-269875">
                        <a:buFont typeface="+mj-lt"/>
                        <a:buAutoNum type="arabicPeriod" startAt="2"/>
                      </a:pPr>
                      <a:endParaRPr lang="fr-CA" sz="1800" dirty="0" smtClean="0"/>
                    </a:p>
                    <a:p>
                      <a:pPr marL="269875" indent="-269875">
                        <a:buFont typeface="+mj-lt"/>
                        <a:buAutoNum type="arabicPeriod" startAt="2"/>
                      </a:pPr>
                      <a:r>
                        <a:rPr lang="fr-CA" sz="1800" dirty="0" smtClean="0"/>
                        <a:t>Diagramme de processus</a:t>
                      </a:r>
                    </a:p>
                    <a:p>
                      <a:pPr marL="269875" indent="-269875">
                        <a:buFont typeface="+mj-lt"/>
                        <a:buAutoNum type="arabicPeriod" startAt="2"/>
                      </a:pPr>
                      <a:endParaRPr lang="fr-CA" sz="1800" dirty="0" smtClean="0"/>
                    </a:p>
                    <a:p>
                      <a:pPr marL="269875" indent="-269875">
                        <a:buFont typeface="+mj-lt"/>
                        <a:buAutoNum type="arabicPeriod" startAt="2"/>
                      </a:pPr>
                      <a:r>
                        <a:rPr lang="fr-CA" sz="1800" dirty="0" smtClean="0"/>
                        <a:t>Matrice d’utilisation des ressources</a:t>
                      </a:r>
                    </a:p>
                    <a:p>
                      <a:pPr marL="0" indent="0">
                        <a:buFontTx/>
                        <a:buNone/>
                        <a:tabLst>
                          <a:tab pos="182563" algn="l"/>
                        </a:tabLst>
                      </a:pPr>
                      <a:endParaRPr lang="fr-CA" sz="1800" b="0" baseline="0" dirty="0" smtClean="0"/>
                    </a:p>
                    <a:p>
                      <a:pPr marL="742950" lvl="1" indent="-285750">
                        <a:buFontTx/>
                        <a:buChar char="-"/>
                      </a:pPr>
                      <a:endParaRPr lang="fr-CA" sz="1600" dirty="0"/>
                    </a:p>
                  </a:txBody>
                  <a:tcPr marL="45720" marR="45720"/>
                </a:tc>
                <a:tc>
                  <a:txBody>
                    <a:bodyPr/>
                    <a:lstStyle/>
                    <a:p>
                      <a:endParaRPr lang="fr-CA" dirty="0"/>
                    </a:p>
                  </a:txBody>
                  <a:tcPr marL="45720" marR="45720">
                    <a:solidFill>
                      <a:schemeClr val="bg1"/>
                    </a:solidFill>
                  </a:tcPr>
                </a:tc>
                <a:tc>
                  <a:txBody>
                    <a:bodyPr/>
                    <a:lstStyle/>
                    <a:p>
                      <a:pPr marL="0" indent="0">
                        <a:buNone/>
                      </a:pPr>
                      <a:endParaRPr lang="fr-CA" sz="1800" dirty="0" smtClean="0"/>
                    </a:p>
                    <a:p>
                      <a:pPr marL="342900" indent="-342900">
                        <a:buFont typeface="+mj-lt"/>
                        <a:buAutoNum type="arabicPeriod" startAt="5"/>
                      </a:pPr>
                      <a:r>
                        <a:rPr lang="fr-CA" sz="1800" dirty="0" smtClean="0"/>
                        <a:t>Évaluation de la contribution à la valeur ajoutée</a:t>
                      </a:r>
                    </a:p>
                    <a:p>
                      <a:pPr marL="269875" indent="-269875">
                        <a:buFont typeface="+mj-lt"/>
                        <a:buAutoNum type="arabicPeriod" startAt="5"/>
                      </a:pPr>
                      <a:endParaRPr lang="fr-CA" sz="1800" dirty="0" smtClean="0"/>
                    </a:p>
                    <a:p>
                      <a:pPr marL="269875" indent="-269875">
                        <a:buFont typeface="+mj-lt"/>
                        <a:buAutoNum type="arabicPeriod" startAt="5"/>
                      </a:pPr>
                      <a:r>
                        <a:rPr lang="fr-CA" sz="1800" dirty="0" smtClean="0"/>
                        <a:t>Analyse causale</a:t>
                      </a:r>
                    </a:p>
                    <a:p>
                      <a:pPr marL="0" indent="0">
                        <a:buNone/>
                      </a:pPr>
                      <a:endParaRPr lang="fr-CA" sz="1800" dirty="0" smtClean="0"/>
                    </a:p>
                    <a:p>
                      <a:endParaRPr lang="fr-CA" b="0" dirty="0"/>
                    </a:p>
                  </a:txBody>
                  <a:tcPr marL="45720" marR="45720"/>
                </a:tc>
                <a:tc>
                  <a:txBody>
                    <a:bodyPr/>
                    <a:lstStyle/>
                    <a:p>
                      <a:endParaRPr lang="fr-CA" dirty="0"/>
                    </a:p>
                  </a:txBody>
                  <a:tcPr marL="45720" marR="45720">
                    <a:solidFill>
                      <a:schemeClr val="bg1"/>
                    </a:solidFill>
                  </a:tcPr>
                </a:tc>
                <a:tc>
                  <a:txBody>
                    <a:bodyPr/>
                    <a:lstStyle/>
                    <a:p>
                      <a:endParaRPr lang="fr-CA" dirty="0" smtClean="0"/>
                    </a:p>
                    <a:p>
                      <a:pPr marL="342900" indent="-342900">
                        <a:buFont typeface="+mj-lt"/>
                        <a:buAutoNum type="arabicPeriod" startAt="7"/>
                      </a:pPr>
                      <a:r>
                        <a:rPr lang="fr-CA" sz="1800" baseline="0" dirty="0" smtClean="0"/>
                        <a:t>Tableau OPECS</a:t>
                      </a:r>
                    </a:p>
                    <a:p>
                      <a:pPr marL="269875" indent="-269875">
                        <a:buAutoNum type="arabicPeriod" startAt="7"/>
                      </a:pPr>
                      <a:endParaRPr lang="fr-CA" sz="1800" baseline="0" dirty="0" smtClean="0"/>
                    </a:p>
                    <a:p>
                      <a:pPr marL="269875" indent="-269875">
                        <a:buAutoNum type="arabicPeriod" startAt="7"/>
                      </a:pPr>
                      <a:r>
                        <a:rPr lang="fr-CA" sz="1800" baseline="0" dirty="0" smtClean="0"/>
                        <a:t>Analyse de l’ajout de valeur</a:t>
                      </a:r>
                    </a:p>
                    <a:p>
                      <a:pPr marL="269875" indent="-269875">
                        <a:buAutoNum type="arabicPeriod" startAt="7"/>
                      </a:pPr>
                      <a:endParaRPr lang="fr-CA" sz="1800" baseline="0" dirty="0" smtClean="0"/>
                    </a:p>
                    <a:p>
                      <a:pPr marL="269875" indent="-269875">
                        <a:buAutoNum type="arabicPeriod" startAt="7"/>
                      </a:pPr>
                      <a:r>
                        <a:rPr lang="fr-CA" sz="1800" baseline="0" dirty="0" smtClean="0"/>
                        <a:t>Principes de réingénierie</a:t>
                      </a:r>
                    </a:p>
                    <a:p>
                      <a:endParaRPr lang="fr-CA" baseline="0" dirty="0" smtClean="0"/>
                    </a:p>
                    <a:p>
                      <a:endParaRPr lang="fr-CA" baseline="0" dirty="0" smtClean="0"/>
                    </a:p>
                  </a:txBody>
                  <a:tcPr marL="45720" marR="45720"/>
                </a:tc>
                <a:extLst>
                  <a:ext uri="{0D108BD9-81ED-4DB2-BD59-A6C34878D82A}">
                    <a16:rowId xmlns:a16="http://schemas.microsoft.com/office/drawing/2014/main" val="10001"/>
                  </a:ext>
                </a:extLst>
              </a:tr>
            </a:tbl>
          </a:graphicData>
        </a:graphic>
      </p:graphicFrame>
      <p:sp>
        <p:nvSpPr>
          <p:cNvPr id="4" name="Flèche droite 3"/>
          <p:cNvSpPr/>
          <p:nvPr/>
        </p:nvSpPr>
        <p:spPr bwMode="auto">
          <a:xfrm>
            <a:off x="3276889" y="2867853"/>
            <a:ext cx="334214" cy="141224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8" name="Flèche droite 7"/>
          <p:cNvSpPr/>
          <p:nvPr/>
        </p:nvSpPr>
        <p:spPr bwMode="auto">
          <a:xfrm>
            <a:off x="5702004" y="2856910"/>
            <a:ext cx="385013" cy="141224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7" name="Titre 1"/>
          <p:cNvSpPr txBox="1">
            <a:spLocks/>
          </p:cNvSpPr>
          <p:nvPr>
            <p:custDataLst>
              <p:tags r:id="rId1"/>
            </p:custDataLst>
          </p:nvPr>
        </p:nvSpPr>
        <p:spPr>
          <a:xfrm>
            <a:off x="1287015" y="914484"/>
            <a:ext cx="3501009" cy="354276"/>
          </a:xfrm>
          <a:prstGeom prst="rect">
            <a:avLst/>
          </a:prstGeom>
        </p:spPr>
        <p:txBody>
          <a:bodyPr vert="horz" lIns="91440" tIns="0" rIns="91440" bIns="0" rtlCol="0" anchor="t" anchorCtr="0">
            <a:no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FR" sz="2000" dirty="0">
                <a:solidFill>
                  <a:srgbClr val="FF0066"/>
                </a:solidFill>
                <a:sym typeface="Symbol" panose="05050102010706020507" pitchFamily="18" charset="2"/>
              </a:rPr>
              <a:t></a:t>
            </a:r>
            <a:r>
              <a:rPr lang="fr-FR" sz="2000" dirty="0">
                <a:solidFill>
                  <a:srgbClr val="FF0066"/>
                </a:solidFill>
              </a:rPr>
              <a:t> les </a:t>
            </a:r>
            <a:r>
              <a:rPr lang="fr-CA" sz="2000" dirty="0" smtClean="0">
                <a:solidFill>
                  <a:srgbClr val="FF0066"/>
                </a:solidFill>
              </a:rPr>
              <a:t>outils ….</a:t>
            </a:r>
            <a:endParaRPr lang="fr-CA" sz="2000" dirty="0">
              <a:solidFill>
                <a:srgbClr val="FF0066"/>
              </a:solidFill>
            </a:endParaRPr>
          </a:p>
        </p:txBody>
      </p:sp>
      <p:sp>
        <p:nvSpPr>
          <p:cNvPr id="12" name="Titre 1"/>
          <p:cNvSpPr txBox="1">
            <a:spLocks/>
          </p:cNvSpPr>
          <p:nvPr/>
        </p:nvSpPr>
        <p:spPr>
          <a:xfrm>
            <a:off x="35496" y="44624"/>
            <a:ext cx="907300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La modélisation Une forme de documentation du processus</a:t>
            </a:r>
            <a:endParaRPr lang="fr-FR" dirty="0"/>
          </a:p>
        </p:txBody>
      </p:sp>
    </p:spTree>
    <p:extLst>
      <p:ext uri="{BB962C8B-B14F-4D97-AF65-F5344CB8AC3E}">
        <p14:creationId xmlns:p14="http://schemas.microsoft.com/office/powerpoint/2010/main" val="1196532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11"/>
          <p:cNvSpPr>
            <a:spLocks noGrp="1"/>
          </p:cNvSpPr>
          <p:nvPr>
            <p:ph sz="quarter" idx="13"/>
            <p:custDataLst>
              <p:tags r:id="rId1"/>
            </p:custDataLst>
          </p:nvPr>
        </p:nvSpPr>
        <p:spPr/>
        <p:txBody>
          <a:bodyPr>
            <a:normAutofit/>
          </a:bodyPr>
          <a:lstStyle/>
          <a:p>
            <a:r>
              <a:rPr lang="fr-CA" sz="2400" b="1" dirty="0" smtClean="0"/>
              <a:t>Les parties prenantes et l’analyste d’affaires travaillent à :</a:t>
            </a:r>
          </a:p>
          <a:p>
            <a:pPr lvl="1"/>
            <a:r>
              <a:rPr lang="fr-CA" sz="2200" dirty="0" smtClean="0"/>
              <a:t>Comprendre et documenter les processus existants (entrevues avec les utilisateurs, observation des tâches, consultation des documents, etc.)</a:t>
            </a:r>
          </a:p>
          <a:p>
            <a:pPr lvl="1"/>
            <a:r>
              <a:rPr lang="fr-CA" sz="2200" dirty="0" smtClean="0"/>
              <a:t>Analyser les processus existants et les SI</a:t>
            </a:r>
          </a:p>
          <a:p>
            <a:pPr lvl="1"/>
            <a:r>
              <a:rPr lang="fr-CA" sz="2200" dirty="0" smtClean="0"/>
              <a:t>Concevoir les nouveaux processus</a:t>
            </a:r>
          </a:p>
          <a:p>
            <a:pPr lvl="1"/>
            <a:r>
              <a:rPr lang="fr-CA" dirty="0" smtClean="0">
                <a:solidFill>
                  <a:srgbClr val="FF0066"/>
                </a:solidFill>
              </a:rPr>
              <a:t>Autre …. ?</a:t>
            </a:r>
            <a:endParaRPr lang="fr-CA" sz="2000" dirty="0">
              <a:solidFill>
                <a:srgbClr val="FF0066"/>
              </a:solidFill>
            </a:endParaRPr>
          </a:p>
        </p:txBody>
      </p:sp>
      <p:sp>
        <p:nvSpPr>
          <p:cNvPr id="6" name="Titre 1"/>
          <p:cNvSpPr txBox="1">
            <a:spLocks/>
          </p:cNvSpPr>
          <p:nvPr/>
        </p:nvSpPr>
        <p:spPr>
          <a:xfrm>
            <a:off x="35496" y="44624"/>
            <a:ext cx="907300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La modélisation Une forme de documentation du processus</a:t>
            </a:r>
            <a:endParaRPr lang="fr-FR" dirty="0"/>
          </a:p>
        </p:txBody>
      </p:sp>
    </p:spTree>
    <p:extLst>
      <p:ext uri="{BB962C8B-B14F-4D97-AF65-F5344CB8AC3E}">
        <p14:creationId xmlns:p14="http://schemas.microsoft.com/office/powerpoint/2010/main" val="3631454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quarter" idx="13"/>
          </p:nvPr>
        </p:nvSpPr>
        <p:spPr/>
        <p:txBody>
          <a:bodyPr>
            <a:normAutofit/>
          </a:bodyPr>
          <a:lstStyle/>
          <a:p>
            <a:pPr marL="0" indent="0">
              <a:buNone/>
            </a:pPr>
            <a:r>
              <a:rPr lang="fr-CA" sz="2800" b="1" dirty="0" smtClean="0"/>
              <a:t>Ce que c’est ?</a:t>
            </a:r>
            <a:endParaRPr lang="fr-CA" sz="2400" dirty="0" smtClean="0"/>
          </a:p>
          <a:p>
            <a:r>
              <a:rPr lang="fr-CA" sz="2200" dirty="0" smtClean="0"/>
              <a:t>Une </a:t>
            </a:r>
            <a:r>
              <a:rPr lang="fr-CA" sz="2200" dirty="0"/>
              <a:t>forme de </a:t>
            </a:r>
            <a:r>
              <a:rPr lang="fr-CA" sz="2200" dirty="0" smtClean="0"/>
              <a:t>documentation (matrice des responsabilités)</a:t>
            </a:r>
          </a:p>
          <a:p>
            <a:r>
              <a:rPr lang="fr-CA" sz="2200" dirty="0" smtClean="0"/>
              <a:t>Des illustrations graphiques </a:t>
            </a:r>
            <a:r>
              <a:rPr lang="fr-CA" sz="2200" dirty="0"/>
              <a:t>(diagramme de processus) permettant de mieux décrire </a:t>
            </a:r>
            <a:r>
              <a:rPr lang="fr-CA" sz="2200" dirty="0" smtClean="0"/>
              <a:t>et comprendre quelque </a:t>
            </a:r>
            <a:r>
              <a:rPr lang="fr-CA" sz="2200" dirty="0"/>
              <a:t>chose</a:t>
            </a:r>
          </a:p>
          <a:p>
            <a:pPr marL="0" indent="0">
              <a:buNone/>
            </a:pPr>
            <a:endParaRPr lang="fr-CA" dirty="0"/>
          </a:p>
          <a:p>
            <a:pPr marL="0" indent="0">
              <a:buNone/>
            </a:pPr>
            <a:r>
              <a:rPr lang="fr-CA" sz="2800" b="1" dirty="0" smtClean="0"/>
              <a:t>Objectif </a:t>
            </a:r>
            <a:r>
              <a:rPr lang="fr-CA" sz="2800" b="1" dirty="0"/>
              <a:t>final de cette activité</a:t>
            </a:r>
            <a:r>
              <a:rPr lang="fr-CA" sz="2800" b="1" dirty="0" smtClean="0"/>
              <a:t>?</a:t>
            </a:r>
            <a:endParaRPr lang="fr-CA" sz="2400" b="1" dirty="0"/>
          </a:p>
          <a:p>
            <a:r>
              <a:rPr lang="fr-CA" sz="2200" dirty="0"/>
              <a:t>Comprendre l’objet modélisé </a:t>
            </a:r>
            <a:endParaRPr lang="fr-CA" sz="2200" dirty="0" smtClean="0"/>
          </a:p>
          <a:p>
            <a:pPr lvl="1">
              <a:buFont typeface="Wingdings" panose="05000000000000000000" pitchFamily="2" charset="2"/>
              <a:buChar char="è"/>
            </a:pPr>
            <a:r>
              <a:rPr lang="fr-CA" dirty="0" smtClean="0">
                <a:solidFill>
                  <a:srgbClr val="FF0066"/>
                </a:solidFill>
              </a:rPr>
              <a:t>et </a:t>
            </a:r>
            <a:r>
              <a:rPr lang="fr-CA" dirty="0">
                <a:solidFill>
                  <a:srgbClr val="FF0066"/>
                </a:solidFill>
              </a:rPr>
              <a:t>non pas de produire le modèle </a:t>
            </a:r>
            <a:r>
              <a:rPr lang="fr-CA" dirty="0" smtClean="0">
                <a:solidFill>
                  <a:srgbClr val="FF0066"/>
                </a:solidFill>
              </a:rPr>
              <a:t>parfait ….</a:t>
            </a:r>
            <a:endParaRPr lang="fr-CA" dirty="0">
              <a:solidFill>
                <a:srgbClr val="FF0066"/>
              </a:solidFill>
            </a:endParaRPr>
          </a:p>
          <a:p>
            <a:pPr marL="0" indent="0">
              <a:buNone/>
            </a:pPr>
            <a:endParaRPr lang="fr-CA" dirty="0"/>
          </a:p>
        </p:txBody>
      </p:sp>
      <p:sp>
        <p:nvSpPr>
          <p:cNvPr id="7" name="Titre 1"/>
          <p:cNvSpPr txBox="1">
            <a:spLocks/>
          </p:cNvSpPr>
          <p:nvPr/>
        </p:nvSpPr>
        <p:spPr>
          <a:xfrm>
            <a:off x="35496" y="44624"/>
            <a:ext cx="907300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La modélisation Une forme de documentation du processus</a:t>
            </a:r>
            <a:endParaRPr lang="fr-FR" dirty="0"/>
          </a:p>
        </p:txBody>
      </p:sp>
    </p:spTree>
    <p:extLst>
      <p:ext uri="{BB962C8B-B14F-4D97-AF65-F5344CB8AC3E}">
        <p14:creationId xmlns:p14="http://schemas.microsoft.com/office/powerpoint/2010/main" val="3253267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13"/>
            <p:custDataLst>
              <p:tags r:id="rId1"/>
            </p:custDataLst>
          </p:nvPr>
        </p:nvSpPr>
        <p:spPr>
          <a:xfrm>
            <a:off x="529421" y="1859900"/>
            <a:ext cx="8085158" cy="4665443"/>
          </a:xfrm>
        </p:spPr>
        <p:txBody>
          <a:bodyPr>
            <a:normAutofit fontScale="92500" lnSpcReduction="10000"/>
          </a:bodyPr>
          <a:lstStyle/>
          <a:p>
            <a:pPr marL="0" indent="0">
              <a:spcBef>
                <a:spcPts val="1200"/>
              </a:spcBef>
              <a:buNone/>
            </a:pPr>
            <a:r>
              <a:rPr lang="fr-CA" sz="2600" b="1" dirty="0" smtClean="0"/>
              <a:t>Pourquoi ?</a:t>
            </a:r>
          </a:p>
          <a:p>
            <a:pPr>
              <a:spcBef>
                <a:spcPts val="1200"/>
              </a:spcBef>
            </a:pPr>
            <a:r>
              <a:rPr lang="fr-CA" sz="2400" dirty="0" smtClean="0"/>
              <a:t>Décrire la situation existante</a:t>
            </a:r>
          </a:p>
          <a:p>
            <a:pPr>
              <a:spcBef>
                <a:spcPts val="1200"/>
              </a:spcBef>
            </a:pPr>
            <a:r>
              <a:rPr lang="fr-CA" sz="2400" dirty="0"/>
              <a:t>S</a:t>
            </a:r>
            <a:r>
              <a:rPr lang="fr-CA" sz="2400" dirty="0" smtClean="0"/>
              <a:t>’entendre avec les diverses parties prenantes </a:t>
            </a:r>
          </a:p>
          <a:p>
            <a:pPr lvl="1">
              <a:spcBef>
                <a:spcPts val="0"/>
              </a:spcBef>
            </a:pPr>
            <a:r>
              <a:rPr lang="fr-CA" sz="2200" dirty="0" smtClean="0"/>
              <a:t>Gestionnaires fonctionnels </a:t>
            </a:r>
            <a:r>
              <a:rPr lang="fr-CA" sz="1800" dirty="0" smtClean="0"/>
              <a:t>(propriétaires du PA ou du SI)</a:t>
            </a:r>
          </a:p>
          <a:p>
            <a:pPr lvl="1">
              <a:spcBef>
                <a:spcPts val="0"/>
              </a:spcBef>
            </a:pPr>
            <a:r>
              <a:rPr lang="fr-CA" sz="2200" dirty="0" smtClean="0"/>
              <a:t>Utilisateurs du processus ou du SI</a:t>
            </a:r>
          </a:p>
          <a:p>
            <a:pPr lvl="1">
              <a:spcBef>
                <a:spcPts val="0"/>
              </a:spcBef>
            </a:pPr>
            <a:r>
              <a:rPr lang="fr-CA" sz="2200" dirty="0" smtClean="0"/>
              <a:t>Direction</a:t>
            </a:r>
          </a:p>
          <a:p>
            <a:pPr lvl="1">
              <a:spcBef>
                <a:spcPts val="0"/>
              </a:spcBef>
            </a:pPr>
            <a:r>
              <a:rPr lang="fr-CA" sz="2200" dirty="0" smtClean="0"/>
              <a:t>Spécialistes TI</a:t>
            </a:r>
          </a:p>
          <a:p>
            <a:pPr>
              <a:spcBef>
                <a:spcPts val="1200"/>
              </a:spcBef>
            </a:pPr>
            <a:r>
              <a:rPr lang="fr-CA" sz="2400" dirty="0" smtClean="0"/>
              <a:t>Poser un diagnostic </a:t>
            </a:r>
            <a:r>
              <a:rPr lang="fr-CA" sz="1800" dirty="0" smtClean="0"/>
              <a:t>(problème d’efficience, d’efficacité ou de contrôle interne)</a:t>
            </a:r>
          </a:p>
          <a:p>
            <a:pPr>
              <a:spcBef>
                <a:spcPts val="1200"/>
              </a:spcBef>
            </a:pPr>
            <a:r>
              <a:rPr lang="fr-CA" sz="2400" dirty="0" smtClean="0"/>
              <a:t>Servir de base pour la conception ou l’acquisition d’un nouveau SI</a:t>
            </a:r>
          </a:p>
          <a:p>
            <a:pPr>
              <a:spcBef>
                <a:spcPts val="1200"/>
              </a:spcBef>
            </a:pPr>
            <a:r>
              <a:rPr lang="fr-CA" sz="2400" dirty="0" smtClean="0"/>
              <a:t>Servir de base à l’évaluation de la performance des contrôles internes</a:t>
            </a:r>
          </a:p>
        </p:txBody>
      </p:sp>
      <p:sp>
        <p:nvSpPr>
          <p:cNvPr id="6" name="Titre 1"/>
          <p:cNvSpPr txBox="1">
            <a:spLocks/>
          </p:cNvSpPr>
          <p:nvPr/>
        </p:nvSpPr>
        <p:spPr>
          <a:xfrm>
            <a:off x="35496" y="44624"/>
            <a:ext cx="907300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La modélisation Une forme de documentation du processus</a:t>
            </a:r>
            <a:endParaRPr lang="fr-FR" dirty="0"/>
          </a:p>
        </p:txBody>
      </p:sp>
    </p:spTree>
    <p:extLst>
      <p:ext uri="{BB962C8B-B14F-4D97-AF65-F5344CB8AC3E}">
        <p14:creationId xmlns:p14="http://schemas.microsoft.com/office/powerpoint/2010/main" val="781061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3"/>
          <p:cNvSpPr>
            <a:spLocks noGrp="1"/>
          </p:cNvSpPr>
          <p:nvPr>
            <p:ph sz="quarter" idx="13"/>
            <p:custDataLst>
              <p:tags r:id="rId1"/>
            </p:custDataLst>
          </p:nvPr>
        </p:nvSpPr>
        <p:spPr>
          <a:xfrm>
            <a:off x="529420" y="1859900"/>
            <a:ext cx="8363059" cy="4665443"/>
          </a:xfrm>
        </p:spPr>
        <p:txBody>
          <a:bodyPr>
            <a:normAutofit lnSpcReduction="10000"/>
          </a:bodyPr>
          <a:lstStyle/>
          <a:p>
            <a:pPr marL="0" indent="0">
              <a:spcBef>
                <a:spcPts val="600"/>
              </a:spcBef>
              <a:buNone/>
            </a:pPr>
            <a:r>
              <a:rPr lang="fr-CA" sz="2600" b="1" dirty="0" smtClean="0"/>
              <a:t>Quand en avons-nous besoin ? Exemples de situations</a:t>
            </a:r>
          </a:p>
          <a:p>
            <a:pPr lvl="1">
              <a:spcBef>
                <a:spcPts val="600"/>
              </a:spcBef>
            </a:pPr>
            <a:r>
              <a:rPr lang="fr-CA" sz="2200" dirty="0" smtClean="0"/>
              <a:t>Améliorer la chaîne de valeur (productivité, qualité)</a:t>
            </a:r>
          </a:p>
          <a:p>
            <a:pPr lvl="1">
              <a:spcBef>
                <a:spcPts val="600"/>
              </a:spcBef>
            </a:pPr>
            <a:r>
              <a:rPr lang="fr-CA" sz="2200" dirty="0" smtClean="0"/>
              <a:t>Évaluer la performance des contrôles internes</a:t>
            </a:r>
          </a:p>
          <a:p>
            <a:pPr lvl="1">
              <a:spcBef>
                <a:spcPts val="600"/>
              </a:spcBef>
            </a:pPr>
            <a:r>
              <a:rPr lang="fr-CA" sz="2200" dirty="0"/>
              <a:t>Décider d’impartir des processus qui n’apportent pas de valeur d’affaires</a:t>
            </a:r>
          </a:p>
          <a:p>
            <a:pPr lvl="1">
              <a:spcBef>
                <a:spcPts val="600"/>
              </a:spcBef>
            </a:pPr>
            <a:r>
              <a:rPr lang="fr-CA" sz="2200" dirty="0" smtClean="0"/>
              <a:t>Acheter un nouveau logiciel</a:t>
            </a:r>
          </a:p>
          <a:p>
            <a:pPr lvl="1">
              <a:spcBef>
                <a:spcPts val="600"/>
              </a:spcBef>
            </a:pPr>
            <a:r>
              <a:rPr lang="fr-CA" sz="2200" dirty="0" smtClean="0"/>
              <a:t>Développer un SI (application maison)</a:t>
            </a:r>
          </a:p>
          <a:p>
            <a:pPr lvl="1">
              <a:spcBef>
                <a:spcPts val="600"/>
              </a:spcBef>
            </a:pPr>
            <a:r>
              <a:rPr lang="fr-CA" sz="2200" dirty="0" smtClean="0"/>
              <a:t>Choisir et paramétrer un progiciel intégré (PGI)</a:t>
            </a:r>
          </a:p>
          <a:p>
            <a:pPr lvl="1">
              <a:spcBef>
                <a:spcPts val="1800"/>
              </a:spcBef>
            </a:pPr>
            <a:r>
              <a:rPr lang="fr-CA" dirty="0" smtClean="0"/>
              <a:t>Peu importe le point de départ (processus d’affaires ou SI), il faut modéliser et analyser autant le processus que le système qui le soutient.</a:t>
            </a:r>
          </a:p>
        </p:txBody>
      </p:sp>
      <p:sp>
        <p:nvSpPr>
          <p:cNvPr id="6" name="Titre 1"/>
          <p:cNvSpPr txBox="1">
            <a:spLocks/>
          </p:cNvSpPr>
          <p:nvPr/>
        </p:nvSpPr>
        <p:spPr>
          <a:xfrm>
            <a:off x="35496" y="44624"/>
            <a:ext cx="907300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La modélisation Une forme de documentation du processus</a:t>
            </a:r>
            <a:endParaRPr lang="fr-FR" dirty="0"/>
          </a:p>
        </p:txBody>
      </p:sp>
    </p:spTree>
    <p:extLst>
      <p:ext uri="{BB962C8B-B14F-4D97-AF65-F5344CB8AC3E}">
        <p14:creationId xmlns:p14="http://schemas.microsoft.com/office/powerpoint/2010/main" val="30953666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3"/>
          <p:cNvSpPr txBox="1">
            <a:spLocks/>
          </p:cNvSpPr>
          <p:nvPr/>
        </p:nvSpPr>
        <p:spPr>
          <a:xfrm>
            <a:off x="559155" y="1258153"/>
            <a:ext cx="8086081" cy="446290"/>
          </a:xfrm>
          <a:prstGeom prst="rect">
            <a:avLst/>
          </a:prstGeom>
        </p:spPr>
        <p:txBody>
          <a:bodyPr vert="horz" lIns="91440" tIns="0" rIns="91440" bIns="0" rtlCol="0" anchor="t" anchorCtr="0">
            <a:no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CA" sz="2800" dirty="0" smtClean="0">
                <a:solidFill>
                  <a:srgbClr val="003C71"/>
                </a:solidFill>
              </a:rPr>
              <a:t>Plan de la séance 3</a:t>
            </a:r>
            <a:endParaRPr lang="fr-CA" sz="2800" dirty="0">
              <a:solidFill>
                <a:srgbClr val="003C71"/>
              </a:solidFill>
            </a:endParaRPr>
          </a:p>
        </p:txBody>
      </p:sp>
      <p:cxnSp>
        <p:nvCxnSpPr>
          <p:cNvPr id="10" name="Connecteur droit 9"/>
          <p:cNvCxnSpPr/>
          <p:nvPr/>
        </p:nvCxnSpPr>
        <p:spPr>
          <a:xfrm flipV="1">
            <a:off x="535405" y="1154594"/>
            <a:ext cx="7527940" cy="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a:off x="535405" y="1154594"/>
            <a:ext cx="0" cy="377108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5" name="ZoneTexte 4"/>
          <p:cNvSpPr txBox="1"/>
          <p:nvPr/>
        </p:nvSpPr>
        <p:spPr>
          <a:xfrm>
            <a:off x="1192377" y="1967788"/>
            <a:ext cx="2633472" cy="2809037"/>
          </a:xfrm>
          <a:prstGeom prst="rect">
            <a:avLst/>
          </a:prstGeom>
        </p:spPr>
        <p:txBody>
          <a:bodyPr vert="horz" wrap="square" lIns="91440" tIns="45720" rIns="91440" bIns="45720" rtlCol="0">
            <a:normAutofit/>
          </a:bodyPr>
          <a:lstStyle/>
          <a:p>
            <a:pPr defTabSz="457200">
              <a:spcBef>
                <a:spcPct val="20000"/>
              </a:spcBef>
              <a:buClr>
                <a:srgbClr val="003C71"/>
              </a:buClr>
              <a:buSzPct val="125000"/>
            </a:pPr>
            <a:endParaRPr lang="fr-CA" sz="2000" dirty="0">
              <a:solidFill>
                <a:srgbClr val="000000"/>
              </a:solidFill>
              <a:latin typeface="Arial"/>
              <a:cs typeface="Times"/>
            </a:endParaRPr>
          </a:p>
        </p:txBody>
      </p:sp>
      <p:sp>
        <p:nvSpPr>
          <p:cNvPr id="7" name="ZoneTexte 6"/>
          <p:cNvSpPr txBox="1"/>
          <p:nvPr/>
        </p:nvSpPr>
        <p:spPr>
          <a:xfrm>
            <a:off x="1360627" y="1821485"/>
            <a:ext cx="4213555" cy="3964838"/>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endParaRPr lang="fr-CA" sz="2000" dirty="0">
              <a:solidFill>
                <a:srgbClr val="000000"/>
              </a:solidFill>
              <a:latin typeface="Arial"/>
              <a:cs typeface="Times"/>
            </a:endParaRPr>
          </a:p>
        </p:txBody>
      </p:sp>
      <p:sp>
        <p:nvSpPr>
          <p:cNvPr id="9" name="ZoneTexte 8"/>
          <p:cNvSpPr txBox="1"/>
          <p:nvPr/>
        </p:nvSpPr>
        <p:spPr>
          <a:xfrm>
            <a:off x="1287474" y="1872691"/>
            <a:ext cx="6307125" cy="3511296"/>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Vidéo – qu’avons-nous appris ?</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Où en sommes-nous?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La modélisation, une forme de documentation du processus d’affaires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Les outils de documentation du processus d’affaires, l’accent est mis sur :</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La matrice des responsabilités</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Le diagramme de processus (ANSI)</a:t>
            </a:r>
          </a:p>
          <a:p>
            <a:pPr defTabSz="457200">
              <a:lnSpc>
                <a:spcPct val="150000"/>
              </a:lnSpc>
              <a:spcBef>
                <a:spcPct val="20000"/>
              </a:spcBef>
              <a:buClr>
                <a:srgbClr val="003C71"/>
              </a:buClr>
              <a:buSzPct val="125000"/>
            </a:pPr>
            <a:endParaRPr lang="fr-CA" dirty="0" smtClean="0">
              <a:solidFill>
                <a:srgbClr val="000000"/>
              </a:solidFill>
              <a:latin typeface="Arial"/>
              <a:cs typeface="Times"/>
            </a:endParaRPr>
          </a:p>
          <a:p>
            <a:pPr marL="285750" indent="-285750" defTabSz="457200">
              <a:lnSpc>
                <a:spcPct val="150000"/>
              </a:lnSpc>
              <a:spcBef>
                <a:spcPct val="20000"/>
              </a:spcBef>
              <a:buClr>
                <a:srgbClr val="003C71"/>
              </a:buClr>
              <a:buSzPct val="125000"/>
              <a:buFont typeface="Wingdings" panose="05000000000000000000" pitchFamily="2" charset="2"/>
              <a:buChar char="Ø"/>
            </a:pPr>
            <a:endParaRPr lang="fr-CA" dirty="0">
              <a:solidFill>
                <a:srgbClr val="000000"/>
              </a:solidFill>
              <a:latin typeface="Arial"/>
              <a:cs typeface="Times"/>
            </a:endParaRPr>
          </a:p>
        </p:txBody>
      </p:sp>
    </p:spTree>
    <p:extLst>
      <p:ext uri="{BB962C8B-B14F-4D97-AF65-F5344CB8AC3E}">
        <p14:creationId xmlns:p14="http://schemas.microsoft.com/office/powerpoint/2010/main" val="3511232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3703064311"/>
              </p:ext>
            </p:extLst>
          </p:nvPr>
        </p:nvGraphicFramePr>
        <p:xfrm>
          <a:off x="851157" y="1074617"/>
          <a:ext cx="7537267" cy="5594743"/>
        </p:xfrm>
        <a:graphic>
          <a:graphicData uri="http://schemas.openxmlformats.org/drawingml/2006/table">
            <a:tbl>
              <a:tblPr firstRow="1" bandRow="1">
                <a:tableStyleId>{5C22544A-7EE6-4342-B048-85BDC9FD1C3A}</a:tableStyleId>
              </a:tblPr>
              <a:tblGrid>
                <a:gridCol w="3866605">
                  <a:extLst>
                    <a:ext uri="{9D8B030D-6E8A-4147-A177-3AD203B41FA5}">
                      <a16:colId xmlns:a16="http://schemas.microsoft.com/office/drawing/2014/main" val="20000"/>
                    </a:ext>
                  </a:extLst>
                </a:gridCol>
                <a:gridCol w="262133">
                  <a:extLst>
                    <a:ext uri="{9D8B030D-6E8A-4147-A177-3AD203B41FA5}">
                      <a16:colId xmlns:a16="http://schemas.microsoft.com/office/drawing/2014/main" val="20001"/>
                    </a:ext>
                  </a:extLst>
                </a:gridCol>
                <a:gridCol w="1326331">
                  <a:extLst>
                    <a:ext uri="{9D8B030D-6E8A-4147-A177-3AD203B41FA5}">
                      <a16:colId xmlns:a16="http://schemas.microsoft.com/office/drawing/2014/main" val="20002"/>
                    </a:ext>
                  </a:extLst>
                </a:gridCol>
                <a:gridCol w="442111">
                  <a:extLst>
                    <a:ext uri="{9D8B030D-6E8A-4147-A177-3AD203B41FA5}">
                      <a16:colId xmlns:a16="http://schemas.microsoft.com/office/drawing/2014/main" val="20003"/>
                    </a:ext>
                  </a:extLst>
                </a:gridCol>
                <a:gridCol w="1640087">
                  <a:extLst>
                    <a:ext uri="{9D8B030D-6E8A-4147-A177-3AD203B41FA5}">
                      <a16:colId xmlns:a16="http://schemas.microsoft.com/office/drawing/2014/main" val="20004"/>
                    </a:ext>
                  </a:extLst>
                </a:gridCol>
              </a:tblGrid>
              <a:tr h="846478">
                <a:tc>
                  <a:txBody>
                    <a:bodyPr/>
                    <a:lstStyle/>
                    <a:p>
                      <a:pPr algn="ctr"/>
                      <a:r>
                        <a:rPr lang="fr-CA" sz="2000" dirty="0" smtClean="0">
                          <a:solidFill>
                            <a:schemeClr val="bg1"/>
                          </a:solidFill>
                        </a:rPr>
                        <a:t>Outils de documentation</a:t>
                      </a:r>
                    </a:p>
                    <a:p>
                      <a:pPr marL="0" marR="0" indent="0" algn="ctr" defTabSz="457200" rtl="0" eaLnBrk="1" fontAlgn="auto" latinLnBrk="0" hangingPunct="1">
                        <a:lnSpc>
                          <a:spcPct val="100000"/>
                        </a:lnSpc>
                        <a:spcBef>
                          <a:spcPts val="0"/>
                        </a:spcBef>
                        <a:spcAft>
                          <a:spcPts val="0"/>
                        </a:spcAft>
                        <a:buClrTx/>
                        <a:buSzTx/>
                        <a:buFontTx/>
                        <a:buNone/>
                        <a:tabLst/>
                        <a:defRPr/>
                      </a:pPr>
                      <a:r>
                        <a:rPr lang="fr-CA" sz="1600" i="1" dirty="0" smtClean="0">
                          <a:solidFill>
                            <a:schemeClr val="bg1"/>
                          </a:solidFill>
                        </a:rPr>
                        <a:t>(processus</a:t>
                      </a:r>
                      <a:r>
                        <a:rPr lang="fr-CA" sz="1600" i="1" baseline="0" dirty="0" smtClean="0">
                          <a:solidFill>
                            <a:schemeClr val="bg1"/>
                          </a:solidFill>
                        </a:rPr>
                        <a:t> existant)</a:t>
                      </a:r>
                    </a:p>
                    <a:p>
                      <a:pPr marL="0" marR="0" indent="0" algn="ctr" defTabSz="457200" rtl="0" eaLnBrk="1" fontAlgn="auto" latinLnBrk="0" hangingPunct="1">
                        <a:lnSpc>
                          <a:spcPct val="100000"/>
                        </a:lnSpc>
                        <a:spcBef>
                          <a:spcPts val="0"/>
                        </a:spcBef>
                        <a:spcAft>
                          <a:spcPts val="0"/>
                        </a:spcAft>
                        <a:buClrTx/>
                        <a:buSzTx/>
                        <a:buFontTx/>
                        <a:buNone/>
                        <a:tabLst/>
                        <a:defRPr/>
                      </a:pPr>
                      <a:r>
                        <a:rPr lang="fr-CA" sz="1800" i="1" baseline="0" dirty="0" smtClean="0">
                          <a:solidFill>
                            <a:schemeClr val="bg1"/>
                          </a:solidFill>
                        </a:rPr>
                        <a:t>« AS-IS »</a:t>
                      </a:r>
                      <a:endParaRPr lang="fr-CA" sz="1800" i="1" dirty="0" smtClean="0">
                        <a:solidFill>
                          <a:schemeClr val="bg1"/>
                        </a:solidFill>
                      </a:endParaRPr>
                    </a:p>
                  </a:txBody>
                  <a:tcPr marL="45720" marR="45720">
                    <a:solidFill>
                      <a:schemeClr val="accent1">
                        <a:lumMod val="90000"/>
                      </a:schemeClr>
                    </a:solidFill>
                  </a:tcPr>
                </a:tc>
                <a:tc>
                  <a:txBody>
                    <a:bodyPr/>
                    <a:lstStyle/>
                    <a:p>
                      <a:pPr algn="ctr"/>
                      <a:endParaRPr lang="fr-CA" dirty="0">
                        <a:solidFill>
                          <a:schemeClr val="tx1"/>
                        </a:solidFill>
                      </a:endParaRPr>
                    </a:p>
                  </a:txBody>
                  <a:tcPr marL="45720" marR="45720">
                    <a:solidFill>
                      <a:schemeClr val="bg1"/>
                    </a:solidFill>
                  </a:tcPr>
                </a:tc>
                <a:tc>
                  <a:txBody>
                    <a:bodyPr/>
                    <a:lstStyle/>
                    <a:p>
                      <a:pPr algn="ctr"/>
                      <a:r>
                        <a:rPr lang="fr-CA" sz="1200" dirty="0" smtClean="0">
                          <a:solidFill>
                            <a:schemeClr val="bg1">
                              <a:lumMod val="50000"/>
                            </a:schemeClr>
                          </a:solidFill>
                        </a:rPr>
                        <a:t>Outils qui servent</a:t>
                      </a:r>
                      <a:r>
                        <a:rPr lang="fr-CA" sz="1200" baseline="0" dirty="0" smtClean="0">
                          <a:solidFill>
                            <a:schemeClr val="bg1">
                              <a:lumMod val="50000"/>
                            </a:schemeClr>
                          </a:solidFill>
                        </a:rPr>
                        <a:t> principalement au</a:t>
                      </a:r>
                      <a:r>
                        <a:rPr lang="fr-CA" sz="1200" dirty="0" smtClean="0">
                          <a:solidFill>
                            <a:schemeClr val="bg1">
                              <a:lumMod val="50000"/>
                            </a:schemeClr>
                          </a:solidFill>
                        </a:rPr>
                        <a:t> diagnostic</a:t>
                      </a:r>
                      <a:endParaRPr lang="fr-CA" sz="1200" dirty="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fr-CA" sz="1200" dirty="0">
                        <a:solidFill>
                          <a:schemeClr val="bg1">
                            <a:lumMod val="50000"/>
                          </a:schemeClr>
                        </a:solidFill>
                      </a:endParaRPr>
                    </a:p>
                  </a:txBody>
                  <a:tcPr marL="45720" marR="45720">
                    <a:solidFill>
                      <a:schemeClr val="bg1"/>
                    </a:solidFill>
                  </a:tcPr>
                </a:tc>
                <a:tc>
                  <a:txBody>
                    <a:bodyPr/>
                    <a:lstStyle/>
                    <a:p>
                      <a:pPr algn="ctr"/>
                      <a:r>
                        <a:rPr lang="fr-CA" sz="1200" dirty="0" smtClean="0">
                          <a:solidFill>
                            <a:schemeClr val="bg1">
                              <a:lumMod val="50000"/>
                            </a:schemeClr>
                          </a:solidFill>
                        </a:rPr>
                        <a:t>Outils qui servent</a:t>
                      </a:r>
                      <a:r>
                        <a:rPr lang="fr-CA" sz="1200" baseline="0" dirty="0" smtClean="0">
                          <a:solidFill>
                            <a:schemeClr val="bg1">
                              <a:lumMod val="50000"/>
                            </a:schemeClr>
                          </a:solidFill>
                        </a:rPr>
                        <a:t> principalement à la conception </a:t>
                      </a:r>
                      <a:r>
                        <a:rPr lang="fr-CA" sz="1200" i="1" baseline="0" dirty="0" smtClean="0">
                          <a:solidFill>
                            <a:schemeClr val="bg1">
                              <a:lumMod val="50000"/>
                            </a:schemeClr>
                          </a:solidFill>
                        </a:rPr>
                        <a:t>(processus cible)</a:t>
                      </a:r>
                      <a:endParaRPr lang="fr-CA" sz="1200" dirty="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680343">
                <a:tc>
                  <a:txBody>
                    <a:bodyPr/>
                    <a:lstStyle/>
                    <a:p>
                      <a:pPr marL="0" indent="0">
                        <a:buNone/>
                      </a:pPr>
                      <a:endParaRPr lang="fr-CA" sz="1800" dirty="0" smtClean="0"/>
                    </a:p>
                    <a:p>
                      <a:pPr marL="269875" indent="-269875">
                        <a:buFont typeface="+mj-lt"/>
                        <a:buAutoNum type="arabicPeriod"/>
                      </a:pPr>
                      <a:r>
                        <a:rPr lang="fr-CA" sz="2800" dirty="0" smtClean="0"/>
                        <a:t>Frontière</a:t>
                      </a:r>
                      <a:r>
                        <a:rPr lang="fr-CA" sz="2800" baseline="0" dirty="0" smtClean="0"/>
                        <a:t> du processus</a:t>
                      </a:r>
                    </a:p>
                    <a:p>
                      <a:pPr marL="269875" indent="-269875">
                        <a:buFont typeface="+mj-lt"/>
                        <a:buAutoNum type="arabicPeriod"/>
                      </a:pPr>
                      <a:endParaRPr lang="fr-CA" sz="2800" baseline="0" dirty="0" smtClean="0"/>
                    </a:p>
                    <a:p>
                      <a:pPr marL="269875" indent="-269875">
                        <a:buFont typeface="+mj-lt"/>
                        <a:buAutoNum type="arabicPeriod"/>
                      </a:pPr>
                      <a:r>
                        <a:rPr lang="fr-CA" sz="2800" dirty="0" smtClean="0"/>
                        <a:t>Matrice des responsabilités</a:t>
                      </a:r>
                    </a:p>
                    <a:p>
                      <a:pPr marL="269875" indent="-269875">
                        <a:buFont typeface="+mj-lt"/>
                        <a:buAutoNum type="arabicPeriod"/>
                      </a:pPr>
                      <a:endParaRPr lang="fr-CA" sz="2800" dirty="0" smtClean="0"/>
                    </a:p>
                    <a:p>
                      <a:pPr marL="269875" indent="-269875">
                        <a:buFont typeface="+mj-lt"/>
                        <a:buAutoNum type="arabicPeriod"/>
                      </a:pPr>
                      <a:r>
                        <a:rPr lang="fr-CA" sz="2800" dirty="0" smtClean="0"/>
                        <a:t>Diagramme de processus</a:t>
                      </a:r>
                    </a:p>
                    <a:p>
                      <a:pPr marL="269875" indent="-269875">
                        <a:buFont typeface="+mj-lt"/>
                        <a:buAutoNum type="arabicPeriod"/>
                      </a:pPr>
                      <a:endParaRPr lang="fr-CA" sz="2800" dirty="0" smtClean="0"/>
                    </a:p>
                    <a:p>
                      <a:pPr marL="269875" indent="-269875">
                        <a:buFont typeface="+mj-lt"/>
                        <a:buAutoNum type="arabicPeriod"/>
                      </a:pPr>
                      <a:r>
                        <a:rPr lang="fr-CA" sz="2800" dirty="0" smtClean="0"/>
                        <a:t>Matrice d’utilisation des ressources</a:t>
                      </a:r>
                      <a:endParaRPr lang="fr-CA" sz="1400" dirty="0"/>
                    </a:p>
                  </a:txBody>
                  <a:tcPr marL="45720" marR="45720"/>
                </a:tc>
                <a:tc>
                  <a:txBody>
                    <a:bodyPr/>
                    <a:lstStyle/>
                    <a:p>
                      <a:endParaRPr lang="fr-CA" dirty="0"/>
                    </a:p>
                  </a:txBody>
                  <a:tcPr marL="45720" marR="45720">
                    <a:solidFill>
                      <a:schemeClr val="bg1"/>
                    </a:solidFill>
                  </a:tcPr>
                </a:tc>
                <a:tc>
                  <a:txBody>
                    <a:bodyPr/>
                    <a:lstStyle/>
                    <a:p>
                      <a:pPr marL="0" indent="0">
                        <a:buNone/>
                      </a:pPr>
                      <a:endParaRPr lang="fr-CA" sz="1200" dirty="0" smtClean="0">
                        <a:solidFill>
                          <a:schemeClr val="bg1">
                            <a:lumMod val="50000"/>
                          </a:schemeClr>
                        </a:solidFill>
                      </a:endParaRPr>
                    </a:p>
                    <a:p>
                      <a:pPr marL="269875" indent="-269875">
                        <a:buFont typeface="+mj-lt"/>
                        <a:buAutoNum type="arabicPeriod" startAt="5"/>
                      </a:pPr>
                      <a:r>
                        <a:rPr lang="fr-CA" sz="1200" dirty="0" smtClean="0">
                          <a:solidFill>
                            <a:schemeClr val="bg1">
                              <a:lumMod val="50000"/>
                            </a:schemeClr>
                          </a:solidFill>
                        </a:rPr>
                        <a:t>Évaluation de la contribution à la valeur ajoutée</a:t>
                      </a:r>
                    </a:p>
                    <a:p>
                      <a:pPr marL="269875" indent="-269875">
                        <a:buFont typeface="+mj-lt"/>
                        <a:buAutoNum type="arabicPeriod" startAt="5"/>
                      </a:pPr>
                      <a:endParaRPr lang="fr-CA" sz="1200" dirty="0" smtClean="0">
                        <a:solidFill>
                          <a:schemeClr val="bg1">
                            <a:lumMod val="50000"/>
                          </a:schemeClr>
                        </a:solidFill>
                      </a:endParaRPr>
                    </a:p>
                    <a:p>
                      <a:pPr marL="269875" indent="-269875">
                        <a:buFont typeface="+mj-lt"/>
                        <a:buAutoNum type="arabicPeriod" startAt="5"/>
                      </a:pPr>
                      <a:r>
                        <a:rPr lang="fr-CA" sz="1200" dirty="0" smtClean="0">
                          <a:solidFill>
                            <a:schemeClr val="bg1">
                              <a:lumMod val="50000"/>
                            </a:schemeClr>
                          </a:solidFill>
                        </a:rPr>
                        <a:t>Analyse causale</a:t>
                      </a:r>
                    </a:p>
                    <a:p>
                      <a:pPr marL="0" indent="0">
                        <a:buNone/>
                      </a:pPr>
                      <a:endParaRPr lang="fr-CA" sz="1200" dirty="0" smtClean="0">
                        <a:solidFill>
                          <a:schemeClr val="bg1">
                            <a:lumMod val="50000"/>
                          </a:schemeClr>
                        </a:solidFill>
                      </a:endParaRPr>
                    </a:p>
                    <a:p>
                      <a:endParaRPr lang="fr-CA" sz="1200" b="0" dirty="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CA" sz="1200" dirty="0">
                        <a:solidFill>
                          <a:schemeClr val="bg1">
                            <a:lumMod val="50000"/>
                          </a:schemeClr>
                        </a:solidFill>
                      </a:endParaRPr>
                    </a:p>
                  </a:txBody>
                  <a:tcPr marL="45720" marR="45720">
                    <a:solidFill>
                      <a:schemeClr val="bg1"/>
                    </a:solidFill>
                  </a:tcPr>
                </a:tc>
                <a:tc>
                  <a:txBody>
                    <a:bodyPr/>
                    <a:lstStyle/>
                    <a:p>
                      <a:endParaRPr lang="fr-CA" sz="1200" dirty="0" smtClean="0">
                        <a:solidFill>
                          <a:schemeClr val="bg1">
                            <a:lumMod val="50000"/>
                          </a:schemeClr>
                        </a:solidFill>
                      </a:endParaRPr>
                    </a:p>
                    <a:p>
                      <a:pPr marL="269875" indent="-269875">
                        <a:buFont typeface="+mj-lt"/>
                        <a:buAutoNum type="arabicPeriod" startAt="7"/>
                      </a:pPr>
                      <a:r>
                        <a:rPr lang="fr-CA" sz="1200" baseline="0" dirty="0" smtClean="0">
                          <a:solidFill>
                            <a:schemeClr val="bg1">
                              <a:lumMod val="50000"/>
                            </a:schemeClr>
                          </a:solidFill>
                        </a:rPr>
                        <a:t>Tableau OPECS</a:t>
                      </a:r>
                    </a:p>
                    <a:p>
                      <a:pPr marL="269875" indent="-269875">
                        <a:buAutoNum type="arabicPeriod" startAt="7"/>
                      </a:pPr>
                      <a:endParaRPr lang="fr-CA" sz="1200" baseline="0" dirty="0" smtClean="0">
                        <a:solidFill>
                          <a:schemeClr val="bg1">
                            <a:lumMod val="50000"/>
                          </a:schemeClr>
                        </a:solidFill>
                      </a:endParaRPr>
                    </a:p>
                    <a:p>
                      <a:pPr marL="269875" indent="-269875">
                        <a:buAutoNum type="arabicPeriod" startAt="7"/>
                      </a:pPr>
                      <a:r>
                        <a:rPr lang="fr-CA" sz="1200" baseline="0" dirty="0" smtClean="0">
                          <a:solidFill>
                            <a:schemeClr val="bg1">
                              <a:lumMod val="50000"/>
                            </a:schemeClr>
                          </a:solidFill>
                        </a:rPr>
                        <a:t>Ajout de l’ajout de valeur</a:t>
                      </a:r>
                    </a:p>
                    <a:p>
                      <a:pPr marL="269875" indent="-269875">
                        <a:buAutoNum type="arabicPeriod" startAt="7"/>
                      </a:pPr>
                      <a:endParaRPr lang="fr-CA" sz="1200" baseline="0" dirty="0" smtClean="0">
                        <a:solidFill>
                          <a:schemeClr val="bg1">
                            <a:lumMod val="50000"/>
                          </a:schemeClr>
                        </a:solidFill>
                      </a:endParaRPr>
                    </a:p>
                    <a:p>
                      <a:pPr marL="269875" indent="-269875">
                        <a:buAutoNum type="arabicPeriod" startAt="7"/>
                      </a:pPr>
                      <a:r>
                        <a:rPr lang="fr-CA" sz="1200" baseline="0" dirty="0" smtClean="0">
                          <a:solidFill>
                            <a:schemeClr val="bg1">
                              <a:lumMod val="50000"/>
                            </a:schemeClr>
                          </a:solidFill>
                        </a:rPr>
                        <a:t>Principes de réingénierie</a:t>
                      </a:r>
                    </a:p>
                    <a:p>
                      <a:endParaRPr lang="fr-CA" sz="1200" baseline="0" dirty="0" smtClean="0">
                        <a:solidFill>
                          <a:schemeClr val="bg1">
                            <a:lumMod val="50000"/>
                          </a:schemeClr>
                        </a:solidFill>
                      </a:endParaRPr>
                    </a:p>
                    <a:p>
                      <a:endParaRPr lang="fr-CA" sz="1200" baseline="0" dirty="0" smtClean="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sp>
        <p:nvSpPr>
          <p:cNvPr id="8" name="Flèche droite 7"/>
          <p:cNvSpPr/>
          <p:nvPr/>
        </p:nvSpPr>
        <p:spPr bwMode="auto">
          <a:xfrm>
            <a:off x="6503232" y="2885354"/>
            <a:ext cx="223520" cy="1412240"/>
          </a:xfrm>
          <a:prstGeom prst="rightArrow">
            <a:avLst/>
          </a:prstGeom>
          <a:solidFill>
            <a:schemeClr val="bg1">
              <a:alpha val="66000"/>
            </a:schemeClr>
          </a:solidFill>
          <a:ln w="9525" cap="flat" cmpd="sng" algn="ctr">
            <a:solidFill>
              <a:srgbClr val="9ED3D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2" name="Rectangle 1"/>
          <p:cNvSpPr/>
          <p:nvPr/>
        </p:nvSpPr>
        <p:spPr bwMode="auto">
          <a:xfrm>
            <a:off x="851157" y="3082476"/>
            <a:ext cx="3775166" cy="1210620"/>
          </a:xfrm>
          <a:prstGeom prst="rect">
            <a:avLst/>
          </a:prstGeom>
          <a:noFill/>
          <a:ln w="7620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5" name="Flèche droite 14"/>
          <p:cNvSpPr/>
          <p:nvPr/>
        </p:nvSpPr>
        <p:spPr bwMode="auto">
          <a:xfrm>
            <a:off x="4748455" y="2885354"/>
            <a:ext cx="223520" cy="1412240"/>
          </a:xfrm>
          <a:prstGeom prst="rightArrow">
            <a:avLst/>
          </a:prstGeom>
          <a:solidFill>
            <a:schemeClr val="bg1">
              <a:alpha val="66000"/>
            </a:schemeClr>
          </a:solidFill>
          <a:ln w="9525" cap="flat" cmpd="sng" algn="ctr">
            <a:solidFill>
              <a:srgbClr val="9ED3D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9" name="Rectangle 4"/>
          <p:cNvSpPr>
            <a:spLocks noGrp="1" noChangeArrowheads="1"/>
          </p:cNvSpPr>
          <p:nvPr>
            <p:ph type="title"/>
          </p:nvPr>
        </p:nvSpPr>
        <p:spPr>
          <a:xfrm>
            <a:off x="107504" y="44624"/>
            <a:ext cx="8892480" cy="710491"/>
          </a:xfrm>
          <a:noFill/>
          <a:ln>
            <a:noFill/>
          </a:ln>
        </p:spPr>
        <p:txBody>
          <a:bodyPr>
            <a:normAutofit fontScale="90000"/>
          </a:bodyPr>
          <a:lstStyle/>
          <a:p>
            <a:pPr algn="ctr"/>
            <a:r>
              <a:rPr lang="fr-FR" dirty="0" smtClean="0"/>
              <a:t>Documentation du processus d’affaires </a:t>
            </a:r>
            <a:r>
              <a:rPr lang="fr-FR" dirty="0">
                <a:sym typeface="Symbol" panose="05050102010706020507" pitchFamily="18" charset="2"/>
              </a:rPr>
              <a:t></a:t>
            </a:r>
            <a:r>
              <a:rPr lang="fr-FR" dirty="0"/>
              <a:t> les outils</a:t>
            </a:r>
            <a:endParaRPr lang="fr-FR" dirty="0" smtClean="0"/>
          </a:p>
        </p:txBody>
      </p:sp>
      <p:sp>
        <p:nvSpPr>
          <p:cNvPr id="4" name="ZoneTexte 3"/>
          <p:cNvSpPr txBox="1"/>
          <p:nvPr/>
        </p:nvSpPr>
        <p:spPr>
          <a:xfrm>
            <a:off x="107504" y="6597352"/>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1219165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1"/>
            </p:custDataLst>
          </p:nvPr>
        </p:nvSpPr>
        <p:spPr/>
        <p:txBody>
          <a:bodyPr/>
          <a:lstStyle/>
          <a:p>
            <a:pPr marL="0" indent="0">
              <a:buNone/>
            </a:pPr>
            <a:r>
              <a:rPr lang="fr-CA" sz="2400" b="1" dirty="0" smtClean="0"/>
              <a:t>La matrice des responsabilités</a:t>
            </a:r>
          </a:p>
          <a:p>
            <a:pPr marL="0" indent="0">
              <a:buNone/>
            </a:pPr>
            <a:endParaRPr lang="fr-CA" sz="2400" b="1" dirty="0" smtClean="0"/>
          </a:p>
          <a:p>
            <a:r>
              <a:rPr lang="fr-CA" sz="2200" b="1" dirty="0" smtClean="0"/>
              <a:t>Objectif</a:t>
            </a:r>
          </a:p>
          <a:p>
            <a:pPr lvl="1"/>
            <a:r>
              <a:rPr lang="fr-CA" dirty="0" smtClean="0"/>
              <a:t>Documenter de façon précise et textuelle les activités qui constituent le processus ainsi que le rôle des personnes, départements ou autres processus impliqués dans ces activités</a:t>
            </a:r>
          </a:p>
          <a:p>
            <a:endParaRPr lang="fr-CA" dirty="0" smtClean="0"/>
          </a:p>
          <a:p>
            <a:r>
              <a:rPr lang="fr-CA" sz="2200" b="1" dirty="0" smtClean="0"/>
              <a:t>Utilité</a:t>
            </a:r>
          </a:p>
          <a:p>
            <a:pPr lvl="1"/>
            <a:r>
              <a:rPr lang="fr-CA" dirty="0" smtClean="0"/>
              <a:t>Organiser, structurer l’information recueillie sur le PA</a:t>
            </a:r>
          </a:p>
          <a:p>
            <a:pPr lvl="1"/>
            <a:r>
              <a:rPr lang="fr-CA" dirty="0" smtClean="0"/>
              <a:t>Point de départ pour la modélisation du processus</a:t>
            </a:r>
            <a:endParaRPr lang="fr-CA" dirty="0"/>
          </a:p>
        </p:txBody>
      </p:sp>
      <p:sp>
        <p:nvSpPr>
          <p:cNvPr id="5" name="Rectangle 4"/>
          <p:cNvSpPr>
            <a:spLocks noGrp="1" noChangeArrowheads="1"/>
          </p:cNvSpPr>
          <p:nvPr>
            <p:ph type="title"/>
          </p:nvPr>
        </p:nvSpPr>
        <p:spPr>
          <a:xfrm>
            <a:off x="107504" y="44624"/>
            <a:ext cx="8892480" cy="710491"/>
          </a:xfrm>
          <a:noFill/>
          <a:ln>
            <a:noFill/>
          </a:ln>
        </p:spPr>
        <p:txBody>
          <a:bodyPr>
            <a:normAutofit fontScale="90000"/>
          </a:bodyPr>
          <a:lstStyle/>
          <a:p>
            <a:pPr algn="ctr"/>
            <a:r>
              <a:rPr lang="fr-FR" dirty="0" smtClean="0"/>
              <a:t>Documentation du processus d’affaires </a:t>
            </a:r>
            <a:r>
              <a:rPr lang="fr-FR" dirty="0">
                <a:sym typeface="Symbol" panose="05050102010706020507" pitchFamily="18" charset="2"/>
              </a:rPr>
              <a:t></a:t>
            </a:r>
            <a:r>
              <a:rPr lang="fr-FR" dirty="0"/>
              <a:t> les outils</a:t>
            </a:r>
            <a:endParaRPr lang="fr-FR" dirty="0" smtClean="0"/>
          </a:p>
        </p:txBody>
      </p:sp>
      <p:sp>
        <p:nvSpPr>
          <p:cNvPr id="6" name="ZoneTexte 5"/>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2670704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3"/>
          <p:cNvSpPr txBox="1">
            <a:spLocks/>
          </p:cNvSpPr>
          <p:nvPr/>
        </p:nvSpPr>
        <p:spPr>
          <a:xfrm>
            <a:off x="559155" y="1258153"/>
            <a:ext cx="8086081" cy="446290"/>
          </a:xfrm>
          <a:prstGeom prst="rect">
            <a:avLst/>
          </a:prstGeom>
        </p:spPr>
        <p:txBody>
          <a:bodyPr vert="horz" lIns="91440" tIns="0" rIns="91440" bIns="0" rtlCol="0" anchor="t" anchorCtr="0">
            <a:no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CA" sz="2800" dirty="0" smtClean="0">
                <a:solidFill>
                  <a:srgbClr val="003C71"/>
                </a:solidFill>
              </a:rPr>
              <a:t>Plan Des séances du cours</a:t>
            </a:r>
            <a:endParaRPr lang="fr-CA" sz="2800" dirty="0">
              <a:solidFill>
                <a:srgbClr val="003C71"/>
              </a:solidFill>
            </a:endParaRPr>
          </a:p>
        </p:txBody>
      </p:sp>
      <p:cxnSp>
        <p:nvCxnSpPr>
          <p:cNvPr id="10" name="Connecteur droit 9"/>
          <p:cNvCxnSpPr/>
          <p:nvPr/>
        </p:nvCxnSpPr>
        <p:spPr>
          <a:xfrm flipV="1">
            <a:off x="535405" y="1154594"/>
            <a:ext cx="7527940" cy="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a:off x="535405" y="1154594"/>
            <a:ext cx="0" cy="377108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5" name="ZoneTexte 4"/>
          <p:cNvSpPr txBox="1"/>
          <p:nvPr/>
        </p:nvSpPr>
        <p:spPr>
          <a:xfrm>
            <a:off x="1192377" y="1967788"/>
            <a:ext cx="2633472" cy="2809037"/>
          </a:xfrm>
          <a:prstGeom prst="rect">
            <a:avLst/>
          </a:prstGeom>
        </p:spPr>
        <p:txBody>
          <a:bodyPr vert="horz" wrap="square" lIns="91440" tIns="45720" rIns="91440" bIns="45720" rtlCol="0">
            <a:normAutofit/>
          </a:bodyPr>
          <a:lstStyle/>
          <a:p>
            <a:pPr defTabSz="457200">
              <a:spcBef>
                <a:spcPct val="20000"/>
              </a:spcBef>
              <a:buClr>
                <a:srgbClr val="003C71"/>
              </a:buClr>
              <a:buSzPct val="125000"/>
            </a:pPr>
            <a:endParaRPr lang="fr-CA" sz="2000" dirty="0">
              <a:solidFill>
                <a:srgbClr val="000000"/>
              </a:solidFill>
              <a:latin typeface="Arial"/>
              <a:cs typeface="Times"/>
            </a:endParaRPr>
          </a:p>
        </p:txBody>
      </p:sp>
      <p:sp>
        <p:nvSpPr>
          <p:cNvPr id="7" name="ZoneTexte 6"/>
          <p:cNvSpPr txBox="1"/>
          <p:nvPr/>
        </p:nvSpPr>
        <p:spPr>
          <a:xfrm>
            <a:off x="1360627" y="1821485"/>
            <a:ext cx="4213555" cy="3964838"/>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endParaRPr lang="fr-CA" sz="2000" dirty="0">
              <a:solidFill>
                <a:srgbClr val="000000"/>
              </a:solidFill>
              <a:latin typeface="Arial"/>
              <a:cs typeface="Times"/>
            </a:endParaRPr>
          </a:p>
        </p:txBody>
      </p:sp>
      <p:sp>
        <p:nvSpPr>
          <p:cNvPr id="9" name="ZoneTexte 8"/>
          <p:cNvSpPr txBox="1"/>
          <p:nvPr/>
        </p:nvSpPr>
        <p:spPr>
          <a:xfrm>
            <a:off x="1287474" y="1872690"/>
            <a:ext cx="6956934" cy="4292613"/>
          </a:xfrm>
          <a:prstGeom prst="rect">
            <a:avLst/>
          </a:prstGeom>
        </p:spPr>
        <p:txBody>
          <a:bodyPr vert="horz" wrap="square" lIns="91440" tIns="45720" rIns="91440" bIns="45720" rtlCol="0">
            <a:normAutofit fontScale="85000" lnSpcReduction="10000"/>
          </a:bodyPr>
          <a:lstStyle/>
          <a:p>
            <a:pPr defTabSz="457200">
              <a:spcBef>
                <a:spcPct val="20000"/>
              </a:spcBef>
              <a:buClr>
                <a:srgbClr val="003C71"/>
              </a:buClr>
              <a:buSzPct val="125000"/>
            </a:pPr>
            <a:r>
              <a:rPr lang="fr-CA" b="1" dirty="0" smtClean="0">
                <a:solidFill>
                  <a:srgbClr val="002060"/>
                </a:solidFill>
                <a:latin typeface="Arial"/>
                <a:cs typeface="Times"/>
              </a:rPr>
              <a:t>BLOC 1 – LA DÉTERMINATION DES BESOINS – Output « Business Case »</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S1 – Introduction au cours et portrait de la pratique d’analyse d’affaires </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S2 – Préparation du dossier de décision « Business Case</a:t>
            </a:r>
          </a:p>
          <a:p>
            <a:pPr defTabSz="457200">
              <a:spcBef>
                <a:spcPct val="20000"/>
              </a:spcBef>
              <a:buClr>
                <a:srgbClr val="003C71"/>
              </a:buClr>
              <a:buSzPct val="125000"/>
            </a:pPr>
            <a:r>
              <a:rPr lang="fr-CA" b="1" dirty="0" smtClean="0">
                <a:solidFill>
                  <a:srgbClr val="005EB8">
                    <a:lumMod val="50000"/>
                  </a:srgbClr>
                </a:solidFill>
                <a:latin typeface="Arial"/>
                <a:cs typeface="Times"/>
              </a:rPr>
              <a:t>BLOC 2 – LES TECHNIQUES DE MODÉLISATION DES PROCESSUS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S3 – Modélisation de la matrice des responsabilités et du processus (ANSI)</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S4 – Modélisation des processus </a:t>
            </a:r>
            <a:r>
              <a:rPr lang="fr-CA" dirty="0">
                <a:solidFill>
                  <a:schemeClr val="bg2">
                    <a:lumMod val="50000"/>
                  </a:schemeClr>
                </a:solidFill>
                <a:latin typeface="Arial"/>
                <a:cs typeface="Times"/>
              </a:rPr>
              <a:t>(</a:t>
            </a:r>
            <a:r>
              <a:rPr lang="fr-CA" dirty="0" smtClean="0">
                <a:solidFill>
                  <a:schemeClr val="bg2">
                    <a:lumMod val="50000"/>
                  </a:schemeClr>
                </a:solidFill>
                <a:latin typeface="Arial"/>
                <a:cs typeface="Times"/>
              </a:rPr>
              <a:t>BPMN 2.0)</a:t>
            </a:r>
          </a:p>
          <a:p>
            <a:pPr defTabSz="457200">
              <a:spcBef>
                <a:spcPct val="20000"/>
              </a:spcBef>
              <a:buClr>
                <a:srgbClr val="003C71"/>
              </a:buClr>
              <a:buSzPct val="125000"/>
            </a:pPr>
            <a:r>
              <a:rPr lang="fr-CA" b="1" dirty="0" smtClean="0">
                <a:solidFill>
                  <a:srgbClr val="005EB8">
                    <a:lumMod val="50000"/>
                  </a:srgbClr>
                </a:solidFill>
                <a:latin typeface="Arial"/>
                <a:cs typeface="Times"/>
              </a:rPr>
              <a:t>BLOC 3 </a:t>
            </a:r>
            <a:r>
              <a:rPr lang="fr-CA" b="1" dirty="0">
                <a:solidFill>
                  <a:srgbClr val="005EB8">
                    <a:lumMod val="50000"/>
                  </a:srgbClr>
                </a:solidFill>
                <a:latin typeface="Arial"/>
                <a:cs typeface="Times"/>
              </a:rPr>
              <a:t>– </a:t>
            </a:r>
            <a:r>
              <a:rPr lang="fr-CA" b="1" dirty="0" smtClean="0">
                <a:solidFill>
                  <a:srgbClr val="005EB8">
                    <a:lumMod val="50000"/>
                  </a:srgbClr>
                </a:solidFill>
                <a:latin typeface="Arial"/>
                <a:cs typeface="Times"/>
              </a:rPr>
              <a:t>LA MÉTHODE INTÉGRÉE « </a:t>
            </a:r>
            <a:r>
              <a:rPr lang="fr-CA" b="1" dirty="0" err="1" smtClean="0">
                <a:solidFill>
                  <a:srgbClr val="005EB8">
                    <a:lumMod val="50000"/>
                  </a:srgbClr>
                </a:solidFill>
                <a:latin typeface="Arial"/>
                <a:cs typeface="Times"/>
              </a:rPr>
              <a:t>élicitation</a:t>
            </a:r>
            <a:r>
              <a:rPr lang="fr-CA" b="1" dirty="0" smtClean="0">
                <a:solidFill>
                  <a:srgbClr val="005EB8">
                    <a:lumMod val="50000"/>
                  </a:srgbClr>
                </a:solidFill>
                <a:latin typeface="Arial"/>
                <a:cs typeface="Times"/>
              </a:rPr>
              <a:t>» des exigences et analyse </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S5 – Cycle de développement et étude préliminaire – Envergure du projet</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S6 – Diagnostic – Analyse de l’environnement</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S7 </a:t>
            </a:r>
            <a:r>
              <a:rPr lang="fr-CA" dirty="0">
                <a:solidFill>
                  <a:schemeClr val="bg2">
                    <a:lumMod val="50000"/>
                  </a:schemeClr>
                </a:solidFill>
                <a:latin typeface="Arial"/>
                <a:cs typeface="Times"/>
              </a:rPr>
              <a:t>– </a:t>
            </a:r>
            <a:r>
              <a:rPr lang="fr-CA" dirty="0" smtClean="0">
                <a:solidFill>
                  <a:schemeClr val="bg2">
                    <a:lumMod val="50000"/>
                  </a:schemeClr>
                </a:solidFill>
                <a:latin typeface="Arial"/>
                <a:cs typeface="Times"/>
              </a:rPr>
              <a:t>Présentations – Cas Accor Hôtels</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S8 – Diagnostic – Évaluation de la performance des processus</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S9 – Diagnostic – Identification et analyse des problèmes des processus et de leurs causes</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S10 – Processus cible</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S11 – Processus cible et gestion du changement</a:t>
            </a:r>
          </a:p>
          <a:p>
            <a:pPr marL="185738" indent="-185738" defTabSz="457200">
              <a:spcBef>
                <a:spcPct val="20000"/>
              </a:spcBef>
              <a:buClr>
                <a:srgbClr val="003C71"/>
              </a:buClr>
              <a:buSzPct val="125000"/>
              <a:buFont typeface="Arial" panose="020B0604020202020204" pitchFamily="34" charset="0"/>
              <a:buChar char="•"/>
            </a:pPr>
            <a:r>
              <a:rPr lang="fr-CA" dirty="0" smtClean="0">
                <a:solidFill>
                  <a:schemeClr val="bg2">
                    <a:lumMod val="50000"/>
                  </a:schemeClr>
                </a:solidFill>
                <a:latin typeface="Arial"/>
                <a:cs typeface="Times"/>
              </a:rPr>
              <a:t>S12 – </a:t>
            </a:r>
            <a:r>
              <a:rPr lang="fr-CA" dirty="0">
                <a:solidFill>
                  <a:schemeClr val="bg2">
                    <a:lumMod val="50000"/>
                  </a:schemeClr>
                </a:solidFill>
                <a:latin typeface="Arial"/>
                <a:cs typeface="Times"/>
              </a:rPr>
              <a:t>M</a:t>
            </a:r>
            <a:r>
              <a:rPr lang="fr-CA" dirty="0" smtClean="0">
                <a:solidFill>
                  <a:schemeClr val="bg2">
                    <a:lumMod val="50000"/>
                  </a:schemeClr>
                </a:solidFill>
                <a:latin typeface="Arial"/>
                <a:cs typeface="Times"/>
              </a:rPr>
              <a:t>itigation du risque de transformation numérique </a:t>
            </a:r>
            <a:endParaRPr lang="fr-CA" dirty="0" smtClean="0">
              <a:solidFill>
                <a:srgbClr val="000000"/>
              </a:solidFill>
              <a:latin typeface="Arial"/>
              <a:cs typeface="Times"/>
            </a:endParaRPr>
          </a:p>
          <a:p>
            <a:pPr marL="285750" indent="-285750" defTabSz="457200">
              <a:lnSpc>
                <a:spcPct val="150000"/>
              </a:lnSpc>
              <a:spcBef>
                <a:spcPct val="20000"/>
              </a:spcBef>
              <a:buClr>
                <a:srgbClr val="003C71"/>
              </a:buClr>
              <a:buSzPct val="125000"/>
              <a:buFont typeface="Wingdings" panose="05000000000000000000" pitchFamily="2" charset="2"/>
              <a:buChar char="Ø"/>
            </a:pPr>
            <a:endParaRPr lang="fr-CA" dirty="0">
              <a:solidFill>
                <a:srgbClr val="000000"/>
              </a:solidFill>
              <a:latin typeface="Arial"/>
              <a:cs typeface="Times"/>
            </a:endParaRPr>
          </a:p>
        </p:txBody>
      </p:sp>
      <p:grpSp>
        <p:nvGrpSpPr>
          <p:cNvPr id="13" name="Group 277"/>
          <p:cNvGrpSpPr>
            <a:grpSpLocks noChangeAspect="1"/>
          </p:cNvGrpSpPr>
          <p:nvPr/>
        </p:nvGrpSpPr>
        <p:grpSpPr bwMode="auto">
          <a:xfrm>
            <a:off x="779444" y="3140968"/>
            <a:ext cx="508030" cy="346639"/>
            <a:chOff x="1649" y="2243"/>
            <a:chExt cx="362" cy="247"/>
          </a:xfrm>
          <a:solidFill>
            <a:schemeClr val="bg2">
              <a:lumMod val="50000"/>
            </a:schemeClr>
          </a:solidFill>
        </p:grpSpPr>
        <p:sp>
          <p:nvSpPr>
            <p:cNvPr id="14" name="Freeform 279"/>
            <p:cNvSpPr>
              <a:spLocks noEditPoints="1"/>
            </p:cNvSpPr>
            <p:nvPr/>
          </p:nvSpPr>
          <p:spPr bwMode="auto">
            <a:xfrm>
              <a:off x="1649" y="2243"/>
              <a:ext cx="362" cy="247"/>
            </a:xfrm>
            <a:custGeom>
              <a:avLst/>
              <a:gdLst>
                <a:gd name="T0" fmla="*/ 2883 w 3619"/>
                <a:gd name="T1" fmla="*/ 2169 h 2468"/>
                <a:gd name="T2" fmla="*/ 2862 w 3619"/>
                <a:gd name="T3" fmla="*/ 2249 h 2468"/>
                <a:gd name="T4" fmla="*/ 2919 w 3619"/>
                <a:gd name="T5" fmla="*/ 2306 h 2468"/>
                <a:gd name="T6" fmla="*/ 2999 w 3619"/>
                <a:gd name="T7" fmla="*/ 2285 h 2468"/>
                <a:gd name="T8" fmla="*/ 3020 w 3619"/>
                <a:gd name="T9" fmla="*/ 2205 h 2468"/>
                <a:gd name="T10" fmla="*/ 2963 w 3619"/>
                <a:gd name="T11" fmla="*/ 2148 h 2468"/>
                <a:gd name="T12" fmla="*/ 2621 w 3619"/>
                <a:gd name="T13" fmla="*/ 2155 h 2468"/>
                <a:gd name="T14" fmla="*/ 2581 w 3619"/>
                <a:gd name="T15" fmla="*/ 2227 h 2468"/>
                <a:gd name="T16" fmla="*/ 2621 w 3619"/>
                <a:gd name="T17" fmla="*/ 2297 h 2468"/>
                <a:gd name="T18" fmla="*/ 2704 w 3619"/>
                <a:gd name="T19" fmla="*/ 2297 h 2468"/>
                <a:gd name="T20" fmla="*/ 2744 w 3619"/>
                <a:gd name="T21" fmla="*/ 2227 h 2468"/>
                <a:gd name="T22" fmla="*/ 2704 w 3619"/>
                <a:gd name="T23" fmla="*/ 2155 h 2468"/>
                <a:gd name="T24" fmla="*/ 2344 w 3619"/>
                <a:gd name="T25" fmla="*/ 2148 h 2468"/>
                <a:gd name="T26" fmla="*/ 2287 w 3619"/>
                <a:gd name="T27" fmla="*/ 2205 h 2468"/>
                <a:gd name="T28" fmla="*/ 2308 w 3619"/>
                <a:gd name="T29" fmla="*/ 2285 h 2468"/>
                <a:gd name="T30" fmla="*/ 2387 w 3619"/>
                <a:gd name="T31" fmla="*/ 2306 h 2468"/>
                <a:gd name="T32" fmla="*/ 2445 w 3619"/>
                <a:gd name="T33" fmla="*/ 2249 h 2468"/>
                <a:gd name="T34" fmla="*/ 2423 w 3619"/>
                <a:gd name="T35" fmla="*/ 2169 h 2468"/>
                <a:gd name="T36" fmla="*/ 766 w 3619"/>
                <a:gd name="T37" fmla="*/ 1407 h 2468"/>
                <a:gd name="T38" fmla="*/ 628 w 3619"/>
                <a:gd name="T39" fmla="*/ 1452 h 2468"/>
                <a:gd name="T40" fmla="*/ 544 w 3619"/>
                <a:gd name="T41" fmla="*/ 1568 h 2468"/>
                <a:gd name="T42" fmla="*/ 544 w 3619"/>
                <a:gd name="T43" fmla="*/ 1716 h 2468"/>
                <a:gd name="T44" fmla="*/ 628 w 3619"/>
                <a:gd name="T45" fmla="*/ 1831 h 2468"/>
                <a:gd name="T46" fmla="*/ 766 w 3619"/>
                <a:gd name="T47" fmla="*/ 1877 h 2468"/>
                <a:gd name="T48" fmla="*/ 904 w 3619"/>
                <a:gd name="T49" fmla="*/ 1831 h 2468"/>
                <a:gd name="T50" fmla="*/ 989 w 3619"/>
                <a:gd name="T51" fmla="*/ 1716 h 2468"/>
                <a:gd name="T52" fmla="*/ 989 w 3619"/>
                <a:gd name="T53" fmla="*/ 1568 h 2468"/>
                <a:gd name="T54" fmla="*/ 904 w 3619"/>
                <a:gd name="T55" fmla="*/ 1452 h 2468"/>
                <a:gd name="T56" fmla="*/ 766 w 3619"/>
                <a:gd name="T57" fmla="*/ 1407 h 2468"/>
                <a:gd name="T58" fmla="*/ 464 w 3619"/>
                <a:gd name="T59" fmla="*/ 1274 h 2468"/>
                <a:gd name="T60" fmla="*/ 600 w 3619"/>
                <a:gd name="T61" fmla="*/ 1195 h 2468"/>
                <a:gd name="T62" fmla="*/ 636 w 3619"/>
                <a:gd name="T63" fmla="*/ 1145 h 2468"/>
                <a:gd name="T64" fmla="*/ 911 w 3619"/>
                <a:gd name="T65" fmla="*/ 1153 h 2468"/>
                <a:gd name="T66" fmla="*/ 933 w 3619"/>
                <a:gd name="T67" fmla="*/ 1264 h 2468"/>
                <a:gd name="T68" fmla="*/ 1081 w 3619"/>
                <a:gd name="T69" fmla="*/ 1269 h 2468"/>
                <a:gd name="T70" fmla="*/ 1132 w 3619"/>
                <a:gd name="T71" fmla="*/ 1282 h 2468"/>
                <a:gd name="T72" fmla="*/ 1261 w 3619"/>
                <a:gd name="T73" fmla="*/ 1516 h 2468"/>
                <a:gd name="T74" fmla="*/ 1234 w 3619"/>
                <a:gd name="T75" fmla="*/ 1563 h 2468"/>
                <a:gd name="T76" fmla="*/ 1234 w 3619"/>
                <a:gd name="T77" fmla="*/ 1719 h 2468"/>
                <a:gd name="T78" fmla="*/ 1261 w 3619"/>
                <a:gd name="T79" fmla="*/ 1767 h 2468"/>
                <a:gd name="T80" fmla="*/ 3176 w 3619"/>
                <a:gd name="T81" fmla="*/ 1953 h 2468"/>
                <a:gd name="T82" fmla="*/ 3303 w 3619"/>
                <a:gd name="T83" fmla="*/ 0 h 2468"/>
                <a:gd name="T84" fmla="*/ 3394 w 3619"/>
                <a:gd name="T85" fmla="*/ 39 h 2468"/>
                <a:gd name="T86" fmla="*/ 3432 w 3619"/>
                <a:gd name="T87" fmla="*/ 130 h 2468"/>
                <a:gd name="T88" fmla="*/ 3572 w 3619"/>
                <a:gd name="T89" fmla="*/ 1988 h 2468"/>
                <a:gd name="T90" fmla="*/ 3613 w 3619"/>
                <a:gd name="T91" fmla="*/ 2047 h 2468"/>
                <a:gd name="T92" fmla="*/ 3601 w 3619"/>
                <a:gd name="T93" fmla="*/ 2158 h 2468"/>
                <a:gd name="T94" fmla="*/ 3486 w 3619"/>
                <a:gd name="T95" fmla="*/ 2267 h 2468"/>
                <a:gd name="T96" fmla="*/ 3262 w 3619"/>
                <a:gd name="T97" fmla="*/ 2350 h 2468"/>
                <a:gd name="T98" fmla="*/ 2932 w 3619"/>
                <a:gd name="T99" fmla="*/ 2412 h 2468"/>
                <a:gd name="T100" fmla="*/ 2497 w 3619"/>
                <a:gd name="T101" fmla="*/ 2450 h 2468"/>
                <a:gd name="T102" fmla="*/ 1960 w 3619"/>
                <a:gd name="T103" fmla="*/ 2467 h 2468"/>
                <a:gd name="T104" fmla="*/ 1378 w 3619"/>
                <a:gd name="T105" fmla="*/ 2461 h 2468"/>
                <a:gd name="T106" fmla="*/ 891 w 3619"/>
                <a:gd name="T107" fmla="*/ 2434 h 2468"/>
                <a:gd name="T108" fmla="*/ 509 w 3619"/>
                <a:gd name="T109" fmla="*/ 2384 h 2468"/>
                <a:gd name="T110" fmla="*/ 232 w 3619"/>
                <a:gd name="T111" fmla="*/ 2312 h 2468"/>
                <a:gd name="T112" fmla="*/ 61 w 3619"/>
                <a:gd name="T113" fmla="*/ 2215 h 2468"/>
                <a:gd name="T114" fmla="*/ 0 w 3619"/>
                <a:gd name="T115" fmla="*/ 2099 h 2468"/>
                <a:gd name="T116" fmla="*/ 23 w 3619"/>
                <a:gd name="T117" fmla="*/ 2009 h 2468"/>
                <a:gd name="T118" fmla="*/ 79 w 3619"/>
                <a:gd name="T119" fmla="*/ 1981 h 2468"/>
                <a:gd name="T120" fmla="*/ 198 w 3619"/>
                <a:gd name="T121" fmla="*/ 79 h 2468"/>
                <a:gd name="T122" fmla="*/ 267 w 3619"/>
                <a:gd name="T123" fmla="*/ 10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9" h="2468">
                  <a:moveTo>
                    <a:pt x="2941" y="2144"/>
                  </a:moveTo>
                  <a:lnTo>
                    <a:pt x="2919" y="2148"/>
                  </a:lnTo>
                  <a:lnTo>
                    <a:pt x="2899" y="2155"/>
                  </a:lnTo>
                  <a:lnTo>
                    <a:pt x="2883" y="2169"/>
                  </a:lnTo>
                  <a:lnTo>
                    <a:pt x="2869" y="2185"/>
                  </a:lnTo>
                  <a:lnTo>
                    <a:pt x="2862" y="2205"/>
                  </a:lnTo>
                  <a:lnTo>
                    <a:pt x="2858" y="2227"/>
                  </a:lnTo>
                  <a:lnTo>
                    <a:pt x="2862" y="2249"/>
                  </a:lnTo>
                  <a:lnTo>
                    <a:pt x="2869" y="2269"/>
                  </a:lnTo>
                  <a:lnTo>
                    <a:pt x="2883" y="2285"/>
                  </a:lnTo>
                  <a:lnTo>
                    <a:pt x="2899" y="2297"/>
                  </a:lnTo>
                  <a:lnTo>
                    <a:pt x="2919" y="2306"/>
                  </a:lnTo>
                  <a:lnTo>
                    <a:pt x="2941" y="2309"/>
                  </a:lnTo>
                  <a:lnTo>
                    <a:pt x="2963" y="2306"/>
                  </a:lnTo>
                  <a:lnTo>
                    <a:pt x="2982" y="2297"/>
                  </a:lnTo>
                  <a:lnTo>
                    <a:pt x="2999" y="2285"/>
                  </a:lnTo>
                  <a:lnTo>
                    <a:pt x="3011" y="2269"/>
                  </a:lnTo>
                  <a:lnTo>
                    <a:pt x="3020" y="2249"/>
                  </a:lnTo>
                  <a:lnTo>
                    <a:pt x="3023" y="2227"/>
                  </a:lnTo>
                  <a:lnTo>
                    <a:pt x="3020" y="2205"/>
                  </a:lnTo>
                  <a:lnTo>
                    <a:pt x="3011" y="2185"/>
                  </a:lnTo>
                  <a:lnTo>
                    <a:pt x="2999" y="2169"/>
                  </a:lnTo>
                  <a:lnTo>
                    <a:pt x="2982" y="2155"/>
                  </a:lnTo>
                  <a:lnTo>
                    <a:pt x="2963" y="2148"/>
                  </a:lnTo>
                  <a:lnTo>
                    <a:pt x="2941" y="2144"/>
                  </a:lnTo>
                  <a:close/>
                  <a:moveTo>
                    <a:pt x="2662" y="2144"/>
                  </a:moveTo>
                  <a:lnTo>
                    <a:pt x="2641" y="2148"/>
                  </a:lnTo>
                  <a:lnTo>
                    <a:pt x="2621" y="2155"/>
                  </a:lnTo>
                  <a:lnTo>
                    <a:pt x="2605" y="2169"/>
                  </a:lnTo>
                  <a:lnTo>
                    <a:pt x="2592" y="2185"/>
                  </a:lnTo>
                  <a:lnTo>
                    <a:pt x="2583" y="2205"/>
                  </a:lnTo>
                  <a:lnTo>
                    <a:pt x="2581" y="2227"/>
                  </a:lnTo>
                  <a:lnTo>
                    <a:pt x="2583" y="2249"/>
                  </a:lnTo>
                  <a:lnTo>
                    <a:pt x="2592" y="2269"/>
                  </a:lnTo>
                  <a:lnTo>
                    <a:pt x="2605" y="2285"/>
                  </a:lnTo>
                  <a:lnTo>
                    <a:pt x="2621" y="2297"/>
                  </a:lnTo>
                  <a:lnTo>
                    <a:pt x="2641" y="2306"/>
                  </a:lnTo>
                  <a:lnTo>
                    <a:pt x="2662" y="2309"/>
                  </a:lnTo>
                  <a:lnTo>
                    <a:pt x="2684" y="2306"/>
                  </a:lnTo>
                  <a:lnTo>
                    <a:pt x="2704" y="2297"/>
                  </a:lnTo>
                  <a:lnTo>
                    <a:pt x="2720" y="2285"/>
                  </a:lnTo>
                  <a:lnTo>
                    <a:pt x="2733" y="2269"/>
                  </a:lnTo>
                  <a:lnTo>
                    <a:pt x="2742" y="2249"/>
                  </a:lnTo>
                  <a:lnTo>
                    <a:pt x="2744" y="2227"/>
                  </a:lnTo>
                  <a:lnTo>
                    <a:pt x="2742" y="2205"/>
                  </a:lnTo>
                  <a:lnTo>
                    <a:pt x="2733" y="2185"/>
                  </a:lnTo>
                  <a:lnTo>
                    <a:pt x="2720" y="2169"/>
                  </a:lnTo>
                  <a:lnTo>
                    <a:pt x="2704" y="2155"/>
                  </a:lnTo>
                  <a:lnTo>
                    <a:pt x="2684" y="2148"/>
                  </a:lnTo>
                  <a:lnTo>
                    <a:pt x="2662" y="2144"/>
                  </a:lnTo>
                  <a:close/>
                  <a:moveTo>
                    <a:pt x="2366" y="2144"/>
                  </a:moveTo>
                  <a:lnTo>
                    <a:pt x="2344" y="2148"/>
                  </a:lnTo>
                  <a:lnTo>
                    <a:pt x="2324" y="2155"/>
                  </a:lnTo>
                  <a:lnTo>
                    <a:pt x="2308" y="2169"/>
                  </a:lnTo>
                  <a:lnTo>
                    <a:pt x="2294" y="2185"/>
                  </a:lnTo>
                  <a:lnTo>
                    <a:pt x="2287" y="2205"/>
                  </a:lnTo>
                  <a:lnTo>
                    <a:pt x="2283" y="2227"/>
                  </a:lnTo>
                  <a:lnTo>
                    <a:pt x="2287" y="2249"/>
                  </a:lnTo>
                  <a:lnTo>
                    <a:pt x="2294" y="2269"/>
                  </a:lnTo>
                  <a:lnTo>
                    <a:pt x="2308" y="2285"/>
                  </a:lnTo>
                  <a:lnTo>
                    <a:pt x="2324" y="2297"/>
                  </a:lnTo>
                  <a:lnTo>
                    <a:pt x="2344" y="2306"/>
                  </a:lnTo>
                  <a:lnTo>
                    <a:pt x="2366" y="2309"/>
                  </a:lnTo>
                  <a:lnTo>
                    <a:pt x="2387" y="2306"/>
                  </a:lnTo>
                  <a:lnTo>
                    <a:pt x="2406" y="2297"/>
                  </a:lnTo>
                  <a:lnTo>
                    <a:pt x="2423" y="2285"/>
                  </a:lnTo>
                  <a:lnTo>
                    <a:pt x="2436" y="2269"/>
                  </a:lnTo>
                  <a:lnTo>
                    <a:pt x="2445" y="2249"/>
                  </a:lnTo>
                  <a:lnTo>
                    <a:pt x="2447" y="2227"/>
                  </a:lnTo>
                  <a:lnTo>
                    <a:pt x="2445" y="2205"/>
                  </a:lnTo>
                  <a:lnTo>
                    <a:pt x="2436" y="2185"/>
                  </a:lnTo>
                  <a:lnTo>
                    <a:pt x="2423" y="2169"/>
                  </a:lnTo>
                  <a:lnTo>
                    <a:pt x="2406" y="2155"/>
                  </a:lnTo>
                  <a:lnTo>
                    <a:pt x="2387" y="2148"/>
                  </a:lnTo>
                  <a:lnTo>
                    <a:pt x="2366" y="2144"/>
                  </a:lnTo>
                  <a:close/>
                  <a:moveTo>
                    <a:pt x="766" y="1407"/>
                  </a:moveTo>
                  <a:lnTo>
                    <a:pt x="729" y="1409"/>
                  </a:lnTo>
                  <a:lnTo>
                    <a:pt x="692" y="1418"/>
                  </a:lnTo>
                  <a:lnTo>
                    <a:pt x="658" y="1432"/>
                  </a:lnTo>
                  <a:lnTo>
                    <a:pt x="628" y="1452"/>
                  </a:lnTo>
                  <a:lnTo>
                    <a:pt x="600" y="1475"/>
                  </a:lnTo>
                  <a:lnTo>
                    <a:pt x="577" y="1503"/>
                  </a:lnTo>
                  <a:lnTo>
                    <a:pt x="559" y="1533"/>
                  </a:lnTo>
                  <a:lnTo>
                    <a:pt x="544" y="1568"/>
                  </a:lnTo>
                  <a:lnTo>
                    <a:pt x="535" y="1603"/>
                  </a:lnTo>
                  <a:lnTo>
                    <a:pt x="532" y="1641"/>
                  </a:lnTo>
                  <a:lnTo>
                    <a:pt x="535" y="1680"/>
                  </a:lnTo>
                  <a:lnTo>
                    <a:pt x="544" y="1716"/>
                  </a:lnTo>
                  <a:lnTo>
                    <a:pt x="559" y="1749"/>
                  </a:lnTo>
                  <a:lnTo>
                    <a:pt x="577" y="1780"/>
                  </a:lnTo>
                  <a:lnTo>
                    <a:pt x="600" y="1808"/>
                  </a:lnTo>
                  <a:lnTo>
                    <a:pt x="628" y="1831"/>
                  </a:lnTo>
                  <a:lnTo>
                    <a:pt x="658" y="1850"/>
                  </a:lnTo>
                  <a:lnTo>
                    <a:pt x="692" y="1865"/>
                  </a:lnTo>
                  <a:lnTo>
                    <a:pt x="729" y="1874"/>
                  </a:lnTo>
                  <a:lnTo>
                    <a:pt x="766" y="1877"/>
                  </a:lnTo>
                  <a:lnTo>
                    <a:pt x="804" y="1874"/>
                  </a:lnTo>
                  <a:lnTo>
                    <a:pt x="841" y="1865"/>
                  </a:lnTo>
                  <a:lnTo>
                    <a:pt x="873" y="1850"/>
                  </a:lnTo>
                  <a:lnTo>
                    <a:pt x="904" y="1831"/>
                  </a:lnTo>
                  <a:lnTo>
                    <a:pt x="932" y="1808"/>
                  </a:lnTo>
                  <a:lnTo>
                    <a:pt x="956" y="1780"/>
                  </a:lnTo>
                  <a:lnTo>
                    <a:pt x="974" y="1749"/>
                  </a:lnTo>
                  <a:lnTo>
                    <a:pt x="989" y="1716"/>
                  </a:lnTo>
                  <a:lnTo>
                    <a:pt x="997" y="1680"/>
                  </a:lnTo>
                  <a:lnTo>
                    <a:pt x="1001" y="1641"/>
                  </a:lnTo>
                  <a:lnTo>
                    <a:pt x="997" y="1603"/>
                  </a:lnTo>
                  <a:lnTo>
                    <a:pt x="989" y="1568"/>
                  </a:lnTo>
                  <a:lnTo>
                    <a:pt x="974" y="1533"/>
                  </a:lnTo>
                  <a:lnTo>
                    <a:pt x="956" y="1503"/>
                  </a:lnTo>
                  <a:lnTo>
                    <a:pt x="932" y="1475"/>
                  </a:lnTo>
                  <a:lnTo>
                    <a:pt x="904" y="1452"/>
                  </a:lnTo>
                  <a:lnTo>
                    <a:pt x="873" y="1432"/>
                  </a:lnTo>
                  <a:lnTo>
                    <a:pt x="841" y="1418"/>
                  </a:lnTo>
                  <a:lnTo>
                    <a:pt x="804" y="1409"/>
                  </a:lnTo>
                  <a:lnTo>
                    <a:pt x="766" y="1407"/>
                  </a:lnTo>
                  <a:close/>
                  <a:moveTo>
                    <a:pt x="443" y="256"/>
                  </a:moveTo>
                  <a:lnTo>
                    <a:pt x="443" y="1267"/>
                  </a:lnTo>
                  <a:lnTo>
                    <a:pt x="454" y="1269"/>
                  </a:lnTo>
                  <a:lnTo>
                    <a:pt x="464" y="1274"/>
                  </a:lnTo>
                  <a:lnTo>
                    <a:pt x="523" y="1308"/>
                  </a:lnTo>
                  <a:lnTo>
                    <a:pt x="561" y="1284"/>
                  </a:lnTo>
                  <a:lnTo>
                    <a:pt x="600" y="1264"/>
                  </a:lnTo>
                  <a:lnTo>
                    <a:pt x="600" y="1195"/>
                  </a:lnTo>
                  <a:lnTo>
                    <a:pt x="602" y="1179"/>
                  </a:lnTo>
                  <a:lnTo>
                    <a:pt x="610" y="1164"/>
                  </a:lnTo>
                  <a:lnTo>
                    <a:pt x="622" y="1153"/>
                  </a:lnTo>
                  <a:lnTo>
                    <a:pt x="636" y="1145"/>
                  </a:lnTo>
                  <a:lnTo>
                    <a:pt x="654" y="1142"/>
                  </a:lnTo>
                  <a:lnTo>
                    <a:pt x="879" y="1142"/>
                  </a:lnTo>
                  <a:lnTo>
                    <a:pt x="895" y="1145"/>
                  </a:lnTo>
                  <a:lnTo>
                    <a:pt x="911" y="1153"/>
                  </a:lnTo>
                  <a:lnTo>
                    <a:pt x="922" y="1164"/>
                  </a:lnTo>
                  <a:lnTo>
                    <a:pt x="929" y="1179"/>
                  </a:lnTo>
                  <a:lnTo>
                    <a:pt x="933" y="1195"/>
                  </a:lnTo>
                  <a:lnTo>
                    <a:pt x="933" y="1264"/>
                  </a:lnTo>
                  <a:lnTo>
                    <a:pt x="972" y="1284"/>
                  </a:lnTo>
                  <a:lnTo>
                    <a:pt x="1010" y="1308"/>
                  </a:lnTo>
                  <a:lnTo>
                    <a:pt x="1068" y="1274"/>
                  </a:lnTo>
                  <a:lnTo>
                    <a:pt x="1081" y="1269"/>
                  </a:lnTo>
                  <a:lnTo>
                    <a:pt x="1095" y="1267"/>
                  </a:lnTo>
                  <a:lnTo>
                    <a:pt x="1109" y="1269"/>
                  </a:lnTo>
                  <a:lnTo>
                    <a:pt x="1121" y="1274"/>
                  </a:lnTo>
                  <a:lnTo>
                    <a:pt x="1132" y="1282"/>
                  </a:lnTo>
                  <a:lnTo>
                    <a:pt x="1141" y="1293"/>
                  </a:lnTo>
                  <a:lnTo>
                    <a:pt x="1254" y="1489"/>
                  </a:lnTo>
                  <a:lnTo>
                    <a:pt x="1260" y="1503"/>
                  </a:lnTo>
                  <a:lnTo>
                    <a:pt x="1261" y="1516"/>
                  </a:lnTo>
                  <a:lnTo>
                    <a:pt x="1260" y="1530"/>
                  </a:lnTo>
                  <a:lnTo>
                    <a:pt x="1254" y="1543"/>
                  </a:lnTo>
                  <a:lnTo>
                    <a:pt x="1245" y="1554"/>
                  </a:lnTo>
                  <a:lnTo>
                    <a:pt x="1234" y="1563"/>
                  </a:lnTo>
                  <a:lnTo>
                    <a:pt x="1176" y="1597"/>
                  </a:lnTo>
                  <a:lnTo>
                    <a:pt x="1179" y="1641"/>
                  </a:lnTo>
                  <a:lnTo>
                    <a:pt x="1176" y="1686"/>
                  </a:lnTo>
                  <a:lnTo>
                    <a:pt x="1234" y="1719"/>
                  </a:lnTo>
                  <a:lnTo>
                    <a:pt x="1245" y="1728"/>
                  </a:lnTo>
                  <a:lnTo>
                    <a:pt x="1254" y="1739"/>
                  </a:lnTo>
                  <a:lnTo>
                    <a:pt x="1260" y="1752"/>
                  </a:lnTo>
                  <a:lnTo>
                    <a:pt x="1261" y="1767"/>
                  </a:lnTo>
                  <a:lnTo>
                    <a:pt x="1260" y="1781"/>
                  </a:lnTo>
                  <a:lnTo>
                    <a:pt x="1254" y="1793"/>
                  </a:lnTo>
                  <a:lnTo>
                    <a:pt x="1163" y="1953"/>
                  </a:lnTo>
                  <a:lnTo>
                    <a:pt x="3176" y="1953"/>
                  </a:lnTo>
                  <a:lnTo>
                    <a:pt x="3176" y="256"/>
                  </a:lnTo>
                  <a:lnTo>
                    <a:pt x="443" y="256"/>
                  </a:lnTo>
                  <a:close/>
                  <a:moveTo>
                    <a:pt x="317" y="0"/>
                  </a:moveTo>
                  <a:lnTo>
                    <a:pt x="3303" y="0"/>
                  </a:lnTo>
                  <a:lnTo>
                    <a:pt x="3328" y="2"/>
                  </a:lnTo>
                  <a:lnTo>
                    <a:pt x="3353" y="10"/>
                  </a:lnTo>
                  <a:lnTo>
                    <a:pt x="3375" y="22"/>
                  </a:lnTo>
                  <a:lnTo>
                    <a:pt x="3394" y="39"/>
                  </a:lnTo>
                  <a:lnTo>
                    <a:pt x="3410" y="57"/>
                  </a:lnTo>
                  <a:lnTo>
                    <a:pt x="3422" y="79"/>
                  </a:lnTo>
                  <a:lnTo>
                    <a:pt x="3430" y="103"/>
                  </a:lnTo>
                  <a:lnTo>
                    <a:pt x="3432" y="130"/>
                  </a:lnTo>
                  <a:lnTo>
                    <a:pt x="3432" y="1981"/>
                  </a:lnTo>
                  <a:lnTo>
                    <a:pt x="3541" y="1981"/>
                  </a:lnTo>
                  <a:lnTo>
                    <a:pt x="3556" y="1983"/>
                  </a:lnTo>
                  <a:lnTo>
                    <a:pt x="3572" y="1988"/>
                  </a:lnTo>
                  <a:lnTo>
                    <a:pt x="3585" y="1997"/>
                  </a:lnTo>
                  <a:lnTo>
                    <a:pt x="3596" y="2009"/>
                  </a:lnTo>
                  <a:lnTo>
                    <a:pt x="3606" y="2027"/>
                  </a:lnTo>
                  <a:lnTo>
                    <a:pt x="3613" y="2047"/>
                  </a:lnTo>
                  <a:lnTo>
                    <a:pt x="3619" y="2072"/>
                  </a:lnTo>
                  <a:lnTo>
                    <a:pt x="3619" y="2099"/>
                  </a:lnTo>
                  <a:lnTo>
                    <a:pt x="3613" y="2128"/>
                  </a:lnTo>
                  <a:lnTo>
                    <a:pt x="3601" y="2158"/>
                  </a:lnTo>
                  <a:lnTo>
                    <a:pt x="3583" y="2187"/>
                  </a:lnTo>
                  <a:lnTo>
                    <a:pt x="3557" y="2215"/>
                  </a:lnTo>
                  <a:lnTo>
                    <a:pt x="3526" y="2241"/>
                  </a:lnTo>
                  <a:lnTo>
                    <a:pt x="3486" y="2267"/>
                  </a:lnTo>
                  <a:lnTo>
                    <a:pt x="3441" y="2290"/>
                  </a:lnTo>
                  <a:lnTo>
                    <a:pt x="3388" y="2312"/>
                  </a:lnTo>
                  <a:lnTo>
                    <a:pt x="3329" y="2331"/>
                  </a:lnTo>
                  <a:lnTo>
                    <a:pt x="3262" y="2350"/>
                  </a:lnTo>
                  <a:lnTo>
                    <a:pt x="3189" y="2368"/>
                  </a:lnTo>
                  <a:lnTo>
                    <a:pt x="3110" y="2384"/>
                  </a:lnTo>
                  <a:lnTo>
                    <a:pt x="3024" y="2399"/>
                  </a:lnTo>
                  <a:lnTo>
                    <a:pt x="2932" y="2412"/>
                  </a:lnTo>
                  <a:lnTo>
                    <a:pt x="2833" y="2423"/>
                  </a:lnTo>
                  <a:lnTo>
                    <a:pt x="2728" y="2434"/>
                  </a:lnTo>
                  <a:lnTo>
                    <a:pt x="2616" y="2443"/>
                  </a:lnTo>
                  <a:lnTo>
                    <a:pt x="2497" y="2450"/>
                  </a:lnTo>
                  <a:lnTo>
                    <a:pt x="2372" y="2457"/>
                  </a:lnTo>
                  <a:lnTo>
                    <a:pt x="2242" y="2461"/>
                  </a:lnTo>
                  <a:lnTo>
                    <a:pt x="2104" y="2465"/>
                  </a:lnTo>
                  <a:lnTo>
                    <a:pt x="1960" y="2467"/>
                  </a:lnTo>
                  <a:lnTo>
                    <a:pt x="1809" y="2468"/>
                  </a:lnTo>
                  <a:lnTo>
                    <a:pt x="1659" y="2467"/>
                  </a:lnTo>
                  <a:lnTo>
                    <a:pt x="1515" y="2465"/>
                  </a:lnTo>
                  <a:lnTo>
                    <a:pt x="1378" y="2461"/>
                  </a:lnTo>
                  <a:lnTo>
                    <a:pt x="1247" y="2457"/>
                  </a:lnTo>
                  <a:lnTo>
                    <a:pt x="1121" y="2450"/>
                  </a:lnTo>
                  <a:lnTo>
                    <a:pt x="1003" y="2443"/>
                  </a:lnTo>
                  <a:lnTo>
                    <a:pt x="891" y="2434"/>
                  </a:lnTo>
                  <a:lnTo>
                    <a:pt x="786" y="2423"/>
                  </a:lnTo>
                  <a:lnTo>
                    <a:pt x="687" y="2412"/>
                  </a:lnTo>
                  <a:lnTo>
                    <a:pt x="595" y="2399"/>
                  </a:lnTo>
                  <a:lnTo>
                    <a:pt x="509" y="2384"/>
                  </a:lnTo>
                  <a:lnTo>
                    <a:pt x="430" y="2368"/>
                  </a:lnTo>
                  <a:lnTo>
                    <a:pt x="357" y="2350"/>
                  </a:lnTo>
                  <a:lnTo>
                    <a:pt x="291" y="2331"/>
                  </a:lnTo>
                  <a:lnTo>
                    <a:pt x="232" y="2312"/>
                  </a:lnTo>
                  <a:lnTo>
                    <a:pt x="179" y="2290"/>
                  </a:lnTo>
                  <a:lnTo>
                    <a:pt x="133" y="2267"/>
                  </a:lnTo>
                  <a:lnTo>
                    <a:pt x="94" y="2241"/>
                  </a:lnTo>
                  <a:lnTo>
                    <a:pt x="61" y="2215"/>
                  </a:lnTo>
                  <a:lnTo>
                    <a:pt x="36" y="2187"/>
                  </a:lnTo>
                  <a:lnTo>
                    <a:pt x="18" y="2158"/>
                  </a:lnTo>
                  <a:lnTo>
                    <a:pt x="5" y="2128"/>
                  </a:lnTo>
                  <a:lnTo>
                    <a:pt x="0" y="2099"/>
                  </a:lnTo>
                  <a:lnTo>
                    <a:pt x="1" y="2072"/>
                  </a:lnTo>
                  <a:lnTo>
                    <a:pt x="5" y="2047"/>
                  </a:lnTo>
                  <a:lnTo>
                    <a:pt x="13" y="2027"/>
                  </a:lnTo>
                  <a:lnTo>
                    <a:pt x="23" y="2009"/>
                  </a:lnTo>
                  <a:lnTo>
                    <a:pt x="34" y="1997"/>
                  </a:lnTo>
                  <a:lnTo>
                    <a:pt x="47" y="1988"/>
                  </a:lnTo>
                  <a:lnTo>
                    <a:pt x="63" y="1983"/>
                  </a:lnTo>
                  <a:lnTo>
                    <a:pt x="79" y="1981"/>
                  </a:lnTo>
                  <a:lnTo>
                    <a:pt x="187" y="1981"/>
                  </a:lnTo>
                  <a:lnTo>
                    <a:pt x="187" y="130"/>
                  </a:lnTo>
                  <a:lnTo>
                    <a:pt x="190" y="103"/>
                  </a:lnTo>
                  <a:lnTo>
                    <a:pt x="198" y="79"/>
                  </a:lnTo>
                  <a:lnTo>
                    <a:pt x="210" y="57"/>
                  </a:lnTo>
                  <a:lnTo>
                    <a:pt x="225" y="39"/>
                  </a:lnTo>
                  <a:lnTo>
                    <a:pt x="245" y="22"/>
                  </a:lnTo>
                  <a:lnTo>
                    <a:pt x="267" y="10"/>
                  </a:lnTo>
                  <a:lnTo>
                    <a:pt x="291" y="2"/>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fr-CA">
                <a:solidFill>
                  <a:schemeClr val="bg2">
                    <a:lumMod val="50000"/>
                  </a:schemeClr>
                </a:solidFill>
              </a:endParaRPr>
            </a:p>
          </p:txBody>
        </p:sp>
        <p:sp>
          <p:nvSpPr>
            <p:cNvPr id="15" name="Freeform 280"/>
            <p:cNvSpPr>
              <a:spLocks noEditPoints="1"/>
            </p:cNvSpPr>
            <p:nvPr/>
          </p:nvSpPr>
          <p:spPr bwMode="auto">
            <a:xfrm>
              <a:off x="1745" y="2300"/>
              <a:ext cx="66" cy="66"/>
            </a:xfrm>
            <a:custGeom>
              <a:avLst/>
              <a:gdLst>
                <a:gd name="T0" fmla="*/ 297 w 654"/>
                <a:gd name="T1" fmla="*/ 179 h 662"/>
                <a:gd name="T2" fmla="*/ 241 w 654"/>
                <a:gd name="T3" fmla="*/ 202 h 662"/>
                <a:gd name="T4" fmla="*/ 199 w 654"/>
                <a:gd name="T5" fmla="*/ 243 h 662"/>
                <a:gd name="T6" fmla="*/ 176 w 654"/>
                <a:gd name="T7" fmla="*/ 300 h 662"/>
                <a:gd name="T8" fmla="*/ 176 w 654"/>
                <a:gd name="T9" fmla="*/ 362 h 662"/>
                <a:gd name="T10" fmla="*/ 199 w 654"/>
                <a:gd name="T11" fmla="*/ 417 h 662"/>
                <a:gd name="T12" fmla="*/ 241 w 654"/>
                <a:gd name="T13" fmla="*/ 459 h 662"/>
                <a:gd name="T14" fmla="*/ 297 w 654"/>
                <a:gd name="T15" fmla="*/ 483 h 662"/>
                <a:gd name="T16" fmla="*/ 359 w 654"/>
                <a:gd name="T17" fmla="*/ 483 h 662"/>
                <a:gd name="T18" fmla="*/ 414 w 654"/>
                <a:gd name="T19" fmla="*/ 459 h 662"/>
                <a:gd name="T20" fmla="*/ 456 w 654"/>
                <a:gd name="T21" fmla="*/ 417 h 662"/>
                <a:gd name="T22" fmla="*/ 480 w 654"/>
                <a:gd name="T23" fmla="*/ 362 h 662"/>
                <a:gd name="T24" fmla="*/ 480 w 654"/>
                <a:gd name="T25" fmla="*/ 300 h 662"/>
                <a:gd name="T26" fmla="*/ 456 w 654"/>
                <a:gd name="T27" fmla="*/ 243 h 662"/>
                <a:gd name="T28" fmla="*/ 414 w 654"/>
                <a:gd name="T29" fmla="*/ 202 h 662"/>
                <a:gd name="T30" fmla="*/ 359 w 654"/>
                <a:gd name="T31" fmla="*/ 179 h 662"/>
                <a:gd name="T32" fmla="*/ 253 w 654"/>
                <a:gd name="T33" fmla="*/ 0 h 662"/>
                <a:gd name="T34" fmla="*/ 416 w 654"/>
                <a:gd name="T35" fmla="*/ 2 h 662"/>
                <a:gd name="T36" fmla="*/ 435 w 654"/>
                <a:gd name="T37" fmla="*/ 22 h 662"/>
                <a:gd name="T38" fmla="*/ 437 w 654"/>
                <a:gd name="T39" fmla="*/ 81 h 662"/>
                <a:gd name="T40" fmla="*/ 489 w 654"/>
                <a:gd name="T41" fmla="*/ 110 h 662"/>
                <a:gd name="T42" fmla="*/ 536 w 654"/>
                <a:gd name="T43" fmla="*/ 84 h 662"/>
                <a:gd name="T44" fmla="*/ 557 w 654"/>
                <a:gd name="T45" fmla="*/ 85 h 662"/>
                <a:gd name="T46" fmla="*/ 575 w 654"/>
                <a:gd name="T47" fmla="*/ 100 h 662"/>
                <a:gd name="T48" fmla="*/ 654 w 654"/>
                <a:gd name="T49" fmla="*/ 243 h 662"/>
                <a:gd name="T50" fmla="*/ 648 w 654"/>
                <a:gd name="T51" fmla="*/ 270 h 662"/>
                <a:gd name="T52" fmla="*/ 598 w 654"/>
                <a:gd name="T53" fmla="*/ 301 h 662"/>
                <a:gd name="T54" fmla="*/ 598 w 654"/>
                <a:gd name="T55" fmla="*/ 360 h 662"/>
                <a:gd name="T56" fmla="*/ 648 w 654"/>
                <a:gd name="T57" fmla="*/ 392 h 662"/>
                <a:gd name="T58" fmla="*/ 654 w 654"/>
                <a:gd name="T59" fmla="*/ 419 h 662"/>
                <a:gd name="T60" fmla="*/ 575 w 654"/>
                <a:gd name="T61" fmla="*/ 561 h 662"/>
                <a:gd name="T62" fmla="*/ 557 w 654"/>
                <a:gd name="T63" fmla="*/ 576 h 662"/>
                <a:gd name="T64" fmla="*/ 536 w 654"/>
                <a:gd name="T65" fmla="*/ 577 h 662"/>
                <a:gd name="T66" fmla="*/ 489 w 654"/>
                <a:gd name="T67" fmla="*/ 552 h 662"/>
                <a:gd name="T68" fmla="*/ 437 w 654"/>
                <a:gd name="T69" fmla="*/ 580 h 662"/>
                <a:gd name="T70" fmla="*/ 435 w 654"/>
                <a:gd name="T71" fmla="*/ 640 h 662"/>
                <a:gd name="T72" fmla="*/ 416 w 654"/>
                <a:gd name="T73" fmla="*/ 658 h 662"/>
                <a:gd name="T74" fmla="*/ 253 w 654"/>
                <a:gd name="T75" fmla="*/ 662 h 662"/>
                <a:gd name="T76" fmla="*/ 227 w 654"/>
                <a:gd name="T77" fmla="*/ 651 h 662"/>
                <a:gd name="T78" fmla="*/ 218 w 654"/>
                <a:gd name="T79" fmla="*/ 625 h 662"/>
                <a:gd name="T80" fmla="*/ 191 w 654"/>
                <a:gd name="T81" fmla="*/ 567 h 662"/>
                <a:gd name="T82" fmla="*/ 128 w 654"/>
                <a:gd name="T83" fmla="*/ 574 h 662"/>
                <a:gd name="T84" fmla="*/ 110 w 654"/>
                <a:gd name="T85" fmla="*/ 578 h 662"/>
                <a:gd name="T86" fmla="*/ 87 w 654"/>
                <a:gd name="T87" fmla="*/ 570 h 662"/>
                <a:gd name="T88" fmla="*/ 5 w 654"/>
                <a:gd name="T89" fmla="*/ 432 h 662"/>
                <a:gd name="T90" fmla="*/ 1 w 654"/>
                <a:gd name="T91" fmla="*/ 404 h 662"/>
                <a:gd name="T92" fmla="*/ 18 w 654"/>
                <a:gd name="T93" fmla="*/ 382 h 662"/>
                <a:gd name="T94" fmla="*/ 55 w 654"/>
                <a:gd name="T95" fmla="*/ 330 h 662"/>
                <a:gd name="T96" fmla="*/ 18 w 654"/>
                <a:gd name="T97" fmla="*/ 279 h 662"/>
                <a:gd name="T98" fmla="*/ 1 w 654"/>
                <a:gd name="T99" fmla="*/ 257 h 662"/>
                <a:gd name="T100" fmla="*/ 5 w 654"/>
                <a:gd name="T101" fmla="*/ 230 h 662"/>
                <a:gd name="T102" fmla="*/ 87 w 654"/>
                <a:gd name="T103" fmla="*/ 92 h 662"/>
                <a:gd name="T104" fmla="*/ 110 w 654"/>
                <a:gd name="T105" fmla="*/ 83 h 662"/>
                <a:gd name="T106" fmla="*/ 128 w 654"/>
                <a:gd name="T107" fmla="*/ 87 h 662"/>
                <a:gd name="T108" fmla="*/ 191 w 654"/>
                <a:gd name="T109" fmla="*/ 94 h 662"/>
                <a:gd name="T110" fmla="*/ 218 w 654"/>
                <a:gd name="T111" fmla="*/ 35 h 662"/>
                <a:gd name="T112" fmla="*/ 227 w 654"/>
                <a:gd name="T113" fmla="*/ 10 h 662"/>
                <a:gd name="T114" fmla="*/ 253 w 654"/>
                <a:gd name="T115"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4" h="662">
                  <a:moveTo>
                    <a:pt x="327" y="175"/>
                  </a:moveTo>
                  <a:lnTo>
                    <a:pt x="297" y="179"/>
                  </a:lnTo>
                  <a:lnTo>
                    <a:pt x="267" y="187"/>
                  </a:lnTo>
                  <a:lnTo>
                    <a:pt x="241" y="202"/>
                  </a:lnTo>
                  <a:lnTo>
                    <a:pt x="218" y="220"/>
                  </a:lnTo>
                  <a:lnTo>
                    <a:pt x="199" y="243"/>
                  </a:lnTo>
                  <a:lnTo>
                    <a:pt x="185" y="270"/>
                  </a:lnTo>
                  <a:lnTo>
                    <a:pt x="176" y="300"/>
                  </a:lnTo>
                  <a:lnTo>
                    <a:pt x="173" y="330"/>
                  </a:lnTo>
                  <a:lnTo>
                    <a:pt x="176" y="362"/>
                  </a:lnTo>
                  <a:lnTo>
                    <a:pt x="185" y="391"/>
                  </a:lnTo>
                  <a:lnTo>
                    <a:pt x="199" y="417"/>
                  </a:lnTo>
                  <a:lnTo>
                    <a:pt x="218" y="441"/>
                  </a:lnTo>
                  <a:lnTo>
                    <a:pt x="241" y="459"/>
                  </a:lnTo>
                  <a:lnTo>
                    <a:pt x="267" y="474"/>
                  </a:lnTo>
                  <a:lnTo>
                    <a:pt x="297" y="483"/>
                  </a:lnTo>
                  <a:lnTo>
                    <a:pt x="327" y="486"/>
                  </a:lnTo>
                  <a:lnTo>
                    <a:pt x="359" y="483"/>
                  </a:lnTo>
                  <a:lnTo>
                    <a:pt x="388" y="474"/>
                  </a:lnTo>
                  <a:lnTo>
                    <a:pt x="414" y="459"/>
                  </a:lnTo>
                  <a:lnTo>
                    <a:pt x="437" y="441"/>
                  </a:lnTo>
                  <a:lnTo>
                    <a:pt x="456" y="417"/>
                  </a:lnTo>
                  <a:lnTo>
                    <a:pt x="470" y="391"/>
                  </a:lnTo>
                  <a:lnTo>
                    <a:pt x="480" y="362"/>
                  </a:lnTo>
                  <a:lnTo>
                    <a:pt x="482" y="330"/>
                  </a:lnTo>
                  <a:lnTo>
                    <a:pt x="480" y="300"/>
                  </a:lnTo>
                  <a:lnTo>
                    <a:pt x="470" y="270"/>
                  </a:lnTo>
                  <a:lnTo>
                    <a:pt x="456" y="243"/>
                  </a:lnTo>
                  <a:lnTo>
                    <a:pt x="437" y="220"/>
                  </a:lnTo>
                  <a:lnTo>
                    <a:pt x="414" y="202"/>
                  </a:lnTo>
                  <a:lnTo>
                    <a:pt x="388" y="187"/>
                  </a:lnTo>
                  <a:lnTo>
                    <a:pt x="359" y="179"/>
                  </a:lnTo>
                  <a:lnTo>
                    <a:pt x="327" y="175"/>
                  </a:lnTo>
                  <a:close/>
                  <a:moveTo>
                    <a:pt x="253" y="0"/>
                  </a:moveTo>
                  <a:lnTo>
                    <a:pt x="402" y="0"/>
                  </a:lnTo>
                  <a:lnTo>
                    <a:pt x="416" y="2"/>
                  </a:lnTo>
                  <a:lnTo>
                    <a:pt x="427" y="10"/>
                  </a:lnTo>
                  <a:lnTo>
                    <a:pt x="435" y="22"/>
                  </a:lnTo>
                  <a:lnTo>
                    <a:pt x="437" y="35"/>
                  </a:lnTo>
                  <a:lnTo>
                    <a:pt x="437" y="81"/>
                  </a:lnTo>
                  <a:lnTo>
                    <a:pt x="463" y="94"/>
                  </a:lnTo>
                  <a:lnTo>
                    <a:pt x="489" y="110"/>
                  </a:lnTo>
                  <a:lnTo>
                    <a:pt x="527" y="87"/>
                  </a:lnTo>
                  <a:lnTo>
                    <a:pt x="536" y="84"/>
                  </a:lnTo>
                  <a:lnTo>
                    <a:pt x="545" y="83"/>
                  </a:lnTo>
                  <a:lnTo>
                    <a:pt x="557" y="85"/>
                  </a:lnTo>
                  <a:lnTo>
                    <a:pt x="568" y="92"/>
                  </a:lnTo>
                  <a:lnTo>
                    <a:pt x="575" y="100"/>
                  </a:lnTo>
                  <a:lnTo>
                    <a:pt x="650" y="230"/>
                  </a:lnTo>
                  <a:lnTo>
                    <a:pt x="654" y="243"/>
                  </a:lnTo>
                  <a:lnTo>
                    <a:pt x="653" y="257"/>
                  </a:lnTo>
                  <a:lnTo>
                    <a:pt x="648" y="270"/>
                  </a:lnTo>
                  <a:lnTo>
                    <a:pt x="637" y="279"/>
                  </a:lnTo>
                  <a:lnTo>
                    <a:pt x="598" y="301"/>
                  </a:lnTo>
                  <a:lnTo>
                    <a:pt x="601" y="330"/>
                  </a:lnTo>
                  <a:lnTo>
                    <a:pt x="598" y="360"/>
                  </a:lnTo>
                  <a:lnTo>
                    <a:pt x="637" y="382"/>
                  </a:lnTo>
                  <a:lnTo>
                    <a:pt x="648" y="392"/>
                  </a:lnTo>
                  <a:lnTo>
                    <a:pt x="653" y="404"/>
                  </a:lnTo>
                  <a:lnTo>
                    <a:pt x="654" y="419"/>
                  </a:lnTo>
                  <a:lnTo>
                    <a:pt x="650" y="432"/>
                  </a:lnTo>
                  <a:lnTo>
                    <a:pt x="575" y="561"/>
                  </a:lnTo>
                  <a:lnTo>
                    <a:pt x="568" y="570"/>
                  </a:lnTo>
                  <a:lnTo>
                    <a:pt x="557" y="576"/>
                  </a:lnTo>
                  <a:lnTo>
                    <a:pt x="545" y="578"/>
                  </a:lnTo>
                  <a:lnTo>
                    <a:pt x="536" y="577"/>
                  </a:lnTo>
                  <a:lnTo>
                    <a:pt x="527" y="574"/>
                  </a:lnTo>
                  <a:lnTo>
                    <a:pt x="489" y="552"/>
                  </a:lnTo>
                  <a:lnTo>
                    <a:pt x="463" y="567"/>
                  </a:lnTo>
                  <a:lnTo>
                    <a:pt x="437" y="580"/>
                  </a:lnTo>
                  <a:lnTo>
                    <a:pt x="437" y="625"/>
                  </a:lnTo>
                  <a:lnTo>
                    <a:pt x="435" y="640"/>
                  </a:lnTo>
                  <a:lnTo>
                    <a:pt x="427" y="651"/>
                  </a:lnTo>
                  <a:lnTo>
                    <a:pt x="416" y="658"/>
                  </a:lnTo>
                  <a:lnTo>
                    <a:pt x="402" y="662"/>
                  </a:lnTo>
                  <a:lnTo>
                    <a:pt x="253" y="662"/>
                  </a:lnTo>
                  <a:lnTo>
                    <a:pt x="240" y="658"/>
                  </a:lnTo>
                  <a:lnTo>
                    <a:pt x="227" y="651"/>
                  </a:lnTo>
                  <a:lnTo>
                    <a:pt x="220" y="639"/>
                  </a:lnTo>
                  <a:lnTo>
                    <a:pt x="218" y="625"/>
                  </a:lnTo>
                  <a:lnTo>
                    <a:pt x="218" y="580"/>
                  </a:lnTo>
                  <a:lnTo>
                    <a:pt x="191" y="567"/>
                  </a:lnTo>
                  <a:lnTo>
                    <a:pt x="167" y="552"/>
                  </a:lnTo>
                  <a:lnTo>
                    <a:pt x="128" y="574"/>
                  </a:lnTo>
                  <a:lnTo>
                    <a:pt x="119" y="577"/>
                  </a:lnTo>
                  <a:lnTo>
                    <a:pt x="110" y="578"/>
                  </a:lnTo>
                  <a:lnTo>
                    <a:pt x="98" y="576"/>
                  </a:lnTo>
                  <a:lnTo>
                    <a:pt x="87" y="570"/>
                  </a:lnTo>
                  <a:lnTo>
                    <a:pt x="79" y="561"/>
                  </a:lnTo>
                  <a:lnTo>
                    <a:pt x="5" y="432"/>
                  </a:lnTo>
                  <a:lnTo>
                    <a:pt x="0" y="419"/>
                  </a:lnTo>
                  <a:lnTo>
                    <a:pt x="1" y="404"/>
                  </a:lnTo>
                  <a:lnTo>
                    <a:pt x="7" y="392"/>
                  </a:lnTo>
                  <a:lnTo>
                    <a:pt x="18" y="382"/>
                  </a:lnTo>
                  <a:lnTo>
                    <a:pt x="56" y="360"/>
                  </a:lnTo>
                  <a:lnTo>
                    <a:pt x="55" y="330"/>
                  </a:lnTo>
                  <a:lnTo>
                    <a:pt x="56" y="301"/>
                  </a:lnTo>
                  <a:lnTo>
                    <a:pt x="18" y="279"/>
                  </a:lnTo>
                  <a:lnTo>
                    <a:pt x="7" y="270"/>
                  </a:lnTo>
                  <a:lnTo>
                    <a:pt x="1" y="257"/>
                  </a:lnTo>
                  <a:lnTo>
                    <a:pt x="0" y="243"/>
                  </a:lnTo>
                  <a:lnTo>
                    <a:pt x="5" y="230"/>
                  </a:lnTo>
                  <a:lnTo>
                    <a:pt x="79" y="100"/>
                  </a:lnTo>
                  <a:lnTo>
                    <a:pt x="87" y="92"/>
                  </a:lnTo>
                  <a:lnTo>
                    <a:pt x="98" y="85"/>
                  </a:lnTo>
                  <a:lnTo>
                    <a:pt x="110" y="83"/>
                  </a:lnTo>
                  <a:lnTo>
                    <a:pt x="119" y="84"/>
                  </a:lnTo>
                  <a:lnTo>
                    <a:pt x="128" y="87"/>
                  </a:lnTo>
                  <a:lnTo>
                    <a:pt x="167" y="110"/>
                  </a:lnTo>
                  <a:lnTo>
                    <a:pt x="191" y="94"/>
                  </a:lnTo>
                  <a:lnTo>
                    <a:pt x="218" y="81"/>
                  </a:lnTo>
                  <a:lnTo>
                    <a:pt x="218" y="35"/>
                  </a:lnTo>
                  <a:lnTo>
                    <a:pt x="220" y="22"/>
                  </a:lnTo>
                  <a:lnTo>
                    <a:pt x="227" y="10"/>
                  </a:lnTo>
                  <a:lnTo>
                    <a:pt x="240" y="2"/>
                  </a:lnTo>
                  <a:lnTo>
                    <a:pt x="2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fr-CA" sz="1050" dirty="0">
                <a:solidFill>
                  <a:schemeClr val="bg2">
                    <a:lumMod val="50000"/>
                  </a:schemeClr>
                </a:solidFill>
              </a:endParaRPr>
            </a:p>
          </p:txBody>
        </p:sp>
      </p:grpSp>
    </p:spTree>
    <p:extLst>
      <p:ext uri="{BB962C8B-B14F-4D97-AF65-F5344CB8AC3E}">
        <p14:creationId xmlns:p14="http://schemas.microsoft.com/office/powerpoint/2010/main" val="2641453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1"/>
            </p:custDataLst>
          </p:nvPr>
        </p:nvSpPr>
        <p:spPr>
          <a:xfrm>
            <a:off x="529420" y="1859900"/>
            <a:ext cx="8470563" cy="4809459"/>
          </a:xfrm>
        </p:spPr>
        <p:txBody>
          <a:bodyPr>
            <a:normAutofit lnSpcReduction="10000"/>
          </a:bodyPr>
          <a:lstStyle/>
          <a:p>
            <a:r>
              <a:rPr lang="fr-CA" sz="2600" b="1" dirty="0" smtClean="0"/>
              <a:t>Définitions</a:t>
            </a:r>
            <a:endParaRPr lang="fr-CA" sz="2400" b="1" dirty="0" smtClean="0"/>
          </a:p>
          <a:p>
            <a:pPr lvl="1">
              <a:spcBef>
                <a:spcPts val="1200"/>
              </a:spcBef>
            </a:pPr>
            <a:r>
              <a:rPr lang="fr-CA" sz="2000" b="1" u="sng" dirty="0" smtClean="0"/>
              <a:t>Activité</a:t>
            </a:r>
            <a:r>
              <a:rPr lang="fr-CA" sz="2000" dirty="0" smtClean="0"/>
              <a:t> = un ensemble de </a:t>
            </a:r>
            <a:r>
              <a:rPr lang="fr-CA" sz="2000" b="1" dirty="0" smtClean="0"/>
              <a:t>tâches</a:t>
            </a:r>
            <a:r>
              <a:rPr lang="fr-CA" sz="2000" dirty="0" smtClean="0"/>
              <a:t> visant un but déterminé. </a:t>
            </a:r>
            <a:r>
              <a:rPr lang="fr-FR" sz="2000" dirty="0"/>
              <a:t>Pour déterminer </a:t>
            </a:r>
            <a:r>
              <a:rPr lang="fr-FR" dirty="0" smtClean="0"/>
              <a:t>la composition de l’</a:t>
            </a:r>
            <a:r>
              <a:rPr lang="fr-FR" sz="2000" dirty="0" smtClean="0"/>
              <a:t>activité que nous analyserons </a:t>
            </a:r>
            <a:r>
              <a:rPr lang="fr-FR" sz="2000" b="1" dirty="0" smtClean="0">
                <a:solidFill>
                  <a:srgbClr val="FF0066"/>
                </a:solidFill>
              </a:rPr>
              <a:t>(la grosseur du grain et </a:t>
            </a:r>
            <a:r>
              <a:rPr lang="fr-FR" b="1" dirty="0" smtClean="0">
                <a:solidFill>
                  <a:srgbClr val="FF0066"/>
                </a:solidFill>
              </a:rPr>
              <a:t>le </a:t>
            </a:r>
            <a:r>
              <a:rPr lang="fr-FR" sz="2000" b="1" dirty="0" smtClean="0">
                <a:solidFill>
                  <a:srgbClr val="FF0066"/>
                </a:solidFill>
              </a:rPr>
              <a:t>verbe d’action approprié pour la décrire)</a:t>
            </a:r>
            <a:r>
              <a:rPr lang="fr-FR" sz="2000" dirty="0" smtClean="0">
                <a:solidFill>
                  <a:srgbClr val="FF0066"/>
                </a:solidFill>
              </a:rPr>
              <a:t>, </a:t>
            </a:r>
            <a:r>
              <a:rPr lang="fr-FR" sz="2000" dirty="0"/>
              <a:t>il faut </a:t>
            </a:r>
            <a:r>
              <a:rPr lang="fr-FR" sz="2000" dirty="0" smtClean="0"/>
              <a:t>se </a:t>
            </a:r>
            <a:r>
              <a:rPr lang="fr-FR" dirty="0"/>
              <a:t>demander </a:t>
            </a:r>
            <a:r>
              <a:rPr lang="fr-FR" b="1" dirty="0"/>
              <a:t>« Est-ce significatif? </a:t>
            </a:r>
            <a:r>
              <a:rPr lang="fr-FR" b="1" dirty="0" smtClean="0"/>
              <a:t>» </a:t>
            </a:r>
            <a:r>
              <a:rPr lang="fr-FR" dirty="0" smtClean="0"/>
              <a:t>car lors du diagnostique, nous aurons à </a:t>
            </a:r>
            <a:r>
              <a:rPr lang="fr-FR" b="1" dirty="0" smtClean="0"/>
              <a:t>déterminer/évaluer</a:t>
            </a:r>
            <a:r>
              <a:rPr lang="fr-FR" dirty="0" smtClean="0"/>
              <a:t> pour chaque activité </a:t>
            </a:r>
            <a:r>
              <a:rPr lang="fr-FR" b="1" dirty="0" smtClean="0"/>
              <a:t>: </a:t>
            </a:r>
            <a:r>
              <a:rPr lang="fr-FR" sz="2000" dirty="0" smtClean="0"/>
              <a:t>les </a:t>
            </a:r>
            <a:r>
              <a:rPr lang="fr-FR" sz="2000" dirty="0"/>
              <a:t>coûts, le temps et les ressources utilisées. </a:t>
            </a:r>
            <a:endParaRPr lang="fr-FR" sz="2000" dirty="0" smtClean="0"/>
          </a:p>
          <a:p>
            <a:pPr lvl="2">
              <a:spcBef>
                <a:spcPts val="1200"/>
              </a:spcBef>
            </a:pPr>
            <a:r>
              <a:rPr lang="fr-FR" dirty="0" smtClean="0"/>
              <a:t>Ex.: </a:t>
            </a:r>
            <a:r>
              <a:rPr lang="fr-FR" b="1" dirty="0" smtClean="0"/>
              <a:t>Remplir</a:t>
            </a:r>
            <a:r>
              <a:rPr lang="fr-FR" dirty="0" smtClean="0"/>
              <a:t> le formulaire, </a:t>
            </a:r>
            <a:r>
              <a:rPr lang="fr-FR" b="1" dirty="0" smtClean="0"/>
              <a:t>calculer</a:t>
            </a:r>
            <a:r>
              <a:rPr lang="fr-FR" dirty="0" smtClean="0"/>
              <a:t> le total et </a:t>
            </a:r>
            <a:r>
              <a:rPr lang="fr-FR" b="1" dirty="0" smtClean="0"/>
              <a:t>signer le formulaire</a:t>
            </a:r>
            <a:r>
              <a:rPr lang="fr-FR" dirty="0" smtClean="0"/>
              <a:t>?  </a:t>
            </a:r>
          </a:p>
          <a:p>
            <a:pPr lvl="3">
              <a:spcBef>
                <a:spcPts val="1200"/>
              </a:spcBef>
              <a:buFont typeface="Wingdings" panose="05000000000000000000" pitchFamily="2" charset="2"/>
              <a:buChar char="è"/>
            </a:pPr>
            <a:r>
              <a:rPr lang="fr-FR" dirty="0" smtClean="0">
                <a:solidFill>
                  <a:srgbClr val="FF0066"/>
                </a:solidFill>
              </a:rPr>
              <a:t>1, 2 ou 3 activités ?  Grosseur du grain ?</a:t>
            </a:r>
          </a:p>
          <a:p>
            <a:pPr lvl="1">
              <a:spcBef>
                <a:spcPts val="1200"/>
              </a:spcBef>
            </a:pPr>
            <a:r>
              <a:rPr lang="fr-FR" sz="2000" b="1" u="sng" dirty="0" smtClean="0"/>
              <a:t>Entité externe </a:t>
            </a:r>
            <a:r>
              <a:rPr lang="fr-FR" sz="2000" dirty="0" smtClean="0"/>
              <a:t>= la source de un ou plusieurs inputs du processus ou le destinataire de un ou plusieurs outputs du processus.</a:t>
            </a:r>
          </a:p>
          <a:p>
            <a:pPr lvl="1">
              <a:spcBef>
                <a:spcPts val="1200"/>
              </a:spcBef>
            </a:pPr>
            <a:r>
              <a:rPr lang="fr-FR" sz="2000" b="1" u="sng" dirty="0" smtClean="0"/>
              <a:t>Entité interne </a:t>
            </a:r>
            <a:r>
              <a:rPr lang="fr-FR" sz="2000" dirty="0" smtClean="0"/>
              <a:t>= acteur qui effectue une activité du processus.</a:t>
            </a:r>
          </a:p>
          <a:p>
            <a:pPr lvl="1"/>
            <a:endParaRPr lang="fr-FR" sz="2000" dirty="0"/>
          </a:p>
          <a:p>
            <a:pPr lvl="1"/>
            <a:endParaRPr lang="fr-CA" sz="2000" dirty="0" smtClean="0"/>
          </a:p>
          <a:p>
            <a:pPr lvl="1"/>
            <a:endParaRPr lang="fr-CA" sz="2000" dirty="0" smtClean="0"/>
          </a:p>
          <a:p>
            <a:pPr lvl="1"/>
            <a:endParaRPr lang="fr-CA" sz="2000" dirty="0"/>
          </a:p>
        </p:txBody>
      </p:sp>
      <p:sp>
        <p:nvSpPr>
          <p:cNvPr id="5" name="ZoneTexte 4"/>
          <p:cNvSpPr txBox="1"/>
          <p:nvPr>
            <p:custDataLst>
              <p:tags r:id="rId2"/>
            </p:custDataLst>
          </p:nvPr>
        </p:nvSpPr>
        <p:spPr>
          <a:xfrm>
            <a:off x="5877263" y="5336458"/>
            <a:ext cx="2863966" cy="307777"/>
          </a:xfrm>
          <a:prstGeom prst="rect">
            <a:avLst/>
          </a:prstGeom>
          <a:noFill/>
        </p:spPr>
        <p:txBody>
          <a:bodyPr wrap="square" rtlCol="0">
            <a:spAutoFit/>
          </a:bodyPr>
          <a:lstStyle/>
          <a:p>
            <a:r>
              <a:rPr lang="fr-CA" sz="1400" dirty="0" smtClean="0"/>
              <a:t>Source: Rivard, 2013, annexe 4</a:t>
            </a:r>
            <a:endParaRPr lang="fr-CA" sz="1400" dirty="0"/>
          </a:p>
        </p:txBody>
      </p:sp>
      <p:sp>
        <p:nvSpPr>
          <p:cNvPr id="6" name="Rectangle 4"/>
          <p:cNvSpPr>
            <a:spLocks noGrp="1" noChangeArrowheads="1"/>
          </p:cNvSpPr>
          <p:nvPr>
            <p:ph type="title"/>
          </p:nvPr>
        </p:nvSpPr>
        <p:spPr>
          <a:xfrm>
            <a:off x="107504" y="44624"/>
            <a:ext cx="8892480" cy="710491"/>
          </a:xfrm>
          <a:noFill/>
          <a:ln>
            <a:noFill/>
          </a:ln>
        </p:spPr>
        <p:txBody>
          <a:bodyPr>
            <a:normAutofit fontScale="90000"/>
          </a:bodyPr>
          <a:lstStyle/>
          <a:p>
            <a:pPr algn="ctr"/>
            <a:r>
              <a:rPr lang="fr-FR" dirty="0" smtClean="0"/>
              <a:t>Documentation du processus d’affaires </a:t>
            </a:r>
            <a:r>
              <a:rPr lang="fr-FR" dirty="0">
                <a:sym typeface="Symbol" panose="05050102010706020507" pitchFamily="18" charset="2"/>
              </a:rPr>
              <a:t></a:t>
            </a:r>
            <a:r>
              <a:rPr lang="fr-FR" dirty="0"/>
              <a:t> les outils</a:t>
            </a:r>
            <a:endParaRPr lang="fr-FR" dirty="0" smtClean="0"/>
          </a:p>
        </p:txBody>
      </p:sp>
      <p:sp>
        <p:nvSpPr>
          <p:cNvPr id="7" name="ZoneTexte 6"/>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328058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3" name="Espace réservé du contenu 2"/>
          <p:cNvSpPr>
            <a:spLocks noGrp="1"/>
          </p:cNvSpPr>
          <p:nvPr>
            <p:ph idx="1"/>
            <p:custDataLst>
              <p:tags r:id="rId2"/>
            </p:custDataLst>
          </p:nvPr>
        </p:nvSpPr>
        <p:spPr>
          <a:xfrm>
            <a:off x="1143000" y="1168634"/>
            <a:ext cx="8001000" cy="4489677"/>
          </a:xfrm>
        </p:spPr>
        <p:txBody>
          <a:bodyPr/>
          <a:lstStyle/>
          <a:p>
            <a:pPr marL="514350" indent="-514350">
              <a:spcBef>
                <a:spcPts val="600"/>
              </a:spcBef>
              <a:spcAft>
                <a:spcPts val="600"/>
              </a:spcAft>
              <a:buFont typeface="+mj-lt"/>
              <a:buAutoNum type="arabicPeriod"/>
            </a:pPr>
            <a:r>
              <a:rPr lang="fr-CA" dirty="0" smtClean="0"/>
              <a:t>Recueillir l’information sur le processus à l’étude;</a:t>
            </a:r>
          </a:p>
          <a:p>
            <a:pPr marL="514350" indent="-514350">
              <a:spcBef>
                <a:spcPts val="600"/>
              </a:spcBef>
              <a:spcAft>
                <a:spcPts val="600"/>
              </a:spcAft>
              <a:buFont typeface="+mj-lt"/>
              <a:buAutoNum type="arabicPeriod"/>
            </a:pPr>
            <a:r>
              <a:rPr lang="fr-CA" dirty="0" smtClean="0"/>
              <a:t>Identifier les entités externes et internes impliquées dans le processus;</a:t>
            </a:r>
          </a:p>
          <a:p>
            <a:pPr marL="514350" indent="-514350">
              <a:spcBef>
                <a:spcPts val="600"/>
              </a:spcBef>
              <a:spcAft>
                <a:spcPts val="600"/>
              </a:spcAft>
              <a:buFont typeface="+mj-lt"/>
              <a:buAutoNum type="arabicPeriod"/>
            </a:pPr>
            <a:r>
              <a:rPr lang="fr-CA" dirty="0" smtClean="0"/>
              <a:t>Identifier les activités;</a:t>
            </a:r>
          </a:p>
          <a:p>
            <a:pPr marL="514350" indent="-514350">
              <a:spcBef>
                <a:spcPts val="600"/>
              </a:spcBef>
              <a:spcAft>
                <a:spcPts val="600"/>
              </a:spcAft>
              <a:buFont typeface="+mj-lt"/>
              <a:buAutoNum type="arabicPeriod"/>
            </a:pPr>
            <a:r>
              <a:rPr lang="fr-CA" dirty="0"/>
              <a:t>Indiquer le rôle des entités externes et internes  (« I », « O », « o » ou « X </a:t>
            </a:r>
            <a:r>
              <a:rPr lang="fr-CA" dirty="0" smtClean="0"/>
              <a:t>»);</a:t>
            </a:r>
            <a:endParaRPr lang="fr-CA" dirty="0"/>
          </a:p>
          <a:p>
            <a:pPr marL="514350" indent="-514350">
              <a:spcBef>
                <a:spcPts val="600"/>
              </a:spcBef>
              <a:spcAft>
                <a:spcPts val="600"/>
              </a:spcAft>
              <a:buFont typeface="+mj-lt"/>
              <a:buAutoNum type="arabicPeriod"/>
            </a:pPr>
            <a:r>
              <a:rPr lang="fr-CA" dirty="0" smtClean="0"/>
              <a:t>Traiter les boucles, les conditions et les conditions imbriquées.</a:t>
            </a:r>
          </a:p>
          <a:p>
            <a:pPr marL="514350" indent="-514350">
              <a:spcBef>
                <a:spcPts val="600"/>
              </a:spcBef>
              <a:spcAft>
                <a:spcPts val="600"/>
              </a:spcAft>
              <a:buFont typeface="+mj-lt"/>
              <a:buAutoNum type="arabicPeriod"/>
            </a:pPr>
            <a:endParaRPr lang="fr-CA" dirty="0"/>
          </a:p>
        </p:txBody>
      </p:sp>
      <p:sp>
        <p:nvSpPr>
          <p:cNvPr id="4" name="ZoneTexte 3"/>
          <p:cNvSpPr txBox="1"/>
          <p:nvPr/>
        </p:nvSpPr>
        <p:spPr>
          <a:xfrm>
            <a:off x="1187624" y="4941168"/>
            <a:ext cx="7558512" cy="1257643"/>
          </a:xfrm>
          <a:prstGeom prst="rect">
            <a:avLst/>
          </a:prstGeom>
          <a:solidFill>
            <a:schemeClr val="bg1"/>
          </a:solidFill>
          <a:ln>
            <a:solidFill>
              <a:schemeClr val="tx1"/>
            </a:solidFill>
          </a:ln>
        </p:spPr>
        <p:txBody>
          <a:bodyPr wrap="square" lIns="72000" tIns="36000" rIns="36000" bIns="36000" rtlCol="0">
            <a:spAutoFit/>
          </a:bodyPr>
          <a:lstStyle/>
          <a:p>
            <a:pPr indent="-57150">
              <a:spcBef>
                <a:spcPts val="200"/>
              </a:spcBef>
            </a:pPr>
            <a:r>
              <a:rPr lang="fr-CA" sz="1800" b="1" dirty="0">
                <a:solidFill>
                  <a:srgbClr val="FF0066"/>
                </a:solidFill>
              </a:rPr>
              <a:t>I</a:t>
            </a:r>
            <a:r>
              <a:rPr lang="fr-CA" sz="1800" dirty="0">
                <a:solidFill>
                  <a:srgbClr val="FF0066"/>
                </a:solidFill>
              </a:rPr>
              <a:t> </a:t>
            </a:r>
            <a:r>
              <a:rPr lang="fr-CA" sz="1800" dirty="0"/>
              <a:t>= Input au processus provenant d’une entité externe</a:t>
            </a:r>
          </a:p>
          <a:p>
            <a:pPr indent="-57150">
              <a:spcBef>
                <a:spcPts val="200"/>
              </a:spcBef>
            </a:pPr>
            <a:r>
              <a:rPr lang="fr-CA" sz="1800" b="1" dirty="0">
                <a:solidFill>
                  <a:srgbClr val="FF0066"/>
                </a:solidFill>
              </a:rPr>
              <a:t>O</a:t>
            </a:r>
            <a:r>
              <a:rPr lang="fr-CA" sz="1800" dirty="0"/>
              <a:t> = Output </a:t>
            </a:r>
            <a:r>
              <a:rPr lang="fr-CA" sz="1800" dirty="0" smtClean="0"/>
              <a:t>du </a:t>
            </a:r>
            <a:r>
              <a:rPr lang="fr-CA" sz="1800" dirty="0"/>
              <a:t>processus, ayant comme destinataire une entité externe</a:t>
            </a:r>
          </a:p>
          <a:p>
            <a:pPr indent="-57150">
              <a:spcBef>
                <a:spcPts val="200"/>
              </a:spcBef>
            </a:pPr>
            <a:r>
              <a:rPr lang="fr-CA" sz="1800" b="1" dirty="0">
                <a:solidFill>
                  <a:srgbClr val="FF0066"/>
                </a:solidFill>
              </a:rPr>
              <a:t>o</a:t>
            </a:r>
            <a:r>
              <a:rPr lang="fr-CA" sz="1800" dirty="0"/>
              <a:t> = output d’une </a:t>
            </a:r>
            <a:r>
              <a:rPr lang="fr-CA" sz="1800" dirty="0" smtClean="0"/>
              <a:t>activité, </a:t>
            </a:r>
            <a:r>
              <a:rPr lang="fr-CA" sz="1800" dirty="0"/>
              <a:t>dirigé vers une autre activité </a:t>
            </a:r>
            <a:r>
              <a:rPr lang="fr-CA" sz="1800" dirty="0" smtClean="0"/>
              <a:t>du </a:t>
            </a:r>
            <a:r>
              <a:rPr lang="fr-CA" sz="1800" dirty="0"/>
              <a:t>processus</a:t>
            </a:r>
          </a:p>
          <a:p>
            <a:pPr indent="-57150">
              <a:spcBef>
                <a:spcPts val="200"/>
              </a:spcBef>
            </a:pPr>
            <a:r>
              <a:rPr lang="fr-CA" sz="1800" b="1" dirty="0">
                <a:solidFill>
                  <a:srgbClr val="FF0066"/>
                </a:solidFill>
              </a:rPr>
              <a:t>X</a:t>
            </a:r>
            <a:r>
              <a:rPr lang="fr-CA" sz="1800" dirty="0"/>
              <a:t> = effectue </a:t>
            </a:r>
            <a:r>
              <a:rPr lang="fr-CA" sz="1800" dirty="0" smtClean="0"/>
              <a:t>l’activité</a:t>
            </a:r>
            <a:endParaRPr lang="fr-CA" sz="1800" dirty="0"/>
          </a:p>
        </p:txBody>
      </p:sp>
      <p:sp>
        <p:nvSpPr>
          <p:cNvPr id="5" name="ZoneTexte 4"/>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784041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29421" y="1844824"/>
            <a:ext cx="8085158" cy="4809460"/>
          </a:xfrm>
        </p:spPr>
        <p:txBody>
          <a:bodyPr>
            <a:normAutofit fontScale="70000" lnSpcReduction="20000"/>
          </a:bodyPr>
          <a:lstStyle/>
          <a:p>
            <a:pPr marL="0" indent="0">
              <a:buNone/>
            </a:pPr>
            <a:r>
              <a:rPr lang="fr-CA" sz="3400" dirty="0" smtClean="0">
                <a:solidFill>
                  <a:srgbClr val="006FAA"/>
                </a:solidFill>
              </a:rPr>
              <a:t>Étape 1: </a:t>
            </a:r>
            <a:r>
              <a:rPr lang="fr-CA" sz="3400" dirty="0"/>
              <a:t>Recueillir l’information sur le processus à l’étude;</a:t>
            </a:r>
          </a:p>
          <a:p>
            <a:pPr marL="0" indent="0">
              <a:buNone/>
            </a:pPr>
            <a:endParaRPr lang="fr-CA" sz="2400" dirty="0" smtClean="0"/>
          </a:p>
          <a:p>
            <a:pPr marL="0" indent="0">
              <a:buNone/>
            </a:pPr>
            <a:r>
              <a:rPr lang="fr-CA" sz="2900" dirty="0" smtClean="0"/>
              <a:t>Les techniques possibles ….</a:t>
            </a:r>
          </a:p>
          <a:p>
            <a:pPr marL="0" indent="0">
              <a:buNone/>
            </a:pPr>
            <a:r>
              <a:rPr lang="fr-CA" sz="2400" dirty="0" smtClean="0"/>
              <a:t> </a:t>
            </a:r>
          </a:p>
          <a:p>
            <a:r>
              <a:rPr lang="fr-CA" sz="2600" dirty="0" smtClean="0"/>
              <a:t>Analyse documentaire (collecte de faits) ;</a:t>
            </a:r>
          </a:p>
          <a:p>
            <a:r>
              <a:rPr lang="fr-CA" sz="2600" dirty="0" smtClean="0"/>
              <a:t>Atelier collaboratif « workshop » ;</a:t>
            </a:r>
          </a:p>
          <a:p>
            <a:pPr lvl="1"/>
            <a:r>
              <a:rPr lang="fr-CA" sz="2600" dirty="0" smtClean="0"/>
              <a:t>Sujets et objectifs définis à l’avance ;</a:t>
            </a:r>
          </a:p>
          <a:p>
            <a:pPr lvl="1"/>
            <a:r>
              <a:rPr lang="fr-CA" sz="2600" dirty="0" smtClean="0"/>
              <a:t>Animateurs + participants.</a:t>
            </a:r>
          </a:p>
          <a:p>
            <a:r>
              <a:rPr lang="fr-CA" sz="2600" dirty="0" smtClean="0"/>
              <a:t>Focus group (mesure des attitudes par rapport à ….) ;</a:t>
            </a:r>
          </a:p>
          <a:p>
            <a:r>
              <a:rPr lang="fr-CA" sz="2600" dirty="0" smtClean="0"/>
              <a:t>Entrevues ;</a:t>
            </a:r>
          </a:p>
          <a:p>
            <a:r>
              <a:rPr lang="fr-CA" sz="2600" dirty="0" smtClean="0"/>
              <a:t>Observation ;</a:t>
            </a:r>
          </a:p>
          <a:p>
            <a:r>
              <a:rPr lang="fr-CA" sz="2600" dirty="0" smtClean="0"/>
              <a:t>Prototype (recevoir rétroaction sur un modèle) ;</a:t>
            </a:r>
          </a:p>
          <a:p>
            <a:r>
              <a:rPr lang="fr-CA" sz="2600" dirty="0" smtClean="0"/>
              <a:t>«</a:t>
            </a:r>
            <a:r>
              <a:rPr lang="fr-CA" sz="2600" dirty="0" err="1" smtClean="0"/>
              <a:t>Storyboard</a:t>
            </a:r>
            <a:r>
              <a:rPr lang="fr-CA" sz="2600" dirty="0" smtClean="0"/>
              <a:t>» (type de prototypage, raconte une histoire en image) ;</a:t>
            </a:r>
          </a:p>
          <a:p>
            <a:r>
              <a:rPr lang="fr-CA" sz="2600" dirty="0"/>
              <a:t>Brainstorming (génération de solutions </a:t>
            </a:r>
            <a:r>
              <a:rPr lang="fr-CA" sz="2600" dirty="0" smtClean="0"/>
              <a:t>) ;</a:t>
            </a:r>
          </a:p>
          <a:p>
            <a:r>
              <a:rPr lang="fr-CA" sz="2600" dirty="0" smtClean="0"/>
              <a:t>Questionnaires, enquêtes.</a:t>
            </a:r>
          </a:p>
          <a:p>
            <a:pPr marL="0" indent="0">
              <a:buNone/>
            </a:pPr>
            <a:endParaRPr lang="fr-CA" i="1" dirty="0"/>
          </a:p>
        </p:txBody>
      </p:sp>
      <p:sp>
        <p:nvSpPr>
          <p:cNvPr id="12" name="Titre 1"/>
          <p:cNvSpPr>
            <a:spLocks noGrp="1"/>
          </p:cNvSpPr>
          <p:nvPr>
            <p:ph type="title"/>
            <p:custDataLst>
              <p:tags r:id="rId2"/>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4" name="ZoneTexte 3"/>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085658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529421" y="1772816"/>
            <a:ext cx="8085158" cy="4896544"/>
          </a:xfrm>
        </p:spPr>
        <p:txBody>
          <a:bodyPr>
            <a:normAutofit fontScale="85000" lnSpcReduction="20000"/>
          </a:bodyPr>
          <a:lstStyle/>
          <a:p>
            <a:pPr marL="0" indent="0">
              <a:buNone/>
            </a:pPr>
            <a:r>
              <a:rPr lang="fr-CA" sz="2800" dirty="0" smtClean="0">
                <a:solidFill>
                  <a:srgbClr val="006FAA"/>
                </a:solidFill>
              </a:rPr>
              <a:t>Étape 1: </a:t>
            </a:r>
            <a:r>
              <a:rPr lang="fr-CA" sz="2800" dirty="0"/>
              <a:t>Recueillir l’information sur le processus à l’étude;</a:t>
            </a:r>
          </a:p>
          <a:p>
            <a:pPr marL="0" indent="0">
              <a:buNone/>
            </a:pPr>
            <a:endParaRPr lang="fr-CA" sz="2600" i="1" dirty="0"/>
          </a:p>
          <a:p>
            <a:pPr marL="0" indent="0">
              <a:buNone/>
            </a:pPr>
            <a:r>
              <a:rPr lang="fr-CA" sz="3300" dirty="0" smtClean="0"/>
              <a:t>L’extrant </a:t>
            </a:r>
            <a:r>
              <a:rPr lang="fr-CA" sz="2800" dirty="0" smtClean="0"/>
              <a:t>…</a:t>
            </a:r>
          </a:p>
          <a:p>
            <a:r>
              <a:rPr lang="fr-CA" b="1" dirty="0" smtClean="0"/>
              <a:t>Un texte </a:t>
            </a:r>
            <a:r>
              <a:rPr lang="fr-CA" dirty="0" smtClean="0"/>
              <a:t>que l’on aura pris soins de structurer et que l’on disposera dans la matrice des responsabilités.</a:t>
            </a:r>
          </a:p>
          <a:p>
            <a:endParaRPr lang="fr-CA" dirty="0"/>
          </a:p>
          <a:p>
            <a:pPr marL="0" indent="0">
              <a:buNone/>
            </a:pPr>
            <a:r>
              <a:rPr lang="fr-CA" sz="2800" dirty="0" smtClean="0"/>
              <a:t>Exemple : </a:t>
            </a:r>
            <a:r>
              <a:rPr lang="fr-CA" sz="2800" dirty="0"/>
              <a:t>s</a:t>
            </a:r>
            <a:r>
              <a:rPr lang="fr-CA" sz="2800" dirty="0" smtClean="0"/>
              <a:t>ignalement d’une erreur de facturation</a:t>
            </a:r>
          </a:p>
          <a:p>
            <a:pPr marL="0" indent="0">
              <a:buNone/>
            </a:pPr>
            <a:r>
              <a:rPr lang="fr-CA" dirty="0" smtClean="0"/>
              <a:t>«</a:t>
            </a:r>
            <a:r>
              <a:rPr lang="fr-CA" dirty="0"/>
              <a:t> Les clients contactent généralement un préposé aux commandes (soit au comptoir des commandes à emporter, soit par téléphone) pour </a:t>
            </a:r>
            <a:r>
              <a:rPr lang="fr-CA" dirty="0" smtClean="0"/>
              <a:t>indiquer </a:t>
            </a:r>
            <a:r>
              <a:rPr lang="fr-CA" dirty="0"/>
              <a:t>une erreur de facturation. Certains clients remarquent l’erreur lors de la livraison et ils l’indiquent au livreur qui appelle alors le préposé aux commandes. Si c’est une commande provenant du Web, le préposé vérifie l’adéquation entre les données de la commande Web, la commande dans le système et la liste de prix et des promotions en cours. Dans le cas contraire (commande provenant d’un client au comptoir ou prise au téléphone), le préposé vérifie alors la commande et la liste de prix et des promotions en cours. </a:t>
            </a:r>
          </a:p>
          <a:p>
            <a:pPr marL="0" indent="0">
              <a:buNone/>
            </a:pPr>
            <a:r>
              <a:rPr lang="fr-CA" dirty="0"/>
              <a:t>S’il y a effectivement eu une erreur de facturation, le préposé… » </a:t>
            </a:r>
          </a:p>
          <a:p>
            <a:endParaRPr lang="fr-CA" dirty="0" smtClean="0"/>
          </a:p>
          <a:p>
            <a:endParaRPr lang="fr-CA" dirty="0"/>
          </a:p>
          <a:p>
            <a:endParaRPr lang="fr-CA" dirty="0" smtClean="0"/>
          </a:p>
          <a:p>
            <a:pPr marL="0" indent="0">
              <a:buNone/>
            </a:pPr>
            <a:endParaRPr lang="fr-CA" i="1" dirty="0"/>
          </a:p>
        </p:txBody>
      </p:sp>
      <p:sp>
        <p:nvSpPr>
          <p:cNvPr id="5" name="Titre 1"/>
          <p:cNvSpPr>
            <a:spLocks noGrp="1"/>
          </p:cNvSpPr>
          <p:nvPr>
            <p:ph type="title"/>
            <p:custDataLst>
              <p:tags r:id="rId2"/>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4" name="ZoneTexte 3"/>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199394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au 24"/>
          <p:cNvGraphicFramePr>
            <a:graphicFrameLocks noGrp="1"/>
          </p:cNvGraphicFramePr>
          <p:nvPr>
            <p:custDataLst>
              <p:tags r:id="rId1"/>
            </p:custDataLst>
            <p:extLst/>
          </p:nvPr>
        </p:nvGraphicFramePr>
        <p:xfrm>
          <a:off x="1990251" y="4000729"/>
          <a:ext cx="5994666" cy="1908210"/>
        </p:xfrm>
        <a:graphic>
          <a:graphicData uri="http://schemas.openxmlformats.org/drawingml/2006/table">
            <a:tbl>
              <a:tblPr firstRow="1" firstCol="1">
                <a:tableStyleId>{7DF18680-E054-41AD-8BC1-D1AEF772440D}</a:tableStyleId>
              </a:tblPr>
              <a:tblGrid>
                <a:gridCol w="1998222">
                  <a:extLst>
                    <a:ext uri="{9D8B030D-6E8A-4147-A177-3AD203B41FA5}">
                      <a16:colId xmlns:a16="http://schemas.microsoft.com/office/drawing/2014/main" val="20000"/>
                    </a:ext>
                  </a:extLst>
                </a:gridCol>
                <a:gridCol w="1998222">
                  <a:extLst>
                    <a:ext uri="{9D8B030D-6E8A-4147-A177-3AD203B41FA5}">
                      <a16:colId xmlns:a16="http://schemas.microsoft.com/office/drawing/2014/main" val="20001"/>
                    </a:ext>
                  </a:extLst>
                </a:gridCol>
                <a:gridCol w="1998222">
                  <a:extLst>
                    <a:ext uri="{9D8B030D-6E8A-4147-A177-3AD203B41FA5}">
                      <a16:colId xmlns:a16="http://schemas.microsoft.com/office/drawing/2014/main" val="20002"/>
                    </a:ext>
                  </a:extLst>
                </a:gridCol>
              </a:tblGrid>
              <a:tr h="636070">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36070">
                <a:tc>
                  <a:txBody>
                    <a:bodyPr/>
                    <a:lstStyle/>
                    <a:p>
                      <a:endParaRPr lang="fr-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6070">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 name="Espace réservé du contenu 2"/>
          <p:cNvSpPr>
            <a:spLocks noGrp="1"/>
          </p:cNvSpPr>
          <p:nvPr>
            <p:ph idx="1"/>
            <p:custDataLst>
              <p:tags r:id="rId2"/>
            </p:custDataLst>
          </p:nvPr>
        </p:nvSpPr>
        <p:spPr/>
        <p:txBody>
          <a:bodyPr/>
          <a:lstStyle/>
          <a:p>
            <a:pPr marL="0" indent="0">
              <a:buNone/>
            </a:pPr>
            <a:r>
              <a:rPr lang="fr-CA" sz="2400" dirty="0" smtClean="0">
                <a:solidFill>
                  <a:srgbClr val="006FAA"/>
                </a:solidFill>
              </a:rPr>
              <a:t>Étape 2: </a:t>
            </a:r>
            <a:r>
              <a:rPr lang="fr-CA" sz="2400" dirty="0" smtClean="0"/>
              <a:t>Identifier les entités externes et internes impliquées dans le processus </a:t>
            </a:r>
          </a:p>
          <a:p>
            <a:pPr lvl="1">
              <a:spcBef>
                <a:spcPts val="600"/>
              </a:spcBef>
            </a:pPr>
            <a:r>
              <a:rPr lang="fr-CA" sz="2000" dirty="0"/>
              <a:t>S</a:t>
            </a:r>
            <a:r>
              <a:rPr lang="fr-CA" sz="2000" dirty="0" smtClean="0"/>
              <a:t>ur la première ligne, à partir de la 2e colonne</a:t>
            </a:r>
          </a:p>
          <a:p>
            <a:pPr marL="0" indent="0">
              <a:spcBef>
                <a:spcPts val="1800"/>
              </a:spcBef>
              <a:buNone/>
            </a:pPr>
            <a:r>
              <a:rPr lang="fr-CA" sz="2400" dirty="0" smtClean="0">
                <a:solidFill>
                  <a:srgbClr val="006FAA"/>
                </a:solidFill>
              </a:rPr>
              <a:t>Étape 3:</a:t>
            </a:r>
            <a:r>
              <a:rPr lang="fr-CA" sz="2400" dirty="0" smtClean="0"/>
              <a:t> Identifier les activités</a:t>
            </a:r>
          </a:p>
          <a:p>
            <a:pPr lvl="1"/>
            <a:r>
              <a:rPr lang="fr-CA" sz="2000" dirty="0" smtClean="0"/>
              <a:t>Dans la première colonne, à partir de la 2</a:t>
            </a:r>
            <a:r>
              <a:rPr lang="fr-CA" sz="2000" baseline="30000" dirty="0" smtClean="0"/>
              <a:t>e</a:t>
            </a:r>
            <a:r>
              <a:rPr lang="fr-CA" sz="2000" dirty="0" smtClean="0"/>
              <a:t> ligne</a:t>
            </a:r>
          </a:p>
          <a:p>
            <a:endParaRPr lang="fr-CA" sz="2400" dirty="0"/>
          </a:p>
        </p:txBody>
      </p:sp>
      <p:sp>
        <p:nvSpPr>
          <p:cNvPr id="29714" name="Text Box 14"/>
          <p:cNvSpPr txBox="1">
            <a:spLocks noChangeArrowheads="1"/>
          </p:cNvSpPr>
          <p:nvPr>
            <p:custDataLst>
              <p:tags r:id="rId3"/>
            </p:custDataLst>
          </p:nvPr>
        </p:nvSpPr>
        <p:spPr bwMode="auto">
          <a:xfrm>
            <a:off x="1911342" y="4362661"/>
            <a:ext cx="1140056" cy="400110"/>
          </a:xfrm>
          <a:prstGeom prst="rect">
            <a:avLst/>
          </a:prstGeom>
          <a:noFill/>
          <a:ln w="9525">
            <a:noFill/>
            <a:miter lim="800000"/>
            <a:headEnd/>
            <a:tailEnd/>
          </a:ln>
        </p:spPr>
        <p:txBody>
          <a:bodyPr wrap="none">
            <a:spAutoFit/>
          </a:bodyPr>
          <a:lstStyle/>
          <a:p>
            <a:pPr algn="ctr" eaLnBrk="0" hangingPunct="0"/>
            <a:r>
              <a:rPr lang="fr-FR" sz="2000" dirty="0"/>
              <a:t>Activités</a:t>
            </a:r>
          </a:p>
        </p:txBody>
      </p:sp>
      <p:sp>
        <p:nvSpPr>
          <p:cNvPr id="29715" name="Text Box 15"/>
          <p:cNvSpPr txBox="1">
            <a:spLocks noChangeArrowheads="1"/>
          </p:cNvSpPr>
          <p:nvPr>
            <p:custDataLst>
              <p:tags r:id="rId4"/>
            </p:custDataLst>
          </p:nvPr>
        </p:nvSpPr>
        <p:spPr bwMode="auto">
          <a:xfrm>
            <a:off x="2884221" y="4000726"/>
            <a:ext cx="2103542" cy="584775"/>
          </a:xfrm>
          <a:prstGeom prst="rect">
            <a:avLst/>
          </a:prstGeom>
          <a:noFill/>
          <a:ln w="9525">
            <a:noFill/>
            <a:miter lim="800000"/>
            <a:headEnd/>
            <a:tailEnd/>
          </a:ln>
        </p:spPr>
        <p:txBody>
          <a:bodyPr wrap="square">
            <a:spAutoFit/>
          </a:bodyPr>
          <a:lstStyle/>
          <a:p>
            <a:pPr algn="ctr" eaLnBrk="0" hangingPunct="0">
              <a:lnSpc>
                <a:spcPct val="80000"/>
              </a:lnSpc>
            </a:pPr>
            <a:r>
              <a:rPr lang="fr-FR" sz="2000" dirty="0" smtClean="0"/>
              <a:t>Entités externes et internes</a:t>
            </a:r>
            <a:endParaRPr lang="fr-FR" sz="2000" dirty="0"/>
          </a:p>
        </p:txBody>
      </p:sp>
      <p:cxnSp>
        <p:nvCxnSpPr>
          <p:cNvPr id="29701" name="Straight Arrow Connector 22"/>
          <p:cNvCxnSpPr>
            <a:cxnSpLocks noChangeShapeType="1"/>
          </p:cNvCxnSpPr>
          <p:nvPr>
            <p:custDataLst>
              <p:tags r:id="rId5"/>
            </p:custDataLst>
          </p:nvPr>
        </p:nvCxnSpPr>
        <p:spPr bwMode="auto">
          <a:xfrm rot="5400000">
            <a:off x="1864283" y="5062798"/>
            <a:ext cx="828000" cy="0"/>
          </a:xfrm>
          <a:prstGeom prst="straightConnector1">
            <a:avLst/>
          </a:prstGeom>
          <a:noFill/>
          <a:ln w="19050" algn="ctr">
            <a:solidFill>
              <a:srgbClr val="FF0066"/>
            </a:solidFill>
            <a:round/>
            <a:headEnd/>
            <a:tailEnd type="arrow" w="med" len="med"/>
          </a:ln>
        </p:spPr>
      </p:cxnSp>
      <p:cxnSp>
        <p:nvCxnSpPr>
          <p:cNvPr id="29702" name="Straight Arrow Connector 25"/>
          <p:cNvCxnSpPr>
            <a:cxnSpLocks noChangeShapeType="1"/>
          </p:cNvCxnSpPr>
          <p:nvPr>
            <p:custDataLst>
              <p:tags r:id="rId6"/>
            </p:custDataLst>
          </p:nvPr>
        </p:nvCxnSpPr>
        <p:spPr bwMode="auto">
          <a:xfrm>
            <a:off x="3862459" y="4288758"/>
            <a:ext cx="1255951" cy="0"/>
          </a:xfrm>
          <a:prstGeom prst="straightConnector1">
            <a:avLst/>
          </a:prstGeom>
          <a:noFill/>
          <a:ln w="19050" algn="ctr">
            <a:solidFill>
              <a:srgbClr val="FF0066"/>
            </a:solidFill>
            <a:round/>
            <a:headEnd/>
            <a:tailEnd type="arrow" w="med" len="med"/>
          </a:ln>
        </p:spPr>
      </p:cxnSp>
      <p:cxnSp>
        <p:nvCxnSpPr>
          <p:cNvPr id="27" name="Connecteur droit 26"/>
          <p:cNvCxnSpPr/>
          <p:nvPr>
            <p:custDataLst>
              <p:tags r:id="rId7"/>
            </p:custDataLst>
          </p:nvPr>
        </p:nvCxnSpPr>
        <p:spPr>
          <a:xfrm>
            <a:off x="1990251" y="4000726"/>
            <a:ext cx="2016224"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re 1"/>
          <p:cNvSpPr>
            <a:spLocks noGrp="1"/>
          </p:cNvSpPr>
          <p:nvPr>
            <p:ph type="title"/>
            <p:custDataLst>
              <p:tags r:id="rId8"/>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10" name="ZoneTexte 9"/>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1803847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au 24"/>
          <p:cNvGraphicFramePr>
            <a:graphicFrameLocks noGrp="1"/>
          </p:cNvGraphicFramePr>
          <p:nvPr>
            <p:custDataLst>
              <p:tags r:id="rId1"/>
            </p:custDataLst>
            <p:extLst>
              <p:ext uri="{D42A27DB-BD31-4B8C-83A1-F6EECF244321}">
                <p14:modId xmlns:p14="http://schemas.microsoft.com/office/powerpoint/2010/main" val="2381100356"/>
              </p:ext>
            </p:extLst>
          </p:nvPr>
        </p:nvGraphicFramePr>
        <p:xfrm>
          <a:off x="1299106" y="4653139"/>
          <a:ext cx="5994666" cy="1908210"/>
        </p:xfrm>
        <a:graphic>
          <a:graphicData uri="http://schemas.openxmlformats.org/drawingml/2006/table">
            <a:tbl>
              <a:tblPr firstRow="1" firstCol="1">
                <a:tableStyleId>{7DF18680-E054-41AD-8BC1-D1AEF772440D}</a:tableStyleId>
              </a:tblPr>
              <a:tblGrid>
                <a:gridCol w="1998222">
                  <a:extLst>
                    <a:ext uri="{9D8B030D-6E8A-4147-A177-3AD203B41FA5}">
                      <a16:colId xmlns:a16="http://schemas.microsoft.com/office/drawing/2014/main" val="20000"/>
                    </a:ext>
                  </a:extLst>
                </a:gridCol>
                <a:gridCol w="1998222">
                  <a:extLst>
                    <a:ext uri="{9D8B030D-6E8A-4147-A177-3AD203B41FA5}">
                      <a16:colId xmlns:a16="http://schemas.microsoft.com/office/drawing/2014/main" val="20001"/>
                    </a:ext>
                  </a:extLst>
                </a:gridCol>
                <a:gridCol w="1998222">
                  <a:extLst>
                    <a:ext uri="{9D8B030D-6E8A-4147-A177-3AD203B41FA5}">
                      <a16:colId xmlns:a16="http://schemas.microsoft.com/office/drawing/2014/main" val="20002"/>
                    </a:ext>
                  </a:extLst>
                </a:gridCol>
              </a:tblGrid>
              <a:tr h="636070">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36070">
                <a:tc>
                  <a:txBody>
                    <a:bodyPr/>
                    <a:lstStyle/>
                    <a:p>
                      <a:endParaRPr lang="fr-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6070">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 name="Espace réservé du contenu 2"/>
          <p:cNvSpPr>
            <a:spLocks noGrp="1"/>
          </p:cNvSpPr>
          <p:nvPr>
            <p:ph idx="1"/>
            <p:custDataLst>
              <p:tags r:id="rId2"/>
            </p:custDataLst>
          </p:nvPr>
        </p:nvSpPr>
        <p:spPr>
          <a:xfrm>
            <a:off x="962526" y="1293542"/>
            <a:ext cx="8181474" cy="4807222"/>
          </a:xfrm>
        </p:spPr>
        <p:txBody>
          <a:bodyPr/>
          <a:lstStyle/>
          <a:p>
            <a:pPr marL="0" indent="0">
              <a:buNone/>
            </a:pPr>
            <a:r>
              <a:rPr lang="fr-CA" sz="2400" dirty="0" smtClean="0">
                <a:solidFill>
                  <a:srgbClr val="006FAA"/>
                </a:solidFill>
              </a:rPr>
              <a:t>Étape 4: </a:t>
            </a:r>
            <a:r>
              <a:rPr lang="fr-CA" sz="2400" dirty="0" smtClean="0"/>
              <a:t>Indiquer le </a:t>
            </a:r>
            <a:r>
              <a:rPr lang="fr-CA" sz="2400" dirty="0"/>
              <a:t>rôle des entités externes et internes  (« I », « O », « o » ou « X </a:t>
            </a:r>
            <a:r>
              <a:rPr lang="fr-CA" sz="2400" dirty="0" smtClean="0"/>
              <a:t>»).</a:t>
            </a:r>
          </a:p>
          <a:p>
            <a:pPr marL="0" indent="0">
              <a:spcBef>
                <a:spcPts val="1800"/>
              </a:spcBef>
              <a:buNone/>
            </a:pPr>
            <a:r>
              <a:rPr lang="fr-CA" sz="2000" u="sng" dirty="0" smtClean="0"/>
              <a:t>Pour chaque case</a:t>
            </a:r>
            <a:r>
              <a:rPr lang="fr-CA" sz="2000" dirty="0" smtClean="0"/>
              <a:t>, indiquez: </a:t>
            </a:r>
            <a:endParaRPr lang="fr-CA" sz="2000" dirty="0"/>
          </a:p>
          <a:p>
            <a:pPr marL="400050" lvl="1" indent="0">
              <a:spcBef>
                <a:spcPts val="200"/>
              </a:spcBef>
              <a:buNone/>
            </a:pPr>
            <a:r>
              <a:rPr lang="fr-CA" sz="2000" b="1" dirty="0" smtClean="0">
                <a:solidFill>
                  <a:srgbClr val="FF0066"/>
                </a:solidFill>
              </a:rPr>
              <a:t>I</a:t>
            </a:r>
            <a:r>
              <a:rPr lang="fr-CA" sz="2000" dirty="0" smtClean="0"/>
              <a:t> = Input au processus provenant d’une entité externe</a:t>
            </a:r>
          </a:p>
          <a:p>
            <a:pPr marL="400050" lvl="1" indent="0">
              <a:spcBef>
                <a:spcPts val="200"/>
              </a:spcBef>
              <a:buNone/>
            </a:pPr>
            <a:r>
              <a:rPr lang="fr-CA" sz="2000" b="1" dirty="0" smtClean="0">
                <a:solidFill>
                  <a:srgbClr val="FF0066"/>
                </a:solidFill>
              </a:rPr>
              <a:t>O</a:t>
            </a:r>
            <a:r>
              <a:rPr lang="fr-CA" sz="2000" dirty="0" smtClean="0"/>
              <a:t> = Output du processus, ayant comme destinataire une entité externe (O maj)</a:t>
            </a:r>
          </a:p>
          <a:p>
            <a:pPr marL="400050" lvl="1" indent="0">
              <a:spcBef>
                <a:spcPts val="200"/>
              </a:spcBef>
              <a:buNone/>
            </a:pPr>
            <a:r>
              <a:rPr lang="fr-CA" sz="2000" b="1" dirty="0" smtClean="0">
                <a:solidFill>
                  <a:srgbClr val="FF0066"/>
                </a:solidFill>
              </a:rPr>
              <a:t>o</a:t>
            </a:r>
            <a:r>
              <a:rPr lang="fr-CA" sz="2000" dirty="0" smtClean="0"/>
              <a:t> = </a:t>
            </a:r>
            <a:r>
              <a:rPr lang="fr-CA" sz="2000" dirty="0"/>
              <a:t>o</a:t>
            </a:r>
            <a:r>
              <a:rPr lang="fr-CA" sz="2000" dirty="0" smtClean="0"/>
              <a:t>utput d’une activité, dirigé vers une autre activité du processus (o min)</a:t>
            </a:r>
          </a:p>
          <a:p>
            <a:pPr marL="400050" lvl="1" indent="0">
              <a:spcBef>
                <a:spcPts val="200"/>
              </a:spcBef>
              <a:buNone/>
            </a:pPr>
            <a:r>
              <a:rPr lang="fr-CA" sz="2000" b="1" dirty="0" smtClean="0">
                <a:solidFill>
                  <a:srgbClr val="FF0066"/>
                </a:solidFill>
              </a:rPr>
              <a:t>X</a:t>
            </a:r>
            <a:r>
              <a:rPr lang="fr-CA" sz="2000" dirty="0" smtClean="0"/>
              <a:t> = </a:t>
            </a:r>
            <a:r>
              <a:rPr lang="fr-CA" sz="2000" dirty="0"/>
              <a:t>e</a:t>
            </a:r>
            <a:r>
              <a:rPr lang="fr-CA" sz="2000" dirty="0" smtClean="0"/>
              <a:t>ffectue l’activité</a:t>
            </a:r>
          </a:p>
          <a:p>
            <a:pPr marL="0" indent="0">
              <a:buNone/>
            </a:pPr>
            <a:endParaRPr lang="fr-CA" sz="2400" dirty="0"/>
          </a:p>
          <a:p>
            <a:pPr marL="0" indent="0">
              <a:buNone/>
            </a:pPr>
            <a:endParaRPr lang="fr-CA" sz="2400" dirty="0"/>
          </a:p>
        </p:txBody>
      </p:sp>
      <p:sp>
        <p:nvSpPr>
          <p:cNvPr id="29714" name="Text Box 14"/>
          <p:cNvSpPr txBox="1">
            <a:spLocks noChangeArrowheads="1"/>
          </p:cNvSpPr>
          <p:nvPr>
            <p:custDataLst>
              <p:tags r:id="rId3"/>
            </p:custDataLst>
          </p:nvPr>
        </p:nvSpPr>
        <p:spPr bwMode="auto">
          <a:xfrm>
            <a:off x="1220197" y="5015071"/>
            <a:ext cx="1140056" cy="400110"/>
          </a:xfrm>
          <a:prstGeom prst="rect">
            <a:avLst/>
          </a:prstGeom>
          <a:noFill/>
          <a:ln w="9525">
            <a:noFill/>
            <a:miter lim="800000"/>
            <a:headEnd/>
            <a:tailEnd/>
          </a:ln>
        </p:spPr>
        <p:txBody>
          <a:bodyPr wrap="none">
            <a:spAutoFit/>
          </a:bodyPr>
          <a:lstStyle/>
          <a:p>
            <a:pPr algn="ctr" eaLnBrk="0" hangingPunct="0"/>
            <a:r>
              <a:rPr lang="fr-FR" sz="2000" dirty="0"/>
              <a:t>Activités</a:t>
            </a:r>
          </a:p>
        </p:txBody>
      </p:sp>
      <p:sp>
        <p:nvSpPr>
          <p:cNvPr id="29715" name="Text Box 15"/>
          <p:cNvSpPr txBox="1">
            <a:spLocks noChangeArrowheads="1"/>
          </p:cNvSpPr>
          <p:nvPr>
            <p:custDataLst>
              <p:tags r:id="rId4"/>
            </p:custDataLst>
          </p:nvPr>
        </p:nvSpPr>
        <p:spPr bwMode="auto">
          <a:xfrm>
            <a:off x="2193076" y="4653136"/>
            <a:ext cx="2103542" cy="584775"/>
          </a:xfrm>
          <a:prstGeom prst="rect">
            <a:avLst/>
          </a:prstGeom>
          <a:noFill/>
          <a:ln w="9525">
            <a:noFill/>
            <a:miter lim="800000"/>
            <a:headEnd/>
            <a:tailEnd/>
          </a:ln>
        </p:spPr>
        <p:txBody>
          <a:bodyPr wrap="square">
            <a:spAutoFit/>
          </a:bodyPr>
          <a:lstStyle/>
          <a:p>
            <a:pPr algn="ctr" eaLnBrk="0" hangingPunct="0">
              <a:lnSpc>
                <a:spcPct val="80000"/>
              </a:lnSpc>
            </a:pPr>
            <a:r>
              <a:rPr lang="fr-FR" sz="2000" dirty="0" smtClean="0"/>
              <a:t>Entités externes et internes</a:t>
            </a:r>
            <a:endParaRPr lang="fr-FR" sz="2000" dirty="0"/>
          </a:p>
        </p:txBody>
      </p:sp>
      <p:cxnSp>
        <p:nvCxnSpPr>
          <p:cNvPr id="29701" name="Straight Arrow Connector 22"/>
          <p:cNvCxnSpPr>
            <a:cxnSpLocks noChangeShapeType="1"/>
          </p:cNvCxnSpPr>
          <p:nvPr>
            <p:custDataLst>
              <p:tags r:id="rId5"/>
            </p:custDataLst>
          </p:nvPr>
        </p:nvCxnSpPr>
        <p:spPr bwMode="auto">
          <a:xfrm rot="5400000">
            <a:off x="1173138" y="5715208"/>
            <a:ext cx="828000" cy="0"/>
          </a:xfrm>
          <a:prstGeom prst="straightConnector1">
            <a:avLst/>
          </a:prstGeom>
          <a:noFill/>
          <a:ln w="19050" algn="ctr">
            <a:solidFill>
              <a:srgbClr val="FF0066"/>
            </a:solidFill>
            <a:round/>
            <a:headEnd/>
            <a:tailEnd type="arrow" w="med" len="med"/>
          </a:ln>
        </p:spPr>
      </p:cxnSp>
      <p:cxnSp>
        <p:nvCxnSpPr>
          <p:cNvPr id="29702" name="Straight Arrow Connector 25"/>
          <p:cNvCxnSpPr>
            <a:cxnSpLocks noChangeShapeType="1"/>
          </p:cNvCxnSpPr>
          <p:nvPr>
            <p:custDataLst>
              <p:tags r:id="rId6"/>
            </p:custDataLst>
          </p:nvPr>
        </p:nvCxnSpPr>
        <p:spPr bwMode="auto">
          <a:xfrm>
            <a:off x="3171314" y="4941168"/>
            <a:ext cx="1255951" cy="0"/>
          </a:xfrm>
          <a:prstGeom prst="straightConnector1">
            <a:avLst/>
          </a:prstGeom>
          <a:noFill/>
          <a:ln w="19050" algn="ctr">
            <a:solidFill>
              <a:srgbClr val="FF0066"/>
            </a:solidFill>
            <a:round/>
            <a:headEnd/>
            <a:tailEnd type="arrow" w="med" len="med"/>
          </a:ln>
        </p:spPr>
      </p:cxnSp>
      <p:cxnSp>
        <p:nvCxnSpPr>
          <p:cNvPr id="27" name="Connecteur droit 26"/>
          <p:cNvCxnSpPr/>
          <p:nvPr>
            <p:custDataLst>
              <p:tags r:id="rId7"/>
            </p:custDataLst>
          </p:nvPr>
        </p:nvCxnSpPr>
        <p:spPr>
          <a:xfrm>
            <a:off x="1299106" y="4653136"/>
            <a:ext cx="2016224"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custDataLst>
              <p:tags r:id="rId8"/>
            </p:custDataLst>
          </p:nvPr>
        </p:nvSpPr>
        <p:spPr>
          <a:xfrm>
            <a:off x="4315755" y="5650722"/>
            <a:ext cx="2129882" cy="523220"/>
          </a:xfrm>
          <a:prstGeom prst="rect">
            <a:avLst/>
          </a:prstGeom>
          <a:solidFill>
            <a:schemeClr val="bg1"/>
          </a:solidFill>
        </p:spPr>
        <p:txBody>
          <a:bodyPr wrap="square" rtlCol="0">
            <a:spAutoFit/>
          </a:bodyPr>
          <a:lstStyle/>
          <a:p>
            <a:r>
              <a:rPr lang="fr-CA" b="1" dirty="0" smtClean="0">
                <a:solidFill>
                  <a:srgbClr val="FF0000"/>
                </a:solidFill>
              </a:rPr>
              <a:t>I</a:t>
            </a:r>
            <a:r>
              <a:rPr lang="fr-CA" dirty="0" smtClean="0"/>
              <a:t>, </a:t>
            </a:r>
            <a:r>
              <a:rPr lang="fr-CA" b="1" dirty="0" smtClean="0">
                <a:solidFill>
                  <a:srgbClr val="FF0000"/>
                </a:solidFill>
              </a:rPr>
              <a:t>O</a:t>
            </a:r>
            <a:r>
              <a:rPr lang="fr-CA" dirty="0" smtClean="0"/>
              <a:t>, </a:t>
            </a:r>
            <a:r>
              <a:rPr lang="fr-CA" b="1" dirty="0" smtClean="0">
                <a:solidFill>
                  <a:srgbClr val="FF0000"/>
                </a:solidFill>
              </a:rPr>
              <a:t>o</a:t>
            </a:r>
            <a:r>
              <a:rPr lang="fr-CA" dirty="0" smtClean="0"/>
              <a:t> ou </a:t>
            </a:r>
            <a:r>
              <a:rPr lang="fr-CA" b="1" dirty="0" smtClean="0">
                <a:solidFill>
                  <a:srgbClr val="FF0000"/>
                </a:solidFill>
              </a:rPr>
              <a:t>X</a:t>
            </a:r>
            <a:endParaRPr lang="fr-CA" b="1" dirty="0">
              <a:solidFill>
                <a:srgbClr val="FF0000"/>
              </a:solidFill>
            </a:endParaRPr>
          </a:p>
        </p:txBody>
      </p:sp>
      <p:sp>
        <p:nvSpPr>
          <p:cNvPr id="12" name="Titre 1"/>
          <p:cNvSpPr>
            <a:spLocks noGrp="1"/>
          </p:cNvSpPr>
          <p:nvPr>
            <p:ph type="title"/>
            <p:custDataLst>
              <p:tags r:id="rId9"/>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11" name="ZoneTexte 10"/>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2704013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idx="1"/>
            <p:custDataLst>
              <p:tags r:id="rId1"/>
            </p:custDataLst>
          </p:nvPr>
        </p:nvSpPr>
        <p:spPr/>
        <p:txBody>
          <a:bodyPr/>
          <a:lstStyle/>
          <a:p>
            <a:pPr lvl="1"/>
            <a:endParaRPr lang="fr-FR" smtClean="0"/>
          </a:p>
          <a:p>
            <a:endParaRPr lang="fr-CA" dirty="0"/>
          </a:p>
        </p:txBody>
      </p:sp>
      <p:pic>
        <p:nvPicPr>
          <p:cNvPr id="6" name="Image 5"/>
          <p:cNvPicPr>
            <a:picLocks noChangeAspect="1"/>
          </p:cNvPicPr>
          <p:nvPr>
            <p:custDataLst>
              <p:tags r:id="rId2"/>
            </p:custDataLst>
          </p:nvPr>
        </p:nvPicPr>
        <p:blipFill rotWithShape="1">
          <a:blip r:embed="rId9">
            <a:extLst>
              <a:ext uri="{28A0092B-C50C-407E-A947-70E740481C1C}">
                <a14:useLocalDpi xmlns:a14="http://schemas.microsoft.com/office/drawing/2010/main" val="0"/>
              </a:ext>
            </a:extLst>
          </a:blip>
          <a:srcRect/>
          <a:stretch/>
        </p:blipFill>
        <p:spPr bwMode="auto">
          <a:xfrm>
            <a:off x="1276709" y="2047173"/>
            <a:ext cx="7634270" cy="1513698"/>
          </a:xfrm>
          <a:prstGeom prst="rect">
            <a:avLst/>
          </a:prstGeom>
          <a:ln>
            <a:noFill/>
          </a:ln>
          <a:effectLst>
            <a:outerShdw blurRad="190500" algn="tl" rotWithShape="0">
              <a:srgbClr val="000000">
                <a:alpha val="70000"/>
              </a:srgbClr>
            </a:outerShdw>
          </a:effectLst>
        </p:spPr>
      </p:pic>
      <p:sp>
        <p:nvSpPr>
          <p:cNvPr id="7" name="ZoneTexte 6"/>
          <p:cNvSpPr txBox="1"/>
          <p:nvPr>
            <p:custDataLst>
              <p:tags r:id="rId3"/>
            </p:custDataLst>
          </p:nvPr>
        </p:nvSpPr>
        <p:spPr>
          <a:xfrm>
            <a:off x="2483187" y="3645024"/>
            <a:ext cx="4999281" cy="461665"/>
          </a:xfrm>
          <a:prstGeom prst="rect">
            <a:avLst/>
          </a:prstGeom>
          <a:noFill/>
        </p:spPr>
        <p:txBody>
          <a:bodyPr wrap="square" rtlCol="0">
            <a:spAutoFit/>
          </a:bodyPr>
          <a:lstStyle/>
          <a:p>
            <a:pPr algn="ctr"/>
            <a:r>
              <a:rPr lang="fr-CA" sz="2400" dirty="0" smtClean="0">
                <a:solidFill>
                  <a:srgbClr val="FF0066"/>
                </a:solidFill>
              </a:rPr>
              <a:t>Quelle est la principale différence?</a:t>
            </a:r>
            <a:endParaRPr lang="fr-CA" sz="2400" dirty="0">
              <a:solidFill>
                <a:srgbClr val="FF0066"/>
              </a:solidFill>
            </a:endParaRPr>
          </a:p>
        </p:txBody>
      </p:sp>
      <p:sp>
        <p:nvSpPr>
          <p:cNvPr id="18" name="ZoneTexte 17"/>
          <p:cNvSpPr txBox="1"/>
          <p:nvPr>
            <p:custDataLst>
              <p:tags r:id="rId4"/>
            </p:custDataLst>
          </p:nvPr>
        </p:nvSpPr>
        <p:spPr>
          <a:xfrm>
            <a:off x="1276709" y="1367784"/>
            <a:ext cx="7187067" cy="461665"/>
          </a:xfrm>
          <a:prstGeom prst="rect">
            <a:avLst/>
          </a:prstGeom>
          <a:noFill/>
        </p:spPr>
        <p:txBody>
          <a:bodyPr wrap="square" rtlCol="0">
            <a:spAutoFit/>
          </a:bodyPr>
          <a:lstStyle/>
          <a:p>
            <a:r>
              <a:rPr lang="fr-CA" sz="2400" dirty="0">
                <a:solidFill>
                  <a:srgbClr val="006FAA"/>
                </a:solidFill>
              </a:rPr>
              <a:t>Étape </a:t>
            </a:r>
            <a:r>
              <a:rPr lang="fr-CA" sz="2400" dirty="0" smtClean="0">
                <a:solidFill>
                  <a:srgbClr val="006FAA"/>
                </a:solidFill>
              </a:rPr>
              <a:t>5a: </a:t>
            </a:r>
            <a:r>
              <a:rPr lang="fr-CA" sz="2400" dirty="0"/>
              <a:t>Traiter </a:t>
            </a:r>
            <a:r>
              <a:rPr lang="fr-CA" sz="2400" dirty="0" smtClean="0"/>
              <a:t>la condition: </a:t>
            </a:r>
            <a:r>
              <a:rPr lang="fr-CA" sz="2400" b="1" dirty="0" smtClean="0">
                <a:solidFill>
                  <a:srgbClr val="7030A0"/>
                </a:solidFill>
              </a:rPr>
              <a:t>« SI »</a:t>
            </a:r>
            <a:endParaRPr lang="fr-CA" sz="2400" b="1" dirty="0">
              <a:solidFill>
                <a:srgbClr val="7030A0"/>
              </a:solidFill>
            </a:endParaRPr>
          </a:p>
        </p:txBody>
      </p:sp>
      <p:pic>
        <p:nvPicPr>
          <p:cNvPr id="11269" name="Picture 5"/>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1276709" y="4293096"/>
            <a:ext cx="7634270" cy="224978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re 1"/>
          <p:cNvSpPr>
            <a:spLocks noGrp="1"/>
          </p:cNvSpPr>
          <p:nvPr>
            <p:ph type="title"/>
            <p:custDataLst>
              <p:tags r:id="rId6"/>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8" name="ZoneTexte 7"/>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225148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custDataLst>
              <p:tags r:id="rId1"/>
            </p:custDataLst>
          </p:nvPr>
        </p:nvSpPr>
        <p:spPr>
          <a:xfrm>
            <a:off x="1867839" y="2273612"/>
            <a:ext cx="5112829" cy="4138339"/>
          </a:xfrm>
        </p:spPr>
        <p:txBody>
          <a:bodyPr>
            <a:noAutofit/>
          </a:bodyPr>
          <a:lstStyle/>
          <a:p>
            <a:pPr>
              <a:spcBef>
                <a:spcPts val="200"/>
              </a:spcBef>
              <a:spcAft>
                <a:spcPts val="200"/>
              </a:spcAft>
              <a:buNone/>
            </a:pPr>
            <a:r>
              <a:rPr lang="fr-CA" sz="2000" dirty="0" smtClean="0"/>
              <a:t>Activité m</a:t>
            </a:r>
          </a:p>
          <a:p>
            <a:pPr>
              <a:spcBef>
                <a:spcPts val="200"/>
              </a:spcBef>
              <a:spcAft>
                <a:spcPts val="200"/>
              </a:spcAft>
              <a:buNone/>
            </a:pPr>
            <a:r>
              <a:rPr lang="fr-CA" sz="2000" dirty="0" smtClean="0"/>
              <a:t>a. SI </a:t>
            </a:r>
            <a:r>
              <a:rPr lang="fr-CA" sz="2000" i="1" dirty="0" smtClean="0">
                <a:solidFill>
                  <a:schemeClr val="bg1">
                    <a:lumMod val="65000"/>
                  </a:schemeClr>
                </a:solidFill>
              </a:rPr>
              <a:t>condition a. respectée</a:t>
            </a:r>
          </a:p>
          <a:p>
            <a:pPr>
              <a:spcBef>
                <a:spcPts val="200"/>
              </a:spcBef>
              <a:spcAft>
                <a:spcPts val="200"/>
              </a:spcAft>
              <a:buNone/>
            </a:pPr>
            <a:r>
              <a:rPr lang="fr-CA" sz="2000" dirty="0" smtClean="0"/>
              <a:t>      activité n</a:t>
            </a:r>
          </a:p>
          <a:p>
            <a:pPr>
              <a:spcBef>
                <a:spcPts val="200"/>
              </a:spcBef>
              <a:spcAft>
                <a:spcPts val="200"/>
              </a:spcAft>
              <a:buNone/>
            </a:pPr>
            <a:r>
              <a:rPr lang="fr-CA" sz="2000" dirty="0"/>
              <a:t> </a:t>
            </a:r>
            <a:r>
              <a:rPr lang="fr-CA" sz="2000" dirty="0" smtClean="0"/>
              <a:t>     b. SI </a:t>
            </a:r>
            <a:r>
              <a:rPr lang="fr-CA" sz="2000" i="1" dirty="0" smtClean="0">
                <a:solidFill>
                  <a:schemeClr val="bg1">
                    <a:lumMod val="65000"/>
                  </a:schemeClr>
                </a:solidFill>
              </a:rPr>
              <a:t>condition b. respectée</a:t>
            </a:r>
          </a:p>
          <a:p>
            <a:pPr>
              <a:spcBef>
                <a:spcPts val="200"/>
              </a:spcBef>
              <a:spcAft>
                <a:spcPts val="200"/>
              </a:spcAft>
              <a:buNone/>
            </a:pPr>
            <a:r>
              <a:rPr lang="fr-CA" sz="2000" dirty="0" smtClean="0"/>
              <a:t>           activité o</a:t>
            </a:r>
          </a:p>
          <a:p>
            <a:pPr>
              <a:spcBef>
                <a:spcPts val="200"/>
              </a:spcBef>
              <a:spcAft>
                <a:spcPts val="200"/>
              </a:spcAft>
              <a:buNone/>
            </a:pPr>
            <a:r>
              <a:rPr lang="fr-CA" sz="2000" dirty="0" smtClean="0"/>
              <a:t>	 b. FIN </a:t>
            </a:r>
            <a:endParaRPr lang="fr-CA" sz="2000" i="1" dirty="0" smtClean="0">
              <a:solidFill>
                <a:schemeClr val="bg1">
                  <a:lumMod val="65000"/>
                </a:schemeClr>
              </a:solidFill>
            </a:endParaRPr>
          </a:p>
          <a:p>
            <a:pPr>
              <a:spcBef>
                <a:spcPts val="600"/>
              </a:spcBef>
              <a:spcAft>
                <a:spcPts val="200"/>
              </a:spcAft>
              <a:buNone/>
            </a:pPr>
            <a:r>
              <a:rPr lang="fr-CA" sz="2000" dirty="0" smtClean="0"/>
              <a:t>a. SINON </a:t>
            </a:r>
            <a:r>
              <a:rPr lang="fr-CA" sz="2000" i="1" dirty="0" smtClean="0">
                <a:solidFill>
                  <a:schemeClr val="bg1">
                    <a:lumMod val="65000"/>
                  </a:schemeClr>
                </a:solidFill>
              </a:rPr>
              <a:t>(condition a. non respectée)</a:t>
            </a:r>
          </a:p>
          <a:p>
            <a:pPr>
              <a:spcBef>
                <a:spcPts val="200"/>
              </a:spcBef>
              <a:spcAft>
                <a:spcPts val="200"/>
              </a:spcAft>
              <a:buNone/>
            </a:pPr>
            <a:r>
              <a:rPr lang="fr-CA" sz="2000" dirty="0" smtClean="0"/>
              <a:t>      activité p</a:t>
            </a:r>
          </a:p>
          <a:p>
            <a:pPr>
              <a:spcBef>
                <a:spcPts val="200"/>
              </a:spcBef>
              <a:spcAft>
                <a:spcPts val="200"/>
              </a:spcAft>
              <a:buNone/>
            </a:pPr>
            <a:r>
              <a:rPr lang="fr-CA" sz="2000" dirty="0" smtClean="0"/>
              <a:t>a. FIN</a:t>
            </a:r>
            <a:endParaRPr lang="fr-CA" sz="2000" i="1" dirty="0" smtClean="0">
              <a:solidFill>
                <a:schemeClr val="bg1">
                  <a:lumMod val="65000"/>
                </a:schemeClr>
              </a:solidFill>
            </a:endParaRPr>
          </a:p>
          <a:p>
            <a:pPr>
              <a:spcBef>
                <a:spcPts val="200"/>
              </a:spcBef>
              <a:spcAft>
                <a:spcPts val="200"/>
              </a:spcAft>
              <a:buNone/>
            </a:pPr>
            <a:r>
              <a:rPr lang="fr-CA" sz="2000" dirty="0" smtClean="0"/>
              <a:t>Activité q</a:t>
            </a:r>
          </a:p>
        </p:txBody>
      </p:sp>
      <p:sp>
        <p:nvSpPr>
          <p:cNvPr id="8" name="Rectangle 7"/>
          <p:cNvSpPr/>
          <p:nvPr>
            <p:custDataLst>
              <p:tags r:id="rId2"/>
            </p:custDataLst>
          </p:nvPr>
        </p:nvSpPr>
        <p:spPr>
          <a:xfrm>
            <a:off x="1795352" y="2638122"/>
            <a:ext cx="5308663" cy="326596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ZoneTexte 8"/>
          <p:cNvSpPr txBox="1"/>
          <p:nvPr>
            <p:custDataLst>
              <p:tags r:id="rId3"/>
            </p:custDataLst>
          </p:nvPr>
        </p:nvSpPr>
        <p:spPr>
          <a:xfrm>
            <a:off x="7104016" y="2512980"/>
            <a:ext cx="1939623" cy="769441"/>
          </a:xfrm>
          <a:prstGeom prst="rect">
            <a:avLst/>
          </a:prstGeom>
          <a:noFill/>
        </p:spPr>
        <p:txBody>
          <a:bodyPr wrap="square" rtlCol="0">
            <a:spAutoFit/>
          </a:bodyPr>
          <a:lstStyle/>
          <a:p>
            <a:r>
              <a:rPr lang="fr-CA" sz="2200" dirty="0" smtClean="0">
                <a:solidFill>
                  <a:srgbClr val="C00000"/>
                </a:solidFill>
              </a:rPr>
              <a:t>Bloc SI pour la condition a.</a:t>
            </a:r>
            <a:endParaRPr lang="fr-CA" sz="2200" dirty="0">
              <a:solidFill>
                <a:srgbClr val="C00000"/>
              </a:solidFill>
            </a:endParaRPr>
          </a:p>
        </p:txBody>
      </p:sp>
      <p:sp>
        <p:nvSpPr>
          <p:cNvPr id="10" name="Rectangle 9"/>
          <p:cNvSpPr/>
          <p:nvPr>
            <p:custDataLst>
              <p:tags r:id="rId4"/>
            </p:custDataLst>
          </p:nvPr>
        </p:nvSpPr>
        <p:spPr>
          <a:xfrm>
            <a:off x="2203201" y="3378820"/>
            <a:ext cx="4744009" cy="103513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ZoneTexte 10"/>
          <p:cNvSpPr txBox="1"/>
          <p:nvPr>
            <p:custDataLst>
              <p:tags r:id="rId5"/>
            </p:custDataLst>
          </p:nvPr>
        </p:nvSpPr>
        <p:spPr>
          <a:xfrm>
            <a:off x="7104016" y="3706731"/>
            <a:ext cx="1939623" cy="769441"/>
          </a:xfrm>
          <a:prstGeom prst="rect">
            <a:avLst/>
          </a:prstGeom>
          <a:noFill/>
        </p:spPr>
        <p:txBody>
          <a:bodyPr wrap="square" rtlCol="0">
            <a:spAutoFit/>
          </a:bodyPr>
          <a:lstStyle/>
          <a:p>
            <a:r>
              <a:rPr lang="fr-CA" sz="2200" dirty="0" smtClean="0">
                <a:solidFill>
                  <a:srgbClr val="00B0F0"/>
                </a:solidFill>
              </a:rPr>
              <a:t>Bloc SI pour la condition b.</a:t>
            </a:r>
            <a:endParaRPr lang="fr-CA" sz="2200" dirty="0">
              <a:solidFill>
                <a:srgbClr val="00B0F0"/>
              </a:solidFill>
            </a:endParaRPr>
          </a:p>
        </p:txBody>
      </p:sp>
      <p:sp>
        <p:nvSpPr>
          <p:cNvPr id="14" name="ZoneTexte 13"/>
          <p:cNvSpPr txBox="1"/>
          <p:nvPr>
            <p:custDataLst>
              <p:tags r:id="rId6"/>
            </p:custDataLst>
          </p:nvPr>
        </p:nvSpPr>
        <p:spPr>
          <a:xfrm>
            <a:off x="1233278" y="1504411"/>
            <a:ext cx="7662528" cy="461665"/>
          </a:xfrm>
          <a:prstGeom prst="rect">
            <a:avLst/>
          </a:prstGeom>
          <a:noFill/>
        </p:spPr>
        <p:txBody>
          <a:bodyPr wrap="square" rtlCol="0">
            <a:spAutoFit/>
          </a:bodyPr>
          <a:lstStyle/>
          <a:p>
            <a:r>
              <a:rPr lang="fr-CA" sz="2400" dirty="0">
                <a:solidFill>
                  <a:srgbClr val="006FAA"/>
                </a:solidFill>
              </a:rPr>
              <a:t>Étape </a:t>
            </a:r>
            <a:r>
              <a:rPr lang="fr-CA" sz="2400" dirty="0" smtClean="0">
                <a:solidFill>
                  <a:srgbClr val="006FAA"/>
                </a:solidFill>
              </a:rPr>
              <a:t>5b: </a:t>
            </a:r>
            <a:r>
              <a:rPr lang="fr-CA" sz="2400" dirty="0"/>
              <a:t>Traiter les </a:t>
            </a:r>
            <a:r>
              <a:rPr lang="fr-CA" sz="2400" dirty="0" smtClean="0"/>
              <a:t>conditions </a:t>
            </a:r>
            <a:r>
              <a:rPr lang="fr-CA" sz="2400" b="1" dirty="0" smtClean="0">
                <a:solidFill>
                  <a:srgbClr val="7030A0"/>
                </a:solidFill>
              </a:rPr>
              <a:t>(SI) imbriquées</a:t>
            </a:r>
            <a:endParaRPr lang="fr-CA" sz="2400" b="1" dirty="0">
              <a:solidFill>
                <a:srgbClr val="7030A0"/>
              </a:solidFill>
            </a:endParaRPr>
          </a:p>
        </p:txBody>
      </p:sp>
      <p:sp>
        <p:nvSpPr>
          <p:cNvPr id="2" name="ZoneTexte 1"/>
          <p:cNvSpPr txBox="1"/>
          <p:nvPr/>
        </p:nvSpPr>
        <p:spPr>
          <a:xfrm>
            <a:off x="1235932" y="6011132"/>
            <a:ext cx="7154523" cy="461665"/>
          </a:xfrm>
          <a:prstGeom prst="rect">
            <a:avLst/>
          </a:prstGeom>
          <a:solidFill>
            <a:schemeClr val="bg1"/>
          </a:solidFill>
        </p:spPr>
        <p:txBody>
          <a:bodyPr wrap="none" rtlCol="0">
            <a:spAutoFit/>
          </a:bodyPr>
          <a:lstStyle/>
          <a:p>
            <a:r>
              <a:rPr lang="fr-CA" sz="2400" b="1" dirty="0">
                <a:solidFill>
                  <a:srgbClr val="7030A0"/>
                </a:solidFill>
              </a:rPr>
              <a:t>FIN est obligatoire, mais SINON est </a:t>
            </a:r>
            <a:r>
              <a:rPr lang="fr-CA" sz="2400" b="1" dirty="0" smtClean="0">
                <a:solidFill>
                  <a:srgbClr val="7030A0"/>
                </a:solidFill>
              </a:rPr>
              <a:t>optionnelle!</a:t>
            </a:r>
            <a:endParaRPr lang="fr-CA" sz="2400" b="1" dirty="0">
              <a:solidFill>
                <a:srgbClr val="7030A0"/>
              </a:solidFill>
            </a:endParaRPr>
          </a:p>
        </p:txBody>
      </p:sp>
      <p:sp>
        <p:nvSpPr>
          <p:cNvPr id="12" name="Titre 1"/>
          <p:cNvSpPr>
            <a:spLocks noGrp="1"/>
          </p:cNvSpPr>
          <p:nvPr>
            <p:ph type="title"/>
            <p:custDataLst>
              <p:tags r:id="rId7"/>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13" name="ZoneTexte 12"/>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099507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custDataLst>
              <p:tags r:id="rId1"/>
            </p:custDataLst>
          </p:nvPr>
        </p:nvSpPr>
        <p:spPr bwMode="auto">
          <a:xfrm>
            <a:off x="925553" y="3088891"/>
            <a:ext cx="8095789" cy="296752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spcBef>
                <a:spcPts val="300"/>
              </a:spcBef>
              <a:spcAft>
                <a:spcPts val="300"/>
              </a:spcAft>
              <a:buNone/>
            </a:pPr>
            <a:r>
              <a:rPr lang="fr-CA" sz="2000" dirty="0" smtClean="0"/>
              <a:t>a</a:t>
            </a:r>
            <a:r>
              <a:rPr lang="fr-CA" sz="2000" dirty="0"/>
              <a:t>. </a:t>
            </a:r>
            <a:r>
              <a:rPr lang="fr-CA" sz="2000" b="1" dirty="0"/>
              <a:t>FAIRE </a:t>
            </a:r>
            <a:r>
              <a:rPr lang="fr-CA" sz="2000" b="1" dirty="0" smtClean="0"/>
              <a:t>TANT QUE </a:t>
            </a:r>
            <a:r>
              <a:rPr lang="fr-CA" sz="2000" dirty="0" smtClean="0"/>
              <a:t>il y a des retours approuvés</a:t>
            </a:r>
            <a:endParaRPr lang="fr-CA" sz="2000" dirty="0"/>
          </a:p>
          <a:p>
            <a:pPr>
              <a:spcBef>
                <a:spcPts val="300"/>
              </a:spcBef>
              <a:spcAft>
                <a:spcPts val="300"/>
              </a:spcAft>
              <a:buNone/>
            </a:pPr>
            <a:r>
              <a:rPr lang="fr-CA" sz="2000" dirty="0" smtClean="0"/>
              <a:t>    Vérifier état de la marchandise    </a:t>
            </a:r>
          </a:p>
          <a:p>
            <a:pPr>
              <a:spcBef>
                <a:spcPts val="300"/>
              </a:spcBef>
              <a:spcAft>
                <a:spcPts val="300"/>
              </a:spcAft>
              <a:buNone/>
            </a:pPr>
            <a:r>
              <a:rPr lang="fr-CA" sz="2000" dirty="0" smtClean="0"/>
              <a:t>    Encercler item sur la facture</a:t>
            </a:r>
          </a:p>
          <a:p>
            <a:pPr>
              <a:spcBef>
                <a:spcPts val="300"/>
              </a:spcBef>
              <a:spcAft>
                <a:spcPts val="300"/>
              </a:spcAft>
              <a:buNone/>
            </a:pPr>
            <a:r>
              <a:rPr lang="fr-CA" sz="2000" dirty="0"/>
              <a:t> </a:t>
            </a:r>
            <a:r>
              <a:rPr lang="fr-CA" sz="2000" dirty="0" smtClean="0"/>
              <a:t>   Saisir code RT auprès de l’item à l’écran</a:t>
            </a:r>
          </a:p>
          <a:p>
            <a:pPr>
              <a:spcBef>
                <a:spcPts val="300"/>
              </a:spcBef>
              <a:spcAft>
                <a:spcPts val="300"/>
              </a:spcAft>
              <a:buNone/>
            </a:pPr>
            <a:r>
              <a:rPr lang="fr-CA" sz="2000" dirty="0"/>
              <a:t> </a:t>
            </a:r>
            <a:r>
              <a:rPr lang="fr-CA" sz="2000" dirty="0" smtClean="0"/>
              <a:t>   Déposer item sur la pile des items retournés</a:t>
            </a:r>
          </a:p>
          <a:p>
            <a:pPr>
              <a:spcBef>
                <a:spcPts val="300"/>
              </a:spcBef>
              <a:spcAft>
                <a:spcPts val="300"/>
              </a:spcAft>
              <a:buNone/>
            </a:pPr>
            <a:r>
              <a:rPr lang="fr-CA" sz="2000" dirty="0" smtClean="0"/>
              <a:t>a</a:t>
            </a:r>
            <a:r>
              <a:rPr lang="fr-CA" sz="2000" dirty="0"/>
              <a:t>. </a:t>
            </a:r>
            <a:r>
              <a:rPr lang="fr-CA" sz="2000" b="1" dirty="0" smtClean="0"/>
              <a:t>FIN BOUCLE </a:t>
            </a:r>
            <a:endParaRPr lang="fr-CA" sz="2000" b="1" dirty="0"/>
          </a:p>
          <a:p>
            <a:pPr>
              <a:spcBef>
                <a:spcPts val="300"/>
              </a:spcBef>
              <a:spcAft>
                <a:spcPts val="300"/>
              </a:spcAft>
              <a:buNone/>
            </a:pPr>
            <a:r>
              <a:rPr lang="fr-CA" sz="2000" dirty="0" smtClean="0"/>
              <a:t>Appeler un préposé pour chercher la pile des items retournés</a:t>
            </a:r>
            <a:endParaRPr lang="fr-CA" sz="2000" dirty="0"/>
          </a:p>
        </p:txBody>
      </p:sp>
      <p:sp>
        <p:nvSpPr>
          <p:cNvPr id="7" name="Espace réservé du contenu 6"/>
          <p:cNvSpPr>
            <a:spLocks noGrp="1"/>
          </p:cNvSpPr>
          <p:nvPr>
            <p:ph idx="1"/>
            <p:custDataLst>
              <p:tags r:id="rId2"/>
            </p:custDataLst>
          </p:nvPr>
        </p:nvSpPr>
        <p:spPr>
          <a:xfrm>
            <a:off x="1287988" y="2207942"/>
            <a:ext cx="7499174" cy="505761"/>
          </a:xfrm>
        </p:spPr>
        <p:txBody>
          <a:bodyPr>
            <a:noAutofit/>
          </a:bodyPr>
          <a:lstStyle/>
          <a:p>
            <a:pPr>
              <a:spcBef>
                <a:spcPts val="300"/>
              </a:spcBef>
              <a:buNone/>
            </a:pPr>
            <a:r>
              <a:rPr lang="fr-CA" sz="2000" b="1" u="sng" dirty="0" smtClean="0"/>
              <a:t>Exemple</a:t>
            </a:r>
            <a:r>
              <a:rPr lang="fr-CA" sz="2000" dirty="0" smtClean="0"/>
              <a:t>: Traitement des retours de marchandises</a:t>
            </a:r>
          </a:p>
          <a:p>
            <a:pPr>
              <a:spcBef>
                <a:spcPts val="300"/>
              </a:spcBef>
              <a:buNone/>
            </a:pPr>
            <a:endParaRPr lang="fr-CA" sz="2000" dirty="0" smtClean="0"/>
          </a:p>
          <a:p>
            <a:pPr>
              <a:spcBef>
                <a:spcPts val="300"/>
              </a:spcBef>
              <a:buNone/>
            </a:pPr>
            <a:endParaRPr lang="fr-CA" sz="1600" dirty="0"/>
          </a:p>
        </p:txBody>
      </p:sp>
      <p:sp>
        <p:nvSpPr>
          <p:cNvPr id="14" name="ZoneTexte 13"/>
          <p:cNvSpPr txBox="1"/>
          <p:nvPr>
            <p:custDataLst>
              <p:tags r:id="rId3"/>
            </p:custDataLst>
          </p:nvPr>
        </p:nvSpPr>
        <p:spPr>
          <a:xfrm>
            <a:off x="1287988" y="1380133"/>
            <a:ext cx="7910722" cy="738664"/>
          </a:xfrm>
          <a:prstGeom prst="rect">
            <a:avLst/>
          </a:prstGeom>
          <a:noFill/>
        </p:spPr>
        <p:txBody>
          <a:bodyPr wrap="square" rtlCol="0">
            <a:spAutoFit/>
          </a:bodyPr>
          <a:lstStyle/>
          <a:p>
            <a:r>
              <a:rPr lang="fr-CA" sz="2200" dirty="0">
                <a:solidFill>
                  <a:srgbClr val="006FAA"/>
                </a:solidFill>
              </a:rPr>
              <a:t>Étape </a:t>
            </a:r>
            <a:r>
              <a:rPr lang="fr-CA" sz="2200" dirty="0" smtClean="0">
                <a:solidFill>
                  <a:srgbClr val="006FAA"/>
                </a:solidFill>
              </a:rPr>
              <a:t>5c: </a:t>
            </a:r>
            <a:r>
              <a:rPr lang="fr-CA" sz="2200" dirty="0"/>
              <a:t>Traiter </a:t>
            </a:r>
            <a:r>
              <a:rPr lang="fr-CA" sz="2200" dirty="0" smtClean="0"/>
              <a:t>une boucle  </a:t>
            </a:r>
          </a:p>
          <a:p>
            <a:r>
              <a:rPr lang="fr-CA" sz="2000" b="1" dirty="0" smtClean="0">
                <a:solidFill>
                  <a:srgbClr val="7030A0"/>
                </a:solidFill>
              </a:rPr>
              <a:t>FAIRE TANT </a:t>
            </a:r>
            <a:r>
              <a:rPr lang="fr-CA" sz="2000" b="1" dirty="0">
                <a:solidFill>
                  <a:srgbClr val="7030A0"/>
                </a:solidFill>
              </a:rPr>
              <a:t>QUE </a:t>
            </a:r>
            <a:r>
              <a:rPr lang="fr-CA" sz="2000" b="1" dirty="0" smtClean="0">
                <a:solidFill>
                  <a:srgbClr val="7030A0"/>
                </a:solidFill>
              </a:rPr>
              <a:t>(</a:t>
            </a:r>
            <a:r>
              <a:rPr lang="fr-CA" sz="2000" b="1" u="sng" dirty="0" smtClean="0">
                <a:solidFill>
                  <a:srgbClr val="00B050"/>
                </a:solidFill>
              </a:rPr>
              <a:t>vérification </a:t>
            </a:r>
            <a:r>
              <a:rPr lang="fr-CA" sz="2000" b="1" u="sng" dirty="0">
                <a:solidFill>
                  <a:srgbClr val="00B050"/>
                </a:solidFill>
              </a:rPr>
              <a:t>de la </a:t>
            </a:r>
            <a:r>
              <a:rPr lang="fr-CA" sz="2000" b="1" u="sng" dirty="0" smtClean="0">
                <a:solidFill>
                  <a:srgbClr val="00B050"/>
                </a:solidFill>
              </a:rPr>
              <a:t>condition</a:t>
            </a:r>
            <a:r>
              <a:rPr lang="fr-CA" sz="2000" b="1" dirty="0" smtClean="0">
                <a:solidFill>
                  <a:srgbClr val="7030A0"/>
                </a:solidFill>
              </a:rPr>
              <a:t>)</a:t>
            </a:r>
            <a:endParaRPr lang="fr-CA" sz="2000" b="1" dirty="0">
              <a:solidFill>
                <a:srgbClr val="7030A0"/>
              </a:solidFill>
            </a:endParaRPr>
          </a:p>
        </p:txBody>
      </p:sp>
      <p:sp>
        <p:nvSpPr>
          <p:cNvPr id="10" name="ZoneTexte 9"/>
          <p:cNvSpPr txBox="1"/>
          <p:nvPr>
            <p:custDataLst>
              <p:tags r:id="rId4"/>
            </p:custDataLst>
          </p:nvPr>
        </p:nvSpPr>
        <p:spPr>
          <a:xfrm>
            <a:off x="6976012" y="3933613"/>
            <a:ext cx="2297152" cy="1077218"/>
          </a:xfrm>
          <a:prstGeom prst="rect">
            <a:avLst/>
          </a:prstGeom>
          <a:noFill/>
        </p:spPr>
        <p:txBody>
          <a:bodyPr wrap="square" rtlCol="0">
            <a:spAutoFit/>
          </a:bodyPr>
          <a:lstStyle/>
          <a:p>
            <a:r>
              <a:rPr lang="fr-CA" sz="1600" dirty="0" smtClean="0">
                <a:solidFill>
                  <a:schemeClr val="bg1">
                    <a:lumMod val="50000"/>
                  </a:schemeClr>
                </a:solidFill>
              </a:rPr>
              <a:t>Vérification de la condition à respecter</a:t>
            </a:r>
          </a:p>
          <a:p>
            <a:r>
              <a:rPr lang="fr-CA" sz="1600" dirty="0" smtClean="0">
                <a:solidFill>
                  <a:schemeClr val="bg1">
                    <a:lumMod val="50000"/>
                  </a:schemeClr>
                </a:solidFill>
              </a:rPr>
              <a:t>pour </a:t>
            </a:r>
            <a:r>
              <a:rPr lang="fr-CA" sz="1600" b="1" dirty="0" smtClean="0">
                <a:solidFill>
                  <a:srgbClr val="FF0000"/>
                </a:solidFill>
              </a:rPr>
              <a:t>entrer</a:t>
            </a:r>
            <a:r>
              <a:rPr lang="fr-CA" sz="1600" dirty="0" smtClean="0">
                <a:solidFill>
                  <a:srgbClr val="FF0000"/>
                </a:solidFill>
              </a:rPr>
              <a:t> </a:t>
            </a:r>
            <a:r>
              <a:rPr lang="fr-CA" sz="1600" dirty="0" smtClean="0">
                <a:solidFill>
                  <a:schemeClr val="bg1">
                    <a:lumMod val="50000"/>
                  </a:schemeClr>
                </a:solidFill>
              </a:rPr>
              <a:t>dans la boucle</a:t>
            </a:r>
            <a:endParaRPr lang="fr-CA" sz="1600" dirty="0">
              <a:solidFill>
                <a:schemeClr val="bg1">
                  <a:lumMod val="50000"/>
                </a:schemeClr>
              </a:solidFill>
            </a:endParaRPr>
          </a:p>
        </p:txBody>
      </p:sp>
      <p:cxnSp>
        <p:nvCxnSpPr>
          <p:cNvPr id="13" name="Connecteur droit avec flèche 12"/>
          <p:cNvCxnSpPr/>
          <p:nvPr>
            <p:custDataLst>
              <p:tags r:id="rId5"/>
            </p:custDataLst>
          </p:nvPr>
        </p:nvCxnSpPr>
        <p:spPr bwMode="auto">
          <a:xfrm flipH="1" flipV="1">
            <a:off x="6504040" y="3657599"/>
            <a:ext cx="486695" cy="412956"/>
          </a:xfrm>
          <a:prstGeom prst="straightConnector1">
            <a:avLst/>
          </a:prstGeom>
          <a:ln>
            <a:solidFill>
              <a:schemeClr val="bg1">
                <a:lumMod val="50000"/>
              </a:schemeClr>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9" name="Titre 1"/>
          <p:cNvSpPr>
            <a:spLocks noGrp="1"/>
          </p:cNvSpPr>
          <p:nvPr>
            <p:ph type="title"/>
            <p:custDataLst>
              <p:tags r:id="rId6"/>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8" name="ZoneTexte 7"/>
          <p:cNvSpPr txBox="1"/>
          <p:nvPr/>
        </p:nvSpPr>
        <p:spPr>
          <a:xfrm>
            <a:off x="107504" y="6597352"/>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305685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custDataLst>
              <p:tags r:id="rId1"/>
            </p:custDataLst>
          </p:nvPr>
        </p:nvSpPr>
        <p:spPr bwMode="auto">
          <a:xfrm>
            <a:off x="925553" y="3088891"/>
            <a:ext cx="8095789" cy="330076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spcBef>
                <a:spcPts val="300"/>
              </a:spcBef>
              <a:spcAft>
                <a:spcPts val="300"/>
              </a:spcAft>
              <a:buNone/>
            </a:pPr>
            <a:r>
              <a:rPr lang="fr-CA" sz="2000" dirty="0" smtClean="0"/>
              <a:t>a</a:t>
            </a:r>
            <a:r>
              <a:rPr lang="fr-CA" sz="2000" dirty="0"/>
              <a:t>. </a:t>
            </a:r>
            <a:r>
              <a:rPr lang="fr-CA" sz="2000" b="1" dirty="0"/>
              <a:t>FAIRE TANT QUE </a:t>
            </a:r>
            <a:r>
              <a:rPr lang="fr-CA" sz="2000" dirty="0"/>
              <a:t>le client X a des factures</a:t>
            </a:r>
            <a:endParaRPr lang="fr-CA" sz="2000" b="1" dirty="0"/>
          </a:p>
          <a:p>
            <a:pPr>
              <a:spcBef>
                <a:spcPts val="300"/>
              </a:spcBef>
              <a:spcAft>
                <a:spcPts val="300"/>
              </a:spcAft>
              <a:buNone/>
            </a:pPr>
            <a:r>
              <a:rPr lang="fr-CA" sz="2000" dirty="0" smtClean="0"/>
              <a:t>    Lire la facture du client X</a:t>
            </a:r>
          </a:p>
          <a:p>
            <a:pPr>
              <a:spcBef>
                <a:spcPts val="300"/>
              </a:spcBef>
              <a:spcAft>
                <a:spcPts val="300"/>
              </a:spcAft>
              <a:buNone/>
            </a:pPr>
            <a:r>
              <a:rPr lang="fr-CA" sz="2000" dirty="0" smtClean="0"/>
              <a:t>    b</a:t>
            </a:r>
            <a:r>
              <a:rPr lang="fr-CA" sz="2000" dirty="0"/>
              <a:t>. </a:t>
            </a:r>
            <a:r>
              <a:rPr lang="fr-CA" sz="2000" b="1" dirty="0"/>
              <a:t>SI</a:t>
            </a:r>
            <a:r>
              <a:rPr lang="fr-CA" sz="2000" dirty="0"/>
              <a:t> la facture n’a pas de date de paiement </a:t>
            </a:r>
            <a:endParaRPr lang="fr-CA" sz="2000" dirty="0" smtClean="0"/>
          </a:p>
          <a:p>
            <a:pPr>
              <a:spcBef>
                <a:spcPts val="300"/>
              </a:spcBef>
              <a:spcAft>
                <a:spcPts val="300"/>
              </a:spcAft>
              <a:buNone/>
            </a:pPr>
            <a:r>
              <a:rPr lang="fr-CA" sz="2000" dirty="0"/>
              <a:t> </a:t>
            </a:r>
            <a:r>
              <a:rPr lang="fr-CA" sz="2000" dirty="0" smtClean="0"/>
              <a:t>       Identifier </a:t>
            </a:r>
            <a:r>
              <a:rPr lang="fr-CA" sz="2000" dirty="0"/>
              <a:t>le </a:t>
            </a:r>
            <a:r>
              <a:rPr lang="fr-CA" sz="2000" dirty="0" smtClean="0"/>
              <a:t>total de la facture</a:t>
            </a:r>
            <a:endParaRPr lang="fr-CA" sz="2000" dirty="0"/>
          </a:p>
          <a:p>
            <a:pPr>
              <a:spcBef>
                <a:spcPts val="300"/>
              </a:spcBef>
              <a:spcAft>
                <a:spcPts val="300"/>
              </a:spcAft>
              <a:buNone/>
            </a:pPr>
            <a:r>
              <a:rPr lang="fr-CA" sz="2000" dirty="0"/>
              <a:t>    </a:t>
            </a:r>
            <a:r>
              <a:rPr lang="fr-CA" sz="2000" dirty="0" smtClean="0"/>
              <a:t>    Additionner </a:t>
            </a:r>
            <a:r>
              <a:rPr lang="fr-CA" sz="2000" dirty="0"/>
              <a:t>ce montant au </a:t>
            </a:r>
            <a:r>
              <a:rPr lang="fr-CA" sz="2000" dirty="0" smtClean="0"/>
              <a:t>total </a:t>
            </a:r>
            <a:r>
              <a:rPr lang="fr-CA" sz="2000" dirty="0"/>
              <a:t>dû</a:t>
            </a:r>
          </a:p>
          <a:p>
            <a:pPr>
              <a:spcBef>
                <a:spcPts val="300"/>
              </a:spcBef>
              <a:spcAft>
                <a:spcPts val="300"/>
              </a:spcAft>
              <a:buNone/>
            </a:pPr>
            <a:r>
              <a:rPr lang="fr-CA" sz="2000" dirty="0" smtClean="0"/>
              <a:t>    b</a:t>
            </a:r>
            <a:r>
              <a:rPr lang="fr-CA" sz="2000" dirty="0"/>
              <a:t>. </a:t>
            </a:r>
            <a:r>
              <a:rPr lang="fr-CA" sz="2000" b="1" dirty="0" smtClean="0"/>
              <a:t>FIN</a:t>
            </a:r>
            <a:endParaRPr lang="fr-CA" sz="2000" b="1" dirty="0"/>
          </a:p>
          <a:p>
            <a:pPr>
              <a:spcBef>
                <a:spcPts val="300"/>
              </a:spcBef>
              <a:spcAft>
                <a:spcPts val="300"/>
              </a:spcAft>
              <a:buNone/>
            </a:pPr>
            <a:r>
              <a:rPr lang="fr-CA" sz="2000" dirty="0"/>
              <a:t>a. </a:t>
            </a:r>
            <a:r>
              <a:rPr lang="fr-CA" sz="2000" b="1" dirty="0" smtClean="0"/>
              <a:t>FIN BOUCLE</a:t>
            </a:r>
            <a:endParaRPr lang="fr-CA" sz="2000" dirty="0"/>
          </a:p>
          <a:p>
            <a:pPr>
              <a:spcBef>
                <a:spcPts val="300"/>
              </a:spcBef>
              <a:spcAft>
                <a:spcPts val="300"/>
              </a:spcAft>
              <a:buNone/>
            </a:pPr>
            <a:r>
              <a:rPr lang="fr-CA" sz="2000" dirty="0"/>
              <a:t>Afficher le </a:t>
            </a:r>
            <a:r>
              <a:rPr lang="fr-CA" sz="2000" dirty="0" smtClean="0"/>
              <a:t>total </a:t>
            </a:r>
            <a:r>
              <a:rPr lang="fr-CA" sz="2000" dirty="0"/>
              <a:t>dû</a:t>
            </a:r>
          </a:p>
        </p:txBody>
      </p:sp>
      <p:sp>
        <p:nvSpPr>
          <p:cNvPr id="7" name="Espace réservé du contenu 6"/>
          <p:cNvSpPr>
            <a:spLocks noGrp="1"/>
          </p:cNvSpPr>
          <p:nvPr>
            <p:ph idx="1"/>
            <p:custDataLst>
              <p:tags r:id="rId2"/>
            </p:custDataLst>
          </p:nvPr>
        </p:nvSpPr>
        <p:spPr>
          <a:xfrm>
            <a:off x="1287988" y="2207941"/>
            <a:ext cx="7499174" cy="659423"/>
          </a:xfrm>
        </p:spPr>
        <p:txBody>
          <a:bodyPr>
            <a:noAutofit/>
          </a:bodyPr>
          <a:lstStyle/>
          <a:p>
            <a:pPr>
              <a:spcBef>
                <a:spcPts val="300"/>
              </a:spcBef>
              <a:buNone/>
            </a:pPr>
            <a:r>
              <a:rPr lang="fr-CA" sz="2000" b="1" u="sng" dirty="0" smtClean="0"/>
              <a:t>Exemple</a:t>
            </a:r>
            <a:r>
              <a:rPr lang="fr-CA" sz="2000" dirty="0" smtClean="0"/>
              <a:t>: Calculer le total que le client nous doit (= la somme de ses factures non payées)</a:t>
            </a:r>
          </a:p>
          <a:p>
            <a:pPr>
              <a:spcBef>
                <a:spcPts val="300"/>
              </a:spcBef>
              <a:buNone/>
            </a:pPr>
            <a:endParaRPr lang="fr-CA" sz="2000" dirty="0" smtClean="0"/>
          </a:p>
          <a:p>
            <a:pPr>
              <a:spcBef>
                <a:spcPts val="300"/>
              </a:spcBef>
              <a:buNone/>
            </a:pPr>
            <a:endParaRPr lang="fr-CA" sz="1600" dirty="0"/>
          </a:p>
        </p:txBody>
      </p:sp>
      <p:sp>
        <p:nvSpPr>
          <p:cNvPr id="8" name="Rectangle 7"/>
          <p:cNvSpPr/>
          <p:nvPr>
            <p:custDataLst>
              <p:tags r:id="rId3"/>
            </p:custDataLst>
          </p:nvPr>
        </p:nvSpPr>
        <p:spPr>
          <a:xfrm>
            <a:off x="1137427" y="3646447"/>
            <a:ext cx="5356840" cy="228600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ZoneTexte 8"/>
          <p:cNvSpPr txBox="1"/>
          <p:nvPr>
            <p:custDataLst>
              <p:tags r:id="rId4"/>
            </p:custDataLst>
          </p:nvPr>
        </p:nvSpPr>
        <p:spPr>
          <a:xfrm>
            <a:off x="6490011" y="3528900"/>
            <a:ext cx="2642842" cy="1015663"/>
          </a:xfrm>
          <a:prstGeom prst="rect">
            <a:avLst/>
          </a:prstGeom>
          <a:noFill/>
        </p:spPr>
        <p:txBody>
          <a:bodyPr wrap="square" rtlCol="0">
            <a:spAutoFit/>
          </a:bodyPr>
          <a:lstStyle/>
          <a:p>
            <a:r>
              <a:rPr lang="fr-CA" sz="2000" dirty="0" smtClean="0">
                <a:solidFill>
                  <a:srgbClr val="C00000"/>
                </a:solidFill>
              </a:rPr>
              <a:t>Bloc </a:t>
            </a:r>
          </a:p>
          <a:p>
            <a:r>
              <a:rPr lang="fr-CA" sz="2000" dirty="0" smtClean="0">
                <a:solidFill>
                  <a:srgbClr val="C00000"/>
                </a:solidFill>
              </a:rPr>
              <a:t>FAIRE TANT QUE …</a:t>
            </a:r>
          </a:p>
          <a:p>
            <a:r>
              <a:rPr lang="fr-CA" sz="2000" dirty="0">
                <a:solidFill>
                  <a:srgbClr val="C00000"/>
                </a:solidFill>
              </a:rPr>
              <a:t>p</a:t>
            </a:r>
            <a:r>
              <a:rPr lang="fr-CA" sz="2000" dirty="0" smtClean="0">
                <a:solidFill>
                  <a:srgbClr val="C00000"/>
                </a:solidFill>
              </a:rPr>
              <a:t>our la condition a.</a:t>
            </a:r>
            <a:endParaRPr lang="fr-CA" sz="2000" dirty="0">
              <a:solidFill>
                <a:srgbClr val="C00000"/>
              </a:solidFill>
            </a:endParaRPr>
          </a:p>
        </p:txBody>
      </p:sp>
      <p:sp>
        <p:nvSpPr>
          <p:cNvPr id="14" name="ZoneTexte 13"/>
          <p:cNvSpPr txBox="1"/>
          <p:nvPr>
            <p:custDataLst>
              <p:tags r:id="rId5"/>
            </p:custDataLst>
          </p:nvPr>
        </p:nvSpPr>
        <p:spPr>
          <a:xfrm>
            <a:off x="1287988" y="1380133"/>
            <a:ext cx="7910722" cy="738664"/>
          </a:xfrm>
          <a:prstGeom prst="rect">
            <a:avLst/>
          </a:prstGeom>
          <a:noFill/>
        </p:spPr>
        <p:txBody>
          <a:bodyPr wrap="square" rtlCol="0">
            <a:spAutoFit/>
          </a:bodyPr>
          <a:lstStyle/>
          <a:p>
            <a:r>
              <a:rPr lang="fr-CA" sz="2200" dirty="0">
                <a:solidFill>
                  <a:srgbClr val="006FAA"/>
                </a:solidFill>
              </a:rPr>
              <a:t>Étape </a:t>
            </a:r>
            <a:r>
              <a:rPr lang="fr-CA" sz="2200" dirty="0" smtClean="0">
                <a:solidFill>
                  <a:srgbClr val="006FAA"/>
                </a:solidFill>
              </a:rPr>
              <a:t>5d: </a:t>
            </a:r>
            <a:r>
              <a:rPr lang="fr-CA" sz="2200" dirty="0"/>
              <a:t>Traiter les </a:t>
            </a:r>
            <a:r>
              <a:rPr lang="fr-CA" sz="2200" dirty="0" smtClean="0"/>
              <a:t>conditions imbriquées </a:t>
            </a:r>
          </a:p>
          <a:p>
            <a:r>
              <a:rPr lang="fr-CA" sz="2000" b="1" dirty="0" smtClean="0">
                <a:solidFill>
                  <a:srgbClr val="7030A0"/>
                </a:solidFill>
              </a:rPr>
              <a:t>FAIRE TANT QUE  et  SI</a:t>
            </a:r>
            <a:endParaRPr lang="fr-CA" sz="2000" b="1" dirty="0">
              <a:solidFill>
                <a:srgbClr val="7030A0"/>
              </a:solidFill>
            </a:endParaRPr>
          </a:p>
        </p:txBody>
      </p:sp>
      <p:sp>
        <p:nvSpPr>
          <p:cNvPr id="11" name="Rectangle 10"/>
          <p:cNvSpPr/>
          <p:nvPr>
            <p:custDataLst>
              <p:tags r:id="rId6"/>
            </p:custDataLst>
          </p:nvPr>
        </p:nvSpPr>
        <p:spPr>
          <a:xfrm>
            <a:off x="1411461" y="3967725"/>
            <a:ext cx="4968000" cy="1506251"/>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ZoneTexte 11"/>
          <p:cNvSpPr txBox="1"/>
          <p:nvPr>
            <p:custDataLst>
              <p:tags r:id="rId7"/>
            </p:custDataLst>
          </p:nvPr>
        </p:nvSpPr>
        <p:spPr>
          <a:xfrm>
            <a:off x="6494267" y="4766090"/>
            <a:ext cx="1835696" cy="707886"/>
          </a:xfrm>
          <a:prstGeom prst="rect">
            <a:avLst/>
          </a:prstGeom>
          <a:noFill/>
        </p:spPr>
        <p:txBody>
          <a:bodyPr wrap="square" rtlCol="0">
            <a:spAutoFit/>
          </a:bodyPr>
          <a:lstStyle/>
          <a:p>
            <a:r>
              <a:rPr lang="fr-CA" sz="2000" dirty="0" smtClean="0">
                <a:solidFill>
                  <a:srgbClr val="00B0F0"/>
                </a:solidFill>
              </a:rPr>
              <a:t>Bloc SI pour la condition b.</a:t>
            </a:r>
            <a:endParaRPr lang="fr-CA" sz="2000" dirty="0">
              <a:solidFill>
                <a:srgbClr val="00B0F0"/>
              </a:solidFill>
            </a:endParaRPr>
          </a:p>
        </p:txBody>
      </p:sp>
      <p:sp>
        <p:nvSpPr>
          <p:cNvPr id="13" name="Titre 1"/>
          <p:cNvSpPr>
            <a:spLocks noGrp="1"/>
          </p:cNvSpPr>
          <p:nvPr>
            <p:ph type="title"/>
            <p:custDataLst>
              <p:tags r:id="rId8"/>
            </p:custDataLst>
          </p:nvPr>
        </p:nvSpPr>
        <p:spPr>
          <a:xfrm>
            <a:off x="251520" y="66328"/>
            <a:ext cx="8640960" cy="914400"/>
          </a:xfrm>
        </p:spPr>
        <p:txBody>
          <a:bodyPr>
            <a:normAutofit fontScale="90000"/>
          </a:bodyPr>
          <a:lstStyle/>
          <a:p>
            <a:pPr algn="ctr"/>
            <a:r>
              <a:rPr lang="fr-CA" dirty="0" smtClean="0"/>
              <a:t>LES Étapes D’élaboration </a:t>
            </a:r>
            <a:br>
              <a:rPr lang="fr-CA" dirty="0" smtClean="0"/>
            </a:br>
            <a:r>
              <a:rPr lang="fr-CA" dirty="0" smtClean="0"/>
              <a:t>de la matrice des responsabilités</a:t>
            </a:r>
            <a:endParaRPr lang="fr-CA" dirty="0"/>
          </a:p>
        </p:txBody>
      </p:sp>
      <p:sp>
        <p:nvSpPr>
          <p:cNvPr id="10" name="ZoneTexte 9"/>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40014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3"/>
          <p:cNvSpPr txBox="1">
            <a:spLocks/>
          </p:cNvSpPr>
          <p:nvPr/>
        </p:nvSpPr>
        <p:spPr>
          <a:xfrm>
            <a:off x="559155" y="1258153"/>
            <a:ext cx="8086081" cy="446290"/>
          </a:xfrm>
          <a:prstGeom prst="rect">
            <a:avLst/>
          </a:prstGeom>
        </p:spPr>
        <p:txBody>
          <a:bodyPr vert="horz" lIns="91440" tIns="0" rIns="91440" bIns="0" rtlCol="0" anchor="t" anchorCtr="0">
            <a:no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CA" sz="2800" dirty="0" smtClean="0">
                <a:solidFill>
                  <a:srgbClr val="003C71"/>
                </a:solidFill>
              </a:rPr>
              <a:t>Plan de la séance 3</a:t>
            </a:r>
            <a:endParaRPr lang="fr-CA" sz="2800" dirty="0">
              <a:solidFill>
                <a:srgbClr val="003C71"/>
              </a:solidFill>
            </a:endParaRPr>
          </a:p>
        </p:txBody>
      </p:sp>
      <p:cxnSp>
        <p:nvCxnSpPr>
          <p:cNvPr id="10" name="Connecteur droit 9"/>
          <p:cNvCxnSpPr/>
          <p:nvPr/>
        </p:nvCxnSpPr>
        <p:spPr>
          <a:xfrm flipV="1">
            <a:off x="535405" y="1154594"/>
            <a:ext cx="7527940" cy="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a:off x="535405" y="1154594"/>
            <a:ext cx="0" cy="377108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5" name="ZoneTexte 4"/>
          <p:cNvSpPr txBox="1"/>
          <p:nvPr/>
        </p:nvSpPr>
        <p:spPr>
          <a:xfrm>
            <a:off x="1192377" y="1967788"/>
            <a:ext cx="2633472" cy="2809037"/>
          </a:xfrm>
          <a:prstGeom prst="rect">
            <a:avLst/>
          </a:prstGeom>
        </p:spPr>
        <p:txBody>
          <a:bodyPr vert="horz" wrap="square" lIns="91440" tIns="45720" rIns="91440" bIns="45720" rtlCol="0">
            <a:normAutofit/>
          </a:bodyPr>
          <a:lstStyle/>
          <a:p>
            <a:pPr defTabSz="457200">
              <a:spcBef>
                <a:spcPct val="20000"/>
              </a:spcBef>
              <a:buClr>
                <a:srgbClr val="003C71"/>
              </a:buClr>
              <a:buSzPct val="125000"/>
            </a:pPr>
            <a:endParaRPr lang="fr-CA" sz="2000" dirty="0">
              <a:solidFill>
                <a:srgbClr val="000000"/>
              </a:solidFill>
              <a:latin typeface="Arial"/>
              <a:cs typeface="Times"/>
            </a:endParaRPr>
          </a:p>
        </p:txBody>
      </p:sp>
      <p:sp>
        <p:nvSpPr>
          <p:cNvPr id="7" name="ZoneTexte 6"/>
          <p:cNvSpPr txBox="1"/>
          <p:nvPr/>
        </p:nvSpPr>
        <p:spPr>
          <a:xfrm>
            <a:off x="1360627" y="1821485"/>
            <a:ext cx="4213555" cy="3964838"/>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endParaRPr lang="fr-CA" sz="2000" dirty="0">
              <a:solidFill>
                <a:srgbClr val="000000"/>
              </a:solidFill>
              <a:latin typeface="Arial"/>
              <a:cs typeface="Times"/>
            </a:endParaRPr>
          </a:p>
        </p:txBody>
      </p:sp>
      <p:sp>
        <p:nvSpPr>
          <p:cNvPr id="9" name="ZoneTexte 8"/>
          <p:cNvSpPr txBox="1"/>
          <p:nvPr/>
        </p:nvSpPr>
        <p:spPr>
          <a:xfrm>
            <a:off x="1287474" y="1872691"/>
            <a:ext cx="6307125" cy="3511296"/>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Vidéo – qu’avons-nous appris ?</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Où en sommes-nous?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La modélisation, une forme de documentation du processus d’affaires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Les outils de documentation du processus d’affaires, l’accent est mis sur :</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La matrice des responsabilités</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Le diagramme de processus (ANSI)</a:t>
            </a:r>
            <a:endParaRPr lang="fr-CA" dirty="0" smtClean="0">
              <a:solidFill>
                <a:srgbClr val="000000"/>
              </a:solidFill>
              <a:latin typeface="Arial"/>
              <a:cs typeface="Times"/>
            </a:endParaRPr>
          </a:p>
          <a:p>
            <a:pPr defTabSz="457200">
              <a:lnSpc>
                <a:spcPct val="150000"/>
              </a:lnSpc>
              <a:spcBef>
                <a:spcPct val="20000"/>
              </a:spcBef>
              <a:buClr>
                <a:srgbClr val="003C71"/>
              </a:buClr>
              <a:buSzPct val="125000"/>
            </a:pPr>
            <a:endParaRPr lang="fr-CA" dirty="0" smtClean="0">
              <a:solidFill>
                <a:srgbClr val="000000"/>
              </a:solidFill>
              <a:latin typeface="Arial"/>
              <a:cs typeface="Times"/>
            </a:endParaRPr>
          </a:p>
          <a:p>
            <a:pPr marL="285750" indent="-285750" defTabSz="457200">
              <a:lnSpc>
                <a:spcPct val="150000"/>
              </a:lnSpc>
              <a:spcBef>
                <a:spcPct val="20000"/>
              </a:spcBef>
              <a:buClr>
                <a:srgbClr val="003C71"/>
              </a:buClr>
              <a:buSzPct val="125000"/>
              <a:buFont typeface="Wingdings" panose="05000000000000000000" pitchFamily="2" charset="2"/>
              <a:buChar char="Ø"/>
            </a:pPr>
            <a:endParaRPr lang="fr-CA" dirty="0">
              <a:solidFill>
                <a:srgbClr val="000000"/>
              </a:solidFill>
              <a:latin typeface="Arial"/>
              <a:cs typeface="Times"/>
            </a:endParaRPr>
          </a:p>
        </p:txBody>
      </p:sp>
    </p:spTree>
    <p:extLst>
      <p:ext uri="{BB962C8B-B14F-4D97-AF65-F5344CB8AC3E}">
        <p14:creationId xmlns:p14="http://schemas.microsoft.com/office/powerpoint/2010/main" val="2903385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755576" y="1340768"/>
            <a:ext cx="8001000" cy="4657725"/>
          </a:xfrm>
        </p:spPr>
        <p:txBody>
          <a:bodyPr>
            <a:normAutofit fontScale="92500" lnSpcReduction="20000"/>
          </a:bodyPr>
          <a:lstStyle/>
          <a:p>
            <a:pPr>
              <a:spcBef>
                <a:spcPts val="1200"/>
              </a:spcBef>
            </a:pPr>
            <a:r>
              <a:rPr lang="fr-CA" sz="2400" dirty="0"/>
              <a:t>Objectif:</a:t>
            </a:r>
          </a:p>
          <a:p>
            <a:pPr lvl="1">
              <a:spcBef>
                <a:spcPts val="300"/>
              </a:spcBef>
            </a:pPr>
            <a:r>
              <a:rPr lang="fr-CA" b="1" u="sng" dirty="0" smtClean="0"/>
              <a:t>Lire</a:t>
            </a:r>
            <a:r>
              <a:rPr lang="fr-CA" dirty="0" smtClean="0"/>
              <a:t> une </a:t>
            </a:r>
            <a:r>
              <a:rPr lang="fr-CA" dirty="0"/>
              <a:t>matrice des responsabilités</a:t>
            </a:r>
          </a:p>
          <a:p>
            <a:pPr>
              <a:spcBef>
                <a:spcPts val="1200"/>
              </a:spcBef>
            </a:pPr>
            <a:r>
              <a:rPr lang="fr-CA" sz="2400" dirty="0" smtClean="0"/>
              <a:t>Documents </a:t>
            </a:r>
            <a:r>
              <a:rPr lang="fr-CA" sz="2400" dirty="0"/>
              <a:t>à </a:t>
            </a:r>
            <a:r>
              <a:rPr lang="fr-CA" sz="2400" dirty="0" smtClean="0"/>
              <a:t>utiliser (voir Zone-Cours):</a:t>
            </a:r>
            <a:endParaRPr lang="fr-CA" sz="2400" dirty="0"/>
          </a:p>
          <a:p>
            <a:pPr lvl="1">
              <a:spcBef>
                <a:spcPts val="0"/>
              </a:spcBef>
            </a:pPr>
            <a:r>
              <a:rPr lang="fr-CA" dirty="0"/>
              <a:t>Fichier Excel </a:t>
            </a:r>
            <a:r>
              <a:rPr lang="fr-CA" dirty="0" smtClean="0"/>
              <a:t>– onglet ZONE 1 (lire)</a:t>
            </a:r>
          </a:p>
          <a:p>
            <a:pPr lvl="1">
              <a:spcBef>
                <a:spcPts val="0"/>
              </a:spcBef>
            </a:pPr>
            <a:r>
              <a:rPr lang="fr-CA" dirty="0" smtClean="0"/>
              <a:t>L’énoncé du cas </a:t>
            </a:r>
            <a:r>
              <a:rPr lang="fr-CA" dirty="0" err="1" smtClean="0"/>
              <a:t>Credico</a:t>
            </a:r>
            <a:r>
              <a:rPr lang="fr-CA" dirty="0" smtClean="0"/>
              <a:t> Inc. – première zone grisée</a:t>
            </a:r>
            <a:endParaRPr lang="fr-CA" dirty="0"/>
          </a:p>
          <a:p>
            <a:pPr>
              <a:spcBef>
                <a:spcPts val="1200"/>
              </a:spcBef>
            </a:pPr>
            <a:r>
              <a:rPr lang="fr-CA" sz="2400" dirty="0"/>
              <a:t>P</a:t>
            </a:r>
            <a:r>
              <a:rPr lang="fr-CA" sz="2400" dirty="0" smtClean="0"/>
              <a:t>rocessus </a:t>
            </a:r>
            <a:r>
              <a:rPr lang="fr-CA" sz="2400" dirty="0"/>
              <a:t>visé par l’exercice:</a:t>
            </a:r>
          </a:p>
          <a:p>
            <a:pPr lvl="1">
              <a:spcBef>
                <a:spcPts val="0"/>
              </a:spcBef>
            </a:pPr>
            <a:r>
              <a:rPr lang="fr-CA" dirty="0" smtClean="0">
                <a:solidFill>
                  <a:srgbClr val="FF0066"/>
                </a:solidFill>
              </a:rPr>
              <a:t>Processus de tarification du frais de financement mensuel d’un nouveau prêt.</a:t>
            </a:r>
          </a:p>
          <a:p>
            <a:pPr>
              <a:spcBef>
                <a:spcPts val="1200"/>
              </a:spcBef>
            </a:pPr>
            <a:r>
              <a:rPr lang="fr-CA" sz="2400" dirty="0" smtClean="0"/>
              <a:t>Type </a:t>
            </a:r>
            <a:r>
              <a:rPr lang="fr-CA" sz="2400" dirty="0"/>
              <a:t>d’exercice:</a:t>
            </a:r>
          </a:p>
          <a:p>
            <a:pPr lvl="1">
              <a:spcBef>
                <a:spcPts val="0"/>
              </a:spcBef>
            </a:pPr>
            <a:r>
              <a:rPr lang="fr-CA" dirty="0" smtClean="0"/>
              <a:t>En équipe</a:t>
            </a:r>
            <a:endParaRPr lang="fr-CA" dirty="0"/>
          </a:p>
          <a:p>
            <a:pPr>
              <a:spcBef>
                <a:spcPts val="1200"/>
              </a:spcBef>
            </a:pPr>
            <a:r>
              <a:rPr lang="fr-CA" sz="2400" b="1" dirty="0" smtClean="0"/>
              <a:t>À faire:</a:t>
            </a:r>
          </a:p>
          <a:p>
            <a:pPr lvl="1">
              <a:spcBef>
                <a:spcPts val="0"/>
              </a:spcBef>
            </a:pPr>
            <a:r>
              <a:rPr lang="fr-CA" dirty="0" smtClean="0"/>
              <a:t>Comparer la première zone grisée de l’énoncé du cas </a:t>
            </a:r>
            <a:r>
              <a:rPr lang="fr-CA" dirty="0" err="1" smtClean="0"/>
              <a:t>Crédico</a:t>
            </a:r>
            <a:r>
              <a:rPr lang="fr-CA" dirty="0"/>
              <a:t> </a:t>
            </a:r>
            <a:r>
              <a:rPr lang="fr-CA" dirty="0" smtClean="0"/>
              <a:t>Inc. au contenu de l’onglet ZONE 1 (lire)</a:t>
            </a:r>
          </a:p>
          <a:p>
            <a:pPr lvl="1">
              <a:spcBef>
                <a:spcPts val="0"/>
              </a:spcBef>
            </a:pPr>
            <a:r>
              <a:rPr lang="fr-CA" dirty="0" smtClean="0"/>
              <a:t>Observez les éléments </a:t>
            </a:r>
          </a:p>
          <a:p>
            <a:pPr lvl="1">
              <a:spcBef>
                <a:spcPts val="0"/>
              </a:spcBef>
            </a:pPr>
            <a:r>
              <a:rPr lang="fr-CA" dirty="0" smtClean="0">
                <a:solidFill>
                  <a:srgbClr val="FF0066"/>
                </a:solidFill>
                <a:sym typeface="Wingdings" panose="05000000000000000000" pitchFamily="2" charset="2"/>
              </a:rPr>
              <a:t> No., activités, acteurs, description des activités, I, O, o, X</a:t>
            </a:r>
            <a:endParaRPr lang="fr-CA" dirty="0">
              <a:solidFill>
                <a:srgbClr val="FF0066"/>
              </a:solidFill>
            </a:endParaRPr>
          </a:p>
          <a:p>
            <a:endParaRPr lang="fr-CA" sz="2400" dirty="0"/>
          </a:p>
        </p:txBody>
      </p:sp>
      <p:sp>
        <p:nvSpPr>
          <p:cNvPr id="5" name="Titre 1"/>
          <p:cNvSpPr>
            <a:spLocks noGrp="1"/>
          </p:cNvSpPr>
          <p:nvPr>
            <p:ph type="title"/>
            <p:custDataLst>
              <p:tags r:id="rId2"/>
            </p:custDataLst>
          </p:nvPr>
        </p:nvSpPr>
        <p:spPr>
          <a:xfrm>
            <a:off x="251520" y="66328"/>
            <a:ext cx="8640960" cy="914400"/>
          </a:xfrm>
        </p:spPr>
        <p:txBody>
          <a:bodyPr>
            <a:normAutofit fontScale="90000"/>
          </a:bodyPr>
          <a:lstStyle/>
          <a:p>
            <a:pPr algn="ctr"/>
            <a:r>
              <a:rPr lang="fr-CA" dirty="0" smtClean="0"/>
              <a:t>Exercice 1</a:t>
            </a:r>
            <a:br>
              <a:rPr lang="fr-CA" dirty="0" smtClean="0"/>
            </a:br>
            <a:r>
              <a:rPr lang="fr-CA" dirty="0" smtClean="0"/>
              <a:t>cas :  </a:t>
            </a:r>
            <a:r>
              <a:rPr lang="fr-CA" dirty="0" err="1" smtClean="0"/>
              <a:t>credico</a:t>
            </a:r>
            <a:r>
              <a:rPr lang="fr-CA" dirty="0" smtClean="0"/>
              <a:t> </a:t>
            </a:r>
            <a:r>
              <a:rPr lang="fr-CA" dirty="0" err="1" smtClean="0"/>
              <a:t>inc.</a:t>
            </a:r>
            <a:endParaRPr lang="fr-CA" dirty="0"/>
          </a:p>
        </p:txBody>
      </p:sp>
    </p:spTree>
    <p:extLst>
      <p:ext uri="{BB962C8B-B14F-4D97-AF65-F5344CB8AC3E}">
        <p14:creationId xmlns:p14="http://schemas.microsoft.com/office/powerpoint/2010/main" val="28740705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529421" y="1859900"/>
            <a:ext cx="8085158" cy="4665443"/>
          </a:xfrm>
        </p:spPr>
        <p:txBody>
          <a:bodyPr>
            <a:normAutofit fontScale="77500" lnSpcReduction="20000"/>
          </a:bodyPr>
          <a:lstStyle/>
          <a:p>
            <a:pPr marL="0" indent="0">
              <a:buNone/>
            </a:pPr>
            <a:r>
              <a:rPr lang="fr-CA" sz="2300" b="1" dirty="0" smtClean="0"/>
              <a:t>PAGE 2 du document PDF (première zone grisée)</a:t>
            </a:r>
          </a:p>
          <a:p>
            <a:pPr marL="0" indent="0">
              <a:buNone/>
            </a:pPr>
            <a:endParaRPr lang="fr-CA" dirty="0"/>
          </a:p>
          <a:p>
            <a:r>
              <a:rPr lang="fr-CA" dirty="0" smtClean="0"/>
              <a:t>Le </a:t>
            </a:r>
            <a:r>
              <a:rPr lang="fr-CA" dirty="0"/>
              <a:t>directeur de compte reçoit l’offre de prêt acceptée du client (excluant les termes des frais de financement mensuels). Dès lors, il transmet électroniquement, à l’analyste assigné à ses dossiers, une demande d’analyse de l’historique des prêts consentis au client.</a:t>
            </a:r>
          </a:p>
          <a:p>
            <a:pPr marL="0" indent="0">
              <a:buNone/>
            </a:pPr>
            <a:endParaRPr lang="fr-CA" dirty="0"/>
          </a:p>
          <a:p>
            <a:r>
              <a:rPr lang="fr-CA" dirty="0"/>
              <a:t>L’analyste récupère la demande et il accède au système Global-Fin pour obtenir la liste de tous les clients du même nom, il saisit le nom du client et appuie sur « Enter ». Il repère le client et clique sur son nom pour accéder à son dossier. Il vérifie ensuite l’historique des prêts consentis. </a:t>
            </a:r>
          </a:p>
          <a:p>
            <a:pPr marL="0" indent="0">
              <a:buNone/>
            </a:pPr>
            <a:endParaRPr lang="fr-CA" dirty="0"/>
          </a:p>
          <a:p>
            <a:r>
              <a:rPr lang="fr-CA" dirty="0"/>
              <a:t>Si le système Global-Fin affiche un historique de prêts consentis pour ce client, alors l’analyste trie la liste des prêts selon leur statut (actif ou inactif) et il vérifie la présence de prêts actifs. Si le client détient des prêts actifs dans le système Global-Fin, l’analyste imprime et récupère la liste des prêts consentis. Ensuite, il accède au système SP-Fin, saisit le nom du client et appuie sur « Enter » pour obtenir la liste de tous les clients du même nom. Il repère le dossier du client et il clique sur son nom pour accéder à son dossier. L’analyste prend ensuite la liste imprimée des prêts consentis du système Global-Fin, et repère le premier prêt avec un statut actif.</a:t>
            </a:r>
          </a:p>
          <a:p>
            <a:pPr marL="0" indent="0">
              <a:buNone/>
            </a:pPr>
            <a:endParaRPr lang="fr-CA" dirty="0"/>
          </a:p>
        </p:txBody>
      </p:sp>
      <p:sp>
        <p:nvSpPr>
          <p:cNvPr id="6" name="Titre 1"/>
          <p:cNvSpPr>
            <a:spLocks noGrp="1"/>
          </p:cNvSpPr>
          <p:nvPr>
            <p:ph type="title"/>
            <p:custDataLst>
              <p:tags r:id="rId1"/>
            </p:custDataLst>
          </p:nvPr>
        </p:nvSpPr>
        <p:spPr>
          <a:xfrm>
            <a:off x="251520" y="66328"/>
            <a:ext cx="8640960" cy="914400"/>
          </a:xfrm>
        </p:spPr>
        <p:txBody>
          <a:bodyPr>
            <a:normAutofit fontScale="90000"/>
          </a:bodyPr>
          <a:lstStyle/>
          <a:p>
            <a:pPr algn="ctr"/>
            <a:r>
              <a:rPr lang="fr-CA" dirty="0" smtClean="0"/>
              <a:t>Exercice 1</a:t>
            </a:r>
            <a:br>
              <a:rPr lang="fr-CA" dirty="0" smtClean="0"/>
            </a:br>
            <a:r>
              <a:rPr lang="fr-CA" dirty="0" smtClean="0"/>
              <a:t>cas :  </a:t>
            </a:r>
            <a:r>
              <a:rPr lang="fr-CA" dirty="0" err="1" smtClean="0"/>
              <a:t>credico</a:t>
            </a:r>
            <a:r>
              <a:rPr lang="fr-CA" dirty="0" smtClean="0"/>
              <a:t> </a:t>
            </a:r>
            <a:r>
              <a:rPr lang="fr-CA" dirty="0" err="1" smtClean="0"/>
              <a:t>inc.</a:t>
            </a:r>
            <a:endParaRPr lang="fr-CA" dirty="0"/>
          </a:p>
        </p:txBody>
      </p:sp>
    </p:spTree>
    <p:extLst>
      <p:ext uri="{BB962C8B-B14F-4D97-AF65-F5344CB8AC3E}">
        <p14:creationId xmlns:p14="http://schemas.microsoft.com/office/powerpoint/2010/main" val="50108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529421" y="1859900"/>
            <a:ext cx="8085158" cy="4881468"/>
          </a:xfrm>
        </p:spPr>
        <p:txBody>
          <a:bodyPr>
            <a:normAutofit fontScale="70000" lnSpcReduction="20000"/>
          </a:bodyPr>
          <a:lstStyle/>
          <a:p>
            <a:pPr marL="0" indent="0">
              <a:buNone/>
            </a:pPr>
            <a:r>
              <a:rPr lang="fr-CA" sz="2600" b="1" dirty="0"/>
              <a:t>PAGE 2 du document PDF (première zone grisée</a:t>
            </a:r>
            <a:r>
              <a:rPr lang="fr-CA" sz="2600" b="1" dirty="0" smtClean="0"/>
              <a:t>), cette fois, le texte a été séparé 1 ou 2 verbes d’action =  une ligne de la matrice des responsabilités. Ce sont de très petits grains, peut-être trop petits?</a:t>
            </a:r>
            <a:endParaRPr lang="fr-CA" sz="2600" dirty="0" smtClean="0"/>
          </a:p>
          <a:p>
            <a:pPr marL="457200" indent="-457200">
              <a:buFont typeface="+mj-lt"/>
              <a:buAutoNum type="arabicPeriod"/>
            </a:pPr>
            <a:endParaRPr lang="fr-CA" dirty="0"/>
          </a:p>
          <a:p>
            <a:pPr marL="457200" indent="-457200">
              <a:buFont typeface="+mj-lt"/>
              <a:buAutoNum type="arabicPeriod"/>
            </a:pPr>
            <a:r>
              <a:rPr lang="fr-CA" dirty="0" smtClean="0"/>
              <a:t>Le </a:t>
            </a:r>
            <a:r>
              <a:rPr lang="fr-CA" dirty="0"/>
              <a:t>directeur de compte reçoit l’offre de prêt acceptée du client (excluant les termes des frais de financement mensuels). </a:t>
            </a:r>
            <a:endParaRPr lang="fr-CA" dirty="0" smtClean="0"/>
          </a:p>
          <a:p>
            <a:pPr marL="457200" indent="-457200">
              <a:buFont typeface="+mj-lt"/>
              <a:buAutoNum type="arabicPeriod"/>
            </a:pPr>
            <a:r>
              <a:rPr lang="fr-CA" dirty="0" smtClean="0"/>
              <a:t>Dès </a:t>
            </a:r>
            <a:r>
              <a:rPr lang="fr-CA" dirty="0"/>
              <a:t>lors, il transmet électroniquement, à l’analyste assigné à ses dossiers, une demande d’analyse de l’historique des prêts consentis au client.</a:t>
            </a:r>
          </a:p>
          <a:p>
            <a:pPr marL="457200" indent="-457200">
              <a:buFont typeface="+mj-lt"/>
              <a:buAutoNum type="arabicPeriod"/>
            </a:pPr>
            <a:r>
              <a:rPr lang="fr-CA" dirty="0" smtClean="0"/>
              <a:t>L’analyste </a:t>
            </a:r>
            <a:r>
              <a:rPr lang="fr-CA" dirty="0"/>
              <a:t>récupère la demande et il accède au système Global-Fin pour obtenir la liste de tous les clients du même nom, </a:t>
            </a:r>
            <a:endParaRPr lang="fr-CA" dirty="0" smtClean="0"/>
          </a:p>
          <a:p>
            <a:pPr marL="457200" indent="-457200">
              <a:buFont typeface="+mj-lt"/>
              <a:buAutoNum type="arabicPeriod"/>
            </a:pPr>
            <a:r>
              <a:rPr lang="fr-CA" dirty="0" smtClean="0"/>
              <a:t>il </a:t>
            </a:r>
            <a:r>
              <a:rPr lang="fr-CA" dirty="0"/>
              <a:t>saisit le nom du client et appuie sur « Enter ». </a:t>
            </a:r>
            <a:endParaRPr lang="fr-CA" dirty="0" smtClean="0"/>
          </a:p>
          <a:p>
            <a:pPr marL="457200" indent="-457200">
              <a:buFont typeface="+mj-lt"/>
              <a:buAutoNum type="arabicPeriod"/>
            </a:pPr>
            <a:r>
              <a:rPr lang="fr-CA" dirty="0" smtClean="0"/>
              <a:t>Il </a:t>
            </a:r>
            <a:r>
              <a:rPr lang="fr-CA" dirty="0"/>
              <a:t>repère le client et clique sur son nom pour accéder à son dossier. </a:t>
            </a:r>
            <a:endParaRPr lang="fr-CA" dirty="0" smtClean="0"/>
          </a:p>
          <a:p>
            <a:pPr marL="457200" indent="-457200">
              <a:buFont typeface="+mj-lt"/>
              <a:buAutoNum type="arabicPeriod"/>
            </a:pPr>
            <a:r>
              <a:rPr lang="fr-CA" dirty="0" smtClean="0"/>
              <a:t>Il </a:t>
            </a:r>
            <a:r>
              <a:rPr lang="fr-CA" dirty="0"/>
              <a:t>vérifie ensuite l’historique des prêts consentis. </a:t>
            </a:r>
          </a:p>
          <a:p>
            <a:pPr marL="457200" indent="-457200">
              <a:buFont typeface="+mj-lt"/>
              <a:buAutoNum type="arabicPeriod"/>
            </a:pPr>
            <a:r>
              <a:rPr lang="fr-CA" dirty="0"/>
              <a:t> </a:t>
            </a:r>
            <a:r>
              <a:rPr lang="fr-CA" dirty="0" smtClean="0"/>
              <a:t>Si </a:t>
            </a:r>
            <a:r>
              <a:rPr lang="fr-CA" dirty="0"/>
              <a:t>le système Global-Fin affiche un historique de prêts consentis pour ce client, alors </a:t>
            </a:r>
            <a:endParaRPr lang="fr-CA" dirty="0" smtClean="0"/>
          </a:p>
          <a:p>
            <a:pPr marL="457200" indent="-457200">
              <a:buFont typeface="+mj-lt"/>
              <a:buAutoNum type="arabicPeriod"/>
            </a:pPr>
            <a:r>
              <a:rPr lang="fr-CA" dirty="0" smtClean="0"/>
              <a:t>l’analyste </a:t>
            </a:r>
            <a:r>
              <a:rPr lang="fr-CA" dirty="0"/>
              <a:t>trie la liste des prêts selon leur statut (actif ou inactif) et il vérifie la présence de prêts actifs. </a:t>
            </a:r>
            <a:endParaRPr lang="fr-CA" dirty="0" smtClean="0"/>
          </a:p>
          <a:p>
            <a:pPr marL="457200" indent="-457200">
              <a:buFont typeface="+mj-lt"/>
              <a:buAutoNum type="arabicPeriod"/>
            </a:pPr>
            <a:r>
              <a:rPr lang="fr-CA" dirty="0" smtClean="0"/>
              <a:t>Si </a:t>
            </a:r>
            <a:r>
              <a:rPr lang="fr-CA" dirty="0"/>
              <a:t>le client détient des prêts actifs dans le système Global-Fin, </a:t>
            </a:r>
            <a:endParaRPr lang="fr-CA" dirty="0" smtClean="0"/>
          </a:p>
          <a:p>
            <a:pPr marL="457200" indent="-457200">
              <a:buFont typeface="+mj-lt"/>
              <a:buAutoNum type="arabicPeriod"/>
            </a:pPr>
            <a:r>
              <a:rPr lang="fr-CA" dirty="0" smtClean="0"/>
              <a:t>l’analyste </a:t>
            </a:r>
            <a:r>
              <a:rPr lang="fr-CA" dirty="0"/>
              <a:t>imprime et récupère la liste des prêts consentis. </a:t>
            </a:r>
            <a:endParaRPr lang="fr-CA" dirty="0" smtClean="0"/>
          </a:p>
          <a:p>
            <a:pPr marL="457200" indent="-457200">
              <a:buFont typeface="+mj-lt"/>
              <a:buAutoNum type="arabicPeriod"/>
            </a:pPr>
            <a:r>
              <a:rPr lang="fr-CA" dirty="0" smtClean="0"/>
              <a:t>Ensuite</a:t>
            </a:r>
            <a:r>
              <a:rPr lang="fr-CA" dirty="0"/>
              <a:t>, il accède au système SP-Fin, saisit le nom du client et appuie sur « Enter » pour obtenir la liste de tous les clients du même nom. </a:t>
            </a:r>
            <a:endParaRPr lang="fr-CA" dirty="0" smtClean="0"/>
          </a:p>
          <a:p>
            <a:pPr marL="457200" indent="-457200">
              <a:buFont typeface="+mj-lt"/>
              <a:buAutoNum type="arabicPeriod"/>
            </a:pPr>
            <a:r>
              <a:rPr lang="fr-CA" dirty="0" smtClean="0"/>
              <a:t>Il </a:t>
            </a:r>
            <a:r>
              <a:rPr lang="fr-CA" dirty="0"/>
              <a:t>repère le dossier du client et il clique sur son nom pour accéder à son dossier. </a:t>
            </a:r>
            <a:endParaRPr lang="fr-CA" dirty="0" smtClean="0"/>
          </a:p>
          <a:p>
            <a:pPr marL="457200" indent="-457200">
              <a:buFont typeface="+mj-lt"/>
              <a:buAutoNum type="arabicPeriod"/>
            </a:pPr>
            <a:r>
              <a:rPr lang="fr-CA" dirty="0" smtClean="0"/>
              <a:t>L’analyste </a:t>
            </a:r>
            <a:r>
              <a:rPr lang="fr-CA" dirty="0"/>
              <a:t>prend ensuite la liste imprimée des prêts consentis du système Global-Fin, et repère le premier prêt avec un statut actif</a:t>
            </a:r>
            <a:r>
              <a:rPr lang="fr-CA" dirty="0" smtClean="0"/>
              <a:t>.</a:t>
            </a:r>
            <a:endParaRPr lang="fr-CA" dirty="0"/>
          </a:p>
        </p:txBody>
      </p:sp>
      <p:sp>
        <p:nvSpPr>
          <p:cNvPr id="6" name="Titre 1"/>
          <p:cNvSpPr>
            <a:spLocks noGrp="1"/>
          </p:cNvSpPr>
          <p:nvPr>
            <p:ph type="title"/>
            <p:custDataLst>
              <p:tags r:id="rId1"/>
            </p:custDataLst>
          </p:nvPr>
        </p:nvSpPr>
        <p:spPr>
          <a:xfrm>
            <a:off x="251520" y="66328"/>
            <a:ext cx="8640960" cy="914400"/>
          </a:xfrm>
        </p:spPr>
        <p:txBody>
          <a:bodyPr>
            <a:normAutofit fontScale="90000"/>
          </a:bodyPr>
          <a:lstStyle/>
          <a:p>
            <a:pPr algn="ctr"/>
            <a:r>
              <a:rPr lang="fr-CA" dirty="0" smtClean="0"/>
              <a:t>Exercice 1</a:t>
            </a:r>
            <a:br>
              <a:rPr lang="fr-CA" dirty="0" smtClean="0"/>
            </a:br>
            <a:r>
              <a:rPr lang="fr-CA" dirty="0" smtClean="0"/>
              <a:t>cas :  </a:t>
            </a:r>
            <a:r>
              <a:rPr lang="fr-CA" dirty="0" err="1" smtClean="0"/>
              <a:t>credico</a:t>
            </a:r>
            <a:r>
              <a:rPr lang="fr-CA" dirty="0" smtClean="0"/>
              <a:t> </a:t>
            </a:r>
            <a:r>
              <a:rPr lang="fr-CA" dirty="0" err="1" smtClean="0"/>
              <a:t>inc.</a:t>
            </a:r>
            <a:endParaRPr lang="fr-CA" dirty="0"/>
          </a:p>
        </p:txBody>
      </p:sp>
    </p:spTree>
    <p:extLst>
      <p:ext uri="{BB962C8B-B14F-4D97-AF65-F5344CB8AC3E}">
        <p14:creationId xmlns:p14="http://schemas.microsoft.com/office/powerpoint/2010/main" val="1615460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755576" y="1340768"/>
            <a:ext cx="8001000" cy="4657725"/>
          </a:xfrm>
        </p:spPr>
        <p:txBody>
          <a:bodyPr>
            <a:normAutofit lnSpcReduction="10000"/>
          </a:bodyPr>
          <a:lstStyle/>
          <a:p>
            <a:pPr>
              <a:spcBef>
                <a:spcPts val="1200"/>
              </a:spcBef>
            </a:pPr>
            <a:r>
              <a:rPr lang="fr-CA" sz="2400" dirty="0"/>
              <a:t>Objectif:</a:t>
            </a:r>
          </a:p>
          <a:p>
            <a:pPr lvl="1">
              <a:spcBef>
                <a:spcPts val="300"/>
              </a:spcBef>
            </a:pPr>
            <a:r>
              <a:rPr lang="fr-CA" b="1" u="sng" dirty="0" smtClean="0"/>
              <a:t>Créer</a:t>
            </a:r>
            <a:r>
              <a:rPr lang="fr-CA" dirty="0" smtClean="0"/>
              <a:t> une </a:t>
            </a:r>
            <a:r>
              <a:rPr lang="fr-CA" dirty="0"/>
              <a:t>matrice des responsabilités</a:t>
            </a:r>
          </a:p>
          <a:p>
            <a:pPr>
              <a:spcBef>
                <a:spcPts val="1200"/>
              </a:spcBef>
            </a:pPr>
            <a:r>
              <a:rPr lang="fr-CA" sz="2400" dirty="0" smtClean="0"/>
              <a:t>Documents </a:t>
            </a:r>
            <a:r>
              <a:rPr lang="fr-CA" sz="2400" dirty="0"/>
              <a:t>à </a:t>
            </a:r>
            <a:r>
              <a:rPr lang="fr-CA" sz="2400" dirty="0" smtClean="0"/>
              <a:t>utiliser (voir Zone-Cours):</a:t>
            </a:r>
            <a:endParaRPr lang="fr-CA" sz="2400" dirty="0"/>
          </a:p>
          <a:p>
            <a:pPr lvl="1">
              <a:spcBef>
                <a:spcPts val="0"/>
              </a:spcBef>
            </a:pPr>
            <a:r>
              <a:rPr lang="fr-CA" dirty="0"/>
              <a:t>Fichier Excel – onglet ZONE </a:t>
            </a:r>
            <a:r>
              <a:rPr lang="fr-CA" dirty="0" smtClean="0"/>
              <a:t>2 (compléter)</a:t>
            </a:r>
            <a:endParaRPr lang="fr-CA" dirty="0"/>
          </a:p>
          <a:p>
            <a:pPr lvl="1">
              <a:spcBef>
                <a:spcPts val="0"/>
              </a:spcBef>
            </a:pPr>
            <a:r>
              <a:rPr lang="fr-CA" dirty="0"/>
              <a:t>L’énoncé du cas </a:t>
            </a:r>
            <a:r>
              <a:rPr lang="fr-CA" dirty="0" err="1"/>
              <a:t>Credico</a:t>
            </a:r>
            <a:r>
              <a:rPr lang="fr-CA" dirty="0"/>
              <a:t> Inc. – </a:t>
            </a:r>
            <a:r>
              <a:rPr lang="fr-CA" dirty="0" smtClean="0"/>
              <a:t>seconde </a:t>
            </a:r>
            <a:r>
              <a:rPr lang="fr-CA" dirty="0"/>
              <a:t>zone grisée</a:t>
            </a:r>
          </a:p>
          <a:p>
            <a:pPr>
              <a:spcBef>
                <a:spcPts val="1200"/>
              </a:spcBef>
            </a:pPr>
            <a:r>
              <a:rPr lang="fr-CA" sz="2400" dirty="0" smtClean="0"/>
              <a:t>Processus </a:t>
            </a:r>
            <a:r>
              <a:rPr lang="fr-CA" sz="2400" dirty="0"/>
              <a:t>visé par l’exercice:</a:t>
            </a:r>
          </a:p>
          <a:p>
            <a:pPr lvl="1">
              <a:spcBef>
                <a:spcPts val="0"/>
              </a:spcBef>
            </a:pPr>
            <a:r>
              <a:rPr lang="fr-CA" dirty="0">
                <a:solidFill>
                  <a:srgbClr val="FF0066"/>
                </a:solidFill>
              </a:rPr>
              <a:t>Processus de tarification du frais de financement mensuel d’un nouveau prêt.</a:t>
            </a:r>
          </a:p>
          <a:p>
            <a:pPr>
              <a:spcBef>
                <a:spcPts val="1200"/>
              </a:spcBef>
            </a:pPr>
            <a:r>
              <a:rPr lang="fr-CA" sz="2400" dirty="0" smtClean="0"/>
              <a:t>Type </a:t>
            </a:r>
            <a:r>
              <a:rPr lang="fr-CA" sz="2400" dirty="0"/>
              <a:t>d’exercice:</a:t>
            </a:r>
          </a:p>
          <a:p>
            <a:pPr lvl="1">
              <a:spcBef>
                <a:spcPts val="0"/>
              </a:spcBef>
            </a:pPr>
            <a:r>
              <a:rPr lang="fr-CA" dirty="0" smtClean="0"/>
              <a:t>En équipe</a:t>
            </a:r>
            <a:endParaRPr lang="fr-CA" dirty="0"/>
          </a:p>
          <a:p>
            <a:pPr>
              <a:spcBef>
                <a:spcPts val="1200"/>
              </a:spcBef>
            </a:pPr>
            <a:r>
              <a:rPr lang="fr-CA" sz="2400" b="1" dirty="0" smtClean="0"/>
              <a:t>À faire:</a:t>
            </a:r>
          </a:p>
          <a:p>
            <a:pPr lvl="1">
              <a:spcBef>
                <a:spcPts val="300"/>
              </a:spcBef>
              <a:buFont typeface="+mj-lt"/>
              <a:buChar char="–"/>
            </a:pPr>
            <a:r>
              <a:rPr lang="fr-CA" dirty="0" smtClean="0"/>
              <a:t>Lire le texte (</a:t>
            </a:r>
            <a:r>
              <a:rPr lang="fr-CA" b="1" dirty="0" smtClean="0"/>
              <a:t>seconde zone grisée seulement</a:t>
            </a:r>
            <a:r>
              <a:rPr lang="fr-CA" dirty="0" smtClean="0"/>
              <a:t>) </a:t>
            </a:r>
            <a:endParaRPr lang="fr-CA" dirty="0"/>
          </a:p>
          <a:p>
            <a:pPr lvl="1">
              <a:spcBef>
                <a:spcPts val="300"/>
              </a:spcBef>
              <a:buFont typeface="+mj-lt"/>
              <a:buChar char="–"/>
            </a:pPr>
            <a:r>
              <a:rPr lang="fr-CA" dirty="0" smtClean="0"/>
              <a:t>Remplir </a:t>
            </a:r>
            <a:r>
              <a:rPr lang="fr-CA" dirty="0"/>
              <a:t>la </a:t>
            </a:r>
            <a:r>
              <a:rPr lang="fr-CA" b="1" u="sng" dirty="0" smtClean="0"/>
              <a:t>zone 2</a:t>
            </a:r>
            <a:r>
              <a:rPr lang="fr-CA" dirty="0" smtClean="0"/>
              <a:t>  de la matrice </a:t>
            </a:r>
            <a:r>
              <a:rPr lang="fr-CA" dirty="0"/>
              <a:t>des responsabilités</a:t>
            </a:r>
          </a:p>
          <a:p>
            <a:endParaRPr lang="fr-CA" sz="2400" dirty="0"/>
          </a:p>
        </p:txBody>
      </p:sp>
      <p:sp>
        <p:nvSpPr>
          <p:cNvPr id="5" name="Titre 1"/>
          <p:cNvSpPr>
            <a:spLocks noGrp="1"/>
          </p:cNvSpPr>
          <p:nvPr>
            <p:ph type="title"/>
            <p:custDataLst>
              <p:tags r:id="rId2"/>
            </p:custDataLst>
          </p:nvPr>
        </p:nvSpPr>
        <p:spPr>
          <a:xfrm>
            <a:off x="251520" y="66328"/>
            <a:ext cx="8640960" cy="914400"/>
          </a:xfrm>
        </p:spPr>
        <p:txBody>
          <a:bodyPr>
            <a:normAutofit fontScale="90000"/>
          </a:bodyPr>
          <a:lstStyle/>
          <a:p>
            <a:pPr algn="ctr"/>
            <a:r>
              <a:rPr lang="fr-CA" dirty="0" smtClean="0"/>
              <a:t>Exercice 2</a:t>
            </a:r>
            <a:br>
              <a:rPr lang="fr-CA" dirty="0" smtClean="0"/>
            </a:br>
            <a:r>
              <a:rPr lang="fr-CA" dirty="0" smtClean="0"/>
              <a:t>cas :  </a:t>
            </a:r>
            <a:r>
              <a:rPr lang="fr-CA" dirty="0" err="1" smtClean="0"/>
              <a:t>credico</a:t>
            </a:r>
            <a:r>
              <a:rPr lang="fr-CA" dirty="0" smtClean="0"/>
              <a:t> </a:t>
            </a:r>
            <a:r>
              <a:rPr lang="fr-CA" dirty="0" err="1" smtClean="0"/>
              <a:t>inc.</a:t>
            </a:r>
            <a:endParaRPr lang="fr-CA" dirty="0"/>
          </a:p>
        </p:txBody>
      </p:sp>
    </p:spTree>
    <p:extLst>
      <p:ext uri="{BB962C8B-B14F-4D97-AF65-F5344CB8AC3E}">
        <p14:creationId xmlns:p14="http://schemas.microsoft.com/office/powerpoint/2010/main" val="3171223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755576" y="1340768"/>
            <a:ext cx="8001000" cy="4657725"/>
          </a:xfrm>
        </p:spPr>
        <p:txBody>
          <a:bodyPr>
            <a:normAutofit lnSpcReduction="10000"/>
          </a:bodyPr>
          <a:lstStyle/>
          <a:p>
            <a:pPr>
              <a:spcBef>
                <a:spcPts val="1200"/>
              </a:spcBef>
            </a:pPr>
            <a:r>
              <a:rPr lang="fr-CA" sz="2400" dirty="0"/>
              <a:t>Objectif:</a:t>
            </a:r>
          </a:p>
          <a:p>
            <a:pPr lvl="1">
              <a:spcBef>
                <a:spcPts val="300"/>
              </a:spcBef>
            </a:pPr>
            <a:r>
              <a:rPr lang="fr-CA" b="1" u="sng" dirty="0" smtClean="0"/>
              <a:t>Repérer</a:t>
            </a:r>
            <a:r>
              <a:rPr lang="fr-CA" dirty="0" smtClean="0"/>
              <a:t> les éléments de l’architecture des systèmes</a:t>
            </a:r>
            <a:endParaRPr lang="fr-CA" dirty="0"/>
          </a:p>
          <a:p>
            <a:pPr>
              <a:spcBef>
                <a:spcPts val="1200"/>
              </a:spcBef>
            </a:pPr>
            <a:r>
              <a:rPr lang="fr-CA" sz="2400" dirty="0" smtClean="0"/>
              <a:t>Documents </a:t>
            </a:r>
            <a:r>
              <a:rPr lang="fr-CA" sz="2400" dirty="0"/>
              <a:t>à </a:t>
            </a:r>
            <a:r>
              <a:rPr lang="fr-CA" sz="2400" dirty="0" smtClean="0"/>
              <a:t>utiliser (voir Zone-Cours):</a:t>
            </a:r>
            <a:endParaRPr lang="fr-CA" sz="2400" dirty="0"/>
          </a:p>
          <a:p>
            <a:pPr lvl="1">
              <a:spcBef>
                <a:spcPts val="0"/>
              </a:spcBef>
            </a:pPr>
            <a:r>
              <a:rPr lang="fr-CA" dirty="0" smtClean="0"/>
              <a:t>L’énoncé </a:t>
            </a:r>
            <a:r>
              <a:rPr lang="fr-CA" dirty="0"/>
              <a:t>du cas </a:t>
            </a:r>
            <a:r>
              <a:rPr lang="fr-CA" dirty="0" err="1"/>
              <a:t>Credico</a:t>
            </a:r>
            <a:r>
              <a:rPr lang="fr-CA" dirty="0"/>
              <a:t> Inc. – </a:t>
            </a:r>
            <a:r>
              <a:rPr lang="fr-CA" dirty="0" smtClean="0"/>
              <a:t>page 1</a:t>
            </a:r>
            <a:endParaRPr lang="fr-CA" dirty="0"/>
          </a:p>
          <a:p>
            <a:pPr>
              <a:spcBef>
                <a:spcPts val="1200"/>
              </a:spcBef>
            </a:pPr>
            <a:r>
              <a:rPr lang="fr-CA" sz="2400" dirty="0" smtClean="0"/>
              <a:t>Processus </a:t>
            </a:r>
            <a:r>
              <a:rPr lang="fr-CA" sz="2400" dirty="0"/>
              <a:t>visé par l’exercice:</a:t>
            </a:r>
          </a:p>
          <a:p>
            <a:pPr lvl="1">
              <a:spcBef>
                <a:spcPts val="0"/>
              </a:spcBef>
            </a:pPr>
            <a:r>
              <a:rPr lang="fr-CA" dirty="0">
                <a:solidFill>
                  <a:srgbClr val="FF0066"/>
                </a:solidFill>
              </a:rPr>
              <a:t>Processus de tarification du frais de financement mensuel d’un nouveau prêt.</a:t>
            </a:r>
          </a:p>
          <a:p>
            <a:pPr>
              <a:spcBef>
                <a:spcPts val="1200"/>
              </a:spcBef>
            </a:pPr>
            <a:r>
              <a:rPr lang="fr-CA" sz="2400" dirty="0" smtClean="0"/>
              <a:t>Type </a:t>
            </a:r>
            <a:r>
              <a:rPr lang="fr-CA" sz="2400" dirty="0"/>
              <a:t>d’exercice:</a:t>
            </a:r>
          </a:p>
          <a:p>
            <a:pPr lvl="1">
              <a:spcBef>
                <a:spcPts val="0"/>
              </a:spcBef>
            </a:pPr>
            <a:r>
              <a:rPr lang="fr-CA" dirty="0" smtClean="0"/>
              <a:t>Discussion, tous les étudiants de la classe</a:t>
            </a:r>
            <a:endParaRPr lang="fr-CA" dirty="0"/>
          </a:p>
          <a:p>
            <a:pPr>
              <a:spcBef>
                <a:spcPts val="1200"/>
              </a:spcBef>
            </a:pPr>
            <a:r>
              <a:rPr lang="fr-CA" sz="2400" b="1" dirty="0" smtClean="0"/>
              <a:t>À faire:</a:t>
            </a:r>
          </a:p>
          <a:p>
            <a:pPr lvl="1">
              <a:spcBef>
                <a:spcPts val="300"/>
              </a:spcBef>
              <a:buFont typeface="+mj-lt"/>
              <a:buChar char="–"/>
            </a:pPr>
            <a:r>
              <a:rPr lang="fr-CA" dirty="0"/>
              <a:t>N</a:t>
            </a:r>
            <a:r>
              <a:rPr lang="fr-CA" dirty="0" smtClean="0"/>
              <a:t>ommer les différents systèmes d’information utilisés par </a:t>
            </a:r>
            <a:r>
              <a:rPr lang="fr-CA" dirty="0" err="1" smtClean="0"/>
              <a:t>Crédico</a:t>
            </a:r>
            <a:endParaRPr lang="fr-CA" dirty="0" smtClean="0"/>
          </a:p>
          <a:p>
            <a:pPr lvl="1">
              <a:spcBef>
                <a:spcPts val="300"/>
              </a:spcBef>
              <a:buFont typeface="+mj-lt"/>
              <a:buChar char="–"/>
            </a:pPr>
            <a:r>
              <a:rPr lang="fr-CA" dirty="0" smtClean="0"/>
              <a:t>Identifier les problèmes potentiels de circulation de l’information</a:t>
            </a:r>
            <a:endParaRPr lang="fr-CA" dirty="0"/>
          </a:p>
          <a:p>
            <a:endParaRPr lang="fr-CA" sz="2400" dirty="0"/>
          </a:p>
        </p:txBody>
      </p:sp>
      <p:sp>
        <p:nvSpPr>
          <p:cNvPr id="5" name="Titre 1"/>
          <p:cNvSpPr>
            <a:spLocks noGrp="1"/>
          </p:cNvSpPr>
          <p:nvPr>
            <p:ph type="title"/>
            <p:custDataLst>
              <p:tags r:id="rId2"/>
            </p:custDataLst>
          </p:nvPr>
        </p:nvSpPr>
        <p:spPr>
          <a:xfrm>
            <a:off x="251520" y="66328"/>
            <a:ext cx="8640960" cy="914400"/>
          </a:xfrm>
        </p:spPr>
        <p:txBody>
          <a:bodyPr>
            <a:normAutofit fontScale="90000"/>
          </a:bodyPr>
          <a:lstStyle/>
          <a:p>
            <a:pPr algn="ctr"/>
            <a:r>
              <a:rPr lang="fr-CA" dirty="0" smtClean="0"/>
              <a:t>Exercice </a:t>
            </a:r>
            <a:r>
              <a:rPr lang="fr-CA" dirty="0"/>
              <a:t>3</a:t>
            </a:r>
            <a:r>
              <a:rPr lang="fr-CA" dirty="0" smtClean="0"/>
              <a:t/>
            </a:r>
            <a:br>
              <a:rPr lang="fr-CA" dirty="0" smtClean="0"/>
            </a:br>
            <a:r>
              <a:rPr lang="fr-CA" dirty="0" smtClean="0"/>
              <a:t>cas :  </a:t>
            </a:r>
            <a:r>
              <a:rPr lang="fr-CA" dirty="0" err="1" smtClean="0"/>
              <a:t>credico</a:t>
            </a:r>
            <a:r>
              <a:rPr lang="fr-CA" dirty="0" smtClean="0"/>
              <a:t> </a:t>
            </a:r>
            <a:r>
              <a:rPr lang="fr-CA" dirty="0" err="1" smtClean="0"/>
              <a:t>inc.</a:t>
            </a:r>
            <a:endParaRPr lang="fr-CA" dirty="0"/>
          </a:p>
        </p:txBody>
      </p:sp>
    </p:spTree>
    <p:extLst>
      <p:ext uri="{BB962C8B-B14F-4D97-AF65-F5344CB8AC3E}">
        <p14:creationId xmlns:p14="http://schemas.microsoft.com/office/powerpoint/2010/main" val="945943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2938396567"/>
              </p:ext>
            </p:extLst>
          </p:nvPr>
        </p:nvGraphicFramePr>
        <p:xfrm>
          <a:off x="851157" y="1074617"/>
          <a:ext cx="7537267" cy="5594743"/>
        </p:xfrm>
        <a:graphic>
          <a:graphicData uri="http://schemas.openxmlformats.org/drawingml/2006/table">
            <a:tbl>
              <a:tblPr firstRow="1" bandRow="1">
                <a:tableStyleId>{5C22544A-7EE6-4342-B048-85BDC9FD1C3A}</a:tableStyleId>
              </a:tblPr>
              <a:tblGrid>
                <a:gridCol w="3866605">
                  <a:extLst>
                    <a:ext uri="{9D8B030D-6E8A-4147-A177-3AD203B41FA5}">
                      <a16:colId xmlns:a16="http://schemas.microsoft.com/office/drawing/2014/main" val="20000"/>
                    </a:ext>
                  </a:extLst>
                </a:gridCol>
                <a:gridCol w="262133">
                  <a:extLst>
                    <a:ext uri="{9D8B030D-6E8A-4147-A177-3AD203B41FA5}">
                      <a16:colId xmlns:a16="http://schemas.microsoft.com/office/drawing/2014/main" val="20001"/>
                    </a:ext>
                  </a:extLst>
                </a:gridCol>
                <a:gridCol w="1326331">
                  <a:extLst>
                    <a:ext uri="{9D8B030D-6E8A-4147-A177-3AD203B41FA5}">
                      <a16:colId xmlns:a16="http://schemas.microsoft.com/office/drawing/2014/main" val="20002"/>
                    </a:ext>
                  </a:extLst>
                </a:gridCol>
                <a:gridCol w="442111">
                  <a:extLst>
                    <a:ext uri="{9D8B030D-6E8A-4147-A177-3AD203B41FA5}">
                      <a16:colId xmlns:a16="http://schemas.microsoft.com/office/drawing/2014/main" val="20003"/>
                    </a:ext>
                  </a:extLst>
                </a:gridCol>
                <a:gridCol w="1640087">
                  <a:extLst>
                    <a:ext uri="{9D8B030D-6E8A-4147-A177-3AD203B41FA5}">
                      <a16:colId xmlns:a16="http://schemas.microsoft.com/office/drawing/2014/main" val="20004"/>
                    </a:ext>
                  </a:extLst>
                </a:gridCol>
              </a:tblGrid>
              <a:tr h="846478">
                <a:tc>
                  <a:txBody>
                    <a:bodyPr/>
                    <a:lstStyle/>
                    <a:p>
                      <a:pPr algn="ctr"/>
                      <a:r>
                        <a:rPr lang="fr-CA" sz="2000" dirty="0" smtClean="0">
                          <a:solidFill>
                            <a:schemeClr val="bg1"/>
                          </a:solidFill>
                        </a:rPr>
                        <a:t>Outils de documentation</a:t>
                      </a:r>
                    </a:p>
                    <a:p>
                      <a:pPr marL="0" marR="0" indent="0" algn="ctr" defTabSz="457200" rtl="0" eaLnBrk="1" fontAlgn="auto" latinLnBrk="0" hangingPunct="1">
                        <a:lnSpc>
                          <a:spcPct val="100000"/>
                        </a:lnSpc>
                        <a:spcBef>
                          <a:spcPts val="0"/>
                        </a:spcBef>
                        <a:spcAft>
                          <a:spcPts val="0"/>
                        </a:spcAft>
                        <a:buClrTx/>
                        <a:buSzTx/>
                        <a:buFontTx/>
                        <a:buNone/>
                        <a:tabLst/>
                        <a:defRPr/>
                      </a:pPr>
                      <a:r>
                        <a:rPr lang="fr-CA" sz="1600" i="1" dirty="0" smtClean="0">
                          <a:solidFill>
                            <a:schemeClr val="bg1"/>
                          </a:solidFill>
                        </a:rPr>
                        <a:t>(processus</a:t>
                      </a:r>
                      <a:r>
                        <a:rPr lang="fr-CA" sz="1600" i="1" baseline="0" dirty="0" smtClean="0">
                          <a:solidFill>
                            <a:schemeClr val="bg1"/>
                          </a:solidFill>
                        </a:rPr>
                        <a:t> existant)</a:t>
                      </a:r>
                    </a:p>
                    <a:p>
                      <a:pPr marL="0" marR="0" indent="0" algn="ctr" defTabSz="457200" rtl="0" eaLnBrk="1" fontAlgn="auto" latinLnBrk="0" hangingPunct="1">
                        <a:lnSpc>
                          <a:spcPct val="100000"/>
                        </a:lnSpc>
                        <a:spcBef>
                          <a:spcPts val="0"/>
                        </a:spcBef>
                        <a:spcAft>
                          <a:spcPts val="0"/>
                        </a:spcAft>
                        <a:buClrTx/>
                        <a:buSzTx/>
                        <a:buFontTx/>
                        <a:buNone/>
                        <a:tabLst/>
                        <a:defRPr/>
                      </a:pPr>
                      <a:r>
                        <a:rPr lang="fr-CA" sz="1800" i="1" baseline="0" dirty="0" smtClean="0">
                          <a:solidFill>
                            <a:schemeClr val="bg1"/>
                          </a:solidFill>
                        </a:rPr>
                        <a:t>« AS-IS »</a:t>
                      </a:r>
                      <a:endParaRPr lang="fr-CA" sz="1800" i="1" dirty="0" smtClean="0">
                        <a:solidFill>
                          <a:schemeClr val="bg1"/>
                        </a:solidFill>
                      </a:endParaRPr>
                    </a:p>
                  </a:txBody>
                  <a:tcPr marL="45720" marR="45720">
                    <a:solidFill>
                      <a:schemeClr val="accent1">
                        <a:lumMod val="90000"/>
                      </a:schemeClr>
                    </a:solidFill>
                  </a:tcPr>
                </a:tc>
                <a:tc>
                  <a:txBody>
                    <a:bodyPr/>
                    <a:lstStyle/>
                    <a:p>
                      <a:pPr algn="ctr"/>
                      <a:endParaRPr lang="fr-CA" dirty="0">
                        <a:solidFill>
                          <a:schemeClr val="tx1"/>
                        </a:solidFill>
                      </a:endParaRPr>
                    </a:p>
                  </a:txBody>
                  <a:tcPr marL="45720" marR="45720">
                    <a:solidFill>
                      <a:schemeClr val="bg1"/>
                    </a:solidFill>
                  </a:tcPr>
                </a:tc>
                <a:tc>
                  <a:txBody>
                    <a:bodyPr/>
                    <a:lstStyle/>
                    <a:p>
                      <a:pPr algn="ctr"/>
                      <a:r>
                        <a:rPr lang="fr-CA" sz="1200" dirty="0" smtClean="0">
                          <a:solidFill>
                            <a:schemeClr val="bg1">
                              <a:lumMod val="50000"/>
                            </a:schemeClr>
                          </a:solidFill>
                        </a:rPr>
                        <a:t>Outils qui servent</a:t>
                      </a:r>
                      <a:r>
                        <a:rPr lang="fr-CA" sz="1200" baseline="0" dirty="0" smtClean="0">
                          <a:solidFill>
                            <a:schemeClr val="bg1">
                              <a:lumMod val="50000"/>
                            </a:schemeClr>
                          </a:solidFill>
                        </a:rPr>
                        <a:t> principalement au</a:t>
                      </a:r>
                      <a:r>
                        <a:rPr lang="fr-CA" sz="1200" dirty="0" smtClean="0">
                          <a:solidFill>
                            <a:schemeClr val="bg1">
                              <a:lumMod val="50000"/>
                            </a:schemeClr>
                          </a:solidFill>
                        </a:rPr>
                        <a:t> diagnostic</a:t>
                      </a:r>
                      <a:endParaRPr lang="fr-CA" sz="1200" dirty="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fr-CA" sz="1200" dirty="0">
                        <a:solidFill>
                          <a:schemeClr val="bg1">
                            <a:lumMod val="50000"/>
                          </a:schemeClr>
                        </a:solidFill>
                      </a:endParaRPr>
                    </a:p>
                  </a:txBody>
                  <a:tcPr marL="45720" marR="45720">
                    <a:solidFill>
                      <a:schemeClr val="bg1"/>
                    </a:solidFill>
                  </a:tcPr>
                </a:tc>
                <a:tc>
                  <a:txBody>
                    <a:bodyPr/>
                    <a:lstStyle/>
                    <a:p>
                      <a:pPr algn="ctr"/>
                      <a:r>
                        <a:rPr lang="fr-CA" sz="1200" dirty="0" smtClean="0">
                          <a:solidFill>
                            <a:schemeClr val="bg1">
                              <a:lumMod val="50000"/>
                            </a:schemeClr>
                          </a:solidFill>
                        </a:rPr>
                        <a:t>Outils qui servent</a:t>
                      </a:r>
                      <a:r>
                        <a:rPr lang="fr-CA" sz="1200" baseline="0" dirty="0" smtClean="0">
                          <a:solidFill>
                            <a:schemeClr val="bg1">
                              <a:lumMod val="50000"/>
                            </a:schemeClr>
                          </a:solidFill>
                        </a:rPr>
                        <a:t> principalement à la conception </a:t>
                      </a:r>
                      <a:r>
                        <a:rPr lang="fr-CA" sz="1200" i="1" baseline="0" dirty="0" smtClean="0">
                          <a:solidFill>
                            <a:schemeClr val="bg1">
                              <a:lumMod val="50000"/>
                            </a:schemeClr>
                          </a:solidFill>
                        </a:rPr>
                        <a:t>(processus cible)</a:t>
                      </a:r>
                      <a:endParaRPr lang="fr-CA" sz="1200" dirty="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680343">
                <a:tc>
                  <a:txBody>
                    <a:bodyPr/>
                    <a:lstStyle/>
                    <a:p>
                      <a:pPr marL="0" indent="0">
                        <a:buNone/>
                      </a:pPr>
                      <a:endParaRPr lang="fr-CA" sz="1800" dirty="0" smtClean="0"/>
                    </a:p>
                    <a:p>
                      <a:pPr marL="269875" indent="-269875">
                        <a:buFont typeface="+mj-lt"/>
                        <a:buAutoNum type="arabicPeriod"/>
                      </a:pPr>
                      <a:r>
                        <a:rPr lang="fr-CA" sz="2800" dirty="0" smtClean="0"/>
                        <a:t>Frontière</a:t>
                      </a:r>
                      <a:r>
                        <a:rPr lang="fr-CA" sz="2800" baseline="0" dirty="0" smtClean="0"/>
                        <a:t> du processus</a:t>
                      </a:r>
                    </a:p>
                    <a:p>
                      <a:pPr marL="269875" indent="-269875">
                        <a:buFont typeface="+mj-lt"/>
                        <a:buAutoNum type="arabicPeriod"/>
                      </a:pPr>
                      <a:endParaRPr lang="fr-CA" sz="2800" baseline="0" dirty="0" smtClean="0"/>
                    </a:p>
                    <a:p>
                      <a:pPr marL="269875" indent="-269875">
                        <a:buFont typeface="+mj-lt"/>
                        <a:buAutoNum type="arabicPeriod"/>
                      </a:pPr>
                      <a:r>
                        <a:rPr lang="fr-CA" sz="2800" dirty="0" smtClean="0"/>
                        <a:t>Matrice des responsabilités</a:t>
                      </a:r>
                    </a:p>
                    <a:p>
                      <a:pPr marL="269875" indent="-269875">
                        <a:buFont typeface="+mj-lt"/>
                        <a:buAutoNum type="arabicPeriod"/>
                      </a:pPr>
                      <a:endParaRPr lang="fr-CA" sz="2800" dirty="0" smtClean="0"/>
                    </a:p>
                    <a:p>
                      <a:pPr marL="269875" indent="-269875">
                        <a:buFont typeface="+mj-lt"/>
                        <a:buAutoNum type="arabicPeriod"/>
                      </a:pPr>
                      <a:r>
                        <a:rPr lang="fr-CA" sz="2800" dirty="0" smtClean="0"/>
                        <a:t>Diagramme de processus</a:t>
                      </a:r>
                    </a:p>
                    <a:p>
                      <a:pPr marL="269875" indent="-269875">
                        <a:buFont typeface="+mj-lt"/>
                        <a:buAutoNum type="arabicPeriod"/>
                      </a:pPr>
                      <a:endParaRPr lang="fr-CA" sz="2800" dirty="0" smtClean="0"/>
                    </a:p>
                    <a:p>
                      <a:pPr marL="269875" indent="-269875">
                        <a:buFont typeface="+mj-lt"/>
                        <a:buAutoNum type="arabicPeriod"/>
                      </a:pPr>
                      <a:r>
                        <a:rPr lang="fr-CA" sz="2800" dirty="0" smtClean="0"/>
                        <a:t>Matrice d’utilisation des ressources</a:t>
                      </a:r>
                      <a:endParaRPr lang="fr-CA" sz="1400" dirty="0"/>
                    </a:p>
                  </a:txBody>
                  <a:tcPr marL="45720" marR="45720"/>
                </a:tc>
                <a:tc>
                  <a:txBody>
                    <a:bodyPr/>
                    <a:lstStyle/>
                    <a:p>
                      <a:endParaRPr lang="fr-CA" dirty="0"/>
                    </a:p>
                  </a:txBody>
                  <a:tcPr marL="45720" marR="45720">
                    <a:solidFill>
                      <a:schemeClr val="bg1"/>
                    </a:solidFill>
                  </a:tcPr>
                </a:tc>
                <a:tc>
                  <a:txBody>
                    <a:bodyPr/>
                    <a:lstStyle/>
                    <a:p>
                      <a:pPr marL="0" indent="0">
                        <a:buNone/>
                      </a:pPr>
                      <a:endParaRPr lang="fr-CA" sz="1200" dirty="0" smtClean="0">
                        <a:solidFill>
                          <a:schemeClr val="bg1">
                            <a:lumMod val="50000"/>
                          </a:schemeClr>
                        </a:solidFill>
                      </a:endParaRPr>
                    </a:p>
                    <a:p>
                      <a:pPr marL="269875" indent="-269875">
                        <a:buFont typeface="+mj-lt"/>
                        <a:buAutoNum type="arabicPeriod" startAt="5"/>
                      </a:pPr>
                      <a:r>
                        <a:rPr lang="fr-CA" sz="1200" dirty="0" smtClean="0">
                          <a:solidFill>
                            <a:schemeClr val="bg1">
                              <a:lumMod val="50000"/>
                            </a:schemeClr>
                          </a:solidFill>
                        </a:rPr>
                        <a:t>Évaluation de la contribution à la valeur ajoutée</a:t>
                      </a:r>
                    </a:p>
                    <a:p>
                      <a:pPr marL="269875" indent="-269875">
                        <a:buFont typeface="+mj-lt"/>
                        <a:buAutoNum type="arabicPeriod" startAt="5"/>
                      </a:pPr>
                      <a:endParaRPr lang="fr-CA" sz="1200" dirty="0" smtClean="0">
                        <a:solidFill>
                          <a:schemeClr val="bg1">
                            <a:lumMod val="50000"/>
                          </a:schemeClr>
                        </a:solidFill>
                      </a:endParaRPr>
                    </a:p>
                    <a:p>
                      <a:pPr marL="269875" indent="-269875">
                        <a:buFont typeface="+mj-lt"/>
                        <a:buAutoNum type="arabicPeriod" startAt="5"/>
                      </a:pPr>
                      <a:r>
                        <a:rPr lang="fr-CA" sz="1200" dirty="0" smtClean="0">
                          <a:solidFill>
                            <a:schemeClr val="bg1">
                              <a:lumMod val="50000"/>
                            </a:schemeClr>
                          </a:solidFill>
                        </a:rPr>
                        <a:t>Analyse causale</a:t>
                      </a:r>
                    </a:p>
                    <a:p>
                      <a:pPr marL="0" indent="0">
                        <a:buNone/>
                      </a:pPr>
                      <a:endParaRPr lang="fr-CA" sz="1200" dirty="0" smtClean="0">
                        <a:solidFill>
                          <a:schemeClr val="bg1">
                            <a:lumMod val="50000"/>
                          </a:schemeClr>
                        </a:solidFill>
                      </a:endParaRPr>
                    </a:p>
                    <a:p>
                      <a:endParaRPr lang="fr-CA" sz="1200" b="0" dirty="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CA" sz="1200" dirty="0">
                        <a:solidFill>
                          <a:schemeClr val="bg1">
                            <a:lumMod val="50000"/>
                          </a:schemeClr>
                        </a:solidFill>
                      </a:endParaRPr>
                    </a:p>
                  </a:txBody>
                  <a:tcPr marL="45720" marR="45720">
                    <a:solidFill>
                      <a:schemeClr val="bg1"/>
                    </a:solidFill>
                  </a:tcPr>
                </a:tc>
                <a:tc>
                  <a:txBody>
                    <a:bodyPr/>
                    <a:lstStyle/>
                    <a:p>
                      <a:endParaRPr lang="fr-CA" sz="1200" dirty="0" smtClean="0">
                        <a:solidFill>
                          <a:schemeClr val="bg1">
                            <a:lumMod val="50000"/>
                          </a:schemeClr>
                        </a:solidFill>
                      </a:endParaRPr>
                    </a:p>
                    <a:p>
                      <a:pPr marL="269875" indent="-269875">
                        <a:buFont typeface="+mj-lt"/>
                        <a:buAutoNum type="arabicPeriod" startAt="7"/>
                      </a:pPr>
                      <a:r>
                        <a:rPr lang="fr-CA" sz="1200" baseline="0" dirty="0" smtClean="0">
                          <a:solidFill>
                            <a:schemeClr val="bg1">
                              <a:lumMod val="50000"/>
                            </a:schemeClr>
                          </a:solidFill>
                        </a:rPr>
                        <a:t>Tableau OPECS</a:t>
                      </a:r>
                    </a:p>
                    <a:p>
                      <a:pPr marL="269875" indent="-269875">
                        <a:buAutoNum type="arabicPeriod" startAt="7"/>
                      </a:pPr>
                      <a:endParaRPr lang="fr-CA" sz="1200" baseline="0" dirty="0" smtClean="0">
                        <a:solidFill>
                          <a:schemeClr val="bg1">
                            <a:lumMod val="50000"/>
                          </a:schemeClr>
                        </a:solidFill>
                      </a:endParaRPr>
                    </a:p>
                    <a:p>
                      <a:pPr marL="269875" indent="-269875">
                        <a:buAutoNum type="arabicPeriod" startAt="7"/>
                      </a:pPr>
                      <a:r>
                        <a:rPr lang="fr-CA" sz="1200" baseline="0" dirty="0" smtClean="0">
                          <a:solidFill>
                            <a:schemeClr val="bg1">
                              <a:lumMod val="50000"/>
                            </a:schemeClr>
                          </a:solidFill>
                        </a:rPr>
                        <a:t>Ajout de l’ajout de valeur</a:t>
                      </a:r>
                    </a:p>
                    <a:p>
                      <a:pPr marL="269875" indent="-269875">
                        <a:buAutoNum type="arabicPeriod" startAt="7"/>
                      </a:pPr>
                      <a:endParaRPr lang="fr-CA" sz="1200" baseline="0" dirty="0" smtClean="0">
                        <a:solidFill>
                          <a:schemeClr val="bg1">
                            <a:lumMod val="50000"/>
                          </a:schemeClr>
                        </a:solidFill>
                      </a:endParaRPr>
                    </a:p>
                    <a:p>
                      <a:pPr marL="269875" indent="-269875">
                        <a:buAutoNum type="arabicPeriod" startAt="7"/>
                      </a:pPr>
                      <a:r>
                        <a:rPr lang="fr-CA" sz="1200" baseline="0" dirty="0" smtClean="0">
                          <a:solidFill>
                            <a:schemeClr val="bg1">
                              <a:lumMod val="50000"/>
                            </a:schemeClr>
                          </a:solidFill>
                        </a:rPr>
                        <a:t>Principes de réingénierie</a:t>
                      </a:r>
                    </a:p>
                    <a:p>
                      <a:endParaRPr lang="fr-CA" sz="1200" baseline="0" dirty="0" smtClean="0">
                        <a:solidFill>
                          <a:schemeClr val="bg1">
                            <a:lumMod val="50000"/>
                          </a:schemeClr>
                        </a:solidFill>
                      </a:endParaRPr>
                    </a:p>
                    <a:p>
                      <a:endParaRPr lang="fr-CA" sz="1200" baseline="0" dirty="0" smtClean="0">
                        <a:solidFill>
                          <a:schemeClr val="bg1">
                            <a:lumMod val="50000"/>
                          </a:schemeClr>
                        </a:solidFill>
                      </a:endParaRPr>
                    </a:p>
                  </a:txBody>
                  <a:tcPr marL="45720" marR="4572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bl>
          </a:graphicData>
        </a:graphic>
      </p:graphicFrame>
      <p:sp>
        <p:nvSpPr>
          <p:cNvPr id="8" name="Flèche droite 7"/>
          <p:cNvSpPr/>
          <p:nvPr/>
        </p:nvSpPr>
        <p:spPr bwMode="auto">
          <a:xfrm>
            <a:off x="6503232" y="2885354"/>
            <a:ext cx="223520" cy="1412240"/>
          </a:xfrm>
          <a:prstGeom prst="rightArrow">
            <a:avLst/>
          </a:prstGeom>
          <a:solidFill>
            <a:schemeClr val="bg1">
              <a:alpha val="66000"/>
            </a:schemeClr>
          </a:solidFill>
          <a:ln w="9525" cap="flat" cmpd="sng" algn="ctr">
            <a:solidFill>
              <a:srgbClr val="9ED3D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2" name="Rectangle 1"/>
          <p:cNvSpPr/>
          <p:nvPr/>
        </p:nvSpPr>
        <p:spPr bwMode="auto">
          <a:xfrm>
            <a:off x="851157" y="4365104"/>
            <a:ext cx="3775166" cy="1210620"/>
          </a:xfrm>
          <a:prstGeom prst="rect">
            <a:avLst/>
          </a:prstGeom>
          <a:noFill/>
          <a:ln w="7620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5" name="Flèche droite 14"/>
          <p:cNvSpPr/>
          <p:nvPr/>
        </p:nvSpPr>
        <p:spPr bwMode="auto">
          <a:xfrm>
            <a:off x="4748455" y="2885354"/>
            <a:ext cx="223520" cy="1412240"/>
          </a:xfrm>
          <a:prstGeom prst="rightArrow">
            <a:avLst/>
          </a:prstGeom>
          <a:solidFill>
            <a:schemeClr val="bg1">
              <a:alpha val="66000"/>
            </a:schemeClr>
          </a:solidFill>
          <a:ln w="9525" cap="flat" cmpd="sng" algn="ctr">
            <a:solidFill>
              <a:srgbClr val="9ED3D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0" name="Rectangle 4"/>
          <p:cNvSpPr>
            <a:spLocks noGrp="1" noChangeArrowheads="1"/>
          </p:cNvSpPr>
          <p:nvPr>
            <p:ph type="title"/>
          </p:nvPr>
        </p:nvSpPr>
        <p:spPr>
          <a:xfrm>
            <a:off x="107504" y="44624"/>
            <a:ext cx="8892480" cy="710491"/>
          </a:xfrm>
          <a:noFill/>
          <a:ln>
            <a:noFill/>
          </a:ln>
        </p:spPr>
        <p:txBody>
          <a:bodyPr>
            <a:normAutofit fontScale="90000"/>
          </a:bodyPr>
          <a:lstStyle/>
          <a:p>
            <a:pPr algn="ctr"/>
            <a:r>
              <a:rPr lang="fr-FR" dirty="0" smtClean="0"/>
              <a:t>Documentation du processus d’affaires </a:t>
            </a:r>
            <a:r>
              <a:rPr lang="fr-FR" dirty="0">
                <a:sym typeface="Symbol" panose="05050102010706020507" pitchFamily="18" charset="2"/>
              </a:rPr>
              <a:t></a:t>
            </a:r>
            <a:r>
              <a:rPr lang="fr-FR" dirty="0"/>
              <a:t> les outils</a:t>
            </a:r>
            <a:endParaRPr lang="fr-FR" dirty="0" smtClean="0"/>
          </a:p>
        </p:txBody>
      </p:sp>
      <p:sp>
        <p:nvSpPr>
          <p:cNvPr id="11" name="ZoneTexte 10"/>
          <p:cNvSpPr txBox="1"/>
          <p:nvPr/>
        </p:nvSpPr>
        <p:spPr>
          <a:xfrm>
            <a:off x="107504" y="6651848"/>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542260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1"/>
            </p:custDataLst>
          </p:nvPr>
        </p:nvSpPr>
        <p:spPr>
          <a:xfrm>
            <a:off x="529421" y="1859900"/>
            <a:ext cx="8085158" cy="4953476"/>
          </a:xfrm>
        </p:spPr>
        <p:txBody>
          <a:bodyPr>
            <a:normAutofit fontScale="92500" lnSpcReduction="20000"/>
          </a:bodyPr>
          <a:lstStyle/>
          <a:p>
            <a:r>
              <a:rPr lang="fr-CA" sz="2600" b="1" dirty="0" smtClean="0"/>
              <a:t>Objectifs</a:t>
            </a:r>
          </a:p>
          <a:p>
            <a:pPr lvl="1">
              <a:spcBef>
                <a:spcPts val="1200"/>
              </a:spcBef>
            </a:pPr>
            <a:r>
              <a:rPr lang="fr-CA" sz="2400" dirty="0" smtClean="0"/>
              <a:t>Illustrer graphiquement les activités du processus, les différentes responsabilités et le transfert d’information entre les activités.</a:t>
            </a:r>
          </a:p>
          <a:p>
            <a:pPr lvl="2">
              <a:spcBef>
                <a:spcPts val="1200"/>
              </a:spcBef>
            </a:pPr>
            <a:r>
              <a:rPr lang="fr-CA" sz="2400" i="1" dirty="0" smtClean="0">
                <a:solidFill>
                  <a:srgbClr val="FF0066"/>
                </a:solidFill>
              </a:rPr>
              <a:t>Séance 3 – formalisme ANSI</a:t>
            </a:r>
          </a:p>
          <a:p>
            <a:pPr lvl="2">
              <a:spcBef>
                <a:spcPts val="1200"/>
              </a:spcBef>
            </a:pPr>
            <a:r>
              <a:rPr lang="fr-CA" sz="2400" i="1" dirty="0" smtClean="0">
                <a:solidFill>
                  <a:srgbClr val="FF0066"/>
                </a:solidFill>
              </a:rPr>
              <a:t>Séance 4 – formalisme BPMN</a:t>
            </a:r>
          </a:p>
          <a:p>
            <a:pPr>
              <a:spcBef>
                <a:spcPts val="2400"/>
              </a:spcBef>
            </a:pPr>
            <a:r>
              <a:rPr lang="fr-CA" sz="2600" b="1" dirty="0" smtClean="0"/>
              <a:t>Utilité</a:t>
            </a:r>
          </a:p>
          <a:p>
            <a:pPr lvl="1"/>
            <a:r>
              <a:rPr lang="fr-CA" sz="2400" dirty="0" smtClean="0"/>
              <a:t>Moyen rapide de voir les différents aller-retour entre divers services et personnes.</a:t>
            </a:r>
          </a:p>
          <a:p>
            <a:pPr lvl="1"/>
            <a:r>
              <a:rPr lang="fr-CA" sz="2400" dirty="0" smtClean="0"/>
              <a:t>S’assurer que les analystes et les parties-prenantes impliquées ont la même compréhension (validation et entente)</a:t>
            </a:r>
          </a:p>
          <a:p>
            <a:pPr lvl="1"/>
            <a:r>
              <a:rPr lang="fr-CA" sz="2400" dirty="0" smtClean="0"/>
              <a:t>Une fois visible et validé, plus facile à diagnostiquer et générer des solutions</a:t>
            </a:r>
          </a:p>
        </p:txBody>
      </p:sp>
      <p:sp>
        <p:nvSpPr>
          <p:cNvPr id="5" name="Rectangle 4"/>
          <p:cNvSpPr>
            <a:spLocks noGrp="1" noChangeArrowheads="1"/>
          </p:cNvSpPr>
          <p:nvPr>
            <p:ph type="title"/>
          </p:nvPr>
        </p:nvSpPr>
        <p:spPr>
          <a:xfrm>
            <a:off x="107504" y="44624"/>
            <a:ext cx="8892480" cy="710491"/>
          </a:xfrm>
          <a:noFill/>
          <a:ln>
            <a:noFill/>
          </a:ln>
        </p:spPr>
        <p:txBody>
          <a:bodyPr>
            <a:normAutofit fontScale="90000"/>
          </a:bodyPr>
          <a:lstStyle/>
          <a:p>
            <a:pPr algn="ctr"/>
            <a:r>
              <a:rPr lang="fr-FR" dirty="0" smtClean="0"/>
              <a:t>Documentation du processus d’affaires </a:t>
            </a:r>
            <a:r>
              <a:rPr lang="fr-FR" dirty="0">
                <a:sym typeface="Symbol" panose="05050102010706020507" pitchFamily="18" charset="2"/>
              </a:rPr>
              <a:t></a:t>
            </a:r>
            <a:r>
              <a:rPr lang="fr-FR" dirty="0"/>
              <a:t> les outils</a:t>
            </a:r>
            <a:endParaRPr lang="fr-FR" dirty="0" smtClean="0"/>
          </a:p>
        </p:txBody>
      </p:sp>
    </p:spTree>
    <p:extLst>
      <p:ext uri="{BB962C8B-B14F-4D97-AF65-F5344CB8AC3E}">
        <p14:creationId xmlns:p14="http://schemas.microsoft.com/office/powerpoint/2010/main" val="3067978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8659" name="Group 3"/>
          <p:cNvGraphicFramePr>
            <a:graphicFrameLocks noGrp="1"/>
          </p:cNvGraphicFramePr>
          <p:nvPr>
            <p:custDataLst>
              <p:tags r:id="rId2"/>
            </p:custDataLst>
            <p:extLst>
              <p:ext uri="{D42A27DB-BD31-4B8C-83A1-F6EECF244321}">
                <p14:modId xmlns:p14="http://schemas.microsoft.com/office/powerpoint/2010/main" val="1619671380"/>
              </p:ext>
            </p:extLst>
          </p:nvPr>
        </p:nvGraphicFramePr>
        <p:xfrm>
          <a:off x="755576" y="1827337"/>
          <a:ext cx="7818634" cy="4321198"/>
        </p:xfrm>
        <a:graphic>
          <a:graphicData uri="http://schemas.openxmlformats.org/drawingml/2006/table">
            <a:tbl>
              <a:tblPr/>
              <a:tblGrid>
                <a:gridCol w="1481931">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269972">
                  <a:extLst>
                    <a:ext uri="{9D8B030D-6E8A-4147-A177-3AD203B41FA5}">
                      <a16:colId xmlns:a16="http://schemas.microsoft.com/office/drawing/2014/main" val="20003"/>
                    </a:ext>
                  </a:extLst>
                </a:gridCol>
                <a:gridCol w="1165213">
                  <a:extLst>
                    <a:ext uri="{9D8B030D-6E8A-4147-A177-3AD203B41FA5}">
                      <a16:colId xmlns:a16="http://schemas.microsoft.com/office/drawing/2014/main" val="20004"/>
                    </a:ext>
                  </a:extLst>
                </a:gridCol>
                <a:gridCol w="1165214">
                  <a:extLst>
                    <a:ext uri="{9D8B030D-6E8A-4147-A177-3AD203B41FA5}">
                      <a16:colId xmlns:a16="http://schemas.microsoft.com/office/drawing/2014/main" val="20005"/>
                    </a:ext>
                  </a:extLst>
                </a:gridCol>
              </a:tblGrid>
              <a:tr h="838313">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r>
                        <a:rPr kumimoji="0" lang="fr-CA" sz="1300" b="1" i="0" u="none" strike="noStrike" cap="none" normalizeH="0" baseline="0" dirty="0" smtClean="0">
                          <a:ln>
                            <a:noFill/>
                          </a:ln>
                          <a:solidFill>
                            <a:schemeClr val="bg1"/>
                          </a:solidFill>
                          <a:effectLst/>
                          <a:latin typeface="Arial" charset="0"/>
                        </a:rPr>
                        <a:t>Activités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r>
                        <a:rPr kumimoji="0" lang="fr-CA" sz="1300" b="1" i="0" u="none" strike="noStrike" cap="none" normalizeH="0" baseline="0" dirty="0" smtClean="0">
                          <a:ln>
                            <a:noFill/>
                          </a:ln>
                          <a:solidFill>
                            <a:schemeClr val="bg1"/>
                          </a:solidFill>
                          <a:effectLst/>
                          <a:latin typeface="Arial" charset="0"/>
                        </a:rPr>
                        <a:t>Document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4785"/>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r>
                        <a:rPr kumimoji="0" lang="fr-CA" sz="1300" b="1" i="0" u="none" strike="noStrike" cap="none" normalizeH="0" baseline="0" smtClean="0">
                          <a:ln>
                            <a:noFill/>
                          </a:ln>
                          <a:solidFill>
                            <a:schemeClr val="tx1"/>
                          </a:solidFill>
                          <a:effectLst/>
                          <a:latin typeface="Arial" charset="0"/>
                        </a:rPr>
                        <a:t>Entrepôts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r>
                        <a:rPr kumimoji="0" lang="fr-CA" sz="1300" b="1" i="0" u="none" strike="noStrike" cap="none" normalizeH="0" baseline="0" smtClean="0">
                          <a:ln>
                            <a:noFill/>
                          </a:ln>
                          <a:solidFill>
                            <a:schemeClr val="tx1"/>
                          </a:solidFill>
                          <a:effectLst/>
                          <a:latin typeface="Arial" charset="0"/>
                        </a:rPr>
                        <a:t>Décision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r>
                        <a:rPr kumimoji="0" lang="fr-CA" sz="1300" b="1" i="0" u="none" strike="noStrike" cap="none" normalizeH="0" baseline="0" smtClean="0">
                          <a:ln>
                            <a:noFill/>
                          </a:ln>
                          <a:solidFill>
                            <a:schemeClr val="bg1"/>
                          </a:solidFill>
                          <a:effectLst/>
                          <a:latin typeface="Arial" charset="0"/>
                        </a:rPr>
                        <a:t>Attente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F41"/>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r>
                        <a:rPr kumimoji="0" lang="fr-CA" sz="1300" b="1" i="0" u="none" strike="noStrike" cap="none" normalizeH="0" baseline="0" smtClean="0">
                          <a:ln>
                            <a:noFill/>
                          </a:ln>
                          <a:solidFill>
                            <a:schemeClr val="bg1"/>
                          </a:solidFill>
                          <a:effectLst/>
                          <a:latin typeface="Arial" charset="0"/>
                        </a:rPr>
                        <a:t>Autres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69426">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871153">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871153">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871153">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rgbClr val="009900"/>
                        </a:buClr>
                        <a:buSzPct val="60000"/>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074" name="Object 2"/>
          <p:cNvGraphicFramePr>
            <a:graphicFrameLocks noChangeAspect="1"/>
          </p:cNvGraphicFramePr>
          <p:nvPr>
            <p:custDataLst>
              <p:tags r:id="rId3"/>
            </p:custDataLst>
            <p:extLst>
              <p:ext uri="{D42A27DB-BD31-4B8C-83A1-F6EECF244321}">
                <p14:modId xmlns:p14="http://schemas.microsoft.com/office/powerpoint/2010/main" val="3519065709"/>
              </p:ext>
            </p:extLst>
          </p:nvPr>
        </p:nvGraphicFramePr>
        <p:xfrm>
          <a:off x="873634" y="2692524"/>
          <a:ext cx="1290016" cy="792000"/>
        </p:xfrm>
        <a:graphic>
          <a:graphicData uri="http://schemas.openxmlformats.org/presentationml/2006/ole">
            <mc:AlternateContent xmlns:mc="http://schemas.openxmlformats.org/markup-compatibility/2006">
              <mc:Choice xmlns:v="urn:schemas-microsoft-com:vml" Requires="v">
                <p:oleObj spid="_x0000_s1389" name="Visio" r:id="rId21" imgW="932729" imgH="573357" progId="">
                  <p:embed/>
                </p:oleObj>
              </mc:Choice>
              <mc:Fallback>
                <p:oleObj name="Visio" r:id="rId21" imgW="932729" imgH="573357" progId="">
                  <p:embed/>
                  <p:pic>
                    <p:nvPicPr>
                      <p:cNvPr id="3074"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73634" y="2692524"/>
                        <a:ext cx="1290016" cy="7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custDataLst>
              <p:tags r:id="rId4"/>
            </p:custDataLst>
            <p:extLst>
              <p:ext uri="{D42A27DB-BD31-4B8C-83A1-F6EECF244321}">
                <p14:modId xmlns:p14="http://schemas.microsoft.com/office/powerpoint/2010/main" val="349256193"/>
              </p:ext>
            </p:extLst>
          </p:nvPr>
        </p:nvGraphicFramePr>
        <p:xfrm>
          <a:off x="873635" y="3556124"/>
          <a:ext cx="1290015" cy="792000"/>
        </p:xfrm>
        <a:graphic>
          <a:graphicData uri="http://schemas.openxmlformats.org/presentationml/2006/ole">
            <mc:AlternateContent xmlns:mc="http://schemas.openxmlformats.org/markup-compatibility/2006">
              <mc:Choice xmlns:v="urn:schemas-microsoft-com:vml" Requires="v">
                <p:oleObj spid="_x0000_s1390" name="Visio" r:id="rId23" imgW="932729" imgH="573357" progId="">
                  <p:embed/>
                </p:oleObj>
              </mc:Choice>
              <mc:Fallback>
                <p:oleObj name="Visio" r:id="rId23" imgW="932729" imgH="573357" progId="">
                  <p:embed/>
                  <p:pic>
                    <p:nvPicPr>
                      <p:cNvPr id="3075" name="Object 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3635" y="3556124"/>
                        <a:ext cx="1290015" cy="7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p:cNvGraphicFramePr>
            <a:graphicFrameLocks noChangeAspect="1"/>
          </p:cNvGraphicFramePr>
          <p:nvPr>
            <p:custDataLst>
              <p:tags r:id="rId5"/>
            </p:custDataLst>
            <p:extLst>
              <p:ext uri="{D42A27DB-BD31-4B8C-83A1-F6EECF244321}">
                <p14:modId xmlns:p14="http://schemas.microsoft.com/office/powerpoint/2010/main" val="1828403994"/>
              </p:ext>
            </p:extLst>
          </p:nvPr>
        </p:nvGraphicFramePr>
        <p:xfrm>
          <a:off x="869355" y="4419724"/>
          <a:ext cx="1300424" cy="648000"/>
        </p:xfrm>
        <a:graphic>
          <a:graphicData uri="http://schemas.openxmlformats.org/presentationml/2006/ole">
            <mc:AlternateContent xmlns:mc="http://schemas.openxmlformats.org/markup-compatibility/2006">
              <mc:Choice xmlns:v="urn:schemas-microsoft-com:vml" Requires="v">
                <p:oleObj spid="_x0000_s1391" name="Visio" r:id="rId25" imgW="932729" imgH="465040" progId="">
                  <p:embed/>
                </p:oleObj>
              </mc:Choice>
              <mc:Fallback>
                <p:oleObj name="Visio" r:id="rId25" imgW="932729" imgH="465040" progId="">
                  <p:embed/>
                  <p:pic>
                    <p:nvPicPr>
                      <p:cNvPr id="3076"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9355" y="4419724"/>
                        <a:ext cx="1300424"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p:cNvGraphicFramePr>
            <a:graphicFrameLocks noChangeAspect="1"/>
          </p:cNvGraphicFramePr>
          <p:nvPr>
            <p:custDataLst>
              <p:tags r:id="rId6"/>
            </p:custDataLst>
            <p:extLst>
              <p:ext uri="{D42A27DB-BD31-4B8C-83A1-F6EECF244321}">
                <p14:modId xmlns:p14="http://schemas.microsoft.com/office/powerpoint/2010/main" val="3591080310"/>
              </p:ext>
            </p:extLst>
          </p:nvPr>
        </p:nvGraphicFramePr>
        <p:xfrm>
          <a:off x="5013248" y="2729036"/>
          <a:ext cx="1231380" cy="756000"/>
        </p:xfrm>
        <a:graphic>
          <a:graphicData uri="http://schemas.openxmlformats.org/presentationml/2006/ole">
            <mc:AlternateContent xmlns:mc="http://schemas.openxmlformats.org/markup-compatibility/2006">
              <mc:Choice xmlns:v="urn:schemas-microsoft-com:vml" Requires="v">
                <p:oleObj spid="_x0000_s1392" name="Visio" r:id="rId27" imgW="932729" imgH="573357" progId="">
                  <p:embed/>
                </p:oleObj>
              </mc:Choice>
              <mc:Fallback>
                <p:oleObj name="Visio" r:id="rId27" imgW="932729" imgH="573357" progId="">
                  <p:embed/>
                  <p:pic>
                    <p:nvPicPr>
                      <p:cNvPr id="3077" name="Object 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13248" y="2729036"/>
                        <a:ext cx="1231380" cy="7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6"/>
          <p:cNvGraphicFramePr>
            <a:graphicFrameLocks noChangeAspect="1"/>
          </p:cNvGraphicFramePr>
          <p:nvPr>
            <p:custDataLst>
              <p:tags r:id="rId7"/>
            </p:custDataLst>
            <p:extLst>
              <p:ext uri="{D42A27DB-BD31-4B8C-83A1-F6EECF244321}">
                <p14:modId xmlns:p14="http://schemas.microsoft.com/office/powerpoint/2010/main" val="3876073153"/>
              </p:ext>
            </p:extLst>
          </p:nvPr>
        </p:nvGraphicFramePr>
        <p:xfrm>
          <a:off x="6344617" y="2729630"/>
          <a:ext cx="1064880" cy="682612"/>
        </p:xfrm>
        <a:graphic>
          <a:graphicData uri="http://schemas.openxmlformats.org/presentationml/2006/ole">
            <mc:AlternateContent xmlns:mc="http://schemas.openxmlformats.org/markup-compatibility/2006">
              <mc:Choice xmlns:v="urn:schemas-microsoft-com:vml" Requires="v">
                <p:oleObj spid="_x0000_s1393" name="Visio" r:id="rId29" imgW="932729" imgH="753885" progId="">
                  <p:embed/>
                </p:oleObj>
              </mc:Choice>
              <mc:Fallback>
                <p:oleObj name="Visio" r:id="rId29" imgW="932729" imgH="753885" progId="">
                  <p:embed/>
                  <p:pic>
                    <p:nvPicPr>
                      <p:cNvPr id="3078" name="Object 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44617" y="2729630"/>
                        <a:ext cx="1064880" cy="6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7"/>
          <p:cNvGraphicFramePr>
            <a:graphicFrameLocks noChangeAspect="1"/>
          </p:cNvGraphicFramePr>
          <p:nvPr>
            <p:custDataLst>
              <p:tags r:id="rId8"/>
            </p:custDataLst>
            <p:extLst>
              <p:ext uri="{D42A27DB-BD31-4B8C-83A1-F6EECF244321}">
                <p14:modId xmlns:p14="http://schemas.microsoft.com/office/powerpoint/2010/main" val="3662619649"/>
              </p:ext>
            </p:extLst>
          </p:nvPr>
        </p:nvGraphicFramePr>
        <p:xfrm>
          <a:off x="3677667" y="2728296"/>
          <a:ext cx="1257862" cy="1260000"/>
        </p:xfrm>
        <a:graphic>
          <a:graphicData uri="http://schemas.openxmlformats.org/presentationml/2006/ole">
            <mc:AlternateContent xmlns:mc="http://schemas.openxmlformats.org/markup-compatibility/2006">
              <mc:Choice xmlns:v="urn:schemas-microsoft-com:vml" Requires="v">
                <p:oleObj spid="_x0000_s1394" name="Visio" r:id="rId31" imgW="935612" imgH="937301" progId="">
                  <p:embed/>
                </p:oleObj>
              </mc:Choice>
              <mc:Fallback>
                <p:oleObj name="Visio" r:id="rId31" imgW="935612" imgH="937301" progId="">
                  <p:embed/>
                  <p:pic>
                    <p:nvPicPr>
                      <p:cNvPr id="3079" name="Object 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677667" y="2728296"/>
                        <a:ext cx="1257862"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8"/>
          <p:cNvGraphicFramePr>
            <a:graphicFrameLocks noChangeAspect="1"/>
          </p:cNvGraphicFramePr>
          <p:nvPr>
            <p:custDataLst>
              <p:tags r:id="rId9"/>
            </p:custDataLst>
            <p:extLst>
              <p:ext uri="{D42A27DB-BD31-4B8C-83A1-F6EECF244321}">
                <p14:modId xmlns:p14="http://schemas.microsoft.com/office/powerpoint/2010/main" val="764752705"/>
              </p:ext>
            </p:extLst>
          </p:nvPr>
        </p:nvGraphicFramePr>
        <p:xfrm>
          <a:off x="3677667" y="4060304"/>
          <a:ext cx="1231378" cy="756000"/>
        </p:xfrm>
        <a:graphic>
          <a:graphicData uri="http://schemas.openxmlformats.org/presentationml/2006/ole">
            <mc:AlternateContent xmlns:mc="http://schemas.openxmlformats.org/markup-compatibility/2006">
              <mc:Choice xmlns:v="urn:schemas-microsoft-com:vml" Requires="v">
                <p:oleObj spid="_x0000_s1395" name="Visio" r:id="rId33" imgW="932729" imgH="573357" progId="">
                  <p:embed/>
                </p:oleObj>
              </mc:Choice>
              <mc:Fallback>
                <p:oleObj name="Visio" r:id="rId33" imgW="932729" imgH="573357" progId="">
                  <p:embed/>
                  <p:pic>
                    <p:nvPicPr>
                      <p:cNvPr id="3080" name="Object 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77667" y="4060304"/>
                        <a:ext cx="1231378" cy="7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1" name="Object 9"/>
          <p:cNvGraphicFramePr>
            <a:graphicFrameLocks noChangeAspect="1"/>
          </p:cNvGraphicFramePr>
          <p:nvPr>
            <p:custDataLst>
              <p:tags r:id="rId10"/>
            </p:custDataLst>
            <p:extLst>
              <p:ext uri="{D42A27DB-BD31-4B8C-83A1-F6EECF244321}">
                <p14:modId xmlns:p14="http://schemas.microsoft.com/office/powerpoint/2010/main" val="3252947761"/>
              </p:ext>
            </p:extLst>
          </p:nvPr>
        </p:nvGraphicFramePr>
        <p:xfrm>
          <a:off x="2381523" y="2764240"/>
          <a:ext cx="1172743" cy="720000"/>
        </p:xfrm>
        <a:graphic>
          <a:graphicData uri="http://schemas.openxmlformats.org/presentationml/2006/ole">
            <mc:AlternateContent xmlns:mc="http://schemas.openxmlformats.org/markup-compatibility/2006">
              <mc:Choice xmlns:v="urn:schemas-microsoft-com:vml" Requires="v">
                <p:oleObj spid="_x0000_s1396" name="Visio" r:id="rId35" imgW="932729" imgH="573357" progId="">
                  <p:embed/>
                </p:oleObj>
              </mc:Choice>
              <mc:Fallback>
                <p:oleObj name="Visio" r:id="rId35" imgW="932729" imgH="573357" progId="">
                  <p:embed/>
                  <p:pic>
                    <p:nvPicPr>
                      <p:cNvPr id="3081" name="Object 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81523" y="2764240"/>
                        <a:ext cx="1172743"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 name="Object 10"/>
          <p:cNvGraphicFramePr>
            <a:graphicFrameLocks noChangeAspect="1"/>
          </p:cNvGraphicFramePr>
          <p:nvPr>
            <p:custDataLst>
              <p:tags r:id="rId11"/>
            </p:custDataLst>
            <p:extLst>
              <p:ext uri="{D42A27DB-BD31-4B8C-83A1-F6EECF244321}">
                <p14:modId xmlns:p14="http://schemas.microsoft.com/office/powerpoint/2010/main" val="4288297100"/>
              </p:ext>
            </p:extLst>
          </p:nvPr>
        </p:nvGraphicFramePr>
        <p:xfrm>
          <a:off x="1089659" y="5284440"/>
          <a:ext cx="861986" cy="864000"/>
        </p:xfrm>
        <a:graphic>
          <a:graphicData uri="http://schemas.openxmlformats.org/presentationml/2006/ole">
            <mc:AlternateContent xmlns:mc="http://schemas.openxmlformats.org/markup-compatibility/2006">
              <mc:Choice xmlns:v="urn:schemas-microsoft-com:vml" Requires="v">
                <p:oleObj spid="_x0000_s1397" name="Visio" r:id="rId37" imgW="824608" imgH="826096" progId="">
                  <p:embed/>
                </p:oleObj>
              </mc:Choice>
              <mc:Fallback>
                <p:oleObj name="Visio" r:id="rId37" imgW="824608" imgH="826096" progId="">
                  <p:embed/>
                  <p:pic>
                    <p:nvPicPr>
                      <p:cNvPr id="3082" name="Object 1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89659" y="5284440"/>
                        <a:ext cx="861986" cy="8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72A2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3" name="Object 11"/>
          <p:cNvGraphicFramePr>
            <a:graphicFrameLocks noGrp="1" noChangeAspect="1"/>
          </p:cNvGraphicFramePr>
          <p:nvPr>
            <p:ph idx="4294967295"/>
            <p:custDataLst>
              <p:tags r:id="rId12"/>
            </p:custDataLst>
            <p:extLst>
              <p:ext uri="{D42A27DB-BD31-4B8C-83A1-F6EECF244321}">
                <p14:modId xmlns:p14="http://schemas.microsoft.com/office/powerpoint/2010/main" val="237652250"/>
              </p:ext>
            </p:extLst>
          </p:nvPr>
        </p:nvGraphicFramePr>
        <p:xfrm>
          <a:off x="7452320" y="3513138"/>
          <a:ext cx="936625" cy="395287"/>
        </p:xfrm>
        <a:graphic>
          <a:graphicData uri="http://schemas.openxmlformats.org/presentationml/2006/ole">
            <mc:AlternateContent xmlns:mc="http://schemas.openxmlformats.org/markup-compatibility/2006">
              <mc:Choice xmlns:v="urn:schemas-microsoft-com:vml" Requires="v">
                <p:oleObj spid="_x0000_s1398" name="Visio" r:id="rId39" imgW="935612" imgH="395717" progId="">
                  <p:embed/>
                </p:oleObj>
              </mc:Choice>
              <mc:Fallback>
                <p:oleObj name="Visio" r:id="rId39" imgW="935612" imgH="395717" progId="">
                  <p:embed/>
                  <p:pic>
                    <p:nvPicPr>
                      <p:cNvPr id="3083" name="Object 1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452320" y="3513138"/>
                        <a:ext cx="9366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4" name="Object 12"/>
          <p:cNvGraphicFramePr>
            <a:graphicFrameLocks noGrp="1" noChangeAspect="1"/>
          </p:cNvGraphicFramePr>
          <p:nvPr>
            <p:ph sz="half" idx="4294967295"/>
            <p:custDataLst>
              <p:tags r:id="rId13"/>
            </p:custDataLst>
            <p:extLst>
              <p:ext uri="{D42A27DB-BD31-4B8C-83A1-F6EECF244321}">
                <p14:modId xmlns:p14="http://schemas.microsoft.com/office/powerpoint/2010/main" val="3716716269"/>
              </p:ext>
            </p:extLst>
          </p:nvPr>
        </p:nvGraphicFramePr>
        <p:xfrm>
          <a:off x="7668344" y="2784475"/>
          <a:ext cx="523875" cy="522288"/>
        </p:xfrm>
        <a:graphic>
          <a:graphicData uri="http://schemas.openxmlformats.org/presentationml/2006/ole">
            <mc:AlternateContent xmlns:mc="http://schemas.openxmlformats.org/markup-compatibility/2006">
              <mc:Choice xmlns:v="urn:schemas-microsoft-com:vml" Requires="v">
                <p:oleObj spid="_x0000_s1399" name="Visio" r:id="rId41" imgW="488520" imgH="488520" progId="">
                  <p:embed/>
                </p:oleObj>
              </mc:Choice>
              <mc:Fallback>
                <p:oleObj name="Visio" r:id="rId41" imgW="488520" imgH="488520" progId="">
                  <p:embed/>
                  <p:pic>
                    <p:nvPicPr>
                      <p:cNvPr id="3084" name="Object 1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68344" y="2784475"/>
                        <a:ext cx="523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7" name="Line 58"/>
          <p:cNvSpPr>
            <a:spLocks noChangeShapeType="1"/>
          </p:cNvSpPr>
          <p:nvPr>
            <p:custDataLst>
              <p:tags r:id="rId14"/>
            </p:custDataLst>
          </p:nvPr>
        </p:nvSpPr>
        <p:spPr bwMode="auto">
          <a:xfrm>
            <a:off x="7770816" y="4419724"/>
            <a:ext cx="504000" cy="0"/>
          </a:xfrm>
          <a:prstGeom prst="line">
            <a:avLst/>
          </a:prstGeom>
          <a:noFill/>
          <a:ln w="19050">
            <a:solidFill>
              <a:schemeClr val="tx1"/>
            </a:solidFill>
            <a:round/>
            <a:headEnd/>
            <a:tailEnd type="triangle" w="med" len="med"/>
          </a:ln>
        </p:spPr>
        <p:txBody>
          <a:bodyPr anchor="ctr"/>
          <a:lstStyle/>
          <a:p>
            <a:endParaRPr lang="fr-CA"/>
          </a:p>
        </p:txBody>
      </p:sp>
      <p:sp>
        <p:nvSpPr>
          <p:cNvPr id="3128" name="Text Box 64"/>
          <p:cNvSpPr txBox="1">
            <a:spLocks noChangeArrowheads="1"/>
          </p:cNvSpPr>
          <p:nvPr>
            <p:custDataLst>
              <p:tags r:id="rId15"/>
            </p:custDataLst>
          </p:nvPr>
        </p:nvSpPr>
        <p:spPr bwMode="auto">
          <a:xfrm>
            <a:off x="5318901" y="6148536"/>
            <a:ext cx="3511550" cy="304800"/>
          </a:xfrm>
          <a:prstGeom prst="rect">
            <a:avLst/>
          </a:prstGeom>
          <a:noFill/>
          <a:ln w="9525">
            <a:noFill/>
            <a:miter lim="800000"/>
            <a:headEnd/>
            <a:tailEnd/>
          </a:ln>
        </p:spPr>
        <p:txBody>
          <a:bodyPr wrap="none">
            <a:spAutoFit/>
          </a:bodyPr>
          <a:lstStyle/>
          <a:p>
            <a:pPr algn="ctr"/>
            <a:r>
              <a:rPr lang="fr-CA" sz="1400" dirty="0">
                <a:solidFill>
                  <a:srgbClr val="006699"/>
                </a:solidFill>
              </a:rPr>
              <a:t>(American National Standards Institute)</a:t>
            </a:r>
          </a:p>
        </p:txBody>
      </p:sp>
      <p:sp>
        <p:nvSpPr>
          <p:cNvPr id="19" name="Line 58"/>
          <p:cNvSpPr>
            <a:spLocks noChangeShapeType="1"/>
          </p:cNvSpPr>
          <p:nvPr>
            <p:custDataLst>
              <p:tags r:id="rId16"/>
            </p:custDataLst>
          </p:nvPr>
        </p:nvSpPr>
        <p:spPr bwMode="auto">
          <a:xfrm flipH="1">
            <a:off x="7770816" y="4636368"/>
            <a:ext cx="504000" cy="0"/>
          </a:xfrm>
          <a:prstGeom prst="line">
            <a:avLst/>
          </a:prstGeom>
          <a:noFill/>
          <a:ln w="19050">
            <a:solidFill>
              <a:schemeClr val="tx1"/>
            </a:solidFill>
            <a:round/>
            <a:headEnd/>
            <a:tailEnd type="triangle" w="med" len="med"/>
          </a:ln>
        </p:spPr>
        <p:txBody>
          <a:bodyPr anchor="ctr"/>
          <a:lstStyle/>
          <a:p>
            <a:endParaRPr lang="fr-CA"/>
          </a:p>
        </p:txBody>
      </p:sp>
      <p:sp>
        <p:nvSpPr>
          <p:cNvPr id="20" name="Line 58"/>
          <p:cNvSpPr>
            <a:spLocks noChangeShapeType="1"/>
          </p:cNvSpPr>
          <p:nvPr>
            <p:custDataLst>
              <p:tags r:id="rId17"/>
            </p:custDataLst>
          </p:nvPr>
        </p:nvSpPr>
        <p:spPr bwMode="auto">
          <a:xfrm flipH="1">
            <a:off x="7770816" y="4852392"/>
            <a:ext cx="504000" cy="0"/>
          </a:xfrm>
          <a:prstGeom prst="line">
            <a:avLst/>
          </a:prstGeom>
          <a:noFill/>
          <a:ln w="19050">
            <a:solidFill>
              <a:schemeClr val="tx1"/>
            </a:solidFill>
            <a:round/>
            <a:headEnd type="triangle"/>
            <a:tailEnd type="triangle" w="med" len="med"/>
          </a:ln>
        </p:spPr>
        <p:txBody>
          <a:bodyPr anchor="ctr"/>
          <a:lstStyle/>
          <a:p>
            <a:endParaRPr lang="fr-CA"/>
          </a:p>
        </p:txBody>
      </p:sp>
      <p:sp>
        <p:nvSpPr>
          <p:cNvPr id="21" name="ZoneTexte 20"/>
          <p:cNvSpPr txBox="1"/>
          <p:nvPr>
            <p:custDataLst>
              <p:tags r:id="rId18"/>
            </p:custDataLst>
          </p:nvPr>
        </p:nvSpPr>
        <p:spPr>
          <a:xfrm>
            <a:off x="6413971" y="2908176"/>
            <a:ext cx="864096" cy="338554"/>
          </a:xfrm>
          <a:prstGeom prst="rect">
            <a:avLst/>
          </a:prstGeom>
          <a:solidFill>
            <a:schemeClr val="bg1"/>
          </a:solidFill>
        </p:spPr>
        <p:txBody>
          <a:bodyPr wrap="square" rtlCol="0">
            <a:spAutoFit/>
          </a:bodyPr>
          <a:lstStyle/>
          <a:p>
            <a:r>
              <a:rPr lang="fr-CA" sz="1600" dirty="0" smtClean="0"/>
              <a:t>Attente</a:t>
            </a:r>
            <a:endParaRPr lang="fr-CA" sz="1600" dirty="0"/>
          </a:p>
        </p:txBody>
      </p:sp>
      <p:sp>
        <p:nvSpPr>
          <p:cNvPr id="22" name="Rectangle 4"/>
          <p:cNvSpPr>
            <a:spLocks noGrp="1" noChangeArrowheads="1"/>
          </p:cNvSpPr>
          <p:nvPr>
            <p:ph type="title"/>
          </p:nvPr>
        </p:nvSpPr>
        <p:spPr>
          <a:xfrm>
            <a:off x="107504" y="44624"/>
            <a:ext cx="8892480" cy="710491"/>
          </a:xfrm>
          <a:noFill/>
          <a:ln>
            <a:noFill/>
          </a:ln>
        </p:spPr>
        <p:txBody>
          <a:bodyPr>
            <a:normAutofit fontScale="90000"/>
          </a:bodyPr>
          <a:lstStyle/>
          <a:p>
            <a:pPr algn="ctr"/>
            <a:r>
              <a:rPr lang="fr-FR" dirty="0" smtClean="0"/>
              <a:t>Documentation du processus d’affaires </a:t>
            </a:r>
            <a:r>
              <a:rPr lang="fr-FR" dirty="0">
                <a:sym typeface="Symbol" panose="05050102010706020507" pitchFamily="18" charset="2"/>
              </a:rPr>
              <a:t></a:t>
            </a:r>
            <a:r>
              <a:rPr lang="fr-FR" dirty="0"/>
              <a:t> </a:t>
            </a:r>
            <a:r>
              <a:rPr lang="fr-FR" dirty="0" smtClean="0"/>
              <a:t>le formalisme </a:t>
            </a:r>
            <a:r>
              <a:rPr lang="fr-FR" dirty="0" err="1" smtClean="0"/>
              <a:t>ansi</a:t>
            </a:r>
            <a:endParaRPr lang="fr-FR" dirty="0" smtClean="0"/>
          </a:p>
        </p:txBody>
      </p:sp>
    </p:spTree>
    <p:extLst>
      <p:ext uri="{BB962C8B-B14F-4D97-AF65-F5344CB8AC3E}">
        <p14:creationId xmlns:p14="http://schemas.microsoft.com/office/powerpoint/2010/main" val="178095164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3741738" y="3300373"/>
            <a:ext cx="5402262" cy="1382712"/>
          </a:xfrm>
        </p:spPr>
        <p:txBody>
          <a:bodyPr>
            <a:normAutofit/>
          </a:bodyPr>
          <a:lstStyle/>
          <a:p>
            <a:pPr marL="0" indent="0">
              <a:buNone/>
            </a:pPr>
            <a:r>
              <a:rPr lang="fr-CA" sz="1600" b="1" dirty="0" smtClean="0"/>
              <a:t>ÉCRITURE</a:t>
            </a:r>
          </a:p>
          <a:p>
            <a:r>
              <a:rPr lang="fr-CA" sz="1400" dirty="0" smtClean="0">
                <a:latin typeface="+mn-lt"/>
              </a:rPr>
              <a:t>Ajouter de nouvelles données.</a:t>
            </a:r>
          </a:p>
          <a:p>
            <a:r>
              <a:rPr lang="fr-CA" sz="1400" b="1" i="1" dirty="0" smtClean="0">
                <a:latin typeface="+mn-lt"/>
              </a:rPr>
              <a:t>Exemples: </a:t>
            </a:r>
            <a:r>
              <a:rPr lang="fr-CA" sz="1400" dirty="0" smtClean="0">
                <a:latin typeface="+mn-lt"/>
              </a:rPr>
              <a:t>saisir une nouvelle commande, imprimer une facture (création d’un document « facture »), ajouter un nouvel élément dans un cartable (dépôt physique).</a:t>
            </a:r>
            <a:endParaRPr lang="fr-CA" sz="1400" dirty="0">
              <a:latin typeface="+mn-lt"/>
            </a:endParaRPr>
          </a:p>
        </p:txBody>
      </p:sp>
      <p:pic>
        <p:nvPicPr>
          <p:cNvPr id="9" name="Image 8"/>
          <p:cNvPicPr>
            <a:picLocks noChangeAspect="1"/>
          </p:cNvPicPr>
          <p:nvPr/>
        </p:nvPicPr>
        <p:blipFill>
          <a:blip r:embed="rId3"/>
          <a:stretch>
            <a:fillRect/>
          </a:stretch>
        </p:blipFill>
        <p:spPr>
          <a:xfrm>
            <a:off x="6244160" y="1131470"/>
            <a:ext cx="2648320" cy="857370"/>
          </a:xfrm>
          <a:prstGeom prst="rect">
            <a:avLst/>
          </a:prstGeom>
          <a:solidFill>
            <a:schemeClr val="accent6">
              <a:lumMod val="20000"/>
              <a:lumOff val="80000"/>
            </a:schemeClr>
          </a:solidFill>
          <a:ln w="28575">
            <a:solidFill>
              <a:srgbClr val="FF0066"/>
            </a:solidFill>
            <a:prstDash val="sysDash"/>
          </a:ln>
        </p:spPr>
      </p:pic>
      <p:sp>
        <p:nvSpPr>
          <p:cNvPr id="6" name="Espace réservé du contenu 2"/>
          <p:cNvSpPr txBox="1">
            <a:spLocks/>
          </p:cNvSpPr>
          <p:nvPr/>
        </p:nvSpPr>
        <p:spPr bwMode="auto">
          <a:xfrm>
            <a:off x="3757357" y="1609676"/>
            <a:ext cx="5401823" cy="1321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6FAA"/>
              </a:buClr>
              <a:buFont typeface="Times" charset="0"/>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006FAA"/>
              </a:buClr>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lr>
                <a:srgbClr val="006FAA"/>
              </a:buClr>
              <a:buFont typeface="Times" charset="0"/>
              <a:buChar char="•"/>
              <a:defRPr sz="2200">
                <a:solidFill>
                  <a:schemeClr val="tx1"/>
                </a:solidFill>
                <a:latin typeface="+mn-lt"/>
                <a:ea typeface="+mn-ea"/>
                <a:cs typeface="+mn-cs"/>
              </a:defRPr>
            </a:lvl3pPr>
            <a:lvl4pPr marL="1600200" indent="-228600" algn="l" rtl="0" eaLnBrk="0" fontAlgn="base" hangingPunct="0">
              <a:spcBef>
                <a:spcPct val="20000"/>
              </a:spcBef>
              <a:spcAft>
                <a:spcPct val="0"/>
              </a:spcAft>
              <a:buClr>
                <a:srgbClr val="006FAA"/>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006FAA"/>
              </a:buClr>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marL="0" indent="0">
              <a:buFont typeface="Times" charset="0"/>
              <a:buNone/>
            </a:pPr>
            <a:r>
              <a:rPr lang="fr-CA" sz="1600" b="1" kern="0" dirty="0" smtClean="0">
                <a:latin typeface="+mj-lt"/>
              </a:rPr>
              <a:t>LECTURE</a:t>
            </a:r>
          </a:p>
          <a:p>
            <a:r>
              <a:rPr lang="fr-CA" sz="1400" kern="0" dirty="0" smtClean="0"/>
              <a:t>Lire des données existantes.</a:t>
            </a:r>
          </a:p>
          <a:p>
            <a:r>
              <a:rPr lang="fr-CA" sz="1400" b="1" i="1" kern="0" dirty="0" smtClean="0"/>
              <a:t>Exemples : </a:t>
            </a:r>
            <a:r>
              <a:rPr lang="fr-CA" sz="1400" kern="0" dirty="0" smtClean="0"/>
              <a:t>lire le bordereau de commande, chercher </a:t>
            </a:r>
            <a:r>
              <a:rPr lang="fr-CA" sz="1400" kern="0" dirty="0"/>
              <a:t>#</a:t>
            </a:r>
            <a:r>
              <a:rPr lang="fr-CA" sz="1400" kern="0" dirty="0" smtClean="0"/>
              <a:t> de téléphone  # d’un client, vérifier la disponibilité d’un produit, imprimer une facture.</a:t>
            </a:r>
            <a:endParaRPr lang="fr-CA" sz="1400" kern="0" dirty="0"/>
          </a:p>
        </p:txBody>
      </p:sp>
      <p:pic>
        <p:nvPicPr>
          <p:cNvPr id="15" name="Image 14"/>
          <p:cNvPicPr>
            <a:picLocks noChangeAspect="1"/>
          </p:cNvPicPr>
          <p:nvPr/>
        </p:nvPicPr>
        <p:blipFill>
          <a:blip r:embed="rId4"/>
          <a:stretch>
            <a:fillRect/>
          </a:stretch>
        </p:blipFill>
        <p:spPr>
          <a:xfrm>
            <a:off x="1149001" y="5795305"/>
            <a:ext cx="2295845" cy="885949"/>
          </a:xfrm>
          <a:prstGeom prst="rect">
            <a:avLst/>
          </a:prstGeom>
        </p:spPr>
      </p:pic>
      <p:sp>
        <p:nvSpPr>
          <p:cNvPr id="16" name="Espace réservé du contenu 2"/>
          <p:cNvSpPr txBox="1">
            <a:spLocks/>
          </p:cNvSpPr>
          <p:nvPr/>
        </p:nvSpPr>
        <p:spPr bwMode="auto">
          <a:xfrm>
            <a:off x="3757356" y="4858250"/>
            <a:ext cx="5401823" cy="1908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6FAA"/>
              </a:buClr>
              <a:buFont typeface="Times" charset="0"/>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006FAA"/>
              </a:buClr>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lr>
                <a:srgbClr val="006FAA"/>
              </a:buClr>
              <a:buFont typeface="Times" charset="0"/>
              <a:buChar char="•"/>
              <a:defRPr sz="2200">
                <a:solidFill>
                  <a:schemeClr val="tx1"/>
                </a:solidFill>
                <a:latin typeface="+mn-lt"/>
                <a:ea typeface="+mn-ea"/>
                <a:cs typeface="+mn-cs"/>
              </a:defRPr>
            </a:lvl3pPr>
            <a:lvl4pPr marL="1600200" indent="-228600" algn="l" rtl="0" eaLnBrk="0" fontAlgn="base" hangingPunct="0">
              <a:spcBef>
                <a:spcPct val="20000"/>
              </a:spcBef>
              <a:spcAft>
                <a:spcPct val="0"/>
              </a:spcAft>
              <a:buClr>
                <a:srgbClr val="006FAA"/>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006FAA"/>
              </a:buClr>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marL="0" indent="0">
              <a:buFont typeface="Times" charset="0"/>
              <a:buNone/>
            </a:pPr>
            <a:r>
              <a:rPr lang="fr-CA" sz="1600" b="1" kern="0" dirty="0" smtClean="0">
                <a:latin typeface="+mj-lt"/>
              </a:rPr>
              <a:t>MISE-À-JOUR</a:t>
            </a:r>
          </a:p>
          <a:p>
            <a:r>
              <a:rPr lang="fr-CA" sz="1400" b="1" kern="0" dirty="0" smtClean="0"/>
              <a:t>(1 opération) </a:t>
            </a:r>
            <a:r>
              <a:rPr lang="fr-CA" sz="1400" kern="0" dirty="0" smtClean="0"/>
              <a:t>Mettre à jour des données existantes.</a:t>
            </a:r>
          </a:p>
          <a:p>
            <a:r>
              <a:rPr lang="fr-CA" sz="1400" b="1" i="1" kern="0" dirty="0"/>
              <a:t>Exemples: </a:t>
            </a:r>
            <a:r>
              <a:rPr lang="fr-CA" sz="1400" kern="0" dirty="0"/>
              <a:t>apporter une modification à une commande existante, corriger une </a:t>
            </a:r>
            <a:r>
              <a:rPr lang="fr-CA" sz="1400" kern="0" dirty="0" smtClean="0"/>
              <a:t>erreur.</a:t>
            </a:r>
          </a:p>
          <a:p>
            <a:r>
              <a:rPr lang="fr-CA" sz="1400" b="1" kern="0" dirty="0" smtClean="0"/>
              <a:t>(2 opérations) </a:t>
            </a:r>
            <a:r>
              <a:rPr lang="fr-CA" sz="1400" kern="0" dirty="0" smtClean="0"/>
              <a:t>Lire des données existantes et écrire de nouvelles données. </a:t>
            </a:r>
          </a:p>
          <a:p>
            <a:r>
              <a:rPr lang="fr-CA" sz="1400" b="1" i="1" kern="0" dirty="0" smtClean="0"/>
              <a:t>Exemple: </a:t>
            </a:r>
            <a:r>
              <a:rPr lang="fr-CA" sz="1400" kern="0" dirty="0" smtClean="0"/>
              <a:t>calculer le rabais applicable et le sauvegarder.</a:t>
            </a:r>
            <a:endParaRPr lang="fr-CA" sz="1400" kern="0" dirty="0"/>
          </a:p>
        </p:txBody>
      </p:sp>
      <p:pic>
        <p:nvPicPr>
          <p:cNvPr id="11" name="Image 10" descr="Capture d’é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659" y="4802809"/>
            <a:ext cx="2416576" cy="771490"/>
          </a:xfrm>
          <a:prstGeom prst="rect">
            <a:avLst/>
          </a:prstGeom>
        </p:spPr>
      </p:pic>
      <p:pic>
        <p:nvPicPr>
          <p:cNvPr id="14" name="Image 13" descr="Capture d’écra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871" y="3300373"/>
            <a:ext cx="2528047" cy="840695"/>
          </a:xfrm>
          <a:prstGeom prst="rect">
            <a:avLst/>
          </a:prstGeom>
        </p:spPr>
      </p:pic>
      <p:pic>
        <p:nvPicPr>
          <p:cNvPr id="18" name="Image 17" descr="Capture d’écra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5083" y="1615668"/>
            <a:ext cx="2608730" cy="1083440"/>
          </a:xfrm>
          <a:prstGeom prst="rect">
            <a:avLst/>
          </a:prstGeom>
        </p:spPr>
      </p:pic>
      <p:sp>
        <p:nvSpPr>
          <p:cNvPr id="12" name="Rectangle 4"/>
          <p:cNvSpPr>
            <a:spLocks noGrp="1" noChangeArrowheads="1"/>
          </p:cNvSpPr>
          <p:nvPr>
            <p:ph type="title"/>
          </p:nvPr>
        </p:nvSpPr>
        <p:spPr>
          <a:xfrm>
            <a:off x="107504" y="44624"/>
            <a:ext cx="8892480" cy="710491"/>
          </a:xfrm>
          <a:noFill/>
          <a:ln>
            <a:noFill/>
          </a:ln>
        </p:spPr>
        <p:txBody>
          <a:bodyPr>
            <a:normAutofit fontScale="90000"/>
          </a:bodyPr>
          <a:lstStyle/>
          <a:p>
            <a:pPr algn="ctr"/>
            <a:r>
              <a:rPr lang="fr-FR" dirty="0" smtClean="0"/>
              <a:t>Documentation du processus d’affaires </a:t>
            </a:r>
            <a:r>
              <a:rPr lang="fr-FR" dirty="0">
                <a:sym typeface="Symbol" panose="05050102010706020507" pitchFamily="18" charset="2"/>
              </a:rPr>
              <a:t></a:t>
            </a:r>
            <a:r>
              <a:rPr lang="fr-FR" dirty="0"/>
              <a:t> </a:t>
            </a:r>
            <a:r>
              <a:rPr lang="fr-FR" dirty="0" smtClean="0"/>
              <a:t>les opérations (dépôts et documents)</a:t>
            </a:r>
          </a:p>
        </p:txBody>
      </p:sp>
      <p:sp>
        <p:nvSpPr>
          <p:cNvPr id="13" name="ZoneTexte 12"/>
          <p:cNvSpPr txBox="1"/>
          <p:nvPr/>
        </p:nvSpPr>
        <p:spPr>
          <a:xfrm>
            <a:off x="107504" y="6597352"/>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2376829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4294967295"/>
            <p:custDataLst>
              <p:tags r:id="rId2"/>
            </p:custDataLst>
          </p:nvPr>
        </p:nvSpPr>
        <p:spPr>
          <a:xfrm>
            <a:off x="229691" y="1556792"/>
            <a:ext cx="8086725" cy="449866"/>
          </a:xfrm>
        </p:spPr>
        <p:txBody>
          <a:bodyPr/>
          <a:lstStyle/>
          <a:p>
            <a:r>
              <a:rPr lang="fr-CA" dirty="0"/>
              <a:t>L’exemple de l’entreposage informatique</a:t>
            </a:r>
          </a:p>
          <a:p>
            <a:endParaRPr lang="fr-CA" dirty="0"/>
          </a:p>
        </p:txBody>
      </p:sp>
      <p:sp>
        <p:nvSpPr>
          <p:cNvPr id="6" name="ZoneTexte 5"/>
          <p:cNvSpPr txBox="1"/>
          <p:nvPr>
            <p:custDataLst>
              <p:tags r:id="rId3"/>
            </p:custDataLst>
          </p:nvPr>
        </p:nvSpPr>
        <p:spPr>
          <a:xfrm>
            <a:off x="2278624" y="2116970"/>
            <a:ext cx="2304256" cy="442674"/>
          </a:xfrm>
          <a:prstGeom prst="roundRect">
            <a:avLst/>
          </a:prstGeom>
          <a:solidFill>
            <a:schemeClr val="accent1">
              <a:lumMod val="90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CA" sz="2000" b="1" dirty="0" smtClean="0"/>
              <a:t>Représentation 1</a:t>
            </a:r>
            <a:endParaRPr lang="fr-CA" sz="2000" b="1" dirty="0"/>
          </a:p>
        </p:txBody>
      </p:sp>
      <p:sp>
        <p:nvSpPr>
          <p:cNvPr id="7" name="ZoneTexte 6"/>
          <p:cNvSpPr txBox="1"/>
          <p:nvPr>
            <p:custDataLst>
              <p:tags r:id="rId4"/>
            </p:custDataLst>
          </p:nvPr>
        </p:nvSpPr>
        <p:spPr>
          <a:xfrm>
            <a:off x="6599104" y="2116970"/>
            <a:ext cx="2304256" cy="442674"/>
          </a:xfrm>
          <a:prstGeom prst="roundRect">
            <a:avLst/>
          </a:prstGeom>
          <a:solidFill>
            <a:schemeClr val="accent1">
              <a:lumMod val="90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CA" sz="2000" b="1" dirty="0" smtClean="0"/>
              <a:t>Représentation 2</a:t>
            </a:r>
            <a:endParaRPr lang="fr-CA" sz="2000" b="1" dirty="0"/>
          </a:p>
        </p:txBody>
      </p:sp>
      <p:sp>
        <p:nvSpPr>
          <p:cNvPr id="8" name="ZoneTexte 7"/>
          <p:cNvSpPr txBox="1"/>
          <p:nvPr>
            <p:custDataLst>
              <p:tags r:id="rId5"/>
            </p:custDataLst>
          </p:nvPr>
        </p:nvSpPr>
        <p:spPr>
          <a:xfrm>
            <a:off x="1669143" y="5716488"/>
            <a:ext cx="6096000" cy="715089"/>
          </a:xfrm>
          <a:prstGeom prst="roundRect">
            <a:avLst/>
          </a:prstGeom>
          <a:solidFill>
            <a:schemeClr val="accent1">
              <a:lumMod val="90000"/>
            </a:schemeClr>
          </a:solidFill>
        </p:spPr>
        <p:style>
          <a:lnRef idx="1">
            <a:schemeClr val="accent5"/>
          </a:lnRef>
          <a:fillRef idx="2">
            <a:schemeClr val="accent5"/>
          </a:fillRef>
          <a:effectRef idx="1">
            <a:schemeClr val="accent5"/>
          </a:effectRef>
          <a:fontRef idx="minor">
            <a:schemeClr val="dk1"/>
          </a:fontRef>
        </p:style>
        <p:txBody>
          <a:bodyPr wrap="square" lIns="36000" rIns="36000" rtlCol="0">
            <a:spAutoFit/>
          </a:bodyPr>
          <a:lstStyle/>
          <a:p>
            <a:pPr algn="ctr"/>
            <a:r>
              <a:rPr lang="fr-CA" sz="1800" b="1" dirty="0" smtClean="0"/>
              <a:t>Solde dû = f (solde précédent, quantités achetées, prix, taxes, promotions)</a:t>
            </a:r>
            <a:endParaRPr lang="fr-CA" sz="1800" b="1" dirty="0"/>
          </a:p>
        </p:txBody>
      </p:sp>
      <p:graphicFrame>
        <p:nvGraphicFramePr>
          <p:cNvPr id="41987" name="Object 3"/>
          <p:cNvGraphicFramePr>
            <a:graphicFrameLocks noChangeAspect="1"/>
          </p:cNvGraphicFramePr>
          <p:nvPr>
            <p:custDataLst>
              <p:tags r:id="rId6"/>
            </p:custDataLst>
            <p:extLst/>
          </p:nvPr>
        </p:nvGraphicFramePr>
        <p:xfrm>
          <a:off x="1080223" y="2717308"/>
          <a:ext cx="5131325" cy="2592288"/>
        </p:xfrm>
        <a:graphic>
          <a:graphicData uri="http://schemas.openxmlformats.org/presentationml/2006/ole">
            <mc:AlternateContent xmlns:mc="http://schemas.openxmlformats.org/markup-compatibility/2006">
              <mc:Choice xmlns:v="urn:schemas-microsoft-com:vml" Requires="v">
                <p:oleObj spid="_x0000_s2084" name="Visio" r:id="rId9" imgW="3368421" imgH="1703070" progId="Visio.Drawing.11">
                  <p:embed/>
                </p:oleObj>
              </mc:Choice>
              <mc:Fallback>
                <p:oleObj name="Visio" r:id="rId9" imgW="3368421" imgH="1703070" progId="Visio.Drawing.11">
                  <p:embed/>
                  <p:pic>
                    <p:nvPicPr>
                      <p:cNvPr id="4198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0223" y="2717308"/>
                        <a:ext cx="5131325"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Image 2"/>
          <p:cNvPicPr>
            <a:picLocks noChangeAspect="1"/>
          </p:cNvPicPr>
          <p:nvPr/>
        </p:nvPicPr>
        <p:blipFill>
          <a:blip r:embed="rId11"/>
          <a:stretch>
            <a:fillRect/>
          </a:stretch>
        </p:blipFill>
        <p:spPr>
          <a:xfrm>
            <a:off x="6462931" y="2750144"/>
            <a:ext cx="2668225" cy="2171480"/>
          </a:xfrm>
          <a:prstGeom prst="rect">
            <a:avLst/>
          </a:prstGeom>
        </p:spPr>
      </p:pic>
      <p:sp>
        <p:nvSpPr>
          <p:cNvPr id="9" name="Rectangle 4"/>
          <p:cNvSpPr txBox="1">
            <a:spLocks noChangeArrowheads="1"/>
          </p:cNvSpPr>
          <p:nvPr/>
        </p:nvSpPr>
        <p:spPr>
          <a:xfrm>
            <a:off x="107504" y="116632"/>
            <a:ext cx="8892480" cy="710491"/>
          </a:xfrm>
          <a:prstGeom prst="rect">
            <a:avLst/>
          </a:prstGeom>
          <a:noFill/>
          <a:ln>
            <a:noFill/>
          </a:ln>
        </p:spPr>
        <p:txBody>
          <a:bodyPr vert="horz" lIns="91440" tIns="0" rIns="91440" bIns="0" rtlCol="0" anchor="t" anchorCtr="0">
            <a:normAutofit fontScale="90000" lnSpcReduction="2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Défis de la modélisation</a:t>
            </a:r>
          </a:p>
          <a:p>
            <a:pPr algn="ctr"/>
            <a:r>
              <a:rPr lang="fr-FR" dirty="0" smtClean="0">
                <a:sym typeface="Symbol" panose="05050102010706020507" pitchFamily="18" charset="2"/>
              </a:rPr>
              <a:t></a:t>
            </a:r>
            <a:r>
              <a:rPr lang="fr-FR" dirty="0" smtClean="0"/>
              <a:t> équilibre entre détail et parcimonie</a:t>
            </a:r>
          </a:p>
        </p:txBody>
      </p:sp>
      <p:sp>
        <p:nvSpPr>
          <p:cNvPr id="11" name="ZoneTexte 10"/>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2486546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Vidéo</a:t>
            </a:r>
            <a:br>
              <a:rPr lang="fr-CA" dirty="0" smtClean="0"/>
            </a:br>
            <a:r>
              <a:rPr lang="fr-CA" dirty="0" smtClean="0"/>
              <a:t>qu’avons-nous appris?  Discutons</a:t>
            </a:r>
            <a:endParaRPr lang="fr-CA" dirty="0"/>
          </a:p>
        </p:txBody>
      </p:sp>
      <p:pic>
        <p:nvPicPr>
          <p:cNvPr id="4" name="Espace réservé du contenu 3" descr="Outil Capture d’écran"/>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2292" t="18581" r="12294" b="15930"/>
          <a:stretch/>
        </p:blipFill>
        <p:spPr>
          <a:xfrm>
            <a:off x="467544" y="1772816"/>
            <a:ext cx="8004257" cy="4752528"/>
          </a:xfrm>
        </p:spPr>
      </p:pic>
    </p:spTree>
    <p:extLst>
      <p:ext uri="{BB962C8B-B14F-4D97-AF65-F5344CB8AC3E}">
        <p14:creationId xmlns:p14="http://schemas.microsoft.com/office/powerpoint/2010/main" val="71286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idx="4294967295"/>
            <p:custDataLst>
              <p:tags r:id="rId1"/>
            </p:custDataLst>
          </p:nvPr>
        </p:nvSpPr>
        <p:spPr>
          <a:xfrm>
            <a:off x="0" y="66675"/>
            <a:ext cx="8642350" cy="914400"/>
          </a:xfrm>
        </p:spPr>
        <p:txBody>
          <a:bodyPr>
            <a:normAutofit fontScale="90000"/>
          </a:bodyPr>
          <a:lstStyle/>
          <a:p>
            <a:pPr algn="ctr"/>
            <a:r>
              <a:rPr lang="fr-CA" dirty="0" smtClean="0"/>
              <a:t>Exercice 4</a:t>
            </a:r>
            <a:br>
              <a:rPr lang="fr-CA" dirty="0" smtClean="0"/>
            </a:br>
            <a:r>
              <a:rPr lang="fr-CA" dirty="0" smtClean="0"/>
              <a:t>transformez - conditions et boucles</a:t>
            </a:r>
            <a:endParaRPr lang="fr-CA" dirty="0"/>
          </a:p>
        </p:txBody>
      </p:sp>
      <p:sp>
        <p:nvSpPr>
          <p:cNvPr id="6" name="Espace réservé du contenu 2"/>
          <p:cNvSpPr txBox="1">
            <a:spLocks/>
          </p:cNvSpPr>
          <p:nvPr/>
        </p:nvSpPr>
        <p:spPr>
          <a:xfrm>
            <a:off x="3051075" y="3460124"/>
            <a:ext cx="1878522" cy="3065220"/>
          </a:xfrm>
          <a:prstGeom prst="rect">
            <a:avLst/>
          </a:prstGeom>
          <a:solidFill>
            <a:schemeClr val="bg1"/>
          </a:solidFill>
          <a:ln>
            <a:solidFill>
              <a:schemeClr val="tx1"/>
            </a:solidFill>
          </a:ln>
        </p:spPr>
        <p:txBody>
          <a:bodyPr/>
          <a:lstStyle>
            <a:lvl1pPr marL="18573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1pPr>
            <a:lvl2pPr marL="54292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2pPr>
            <a:lvl3pPr marL="901700"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3pPr>
            <a:lvl4pPr marL="125888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4pPr>
            <a:lvl5pPr marL="161607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CA" dirty="0" smtClean="0">
                <a:solidFill>
                  <a:srgbClr val="006FAA"/>
                </a:solidFill>
              </a:rPr>
              <a:t>activité </a:t>
            </a:r>
            <a:r>
              <a:rPr lang="fr-CA" b="1" dirty="0" smtClean="0">
                <a:solidFill>
                  <a:srgbClr val="006FAA"/>
                </a:solidFill>
              </a:rPr>
              <a:t>A</a:t>
            </a:r>
          </a:p>
          <a:p>
            <a:pPr marL="0" indent="0">
              <a:buFont typeface="Arial" panose="020B0604020202020204" pitchFamily="34" charset="0"/>
              <a:buNone/>
            </a:pPr>
            <a:r>
              <a:rPr lang="fr-CA" dirty="0" smtClean="0">
                <a:solidFill>
                  <a:srgbClr val="006FAA"/>
                </a:solidFill>
              </a:rPr>
              <a:t>SI (condition)</a:t>
            </a:r>
          </a:p>
          <a:p>
            <a:pPr marL="0" indent="0">
              <a:buFont typeface="Arial" panose="020B0604020202020204" pitchFamily="34" charset="0"/>
              <a:buNone/>
            </a:pPr>
            <a:r>
              <a:rPr lang="fr-CA" dirty="0" smtClean="0">
                <a:solidFill>
                  <a:srgbClr val="006FAA"/>
                </a:solidFill>
              </a:rPr>
              <a:t>   activité </a:t>
            </a:r>
            <a:r>
              <a:rPr lang="fr-CA" b="1" dirty="0" smtClean="0">
                <a:solidFill>
                  <a:srgbClr val="006FAA"/>
                </a:solidFill>
              </a:rPr>
              <a:t>B</a:t>
            </a:r>
          </a:p>
          <a:p>
            <a:pPr marL="0" indent="0">
              <a:buFont typeface="Arial" panose="020B0604020202020204" pitchFamily="34" charset="0"/>
              <a:buNone/>
            </a:pPr>
            <a:r>
              <a:rPr lang="fr-CA" dirty="0" smtClean="0">
                <a:solidFill>
                  <a:srgbClr val="006FAA"/>
                </a:solidFill>
              </a:rPr>
              <a:t>   activité </a:t>
            </a:r>
            <a:r>
              <a:rPr lang="fr-CA" b="1" dirty="0" smtClean="0">
                <a:solidFill>
                  <a:srgbClr val="006FAA"/>
                </a:solidFill>
              </a:rPr>
              <a:t>C</a:t>
            </a:r>
          </a:p>
          <a:p>
            <a:pPr marL="0" indent="0">
              <a:buFont typeface="Arial" panose="020B0604020202020204" pitchFamily="34" charset="0"/>
              <a:buNone/>
            </a:pPr>
            <a:r>
              <a:rPr lang="fr-CA" dirty="0" smtClean="0">
                <a:solidFill>
                  <a:srgbClr val="006FAA"/>
                </a:solidFill>
              </a:rPr>
              <a:t>FIN</a:t>
            </a:r>
          </a:p>
          <a:p>
            <a:pPr marL="0" indent="0">
              <a:buFont typeface="Arial" panose="020B0604020202020204" pitchFamily="34" charset="0"/>
              <a:buNone/>
            </a:pPr>
            <a:r>
              <a:rPr lang="fr-CA" dirty="0" smtClean="0">
                <a:solidFill>
                  <a:srgbClr val="006FAA"/>
                </a:solidFill>
              </a:rPr>
              <a:t>activité </a:t>
            </a:r>
            <a:r>
              <a:rPr lang="fr-CA" b="1" dirty="0" smtClean="0">
                <a:solidFill>
                  <a:srgbClr val="006FAA"/>
                </a:solidFill>
              </a:rPr>
              <a:t>D</a:t>
            </a:r>
          </a:p>
          <a:p>
            <a:pPr marL="0" indent="0">
              <a:buFont typeface="Arial" panose="020B0604020202020204" pitchFamily="34" charset="0"/>
              <a:buNone/>
            </a:pPr>
            <a:r>
              <a:rPr lang="fr-CA" dirty="0" smtClean="0">
                <a:solidFill>
                  <a:srgbClr val="006FAA"/>
                </a:solidFill>
              </a:rPr>
              <a:t>…..</a:t>
            </a:r>
            <a:endParaRPr lang="fr-CA" dirty="0">
              <a:solidFill>
                <a:srgbClr val="006FAA"/>
              </a:solidFill>
            </a:endParaRPr>
          </a:p>
        </p:txBody>
      </p:sp>
      <p:sp>
        <p:nvSpPr>
          <p:cNvPr id="7" name="ZoneTexte 6"/>
          <p:cNvSpPr txBox="1"/>
          <p:nvPr/>
        </p:nvSpPr>
        <p:spPr>
          <a:xfrm>
            <a:off x="910349" y="2873158"/>
            <a:ext cx="1817561" cy="430887"/>
          </a:xfrm>
          <a:prstGeom prst="rect">
            <a:avLst/>
          </a:prstGeom>
          <a:noFill/>
        </p:spPr>
        <p:txBody>
          <a:bodyPr wrap="square" rtlCol="0">
            <a:spAutoFit/>
          </a:bodyPr>
          <a:lstStyle/>
          <a:p>
            <a:r>
              <a:rPr lang="fr-CA" sz="2200" b="1" dirty="0" smtClean="0"/>
              <a:t>Scénario 4a</a:t>
            </a:r>
            <a:endParaRPr lang="fr-CA" sz="2200" b="1" dirty="0"/>
          </a:p>
        </p:txBody>
      </p:sp>
      <p:sp>
        <p:nvSpPr>
          <p:cNvPr id="8" name="ZoneTexte 7"/>
          <p:cNvSpPr txBox="1"/>
          <p:nvPr/>
        </p:nvSpPr>
        <p:spPr>
          <a:xfrm>
            <a:off x="910349" y="2278286"/>
            <a:ext cx="7632848" cy="369332"/>
          </a:xfrm>
          <a:prstGeom prst="rect">
            <a:avLst/>
          </a:prstGeom>
          <a:noFill/>
        </p:spPr>
        <p:txBody>
          <a:bodyPr wrap="square" rtlCol="0">
            <a:spAutoFit/>
          </a:bodyPr>
          <a:lstStyle/>
          <a:p>
            <a:r>
              <a:rPr lang="fr-CA" b="1" i="1" dirty="0" smtClean="0">
                <a:latin typeface="+mj-lt"/>
              </a:rPr>
              <a:t>Hypothèse : </a:t>
            </a:r>
            <a:r>
              <a:rPr lang="fr-CA" i="1" dirty="0">
                <a:latin typeface="+mj-lt"/>
              </a:rPr>
              <a:t>L</a:t>
            </a:r>
            <a:r>
              <a:rPr lang="fr-CA" i="1" dirty="0" smtClean="0">
                <a:latin typeface="+mj-lt"/>
              </a:rPr>
              <a:t>es activités A, B, C et D sont manuelles.</a:t>
            </a:r>
            <a:endParaRPr lang="fr-CA" i="1" dirty="0">
              <a:latin typeface="+mj-lt"/>
            </a:endParaRPr>
          </a:p>
        </p:txBody>
      </p:sp>
      <p:sp>
        <p:nvSpPr>
          <p:cNvPr id="9" name="ZoneTexte 8"/>
          <p:cNvSpPr txBox="1"/>
          <p:nvPr/>
        </p:nvSpPr>
        <p:spPr>
          <a:xfrm>
            <a:off x="3003328" y="2878572"/>
            <a:ext cx="1817561" cy="430887"/>
          </a:xfrm>
          <a:prstGeom prst="rect">
            <a:avLst/>
          </a:prstGeom>
          <a:noFill/>
        </p:spPr>
        <p:txBody>
          <a:bodyPr wrap="square" rtlCol="0">
            <a:spAutoFit/>
          </a:bodyPr>
          <a:lstStyle/>
          <a:p>
            <a:r>
              <a:rPr lang="fr-CA" sz="2200" b="1" dirty="0" smtClean="0"/>
              <a:t>Scénario 4b</a:t>
            </a:r>
            <a:endParaRPr lang="fr-CA" sz="2200" b="1" dirty="0"/>
          </a:p>
        </p:txBody>
      </p:sp>
      <p:sp>
        <p:nvSpPr>
          <p:cNvPr id="10" name="Espace réservé du contenu 2"/>
          <p:cNvSpPr txBox="1">
            <a:spLocks/>
          </p:cNvSpPr>
          <p:nvPr/>
        </p:nvSpPr>
        <p:spPr>
          <a:xfrm>
            <a:off x="5191802" y="3460124"/>
            <a:ext cx="3564000" cy="3065220"/>
          </a:xfrm>
          <a:prstGeom prst="rect">
            <a:avLst/>
          </a:prstGeom>
          <a:solidFill>
            <a:schemeClr val="bg1"/>
          </a:solidFill>
          <a:ln>
            <a:solidFill>
              <a:schemeClr val="tx1"/>
            </a:solidFill>
          </a:ln>
        </p:spPr>
        <p:txBody>
          <a:bodyPr/>
          <a:lstStyle>
            <a:lvl1pPr marL="18573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1pPr>
            <a:lvl2pPr marL="54292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2pPr>
            <a:lvl3pPr marL="901700"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3pPr>
            <a:lvl4pPr marL="125888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4pPr>
            <a:lvl5pPr marL="161607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CA" dirty="0" smtClean="0">
                <a:solidFill>
                  <a:srgbClr val="006FAA"/>
                </a:solidFill>
              </a:rPr>
              <a:t>activité </a:t>
            </a:r>
            <a:r>
              <a:rPr lang="fr-CA" b="1" dirty="0" smtClean="0">
                <a:solidFill>
                  <a:srgbClr val="006FAA"/>
                </a:solidFill>
              </a:rPr>
              <a:t>A</a:t>
            </a:r>
          </a:p>
          <a:p>
            <a:pPr marL="0" indent="0">
              <a:buFont typeface="Arial" panose="020B0604020202020204" pitchFamily="34" charset="0"/>
              <a:buNone/>
            </a:pPr>
            <a:r>
              <a:rPr lang="fr-CA" dirty="0" smtClean="0">
                <a:solidFill>
                  <a:srgbClr val="006FAA"/>
                </a:solidFill>
              </a:rPr>
              <a:t>FAIRE TANT QUE (condition)</a:t>
            </a:r>
          </a:p>
          <a:p>
            <a:pPr marL="0" indent="0">
              <a:buFont typeface="Arial" panose="020B0604020202020204" pitchFamily="34" charset="0"/>
              <a:buNone/>
            </a:pPr>
            <a:r>
              <a:rPr lang="fr-CA" dirty="0" smtClean="0">
                <a:solidFill>
                  <a:srgbClr val="006FAA"/>
                </a:solidFill>
              </a:rPr>
              <a:t>   activité </a:t>
            </a:r>
            <a:r>
              <a:rPr lang="fr-CA" b="1" dirty="0" smtClean="0">
                <a:solidFill>
                  <a:srgbClr val="006FAA"/>
                </a:solidFill>
              </a:rPr>
              <a:t>B</a:t>
            </a:r>
          </a:p>
          <a:p>
            <a:pPr marL="0" indent="0">
              <a:buFont typeface="Arial" panose="020B0604020202020204" pitchFamily="34" charset="0"/>
              <a:buNone/>
            </a:pPr>
            <a:r>
              <a:rPr lang="fr-CA" dirty="0" smtClean="0">
                <a:solidFill>
                  <a:srgbClr val="006FAA"/>
                </a:solidFill>
              </a:rPr>
              <a:t>   activité </a:t>
            </a:r>
            <a:r>
              <a:rPr lang="fr-CA" b="1" dirty="0" smtClean="0">
                <a:solidFill>
                  <a:srgbClr val="006FAA"/>
                </a:solidFill>
              </a:rPr>
              <a:t>C</a:t>
            </a:r>
          </a:p>
          <a:p>
            <a:pPr marL="0" indent="0">
              <a:buFont typeface="Arial" panose="020B0604020202020204" pitchFamily="34" charset="0"/>
              <a:buNone/>
            </a:pPr>
            <a:r>
              <a:rPr lang="fr-CA" dirty="0" smtClean="0">
                <a:solidFill>
                  <a:srgbClr val="006FAA"/>
                </a:solidFill>
              </a:rPr>
              <a:t>FIN BOUCLE</a:t>
            </a:r>
          </a:p>
          <a:p>
            <a:pPr marL="0" indent="0">
              <a:buFont typeface="Arial" panose="020B0604020202020204" pitchFamily="34" charset="0"/>
              <a:buNone/>
            </a:pPr>
            <a:r>
              <a:rPr lang="fr-CA" dirty="0" smtClean="0">
                <a:solidFill>
                  <a:srgbClr val="006FAA"/>
                </a:solidFill>
              </a:rPr>
              <a:t>activité </a:t>
            </a:r>
            <a:r>
              <a:rPr lang="fr-CA" b="1" dirty="0" smtClean="0">
                <a:solidFill>
                  <a:srgbClr val="006FAA"/>
                </a:solidFill>
              </a:rPr>
              <a:t>D</a:t>
            </a:r>
          </a:p>
          <a:p>
            <a:pPr marL="0" indent="0">
              <a:buFont typeface="Arial" panose="020B0604020202020204" pitchFamily="34" charset="0"/>
              <a:buNone/>
            </a:pPr>
            <a:r>
              <a:rPr lang="fr-CA" dirty="0" smtClean="0">
                <a:solidFill>
                  <a:srgbClr val="006FAA"/>
                </a:solidFill>
              </a:rPr>
              <a:t>…..</a:t>
            </a:r>
          </a:p>
          <a:p>
            <a:pPr marL="0" indent="0">
              <a:buFont typeface="Arial" panose="020B0604020202020204" pitchFamily="34" charset="0"/>
              <a:buNone/>
            </a:pPr>
            <a:endParaRPr lang="fr-CA" dirty="0">
              <a:solidFill>
                <a:srgbClr val="006FAA"/>
              </a:solidFill>
            </a:endParaRPr>
          </a:p>
        </p:txBody>
      </p:sp>
      <p:sp>
        <p:nvSpPr>
          <p:cNvPr id="11" name="Espace réservé du contenu 2"/>
          <p:cNvSpPr txBox="1">
            <a:spLocks/>
          </p:cNvSpPr>
          <p:nvPr/>
        </p:nvSpPr>
        <p:spPr>
          <a:xfrm>
            <a:off x="910349" y="3460124"/>
            <a:ext cx="1878522" cy="3065220"/>
          </a:xfrm>
          <a:prstGeom prst="rect">
            <a:avLst/>
          </a:prstGeom>
          <a:solidFill>
            <a:schemeClr val="bg1"/>
          </a:solidFill>
          <a:ln>
            <a:solidFill>
              <a:schemeClr val="tx1"/>
            </a:solidFill>
          </a:ln>
        </p:spPr>
        <p:txBody>
          <a:bodyPr/>
          <a:lstStyle>
            <a:lvl1pPr marL="18573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1pPr>
            <a:lvl2pPr marL="54292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2pPr>
            <a:lvl3pPr marL="901700"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3pPr>
            <a:lvl4pPr marL="1258888"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4pPr>
            <a:lvl5pPr marL="1616075" indent="-185738" algn="l" defTabSz="457200" rtl="0" eaLnBrk="1" latinLnBrk="0" hangingPunct="1">
              <a:spcBef>
                <a:spcPct val="20000"/>
              </a:spcBef>
              <a:buClr>
                <a:schemeClr val="accent2"/>
              </a:buClr>
              <a:buSzPct val="125000"/>
              <a:buFont typeface="Arial" panose="020B0604020202020204" pitchFamily="34" charset="0"/>
              <a:buChar char="•"/>
              <a:defRPr sz="2000" b="0" i="0" kern="1200">
                <a:solidFill>
                  <a:schemeClr val="tx1"/>
                </a:solidFill>
                <a:latin typeface="+mj-lt"/>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CA" dirty="0" smtClean="0">
                <a:solidFill>
                  <a:srgbClr val="006FAA"/>
                </a:solidFill>
              </a:rPr>
              <a:t>activité </a:t>
            </a:r>
            <a:r>
              <a:rPr lang="fr-CA" b="1" dirty="0" smtClean="0">
                <a:solidFill>
                  <a:srgbClr val="006FAA"/>
                </a:solidFill>
              </a:rPr>
              <a:t>A</a:t>
            </a:r>
          </a:p>
          <a:p>
            <a:pPr marL="0" indent="0">
              <a:buFont typeface="Arial" panose="020B0604020202020204" pitchFamily="34" charset="0"/>
              <a:buNone/>
            </a:pPr>
            <a:r>
              <a:rPr lang="fr-CA" dirty="0" smtClean="0">
                <a:solidFill>
                  <a:srgbClr val="006FAA"/>
                </a:solidFill>
              </a:rPr>
              <a:t>SI (condition)</a:t>
            </a:r>
          </a:p>
          <a:p>
            <a:pPr marL="0" indent="0">
              <a:buFont typeface="Arial" panose="020B0604020202020204" pitchFamily="34" charset="0"/>
              <a:buNone/>
            </a:pPr>
            <a:r>
              <a:rPr lang="fr-CA" dirty="0" smtClean="0">
                <a:solidFill>
                  <a:srgbClr val="006FAA"/>
                </a:solidFill>
              </a:rPr>
              <a:t>   activité </a:t>
            </a:r>
            <a:r>
              <a:rPr lang="fr-CA" b="1" dirty="0" smtClean="0">
                <a:solidFill>
                  <a:srgbClr val="006FAA"/>
                </a:solidFill>
              </a:rPr>
              <a:t>B</a:t>
            </a:r>
          </a:p>
          <a:p>
            <a:pPr marL="0" indent="0">
              <a:buFont typeface="Arial" panose="020B0604020202020204" pitchFamily="34" charset="0"/>
              <a:buNone/>
            </a:pPr>
            <a:r>
              <a:rPr lang="fr-CA" dirty="0" smtClean="0">
                <a:solidFill>
                  <a:srgbClr val="006FAA"/>
                </a:solidFill>
              </a:rPr>
              <a:t>SINON</a:t>
            </a:r>
          </a:p>
          <a:p>
            <a:pPr marL="0" indent="0">
              <a:buFont typeface="Arial" panose="020B0604020202020204" pitchFamily="34" charset="0"/>
              <a:buNone/>
            </a:pPr>
            <a:r>
              <a:rPr lang="fr-CA" dirty="0" smtClean="0">
                <a:solidFill>
                  <a:srgbClr val="006FAA"/>
                </a:solidFill>
              </a:rPr>
              <a:t>   activité </a:t>
            </a:r>
            <a:r>
              <a:rPr lang="fr-CA" b="1" dirty="0" smtClean="0">
                <a:solidFill>
                  <a:srgbClr val="006FAA"/>
                </a:solidFill>
              </a:rPr>
              <a:t>C</a:t>
            </a:r>
          </a:p>
          <a:p>
            <a:pPr marL="0" indent="0">
              <a:buFont typeface="Arial" panose="020B0604020202020204" pitchFamily="34" charset="0"/>
              <a:buNone/>
            </a:pPr>
            <a:r>
              <a:rPr lang="fr-CA" dirty="0" smtClean="0">
                <a:solidFill>
                  <a:srgbClr val="006FAA"/>
                </a:solidFill>
              </a:rPr>
              <a:t>FIN</a:t>
            </a:r>
          </a:p>
          <a:p>
            <a:pPr marL="0" indent="0">
              <a:buFont typeface="Arial" panose="020B0604020202020204" pitchFamily="34" charset="0"/>
              <a:buNone/>
            </a:pPr>
            <a:r>
              <a:rPr lang="fr-CA" dirty="0" smtClean="0">
                <a:solidFill>
                  <a:srgbClr val="006FAA"/>
                </a:solidFill>
              </a:rPr>
              <a:t>activité </a:t>
            </a:r>
            <a:r>
              <a:rPr lang="fr-CA" b="1" dirty="0" smtClean="0">
                <a:solidFill>
                  <a:srgbClr val="006FAA"/>
                </a:solidFill>
              </a:rPr>
              <a:t>D</a:t>
            </a:r>
          </a:p>
          <a:p>
            <a:pPr marL="0" indent="0">
              <a:buFont typeface="Arial" panose="020B0604020202020204" pitchFamily="34" charset="0"/>
              <a:buNone/>
            </a:pPr>
            <a:r>
              <a:rPr lang="fr-CA" dirty="0" smtClean="0">
                <a:solidFill>
                  <a:srgbClr val="006FAA"/>
                </a:solidFill>
              </a:rPr>
              <a:t>…..</a:t>
            </a:r>
            <a:endParaRPr lang="fr-CA" dirty="0">
              <a:solidFill>
                <a:srgbClr val="006FAA"/>
              </a:solidFill>
            </a:endParaRPr>
          </a:p>
        </p:txBody>
      </p:sp>
      <p:sp>
        <p:nvSpPr>
          <p:cNvPr id="12" name="ZoneTexte 11"/>
          <p:cNvSpPr txBox="1"/>
          <p:nvPr/>
        </p:nvSpPr>
        <p:spPr>
          <a:xfrm>
            <a:off x="5096307" y="2873158"/>
            <a:ext cx="1817561" cy="430887"/>
          </a:xfrm>
          <a:prstGeom prst="rect">
            <a:avLst/>
          </a:prstGeom>
          <a:noFill/>
        </p:spPr>
        <p:txBody>
          <a:bodyPr wrap="square" rtlCol="0">
            <a:spAutoFit/>
          </a:bodyPr>
          <a:lstStyle/>
          <a:p>
            <a:r>
              <a:rPr lang="fr-CA" sz="2200" b="1" dirty="0" smtClean="0"/>
              <a:t>Scénario </a:t>
            </a:r>
            <a:r>
              <a:rPr lang="fr-CA" sz="2200" b="1" dirty="0"/>
              <a:t>4</a:t>
            </a:r>
            <a:r>
              <a:rPr lang="fr-CA" sz="2200" b="1" dirty="0" smtClean="0"/>
              <a:t>c</a:t>
            </a:r>
            <a:endParaRPr lang="fr-CA" sz="2200" b="1" dirty="0"/>
          </a:p>
        </p:txBody>
      </p:sp>
      <p:sp>
        <p:nvSpPr>
          <p:cNvPr id="13" name="ZoneTexte 12"/>
          <p:cNvSpPr txBox="1"/>
          <p:nvPr/>
        </p:nvSpPr>
        <p:spPr>
          <a:xfrm>
            <a:off x="910349" y="1373448"/>
            <a:ext cx="7632848" cy="830997"/>
          </a:xfrm>
          <a:prstGeom prst="rect">
            <a:avLst/>
          </a:prstGeom>
          <a:noFill/>
        </p:spPr>
        <p:txBody>
          <a:bodyPr wrap="square" rtlCol="0">
            <a:spAutoFit/>
          </a:bodyPr>
          <a:lstStyle/>
          <a:p>
            <a:r>
              <a:rPr lang="fr-CA" sz="2400" dirty="0" smtClean="0">
                <a:latin typeface="+mj-lt"/>
              </a:rPr>
              <a:t>Transformez les 3 scénarios ici-bas, exprimés sous forme de matrice, en diagramme de processus.</a:t>
            </a:r>
            <a:endParaRPr lang="fr-CA" sz="2400" dirty="0">
              <a:latin typeface="+mj-lt"/>
            </a:endParaRPr>
          </a:p>
        </p:txBody>
      </p:sp>
      <p:sp>
        <p:nvSpPr>
          <p:cNvPr id="14" name="ZoneTexte 13"/>
          <p:cNvSpPr txBox="1"/>
          <p:nvPr/>
        </p:nvSpPr>
        <p:spPr>
          <a:xfrm>
            <a:off x="107504" y="6579840"/>
            <a:ext cx="2236118" cy="233536"/>
          </a:xfrm>
          <a:prstGeom prst="rect">
            <a:avLst/>
          </a:prstGeom>
        </p:spPr>
        <p:txBody>
          <a:bodyPr vert="horz" wrap="none" lIns="91440" tIns="45720" rIns="91440" bIns="45720" rtlCol="0">
            <a:normAutofit/>
          </a:bodyPr>
          <a:lstStyle/>
          <a:p>
            <a:pPr>
              <a:spcBef>
                <a:spcPct val="20000"/>
              </a:spcBef>
              <a:buClr>
                <a:srgbClr val="003C71"/>
              </a:buClr>
              <a:buSzPct val="125000"/>
            </a:pPr>
            <a:r>
              <a:rPr lang="fr-CA" sz="900" i="1" dirty="0" smtClean="0">
                <a:solidFill>
                  <a:srgbClr val="000000"/>
                </a:solidFill>
                <a:latin typeface="Arial"/>
                <a:cs typeface="Times"/>
              </a:rPr>
              <a:t>Source:  Dubé L., Dulipovici A.</a:t>
            </a:r>
            <a:endParaRPr lang="fr-CA" sz="900" i="1" dirty="0">
              <a:solidFill>
                <a:srgbClr val="000000"/>
              </a:solidFill>
              <a:latin typeface="Arial"/>
              <a:cs typeface="Times"/>
            </a:endParaRPr>
          </a:p>
        </p:txBody>
      </p:sp>
    </p:spTree>
    <p:extLst>
      <p:ext uri="{BB962C8B-B14F-4D97-AF65-F5344CB8AC3E}">
        <p14:creationId xmlns:p14="http://schemas.microsoft.com/office/powerpoint/2010/main" val="3039196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755576" y="1340768"/>
            <a:ext cx="8001000" cy="5517232"/>
          </a:xfrm>
        </p:spPr>
        <p:txBody>
          <a:bodyPr>
            <a:normAutofit fontScale="85000" lnSpcReduction="20000"/>
          </a:bodyPr>
          <a:lstStyle/>
          <a:p>
            <a:pPr>
              <a:spcBef>
                <a:spcPts val="1200"/>
              </a:spcBef>
            </a:pPr>
            <a:r>
              <a:rPr lang="fr-CA" sz="2400" dirty="0"/>
              <a:t>Objectif:</a:t>
            </a:r>
          </a:p>
          <a:p>
            <a:pPr lvl="1">
              <a:spcBef>
                <a:spcPts val="300"/>
              </a:spcBef>
            </a:pPr>
            <a:r>
              <a:rPr lang="fr-CA" b="1" u="sng" dirty="0" smtClean="0"/>
              <a:t>Réaliser</a:t>
            </a:r>
            <a:r>
              <a:rPr lang="fr-CA" dirty="0" smtClean="0"/>
              <a:t> un modèle de processus à l’aide du formalisme ANSI</a:t>
            </a:r>
            <a:endParaRPr lang="fr-CA" dirty="0"/>
          </a:p>
          <a:p>
            <a:pPr>
              <a:spcBef>
                <a:spcPts val="1200"/>
              </a:spcBef>
            </a:pPr>
            <a:r>
              <a:rPr lang="fr-CA" sz="2400" dirty="0" smtClean="0"/>
              <a:t>Documents </a:t>
            </a:r>
            <a:r>
              <a:rPr lang="fr-CA" sz="2400" dirty="0"/>
              <a:t>à </a:t>
            </a:r>
            <a:r>
              <a:rPr lang="fr-CA" sz="2400" dirty="0" smtClean="0"/>
              <a:t>utiliser (voir Zone-Cours):</a:t>
            </a:r>
            <a:endParaRPr lang="fr-CA" sz="2400" dirty="0"/>
          </a:p>
          <a:p>
            <a:pPr lvl="1">
              <a:spcBef>
                <a:spcPts val="0"/>
              </a:spcBef>
            </a:pPr>
            <a:r>
              <a:rPr lang="fr-CA" dirty="0"/>
              <a:t>Fichier Excel – onglet ZONE </a:t>
            </a:r>
            <a:r>
              <a:rPr lang="fr-CA" dirty="0" smtClean="0"/>
              <a:t>3 (modéliser processus)</a:t>
            </a:r>
            <a:endParaRPr lang="fr-CA" dirty="0"/>
          </a:p>
          <a:p>
            <a:pPr lvl="1">
              <a:spcBef>
                <a:spcPts val="0"/>
              </a:spcBef>
            </a:pPr>
            <a:r>
              <a:rPr lang="fr-CA" dirty="0"/>
              <a:t>L’énoncé du cas </a:t>
            </a:r>
            <a:r>
              <a:rPr lang="fr-CA" dirty="0" err="1"/>
              <a:t>Credico</a:t>
            </a:r>
            <a:r>
              <a:rPr lang="fr-CA" dirty="0"/>
              <a:t> Inc. – </a:t>
            </a:r>
            <a:r>
              <a:rPr lang="fr-CA" dirty="0" smtClean="0"/>
              <a:t>troisième </a:t>
            </a:r>
            <a:r>
              <a:rPr lang="fr-CA" dirty="0"/>
              <a:t>zone grisée</a:t>
            </a:r>
          </a:p>
          <a:p>
            <a:pPr>
              <a:spcBef>
                <a:spcPts val="1200"/>
              </a:spcBef>
            </a:pPr>
            <a:r>
              <a:rPr lang="fr-CA" sz="2400" dirty="0" smtClean="0"/>
              <a:t>Processus </a:t>
            </a:r>
            <a:r>
              <a:rPr lang="fr-CA" sz="2400" dirty="0"/>
              <a:t>visé par l’exercice:</a:t>
            </a:r>
          </a:p>
          <a:p>
            <a:pPr lvl="1">
              <a:spcBef>
                <a:spcPts val="0"/>
              </a:spcBef>
            </a:pPr>
            <a:r>
              <a:rPr lang="fr-CA" dirty="0">
                <a:solidFill>
                  <a:srgbClr val="FF0066"/>
                </a:solidFill>
              </a:rPr>
              <a:t>Processus de tarification du frais de financement mensuel d’un nouveau prêt.</a:t>
            </a:r>
          </a:p>
          <a:p>
            <a:pPr>
              <a:spcBef>
                <a:spcPts val="1200"/>
              </a:spcBef>
            </a:pPr>
            <a:r>
              <a:rPr lang="fr-CA" sz="2400" dirty="0" smtClean="0"/>
              <a:t>Type </a:t>
            </a:r>
            <a:r>
              <a:rPr lang="fr-CA" sz="2400" dirty="0"/>
              <a:t>d’exercice:</a:t>
            </a:r>
          </a:p>
          <a:p>
            <a:pPr lvl="1">
              <a:spcBef>
                <a:spcPts val="0"/>
              </a:spcBef>
            </a:pPr>
            <a:r>
              <a:rPr lang="fr-CA" dirty="0" smtClean="0"/>
              <a:t>En équipe</a:t>
            </a:r>
            <a:endParaRPr lang="fr-CA" dirty="0"/>
          </a:p>
          <a:p>
            <a:pPr>
              <a:spcBef>
                <a:spcPts val="1200"/>
              </a:spcBef>
            </a:pPr>
            <a:r>
              <a:rPr lang="fr-CA" sz="2400" b="1" dirty="0" smtClean="0"/>
              <a:t>À faire:</a:t>
            </a:r>
          </a:p>
          <a:p>
            <a:pPr lvl="1">
              <a:spcBef>
                <a:spcPts val="1200"/>
              </a:spcBef>
            </a:pPr>
            <a:r>
              <a:rPr lang="fr-CA" sz="2400" dirty="0" smtClean="0"/>
              <a:t>Au besoin, lire le texte </a:t>
            </a:r>
            <a:r>
              <a:rPr lang="fr-CA" sz="2400" b="1" dirty="0" smtClean="0"/>
              <a:t>(troisième zone grisée)</a:t>
            </a:r>
            <a:r>
              <a:rPr lang="fr-CA" sz="2400" dirty="0" smtClean="0"/>
              <a:t> de l’énoncé du cas </a:t>
            </a:r>
            <a:r>
              <a:rPr lang="fr-CA" sz="2400" dirty="0" err="1" smtClean="0"/>
              <a:t>Credico</a:t>
            </a:r>
            <a:r>
              <a:rPr lang="fr-CA" sz="2400" dirty="0" smtClean="0"/>
              <a:t> Inc.</a:t>
            </a:r>
          </a:p>
          <a:p>
            <a:pPr lvl="1">
              <a:spcBef>
                <a:spcPts val="1200"/>
              </a:spcBef>
            </a:pPr>
            <a:r>
              <a:rPr lang="fr-CA" sz="2400" dirty="0" smtClean="0"/>
              <a:t>Consulter l’onglet Zone 3 (modéliser processus) du fichier Excel</a:t>
            </a:r>
          </a:p>
          <a:p>
            <a:pPr lvl="1">
              <a:spcBef>
                <a:spcPts val="1200"/>
              </a:spcBef>
            </a:pPr>
            <a:r>
              <a:rPr lang="fr-CA" sz="2400" dirty="0" smtClean="0"/>
              <a:t>Réalisez le modèle du processus pour les activités 31 à 54 inclusivement</a:t>
            </a:r>
          </a:p>
          <a:p>
            <a:pPr lvl="1">
              <a:spcBef>
                <a:spcPts val="1200"/>
              </a:spcBef>
            </a:pPr>
            <a:r>
              <a:rPr lang="fr-CA" sz="2400" dirty="0" smtClean="0"/>
              <a:t>Utilisez le formalisme ANSI</a:t>
            </a:r>
            <a:endParaRPr lang="fr-CA" sz="2400" dirty="0"/>
          </a:p>
        </p:txBody>
      </p:sp>
      <p:sp>
        <p:nvSpPr>
          <p:cNvPr id="5" name="Titre 1"/>
          <p:cNvSpPr>
            <a:spLocks noGrp="1"/>
          </p:cNvSpPr>
          <p:nvPr>
            <p:ph type="title"/>
            <p:custDataLst>
              <p:tags r:id="rId2"/>
            </p:custDataLst>
          </p:nvPr>
        </p:nvSpPr>
        <p:spPr>
          <a:xfrm>
            <a:off x="251520" y="66328"/>
            <a:ext cx="8640960" cy="914400"/>
          </a:xfrm>
        </p:spPr>
        <p:txBody>
          <a:bodyPr>
            <a:normAutofit fontScale="90000"/>
          </a:bodyPr>
          <a:lstStyle/>
          <a:p>
            <a:pPr algn="ctr"/>
            <a:r>
              <a:rPr lang="fr-CA" dirty="0" smtClean="0"/>
              <a:t>Exercice </a:t>
            </a:r>
            <a:r>
              <a:rPr lang="fr-CA" dirty="0"/>
              <a:t>5</a:t>
            </a:r>
            <a:r>
              <a:rPr lang="fr-CA" dirty="0" smtClean="0"/>
              <a:t/>
            </a:r>
            <a:br>
              <a:rPr lang="fr-CA" dirty="0" smtClean="0"/>
            </a:br>
            <a:r>
              <a:rPr lang="fr-CA" dirty="0" smtClean="0"/>
              <a:t>cas :  </a:t>
            </a:r>
            <a:r>
              <a:rPr lang="fr-CA" dirty="0" err="1" smtClean="0"/>
              <a:t>credico</a:t>
            </a:r>
            <a:r>
              <a:rPr lang="fr-CA" dirty="0" smtClean="0"/>
              <a:t> </a:t>
            </a:r>
            <a:r>
              <a:rPr lang="fr-CA" dirty="0" err="1" smtClean="0"/>
              <a:t>inc.</a:t>
            </a:r>
            <a:endParaRPr lang="fr-CA" dirty="0"/>
          </a:p>
        </p:txBody>
      </p:sp>
    </p:spTree>
    <p:extLst>
      <p:ext uri="{BB962C8B-B14F-4D97-AF65-F5344CB8AC3E}">
        <p14:creationId xmlns:p14="http://schemas.microsoft.com/office/powerpoint/2010/main" val="40518915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custDataLst>
              <p:tags r:id="rId1"/>
            </p:custDataLst>
          </p:nvPr>
        </p:nvSpPr>
        <p:spPr/>
        <p:txBody>
          <a:bodyPr>
            <a:normAutofit/>
          </a:bodyPr>
          <a:lstStyle/>
          <a:p>
            <a:pPr algn="ctr"/>
            <a:r>
              <a:rPr lang="fr-CA" dirty="0" smtClean="0"/>
              <a:t>À faire pour le prochain cours</a:t>
            </a:r>
            <a:endParaRPr lang="fr-CA" dirty="0"/>
          </a:p>
        </p:txBody>
      </p:sp>
      <p:sp>
        <p:nvSpPr>
          <p:cNvPr id="7" name="Espace réservé du contenu 6"/>
          <p:cNvSpPr>
            <a:spLocks noGrp="1"/>
          </p:cNvSpPr>
          <p:nvPr>
            <p:ph sz="quarter" idx="13"/>
          </p:nvPr>
        </p:nvSpPr>
        <p:spPr/>
        <p:txBody>
          <a:bodyPr/>
          <a:lstStyle/>
          <a:p>
            <a:r>
              <a:rPr lang="fr-CA" b="1" dirty="0" smtClean="0">
                <a:solidFill>
                  <a:srgbClr val="FF0066"/>
                </a:solidFill>
              </a:rPr>
              <a:t>Séance d’auto-formation</a:t>
            </a:r>
          </a:p>
          <a:p>
            <a:pPr lvl="1"/>
            <a:r>
              <a:rPr lang="fr-CA" dirty="0" smtClean="0"/>
              <a:t>Voir zone cours séance 4</a:t>
            </a:r>
          </a:p>
          <a:p>
            <a:pPr lvl="1"/>
            <a:r>
              <a:rPr lang="fr-CA" dirty="0" smtClean="0"/>
              <a:t>Écouter les vidéos</a:t>
            </a:r>
          </a:p>
          <a:p>
            <a:pPr lvl="1"/>
            <a:r>
              <a:rPr lang="fr-CA" dirty="0" smtClean="0"/>
              <a:t>Faire les exercices guidés</a:t>
            </a:r>
          </a:p>
          <a:p>
            <a:pPr lvl="1"/>
            <a:r>
              <a:rPr lang="fr-CA" dirty="0" smtClean="0"/>
              <a:t>Si le cœur vous en dit ….</a:t>
            </a:r>
          </a:p>
          <a:p>
            <a:pPr lvl="2"/>
            <a:r>
              <a:rPr lang="fr-CA" dirty="0" smtClean="0"/>
              <a:t>Faire le diagramme de processus de </a:t>
            </a:r>
            <a:r>
              <a:rPr lang="fr-CA" dirty="0" err="1" smtClean="0"/>
              <a:t>Crédico</a:t>
            </a:r>
            <a:r>
              <a:rPr lang="fr-CA" dirty="0" smtClean="0"/>
              <a:t> </a:t>
            </a:r>
            <a:r>
              <a:rPr lang="fr-CA" dirty="0" err="1" smtClean="0"/>
              <a:t>Inc</a:t>
            </a:r>
            <a:r>
              <a:rPr lang="fr-CA" dirty="0" smtClean="0"/>
              <a:t> (activités 31 à 54) en BPMN</a:t>
            </a:r>
            <a:endParaRPr lang="fr-CA" dirty="0"/>
          </a:p>
        </p:txBody>
      </p:sp>
    </p:spTree>
    <p:extLst>
      <p:ext uri="{BB962C8B-B14F-4D97-AF65-F5344CB8AC3E}">
        <p14:creationId xmlns:p14="http://schemas.microsoft.com/office/powerpoint/2010/main" val="17625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3"/>
          <p:cNvSpPr txBox="1">
            <a:spLocks/>
          </p:cNvSpPr>
          <p:nvPr/>
        </p:nvSpPr>
        <p:spPr>
          <a:xfrm>
            <a:off x="559155" y="1258153"/>
            <a:ext cx="8086081" cy="446290"/>
          </a:xfrm>
          <a:prstGeom prst="rect">
            <a:avLst/>
          </a:prstGeom>
        </p:spPr>
        <p:txBody>
          <a:bodyPr vert="horz" lIns="91440" tIns="0" rIns="91440" bIns="0" rtlCol="0" anchor="t" anchorCtr="0">
            <a:no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CA" sz="2800" dirty="0" smtClean="0">
                <a:solidFill>
                  <a:srgbClr val="003C71"/>
                </a:solidFill>
              </a:rPr>
              <a:t>Plan de la séance 3</a:t>
            </a:r>
            <a:endParaRPr lang="fr-CA" sz="2800" dirty="0">
              <a:solidFill>
                <a:srgbClr val="003C71"/>
              </a:solidFill>
            </a:endParaRPr>
          </a:p>
        </p:txBody>
      </p:sp>
      <p:cxnSp>
        <p:nvCxnSpPr>
          <p:cNvPr id="10" name="Connecteur droit 9"/>
          <p:cNvCxnSpPr/>
          <p:nvPr/>
        </p:nvCxnSpPr>
        <p:spPr>
          <a:xfrm flipV="1">
            <a:off x="535405" y="1154594"/>
            <a:ext cx="7527940" cy="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a:off x="535405" y="1154594"/>
            <a:ext cx="0" cy="377108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5" name="ZoneTexte 4"/>
          <p:cNvSpPr txBox="1"/>
          <p:nvPr/>
        </p:nvSpPr>
        <p:spPr>
          <a:xfrm>
            <a:off x="1192377" y="1967788"/>
            <a:ext cx="2633472" cy="2809037"/>
          </a:xfrm>
          <a:prstGeom prst="rect">
            <a:avLst/>
          </a:prstGeom>
        </p:spPr>
        <p:txBody>
          <a:bodyPr vert="horz" wrap="square" lIns="91440" tIns="45720" rIns="91440" bIns="45720" rtlCol="0">
            <a:normAutofit/>
          </a:bodyPr>
          <a:lstStyle/>
          <a:p>
            <a:pPr defTabSz="457200">
              <a:spcBef>
                <a:spcPct val="20000"/>
              </a:spcBef>
              <a:buClr>
                <a:srgbClr val="003C71"/>
              </a:buClr>
              <a:buSzPct val="125000"/>
            </a:pPr>
            <a:endParaRPr lang="fr-CA" sz="2000" dirty="0">
              <a:solidFill>
                <a:srgbClr val="000000"/>
              </a:solidFill>
              <a:latin typeface="Arial"/>
              <a:cs typeface="Times"/>
            </a:endParaRPr>
          </a:p>
        </p:txBody>
      </p:sp>
      <p:sp>
        <p:nvSpPr>
          <p:cNvPr id="7" name="ZoneTexte 6"/>
          <p:cNvSpPr txBox="1"/>
          <p:nvPr/>
        </p:nvSpPr>
        <p:spPr>
          <a:xfrm>
            <a:off x="1360627" y="1821485"/>
            <a:ext cx="4213555" cy="3964838"/>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endParaRPr lang="fr-CA" sz="2000" dirty="0">
              <a:solidFill>
                <a:srgbClr val="000000"/>
              </a:solidFill>
              <a:latin typeface="Arial"/>
              <a:cs typeface="Times"/>
            </a:endParaRPr>
          </a:p>
        </p:txBody>
      </p:sp>
      <p:sp>
        <p:nvSpPr>
          <p:cNvPr id="9" name="ZoneTexte 8"/>
          <p:cNvSpPr txBox="1"/>
          <p:nvPr/>
        </p:nvSpPr>
        <p:spPr>
          <a:xfrm>
            <a:off x="1287474" y="1872691"/>
            <a:ext cx="6307125" cy="3511296"/>
          </a:xfrm>
          <a:prstGeom prst="rect">
            <a:avLst/>
          </a:prstGeom>
        </p:spPr>
        <p:txBody>
          <a:bodyPr vert="horz" wrap="square" lIns="91440" tIns="45720" rIns="91440" bIns="45720" rtlCol="0">
            <a:normAutofit/>
          </a:bodyPr>
          <a:lstStyle/>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Vidéo – qu’avons-nous appris ?</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FF0066"/>
                </a:solidFill>
                <a:latin typeface="Arial"/>
                <a:cs typeface="Times"/>
              </a:rPr>
              <a:t>Où en sommes-nous?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La modélisation, une forme de documentation du processus d’affaires</a:t>
            </a:r>
          </a:p>
          <a:p>
            <a:pPr marL="185738"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Les outils de documentation du processus d’affaires, l’accent est mis sur :</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La matrice des responsabilités</a:t>
            </a:r>
          </a:p>
          <a:p>
            <a:pPr marL="642938" lvl="1" indent="-185738" defTabSz="457200">
              <a:spcBef>
                <a:spcPct val="20000"/>
              </a:spcBef>
              <a:buClr>
                <a:srgbClr val="003C71"/>
              </a:buClr>
              <a:buSzPct val="125000"/>
              <a:buFont typeface="Arial" panose="020B0604020202020204" pitchFamily="34" charset="0"/>
              <a:buChar char="•"/>
            </a:pPr>
            <a:r>
              <a:rPr lang="fr-CA" dirty="0" smtClean="0">
                <a:solidFill>
                  <a:srgbClr val="005EB8">
                    <a:lumMod val="50000"/>
                  </a:srgbClr>
                </a:solidFill>
                <a:latin typeface="Arial"/>
                <a:cs typeface="Times"/>
              </a:rPr>
              <a:t>Le diagramme de processus (ANSI)</a:t>
            </a:r>
            <a:endParaRPr lang="fr-CA" dirty="0" smtClean="0">
              <a:solidFill>
                <a:srgbClr val="000000"/>
              </a:solidFill>
              <a:latin typeface="Arial"/>
              <a:cs typeface="Times"/>
            </a:endParaRPr>
          </a:p>
          <a:p>
            <a:pPr defTabSz="457200">
              <a:lnSpc>
                <a:spcPct val="150000"/>
              </a:lnSpc>
              <a:spcBef>
                <a:spcPct val="20000"/>
              </a:spcBef>
              <a:buClr>
                <a:srgbClr val="003C71"/>
              </a:buClr>
              <a:buSzPct val="125000"/>
            </a:pPr>
            <a:endParaRPr lang="fr-CA" dirty="0" smtClean="0">
              <a:solidFill>
                <a:srgbClr val="000000"/>
              </a:solidFill>
              <a:latin typeface="Arial"/>
              <a:cs typeface="Times"/>
            </a:endParaRPr>
          </a:p>
          <a:p>
            <a:pPr marL="285750" indent="-285750" defTabSz="457200">
              <a:lnSpc>
                <a:spcPct val="150000"/>
              </a:lnSpc>
              <a:spcBef>
                <a:spcPct val="20000"/>
              </a:spcBef>
              <a:buClr>
                <a:srgbClr val="003C71"/>
              </a:buClr>
              <a:buSzPct val="125000"/>
              <a:buFont typeface="Wingdings" panose="05000000000000000000" pitchFamily="2" charset="2"/>
              <a:buChar char="Ø"/>
            </a:pPr>
            <a:endParaRPr lang="fr-CA" dirty="0">
              <a:solidFill>
                <a:srgbClr val="000000"/>
              </a:solidFill>
              <a:latin typeface="Arial"/>
              <a:cs typeface="Times"/>
            </a:endParaRPr>
          </a:p>
        </p:txBody>
      </p:sp>
    </p:spTree>
    <p:extLst>
      <p:ext uri="{BB962C8B-B14F-4D97-AF65-F5344CB8AC3E}">
        <p14:creationId xmlns:p14="http://schemas.microsoft.com/office/powerpoint/2010/main" val="2084165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23"/>
          <p:cNvSpPr txBox="1">
            <a:spLocks/>
          </p:cNvSpPr>
          <p:nvPr/>
        </p:nvSpPr>
        <p:spPr>
          <a:xfrm>
            <a:off x="196218" y="82103"/>
            <a:ext cx="8159375" cy="616564"/>
          </a:xfrm>
          <a:prstGeom prst="rect">
            <a:avLst/>
          </a:prstGeom>
        </p:spPr>
        <p:txBody>
          <a:bodyPr vert="horz" lIns="91440" tIns="0" rIns="91440" bIns="0" rtlCol="0" anchor="t" anchorCtr="0">
            <a:normAutofit/>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r>
              <a:rPr lang="fr-CA" sz="1800" dirty="0" smtClean="0">
                <a:solidFill>
                  <a:srgbClr val="003C71"/>
                </a:solidFill>
              </a:rPr>
              <a:t>DÉTERMINATION des besoins</a:t>
            </a:r>
            <a:r>
              <a:rPr lang="fr-CA" sz="2400" dirty="0" smtClean="0">
                <a:solidFill>
                  <a:srgbClr val="003C71"/>
                </a:solidFill>
              </a:rPr>
              <a:t/>
            </a:r>
            <a:br>
              <a:rPr lang="fr-CA" sz="2400" dirty="0" smtClean="0">
                <a:solidFill>
                  <a:srgbClr val="003C71"/>
                </a:solidFill>
              </a:rPr>
            </a:br>
            <a:r>
              <a:rPr lang="fr-CA" sz="1600" b="0" i="1" dirty="0" smtClean="0">
                <a:solidFill>
                  <a:srgbClr val="003C71"/>
                </a:solidFill>
              </a:rPr>
              <a:t>ORIGINE des demandes de détermination des besoins</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18" y="1340768"/>
            <a:ext cx="8214396" cy="4952060"/>
          </a:xfrm>
          <a:prstGeom prst="rect">
            <a:avLst/>
          </a:prstGeom>
        </p:spPr>
      </p:pic>
      <p:sp>
        <p:nvSpPr>
          <p:cNvPr id="2" name="ZoneTexte 1"/>
          <p:cNvSpPr txBox="1"/>
          <p:nvPr/>
        </p:nvSpPr>
        <p:spPr>
          <a:xfrm>
            <a:off x="611559" y="764704"/>
            <a:ext cx="7744033" cy="432048"/>
          </a:xfrm>
          <a:prstGeom prst="rect">
            <a:avLst/>
          </a:prstGeom>
        </p:spPr>
        <p:txBody>
          <a:bodyPr vert="horz" wrap="none" lIns="91440" tIns="45720" rIns="91440" bIns="45720" rtlCol="0">
            <a:normAutofit/>
          </a:bodyPr>
          <a:lstStyle/>
          <a:p>
            <a:pPr>
              <a:spcBef>
                <a:spcPct val="20000"/>
              </a:spcBef>
              <a:buClr>
                <a:srgbClr val="003C71"/>
              </a:buClr>
              <a:buSzPct val="125000"/>
            </a:pPr>
            <a:r>
              <a:rPr lang="fr-CA" sz="2000" b="1" dirty="0" smtClean="0">
                <a:solidFill>
                  <a:srgbClr val="000000"/>
                </a:solidFill>
                <a:latin typeface="Arial"/>
                <a:cs typeface="Times"/>
              </a:rPr>
              <a:t>Démarche d’alignement stratégique des TI</a:t>
            </a:r>
            <a:endParaRPr lang="fr-CA" sz="2000" b="1" dirty="0">
              <a:solidFill>
                <a:srgbClr val="000000"/>
              </a:solidFill>
              <a:latin typeface="Arial"/>
              <a:cs typeface="Times"/>
            </a:endParaRPr>
          </a:p>
        </p:txBody>
      </p:sp>
    </p:spTree>
    <p:extLst>
      <p:ext uri="{BB962C8B-B14F-4D97-AF65-F5344CB8AC3E}">
        <p14:creationId xmlns:p14="http://schemas.microsoft.com/office/powerpoint/2010/main" val="3837525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142999" y="1072164"/>
            <a:ext cx="3501009" cy="354276"/>
          </a:xfrm>
        </p:spPr>
        <p:txBody>
          <a:bodyPr>
            <a:noAutofit/>
          </a:bodyPr>
          <a:lstStyle/>
          <a:p>
            <a:r>
              <a:rPr lang="fr-CA" sz="2000" dirty="0" smtClean="0"/>
              <a:t>En principe ….</a:t>
            </a:r>
            <a:endParaRPr lang="fr-CA" sz="2000" dirty="0"/>
          </a:p>
        </p:txBody>
      </p:sp>
      <p:sp>
        <p:nvSpPr>
          <p:cNvPr id="3" name="Espace réservé du contenu 2"/>
          <p:cNvSpPr>
            <a:spLocks noGrp="1"/>
          </p:cNvSpPr>
          <p:nvPr>
            <p:ph idx="1"/>
            <p:custDataLst>
              <p:tags r:id="rId2"/>
            </p:custDataLst>
          </p:nvPr>
        </p:nvSpPr>
        <p:spPr>
          <a:xfrm>
            <a:off x="1142998" y="1510009"/>
            <a:ext cx="6508445" cy="1918991"/>
          </a:xfrm>
        </p:spPr>
        <p:txBody>
          <a:bodyPr>
            <a:normAutofit/>
          </a:bodyPr>
          <a:lstStyle/>
          <a:p>
            <a:pPr marL="514350" indent="-514350">
              <a:buFont typeface="+mj-lt"/>
              <a:buAutoNum type="arabicPeriod"/>
            </a:pPr>
            <a:r>
              <a:rPr lang="fr-CA" sz="2200" dirty="0" smtClean="0"/>
              <a:t>La planification stratégique d’une entreprise peut amener l’organisation à revoir certains SI (réalignement avec objectifs stratégiques)</a:t>
            </a:r>
          </a:p>
          <a:p>
            <a:pPr lvl="2">
              <a:spcBef>
                <a:spcPts val="600"/>
              </a:spcBef>
              <a:buSzPct val="100000"/>
              <a:buFont typeface="Wingdings" panose="05000000000000000000" pitchFamily="2" charset="2"/>
              <a:buChar char="è"/>
            </a:pPr>
            <a:r>
              <a:rPr lang="fr-CA" sz="2200" i="1" dirty="0" smtClean="0"/>
              <a:t>Il faut aussi revoir </a:t>
            </a:r>
            <a:r>
              <a:rPr lang="fr-CA" sz="2200" b="1" i="1" dirty="0" smtClean="0"/>
              <a:t>le processus </a:t>
            </a:r>
            <a:r>
              <a:rPr lang="fr-CA" sz="2200" i="1" dirty="0" smtClean="0"/>
              <a:t>d’affaires soutenu par le SI</a:t>
            </a:r>
          </a:p>
          <a:p>
            <a:pPr lvl="1"/>
            <a:endParaRPr lang="fr-CA" dirty="0"/>
          </a:p>
        </p:txBody>
      </p:sp>
      <p:sp>
        <p:nvSpPr>
          <p:cNvPr id="17" name="Espace réservé du contenu 2"/>
          <p:cNvSpPr txBox="1">
            <a:spLocks/>
          </p:cNvSpPr>
          <p:nvPr>
            <p:custDataLst>
              <p:tags r:id="rId3"/>
            </p:custDataLst>
          </p:nvPr>
        </p:nvSpPr>
        <p:spPr bwMode="auto">
          <a:xfrm>
            <a:off x="1145894" y="3429000"/>
            <a:ext cx="7557023" cy="2419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lvl="0" indent="-514350" fontAlgn="auto">
              <a:spcBef>
                <a:spcPct val="20000"/>
              </a:spcBef>
              <a:spcAft>
                <a:spcPts val="0"/>
              </a:spcAft>
              <a:buClr>
                <a:srgbClr val="006FAA"/>
              </a:buClr>
              <a:buFont typeface="+mj-lt"/>
              <a:buAutoNum type="arabicPeriod" startAt="2"/>
              <a:defRPr/>
            </a:pPr>
            <a:r>
              <a:rPr lang="fr-CA" sz="2200" dirty="0" smtClean="0">
                <a:latin typeface="+mj-lt"/>
              </a:rPr>
              <a:t>L’organisation crée un nouveau PA ou rencontre un problème pour un PA existant et elle veut améliorer son efficace et/ou son efficiente </a:t>
            </a:r>
          </a:p>
          <a:p>
            <a:pPr marL="1257300" lvl="2" indent="-342900">
              <a:spcBef>
                <a:spcPts val="600"/>
              </a:spcBef>
              <a:buClr>
                <a:srgbClr val="002060"/>
              </a:buClr>
              <a:buFont typeface="Wingdings" panose="05000000000000000000" pitchFamily="2" charset="2"/>
              <a:buChar char="è"/>
            </a:pPr>
            <a:r>
              <a:rPr lang="fr-CA" sz="2200" i="1" dirty="0" smtClean="0">
                <a:latin typeface="+mj-lt"/>
              </a:rPr>
              <a:t>Il faut revoir le processus</a:t>
            </a:r>
          </a:p>
          <a:p>
            <a:pPr marL="1257300" lvl="2" indent="-342900">
              <a:spcBef>
                <a:spcPts val="600"/>
              </a:spcBef>
              <a:buClr>
                <a:srgbClr val="002060"/>
              </a:buClr>
              <a:buFont typeface="Wingdings" panose="05000000000000000000" pitchFamily="2" charset="2"/>
              <a:buChar char="è"/>
            </a:pPr>
            <a:r>
              <a:rPr lang="fr-CA" sz="2200" i="1" dirty="0" smtClean="0">
                <a:latin typeface="+mj-lt"/>
              </a:rPr>
              <a:t>Il faut aussi revoir les </a:t>
            </a:r>
            <a:r>
              <a:rPr lang="fr-CA" sz="2200" b="1" i="1" dirty="0" smtClean="0">
                <a:latin typeface="+mj-lt"/>
              </a:rPr>
              <a:t>SI</a:t>
            </a:r>
            <a:r>
              <a:rPr lang="fr-CA" sz="2200" i="1" dirty="0" smtClean="0">
                <a:latin typeface="+mj-lt"/>
              </a:rPr>
              <a:t> qui soutiennent le processus d’affaires</a:t>
            </a:r>
            <a:endParaRPr kumimoji="0" lang="fr-CA" sz="2200" b="0" i="1" u="none" strike="noStrike" kern="0" cap="none" spc="0" normalizeH="0" baseline="0" noProof="0" dirty="0" smtClean="0">
              <a:ln>
                <a:noFill/>
              </a:ln>
              <a:solidFill>
                <a:schemeClr val="tx1"/>
              </a:solidFill>
              <a:effectLst/>
              <a:uLnTx/>
              <a:uFillTx/>
              <a:latin typeface="+mj-lt"/>
            </a:endParaRPr>
          </a:p>
          <a:p>
            <a:pPr marL="742950" marR="0" lvl="1" indent="-285750" algn="l" defTabSz="914400" rtl="0" eaLnBrk="0" fontAlgn="base" latinLnBrk="0" hangingPunct="0">
              <a:lnSpc>
                <a:spcPct val="100000"/>
              </a:lnSpc>
              <a:spcBef>
                <a:spcPct val="20000"/>
              </a:spcBef>
              <a:spcAft>
                <a:spcPct val="0"/>
              </a:spcAft>
              <a:buClr>
                <a:srgbClr val="006FAA"/>
              </a:buClr>
              <a:buSzTx/>
              <a:buFontTx/>
              <a:buChar char="–"/>
              <a:tabLst/>
              <a:defRPr/>
            </a:pPr>
            <a:endParaRPr kumimoji="0" lang="fr-CA" sz="2800" b="0" i="0" u="none" strike="noStrike" kern="0" cap="none" spc="0" normalizeH="0" baseline="0" noProof="0" dirty="0">
              <a:ln>
                <a:noFill/>
              </a:ln>
              <a:solidFill>
                <a:schemeClr val="tx1"/>
              </a:solidFill>
              <a:effectLst/>
              <a:uLnTx/>
              <a:uFillTx/>
              <a:latin typeface="+mn-lt"/>
              <a:ea typeface="+mn-ea"/>
              <a:cs typeface="+mn-cs"/>
            </a:endParaRPr>
          </a:p>
        </p:txBody>
      </p:sp>
      <p:sp>
        <p:nvSpPr>
          <p:cNvPr id="12" name="Titre 1"/>
          <p:cNvSpPr txBox="1">
            <a:spLocks/>
          </p:cNvSpPr>
          <p:nvPr/>
        </p:nvSpPr>
        <p:spPr>
          <a:xfrm>
            <a:off x="323529" y="2003"/>
            <a:ext cx="865942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Où en sommes-nous ?</a:t>
            </a:r>
          </a:p>
          <a:p>
            <a:pPr algn="ctr"/>
            <a:r>
              <a:rPr lang="fr-FR" dirty="0" smtClean="0"/>
              <a:t>Selon </a:t>
            </a:r>
            <a:r>
              <a:rPr lang="fr-FR" dirty="0" err="1" smtClean="0"/>
              <a:t>rivard</a:t>
            </a:r>
            <a:r>
              <a:rPr lang="fr-FR" dirty="0" smtClean="0"/>
              <a:t> – méthode intégrée</a:t>
            </a:r>
          </a:p>
          <a:p>
            <a:pPr algn="ctr"/>
            <a:endParaRPr lang="fr-CA" dirty="0"/>
          </a:p>
        </p:txBody>
      </p:sp>
    </p:spTree>
    <p:extLst>
      <p:ext uri="{BB962C8B-B14F-4D97-AF65-F5344CB8AC3E}">
        <p14:creationId xmlns:p14="http://schemas.microsoft.com/office/powerpoint/2010/main" val="1514906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414065" y="948906"/>
            <a:ext cx="8456771" cy="4623758"/>
            <a:chOff x="414065" y="948906"/>
            <a:chExt cx="8456771" cy="4623758"/>
          </a:xfrm>
        </p:grpSpPr>
        <p:sp>
          <p:nvSpPr>
            <p:cNvPr id="2" name="Rectangle 1"/>
            <p:cNvSpPr/>
            <p:nvPr/>
          </p:nvSpPr>
          <p:spPr>
            <a:xfrm>
              <a:off x="3338427" y="948906"/>
              <a:ext cx="2475781" cy="621102"/>
            </a:xfrm>
            <a:prstGeom prst="rect">
              <a:avLst/>
            </a:prstGeom>
            <a:solidFill>
              <a:schemeClr val="accent6">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fr-CA" b="1" dirty="0" smtClean="0">
                  <a:solidFill>
                    <a:prstClr val="white"/>
                  </a:solidFill>
                  <a:latin typeface="+mj-lt"/>
                </a:rPr>
                <a:t>Interventions en analyse d’affaires</a:t>
              </a:r>
              <a:endParaRPr lang="fr-CA" b="1" dirty="0">
                <a:solidFill>
                  <a:prstClr val="white"/>
                </a:solidFill>
                <a:latin typeface="+mj-lt"/>
              </a:endParaRPr>
            </a:p>
          </p:txBody>
        </p:sp>
        <p:sp>
          <p:nvSpPr>
            <p:cNvPr id="3" name="Rectangle à coins arrondis 2"/>
            <p:cNvSpPr/>
            <p:nvPr/>
          </p:nvSpPr>
          <p:spPr>
            <a:xfrm>
              <a:off x="414065" y="2009955"/>
              <a:ext cx="2639685" cy="491705"/>
            </a:xfrm>
            <a:prstGeom prst="round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fr-CA" b="1" dirty="0" smtClean="0">
                  <a:solidFill>
                    <a:srgbClr val="005EB8">
                      <a:lumMod val="50000"/>
                    </a:srgbClr>
                  </a:solidFill>
                </a:rPr>
                <a:t>Avant </a:t>
              </a:r>
            </a:p>
            <a:p>
              <a:pPr algn="ctr" defTabSz="457200"/>
              <a:r>
                <a:rPr lang="fr-CA" b="1" dirty="0" smtClean="0">
                  <a:solidFill>
                    <a:srgbClr val="005EB8">
                      <a:lumMod val="50000"/>
                    </a:srgbClr>
                  </a:solidFill>
                </a:rPr>
                <a:t>le projet</a:t>
              </a:r>
              <a:endParaRPr lang="fr-CA" b="1" dirty="0">
                <a:solidFill>
                  <a:srgbClr val="005EB8">
                    <a:lumMod val="50000"/>
                  </a:srgbClr>
                </a:solidFill>
              </a:endParaRPr>
            </a:p>
          </p:txBody>
        </p:sp>
        <p:sp>
          <p:nvSpPr>
            <p:cNvPr id="114" name="Rectangle à coins arrondis 113"/>
            <p:cNvSpPr/>
            <p:nvPr/>
          </p:nvSpPr>
          <p:spPr>
            <a:xfrm>
              <a:off x="3217652" y="2009955"/>
              <a:ext cx="2734573" cy="491705"/>
            </a:xfrm>
            <a:prstGeom prst="roundRect">
              <a:avLst/>
            </a:prstGeom>
            <a:solidFill>
              <a:schemeClr val="accent1">
                <a:lumMod val="60000"/>
                <a:lumOff val="40000"/>
              </a:schemeClr>
            </a:solidFill>
            <a:ln w="38100">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fr-CA" b="1" dirty="0" smtClean="0">
                  <a:solidFill>
                    <a:srgbClr val="005EB8">
                      <a:lumMod val="50000"/>
                    </a:srgbClr>
                  </a:solidFill>
                </a:rPr>
                <a:t>Pendant </a:t>
              </a:r>
            </a:p>
            <a:p>
              <a:pPr algn="ctr" defTabSz="457200"/>
              <a:r>
                <a:rPr lang="fr-CA" b="1" dirty="0" smtClean="0">
                  <a:solidFill>
                    <a:srgbClr val="005EB8">
                      <a:lumMod val="50000"/>
                    </a:srgbClr>
                  </a:solidFill>
                </a:rPr>
                <a:t>le </a:t>
              </a:r>
              <a:r>
                <a:rPr lang="fr-CA" b="1" dirty="0">
                  <a:solidFill>
                    <a:srgbClr val="005EB8">
                      <a:lumMod val="50000"/>
                    </a:srgbClr>
                  </a:solidFill>
                </a:rPr>
                <a:t>p</a:t>
              </a:r>
              <a:r>
                <a:rPr lang="fr-CA" b="1" dirty="0" smtClean="0">
                  <a:solidFill>
                    <a:srgbClr val="005EB8">
                      <a:lumMod val="50000"/>
                    </a:srgbClr>
                  </a:solidFill>
                </a:rPr>
                <a:t>rojet</a:t>
              </a:r>
              <a:endParaRPr lang="fr-CA" b="1" dirty="0">
                <a:solidFill>
                  <a:srgbClr val="005EB8">
                    <a:lumMod val="50000"/>
                  </a:srgbClr>
                </a:solidFill>
              </a:endParaRPr>
            </a:p>
          </p:txBody>
        </p:sp>
        <p:sp>
          <p:nvSpPr>
            <p:cNvPr id="115" name="Rectangle à coins arrondis 114"/>
            <p:cNvSpPr/>
            <p:nvPr/>
          </p:nvSpPr>
          <p:spPr>
            <a:xfrm>
              <a:off x="6081623" y="2009955"/>
              <a:ext cx="2636813" cy="491705"/>
            </a:xfrm>
            <a:prstGeom prst="round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fr-CA" b="1" dirty="0" smtClean="0">
                  <a:solidFill>
                    <a:srgbClr val="005EB8">
                      <a:lumMod val="50000"/>
                    </a:srgbClr>
                  </a:solidFill>
                </a:rPr>
                <a:t>Après </a:t>
              </a:r>
            </a:p>
            <a:p>
              <a:pPr algn="ctr" defTabSz="457200"/>
              <a:r>
                <a:rPr lang="fr-CA" b="1" dirty="0" smtClean="0">
                  <a:solidFill>
                    <a:srgbClr val="005EB8">
                      <a:lumMod val="50000"/>
                    </a:srgbClr>
                  </a:solidFill>
                </a:rPr>
                <a:t>le projet</a:t>
              </a:r>
              <a:endParaRPr lang="fr-CA" b="1" dirty="0">
                <a:solidFill>
                  <a:srgbClr val="005EB8">
                    <a:lumMod val="50000"/>
                  </a:srgbClr>
                </a:solidFill>
              </a:endParaRPr>
            </a:p>
          </p:txBody>
        </p:sp>
        <p:cxnSp>
          <p:nvCxnSpPr>
            <p:cNvPr id="5" name="Connecteur en angle 4"/>
            <p:cNvCxnSpPr>
              <a:stCxn id="2" idx="2"/>
              <a:endCxn id="3" idx="0"/>
            </p:cNvCxnSpPr>
            <p:nvPr/>
          </p:nvCxnSpPr>
          <p:spPr>
            <a:xfrm rot="5400000">
              <a:off x="2935140" y="368776"/>
              <a:ext cx="439947" cy="2842410"/>
            </a:xfrm>
            <a:prstGeom prst="bentConnector3">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8" name="Connecteur en angle 7"/>
            <p:cNvCxnSpPr>
              <a:stCxn id="2" idx="2"/>
              <a:endCxn id="115" idx="0"/>
            </p:cNvCxnSpPr>
            <p:nvPr/>
          </p:nvCxnSpPr>
          <p:spPr>
            <a:xfrm rot="16200000" flipH="1">
              <a:off x="5768201" y="378125"/>
              <a:ext cx="439947" cy="2823712"/>
            </a:xfrm>
            <a:prstGeom prst="bentConnector3">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2" idx="2"/>
              <a:endCxn id="114" idx="0"/>
            </p:cNvCxnSpPr>
            <p:nvPr/>
          </p:nvCxnSpPr>
          <p:spPr>
            <a:xfrm>
              <a:off x="4576318" y="1570008"/>
              <a:ext cx="8621" cy="439947"/>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31" name="Connecteur droit 230"/>
            <p:cNvCxnSpPr/>
            <p:nvPr/>
          </p:nvCxnSpPr>
          <p:spPr>
            <a:xfrm>
              <a:off x="3127077" y="2009955"/>
              <a:ext cx="0" cy="3562709"/>
            </a:xfrm>
            <a:prstGeom prst="line">
              <a:avLst/>
            </a:prstGeom>
            <a:ln w="1270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8" name="Connecteur droit 127"/>
            <p:cNvCxnSpPr/>
            <p:nvPr/>
          </p:nvCxnSpPr>
          <p:spPr>
            <a:xfrm>
              <a:off x="6015492" y="2009954"/>
              <a:ext cx="0" cy="3562709"/>
            </a:xfrm>
            <a:prstGeom prst="line">
              <a:avLst/>
            </a:prstGeom>
            <a:ln w="12700">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257" name="Rectangle 256"/>
            <p:cNvSpPr/>
            <p:nvPr/>
          </p:nvSpPr>
          <p:spPr>
            <a:xfrm>
              <a:off x="414066" y="3191809"/>
              <a:ext cx="2639684" cy="405442"/>
            </a:xfrm>
            <a:prstGeom prst="rect">
              <a:avLst/>
            </a:prstGeom>
            <a:solidFill>
              <a:schemeClr val="bg1">
                <a:alpha val="73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fr-CA" sz="1600" b="1" dirty="0" smtClean="0">
                  <a:solidFill>
                    <a:srgbClr val="FF0066"/>
                  </a:solidFill>
                </a:rPr>
                <a:t>Détermination </a:t>
              </a:r>
              <a:r>
                <a:rPr lang="fr-CA" sz="1600" b="1" dirty="0">
                  <a:solidFill>
                    <a:srgbClr val="FF0066"/>
                  </a:solidFill>
                </a:rPr>
                <a:t>des besoins</a:t>
              </a:r>
            </a:p>
          </p:txBody>
        </p:sp>
        <p:sp>
          <p:nvSpPr>
            <p:cNvPr id="133" name="Rectangle 132"/>
            <p:cNvSpPr/>
            <p:nvPr/>
          </p:nvSpPr>
          <p:spPr>
            <a:xfrm>
              <a:off x="414066" y="2705850"/>
              <a:ext cx="8304370" cy="405442"/>
            </a:xfrm>
            <a:prstGeom prst="rect">
              <a:avLst/>
            </a:prstGeom>
            <a:solidFill>
              <a:schemeClr val="bg1">
                <a:alpha val="91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fr-CA" sz="1600" b="1" dirty="0" smtClean="0">
                  <a:solidFill>
                    <a:srgbClr val="005EB8">
                      <a:lumMod val="50000"/>
                    </a:srgbClr>
                  </a:solidFill>
                </a:rPr>
                <a:t>Planification de l’analyse d’affaires </a:t>
              </a:r>
              <a:endParaRPr lang="fr-CA" sz="1600" b="1" dirty="0">
                <a:solidFill>
                  <a:srgbClr val="005EB8">
                    <a:lumMod val="50000"/>
                  </a:srgbClr>
                </a:solidFill>
              </a:endParaRPr>
            </a:p>
          </p:txBody>
        </p:sp>
        <p:sp>
          <p:nvSpPr>
            <p:cNvPr id="138" name="Rectangle 137"/>
            <p:cNvSpPr/>
            <p:nvPr/>
          </p:nvSpPr>
          <p:spPr>
            <a:xfrm>
              <a:off x="1196193" y="3663420"/>
              <a:ext cx="4756031" cy="405442"/>
            </a:xfrm>
            <a:prstGeom prst="rect">
              <a:avLst/>
            </a:prstGeom>
            <a:solidFill>
              <a:schemeClr val="bg1">
                <a:alpha val="73000"/>
              </a:schemeClr>
            </a:solidFill>
            <a:ln w="1905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fr-CA" sz="1600" b="1" dirty="0" smtClean="0">
                  <a:solidFill>
                    <a:srgbClr val="FF0066"/>
                  </a:solidFill>
                </a:rPr>
                <a:t>« </a:t>
              </a:r>
              <a:r>
                <a:rPr lang="fr-CA" sz="1600" b="1" dirty="0" err="1" smtClean="0">
                  <a:solidFill>
                    <a:srgbClr val="FF0066"/>
                  </a:solidFill>
                </a:rPr>
                <a:t>Élicitation</a:t>
              </a:r>
              <a:r>
                <a:rPr lang="fr-CA" sz="1600" b="1" dirty="0" smtClean="0">
                  <a:solidFill>
                    <a:srgbClr val="FF0066"/>
                  </a:solidFill>
                </a:rPr>
                <a:t> » des exigences et analyse</a:t>
              </a:r>
              <a:endParaRPr lang="fr-CA" sz="1600" b="1" dirty="0">
                <a:solidFill>
                  <a:srgbClr val="FF0066"/>
                </a:solidFill>
              </a:endParaRPr>
            </a:p>
          </p:txBody>
        </p:sp>
        <p:sp>
          <p:nvSpPr>
            <p:cNvPr id="139" name="Rectangle 138"/>
            <p:cNvSpPr/>
            <p:nvPr/>
          </p:nvSpPr>
          <p:spPr>
            <a:xfrm>
              <a:off x="3981449" y="4143628"/>
              <a:ext cx="3480399" cy="405442"/>
            </a:xfrm>
            <a:prstGeom prst="rect">
              <a:avLst/>
            </a:prstGeom>
            <a:solidFill>
              <a:schemeClr val="bg1">
                <a:alpha val="73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fr-CA" sz="1600" b="1" dirty="0" smtClean="0">
                  <a:solidFill>
                    <a:srgbClr val="005EB8">
                      <a:lumMod val="50000"/>
                    </a:srgbClr>
                  </a:solidFill>
                </a:rPr>
                <a:t>Évaluation de la solution </a:t>
              </a:r>
              <a:endParaRPr lang="fr-CA" sz="1600" b="1" dirty="0">
                <a:solidFill>
                  <a:srgbClr val="005EB8">
                    <a:lumMod val="50000"/>
                  </a:srgbClr>
                </a:solidFill>
              </a:endParaRPr>
            </a:p>
          </p:txBody>
        </p:sp>
        <p:sp>
          <p:nvSpPr>
            <p:cNvPr id="140" name="Rectangle 139"/>
            <p:cNvSpPr/>
            <p:nvPr/>
          </p:nvSpPr>
          <p:spPr>
            <a:xfrm>
              <a:off x="566466" y="4629611"/>
              <a:ext cx="8304370" cy="405442"/>
            </a:xfrm>
            <a:prstGeom prst="rect">
              <a:avLst/>
            </a:prstGeom>
            <a:solidFill>
              <a:schemeClr val="bg1">
                <a:alpha val="91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fr-CA" sz="1600" b="1" dirty="0" smtClean="0">
                  <a:solidFill>
                    <a:srgbClr val="005EB8">
                      <a:lumMod val="50000"/>
                    </a:srgbClr>
                  </a:solidFill>
                </a:rPr>
                <a:t>Traçabilité et monitoring (contrôle)</a:t>
              </a:r>
              <a:endParaRPr lang="fr-CA" sz="1600" b="1" dirty="0">
                <a:solidFill>
                  <a:srgbClr val="005EB8">
                    <a:lumMod val="50000"/>
                  </a:srgbClr>
                </a:solidFill>
              </a:endParaRPr>
            </a:p>
          </p:txBody>
        </p:sp>
      </p:grpSp>
      <p:sp>
        <p:nvSpPr>
          <p:cNvPr id="18" name="Titre 1"/>
          <p:cNvSpPr txBox="1">
            <a:spLocks/>
          </p:cNvSpPr>
          <p:nvPr/>
        </p:nvSpPr>
        <p:spPr>
          <a:xfrm>
            <a:off x="323529" y="2003"/>
            <a:ext cx="8659428" cy="914400"/>
          </a:xfrm>
          <a:prstGeom prst="rect">
            <a:avLst/>
          </a:prstGeom>
        </p:spPr>
        <p:txBody>
          <a:bodyPr>
            <a:normAutofit fontScale="975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smtClean="0"/>
              <a:t>Où en sommes-nous ?</a:t>
            </a:r>
          </a:p>
          <a:p>
            <a:pPr algn="ctr"/>
            <a:endParaRPr lang="fr-CA" dirty="0"/>
          </a:p>
        </p:txBody>
      </p:sp>
      <p:sp>
        <p:nvSpPr>
          <p:cNvPr id="19" name="ZoneTexte 18"/>
          <p:cNvSpPr txBox="1"/>
          <p:nvPr/>
        </p:nvSpPr>
        <p:spPr>
          <a:xfrm>
            <a:off x="5067389" y="6122468"/>
            <a:ext cx="3888432" cy="277196"/>
          </a:xfrm>
          <a:prstGeom prst="rect">
            <a:avLst/>
          </a:prstGeom>
        </p:spPr>
        <p:txBody>
          <a:bodyPr vert="horz" wrap="none" lIns="91440" tIns="45720" rIns="91440" bIns="45720" rtlCol="0">
            <a:normAutofit/>
          </a:bodyPr>
          <a:lstStyle/>
          <a:p>
            <a:pPr marL="185738" indent="-185738">
              <a:spcBef>
                <a:spcPct val="20000"/>
              </a:spcBef>
              <a:buClr>
                <a:srgbClr val="003C71"/>
              </a:buClr>
              <a:buSzPct val="125000"/>
              <a:buFont typeface="Arial" panose="020B0604020202020204" pitchFamily="34" charset="0"/>
              <a:buChar char="•"/>
            </a:pPr>
            <a:r>
              <a:rPr lang="fr-CA" sz="1200" i="1" dirty="0" smtClean="0">
                <a:solidFill>
                  <a:srgbClr val="000000"/>
                </a:solidFill>
                <a:latin typeface="Arial"/>
                <a:cs typeface="Times"/>
              </a:rPr>
              <a:t>Source PMI – BA for </a:t>
            </a:r>
            <a:r>
              <a:rPr lang="fr-CA" sz="1200" i="1" dirty="0" err="1" smtClean="0">
                <a:solidFill>
                  <a:srgbClr val="000000"/>
                </a:solidFill>
                <a:latin typeface="Arial"/>
                <a:cs typeface="Times"/>
              </a:rPr>
              <a:t>practitionners</a:t>
            </a:r>
            <a:r>
              <a:rPr lang="fr-CA" sz="1200" i="1" dirty="0" smtClean="0">
                <a:solidFill>
                  <a:srgbClr val="000000"/>
                </a:solidFill>
                <a:latin typeface="Arial"/>
                <a:cs typeface="Times"/>
              </a:rPr>
              <a:t>, a </a:t>
            </a:r>
            <a:r>
              <a:rPr lang="fr-CA" sz="1200" i="1" dirty="0" err="1" smtClean="0">
                <a:solidFill>
                  <a:srgbClr val="000000"/>
                </a:solidFill>
                <a:latin typeface="Arial"/>
                <a:cs typeface="Times"/>
              </a:rPr>
              <a:t>practical</a:t>
            </a:r>
            <a:r>
              <a:rPr lang="fr-CA" sz="1200" i="1" dirty="0" smtClean="0">
                <a:solidFill>
                  <a:srgbClr val="000000"/>
                </a:solidFill>
                <a:latin typeface="Arial"/>
                <a:cs typeface="Times"/>
              </a:rPr>
              <a:t> guide</a:t>
            </a:r>
            <a:endParaRPr lang="fr-CA" sz="1200" i="1" dirty="0">
              <a:solidFill>
                <a:srgbClr val="000000"/>
              </a:solidFill>
              <a:latin typeface="Arial"/>
              <a:cs typeface="Times"/>
            </a:endParaRPr>
          </a:p>
        </p:txBody>
      </p:sp>
    </p:spTree>
    <p:extLst>
      <p:ext uri="{BB962C8B-B14F-4D97-AF65-F5344CB8AC3E}">
        <p14:creationId xmlns:p14="http://schemas.microsoft.com/office/powerpoint/2010/main" val="159607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23529" y="2003"/>
            <a:ext cx="8659428" cy="914400"/>
          </a:xfrm>
          <a:prstGeom prst="rect">
            <a:avLst/>
          </a:prstGeom>
        </p:spPr>
        <p:txBody>
          <a:bodyPr>
            <a:normAutofit fontScale="90000" lnSpcReduction="10000"/>
          </a:bodyPr>
          <a:lstStyle>
            <a:lvl1pPr algn="l" defTabSz="457200" rtl="0" eaLnBrk="1" latinLnBrk="0" hangingPunct="1">
              <a:spcBef>
                <a:spcPct val="0"/>
              </a:spcBef>
              <a:buNone/>
              <a:defRPr sz="3200" b="1" i="0" kern="1200" cap="all">
                <a:solidFill>
                  <a:schemeClr val="accent2"/>
                </a:solidFill>
                <a:latin typeface="Arial"/>
                <a:ea typeface="+mj-ea"/>
                <a:cs typeface="Arial"/>
              </a:defRPr>
            </a:lvl1pPr>
          </a:lstStyle>
          <a:p>
            <a:pPr algn="ctr"/>
            <a:r>
              <a:rPr lang="fr-FR" dirty="0"/>
              <a:t>Où en sommes-nous ?</a:t>
            </a:r>
          </a:p>
          <a:p>
            <a:pPr algn="ctr"/>
            <a:r>
              <a:rPr lang="fr-FR" dirty="0"/>
              <a:t>Selon </a:t>
            </a:r>
            <a:r>
              <a:rPr lang="fr-FR" dirty="0" err="1"/>
              <a:t>rivard</a:t>
            </a:r>
            <a:r>
              <a:rPr lang="fr-FR" dirty="0"/>
              <a:t> – méthode intégrée</a:t>
            </a:r>
            <a:endParaRPr lang="fr-CA" dirty="0"/>
          </a:p>
        </p:txBody>
      </p:sp>
      <p:sp>
        <p:nvSpPr>
          <p:cNvPr id="9" name="Rectangle à coins arrondis 8"/>
          <p:cNvSpPr/>
          <p:nvPr/>
        </p:nvSpPr>
        <p:spPr>
          <a:xfrm>
            <a:off x="3275856" y="1700808"/>
            <a:ext cx="2592288" cy="576064"/>
          </a:xfrm>
          <a:prstGeom prst="roundRect">
            <a:avLst/>
          </a:prstGeom>
          <a:solidFill>
            <a:schemeClr val="accent1">
              <a:lumMod val="20000"/>
              <a:lumOff val="80000"/>
            </a:schemeClr>
          </a:solidFill>
          <a:ln>
            <a:solidFill>
              <a:schemeClr val="accent1">
                <a:lumMod val="40000"/>
                <a:lumOff val="60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solidFill>
                  <a:srgbClr val="FF0066"/>
                </a:solidFill>
                <a:latin typeface="Calibri" panose="020F0502020204030204" pitchFamily="34" charset="0"/>
                <a:cs typeface="Calibri" panose="020F0502020204030204" pitchFamily="34" charset="0"/>
              </a:rPr>
              <a:t>Livrable 2</a:t>
            </a:r>
          </a:p>
          <a:p>
            <a:pPr algn="ctr"/>
            <a:r>
              <a:rPr lang="fr-CA" sz="1600" dirty="0" smtClean="0">
                <a:solidFill>
                  <a:srgbClr val="FF0066"/>
                </a:solidFill>
                <a:latin typeface="Calibri" panose="020F0502020204030204" pitchFamily="34" charset="0"/>
                <a:cs typeface="Calibri" panose="020F0502020204030204" pitchFamily="34" charset="0"/>
              </a:rPr>
              <a:t>Diagnostique de l’existant</a:t>
            </a:r>
            <a:endParaRPr lang="fr-CA" sz="1600" dirty="0">
              <a:solidFill>
                <a:srgbClr val="FF0066"/>
              </a:solidFill>
              <a:latin typeface="Calibri" panose="020F0502020204030204" pitchFamily="34" charset="0"/>
              <a:cs typeface="Calibri" panose="020F0502020204030204" pitchFamily="34" charset="0"/>
            </a:endParaRPr>
          </a:p>
        </p:txBody>
      </p:sp>
      <p:sp>
        <p:nvSpPr>
          <p:cNvPr id="10" name="Rectangle à coins arrondis 9"/>
          <p:cNvSpPr/>
          <p:nvPr/>
        </p:nvSpPr>
        <p:spPr>
          <a:xfrm>
            <a:off x="3275856" y="908720"/>
            <a:ext cx="2592288" cy="576064"/>
          </a:xfrm>
          <a:prstGeom prst="roundRect">
            <a:avLst/>
          </a:prstGeom>
          <a:solidFill>
            <a:schemeClr val="accent1">
              <a:lumMod val="20000"/>
              <a:lumOff val="80000"/>
            </a:schemeClr>
          </a:solidFill>
          <a:ln>
            <a:solidFill>
              <a:schemeClr val="accent1">
                <a:lumMod val="40000"/>
                <a:lumOff val="60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latin typeface="Calibri" panose="020F0502020204030204" pitchFamily="34" charset="0"/>
                <a:cs typeface="Calibri" panose="020F0502020204030204" pitchFamily="34" charset="0"/>
              </a:rPr>
              <a:t>Livrable 1</a:t>
            </a:r>
          </a:p>
          <a:p>
            <a:pPr algn="ctr"/>
            <a:r>
              <a:rPr lang="fr-CA" sz="1600" dirty="0" smtClean="0">
                <a:latin typeface="Calibri" panose="020F0502020204030204" pitchFamily="34" charset="0"/>
                <a:cs typeface="Calibri" panose="020F0502020204030204" pitchFamily="34" charset="0"/>
              </a:rPr>
              <a:t>Étude préliminaire</a:t>
            </a:r>
            <a:endParaRPr lang="fr-CA" sz="1600" dirty="0">
              <a:latin typeface="Calibri" panose="020F0502020204030204" pitchFamily="34" charset="0"/>
              <a:cs typeface="Calibri" panose="020F0502020204030204" pitchFamily="34" charset="0"/>
            </a:endParaRPr>
          </a:p>
        </p:txBody>
      </p:sp>
      <p:sp>
        <p:nvSpPr>
          <p:cNvPr id="11" name="Rectangle à coins arrondis 10"/>
          <p:cNvSpPr/>
          <p:nvPr/>
        </p:nvSpPr>
        <p:spPr>
          <a:xfrm>
            <a:off x="3275856" y="2501415"/>
            <a:ext cx="2592288" cy="576064"/>
          </a:xfrm>
          <a:prstGeom prst="roundRect">
            <a:avLst/>
          </a:prstGeom>
          <a:solidFill>
            <a:schemeClr val="accent1">
              <a:lumMod val="20000"/>
              <a:lumOff val="80000"/>
            </a:schemeClr>
          </a:solidFill>
          <a:ln>
            <a:solidFill>
              <a:schemeClr val="accent1">
                <a:lumMod val="40000"/>
                <a:lumOff val="60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latin typeface="Calibri" panose="020F0502020204030204" pitchFamily="34" charset="0"/>
                <a:cs typeface="Calibri" panose="020F0502020204030204" pitchFamily="34" charset="0"/>
              </a:rPr>
              <a:t>Livrable 3</a:t>
            </a:r>
          </a:p>
          <a:p>
            <a:pPr algn="ctr"/>
            <a:r>
              <a:rPr lang="fr-CA" sz="1600" dirty="0" smtClean="0">
                <a:latin typeface="Calibri" panose="020F0502020204030204" pitchFamily="34" charset="0"/>
                <a:cs typeface="Calibri" panose="020F0502020204030204" pitchFamily="34" charset="0"/>
              </a:rPr>
              <a:t>Modèle du processus cible</a:t>
            </a:r>
            <a:endParaRPr lang="fr-CA" sz="1600" dirty="0">
              <a:latin typeface="Calibri" panose="020F0502020204030204" pitchFamily="34" charset="0"/>
              <a:cs typeface="Calibri" panose="020F0502020204030204" pitchFamily="34" charset="0"/>
            </a:endParaRPr>
          </a:p>
        </p:txBody>
      </p:sp>
      <p:sp>
        <p:nvSpPr>
          <p:cNvPr id="12" name="Rectangle à coins arrondis 11"/>
          <p:cNvSpPr/>
          <p:nvPr/>
        </p:nvSpPr>
        <p:spPr>
          <a:xfrm>
            <a:off x="1547664" y="3573016"/>
            <a:ext cx="2592288" cy="864096"/>
          </a:xfrm>
          <a:prstGeom prst="roundRect">
            <a:avLst/>
          </a:prstGeom>
          <a:solidFill>
            <a:schemeClr val="tx2">
              <a:lumMod val="20000"/>
              <a:lumOff val="80000"/>
            </a:schemeClr>
          </a:solidFill>
          <a:ln>
            <a:solidFill>
              <a:schemeClr val="bg2">
                <a:lumMod val="7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latin typeface="Calibri" panose="020F0502020204030204" pitchFamily="34" charset="0"/>
                <a:cs typeface="Calibri" panose="020F0502020204030204" pitchFamily="34" charset="0"/>
              </a:rPr>
              <a:t>Livrable 4A</a:t>
            </a:r>
          </a:p>
          <a:p>
            <a:pPr algn="ctr"/>
            <a:r>
              <a:rPr lang="fr-CA" sz="1600" dirty="0" smtClean="0">
                <a:latin typeface="Calibri" panose="020F0502020204030204" pitchFamily="34" charset="0"/>
                <a:cs typeface="Calibri" panose="020F0502020204030204" pitchFamily="34" charset="0"/>
              </a:rPr>
              <a:t>Modèle du nouveau SI</a:t>
            </a:r>
            <a:endParaRPr lang="fr-CA" sz="1600" dirty="0">
              <a:latin typeface="Calibri" panose="020F0502020204030204" pitchFamily="34" charset="0"/>
              <a:cs typeface="Calibri" panose="020F0502020204030204" pitchFamily="34" charset="0"/>
            </a:endParaRPr>
          </a:p>
        </p:txBody>
      </p:sp>
      <p:sp>
        <p:nvSpPr>
          <p:cNvPr id="14" name="Rectangle à coins arrondis 13"/>
          <p:cNvSpPr/>
          <p:nvPr/>
        </p:nvSpPr>
        <p:spPr>
          <a:xfrm>
            <a:off x="1547664" y="4725144"/>
            <a:ext cx="2592288" cy="864096"/>
          </a:xfrm>
          <a:prstGeom prst="roundRect">
            <a:avLst/>
          </a:prstGeom>
          <a:solidFill>
            <a:schemeClr val="tx2">
              <a:lumMod val="20000"/>
              <a:lumOff val="80000"/>
            </a:schemeClr>
          </a:solidFill>
          <a:ln>
            <a:solidFill>
              <a:schemeClr val="bg2">
                <a:lumMod val="7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latin typeface="Calibri" panose="020F0502020204030204" pitchFamily="34" charset="0"/>
                <a:cs typeface="Calibri" panose="020F0502020204030204" pitchFamily="34" charset="0"/>
              </a:rPr>
              <a:t>Livrable 5A</a:t>
            </a:r>
          </a:p>
          <a:p>
            <a:pPr algn="ctr"/>
            <a:r>
              <a:rPr lang="fr-CA" sz="1600" dirty="0" smtClean="0">
                <a:latin typeface="Calibri" panose="020F0502020204030204" pitchFamily="34" charset="0"/>
                <a:cs typeface="Calibri" panose="020F0502020204030204" pitchFamily="34" charset="0"/>
              </a:rPr>
              <a:t>Nouveau SI</a:t>
            </a:r>
            <a:endParaRPr lang="fr-CA" sz="1600" dirty="0">
              <a:latin typeface="Calibri" panose="020F0502020204030204" pitchFamily="34" charset="0"/>
              <a:cs typeface="Calibri" panose="020F0502020204030204" pitchFamily="34" charset="0"/>
            </a:endParaRPr>
          </a:p>
        </p:txBody>
      </p:sp>
      <p:sp>
        <p:nvSpPr>
          <p:cNvPr id="15" name="Rectangle à coins arrondis 14"/>
          <p:cNvSpPr/>
          <p:nvPr/>
        </p:nvSpPr>
        <p:spPr>
          <a:xfrm>
            <a:off x="3275856" y="6093296"/>
            <a:ext cx="2592288" cy="576064"/>
          </a:xfrm>
          <a:prstGeom prst="roundRect">
            <a:avLst/>
          </a:prstGeom>
          <a:solidFill>
            <a:schemeClr val="tx2">
              <a:lumMod val="20000"/>
              <a:lumOff val="80000"/>
            </a:schemeClr>
          </a:solidFill>
          <a:ln>
            <a:solidFill>
              <a:schemeClr val="bg2">
                <a:lumMod val="7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latin typeface="Calibri" panose="020F0502020204030204" pitchFamily="34" charset="0"/>
                <a:cs typeface="Calibri" panose="020F0502020204030204" pitchFamily="34" charset="0"/>
              </a:rPr>
              <a:t>Livrable 6</a:t>
            </a:r>
          </a:p>
          <a:p>
            <a:pPr algn="ctr"/>
            <a:r>
              <a:rPr lang="fr-CA" sz="1600" dirty="0" smtClean="0">
                <a:latin typeface="Calibri" panose="020F0502020204030204" pitchFamily="34" charset="0"/>
                <a:cs typeface="Calibri" panose="020F0502020204030204" pitchFamily="34" charset="0"/>
              </a:rPr>
              <a:t>Système en exploitation</a:t>
            </a:r>
            <a:endParaRPr lang="fr-CA" sz="1600" dirty="0">
              <a:latin typeface="Calibri" panose="020F0502020204030204" pitchFamily="34" charset="0"/>
              <a:cs typeface="Calibri" panose="020F0502020204030204" pitchFamily="34" charset="0"/>
            </a:endParaRPr>
          </a:p>
        </p:txBody>
      </p:sp>
      <p:sp>
        <p:nvSpPr>
          <p:cNvPr id="16" name="Rectangle à coins arrondis 15"/>
          <p:cNvSpPr/>
          <p:nvPr/>
        </p:nvSpPr>
        <p:spPr>
          <a:xfrm>
            <a:off x="5004048" y="3573016"/>
            <a:ext cx="2592288" cy="864096"/>
          </a:xfrm>
          <a:prstGeom prst="roundRect">
            <a:avLst/>
          </a:prstGeom>
          <a:solidFill>
            <a:schemeClr val="tx2">
              <a:lumMod val="20000"/>
              <a:lumOff val="80000"/>
            </a:schemeClr>
          </a:solidFill>
          <a:ln>
            <a:solidFill>
              <a:schemeClr val="bg2">
                <a:lumMod val="7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latin typeface="Calibri" panose="020F0502020204030204" pitchFamily="34" charset="0"/>
                <a:cs typeface="Calibri" panose="020F0502020204030204" pitchFamily="34" charset="0"/>
              </a:rPr>
              <a:t>Livrable 4B</a:t>
            </a:r>
          </a:p>
          <a:p>
            <a:pPr algn="ctr"/>
            <a:r>
              <a:rPr lang="fr-CA" sz="1600" dirty="0" smtClean="0">
                <a:latin typeface="Calibri" panose="020F0502020204030204" pitchFamily="34" charset="0"/>
                <a:cs typeface="Calibri" panose="020F0502020204030204" pitchFamily="34" charset="0"/>
              </a:rPr>
              <a:t>Dossier d’acquisition du progiciel</a:t>
            </a:r>
            <a:endParaRPr lang="fr-CA" sz="1600" dirty="0">
              <a:latin typeface="Calibri" panose="020F0502020204030204" pitchFamily="34" charset="0"/>
              <a:cs typeface="Calibri" panose="020F0502020204030204" pitchFamily="34" charset="0"/>
            </a:endParaRPr>
          </a:p>
        </p:txBody>
      </p:sp>
      <p:sp>
        <p:nvSpPr>
          <p:cNvPr id="17" name="Rectangle à coins arrondis 16"/>
          <p:cNvSpPr/>
          <p:nvPr/>
        </p:nvSpPr>
        <p:spPr>
          <a:xfrm>
            <a:off x="5004048" y="4725144"/>
            <a:ext cx="2592288" cy="864096"/>
          </a:xfrm>
          <a:prstGeom prst="roundRect">
            <a:avLst/>
          </a:prstGeom>
          <a:solidFill>
            <a:schemeClr val="tx2">
              <a:lumMod val="20000"/>
              <a:lumOff val="80000"/>
            </a:schemeClr>
          </a:solidFill>
          <a:ln>
            <a:solidFill>
              <a:schemeClr val="bg2">
                <a:lumMod val="75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fr-CA" b="1" dirty="0" smtClean="0">
                <a:latin typeface="Calibri" panose="020F0502020204030204" pitchFamily="34" charset="0"/>
                <a:cs typeface="Calibri" panose="020F0502020204030204" pitchFamily="34" charset="0"/>
              </a:rPr>
              <a:t>Livrable 5B</a:t>
            </a:r>
          </a:p>
          <a:p>
            <a:pPr algn="ctr"/>
            <a:r>
              <a:rPr lang="fr-CA" sz="1600" dirty="0" smtClean="0">
                <a:latin typeface="Calibri" panose="020F0502020204030204" pitchFamily="34" charset="0"/>
                <a:cs typeface="Calibri" panose="020F0502020204030204" pitchFamily="34" charset="0"/>
              </a:rPr>
              <a:t>Paramétrage du progiciel</a:t>
            </a:r>
            <a:endParaRPr lang="fr-CA" sz="1600" dirty="0">
              <a:latin typeface="Calibri" panose="020F0502020204030204" pitchFamily="34" charset="0"/>
              <a:cs typeface="Calibri" panose="020F0502020204030204" pitchFamily="34" charset="0"/>
            </a:endParaRPr>
          </a:p>
        </p:txBody>
      </p:sp>
      <p:cxnSp>
        <p:nvCxnSpPr>
          <p:cNvPr id="19" name="Connecteur en angle 18"/>
          <p:cNvCxnSpPr>
            <a:stCxn id="14" idx="2"/>
            <a:endCxn id="17" idx="2"/>
          </p:cNvCxnSpPr>
          <p:nvPr/>
        </p:nvCxnSpPr>
        <p:spPr>
          <a:xfrm rot="16200000" flipH="1">
            <a:off x="4572000" y="3861048"/>
            <a:ext cx="12700" cy="3456384"/>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21" name="Connecteur droit avec flèche 20"/>
          <p:cNvCxnSpPr>
            <a:endCxn id="15" idx="0"/>
          </p:cNvCxnSpPr>
          <p:nvPr/>
        </p:nvCxnSpPr>
        <p:spPr>
          <a:xfrm>
            <a:off x="4572000" y="5805264"/>
            <a:ext cx="0"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12" idx="2"/>
            <a:endCxn id="14" idx="0"/>
          </p:cNvCxnSpPr>
          <p:nvPr/>
        </p:nvCxnSpPr>
        <p:spPr>
          <a:xfrm>
            <a:off x="2843808" y="4437112"/>
            <a:ext cx="0"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p:cNvCxnSpPr/>
          <p:nvPr/>
        </p:nvCxnSpPr>
        <p:spPr>
          <a:xfrm>
            <a:off x="6300192" y="4437112"/>
            <a:ext cx="0"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p:cNvCxnSpPr>
            <a:stCxn id="10" idx="2"/>
            <a:endCxn id="9" idx="0"/>
          </p:cNvCxnSpPr>
          <p:nvPr/>
        </p:nvCxnSpPr>
        <p:spPr>
          <a:xfrm>
            <a:off x="4572000" y="1484784"/>
            <a:ext cx="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p:cNvCxnSpPr/>
          <p:nvPr/>
        </p:nvCxnSpPr>
        <p:spPr>
          <a:xfrm>
            <a:off x="4572000" y="2276872"/>
            <a:ext cx="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eur en angle 29"/>
          <p:cNvCxnSpPr/>
          <p:nvPr/>
        </p:nvCxnSpPr>
        <p:spPr>
          <a:xfrm rot="5400000" flipH="1" flipV="1">
            <a:off x="4572000" y="1799294"/>
            <a:ext cx="12700" cy="3456384"/>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32" name="Connecteur droit avec flèche 31"/>
          <p:cNvCxnSpPr>
            <a:stCxn id="11" idx="2"/>
          </p:cNvCxnSpPr>
          <p:nvPr/>
        </p:nvCxnSpPr>
        <p:spPr>
          <a:xfrm>
            <a:off x="4572000" y="3077479"/>
            <a:ext cx="0" cy="242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à coins arrondis 19"/>
          <p:cNvSpPr/>
          <p:nvPr/>
        </p:nvSpPr>
        <p:spPr>
          <a:xfrm>
            <a:off x="179512" y="1700808"/>
            <a:ext cx="2952328" cy="1368152"/>
          </a:xfrm>
          <a:prstGeom prst="roundRect">
            <a:avLst/>
          </a:prstGeom>
          <a:solidFill>
            <a:schemeClr val="accent1">
              <a:lumMod val="20000"/>
              <a:lumOff val="80000"/>
            </a:schemeClr>
          </a:solidFill>
          <a:ln>
            <a:solidFill>
              <a:schemeClr val="accent1">
                <a:lumMod val="40000"/>
                <a:lumOff val="60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r>
              <a:rPr lang="fr-CA" sz="1000" dirty="0">
                <a:latin typeface="Calibri" panose="020F0502020204030204" pitchFamily="34" charset="0"/>
                <a:cs typeface="Calibri" panose="020F0502020204030204" pitchFamily="34" charset="0"/>
              </a:rPr>
              <a:t>2</a:t>
            </a:r>
            <a:r>
              <a:rPr lang="fr-CA" sz="1000" dirty="0" smtClean="0">
                <a:latin typeface="Calibri" panose="020F0502020204030204" pitchFamily="34" charset="0"/>
                <a:cs typeface="Calibri" panose="020F0502020204030204" pitchFamily="34" charset="0"/>
              </a:rPr>
              <a:t>.1 Planifier le diagnostique de l’existant « AS-IS » ;</a:t>
            </a:r>
          </a:p>
          <a:p>
            <a:r>
              <a:rPr lang="fr-CA" sz="1000" dirty="0">
                <a:latin typeface="Calibri" panose="020F0502020204030204" pitchFamily="34" charset="0"/>
                <a:cs typeface="Calibri" panose="020F0502020204030204" pitchFamily="34" charset="0"/>
              </a:rPr>
              <a:t>2</a:t>
            </a:r>
            <a:r>
              <a:rPr lang="fr-CA" sz="1000" dirty="0" smtClean="0">
                <a:latin typeface="Calibri" panose="020F0502020204030204" pitchFamily="34" charset="0"/>
                <a:cs typeface="Calibri" panose="020F0502020204030204" pitchFamily="34" charset="0"/>
              </a:rPr>
              <a:t>.2 Analyser l’environnement ;</a:t>
            </a:r>
          </a:p>
          <a:p>
            <a:r>
              <a:rPr lang="fr-CA" sz="1000" b="1" i="1" dirty="0">
                <a:solidFill>
                  <a:srgbClr val="FF0066"/>
                </a:solidFill>
                <a:latin typeface="Calibri" panose="020F0502020204030204" pitchFamily="34" charset="0"/>
                <a:cs typeface="Calibri" panose="020F0502020204030204" pitchFamily="34" charset="0"/>
              </a:rPr>
              <a:t>2</a:t>
            </a:r>
            <a:r>
              <a:rPr lang="fr-CA" sz="1000" b="1" i="1" dirty="0" smtClean="0">
                <a:solidFill>
                  <a:srgbClr val="FF0066"/>
                </a:solidFill>
                <a:latin typeface="Calibri" panose="020F0502020204030204" pitchFamily="34" charset="0"/>
                <a:cs typeface="Calibri" panose="020F0502020204030204" pitchFamily="34" charset="0"/>
              </a:rPr>
              <a:t>.3 Collecter l’information ;</a:t>
            </a:r>
          </a:p>
          <a:p>
            <a:r>
              <a:rPr lang="fr-CA" sz="1000" b="1" i="1" dirty="0">
                <a:solidFill>
                  <a:srgbClr val="FF0066"/>
                </a:solidFill>
                <a:latin typeface="Calibri" panose="020F0502020204030204" pitchFamily="34" charset="0"/>
                <a:cs typeface="Calibri" panose="020F0502020204030204" pitchFamily="34" charset="0"/>
              </a:rPr>
              <a:t>2</a:t>
            </a:r>
            <a:r>
              <a:rPr lang="fr-CA" sz="1000" b="1" i="1" dirty="0" smtClean="0">
                <a:solidFill>
                  <a:srgbClr val="FF0066"/>
                </a:solidFill>
                <a:latin typeface="Calibri" panose="020F0502020204030204" pitchFamily="34" charset="0"/>
                <a:cs typeface="Calibri" panose="020F0502020204030204" pitchFamily="34" charset="0"/>
              </a:rPr>
              <a:t>.4 Modéliser le processus ;</a:t>
            </a:r>
          </a:p>
          <a:p>
            <a:r>
              <a:rPr lang="fr-CA" sz="1000" dirty="0">
                <a:latin typeface="Calibri" panose="020F0502020204030204" pitchFamily="34" charset="0"/>
                <a:cs typeface="Calibri" panose="020F0502020204030204" pitchFamily="34" charset="0"/>
              </a:rPr>
              <a:t>2</a:t>
            </a:r>
            <a:r>
              <a:rPr lang="fr-CA" sz="1000" dirty="0" smtClean="0">
                <a:latin typeface="Calibri" panose="020F0502020204030204" pitchFamily="34" charset="0"/>
                <a:cs typeface="Calibri" panose="020F0502020204030204" pitchFamily="34" charset="0"/>
              </a:rPr>
              <a:t>.5 Poser un diagnostique ;</a:t>
            </a:r>
          </a:p>
          <a:p>
            <a:r>
              <a:rPr lang="fr-CA" sz="1000" dirty="0">
                <a:latin typeface="Calibri" panose="020F0502020204030204" pitchFamily="34" charset="0"/>
                <a:cs typeface="Calibri" panose="020F0502020204030204" pitchFamily="34" charset="0"/>
              </a:rPr>
              <a:t>2</a:t>
            </a:r>
            <a:r>
              <a:rPr lang="fr-CA" sz="1000" dirty="0" smtClean="0">
                <a:latin typeface="Calibri" panose="020F0502020204030204" pitchFamily="34" charset="0"/>
                <a:cs typeface="Calibri" panose="020F0502020204030204" pitchFamily="34" charset="0"/>
              </a:rPr>
              <a:t>.6 Préparer le rapport.</a:t>
            </a:r>
            <a:endParaRPr lang="fr-CA" sz="1000" dirty="0">
              <a:latin typeface="Calibri" panose="020F0502020204030204" pitchFamily="34" charset="0"/>
              <a:cs typeface="Calibri" panose="020F0502020204030204" pitchFamily="34" charset="0"/>
            </a:endParaRPr>
          </a:p>
        </p:txBody>
      </p:sp>
      <p:cxnSp>
        <p:nvCxnSpPr>
          <p:cNvPr id="22" name="Connecteur droit 21"/>
          <p:cNvCxnSpPr/>
          <p:nvPr/>
        </p:nvCxnSpPr>
        <p:spPr>
          <a:xfrm>
            <a:off x="3131840" y="1988840"/>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Étoile à 5 branches 1"/>
          <p:cNvSpPr/>
          <p:nvPr/>
        </p:nvSpPr>
        <p:spPr>
          <a:xfrm>
            <a:off x="1894722" y="2161659"/>
            <a:ext cx="432048" cy="360040"/>
          </a:xfrm>
          <a:prstGeom prst="star5">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8182401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2.xml><?xml version="1.0" encoding="utf-8"?>
<p:tagLst xmlns:a="http://schemas.openxmlformats.org/drawingml/2006/main" xmlns:r="http://schemas.openxmlformats.org/officeDocument/2006/relationships" xmlns:p="http://schemas.openxmlformats.org/presentationml/2006/main">
  <p:tag name="NUM" val="6"/>
</p:tagLst>
</file>

<file path=ppt/tags/tag23.xml><?xml version="1.0" encoding="utf-8"?>
<p:tagLst xmlns:a="http://schemas.openxmlformats.org/drawingml/2006/main" xmlns:r="http://schemas.openxmlformats.org/officeDocument/2006/relationships" xmlns:p="http://schemas.openxmlformats.org/presentationml/2006/main">
  <p:tag name="NUM" val="7"/>
</p:tagLst>
</file>

<file path=ppt/tags/tag24.xml><?xml version="1.0" encoding="utf-8"?>
<p:tagLst xmlns:a="http://schemas.openxmlformats.org/drawingml/2006/main" xmlns:r="http://schemas.openxmlformats.org/officeDocument/2006/relationships" xmlns:p="http://schemas.openxmlformats.org/presentationml/2006/main">
  <p:tag name="NUM" val="8"/>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8.xml><?xml version="1.0" encoding="utf-8"?>
<p:tagLst xmlns:a="http://schemas.openxmlformats.org/drawingml/2006/main" xmlns:r="http://schemas.openxmlformats.org/officeDocument/2006/relationships" xmlns:p="http://schemas.openxmlformats.org/presentationml/2006/main">
  <p:tag name="NUM" val="4"/>
</p:tagLst>
</file>

<file path=ppt/tags/tag29.xml><?xml version="1.0" encoding="utf-8"?>
<p:tagLst xmlns:a="http://schemas.openxmlformats.org/drawingml/2006/main" xmlns:r="http://schemas.openxmlformats.org/officeDocument/2006/relationships" xmlns:p="http://schemas.openxmlformats.org/presentationml/2006/main">
  <p:tag name="NUM" val="5"/>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30.xml><?xml version="1.0" encoding="utf-8"?>
<p:tagLst xmlns:a="http://schemas.openxmlformats.org/drawingml/2006/main" xmlns:r="http://schemas.openxmlformats.org/officeDocument/2006/relationships" xmlns:p="http://schemas.openxmlformats.org/presentationml/2006/main">
  <p:tag name="NUM" val="6"/>
</p:tagLst>
</file>

<file path=ppt/tags/tag31.xml><?xml version="1.0" encoding="utf-8"?>
<p:tagLst xmlns:a="http://schemas.openxmlformats.org/drawingml/2006/main" xmlns:r="http://schemas.openxmlformats.org/officeDocument/2006/relationships" xmlns:p="http://schemas.openxmlformats.org/presentationml/2006/main">
  <p:tag name="NUM" val="7"/>
</p:tagLst>
</file>

<file path=ppt/tags/tag32.xml><?xml version="1.0" encoding="utf-8"?>
<p:tagLst xmlns:a="http://schemas.openxmlformats.org/drawingml/2006/main" xmlns:r="http://schemas.openxmlformats.org/officeDocument/2006/relationships" xmlns:p="http://schemas.openxmlformats.org/presentationml/2006/main">
  <p:tag name="NUM" val="8"/>
</p:tagLst>
</file>

<file path=ppt/tags/tag33.xml><?xml version="1.0" encoding="utf-8"?>
<p:tagLst xmlns:a="http://schemas.openxmlformats.org/drawingml/2006/main" xmlns:r="http://schemas.openxmlformats.org/officeDocument/2006/relationships" xmlns:p="http://schemas.openxmlformats.org/presentationml/2006/main">
  <p:tag name="NUM" val="9"/>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6"/>
</p:tagLst>
</file>

<file path=ppt/tags/tag39.xml><?xml version="1.0" encoding="utf-8"?>
<p:tagLst xmlns:a="http://schemas.openxmlformats.org/drawingml/2006/main" xmlns:r="http://schemas.openxmlformats.org/officeDocument/2006/relationships" xmlns:p="http://schemas.openxmlformats.org/presentationml/2006/main">
  <p:tag name="NUM" val="8"/>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7"/>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6"/>
</p:tagLst>
</file>

<file path=ppt/tags/tag51.xml><?xml version="1.0" encoding="utf-8"?>
<p:tagLst xmlns:a="http://schemas.openxmlformats.org/drawingml/2006/main" xmlns:r="http://schemas.openxmlformats.org/officeDocument/2006/relationships" xmlns:p="http://schemas.openxmlformats.org/presentationml/2006/main">
  <p:tag name="NUM" val="7"/>
</p:tagLst>
</file>

<file path=ppt/tags/tag52.xml><?xml version="1.0" encoding="utf-8"?>
<p:tagLst xmlns:a="http://schemas.openxmlformats.org/drawingml/2006/main" xmlns:r="http://schemas.openxmlformats.org/officeDocument/2006/relationships" xmlns:p="http://schemas.openxmlformats.org/presentationml/2006/main">
  <p:tag name="NUM" val="9"/>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6"/>
</p:tagLst>
</file>

<file path=ppt/tags/tag59.xml><?xml version="1.0" encoding="utf-8"?>
<p:tagLst xmlns:a="http://schemas.openxmlformats.org/drawingml/2006/main" xmlns:r="http://schemas.openxmlformats.org/officeDocument/2006/relationships" xmlns:p="http://schemas.openxmlformats.org/presentationml/2006/main">
  <p:tag name="NUM" val="7"/>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8"/>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5"/>
</p:tagLst>
</file>

<file path=ppt/tags/tag76.xml><?xml version="1.0" encoding="utf-8"?>
<p:tagLst xmlns:a="http://schemas.openxmlformats.org/drawingml/2006/main" xmlns:r="http://schemas.openxmlformats.org/officeDocument/2006/relationships" xmlns:p="http://schemas.openxmlformats.org/presentationml/2006/main">
  <p:tag name="NUM" val="6"/>
</p:tagLst>
</file>

<file path=ppt/tags/tag77.xml><?xml version="1.0" encoding="utf-8"?>
<p:tagLst xmlns:a="http://schemas.openxmlformats.org/drawingml/2006/main" xmlns:r="http://schemas.openxmlformats.org/officeDocument/2006/relationships" xmlns:p="http://schemas.openxmlformats.org/presentationml/2006/main">
  <p:tag name="NUM" val="7"/>
</p:tagLst>
</file>

<file path=ppt/tags/tag78.xml><?xml version="1.0" encoding="utf-8"?>
<p:tagLst xmlns:a="http://schemas.openxmlformats.org/drawingml/2006/main" xmlns:r="http://schemas.openxmlformats.org/officeDocument/2006/relationships" xmlns:p="http://schemas.openxmlformats.org/presentationml/2006/main">
  <p:tag name="NUM" val="8"/>
</p:tagLst>
</file>

<file path=ppt/tags/tag79.xml><?xml version="1.0" encoding="utf-8"?>
<p:tagLst xmlns:a="http://schemas.openxmlformats.org/drawingml/2006/main" xmlns:r="http://schemas.openxmlformats.org/officeDocument/2006/relationships" xmlns:p="http://schemas.openxmlformats.org/presentationml/2006/main">
  <p:tag name="NUM" val="9"/>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10"/>
</p:tagLst>
</file>

<file path=ppt/tags/tag81.xml><?xml version="1.0" encoding="utf-8"?>
<p:tagLst xmlns:a="http://schemas.openxmlformats.org/drawingml/2006/main" xmlns:r="http://schemas.openxmlformats.org/officeDocument/2006/relationships" xmlns:p="http://schemas.openxmlformats.org/presentationml/2006/main">
  <p:tag name="NUM" val="12"/>
</p:tagLst>
</file>

<file path=ppt/tags/tag82.xml><?xml version="1.0" encoding="utf-8"?>
<p:tagLst xmlns:a="http://schemas.openxmlformats.org/drawingml/2006/main" xmlns:r="http://schemas.openxmlformats.org/officeDocument/2006/relationships" xmlns:p="http://schemas.openxmlformats.org/presentationml/2006/main">
  <p:tag name="NUM" val="13"/>
</p:tagLst>
</file>

<file path=ppt/tags/tag83.xml><?xml version="1.0" encoding="utf-8"?>
<p:tagLst xmlns:a="http://schemas.openxmlformats.org/drawingml/2006/main" xmlns:r="http://schemas.openxmlformats.org/officeDocument/2006/relationships" xmlns:p="http://schemas.openxmlformats.org/presentationml/2006/main">
  <p:tag name="NUM" val="14"/>
</p:tagLst>
</file>

<file path=ppt/tags/tag84.xml><?xml version="1.0" encoding="utf-8"?>
<p:tagLst xmlns:a="http://schemas.openxmlformats.org/drawingml/2006/main" xmlns:r="http://schemas.openxmlformats.org/officeDocument/2006/relationships" xmlns:p="http://schemas.openxmlformats.org/presentationml/2006/main">
  <p:tag name="NUM" val="15"/>
</p:tagLst>
</file>

<file path=ppt/tags/tag85.xml><?xml version="1.0" encoding="utf-8"?>
<p:tagLst xmlns:a="http://schemas.openxmlformats.org/drawingml/2006/main" xmlns:r="http://schemas.openxmlformats.org/officeDocument/2006/relationships" xmlns:p="http://schemas.openxmlformats.org/presentationml/2006/main">
  <p:tag name="NUM" val="16"/>
</p:tagLst>
</file>

<file path=ppt/tags/tag86.xml><?xml version="1.0" encoding="utf-8"?>
<p:tagLst xmlns:a="http://schemas.openxmlformats.org/drawingml/2006/main" xmlns:r="http://schemas.openxmlformats.org/officeDocument/2006/relationships" xmlns:p="http://schemas.openxmlformats.org/presentationml/2006/main">
  <p:tag name="NUM" val="17"/>
</p:tagLst>
</file>

<file path=ppt/tags/tag87.xml><?xml version="1.0" encoding="utf-8"?>
<p:tagLst xmlns:a="http://schemas.openxmlformats.org/drawingml/2006/main" xmlns:r="http://schemas.openxmlformats.org/officeDocument/2006/relationships" xmlns:p="http://schemas.openxmlformats.org/presentationml/2006/main">
  <p:tag name="NUM" val="18"/>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4"/>
</p:tagLst>
</file>

<file path=ppt/tags/tag91.xml><?xml version="1.0" encoding="utf-8"?>
<p:tagLst xmlns:a="http://schemas.openxmlformats.org/drawingml/2006/main" xmlns:r="http://schemas.openxmlformats.org/officeDocument/2006/relationships" xmlns:p="http://schemas.openxmlformats.org/presentationml/2006/main">
  <p:tag name="NUM" val="5"/>
</p:tagLst>
</file>

<file path=ppt/tags/tag92.xml><?xml version="1.0" encoding="utf-8"?>
<p:tagLst xmlns:a="http://schemas.openxmlformats.org/drawingml/2006/main" xmlns:r="http://schemas.openxmlformats.org/officeDocument/2006/relationships" xmlns:p="http://schemas.openxmlformats.org/presentationml/2006/main">
  <p:tag name="NUM" val="6"/>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5_Office Theme">
  <a:themeElements>
    <a:clrScheme name="HEC">
      <a:dk1>
        <a:srgbClr val="000000"/>
      </a:dk1>
      <a:lt1>
        <a:sysClr val="window" lastClr="FFFFFF"/>
      </a:lt1>
      <a:dk2>
        <a:srgbClr val="97999B"/>
      </a:dk2>
      <a:lt2>
        <a:srgbClr val="EFF0F0"/>
      </a:lt2>
      <a:accent1>
        <a:srgbClr val="009FDF"/>
      </a:accent1>
      <a:accent2>
        <a:srgbClr val="003C71"/>
      </a:accent2>
      <a:accent3>
        <a:srgbClr val="C5B4E3"/>
      </a:accent3>
      <a:accent4>
        <a:srgbClr val="71C5E8"/>
      </a:accent4>
      <a:accent5>
        <a:srgbClr val="00C1D5"/>
      </a:accent5>
      <a:accent6>
        <a:srgbClr val="005EB8"/>
      </a:accent6>
      <a:hlink>
        <a:srgbClr val="003C71"/>
      </a:hlink>
      <a:folHlink>
        <a:srgbClr val="9678D3"/>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Office Theme">
  <a:themeElements>
    <a:clrScheme name="Personnalisée 3">
      <a:dk1>
        <a:srgbClr val="000000"/>
      </a:dk1>
      <a:lt1>
        <a:sysClr val="window" lastClr="FFFFFF"/>
      </a:lt1>
      <a:dk2>
        <a:srgbClr val="97999B"/>
      </a:dk2>
      <a:lt2>
        <a:srgbClr val="EFF0F0"/>
      </a:lt2>
      <a:accent1>
        <a:srgbClr val="009FDF"/>
      </a:accent1>
      <a:accent2>
        <a:srgbClr val="003C71"/>
      </a:accent2>
      <a:accent3>
        <a:srgbClr val="C5B4E3"/>
      </a:accent3>
      <a:accent4>
        <a:srgbClr val="71C5E8"/>
      </a:accent4>
      <a:accent5>
        <a:srgbClr val="00C1D5"/>
      </a:accent5>
      <a:accent6>
        <a:srgbClr val="005EB8"/>
      </a:accent6>
      <a:hlink>
        <a:srgbClr val="003C71"/>
      </a:hlink>
      <a:folHlink>
        <a:srgbClr val="9678D3"/>
      </a:folHlink>
    </a:clrScheme>
    <a:fontScheme name="HEC">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ormAutofit/>
      </a:bodyPr>
      <a:lstStyle>
        <a:defPPr marL="185738" indent="-185738">
          <a:spcBef>
            <a:spcPct val="20000"/>
          </a:spcBef>
          <a:buClr>
            <a:srgbClr val="003C71"/>
          </a:buClr>
          <a:buSzPct val="125000"/>
          <a:buFont typeface="Arial" panose="020B0604020202020204" pitchFamily="34" charset="0"/>
          <a:buChar char="•"/>
          <a:defRPr sz="2000" dirty="0">
            <a:solidFill>
              <a:srgbClr val="000000"/>
            </a:solidFill>
            <a:latin typeface="Arial"/>
            <a:cs typeface="Times"/>
          </a:defRPr>
        </a:defPPr>
      </a:lst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 FR</Template>
  <TotalTime>2930</TotalTime>
  <Words>2894</Words>
  <Application>Microsoft Office PowerPoint</Application>
  <PresentationFormat>Affichage à l'écran (4:3)</PresentationFormat>
  <Paragraphs>540</Paragraphs>
  <Slides>42</Slides>
  <Notes>36</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42</vt:i4>
      </vt:variant>
    </vt:vector>
  </HeadingPairs>
  <TitlesOfParts>
    <vt:vector size="51" baseType="lpstr">
      <vt:lpstr>Arial</vt:lpstr>
      <vt:lpstr>Calibri</vt:lpstr>
      <vt:lpstr>Symbol</vt:lpstr>
      <vt:lpstr>Times</vt:lpstr>
      <vt:lpstr>Wingdings</vt:lpstr>
      <vt:lpstr>ヒラギノ角ゴ Pro W3</vt:lpstr>
      <vt:lpstr>5_Office Theme</vt:lpstr>
      <vt:lpstr>4_Office Theme</vt:lpstr>
      <vt:lpstr>Visio</vt:lpstr>
      <vt:lpstr>Présentation PowerPoint</vt:lpstr>
      <vt:lpstr>Présentation PowerPoint</vt:lpstr>
      <vt:lpstr>Présentation PowerPoint</vt:lpstr>
      <vt:lpstr>Vidéo qu’avons-nous appris?  Discutons</vt:lpstr>
      <vt:lpstr>Présentation PowerPoint</vt:lpstr>
      <vt:lpstr>Présentation PowerPoint</vt:lpstr>
      <vt:lpstr>En principe ….</vt:lpstr>
      <vt:lpstr>Présentation PowerPoint</vt:lpstr>
      <vt:lpstr>Présentation PowerPoint</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Documentation du processus d’affaires  les outils</vt:lpstr>
      <vt:lpstr>Documentation du processus d’affaires  les outils</vt:lpstr>
      <vt:lpstr>Documentation du processus d’affaires  les outils</vt:lpstr>
      <vt:lpstr>LES Étapes D’élaboration  de la matrice des responsabilités</vt:lpstr>
      <vt:lpstr>LES Étapes D’élaboration  de la matrice des responsabilités</vt:lpstr>
      <vt:lpstr>LES Étapes D’élaboration  de la matrice des responsabilités</vt:lpstr>
      <vt:lpstr>LES Étapes D’élaboration  de la matrice des responsabilités</vt:lpstr>
      <vt:lpstr>LES Étapes D’élaboration  de la matrice des responsabilités</vt:lpstr>
      <vt:lpstr>LES Étapes D’élaboration  de la matrice des responsabilités</vt:lpstr>
      <vt:lpstr>LES Étapes D’élaboration  de la matrice des responsabilités</vt:lpstr>
      <vt:lpstr>LES Étapes D’élaboration  de la matrice des responsabilités</vt:lpstr>
      <vt:lpstr>LES Étapes D’élaboration  de la matrice des responsabilités</vt:lpstr>
      <vt:lpstr>Exercice 1 cas :  credico inc.</vt:lpstr>
      <vt:lpstr>Exercice 1 cas :  credico inc.</vt:lpstr>
      <vt:lpstr>Exercice 1 cas :  credico inc.</vt:lpstr>
      <vt:lpstr>Exercice 2 cas :  credico inc.</vt:lpstr>
      <vt:lpstr>Exercice 3 cas :  credico inc.</vt:lpstr>
      <vt:lpstr>Documentation du processus d’affaires  les outils</vt:lpstr>
      <vt:lpstr>Documentation du processus d’affaires  les outils</vt:lpstr>
      <vt:lpstr>Documentation du processus d’affaires  le formalisme ansi</vt:lpstr>
      <vt:lpstr>Documentation du processus d’affaires  les opérations (dépôts et documents)</vt:lpstr>
      <vt:lpstr>Présentation PowerPoint</vt:lpstr>
      <vt:lpstr>Exercice 4 transformez - conditions et boucles</vt:lpstr>
      <vt:lpstr>Exercice 5 cas :  credico inc.</vt:lpstr>
      <vt:lpstr>À faire pour le prochain cours</vt:lpstr>
    </vt:vector>
  </TitlesOfParts>
  <Company>Mouvement des caisses Desjardins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Hoa Tran</dc:creator>
  <cp:lastModifiedBy>linda pepin</cp:lastModifiedBy>
  <cp:revision>190</cp:revision>
  <dcterms:created xsi:type="dcterms:W3CDTF">2017-07-31T13:43:49Z</dcterms:created>
  <dcterms:modified xsi:type="dcterms:W3CDTF">2018-01-23T17:46:29Z</dcterms:modified>
</cp:coreProperties>
</file>