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83" r:id="rId6"/>
    <p:sldId id="284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2" r:id="rId21"/>
    <p:sldId id="277" r:id="rId22"/>
    <p:sldId id="278" r:id="rId23"/>
    <p:sldId id="279" r:id="rId24"/>
    <p:sldId id="280" r:id="rId25"/>
    <p:sldId id="281" r:id="rId26"/>
    <p:sldId id="282" r:id="rId27"/>
    <p:sldId id="27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4" autoAdjust="0"/>
    <p:restoredTop sz="94660"/>
  </p:normalViewPr>
  <p:slideViewPr>
    <p:cSldViewPr>
      <p:cViewPr varScale="1">
        <p:scale>
          <a:sx n="113" d="100"/>
          <a:sy n="113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wens1\Desktop\nbody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wens1\Desktop\nbody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wens1\Desktop\nbody\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wens1\Desktop\nbody\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wens1\Desktop\nbody\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wens1\Desktop\nbody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lineChart>
        <c:grouping val="standard"/>
        <c:ser>
          <c:idx val="0"/>
          <c:order val="0"/>
          <c:tx>
            <c:v>sequential</c:v>
          </c:tx>
          <c:cat>
            <c:numRef>
              <c:f>Sheet1!$B$1:$B$12</c:f>
              <c:numCache>
                <c:formatCode>General</c:formatCode>
                <c:ptCount val="12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</c:numCache>
            </c:numRef>
          </c:cat>
          <c:val>
            <c:numRef>
              <c:f>Sheet1!$C$1:$C$12</c:f>
              <c:numCache>
                <c:formatCode>General</c:formatCode>
                <c:ptCount val="12"/>
                <c:pt idx="0">
                  <c:v>0.18240900000000013</c:v>
                </c:pt>
                <c:pt idx="1">
                  <c:v>1.3748720000000001</c:v>
                </c:pt>
                <c:pt idx="2">
                  <c:v>4.6035769999999969</c:v>
                </c:pt>
                <c:pt idx="3">
                  <c:v>10.882974000000004</c:v>
                </c:pt>
                <c:pt idx="4">
                  <c:v>21.243565</c:v>
                </c:pt>
                <c:pt idx="5">
                  <c:v>36.683375000000012</c:v>
                </c:pt>
                <c:pt idx="6">
                  <c:v>58.679623000000007</c:v>
                </c:pt>
                <c:pt idx="7">
                  <c:v>87.201974000000007</c:v>
                </c:pt>
                <c:pt idx="8">
                  <c:v>124.02435</c:v>
                </c:pt>
                <c:pt idx="9">
                  <c:v>170.0213170000001</c:v>
                </c:pt>
                <c:pt idx="10">
                  <c:v>227.02080800000007</c:v>
                </c:pt>
                <c:pt idx="11">
                  <c:v>294.14428800000024</c:v>
                </c:pt>
              </c:numCache>
            </c:numRef>
          </c:val>
        </c:ser>
        <c:marker val="1"/>
        <c:axId val="55937664"/>
        <c:axId val="43118976"/>
      </c:lineChart>
      <c:catAx>
        <c:axId val="55937664"/>
        <c:scaling>
          <c:orientation val="minMax"/>
        </c:scaling>
        <c:axPos val="b"/>
        <c:numFmt formatCode="General" sourceLinked="1"/>
        <c:tickLblPos val="nextTo"/>
        <c:crossAx val="43118976"/>
        <c:crosses val="autoZero"/>
        <c:auto val="1"/>
        <c:lblAlgn val="ctr"/>
        <c:lblOffset val="100"/>
      </c:catAx>
      <c:valAx>
        <c:axId val="43118976"/>
        <c:scaling>
          <c:orientation val="minMax"/>
        </c:scaling>
        <c:axPos val="l"/>
        <c:majorGridlines/>
        <c:numFmt formatCode="General" sourceLinked="1"/>
        <c:tickLblPos val="nextTo"/>
        <c:crossAx val="5593766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Sequential</a:t>
            </a:r>
          </a:p>
        </c:rich>
      </c:tx>
      <c:layout/>
    </c:title>
    <c:plotArea>
      <c:layout/>
      <c:lineChart>
        <c:grouping val="stacked"/>
        <c:ser>
          <c:idx val="0"/>
          <c:order val="0"/>
          <c:tx>
            <c:strRef>
              <c:f>Sequential!$D$1</c:f>
              <c:strCache>
                <c:ptCount val="1"/>
                <c:pt idx="0">
                  <c:v>gflops</c:v>
                </c:pt>
              </c:strCache>
            </c:strRef>
          </c:tx>
          <c:val>
            <c:numRef>
              <c:f>Sequential!$D$2:$D$13</c:f>
              <c:numCache>
                <c:formatCode>General</c:formatCode>
                <c:ptCount val="12"/>
                <c:pt idx="0">
                  <c:v>1.0964371275540136E-2</c:v>
                </c:pt>
                <c:pt idx="1">
                  <c:v>5.8187234884411083E-3</c:v>
                </c:pt>
                <c:pt idx="2">
                  <c:v>3.9100030259078987E-3</c:v>
                </c:pt>
                <c:pt idx="3">
                  <c:v>2.9403727326739923E-3</c:v>
                </c:pt>
                <c:pt idx="4">
                  <c:v>2.3536539182571286E-3</c:v>
                </c:pt>
                <c:pt idx="5">
                  <c:v>1.9627419778032971E-3</c:v>
                </c:pt>
                <c:pt idx="6">
                  <c:v>1.6700857127183663E-3</c:v>
                </c:pt>
                <c:pt idx="7">
                  <c:v>1.4678566794829667E-3</c:v>
                </c:pt>
                <c:pt idx="8">
                  <c:v>1.3061951141046097E-3</c:v>
                </c:pt>
                <c:pt idx="9">
                  <c:v>1.1763230842400782E-3</c:v>
                </c:pt>
                <c:pt idx="10">
                  <c:v>1.0659815817411771E-3</c:v>
                </c:pt>
                <c:pt idx="11">
                  <c:v>9.7911131288056842E-4</c:v>
                </c:pt>
              </c:numCache>
            </c:numRef>
          </c:val>
        </c:ser>
        <c:marker val="1"/>
        <c:axId val="54928896"/>
        <c:axId val="54930432"/>
      </c:lineChart>
      <c:catAx>
        <c:axId val="54928896"/>
        <c:scaling>
          <c:orientation val="minMax"/>
        </c:scaling>
        <c:axPos val="b"/>
        <c:tickLblPos val="nextTo"/>
        <c:crossAx val="54930432"/>
        <c:crosses val="autoZero"/>
        <c:auto val="1"/>
        <c:lblAlgn val="ctr"/>
        <c:lblOffset val="100"/>
      </c:catAx>
      <c:valAx>
        <c:axId val="54930432"/>
        <c:scaling>
          <c:orientation val="minMax"/>
        </c:scaling>
        <c:axPos val="l"/>
        <c:majorGridlines/>
        <c:numFmt formatCode="General" sourceLinked="1"/>
        <c:tickLblPos val="nextTo"/>
        <c:crossAx val="5492889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GPU</a:t>
            </a:r>
          </a:p>
        </c:rich>
      </c:tx>
      <c:layout/>
    </c:title>
    <c:plotArea>
      <c:layout/>
      <c:lineChart>
        <c:grouping val="stacked"/>
        <c:ser>
          <c:idx val="0"/>
          <c:order val="0"/>
          <c:tx>
            <c:strRef>
              <c:f>Sheet2!$C$1</c:f>
              <c:strCache>
                <c:ptCount val="1"/>
                <c:pt idx="0">
                  <c:v>time</c:v>
                </c:pt>
              </c:strCache>
            </c:strRef>
          </c:tx>
          <c:cat>
            <c:numRef>
              <c:f>Sheet2!$A$2:$A$21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Sheet2!$C$2:$C$21</c:f>
              <c:numCache>
                <c:formatCode>General</c:formatCode>
                <c:ptCount val="20"/>
                <c:pt idx="0">
                  <c:v>1.2742389999999999</c:v>
                </c:pt>
                <c:pt idx="1">
                  <c:v>1.4639539999999998</c:v>
                </c:pt>
                <c:pt idx="2">
                  <c:v>3.1211039999999999</c:v>
                </c:pt>
                <c:pt idx="3">
                  <c:v>1.603308</c:v>
                </c:pt>
                <c:pt idx="4">
                  <c:v>2.5788319999999998</c:v>
                </c:pt>
                <c:pt idx="5">
                  <c:v>3.5639818997644137</c:v>
                </c:pt>
                <c:pt idx="6">
                  <c:v>4.1865498012197984</c:v>
                </c:pt>
                <c:pt idx="7">
                  <c:v>5.3849779513702849</c:v>
                </c:pt>
                <c:pt idx="8">
                  <c:v>6.9443320406554019</c:v>
                </c:pt>
                <c:pt idx="9">
                  <c:v>8.6332117008518239</c:v>
                </c:pt>
                <c:pt idx="10">
                  <c:v>10.362788772316694</c:v>
                </c:pt>
                <c:pt idx="11">
                  <c:v>12.332045269179403</c:v>
                </c:pt>
                <c:pt idx="12">
                  <c:v>14.572066524310809</c:v>
                </c:pt>
                <c:pt idx="13">
                  <c:v>16.829914437659617</c:v>
                </c:pt>
                <c:pt idx="14">
                  <c:v>19.14654554776385</c:v>
                </c:pt>
                <c:pt idx="15">
                  <c:v>22.233718573497487</c:v>
                </c:pt>
                <c:pt idx="16">
                  <c:v>24.99584358114242</c:v>
                </c:pt>
                <c:pt idx="17">
                  <c:v>27.897053736483265</c:v>
                </c:pt>
                <c:pt idx="18">
                  <c:v>31.415383915178321</c:v>
                </c:pt>
                <c:pt idx="19">
                  <c:v>34.324911144883984</c:v>
                </c:pt>
              </c:numCache>
            </c:numRef>
          </c:val>
        </c:ser>
        <c:marker val="1"/>
        <c:axId val="54942720"/>
        <c:axId val="54952704"/>
      </c:lineChart>
      <c:catAx>
        <c:axId val="54942720"/>
        <c:scaling>
          <c:orientation val="minMax"/>
        </c:scaling>
        <c:axPos val="b"/>
        <c:numFmt formatCode="General" sourceLinked="1"/>
        <c:tickLblPos val="nextTo"/>
        <c:crossAx val="54952704"/>
        <c:crosses val="autoZero"/>
        <c:auto val="1"/>
        <c:lblAlgn val="ctr"/>
        <c:lblOffset val="100"/>
      </c:catAx>
      <c:valAx>
        <c:axId val="54952704"/>
        <c:scaling>
          <c:orientation val="minMax"/>
        </c:scaling>
        <c:axPos val="l"/>
        <c:majorGridlines/>
        <c:numFmt formatCode="General" sourceLinked="1"/>
        <c:tickLblPos val="nextTo"/>
        <c:crossAx val="5494272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GPU</a:t>
            </a:r>
          </a:p>
        </c:rich>
      </c:tx>
      <c:layout/>
    </c:title>
    <c:plotArea>
      <c:layout/>
      <c:lineChart>
        <c:grouping val="stacked"/>
        <c:ser>
          <c:idx val="0"/>
          <c:order val="0"/>
          <c:tx>
            <c:strRef>
              <c:f>Sheet2!$D$1</c:f>
              <c:strCache>
                <c:ptCount val="1"/>
                <c:pt idx="0">
                  <c:v>gflops</c:v>
                </c:pt>
              </c:strCache>
            </c:strRef>
          </c:tx>
          <c:cat>
            <c:numRef>
              <c:f>Sheet2!$A$2:$A$21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Sheet2!$D$2:$D$21</c:f>
              <c:numCache>
                <c:formatCode>General</c:formatCode>
                <c:ptCount val="20"/>
                <c:pt idx="0">
                  <c:v>15.695642654164567</c:v>
                </c:pt>
                <c:pt idx="1">
                  <c:v>54.646525778815459</c:v>
                </c:pt>
                <c:pt idx="2">
                  <c:v>57.671900712055745</c:v>
                </c:pt>
                <c:pt idx="3">
                  <c:v>199.58735314736782</c:v>
                </c:pt>
                <c:pt idx="4">
                  <c:v>193.88622446130654</c:v>
                </c:pt>
                <c:pt idx="5">
                  <c:v>202.02122801117304</c:v>
                </c:pt>
                <c:pt idx="6">
                  <c:v>234.08296724774797</c:v>
                </c:pt>
                <c:pt idx="7">
                  <c:v>237.69828057964202</c:v>
                </c:pt>
                <c:pt idx="8">
                  <c:v>233.28377596516896</c:v>
                </c:pt>
                <c:pt idx="9">
                  <c:v>231.66349549874496</c:v>
                </c:pt>
                <c:pt idx="10">
                  <c:v>233.52787103649402</c:v>
                </c:pt>
                <c:pt idx="11">
                  <c:v>233.537903659645</c:v>
                </c:pt>
                <c:pt idx="12">
                  <c:v>231.95062926463402</c:v>
                </c:pt>
                <c:pt idx="13">
                  <c:v>232.91859352703401</c:v>
                </c:pt>
                <c:pt idx="14">
                  <c:v>235.02934191309302</c:v>
                </c:pt>
                <c:pt idx="15">
                  <c:v>230.28086746150598</c:v>
                </c:pt>
                <c:pt idx="16">
                  <c:v>231.23844495332801</c:v>
                </c:pt>
                <c:pt idx="17">
                  <c:v>232.28259375381896</c:v>
                </c:pt>
                <c:pt idx="18">
                  <c:v>229.823707375152</c:v>
                </c:pt>
                <c:pt idx="19">
                  <c:v>233.06688154944797</c:v>
                </c:pt>
              </c:numCache>
            </c:numRef>
          </c:val>
        </c:ser>
        <c:marker val="1"/>
        <c:axId val="54977280"/>
        <c:axId val="54978816"/>
      </c:lineChart>
      <c:catAx>
        <c:axId val="54977280"/>
        <c:scaling>
          <c:orientation val="minMax"/>
        </c:scaling>
        <c:axPos val="b"/>
        <c:numFmt formatCode="General" sourceLinked="1"/>
        <c:tickLblPos val="nextTo"/>
        <c:crossAx val="54978816"/>
        <c:crosses val="autoZero"/>
        <c:auto val="1"/>
        <c:lblAlgn val="ctr"/>
        <c:lblOffset val="100"/>
      </c:catAx>
      <c:valAx>
        <c:axId val="54978816"/>
        <c:scaling>
          <c:orientation val="minMax"/>
        </c:scaling>
        <c:axPos val="l"/>
        <c:majorGridlines/>
        <c:numFmt formatCode="General" sourceLinked="1"/>
        <c:tickLblPos val="nextTo"/>
        <c:crossAx val="5497728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MPI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n=2</c:v>
          </c:tx>
          <c:cat>
            <c:numRef>
              <c:f>Sheet3!$A$2:$A$13</c:f>
              <c:numCache>
                <c:formatCode>General</c:formatCode>
                <c:ptCount val="12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</c:numCache>
            </c:numRef>
          </c:cat>
          <c:val>
            <c:numRef>
              <c:f>Sheet3!$D$2:$D$13</c:f>
              <c:numCache>
                <c:formatCode>General</c:formatCode>
                <c:ptCount val="12"/>
                <c:pt idx="0">
                  <c:v>0.19623199999999999</c:v>
                </c:pt>
                <c:pt idx="1">
                  <c:v>0.99887599999999999</c:v>
                </c:pt>
                <c:pt idx="2">
                  <c:v>2.9600789999999999</c:v>
                </c:pt>
                <c:pt idx="3">
                  <c:v>6.4995969999999996</c:v>
                </c:pt>
                <c:pt idx="4">
                  <c:v>13.000519000000001</c:v>
                </c:pt>
                <c:pt idx="5">
                  <c:v>21.917584999999999</c:v>
                </c:pt>
                <c:pt idx="6">
                  <c:v>34.820472000000002</c:v>
                </c:pt>
                <c:pt idx="7">
                  <c:v>52.135136000000003</c:v>
                </c:pt>
                <c:pt idx="8">
                  <c:v>74.144690999999995</c:v>
                </c:pt>
                <c:pt idx="9">
                  <c:v>100.816294</c:v>
                </c:pt>
                <c:pt idx="10">
                  <c:v>131.827932</c:v>
                </c:pt>
                <c:pt idx="11">
                  <c:v>165.44872100000001</c:v>
                </c:pt>
              </c:numCache>
            </c:numRef>
          </c:val>
        </c:ser>
        <c:ser>
          <c:idx val="1"/>
          <c:order val="1"/>
          <c:tx>
            <c:v>n=5</c:v>
          </c:tx>
          <c:val>
            <c:numRef>
              <c:f>Sheet3!$D$14:$D$25</c:f>
              <c:numCache>
                <c:formatCode>General</c:formatCode>
                <c:ptCount val="12"/>
                <c:pt idx="0">
                  <c:v>3.2863000000000003E-2</c:v>
                </c:pt>
                <c:pt idx="1">
                  <c:v>0.40101199999999998</c:v>
                </c:pt>
                <c:pt idx="2">
                  <c:v>0.64775400000000005</c:v>
                </c:pt>
                <c:pt idx="3">
                  <c:v>1.3023800000000001</c:v>
                </c:pt>
                <c:pt idx="4">
                  <c:v>2.4005450000000002</c:v>
                </c:pt>
                <c:pt idx="5">
                  <c:v>3.8882910000000002</c:v>
                </c:pt>
                <c:pt idx="6">
                  <c:v>5.9650429999999997</c:v>
                </c:pt>
                <c:pt idx="7">
                  <c:v>8.7124480000000002</c:v>
                </c:pt>
                <c:pt idx="8">
                  <c:v>12.318880999999999</c:v>
                </c:pt>
                <c:pt idx="9">
                  <c:v>16.891126</c:v>
                </c:pt>
                <c:pt idx="10">
                  <c:v>21.266908000000001</c:v>
                </c:pt>
                <c:pt idx="11">
                  <c:v>28.720879</c:v>
                </c:pt>
              </c:numCache>
            </c:numRef>
          </c:val>
        </c:ser>
        <c:ser>
          <c:idx val="2"/>
          <c:order val="2"/>
          <c:tx>
            <c:v>n=10</c:v>
          </c:tx>
          <c:val>
            <c:numRef>
              <c:f>Sheet3!$D$26:$D$37</c:f>
              <c:numCache>
                <c:formatCode>General</c:formatCode>
                <c:ptCount val="12"/>
                <c:pt idx="0">
                  <c:v>3.9266000000000002E-2</c:v>
                </c:pt>
                <c:pt idx="1">
                  <c:v>8.6427000000000004E-2</c:v>
                </c:pt>
                <c:pt idx="2">
                  <c:v>0.40718599999999999</c:v>
                </c:pt>
                <c:pt idx="3">
                  <c:v>0.58458100000000002</c:v>
                </c:pt>
                <c:pt idx="4">
                  <c:v>0.56223299999999998</c:v>
                </c:pt>
                <c:pt idx="5">
                  <c:v>0.73577800000000004</c:v>
                </c:pt>
                <c:pt idx="6">
                  <c:v>1.627327</c:v>
                </c:pt>
                <c:pt idx="7">
                  <c:v>2.3221289999999999</c:v>
                </c:pt>
                <c:pt idx="8">
                  <c:v>3.2033999999999998</c:v>
                </c:pt>
                <c:pt idx="9">
                  <c:v>4.2412130000000001</c:v>
                </c:pt>
                <c:pt idx="10">
                  <c:v>5.726305</c:v>
                </c:pt>
                <c:pt idx="11">
                  <c:v>7.3404800000000003</c:v>
                </c:pt>
              </c:numCache>
            </c:numRef>
          </c:val>
        </c:ser>
        <c:marker val="1"/>
        <c:axId val="80204544"/>
        <c:axId val="99844864"/>
      </c:lineChart>
      <c:catAx>
        <c:axId val="80204544"/>
        <c:scaling>
          <c:orientation val="minMax"/>
        </c:scaling>
        <c:axPos val="b"/>
        <c:numFmt formatCode="General" sourceLinked="1"/>
        <c:tickLblPos val="nextTo"/>
        <c:crossAx val="99844864"/>
        <c:crosses val="autoZero"/>
        <c:auto val="1"/>
        <c:lblAlgn val="ctr"/>
        <c:lblOffset val="100"/>
      </c:catAx>
      <c:valAx>
        <c:axId val="99844864"/>
        <c:scaling>
          <c:orientation val="minMax"/>
        </c:scaling>
        <c:axPos val="l"/>
        <c:majorGridlines/>
        <c:numFmt formatCode="General" sourceLinked="1"/>
        <c:tickLblPos val="nextTo"/>
        <c:crossAx val="8020454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MPI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n=2</c:v>
          </c:tx>
          <c:cat>
            <c:numRef>
              <c:f>Sheet3!$A$2:$A$13</c:f>
              <c:numCache>
                <c:formatCode>General</c:formatCode>
                <c:ptCount val="12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</c:numCache>
            </c:numRef>
          </c:cat>
          <c:val>
            <c:numRef>
              <c:f>Sheet3!$E$2:$E$13</c:f>
              <c:numCache>
                <c:formatCode>General</c:formatCode>
                <c:ptCount val="12"/>
                <c:pt idx="0">
                  <c:v>1.0192017611806435E-2</c:v>
                </c:pt>
                <c:pt idx="1">
                  <c:v>8.0090021183810613E-3</c:v>
                </c:pt>
                <c:pt idx="2">
                  <c:v>6.0809187862891504E-3</c:v>
                </c:pt>
                <c:pt idx="3">
                  <c:v>4.9233821727716351E-3</c:v>
                </c:pt>
                <c:pt idx="4">
                  <c:v>3.8460003019879438E-3</c:v>
                </c:pt>
                <c:pt idx="5">
                  <c:v>3.2850334560126041E-3</c:v>
                </c:pt>
                <c:pt idx="6">
                  <c:v>2.8144362890887864E-3</c:v>
                </c:pt>
                <c:pt idx="7">
                  <c:v>2.4551580722835362E-3</c:v>
                </c:pt>
                <c:pt idx="8">
                  <c:v>2.1849170563000933E-3</c:v>
                </c:pt>
                <c:pt idx="9">
                  <c:v>1.983806308135072E-3</c:v>
                </c:pt>
                <c:pt idx="10">
                  <c:v>1.8357262859892243E-3</c:v>
                </c:pt>
                <c:pt idx="11">
                  <c:v>1.7407206188073223E-3</c:v>
                </c:pt>
              </c:numCache>
            </c:numRef>
          </c:val>
        </c:ser>
        <c:ser>
          <c:idx val="1"/>
          <c:order val="1"/>
          <c:tx>
            <c:v>n=5</c:v>
          </c:tx>
          <c:val>
            <c:numRef>
              <c:f>Sheet3!$E$14:$E$25</c:f>
              <c:numCache>
                <c:formatCode>General</c:formatCode>
                <c:ptCount val="12"/>
                <c:pt idx="0">
                  <c:v>6.0858716489669229E-2</c:v>
                </c:pt>
                <c:pt idx="1">
                  <c:v>1.9949527694931826E-2</c:v>
                </c:pt>
                <c:pt idx="2">
                  <c:v>2.7788327050083828E-2</c:v>
                </c:pt>
                <c:pt idx="3">
                  <c:v>2.4570401879635741E-2</c:v>
                </c:pt>
                <c:pt idx="4">
                  <c:v>2.0828603504620825E-2</c:v>
                </c:pt>
                <c:pt idx="5">
                  <c:v>1.8517132591156373E-2</c:v>
                </c:pt>
                <c:pt idx="6">
                  <c:v>1.6429051726869363E-2</c:v>
                </c:pt>
                <c:pt idx="7">
                  <c:v>1.4691622836658537E-2</c:v>
                </c:pt>
                <c:pt idx="8">
                  <c:v>1.3150545086035007E-2</c:v>
                </c:pt>
                <c:pt idx="9">
                  <c:v>1.1840536859413636E-2</c:v>
                </c:pt>
                <c:pt idx="10">
                  <c:v>1.1379181214307223E-2</c:v>
                </c:pt>
                <c:pt idx="11">
                  <c:v>1.0027548251569878E-2</c:v>
                </c:pt>
              </c:numCache>
            </c:numRef>
          </c:val>
        </c:ser>
        <c:ser>
          <c:idx val="2"/>
          <c:order val="2"/>
          <c:tx>
            <c:v>n=10</c:v>
          </c:tx>
          <c:val>
            <c:numRef>
              <c:f>Sheet3!$E$26:$E$37</c:f>
              <c:numCache>
                <c:formatCode>General</c:formatCode>
                <c:ptCount val="12"/>
                <c:pt idx="0">
                  <c:v>5.0934650842968471E-2</c:v>
                </c:pt>
                <c:pt idx="1">
                  <c:v>9.2563666446827952E-2</c:v>
                </c:pt>
                <c:pt idx="2">
                  <c:v>4.4205842047614609E-2</c:v>
                </c:pt>
                <c:pt idx="3">
                  <c:v>5.4740061685207009E-2</c:v>
                </c:pt>
                <c:pt idx="4">
                  <c:v>8.8931101518409633E-2</c:v>
                </c:pt>
                <c:pt idx="5">
                  <c:v>9.7855603184656248E-2</c:v>
                </c:pt>
                <c:pt idx="6">
                  <c:v>6.022145518386901E-2</c:v>
                </c:pt>
                <c:pt idx="7">
                  <c:v>5.5121830010305205E-2</c:v>
                </c:pt>
                <c:pt idx="8">
                  <c:v>5.0571268027720551E-2</c:v>
                </c:pt>
                <c:pt idx="9">
                  <c:v>4.7156320609221938E-2</c:v>
                </c:pt>
                <c:pt idx="10">
                  <c:v>4.2261109039773467E-2</c:v>
                </c:pt>
                <c:pt idx="11">
                  <c:v>3.9234491477396577E-2</c:v>
                </c:pt>
              </c:numCache>
            </c:numRef>
          </c:val>
        </c:ser>
        <c:marker val="1"/>
        <c:axId val="103040128"/>
        <c:axId val="103042048"/>
      </c:lineChart>
      <c:catAx>
        <c:axId val="103040128"/>
        <c:scaling>
          <c:orientation val="minMax"/>
        </c:scaling>
        <c:axPos val="b"/>
        <c:numFmt formatCode="General" sourceLinked="1"/>
        <c:tickLblPos val="nextTo"/>
        <c:crossAx val="103042048"/>
        <c:crosses val="autoZero"/>
        <c:auto val="1"/>
        <c:lblAlgn val="ctr"/>
        <c:lblOffset val="100"/>
      </c:catAx>
      <c:valAx>
        <c:axId val="103042048"/>
        <c:scaling>
          <c:orientation val="minMax"/>
        </c:scaling>
        <c:axPos val="l"/>
        <c:majorGridlines/>
        <c:numFmt formatCode="General" sourceLinked="1"/>
        <c:tickLblPos val="nextTo"/>
        <c:crossAx val="10304012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6EA377-7743-40DD-A620-270B6C77DC1E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14E1AB0-5AAE-4696-BCA1-DE7AE70BD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EA377-7743-40DD-A620-270B6C77DC1E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E1AB0-5AAE-4696-BCA1-DE7AE70BD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EA377-7743-40DD-A620-270B6C77DC1E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E1AB0-5AAE-4696-BCA1-DE7AE70BD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EA377-7743-40DD-A620-270B6C77DC1E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E1AB0-5AAE-4696-BCA1-DE7AE70BD9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EA377-7743-40DD-A620-270B6C77DC1E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E1AB0-5AAE-4696-BCA1-DE7AE70BD9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EA377-7743-40DD-A620-270B6C77DC1E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E1AB0-5AAE-4696-BCA1-DE7AE70BD9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EA377-7743-40DD-A620-270B6C77DC1E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E1AB0-5AAE-4696-BCA1-DE7AE70BD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EA377-7743-40DD-A620-270B6C77DC1E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E1AB0-5AAE-4696-BCA1-DE7AE70BD9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EA377-7743-40DD-A620-270B6C77DC1E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E1AB0-5AAE-4696-BCA1-DE7AE70BD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6EA377-7743-40DD-A620-270B6C77DC1E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E1AB0-5AAE-4696-BCA1-DE7AE70BD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6EA377-7743-40DD-A620-270B6C77DC1E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14E1AB0-5AAE-4696-BCA1-DE7AE70BD9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6EA377-7743-40DD-A620-270B6C77DC1E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14E1AB0-5AAE-4696-BCA1-DE7AE70BD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http.developer.nvidia.com/GPUGems3/gpugems3_ch31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N-Body Simulations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Kenneth Owens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dirty="0" smtClean="0"/>
              <a:t>Updates each position based on the computed forces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Kinematics Update</a:t>
            </a:r>
            <a:endParaRPr lang="en-US" dirty="0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152400" y="2819400"/>
            <a:ext cx="91440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update_positions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vector4d_t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positions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vector4d_t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velocities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vector4d_t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current_positions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vector4d_t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current_velocities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vector3d_t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acceleration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size_t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size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value_t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value_t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damping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size_t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size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++)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vector4d_t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current_position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current_positions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vector3d_t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accel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acceleration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vector4d_t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current_velocity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current_velocities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update_position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(&amp;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positions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&amp;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velocities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current_position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current_velocity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accel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damping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Implements the previously shown equations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Update Function</a:t>
            </a:r>
            <a:endParaRPr lang="en-US" dirty="0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304800" y="2286000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update_position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vector4d_t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position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vector4d_t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velocity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vector4d_t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current_position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vector4d_t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current_velocity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vector3d_t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acceleration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value_t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value_t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damping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current_velocity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acceleration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current_velocity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acceleration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current_velocity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z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acceleration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z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current_velocity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damping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current_velocity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damping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current_velocity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z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damping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current_position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current_velocity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current_position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current_velocity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current_position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z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current_velocity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z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position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current_position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velocity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current_velocity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Started with the implementation from GPU Gems </a:t>
            </a:r>
            <a:r>
              <a:rPr lang="en-US" dirty="0" smtClean="0">
                <a:hlinkClick r:id="rId2"/>
              </a:rPr>
              <a:t>http://http.developer.nvidia.com/GPUGems3/gpugems3_ch31.html</a:t>
            </a:r>
            <a:endParaRPr lang="en-US" dirty="0" smtClean="0"/>
          </a:p>
          <a:p>
            <a:r>
              <a:rPr lang="en-US" dirty="0" smtClean="0"/>
              <a:t>Modified the code to work with data sizes that are larger than 256 but that are not evenly divisible by 256</a:t>
            </a:r>
          </a:p>
          <a:p>
            <a:r>
              <a:rPr lang="en-US" dirty="0" smtClean="0"/>
              <a:t>Added kinematics update</a:t>
            </a:r>
          </a:p>
          <a:p>
            <a:r>
              <a:rPr lang="en-US" dirty="0" smtClean="0"/>
              <a:t>Code no longer works for sizes less than 256</a:t>
            </a:r>
          </a:p>
          <a:p>
            <a:pPr lvl="1"/>
            <a:r>
              <a:rPr lang="en-US" dirty="0" smtClean="0"/>
              <a:t>Needed command line specification to control grid and block size anyway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Implementation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Copies to device memory and execute the </a:t>
            </a:r>
            <a:r>
              <a:rPr lang="en-US" dirty="0" err="1" smtClean="0"/>
              <a:t>compute_force_gpu</a:t>
            </a:r>
            <a:r>
              <a:rPr lang="en-US" dirty="0" smtClean="0"/>
              <a:t> kernel</a:t>
            </a:r>
          </a:p>
          <a:p>
            <a:pPr lvl="1"/>
            <a:r>
              <a:rPr lang="en-US" dirty="0" smtClean="0"/>
              <a:t>Note - </a:t>
            </a:r>
            <a:r>
              <a:rPr lang="en-US" dirty="0" err="1" smtClean="0"/>
              <a:t>cudaMemAlloc</a:t>
            </a:r>
            <a:r>
              <a:rPr lang="en-US" dirty="0" smtClean="0"/>
              <a:t> truncated to fit code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</a:t>
            </a:r>
            <a:r>
              <a:rPr lang="en-US" dirty="0" err="1" smtClean="0"/>
              <a:t>compute_forces</a:t>
            </a:r>
            <a:endParaRPr lang="en-US" dirty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2895600"/>
            <a:ext cx="91440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compute_forces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vector4d_t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positions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vector3d_t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forces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size_t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positions_size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vector4d_t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sources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size_t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sources_size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value_t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softening_squared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…..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compute_forces_gpu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&lt;&lt;&lt;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grid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threads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sharedMemSize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&gt;&gt;&gt;(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device_positions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device_forces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positions_size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device_sources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sources_size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softening_squared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cudaThreadSynchronize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cudaMemcpy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forces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device_forces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positions_size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sizeof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float3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cudaMemcpyDeviceToHost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cudaFree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**)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device_positions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cudaFree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**)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device_sources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cudaFree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**)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device_forces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err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cudaGetLastError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cudaSuccess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!=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err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fprintf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stderr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Cuda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error: %s: \n"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cudaGetErrorString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err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r>
              <a:rPr lang="en-US" dirty="0" smtClean="0"/>
              <a:t>Every thread computes the acceleration for its position and moves to the next block</a:t>
            </a:r>
          </a:p>
          <a:p>
            <a:pPr lvl="1"/>
            <a:r>
              <a:rPr lang="en-US" dirty="0" smtClean="0"/>
              <a:t>For our test sizes this only implemented cleanup for strides not divisible by 256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CUDA </a:t>
            </a:r>
            <a:r>
              <a:rPr lang="en-US" dirty="0" err="1" smtClean="0"/>
              <a:t>compute_forces_gpu</a:t>
            </a:r>
            <a:r>
              <a:rPr lang="en-US" dirty="0" smtClean="0"/>
              <a:t> Kernel</a:t>
            </a:r>
            <a:endParaRPr lang="en-US" dirty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3962400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__global__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compute_forces_gpu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float4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positions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float3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forces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size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float4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sources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sources_size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softening_squared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index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__mul24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blockIdx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blockDim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threadIdx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index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size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index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blockDim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gridDim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float4 pos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positions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index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forces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index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acceleration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sources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sources_size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forces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index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softening_squared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Uses float3 and float4 instead of home brewed vector types</a:t>
            </a:r>
          </a:p>
          <a:p>
            <a:r>
              <a:rPr lang="en-US" dirty="0" smtClean="0"/>
              <a:t>Shared memory is used 256 positions per block</a:t>
            </a:r>
          </a:p>
          <a:p>
            <a:r>
              <a:rPr lang="en-US" dirty="0" smtClean="0"/>
              <a:t>Each thread strides across the grid to update a single particle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force computation</a:t>
            </a:r>
            <a:endParaRPr lang="en-US" dirty="0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3200400"/>
            <a:ext cx="91440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__device__ float3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acceleration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float4 position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float4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positions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size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float3 acc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softening_squared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extern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__shared__ float4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sharedPos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[];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blockDim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q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blockDim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size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numTiles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q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tile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blockIdx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tile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numTiles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blockIdx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tile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++)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sharedPos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threadIdx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blockDim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threadIdx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positions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WRAP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blockIdx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tile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gridDim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threadIdx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__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syncthreads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This is the 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tile_calculation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 function from the GPUG3 article.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acc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gravitation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position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acc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softening_squared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__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syncthreads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acc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1440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Kernel strides in the same way as the force computation</a:t>
            </a:r>
          </a:p>
          <a:p>
            <a:r>
              <a:rPr lang="en-US" dirty="0" smtClean="0"/>
              <a:t>All threads update a single position </a:t>
            </a:r>
            <a:r>
              <a:rPr lang="en-US" dirty="0" err="1" smtClean="0"/>
              <a:t>simulaneously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</a:t>
            </a:r>
            <a:r>
              <a:rPr lang="en-US" dirty="0" err="1" smtClean="0"/>
              <a:t>update_positions</a:t>
            </a:r>
            <a:endParaRPr lang="en-US" dirty="0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228600" y="2302907"/>
            <a:ext cx="91440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__global__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update_positions_gpu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float4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positions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float4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velocities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float4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current_positions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float4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current_velocities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float3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forces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size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damping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index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__mul24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blockIdx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blockDim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threadIdx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index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size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index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blockDim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gridDim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float4 pos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current_positions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index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float3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accel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forces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index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float4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current_velocities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index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vel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accel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vel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accel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vel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z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accel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z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vel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damping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vel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damping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vel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z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damping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new position = old position + velocity *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deltaTime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pos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vel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pos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vel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pos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z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vel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z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store new position and velocity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positions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index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pos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velocities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index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vel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)/p pipeline implementation</a:t>
            </a:r>
          </a:p>
          <a:p>
            <a:pPr lvl="1"/>
            <a:r>
              <a:rPr lang="en-US" dirty="0" smtClean="0"/>
              <a:t>Particles are divided among processes</a:t>
            </a:r>
          </a:p>
          <a:p>
            <a:pPr lvl="1"/>
            <a:r>
              <a:rPr lang="en-US" dirty="0" smtClean="0"/>
              <a:t>Particle positions are shared in a ring communication topology</a:t>
            </a:r>
          </a:p>
          <a:p>
            <a:pPr lvl="1"/>
            <a:r>
              <a:rPr lang="en-US" dirty="0" smtClean="0"/>
              <a:t>Force computation occurs for all particles by sending the data around the ring</a:t>
            </a:r>
          </a:p>
          <a:p>
            <a:pPr lvl="1"/>
            <a:r>
              <a:rPr lang="en-US" dirty="0" smtClean="0"/>
              <a:t>After all forces are computed each process updates the kinematics of its own particles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implementation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dirty="0" smtClean="0"/>
              <a:t>Compiles with CPU and GPU implementations</a:t>
            </a:r>
          </a:p>
          <a:p>
            <a:r>
              <a:rPr lang="en-US" dirty="0" smtClean="0"/>
              <a:t>Timings have only been collected for CPU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Driver</a:t>
            </a:r>
            <a:endParaRPr lang="en-US" dirty="0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3124200"/>
            <a:ext cx="91440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size_t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time_steps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++)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memcpy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sendbuf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current_positions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num_particles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sizeof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vector4d_t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pipe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pipe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size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pipe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++)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pipe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!=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size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MPI_Isend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sendbuf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num_particles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mpi_vector4d_t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right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pipe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commring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&amp;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request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MPI_Irecv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recvbuf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num_particles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mpi_vector4d_t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left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pipe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commring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&amp;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request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compute_forces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positions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accel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num_particles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positions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num_particles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softening_squared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pipe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!=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size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MPI_Waitall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request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statuses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memcpy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sendbuf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recvbuf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num_particles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sizeof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vector4d_t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update_positions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positions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velocities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current_positions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current_velocities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accel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num_particles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damping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Taken of float for sequential and </a:t>
            </a:r>
            <a:r>
              <a:rPr lang="en-US" dirty="0" err="1" smtClean="0"/>
              <a:t>gpu</a:t>
            </a:r>
            <a:endParaRPr lang="en-US" dirty="0" smtClean="0"/>
          </a:p>
          <a:p>
            <a:r>
              <a:rPr lang="en-US" dirty="0" smtClean="0"/>
              <a:t>Taken on tux for </a:t>
            </a:r>
            <a:r>
              <a:rPr lang="en-US" dirty="0" err="1" smtClean="0"/>
              <a:t>mpi</a:t>
            </a:r>
            <a:endParaRPr lang="en-US" dirty="0" smtClean="0"/>
          </a:p>
          <a:p>
            <a:r>
              <a:rPr lang="en-US" dirty="0" smtClean="0"/>
              <a:t>All used 10 iterations for time steps</a:t>
            </a:r>
          </a:p>
          <a:p>
            <a:r>
              <a:rPr lang="en-US" dirty="0" err="1" smtClean="0"/>
              <a:t>Wallclock</a:t>
            </a:r>
            <a:r>
              <a:rPr lang="en-US" dirty="0" smtClean="0"/>
              <a:t> time was collected for comparison</a:t>
            </a:r>
          </a:p>
          <a:p>
            <a:r>
              <a:rPr lang="en-US" dirty="0" smtClean="0"/>
              <a:t>Memory allocation time was omitted </a:t>
            </a:r>
          </a:p>
          <a:p>
            <a:pPr lvl="1"/>
            <a:r>
              <a:rPr lang="en-US" dirty="0" smtClean="0"/>
              <a:t>Except for device memory allocation and device data </a:t>
            </a:r>
            <a:r>
              <a:rPr lang="en-US" dirty="0" smtClean="0"/>
              <a:t>transfer</a:t>
            </a:r>
          </a:p>
          <a:p>
            <a:r>
              <a:rPr lang="en-US" dirty="0" smtClean="0"/>
              <a:t>Timings where not collected for the code using MPI to distribute data over multiple nodes with multiple GPUs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wish to compute the interaction between particles (bodies) given their mass and positions</a:t>
            </a:r>
          </a:p>
          <a:p>
            <a:r>
              <a:rPr lang="en-US" dirty="0" smtClean="0"/>
              <a:t>Simulation is performed in time steps</a:t>
            </a:r>
          </a:p>
          <a:p>
            <a:pPr lvl="1"/>
            <a:r>
              <a:rPr lang="en-US" dirty="0" smtClean="0"/>
              <a:t>Forces between all bodies is computed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Positions for all bodies are updated based on their current kinematics and the interaction with other bodies O(n)</a:t>
            </a:r>
          </a:p>
          <a:p>
            <a:pPr lvl="1"/>
            <a:r>
              <a:rPr lang="en-US" dirty="0" smtClean="0"/>
              <a:t>Time moves forward by one step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N-Body Problem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Timings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Sequential </a:t>
            </a:r>
            <a:r>
              <a:rPr lang="en-US" dirty="0" err="1" smtClean="0"/>
              <a:t>GFlops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Timings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</a:t>
            </a:r>
            <a:r>
              <a:rPr lang="en-US" dirty="0" err="1" smtClean="0"/>
              <a:t>GFlops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Timings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</a:t>
            </a:r>
            <a:r>
              <a:rPr lang="en-US" dirty="0" err="1" smtClean="0"/>
              <a:t>GFlops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achieved several orders of magnitude speed-up going to a GPU</a:t>
            </a:r>
          </a:p>
          <a:p>
            <a:r>
              <a:rPr lang="en-US" dirty="0" smtClean="0"/>
              <a:t>We achieved similar results to what was obtained in GPU gems</a:t>
            </a:r>
          </a:p>
          <a:p>
            <a:r>
              <a:rPr lang="en-US" dirty="0" smtClean="0"/>
              <a:t>The sequential implementation was not optimal as it did not use SSE or multiple cores – much lower than the theoretical possible FLOPs for the Xeon CPU</a:t>
            </a:r>
          </a:p>
          <a:p>
            <a:r>
              <a:rPr lang="en-US" dirty="0" smtClean="0"/>
              <a:t>The MPI driver showed that task level parallelism can be exploited using distributed memory computing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MPI GPU version on Draco</a:t>
            </a:r>
          </a:p>
          <a:p>
            <a:r>
              <a:rPr lang="en-US" dirty="0" smtClean="0"/>
              <a:t>FMM (Fast Multiple Method) MPI implementation</a:t>
            </a:r>
          </a:p>
          <a:p>
            <a:r>
              <a:rPr lang="en-US" dirty="0" smtClean="0"/>
              <a:t>Multi-device </a:t>
            </a:r>
            <a:r>
              <a:rPr lang="en-US" dirty="0" smtClean="0"/>
              <a:t>GPU implementation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List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153400" cy="2392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force  between a body </a:t>
            </a:r>
            <a:r>
              <a:rPr lang="en-US" dirty="0" err="1" smtClean="0"/>
              <a:t>i</a:t>
            </a:r>
            <a:r>
              <a:rPr lang="en-US" dirty="0" smtClean="0"/>
              <a:t> and N other bodies is approximated as above by computing the interaction given their mass (m), the distance vector between them (</a:t>
            </a:r>
            <a:r>
              <a:rPr lang="en-US" dirty="0" err="1" smtClean="0"/>
              <a:t>r</a:t>
            </a:r>
            <a:r>
              <a:rPr lang="en-US" sz="2800" dirty="0" err="1" smtClean="0"/>
              <a:t>_ij</a:t>
            </a:r>
            <a:r>
              <a:rPr lang="en-US" dirty="0" smtClean="0"/>
              <a:t>), and a softening factor (</a:t>
            </a:r>
            <a:r>
              <a:rPr lang="el-GR" dirty="0" smtClean="0"/>
              <a:t>ε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This is computed for all bodies with all other bodies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Computation</a:t>
            </a:r>
            <a:endParaRPr lang="en-US" dirty="0"/>
          </a:p>
        </p:txBody>
      </p:sp>
      <p:pic>
        <p:nvPicPr>
          <p:cNvPr id="1026" name="Picture 2" descr="680equ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5588000" cy="152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>
            <a:normAutofit/>
          </a:bodyPr>
          <a:lstStyle/>
          <a:p>
            <a:r>
              <a:rPr lang="en-US" dirty="0" smtClean="0"/>
              <a:t>Euler Method: For each particle, a discrete </a:t>
            </a:r>
            <a:r>
              <a:rPr lang="en-US" dirty="0" err="1" smtClean="0"/>
              <a:t>timestep</a:t>
            </a:r>
            <a:r>
              <a:rPr lang="en-US" dirty="0" smtClean="0"/>
              <a:t> (</a:t>
            </a:r>
            <a:r>
              <a:rPr lang="en-US" dirty="0" err="1" smtClean="0"/>
              <a:t>dt</a:t>
            </a:r>
            <a:r>
              <a:rPr lang="en-US" dirty="0" smtClean="0"/>
              <a:t>) is used to approximate the continuous kinematic equation and update the position and velocity of each particle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Updates</a:t>
            </a:r>
            <a:endParaRPr lang="en-US" dirty="0"/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2286000" y="1143000"/>
          <a:ext cx="984738" cy="841130"/>
        </p:xfrm>
        <a:graphic>
          <a:graphicData uri="http://schemas.openxmlformats.org/presentationml/2006/ole">
            <p:oleObj spid="_x0000_s6152" name="Equation" r:id="rId3" imgW="457002" imgH="393529" progId="Equation.3">
              <p:embed/>
            </p:oleObj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4191000" y="1371600"/>
          <a:ext cx="1395046" cy="471854"/>
        </p:xfrm>
        <a:graphic>
          <a:graphicData uri="http://schemas.openxmlformats.org/presentationml/2006/ole">
            <p:oleObj spid="_x0000_s6151" name="Equation" r:id="rId4" imgW="647419" imgH="215806" progId="Equation.3">
              <p:embed/>
            </p:oleObj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0" y="1371600"/>
          <a:ext cx="1887415" cy="492369"/>
        </p:xfrm>
        <a:graphic>
          <a:graphicData uri="http://schemas.openxmlformats.org/presentationml/2006/ole">
            <p:oleObj spid="_x0000_s6150" name="Equation" r:id="rId5" imgW="876240" imgH="228600" progId="Equation.3">
              <p:embed/>
            </p:oleObj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6172200" y="1371600"/>
          <a:ext cx="2113085" cy="492369"/>
        </p:xfrm>
        <a:graphic>
          <a:graphicData uri="http://schemas.openxmlformats.org/presentationml/2006/ole">
            <p:oleObj spid="_x0000_s6149" name="Equation" r:id="rId6" imgW="977760" imgH="228600" progId="Equation.3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2362200" y="2133600"/>
          <a:ext cx="964223" cy="841131"/>
        </p:xfrm>
        <a:graphic>
          <a:graphicData uri="http://schemas.openxmlformats.org/presentationml/2006/ole">
            <p:oleObj spid="_x0000_s6148" name="Equation" r:id="rId7" imgW="444307" imgH="393529" progId="Equation.3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114800" y="2286000"/>
          <a:ext cx="1374531" cy="471854"/>
        </p:xfrm>
        <a:graphic>
          <a:graphicData uri="http://schemas.openxmlformats.org/presentationml/2006/ole">
            <p:oleObj spid="_x0000_s6147" name="Equation" r:id="rId8" imgW="634449" imgH="215713" progId="Equation.3">
              <p:embed/>
            </p:oleObj>
          </a:graphicData>
        </a:graphic>
      </p:graphicFrame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0" y="2286000"/>
          <a:ext cx="1907931" cy="492369"/>
        </p:xfrm>
        <a:graphic>
          <a:graphicData uri="http://schemas.openxmlformats.org/presentationml/2006/ole">
            <p:oleObj spid="_x0000_s6146" name="Equation" r:id="rId9" imgW="889000" imgH="228600" progId="Equation.3">
              <p:embed/>
            </p:oleObj>
          </a:graphicData>
        </a:graphic>
      </p:graphicFrame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6096000" y="2209800"/>
          <a:ext cx="2133600" cy="492369"/>
        </p:xfrm>
        <a:graphic>
          <a:graphicData uri="http://schemas.openxmlformats.org/presentationml/2006/ole">
            <p:oleObj spid="_x0000_s6145" name="Equation" r:id="rId10" imgW="990600" imgH="228600" progId="Equation.3">
              <p:embed/>
            </p:oleObj>
          </a:graphicData>
        </a:graphic>
      </p:graphicFrame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0" y="1524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-152400" y="2025134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0" y="2895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0" y="3743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0" y="4419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0" y="510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an n-body simulation on a distributed memory architecture with multiple GPUs on each node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Sequential implementation of n-body simulation code</a:t>
            </a:r>
          </a:p>
          <a:p>
            <a:pPr lvl="1"/>
            <a:r>
              <a:rPr lang="en-US" dirty="0" smtClean="0"/>
              <a:t>Written in C</a:t>
            </a:r>
          </a:p>
          <a:p>
            <a:pPr lvl="1"/>
            <a:r>
              <a:rPr lang="en-US" dirty="0" smtClean="0"/>
              <a:t>Compiled using gcc-4.4 with –O3</a:t>
            </a:r>
          </a:p>
          <a:p>
            <a:r>
              <a:rPr lang="en-US" dirty="0" smtClean="0"/>
              <a:t>MPI implementation</a:t>
            </a:r>
          </a:p>
          <a:p>
            <a:pPr lvl="1"/>
            <a:r>
              <a:rPr lang="en-US" dirty="0" smtClean="0"/>
              <a:t>Written in C</a:t>
            </a:r>
          </a:p>
          <a:p>
            <a:pPr lvl="1"/>
            <a:r>
              <a:rPr lang="en-US" dirty="0" smtClean="0"/>
              <a:t>Compiled using </a:t>
            </a:r>
            <a:r>
              <a:rPr lang="en-US" dirty="0" err="1" smtClean="0"/>
              <a:t>mpicc.mpich</a:t>
            </a:r>
            <a:r>
              <a:rPr lang="en-US" dirty="0" smtClean="0"/>
              <a:t> with gcc-4.4 using 0-3</a:t>
            </a:r>
          </a:p>
          <a:p>
            <a:pPr lvl="1"/>
            <a:r>
              <a:rPr lang="en-US" dirty="0" smtClean="0"/>
              <a:t>Executed using </a:t>
            </a:r>
            <a:r>
              <a:rPr lang="en-US" dirty="0" err="1" smtClean="0"/>
              <a:t>mpirun.mpich</a:t>
            </a:r>
            <a:r>
              <a:rPr lang="en-US" dirty="0" smtClean="0"/>
              <a:t> on 2,5, an 10 nodes</a:t>
            </a:r>
          </a:p>
          <a:p>
            <a:r>
              <a:rPr lang="en-US" dirty="0" smtClean="0"/>
              <a:t>GPU implementation</a:t>
            </a:r>
          </a:p>
          <a:p>
            <a:pPr lvl="1"/>
            <a:r>
              <a:rPr lang="en-US" dirty="0" smtClean="0"/>
              <a:t>Written in C with CUDA extensions</a:t>
            </a:r>
          </a:p>
          <a:p>
            <a:pPr lvl="1"/>
            <a:r>
              <a:rPr lang="en-US" dirty="0" smtClean="0"/>
              <a:t>Compiled using </a:t>
            </a:r>
            <a:r>
              <a:rPr lang="en-US" dirty="0" err="1" smtClean="0"/>
              <a:t>nvcc</a:t>
            </a:r>
            <a:r>
              <a:rPr lang="en-US" dirty="0" smtClean="0"/>
              <a:t> with gcc-4.4 using –O3</a:t>
            </a:r>
          </a:p>
          <a:p>
            <a:pPr lvl="1"/>
            <a:r>
              <a:rPr lang="en-US" dirty="0" smtClean="0"/>
              <a:t>Executed on </a:t>
            </a:r>
            <a:r>
              <a:rPr lang="en-US" dirty="0" err="1" smtClean="0"/>
              <a:t>Nvidia</a:t>
            </a:r>
            <a:r>
              <a:rPr lang="en-US" dirty="0" smtClean="0"/>
              <a:t> 580s</a:t>
            </a:r>
          </a:p>
          <a:p>
            <a:r>
              <a:rPr lang="en-US" dirty="0" smtClean="0"/>
              <a:t>MPI-GPU implementation</a:t>
            </a:r>
          </a:p>
          <a:p>
            <a:pPr lvl="1"/>
            <a:r>
              <a:rPr lang="en-US" dirty="0" smtClean="0"/>
              <a:t>The MPI driver above was combined with the GPU kernel implementation</a:t>
            </a:r>
          </a:p>
          <a:p>
            <a:pPr lvl="1"/>
            <a:r>
              <a:rPr lang="en-US" dirty="0" smtClean="0"/>
              <a:t>Compiled but not tested for correctness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Accomplishments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153400" cy="2544763"/>
          </a:xfrm>
        </p:spPr>
        <p:txBody>
          <a:bodyPr/>
          <a:lstStyle/>
          <a:p>
            <a:r>
              <a:rPr lang="en-US" dirty="0" smtClean="0"/>
              <a:t>The main method of the driver calls </a:t>
            </a:r>
            <a:r>
              <a:rPr lang="en-US" dirty="0" err="1" smtClean="0"/>
              <a:t>nbody</a:t>
            </a:r>
            <a:endParaRPr lang="en-US" dirty="0" smtClean="0"/>
          </a:p>
          <a:p>
            <a:r>
              <a:rPr lang="en-US" dirty="0" err="1" smtClean="0"/>
              <a:t>nbody</a:t>
            </a:r>
            <a:r>
              <a:rPr lang="en-US" dirty="0" smtClean="0"/>
              <a:t> calls two externally linked function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ompute_forces</a:t>
            </a:r>
            <a:r>
              <a:rPr lang="en-US" dirty="0" smtClean="0"/>
              <a:t> computes the interactions </a:t>
            </a:r>
          </a:p>
          <a:p>
            <a:pPr lvl="1"/>
            <a:r>
              <a:rPr lang="en-US" dirty="0" err="1"/>
              <a:t>u</a:t>
            </a:r>
            <a:r>
              <a:rPr lang="en-US" dirty="0" err="1" smtClean="0"/>
              <a:t>pdate_positions</a:t>
            </a:r>
            <a:r>
              <a:rPr lang="en-US" dirty="0" smtClean="0"/>
              <a:t> updates the kinematics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Source Code</a:t>
            </a:r>
            <a:endParaRPr 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1447800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nbody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vector4d_t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positions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vector4d_t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velocities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vector4d_t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current_positions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vector4d_t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current_velocities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vector3d_t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accel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size_t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size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value_t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value_t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damping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value_t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softening_squared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compute_forces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positions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accel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size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positions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size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softening_squared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update_positions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positions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velocities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current_positions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current_velocities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accel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size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damping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/>
          <a:lstStyle/>
          <a:p>
            <a:r>
              <a:rPr lang="en-US" dirty="0" smtClean="0"/>
              <a:t>Computes the pair-wise interaction</a:t>
            </a:r>
          </a:p>
          <a:p>
            <a:pPr lvl="1"/>
            <a:r>
              <a:rPr lang="en-US" dirty="0" smtClean="0"/>
              <a:t>Hidden second loop in acceleration function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</a:t>
            </a:r>
            <a:r>
              <a:rPr lang="en-US" dirty="0" err="1" smtClean="0"/>
              <a:t>compute_forces</a:t>
            </a:r>
            <a:endParaRPr lang="en-US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457200" y="3618130"/>
            <a:ext cx="8686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compute_forces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vector4d_t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positions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vector3d_t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forces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size_t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positions_size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vector4d_t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sources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size_t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sources_size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value_t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softening_squared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size_t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positions_size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++)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forces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acceleration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positions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],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sources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sources_size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forces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softening_squared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dirty="0" smtClean="0"/>
              <a:t>Computation for individual interaction written using 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Sequential Interaction </a:t>
            </a:r>
            <a:r>
              <a:rPr lang="en-US" dirty="0"/>
              <a:t>C</a:t>
            </a:r>
            <a:r>
              <a:rPr lang="en-US" dirty="0" smtClean="0"/>
              <a:t>omputation</a:t>
            </a:r>
            <a:endParaRPr lang="en-US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2895600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vector3d_t interaction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vector3d_t acceleration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vector4d_t body1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vector4d_t body2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value_t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softening_squared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vector3d_t force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force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body1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body2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force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body1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body2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force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z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body1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z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body2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z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distSqr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force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force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force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force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force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z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force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z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distSqr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softening_squared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invDist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1.0f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sqrt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distSqr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invDistCube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invDist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invDist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invDist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body2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invDistCube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acceleration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force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acceleration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force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acceleration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z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force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z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acceleration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160</TotalTime>
  <Words>1751</Words>
  <Application>Microsoft Office PowerPoint</Application>
  <PresentationFormat>On-screen Show (4:3)</PresentationFormat>
  <Paragraphs>277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Concourse</vt:lpstr>
      <vt:lpstr>Equation</vt:lpstr>
      <vt:lpstr>N-Body Simulations</vt:lpstr>
      <vt:lpstr>The N-Body Problem</vt:lpstr>
      <vt:lpstr>Force Computation</vt:lpstr>
      <vt:lpstr>Position Updates</vt:lpstr>
      <vt:lpstr>Project Objective</vt:lpstr>
      <vt:lpstr>Project Accomplishments</vt:lpstr>
      <vt:lpstr>Driver Source Code</vt:lpstr>
      <vt:lpstr>Sequential compute_forces</vt:lpstr>
      <vt:lpstr>Sequential Interaction Computation</vt:lpstr>
      <vt:lpstr>Sequential Kinematics Update</vt:lpstr>
      <vt:lpstr>Sequential Update Function</vt:lpstr>
      <vt:lpstr>CUDA Implementation</vt:lpstr>
      <vt:lpstr>CUDA compute_forces</vt:lpstr>
      <vt:lpstr>CUDA compute_forces_gpu Kernel</vt:lpstr>
      <vt:lpstr>CUDA force computation</vt:lpstr>
      <vt:lpstr>CUDA update_positions</vt:lpstr>
      <vt:lpstr>MPI implementation</vt:lpstr>
      <vt:lpstr>MPI Driver</vt:lpstr>
      <vt:lpstr>Timings</vt:lpstr>
      <vt:lpstr>Sequential Timings</vt:lpstr>
      <vt:lpstr>Sequential GFlops</vt:lpstr>
      <vt:lpstr>GPU Timings</vt:lpstr>
      <vt:lpstr>GPU GFlops</vt:lpstr>
      <vt:lpstr>MPI Timings</vt:lpstr>
      <vt:lpstr>MPI GFlops</vt:lpstr>
      <vt:lpstr>Conclusions</vt:lpstr>
      <vt:lpstr>To Do List</vt:lpstr>
    </vt:vector>
  </TitlesOfParts>
  <Company>Lockheed Martin - ATL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Kenneth Owens</dc:creator>
  <cp:lastModifiedBy>Kenneth Owens</cp:lastModifiedBy>
  <cp:revision>35</cp:revision>
  <dcterms:created xsi:type="dcterms:W3CDTF">2011-08-31T20:21:19Z</dcterms:created>
  <dcterms:modified xsi:type="dcterms:W3CDTF">2011-09-05T00:27:10Z</dcterms:modified>
</cp:coreProperties>
</file>