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5"/>
  </p:notesMasterIdLst>
  <p:handoutMasterIdLst>
    <p:handoutMasterId r:id="rId96"/>
  </p:handoutMasterIdLst>
  <p:sldIdLst>
    <p:sldId id="360" r:id="rId2"/>
    <p:sldId id="403" r:id="rId3"/>
    <p:sldId id="511" r:id="rId4"/>
    <p:sldId id="530" r:id="rId5"/>
    <p:sldId id="531" r:id="rId6"/>
    <p:sldId id="532" r:id="rId7"/>
    <p:sldId id="586" r:id="rId8"/>
    <p:sldId id="587" r:id="rId9"/>
    <p:sldId id="588" r:id="rId10"/>
    <p:sldId id="589" r:id="rId11"/>
    <p:sldId id="590" r:id="rId12"/>
    <p:sldId id="591" r:id="rId13"/>
    <p:sldId id="533" r:id="rId14"/>
    <p:sldId id="534" r:id="rId15"/>
    <p:sldId id="536" r:id="rId16"/>
    <p:sldId id="537" r:id="rId17"/>
    <p:sldId id="539" r:id="rId18"/>
    <p:sldId id="541" r:id="rId19"/>
    <p:sldId id="542" r:id="rId20"/>
    <p:sldId id="585" r:id="rId21"/>
    <p:sldId id="584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92" r:id="rId36"/>
    <p:sldId id="593" r:id="rId37"/>
    <p:sldId id="594" r:id="rId38"/>
    <p:sldId id="595" r:id="rId39"/>
    <p:sldId id="596" r:id="rId40"/>
    <p:sldId id="597" r:id="rId41"/>
    <p:sldId id="598" r:id="rId42"/>
    <p:sldId id="600" r:id="rId43"/>
    <p:sldId id="625" r:id="rId44"/>
    <p:sldId id="626" r:id="rId45"/>
    <p:sldId id="627" r:id="rId46"/>
    <p:sldId id="628" r:id="rId47"/>
    <p:sldId id="629" r:id="rId48"/>
    <p:sldId id="630" r:id="rId49"/>
    <p:sldId id="631" r:id="rId50"/>
    <p:sldId id="624" r:id="rId51"/>
    <p:sldId id="602" r:id="rId52"/>
    <p:sldId id="632" r:id="rId53"/>
    <p:sldId id="603" r:id="rId54"/>
    <p:sldId id="604" r:id="rId55"/>
    <p:sldId id="605" r:id="rId56"/>
    <p:sldId id="607" r:id="rId57"/>
    <p:sldId id="608" r:id="rId58"/>
    <p:sldId id="609" r:id="rId59"/>
    <p:sldId id="610" r:id="rId60"/>
    <p:sldId id="611" r:id="rId61"/>
    <p:sldId id="612" r:id="rId62"/>
    <p:sldId id="614" r:id="rId63"/>
    <p:sldId id="615" r:id="rId64"/>
    <p:sldId id="616" r:id="rId65"/>
    <p:sldId id="617" r:id="rId66"/>
    <p:sldId id="618" r:id="rId67"/>
    <p:sldId id="619" r:id="rId68"/>
    <p:sldId id="620" r:id="rId69"/>
    <p:sldId id="621" r:id="rId70"/>
    <p:sldId id="622" r:id="rId71"/>
    <p:sldId id="623" r:id="rId72"/>
    <p:sldId id="633" r:id="rId73"/>
    <p:sldId id="634" r:id="rId74"/>
    <p:sldId id="635" r:id="rId75"/>
    <p:sldId id="636" r:id="rId76"/>
    <p:sldId id="637" r:id="rId77"/>
    <p:sldId id="638" r:id="rId78"/>
    <p:sldId id="639" r:id="rId79"/>
    <p:sldId id="640" r:id="rId80"/>
    <p:sldId id="641" r:id="rId81"/>
    <p:sldId id="642" r:id="rId82"/>
    <p:sldId id="643" r:id="rId83"/>
    <p:sldId id="644" r:id="rId84"/>
    <p:sldId id="645" r:id="rId85"/>
    <p:sldId id="646" r:id="rId86"/>
    <p:sldId id="647" r:id="rId87"/>
    <p:sldId id="648" r:id="rId88"/>
    <p:sldId id="653" r:id="rId89"/>
    <p:sldId id="649" r:id="rId90"/>
    <p:sldId id="650" r:id="rId91"/>
    <p:sldId id="651" r:id="rId92"/>
    <p:sldId id="652" r:id="rId93"/>
    <p:sldId id="654" r:id="rId94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rin" initials="" lastIdx="0" clrIdx="0"/>
  <p:cmAuthor id="1" name="gsaar" initials="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3366CC"/>
    <a:srgbClr val="FFFF00"/>
    <a:srgbClr val="FF0000"/>
    <a:srgbClr val="FF7171"/>
    <a:srgbClr val="FF9999"/>
    <a:srgbClr val="FFBDBD"/>
    <a:srgbClr val="66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804" autoAdjust="0"/>
    <p:restoredTop sz="93190" autoAdjust="0"/>
  </p:normalViewPr>
  <p:slideViewPr>
    <p:cSldViewPr>
      <p:cViewPr>
        <p:scale>
          <a:sx n="75" d="100"/>
          <a:sy n="75" d="100"/>
        </p:scale>
        <p:origin x="-72" y="35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4776"/>
    </p:cViewPr>
  </p:sorterViewPr>
  <p:notesViewPr>
    <p:cSldViewPr>
      <p:cViewPr>
        <p:scale>
          <a:sx n="100" d="100"/>
          <a:sy n="100" d="100"/>
        </p:scale>
        <p:origin x="-792" y="768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3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0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5E649427-1AE2-4F99-B680-FF18E448122B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F3E1FF0-C0C1-4704-B3AF-8C13ACA3F46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61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47661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766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766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47661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7661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7661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4766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766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766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4766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s-PE"/>
              <a:t>Haga clic para cambiar el estilo de título	</a:t>
            </a:r>
          </a:p>
        </p:txBody>
      </p:sp>
      <p:sp>
        <p:nvSpPr>
          <p:cNvPr id="14766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PE"/>
              <a:t>Haga clic para modificar el estilo de subtítulo del patrón</a:t>
            </a:r>
          </a:p>
        </p:txBody>
      </p:sp>
      <p:sp>
        <p:nvSpPr>
          <p:cNvPr id="147662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147662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147662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3ED3631-48F6-450F-9A75-4FF5AAB0AD65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EB019-FF1B-4AA1-9420-FFF448E5201E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2433A-D827-47B9-8B6D-BBEFADE77C5C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6BE1746-94E2-4DA9-A221-C9B09978BBAA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023AA-33A2-4E30-9D21-F96BD0B6A36A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2A1F9-B342-44E9-94EF-CA5886DCBF34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A0044-92B4-488E-868B-BDDA00C6B40A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3306B-16D1-4699-BBB0-8E0D97127492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D3B95-B19B-4C71-BFD8-D15F3160DA72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D6181-CD70-4814-A1E5-BC85B471845E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1AAA4-6BFB-422D-97E9-2A30936B5045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E7EFF-59DA-43B4-A98F-A2832614E703}" type="slidenum">
              <a:rPr lang="es-PE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s-PE" sz="2400"/>
          </a:p>
        </p:txBody>
      </p:sp>
      <p:sp>
        <p:nvSpPr>
          <p:cNvPr id="14755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s-PE" sz="2400"/>
          </a:p>
        </p:txBody>
      </p:sp>
      <p:sp>
        <p:nvSpPr>
          <p:cNvPr id="14755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s-PE" sz="2400"/>
          </a:p>
        </p:txBody>
      </p:sp>
      <p:sp>
        <p:nvSpPr>
          <p:cNvPr id="14755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s-PE" sz="2400"/>
          </a:p>
        </p:txBody>
      </p:sp>
      <p:sp>
        <p:nvSpPr>
          <p:cNvPr id="14755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s-PE" sz="2400"/>
          </a:p>
        </p:txBody>
      </p:sp>
      <p:sp>
        <p:nvSpPr>
          <p:cNvPr id="14755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s-PE" sz="2400"/>
          </a:p>
        </p:txBody>
      </p:sp>
      <p:sp>
        <p:nvSpPr>
          <p:cNvPr id="147559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s-PE" sz="2400"/>
          </a:p>
        </p:txBody>
      </p:sp>
      <p:sp>
        <p:nvSpPr>
          <p:cNvPr id="14755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PE" smtClean="0"/>
              <a:t>Haga clic para cambiar el estilo de título	</a:t>
            </a:r>
          </a:p>
        </p:txBody>
      </p:sp>
      <p:sp>
        <p:nvSpPr>
          <p:cNvPr id="147559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smtClean="0"/>
              <a:t>Haga clic para modificar el estilo de texto del patrón</a:t>
            </a:r>
          </a:p>
          <a:p>
            <a:pPr lvl="1"/>
            <a:r>
              <a:rPr lang="es-PE" smtClean="0"/>
              <a:t>Segundo nivel</a:t>
            </a:r>
          </a:p>
          <a:p>
            <a:pPr lvl="2"/>
            <a:r>
              <a:rPr lang="es-PE" smtClean="0"/>
              <a:t>Tercer nivel</a:t>
            </a:r>
          </a:p>
          <a:p>
            <a:pPr lvl="3"/>
            <a:r>
              <a:rPr lang="es-PE" smtClean="0"/>
              <a:t>Cuarto nivel</a:t>
            </a:r>
          </a:p>
          <a:p>
            <a:pPr lvl="4"/>
            <a:r>
              <a:rPr lang="es-PE" smtClean="0"/>
              <a:t>Quinto nivel</a:t>
            </a:r>
          </a:p>
        </p:txBody>
      </p:sp>
      <p:sp>
        <p:nvSpPr>
          <p:cNvPr id="14755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PE"/>
          </a:p>
        </p:txBody>
      </p:sp>
      <p:sp>
        <p:nvSpPr>
          <p:cNvPr id="14755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PE"/>
          </a:p>
        </p:txBody>
      </p:sp>
      <p:sp>
        <p:nvSpPr>
          <p:cNvPr id="14755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B81E11-030C-430E-84FD-E5F9BD644CD5}" type="slidenum">
              <a:rPr lang="es-PE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7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5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5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Hoja_de_c_lculo_de_Microsoft_Office_Excel_97-2003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Hoja_de_c_lculo_de_Microsoft_Office_Excel_97-20032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65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6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Hoja_de_c_lculo_de_Microsoft_Office_Excel_97-20033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7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Hoja_de_c_lculo_de_Microsoft_Office_Excel_97-20034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oleObject71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7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4" Type="http://schemas.openxmlformats.org/officeDocument/2006/relationships/oleObject" Target="../embeddings/oleObject77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4" Type="http://schemas.openxmlformats.org/officeDocument/2006/relationships/oleObject" Target="../embeddings/oleObject85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9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8.v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9.vml"/><Relationship Id="rId4" Type="http://schemas.openxmlformats.org/officeDocument/2006/relationships/oleObject" Target="../embeddings/oleObject94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0.vml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772400" cy="1143000"/>
          </a:xfrm>
        </p:spPr>
        <p:txBody>
          <a:bodyPr/>
          <a:lstStyle/>
          <a:p>
            <a:pPr algn="ctr"/>
            <a:r>
              <a:rPr lang="es-PE" sz="4000" dirty="0"/>
              <a:t>Ecuaciones Diferenciales Ordinarias</a:t>
            </a:r>
            <a:endParaRPr lang="en-US" sz="4000" dirty="0"/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636838"/>
            <a:ext cx="6985000" cy="2232025"/>
          </a:xfrm>
        </p:spPr>
        <p:txBody>
          <a:bodyPr/>
          <a:lstStyle/>
          <a:p>
            <a:pPr marL="609600" indent="-609600" algn="ctr">
              <a:buFontTx/>
              <a:buNone/>
            </a:pPr>
            <a:endParaRPr lang="en-US" b="1" dirty="0"/>
          </a:p>
          <a:p>
            <a:pPr marL="609600" indent="-609600" algn="ctr">
              <a:buFontTx/>
              <a:buNone/>
            </a:pPr>
            <a:r>
              <a:rPr lang="en-US" b="1" dirty="0" err="1"/>
              <a:t>Solución</a:t>
            </a:r>
            <a:r>
              <a:rPr lang="en-US" b="1" dirty="0"/>
              <a:t> </a:t>
            </a:r>
            <a:r>
              <a:rPr lang="en-US" b="1" dirty="0" err="1" smtClean="0"/>
              <a:t>Numérica</a:t>
            </a:r>
            <a:endParaRPr lang="en-US" b="1" dirty="0" smtClean="0"/>
          </a:p>
          <a:p>
            <a:pPr marL="609600" indent="-609600" algn="ctr">
              <a:buFontTx/>
              <a:buNone/>
            </a:pPr>
            <a:r>
              <a:rPr lang="en-US" b="1" dirty="0" smtClean="0"/>
              <a:t>irlamn@uni.edu.pe</a:t>
            </a:r>
            <a:endParaRPr lang="en-US" b="1" dirty="0"/>
          </a:p>
          <a:p>
            <a:pPr marL="609600" indent="-609600" algn="ctr">
              <a:buFontTx/>
              <a:buNone/>
            </a:pPr>
            <a:endParaRPr lang="en-US" dirty="0"/>
          </a:p>
          <a:p>
            <a:pPr marL="609600" indent="-609600"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Método</a:t>
            </a:r>
            <a:r>
              <a:rPr lang="en-US" dirty="0" smtClean="0"/>
              <a:t> de Taylor de </a:t>
            </a:r>
            <a:r>
              <a:rPr lang="en-US" dirty="0" err="1" smtClean="0"/>
              <a:t>orden</a:t>
            </a:r>
            <a:r>
              <a:rPr lang="en-US" dirty="0" smtClean="0"/>
              <a:t> “k”</a:t>
            </a:r>
            <a:endParaRPr lang="en-U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516546" name="Ecuación" r:id="rId3" imgW="114120" imgH="215640" progId="Equation.3">
              <p:embed/>
            </p:oleObj>
          </a:graphicData>
        </a:graphic>
      </p:graphicFrame>
      <p:graphicFrame>
        <p:nvGraphicFramePr>
          <p:cNvPr id="1515526" name="Object 6"/>
          <p:cNvGraphicFramePr>
            <a:graphicFrameLocks noChangeAspect="1"/>
          </p:cNvGraphicFramePr>
          <p:nvPr/>
        </p:nvGraphicFramePr>
        <p:xfrm>
          <a:off x="3825875" y="2943225"/>
          <a:ext cx="268288" cy="506413"/>
        </p:xfrm>
        <a:graphic>
          <a:graphicData uri="http://schemas.openxmlformats.org/presentationml/2006/ole">
            <p:oleObj spid="_x0000_s1516548" name="Ecuación" r:id="rId4" imgW="114120" imgH="215640" progId="Equation.3">
              <p:embed/>
            </p:oleObj>
          </a:graphicData>
        </a:graphic>
      </p:graphicFrame>
      <p:graphicFrame>
        <p:nvGraphicFramePr>
          <p:cNvPr id="1516549" name="Object 5"/>
          <p:cNvGraphicFramePr>
            <a:graphicFrameLocks noChangeAspect="1"/>
          </p:cNvGraphicFramePr>
          <p:nvPr/>
        </p:nvGraphicFramePr>
        <p:xfrm>
          <a:off x="1475656" y="2420888"/>
          <a:ext cx="5092700" cy="3135313"/>
        </p:xfrm>
        <a:graphic>
          <a:graphicData uri="http://schemas.openxmlformats.org/presentationml/2006/ole">
            <p:oleObj spid="_x0000_s1516549" name="Ecuación" r:id="rId5" imgW="2171520" imgH="1333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Método</a:t>
            </a:r>
            <a:r>
              <a:rPr lang="en-US" dirty="0" smtClean="0"/>
              <a:t> de Taylor de </a:t>
            </a:r>
            <a:r>
              <a:rPr lang="en-US" dirty="0" err="1" smtClean="0"/>
              <a:t>orden</a:t>
            </a:r>
            <a:r>
              <a:rPr lang="en-US" dirty="0" smtClean="0"/>
              <a:t> “k”</a:t>
            </a:r>
            <a:endParaRPr lang="en-U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517570" name="Ecuación" r:id="rId3" imgW="114120" imgH="215640" progId="Equation.3">
              <p:embed/>
            </p:oleObj>
          </a:graphicData>
        </a:graphic>
      </p:graphicFrame>
      <p:graphicFrame>
        <p:nvGraphicFramePr>
          <p:cNvPr id="1515526" name="Object 6"/>
          <p:cNvGraphicFramePr>
            <a:graphicFrameLocks noChangeAspect="1"/>
          </p:cNvGraphicFramePr>
          <p:nvPr/>
        </p:nvGraphicFramePr>
        <p:xfrm>
          <a:off x="3825875" y="2943225"/>
          <a:ext cx="268288" cy="506413"/>
        </p:xfrm>
        <a:graphic>
          <a:graphicData uri="http://schemas.openxmlformats.org/presentationml/2006/ole">
            <p:oleObj spid="_x0000_s1517571" name="Ecuación" r:id="rId4" imgW="114120" imgH="215640" progId="Equation.3">
              <p:embed/>
            </p:oleObj>
          </a:graphicData>
        </a:graphic>
      </p:graphicFrame>
      <p:pic>
        <p:nvPicPr>
          <p:cNvPr id="1517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924944"/>
            <a:ext cx="867775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5076056" y="2204864"/>
          <a:ext cx="3205518" cy="720080"/>
        </p:xfrm>
        <a:graphic>
          <a:graphicData uri="http://schemas.openxmlformats.org/presentationml/2006/ole">
            <p:oleObj spid="_x0000_s1517574" name="Ecuación" r:id="rId6" imgW="175248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Método</a:t>
            </a:r>
            <a:r>
              <a:rPr lang="en-US" dirty="0" smtClean="0"/>
              <a:t> de Taylor de </a:t>
            </a:r>
            <a:r>
              <a:rPr lang="en-US" dirty="0" err="1" smtClean="0"/>
              <a:t>orden</a:t>
            </a:r>
            <a:r>
              <a:rPr lang="en-US" dirty="0" smtClean="0"/>
              <a:t> “k”</a:t>
            </a:r>
            <a:endParaRPr lang="en-U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519618" name="Ecuación" r:id="rId3" imgW="114120" imgH="215640" progId="Equation.3">
              <p:embed/>
            </p:oleObj>
          </a:graphicData>
        </a:graphic>
      </p:graphicFrame>
      <p:graphicFrame>
        <p:nvGraphicFramePr>
          <p:cNvPr id="1515526" name="Object 6"/>
          <p:cNvGraphicFramePr>
            <a:graphicFrameLocks noChangeAspect="1"/>
          </p:cNvGraphicFramePr>
          <p:nvPr/>
        </p:nvGraphicFramePr>
        <p:xfrm>
          <a:off x="3825875" y="2943225"/>
          <a:ext cx="268288" cy="506413"/>
        </p:xfrm>
        <a:graphic>
          <a:graphicData uri="http://schemas.openxmlformats.org/presentationml/2006/ole">
            <p:oleObj spid="_x0000_s1519619" name="Ecuación" r:id="rId4" imgW="114120" imgH="215640" progId="Equation.3">
              <p:embed/>
            </p:oleObj>
          </a:graphicData>
        </a:graphic>
      </p:graphicFrame>
      <p:pic>
        <p:nvPicPr>
          <p:cNvPr id="15196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2132856"/>
            <a:ext cx="72445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err="1" smtClean="0"/>
              <a:t>Metodo</a:t>
            </a:r>
            <a:r>
              <a:rPr lang="en-US" dirty="0" smtClean="0"/>
              <a:t> de Euler</a:t>
            </a:r>
            <a:endParaRPr lang="en-US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17713"/>
            <a:ext cx="7772400" cy="838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800" dirty="0" err="1" smtClean="0">
                <a:latin typeface="Times New Roman" pitchFamily="18" charset="0"/>
              </a:rPr>
              <a:t>Permite</a:t>
            </a:r>
            <a:r>
              <a:rPr lang="en-US" sz="2800" dirty="0" smtClean="0">
                <a:latin typeface="Times New Roman" pitchFamily="18" charset="0"/>
              </a:rPr>
              <a:t> resolver </a:t>
            </a:r>
            <a:r>
              <a:rPr lang="en-US" sz="2800" dirty="0" err="1" smtClean="0">
                <a:latin typeface="Times New Roman" pitchFamily="18" charset="0"/>
              </a:rPr>
              <a:t>una</a:t>
            </a:r>
            <a:r>
              <a:rPr lang="en-US" sz="2800" dirty="0" smtClean="0">
                <a:latin typeface="Times New Roman" pitchFamily="18" charset="0"/>
              </a:rPr>
              <a:t> EDO de primer </a:t>
            </a:r>
            <a:r>
              <a:rPr lang="en-US" sz="2800" dirty="0" err="1" smtClean="0">
                <a:latin typeface="Times New Roman" pitchFamily="18" charset="0"/>
              </a:rPr>
              <a:t>orden</a:t>
            </a:r>
            <a:r>
              <a:rPr lang="en-US" sz="2800" dirty="0" smtClean="0">
                <a:latin typeface="Times New Roman" pitchFamily="18" charset="0"/>
              </a:rPr>
              <a:t> de </a:t>
            </a:r>
            <a:r>
              <a:rPr lang="en-US" sz="2800" dirty="0">
                <a:latin typeface="Times New Roman" pitchFamily="18" charset="0"/>
              </a:rPr>
              <a:t>la </a:t>
            </a:r>
            <a:r>
              <a:rPr lang="en-US" sz="2800" dirty="0" smtClean="0">
                <a:latin typeface="Times New Roman" pitchFamily="18" charset="0"/>
              </a:rPr>
              <a:t>forma: 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1415173" name="Rectangle 5"/>
          <p:cNvSpPr>
            <a:spLocks noChangeArrowheads="1"/>
          </p:cNvSpPr>
          <p:nvPr/>
        </p:nvSpPr>
        <p:spPr bwMode="auto">
          <a:xfrm>
            <a:off x="683568" y="6093296"/>
            <a:ext cx="816883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Valor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nuevo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Valor anterior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+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T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amaño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del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paso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) x (Pendiente)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1415174" name="Group 6"/>
          <p:cNvGrpSpPr>
            <a:grpSpLocks/>
          </p:cNvGrpSpPr>
          <p:nvPr/>
        </p:nvGrpSpPr>
        <p:grpSpPr bwMode="auto">
          <a:xfrm>
            <a:off x="5003303" y="2822574"/>
            <a:ext cx="3313113" cy="2282825"/>
            <a:chOff x="2381" y="1778"/>
            <a:chExt cx="2087" cy="1438"/>
          </a:xfrm>
        </p:grpSpPr>
        <p:sp>
          <p:nvSpPr>
            <p:cNvPr id="1415175" name="Line 7"/>
            <p:cNvSpPr>
              <a:spLocks noChangeShapeType="1"/>
            </p:cNvSpPr>
            <p:nvPr/>
          </p:nvSpPr>
          <p:spPr bwMode="auto">
            <a:xfrm>
              <a:off x="2640" y="1872"/>
              <a:ext cx="0" cy="1344"/>
            </a:xfrm>
            <a:prstGeom prst="line">
              <a:avLst/>
            </a:prstGeom>
            <a:noFill/>
            <a:ln w="12700">
              <a:solidFill>
                <a:srgbClr val="BC3700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5176" name="Line 8"/>
            <p:cNvSpPr>
              <a:spLocks noChangeShapeType="1"/>
            </p:cNvSpPr>
            <p:nvPr/>
          </p:nvSpPr>
          <p:spPr bwMode="auto">
            <a:xfrm flipV="1">
              <a:off x="2640" y="3203"/>
              <a:ext cx="1828" cy="13"/>
            </a:xfrm>
            <a:prstGeom prst="line">
              <a:avLst/>
            </a:prstGeom>
            <a:noFill/>
            <a:ln w="12700">
              <a:solidFill>
                <a:srgbClr val="BC37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5177" name="Rectangle 9"/>
            <p:cNvSpPr>
              <a:spLocks noChangeArrowheads="1"/>
            </p:cNvSpPr>
            <p:nvPr/>
          </p:nvSpPr>
          <p:spPr bwMode="auto">
            <a:xfrm>
              <a:off x="2390" y="187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BC37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415178" name="Rectangle 10"/>
            <p:cNvSpPr>
              <a:spLocks noChangeArrowheads="1"/>
            </p:cNvSpPr>
            <p:nvPr/>
          </p:nvSpPr>
          <p:spPr bwMode="auto">
            <a:xfrm>
              <a:off x="4195" y="293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BC37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415179" name="Oval 11"/>
            <p:cNvSpPr>
              <a:spLocks noChangeArrowheads="1"/>
            </p:cNvSpPr>
            <p:nvPr/>
          </p:nvSpPr>
          <p:spPr bwMode="auto">
            <a:xfrm>
              <a:off x="3253" y="2629"/>
              <a:ext cx="40" cy="4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5180" name="Line 12"/>
            <p:cNvSpPr>
              <a:spLocks noChangeShapeType="1"/>
            </p:cNvSpPr>
            <p:nvPr/>
          </p:nvSpPr>
          <p:spPr bwMode="auto">
            <a:xfrm flipV="1">
              <a:off x="2832" y="2352"/>
              <a:ext cx="1296" cy="480"/>
            </a:xfrm>
            <a:prstGeom prst="line">
              <a:avLst/>
            </a:prstGeom>
            <a:noFill/>
            <a:ln w="12700">
              <a:solidFill>
                <a:srgbClr val="B50069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5181" name="Line 13"/>
            <p:cNvSpPr>
              <a:spLocks noChangeShapeType="1"/>
            </p:cNvSpPr>
            <p:nvPr/>
          </p:nvSpPr>
          <p:spPr bwMode="auto">
            <a:xfrm>
              <a:off x="3312" y="2667"/>
              <a:ext cx="384" cy="0"/>
            </a:xfrm>
            <a:prstGeom prst="line">
              <a:avLst/>
            </a:prstGeom>
            <a:noFill/>
            <a:ln w="12700">
              <a:solidFill>
                <a:srgbClr val="B5006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5182" name="Line 14"/>
            <p:cNvSpPr>
              <a:spLocks noChangeShapeType="1"/>
            </p:cNvSpPr>
            <p:nvPr/>
          </p:nvSpPr>
          <p:spPr bwMode="auto">
            <a:xfrm>
              <a:off x="3708" y="2466"/>
              <a:ext cx="0" cy="198"/>
            </a:xfrm>
            <a:prstGeom prst="line">
              <a:avLst/>
            </a:prstGeom>
            <a:noFill/>
            <a:ln w="12700">
              <a:solidFill>
                <a:srgbClr val="B5006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5184" name="Rectangle 16"/>
            <p:cNvSpPr>
              <a:spLocks noChangeArrowheads="1"/>
            </p:cNvSpPr>
            <p:nvPr/>
          </p:nvSpPr>
          <p:spPr bwMode="auto">
            <a:xfrm>
              <a:off x="2381" y="2478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9234DB"/>
                  </a:solidFill>
                  <a:latin typeface="Times New Roman" pitchFamily="18" charset="0"/>
                </a:rPr>
                <a:t>y</a:t>
              </a:r>
              <a:r>
                <a:rPr lang="en-US" sz="2400" baseline="-25000" dirty="0" err="1">
                  <a:solidFill>
                    <a:srgbClr val="9234DB"/>
                  </a:solidFill>
                  <a:latin typeface="Times New Roman" pitchFamily="18" charset="0"/>
                </a:rPr>
                <a:t>i</a:t>
              </a:r>
              <a:endParaRPr lang="en-US" sz="2400" baseline="-25000" dirty="0">
                <a:solidFill>
                  <a:srgbClr val="9234DB"/>
                </a:solidFill>
                <a:latin typeface="Times New Roman" pitchFamily="18" charset="0"/>
              </a:endParaRPr>
            </a:p>
          </p:txBody>
        </p:sp>
        <p:sp>
          <p:nvSpPr>
            <p:cNvPr id="1415185" name="Line 17"/>
            <p:cNvSpPr>
              <a:spLocks noChangeShapeType="1"/>
            </p:cNvSpPr>
            <p:nvPr/>
          </p:nvSpPr>
          <p:spPr bwMode="auto">
            <a:xfrm flipV="1">
              <a:off x="3243" y="2069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5186" name="Rectangle 18"/>
            <p:cNvSpPr>
              <a:spLocks noChangeArrowheads="1"/>
            </p:cNvSpPr>
            <p:nvPr/>
          </p:nvSpPr>
          <p:spPr bwMode="auto">
            <a:xfrm>
              <a:off x="3410" y="17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9234DB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1415187" name="Arc 19"/>
            <p:cNvSpPr>
              <a:spLocks/>
            </p:cNvSpPr>
            <p:nvPr/>
          </p:nvSpPr>
          <p:spPr bwMode="auto">
            <a:xfrm>
              <a:off x="2832" y="2112"/>
              <a:ext cx="983" cy="5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228 w 19228"/>
                <a:gd name="T1" fmla="*/ 9841 h 21600"/>
                <a:gd name="T2" fmla="*/ 0 w 19228"/>
                <a:gd name="T3" fmla="*/ 21600 h 21600"/>
                <a:gd name="T4" fmla="*/ 0 w 192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28" h="21600" fill="none" extrusionOk="0">
                  <a:moveTo>
                    <a:pt x="19227" y="9840"/>
                  </a:moveTo>
                  <a:cubicBezTo>
                    <a:pt x="15533" y="17058"/>
                    <a:pt x="8108" y="21599"/>
                    <a:pt x="0" y="21600"/>
                  </a:cubicBezTo>
                </a:path>
                <a:path w="19228" h="21600" stroke="0" extrusionOk="0">
                  <a:moveTo>
                    <a:pt x="19227" y="9840"/>
                  </a:moveTo>
                  <a:cubicBezTo>
                    <a:pt x="15533" y="17058"/>
                    <a:pt x="810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BC37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748535" y="3501008"/>
            <a:ext cx="61555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9234DB"/>
                </a:solidFill>
                <a:latin typeface="Times New Roman" pitchFamily="18" charset="0"/>
              </a:rPr>
              <a:t>y</a:t>
            </a:r>
            <a:r>
              <a:rPr lang="en-US" sz="2400" baseline="-25000" dirty="0" smtClean="0">
                <a:solidFill>
                  <a:srgbClr val="9234DB"/>
                </a:solidFill>
                <a:latin typeface="Times New Roman" pitchFamily="18" charset="0"/>
              </a:rPr>
              <a:t>i+1</a:t>
            </a:r>
            <a:endParaRPr lang="en-US" sz="2400" baseline="-25000" dirty="0">
              <a:solidFill>
                <a:srgbClr val="9234DB"/>
              </a:solidFill>
              <a:latin typeface="Times New Roman" pitchFamily="18" charset="0"/>
            </a:endParaRPr>
          </a:p>
        </p:txBody>
      </p:sp>
      <p:graphicFrame>
        <p:nvGraphicFramePr>
          <p:cNvPr id="21" name="20 Objeto"/>
          <p:cNvGraphicFramePr>
            <a:graphicFrameLocks noChangeAspect="1"/>
          </p:cNvGraphicFramePr>
          <p:nvPr/>
        </p:nvGraphicFramePr>
        <p:xfrm>
          <a:off x="2483768" y="2420888"/>
          <a:ext cx="1633141" cy="1296144"/>
        </p:xfrm>
        <a:graphic>
          <a:graphicData uri="http://schemas.openxmlformats.org/presentationml/2006/ole">
            <p:oleObj spid="_x0000_s1415173" name="Ecuación" r:id="rId3" imgW="799920" imgH="63468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331640" y="3933056"/>
          <a:ext cx="2673350" cy="1866900"/>
        </p:xfrm>
        <a:graphic>
          <a:graphicData uri="http://schemas.openxmlformats.org/presentationml/2006/ole">
            <p:oleObj spid="_x0000_s1415174" name="Ecuación" r:id="rId4" imgW="1307880" imgH="914400" progId="Equation.3">
              <p:embed/>
            </p:oleObj>
          </a:graphicData>
        </a:graphic>
      </p:graphicFrame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217803" y="5229200"/>
            <a:ext cx="39754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9234DB"/>
                </a:solidFill>
                <a:latin typeface="Times New Roman" pitchFamily="18" charset="0"/>
              </a:rPr>
              <a:t>i</a:t>
            </a:r>
            <a:endParaRPr lang="en-US" sz="2400" baseline="-25000" dirty="0">
              <a:solidFill>
                <a:srgbClr val="9234DB"/>
              </a:solidFill>
              <a:latin typeface="Times New Roman" pitchFamily="18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7020272" y="5229200"/>
            <a:ext cx="61555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9234DB"/>
                </a:solidFill>
                <a:latin typeface="Times New Roman" pitchFamily="18" charset="0"/>
              </a:rPr>
              <a:t>i+1</a:t>
            </a:r>
            <a:endParaRPr lang="en-US" sz="2400" baseline="-25000" dirty="0">
              <a:solidFill>
                <a:srgbClr val="9234D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/>
              <a:t>Metodo de Euler</a:t>
            </a: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276872"/>
            <a:ext cx="7772400" cy="3571527"/>
          </a:xfrm>
          <a:noFill/>
          <a:ln/>
        </p:spPr>
        <p:txBody>
          <a:bodyPr lIns="92075" tIns="46038" rIns="92075" bIns="46038"/>
          <a:lstStyle/>
          <a:p>
            <a:pPr marL="609600" indent="-609600" algn="just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</a:rPr>
              <a:t>La primera </a:t>
            </a:r>
            <a:r>
              <a:rPr lang="en-US" sz="2800" dirty="0" err="1">
                <a:latin typeface="Times New Roman" pitchFamily="18" charset="0"/>
              </a:rPr>
              <a:t>derivada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proporciona</a:t>
            </a:r>
            <a:r>
              <a:rPr lang="en-US" sz="2800" dirty="0">
                <a:latin typeface="Times New Roman" pitchFamily="18" charset="0"/>
              </a:rPr>
              <a:t> un </a:t>
            </a:r>
            <a:r>
              <a:rPr lang="en-US" sz="2800" dirty="0" err="1">
                <a:latin typeface="Times New Roman" pitchFamily="18" charset="0"/>
              </a:rPr>
              <a:t>estimado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directo</a:t>
            </a:r>
            <a:r>
              <a:rPr lang="en-US" sz="2800" dirty="0">
                <a:latin typeface="Times New Roman" pitchFamily="18" charset="0"/>
              </a:rPr>
              <a:t> de la </a:t>
            </a:r>
            <a:r>
              <a:rPr lang="en-US" sz="2800" dirty="0" err="1">
                <a:latin typeface="Times New Roman" pitchFamily="18" charset="0"/>
              </a:rPr>
              <a:t>pendiente</a:t>
            </a:r>
            <a:r>
              <a:rPr lang="en-US" sz="2800" dirty="0">
                <a:latin typeface="Times New Roman" pitchFamily="18" charset="0"/>
              </a:rPr>
              <a:t> en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</a:rPr>
              <a:t>i</a:t>
            </a:r>
          </a:p>
          <a:p>
            <a:pPr marL="609600" indent="-609600" algn="just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</a:rPr>
              <a:t>La </a:t>
            </a:r>
            <a:r>
              <a:rPr lang="en-US" sz="2800" dirty="0" err="1">
                <a:latin typeface="Times New Roman" pitchFamily="18" charset="0"/>
              </a:rPr>
              <a:t>ecuación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aplicada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iterativamente</a:t>
            </a:r>
            <a:r>
              <a:rPr lang="en-US" sz="2800" dirty="0">
                <a:latin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</a:rPr>
              <a:t>un </a:t>
            </a:r>
            <a:r>
              <a:rPr lang="en-US" sz="2800" dirty="0" err="1">
                <a:latin typeface="Times New Roman" pitchFamily="18" charset="0"/>
              </a:rPr>
              <a:t>paso</a:t>
            </a:r>
            <a:r>
              <a:rPr lang="en-US" sz="2800" dirty="0">
                <a:latin typeface="Times New Roman" pitchFamily="18" charset="0"/>
              </a:rPr>
              <a:t> a la </a:t>
            </a:r>
            <a:r>
              <a:rPr lang="en-US" sz="2800" dirty="0" err="1" smtClean="0">
                <a:latin typeface="Times New Roman" pitchFamily="18" charset="0"/>
              </a:rPr>
              <a:t>vez</a:t>
            </a:r>
            <a:r>
              <a:rPr lang="en-US" sz="2800" dirty="0" smtClean="0">
                <a:latin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</a:rPr>
              <a:t>sobre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una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distancia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pequeña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para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reducir</a:t>
            </a:r>
            <a:r>
              <a:rPr lang="en-US" sz="2800" dirty="0">
                <a:latin typeface="Times New Roman" pitchFamily="18" charset="0"/>
              </a:rPr>
              <a:t> el error</a:t>
            </a:r>
          </a:p>
          <a:p>
            <a:pPr marL="609600" indent="-609600" algn="just">
              <a:buFont typeface="Wingdings" pitchFamily="2" charset="2"/>
              <a:buChar char="v"/>
            </a:pPr>
            <a:r>
              <a:rPr lang="en-US" sz="2800" dirty="0" err="1">
                <a:latin typeface="Times New Roman" pitchFamily="18" charset="0"/>
              </a:rPr>
              <a:t>Por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esto</a:t>
            </a:r>
            <a:r>
              <a:rPr lang="en-US" sz="2800" dirty="0">
                <a:latin typeface="Times New Roman" pitchFamily="18" charset="0"/>
              </a:rPr>
              <a:t> se </a:t>
            </a:r>
            <a:r>
              <a:rPr lang="en-US" sz="2800" dirty="0" err="1">
                <a:latin typeface="Times New Roman" pitchFamily="18" charset="0"/>
              </a:rPr>
              <a:t>conoce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como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método</a:t>
            </a:r>
            <a:r>
              <a:rPr lang="en-US" sz="2800" dirty="0">
                <a:latin typeface="Times New Roman" pitchFamily="18" charset="0"/>
              </a:rPr>
              <a:t> de un solo </a:t>
            </a:r>
            <a:r>
              <a:rPr lang="en-US" sz="2800" dirty="0" err="1">
                <a:latin typeface="Times New Roman" pitchFamily="18" charset="0"/>
              </a:rPr>
              <a:t>paso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1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/>
              <a:t>EJEMPL0</a:t>
            </a:r>
          </a:p>
        </p:txBody>
      </p:sp>
      <p:graphicFrame>
        <p:nvGraphicFramePr>
          <p:cNvPr id="1418243" name="Object 3"/>
          <p:cNvGraphicFramePr>
            <a:graphicFrameLocks noChangeAspect="1"/>
          </p:cNvGraphicFramePr>
          <p:nvPr>
            <p:ph idx="1"/>
          </p:nvPr>
        </p:nvGraphicFramePr>
        <p:xfrm>
          <a:off x="3347864" y="3861048"/>
          <a:ext cx="2088232" cy="1204026"/>
        </p:xfrm>
        <a:graphic>
          <a:graphicData uri="http://schemas.openxmlformats.org/presentationml/2006/ole">
            <p:oleObj spid="_x0000_s1418243" name="Equation" r:id="rId3" imgW="660240" imgH="380880" progId="Equation.DSMT4">
              <p:embed/>
            </p:oleObj>
          </a:graphicData>
        </a:graphic>
      </p:graphicFrame>
      <p:sp>
        <p:nvSpPr>
          <p:cNvPr id="1418244" name="Text Box 4"/>
          <p:cNvSpPr txBox="1">
            <a:spLocks noChangeArrowheads="1"/>
          </p:cNvSpPr>
          <p:nvPr/>
        </p:nvSpPr>
        <p:spPr bwMode="auto">
          <a:xfrm>
            <a:off x="971600" y="2348880"/>
            <a:ext cx="723900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s-PE" sz="2800" dirty="0">
                <a:latin typeface="Times New Roman" pitchFamily="18" charset="0"/>
              </a:rPr>
              <a:t>Para la condición inicial </a:t>
            </a:r>
            <a:r>
              <a:rPr lang="es-PE" sz="2800" i="1" dirty="0">
                <a:latin typeface="Times New Roman" pitchFamily="18" charset="0"/>
              </a:rPr>
              <a:t>y</a:t>
            </a:r>
            <a:r>
              <a:rPr lang="es-PE" sz="2800" dirty="0">
                <a:latin typeface="Times New Roman" pitchFamily="18" charset="0"/>
              </a:rPr>
              <a:t>(1)=1, determine </a:t>
            </a:r>
            <a:r>
              <a:rPr lang="es-PE" sz="2800" i="1" dirty="0">
                <a:latin typeface="Times New Roman" pitchFamily="18" charset="0"/>
              </a:rPr>
              <a:t>y</a:t>
            </a:r>
            <a:r>
              <a:rPr lang="es-PE" sz="2800" dirty="0">
                <a:latin typeface="Times New Roman" pitchFamily="18" charset="0"/>
              </a:rPr>
              <a:t> para </a:t>
            </a:r>
            <a:r>
              <a:rPr lang="es-PE" sz="2800" i="1" dirty="0">
                <a:latin typeface="Times New Roman" pitchFamily="18" charset="0"/>
              </a:rPr>
              <a:t>h </a:t>
            </a:r>
            <a:r>
              <a:rPr lang="es-PE" sz="2800" dirty="0">
                <a:latin typeface="Times New Roman" pitchFamily="18" charset="0"/>
              </a:rPr>
              <a:t>= 0.1 analíticamente y usando el método de </a:t>
            </a:r>
            <a:r>
              <a:rPr lang="es-PE" sz="2800" dirty="0" err="1">
                <a:latin typeface="Times New Roman" pitchFamily="18" charset="0"/>
              </a:rPr>
              <a:t>Euler</a:t>
            </a:r>
            <a:r>
              <a:rPr lang="es-PE" sz="2800" dirty="0"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9266" name="Object 2"/>
          <p:cNvGraphicFramePr>
            <a:graphicFrameLocks/>
          </p:cNvGraphicFramePr>
          <p:nvPr>
            <p:ph idx="1"/>
          </p:nvPr>
        </p:nvGraphicFramePr>
        <p:xfrm>
          <a:off x="3059113" y="620713"/>
          <a:ext cx="2965450" cy="5791200"/>
        </p:xfrm>
        <a:graphic>
          <a:graphicData uri="http://schemas.openxmlformats.org/presentationml/2006/ole">
            <p:oleObj spid="_x0000_s1419266" name="Equation" r:id="rId3" imgW="1079280" imgH="2108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1314" name="Object 2"/>
          <p:cNvGraphicFramePr>
            <a:graphicFrameLocks/>
          </p:cNvGraphicFramePr>
          <p:nvPr>
            <p:ph idx="1"/>
          </p:nvPr>
        </p:nvGraphicFramePr>
        <p:xfrm>
          <a:off x="1907704" y="404664"/>
          <a:ext cx="5822950" cy="3815829"/>
        </p:xfrm>
        <a:graphic>
          <a:graphicData uri="http://schemas.openxmlformats.org/presentationml/2006/ole">
            <p:oleObj spid="_x0000_s1421314" name="Equation" r:id="rId3" imgW="2108160" imgH="1777680" progId="Equation.DSMT4">
              <p:embed/>
            </p:oleObj>
          </a:graphicData>
        </a:graphic>
      </p:graphicFrame>
      <p:sp>
        <p:nvSpPr>
          <p:cNvPr id="1421315" name="Rectangle 3"/>
          <p:cNvSpPr>
            <a:spLocks noChangeArrowheads="1"/>
          </p:cNvSpPr>
          <p:nvPr/>
        </p:nvSpPr>
        <p:spPr bwMode="auto">
          <a:xfrm>
            <a:off x="4716016" y="4653136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err="1">
                <a:solidFill>
                  <a:srgbClr val="9234DB"/>
                </a:solidFill>
                <a:latin typeface="Times New Roman" pitchFamily="18" charset="0"/>
              </a:rPr>
              <a:t>dy</a:t>
            </a:r>
            <a:r>
              <a:rPr lang="en-US" sz="2400" dirty="0">
                <a:solidFill>
                  <a:srgbClr val="9234DB"/>
                </a:solidFill>
                <a:latin typeface="Times New Roman" pitchFamily="18" charset="0"/>
              </a:rPr>
              <a:t>/</a:t>
            </a:r>
            <a:r>
              <a:rPr lang="en-US" sz="2400" dirty="0" err="1">
                <a:solidFill>
                  <a:srgbClr val="9234DB"/>
                </a:solidFill>
                <a:latin typeface="Times New Roman" pitchFamily="18" charset="0"/>
              </a:rPr>
              <a:t>dx</a:t>
            </a:r>
            <a:endParaRPr lang="en-US" sz="2400" dirty="0">
              <a:solidFill>
                <a:srgbClr val="9234DB"/>
              </a:solidFill>
              <a:latin typeface="Times New Roman" pitchFamily="18" charset="0"/>
            </a:endParaRPr>
          </a:p>
        </p:txBody>
      </p:sp>
      <p:grpSp>
        <p:nvGrpSpPr>
          <p:cNvPr id="1421316" name="Group 4"/>
          <p:cNvGrpSpPr>
            <a:grpSpLocks/>
          </p:cNvGrpSpPr>
          <p:nvPr/>
        </p:nvGrpSpPr>
        <p:grpSpPr bwMode="auto">
          <a:xfrm>
            <a:off x="1979712" y="3501008"/>
            <a:ext cx="2286000" cy="1416050"/>
            <a:chOff x="788" y="2128"/>
            <a:chExt cx="1008" cy="892"/>
          </a:xfrm>
        </p:grpSpPr>
        <p:sp>
          <p:nvSpPr>
            <p:cNvPr id="1421317" name="Rectangle 5"/>
            <p:cNvSpPr>
              <a:spLocks noChangeArrowheads="1"/>
            </p:cNvSpPr>
            <p:nvPr/>
          </p:nvSpPr>
          <p:spPr bwMode="auto">
            <a:xfrm>
              <a:off x="788" y="2732"/>
              <a:ext cx="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9234DB"/>
                  </a:solidFill>
                  <a:latin typeface="Times New Roman" pitchFamily="18" charset="0"/>
                </a:rPr>
                <a:t>C.I..</a:t>
              </a:r>
            </a:p>
          </p:txBody>
        </p:sp>
        <p:sp>
          <p:nvSpPr>
            <p:cNvPr id="1421318" name="Oval 6"/>
            <p:cNvSpPr>
              <a:spLocks noChangeArrowheads="1"/>
            </p:cNvSpPr>
            <p:nvPr/>
          </p:nvSpPr>
          <p:spPr bwMode="auto">
            <a:xfrm>
              <a:off x="1408" y="2128"/>
              <a:ext cx="388" cy="496"/>
            </a:xfrm>
            <a:prstGeom prst="ellipse">
              <a:avLst/>
            </a:prstGeom>
            <a:noFill/>
            <a:ln w="12700">
              <a:solidFill>
                <a:srgbClr val="9234DB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21319" name="Line 7"/>
            <p:cNvSpPr>
              <a:spLocks noChangeShapeType="1"/>
            </p:cNvSpPr>
            <p:nvPr/>
          </p:nvSpPr>
          <p:spPr bwMode="auto">
            <a:xfrm flipV="1">
              <a:off x="1242" y="2628"/>
              <a:ext cx="216" cy="198"/>
            </a:xfrm>
            <a:prstGeom prst="line">
              <a:avLst/>
            </a:prstGeom>
            <a:noFill/>
            <a:ln w="12700">
              <a:solidFill>
                <a:srgbClr val="9234DB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421320" name="Oval 8"/>
          <p:cNvSpPr>
            <a:spLocks noChangeArrowheads="1"/>
          </p:cNvSpPr>
          <p:nvPr/>
        </p:nvSpPr>
        <p:spPr bwMode="auto">
          <a:xfrm>
            <a:off x="4644008" y="3356992"/>
            <a:ext cx="1295400" cy="1227138"/>
          </a:xfrm>
          <a:prstGeom prst="ellipse">
            <a:avLst/>
          </a:prstGeom>
          <a:noFill/>
          <a:ln w="12700">
            <a:solidFill>
              <a:srgbClr val="9234D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21321" name="Rectangle 9"/>
          <p:cNvSpPr>
            <a:spLocks noChangeArrowheads="1"/>
          </p:cNvSpPr>
          <p:nvPr/>
        </p:nvSpPr>
        <p:spPr bwMode="auto">
          <a:xfrm>
            <a:off x="6876256" y="4581128"/>
            <a:ext cx="1704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err="1">
                <a:solidFill>
                  <a:srgbClr val="9234DB"/>
                </a:solidFill>
                <a:latin typeface="Times New Roman" pitchFamily="18" charset="0"/>
              </a:rPr>
              <a:t>Tamaño</a:t>
            </a:r>
            <a:r>
              <a:rPr lang="en-US" sz="2400" dirty="0">
                <a:solidFill>
                  <a:srgbClr val="9234DB"/>
                </a:solidFill>
                <a:latin typeface="Times New Roman" pitchFamily="18" charset="0"/>
              </a:rPr>
              <a:t> del </a:t>
            </a:r>
          </a:p>
          <a:p>
            <a:pPr eaLnBrk="0" hangingPunct="0"/>
            <a:r>
              <a:rPr lang="en-US" sz="2400" dirty="0">
                <a:solidFill>
                  <a:srgbClr val="9234DB"/>
                </a:solidFill>
                <a:latin typeface="Times New Roman" pitchFamily="18" charset="0"/>
              </a:rPr>
              <a:t>       </a:t>
            </a:r>
            <a:r>
              <a:rPr lang="en-US" sz="2400" dirty="0" err="1">
                <a:solidFill>
                  <a:srgbClr val="9234DB"/>
                </a:solidFill>
                <a:latin typeface="Times New Roman" pitchFamily="18" charset="0"/>
              </a:rPr>
              <a:t>paso</a:t>
            </a:r>
            <a:endParaRPr lang="en-US" sz="2400" dirty="0">
              <a:solidFill>
                <a:srgbClr val="9234DB"/>
              </a:solidFill>
              <a:latin typeface="Times New Roman" pitchFamily="18" charset="0"/>
            </a:endParaRPr>
          </a:p>
        </p:txBody>
      </p:sp>
      <p:sp>
        <p:nvSpPr>
          <p:cNvPr id="1421322" name="Oval 10"/>
          <p:cNvSpPr>
            <a:spLocks noChangeArrowheads="1"/>
          </p:cNvSpPr>
          <p:nvPr/>
        </p:nvSpPr>
        <p:spPr bwMode="auto">
          <a:xfrm>
            <a:off x="5940152" y="3501008"/>
            <a:ext cx="701675" cy="838200"/>
          </a:xfrm>
          <a:prstGeom prst="ellipse">
            <a:avLst/>
          </a:prstGeom>
          <a:noFill/>
          <a:ln w="12700">
            <a:solidFill>
              <a:srgbClr val="9234D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21323" name="Line 11"/>
          <p:cNvSpPr>
            <a:spLocks noChangeShapeType="1"/>
          </p:cNvSpPr>
          <p:nvPr/>
        </p:nvSpPr>
        <p:spPr bwMode="auto">
          <a:xfrm>
            <a:off x="6588224" y="4221088"/>
            <a:ext cx="771525" cy="485775"/>
          </a:xfrm>
          <a:prstGeom prst="line">
            <a:avLst/>
          </a:prstGeom>
          <a:noFill/>
          <a:ln w="12700">
            <a:solidFill>
              <a:srgbClr val="9234DB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53045" y="5296172"/>
            <a:ext cx="70913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s-PE" sz="2800" dirty="0">
                <a:latin typeface="Times New Roman" pitchFamily="18" charset="0"/>
              </a:rPr>
              <a:t>Recordar la solución analítica fue 1.4413.Si reducimos el tamaño del paso a 0,05 y aplicamos </a:t>
            </a:r>
            <a:r>
              <a:rPr lang="es-PE" sz="2800" dirty="0" err="1">
                <a:latin typeface="Times New Roman" pitchFamily="18" charset="0"/>
              </a:rPr>
              <a:t>Euler</a:t>
            </a:r>
            <a:r>
              <a:rPr lang="es-PE" sz="2800" dirty="0">
                <a:latin typeface="Times New Roman" pitchFamily="18" charset="0"/>
              </a:rPr>
              <a:t> dos veces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ChangeArrowheads="1"/>
          </p:cNvSpPr>
          <p:nvPr/>
        </p:nvSpPr>
        <p:spPr bwMode="auto">
          <a:xfrm>
            <a:off x="1676400" y="4800600"/>
            <a:ext cx="56118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PE" sz="2400">
                <a:latin typeface="CopprplGoth Bd BT" pitchFamily="34" charset="0"/>
              </a:rPr>
              <a:t>Recordar la solución analítica es 1.4413</a:t>
            </a:r>
          </a:p>
          <a:p>
            <a:pPr eaLnBrk="0" hangingPunct="0"/>
            <a:endParaRPr lang="es-PE" sz="2400">
              <a:latin typeface="CopprplGoth Bd BT" pitchFamily="34" charset="0"/>
            </a:endParaRPr>
          </a:p>
        </p:txBody>
      </p:sp>
      <p:graphicFrame>
        <p:nvGraphicFramePr>
          <p:cNvPr id="1423363" name="Object 3"/>
          <p:cNvGraphicFramePr>
            <a:graphicFrameLocks/>
          </p:cNvGraphicFramePr>
          <p:nvPr/>
        </p:nvGraphicFramePr>
        <p:xfrm>
          <a:off x="1257300" y="2286000"/>
          <a:ext cx="6605588" cy="1724025"/>
        </p:xfrm>
        <a:graphic>
          <a:graphicData uri="http://schemas.openxmlformats.org/presentationml/2006/ole">
            <p:oleObj spid="_x0000_s1423363" name="Equation" r:id="rId3" imgW="3149280" imgH="685800" progId="Equation.DSMT4">
              <p:embed/>
            </p:oleObj>
          </a:graphicData>
        </a:graphic>
      </p:graphicFrame>
      <p:sp>
        <p:nvSpPr>
          <p:cNvPr id="1423364" name="Text Box 4"/>
          <p:cNvSpPr txBox="1">
            <a:spLocks noChangeArrowheads="1"/>
          </p:cNvSpPr>
          <p:nvPr/>
        </p:nvSpPr>
        <p:spPr bwMode="auto">
          <a:xfrm>
            <a:off x="1331913" y="1341438"/>
            <a:ext cx="3455987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2400"/>
              <a:t>Obtenemos: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s-PE"/>
              <a:t>Análisis del Error -Método de Euler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886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SzTx/>
              <a:buFont typeface="Wingdings" pitchFamily="2" charset="2"/>
              <a:buChar char="v"/>
            </a:pPr>
            <a:r>
              <a:rPr lang="es-PE" sz="2800" i="1" dirty="0">
                <a:solidFill>
                  <a:srgbClr val="FF0000"/>
                </a:solidFill>
                <a:latin typeface="Times New Roman" pitchFamily="18" charset="0"/>
              </a:rPr>
              <a:t>Error  de</a:t>
            </a:r>
            <a:r>
              <a:rPr lang="es-PE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s-PE" sz="2800" i="1" dirty="0" err="1">
                <a:solidFill>
                  <a:srgbClr val="FF0000"/>
                </a:solidFill>
                <a:latin typeface="Times New Roman" pitchFamily="18" charset="0"/>
              </a:rPr>
              <a:t>truncación</a:t>
            </a:r>
            <a:r>
              <a:rPr lang="es-PE" sz="2800" i="1" dirty="0">
                <a:latin typeface="Times New Roman" pitchFamily="18" charset="0"/>
              </a:rPr>
              <a:t> </a:t>
            </a:r>
            <a:r>
              <a:rPr lang="es-PE" sz="2800" dirty="0">
                <a:latin typeface="Times New Roman" pitchFamily="18" charset="0"/>
              </a:rPr>
              <a:t>- causado por la naturaleza de la técnica empleada para aproximar los valores de </a:t>
            </a:r>
            <a:r>
              <a:rPr lang="es-PE" sz="2800" i="1" dirty="0">
                <a:latin typeface="Times New Roman" pitchFamily="18" charset="0"/>
              </a:rPr>
              <a:t>y</a:t>
            </a:r>
          </a:p>
          <a:p>
            <a:pPr lvl="1" algn="just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PE" dirty="0">
                <a:latin typeface="Times New Roman" pitchFamily="18" charset="0"/>
              </a:rPr>
              <a:t>Error local de </a:t>
            </a:r>
            <a:r>
              <a:rPr lang="es-PE" dirty="0" err="1">
                <a:latin typeface="Times New Roman" pitchFamily="18" charset="0"/>
              </a:rPr>
              <a:t>truncación</a:t>
            </a:r>
            <a:r>
              <a:rPr lang="es-PE" dirty="0">
                <a:latin typeface="Times New Roman" pitchFamily="18" charset="0"/>
              </a:rPr>
              <a:t> (a partir de la Serie de Taylor)</a:t>
            </a:r>
          </a:p>
          <a:p>
            <a:pPr lvl="1" algn="just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PE" dirty="0">
                <a:latin typeface="Times New Roman" pitchFamily="18" charset="0"/>
              </a:rPr>
              <a:t>Propagación del error de </a:t>
            </a:r>
            <a:r>
              <a:rPr lang="es-PE" dirty="0" err="1">
                <a:latin typeface="Times New Roman" pitchFamily="18" charset="0"/>
              </a:rPr>
              <a:t>truncación</a:t>
            </a:r>
            <a:endParaRPr lang="es-PE" dirty="0">
              <a:latin typeface="Times New Roman" pitchFamily="18" charset="0"/>
            </a:endParaRPr>
          </a:p>
          <a:p>
            <a:pPr lvl="1" algn="just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s-PE" dirty="0">
                <a:latin typeface="Times New Roman" pitchFamily="18" charset="0"/>
              </a:rPr>
              <a:t>Suma de los dos </a:t>
            </a:r>
            <a:r>
              <a:rPr lang="es-PE" dirty="0" smtClean="0">
                <a:latin typeface="Times New Roman" pitchFamily="18" charset="0"/>
              </a:rPr>
              <a:t>es el error global</a:t>
            </a:r>
            <a:endParaRPr lang="es-PE" dirty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SzTx/>
              <a:buFont typeface="Wingdings" pitchFamily="2" charset="2"/>
              <a:buChar char="v"/>
            </a:pPr>
            <a:r>
              <a:rPr lang="es-PE" sz="2800" i="1" dirty="0">
                <a:solidFill>
                  <a:srgbClr val="FF0000"/>
                </a:solidFill>
                <a:latin typeface="Times New Roman" pitchFamily="18" charset="0"/>
              </a:rPr>
              <a:t>Error</a:t>
            </a:r>
            <a:r>
              <a:rPr lang="es-PE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s-PE" sz="2800" i="1" dirty="0">
                <a:solidFill>
                  <a:srgbClr val="FF0000"/>
                </a:solidFill>
                <a:latin typeface="Times New Roman" pitchFamily="18" charset="0"/>
              </a:rPr>
              <a:t>de Redondeo</a:t>
            </a:r>
            <a:r>
              <a:rPr lang="es-PE" sz="2800" i="1" dirty="0">
                <a:latin typeface="Times New Roman" pitchFamily="18" charset="0"/>
              </a:rPr>
              <a:t> </a:t>
            </a:r>
            <a:r>
              <a:rPr lang="es-PE" sz="2800" dirty="0">
                <a:latin typeface="Times New Roman" pitchFamily="18" charset="0"/>
              </a:rPr>
              <a:t>– causado por el numero limitados de dígitos significativos que pueden ser retenidos por computadora o calculadora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38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2" name="Rectangle 4"/>
          <p:cNvSpPr>
            <a:spLocks noChangeArrowheads="1"/>
          </p:cNvSpPr>
          <p:nvPr/>
        </p:nvSpPr>
        <p:spPr bwMode="auto">
          <a:xfrm>
            <a:off x="684213" y="1700808"/>
            <a:ext cx="8135937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5000"/>
              <a:buFont typeface="Wingdings" pitchFamily="2" charset="2"/>
              <a:buChar char="v"/>
            </a:pPr>
            <a:endParaRPr lang="he-IL" sz="1600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5000"/>
              <a:buFont typeface="Wingdings" pitchFamily="2" charset="2"/>
              <a:buChar char="v"/>
            </a:pPr>
            <a:endParaRPr lang="he-IL" sz="1600" dirty="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5000"/>
              <a:buFont typeface="Wingdings" pitchFamily="2" charset="2"/>
              <a:buChar char="v"/>
            </a:pPr>
            <a:r>
              <a:rPr lang="en-US" sz="2800" b="1" dirty="0" err="1">
                <a:latin typeface="Times New Roman" pitchFamily="18" charset="0"/>
              </a:rPr>
              <a:t>Ecuacion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Diferencial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he-IL" sz="2800" dirty="0">
                <a:latin typeface="Times New Roman" pitchFamily="18" charset="0"/>
              </a:rPr>
              <a:t>: </a:t>
            </a:r>
            <a:r>
              <a:rPr lang="es-PE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que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involucran</a:t>
            </a:r>
            <a:r>
              <a:rPr lang="en-US" sz="2800" dirty="0">
                <a:latin typeface="Times New Roman" pitchFamily="18" charset="0"/>
              </a:rPr>
              <a:t> variables </a:t>
            </a:r>
            <a:r>
              <a:rPr lang="en-US" sz="2800" dirty="0" err="1">
                <a:latin typeface="Times New Roman" pitchFamily="18" charset="0"/>
              </a:rPr>
              <a:t>dependientes</a:t>
            </a:r>
            <a:r>
              <a:rPr lang="en-US" sz="2800" dirty="0">
                <a:latin typeface="Times New Roman" pitchFamily="18" charset="0"/>
              </a:rPr>
              <a:t> y </a:t>
            </a:r>
            <a:r>
              <a:rPr lang="en-US" sz="2800" dirty="0" err="1">
                <a:latin typeface="Times New Roman" pitchFamily="18" charset="0"/>
              </a:rPr>
              <a:t>sus</a:t>
            </a:r>
            <a:r>
              <a:rPr lang="he-IL" sz="2800" dirty="0">
                <a:latin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</a:rPr>
              <a:t>derivadas</a:t>
            </a:r>
            <a:r>
              <a:rPr lang="he-IL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con </a:t>
            </a:r>
            <a:r>
              <a:rPr lang="en-US" sz="2800" dirty="0" err="1">
                <a:latin typeface="Times New Roman" pitchFamily="18" charset="0"/>
              </a:rPr>
              <a:t>respecto</a:t>
            </a:r>
            <a:r>
              <a:rPr lang="en-US" sz="2800" dirty="0">
                <a:latin typeface="Times New Roman" pitchFamily="18" charset="0"/>
              </a:rPr>
              <a:t> a </a:t>
            </a:r>
            <a:r>
              <a:rPr lang="en-US" sz="2800" dirty="0" err="1">
                <a:latin typeface="Times New Roman" pitchFamily="18" charset="0"/>
              </a:rPr>
              <a:t>las</a:t>
            </a:r>
            <a:r>
              <a:rPr lang="en-US" sz="2800" dirty="0">
                <a:latin typeface="Times New Roman" pitchFamily="18" charset="0"/>
              </a:rPr>
              <a:t> variables </a:t>
            </a:r>
            <a:r>
              <a:rPr lang="en-US" sz="2800" dirty="0" err="1">
                <a:latin typeface="Times New Roman" pitchFamily="18" charset="0"/>
              </a:rPr>
              <a:t>independientes</a:t>
            </a:r>
            <a:r>
              <a:rPr lang="en-US" sz="2800" dirty="0">
                <a:latin typeface="Times New Roman" pitchFamily="18" charset="0"/>
              </a:rPr>
              <a:t> son </a:t>
            </a:r>
            <a:r>
              <a:rPr lang="en-US" sz="2800" dirty="0" err="1">
                <a:latin typeface="Times New Roman" pitchFamily="18" charset="0"/>
              </a:rPr>
              <a:t>llamadas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diferenciales</a:t>
            </a:r>
            <a:r>
              <a:rPr lang="he-IL" sz="2800" dirty="0">
                <a:latin typeface="Times New Roman" pitchFamily="18" charset="0"/>
              </a:rPr>
              <a:t>.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5000"/>
              <a:buFont typeface="Wingdings" pitchFamily="2" charset="2"/>
              <a:buChar char="v"/>
            </a:pPr>
            <a:r>
              <a:rPr lang="en-US" sz="2800" b="1" dirty="0" err="1">
                <a:latin typeface="Times New Roman" pitchFamily="18" charset="0"/>
              </a:rPr>
              <a:t>Ecuacion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Diferencial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Ordinaria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he-IL" sz="2800" dirty="0">
                <a:latin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diferenciales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que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involucran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solamente</a:t>
            </a:r>
            <a:r>
              <a:rPr lang="en-US" sz="2800" dirty="0">
                <a:latin typeface="Times New Roman" pitchFamily="18" charset="0"/>
              </a:rPr>
              <a:t> UNA variable </a:t>
            </a:r>
            <a:r>
              <a:rPr lang="en-US" sz="2800" dirty="0" err="1">
                <a:latin typeface="Times New Roman" pitchFamily="18" charset="0"/>
              </a:rPr>
              <a:t>independiente</a:t>
            </a:r>
            <a:r>
              <a:rPr lang="en-US" sz="2800" dirty="0">
                <a:latin typeface="Times New Roman" pitchFamily="18" charset="0"/>
              </a:rPr>
              <a:t> son </a:t>
            </a:r>
            <a:r>
              <a:rPr lang="en-US" sz="2800" dirty="0" err="1">
                <a:latin typeface="Times New Roman" pitchFamily="18" charset="0"/>
              </a:rPr>
              <a:t>llamadas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diferenciales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ordinarias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5000"/>
              <a:buFont typeface="Wingdings" pitchFamily="2" charset="2"/>
              <a:buChar char="v"/>
            </a:pPr>
            <a:r>
              <a:rPr lang="en-US" sz="2800" b="1" dirty="0" err="1">
                <a:latin typeface="Times New Roman" pitchFamily="18" charset="0"/>
              </a:rPr>
              <a:t>Ecuación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Diferencial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Parcial</a:t>
            </a:r>
            <a:r>
              <a:rPr lang="en-US" sz="2800" b="1" smtClean="0">
                <a:latin typeface="Times New Roman" pitchFamily="18" charset="0"/>
              </a:rPr>
              <a:t>:</a:t>
            </a:r>
            <a:r>
              <a:rPr lang="he-IL" sz="2800" smtClean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diferenciales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que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involucran</a:t>
            </a:r>
            <a:r>
              <a:rPr lang="en-US" sz="2800" dirty="0">
                <a:latin typeface="Times New Roman" pitchFamily="18" charset="0"/>
              </a:rPr>
              <a:t> dos o </a:t>
            </a:r>
            <a:r>
              <a:rPr lang="en-US" sz="2800" dirty="0" err="1">
                <a:latin typeface="Times New Roman" pitchFamily="18" charset="0"/>
              </a:rPr>
              <a:t>mas</a:t>
            </a:r>
            <a:r>
              <a:rPr lang="en-US" sz="2800" dirty="0">
                <a:latin typeface="Times New Roman" pitchFamily="18" charset="0"/>
              </a:rPr>
              <a:t> variables </a:t>
            </a:r>
            <a:r>
              <a:rPr lang="en-US" sz="2800" dirty="0" err="1">
                <a:latin typeface="Times New Roman" pitchFamily="18" charset="0"/>
              </a:rPr>
              <a:t>independiente</a:t>
            </a:r>
            <a:r>
              <a:rPr lang="en-US" sz="2800" dirty="0">
                <a:latin typeface="Times New Roman" pitchFamily="18" charset="0"/>
              </a:rPr>
              <a:t> son </a:t>
            </a:r>
            <a:r>
              <a:rPr lang="en-US" sz="2800" dirty="0" err="1">
                <a:latin typeface="Times New Roman" pitchFamily="18" charset="0"/>
              </a:rPr>
              <a:t>llamadas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diferenciales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parciales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121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908050"/>
            <a:ext cx="7669212" cy="768350"/>
          </a:xfrm>
          <a:noFill/>
          <a:ln/>
        </p:spPr>
        <p:txBody>
          <a:bodyPr/>
          <a:lstStyle/>
          <a:p>
            <a:r>
              <a:rPr lang="en-US" sz="3200" dirty="0"/>
              <a:t>EDO- </a:t>
            </a:r>
            <a:r>
              <a:rPr lang="es-PE" sz="3200" b="1" dirty="0"/>
              <a:t>Ecuación</a:t>
            </a:r>
            <a:r>
              <a:rPr lang="es-PE" sz="3200" dirty="0"/>
              <a:t> </a:t>
            </a:r>
            <a:r>
              <a:rPr lang="es-PE" sz="3200" b="1" dirty="0"/>
              <a:t>Diferencial</a:t>
            </a:r>
            <a:r>
              <a:rPr lang="es-PE" sz="3200" dirty="0"/>
              <a:t> </a:t>
            </a:r>
            <a:r>
              <a:rPr lang="es-PE" sz="3200" b="1" dirty="0"/>
              <a:t>Ordinaria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228600"/>
            <a:ext cx="7296150" cy="1217613"/>
          </a:xfrm>
        </p:spPr>
        <p:txBody>
          <a:bodyPr/>
          <a:lstStyle/>
          <a:p>
            <a:r>
              <a:rPr lang="es-PE"/>
              <a:t>Método de Euler – Ejemplo</a:t>
            </a:r>
          </a:p>
        </p:txBody>
      </p:sp>
      <p:pic>
        <p:nvPicPr>
          <p:cNvPr id="136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773238"/>
            <a:ext cx="4572000" cy="4530725"/>
          </a:xfrm>
          <a:prstGeom prst="rect">
            <a:avLst/>
          </a:prstGeom>
          <a:noFill/>
        </p:spPr>
      </p:pic>
      <p:graphicFrame>
        <p:nvGraphicFramePr>
          <p:cNvPr id="1363972" name="Object 4"/>
          <p:cNvGraphicFramePr>
            <a:graphicFrameLocks noChangeAspect="1"/>
          </p:cNvGraphicFramePr>
          <p:nvPr/>
        </p:nvGraphicFramePr>
        <p:xfrm>
          <a:off x="7493000" y="6172200"/>
          <a:ext cx="1244600" cy="457200"/>
        </p:xfrm>
        <a:graphic>
          <a:graphicData uri="http://schemas.openxmlformats.org/presentationml/2006/ole">
            <p:oleObj spid="_x0000_s1480706" name="Ecuación" r:id="rId4" imgW="622080" imgH="228600" progId="Equation.3">
              <p:embed/>
            </p:oleObj>
          </a:graphicData>
        </a:graphic>
      </p:graphicFrame>
      <p:sp>
        <p:nvSpPr>
          <p:cNvPr id="1363973" name="Text Box 5"/>
          <p:cNvSpPr txBox="1">
            <a:spLocks noChangeArrowheads="1"/>
          </p:cNvSpPr>
          <p:nvPr/>
        </p:nvSpPr>
        <p:spPr bwMode="auto">
          <a:xfrm>
            <a:off x="5324475" y="6223000"/>
            <a:ext cx="216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s-PE" sz="2000">
                <a:latin typeface="Arial" charset="0"/>
                <a:cs typeface="Arial" charset="0"/>
              </a:rPr>
              <a:t>solución Analítica</a:t>
            </a:r>
          </a:p>
        </p:txBody>
      </p:sp>
      <p:graphicFrame>
        <p:nvGraphicFramePr>
          <p:cNvPr id="1480707" name="Object 3"/>
          <p:cNvGraphicFramePr>
            <a:graphicFrameLocks noChangeAspect="1"/>
          </p:cNvGraphicFramePr>
          <p:nvPr/>
        </p:nvGraphicFramePr>
        <p:xfrm>
          <a:off x="6660232" y="2852936"/>
          <a:ext cx="1320800" cy="1270000"/>
        </p:xfrm>
        <a:graphic>
          <a:graphicData uri="http://schemas.openxmlformats.org/presentationml/2006/ole">
            <p:oleObj spid="_x0000_s1480707" name="Ecuación" r:id="rId5" imgW="660240" imgH="6346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228600"/>
            <a:ext cx="7143750" cy="1217613"/>
          </a:xfrm>
        </p:spPr>
        <p:txBody>
          <a:bodyPr/>
          <a:lstStyle/>
          <a:p>
            <a:r>
              <a:rPr lang="es-PE"/>
              <a:t>Método de Euler – Ejemplo</a:t>
            </a:r>
          </a:p>
        </p:txBody>
      </p:sp>
      <p:graphicFrame>
        <p:nvGraphicFramePr>
          <p:cNvPr id="1363021" name="Group 77"/>
          <p:cNvGraphicFramePr>
            <a:graphicFrameLocks noGrp="1"/>
          </p:cNvGraphicFramePr>
          <p:nvPr/>
        </p:nvGraphicFramePr>
        <p:xfrm>
          <a:off x="1403350" y="1916113"/>
          <a:ext cx="7010400" cy="4626295"/>
        </p:xfrm>
        <a:graphic>
          <a:graphicData uri="http://schemas.openxmlformats.org/drawingml/2006/table">
            <a:tbl>
              <a:tblPr/>
              <a:tblGrid>
                <a:gridCol w="984250"/>
                <a:gridCol w="920750"/>
                <a:gridCol w="1044575"/>
                <a:gridCol w="1622425"/>
                <a:gridCol w="24384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  <a:r>
                        <a:rPr kumimoji="0" lang="en-NZ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endParaRPr kumimoji="0" lang="en-AU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NZ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endParaRPr kumimoji="0" lang="en-AU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NZ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en-N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 -</a:t>
                      </a:r>
                      <a:r>
                        <a:rPr kumimoji="0" lang="en-NZ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N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NZ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en-N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+1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NZ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n+1</a:t>
                      </a:r>
                      <a:r>
                        <a:rPr kumimoji="0" lang="en-N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 y</a:t>
                      </a:r>
                      <a:r>
                        <a:rPr kumimoji="0" lang="en-NZ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en-N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  <a:r>
                        <a:rPr kumimoji="0" lang="en-N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D</a:t>
                      </a:r>
                      <a:r>
                        <a:rPr kumimoji="0" lang="en-N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 f</a:t>
                      </a:r>
                      <a:r>
                        <a:rPr kumimoji="0" lang="en-NZ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endParaRPr kumimoji="0" lang="en-AU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0.000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1.000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0.100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0.1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0.100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0.900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0.190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0.2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0.190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0.810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0.271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0.3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0.271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0.729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0.344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0.4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0.344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0.656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0.410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0.5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0.410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0.590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0.469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0.6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0.469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0.531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0.522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0.7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0.522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0.478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0.570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0.8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0.570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0.430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0.613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0.9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0.613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0.387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0.651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s-PE" dirty="0" smtClean="0"/>
              <a:t>Método </a:t>
            </a:r>
            <a:r>
              <a:rPr lang="es-PE" dirty="0"/>
              <a:t>de </a:t>
            </a:r>
            <a:r>
              <a:rPr lang="es-PE" dirty="0" err="1"/>
              <a:t>Euler</a:t>
            </a:r>
            <a:r>
              <a:rPr lang="en-US" dirty="0"/>
              <a:t> </a:t>
            </a:r>
            <a:r>
              <a:rPr lang="en-US" dirty="0" err="1" smtClean="0"/>
              <a:t>Mejorado</a:t>
            </a:r>
            <a:r>
              <a:rPr lang="en-US" dirty="0" smtClean="0"/>
              <a:t> o </a:t>
            </a:r>
            <a:r>
              <a:rPr lang="en-US" dirty="0" err="1" smtClean="0"/>
              <a:t>Heun</a:t>
            </a:r>
            <a:endParaRPr lang="en-US" dirty="0"/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886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s-PE" sz="2800" dirty="0">
                <a:latin typeface="Times New Roman" pitchFamily="18" charset="0"/>
              </a:rPr>
              <a:t>Un error fundamental en el método de </a:t>
            </a:r>
            <a:r>
              <a:rPr lang="es-PE" sz="2800" dirty="0" err="1">
                <a:latin typeface="Times New Roman" pitchFamily="18" charset="0"/>
              </a:rPr>
              <a:t>Euler</a:t>
            </a:r>
            <a:r>
              <a:rPr lang="es-PE" sz="2800" dirty="0">
                <a:latin typeface="Times New Roman" pitchFamily="18" charset="0"/>
              </a:rPr>
              <a:t> es que </a:t>
            </a:r>
            <a:r>
              <a:rPr lang="es-PE" sz="2800" dirty="0" smtClean="0">
                <a:latin typeface="Times New Roman" pitchFamily="18" charset="0"/>
              </a:rPr>
              <a:t>se asume la </a:t>
            </a:r>
            <a:r>
              <a:rPr lang="es-PE" sz="2800" dirty="0">
                <a:latin typeface="Times New Roman" pitchFamily="18" charset="0"/>
              </a:rPr>
              <a:t>derivada </a:t>
            </a:r>
            <a:r>
              <a:rPr lang="es-PE" sz="2800" dirty="0" smtClean="0">
                <a:latin typeface="Times New Roman" pitchFamily="18" charset="0"/>
              </a:rPr>
              <a:t>en el </a:t>
            </a:r>
            <a:r>
              <a:rPr lang="es-PE" sz="2800" dirty="0">
                <a:latin typeface="Times New Roman" pitchFamily="18" charset="0"/>
              </a:rPr>
              <a:t>principio del intervalo </a:t>
            </a:r>
            <a:r>
              <a:rPr lang="es-PE" sz="2800" dirty="0" smtClean="0">
                <a:latin typeface="Times New Roman" pitchFamily="18" charset="0"/>
              </a:rPr>
              <a:t>para </a:t>
            </a:r>
            <a:r>
              <a:rPr lang="es-PE" sz="2800" dirty="0">
                <a:latin typeface="Times New Roman" pitchFamily="18" charset="0"/>
              </a:rPr>
              <a:t>aplicarse a través de todo el  intervalo.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s-PE" sz="2800" dirty="0" smtClean="0">
                <a:latin typeface="Times New Roman" pitchFamily="18" charset="0"/>
              </a:rPr>
              <a:t>Una simple modificación será demostrada.</a:t>
            </a:r>
            <a:endParaRPr lang="es-PE" sz="2800" dirty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s-PE" sz="2800" dirty="0" smtClean="0">
                <a:latin typeface="Times New Roman" pitchFamily="18" charset="0"/>
              </a:rPr>
              <a:t>Esta modificación pertenece </a:t>
            </a:r>
            <a:r>
              <a:rPr lang="es-PE" sz="2800" dirty="0">
                <a:latin typeface="Times New Roman" pitchFamily="18" charset="0"/>
              </a:rPr>
              <a:t>realmente a una clase más grande de las técnicas de </a:t>
            </a:r>
            <a:r>
              <a:rPr lang="es-PE" sz="2800" dirty="0" smtClean="0">
                <a:latin typeface="Times New Roman" pitchFamily="18" charset="0"/>
              </a:rPr>
              <a:t>solución </a:t>
            </a:r>
            <a:r>
              <a:rPr lang="es-PE" sz="2800" dirty="0">
                <a:latin typeface="Times New Roman" pitchFamily="18" charset="0"/>
              </a:rPr>
              <a:t>llamadas </a:t>
            </a:r>
            <a:r>
              <a:rPr lang="es-PE" sz="2800" dirty="0" err="1">
                <a:latin typeface="Times New Roman" pitchFamily="18" charset="0"/>
              </a:rPr>
              <a:t>Runge-Kutta</a:t>
            </a:r>
            <a:r>
              <a:rPr lang="es-PE" sz="2800" dirty="0">
                <a:latin typeface="Times New Roman" pitchFamily="18" charset="0"/>
              </a:rPr>
              <a:t> que exploremos más adelante.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s-PE">
                <a:latin typeface="Times New Roman" pitchFamily="18" charset="0"/>
              </a:rPr>
              <a:t>Método de Heun</a:t>
            </a: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762000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Considere la siguiente expansión de Taylor:</a:t>
            </a:r>
          </a:p>
        </p:txBody>
      </p:sp>
      <p:graphicFrame>
        <p:nvGraphicFramePr>
          <p:cNvPr id="1426436" name="Object 4"/>
          <p:cNvGraphicFramePr>
            <a:graphicFrameLocks/>
          </p:cNvGraphicFramePr>
          <p:nvPr/>
        </p:nvGraphicFramePr>
        <p:xfrm>
          <a:off x="1185863" y="2484438"/>
          <a:ext cx="5629275" cy="1004887"/>
        </p:xfrm>
        <a:graphic>
          <a:graphicData uri="http://schemas.openxmlformats.org/presentationml/2006/ole">
            <p:oleObj spid="_x0000_s1426436" name="Equation" r:id="rId3" imgW="2323800" imgH="419040" progId="Equation.DSMT4">
              <p:embed/>
            </p:oleObj>
          </a:graphicData>
        </a:graphic>
      </p:graphicFrame>
      <p:sp>
        <p:nvSpPr>
          <p:cNvPr id="1426437" name="Rectangle 5"/>
          <p:cNvSpPr>
            <a:spLocks noChangeArrowheads="1"/>
          </p:cNvSpPr>
          <p:nvPr/>
        </p:nvSpPr>
        <p:spPr bwMode="auto">
          <a:xfrm>
            <a:off x="685800" y="3581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Aproxime f’ con una diferencia progresiva</a:t>
            </a:r>
          </a:p>
        </p:txBody>
      </p:sp>
      <p:graphicFrame>
        <p:nvGraphicFramePr>
          <p:cNvPr id="1426438" name="Object 6"/>
          <p:cNvGraphicFramePr>
            <a:graphicFrameLocks/>
          </p:cNvGraphicFramePr>
          <p:nvPr/>
        </p:nvGraphicFramePr>
        <p:xfrm>
          <a:off x="1247775" y="4313238"/>
          <a:ext cx="5475288" cy="1003300"/>
        </p:xfrm>
        <a:graphic>
          <a:graphicData uri="http://schemas.openxmlformats.org/presentationml/2006/ole">
            <p:oleObj spid="_x0000_s1426438" name="Equation" r:id="rId4" imgW="226044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43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ChangeArrowheads="1"/>
          </p:cNvSpPr>
          <p:nvPr/>
        </p:nvSpPr>
        <p:spPr bwMode="auto">
          <a:xfrm>
            <a:off x="685800" y="1981200"/>
            <a:ext cx="8458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/>
            <a:r>
              <a:rPr lang="es-PE" sz="2800">
                <a:latin typeface="Times New Roman" pitchFamily="18" charset="0"/>
              </a:rPr>
              <a:t>Substituyendo en la expansión</a:t>
            </a:r>
          </a:p>
        </p:txBody>
      </p:sp>
      <p:graphicFrame>
        <p:nvGraphicFramePr>
          <p:cNvPr id="1427459" name="Object 3"/>
          <p:cNvGraphicFramePr>
            <a:graphicFrameLocks/>
          </p:cNvGraphicFramePr>
          <p:nvPr/>
        </p:nvGraphicFramePr>
        <p:xfrm>
          <a:off x="755650" y="3068638"/>
          <a:ext cx="7842250" cy="1065212"/>
        </p:xfrm>
        <a:graphic>
          <a:graphicData uri="http://schemas.openxmlformats.org/presentationml/2006/ole">
            <p:oleObj spid="_x0000_s1427459" name="Equation" r:id="rId3" imgW="3238200" imgH="444240" progId="Equation.DSMT4">
              <p:embed/>
            </p:oleObj>
          </a:graphicData>
        </a:graphic>
      </p:graphicFrame>
      <p:sp>
        <p:nvSpPr>
          <p:cNvPr id="1427460" name="Rectangle 4"/>
          <p:cNvSpPr>
            <a:spLocks noChangeArrowheads="1"/>
          </p:cNvSpPr>
          <p:nvPr/>
        </p:nvSpPr>
        <p:spPr bwMode="auto">
          <a:xfrm>
            <a:off x="762000" y="685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endParaRPr lang="es-PE" sz="6600">
              <a:latin typeface="Times New Roman" pitchFamily="18" charset="0"/>
            </a:endParaRPr>
          </a:p>
        </p:txBody>
      </p:sp>
      <p:sp>
        <p:nvSpPr>
          <p:cNvPr id="1427462" name="Rectangle 6"/>
          <p:cNvSpPr>
            <a:spLocks noChangeArrowheads="1"/>
          </p:cNvSpPr>
          <p:nvPr/>
        </p:nvSpPr>
        <p:spPr bwMode="auto">
          <a:xfrm>
            <a:off x="901700" y="6731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s-PE" sz="4400">
                <a:solidFill>
                  <a:schemeClr val="tx2"/>
                </a:solidFill>
                <a:latin typeface="Times New Roman" pitchFamily="18" charset="0"/>
              </a:rPr>
              <a:t>Método de Heun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458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3733800"/>
          </a:xfrm>
          <a:noFill/>
          <a:ln/>
        </p:spPr>
        <p:txBody>
          <a:bodyPr lIns="92075" tIns="46038" rIns="92075" bIns="46038"/>
          <a:lstStyle/>
          <a:p>
            <a:pPr>
              <a:buSz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</a:rPr>
              <a:t>Determine </a:t>
            </a:r>
            <a:r>
              <a:rPr lang="en-US" sz="2800" dirty="0" err="1">
                <a:latin typeface="Times New Roman" pitchFamily="18" charset="0"/>
              </a:rPr>
              <a:t>las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derivadas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para</a:t>
            </a:r>
            <a:r>
              <a:rPr lang="en-US" sz="2800" dirty="0">
                <a:latin typeface="Times New Roman" pitchFamily="18" charset="0"/>
              </a:rPr>
              <a:t> el </a:t>
            </a:r>
            <a:r>
              <a:rPr lang="en-US" sz="2800" dirty="0" err="1">
                <a:latin typeface="Times New Roman" pitchFamily="18" charset="0"/>
              </a:rPr>
              <a:t>intervalo</a:t>
            </a:r>
            <a:endParaRPr lang="en-US" sz="2800" dirty="0">
              <a:latin typeface="Times New Roman" pitchFamily="18" charset="0"/>
            </a:endParaRPr>
          </a:p>
          <a:p>
            <a:pPr lvl="1">
              <a:buSzTx/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</a:rPr>
              <a:t>Punto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inicial</a:t>
            </a:r>
            <a:endParaRPr lang="en-US" dirty="0">
              <a:latin typeface="Times New Roman" pitchFamily="18" charset="0"/>
            </a:endParaRPr>
          </a:p>
          <a:p>
            <a:pPr lvl="1">
              <a:buSzTx/>
              <a:buFont typeface="Wingdings" pitchFamily="2" charset="2"/>
              <a:buChar char="§"/>
            </a:pPr>
            <a:r>
              <a:rPr lang="en-US" dirty="0" err="1">
                <a:latin typeface="Times New Roman" pitchFamily="18" charset="0"/>
              </a:rPr>
              <a:t>Punto</a:t>
            </a:r>
            <a:r>
              <a:rPr lang="en-US" dirty="0">
                <a:latin typeface="Times New Roman" pitchFamily="18" charset="0"/>
              </a:rPr>
              <a:t> final (</a:t>
            </a:r>
            <a:r>
              <a:rPr lang="en-US" dirty="0" err="1">
                <a:latin typeface="Times New Roman" pitchFamily="18" charset="0"/>
              </a:rPr>
              <a:t>basado</a:t>
            </a:r>
            <a:r>
              <a:rPr lang="en-US" dirty="0">
                <a:latin typeface="Times New Roman" pitchFamily="18" charset="0"/>
              </a:rPr>
              <a:t> en el </a:t>
            </a:r>
            <a:r>
              <a:rPr lang="en-US" dirty="0" err="1">
                <a:latin typeface="Times New Roman" pitchFamily="18" charset="0"/>
              </a:rPr>
              <a:t>paso</a:t>
            </a:r>
            <a:r>
              <a:rPr lang="en-US" dirty="0">
                <a:latin typeface="Times New Roman" pitchFamily="18" charset="0"/>
              </a:rPr>
              <a:t> de Euler a </a:t>
            </a:r>
            <a:r>
              <a:rPr lang="en-US" dirty="0" err="1">
                <a:latin typeface="Times New Roman" pitchFamily="18" charset="0"/>
              </a:rPr>
              <a:t>partir</a:t>
            </a:r>
            <a:r>
              <a:rPr lang="en-US" dirty="0">
                <a:latin typeface="Times New Roman" pitchFamily="18" charset="0"/>
              </a:rPr>
              <a:t> del </a:t>
            </a:r>
            <a:r>
              <a:rPr lang="en-US" dirty="0" err="1">
                <a:latin typeface="Times New Roman" pitchFamily="18" charset="0"/>
              </a:rPr>
              <a:t>punto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inicial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buSzTx/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</a:rPr>
              <a:t>Use el </a:t>
            </a:r>
            <a:r>
              <a:rPr lang="en-US" sz="2800" dirty="0" err="1">
                <a:latin typeface="Times New Roman" pitchFamily="18" charset="0"/>
              </a:rPr>
              <a:t>promedio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para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obtener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una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estimación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mejorada</a:t>
            </a:r>
            <a:r>
              <a:rPr lang="en-US" sz="2800" dirty="0">
                <a:latin typeface="Times New Roman" pitchFamily="18" charset="0"/>
              </a:rPr>
              <a:t> de la </a:t>
            </a:r>
            <a:r>
              <a:rPr lang="en-US" sz="2800" dirty="0" err="1">
                <a:latin typeface="Times New Roman" pitchFamily="18" charset="0"/>
              </a:rPr>
              <a:t>pendiente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para</a:t>
            </a:r>
            <a:r>
              <a:rPr lang="en-US" sz="2800" dirty="0">
                <a:latin typeface="Times New Roman" pitchFamily="18" charset="0"/>
              </a:rPr>
              <a:t> el </a:t>
            </a:r>
            <a:r>
              <a:rPr lang="en-US" sz="2800" dirty="0" err="1">
                <a:latin typeface="Times New Roman" pitchFamily="18" charset="0"/>
              </a:rPr>
              <a:t>intervalo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completo</a:t>
            </a:r>
            <a:r>
              <a:rPr lang="en-US" sz="2800" dirty="0">
                <a:latin typeface="Times New Roman" pitchFamily="18" charset="0"/>
              </a:rPr>
              <a:t> </a:t>
            </a:r>
          </a:p>
          <a:p>
            <a:pPr>
              <a:buSzTx/>
              <a:buFont typeface="Wingdings" pitchFamily="2" charset="2"/>
              <a:buChar char="v"/>
            </a:pPr>
            <a:r>
              <a:rPr lang="en-US" sz="2800" dirty="0" err="1">
                <a:latin typeface="Times New Roman" pitchFamily="18" charset="0"/>
              </a:rPr>
              <a:t>Podemos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pensar</a:t>
            </a:r>
            <a:r>
              <a:rPr lang="en-US" sz="2800" dirty="0">
                <a:latin typeface="Times New Roman" pitchFamily="18" charset="0"/>
              </a:rPr>
              <a:t> en el </a:t>
            </a:r>
            <a:r>
              <a:rPr lang="en-US" sz="2800" dirty="0" err="1">
                <a:latin typeface="Times New Roman" pitchFamily="18" charset="0"/>
              </a:rPr>
              <a:t>paso</a:t>
            </a:r>
            <a:r>
              <a:rPr lang="en-US" sz="2800" dirty="0">
                <a:latin typeface="Times New Roman" pitchFamily="18" charset="0"/>
              </a:rPr>
              <a:t> de Euler </a:t>
            </a:r>
            <a:r>
              <a:rPr lang="en-US" sz="2800" dirty="0" err="1">
                <a:latin typeface="Times New Roman" pitchFamily="18" charset="0"/>
              </a:rPr>
              <a:t>como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paso</a:t>
            </a:r>
            <a:r>
              <a:rPr lang="en-US" sz="2800" dirty="0">
                <a:latin typeface="Times New Roman" pitchFamily="18" charset="0"/>
              </a:rPr>
              <a:t> de </a:t>
            </a:r>
            <a:r>
              <a:rPr lang="en-US" sz="2800" dirty="0" err="1">
                <a:latin typeface="Times New Roman" pitchFamily="18" charset="0"/>
              </a:rPr>
              <a:t>prueba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1428484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s-PE" sz="4400">
                <a:solidFill>
                  <a:schemeClr val="tx2"/>
                </a:solidFill>
                <a:latin typeface="Times New Roman" pitchFamily="18" charset="0"/>
              </a:rPr>
              <a:t>Método de Heun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ChangeArrowheads="1"/>
          </p:cNvSpPr>
          <p:nvPr/>
        </p:nvSpPr>
        <p:spPr bwMode="auto">
          <a:xfrm>
            <a:off x="685800" y="533400"/>
            <a:ext cx="7848600" cy="4876800"/>
          </a:xfrm>
          <a:prstGeom prst="rect">
            <a:avLst/>
          </a:prstGeom>
          <a:solidFill>
            <a:srgbClr val="DDFFDD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29507" name="Line 3"/>
          <p:cNvSpPr>
            <a:spLocks noChangeShapeType="1"/>
          </p:cNvSpPr>
          <p:nvPr/>
        </p:nvSpPr>
        <p:spPr bwMode="auto">
          <a:xfrm>
            <a:off x="1196975" y="892175"/>
            <a:ext cx="0" cy="260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29508" name="Line 4"/>
          <p:cNvSpPr>
            <a:spLocks noChangeShapeType="1"/>
          </p:cNvSpPr>
          <p:nvPr/>
        </p:nvSpPr>
        <p:spPr bwMode="auto">
          <a:xfrm>
            <a:off x="1196975" y="3500438"/>
            <a:ext cx="3138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29509" name="Rectangle 5"/>
          <p:cNvSpPr>
            <a:spLocks noChangeArrowheads="1"/>
          </p:cNvSpPr>
          <p:nvPr/>
        </p:nvSpPr>
        <p:spPr bwMode="auto">
          <a:xfrm>
            <a:off x="831850" y="86042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1429510" name="Arc 6"/>
          <p:cNvSpPr>
            <a:spLocks/>
          </p:cNvSpPr>
          <p:nvPr/>
        </p:nvSpPr>
        <p:spPr bwMode="auto">
          <a:xfrm>
            <a:off x="1181100" y="1296988"/>
            <a:ext cx="3241675" cy="20812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584 h 21600"/>
              <a:gd name="T2" fmla="*/ 2158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</a:path>
              <a:path w="21600" h="21600" stroke="0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29511" name="Line 7"/>
          <p:cNvSpPr>
            <a:spLocks noChangeShapeType="1"/>
          </p:cNvSpPr>
          <p:nvPr/>
        </p:nvSpPr>
        <p:spPr bwMode="auto">
          <a:xfrm>
            <a:off x="1674813" y="2232025"/>
            <a:ext cx="0" cy="1268413"/>
          </a:xfrm>
          <a:prstGeom prst="line">
            <a:avLst/>
          </a:prstGeom>
          <a:noFill/>
          <a:ln w="12700">
            <a:solidFill>
              <a:srgbClr val="B50069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29512" name="Oval 8"/>
          <p:cNvSpPr>
            <a:spLocks noChangeArrowheads="1"/>
          </p:cNvSpPr>
          <p:nvPr/>
        </p:nvSpPr>
        <p:spPr bwMode="auto">
          <a:xfrm>
            <a:off x="1612900" y="2238375"/>
            <a:ext cx="88900" cy="93663"/>
          </a:xfrm>
          <a:prstGeom prst="ellipse">
            <a:avLst/>
          </a:prstGeom>
          <a:solidFill>
            <a:srgbClr val="B5006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29513" name="Rectangle 9"/>
          <p:cNvSpPr>
            <a:spLocks noChangeArrowheads="1"/>
          </p:cNvSpPr>
          <p:nvPr/>
        </p:nvSpPr>
        <p:spPr bwMode="auto">
          <a:xfrm>
            <a:off x="1411288" y="3589338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B50069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             </a:t>
            </a:r>
            <a:r>
              <a:rPr lang="en-US" sz="240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9234DB"/>
                </a:solidFill>
                <a:latin typeface="Times New Roman" pitchFamily="18" charset="0"/>
              </a:rPr>
              <a:t>i+1</a:t>
            </a:r>
          </a:p>
        </p:txBody>
      </p:sp>
      <p:sp>
        <p:nvSpPr>
          <p:cNvPr id="1429514" name="Rectangle 10"/>
          <p:cNvSpPr>
            <a:spLocks noChangeArrowheads="1"/>
          </p:cNvSpPr>
          <p:nvPr/>
        </p:nvSpPr>
        <p:spPr bwMode="auto">
          <a:xfrm>
            <a:off x="3779838" y="1844675"/>
            <a:ext cx="4559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err="1">
                <a:latin typeface="CopprplGoth Bd BT" pitchFamily="34" charset="0"/>
              </a:rPr>
              <a:t>Evaluar</a:t>
            </a:r>
            <a:r>
              <a:rPr lang="en-US" sz="2400" dirty="0">
                <a:latin typeface="CopprplGoth Bd BT" pitchFamily="34" charset="0"/>
              </a:rPr>
              <a:t> la </a:t>
            </a:r>
            <a:r>
              <a:rPr lang="en-US" sz="2400" dirty="0" err="1">
                <a:latin typeface="CopprplGoth Bd BT" pitchFamily="34" charset="0"/>
              </a:rPr>
              <a:t>pendiente</a:t>
            </a:r>
            <a:r>
              <a:rPr lang="en-US" sz="2400" dirty="0">
                <a:latin typeface="CopprplGoth Bd BT" pitchFamily="34" charset="0"/>
              </a:rPr>
              <a:t> en x</a:t>
            </a:r>
            <a:r>
              <a:rPr lang="en-US" sz="2400" baseline="-25000" dirty="0">
                <a:latin typeface="CopprplGoth Bd BT" pitchFamily="34" charset="0"/>
              </a:rPr>
              <a:t>i</a:t>
            </a:r>
            <a:endParaRPr lang="en-US" sz="2400" dirty="0">
              <a:latin typeface="CopprplGoth Bd BT" pitchFamily="34" charset="0"/>
            </a:endParaRPr>
          </a:p>
          <a:p>
            <a:pPr eaLnBrk="0" hangingPunct="0"/>
            <a:r>
              <a:rPr lang="en-US" sz="2400" dirty="0">
                <a:latin typeface="CopprplGoth Bd BT" pitchFamily="34" charset="0"/>
              </a:rPr>
              <a:t>La </a:t>
            </a:r>
            <a:r>
              <a:rPr lang="en-US" sz="2400" dirty="0" err="1">
                <a:latin typeface="CopprplGoth Bd BT" pitchFamily="34" charset="0"/>
              </a:rPr>
              <a:t>proyección</a:t>
            </a:r>
            <a:r>
              <a:rPr lang="en-US" sz="2400" dirty="0">
                <a:latin typeface="CopprplGoth Bd BT" pitchFamily="34" charset="0"/>
              </a:rPr>
              <a:t> </a:t>
            </a:r>
            <a:r>
              <a:rPr lang="en-US" sz="2400" dirty="0" err="1">
                <a:latin typeface="CopprplGoth Bd BT" pitchFamily="34" charset="0"/>
              </a:rPr>
              <a:t>consigue</a:t>
            </a:r>
            <a:r>
              <a:rPr lang="en-US" sz="2400" dirty="0">
                <a:latin typeface="CopprplGoth Bd BT" pitchFamily="34" charset="0"/>
              </a:rPr>
              <a:t> f(x</a:t>
            </a:r>
            <a:r>
              <a:rPr lang="en-US" sz="2400" baseline="-25000" dirty="0">
                <a:latin typeface="CopprplGoth Bd BT" pitchFamily="34" charset="0"/>
              </a:rPr>
              <a:t>i+1</a:t>
            </a:r>
            <a:r>
              <a:rPr lang="en-US" sz="2400" dirty="0">
                <a:latin typeface="CopprplGoth Bd BT" pitchFamily="34" charset="0"/>
              </a:rPr>
              <a:t> )</a:t>
            </a:r>
          </a:p>
          <a:p>
            <a:pPr eaLnBrk="0" hangingPunct="0"/>
            <a:r>
              <a:rPr lang="en-US" sz="2400" dirty="0" err="1">
                <a:latin typeface="CopprplGoth Bd BT" pitchFamily="34" charset="0"/>
              </a:rPr>
              <a:t>Basado</a:t>
            </a:r>
            <a:r>
              <a:rPr lang="en-US" sz="2400" dirty="0">
                <a:latin typeface="CopprplGoth Bd BT" pitchFamily="34" charset="0"/>
              </a:rPr>
              <a:t> en el </a:t>
            </a:r>
            <a:r>
              <a:rPr lang="en-US" sz="2400" dirty="0" err="1">
                <a:latin typeface="CopprplGoth Bd BT" pitchFamily="34" charset="0"/>
              </a:rPr>
              <a:t>tamaño</a:t>
            </a:r>
            <a:r>
              <a:rPr lang="en-US" sz="2400" dirty="0">
                <a:latin typeface="CopprplGoth Bd BT" pitchFamily="34" charset="0"/>
              </a:rPr>
              <a:t> del </a:t>
            </a:r>
            <a:r>
              <a:rPr lang="en-US" sz="2400" dirty="0" err="1">
                <a:latin typeface="CopprplGoth Bd BT" pitchFamily="34" charset="0"/>
              </a:rPr>
              <a:t>paso</a:t>
            </a:r>
            <a:r>
              <a:rPr lang="en-US" sz="2400" dirty="0">
                <a:latin typeface="CopprplGoth Bd BT" pitchFamily="34" charset="0"/>
              </a:rPr>
              <a:t> h</a:t>
            </a:r>
            <a:endParaRPr lang="en-US" sz="2400" i="1" dirty="0">
              <a:latin typeface="CopprplGoth Bd BT" pitchFamily="34" charset="0"/>
            </a:endParaRPr>
          </a:p>
        </p:txBody>
      </p:sp>
      <p:sp>
        <p:nvSpPr>
          <p:cNvPr id="1429515" name="Line 11"/>
          <p:cNvSpPr>
            <a:spLocks noChangeShapeType="1"/>
          </p:cNvSpPr>
          <p:nvPr/>
        </p:nvSpPr>
        <p:spPr bwMode="auto">
          <a:xfrm>
            <a:off x="1714500" y="22860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29516" name="Rectangle 12"/>
          <p:cNvSpPr>
            <a:spLocks noChangeArrowheads="1"/>
          </p:cNvSpPr>
          <p:nvPr/>
        </p:nvSpPr>
        <p:spPr bwMode="auto">
          <a:xfrm>
            <a:off x="2022475" y="2308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h</a:t>
            </a:r>
          </a:p>
        </p:txBody>
      </p:sp>
      <p:sp>
        <p:nvSpPr>
          <p:cNvPr id="1429517" name="Line 13"/>
          <p:cNvSpPr>
            <a:spLocks noChangeShapeType="1"/>
          </p:cNvSpPr>
          <p:nvPr/>
        </p:nvSpPr>
        <p:spPr bwMode="auto">
          <a:xfrm flipH="1">
            <a:off x="2765425" y="681038"/>
            <a:ext cx="17463" cy="28559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ChangeArrowheads="1"/>
          </p:cNvSpPr>
          <p:nvPr/>
        </p:nvSpPr>
        <p:spPr bwMode="auto">
          <a:xfrm>
            <a:off x="533400" y="381000"/>
            <a:ext cx="7848600" cy="4876800"/>
          </a:xfrm>
          <a:prstGeom prst="rect">
            <a:avLst/>
          </a:prstGeom>
          <a:solidFill>
            <a:srgbClr val="DDFFDD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0531" name="Line 3"/>
          <p:cNvSpPr>
            <a:spLocks noChangeShapeType="1"/>
          </p:cNvSpPr>
          <p:nvPr/>
        </p:nvSpPr>
        <p:spPr bwMode="auto">
          <a:xfrm>
            <a:off x="1196975" y="892175"/>
            <a:ext cx="0" cy="260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0532" name="Line 4"/>
          <p:cNvSpPr>
            <a:spLocks noChangeShapeType="1"/>
          </p:cNvSpPr>
          <p:nvPr/>
        </p:nvSpPr>
        <p:spPr bwMode="auto">
          <a:xfrm>
            <a:off x="1196975" y="3500438"/>
            <a:ext cx="3138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0533" name="Rectangle 5"/>
          <p:cNvSpPr>
            <a:spLocks noChangeArrowheads="1"/>
          </p:cNvSpPr>
          <p:nvPr/>
        </p:nvSpPr>
        <p:spPr bwMode="auto">
          <a:xfrm>
            <a:off x="831850" y="86042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1430534" name="Arc 6"/>
          <p:cNvSpPr>
            <a:spLocks/>
          </p:cNvSpPr>
          <p:nvPr/>
        </p:nvSpPr>
        <p:spPr bwMode="auto">
          <a:xfrm>
            <a:off x="1181100" y="1296988"/>
            <a:ext cx="3241675" cy="20812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584 h 21600"/>
              <a:gd name="T2" fmla="*/ 2158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</a:path>
              <a:path w="21600" h="21600" stroke="0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0535" name="Line 7"/>
          <p:cNvSpPr>
            <a:spLocks noChangeShapeType="1"/>
          </p:cNvSpPr>
          <p:nvPr/>
        </p:nvSpPr>
        <p:spPr bwMode="auto">
          <a:xfrm>
            <a:off x="1674813" y="2232025"/>
            <a:ext cx="0" cy="1268413"/>
          </a:xfrm>
          <a:prstGeom prst="line">
            <a:avLst/>
          </a:prstGeom>
          <a:noFill/>
          <a:ln w="12700">
            <a:solidFill>
              <a:srgbClr val="B50069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0536" name="Oval 8"/>
          <p:cNvSpPr>
            <a:spLocks noChangeArrowheads="1"/>
          </p:cNvSpPr>
          <p:nvPr/>
        </p:nvSpPr>
        <p:spPr bwMode="auto">
          <a:xfrm>
            <a:off x="1612900" y="2238375"/>
            <a:ext cx="88900" cy="93663"/>
          </a:xfrm>
          <a:prstGeom prst="ellipse">
            <a:avLst/>
          </a:prstGeom>
          <a:solidFill>
            <a:srgbClr val="B5006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0537" name="Line 9"/>
          <p:cNvSpPr>
            <a:spLocks noChangeShapeType="1"/>
          </p:cNvSpPr>
          <p:nvPr/>
        </p:nvSpPr>
        <p:spPr bwMode="auto">
          <a:xfrm flipH="1">
            <a:off x="2765425" y="681038"/>
            <a:ext cx="17463" cy="28559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0538" name="Rectangle 10"/>
          <p:cNvSpPr>
            <a:spLocks noChangeArrowheads="1"/>
          </p:cNvSpPr>
          <p:nvPr/>
        </p:nvSpPr>
        <p:spPr bwMode="auto">
          <a:xfrm>
            <a:off x="1411288" y="3589338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B50069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             </a:t>
            </a:r>
            <a:r>
              <a:rPr lang="en-US" sz="240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9234DB"/>
                </a:solidFill>
                <a:latin typeface="Times New Roman" pitchFamily="18" charset="0"/>
              </a:rPr>
              <a:t>i+1</a:t>
            </a:r>
          </a:p>
        </p:txBody>
      </p:sp>
      <p:sp>
        <p:nvSpPr>
          <p:cNvPr id="1430539" name="Line 11"/>
          <p:cNvSpPr>
            <a:spLocks noChangeShapeType="1"/>
          </p:cNvSpPr>
          <p:nvPr/>
        </p:nvSpPr>
        <p:spPr bwMode="auto">
          <a:xfrm flipV="1">
            <a:off x="1265238" y="828675"/>
            <a:ext cx="1806575" cy="1862138"/>
          </a:xfrm>
          <a:prstGeom prst="line">
            <a:avLst/>
          </a:prstGeom>
          <a:noFill/>
          <a:ln w="12700">
            <a:solidFill>
              <a:srgbClr val="B50069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0540" name="Oval 12"/>
          <p:cNvSpPr>
            <a:spLocks noChangeArrowheads="1"/>
          </p:cNvSpPr>
          <p:nvPr/>
        </p:nvSpPr>
        <p:spPr bwMode="auto">
          <a:xfrm>
            <a:off x="2749550" y="1057275"/>
            <a:ext cx="90488" cy="93663"/>
          </a:xfrm>
          <a:prstGeom prst="ellipse">
            <a:avLst/>
          </a:prstGeom>
          <a:solidFill>
            <a:srgbClr val="9234DB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0541" name="Line 13"/>
          <p:cNvSpPr>
            <a:spLocks noChangeShapeType="1"/>
          </p:cNvSpPr>
          <p:nvPr/>
        </p:nvSpPr>
        <p:spPr bwMode="auto">
          <a:xfrm>
            <a:off x="1714500" y="2286000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0542" name="Rectangle 14"/>
          <p:cNvSpPr>
            <a:spLocks noChangeArrowheads="1"/>
          </p:cNvSpPr>
          <p:nvPr/>
        </p:nvSpPr>
        <p:spPr bwMode="auto">
          <a:xfrm>
            <a:off x="2022475" y="23082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ChangeArrowheads="1"/>
          </p:cNvSpPr>
          <p:nvPr/>
        </p:nvSpPr>
        <p:spPr bwMode="auto">
          <a:xfrm>
            <a:off x="685800" y="533400"/>
            <a:ext cx="7848600" cy="4876800"/>
          </a:xfrm>
          <a:prstGeom prst="rect">
            <a:avLst/>
          </a:prstGeom>
          <a:solidFill>
            <a:srgbClr val="DDFFDD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1555" name="Line 3"/>
          <p:cNvSpPr>
            <a:spLocks noChangeShapeType="1"/>
          </p:cNvSpPr>
          <p:nvPr/>
        </p:nvSpPr>
        <p:spPr bwMode="auto">
          <a:xfrm>
            <a:off x="1196975" y="892175"/>
            <a:ext cx="0" cy="260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1556" name="Line 4"/>
          <p:cNvSpPr>
            <a:spLocks noChangeShapeType="1"/>
          </p:cNvSpPr>
          <p:nvPr/>
        </p:nvSpPr>
        <p:spPr bwMode="auto">
          <a:xfrm>
            <a:off x="1196975" y="3500438"/>
            <a:ext cx="3138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1557" name="Rectangle 5"/>
          <p:cNvSpPr>
            <a:spLocks noChangeArrowheads="1"/>
          </p:cNvSpPr>
          <p:nvPr/>
        </p:nvSpPr>
        <p:spPr bwMode="auto">
          <a:xfrm>
            <a:off x="831850" y="86042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1431558" name="Arc 6"/>
          <p:cNvSpPr>
            <a:spLocks/>
          </p:cNvSpPr>
          <p:nvPr/>
        </p:nvSpPr>
        <p:spPr bwMode="auto">
          <a:xfrm>
            <a:off x="1181100" y="1296988"/>
            <a:ext cx="3241675" cy="20812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584 h 21600"/>
              <a:gd name="T2" fmla="*/ 2158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</a:path>
              <a:path w="21600" h="21600" stroke="0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1559" name="Line 7"/>
          <p:cNvSpPr>
            <a:spLocks noChangeShapeType="1"/>
          </p:cNvSpPr>
          <p:nvPr/>
        </p:nvSpPr>
        <p:spPr bwMode="auto">
          <a:xfrm>
            <a:off x="1674813" y="2232025"/>
            <a:ext cx="0" cy="1268413"/>
          </a:xfrm>
          <a:prstGeom prst="line">
            <a:avLst/>
          </a:prstGeom>
          <a:noFill/>
          <a:ln w="12700">
            <a:solidFill>
              <a:srgbClr val="B50069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1560" name="Oval 8"/>
          <p:cNvSpPr>
            <a:spLocks noChangeArrowheads="1"/>
          </p:cNvSpPr>
          <p:nvPr/>
        </p:nvSpPr>
        <p:spPr bwMode="auto">
          <a:xfrm>
            <a:off x="1612900" y="2238375"/>
            <a:ext cx="88900" cy="93663"/>
          </a:xfrm>
          <a:prstGeom prst="ellipse">
            <a:avLst/>
          </a:prstGeom>
          <a:solidFill>
            <a:srgbClr val="B5006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1561" name="Oval 9"/>
          <p:cNvSpPr>
            <a:spLocks noChangeArrowheads="1"/>
          </p:cNvSpPr>
          <p:nvPr/>
        </p:nvSpPr>
        <p:spPr bwMode="auto">
          <a:xfrm>
            <a:off x="2749550" y="1057275"/>
            <a:ext cx="90488" cy="93663"/>
          </a:xfrm>
          <a:prstGeom prst="ellipse">
            <a:avLst/>
          </a:prstGeom>
          <a:solidFill>
            <a:srgbClr val="9234DB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1562" name="Line 10"/>
          <p:cNvSpPr>
            <a:spLocks noChangeShapeType="1"/>
          </p:cNvSpPr>
          <p:nvPr/>
        </p:nvSpPr>
        <p:spPr bwMode="auto">
          <a:xfrm flipH="1">
            <a:off x="2765425" y="681038"/>
            <a:ext cx="17463" cy="28559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1563" name="Rectangle 11"/>
          <p:cNvSpPr>
            <a:spLocks noChangeArrowheads="1"/>
          </p:cNvSpPr>
          <p:nvPr/>
        </p:nvSpPr>
        <p:spPr bwMode="auto">
          <a:xfrm>
            <a:off x="1411288" y="3589338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B50069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             </a:t>
            </a:r>
            <a:r>
              <a:rPr lang="en-US" sz="240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9234DB"/>
                </a:solidFill>
                <a:latin typeface="Times New Roman" pitchFamily="18" charset="0"/>
              </a:rPr>
              <a:t>i+1</a:t>
            </a:r>
          </a:p>
        </p:txBody>
      </p:sp>
      <p:sp>
        <p:nvSpPr>
          <p:cNvPr id="1431564" name="Line 12"/>
          <p:cNvSpPr>
            <a:spLocks noChangeShapeType="1"/>
          </p:cNvSpPr>
          <p:nvPr/>
        </p:nvSpPr>
        <p:spPr bwMode="auto">
          <a:xfrm flipV="1">
            <a:off x="1265238" y="828675"/>
            <a:ext cx="1806575" cy="1862138"/>
          </a:xfrm>
          <a:prstGeom prst="line">
            <a:avLst/>
          </a:prstGeom>
          <a:noFill/>
          <a:ln w="12700">
            <a:solidFill>
              <a:srgbClr val="B50069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1565" name="Rectangle 13"/>
          <p:cNvSpPr>
            <a:spLocks noChangeArrowheads="1"/>
          </p:cNvSpPr>
          <p:nvPr/>
        </p:nvSpPr>
        <p:spPr bwMode="auto">
          <a:xfrm>
            <a:off x="4211638" y="1989138"/>
            <a:ext cx="439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dirty="0" err="1">
                <a:latin typeface="Times New Roman" pitchFamily="18" charset="0"/>
              </a:rPr>
              <a:t>Ahora</a:t>
            </a:r>
            <a:r>
              <a:rPr lang="en-US" sz="2800" dirty="0">
                <a:latin typeface="Times New Roman" pitchFamily="18" charset="0"/>
              </a:rPr>
              <a:t> determine la </a:t>
            </a:r>
            <a:r>
              <a:rPr lang="en-US" sz="2800" dirty="0" err="1">
                <a:latin typeface="Times New Roman" pitchFamily="18" charset="0"/>
              </a:rPr>
              <a:t>pendiente</a:t>
            </a:r>
            <a:endParaRPr lang="en-US" sz="2800" dirty="0">
              <a:latin typeface="Times New Roman" pitchFamily="18" charset="0"/>
            </a:endParaRPr>
          </a:p>
          <a:p>
            <a:pPr eaLnBrk="0" hangingPunct="0"/>
            <a:r>
              <a:rPr lang="en-US" sz="2800" dirty="0">
                <a:latin typeface="Times New Roman" pitchFamily="18" charset="0"/>
              </a:rPr>
              <a:t> en x</a:t>
            </a:r>
            <a:r>
              <a:rPr lang="en-US" sz="2800" baseline="-25000" dirty="0">
                <a:latin typeface="Times New Roman" pitchFamily="18" charset="0"/>
              </a:rPr>
              <a:t>i+1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ChangeArrowheads="1"/>
          </p:cNvSpPr>
          <p:nvPr/>
        </p:nvSpPr>
        <p:spPr bwMode="auto">
          <a:xfrm>
            <a:off x="685800" y="533400"/>
            <a:ext cx="7848600" cy="4876800"/>
          </a:xfrm>
          <a:prstGeom prst="rect">
            <a:avLst/>
          </a:prstGeom>
          <a:solidFill>
            <a:srgbClr val="DDFFDD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2579" name="Line 3"/>
          <p:cNvSpPr>
            <a:spLocks noChangeShapeType="1"/>
          </p:cNvSpPr>
          <p:nvPr/>
        </p:nvSpPr>
        <p:spPr bwMode="auto">
          <a:xfrm>
            <a:off x="1196975" y="892175"/>
            <a:ext cx="0" cy="260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2580" name="Line 4"/>
          <p:cNvSpPr>
            <a:spLocks noChangeShapeType="1"/>
          </p:cNvSpPr>
          <p:nvPr/>
        </p:nvSpPr>
        <p:spPr bwMode="auto">
          <a:xfrm>
            <a:off x="1196975" y="3500438"/>
            <a:ext cx="3138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2581" name="Rectangle 5"/>
          <p:cNvSpPr>
            <a:spLocks noChangeArrowheads="1"/>
          </p:cNvSpPr>
          <p:nvPr/>
        </p:nvSpPr>
        <p:spPr bwMode="auto">
          <a:xfrm>
            <a:off x="831850" y="86042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1432582" name="Arc 6"/>
          <p:cNvSpPr>
            <a:spLocks/>
          </p:cNvSpPr>
          <p:nvPr/>
        </p:nvSpPr>
        <p:spPr bwMode="auto">
          <a:xfrm>
            <a:off x="1181100" y="1296988"/>
            <a:ext cx="3241675" cy="20812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584 h 21600"/>
              <a:gd name="T2" fmla="*/ 2158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</a:path>
              <a:path w="21600" h="21600" stroke="0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2583" name="Line 7"/>
          <p:cNvSpPr>
            <a:spLocks noChangeShapeType="1"/>
          </p:cNvSpPr>
          <p:nvPr/>
        </p:nvSpPr>
        <p:spPr bwMode="auto">
          <a:xfrm>
            <a:off x="1674813" y="2232025"/>
            <a:ext cx="0" cy="1268413"/>
          </a:xfrm>
          <a:prstGeom prst="line">
            <a:avLst/>
          </a:prstGeom>
          <a:noFill/>
          <a:ln w="12700">
            <a:solidFill>
              <a:srgbClr val="B50069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2584" name="Oval 8"/>
          <p:cNvSpPr>
            <a:spLocks noChangeArrowheads="1"/>
          </p:cNvSpPr>
          <p:nvPr/>
        </p:nvSpPr>
        <p:spPr bwMode="auto">
          <a:xfrm>
            <a:off x="1612900" y="2238375"/>
            <a:ext cx="88900" cy="93663"/>
          </a:xfrm>
          <a:prstGeom prst="ellipse">
            <a:avLst/>
          </a:prstGeom>
          <a:solidFill>
            <a:srgbClr val="B5006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2585" name="Oval 9"/>
          <p:cNvSpPr>
            <a:spLocks noChangeArrowheads="1"/>
          </p:cNvSpPr>
          <p:nvPr/>
        </p:nvSpPr>
        <p:spPr bwMode="auto">
          <a:xfrm>
            <a:off x="2749550" y="1057275"/>
            <a:ext cx="90488" cy="93663"/>
          </a:xfrm>
          <a:prstGeom prst="ellipse">
            <a:avLst/>
          </a:prstGeom>
          <a:solidFill>
            <a:srgbClr val="9234DB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2586" name="Line 10"/>
          <p:cNvSpPr>
            <a:spLocks noChangeShapeType="1"/>
          </p:cNvSpPr>
          <p:nvPr/>
        </p:nvSpPr>
        <p:spPr bwMode="auto">
          <a:xfrm flipH="1">
            <a:off x="2765425" y="681038"/>
            <a:ext cx="17463" cy="28559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2587" name="Rectangle 11"/>
          <p:cNvSpPr>
            <a:spLocks noChangeArrowheads="1"/>
          </p:cNvSpPr>
          <p:nvPr/>
        </p:nvSpPr>
        <p:spPr bwMode="auto">
          <a:xfrm>
            <a:off x="1411288" y="3589338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B50069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             </a:t>
            </a:r>
            <a:r>
              <a:rPr lang="en-US" sz="240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9234DB"/>
                </a:solidFill>
                <a:latin typeface="Times New Roman" pitchFamily="18" charset="0"/>
              </a:rPr>
              <a:t>i+1</a:t>
            </a:r>
          </a:p>
        </p:txBody>
      </p:sp>
      <p:sp>
        <p:nvSpPr>
          <p:cNvPr id="1432588" name="Line 12"/>
          <p:cNvSpPr>
            <a:spLocks noChangeShapeType="1"/>
          </p:cNvSpPr>
          <p:nvPr/>
        </p:nvSpPr>
        <p:spPr bwMode="auto">
          <a:xfrm flipV="1">
            <a:off x="1265238" y="828675"/>
            <a:ext cx="1806575" cy="1862138"/>
          </a:xfrm>
          <a:prstGeom prst="line">
            <a:avLst/>
          </a:prstGeom>
          <a:noFill/>
          <a:ln w="12700">
            <a:solidFill>
              <a:srgbClr val="B50069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2589" name="Line 13"/>
          <p:cNvSpPr>
            <a:spLocks noChangeShapeType="1"/>
          </p:cNvSpPr>
          <p:nvPr/>
        </p:nvSpPr>
        <p:spPr bwMode="auto">
          <a:xfrm flipV="1">
            <a:off x="2362200" y="914400"/>
            <a:ext cx="927100" cy="379413"/>
          </a:xfrm>
          <a:prstGeom prst="line">
            <a:avLst/>
          </a:prstGeom>
          <a:noFill/>
          <a:ln w="12700">
            <a:solidFill>
              <a:srgbClr val="9234DB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2590" name="Rectangle 14"/>
          <p:cNvSpPr>
            <a:spLocks noChangeArrowheads="1"/>
          </p:cNvSpPr>
          <p:nvPr/>
        </p:nvSpPr>
        <p:spPr bwMode="auto">
          <a:xfrm>
            <a:off x="3733800" y="3886200"/>
            <a:ext cx="4425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Tomar los promedios de estas</a:t>
            </a:r>
          </a:p>
          <a:p>
            <a:pPr eaLnBrk="0" hangingPunct="0"/>
            <a:r>
              <a:rPr lang="en-US" sz="2800">
                <a:latin typeface="Times New Roman" pitchFamily="18" charset="0"/>
              </a:rPr>
              <a:t> dos pendientes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/>
              <a:t>Soluciones de EDOs Analítica y Numérica</a:t>
            </a:r>
          </a:p>
        </p:txBody>
      </p:sp>
      <p:graphicFrame>
        <p:nvGraphicFramePr>
          <p:cNvPr id="1382471" name="Group 71"/>
          <p:cNvGraphicFramePr>
            <a:graphicFrameLocks noGrp="1"/>
          </p:cNvGraphicFramePr>
          <p:nvPr/>
        </p:nvGraphicFramePr>
        <p:xfrm>
          <a:off x="1042988" y="1916113"/>
          <a:ext cx="7483475" cy="4627690"/>
        </p:xfrm>
        <a:graphic>
          <a:graphicData uri="http://schemas.openxmlformats.org/drawingml/2006/table">
            <a:tbl>
              <a:tblPr/>
              <a:tblGrid>
                <a:gridCol w="3521075"/>
                <a:gridCol w="39624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8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Resolver la EDO para encontrar una familia de soluciones.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Elije la solución que satisface las condiciones iniciales correctas. Encuentra una fórmula analítica para</a:t>
                      </a: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y(t)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Empieza con las condic. iniciales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Resuelve  para pequeños tamaños de paso (</a:t>
                      </a: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t</a:t>
                      </a: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Resuelve aprox. en cada </a:t>
                      </a: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t</a:t>
                      </a: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Encuentra pares de puntos: </a:t>
                      </a: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(t</a:t>
                      </a:r>
                      <a:r>
                        <a:rPr kumimoji="0" lang="en-NZ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,y</a:t>
                      </a:r>
                      <a:r>
                        <a:rPr kumimoji="0" lang="en-NZ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(t</a:t>
                      </a:r>
                      <a:r>
                        <a:rPr kumimoji="0" lang="en-NZ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,y</a:t>
                      </a:r>
                      <a:r>
                        <a:rPr kumimoji="0" lang="en-NZ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 …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82417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2617189" cy="1925191"/>
          </a:xfrm>
          <a:prstGeom prst="rect">
            <a:avLst/>
          </a:prstGeom>
          <a:solidFill>
            <a:srgbClr val="FFFF99"/>
          </a:solidFill>
        </p:spPr>
      </p:pic>
      <p:pic>
        <p:nvPicPr>
          <p:cNvPr id="138241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7482" y="2492375"/>
            <a:ext cx="2850902" cy="1976438"/>
          </a:xfrm>
          <a:prstGeom prst="rect">
            <a:avLst/>
          </a:prstGeom>
          <a:solidFill>
            <a:srgbClr val="FFFF99"/>
          </a:solidFill>
        </p:spPr>
      </p:pic>
      <p:sp>
        <p:nvSpPr>
          <p:cNvPr id="1382472" name="Text Box 72"/>
          <p:cNvSpPr txBox="1">
            <a:spLocks noChangeArrowheads="1"/>
          </p:cNvSpPr>
          <p:nvPr/>
        </p:nvSpPr>
        <p:spPr bwMode="auto">
          <a:xfrm>
            <a:off x="1259632" y="1982167"/>
            <a:ext cx="316835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PE" dirty="0"/>
              <a:t>Método de Solución Analítica</a:t>
            </a:r>
          </a:p>
        </p:txBody>
      </p:sp>
      <p:sp>
        <p:nvSpPr>
          <p:cNvPr id="1382473" name="Text Box 73"/>
          <p:cNvSpPr txBox="1">
            <a:spLocks noChangeArrowheads="1"/>
          </p:cNvSpPr>
          <p:nvPr/>
        </p:nvSpPr>
        <p:spPr bwMode="auto">
          <a:xfrm>
            <a:off x="4860032" y="1988840"/>
            <a:ext cx="3313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dirty="0"/>
              <a:t>Método de Solución Numérica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ChangeArrowheads="1"/>
          </p:cNvSpPr>
          <p:nvPr/>
        </p:nvSpPr>
        <p:spPr bwMode="auto">
          <a:xfrm>
            <a:off x="685800" y="533400"/>
            <a:ext cx="7848600" cy="4876800"/>
          </a:xfrm>
          <a:prstGeom prst="rect">
            <a:avLst/>
          </a:prstGeom>
          <a:solidFill>
            <a:srgbClr val="DDFFDD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03" name="Line 3"/>
          <p:cNvSpPr>
            <a:spLocks noChangeShapeType="1"/>
          </p:cNvSpPr>
          <p:nvPr/>
        </p:nvSpPr>
        <p:spPr bwMode="auto">
          <a:xfrm>
            <a:off x="1196975" y="892175"/>
            <a:ext cx="0" cy="260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04" name="Line 4"/>
          <p:cNvSpPr>
            <a:spLocks noChangeShapeType="1"/>
          </p:cNvSpPr>
          <p:nvPr/>
        </p:nvSpPr>
        <p:spPr bwMode="auto">
          <a:xfrm>
            <a:off x="1196975" y="3500438"/>
            <a:ext cx="3138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05" name="Rectangle 5"/>
          <p:cNvSpPr>
            <a:spLocks noChangeArrowheads="1"/>
          </p:cNvSpPr>
          <p:nvPr/>
        </p:nvSpPr>
        <p:spPr bwMode="auto">
          <a:xfrm>
            <a:off x="831850" y="86042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1433606" name="Arc 6"/>
          <p:cNvSpPr>
            <a:spLocks/>
          </p:cNvSpPr>
          <p:nvPr/>
        </p:nvSpPr>
        <p:spPr bwMode="auto">
          <a:xfrm>
            <a:off x="1181100" y="1296988"/>
            <a:ext cx="3241675" cy="20812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584 h 21600"/>
              <a:gd name="T2" fmla="*/ 2158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</a:path>
              <a:path w="21600" h="21600" stroke="0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07" name="Line 7"/>
          <p:cNvSpPr>
            <a:spLocks noChangeShapeType="1"/>
          </p:cNvSpPr>
          <p:nvPr/>
        </p:nvSpPr>
        <p:spPr bwMode="auto">
          <a:xfrm>
            <a:off x="1674813" y="2232025"/>
            <a:ext cx="0" cy="1268413"/>
          </a:xfrm>
          <a:prstGeom prst="line">
            <a:avLst/>
          </a:prstGeom>
          <a:noFill/>
          <a:ln w="12700">
            <a:solidFill>
              <a:srgbClr val="B50069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08" name="Oval 8"/>
          <p:cNvSpPr>
            <a:spLocks noChangeArrowheads="1"/>
          </p:cNvSpPr>
          <p:nvPr/>
        </p:nvSpPr>
        <p:spPr bwMode="auto">
          <a:xfrm>
            <a:off x="1612900" y="2238375"/>
            <a:ext cx="88900" cy="93663"/>
          </a:xfrm>
          <a:prstGeom prst="ellipse">
            <a:avLst/>
          </a:prstGeom>
          <a:solidFill>
            <a:srgbClr val="B5006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09" name="Oval 9"/>
          <p:cNvSpPr>
            <a:spLocks noChangeArrowheads="1"/>
          </p:cNvSpPr>
          <p:nvPr/>
        </p:nvSpPr>
        <p:spPr bwMode="auto">
          <a:xfrm>
            <a:off x="2749550" y="1057275"/>
            <a:ext cx="90488" cy="93663"/>
          </a:xfrm>
          <a:prstGeom prst="ellipse">
            <a:avLst/>
          </a:prstGeom>
          <a:solidFill>
            <a:srgbClr val="9234DB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10" name="Line 10"/>
          <p:cNvSpPr>
            <a:spLocks noChangeShapeType="1"/>
          </p:cNvSpPr>
          <p:nvPr/>
        </p:nvSpPr>
        <p:spPr bwMode="auto">
          <a:xfrm flipH="1">
            <a:off x="2765425" y="681038"/>
            <a:ext cx="17463" cy="28559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11" name="Rectangle 11"/>
          <p:cNvSpPr>
            <a:spLocks noChangeArrowheads="1"/>
          </p:cNvSpPr>
          <p:nvPr/>
        </p:nvSpPr>
        <p:spPr bwMode="auto">
          <a:xfrm>
            <a:off x="1411288" y="3589338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B50069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             </a:t>
            </a:r>
            <a:r>
              <a:rPr lang="en-US" sz="240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9234DB"/>
                </a:solidFill>
                <a:latin typeface="Times New Roman" pitchFamily="18" charset="0"/>
              </a:rPr>
              <a:t>i+1</a:t>
            </a:r>
          </a:p>
        </p:txBody>
      </p:sp>
      <p:sp>
        <p:nvSpPr>
          <p:cNvPr id="1433612" name="Line 12"/>
          <p:cNvSpPr>
            <a:spLocks noChangeShapeType="1"/>
          </p:cNvSpPr>
          <p:nvPr/>
        </p:nvSpPr>
        <p:spPr bwMode="auto">
          <a:xfrm flipV="1">
            <a:off x="3322638" y="771525"/>
            <a:ext cx="1806575" cy="1862138"/>
          </a:xfrm>
          <a:prstGeom prst="line">
            <a:avLst/>
          </a:prstGeom>
          <a:noFill/>
          <a:ln w="12700">
            <a:solidFill>
              <a:srgbClr val="B50069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13" name="Line 13"/>
          <p:cNvSpPr>
            <a:spLocks noChangeShapeType="1"/>
          </p:cNvSpPr>
          <p:nvPr/>
        </p:nvSpPr>
        <p:spPr bwMode="auto">
          <a:xfrm flipV="1">
            <a:off x="3328988" y="2249488"/>
            <a:ext cx="927100" cy="379412"/>
          </a:xfrm>
          <a:prstGeom prst="line">
            <a:avLst/>
          </a:prstGeom>
          <a:noFill/>
          <a:ln w="12700">
            <a:solidFill>
              <a:srgbClr val="9234DB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14" name="Rectangle 14"/>
          <p:cNvSpPr>
            <a:spLocks noChangeArrowheads="1"/>
          </p:cNvSpPr>
          <p:nvPr/>
        </p:nvSpPr>
        <p:spPr bwMode="auto">
          <a:xfrm>
            <a:off x="4625975" y="4743450"/>
            <a:ext cx="14335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15" name="Line 15"/>
          <p:cNvSpPr>
            <a:spLocks noChangeShapeType="1"/>
          </p:cNvSpPr>
          <p:nvPr/>
        </p:nvSpPr>
        <p:spPr bwMode="auto">
          <a:xfrm flipV="1">
            <a:off x="3352800" y="1628775"/>
            <a:ext cx="1319213" cy="987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ChangeArrowheads="1"/>
          </p:cNvSpPr>
          <p:nvPr/>
        </p:nvSpPr>
        <p:spPr bwMode="auto">
          <a:xfrm>
            <a:off x="685800" y="533400"/>
            <a:ext cx="8153400" cy="5715000"/>
          </a:xfrm>
          <a:prstGeom prst="rect">
            <a:avLst/>
          </a:prstGeom>
          <a:solidFill>
            <a:srgbClr val="DDFFDD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27" name="Line 3"/>
          <p:cNvSpPr>
            <a:spLocks noChangeShapeType="1"/>
          </p:cNvSpPr>
          <p:nvPr/>
        </p:nvSpPr>
        <p:spPr bwMode="auto">
          <a:xfrm>
            <a:off x="1196975" y="892175"/>
            <a:ext cx="0" cy="260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28" name="Line 4"/>
          <p:cNvSpPr>
            <a:spLocks noChangeShapeType="1"/>
          </p:cNvSpPr>
          <p:nvPr/>
        </p:nvSpPr>
        <p:spPr bwMode="auto">
          <a:xfrm>
            <a:off x="1196975" y="3500438"/>
            <a:ext cx="3138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29" name="Rectangle 5"/>
          <p:cNvSpPr>
            <a:spLocks noChangeArrowheads="1"/>
          </p:cNvSpPr>
          <p:nvPr/>
        </p:nvSpPr>
        <p:spPr bwMode="auto">
          <a:xfrm>
            <a:off x="831850" y="86042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1434630" name="Arc 6"/>
          <p:cNvSpPr>
            <a:spLocks/>
          </p:cNvSpPr>
          <p:nvPr/>
        </p:nvSpPr>
        <p:spPr bwMode="auto">
          <a:xfrm>
            <a:off x="1181100" y="1296988"/>
            <a:ext cx="3241675" cy="20812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584 h 21600"/>
              <a:gd name="T2" fmla="*/ 2158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</a:path>
              <a:path w="21600" h="21600" stroke="0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31" name="Line 7"/>
          <p:cNvSpPr>
            <a:spLocks noChangeShapeType="1"/>
          </p:cNvSpPr>
          <p:nvPr/>
        </p:nvSpPr>
        <p:spPr bwMode="auto">
          <a:xfrm>
            <a:off x="1674813" y="2232025"/>
            <a:ext cx="0" cy="1268413"/>
          </a:xfrm>
          <a:prstGeom prst="line">
            <a:avLst/>
          </a:prstGeom>
          <a:noFill/>
          <a:ln w="12700">
            <a:solidFill>
              <a:srgbClr val="B50069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32" name="Oval 8"/>
          <p:cNvSpPr>
            <a:spLocks noChangeArrowheads="1"/>
          </p:cNvSpPr>
          <p:nvPr/>
        </p:nvSpPr>
        <p:spPr bwMode="auto">
          <a:xfrm>
            <a:off x="1612900" y="2238375"/>
            <a:ext cx="88900" cy="93663"/>
          </a:xfrm>
          <a:prstGeom prst="ellipse">
            <a:avLst/>
          </a:prstGeom>
          <a:solidFill>
            <a:srgbClr val="B5006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33" name="Oval 9"/>
          <p:cNvSpPr>
            <a:spLocks noChangeArrowheads="1"/>
          </p:cNvSpPr>
          <p:nvPr/>
        </p:nvSpPr>
        <p:spPr bwMode="auto">
          <a:xfrm>
            <a:off x="2749550" y="1057275"/>
            <a:ext cx="90488" cy="93663"/>
          </a:xfrm>
          <a:prstGeom prst="ellipse">
            <a:avLst/>
          </a:prstGeom>
          <a:solidFill>
            <a:srgbClr val="9234DB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34" name="Line 10"/>
          <p:cNvSpPr>
            <a:spLocks noChangeShapeType="1"/>
          </p:cNvSpPr>
          <p:nvPr/>
        </p:nvSpPr>
        <p:spPr bwMode="auto">
          <a:xfrm flipH="1">
            <a:off x="2765425" y="681038"/>
            <a:ext cx="17463" cy="28559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35" name="Rectangle 11"/>
          <p:cNvSpPr>
            <a:spLocks noChangeArrowheads="1"/>
          </p:cNvSpPr>
          <p:nvPr/>
        </p:nvSpPr>
        <p:spPr bwMode="auto">
          <a:xfrm>
            <a:off x="1411288" y="3589338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B50069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             </a:t>
            </a:r>
            <a:r>
              <a:rPr lang="en-US" sz="240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9234DB"/>
                </a:solidFill>
                <a:latin typeface="Times New Roman" pitchFamily="18" charset="0"/>
              </a:rPr>
              <a:t>i+1</a:t>
            </a:r>
          </a:p>
        </p:txBody>
      </p:sp>
      <p:sp>
        <p:nvSpPr>
          <p:cNvPr id="1434636" name="Line 12"/>
          <p:cNvSpPr>
            <a:spLocks noChangeShapeType="1"/>
          </p:cNvSpPr>
          <p:nvPr/>
        </p:nvSpPr>
        <p:spPr bwMode="auto">
          <a:xfrm flipV="1">
            <a:off x="3322638" y="771525"/>
            <a:ext cx="1806575" cy="1862138"/>
          </a:xfrm>
          <a:prstGeom prst="line">
            <a:avLst/>
          </a:prstGeom>
          <a:noFill/>
          <a:ln w="12700">
            <a:solidFill>
              <a:srgbClr val="B50069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37" name="Line 13"/>
          <p:cNvSpPr>
            <a:spLocks noChangeShapeType="1"/>
          </p:cNvSpPr>
          <p:nvPr/>
        </p:nvSpPr>
        <p:spPr bwMode="auto">
          <a:xfrm flipV="1">
            <a:off x="3328988" y="2249488"/>
            <a:ext cx="927100" cy="379412"/>
          </a:xfrm>
          <a:prstGeom prst="line">
            <a:avLst/>
          </a:prstGeom>
          <a:noFill/>
          <a:ln w="12700">
            <a:solidFill>
              <a:srgbClr val="9234DB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38" name="Rectangle 14"/>
          <p:cNvSpPr>
            <a:spLocks noChangeArrowheads="1"/>
          </p:cNvSpPr>
          <p:nvPr/>
        </p:nvSpPr>
        <p:spPr bwMode="auto">
          <a:xfrm>
            <a:off x="4625975" y="4743450"/>
            <a:ext cx="14335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39" name="Line 15"/>
          <p:cNvSpPr>
            <a:spLocks noChangeShapeType="1"/>
          </p:cNvSpPr>
          <p:nvPr/>
        </p:nvSpPr>
        <p:spPr bwMode="auto">
          <a:xfrm flipV="1">
            <a:off x="3352800" y="1628775"/>
            <a:ext cx="1319213" cy="987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4640" name="Rectangle 16"/>
          <p:cNvSpPr>
            <a:spLocks noChangeArrowheads="1"/>
          </p:cNvSpPr>
          <p:nvPr/>
        </p:nvSpPr>
        <p:spPr bwMode="auto">
          <a:xfrm>
            <a:off x="5003800" y="1916113"/>
            <a:ext cx="38131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dirty="0">
                <a:latin typeface="Times New Roman" pitchFamily="18" charset="0"/>
              </a:rPr>
              <a:t>Use </a:t>
            </a:r>
            <a:r>
              <a:rPr lang="en-US" sz="2800" dirty="0" err="1">
                <a:latin typeface="Times New Roman" pitchFamily="18" charset="0"/>
              </a:rPr>
              <a:t>esta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pendiente</a:t>
            </a:r>
            <a:r>
              <a:rPr lang="en-US" sz="2800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en-US" sz="2800" dirty="0">
                <a:latin typeface="Times New Roman" pitchFamily="18" charset="0"/>
              </a:rPr>
              <a:t>“</a:t>
            </a:r>
            <a:r>
              <a:rPr lang="en-US" sz="2800" dirty="0" err="1">
                <a:latin typeface="Times New Roman" pitchFamily="18" charset="0"/>
              </a:rPr>
              <a:t>promedio</a:t>
            </a:r>
            <a:r>
              <a:rPr lang="en-US" sz="2800" dirty="0">
                <a:latin typeface="Times New Roman" pitchFamily="18" charset="0"/>
              </a:rPr>
              <a:t>” </a:t>
            </a:r>
            <a:r>
              <a:rPr lang="en-US" sz="2800" dirty="0" err="1">
                <a:latin typeface="Times New Roman" pitchFamily="18" charset="0"/>
              </a:rPr>
              <a:t>para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predecir</a:t>
            </a:r>
            <a:endParaRPr lang="en-US" sz="2800" dirty="0">
              <a:latin typeface="Times New Roman" pitchFamily="18" charset="0"/>
            </a:endParaRPr>
          </a:p>
          <a:p>
            <a:pPr eaLnBrk="0" hangingPunct="0"/>
            <a:r>
              <a:rPr lang="en-US" sz="2800" dirty="0">
                <a:latin typeface="Times New Roman" pitchFamily="18" charset="0"/>
              </a:rPr>
              <a:t> y</a:t>
            </a:r>
            <a:r>
              <a:rPr lang="en-US" sz="2800" baseline="-25000" dirty="0">
                <a:latin typeface="Times New Roman" pitchFamily="18" charset="0"/>
              </a:rPr>
              <a:t>i+1</a:t>
            </a:r>
          </a:p>
        </p:txBody>
      </p:sp>
      <p:graphicFrame>
        <p:nvGraphicFramePr>
          <p:cNvPr id="1434641" name="Object 17"/>
          <p:cNvGraphicFramePr>
            <a:graphicFrameLocks/>
          </p:cNvGraphicFramePr>
          <p:nvPr/>
        </p:nvGraphicFramePr>
        <p:xfrm>
          <a:off x="3352800" y="5029200"/>
          <a:ext cx="4119563" cy="752475"/>
        </p:xfrm>
        <a:graphic>
          <a:graphicData uri="http://schemas.openxmlformats.org/presentationml/2006/ole">
            <p:oleObj spid="_x0000_s1434641" name="Equation" r:id="rId3" imgW="4127400" imgH="761760" progId="Equation.3">
              <p:embed/>
            </p:oleObj>
          </a:graphicData>
        </a:graphic>
      </p:graphicFrame>
      <p:sp>
        <p:nvSpPr>
          <p:cNvPr id="1434642" name="Rectangle 18"/>
          <p:cNvSpPr>
            <a:spLocks noChangeArrowheads="1"/>
          </p:cNvSpPr>
          <p:nvPr/>
        </p:nvSpPr>
        <p:spPr bwMode="auto">
          <a:xfrm rot="5400000">
            <a:off x="5648281" y="4111929"/>
            <a:ext cx="720725" cy="144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8800" dirty="0">
                <a:latin typeface="Times New Roman" pitchFamily="18" charset="0"/>
              </a:rPr>
              <a:t>{</a:t>
            </a:r>
          </a:p>
        </p:txBody>
      </p:sp>
      <p:sp>
        <p:nvSpPr>
          <p:cNvPr id="1434643" name="Line 19"/>
          <p:cNvSpPr>
            <a:spLocks noChangeShapeType="1"/>
          </p:cNvSpPr>
          <p:nvPr/>
        </p:nvSpPr>
        <p:spPr bwMode="auto">
          <a:xfrm>
            <a:off x="4400550" y="2028825"/>
            <a:ext cx="1085850" cy="260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ChangeArrowheads="1"/>
          </p:cNvSpPr>
          <p:nvPr/>
        </p:nvSpPr>
        <p:spPr bwMode="auto">
          <a:xfrm>
            <a:off x="685800" y="533400"/>
            <a:ext cx="8153400" cy="5715000"/>
          </a:xfrm>
          <a:prstGeom prst="rect">
            <a:avLst/>
          </a:prstGeom>
          <a:solidFill>
            <a:srgbClr val="DDFFDD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51" name="Line 3"/>
          <p:cNvSpPr>
            <a:spLocks noChangeShapeType="1"/>
          </p:cNvSpPr>
          <p:nvPr/>
        </p:nvSpPr>
        <p:spPr bwMode="auto">
          <a:xfrm>
            <a:off x="1196975" y="892175"/>
            <a:ext cx="0" cy="260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52" name="Line 4"/>
          <p:cNvSpPr>
            <a:spLocks noChangeShapeType="1"/>
          </p:cNvSpPr>
          <p:nvPr/>
        </p:nvSpPr>
        <p:spPr bwMode="auto">
          <a:xfrm>
            <a:off x="1196975" y="3500438"/>
            <a:ext cx="3138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53" name="Rectangle 5"/>
          <p:cNvSpPr>
            <a:spLocks noChangeArrowheads="1"/>
          </p:cNvSpPr>
          <p:nvPr/>
        </p:nvSpPr>
        <p:spPr bwMode="auto">
          <a:xfrm>
            <a:off x="831850" y="86042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1435654" name="Arc 6"/>
          <p:cNvSpPr>
            <a:spLocks/>
          </p:cNvSpPr>
          <p:nvPr/>
        </p:nvSpPr>
        <p:spPr bwMode="auto">
          <a:xfrm>
            <a:off x="1181100" y="1296988"/>
            <a:ext cx="3241675" cy="20812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584 h 21600"/>
              <a:gd name="T2" fmla="*/ 2158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</a:path>
              <a:path w="21600" h="21600" stroke="0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55" name="Line 7"/>
          <p:cNvSpPr>
            <a:spLocks noChangeShapeType="1"/>
          </p:cNvSpPr>
          <p:nvPr/>
        </p:nvSpPr>
        <p:spPr bwMode="auto">
          <a:xfrm>
            <a:off x="1674813" y="2232025"/>
            <a:ext cx="0" cy="1268413"/>
          </a:xfrm>
          <a:prstGeom prst="line">
            <a:avLst/>
          </a:prstGeom>
          <a:noFill/>
          <a:ln w="12700">
            <a:solidFill>
              <a:srgbClr val="B50069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56" name="Oval 8"/>
          <p:cNvSpPr>
            <a:spLocks noChangeArrowheads="1"/>
          </p:cNvSpPr>
          <p:nvPr/>
        </p:nvSpPr>
        <p:spPr bwMode="auto">
          <a:xfrm>
            <a:off x="1612900" y="2238375"/>
            <a:ext cx="88900" cy="93663"/>
          </a:xfrm>
          <a:prstGeom prst="ellipse">
            <a:avLst/>
          </a:prstGeom>
          <a:solidFill>
            <a:srgbClr val="B5006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57" name="Oval 9"/>
          <p:cNvSpPr>
            <a:spLocks noChangeArrowheads="1"/>
          </p:cNvSpPr>
          <p:nvPr/>
        </p:nvSpPr>
        <p:spPr bwMode="auto">
          <a:xfrm>
            <a:off x="2749550" y="1057275"/>
            <a:ext cx="90488" cy="93663"/>
          </a:xfrm>
          <a:prstGeom prst="ellipse">
            <a:avLst/>
          </a:prstGeom>
          <a:solidFill>
            <a:srgbClr val="9234DB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58" name="Line 10"/>
          <p:cNvSpPr>
            <a:spLocks noChangeShapeType="1"/>
          </p:cNvSpPr>
          <p:nvPr/>
        </p:nvSpPr>
        <p:spPr bwMode="auto">
          <a:xfrm flipH="1">
            <a:off x="2765425" y="681038"/>
            <a:ext cx="17463" cy="28559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59" name="Rectangle 11"/>
          <p:cNvSpPr>
            <a:spLocks noChangeArrowheads="1"/>
          </p:cNvSpPr>
          <p:nvPr/>
        </p:nvSpPr>
        <p:spPr bwMode="auto">
          <a:xfrm>
            <a:off x="1411288" y="3589338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B50069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             </a:t>
            </a:r>
            <a:r>
              <a:rPr lang="en-US" sz="240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9234DB"/>
                </a:solidFill>
                <a:latin typeface="Times New Roman" pitchFamily="18" charset="0"/>
              </a:rPr>
              <a:t>i+1</a:t>
            </a:r>
          </a:p>
        </p:txBody>
      </p:sp>
      <p:sp>
        <p:nvSpPr>
          <p:cNvPr id="1435660" name="Line 12"/>
          <p:cNvSpPr>
            <a:spLocks noChangeShapeType="1"/>
          </p:cNvSpPr>
          <p:nvPr/>
        </p:nvSpPr>
        <p:spPr bwMode="auto">
          <a:xfrm flipV="1">
            <a:off x="3322638" y="771525"/>
            <a:ext cx="1806575" cy="1862138"/>
          </a:xfrm>
          <a:prstGeom prst="line">
            <a:avLst/>
          </a:prstGeom>
          <a:noFill/>
          <a:ln w="12700">
            <a:solidFill>
              <a:srgbClr val="B50069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61" name="Line 13"/>
          <p:cNvSpPr>
            <a:spLocks noChangeShapeType="1"/>
          </p:cNvSpPr>
          <p:nvPr/>
        </p:nvSpPr>
        <p:spPr bwMode="auto">
          <a:xfrm flipV="1">
            <a:off x="3328988" y="2249488"/>
            <a:ext cx="927100" cy="379412"/>
          </a:xfrm>
          <a:prstGeom prst="line">
            <a:avLst/>
          </a:prstGeom>
          <a:noFill/>
          <a:ln w="12700">
            <a:solidFill>
              <a:srgbClr val="9234DB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62" name="Rectangle 14"/>
          <p:cNvSpPr>
            <a:spLocks noChangeArrowheads="1"/>
          </p:cNvSpPr>
          <p:nvPr/>
        </p:nvSpPr>
        <p:spPr bwMode="auto">
          <a:xfrm>
            <a:off x="4625975" y="4743450"/>
            <a:ext cx="14335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63" name="Line 15"/>
          <p:cNvSpPr>
            <a:spLocks noChangeShapeType="1"/>
          </p:cNvSpPr>
          <p:nvPr/>
        </p:nvSpPr>
        <p:spPr bwMode="auto">
          <a:xfrm flipV="1">
            <a:off x="1371600" y="1143000"/>
            <a:ext cx="2133600" cy="1295400"/>
          </a:xfrm>
          <a:prstGeom prst="line">
            <a:avLst/>
          </a:prstGeom>
          <a:noFill/>
          <a:ln w="38100">
            <a:solidFill>
              <a:srgbClr val="9D031D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435665" name="Object 17"/>
          <p:cNvGraphicFramePr>
            <a:graphicFrameLocks/>
          </p:cNvGraphicFramePr>
          <p:nvPr/>
        </p:nvGraphicFramePr>
        <p:xfrm>
          <a:off x="3163888" y="5194300"/>
          <a:ext cx="4119562" cy="752475"/>
        </p:xfrm>
        <a:graphic>
          <a:graphicData uri="http://schemas.openxmlformats.org/presentationml/2006/ole">
            <p:oleObj spid="_x0000_s1435665" name="Equation" r:id="rId3" imgW="4127400" imgH="761760" progId="Equation.3">
              <p:embed/>
            </p:oleObj>
          </a:graphicData>
        </a:graphic>
      </p:graphicFrame>
      <p:sp>
        <p:nvSpPr>
          <p:cNvPr id="1435666" name="Rectangle 18"/>
          <p:cNvSpPr>
            <a:spLocks noChangeArrowheads="1"/>
          </p:cNvSpPr>
          <p:nvPr/>
        </p:nvSpPr>
        <p:spPr bwMode="auto">
          <a:xfrm rot="5400000">
            <a:off x="5249069" y="4118769"/>
            <a:ext cx="720725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8800">
                <a:latin typeface="Times New Roman" pitchFamily="18" charset="0"/>
              </a:rPr>
              <a:t>{</a:t>
            </a:r>
          </a:p>
        </p:txBody>
      </p:sp>
      <p:sp>
        <p:nvSpPr>
          <p:cNvPr id="1435667" name="Line 19"/>
          <p:cNvSpPr>
            <a:spLocks noChangeShapeType="1"/>
          </p:cNvSpPr>
          <p:nvPr/>
        </p:nvSpPr>
        <p:spPr bwMode="auto">
          <a:xfrm>
            <a:off x="4400550" y="2028825"/>
            <a:ext cx="1085850" cy="260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68" name="Line 20"/>
          <p:cNvSpPr>
            <a:spLocks noChangeShapeType="1"/>
          </p:cNvSpPr>
          <p:nvPr/>
        </p:nvSpPr>
        <p:spPr bwMode="auto">
          <a:xfrm flipV="1">
            <a:off x="3352800" y="1628775"/>
            <a:ext cx="1319213" cy="987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5669" name="Rectangle 21"/>
          <p:cNvSpPr>
            <a:spLocks noChangeArrowheads="1"/>
          </p:cNvSpPr>
          <p:nvPr/>
        </p:nvSpPr>
        <p:spPr bwMode="auto">
          <a:xfrm>
            <a:off x="5219700" y="1916113"/>
            <a:ext cx="38131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dirty="0">
                <a:latin typeface="Times New Roman" pitchFamily="18" charset="0"/>
              </a:rPr>
              <a:t>Use </a:t>
            </a:r>
            <a:r>
              <a:rPr lang="en-US" sz="2800" dirty="0" err="1">
                <a:latin typeface="Times New Roman" pitchFamily="18" charset="0"/>
              </a:rPr>
              <a:t>esta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pendiente</a:t>
            </a:r>
            <a:r>
              <a:rPr lang="en-US" sz="2800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en-US" sz="2800" dirty="0">
                <a:latin typeface="Times New Roman" pitchFamily="18" charset="0"/>
              </a:rPr>
              <a:t>“</a:t>
            </a:r>
            <a:r>
              <a:rPr lang="en-US" sz="2800" dirty="0" err="1">
                <a:latin typeface="Times New Roman" pitchFamily="18" charset="0"/>
              </a:rPr>
              <a:t>promedio</a:t>
            </a:r>
            <a:r>
              <a:rPr lang="en-US" sz="2800" dirty="0">
                <a:latin typeface="Times New Roman" pitchFamily="18" charset="0"/>
              </a:rPr>
              <a:t>” </a:t>
            </a:r>
            <a:r>
              <a:rPr lang="en-US" sz="2800" dirty="0" err="1">
                <a:latin typeface="Times New Roman" pitchFamily="18" charset="0"/>
              </a:rPr>
              <a:t>para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predecir</a:t>
            </a:r>
            <a:endParaRPr lang="en-US" sz="2800" dirty="0">
              <a:latin typeface="Times New Roman" pitchFamily="18" charset="0"/>
            </a:endParaRPr>
          </a:p>
          <a:p>
            <a:pPr eaLnBrk="0" hangingPunct="0"/>
            <a:r>
              <a:rPr lang="en-US" sz="2800" dirty="0">
                <a:latin typeface="Times New Roman" pitchFamily="18" charset="0"/>
              </a:rPr>
              <a:t> y</a:t>
            </a:r>
            <a:r>
              <a:rPr lang="en-US" sz="2800" baseline="-25000" dirty="0">
                <a:latin typeface="Times New Roman" pitchFamily="18" charset="0"/>
              </a:rPr>
              <a:t>i+1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ChangeArrowheads="1"/>
          </p:cNvSpPr>
          <p:nvPr/>
        </p:nvSpPr>
        <p:spPr bwMode="auto">
          <a:xfrm>
            <a:off x="685800" y="533400"/>
            <a:ext cx="8153400" cy="5715000"/>
          </a:xfrm>
          <a:prstGeom prst="rect">
            <a:avLst/>
          </a:prstGeom>
          <a:solidFill>
            <a:srgbClr val="DDFFDD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75" name="Line 3"/>
          <p:cNvSpPr>
            <a:spLocks noChangeShapeType="1"/>
          </p:cNvSpPr>
          <p:nvPr/>
        </p:nvSpPr>
        <p:spPr bwMode="auto">
          <a:xfrm>
            <a:off x="1196975" y="892175"/>
            <a:ext cx="0" cy="260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76" name="Line 4"/>
          <p:cNvSpPr>
            <a:spLocks noChangeShapeType="1"/>
          </p:cNvSpPr>
          <p:nvPr/>
        </p:nvSpPr>
        <p:spPr bwMode="auto">
          <a:xfrm>
            <a:off x="1196975" y="3500438"/>
            <a:ext cx="3138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77" name="Rectangle 5"/>
          <p:cNvSpPr>
            <a:spLocks noChangeArrowheads="1"/>
          </p:cNvSpPr>
          <p:nvPr/>
        </p:nvSpPr>
        <p:spPr bwMode="auto">
          <a:xfrm>
            <a:off x="831850" y="860425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1436678" name="Arc 6"/>
          <p:cNvSpPr>
            <a:spLocks/>
          </p:cNvSpPr>
          <p:nvPr/>
        </p:nvSpPr>
        <p:spPr bwMode="auto">
          <a:xfrm>
            <a:off x="1181100" y="1296988"/>
            <a:ext cx="3241675" cy="20812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584 h 21600"/>
              <a:gd name="T2" fmla="*/ 2158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</a:path>
              <a:path w="21600" h="21600" stroke="0" extrusionOk="0">
                <a:moveTo>
                  <a:pt x="0" y="21584"/>
                </a:moveTo>
                <a:cubicBezTo>
                  <a:pt x="8" y="9665"/>
                  <a:pt x="9670" y="6"/>
                  <a:pt x="2158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79" name="Line 7"/>
          <p:cNvSpPr>
            <a:spLocks noChangeShapeType="1"/>
          </p:cNvSpPr>
          <p:nvPr/>
        </p:nvSpPr>
        <p:spPr bwMode="auto">
          <a:xfrm>
            <a:off x="1674813" y="2232025"/>
            <a:ext cx="0" cy="1268413"/>
          </a:xfrm>
          <a:prstGeom prst="line">
            <a:avLst/>
          </a:prstGeom>
          <a:noFill/>
          <a:ln w="12700">
            <a:solidFill>
              <a:srgbClr val="B50069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80" name="Oval 8"/>
          <p:cNvSpPr>
            <a:spLocks noChangeArrowheads="1"/>
          </p:cNvSpPr>
          <p:nvPr/>
        </p:nvSpPr>
        <p:spPr bwMode="auto">
          <a:xfrm>
            <a:off x="1612900" y="2238375"/>
            <a:ext cx="88900" cy="93663"/>
          </a:xfrm>
          <a:prstGeom prst="ellipse">
            <a:avLst/>
          </a:prstGeom>
          <a:solidFill>
            <a:srgbClr val="B5006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81" name="Oval 9"/>
          <p:cNvSpPr>
            <a:spLocks noChangeArrowheads="1"/>
          </p:cNvSpPr>
          <p:nvPr/>
        </p:nvSpPr>
        <p:spPr bwMode="auto">
          <a:xfrm>
            <a:off x="2749550" y="1057275"/>
            <a:ext cx="90488" cy="93663"/>
          </a:xfrm>
          <a:prstGeom prst="ellipse">
            <a:avLst/>
          </a:prstGeom>
          <a:solidFill>
            <a:srgbClr val="9234DB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82" name="Line 10"/>
          <p:cNvSpPr>
            <a:spLocks noChangeShapeType="1"/>
          </p:cNvSpPr>
          <p:nvPr/>
        </p:nvSpPr>
        <p:spPr bwMode="auto">
          <a:xfrm flipH="1">
            <a:off x="2765425" y="681038"/>
            <a:ext cx="17463" cy="28559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83" name="Rectangle 11"/>
          <p:cNvSpPr>
            <a:spLocks noChangeArrowheads="1"/>
          </p:cNvSpPr>
          <p:nvPr/>
        </p:nvSpPr>
        <p:spPr bwMode="auto">
          <a:xfrm>
            <a:off x="1411288" y="3589338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B50069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B50069"/>
                </a:solidFill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             </a:t>
            </a:r>
            <a:r>
              <a:rPr lang="en-US" sz="240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9234DB"/>
                </a:solidFill>
                <a:latin typeface="Times New Roman" pitchFamily="18" charset="0"/>
              </a:rPr>
              <a:t>i+1</a:t>
            </a:r>
          </a:p>
        </p:txBody>
      </p:sp>
      <p:sp>
        <p:nvSpPr>
          <p:cNvPr id="1436684" name="Line 12"/>
          <p:cNvSpPr>
            <a:spLocks noChangeShapeType="1"/>
          </p:cNvSpPr>
          <p:nvPr/>
        </p:nvSpPr>
        <p:spPr bwMode="auto">
          <a:xfrm flipV="1">
            <a:off x="1265238" y="828675"/>
            <a:ext cx="1806575" cy="1862138"/>
          </a:xfrm>
          <a:prstGeom prst="line">
            <a:avLst/>
          </a:prstGeom>
          <a:noFill/>
          <a:ln w="12700">
            <a:solidFill>
              <a:srgbClr val="B50069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85" name="Line 13"/>
          <p:cNvSpPr>
            <a:spLocks noChangeShapeType="1"/>
          </p:cNvSpPr>
          <p:nvPr/>
        </p:nvSpPr>
        <p:spPr bwMode="auto">
          <a:xfrm flipV="1">
            <a:off x="2286000" y="914400"/>
            <a:ext cx="927100" cy="379413"/>
          </a:xfrm>
          <a:prstGeom prst="line">
            <a:avLst/>
          </a:prstGeom>
          <a:noFill/>
          <a:ln w="12700">
            <a:solidFill>
              <a:srgbClr val="B760F9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86" name="Line 14"/>
          <p:cNvSpPr>
            <a:spLocks noChangeShapeType="1"/>
          </p:cNvSpPr>
          <p:nvPr/>
        </p:nvSpPr>
        <p:spPr bwMode="auto">
          <a:xfrm>
            <a:off x="4821238" y="2678113"/>
            <a:ext cx="0" cy="2608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87" name="Line 15"/>
          <p:cNvSpPr>
            <a:spLocks noChangeShapeType="1"/>
          </p:cNvSpPr>
          <p:nvPr/>
        </p:nvSpPr>
        <p:spPr bwMode="auto">
          <a:xfrm>
            <a:off x="4821238" y="5286375"/>
            <a:ext cx="3138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88" name="Rectangle 16"/>
          <p:cNvSpPr>
            <a:spLocks noChangeArrowheads="1"/>
          </p:cNvSpPr>
          <p:nvPr/>
        </p:nvSpPr>
        <p:spPr bwMode="auto">
          <a:xfrm>
            <a:off x="4456113" y="2646363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1436689" name="Rectangle 17"/>
          <p:cNvSpPr>
            <a:spLocks noChangeArrowheads="1"/>
          </p:cNvSpPr>
          <p:nvPr/>
        </p:nvSpPr>
        <p:spPr bwMode="auto">
          <a:xfrm>
            <a:off x="8072438" y="5326063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x</a:t>
            </a:r>
          </a:p>
        </p:txBody>
      </p:sp>
      <p:sp>
        <p:nvSpPr>
          <p:cNvPr id="1436690" name="Arc 18"/>
          <p:cNvSpPr>
            <a:spLocks/>
          </p:cNvSpPr>
          <p:nvPr/>
        </p:nvSpPr>
        <p:spPr bwMode="auto">
          <a:xfrm>
            <a:off x="4805363" y="3084513"/>
            <a:ext cx="3241675" cy="20796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8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74"/>
                  <a:pt x="9663" y="6"/>
                  <a:pt x="2158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4"/>
                  <a:pt x="9663" y="6"/>
                  <a:pt x="2158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91" name="Line 19"/>
          <p:cNvSpPr>
            <a:spLocks noChangeShapeType="1"/>
          </p:cNvSpPr>
          <p:nvPr/>
        </p:nvSpPr>
        <p:spPr bwMode="auto">
          <a:xfrm>
            <a:off x="5299075" y="4017963"/>
            <a:ext cx="0" cy="1268412"/>
          </a:xfrm>
          <a:prstGeom prst="line">
            <a:avLst/>
          </a:prstGeom>
          <a:noFill/>
          <a:ln w="12700">
            <a:solidFill>
              <a:srgbClr val="BC37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92" name="Oval 20"/>
          <p:cNvSpPr>
            <a:spLocks noChangeArrowheads="1"/>
          </p:cNvSpPr>
          <p:nvPr/>
        </p:nvSpPr>
        <p:spPr bwMode="auto">
          <a:xfrm>
            <a:off x="5237163" y="4024313"/>
            <a:ext cx="88900" cy="92075"/>
          </a:xfrm>
          <a:prstGeom prst="ellipse">
            <a:avLst/>
          </a:prstGeom>
          <a:solidFill>
            <a:srgbClr val="BC3700"/>
          </a:solidFill>
          <a:ln w="12700">
            <a:solidFill>
              <a:srgbClr val="BC37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93" name="Oval 21"/>
          <p:cNvSpPr>
            <a:spLocks noChangeArrowheads="1"/>
          </p:cNvSpPr>
          <p:nvPr/>
        </p:nvSpPr>
        <p:spPr bwMode="auto">
          <a:xfrm>
            <a:off x="6413500" y="3282950"/>
            <a:ext cx="90488" cy="93663"/>
          </a:xfrm>
          <a:prstGeom prst="ellipse">
            <a:avLst/>
          </a:prstGeom>
          <a:solidFill>
            <a:srgbClr val="BC37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94" name="Line 22"/>
          <p:cNvSpPr>
            <a:spLocks noChangeShapeType="1"/>
          </p:cNvSpPr>
          <p:nvPr/>
        </p:nvSpPr>
        <p:spPr bwMode="auto">
          <a:xfrm flipH="1">
            <a:off x="6475413" y="3311525"/>
            <a:ext cx="17462" cy="2009775"/>
          </a:xfrm>
          <a:prstGeom prst="line">
            <a:avLst/>
          </a:prstGeom>
          <a:noFill/>
          <a:ln w="12700">
            <a:solidFill>
              <a:srgbClr val="BC37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6695" name="Rectangle 23"/>
          <p:cNvSpPr>
            <a:spLocks noChangeArrowheads="1"/>
          </p:cNvSpPr>
          <p:nvPr/>
        </p:nvSpPr>
        <p:spPr bwMode="auto">
          <a:xfrm>
            <a:off x="5035550" y="5373688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BC3700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BC3700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BC3700"/>
                </a:solidFill>
                <a:latin typeface="Times New Roman" pitchFamily="18" charset="0"/>
              </a:rPr>
              <a:t>              x</a:t>
            </a:r>
            <a:r>
              <a:rPr lang="en-US" sz="2400" baseline="-25000">
                <a:solidFill>
                  <a:srgbClr val="BC3700"/>
                </a:solidFill>
                <a:latin typeface="Times New Roman" pitchFamily="18" charset="0"/>
              </a:rPr>
              <a:t>i+1</a:t>
            </a:r>
          </a:p>
        </p:txBody>
      </p:sp>
      <p:sp>
        <p:nvSpPr>
          <p:cNvPr id="1436696" name="Line 24"/>
          <p:cNvSpPr>
            <a:spLocks noChangeShapeType="1"/>
          </p:cNvSpPr>
          <p:nvPr/>
        </p:nvSpPr>
        <p:spPr bwMode="auto">
          <a:xfrm flipV="1">
            <a:off x="4803775" y="2967038"/>
            <a:ext cx="2235200" cy="1392237"/>
          </a:xfrm>
          <a:prstGeom prst="line">
            <a:avLst/>
          </a:prstGeom>
          <a:noFill/>
          <a:ln w="19050">
            <a:solidFill>
              <a:srgbClr val="9D031D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436697" name="Object 25"/>
          <p:cNvGraphicFramePr>
            <a:graphicFrameLocks/>
          </p:cNvGraphicFramePr>
          <p:nvPr/>
        </p:nvGraphicFramePr>
        <p:xfrm>
          <a:off x="5724525" y="1539875"/>
          <a:ext cx="2519363" cy="449263"/>
        </p:xfrm>
        <a:graphic>
          <a:graphicData uri="http://schemas.openxmlformats.org/presentationml/2006/ole">
            <p:oleObj spid="_x0000_s1436697" name="Ecuación" r:id="rId3" imgW="209520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ChangeArrowheads="1"/>
          </p:cNvSpPr>
          <p:nvPr/>
        </p:nvSpPr>
        <p:spPr bwMode="auto">
          <a:xfrm>
            <a:off x="539552" y="304800"/>
            <a:ext cx="8299648" cy="5943600"/>
          </a:xfrm>
          <a:prstGeom prst="rect">
            <a:avLst/>
          </a:prstGeom>
          <a:solidFill>
            <a:srgbClr val="DDFFDD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7699" name="Line 3"/>
          <p:cNvSpPr>
            <a:spLocks noChangeShapeType="1"/>
          </p:cNvSpPr>
          <p:nvPr/>
        </p:nvSpPr>
        <p:spPr bwMode="auto">
          <a:xfrm>
            <a:off x="4821238" y="2678113"/>
            <a:ext cx="0" cy="2608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7700" name="Line 4"/>
          <p:cNvSpPr>
            <a:spLocks noChangeShapeType="1"/>
          </p:cNvSpPr>
          <p:nvPr/>
        </p:nvSpPr>
        <p:spPr bwMode="auto">
          <a:xfrm>
            <a:off x="4821238" y="5286375"/>
            <a:ext cx="3138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7701" name="Rectangle 5"/>
          <p:cNvSpPr>
            <a:spLocks noChangeArrowheads="1"/>
          </p:cNvSpPr>
          <p:nvPr/>
        </p:nvSpPr>
        <p:spPr bwMode="auto">
          <a:xfrm>
            <a:off x="4456113" y="2646363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y</a:t>
            </a:r>
          </a:p>
        </p:txBody>
      </p:sp>
      <p:sp>
        <p:nvSpPr>
          <p:cNvPr id="1437702" name="Rectangle 6"/>
          <p:cNvSpPr>
            <a:spLocks noChangeArrowheads="1"/>
          </p:cNvSpPr>
          <p:nvPr/>
        </p:nvSpPr>
        <p:spPr bwMode="auto">
          <a:xfrm>
            <a:off x="8072438" y="5326063"/>
            <a:ext cx="26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x</a:t>
            </a:r>
          </a:p>
        </p:txBody>
      </p:sp>
      <p:sp>
        <p:nvSpPr>
          <p:cNvPr id="1437703" name="Arc 7"/>
          <p:cNvSpPr>
            <a:spLocks/>
          </p:cNvSpPr>
          <p:nvPr/>
        </p:nvSpPr>
        <p:spPr bwMode="auto">
          <a:xfrm>
            <a:off x="4805363" y="3084513"/>
            <a:ext cx="3241675" cy="20796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8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74"/>
                  <a:pt x="9663" y="6"/>
                  <a:pt x="2158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4"/>
                  <a:pt x="9663" y="6"/>
                  <a:pt x="2158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7704" name="Line 8"/>
          <p:cNvSpPr>
            <a:spLocks noChangeShapeType="1"/>
          </p:cNvSpPr>
          <p:nvPr/>
        </p:nvSpPr>
        <p:spPr bwMode="auto">
          <a:xfrm>
            <a:off x="5299075" y="4017963"/>
            <a:ext cx="0" cy="1268412"/>
          </a:xfrm>
          <a:prstGeom prst="line">
            <a:avLst/>
          </a:prstGeom>
          <a:noFill/>
          <a:ln w="12700">
            <a:solidFill>
              <a:srgbClr val="BC37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7705" name="Oval 9"/>
          <p:cNvSpPr>
            <a:spLocks noChangeArrowheads="1"/>
          </p:cNvSpPr>
          <p:nvPr/>
        </p:nvSpPr>
        <p:spPr bwMode="auto">
          <a:xfrm>
            <a:off x="5237163" y="4024313"/>
            <a:ext cx="88900" cy="92075"/>
          </a:xfrm>
          <a:prstGeom prst="ellipse">
            <a:avLst/>
          </a:prstGeom>
          <a:solidFill>
            <a:srgbClr val="BC3700"/>
          </a:solidFill>
          <a:ln w="12700">
            <a:solidFill>
              <a:srgbClr val="BC37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7706" name="Oval 10"/>
          <p:cNvSpPr>
            <a:spLocks noChangeArrowheads="1"/>
          </p:cNvSpPr>
          <p:nvPr/>
        </p:nvSpPr>
        <p:spPr bwMode="auto">
          <a:xfrm>
            <a:off x="6413500" y="3282950"/>
            <a:ext cx="90488" cy="93663"/>
          </a:xfrm>
          <a:prstGeom prst="ellipse">
            <a:avLst/>
          </a:prstGeom>
          <a:solidFill>
            <a:srgbClr val="BC37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7707" name="Line 11"/>
          <p:cNvSpPr>
            <a:spLocks noChangeShapeType="1"/>
          </p:cNvSpPr>
          <p:nvPr/>
        </p:nvSpPr>
        <p:spPr bwMode="auto">
          <a:xfrm flipH="1">
            <a:off x="6475413" y="3311525"/>
            <a:ext cx="17462" cy="2009775"/>
          </a:xfrm>
          <a:prstGeom prst="line">
            <a:avLst/>
          </a:prstGeom>
          <a:noFill/>
          <a:ln w="12700">
            <a:solidFill>
              <a:srgbClr val="BC37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7708" name="Rectangle 12"/>
          <p:cNvSpPr>
            <a:spLocks noChangeArrowheads="1"/>
          </p:cNvSpPr>
          <p:nvPr/>
        </p:nvSpPr>
        <p:spPr bwMode="auto">
          <a:xfrm>
            <a:off x="5035550" y="5373688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BC3700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rgbClr val="BC3700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rgbClr val="BC3700"/>
                </a:solidFill>
                <a:latin typeface="Times New Roman" pitchFamily="18" charset="0"/>
              </a:rPr>
              <a:t>              x</a:t>
            </a:r>
            <a:r>
              <a:rPr lang="en-US" sz="2400" baseline="-25000">
                <a:solidFill>
                  <a:srgbClr val="BC3700"/>
                </a:solidFill>
                <a:latin typeface="Times New Roman" pitchFamily="18" charset="0"/>
              </a:rPr>
              <a:t>i+1</a:t>
            </a:r>
          </a:p>
        </p:txBody>
      </p:sp>
      <p:sp>
        <p:nvSpPr>
          <p:cNvPr id="1437709" name="Line 13"/>
          <p:cNvSpPr>
            <a:spLocks noChangeShapeType="1"/>
          </p:cNvSpPr>
          <p:nvPr/>
        </p:nvSpPr>
        <p:spPr bwMode="auto">
          <a:xfrm flipV="1">
            <a:off x="4803775" y="2967038"/>
            <a:ext cx="2235200" cy="1392237"/>
          </a:xfrm>
          <a:prstGeom prst="line">
            <a:avLst/>
          </a:prstGeom>
          <a:noFill/>
          <a:ln w="19050">
            <a:solidFill>
              <a:srgbClr val="9D031D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437710" name="Object 14"/>
          <p:cNvGraphicFramePr>
            <a:graphicFrameLocks/>
          </p:cNvGraphicFramePr>
          <p:nvPr/>
        </p:nvGraphicFramePr>
        <p:xfrm>
          <a:off x="609600" y="762000"/>
          <a:ext cx="4119563" cy="752475"/>
        </p:xfrm>
        <a:graphic>
          <a:graphicData uri="http://schemas.openxmlformats.org/presentationml/2006/ole">
            <p:oleObj spid="_x0000_s1437710" name="Equation" r:id="rId3" imgW="4127400" imgH="761760" progId="Equation.3">
              <p:embed/>
            </p:oleObj>
          </a:graphicData>
        </a:graphic>
      </p:graphicFrame>
      <p:graphicFrame>
        <p:nvGraphicFramePr>
          <p:cNvPr id="1437711" name="Object 15"/>
          <p:cNvGraphicFramePr>
            <a:graphicFrameLocks noChangeAspect="1"/>
          </p:cNvGraphicFramePr>
          <p:nvPr/>
        </p:nvGraphicFramePr>
        <p:xfrm>
          <a:off x="990600" y="3048000"/>
          <a:ext cx="2166938" cy="569913"/>
        </p:xfrm>
        <a:graphic>
          <a:graphicData uri="http://schemas.openxmlformats.org/presentationml/2006/ole">
            <p:oleObj spid="_x0000_s1437711" name="Equation" r:id="rId4" imgW="863280" imgH="228600" progId="Equation.3">
              <p:embed/>
            </p:oleObj>
          </a:graphicData>
        </a:graphic>
      </p:graphicFrame>
      <p:sp>
        <p:nvSpPr>
          <p:cNvPr id="1437712" name="Line 16"/>
          <p:cNvSpPr>
            <a:spLocks noChangeShapeType="1"/>
          </p:cNvSpPr>
          <p:nvPr/>
        </p:nvSpPr>
        <p:spPr bwMode="auto">
          <a:xfrm flipV="1">
            <a:off x="2819400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437713" name="Oval 17"/>
          <p:cNvSpPr>
            <a:spLocks noChangeArrowheads="1"/>
          </p:cNvSpPr>
          <p:nvPr/>
        </p:nvSpPr>
        <p:spPr bwMode="auto">
          <a:xfrm>
            <a:off x="1752600" y="457200"/>
            <a:ext cx="2895600" cy="1143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err="1" smtClean="0"/>
              <a:t>Metodo</a:t>
            </a:r>
            <a:r>
              <a:rPr lang="en-US" dirty="0" smtClean="0"/>
              <a:t> de Euler </a:t>
            </a:r>
            <a:r>
              <a:rPr lang="en-US" dirty="0" err="1" smtClean="0"/>
              <a:t>Mejorado</a:t>
            </a:r>
            <a:r>
              <a:rPr lang="en-US" dirty="0" smtClean="0"/>
              <a:t> (</a:t>
            </a:r>
            <a:r>
              <a:rPr lang="en-US" dirty="0" err="1" smtClean="0"/>
              <a:t>Heun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17713"/>
            <a:ext cx="7772400" cy="838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800" dirty="0" err="1" smtClean="0">
                <a:latin typeface="Times New Roman" pitchFamily="18" charset="0"/>
              </a:rPr>
              <a:t>Permite</a:t>
            </a:r>
            <a:r>
              <a:rPr lang="en-US" sz="2800" dirty="0" smtClean="0">
                <a:latin typeface="Times New Roman" pitchFamily="18" charset="0"/>
              </a:rPr>
              <a:t> resolver </a:t>
            </a:r>
            <a:r>
              <a:rPr lang="en-US" sz="2800" dirty="0" err="1" smtClean="0">
                <a:latin typeface="Times New Roman" pitchFamily="18" charset="0"/>
              </a:rPr>
              <a:t>una</a:t>
            </a:r>
            <a:r>
              <a:rPr lang="en-US" sz="2800" dirty="0" smtClean="0">
                <a:latin typeface="Times New Roman" pitchFamily="18" charset="0"/>
              </a:rPr>
              <a:t> EDO de primer </a:t>
            </a:r>
            <a:r>
              <a:rPr lang="en-US" sz="2800" dirty="0" err="1" smtClean="0">
                <a:latin typeface="Times New Roman" pitchFamily="18" charset="0"/>
              </a:rPr>
              <a:t>orden</a:t>
            </a:r>
            <a:r>
              <a:rPr lang="en-US" sz="2800" dirty="0" smtClean="0">
                <a:latin typeface="Times New Roman" pitchFamily="18" charset="0"/>
              </a:rPr>
              <a:t> de </a:t>
            </a:r>
            <a:r>
              <a:rPr lang="en-US" sz="2800" dirty="0">
                <a:latin typeface="Times New Roman" pitchFamily="18" charset="0"/>
              </a:rPr>
              <a:t>la </a:t>
            </a:r>
            <a:r>
              <a:rPr lang="en-US" sz="2800" dirty="0" smtClean="0">
                <a:latin typeface="Times New Roman" pitchFamily="18" charset="0"/>
              </a:rPr>
              <a:t>forma: </a:t>
            </a:r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21" name="20 Objeto"/>
          <p:cNvGraphicFramePr>
            <a:graphicFrameLocks noChangeAspect="1"/>
          </p:cNvGraphicFramePr>
          <p:nvPr/>
        </p:nvGraphicFramePr>
        <p:xfrm>
          <a:off x="1331640" y="2924944"/>
          <a:ext cx="1633141" cy="1296144"/>
        </p:xfrm>
        <a:graphic>
          <a:graphicData uri="http://schemas.openxmlformats.org/presentationml/2006/ole">
            <p:oleObj spid="_x0000_s1521666" name="Ecuación" r:id="rId3" imgW="799920" imgH="63468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275856" y="2708920"/>
          <a:ext cx="4941940" cy="2952328"/>
        </p:xfrm>
        <a:graphic>
          <a:graphicData uri="http://schemas.openxmlformats.org/presentationml/2006/ole">
            <p:oleObj spid="_x0000_s1521667" name="Ecuación" r:id="rId4" imgW="2273040" imgH="1358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err="1" smtClean="0"/>
              <a:t>Metodo</a:t>
            </a:r>
            <a:r>
              <a:rPr lang="en-US" dirty="0" smtClean="0"/>
              <a:t> de Euler </a:t>
            </a:r>
            <a:r>
              <a:rPr lang="en-US" dirty="0" err="1" smtClean="0"/>
              <a:t>Mejorado</a:t>
            </a:r>
            <a:r>
              <a:rPr lang="en-US" dirty="0" smtClean="0"/>
              <a:t> (</a:t>
            </a:r>
            <a:r>
              <a:rPr lang="en-US" dirty="0" err="1" smtClean="0"/>
              <a:t>Heun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276872"/>
            <a:ext cx="7772400" cy="475183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None/>
            </a:pPr>
            <a:r>
              <a:rPr lang="en-US" sz="2800" b="1" dirty="0" err="1" smtClean="0">
                <a:latin typeface="Times New Roman" pitchFamily="18" charset="0"/>
              </a:rPr>
              <a:t>Ejemplo</a:t>
            </a:r>
            <a:endParaRPr lang="en-US" sz="2800" b="1" dirty="0">
              <a:latin typeface="Times New Roman" pitchFamily="18" charset="0"/>
            </a:endParaRPr>
          </a:p>
        </p:txBody>
      </p:sp>
      <p:graphicFrame>
        <p:nvGraphicFramePr>
          <p:cNvPr id="1522694" name="Object 6"/>
          <p:cNvGraphicFramePr>
            <a:graphicFrameLocks noChangeAspect="1"/>
          </p:cNvGraphicFramePr>
          <p:nvPr/>
        </p:nvGraphicFramePr>
        <p:xfrm>
          <a:off x="467544" y="2852936"/>
          <a:ext cx="1114425" cy="1816100"/>
        </p:xfrm>
        <a:graphic>
          <a:graphicData uri="http://schemas.openxmlformats.org/presentationml/2006/ole">
            <p:oleObj spid="_x0000_s1522694" name="Ecuación" r:id="rId3" imgW="545760" imgH="888840" progId="Equation.3">
              <p:embed/>
            </p:oleObj>
          </a:graphicData>
        </a:graphic>
      </p:graphicFrame>
      <p:graphicFrame>
        <p:nvGraphicFramePr>
          <p:cNvPr id="1522695" name="Object 7"/>
          <p:cNvGraphicFramePr>
            <a:graphicFrameLocks noChangeAspect="1"/>
          </p:cNvGraphicFramePr>
          <p:nvPr/>
        </p:nvGraphicFramePr>
        <p:xfrm>
          <a:off x="2552700" y="1773238"/>
          <a:ext cx="5686425" cy="4911725"/>
        </p:xfrm>
        <a:graphic>
          <a:graphicData uri="http://schemas.openxmlformats.org/presentationml/2006/ole">
            <p:oleObj spid="_x0000_s1522695" name="Ecuación" r:id="rId4" imgW="2616120" imgH="2260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dirty="0" err="1" smtClean="0"/>
              <a:t>Metodo</a:t>
            </a:r>
            <a:r>
              <a:rPr lang="en-US" dirty="0" smtClean="0"/>
              <a:t> de Euler </a:t>
            </a:r>
            <a:r>
              <a:rPr lang="en-US" dirty="0" err="1" smtClean="0"/>
              <a:t>Mejorado</a:t>
            </a:r>
            <a:r>
              <a:rPr lang="en-US" dirty="0" smtClean="0"/>
              <a:t> (</a:t>
            </a:r>
            <a:r>
              <a:rPr lang="en-US" dirty="0" err="1" smtClean="0"/>
              <a:t>Heun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17713"/>
            <a:ext cx="7772400" cy="475183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None/>
            </a:pPr>
            <a:r>
              <a:rPr lang="en-US" sz="2800" b="1" dirty="0" err="1" smtClean="0">
                <a:latin typeface="Times New Roman" pitchFamily="18" charset="0"/>
              </a:rPr>
              <a:t>Ejemplo</a:t>
            </a:r>
            <a:endParaRPr lang="en-US" sz="2800" b="1" dirty="0">
              <a:latin typeface="Times New Roman" pitchFamily="18" charset="0"/>
            </a:endParaRPr>
          </a:p>
        </p:txBody>
      </p:sp>
      <p:pic>
        <p:nvPicPr>
          <p:cNvPr id="1523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636912"/>
            <a:ext cx="691302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173590" cy="1462087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 err="1" smtClean="0"/>
              <a:t>Metodo</a:t>
            </a:r>
            <a:r>
              <a:rPr lang="en-US" dirty="0" smtClean="0"/>
              <a:t> de </a:t>
            </a:r>
            <a:r>
              <a:rPr lang="en-US" dirty="0" err="1" smtClean="0"/>
              <a:t>Runge-Kutta</a:t>
            </a:r>
            <a:r>
              <a:rPr lang="en-US" dirty="0" smtClean="0"/>
              <a:t> de </a:t>
            </a:r>
            <a:r>
              <a:rPr lang="en-US" dirty="0" err="1" smtClean="0"/>
              <a:t>orden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17713"/>
            <a:ext cx="7772400" cy="838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A </a:t>
            </a:r>
            <a:r>
              <a:rPr lang="en-US" sz="2800" dirty="0" err="1" smtClean="0">
                <a:latin typeface="Times New Roman" pitchFamily="18" charset="0"/>
              </a:rPr>
              <a:t>partir</a:t>
            </a:r>
            <a:r>
              <a:rPr lang="en-US" sz="2800" dirty="0" smtClean="0">
                <a:latin typeface="Times New Roman" pitchFamily="18" charset="0"/>
              </a:rPr>
              <a:t> del </a:t>
            </a:r>
            <a:r>
              <a:rPr lang="en-US" sz="2800" dirty="0" err="1" smtClean="0">
                <a:latin typeface="Times New Roman" pitchFamily="18" charset="0"/>
              </a:rPr>
              <a:t>método</a:t>
            </a:r>
            <a:r>
              <a:rPr lang="en-US" sz="2800" dirty="0" smtClean="0">
                <a:latin typeface="Times New Roman" pitchFamily="18" charset="0"/>
              </a:rPr>
              <a:t> de </a:t>
            </a:r>
            <a:r>
              <a:rPr lang="en-US" sz="2800" dirty="0" err="1" smtClean="0">
                <a:latin typeface="Times New Roman" pitchFamily="18" charset="0"/>
              </a:rPr>
              <a:t>Heun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podemos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deducir</a:t>
            </a:r>
            <a:r>
              <a:rPr lang="en-US" sz="2800" dirty="0" smtClean="0">
                <a:latin typeface="Times New Roman" pitchFamily="18" charset="0"/>
              </a:rPr>
              <a:t> el </a:t>
            </a:r>
            <a:r>
              <a:rPr lang="en-US" sz="2800" dirty="0" err="1" smtClean="0">
                <a:latin typeface="Times New Roman" pitchFamily="18" charset="0"/>
              </a:rPr>
              <a:t>método</a:t>
            </a:r>
            <a:r>
              <a:rPr lang="en-US" sz="2800" dirty="0" smtClean="0">
                <a:latin typeface="Times New Roman" pitchFamily="18" charset="0"/>
              </a:rPr>
              <a:t> de </a:t>
            </a:r>
            <a:r>
              <a:rPr lang="en-US" sz="2800" dirty="0" err="1" smtClean="0">
                <a:latin typeface="Times New Roman" pitchFamily="18" charset="0"/>
              </a:rPr>
              <a:t>Runge-Kutta</a:t>
            </a:r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21" name="20 Objeto"/>
          <p:cNvGraphicFramePr>
            <a:graphicFrameLocks noChangeAspect="1"/>
          </p:cNvGraphicFramePr>
          <p:nvPr/>
        </p:nvGraphicFramePr>
        <p:xfrm>
          <a:off x="1331640" y="2924944"/>
          <a:ext cx="1633141" cy="1296144"/>
        </p:xfrm>
        <a:graphic>
          <a:graphicData uri="http://schemas.openxmlformats.org/presentationml/2006/ole">
            <p:oleObj spid="_x0000_s1524738" name="Ecuación" r:id="rId3" imgW="799920" imgH="63468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635896" y="2924944"/>
          <a:ext cx="3367087" cy="3367088"/>
        </p:xfrm>
        <a:graphic>
          <a:graphicData uri="http://schemas.openxmlformats.org/presentationml/2006/ole">
            <p:oleObj spid="_x0000_s1524739" name="Ecuación" r:id="rId4" imgW="1549080" imgH="1549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173590" cy="1462087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 err="1" smtClean="0"/>
              <a:t>Metodo</a:t>
            </a:r>
            <a:r>
              <a:rPr lang="en-US" dirty="0" smtClean="0"/>
              <a:t> de </a:t>
            </a:r>
            <a:r>
              <a:rPr lang="en-US" dirty="0" err="1" smtClean="0"/>
              <a:t>Runge-Kutta</a:t>
            </a:r>
            <a:r>
              <a:rPr lang="en-US" dirty="0" smtClean="0"/>
              <a:t> de </a:t>
            </a:r>
            <a:r>
              <a:rPr lang="en-US" dirty="0" err="1" smtClean="0"/>
              <a:t>orden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17713"/>
            <a:ext cx="7772400" cy="838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800" b="1" dirty="0" err="1" smtClean="0">
                <a:latin typeface="Times New Roman" pitchFamily="18" charset="0"/>
              </a:rPr>
              <a:t>Ejemplo</a:t>
            </a:r>
            <a:endParaRPr lang="en-US" sz="2800" b="1" dirty="0">
              <a:latin typeface="Times New Roman" pitchFamily="18" charset="0"/>
            </a:endParaRPr>
          </a:p>
        </p:txBody>
      </p:sp>
      <p:graphicFrame>
        <p:nvGraphicFramePr>
          <p:cNvPr id="21" name="20 Objeto"/>
          <p:cNvGraphicFramePr>
            <a:graphicFrameLocks noChangeAspect="1"/>
          </p:cNvGraphicFramePr>
          <p:nvPr/>
        </p:nvGraphicFramePr>
        <p:xfrm>
          <a:off x="395536" y="3284984"/>
          <a:ext cx="1440160" cy="1440160"/>
        </p:xfrm>
        <a:graphic>
          <a:graphicData uri="http://schemas.openxmlformats.org/presentationml/2006/ole">
            <p:oleObj spid="_x0000_s1525762" name="Ecuación" r:id="rId3" imgW="596880" imgH="85068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123728" y="2420888"/>
          <a:ext cx="6133254" cy="3240360"/>
        </p:xfrm>
        <a:graphic>
          <a:graphicData uri="http://schemas.openxmlformats.org/presentationml/2006/ole">
            <p:oleObj spid="_x0000_s1525763" name="Ecuación" r:id="rId4" imgW="3365280" imgH="1777680" progId="Equation.3">
              <p:embed/>
            </p:oleObj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83568" y="580526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</a:rPr>
              <a:t>Se obtienen los mismos resultados que el método de </a:t>
            </a:r>
            <a:r>
              <a:rPr lang="es-ES" b="1" dirty="0" err="1" smtClean="0">
                <a:solidFill>
                  <a:srgbClr val="C00000"/>
                </a:solidFill>
              </a:rPr>
              <a:t>Euler</a:t>
            </a:r>
            <a:r>
              <a:rPr lang="es-ES" b="1" dirty="0" smtClean="0">
                <a:solidFill>
                  <a:srgbClr val="C00000"/>
                </a:solidFill>
              </a:rPr>
              <a:t> Mejorado</a:t>
            </a:r>
            <a:endParaRPr lang="es-E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199438" cy="4114800"/>
          </a:xfrm>
          <a:noFill/>
          <a:ln/>
        </p:spPr>
        <p:txBody>
          <a:bodyPr lIns="92075" tIns="46038" rIns="92075" bIns="46038"/>
          <a:lstStyle/>
          <a:p>
            <a:pPr marL="609600" indent="-609600" algn="just">
              <a:buFont typeface="Wingdings" pitchFamily="2" charset="2"/>
              <a:buChar char="v"/>
            </a:pPr>
            <a:r>
              <a:rPr lang="es-PE" sz="2800" dirty="0">
                <a:latin typeface="Times New Roman" pitchFamily="18" charset="0"/>
              </a:rPr>
              <a:t>La solución analítica de la ecuación diferencial ordinaria así como ecuaciones diferenciales parciales se llama la " solución de la forma cerrada” </a:t>
            </a:r>
          </a:p>
          <a:p>
            <a:pPr marL="609600" indent="-609600" algn="just">
              <a:buFont typeface="Wingdings" pitchFamily="2" charset="2"/>
              <a:buChar char="v"/>
            </a:pPr>
            <a:r>
              <a:rPr lang="es-PE" sz="2800" dirty="0">
                <a:latin typeface="Times New Roman" pitchFamily="18" charset="0"/>
              </a:rPr>
              <a:t>Esta solución requiere que las constantes de la integración estén evaluadas usando valores prescritos de variable(s) independiente(s).  </a:t>
            </a:r>
          </a:p>
          <a:p>
            <a:pPr marL="609600" indent="-609600">
              <a:buFont typeface="Wingdings" pitchFamily="2" charset="2"/>
              <a:buChar char="v"/>
            </a:pPr>
            <a:endParaRPr lang="es-PE" sz="2800" dirty="0">
              <a:latin typeface="Times New Roman" pitchFamily="18" charset="0"/>
            </a:endParaRPr>
          </a:p>
          <a:p>
            <a:pPr marL="609600" indent="-609600" algn="just">
              <a:buFont typeface="Symbol" pitchFamily="18" charset="2"/>
              <a:buChar char="·"/>
            </a:pP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2101" name="Rectangle 5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8316912" cy="1462088"/>
          </a:xfrm>
          <a:noFill/>
          <a:ln/>
        </p:spPr>
        <p:txBody>
          <a:bodyPr/>
          <a:lstStyle/>
          <a:p>
            <a:r>
              <a:rPr lang="en-US" sz="4000"/>
              <a:t>Ecuaciones Diferenciales Ordinarias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173590" cy="1462087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 err="1" smtClean="0"/>
              <a:t>Metodo</a:t>
            </a:r>
            <a:r>
              <a:rPr lang="en-US" dirty="0" smtClean="0"/>
              <a:t> de </a:t>
            </a:r>
            <a:r>
              <a:rPr lang="en-US" dirty="0" err="1" smtClean="0"/>
              <a:t>Runge-Kutta</a:t>
            </a:r>
            <a:r>
              <a:rPr lang="en-US" dirty="0" smtClean="0"/>
              <a:t> de </a:t>
            </a:r>
            <a:r>
              <a:rPr lang="en-US" dirty="0" err="1" smtClean="0"/>
              <a:t>orden</a:t>
            </a:r>
            <a:r>
              <a:rPr lang="en-US" dirty="0" smtClean="0"/>
              <a:t> 4</a:t>
            </a:r>
            <a:endParaRPr lang="en-US" dirty="0"/>
          </a:p>
        </p:txBody>
      </p:sp>
      <p:graphicFrame>
        <p:nvGraphicFramePr>
          <p:cNvPr id="21" name="20 Objeto"/>
          <p:cNvGraphicFramePr>
            <a:graphicFrameLocks noChangeAspect="1"/>
          </p:cNvGraphicFramePr>
          <p:nvPr/>
        </p:nvGraphicFramePr>
        <p:xfrm>
          <a:off x="611560" y="2708920"/>
          <a:ext cx="1633141" cy="1296144"/>
        </p:xfrm>
        <a:graphic>
          <a:graphicData uri="http://schemas.openxmlformats.org/presentationml/2006/ole">
            <p:oleObj spid="_x0000_s1526786" name="Ecuación" r:id="rId3" imgW="799920" imgH="63468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059832" y="2060848"/>
          <a:ext cx="4320480" cy="4248472"/>
        </p:xfrm>
        <a:graphic>
          <a:graphicData uri="http://schemas.openxmlformats.org/presentationml/2006/ole">
            <p:oleObj spid="_x0000_s1526787" name="Ecuación" r:id="rId4" imgW="1981080" imgH="246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173590" cy="1462087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 err="1" smtClean="0"/>
              <a:t>Metodo</a:t>
            </a:r>
            <a:r>
              <a:rPr lang="en-US" dirty="0" smtClean="0"/>
              <a:t> de </a:t>
            </a:r>
            <a:r>
              <a:rPr lang="en-US" dirty="0" err="1" smtClean="0"/>
              <a:t>Runge-Kutta</a:t>
            </a:r>
            <a:r>
              <a:rPr lang="en-US" dirty="0" smtClean="0"/>
              <a:t> de </a:t>
            </a:r>
            <a:r>
              <a:rPr lang="en-US" dirty="0" err="1" smtClean="0"/>
              <a:t>orden</a:t>
            </a:r>
            <a:r>
              <a:rPr lang="en-US" dirty="0" smtClean="0"/>
              <a:t> 4</a:t>
            </a:r>
            <a:endParaRPr lang="en-US" dirty="0"/>
          </a:p>
        </p:txBody>
      </p:sp>
      <p:graphicFrame>
        <p:nvGraphicFramePr>
          <p:cNvPr id="21" name="20 Objeto"/>
          <p:cNvGraphicFramePr>
            <a:graphicFrameLocks noChangeAspect="1"/>
          </p:cNvGraphicFramePr>
          <p:nvPr/>
        </p:nvGraphicFramePr>
        <p:xfrm>
          <a:off x="467544" y="2564904"/>
          <a:ext cx="1219200" cy="1296988"/>
        </p:xfrm>
        <a:graphic>
          <a:graphicData uri="http://schemas.openxmlformats.org/presentationml/2006/ole">
            <p:oleObj spid="_x0000_s1527810" name="Ecuación" r:id="rId3" imgW="596880" imgH="63468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23850" y="2038350"/>
          <a:ext cx="8359775" cy="4221163"/>
        </p:xfrm>
        <a:graphic>
          <a:graphicData uri="http://schemas.openxmlformats.org/presentationml/2006/ole">
            <p:oleObj spid="_x0000_s1527811" name="Ecuación" r:id="rId4" imgW="3746160" imgH="24127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7" name="Text Box 3"/>
          <p:cNvSpPr txBox="1">
            <a:spLocks noChangeArrowheads="1"/>
          </p:cNvSpPr>
          <p:nvPr/>
        </p:nvSpPr>
        <p:spPr bwMode="auto">
          <a:xfrm>
            <a:off x="762000" y="1981200"/>
            <a:ext cx="7543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Los </a:t>
            </a:r>
            <a:r>
              <a:rPr lang="en-US" sz="2800" dirty="0" err="1" smtClean="0">
                <a:latin typeface="Times New Roman" pitchFamily="18" charset="0"/>
              </a:rPr>
              <a:t>métodos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para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solucionar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una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ecuacion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diferencial</a:t>
            </a:r>
            <a:r>
              <a:rPr lang="en-US" sz="2800" dirty="0" smtClean="0">
                <a:latin typeface="Times New Roman" pitchFamily="18" charset="0"/>
              </a:rPr>
              <a:t> de primer </a:t>
            </a:r>
            <a:r>
              <a:rPr lang="en-US" sz="2800" dirty="0" err="1" smtClean="0">
                <a:latin typeface="Times New Roman" pitchFamily="18" charset="0"/>
              </a:rPr>
              <a:t>orden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pueden</a:t>
            </a:r>
            <a:r>
              <a:rPr lang="en-US" sz="2800" dirty="0" smtClean="0">
                <a:latin typeface="Times New Roman" pitchFamily="18" charset="0"/>
              </a:rPr>
              <a:t> ser </a:t>
            </a:r>
            <a:r>
              <a:rPr lang="en-US" sz="2800" dirty="0" err="1" smtClean="0">
                <a:latin typeface="Times New Roman" pitchFamily="18" charset="0"/>
              </a:rPr>
              <a:t>adaptados</a:t>
            </a:r>
            <a:r>
              <a:rPr lang="en-US" sz="2800" dirty="0" smtClean="0">
                <a:latin typeface="Times New Roman" pitchFamily="18" charset="0"/>
              </a:rPr>
              <a:t> a la </a:t>
            </a:r>
            <a:r>
              <a:rPr lang="en-US" sz="2800" dirty="0" err="1" smtClean="0">
                <a:latin typeface="Times New Roman" pitchFamily="18" charset="0"/>
              </a:rPr>
              <a:t>solución</a:t>
            </a:r>
            <a:r>
              <a:rPr lang="en-US" sz="2800" dirty="0" smtClean="0">
                <a:latin typeface="Times New Roman" pitchFamily="18" charset="0"/>
              </a:rPr>
              <a:t> de </a:t>
            </a:r>
            <a:r>
              <a:rPr lang="en-US" sz="2800" dirty="0" err="1" smtClean="0">
                <a:latin typeface="Times New Roman" pitchFamily="18" charset="0"/>
              </a:rPr>
              <a:t>sistemas</a:t>
            </a:r>
            <a:r>
              <a:rPr lang="en-US" sz="2800" dirty="0" smtClean="0">
                <a:latin typeface="Times New Roman" pitchFamily="18" charset="0"/>
              </a:rPr>
              <a:t> de primer </a:t>
            </a:r>
            <a:r>
              <a:rPr lang="en-US" sz="2800" dirty="0" err="1" smtClean="0">
                <a:latin typeface="Times New Roman" pitchFamily="18" charset="0"/>
              </a:rPr>
              <a:t>orden</a:t>
            </a:r>
            <a:r>
              <a:rPr lang="en-US" sz="2800" dirty="0" smtClean="0">
                <a:latin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1439748" name="Object 4"/>
          <p:cNvGraphicFramePr>
            <a:graphicFrameLocks noChangeAspect="1"/>
          </p:cNvGraphicFramePr>
          <p:nvPr/>
        </p:nvGraphicFramePr>
        <p:xfrm>
          <a:off x="1552947" y="3284984"/>
          <a:ext cx="5755357" cy="3284745"/>
        </p:xfrm>
        <a:graphic>
          <a:graphicData uri="http://schemas.openxmlformats.org/presentationml/2006/ole">
            <p:oleObj spid="_x0000_s1558530" name="Ecuación" r:id="rId3" imgW="2527200" imgH="1447560" progId="Equation.3">
              <p:embed/>
            </p:oleObj>
          </a:graphicData>
        </a:graphic>
      </p:graphicFrame>
      <p:sp>
        <p:nvSpPr>
          <p:cNvPr id="1439752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9109694" cy="1462087"/>
          </a:xfrm>
          <a:noFill/>
          <a:ln/>
        </p:spPr>
        <p:txBody>
          <a:bodyPr/>
          <a:lstStyle/>
          <a:p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Primer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endParaRPr lang="en-US" sz="4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7" name="Text Box 3"/>
          <p:cNvSpPr txBox="1">
            <a:spLocks noChangeArrowheads="1"/>
          </p:cNvSpPr>
          <p:nvPr/>
        </p:nvSpPr>
        <p:spPr bwMode="auto">
          <a:xfrm>
            <a:off x="762000" y="1981200"/>
            <a:ext cx="7543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 smtClean="0">
                <a:latin typeface="Times New Roman" pitchFamily="18" charset="0"/>
              </a:rPr>
              <a:t>Por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ejemplo</a:t>
            </a:r>
            <a:r>
              <a:rPr lang="en-US" sz="2800" dirty="0" smtClean="0">
                <a:latin typeface="Times New Roman" pitchFamily="18" charset="0"/>
              </a:rPr>
              <a:t> sea el </a:t>
            </a:r>
            <a:r>
              <a:rPr lang="en-US" sz="2800" dirty="0" err="1" smtClean="0">
                <a:latin typeface="Times New Roman" pitchFamily="18" charset="0"/>
              </a:rPr>
              <a:t>siguiente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sistema</a:t>
            </a:r>
            <a:r>
              <a:rPr lang="en-US" sz="2800" dirty="0" smtClean="0">
                <a:latin typeface="Times New Roman" pitchFamily="18" charset="0"/>
              </a:rPr>
              <a:t> de dos </a:t>
            </a:r>
            <a:r>
              <a:rPr lang="en-US" sz="2800" dirty="0" err="1" smtClean="0">
                <a:latin typeface="Times New Roman" pitchFamily="18" charset="0"/>
              </a:rPr>
              <a:t>ecuaciones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diferenciales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ordinarias</a:t>
            </a:r>
            <a:r>
              <a:rPr lang="en-US" sz="2800" dirty="0" smtClean="0">
                <a:latin typeface="Times New Roman" pitchFamily="18" charset="0"/>
              </a:rPr>
              <a:t> de primer </a:t>
            </a:r>
            <a:r>
              <a:rPr lang="en-US" sz="2800" dirty="0" err="1" smtClean="0">
                <a:latin typeface="Times New Roman" pitchFamily="18" charset="0"/>
              </a:rPr>
              <a:t>orden</a:t>
            </a:r>
            <a:r>
              <a:rPr lang="en-US" sz="2800" dirty="0" smtClean="0">
                <a:latin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1439748" name="Object 4"/>
          <p:cNvGraphicFramePr>
            <a:graphicFrameLocks noChangeAspect="1"/>
          </p:cNvGraphicFramePr>
          <p:nvPr/>
        </p:nvGraphicFramePr>
        <p:xfrm>
          <a:off x="2339752" y="3068960"/>
          <a:ext cx="3846512" cy="1843087"/>
        </p:xfrm>
        <a:graphic>
          <a:graphicData uri="http://schemas.openxmlformats.org/presentationml/2006/ole">
            <p:oleObj spid="_x0000_s1586178" name="Ecuación" r:id="rId3" imgW="1688760" imgH="812520" progId="Equation.3">
              <p:embed/>
            </p:oleObj>
          </a:graphicData>
        </a:graphic>
      </p:graphicFrame>
      <p:sp>
        <p:nvSpPr>
          <p:cNvPr id="1439752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9109694" cy="1462087"/>
          </a:xfrm>
          <a:noFill/>
          <a:ln/>
        </p:spPr>
        <p:txBody>
          <a:bodyPr/>
          <a:lstStyle/>
          <a:p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Primer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endParaRPr lang="en-US" sz="4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99592" y="5157192"/>
            <a:ext cx="754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 smtClean="0">
                <a:latin typeface="Times New Roman" pitchFamily="18" charset="0"/>
              </a:rPr>
              <a:t>Donde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busca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aproximar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</a:rPr>
              <a:t>y(x)</a:t>
            </a:r>
            <a:r>
              <a:rPr lang="en-US" sz="2800" dirty="0" smtClean="0">
                <a:latin typeface="Times New Roman" pitchFamily="18" charset="0"/>
              </a:rPr>
              <a:t> y </a:t>
            </a:r>
            <a:r>
              <a:rPr lang="en-US" sz="2800" b="1" i="1" dirty="0" smtClean="0">
                <a:latin typeface="Times New Roman" pitchFamily="18" charset="0"/>
              </a:rPr>
              <a:t>z(x)</a:t>
            </a:r>
            <a:endParaRPr lang="en-US" sz="28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7" name="Text Box 3"/>
          <p:cNvSpPr txBox="1">
            <a:spLocks noChangeArrowheads="1"/>
          </p:cNvSpPr>
          <p:nvPr/>
        </p:nvSpPr>
        <p:spPr bwMode="auto">
          <a:xfrm>
            <a:off x="762000" y="1981200"/>
            <a:ext cx="7543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Resolver el </a:t>
            </a:r>
            <a:r>
              <a:rPr lang="en-US" sz="2800" dirty="0" err="1" smtClean="0">
                <a:latin typeface="Times New Roman" pitchFamily="18" charset="0"/>
              </a:rPr>
              <a:t>siguiente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Problema</a:t>
            </a:r>
            <a:r>
              <a:rPr lang="en-US" sz="2800" dirty="0" smtClean="0">
                <a:latin typeface="Times New Roman" pitchFamily="18" charset="0"/>
              </a:rPr>
              <a:t> de Valor </a:t>
            </a:r>
            <a:r>
              <a:rPr lang="en-US" sz="2800" dirty="0" err="1" smtClean="0">
                <a:latin typeface="Times New Roman" pitchFamily="18" charset="0"/>
              </a:rPr>
              <a:t>Inicial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que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consta</a:t>
            </a:r>
            <a:r>
              <a:rPr lang="en-US" sz="2800" dirty="0" smtClean="0">
                <a:latin typeface="Times New Roman" pitchFamily="18" charset="0"/>
              </a:rPr>
              <a:t> de dos EDOs de primer </a:t>
            </a:r>
            <a:r>
              <a:rPr lang="en-US" sz="2800" dirty="0" err="1" smtClean="0">
                <a:latin typeface="Times New Roman" pitchFamily="18" charset="0"/>
              </a:rPr>
              <a:t>orden</a:t>
            </a:r>
            <a:r>
              <a:rPr lang="en-US" sz="2800" dirty="0" smtClean="0">
                <a:latin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1439748" name="Object 4"/>
          <p:cNvGraphicFramePr>
            <a:graphicFrameLocks noChangeAspect="1"/>
          </p:cNvGraphicFramePr>
          <p:nvPr/>
        </p:nvGraphicFramePr>
        <p:xfrm>
          <a:off x="2267744" y="3068960"/>
          <a:ext cx="3498850" cy="1843087"/>
        </p:xfrm>
        <a:graphic>
          <a:graphicData uri="http://schemas.openxmlformats.org/presentationml/2006/ole">
            <p:oleObj spid="_x0000_s1587202" name="Ecuación" r:id="rId3" imgW="1536480" imgH="812520" progId="Equation.3">
              <p:embed/>
            </p:oleObj>
          </a:graphicData>
        </a:graphic>
      </p:graphicFrame>
      <p:sp>
        <p:nvSpPr>
          <p:cNvPr id="1439752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9109694" cy="1462087"/>
          </a:xfrm>
          <a:noFill/>
          <a:ln/>
        </p:spPr>
        <p:txBody>
          <a:bodyPr/>
          <a:lstStyle/>
          <a:p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Primer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endParaRPr lang="en-US" sz="4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99592" y="5157192"/>
            <a:ext cx="754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 smtClean="0">
                <a:latin typeface="Times New Roman" pitchFamily="18" charset="0"/>
              </a:rPr>
              <a:t>Donde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busca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aproximar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</a:rPr>
              <a:t>y(1.2)</a:t>
            </a:r>
            <a:r>
              <a:rPr lang="en-US" sz="2800" dirty="0" smtClean="0">
                <a:latin typeface="Times New Roman" pitchFamily="18" charset="0"/>
              </a:rPr>
              <a:t> y </a:t>
            </a:r>
            <a:r>
              <a:rPr lang="en-US" sz="2800" b="1" i="1" dirty="0" smtClean="0">
                <a:latin typeface="Times New Roman" pitchFamily="18" charset="0"/>
              </a:rPr>
              <a:t>z(1.2)</a:t>
            </a:r>
            <a:endParaRPr lang="en-US" sz="28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9748" name="Object 4"/>
          <p:cNvGraphicFramePr>
            <a:graphicFrameLocks noChangeAspect="1"/>
          </p:cNvGraphicFramePr>
          <p:nvPr/>
        </p:nvGraphicFramePr>
        <p:xfrm>
          <a:off x="2267744" y="2564904"/>
          <a:ext cx="3614738" cy="3743325"/>
        </p:xfrm>
        <a:graphic>
          <a:graphicData uri="http://schemas.openxmlformats.org/presentationml/2006/ole">
            <p:oleObj spid="_x0000_s1588226" name="Ecuación" r:id="rId3" imgW="1587240" imgH="1650960" progId="Equation.3">
              <p:embed/>
            </p:oleObj>
          </a:graphicData>
        </a:graphic>
      </p:graphicFrame>
      <p:sp>
        <p:nvSpPr>
          <p:cNvPr id="1439752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9109694" cy="1462087"/>
          </a:xfrm>
          <a:noFill/>
          <a:ln/>
        </p:spPr>
        <p:txBody>
          <a:bodyPr/>
          <a:lstStyle/>
          <a:p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Primer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endParaRPr lang="en-US" sz="4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5616" y="1916832"/>
            <a:ext cx="754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 smtClean="0">
                <a:latin typeface="Times New Roman" pitchFamily="18" charset="0"/>
              </a:rPr>
              <a:t>Plantearemos</a:t>
            </a:r>
            <a:r>
              <a:rPr lang="en-US" sz="2800" dirty="0" smtClean="0">
                <a:latin typeface="Times New Roman" pitchFamily="18" charset="0"/>
              </a:rPr>
              <a:t> el </a:t>
            </a:r>
            <a:r>
              <a:rPr lang="en-US" sz="2800" dirty="0" err="1" smtClean="0">
                <a:latin typeface="Times New Roman" pitchFamily="18" charset="0"/>
              </a:rPr>
              <a:t>algoritmo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para</a:t>
            </a:r>
            <a:r>
              <a:rPr lang="en-US" sz="2800" dirty="0" smtClean="0">
                <a:latin typeface="Times New Roman" pitchFamily="18" charset="0"/>
              </a:rPr>
              <a:t> el </a:t>
            </a:r>
            <a:r>
              <a:rPr lang="en-US" sz="2800" dirty="0" err="1" smtClean="0">
                <a:latin typeface="Times New Roman" pitchFamily="18" charset="0"/>
              </a:rPr>
              <a:t>método</a:t>
            </a:r>
            <a:r>
              <a:rPr lang="en-US" sz="2800" dirty="0" smtClean="0">
                <a:latin typeface="Times New Roman" pitchFamily="18" charset="0"/>
              </a:rPr>
              <a:t> de Euler:</a:t>
            </a:r>
            <a:endParaRPr lang="en-US" sz="28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9748" name="Object 4"/>
          <p:cNvGraphicFramePr>
            <a:graphicFrameLocks noChangeAspect="1"/>
          </p:cNvGraphicFramePr>
          <p:nvPr/>
        </p:nvGraphicFramePr>
        <p:xfrm>
          <a:off x="1879600" y="2536825"/>
          <a:ext cx="4394200" cy="3800475"/>
        </p:xfrm>
        <a:graphic>
          <a:graphicData uri="http://schemas.openxmlformats.org/presentationml/2006/ole">
            <p:oleObj spid="_x0000_s1589250" name="Ecuación" r:id="rId3" imgW="1930320" imgH="1676160" progId="Equation.3">
              <p:embed/>
            </p:oleObj>
          </a:graphicData>
        </a:graphic>
      </p:graphicFrame>
      <p:sp>
        <p:nvSpPr>
          <p:cNvPr id="1439752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9109694" cy="1462087"/>
          </a:xfrm>
          <a:noFill/>
          <a:ln/>
        </p:spPr>
        <p:txBody>
          <a:bodyPr/>
          <a:lstStyle/>
          <a:p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Primer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endParaRPr lang="en-US" sz="4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5616" y="1916832"/>
            <a:ext cx="754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 smtClean="0">
                <a:latin typeface="Times New Roman" pitchFamily="18" charset="0"/>
              </a:rPr>
              <a:t>Reemplanzado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valores</a:t>
            </a:r>
            <a:r>
              <a:rPr lang="en-US" sz="2800" dirty="0" smtClean="0">
                <a:latin typeface="Times New Roman" pitchFamily="18" charset="0"/>
              </a:rPr>
              <a:t>:</a:t>
            </a:r>
            <a:endParaRPr lang="en-US" sz="28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52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9109694" cy="1462087"/>
          </a:xfrm>
          <a:noFill/>
          <a:ln/>
        </p:spPr>
        <p:txBody>
          <a:bodyPr/>
          <a:lstStyle/>
          <a:p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Primer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endParaRPr lang="en-US" sz="4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5616" y="1916832"/>
            <a:ext cx="7543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Se </a:t>
            </a:r>
            <a:r>
              <a:rPr lang="en-US" sz="2800" dirty="0" err="1" smtClean="0">
                <a:latin typeface="Times New Roman" pitchFamily="18" charset="0"/>
              </a:rPr>
              <a:t>tiene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una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solución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aproximada</a:t>
            </a:r>
            <a:r>
              <a:rPr lang="en-US" sz="2800" dirty="0" smtClean="0">
                <a:latin typeface="Times New Roman" pitchFamily="18" charset="0"/>
              </a:rPr>
              <a:t> en forma </a:t>
            </a:r>
            <a:r>
              <a:rPr lang="en-US" sz="2800" dirty="0" err="1" smtClean="0">
                <a:latin typeface="Times New Roman" pitchFamily="18" charset="0"/>
              </a:rPr>
              <a:t>discreta</a:t>
            </a:r>
            <a:r>
              <a:rPr lang="en-US" sz="2800" dirty="0" smtClean="0">
                <a:latin typeface="Times New Roman" pitchFamily="18" charset="0"/>
              </a:rPr>
              <a:t>: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</a:rPr>
              <a:t>n               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2800" b="1" i="1" baseline="-25000" dirty="0" err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</a:rPr>
              <a:t>              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sz="2800" b="1" i="1" baseline="-25000" dirty="0" err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</a:rPr>
              <a:t>            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sz="2800" b="1" i="1" baseline="-25000" dirty="0" err="1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endParaRPr lang="en-US" sz="2800" b="1" i="1" baseline="-25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sz="2800" b="1" i="1" dirty="0" smtClean="0">
                <a:latin typeface="Times New Roman" pitchFamily="18" charset="0"/>
              </a:rPr>
              <a:t>0                1                 1              2 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sz="2800" b="1" i="1" dirty="0" smtClean="0">
                <a:latin typeface="Times New Roman" pitchFamily="18" charset="0"/>
              </a:rPr>
              <a:t>1                1.1              1.4           2.2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sz="2800" b="1" i="1" dirty="0" smtClean="0">
                <a:latin typeface="Times New Roman" pitchFamily="18" charset="0"/>
              </a:rPr>
              <a:t>2                1.2              1.87         2.401</a:t>
            </a:r>
            <a:endParaRPr lang="en-US" sz="28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9748" name="Object 4"/>
          <p:cNvGraphicFramePr>
            <a:graphicFrameLocks noChangeAspect="1"/>
          </p:cNvGraphicFramePr>
          <p:nvPr/>
        </p:nvGraphicFramePr>
        <p:xfrm>
          <a:off x="1403648" y="3356992"/>
          <a:ext cx="6626225" cy="3230563"/>
        </p:xfrm>
        <a:graphic>
          <a:graphicData uri="http://schemas.openxmlformats.org/presentationml/2006/ole">
            <p:oleObj spid="_x0000_s1591298" name="Ecuación" r:id="rId3" imgW="3009600" imgH="1473120" progId="Equation.3">
              <p:embed/>
            </p:oleObj>
          </a:graphicData>
        </a:graphic>
      </p:graphicFrame>
      <p:sp>
        <p:nvSpPr>
          <p:cNvPr id="1439752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9109694" cy="1462087"/>
          </a:xfrm>
          <a:noFill/>
          <a:ln/>
        </p:spPr>
        <p:txBody>
          <a:bodyPr/>
          <a:lstStyle/>
          <a:p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Primer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endParaRPr lang="en-US" sz="4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5616" y="1916832"/>
            <a:ext cx="7543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Si </a:t>
            </a:r>
            <a:r>
              <a:rPr lang="en-US" sz="2800" dirty="0" err="1" smtClean="0">
                <a:latin typeface="Times New Roman" pitchFamily="18" charset="0"/>
              </a:rPr>
              <a:t>queremos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mejorar</a:t>
            </a:r>
            <a:r>
              <a:rPr lang="en-US" sz="2800" dirty="0" smtClean="0">
                <a:latin typeface="Times New Roman" pitchFamily="18" charset="0"/>
              </a:rPr>
              <a:t> la </a:t>
            </a:r>
            <a:r>
              <a:rPr lang="en-US" sz="2800" dirty="0" err="1" smtClean="0">
                <a:latin typeface="Times New Roman" pitchFamily="18" charset="0"/>
              </a:rPr>
              <a:t>exactitud</a:t>
            </a:r>
            <a:r>
              <a:rPr lang="en-US" sz="2800" dirty="0" smtClean="0">
                <a:latin typeface="Times New Roman" pitchFamily="18" charset="0"/>
              </a:rPr>
              <a:t> del </a:t>
            </a:r>
            <a:r>
              <a:rPr lang="en-US" sz="2800" dirty="0" err="1" smtClean="0">
                <a:latin typeface="Times New Roman" pitchFamily="18" charset="0"/>
              </a:rPr>
              <a:t>resultado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podemos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usar</a:t>
            </a:r>
            <a:r>
              <a:rPr lang="en-US" sz="2800" dirty="0" smtClean="0">
                <a:latin typeface="Times New Roman" pitchFamily="18" charset="0"/>
              </a:rPr>
              <a:t> un </a:t>
            </a:r>
            <a:r>
              <a:rPr lang="en-US" sz="2800" dirty="0" err="1" smtClean="0">
                <a:latin typeface="Times New Roman" pitchFamily="18" charset="0"/>
              </a:rPr>
              <a:t>paso</a:t>
            </a:r>
            <a:r>
              <a:rPr lang="en-US" sz="2800" dirty="0" smtClean="0">
                <a:latin typeface="Times New Roman" pitchFamily="18" charset="0"/>
              </a:rPr>
              <a:t> h </a:t>
            </a:r>
            <a:r>
              <a:rPr lang="en-US" sz="2800" dirty="0" err="1" smtClean="0">
                <a:latin typeface="Times New Roman" pitchFamily="18" charset="0"/>
              </a:rPr>
              <a:t>mas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pequeño</a:t>
            </a:r>
            <a:r>
              <a:rPr lang="en-US" sz="2800" dirty="0" smtClean="0">
                <a:latin typeface="Times New Roman" pitchFamily="18" charset="0"/>
              </a:rPr>
              <a:t> o </a:t>
            </a:r>
            <a:r>
              <a:rPr lang="en-US" sz="2800" dirty="0" err="1" smtClean="0">
                <a:latin typeface="Times New Roman" pitchFamily="18" charset="0"/>
              </a:rPr>
              <a:t>usar</a:t>
            </a:r>
            <a:r>
              <a:rPr lang="en-US" sz="2800" dirty="0" smtClean="0">
                <a:latin typeface="Times New Roman" pitchFamily="18" charset="0"/>
              </a:rPr>
              <a:t> Taylor, </a:t>
            </a:r>
            <a:r>
              <a:rPr lang="en-US" sz="2800" dirty="0" err="1" smtClean="0">
                <a:latin typeface="Times New Roman" pitchFamily="18" charset="0"/>
              </a:rPr>
              <a:t>por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ejemplo</a:t>
            </a:r>
            <a:r>
              <a:rPr lang="en-US" sz="2800" dirty="0" smtClean="0">
                <a:latin typeface="Times New Roman" pitchFamily="18" charset="0"/>
              </a:rPr>
              <a:t> de </a:t>
            </a:r>
            <a:r>
              <a:rPr lang="en-US" sz="2800" dirty="0" err="1" smtClean="0">
                <a:latin typeface="Times New Roman" pitchFamily="18" charset="0"/>
              </a:rPr>
              <a:t>orden</a:t>
            </a:r>
            <a:r>
              <a:rPr lang="en-US" sz="2800" dirty="0" smtClean="0">
                <a:latin typeface="Times New Roman" pitchFamily="18" charset="0"/>
              </a:rPr>
              <a:t> 2 </a:t>
            </a:r>
            <a:r>
              <a:rPr lang="en-US" sz="2800" dirty="0" err="1" smtClean="0">
                <a:latin typeface="Times New Roman" pitchFamily="18" charset="0"/>
              </a:rPr>
              <a:t>sería</a:t>
            </a:r>
            <a:r>
              <a:rPr lang="en-US" sz="2800" dirty="0" smtClean="0">
                <a:latin typeface="Times New Roman" pitchFamily="18" charset="0"/>
              </a:rPr>
              <a:t>:</a:t>
            </a:r>
            <a:endParaRPr lang="en-US" sz="28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9748" name="Object 4"/>
          <p:cNvGraphicFramePr>
            <a:graphicFrameLocks noChangeAspect="1"/>
          </p:cNvGraphicFramePr>
          <p:nvPr/>
        </p:nvGraphicFramePr>
        <p:xfrm>
          <a:off x="4418087" y="2424955"/>
          <a:ext cx="3970337" cy="4316413"/>
        </p:xfrm>
        <a:graphic>
          <a:graphicData uri="http://schemas.openxmlformats.org/presentationml/2006/ole">
            <p:oleObj spid="_x0000_s1592322" name="Ecuación" r:id="rId3" imgW="1803240" imgH="1968480" progId="Equation.3">
              <p:embed/>
            </p:oleObj>
          </a:graphicData>
        </a:graphic>
      </p:graphicFrame>
      <p:sp>
        <p:nvSpPr>
          <p:cNvPr id="1439752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9109694" cy="1462087"/>
          </a:xfrm>
          <a:noFill/>
          <a:ln/>
        </p:spPr>
        <p:txBody>
          <a:bodyPr/>
          <a:lstStyle/>
          <a:p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sz="4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 Primer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endParaRPr lang="en-US" sz="40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5616" y="1916832"/>
            <a:ext cx="7543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 smtClean="0">
                <a:latin typeface="Times New Roman" pitchFamily="18" charset="0"/>
              </a:rPr>
              <a:t>También</a:t>
            </a:r>
            <a:r>
              <a:rPr lang="en-US" sz="2800" dirty="0" smtClean="0">
                <a:latin typeface="Times New Roman" pitchFamily="18" charset="0"/>
              </a:rPr>
              <a:t> se </a:t>
            </a:r>
            <a:r>
              <a:rPr lang="en-US" sz="2800" dirty="0" err="1" smtClean="0">
                <a:latin typeface="Times New Roman" pitchFamily="18" charset="0"/>
              </a:rPr>
              <a:t>puede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hacer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una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adaptación</a:t>
            </a:r>
            <a:r>
              <a:rPr lang="en-US" sz="2800" dirty="0" smtClean="0">
                <a:latin typeface="Times New Roman" pitchFamily="18" charset="0"/>
              </a:rPr>
              <a:t> del </a:t>
            </a:r>
            <a:r>
              <a:rPr lang="en-US" sz="2800" dirty="0" err="1" smtClean="0">
                <a:latin typeface="Times New Roman" pitchFamily="18" charset="0"/>
              </a:rPr>
              <a:t>método</a:t>
            </a:r>
            <a:r>
              <a:rPr lang="en-US" sz="2800" dirty="0" smtClean="0">
                <a:latin typeface="Times New Roman" pitchFamily="18" charset="0"/>
              </a:rPr>
              <a:t> de </a:t>
            </a:r>
            <a:r>
              <a:rPr lang="en-US" sz="2800" dirty="0" err="1" smtClean="0">
                <a:latin typeface="Times New Roman" pitchFamily="18" charset="0"/>
              </a:rPr>
              <a:t>Runge-Kutta</a:t>
            </a:r>
            <a:r>
              <a:rPr lang="en-US" sz="2800" dirty="0" smtClean="0">
                <a:latin typeface="Times New Roman" pitchFamily="18" charset="0"/>
              </a:rPr>
              <a:t> 2</a:t>
            </a:r>
            <a:endParaRPr lang="en-US" sz="28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14313"/>
            <a:ext cx="8243887" cy="1462087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4000"/>
              <a:t>Ecuaciones Diferenciales Ordinarias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76872"/>
            <a:ext cx="7772400" cy="4114800"/>
          </a:xfrm>
          <a:noFill/>
          <a:ln/>
        </p:spPr>
        <p:txBody>
          <a:bodyPr lIns="92075" tIns="46038" rIns="92075" bIns="46038"/>
          <a:lstStyle/>
          <a:p>
            <a:pPr marL="609600" indent="-6096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s-PE" sz="2800" dirty="0">
                <a:latin typeface="Times New Roman" pitchFamily="18" charset="0"/>
              </a:rPr>
              <a:t>En el mejor de los casos, solamente algunas ecuaciones diferenciales se puede solucionar analíticamente en una forma cerrada. 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v"/>
            </a:pPr>
            <a:endParaRPr lang="es-PE" sz="2800" dirty="0">
              <a:latin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s-PE" sz="2800" dirty="0">
                <a:latin typeface="Times New Roman" pitchFamily="18" charset="0"/>
              </a:rPr>
              <a:t>En la mayoría de los problemas prácticos de la ingeniería que implican ecuaciones diferenciales requieren el uso de métodos numéricos.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7" name="Text Box 3"/>
          <p:cNvSpPr txBox="1">
            <a:spLocks noChangeArrowheads="1"/>
          </p:cNvSpPr>
          <p:nvPr/>
        </p:nvSpPr>
        <p:spPr bwMode="auto">
          <a:xfrm>
            <a:off x="762000" y="1981200"/>
            <a:ext cx="7543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Los </a:t>
            </a:r>
            <a:r>
              <a:rPr lang="en-US" sz="2800" dirty="0" err="1">
                <a:latin typeface="Times New Roman" pitchFamily="18" charset="0"/>
              </a:rPr>
              <a:t>problemas</a:t>
            </a:r>
            <a:r>
              <a:rPr lang="en-US" sz="2800" dirty="0">
                <a:latin typeface="Times New Roman" pitchFamily="18" charset="0"/>
              </a:rPr>
              <a:t> de valor </a:t>
            </a:r>
            <a:r>
              <a:rPr lang="en-US" sz="2800" dirty="0" err="1">
                <a:latin typeface="Times New Roman" pitchFamily="18" charset="0"/>
              </a:rPr>
              <a:t>inicial</a:t>
            </a:r>
            <a:r>
              <a:rPr lang="en-US" sz="2800" dirty="0">
                <a:latin typeface="Times New Roman" pitchFamily="18" charset="0"/>
              </a:rPr>
              <a:t> de mayor </a:t>
            </a:r>
            <a:r>
              <a:rPr lang="en-US" sz="2800" dirty="0" err="1">
                <a:latin typeface="Times New Roman" pitchFamily="18" charset="0"/>
              </a:rPr>
              <a:t>orden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pueden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ser </a:t>
            </a:r>
            <a:r>
              <a:rPr lang="en-US" sz="2800" dirty="0" err="1" smtClean="0">
                <a:latin typeface="Times New Roman" pitchFamily="18" charset="0"/>
              </a:rPr>
              <a:t>transformados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en un </a:t>
            </a:r>
            <a:r>
              <a:rPr lang="en-US" sz="2800" dirty="0" err="1">
                <a:latin typeface="Times New Roman" pitchFamily="18" charset="0"/>
              </a:rPr>
              <a:t>sistema</a:t>
            </a:r>
            <a:r>
              <a:rPr lang="en-US" sz="2800" dirty="0">
                <a:latin typeface="Times New Roman" pitchFamily="18" charset="0"/>
              </a:rPr>
              <a:t> de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diferenciales</a:t>
            </a:r>
            <a:r>
              <a:rPr lang="en-US" sz="2800" dirty="0">
                <a:latin typeface="Times New Roman" pitchFamily="18" charset="0"/>
              </a:rPr>
              <a:t> de primer </a:t>
            </a:r>
            <a:r>
              <a:rPr lang="en-US" sz="2800" dirty="0" err="1" smtClean="0">
                <a:latin typeface="Times New Roman" pitchFamily="18" charset="0"/>
              </a:rPr>
              <a:t>orden</a:t>
            </a:r>
            <a:r>
              <a:rPr lang="en-US" sz="2800" dirty="0" smtClean="0">
                <a:latin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1439748" name="Object 4"/>
          <p:cNvGraphicFramePr>
            <a:graphicFrameLocks noChangeAspect="1"/>
          </p:cNvGraphicFramePr>
          <p:nvPr/>
        </p:nvGraphicFramePr>
        <p:xfrm>
          <a:off x="1691680" y="3933056"/>
          <a:ext cx="4648200" cy="1293813"/>
        </p:xfrm>
        <a:graphic>
          <a:graphicData uri="http://schemas.openxmlformats.org/presentationml/2006/ole">
            <p:oleObj spid="_x0000_s1585154" name="Ecuación" r:id="rId3" imgW="1726920" imgH="482400" progId="Equation.3">
              <p:embed/>
            </p:oleObj>
          </a:graphicData>
        </a:graphic>
      </p:graphicFrame>
      <p:sp>
        <p:nvSpPr>
          <p:cNvPr id="1439752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Superior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5" name="Text Box 3"/>
          <p:cNvSpPr txBox="1">
            <a:spLocks noChangeArrowheads="1"/>
          </p:cNvSpPr>
          <p:nvPr/>
        </p:nvSpPr>
        <p:spPr bwMode="auto">
          <a:xfrm>
            <a:off x="611560" y="2132856"/>
            <a:ext cx="7704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 smtClean="0">
                <a:latin typeface="Times New Roman" pitchFamily="18" charset="0"/>
              </a:rPr>
              <a:t>Por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ejemplo</a:t>
            </a:r>
            <a:r>
              <a:rPr lang="en-US" sz="2800" dirty="0" smtClean="0">
                <a:latin typeface="Times New Roman" pitchFamily="18" charset="0"/>
              </a:rPr>
              <a:t>, sea la EDO de </a:t>
            </a:r>
            <a:r>
              <a:rPr lang="en-US" sz="2800" dirty="0" err="1" smtClean="0">
                <a:latin typeface="Times New Roman" pitchFamily="18" charset="0"/>
              </a:rPr>
              <a:t>tercer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orden</a:t>
            </a:r>
            <a:r>
              <a:rPr lang="en-US" sz="2800" dirty="0" smtClean="0">
                <a:latin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1441800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Superior</a:t>
            </a:r>
          </a:p>
        </p:txBody>
      </p:sp>
      <p:graphicFrame>
        <p:nvGraphicFramePr>
          <p:cNvPr id="1560579" name="Object 3"/>
          <p:cNvGraphicFramePr>
            <a:graphicFrameLocks noChangeAspect="1"/>
          </p:cNvGraphicFramePr>
          <p:nvPr/>
        </p:nvGraphicFramePr>
        <p:xfrm>
          <a:off x="2411760" y="2852936"/>
          <a:ext cx="3407718" cy="3600400"/>
        </p:xfrm>
        <a:graphic>
          <a:graphicData uri="http://schemas.openxmlformats.org/presentationml/2006/ole">
            <p:oleObj spid="_x0000_s1560579" name="Ecuación" r:id="rId3" imgW="1460160" imgH="1549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5" name="Text Box 3"/>
          <p:cNvSpPr txBox="1">
            <a:spLocks noChangeArrowheads="1"/>
          </p:cNvSpPr>
          <p:nvPr/>
        </p:nvSpPr>
        <p:spPr bwMode="auto">
          <a:xfrm>
            <a:off x="611560" y="2132856"/>
            <a:ext cx="77048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La EDO de </a:t>
            </a:r>
            <a:r>
              <a:rPr lang="en-US" sz="2800" dirty="0" err="1" smtClean="0">
                <a:latin typeface="Times New Roman" pitchFamily="18" charset="0"/>
              </a:rPr>
              <a:t>tercer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orden</a:t>
            </a:r>
            <a:r>
              <a:rPr lang="en-US" sz="2800" dirty="0" smtClean="0">
                <a:latin typeface="Times New Roman" pitchFamily="18" charset="0"/>
              </a:rPr>
              <a:t> se </a:t>
            </a:r>
            <a:r>
              <a:rPr lang="en-US" sz="2800" dirty="0" err="1" smtClean="0">
                <a:latin typeface="Times New Roman" pitchFamily="18" charset="0"/>
              </a:rPr>
              <a:t>transforma</a:t>
            </a:r>
            <a:r>
              <a:rPr lang="en-US" sz="2800" dirty="0" smtClean="0">
                <a:latin typeface="Times New Roman" pitchFamily="18" charset="0"/>
              </a:rPr>
              <a:t> en un </a:t>
            </a:r>
            <a:r>
              <a:rPr lang="en-US" sz="2800" dirty="0" err="1" smtClean="0">
                <a:latin typeface="Times New Roman" pitchFamily="18" charset="0"/>
              </a:rPr>
              <a:t>sistema</a:t>
            </a:r>
            <a:r>
              <a:rPr lang="en-US" sz="2800" dirty="0" smtClean="0">
                <a:latin typeface="Times New Roman" pitchFamily="18" charset="0"/>
              </a:rPr>
              <a:t> de 3 </a:t>
            </a:r>
            <a:r>
              <a:rPr lang="en-US" sz="2800" dirty="0" err="1" smtClean="0">
                <a:latin typeface="Times New Roman" pitchFamily="18" charset="0"/>
              </a:rPr>
              <a:t>ecuaciones</a:t>
            </a:r>
            <a:r>
              <a:rPr lang="en-US" sz="2800" dirty="0" smtClean="0">
                <a:latin typeface="Times New Roman" pitchFamily="18" charset="0"/>
              </a:rPr>
              <a:t> de primer </a:t>
            </a:r>
            <a:r>
              <a:rPr lang="en-US" sz="2800" dirty="0" err="1" smtClean="0">
                <a:latin typeface="Times New Roman" pitchFamily="18" charset="0"/>
              </a:rPr>
              <a:t>orden</a:t>
            </a:r>
            <a:r>
              <a:rPr lang="en-US" sz="2800" dirty="0" smtClean="0">
                <a:latin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1441800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Superior</a:t>
            </a:r>
          </a:p>
        </p:txBody>
      </p:sp>
      <p:graphicFrame>
        <p:nvGraphicFramePr>
          <p:cNvPr id="1560579" name="Object 3"/>
          <p:cNvGraphicFramePr>
            <a:graphicFrameLocks noChangeAspect="1"/>
          </p:cNvGraphicFramePr>
          <p:nvPr/>
        </p:nvGraphicFramePr>
        <p:xfrm>
          <a:off x="4644008" y="3429000"/>
          <a:ext cx="3109913" cy="2479675"/>
        </p:xfrm>
        <a:graphic>
          <a:graphicData uri="http://schemas.openxmlformats.org/presentationml/2006/ole">
            <p:oleObj spid="_x0000_s1593346" name="Ecuación" r:id="rId3" imgW="1333440" imgH="1066680" progId="Equation.3">
              <p:embed/>
            </p:oleObj>
          </a:graphicData>
        </a:graphic>
      </p:graphicFrame>
      <p:graphicFrame>
        <p:nvGraphicFramePr>
          <p:cNvPr id="1593347" name="Object 3"/>
          <p:cNvGraphicFramePr>
            <a:graphicFrameLocks noChangeAspect="1"/>
          </p:cNvGraphicFramePr>
          <p:nvPr/>
        </p:nvGraphicFramePr>
        <p:xfrm>
          <a:off x="1144588" y="3141663"/>
          <a:ext cx="2870200" cy="3268662"/>
        </p:xfrm>
        <a:graphic>
          <a:graphicData uri="http://schemas.openxmlformats.org/presentationml/2006/ole">
            <p:oleObj spid="_x0000_s1593347" name="Ecuación" r:id="rId4" imgW="106668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9" name="Text Box 3"/>
          <p:cNvSpPr txBox="1">
            <a:spLocks noChangeArrowheads="1"/>
          </p:cNvSpPr>
          <p:nvPr/>
        </p:nvSpPr>
        <p:spPr bwMode="auto">
          <a:xfrm>
            <a:off x="467544" y="2276872"/>
            <a:ext cx="4824536" cy="418576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>
                <a:latin typeface="Times New Roman" pitchFamily="18" charset="0"/>
              </a:rPr>
              <a:t>Considere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una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ecuación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diferencial</a:t>
            </a:r>
            <a:r>
              <a:rPr lang="en-US" sz="2800" dirty="0">
                <a:latin typeface="Times New Roman" pitchFamily="18" charset="0"/>
              </a:rPr>
              <a:t> de </a:t>
            </a:r>
            <a:r>
              <a:rPr lang="en-US" sz="2800" dirty="0" err="1">
                <a:latin typeface="Times New Roman" pitchFamily="18" charset="0"/>
              </a:rPr>
              <a:t>segundo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orden</a:t>
            </a:r>
            <a:r>
              <a:rPr lang="en-US" sz="2800" dirty="0">
                <a:latin typeface="Times New Roman" pitchFamily="18" charset="0"/>
              </a:rPr>
              <a:t> de un </a:t>
            </a:r>
            <a:r>
              <a:rPr lang="en-US" sz="2800" dirty="0" err="1">
                <a:latin typeface="Times New Roman" pitchFamily="18" charset="0"/>
              </a:rPr>
              <a:t>sistema</a:t>
            </a:r>
            <a:r>
              <a:rPr lang="en-US" sz="2800" dirty="0">
                <a:latin typeface="Times New Roman" pitchFamily="18" charset="0"/>
              </a:rPr>
              <a:t> de </a:t>
            </a:r>
            <a:r>
              <a:rPr lang="en-US" sz="2800" dirty="0" err="1">
                <a:latin typeface="Times New Roman" pitchFamily="18" charset="0"/>
              </a:rPr>
              <a:t>masa</a:t>
            </a:r>
            <a:r>
              <a:rPr lang="en-US" sz="2800" dirty="0">
                <a:latin typeface="Times New Roman" pitchFamily="18" charset="0"/>
              </a:rPr>
              <a:t>  y </a:t>
            </a:r>
            <a:r>
              <a:rPr lang="en-US" sz="2800" dirty="0" err="1">
                <a:latin typeface="Times New Roman" pitchFamily="18" charset="0"/>
              </a:rPr>
              <a:t>resorte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vibratorio</a:t>
            </a: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Las cond. </a:t>
            </a:r>
            <a:r>
              <a:rPr lang="en-US" sz="2800" dirty="0" err="1">
                <a:latin typeface="Times New Roman" pitchFamily="18" charset="0"/>
              </a:rPr>
              <a:t>iniciales</a:t>
            </a:r>
            <a:r>
              <a:rPr lang="en-US" sz="2800" dirty="0">
                <a:latin typeface="Times New Roman" pitchFamily="18" charset="0"/>
              </a:rPr>
              <a:t> son  x(0) =x</a:t>
            </a:r>
            <a:r>
              <a:rPr lang="en-US" sz="2800" baseline="-25000" dirty="0">
                <a:latin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y x</a:t>
            </a:r>
            <a:r>
              <a:rPr lang="en-US" sz="2800" dirty="0">
                <a:latin typeface="Times New Roman" pitchFamily="18" charset="0"/>
              </a:rPr>
              <a:t>’(0) =0.</a:t>
            </a:r>
          </a:p>
        </p:txBody>
      </p:sp>
      <p:graphicFrame>
        <p:nvGraphicFramePr>
          <p:cNvPr id="1442820" name="Object 4"/>
          <p:cNvGraphicFramePr>
            <a:graphicFrameLocks noChangeAspect="1"/>
          </p:cNvGraphicFramePr>
          <p:nvPr/>
        </p:nvGraphicFramePr>
        <p:xfrm>
          <a:off x="755576" y="4149080"/>
          <a:ext cx="4114800" cy="1292225"/>
        </p:xfrm>
        <a:graphic>
          <a:graphicData uri="http://schemas.openxmlformats.org/presentationml/2006/ole">
            <p:oleObj spid="_x0000_s1561602" name="Equation" r:id="rId3" imgW="1333440" imgH="419040" progId="Equation.3">
              <p:embed/>
            </p:oleObj>
          </a:graphicData>
        </a:graphic>
      </p:graphicFrame>
      <p:pic>
        <p:nvPicPr>
          <p:cNvPr id="1442821" name="Picture 5" descr="initialpro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780928"/>
            <a:ext cx="3429000" cy="2535238"/>
          </a:xfrm>
          <a:prstGeom prst="rect">
            <a:avLst/>
          </a:prstGeom>
          <a:noFill/>
        </p:spPr>
      </p:pic>
      <p:sp>
        <p:nvSpPr>
          <p:cNvPr id="1442825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Superior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3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162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dirty="0">
                <a:latin typeface="Times New Roman" pitchFamily="18" charset="0"/>
              </a:rPr>
              <a:t>Re-escribir la ecuación:</a:t>
            </a:r>
          </a:p>
          <a:p>
            <a:pPr eaLnBrk="0" hangingPunct="0">
              <a:spcBef>
                <a:spcPct val="50000"/>
              </a:spcBef>
            </a:pPr>
            <a:endParaRPr lang="es-PE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s-PE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s-PE" sz="2800" dirty="0" smtClean="0">
                <a:latin typeface="Times New Roman" pitchFamily="18" charset="0"/>
              </a:rPr>
              <a:t>La </a:t>
            </a:r>
            <a:r>
              <a:rPr lang="es-PE" sz="2800" dirty="0">
                <a:latin typeface="Times New Roman" pitchFamily="18" charset="0"/>
              </a:rPr>
              <a:t>primera derivada puede ser </a:t>
            </a:r>
            <a:r>
              <a:rPr lang="es-PE" sz="2800" dirty="0" smtClean="0">
                <a:latin typeface="Times New Roman" pitchFamily="18" charset="0"/>
              </a:rPr>
              <a:t>escrita:</a:t>
            </a:r>
            <a:endParaRPr lang="es-PE" sz="2800" dirty="0">
              <a:latin typeface="Times New Roman" pitchFamily="18" charset="0"/>
            </a:endParaRPr>
          </a:p>
        </p:txBody>
      </p:sp>
      <p:graphicFrame>
        <p:nvGraphicFramePr>
          <p:cNvPr id="1443844" name="Object 4"/>
          <p:cNvGraphicFramePr>
            <a:graphicFrameLocks noChangeAspect="1"/>
          </p:cNvGraphicFramePr>
          <p:nvPr/>
        </p:nvGraphicFramePr>
        <p:xfrm>
          <a:off x="2209800" y="2514600"/>
          <a:ext cx="4114800" cy="1316038"/>
        </p:xfrm>
        <a:graphic>
          <a:graphicData uri="http://schemas.openxmlformats.org/presentationml/2006/ole">
            <p:oleObj spid="_x0000_s1562626" name="Equation" r:id="rId3" imgW="1384200" imgH="444240" progId="Equation.3">
              <p:embed/>
            </p:oleObj>
          </a:graphicData>
        </a:graphic>
      </p:graphicFrame>
      <p:graphicFrame>
        <p:nvGraphicFramePr>
          <p:cNvPr id="1443845" name="Object 5"/>
          <p:cNvGraphicFramePr>
            <a:graphicFrameLocks noChangeAspect="1"/>
          </p:cNvGraphicFramePr>
          <p:nvPr/>
        </p:nvGraphicFramePr>
        <p:xfrm>
          <a:off x="1907704" y="4653136"/>
          <a:ext cx="3962400" cy="1255713"/>
        </p:xfrm>
        <a:graphic>
          <a:graphicData uri="http://schemas.openxmlformats.org/presentationml/2006/ole">
            <p:oleObj spid="_x0000_s1562627" name="Ecuación" r:id="rId4" imgW="1320480" imgH="419040" progId="Equation.3">
              <p:embed/>
            </p:oleObj>
          </a:graphicData>
        </a:graphic>
      </p:graphicFrame>
      <p:sp>
        <p:nvSpPr>
          <p:cNvPr id="1443849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Superior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7" name="Text Box 3"/>
          <p:cNvSpPr txBox="1">
            <a:spLocks noChangeArrowheads="1"/>
          </p:cNvSpPr>
          <p:nvPr/>
        </p:nvSpPr>
        <p:spPr bwMode="auto">
          <a:xfrm>
            <a:off x="827584" y="2132856"/>
            <a:ext cx="71628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La </a:t>
            </a:r>
            <a:r>
              <a:rPr lang="en-US" sz="2800" dirty="0" err="1">
                <a:latin typeface="Times New Roman" pitchFamily="18" charset="0"/>
              </a:rPr>
              <a:t>ecuación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puede</a:t>
            </a:r>
            <a:r>
              <a:rPr lang="en-US" sz="2800" dirty="0">
                <a:latin typeface="Times New Roman" pitchFamily="18" charset="0"/>
              </a:rPr>
              <a:t> ser </a:t>
            </a:r>
            <a:r>
              <a:rPr lang="en-US" sz="2800" dirty="0" err="1">
                <a:latin typeface="Times New Roman" pitchFamily="18" charset="0"/>
              </a:rPr>
              <a:t>escrita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como</a:t>
            </a:r>
            <a:r>
              <a:rPr lang="en-US" sz="2800" dirty="0">
                <a:latin typeface="Times New Roman" pitchFamily="18" charset="0"/>
              </a:rPr>
              <a:t> un </a:t>
            </a:r>
            <a:r>
              <a:rPr lang="en-US" sz="2800" dirty="0" err="1">
                <a:latin typeface="Times New Roman" pitchFamily="18" charset="0"/>
              </a:rPr>
              <a:t>conjunto</a:t>
            </a:r>
            <a:r>
              <a:rPr lang="en-US" sz="2800" dirty="0">
                <a:latin typeface="Times New Roman" pitchFamily="18" charset="0"/>
              </a:rPr>
              <a:t> de dos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de primer </a:t>
            </a:r>
            <a:r>
              <a:rPr lang="en-US" sz="2800" dirty="0" err="1">
                <a:latin typeface="Times New Roman" pitchFamily="18" charset="0"/>
              </a:rPr>
              <a:t>orden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Las </a:t>
            </a:r>
            <a:r>
              <a:rPr lang="en-US" sz="2800" dirty="0" err="1">
                <a:latin typeface="Times New Roman" pitchFamily="18" charset="0"/>
              </a:rPr>
              <a:t>condiciones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iniciales</a:t>
            </a:r>
            <a:r>
              <a:rPr lang="en-US" sz="2800" dirty="0">
                <a:latin typeface="Times New Roman" pitchFamily="18" charset="0"/>
              </a:rPr>
              <a:t>: x(0) = x</a:t>
            </a:r>
            <a:r>
              <a:rPr lang="en-US" sz="2800" baseline="-25000" dirty="0">
                <a:latin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y v(0</a:t>
            </a:r>
            <a:r>
              <a:rPr lang="en-US" sz="2800" dirty="0">
                <a:latin typeface="Times New Roman" pitchFamily="18" charset="0"/>
              </a:rPr>
              <a:t>) = 0.</a:t>
            </a:r>
          </a:p>
        </p:txBody>
      </p:sp>
      <p:graphicFrame>
        <p:nvGraphicFramePr>
          <p:cNvPr id="1444868" name="Object 4"/>
          <p:cNvGraphicFramePr>
            <a:graphicFrameLocks noChangeAspect="1"/>
          </p:cNvGraphicFramePr>
          <p:nvPr/>
        </p:nvGraphicFramePr>
        <p:xfrm>
          <a:off x="2555776" y="2996952"/>
          <a:ext cx="3733800" cy="2620963"/>
        </p:xfrm>
        <a:graphic>
          <a:graphicData uri="http://schemas.openxmlformats.org/presentationml/2006/ole">
            <p:oleObj spid="_x0000_s1563650" name="Equation" r:id="rId3" imgW="1193760" imgH="838080" progId="Equation.3">
              <p:embed/>
            </p:oleObj>
          </a:graphicData>
        </a:graphic>
      </p:graphicFrame>
      <p:sp>
        <p:nvSpPr>
          <p:cNvPr id="1444872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Ecuaciones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Superior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ctr"/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Valor Inicial Problemas </a:t>
            </a:r>
          </a:p>
        </p:txBody>
      </p:sp>
      <p:sp>
        <p:nvSpPr>
          <p:cNvPr id="1446915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1628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Las ecuaciones pueden ser definidas:</a:t>
            </a:r>
          </a:p>
          <a:p>
            <a:pPr eaLnBrk="0" hangingPunct="0"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</p:txBody>
      </p:sp>
      <p:graphicFrame>
        <p:nvGraphicFramePr>
          <p:cNvPr id="1446916" name="Object 4"/>
          <p:cNvGraphicFramePr>
            <a:graphicFrameLocks noChangeAspect="1"/>
          </p:cNvGraphicFramePr>
          <p:nvPr/>
        </p:nvGraphicFramePr>
        <p:xfrm>
          <a:off x="1624013" y="2773363"/>
          <a:ext cx="5919787" cy="2620962"/>
        </p:xfrm>
        <a:graphic>
          <a:graphicData uri="http://schemas.openxmlformats.org/presentationml/2006/ole">
            <p:oleObj spid="_x0000_s1564674" name="Equation" r:id="rId3" imgW="189216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9" name="Text Box 3"/>
          <p:cNvSpPr txBox="1">
            <a:spLocks noChangeArrowheads="1"/>
          </p:cNvSpPr>
          <p:nvPr/>
        </p:nvSpPr>
        <p:spPr bwMode="auto">
          <a:xfrm>
            <a:off x="899592" y="2132857"/>
            <a:ext cx="741682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err="1" smtClean="0">
                <a:latin typeface="Times New Roman" pitchFamily="18" charset="0"/>
              </a:rPr>
              <a:t>Podemos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aplicar</a:t>
            </a:r>
            <a:r>
              <a:rPr lang="en-US" sz="2800" dirty="0" smtClean="0">
                <a:latin typeface="Times New Roman" pitchFamily="18" charset="0"/>
              </a:rPr>
              <a:t> Euler</a:t>
            </a:r>
            <a:r>
              <a:rPr lang="en-US" sz="2800" dirty="0">
                <a:latin typeface="Times New Roman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1447940" name="Object 4"/>
          <p:cNvGraphicFramePr>
            <a:graphicFrameLocks noChangeAspect="1"/>
          </p:cNvGraphicFramePr>
          <p:nvPr/>
        </p:nvGraphicFramePr>
        <p:xfrm>
          <a:off x="866775" y="2781300"/>
          <a:ext cx="6913563" cy="2495550"/>
        </p:xfrm>
        <a:graphic>
          <a:graphicData uri="http://schemas.openxmlformats.org/presentationml/2006/ole">
            <p:oleObj spid="_x0000_s1565698" name="Ecuación" r:id="rId3" imgW="2247840" imgH="812520" progId="Equation.3">
              <p:embed/>
            </p:oleObj>
          </a:graphicData>
        </a:graphic>
      </p:graphicFrame>
      <p:sp>
        <p:nvSpPr>
          <p:cNvPr id="1447943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Valor Inicial Problemas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772400" cy="1143000"/>
          </a:xfrm>
        </p:spPr>
        <p:txBody>
          <a:bodyPr/>
          <a:lstStyle/>
          <a:p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Diferenciales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mayor-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Problemas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Ejemplo</a:t>
            </a:r>
            <a:endParaRPr lang="en-US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48963" name="Text Box 3"/>
          <p:cNvSpPr txBox="1">
            <a:spLocks noChangeArrowheads="1"/>
          </p:cNvSpPr>
          <p:nvPr/>
        </p:nvSpPr>
        <p:spPr bwMode="auto">
          <a:xfrm>
            <a:off x="899592" y="2204864"/>
            <a:ext cx="7162800" cy="329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>
                <a:latin typeface="Times New Roman" pitchFamily="18" charset="0"/>
              </a:rPr>
              <a:t>Considere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una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ecuación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diferencial</a:t>
            </a:r>
            <a:r>
              <a:rPr lang="en-US" sz="2800" dirty="0">
                <a:latin typeface="Times New Roman" pitchFamily="18" charset="0"/>
              </a:rPr>
              <a:t> de </a:t>
            </a:r>
            <a:r>
              <a:rPr lang="en-US" sz="2800" dirty="0" err="1">
                <a:latin typeface="Times New Roman" pitchFamily="18" charset="0"/>
              </a:rPr>
              <a:t>segundo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orden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para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sistemas</a:t>
            </a:r>
            <a:r>
              <a:rPr lang="en-US" sz="2800" dirty="0">
                <a:latin typeface="Times New Roman" pitchFamily="18" charset="0"/>
              </a:rPr>
              <a:t> de </a:t>
            </a:r>
            <a:r>
              <a:rPr lang="en-US" sz="2800" dirty="0" err="1">
                <a:latin typeface="Times New Roman" pitchFamily="18" charset="0"/>
              </a:rPr>
              <a:t>masa-resorte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vibrante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Las </a:t>
            </a:r>
            <a:r>
              <a:rPr lang="en-US" sz="2800" dirty="0" err="1" smtClean="0">
                <a:latin typeface="Times New Roman" pitchFamily="18" charset="0"/>
              </a:rPr>
              <a:t>condiciones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iniciales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son x(0) =0.2, x’(0) =0 y </a:t>
            </a:r>
            <a:r>
              <a:rPr lang="en-US" sz="2800" dirty="0" err="1">
                <a:latin typeface="Symbol" pitchFamily="18" charset="2"/>
              </a:rPr>
              <a:t>D</a:t>
            </a:r>
            <a:r>
              <a:rPr lang="en-US" sz="2800" dirty="0" err="1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 = 0.02. (</a:t>
            </a:r>
            <a:r>
              <a:rPr lang="en-US" sz="2800" dirty="0" err="1">
                <a:latin typeface="Times New Roman" pitchFamily="18" charset="0"/>
              </a:rPr>
              <a:t>Solución</a:t>
            </a:r>
            <a:r>
              <a:rPr lang="en-US" sz="2800" dirty="0">
                <a:latin typeface="Times New Roman" pitchFamily="18" charset="0"/>
              </a:rPr>
              <a:t> Exacta = 0.2 </a:t>
            </a:r>
            <a:r>
              <a:rPr lang="en-US" sz="2800" dirty="0" err="1">
                <a:latin typeface="Times New Roman" pitchFamily="18" charset="0"/>
              </a:rPr>
              <a:t>cos</a:t>
            </a:r>
            <a:r>
              <a:rPr lang="en-US" sz="2800" dirty="0">
                <a:latin typeface="Times New Roman" pitchFamily="18" charset="0"/>
              </a:rPr>
              <a:t>(2t))</a:t>
            </a:r>
          </a:p>
        </p:txBody>
      </p:sp>
      <p:graphicFrame>
        <p:nvGraphicFramePr>
          <p:cNvPr id="1448964" name="Object 4"/>
          <p:cNvGraphicFramePr>
            <a:graphicFrameLocks noChangeAspect="1"/>
          </p:cNvGraphicFramePr>
          <p:nvPr/>
        </p:nvGraphicFramePr>
        <p:xfrm>
          <a:off x="1907704" y="3068960"/>
          <a:ext cx="4945063" cy="1295400"/>
        </p:xfrm>
        <a:graphic>
          <a:graphicData uri="http://schemas.openxmlformats.org/presentationml/2006/ole">
            <p:oleObj spid="_x0000_s1566722" name="Equation" r:id="rId3" imgW="16002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7772400" cy="1143000"/>
          </a:xfrm>
        </p:spPr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Problema Ejemplo</a:t>
            </a:r>
          </a:p>
        </p:txBody>
      </p:sp>
      <p:sp>
        <p:nvSpPr>
          <p:cNvPr id="1449987" name="Text Box 3"/>
          <p:cNvSpPr txBox="1">
            <a:spLocks noChangeArrowheads="1"/>
          </p:cNvSpPr>
          <p:nvPr/>
        </p:nvSpPr>
        <p:spPr bwMode="auto">
          <a:xfrm>
            <a:off x="1116013" y="1773238"/>
            <a:ext cx="74676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La </a:t>
            </a:r>
            <a:r>
              <a:rPr lang="en-US" sz="2800" dirty="0" err="1">
                <a:latin typeface="Times New Roman" pitchFamily="18" charset="0"/>
              </a:rPr>
              <a:t>ecuación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puede</a:t>
            </a:r>
            <a:r>
              <a:rPr lang="en-US" sz="2800" dirty="0">
                <a:latin typeface="Times New Roman" pitchFamily="18" charset="0"/>
              </a:rPr>
              <a:t> ser </a:t>
            </a:r>
            <a:r>
              <a:rPr lang="en-US" sz="2800" dirty="0" err="1">
                <a:latin typeface="Times New Roman" pitchFamily="18" charset="0"/>
              </a:rPr>
              <a:t>escrita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como</a:t>
            </a:r>
            <a:r>
              <a:rPr lang="en-US" sz="2800" dirty="0">
                <a:latin typeface="Times New Roman" pitchFamily="18" charset="0"/>
              </a:rPr>
              <a:t> un </a:t>
            </a:r>
            <a:r>
              <a:rPr lang="en-US" sz="2800" dirty="0" err="1">
                <a:latin typeface="Times New Roman" pitchFamily="18" charset="0"/>
              </a:rPr>
              <a:t>conjunto</a:t>
            </a:r>
            <a:r>
              <a:rPr lang="en-US" sz="2800" dirty="0">
                <a:latin typeface="Times New Roman" pitchFamily="18" charset="0"/>
              </a:rPr>
              <a:t> de dos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de primer </a:t>
            </a:r>
            <a:r>
              <a:rPr lang="en-US" sz="2800" dirty="0" err="1">
                <a:latin typeface="Times New Roman" pitchFamily="18" charset="0"/>
              </a:rPr>
              <a:t>orden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Las </a:t>
            </a:r>
            <a:r>
              <a:rPr lang="en-US" sz="2800" dirty="0" err="1">
                <a:latin typeface="Times New Roman" pitchFamily="18" charset="0"/>
              </a:rPr>
              <a:t>condiciones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iniciales</a:t>
            </a:r>
            <a:r>
              <a:rPr lang="en-US" sz="2800" dirty="0">
                <a:latin typeface="Times New Roman" pitchFamily="18" charset="0"/>
              </a:rPr>
              <a:t>, x(0) = 0.2 </a:t>
            </a:r>
            <a:r>
              <a:rPr lang="en-US" sz="2800" dirty="0" smtClean="0">
                <a:latin typeface="Times New Roman" pitchFamily="18" charset="0"/>
              </a:rPr>
              <a:t>y v(0</a:t>
            </a:r>
            <a:r>
              <a:rPr lang="en-US" sz="2800" dirty="0">
                <a:latin typeface="Times New Roman" pitchFamily="18" charset="0"/>
              </a:rPr>
              <a:t>) = 0.</a:t>
            </a:r>
          </a:p>
        </p:txBody>
      </p:sp>
      <p:graphicFrame>
        <p:nvGraphicFramePr>
          <p:cNvPr id="1449988" name="Object 4"/>
          <p:cNvGraphicFramePr>
            <a:graphicFrameLocks noChangeAspect="1"/>
          </p:cNvGraphicFramePr>
          <p:nvPr/>
        </p:nvGraphicFramePr>
        <p:xfrm>
          <a:off x="3563938" y="2636838"/>
          <a:ext cx="2119312" cy="2819400"/>
        </p:xfrm>
        <a:graphic>
          <a:graphicData uri="http://schemas.openxmlformats.org/presentationml/2006/ole">
            <p:oleObj spid="_x0000_s1567746" name="Equation" r:id="rId3" imgW="60948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/>
              <a:t>Metodos de un solo paso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132856"/>
            <a:ext cx="7772400" cy="8382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  <a:buFont typeface="Wingdings" pitchFamily="2" charset="2"/>
              <a:buChar char="v"/>
            </a:pPr>
            <a:r>
              <a:rPr lang="es-PE" sz="2800" dirty="0">
                <a:latin typeface="Times New Roman" pitchFamily="18" charset="0"/>
              </a:rPr>
              <a:t>El objetivo consiste en solucionar una EDO en </a:t>
            </a:r>
            <a:r>
              <a:rPr lang="es-PE" sz="2800" dirty="0" smtClean="0">
                <a:latin typeface="Times New Roman" pitchFamily="18" charset="0"/>
              </a:rPr>
              <a:t>forma discreta, obteniendo un nuevo punto a partir de un punto anterior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1414149" name="Line 5"/>
          <p:cNvSpPr>
            <a:spLocks noChangeShapeType="1"/>
          </p:cNvSpPr>
          <p:nvPr/>
        </p:nvSpPr>
        <p:spPr bwMode="auto">
          <a:xfrm>
            <a:off x="2737247" y="3573685"/>
            <a:ext cx="0" cy="2133600"/>
          </a:xfrm>
          <a:prstGeom prst="line">
            <a:avLst/>
          </a:prstGeom>
          <a:noFill/>
          <a:ln w="12700">
            <a:solidFill>
              <a:srgbClr val="BC3700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4150" name="Line 6"/>
          <p:cNvSpPr>
            <a:spLocks noChangeShapeType="1"/>
          </p:cNvSpPr>
          <p:nvPr/>
        </p:nvSpPr>
        <p:spPr bwMode="auto">
          <a:xfrm>
            <a:off x="2737247" y="5707285"/>
            <a:ext cx="3886200" cy="0"/>
          </a:xfrm>
          <a:prstGeom prst="line">
            <a:avLst/>
          </a:prstGeom>
          <a:noFill/>
          <a:ln w="12700">
            <a:solidFill>
              <a:srgbClr val="BC37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4151" name="Rectangle 7"/>
          <p:cNvSpPr>
            <a:spLocks noChangeArrowheads="1"/>
          </p:cNvSpPr>
          <p:nvPr/>
        </p:nvSpPr>
        <p:spPr bwMode="auto">
          <a:xfrm>
            <a:off x="2340372" y="357209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solidFill>
                  <a:srgbClr val="BC37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414152" name="Rectangle 8"/>
          <p:cNvSpPr>
            <a:spLocks noChangeArrowheads="1"/>
          </p:cNvSpPr>
          <p:nvPr/>
        </p:nvSpPr>
        <p:spPr bwMode="auto">
          <a:xfrm>
            <a:off x="6683772" y="547709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solidFill>
                  <a:srgbClr val="BC37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414153" name="Arc 9"/>
          <p:cNvSpPr>
            <a:spLocks/>
          </p:cNvSpPr>
          <p:nvPr/>
        </p:nvSpPr>
        <p:spPr bwMode="auto">
          <a:xfrm>
            <a:off x="3131840" y="4149080"/>
            <a:ext cx="881881" cy="7920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228 w 19228"/>
              <a:gd name="T1" fmla="*/ 9841 h 21600"/>
              <a:gd name="T2" fmla="*/ 0 w 19228"/>
              <a:gd name="T3" fmla="*/ 21600 h 21600"/>
              <a:gd name="T4" fmla="*/ 0 w 192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28" h="21600" fill="none" extrusionOk="0">
                <a:moveTo>
                  <a:pt x="19227" y="9840"/>
                </a:moveTo>
                <a:cubicBezTo>
                  <a:pt x="15533" y="17058"/>
                  <a:pt x="8108" y="21599"/>
                  <a:pt x="0" y="21600"/>
                </a:cubicBezTo>
              </a:path>
              <a:path w="19228" h="21600" stroke="0" extrusionOk="0">
                <a:moveTo>
                  <a:pt x="19227" y="9840"/>
                </a:moveTo>
                <a:cubicBezTo>
                  <a:pt x="15533" y="17058"/>
                  <a:pt x="8108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BC37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4154" name="Oval 10"/>
          <p:cNvSpPr>
            <a:spLocks noChangeArrowheads="1"/>
          </p:cNvSpPr>
          <p:nvPr/>
        </p:nvSpPr>
        <p:spPr bwMode="auto">
          <a:xfrm>
            <a:off x="3059832" y="4797152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4155" name="Rectangle 11"/>
          <p:cNvSpPr>
            <a:spLocks noChangeArrowheads="1"/>
          </p:cNvSpPr>
          <p:nvPr/>
        </p:nvSpPr>
        <p:spPr bwMode="auto">
          <a:xfrm>
            <a:off x="2267744" y="4653136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err="1">
                <a:solidFill>
                  <a:srgbClr val="9234DB"/>
                </a:solidFill>
                <a:latin typeface="Times New Roman" pitchFamily="18" charset="0"/>
              </a:rPr>
              <a:t>y</a:t>
            </a:r>
            <a:r>
              <a:rPr lang="en-US" sz="2400" baseline="-25000" dirty="0" err="1">
                <a:solidFill>
                  <a:srgbClr val="9234DB"/>
                </a:solidFill>
                <a:latin typeface="Times New Roman" pitchFamily="18" charset="0"/>
              </a:rPr>
              <a:t>i</a:t>
            </a:r>
            <a:endParaRPr lang="en-US" sz="2400" baseline="-25000" dirty="0">
              <a:solidFill>
                <a:srgbClr val="9234DB"/>
              </a:solidFill>
              <a:latin typeface="Times New Roman" pitchFamily="18" charset="0"/>
            </a:endParaRPr>
          </a:p>
        </p:txBody>
      </p:sp>
      <p:sp>
        <p:nvSpPr>
          <p:cNvPr id="1414156" name="Line 12"/>
          <p:cNvSpPr>
            <a:spLocks noChangeShapeType="1"/>
          </p:cNvSpPr>
          <p:nvPr/>
        </p:nvSpPr>
        <p:spPr bwMode="auto">
          <a:xfrm>
            <a:off x="2987824" y="3916585"/>
            <a:ext cx="102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4157" name="Rectangle 13"/>
          <p:cNvSpPr>
            <a:spLocks noChangeArrowheads="1"/>
          </p:cNvSpPr>
          <p:nvPr/>
        </p:nvSpPr>
        <p:spPr bwMode="auto">
          <a:xfrm>
            <a:off x="3275856" y="335699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solidFill>
                  <a:srgbClr val="9234DB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923928" y="4221088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123728" y="4077072"/>
            <a:ext cx="61555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9234DB"/>
                </a:solidFill>
                <a:latin typeface="Times New Roman" pitchFamily="18" charset="0"/>
              </a:rPr>
              <a:t>y</a:t>
            </a:r>
            <a:r>
              <a:rPr lang="en-US" sz="2400" baseline="-25000" dirty="0" smtClean="0">
                <a:solidFill>
                  <a:srgbClr val="9234DB"/>
                </a:solidFill>
                <a:latin typeface="Times New Roman" pitchFamily="18" charset="0"/>
              </a:rPr>
              <a:t>i+1</a:t>
            </a:r>
            <a:endParaRPr lang="en-US" sz="2400" baseline="-25000" dirty="0">
              <a:solidFill>
                <a:srgbClr val="9234DB"/>
              </a:solidFill>
              <a:latin typeface="Times New Roman" pitchFamily="18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915816" y="5877272"/>
            <a:ext cx="39754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9234DB"/>
                </a:solidFill>
                <a:latin typeface="Times New Roman" pitchFamily="18" charset="0"/>
              </a:rPr>
              <a:t>i</a:t>
            </a:r>
            <a:endParaRPr lang="en-US" sz="2400" baseline="-25000" dirty="0">
              <a:solidFill>
                <a:srgbClr val="9234DB"/>
              </a:solidFill>
              <a:latin typeface="Times New Roman" pitchFamily="18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779912" y="5877272"/>
            <a:ext cx="61555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9234DB"/>
                </a:solidFill>
                <a:latin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9234DB"/>
                </a:solidFill>
                <a:latin typeface="Times New Roman" pitchFamily="18" charset="0"/>
              </a:rPr>
              <a:t>i+1</a:t>
            </a:r>
            <a:endParaRPr lang="en-US" sz="2400" baseline="-25000" dirty="0">
              <a:solidFill>
                <a:srgbClr val="9234DB"/>
              </a:solidFill>
              <a:latin typeface="Times New Roman" pitchFamily="18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779912" y="4869160"/>
            <a:ext cx="5802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</a:rPr>
              <a:t>(x)</a:t>
            </a:r>
            <a:endParaRPr lang="en-US" sz="2400" b="1" baseline="-25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716016" y="3140968"/>
            <a:ext cx="29286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(x</a:t>
            </a:r>
            <a:r>
              <a:rPr lang="en-US" sz="2400" b="1" baseline="-25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i+1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, y</a:t>
            </a:r>
            <a:r>
              <a:rPr lang="en-US" sz="2400" b="1" baseline="-25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i+1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)=</a:t>
            </a:r>
            <a:r>
              <a:rPr lang="az-Cyrl-AZ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Ѳ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(x</a:t>
            </a:r>
            <a:r>
              <a:rPr lang="en-US" sz="2400" b="1" baseline="-25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 ,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y</a:t>
            </a:r>
            <a:r>
              <a:rPr lang="en-US" sz="2400" b="1" baseline="-250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, h)</a:t>
            </a:r>
            <a:endParaRPr lang="en-US" sz="2400" b="1" baseline="-25000" dirty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Problema Ejemplo</a:t>
            </a:r>
          </a:p>
        </p:txBody>
      </p:sp>
      <p:sp>
        <p:nvSpPr>
          <p:cNvPr id="1451011" name="Text Box 3"/>
          <p:cNvSpPr txBox="1">
            <a:spLocks noChangeArrowheads="1"/>
          </p:cNvSpPr>
          <p:nvPr/>
        </p:nvSpPr>
        <p:spPr bwMode="auto">
          <a:xfrm>
            <a:off x="1259632" y="1196752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El </a:t>
            </a:r>
            <a:r>
              <a:rPr lang="en-US" sz="2800" dirty="0" err="1">
                <a:latin typeface="Times New Roman" pitchFamily="18" charset="0"/>
              </a:rPr>
              <a:t>desarrollo</a:t>
            </a:r>
            <a:r>
              <a:rPr lang="en-US" sz="2800" dirty="0">
                <a:latin typeface="Times New Roman" pitchFamily="18" charset="0"/>
              </a:rPr>
              <a:t> del </a:t>
            </a:r>
            <a:r>
              <a:rPr lang="en-US" sz="2800" dirty="0" err="1">
                <a:latin typeface="Times New Roman" pitchFamily="18" charset="0"/>
              </a:rPr>
              <a:t>método</a:t>
            </a:r>
            <a:r>
              <a:rPr lang="en-US" sz="2800" dirty="0">
                <a:latin typeface="Times New Roman" pitchFamily="18" charset="0"/>
              </a:rPr>
              <a:t> de Euler.</a:t>
            </a:r>
          </a:p>
        </p:txBody>
      </p:sp>
      <p:graphicFrame>
        <p:nvGraphicFramePr>
          <p:cNvPr id="1451012" name="Object 4"/>
          <p:cNvGraphicFramePr>
            <a:graphicFrameLocks noChangeAspect="1"/>
          </p:cNvGraphicFramePr>
          <p:nvPr/>
        </p:nvGraphicFramePr>
        <p:xfrm>
          <a:off x="1259632" y="2132856"/>
          <a:ext cx="6248400" cy="4213225"/>
        </p:xfrm>
        <a:graphic>
          <a:graphicData uri="http://schemas.openxmlformats.org/presentationml/2006/ole">
            <p:oleObj spid="_x0000_s1568770" name="Worksheet" r:id="rId3" imgW="4124230" imgH="2781396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Problema Ejemplo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2204864"/>
            <a:ext cx="3810000" cy="4114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err="1">
                <a:latin typeface="Times New Roman" pitchFamily="18" charset="0"/>
              </a:rPr>
              <a:t>Ejemplo</a:t>
            </a:r>
            <a:endParaRPr lang="en-US" sz="2800" dirty="0">
              <a:latin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800" dirty="0">
              <a:latin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endParaRPr lang="en-US" sz="2800" dirty="0"/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</a:rPr>
              <a:t>Se </a:t>
            </a:r>
            <a:r>
              <a:rPr lang="en-US" sz="2800" dirty="0" err="1" smtClean="0">
                <a:latin typeface="Times New Roman" pitchFamily="18" charset="0"/>
              </a:rPr>
              <a:t>puede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observar</a:t>
            </a:r>
            <a:r>
              <a:rPr lang="en-US" sz="2800" dirty="0" smtClean="0">
                <a:latin typeface="Times New Roman" pitchFamily="18" charset="0"/>
              </a:rPr>
              <a:t> un error </a:t>
            </a:r>
            <a:r>
              <a:rPr lang="en-US" sz="2800" dirty="0" err="1" smtClean="0">
                <a:latin typeface="Times New Roman" pitchFamily="18" charset="0"/>
              </a:rPr>
              <a:t>que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cada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vez</a:t>
            </a:r>
            <a:r>
              <a:rPr lang="en-US" sz="2800" dirty="0" smtClean="0">
                <a:latin typeface="Times New Roman" pitchFamily="18" charset="0"/>
              </a:rPr>
              <a:t> se </a:t>
            </a:r>
            <a:r>
              <a:rPr lang="en-US" sz="2800" dirty="0" err="1" smtClean="0">
                <a:latin typeface="Times New Roman" pitchFamily="18" charset="0"/>
              </a:rPr>
              <a:t>irá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incrementando</a:t>
            </a:r>
            <a:r>
              <a:rPr lang="en-US" sz="2800" dirty="0" smtClean="0">
                <a:latin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1452036" name="Object 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4283968" y="2060848"/>
          <a:ext cx="4724400" cy="4365625"/>
        </p:xfrm>
        <a:graphic>
          <a:graphicData uri="http://schemas.openxmlformats.org/presentationml/2006/ole">
            <p:oleObj spid="_x0000_s1569794" name="Worksheet" r:id="rId3" imgW="5889600" imgH="5443200" progId="Excel.Sheet.8">
              <p:embed/>
            </p:oleObj>
          </a:graphicData>
        </a:graphic>
      </p:graphicFrame>
      <p:graphicFrame>
        <p:nvGraphicFramePr>
          <p:cNvPr id="1452037" name="Object 5"/>
          <p:cNvGraphicFramePr>
            <a:graphicFrameLocks noChangeAspect="1"/>
          </p:cNvGraphicFramePr>
          <p:nvPr/>
        </p:nvGraphicFramePr>
        <p:xfrm>
          <a:off x="539552" y="2780928"/>
          <a:ext cx="3276600" cy="1362075"/>
        </p:xfrm>
        <a:graphic>
          <a:graphicData uri="http://schemas.openxmlformats.org/presentationml/2006/ole">
            <p:oleObj spid="_x0000_s1569795" name="Equation" r:id="rId4" imgW="12826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3" name="Text Box 3"/>
          <p:cNvSpPr txBox="1">
            <a:spLocks noChangeArrowheads="1"/>
          </p:cNvSpPr>
          <p:nvPr/>
        </p:nvSpPr>
        <p:spPr bwMode="auto">
          <a:xfrm>
            <a:off x="611560" y="2348880"/>
            <a:ext cx="74676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Las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son </a:t>
            </a:r>
            <a:r>
              <a:rPr lang="en-US" sz="2800" dirty="0" err="1">
                <a:latin typeface="Times New Roman" pitchFamily="18" charset="0"/>
              </a:rPr>
              <a:t>definidas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como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funciones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Las </a:t>
            </a:r>
            <a:r>
              <a:rPr lang="en-US" sz="2800" dirty="0" err="1">
                <a:latin typeface="Times New Roman" pitchFamily="18" charset="0"/>
              </a:rPr>
              <a:t>condiciones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iniciales</a:t>
            </a:r>
            <a:r>
              <a:rPr lang="en-US" sz="2800" dirty="0">
                <a:latin typeface="Times New Roman" pitchFamily="18" charset="0"/>
              </a:rPr>
              <a:t>, x(0) = 0.2 and v(0) = 0.</a:t>
            </a:r>
          </a:p>
        </p:txBody>
      </p:sp>
      <p:graphicFrame>
        <p:nvGraphicFramePr>
          <p:cNvPr id="1454084" name="Object 4"/>
          <p:cNvGraphicFramePr>
            <a:graphicFrameLocks noChangeAspect="1"/>
          </p:cNvGraphicFramePr>
          <p:nvPr/>
        </p:nvGraphicFramePr>
        <p:xfrm>
          <a:off x="2411760" y="2924944"/>
          <a:ext cx="3662363" cy="2270125"/>
        </p:xfrm>
        <a:graphic>
          <a:graphicData uri="http://schemas.openxmlformats.org/presentationml/2006/ole">
            <p:oleObj spid="_x0000_s1570818" name="Equation" r:id="rId3" imgW="1307880" imgH="812520" progId="Equation.3">
              <p:embed/>
            </p:oleObj>
          </a:graphicData>
        </a:graphic>
      </p:graphicFrame>
      <p:sp>
        <p:nvSpPr>
          <p:cNvPr id="145408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Problema Ejemplo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7" name="Text Box 3"/>
          <p:cNvSpPr txBox="1">
            <a:spLocks noChangeArrowheads="1"/>
          </p:cNvSpPr>
          <p:nvPr/>
        </p:nvSpPr>
        <p:spPr bwMode="auto">
          <a:xfrm>
            <a:off x="539552" y="2132856"/>
            <a:ext cx="746760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Los </a:t>
            </a:r>
            <a:r>
              <a:rPr lang="en-US" sz="2800" dirty="0" err="1">
                <a:latin typeface="Times New Roman" pitchFamily="18" charset="0"/>
              </a:rPr>
              <a:t>componentes</a:t>
            </a:r>
            <a:r>
              <a:rPr lang="en-US" sz="2800" dirty="0">
                <a:latin typeface="Times New Roman" pitchFamily="18" charset="0"/>
              </a:rPr>
              <a:t> de </a:t>
            </a:r>
            <a:r>
              <a:rPr lang="en-US" sz="2800" dirty="0" err="1">
                <a:latin typeface="Times New Roman" pitchFamily="18" charset="0"/>
              </a:rPr>
              <a:t>Runge-Kutta</a:t>
            </a:r>
            <a:r>
              <a:rPr lang="en-US" sz="2800" dirty="0">
                <a:latin typeface="Times New Roman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 err="1">
                <a:latin typeface="Times New Roman" pitchFamily="18" charset="0"/>
              </a:rPr>
              <a:t>k</a:t>
            </a:r>
            <a:r>
              <a:rPr lang="en-US" sz="2800" baseline="-25000" dirty="0" err="1">
                <a:latin typeface="Times New Roman" pitchFamily="18" charset="0"/>
              </a:rPr>
              <a:t>i,j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donde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es</a:t>
            </a:r>
            <a:r>
              <a:rPr lang="en-US" sz="2800" dirty="0">
                <a:latin typeface="Times New Roman" pitchFamily="18" charset="0"/>
              </a:rPr>
              <a:t> el </a:t>
            </a:r>
            <a:r>
              <a:rPr lang="en-US" sz="2800" dirty="0" err="1">
                <a:latin typeface="Times New Roman" pitchFamily="18" charset="0"/>
              </a:rPr>
              <a:t>paso</a:t>
            </a:r>
            <a:r>
              <a:rPr lang="en-US" sz="2800" dirty="0">
                <a:latin typeface="Times New Roman" pitchFamily="18" charset="0"/>
              </a:rPr>
              <a:t> y j </a:t>
            </a:r>
            <a:r>
              <a:rPr lang="en-US" sz="2800" dirty="0" err="1">
                <a:latin typeface="Times New Roman" pitchFamily="18" charset="0"/>
              </a:rPr>
              <a:t>es</a:t>
            </a:r>
            <a:r>
              <a:rPr lang="en-US" sz="2800" dirty="0">
                <a:latin typeface="Times New Roman" pitchFamily="18" charset="0"/>
              </a:rPr>
              <a:t> la </a:t>
            </a:r>
            <a:r>
              <a:rPr lang="en-US" sz="2800" dirty="0" err="1">
                <a:latin typeface="Times New Roman" pitchFamily="18" charset="0"/>
              </a:rPr>
              <a:t>función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455108" name="Object 4"/>
          <p:cNvGraphicFramePr>
            <a:graphicFrameLocks noChangeAspect="1"/>
          </p:cNvGraphicFramePr>
          <p:nvPr/>
        </p:nvGraphicFramePr>
        <p:xfrm>
          <a:off x="251520" y="3068960"/>
          <a:ext cx="4191000" cy="2228850"/>
        </p:xfrm>
        <a:graphic>
          <a:graphicData uri="http://schemas.openxmlformats.org/presentationml/2006/ole">
            <p:oleObj spid="_x0000_s1571842" name="Equation" r:id="rId3" imgW="2577960" imgH="1371600" progId="Equation.3">
              <p:embed/>
            </p:oleObj>
          </a:graphicData>
        </a:graphic>
      </p:graphicFrame>
      <p:graphicFrame>
        <p:nvGraphicFramePr>
          <p:cNvPr id="1455109" name="Object 5"/>
          <p:cNvGraphicFramePr>
            <a:graphicFrameLocks noChangeAspect="1"/>
          </p:cNvGraphicFramePr>
          <p:nvPr/>
        </p:nvGraphicFramePr>
        <p:xfrm>
          <a:off x="4648200" y="2924944"/>
          <a:ext cx="4495800" cy="2366963"/>
        </p:xfrm>
        <a:graphic>
          <a:graphicData uri="http://schemas.openxmlformats.org/presentationml/2006/ole">
            <p:oleObj spid="_x0000_s1571843" name="Equation" r:id="rId4" imgW="2603160" imgH="1371600" progId="Equation.3">
              <p:embed/>
            </p:oleObj>
          </a:graphicData>
        </a:graphic>
      </p:graphicFrame>
      <p:sp>
        <p:nvSpPr>
          <p:cNvPr id="1455111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Problema Ejemplo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1" name="Text Box 3"/>
          <p:cNvSpPr txBox="1">
            <a:spLocks noChangeArrowheads="1"/>
          </p:cNvSpPr>
          <p:nvPr/>
        </p:nvSpPr>
        <p:spPr bwMode="auto">
          <a:xfrm>
            <a:off x="611560" y="2420888"/>
            <a:ext cx="74676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PE" sz="2800" dirty="0">
                <a:latin typeface="Times New Roman" pitchFamily="18" charset="0"/>
              </a:rPr>
              <a:t>La actualización de un sólo paso:</a:t>
            </a:r>
          </a:p>
          <a:p>
            <a:pPr eaLnBrk="0" hangingPunct="0">
              <a:spcBef>
                <a:spcPct val="50000"/>
              </a:spcBef>
            </a:pPr>
            <a:endParaRPr lang="es-PE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28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Use los </a:t>
            </a:r>
            <a:r>
              <a:rPr lang="en-US" sz="2800" dirty="0" err="1">
                <a:latin typeface="Times New Roman" pitchFamily="18" charset="0"/>
              </a:rPr>
              <a:t>valores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iniciales</a:t>
            </a:r>
            <a:r>
              <a:rPr lang="en-US" sz="2800" dirty="0">
                <a:latin typeface="Times New Roman" pitchFamily="18" charset="0"/>
              </a:rPr>
              <a:t> x(0) = 0.02 y v(0) = 0</a:t>
            </a:r>
          </a:p>
        </p:txBody>
      </p:sp>
      <p:graphicFrame>
        <p:nvGraphicFramePr>
          <p:cNvPr id="1456132" name="Object 4"/>
          <p:cNvGraphicFramePr>
            <a:graphicFrameLocks noChangeAspect="1"/>
          </p:cNvGraphicFramePr>
          <p:nvPr/>
        </p:nvGraphicFramePr>
        <p:xfrm>
          <a:off x="1043608" y="3068960"/>
          <a:ext cx="6400800" cy="2125663"/>
        </p:xfrm>
        <a:graphic>
          <a:graphicData uri="http://schemas.openxmlformats.org/presentationml/2006/ole">
            <p:oleObj spid="_x0000_s1572866" name="Equation" r:id="rId3" imgW="2438280" imgH="812520" progId="Equation.3">
              <p:embed/>
            </p:oleObj>
          </a:graphicData>
        </a:graphic>
      </p:graphicFrame>
      <p:sp>
        <p:nvSpPr>
          <p:cNvPr id="145613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Problema Ejemplo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3832" y="620688"/>
            <a:ext cx="8206680" cy="1143000"/>
          </a:xfrm>
        </p:spPr>
        <p:txBody>
          <a:bodyPr/>
          <a:lstStyle/>
          <a:p>
            <a:r>
              <a:rPr lang="en-US" sz="4800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Ejemplo</a:t>
            </a:r>
            <a:r>
              <a:rPr lang="en-US" sz="4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800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Metodo</a:t>
            </a:r>
            <a:r>
              <a:rPr lang="en-US" sz="4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4800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Runge-Kutta</a:t>
            </a:r>
            <a:r>
              <a:rPr lang="en-US" sz="4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 4</a:t>
            </a:r>
            <a:r>
              <a:rPr lang="en-US" sz="48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</a:t>
            </a:r>
            <a:r>
              <a:rPr lang="en-US" sz="4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endParaRPr lang="en-US" sz="48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457155" name="Object 3"/>
          <p:cNvGraphicFramePr>
            <a:graphicFrameLocks noChangeAspect="1"/>
          </p:cNvGraphicFramePr>
          <p:nvPr/>
        </p:nvGraphicFramePr>
        <p:xfrm>
          <a:off x="34925" y="2492375"/>
          <a:ext cx="9037638" cy="1962150"/>
        </p:xfrm>
        <a:graphic>
          <a:graphicData uri="http://schemas.openxmlformats.org/presentationml/2006/ole">
            <p:oleObj spid="_x0000_s1573890" name="Worksheet" r:id="rId3" imgW="7305786" imgH="1686005" progId="Excel.Sheet.8">
              <p:embed/>
            </p:oleObj>
          </a:graphicData>
        </a:graphic>
      </p:graphicFrame>
      <p:graphicFrame>
        <p:nvGraphicFramePr>
          <p:cNvPr id="1457157" name="Object 5"/>
          <p:cNvGraphicFramePr>
            <a:graphicFrameLocks noChangeAspect="1"/>
          </p:cNvGraphicFramePr>
          <p:nvPr/>
        </p:nvGraphicFramePr>
        <p:xfrm>
          <a:off x="3131840" y="4941168"/>
          <a:ext cx="2232248" cy="1383529"/>
        </p:xfrm>
        <a:graphic>
          <a:graphicData uri="http://schemas.openxmlformats.org/presentationml/2006/ole">
            <p:oleObj spid="_x0000_s1573891" name="Equation" r:id="rId4" imgW="130788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3810000" cy="41148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</a:rPr>
              <a:t>Los </a:t>
            </a:r>
            <a:r>
              <a:rPr lang="en-US" sz="2800" dirty="0" err="1">
                <a:latin typeface="Times New Roman" pitchFamily="18" charset="0"/>
              </a:rPr>
              <a:t>puntos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tienen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menos</a:t>
            </a:r>
            <a:r>
              <a:rPr lang="en-US" sz="2800" dirty="0" smtClean="0">
                <a:latin typeface="Times New Roman" pitchFamily="18" charset="0"/>
              </a:rPr>
              <a:t> error </a:t>
            </a:r>
            <a:r>
              <a:rPr lang="en-US" sz="2800" dirty="0" err="1" smtClean="0">
                <a:latin typeface="Times New Roman" pitchFamily="18" charset="0"/>
              </a:rPr>
              <a:t>que</a:t>
            </a:r>
            <a:r>
              <a:rPr lang="en-US" sz="2800" dirty="0" smtClean="0">
                <a:latin typeface="Times New Roman" pitchFamily="18" charset="0"/>
              </a:rPr>
              <a:t>  el </a:t>
            </a:r>
            <a:r>
              <a:rPr lang="en-US" sz="2800" dirty="0" err="1">
                <a:latin typeface="Times New Roman" pitchFamily="18" charset="0"/>
              </a:rPr>
              <a:t>método</a:t>
            </a:r>
            <a:r>
              <a:rPr lang="en-US" sz="2800" dirty="0">
                <a:latin typeface="Times New Roman" pitchFamily="18" charset="0"/>
              </a:rPr>
              <a:t> de  Euler. 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latin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</a:rPr>
              <a:t>La </a:t>
            </a:r>
            <a:r>
              <a:rPr lang="en-US" sz="2800" dirty="0" err="1">
                <a:latin typeface="Times New Roman" pitchFamily="18" charset="0"/>
              </a:rPr>
              <a:t>aproximación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depende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del </a:t>
            </a:r>
            <a:r>
              <a:rPr lang="en-US" sz="2800" dirty="0" err="1">
                <a:latin typeface="Times New Roman" pitchFamily="18" charset="0"/>
              </a:rPr>
              <a:t>tamaño</a:t>
            </a:r>
            <a:r>
              <a:rPr lang="en-US" sz="2800" dirty="0">
                <a:latin typeface="Times New Roman" pitchFamily="18" charset="0"/>
              </a:rPr>
              <a:t> del </a:t>
            </a:r>
            <a:r>
              <a:rPr lang="en-US" sz="2800" dirty="0" err="1">
                <a:latin typeface="Times New Roman" pitchFamily="18" charset="0"/>
              </a:rPr>
              <a:t>paso</a:t>
            </a:r>
            <a:r>
              <a:rPr lang="en-US" sz="2800" dirty="0">
                <a:latin typeface="Times New Roman" pitchFamily="18" charset="0"/>
              </a:rPr>
              <a:t> del </a:t>
            </a:r>
            <a:r>
              <a:rPr lang="en-US" sz="2800" dirty="0" err="1">
                <a:latin typeface="Times New Roman" pitchFamily="18" charset="0"/>
              </a:rPr>
              <a:t>problema</a:t>
            </a:r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1458180" name="Object 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4267200" y="2141538"/>
          <a:ext cx="4876800" cy="4048125"/>
        </p:xfrm>
        <a:graphic>
          <a:graphicData uri="http://schemas.openxmlformats.org/presentationml/2006/ole">
            <p:oleObj spid="_x0000_s1574914" name="Worksheet" r:id="rId3" imgW="6019200" imgH="4996800" progId="Excel.Sheet.8">
              <p:embed/>
            </p:oleObj>
          </a:graphicData>
        </a:graphic>
      </p:graphicFrame>
      <p:sp>
        <p:nvSpPr>
          <p:cNvPr id="145818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Ejemplo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Metodo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Runge-Kutta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 4th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Orden</a:t>
            </a:r>
            <a:endParaRPr lang="en-US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EDO - Problema Valor Inicial</a:t>
            </a:r>
          </a:p>
        </p:txBody>
      </p:sp>
      <p:sp>
        <p:nvSpPr>
          <p:cNvPr id="1459203" name="Rectangle 3"/>
          <p:cNvSpPr>
            <a:spLocks noChangeArrowheads="1"/>
          </p:cNvSpPr>
          <p:nvPr/>
        </p:nvSpPr>
        <p:spPr bwMode="auto">
          <a:xfrm>
            <a:off x="1143000" y="2667000"/>
            <a:ext cx="7391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2800" dirty="0" err="1">
                <a:latin typeface="Times New Roman" pitchFamily="18" charset="0"/>
              </a:rPr>
              <a:t>Estas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técnicas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pueden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trabajar</a:t>
            </a:r>
            <a:r>
              <a:rPr lang="en-US" sz="2800" dirty="0">
                <a:latin typeface="Times New Roman" pitchFamily="18" charset="0"/>
              </a:rPr>
              <a:t> con </a:t>
            </a:r>
            <a:r>
              <a:rPr lang="en-US" sz="2800" dirty="0" err="1">
                <a:latin typeface="Times New Roman" pitchFamily="18" charset="0"/>
              </a:rPr>
              <a:t>grandes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sistemas</a:t>
            </a:r>
            <a:r>
              <a:rPr lang="en-US" sz="2800" dirty="0">
                <a:latin typeface="Times New Roman" pitchFamily="18" charset="0"/>
              </a:rPr>
              <a:t> de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</a:rPr>
              <a:t>para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realizar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una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serie</a:t>
            </a:r>
            <a:r>
              <a:rPr lang="en-US" sz="2800" dirty="0">
                <a:latin typeface="Times New Roman" pitchFamily="18" charset="0"/>
              </a:rPr>
              <a:t> de </a:t>
            </a:r>
            <a:r>
              <a:rPr lang="en-US" sz="2800" dirty="0" err="1">
                <a:latin typeface="Times New Roman" pitchFamily="18" charset="0"/>
              </a:rPr>
              <a:t>integraciónes</a:t>
            </a:r>
            <a:r>
              <a:rPr lang="en-US" sz="2800" dirty="0">
                <a:latin typeface="Times New Roman" pitchFamily="18" charset="0"/>
              </a:rPr>
              <a:t> del </a:t>
            </a:r>
            <a:r>
              <a:rPr lang="en-US" sz="2800" dirty="0" err="1">
                <a:latin typeface="Times New Roman" pitchFamily="18" charset="0"/>
              </a:rPr>
              <a:t>problema</a:t>
            </a:r>
            <a:r>
              <a:rPr lang="en-US" sz="2800" dirty="0">
                <a:latin typeface="Times New Roman" pitchFamily="18" charset="0"/>
              </a:rPr>
              <a:t>.  Las </a:t>
            </a:r>
            <a:r>
              <a:rPr lang="en-US" sz="2800" dirty="0" err="1">
                <a:latin typeface="Times New Roman" pitchFamily="18" charset="0"/>
              </a:rPr>
              <a:t>ecuaciones</a:t>
            </a:r>
            <a:r>
              <a:rPr lang="en-US" sz="2800" dirty="0">
                <a:latin typeface="Times New Roman" pitchFamily="18" charset="0"/>
              </a:rPr>
              <a:t> se </a:t>
            </a:r>
            <a:r>
              <a:rPr lang="en-US" sz="2800" dirty="0" err="1">
                <a:latin typeface="Times New Roman" pitchFamily="18" charset="0"/>
              </a:rPr>
              <a:t>pueden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solucionar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como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serie</a:t>
            </a:r>
            <a:r>
              <a:rPr lang="en-US" sz="2800" dirty="0">
                <a:latin typeface="Times New Roman" pitchFamily="18" charset="0"/>
              </a:rPr>
              <a:t> de EDOs.</a:t>
            </a:r>
            <a:r>
              <a:rPr lang="en-US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0227" name="Picture 3" descr="initialva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057400"/>
            <a:ext cx="4648200" cy="3886200"/>
          </a:xfrm>
          <a:prstGeom prst="rect">
            <a:avLst/>
          </a:prstGeom>
          <a:noFill/>
        </p:spPr>
      </p:pic>
      <p:graphicFrame>
        <p:nvGraphicFramePr>
          <p:cNvPr id="1460228" name="Object 4"/>
          <p:cNvGraphicFramePr>
            <a:graphicFrameLocks noChangeAspect="1"/>
          </p:cNvGraphicFramePr>
          <p:nvPr/>
        </p:nvGraphicFramePr>
        <p:xfrm>
          <a:off x="3048000" y="2846388"/>
          <a:ext cx="6096000" cy="2058987"/>
        </p:xfrm>
        <a:graphic>
          <a:graphicData uri="http://schemas.openxmlformats.org/presentationml/2006/ole">
            <p:oleObj spid="_x0000_s1575938" name="Equation" r:id="rId4" imgW="2552400" imgH="863280" progId="Equation.3">
              <p:embed/>
            </p:oleObj>
          </a:graphicData>
        </a:graphic>
      </p:graphicFrame>
      <p:sp>
        <p:nvSpPr>
          <p:cNvPr id="1460229" name="Text Box 5"/>
          <p:cNvSpPr txBox="1">
            <a:spLocks noChangeArrowheads="1"/>
          </p:cNvSpPr>
          <p:nvPr/>
        </p:nvSpPr>
        <p:spPr bwMode="auto">
          <a:xfrm>
            <a:off x="1143000" y="5334000"/>
            <a:ext cx="76057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Dando un conjunto de valores iniciales, y</a:t>
            </a:r>
            <a:r>
              <a:rPr lang="en-US" sz="2800" baseline="-25000">
                <a:latin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</a:rPr>
              <a:t>,y</a:t>
            </a:r>
            <a:r>
              <a:rPr lang="en-US" sz="2800" baseline="-25000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,y’</a:t>
            </a:r>
            <a:r>
              <a:rPr lang="en-US" sz="2800" baseline="-25000">
                <a:latin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</a:rPr>
              <a:t> e y’</a:t>
            </a:r>
            <a:r>
              <a:rPr lang="en-US" sz="2800" baseline="-25000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.</a:t>
            </a:r>
          </a:p>
        </p:txBody>
      </p:sp>
      <p:sp>
        <p:nvSpPr>
          <p:cNvPr id="1460231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EDO - Problema Valor Inicial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1251" name="Object 3"/>
          <p:cNvGraphicFramePr>
            <a:graphicFrameLocks noChangeAspect="1"/>
          </p:cNvGraphicFramePr>
          <p:nvPr/>
        </p:nvGraphicFramePr>
        <p:xfrm>
          <a:off x="2209800" y="2438400"/>
          <a:ext cx="4572000" cy="3795713"/>
        </p:xfrm>
        <a:graphic>
          <a:graphicData uri="http://schemas.openxmlformats.org/presentationml/2006/ole">
            <p:oleObj spid="_x0000_s1576962" name="Equation" r:id="rId3" imgW="2171520" imgH="1803240" progId="Equation.3">
              <p:embed/>
            </p:oleObj>
          </a:graphicData>
        </a:graphic>
      </p:graphicFrame>
      <p:sp>
        <p:nvSpPr>
          <p:cNvPr id="1461252" name="Text Box 4"/>
          <p:cNvSpPr txBox="1">
            <a:spLocks noChangeArrowheads="1"/>
          </p:cNvSpPr>
          <p:nvPr/>
        </p:nvSpPr>
        <p:spPr bwMode="auto">
          <a:xfrm>
            <a:off x="971550" y="1628775"/>
            <a:ext cx="7924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El problema es formado por 4 EDOs de primer orden con cuatro variables y condiciones iniciales.</a:t>
            </a:r>
          </a:p>
        </p:txBody>
      </p:sp>
      <p:sp>
        <p:nvSpPr>
          <p:cNvPr id="14612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EDO - Problema Valor Inicial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Método</a:t>
            </a:r>
            <a:r>
              <a:rPr lang="en-US" dirty="0" smtClean="0"/>
              <a:t> de Taylor de </a:t>
            </a:r>
            <a:r>
              <a:rPr lang="en-US" dirty="0" err="1" smtClean="0"/>
              <a:t>orden</a:t>
            </a:r>
            <a:r>
              <a:rPr lang="en-US" dirty="0" smtClean="0"/>
              <a:t> “k”</a:t>
            </a:r>
            <a:endParaRPr lang="en-U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513475" name="Ecuación" r:id="rId3" imgW="114120" imgH="215640" progId="Equation.3">
              <p:embed/>
            </p:oleObj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419872" y="2492896"/>
          <a:ext cx="1728192" cy="1579210"/>
        </p:xfrm>
        <a:graphic>
          <a:graphicData uri="http://schemas.openxmlformats.org/presentationml/2006/ole">
            <p:oleObj spid="_x0000_s1513476" name="Ecuación" r:id="rId4" imgW="736560" imgH="672840" progId="Equation.3">
              <p:embed/>
            </p:oleObj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198884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Sea una EDO de primer orden: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043608" y="414908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usar la serie de Taylor para aproximar la solución de la EDO, haciendo:</a:t>
            </a:r>
            <a:endParaRPr lang="es-ES" dirty="0"/>
          </a:p>
        </p:txBody>
      </p:sp>
      <p:graphicFrame>
        <p:nvGraphicFramePr>
          <p:cNvPr id="1513478" name="Object 6"/>
          <p:cNvGraphicFramePr>
            <a:graphicFrameLocks noChangeAspect="1"/>
          </p:cNvGraphicFramePr>
          <p:nvPr/>
        </p:nvGraphicFramePr>
        <p:xfrm>
          <a:off x="3203848" y="4725144"/>
          <a:ext cx="1609725" cy="536575"/>
        </p:xfrm>
        <a:graphic>
          <a:graphicData uri="http://schemas.openxmlformats.org/presentationml/2006/ole">
            <p:oleObj spid="_x0000_s1513478" name="Ecuación" r:id="rId5" imgW="6858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2275" name="Object 3"/>
          <p:cNvGraphicFramePr>
            <a:graphicFrameLocks noChangeAspect="1"/>
          </p:cNvGraphicFramePr>
          <p:nvPr/>
        </p:nvGraphicFramePr>
        <p:xfrm>
          <a:off x="2054225" y="3478213"/>
          <a:ext cx="5189538" cy="2943225"/>
        </p:xfrm>
        <a:graphic>
          <a:graphicData uri="http://schemas.openxmlformats.org/presentationml/2006/ole">
            <p:oleObj spid="_x0000_s1577986" name="Equation" r:id="rId3" imgW="2641320" imgH="1498320" progId="Equation.3">
              <p:embed/>
            </p:oleObj>
          </a:graphicData>
        </a:graphic>
      </p:graphicFrame>
      <p:sp>
        <p:nvSpPr>
          <p:cNvPr id="1462276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79248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El problema puede ser escrito en el formato matricial y solucionado por consiguiente</a:t>
            </a:r>
            <a:r>
              <a:rPr lang="en-US" sz="2800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.</a:t>
            </a:r>
          </a:p>
        </p:txBody>
      </p:sp>
      <p:sp>
        <p:nvSpPr>
          <p:cNvPr id="146227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EDO - Problema Valor Inicial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9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7924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Fuerzas pueden ser añadidas y  fijadas para solucionar las ecuaciones.</a:t>
            </a:r>
          </a:p>
        </p:txBody>
      </p:sp>
      <p:graphicFrame>
        <p:nvGraphicFramePr>
          <p:cNvPr id="1463300" name="Object 4"/>
          <p:cNvGraphicFramePr>
            <a:graphicFrameLocks noChangeAspect="1"/>
          </p:cNvGraphicFramePr>
          <p:nvPr/>
        </p:nvGraphicFramePr>
        <p:xfrm>
          <a:off x="304800" y="3352800"/>
          <a:ext cx="5638800" cy="2419350"/>
        </p:xfrm>
        <a:graphic>
          <a:graphicData uri="http://schemas.openxmlformats.org/presentationml/2006/ole">
            <p:oleObj spid="_x0000_s1579010" name="Equation" r:id="rId3" imgW="3492360" imgH="1498320" progId="Equation.3">
              <p:embed/>
            </p:oleObj>
          </a:graphicData>
        </a:graphic>
      </p:graphicFrame>
      <p:pic>
        <p:nvPicPr>
          <p:cNvPr id="1463301" name="Picture 5" descr="initialvaluefor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200400"/>
            <a:ext cx="2794000" cy="2971800"/>
          </a:xfrm>
          <a:prstGeom prst="rect">
            <a:avLst/>
          </a:prstGeom>
          <a:noFill/>
        </p:spPr>
      </p:pic>
      <p:sp>
        <p:nvSpPr>
          <p:cNvPr id="146330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EDO - Problema Valor Inicial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9" name="Text Box 3"/>
          <p:cNvSpPr txBox="1">
            <a:spLocks noChangeArrowheads="1"/>
          </p:cNvSpPr>
          <p:nvPr/>
        </p:nvSpPr>
        <p:spPr bwMode="auto">
          <a:xfrm>
            <a:off x="539552" y="2060848"/>
            <a:ext cx="7924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dirty="0" err="1" smtClean="0">
                <a:latin typeface="Times New Roman" pitchFamily="18" charset="0"/>
              </a:rPr>
              <a:t>Cuando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las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condiciones</a:t>
            </a:r>
            <a:r>
              <a:rPr lang="en-US" sz="2800" dirty="0" smtClean="0">
                <a:latin typeface="Times New Roman" pitchFamily="18" charset="0"/>
              </a:rPr>
              <a:t> la EDO se </a:t>
            </a:r>
            <a:r>
              <a:rPr lang="en-US" sz="2800" dirty="0" err="1" smtClean="0">
                <a:latin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por</a:t>
            </a:r>
            <a:r>
              <a:rPr lang="en-US" sz="2800" dirty="0" smtClean="0">
                <a:latin typeface="Times New Roman" pitchFamily="18" charset="0"/>
              </a:rPr>
              <a:t> lo </a:t>
            </a:r>
            <a:r>
              <a:rPr lang="en-US" sz="2800" dirty="0" err="1" smtClean="0">
                <a:latin typeface="Times New Roman" pitchFamily="18" charset="0"/>
              </a:rPr>
              <a:t>menos</a:t>
            </a:r>
            <a:r>
              <a:rPr lang="en-US" sz="2800" dirty="0" smtClean="0">
                <a:latin typeface="Times New Roman" pitchFamily="18" charset="0"/>
              </a:rPr>
              <a:t> en </a:t>
            </a:r>
            <a:r>
              <a:rPr lang="en-US" sz="2800" dirty="0" err="1" smtClean="0">
                <a:latin typeface="Times New Roman" pitchFamily="18" charset="0"/>
              </a:rPr>
              <a:t>algún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punto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diferente</a:t>
            </a:r>
            <a:r>
              <a:rPr lang="en-US" sz="2800" dirty="0" smtClean="0">
                <a:latin typeface="Times New Roman" pitchFamily="18" charset="0"/>
              </a:rPr>
              <a:t> del valor </a:t>
            </a:r>
            <a:r>
              <a:rPr lang="en-US" sz="2800" dirty="0" err="1" smtClean="0">
                <a:latin typeface="Times New Roman" pitchFamily="18" charset="0"/>
              </a:rPr>
              <a:t>inicial</a:t>
            </a:r>
            <a:r>
              <a:rPr lang="en-US" sz="2800" dirty="0" smtClean="0">
                <a:latin typeface="Times New Roman" pitchFamily="18" charset="0"/>
              </a:rPr>
              <a:t> de la variable </a:t>
            </a:r>
            <a:r>
              <a:rPr lang="en-US" sz="2800" dirty="0" err="1" smtClean="0">
                <a:latin typeface="Times New Roman" pitchFamily="18" charset="0"/>
              </a:rPr>
              <a:t>independiente</a:t>
            </a:r>
            <a:r>
              <a:rPr lang="en-US" sz="2800" dirty="0" smtClean="0">
                <a:latin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146330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 EDO -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Problema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Valor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Frontera</a:t>
            </a:r>
            <a:endParaRPr lang="en-US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596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501008"/>
            <a:ext cx="3543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745" y="3501008"/>
            <a:ext cx="36861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779912" y="4005064"/>
          <a:ext cx="1584176" cy="926594"/>
        </p:xfrm>
        <a:graphic>
          <a:graphicData uri="http://schemas.openxmlformats.org/presentationml/2006/ole">
            <p:oleObj spid="_x0000_s1596421" name="Ecuación" r:id="rId5" imgW="672840" imgH="393480" progId="Equation.3">
              <p:embed/>
            </p:oleObj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5576" y="5373216"/>
            <a:ext cx="7924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Condiciones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 de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Frontera</a:t>
            </a:r>
            <a:r>
              <a:rPr lang="en-US" sz="2800" dirty="0" smtClean="0">
                <a:latin typeface="Times New Roman" pitchFamily="18" charset="0"/>
              </a:rPr>
              <a:t>     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</a:rPr>
              <a:t>Condiciones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</a:rPr>
              <a:t>Iniciales</a:t>
            </a:r>
            <a:endParaRPr lang="en-US" sz="2800" b="1" dirty="0" smtClean="0">
              <a:solidFill>
                <a:srgbClr val="7030A0"/>
              </a:solidFill>
              <a:latin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y(0)=0       y(L)=0                   y(0)=0       y’(0)=0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1484784"/>
            <a:ext cx="939653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Sea la ecuación diferencial ordinaria de segundo orden: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2555875" y="2348880"/>
          <a:ext cx="3587750" cy="1571625"/>
        </p:xfrm>
        <a:graphic>
          <a:graphicData uri="http://schemas.openxmlformats.org/presentationml/2006/ole">
            <p:oleObj spid="_x0000_s1597442" name="Ecuación" r:id="rId3" imgW="1536480" imgH="672840" progId="Equation.3">
              <p:embed/>
            </p:oleObj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33872" y="3850284"/>
            <a:ext cx="8352928" cy="65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Dividiendo el intervalo en (n+1) partes iguales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66700" y="4503738"/>
          <a:ext cx="8450263" cy="1820862"/>
        </p:xfrm>
        <a:graphic>
          <a:graphicData uri="http://schemas.openxmlformats.org/presentationml/2006/ole">
            <p:oleObj spid="_x0000_s1597443" name="Ecuación" r:id="rId4" imgW="361944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23120" y="2348880"/>
            <a:ext cx="64452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Sean las fórmulas de diferenciación numérica para la primera y segunda derivada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2462213" y="3284984"/>
          <a:ext cx="3054350" cy="1897062"/>
        </p:xfrm>
        <a:graphic>
          <a:graphicData uri="http://schemas.openxmlformats.org/presentationml/2006/ole">
            <p:oleObj spid="_x0000_s1598466" name="Ecuación" r:id="rId3" imgW="130788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5576" y="2492896"/>
            <a:ext cx="735516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Reemplazando en la ecuación diferencial para cada nodo  i=1, 2, …, n: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1403648" y="3789040"/>
          <a:ext cx="6328725" cy="720080"/>
        </p:xfrm>
        <a:graphic>
          <a:graphicData uri="http://schemas.openxmlformats.org/presentationml/2006/ole">
            <p:oleObj spid="_x0000_s1599490" name="Ecuación" r:id="rId3" imgW="17906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96752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5576" y="2132856"/>
            <a:ext cx="735516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 tendrá un sistema de n ecuaciones con n incógnitas: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65088" y="2884488"/>
          <a:ext cx="8828087" cy="2312987"/>
        </p:xfrm>
        <a:graphic>
          <a:graphicData uri="http://schemas.openxmlformats.org/presentationml/2006/ole">
            <p:oleObj spid="_x0000_s1600514" name="Ecuación" r:id="rId3" imgW="3136680" imgH="1117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96752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5576" y="2132856"/>
            <a:ext cx="735516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Agrupando: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179512" y="3140968"/>
          <a:ext cx="8814197" cy="2252974"/>
        </p:xfrm>
        <a:graphic>
          <a:graphicData uri="http://schemas.openxmlformats.org/presentationml/2006/ole">
            <p:oleObj spid="_x0000_s1601538" name="Ecuación" r:id="rId3" imgW="3873240" imgH="1346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96752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5576" y="2132856"/>
            <a:ext cx="735516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Luego: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251519" y="2996952"/>
          <a:ext cx="8342205" cy="3096344"/>
        </p:xfrm>
        <a:graphic>
          <a:graphicData uri="http://schemas.openxmlformats.org/presentationml/2006/ole">
            <p:oleObj spid="_x0000_s1602562" name="Ecuación" r:id="rId3" imgW="4025880" imgH="2031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96752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3568" y="2132856"/>
            <a:ext cx="735516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Expresado en forma matricial tenemos un sistema </a:t>
            </a:r>
            <a:r>
              <a:rPr lang="es-PE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tridiagonal</a:t>
            </a:r>
            <a:r>
              <a:rPr lang="es-PE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323850" y="2579688"/>
          <a:ext cx="8189913" cy="4002087"/>
        </p:xfrm>
        <a:graphic>
          <a:graphicData uri="http://schemas.openxmlformats.org/presentationml/2006/ole">
            <p:oleObj spid="_x0000_s1603586" name="Ecuación" r:id="rId3" imgW="5041800" imgH="3352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Método</a:t>
            </a:r>
            <a:r>
              <a:rPr lang="en-US" dirty="0" smtClean="0"/>
              <a:t> de Taylor de </a:t>
            </a:r>
            <a:r>
              <a:rPr lang="en-US" dirty="0" err="1" smtClean="0"/>
              <a:t>orden</a:t>
            </a:r>
            <a:r>
              <a:rPr lang="en-US" dirty="0" smtClean="0"/>
              <a:t> “k”</a:t>
            </a:r>
            <a:endParaRPr lang="en-U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514498" name="Ecuación" r:id="rId3" imgW="114120" imgH="215640" progId="Equation.3">
              <p:embed/>
            </p:oleObj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198884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plantear el algoritmo siguiente:</a:t>
            </a:r>
            <a:endParaRPr lang="es-ES" dirty="0"/>
          </a:p>
        </p:txBody>
      </p:sp>
      <p:graphicFrame>
        <p:nvGraphicFramePr>
          <p:cNvPr id="1513477" name="Object 5"/>
          <p:cNvGraphicFramePr>
            <a:graphicFrameLocks noChangeAspect="1"/>
          </p:cNvGraphicFramePr>
          <p:nvPr/>
        </p:nvGraphicFramePr>
        <p:xfrm>
          <a:off x="827584" y="2420888"/>
          <a:ext cx="6794500" cy="2622550"/>
        </p:xfrm>
        <a:graphic>
          <a:graphicData uri="http://schemas.openxmlformats.org/presentationml/2006/ole">
            <p:oleObj spid="_x0000_s1514500" name="Ecuación" r:id="rId4" imgW="2895480" imgH="1117440" progId="Equation.3">
              <p:embed/>
            </p:oleObj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827584" y="50851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Siendo E el error de truncamiento.</a:t>
            </a:r>
            <a:endParaRPr lang="es-ES" dirty="0"/>
          </a:p>
        </p:txBody>
      </p:sp>
      <p:graphicFrame>
        <p:nvGraphicFramePr>
          <p:cNvPr id="1514501" name="Object 5"/>
          <p:cNvGraphicFramePr>
            <a:graphicFrameLocks noChangeAspect="1"/>
          </p:cNvGraphicFramePr>
          <p:nvPr/>
        </p:nvGraphicFramePr>
        <p:xfrm>
          <a:off x="2195736" y="5445224"/>
          <a:ext cx="4857750" cy="1074737"/>
        </p:xfrm>
        <a:graphic>
          <a:graphicData uri="http://schemas.openxmlformats.org/presentationml/2006/ole">
            <p:oleObj spid="_x0000_s1514501" name="Ecuación" r:id="rId5" imgW="207000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96752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3568" y="3356992"/>
            <a:ext cx="78488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b="1" u="sng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.- Resolver la siguiente </a:t>
            </a:r>
            <a:r>
              <a:rPr lang="es-PE" kern="0" noProof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ecuacion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diferencial ordinaria: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2400" b="1" kern="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y”-y’-2y=0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con condiciones de frontera: </a:t>
            </a:r>
            <a:r>
              <a:rPr lang="es-PE" sz="2400" b="1" kern="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y(0)=0.1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s-PE" sz="2400" b="1" kern="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y(0.5)=0.283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 considere </a:t>
            </a:r>
            <a:r>
              <a:rPr lang="es-PE" sz="2400" b="1" kern="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h=0.1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b="1" i="0" u="sng" strike="noStrike" kern="0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Solucion</a:t>
            </a:r>
            <a:r>
              <a:rPr kumimoji="0" lang="es-PE" b="0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.-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kern="0" noProof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Discretización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115616" y="4221088"/>
          <a:ext cx="52251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r>
                        <a:rPr lang="es-ES" baseline="-25000" dirty="0" smtClean="0"/>
                        <a:t>0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r>
                        <a:rPr lang="es-ES" baseline="-25000" dirty="0" smtClean="0"/>
                        <a:t>1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r>
                        <a:rPr lang="es-ES" baseline="-25000" dirty="0" smtClean="0"/>
                        <a:t>2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r>
                        <a:rPr lang="es-ES" baseline="-25000" dirty="0" smtClean="0"/>
                        <a:t>3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r>
                        <a:rPr lang="es-ES" baseline="-25000" dirty="0" smtClean="0"/>
                        <a:t>4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r>
                        <a:rPr lang="es-ES" baseline="-25000" dirty="0" smtClean="0"/>
                        <a:t>5</a:t>
                      </a:r>
                      <a:endParaRPr lang="es-E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y</a:t>
                      </a:r>
                      <a:r>
                        <a:rPr lang="es-ES" baseline="-25000" dirty="0" smtClean="0"/>
                        <a:t>0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y</a:t>
                      </a:r>
                      <a:r>
                        <a:rPr lang="es-ES" baseline="-25000" dirty="0" smtClean="0"/>
                        <a:t>1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y</a:t>
                      </a:r>
                      <a:r>
                        <a:rPr lang="es-ES" baseline="-25000" dirty="0" smtClean="0"/>
                        <a:t>2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y</a:t>
                      </a:r>
                      <a:r>
                        <a:rPr lang="es-ES" baseline="-25000" dirty="0" smtClean="0"/>
                        <a:t>3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y</a:t>
                      </a:r>
                      <a:r>
                        <a:rPr lang="es-ES" baseline="-25000" dirty="0" smtClean="0"/>
                        <a:t>4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y</a:t>
                      </a:r>
                      <a:r>
                        <a:rPr lang="es-ES" baseline="-25000" dirty="0" smtClean="0"/>
                        <a:t>5</a:t>
                      </a:r>
                      <a:endParaRPr lang="es-E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0.283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99592" y="2060848"/>
            <a:ext cx="644522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usarán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siguientes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fórmulas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diferenciación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numérica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2627784" y="2564904"/>
          <a:ext cx="2376264" cy="1475902"/>
        </p:xfrm>
        <a:graphic>
          <a:graphicData uri="http://schemas.openxmlformats.org/presentationml/2006/ole">
            <p:oleObj spid="_x0000_s1605634" name="Ecuación" r:id="rId3" imgW="1307880" imgH="812520" progId="Equation.3">
              <p:embed/>
            </p:oleObj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99592" y="4077072"/>
            <a:ext cx="52565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ecuación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diferencial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cada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nodo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“</a:t>
            </a:r>
            <a:r>
              <a:rPr kumimoji="0" lang="en-US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”: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05635" name="Object 3"/>
          <p:cNvGraphicFramePr>
            <a:graphicFrameLocks noChangeAspect="1"/>
          </p:cNvGraphicFramePr>
          <p:nvPr/>
        </p:nvGraphicFramePr>
        <p:xfrm>
          <a:off x="2699792" y="4581128"/>
          <a:ext cx="4529720" cy="1728192"/>
        </p:xfrm>
        <a:graphic>
          <a:graphicData uri="http://schemas.openxmlformats.org/presentationml/2006/ole">
            <p:oleObj spid="_x0000_s1605635" name="Ecuación" r:id="rId4" imgW="226044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3568" y="2348880"/>
            <a:ext cx="52565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Reemplazando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para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cada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nodo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05635" name="Object 3"/>
          <p:cNvGraphicFramePr>
            <a:graphicFrameLocks noChangeAspect="1"/>
          </p:cNvGraphicFramePr>
          <p:nvPr/>
        </p:nvGraphicFramePr>
        <p:xfrm>
          <a:off x="1979712" y="2924944"/>
          <a:ext cx="4044950" cy="3251200"/>
        </p:xfrm>
        <a:graphic>
          <a:graphicData uri="http://schemas.openxmlformats.org/presentationml/2006/ole">
            <p:oleObj spid="_x0000_s1606659" name="Ecuación" r:id="rId3" imgW="2019240" imgH="1625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3568" y="2204864"/>
            <a:ext cx="65527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Teniendo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en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cuenta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y</a:t>
            </a:r>
            <a:r>
              <a:rPr lang="en-US" kern="0" baseline="-2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=0.1, y</a:t>
            </a:r>
            <a:r>
              <a:rPr lang="en-US" kern="0" baseline="-2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=0.283 y h=0.1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05635" name="Object 3"/>
          <p:cNvGraphicFramePr>
            <a:graphicFrameLocks noChangeAspect="1"/>
          </p:cNvGraphicFramePr>
          <p:nvPr/>
        </p:nvGraphicFramePr>
        <p:xfrm>
          <a:off x="971600" y="3068960"/>
          <a:ext cx="6515100" cy="1828800"/>
        </p:xfrm>
        <a:graphic>
          <a:graphicData uri="http://schemas.openxmlformats.org/presentationml/2006/ole">
            <p:oleObj spid="_x0000_s1607682" name="Ecuación" r:id="rId3" imgW="325116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Diferencias Finitas</a:t>
            </a:r>
            <a:endParaRPr lang="en-US" b="1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3568" y="2204864"/>
            <a:ext cx="65527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Planteando</a:t>
            </a:r>
            <a:r>
              <a:rPr lang="en-US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kern="0" noProof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resolviendo</a:t>
            </a:r>
            <a:r>
              <a:rPr lang="en-US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kern="0" noProof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sistema</a:t>
            </a:r>
            <a:r>
              <a:rPr lang="en-US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0" noProof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tridiagonal</a:t>
            </a:r>
            <a:r>
              <a:rPr lang="en-US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05635" name="Object 3"/>
          <p:cNvGraphicFramePr>
            <a:graphicFrameLocks noChangeAspect="1"/>
          </p:cNvGraphicFramePr>
          <p:nvPr/>
        </p:nvGraphicFramePr>
        <p:xfrm>
          <a:off x="251520" y="3284984"/>
          <a:ext cx="8499475" cy="1879600"/>
        </p:xfrm>
        <a:graphic>
          <a:graphicData uri="http://schemas.openxmlformats.org/presentationml/2006/ole">
            <p:oleObj spid="_x0000_s1608706" name="Ecuación" r:id="rId3" imgW="424152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24744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del Disparo</a:t>
            </a:r>
            <a:endParaRPr lang="en-US" b="1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9552" y="2060848"/>
            <a:ext cx="79928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Sea la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ecuacion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diferencial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segundo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orden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condiciones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frontera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05635" name="Object 3"/>
          <p:cNvGraphicFramePr>
            <a:graphicFrameLocks noChangeAspect="1"/>
          </p:cNvGraphicFramePr>
          <p:nvPr/>
        </p:nvGraphicFramePr>
        <p:xfrm>
          <a:off x="3131840" y="2564904"/>
          <a:ext cx="1679575" cy="1346200"/>
        </p:xfrm>
        <a:graphic>
          <a:graphicData uri="http://schemas.openxmlformats.org/presentationml/2006/ole">
            <p:oleObj spid="_x0000_s1609730" name="Ecuación" r:id="rId3" imgW="838080" imgH="672840" progId="Equation.3">
              <p:embed/>
            </p:oleObj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4365104"/>
            <a:ext cx="79928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Consiste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transformar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el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valor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frontera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en un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valor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inicial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suponiendo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pendiente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luego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desarrolla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método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numérico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encontrar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</a:t>
            </a:r>
            <a:r>
              <a:rPr kumimoji="0" lang="en-US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(s)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se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estos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valores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no son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aproximados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sigue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suponiendo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pendientes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hasta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dar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en el 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blanco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24744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del Disparo</a:t>
            </a:r>
            <a:endParaRPr lang="en-US" b="1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4941168"/>
            <a:ext cx="79928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valor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inicial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resultante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05635" name="Object 3"/>
          <p:cNvGraphicFramePr>
            <a:graphicFrameLocks noChangeAspect="1"/>
          </p:cNvGraphicFramePr>
          <p:nvPr/>
        </p:nvGraphicFramePr>
        <p:xfrm>
          <a:off x="4788024" y="5013176"/>
          <a:ext cx="1872208" cy="1528911"/>
        </p:xfrm>
        <a:graphic>
          <a:graphicData uri="http://schemas.openxmlformats.org/presentationml/2006/ole">
            <p:oleObj spid="_x0000_s1646594" name="Ecuación" r:id="rId3" imgW="838080" imgH="685800" progId="Equation.3">
              <p:embed/>
            </p:oleObj>
          </a:graphicData>
        </a:graphic>
      </p:graphicFrame>
      <p:pic>
        <p:nvPicPr>
          <p:cNvPr id="1646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59" y="1844824"/>
            <a:ext cx="455183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24744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del Disparo</a:t>
            </a:r>
            <a:endParaRPr lang="en-US" b="1" dirty="0" smtClean="0"/>
          </a:p>
        </p:txBody>
      </p:sp>
      <p:pic>
        <p:nvPicPr>
          <p:cNvPr id="1647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878731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24744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del Disparo</a:t>
            </a:r>
            <a:endParaRPr lang="en-US" b="1" dirty="0" smtClean="0"/>
          </a:p>
        </p:txBody>
      </p:sp>
      <p:pic>
        <p:nvPicPr>
          <p:cNvPr id="16527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43515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80728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Disparo</a:t>
            </a:r>
            <a:endParaRPr lang="en-US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600" y="3284984"/>
            <a:ext cx="784887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b="1" u="sng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.- Resolver la siguiente </a:t>
            </a:r>
            <a:r>
              <a:rPr lang="es-PE" kern="0" noProof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ecuacion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diferencial ordinaria: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sz="2400" b="1" kern="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y”-y’-2y=0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con condiciones de frontera: </a:t>
            </a:r>
            <a:r>
              <a:rPr lang="es-PE" sz="2400" b="1" kern="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y(0)=0.1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s-PE" sz="2400" b="1" kern="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y(0.5)=0.283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 considere </a:t>
            </a:r>
            <a:r>
              <a:rPr lang="es-PE" sz="2400" b="1" kern="0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h=0.1</a:t>
            </a:r>
            <a:r>
              <a:rPr lang="es-PE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b="1" i="0" u="sng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Solución</a:t>
            </a:r>
            <a:r>
              <a:rPr kumimoji="0" lang="es-PE" b="0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.-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2267744" y="3645024"/>
          <a:ext cx="3146750" cy="1368152"/>
        </p:xfrm>
        <a:graphic>
          <a:graphicData uri="http://schemas.openxmlformats.org/presentationml/2006/ole">
            <p:oleObj spid="_x0000_s1648642" name="Ecuación" r:id="rId3" imgW="2044440" imgH="888840" progId="Equation.3">
              <p:embed/>
            </p:oleObj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043608" y="530120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Luego debemos resolver el Problema de Valor Inicial: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Método</a:t>
            </a:r>
            <a:r>
              <a:rPr lang="en-US" dirty="0" smtClean="0"/>
              <a:t> de Taylor de </a:t>
            </a:r>
            <a:r>
              <a:rPr lang="en-US" dirty="0" err="1" smtClean="0"/>
              <a:t>orden</a:t>
            </a:r>
            <a:r>
              <a:rPr lang="en-US" dirty="0" smtClean="0"/>
              <a:t> “k”</a:t>
            </a:r>
            <a:endParaRPr lang="en-U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515522" name="Ecuación" r:id="rId3" imgW="114120" imgH="215640" progId="Equation.3">
              <p:embed/>
            </p:oleObj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403648" y="198884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Ejemplo</a:t>
            </a:r>
            <a:r>
              <a:rPr lang="es-ES" dirty="0" smtClean="0"/>
              <a:t>:- Estime y(x) para x=0.1, 0.2, 0.3, 0.4 y 0.5, usando Taylor de orden 3 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899592" y="407707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Solución</a:t>
            </a:r>
            <a:endParaRPr lang="es-ES" b="1" dirty="0"/>
          </a:p>
        </p:txBody>
      </p:sp>
      <p:graphicFrame>
        <p:nvGraphicFramePr>
          <p:cNvPr id="1515525" name="Object 5"/>
          <p:cNvGraphicFramePr>
            <a:graphicFrameLocks noChangeAspect="1"/>
          </p:cNvGraphicFramePr>
          <p:nvPr/>
        </p:nvGraphicFramePr>
        <p:xfrm>
          <a:off x="2627784" y="2708920"/>
          <a:ext cx="2144712" cy="1433513"/>
        </p:xfrm>
        <a:graphic>
          <a:graphicData uri="http://schemas.openxmlformats.org/presentationml/2006/ole">
            <p:oleObj spid="_x0000_s1515525" name="Ecuación" r:id="rId4" imgW="914400" imgH="609480" progId="Equation.3">
              <p:embed/>
            </p:oleObj>
          </a:graphicData>
        </a:graphic>
      </p:graphicFrame>
      <p:graphicFrame>
        <p:nvGraphicFramePr>
          <p:cNvPr id="1515526" name="Object 6"/>
          <p:cNvGraphicFramePr>
            <a:graphicFrameLocks noChangeAspect="1"/>
          </p:cNvGraphicFramePr>
          <p:nvPr/>
        </p:nvGraphicFramePr>
        <p:xfrm>
          <a:off x="1979712" y="4653136"/>
          <a:ext cx="4826000" cy="1552575"/>
        </p:xfrm>
        <a:graphic>
          <a:graphicData uri="http://schemas.openxmlformats.org/presentationml/2006/ole">
            <p:oleObj spid="_x0000_s1515526" name="Ecuación" r:id="rId5" imgW="2057400" imgH="660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C9E88-CBC3-4BFE-BF0B-56B65C20AD10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80728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Disparo</a:t>
            </a:r>
            <a:endParaRPr lang="en-US" b="1" dirty="0" smtClean="0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3203848" y="3140968"/>
          <a:ext cx="1190625" cy="1366838"/>
        </p:xfrm>
        <a:graphic>
          <a:graphicData uri="http://schemas.openxmlformats.org/presentationml/2006/ole">
            <p:oleObj spid="_x0000_s1649666" name="Ecuación" r:id="rId3" imgW="774360" imgH="888840" progId="Equation.3">
              <p:embed/>
            </p:oleObj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043608" y="220486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Mediante un cambio de variable tendremos un sistema de dos ecuaciones diferenciales de primer orden: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43608" y="472514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El cual lo resolvemos por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Runge-Kutta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 de orden 4, como se puede ver en la siguiente tabla: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80728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Disparo</a:t>
            </a:r>
            <a:endParaRPr lang="en-US" b="1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043608" y="220486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Resultados mediante 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Runge-Kutta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 de orden 4: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259632" y="30689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r>
                        <a:rPr lang="es-ES" baseline="-25000" dirty="0" smtClean="0"/>
                        <a:t>i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y</a:t>
                      </a:r>
                      <a:r>
                        <a:rPr lang="es-ES" baseline="-25000" dirty="0" err="1" smtClean="0"/>
                        <a:t>i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z</a:t>
                      </a:r>
                      <a:r>
                        <a:rPr lang="es-ES" baseline="-25000" dirty="0" err="1" smtClean="0"/>
                        <a:t>i</a:t>
                      </a:r>
                      <a:r>
                        <a:rPr lang="es-ES" dirty="0" smtClean="0"/>
                        <a:t>=</a:t>
                      </a:r>
                      <a:r>
                        <a:rPr lang="es-ES" dirty="0" err="1" smtClean="0"/>
                        <a:t>y’</a:t>
                      </a:r>
                      <a:r>
                        <a:rPr lang="es-ES" baseline="-25000" dirty="0" err="1" smtClean="0"/>
                        <a:t>i</a:t>
                      </a:r>
                      <a:endParaRPr lang="es-E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0.36600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0.13966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0.42952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0.18643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0.50876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0.24204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0.60706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0.30861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0.72849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0.38867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0.87803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12 Conector angular"/>
          <p:cNvCxnSpPr/>
          <p:nvPr/>
        </p:nvCxnSpPr>
        <p:spPr>
          <a:xfrm rot="10800000" flipV="1">
            <a:off x="7164288" y="2924944"/>
            <a:ext cx="1152128" cy="72008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499992" y="5229200"/>
            <a:ext cx="108012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" name="14 Objeto"/>
          <p:cNvGraphicFramePr>
            <a:graphicFrameLocks noChangeAspect="1"/>
          </p:cNvGraphicFramePr>
          <p:nvPr/>
        </p:nvGraphicFramePr>
        <p:xfrm>
          <a:off x="8460432" y="2636912"/>
          <a:ext cx="304626" cy="456939"/>
        </p:xfrm>
        <a:graphic>
          <a:graphicData uri="http://schemas.openxmlformats.org/presentationml/2006/ole">
            <p:oleObj spid="_x0000_s1650691" name="Ecuación" r:id="rId3" imgW="152280" imgH="228600" progId="Equation.3">
              <p:embed/>
            </p:oleObj>
          </a:graphicData>
        </a:graphic>
      </p:graphicFrame>
      <p:graphicFrame>
        <p:nvGraphicFramePr>
          <p:cNvPr id="16" name="15 Objeto"/>
          <p:cNvGraphicFramePr>
            <a:graphicFrameLocks noChangeAspect="1"/>
          </p:cNvGraphicFramePr>
          <p:nvPr/>
        </p:nvGraphicFramePr>
        <p:xfrm>
          <a:off x="6660232" y="6093296"/>
          <a:ext cx="864096" cy="486055"/>
        </p:xfrm>
        <a:graphic>
          <a:graphicData uri="http://schemas.openxmlformats.org/presentationml/2006/ole">
            <p:oleObj spid="_x0000_s1650692" name="Ecuación" r:id="rId4" imgW="406080" imgH="228600" progId="Equation.3">
              <p:embed/>
            </p:oleObj>
          </a:graphicData>
        </a:graphic>
      </p:graphicFrame>
      <p:sp>
        <p:nvSpPr>
          <p:cNvPr id="17" name="16 Elipse"/>
          <p:cNvSpPr/>
          <p:nvPr/>
        </p:nvSpPr>
        <p:spPr>
          <a:xfrm>
            <a:off x="6084168" y="3356992"/>
            <a:ext cx="108012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angular"/>
          <p:cNvCxnSpPr/>
          <p:nvPr/>
        </p:nvCxnSpPr>
        <p:spPr>
          <a:xfrm rot="10800000">
            <a:off x="5580112" y="5517232"/>
            <a:ext cx="1080120" cy="7920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80728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Disparo</a:t>
            </a:r>
            <a:endParaRPr lang="en-US" b="1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331640" y="191683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Calculando una nueva pendiente aproximada s</a:t>
            </a:r>
            <a:r>
              <a:rPr lang="es-ES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259632" y="328498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r>
                        <a:rPr lang="es-ES" baseline="-25000" dirty="0" smtClean="0"/>
                        <a:t>i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y</a:t>
                      </a:r>
                      <a:r>
                        <a:rPr lang="es-ES" baseline="-25000" dirty="0" err="1" smtClean="0"/>
                        <a:t>i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z</a:t>
                      </a:r>
                      <a:r>
                        <a:rPr lang="es-ES" baseline="-25000" dirty="0" err="1" smtClean="0"/>
                        <a:t>i</a:t>
                      </a:r>
                      <a:r>
                        <a:rPr lang="es-ES" dirty="0" smtClean="0"/>
                        <a:t>=</a:t>
                      </a:r>
                      <a:r>
                        <a:rPr lang="es-ES" dirty="0" err="1" smtClean="0"/>
                        <a:t>y’</a:t>
                      </a:r>
                      <a:r>
                        <a:rPr lang="es-ES" baseline="-25000" dirty="0" err="1" smtClean="0"/>
                        <a:t>i</a:t>
                      </a:r>
                      <a:endParaRPr lang="es-E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0.15466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0.11736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0.19369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0.13901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0.24090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0.16587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0.29815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0.19905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0.36770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0.23991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0.45232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12 Conector angular"/>
          <p:cNvCxnSpPr/>
          <p:nvPr/>
        </p:nvCxnSpPr>
        <p:spPr>
          <a:xfrm rot="10800000" flipV="1">
            <a:off x="7164288" y="3140968"/>
            <a:ext cx="1152128" cy="72008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499992" y="5445224"/>
            <a:ext cx="108012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" name="14 Objeto"/>
          <p:cNvGraphicFramePr>
            <a:graphicFrameLocks noChangeAspect="1"/>
          </p:cNvGraphicFramePr>
          <p:nvPr/>
        </p:nvGraphicFramePr>
        <p:xfrm>
          <a:off x="8472488" y="2865438"/>
          <a:ext cx="279400" cy="431800"/>
        </p:xfrm>
        <a:graphic>
          <a:graphicData uri="http://schemas.openxmlformats.org/presentationml/2006/ole">
            <p:oleObj spid="_x0000_s1651714" name="Ecuación" r:id="rId3" imgW="139680" imgH="215640" progId="Equation.3">
              <p:embed/>
            </p:oleObj>
          </a:graphicData>
        </a:graphic>
      </p:graphicFrame>
      <p:graphicFrame>
        <p:nvGraphicFramePr>
          <p:cNvPr id="16" name="15 Objeto"/>
          <p:cNvGraphicFramePr>
            <a:graphicFrameLocks noChangeAspect="1"/>
          </p:cNvGraphicFramePr>
          <p:nvPr/>
        </p:nvGraphicFramePr>
        <p:xfrm>
          <a:off x="6672263" y="6308725"/>
          <a:ext cx="838200" cy="487363"/>
        </p:xfrm>
        <a:graphic>
          <a:graphicData uri="http://schemas.openxmlformats.org/presentationml/2006/ole">
            <p:oleObj spid="_x0000_s1651715" name="Ecuación" r:id="rId4" imgW="393480" imgH="228600" progId="Equation.3">
              <p:embed/>
            </p:oleObj>
          </a:graphicData>
        </a:graphic>
      </p:graphicFrame>
      <p:sp>
        <p:nvSpPr>
          <p:cNvPr id="17" name="16 Elipse"/>
          <p:cNvSpPr/>
          <p:nvPr/>
        </p:nvSpPr>
        <p:spPr>
          <a:xfrm>
            <a:off x="6084168" y="3573016"/>
            <a:ext cx="108012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angular"/>
          <p:cNvCxnSpPr/>
          <p:nvPr/>
        </p:nvCxnSpPr>
        <p:spPr>
          <a:xfrm rot="10800000">
            <a:off x="5580112" y="5733256"/>
            <a:ext cx="1080120" cy="7920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10 Objeto"/>
          <p:cNvGraphicFramePr>
            <a:graphicFrameLocks noChangeAspect="1"/>
          </p:cNvGraphicFramePr>
          <p:nvPr/>
        </p:nvGraphicFramePr>
        <p:xfrm>
          <a:off x="1907704" y="2348880"/>
          <a:ext cx="3672408" cy="864096"/>
        </p:xfrm>
        <a:graphic>
          <a:graphicData uri="http://schemas.openxmlformats.org/presentationml/2006/ole">
            <p:oleObj spid="_x0000_s1651716" name="Ecuación" r:id="rId5" imgW="280656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80728"/>
            <a:ext cx="7355160" cy="617538"/>
          </a:xfrm>
        </p:spPr>
        <p:txBody>
          <a:bodyPr/>
          <a:lstStyle/>
          <a:p>
            <a:pPr algn="ctr" eaLnBrk="1" hangingPunct="1"/>
            <a:r>
              <a:rPr lang="es-PE" b="1" dirty="0" smtClean="0"/>
              <a:t>Método de Disparo</a:t>
            </a:r>
            <a:endParaRPr lang="en-US" b="1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331640" y="191683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Mediante interpolación lineal obtenemos la tercera pendiente </a:t>
            </a:r>
            <a:r>
              <a:rPr lang="es-E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s-ES" b="1" baseline="-25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259632" y="328498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r>
                        <a:rPr lang="es-ES" baseline="-25000" dirty="0" smtClean="0"/>
                        <a:t>i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y</a:t>
                      </a:r>
                      <a:r>
                        <a:rPr lang="es-ES" baseline="-25000" dirty="0" err="1" smtClean="0"/>
                        <a:t>i</a:t>
                      </a:r>
                      <a:endParaRPr lang="es-E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z</a:t>
                      </a:r>
                      <a:r>
                        <a:rPr lang="es-ES" baseline="-25000" dirty="0" err="1" smtClean="0"/>
                        <a:t>i</a:t>
                      </a:r>
                      <a:r>
                        <a:rPr lang="es-ES" dirty="0" smtClean="0"/>
                        <a:t>=</a:t>
                      </a:r>
                      <a:r>
                        <a:rPr lang="es-ES" dirty="0" err="1" smtClean="0"/>
                        <a:t>y’</a:t>
                      </a:r>
                      <a:r>
                        <a:rPr lang="es-ES" baseline="-25000" dirty="0" err="1" smtClean="0"/>
                        <a:t>i</a:t>
                      </a:r>
                      <a:endParaRPr lang="es-E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0.21588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0.12382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0.26200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0.15274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0.31849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0.18793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0.38763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0.23078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0.47221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0.28300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0.57564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12 Conector angular"/>
          <p:cNvCxnSpPr/>
          <p:nvPr/>
        </p:nvCxnSpPr>
        <p:spPr>
          <a:xfrm rot="10800000" flipV="1">
            <a:off x="7164288" y="3140968"/>
            <a:ext cx="1152128" cy="72008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499992" y="5445224"/>
            <a:ext cx="108012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" name="14 Objeto"/>
          <p:cNvGraphicFramePr>
            <a:graphicFrameLocks noChangeAspect="1"/>
          </p:cNvGraphicFramePr>
          <p:nvPr/>
        </p:nvGraphicFramePr>
        <p:xfrm>
          <a:off x="8459788" y="2865438"/>
          <a:ext cx="304800" cy="431800"/>
        </p:xfrm>
        <a:graphic>
          <a:graphicData uri="http://schemas.openxmlformats.org/presentationml/2006/ole">
            <p:oleObj spid="_x0000_s1653762" name="Ecuación" r:id="rId3" imgW="152280" imgH="215640" progId="Equation.3">
              <p:embed/>
            </p:oleObj>
          </a:graphicData>
        </a:graphic>
      </p:graphicFrame>
      <p:graphicFrame>
        <p:nvGraphicFramePr>
          <p:cNvPr id="16" name="15 Objeto"/>
          <p:cNvGraphicFramePr>
            <a:graphicFrameLocks noChangeAspect="1"/>
          </p:cNvGraphicFramePr>
          <p:nvPr/>
        </p:nvGraphicFramePr>
        <p:xfrm>
          <a:off x="6659563" y="6308725"/>
          <a:ext cx="865187" cy="487363"/>
        </p:xfrm>
        <a:graphic>
          <a:graphicData uri="http://schemas.openxmlformats.org/presentationml/2006/ole">
            <p:oleObj spid="_x0000_s1653763" name="Ecuación" r:id="rId4" imgW="406080" imgH="228600" progId="Equation.3">
              <p:embed/>
            </p:oleObj>
          </a:graphicData>
        </a:graphic>
      </p:graphicFrame>
      <p:sp>
        <p:nvSpPr>
          <p:cNvPr id="17" name="16 Elipse"/>
          <p:cNvSpPr/>
          <p:nvPr/>
        </p:nvSpPr>
        <p:spPr>
          <a:xfrm>
            <a:off x="6084168" y="3573016"/>
            <a:ext cx="108012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angular"/>
          <p:cNvCxnSpPr/>
          <p:nvPr/>
        </p:nvCxnSpPr>
        <p:spPr>
          <a:xfrm rot="10800000">
            <a:off x="5580112" y="5733256"/>
            <a:ext cx="1080120" cy="7920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10 Objeto"/>
          <p:cNvGraphicFramePr>
            <a:graphicFrameLocks noChangeAspect="1"/>
          </p:cNvGraphicFramePr>
          <p:nvPr/>
        </p:nvGraphicFramePr>
        <p:xfrm>
          <a:off x="1366986" y="2349500"/>
          <a:ext cx="6229350" cy="863600"/>
        </p:xfrm>
        <a:graphic>
          <a:graphicData uri="http://schemas.openxmlformats.org/presentationml/2006/ole">
            <p:oleObj spid="_x0000_s1653764" name="Ecuación" r:id="rId5" imgW="4762440" imgH="660240" progId="Equation.3">
              <p:embed/>
            </p:oleObj>
          </a:graphicData>
        </a:graphic>
      </p:graphicFrame>
      <p:graphicFrame>
        <p:nvGraphicFramePr>
          <p:cNvPr id="1653765" name="Object 5"/>
          <p:cNvGraphicFramePr>
            <a:graphicFrameLocks noChangeAspect="1"/>
          </p:cNvGraphicFramePr>
          <p:nvPr/>
        </p:nvGraphicFramePr>
        <p:xfrm>
          <a:off x="1403648" y="6093296"/>
          <a:ext cx="2622550" cy="542925"/>
        </p:xfrm>
        <a:graphic>
          <a:graphicData uri="http://schemas.openxmlformats.org/presentationml/2006/ole">
            <p:oleObj spid="_x0000_s1653765" name="Ecuación" r:id="rId6" imgW="12315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zclas">
  <a:themeElements>
    <a:clrScheme name="Mezcla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ezcla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zcla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31672</TotalTime>
  <Words>2215</Words>
  <Application>Microsoft Office PowerPoint</Application>
  <PresentationFormat>Presentación en pantalla (4:3)</PresentationFormat>
  <Paragraphs>495</Paragraphs>
  <Slides>93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93</vt:i4>
      </vt:variant>
    </vt:vector>
  </HeadingPairs>
  <TitlesOfParts>
    <vt:vector size="97" baseType="lpstr">
      <vt:lpstr>Mezclas</vt:lpstr>
      <vt:lpstr>Ecuación</vt:lpstr>
      <vt:lpstr>Equation</vt:lpstr>
      <vt:lpstr>Worksheet</vt:lpstr>
      <vt:lpstr>Ecuaciones Diferenciales Ordinarias</vt:lpstr>
      <vt:lpstr>EDO- Ecuación Diferencial Ordinaria</vt:lpstr>
      <vt:lpstr>Soluciones de EDOs Analítica y Numérica</vt:lpstr>
      <vt:lpstr>Ecuaciones Diferenciales Ordinarias</vt:lpstr>
      <vt:lpstr>Ecuaciones Diferenciales Ordinarias</vt:lpstr>
      <vt:lpstr>Metodos de un solo paso</vt:lpstr>
      <vt:lpstr>Método de Taylor de orden “k”</vt:lpstr>
      <vt:lpstr>Método de Taylor de orden “k”</vt:lpstr>
      <vt:lpstr>Método de Taylor de orden “k”</vt:lpstr>
      <vt:lpstr>Método de Taylor de orden “k”</vt:lpstr>
      <vt:lpstr>Método de Taylor de orden “k”</vt:lpstr>
      <vt:lpstr>Método de Taylor de orden “k”</vt:lpstr>
      <vt:lpstr>Metodo de Euler</vt:lpstr>
      <vt:lpstr>Metodo de Euler</vt:lpstr>
      <vt:lpstr>EJEMPL0</vt:lpstr>
      <vt:lpstr>Diapositiva 16</vt:lpstr>
      <vt:lpstr>Diapositiva 17</vt:lpstr>
      <vt:lpstr>Diapositiva 18</vt:lpstr>
      <vt:lpstr>Análisis del Error -Método de Euler</vt:lpstr>
      <vt:lpstr>Método de Euler – Ejemplo</vt:lpstr>
      <vt:lpstr>Método de Euler – Ejemplo</vt:lpstr>
      <vt:lpstr>Método de Euler Mejorado o Heun</vt:lpstr>
      <vt:lpstr>Método de Heun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Metodo de Euler Mejorado (Heun)</vt:lpstr>
      <vt:lpstr>Metodo de Euler Mejorado (Heun)</vt:lpstr>
      <vt:lpstr>Metodo de Euler Mejorado (Heun)</vt:lpstr>
      <vt:lpstr>Metodo de Runge-Kutta de orden 2</vt:lpstr>
      <vt:lpstr>Metodo de Runge-Kutta de orden 2</vt:lpstr>
      <vt:lpstr>Metodo de Runge-Kutta de orden 4</vt:lpstr>
      <vt:lpstr>Metodo de Runge-Kutta de orden 4</vt:lpstr>
      <vt:lpstr>Sistemas de Ecuaciones Diferenciales de Primer Orden</vt:lpstr>
      <vt:lpstr>Sistemas de Ecuaciones Diferenciales de Primer Orden</vt:lpstr>
      <vt:lpstr>Sistemas de Ecuaciones Diferenciales de Primer Orden</vt:lpstr>
      <vt:lpstr>Sistemas de Ecuaciones Diferenciales de Primer Orden</vt:lpstr>
      <vt:lpstr>Sistemas de Ecuaciones Diferenciales de Primer Orden</vt:lpstr>
      <vt:lpstr>Sistemas de Ecuaciones Diferenciales de Primer Orden</vt:lpstr>
      <vt:lpstr>Sistemas de Ecuaciones Diferenciales de Primer Orden</vt:lpstr>
      <vt:lpstr>Sistemas de Ecuaciones Diferenciales de Primer Orden</vt:lpstr>
      <vt:lpstr>Ecuaciones Diferenciales orden Superior</vt:lpstr>
      <vt:lpstr>Ecuaciones Diferenciales orden Superior</vt:lpstr>
      <vt:lpstr>Ecuaciones Diferenciales orden Superior</vt:lpstr>
      <vt:lpstr>Ecuaciones Diferenciales orden Superior</vt:lpstr>
      <vt:lpstr>Ecuaciones Diferenciales orden Superior</vt:lpstr>
      <vt:lpstr>Ecuaciones Diferenciales orden Superior</vt:lpstr>
      <vt:lpstr>Sistemas de Valor Inicial Problemas </vt:lpstr>
      <vt:lpstr>Sistemas de Valor Inicial Problemas </vt:lpstr>
      <vt:lpstr>Diferenciales mayor-orden Problemas Ejemplo</vt:lpstr>
      <vt:lpstr>Problema Ejemplo</vt:lpstr>
      <vt:lpstr>Problema Ejemplo</vt:lpstr>
      <vt:lpstr>Problema Ejemplo</vt:lpstr>
      <vt:lpstr>Problema Ejemplo</vt:lpstr>
      <vt:lpstr>Problema Ejemplo</vt:lpstr>
      <vt:lpstr>Problema Ejemplo</vt:lpstr>
      <vt:lpstr>Ejemplo Metodo de Runge-Kutta de 4th Orden</vt:lpstr>
      <vt:lpstr>Ejemplo Metodo de Runge-Kutta de 4th Orden</vt:lpstr>
      <vt:lpstr>Sistemas de EDO - Problema Valor Inicial</vt:lpstr>
      <vt:lpstr>Sistemas de EDO - Problema Valor Inicial</vt:lpstr>
      <vt:lpstr>Sistemas de EDO - Problema Valor Inicial</vt:lpstr>
      <vt:lpstr>Sistemas de EDO - Problema Valor Inicial</vt:lpstr>
      <vt:lpstr>Sistemas de EDO - Problema Valor Inicial</vt:lpstr>
      <vt:lpstr>Sistemas de EDO - Problema Valor Frontera</vt:lpstr>
      <vt:lpstr>Método de Diferencias Finitas</vt:lpstr>
      <vt:lpstr>Método de Diferencias Finitas</vt:lpstr>
      <vt:lpstr>Método de Diferencias Finitas</vt:lpstr>
      <vt:lpstr>Método de Diferencias Finitas</vt:lpstr>
      <vt:lpstr>Método de Diferencias Finitas</vt:lpstr>
      <vt:lpstr>Método de Diferencias Finitas</vt:lpstr>
      <vt:lpstr>Método de Diferencias Finitas</vt:lpstr>
      <vt:lpstr>Método de Diferencias Finitas</vt:lpstr>
      <vt:lpstr>Método de Diferencias Finitas</vt:lpstr>
      <vt:lpstr>Método de Diferencias Finitas</vt:lpstr>
      <vt:lpstr>Método de Diferencias Finitas</vt:lpstr>
      <vt:lpstr>Método de Diferencias Finitas</vt:lpstr>
      <vt:lpstr>Método del Disparo</vt:lpstr>
      <vt:lpstr>Método del Disparo</vt:lpstr>
      <vt:lpstr>Método del Disparo</vt:lpstr>
      <vt:lpstr>Método del Disparo</vt:lpstr>
      <vt:lpstr>Método de Disparo</vt:lpstr>
      <vt:lpstr>Método de Disparo</vt:lpstr>
      <vt:lpstr>Método de Disparo</vt:lpstr>
      <vt:lpstr>Método de Disparo</vt:lpstr>
      <vt:lpstr>Método de Disparo</vt:lpstr>
    </vt:vector>
  </TitlesOfParts>
  <Company>Technion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IMN</dc:creator>
  <cp:lastModifiedBy>INTEL</cp:lastModifiedBy>
  <cp:revision>1697</cp:revision>
  <dcterms:created xsi:type="dcterms:W3CDTF">2002-05-10T10:26:08Z</dcterms:created>
  <dcterms:modified xsi:type="dcterms:W3CDTF">2015-05-04T22:07:07Z</dcterms:modified>
</cp:coreProperties>
</file>