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9" r:id="rId4"/>
    <p:sldId id="350" r:id="rId5"/>
    <p:sldId id="259" r:id="rId6"/>
    <p:sldId id="351" r:id="rId7"/>
    <p:sldId id="352" r:id="rId8"/>
    <p:sldId id="344" r:id="rId9"/>
    <p:sldId id="353" r:id="rId10"/>
    <p:sldId id="354" r:id="rId11"/>
    <p:sldId id="355" r:id="rId12"/>
    <p:sldId id="356" r:id="rId13"/>
    <p:sldId id="357" r:id="rId14"/>
    <p:sldId id="358" r:id="rId15"/>
    <p:sldId id="359" r:id="rId16"/>
    <p:sldId id="360" r:id="rId17"/>
    <p:sldId id="384"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85" r:id="rId31"/>
    <p:sldId id="373" r:id="rId32"/>
    <p:sldId id="374" r:id="rId33"/>
    <p:sldId id="375" r:id="rId34"/>
    <p:sldId id="376" r:id="rId35"/>
    <p:sldId id="377" r:id="rId36"/>
    <p:sldId id="378" r:id="rId37"/>
    <p:sldId id="379" r:id="rId38"/>
    <p:sldId id="380" r:id="rId39"/>
    <p:sldId id="386" r:id="rId40"/>
    <p:sldId id="387" r:id="rId41"/>
    <p:sldId id="388" r:id="rId42"/>
    <p:sldId id="382" r:id="rId43"/>
    <p:sldId id="383" r:id="rId44"/>
  </p:sldIdLst>
  <p:sldSz cx="9144000" cy="6858000" type="screen4x3"/>
  <p:notesSz cx="6858000" cy="9144000"/>
  <p:defaultTextStyle>
    <a:defPPr>
      <a:defRPr lang="es-E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698" autoAdjust="0"/>
  </p:normalViewPr>
  <p:slideViewPr>
    <p:cSldViewPr snapToGrid="0">
      <p:cViewPr varScale="1">
        <p:scale>
          <a:sx n="81" d="100"/>
          <a:sy n="81" d="100"/>
        </p:scale>
        <p:origin x="-11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2.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9.wmf"/><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67.wmf"/><Relationship Id="rId4"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0FBF5CA-EA31-4A01-9190-32F366B81D57}"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32FB296-644C-4DDE-82E9-99E0337967CD}"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9E99E47-09FA-4D69-9797-B5AD0EA2637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34FFEB8-E842-42D7-B4D7-1CCE79E2B321}"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A4DEE2D-B680-4947-96F8-EC828D643BCE}"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F6F2298-BD8C-4511-AC31-E464EFB08C13}"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1B440371-7194-4498-B9A8-7797C55519C1}"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E0018F20-EE19-4D45-88FC-D1382A8109D6}"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BCDAAEF7-978A-43CD-BBED-306D0259230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3C98EC7-2C8C-4440-945C-67BD1706B222}"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B0DD254-995B-4C37-8C1A-9779E51132AB}"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378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B97E987-736E-4966-A2E1-4D13514AD28A}"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4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5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2"/>
          <p:cNvSpPr txBox="1">
            <a:spLocks noChangeArrowheads="1"/>
          </p:cNvSpPr>
          <p:nvPr/>
        </p:nvSpPr>
        <p:spPr bwMode="auto">
          <a:xfrm>
            <a:off x="1160585" y="3214932"/>
            <a:ext cx="6986954" cy="1200329"/>
          </a:xfrm>
          <a:prstGeom prst="rect">
            <a:avLst/>
          </a:prstGeom>
          <a:noFill/>
          <a:ln w="9525">
            <a:noFill/>
            <a:miter lim="800000"/>
            <a:headEnd/>
            <a:tailEnd/>
          </a:ln>
        </p:spPr>
        <p:txBody>
          <a:bodyPr wrap="square">
            <a:spAutoFit/>
          </a:bodyPr>
          <a:lstStyle/>
          <a:p>
            <a:pPr marL="342900" indent="-342900" algn="ctr"/>
            <a:r>
              <a:rPr lang="es-ES" sz="2400" dirty="0" smtClean="0"/>
              <a:t>Introducción a los Métodos  Numéricos</a:t>
            </a:r>
          </a:p>
          <a:p>
            <a:pPr marL="342900" indent="-342900" algn="ctr"/>
            <a:r>
              <a:rPr lang="es-ES" sz="2400" dirty="0" smtClean="0"/>
              <a:t>para resolver Problemas de Valor inicial </a:t>
            </a:r>
          </a:p>
          <a:p>
            <a:pPr marL="342900" indent="-342900" algn="ctr"/>
            <a:r>
              <a:rPr lang="es-ES" sz="2400" dirty="0" smtClean="0"/>
              <a:t>y problemas de valores de Frontera</a:t>
            </a:r>
            <a:endParaRPr lang="es-ES" sz="2400" dirty="0"/>
          </a:p>
        </p:txBody>
      </p:sp>
      <p:sp>
        <p:nvSpPr>
          <p:cNvPr id="38915" name="8 Rectángulo"/>
          <p:cNvSpPr>
            <a:spLocks noChangeArrowheads="1"/>
          </p:cNvSpPr>
          <p:nvPr/>
        </p:nvSpPr>
        <p:spPr bwMode="auto">
          <a:xfrm>
            <a:off x="2511425" y="814388"/>
            <a:ext cx="4572000" cy="708025"/>
          </a:xfrm>
          <a:prstGeom prst="rect">
            <a:avLst/>
          </a:prstGeom>
          <a:noFill/>
          <a:ln w="9525">
            <a:noFill/>
            <a:miter lim="800000"/>
            <a:headEnd/>
            <a:tailEnd/>
          </a:ln>
        </p:spPr>
        <p:txBody>
          <a:bodyPr>
            <a:spAutoFit/>
          </a:bodyPr>
          <a:lstStyle/>
          <a:p>
            <a:r>
              <a:rPr lang="es-ES"/>
              <a:t>Universidad Nacional de Ingeniería</a:t>
            </a:r>
          </a:p>
          <a:p>
            <a:r>
              <a:rPr lang="es-ES"/>
              <a:t>Facultad de Ciencias </a:t>
            </a:r>
          </a:p>
        </p:txBody>
      </p:sp>
      <p:sp>
        <p:nvSpPr>
          <p:cNvPr id="38916" name="9 Rectángulo"/>
          <p:cNvSpPr>
            <a:spLocks noChangeArrowheads="1"/>
          </p:cNvSpPr>
          <p:nvPr/>
        </p:nvSpPr>
        <p:spPr bwMode="auto">
          <a:xfrm>
            <a:off x="2265363" y="2181225"/>
            <a:ext cx="4572000" cy="708025"/>
          </a:xfrm>
          <a:prstGeom prst="rect">
            <a:avLst/>
          </a:prstGeom>
          <a:noFill/>
          <a:ln w="9525">
            <a:noFill/>
            <a:miter lim="800000"/>
            <a:headEnd/>
            <a:tailEnd/>
          </a:ln>
        </p:spPr>
        <p:txBody>
          <a:bodyPr>
            <a:spAutoFit/>
          </a:bodyPr>
          <a:lstStyle/>
          <a:p>
            <a:r>
              <a:rPr lang="es-ES" dirty="0"/>
              <a:t>Curso:</a:t>
            </a:r>
          </a:p>
          <a:p>
            <a:r>
              <a:rPr lang="es-ES" dirty="0" smtClean="0"/>
              <a:t>ANALISIS NUMERICO II</a:t>
            </a:r>
            <a:endParaRPr lang="es-ES" dirty="0"/>
          </a:p>
        </p:txBody>
      </p:sp>
      <p:sp>
        <p:nvSpPr>
          <p:cNvPr id="38917" name="4 CuadroTexto"/>
          <p:cNvSpPr txBox="1">
            <a:spLocks noChangeArrowheads="1"/>
          </p:cNvSpPr>
          <p:nvPr/>
        </p:nvSpPr>
        <p:spPr bwMode="auto">
          <a:xfrm>
            <a:off x="3811588" y="5403850"/>
            <a:ext cx="2506662" cy="400050"/>
          </a:xfrm>
          <a:prstGeom prst="rect">
            <a:avLst/>
          </a:prstGeom>
          <a:noFill/>
          <a:ln w="9525">
            <a:noFill/>
            <a:miter lim="800000"/>
            <a:headEnd/>
            <a:tailEnd/>
          </a:ln>
        </p:spPr>
        <p:txBody>
          <a:bodyPr>
            <a:spAutoFit/>
          </a:bodyPr>
          <a:lstStyle/>
          <a:p>
            <a:r>
              <a:rPr lang="es-ES"/>
              <a:t>Prof. Irla Mantilla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s-ES" sz="3000" smtClean="0"/>
              <a:t>Antecedentes matemáticos</a:t>
            </a:r>
          </a:p>
        </p:txBody>
      </p:sp>
      <p:sp>
        <p:nvSpPr>
          <p:cNvPr id="8196" name="Rectangle 3"/>
          <p:cNvSpPr>
            <a:spLocks noGrp="1" noChangeArrowheads="1"/>
          </p:cNvSpPr>
          <p:nvPr>
            <p:ph type="body" idx="1"/>
          </p:nvPr>
        </p:nvSpPr>
        <p:spPr/>
        <p:txBody>
          <a:bodyPr/>
          <a:lstStyle/>
          <a:p>
            <a:pPr marL="360363" indent="-360363" defTabSz="628650" eaLnBrk="1" hangingPunct="1">
              <a:lnSpc>
                <a:spcPct val="120000"/>
              </a:lnSpc>
            </a:pPr>
            <a:r>
              <a:rPr lang="es-ES" sz="2000" smtClean="0"/>
              <a:t>Para especificar la solución por completo, la ecuación diferencial se encuentra acompañada por condiciones auxiliares</a:t>
            </a:r>
          </a:p>
          <a:p>
            <a:pPr marL="360363" indent="-360363" defTabSz="628650" eaLnBrk="1" hangingPunct="1">
              <a:lnSpc>
                <a:spcPct val="120000"/>
              </a:lnSpc>
            </a:pPr>
            <a:r>
              <a:rPr lang="es-ES" sz="2000" smtClean="0"/>
              <a:t>Por ejemplo; </a:t>
            </a:r>
            <a:r>
              <a:rPr lang="es-ES" sz="2000" i="1" smtClean="0">
                <a:latin typeface="Times New Roman" pitchFamily="18" charset="0"/>
              </a:rPr>
              <a:t>x</a:t>
            </a:r>
            <a:r>
              <a:rPr lang="es-ES" sz="2000" smtClean="0"/>
              <a:t> = 0,  </a:t>
            </a:r>
            <a:r>
              <a:rPr lang="es-ES" sz="2000" i="1" smtClean="0">
                <a:latin typeface="Times New Roman" pitchFamily="18" charset="0"/>
              </a:rPr>
              <a:t>y </a:t>
            </a:r>
            <a:r>
              <a:rPr lang="es-ES" sz="2000" smtClean="0"/>
              <a:t>= 1  </a:t>
            </a:r>
            <a:r>
              <a:rPr lang="es-ES" sz="2000" smtClean="0">
                <a:sym typeface="Wingdings" pitchFamily="2" charset="2"/>
              </a:rPr>
              <a:t>  </a:t>
            </a:r>
            <a:r>
              <a:rPr lang="es-ES" sz="2000" i="1" smtClean="0">
                <a:latin typeface="Times New Roman" pitchFamily="18" charset="0"/>
                <a:sym typeface="Wingdings" pitchFamily="2" charset="2"/>
              </a:rPr>
              <a:t>c</a:t>
            </a:r>
            <a:r>
              <a:rPr lang="es-ES" sz="2000" smtClean="0">
                <a:sym typeface="Wingdings" pitchFamily="2" charset="2"/>
              </a:rPr>
              <a:t> = 1</a:t>
            </a:r>
          </a:p>
          <a:p>
            <a:pPr marL="360363" indent="-360363" defTabSz="628650" eaLnBrk="1" hangingPunct="1">
              <a:lnSpc>
                <a:spcPct val="120000"/>
              </a:lnSpc>
            </a:pPr>
            <a:endParaRPr lang="es-ES" sz="2000" smtClean="0">
              <a:sym typeface="Wingdings" pitchFamily="2" charset="2"/>
            </a:endParaRPr>
          </a:p>
          <a:p>
            <a:pPr marL="360363" indent="-360363" defTabSz="628650" eaLnBrk="1" hangingPunct="1">
              <a:lnSpc>
                <a:spcPct val="120000"/>
              </a:lnSpc>
            </a:pPr>
            <a:endParaRPr lang="es-ES" sz="2000" smtClean="0">
              <a:sym typeface="Wingdings" pitchFamily="2" charset="2"/>
            </a:endParaRPr>
          </a:p>
          <a:p>
            <a:pPr marL="360363" indent="-360363" defTabSz="628650" eaLnBrk="1" hangingPunct="1">
              <a:lnSpc>
                <a:spcPct val="120000"/>
              </a:lnSpc>
            </a:pPr>
            <a:r>
              <a:rPr lang="es-ES" sz="2000" smtClean="0">
                <a:sym typeface="Wingdings" pitchFamily="2" charset="2"/>
              </a:rPr>
              <a:t>Cuando tratamos con una ecuación diferencial de </a:t>
            </a:r>
            <a:r>
              <a:rPr lang="es-ES" sz="2000" i="1" smtClean="0">
                <a:latin typeface="Times New Roman" pitchFamily="18" charset="0"/>
                <a:sym typeface="Wingdings" pitchFamily="2" charset="2"/>
              </a:rPr>
              <a:t>n</a:t>
            </a:r>
            <a:r>
              <a:rPr lang="es-ES" sz="2000" smtClean="0">
                <a:sym typeface="Wingdings" pitchFamily="2" charset="2"/>
              </a:rPr>
              <a:t>-ésimo orden, se requieren </a:t>
            </a:r>
            <a:r>
              <a:rPr lang="es-ES" sz="2000" i="1" smtClean="0">
                <a:latin typeface="Times New Roman" pitchFamily="18" charset="0"/>
                <a:sym typeface="Wingdings" pitchFamily="2" charset="2"/>
              </a:rPr>
              <a:t>n</a:t>
            </a:r>
            <a:r>
              <a:rPr lang="es-ES" sz="2000" smtClean="0">
                <a:sym typeface="Wingdings" pitchFamily="2" charset="2"/>
              </a:rPr>
              <a:t> condiciones para obtener una solución única</a:t>
            </a:r>
            <a:endParaRPr lang="el-GR" sz="2000" i="1" smtClean="0">
              <a:latin typeface="Times New Roman" pitchFamily="18" charset="0"/>
              <a:cs typeface="Arial" charset="0"/>
            </a:endParaRPr>
          </a:p>
        </p:txBody>
      </p:sp>
      <p:graphicFrame>
        <p:nvGraphicFramePr>
          <p:cNvPr id="8194" name="Object 4"/>
          <p:cNvGraphicFramePr>
            <a:graphicFrameLocks noChangeAspect="1"/>
          </p:cNvGraphicFramePr>
          <p:nvPr/>
        </p:nvGraphicFramePr>
        <p:xfrm>
          <a:off x="2651125" y="2960688"/>
          <a:ext cx="3438525" cy="377825"/>
        </p:xfrm>
        <a:graphic>
          <a:graphicData uri="http://schemas.openxmlformats.org/presentationml/2006/ole">
            <p:oleObj spid="_x0000_s8194" name="Ecuación" r:id="rId3" imgW="2082600" imgH="22860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 sz="3000" smtClean="0"/>
              <a:t>Métodos para la solución de EDO</a:t>
            </a:r>
          </a:p>
        </p:txBody>
      </p:sp>
      <p:sp>
        <p:nvSpPr>
          <p:cNvPr id="40963" name="Rectangle 3"/>
          <p:cNvSpPr>
            <a:spLocks noGrp="1" noChangeArrowheads="1"/>
          </p:cNvSpPr>
          <p:nvPr>
            <p:ph type="body" idx="1"/>
          </p:nvPr>
        </p:nvSpPr>
        <p:spPr/>
        <p:txBody>
          <a:bodyPr/>
          <a:lstStyle/>
          <a:p>
            <a:pPr marL="360363" indent="-360363" defTabSz="628650" eaLnBrk="1" hangingPunct="1">
              <a:lnSpc>
                <a:spcPct val="120000"/>
              </a:lnSpc>
            </a:pPr>
            <a:r>
              <a:rPr lang="es-ES" sz="2400" smtClean="0"/>
              <a:t>Métodos de un paso</a:t>
            </a:r>
          </a:p>
          <a:p>
            <a:pPr marL="1343025" lvl="1" indent="-533400" defTabSz="628650" eaLnBrk="1" hangingPunct="1">
              <a:lnSpc>
                <a:spcPct val="120000"/>
              </a:lnSpc>
            </a:pPr>
            <a:r>
              <a:rPr lang="es-ES" sz="2000" smtClean="0">
                <a:cs typeface="Arial" charset="0"/>
              </a:rPr>
              <a:t>Método de Euler</a:t>
            </a:r>
          </a:p>
          <a:p>
            <a:pPr marL="1979613" lvl="2" indent="-457200" defTabSz="628650" eaLnBrk="1" hangingPunct="1">
              <a:lnSpc>
                <a:spcPct val="120000"/>
              </a:lnSpc>
            </a:pPr>
            <a:r>
              <a:rPr lang="es-ES" sz="1800" smtClean="0">
                <a:cs typeface="Arial" charset="0"/>
              </a:rPr>
              <a:t>Técnica de Heun</a:t>
            </a:r>
          </a:p>
          <a:p>
            <a:pPr marL="1979613" lvl="2" indent="-457200" defTabSz="628650" eaLnBrk="1" hangingPunct="1">
              <a:lnSpc>
                <a:spcPct val="120000"/>
              </a:lnSpc>
            </a:pPr>
            <a:r>
              <a:rPr lang="es-ES" sz="1800" smtClean="0">
                <a:cs typeface="Arial" charset="0"/>
              </a:rPr>
              <a:t>Técnica de Punto Medio</a:t>
            </a:r>
          </a:p>
          <a:p>
            <a:pPr marL="1343025" lvl="1" indent="-533400" defTabSz="628650" eaLnBrk="1" hangingPunct="1">
              <a:lnSpc>
                <a:spcPct val="120000"/>
              </a:lnSpc>
            </a:pPr>
            <a:r>
              <a:rPr lang="es-ES" sz="2000" smtClean="0">
                <a:cs typeface="Arial" charset="0"/>
              </a:rPr>
              <a:t>Método de Runge-Kutta</a:t>
            </a:r>
          </a:p>
          <a:p>
            <a:pPr marL="360363" indent="-360363" defTabSz="628650" eaLnBrk="1" hangingPunct="1">
              <a:lnSpc>
                <a:spcPct val="120000"/>
              </a:lnSpc>
            </a:pPr>
            <a:endParaRPr lang="es-ES" sz="2000" smtClean="0">
              <a:cs typeface="Arial" charset="0"/>
            </a:endParaRPr>
          </a:p>
          <a:p>
            <a:pPr marL="360363" indent="-360363" defTabSz="628650" eaLnBrk="1" hangingPunct="1">
              <a:lnSpc>
                <a:spcPct val="120000"/>
              </a:lnSpc>
            </a:pPr>
            <a:r>
              <a:rPr lang="es-ES" sz="2400" smtClean="0">
                <a:cs typeface="Arial" charset="0"/>
              </a:rPr>
              <a:t>Métodos de Multipaso</a:t>
            </a:r>
            <a:endParaRPr lang="el-GR" sz="240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s-ES" sz="3000" smtClean="0"/>
              <a:t>Métodos de un paso para resolver EDO</a:t>
            </a:r>
          </a:p>
        </p:txBody>
      </p:sp>
      <p:sp>
        <p:nvSpPr>
          <p:cNvPr id="9220" name="Rectangle 3"/>
          <p:cNvSpPr>
            <a:spLocks noGrp="1" noChangeArrowheads="1"/>
          </p:cNvSpPr>
          <p:nvPr>
            <p:ph type="body" idx="1"/>
          </p:nvPr>
        </p:nvSpPr>
        <p:spPr/>
        <p:txBody>
          <a:bodyPr/>
          <a:lstStyle/>
          <a:p>
            <a:pPr marL="360363" indent="-360363" defTabSz="628650" eaLnBrk="1" hangingPunct="1">
              <a:lnSpc>
                <a:spcPct val="120000"/>
              </a:lnSpc>
            </a:pPr>
            <a:r>
              <a:rPr lang="es-ES" sz="2000" smtClean="0"/>
              <a:t>Consideremos ecuaciones diferenciales de la forma</a:t>
            </a:r>
          </a:p>
          <a:p>
            <a:pPr marL="360363" indent="-360363" defTabSz="628650" eaLnBrk="1" hangingPunct="1">
              <a:lnSpc>
                <a:spcPct val="120000"/>
              </a:lnSpc>
            </a:pPr>
            <a:endParaRPr lang="es-ES" sz="2000" smtClean="0"/>
          </a:p>
          <a:p>
            <a:pPr marL="360363" indent="-360363" defTabSz="628650" eaLnBrk="1" hangingPunct="1">
              <a:lnSpc>
                <a:spcPct val="120000"/>
              </a:lnSpc>
            </a:pPr>
            <a:r>
              <a:rPr lang="es-ES" sz="2000" smtClean="0"/>
              <a:t>Los métodos de un paso se pueden expresar en forma general como:</a:t>
            </a:r>
          </a:p>
          <a:p>
            <a:pPr marL="360363" indent="-360363" algn="ctr" defTabSz="628650" eaLnBrk="1" hangingPunct="1">
              <a:lnSpc>
                <a:spcPct val="120000"/>
              </a:lnSpc>
              <a:buFontTx/>
              <a:buNone/>
            </a:pPr>
            <a:r>
              <a:rPr lang="es-ES" sz="2000" i="1" smtClean="0">
                <a:latin typeface="Times New Roman" pitchFamily="18" charset="0"/>
                <a:cs typeface="Arial" charset="0"/>
              </a:rPr>
              <a:t>Nuevo valor </a:t>
            </a:r>
            <a:r>
              <a:rPr lang="es-ES" sz="2000" smtClean="0">
                <a:cs typeface="Arial" charset="0"/>
              </a:rPr>
              <a:t>= </a:t>
            </a:r>
            <a:r>
              <a:rPr lang="es-ES" sz="2000" i="1" smtClean="0">
                <a:latin typeface="Times New Roman" pitchFamily="18" charset="0"/>
                <a:cs typeface="Arial" charset="0"/>
              </a:rPr>
              <a:t>valor anterior</a:t>
            </a:r>
            <a:r>
              <a:rPr lang="es-ES" sz="2000" smtClean="0">
                <a:cs typeface="Arial" charset="0"/>
              </a:rPr>
              <a:t> + </a:t>
            </a:r>
            <a:r>
              <a:rPr lang="es-ES" sz="2000" i="1" smtClean="0">
                <a:latin typeface="Times New Roman" pitchFamily="18" charset="0"/>
                <a:cs typeface="Arial" charset="0"/>
              </a:rPr>
              <a:t>pendiente</a:t>
            </a:r>
            <a:r>
              <a:rPr lang="es-ES" sz="2000" smtClean="0">
                <a:cs typeface="Arial" charset="0"/>
              </a:rPr>
              <a:t> x </a:t>
            </a:r>
            <a:r>
              <a:rPr lang="es-ES" sz="2000" i="1" smtClean="0">
                <a:latin typeface="Times New Roman" pitchFamily="18" charset="0"/>
                <a:cs typeface="Arial" charset="0"/>
              </a:rPr>
              <a:t>tamaño de paso</a:t>
            </a:r>
          </a:p>
          <a:p>
            <a:pPr marL="360363" indent="-360363" algn="ctr" defTabSz="628650" eaLnBrk="1" hangingPunct="1">
              <a:lnSpc>
                <a:spcPct val="120000"/>
              </a:lnSpc>
              <a:buFontTx/>
              <a:buNone/>
            </a:pPr>
            <a:r>
              <a:rPr lang="es-ES" sz="2000" i="1" smtClean="0">
                <a:latin typeface="Times New Roman" pitchFamily="18" charset="0"/>
                <a:cs typeface="Arial" charset="0"/>
              </a:rPr>
              <a:t>y</a:t>
            </a:r>
            <a:r>
              <a:rPr lang="es-ES" sz="2000" i="1" baseline="-25000" smtClean="0">
                <a:latin typeface="Times New Roman" pitchFamily="18" charset="0"/>
                <a:cs typeface="Arial" charset="0"/>
              </a:rPr>
              <a:t>i+</a:t>
            </a:r>
            <a:r>
              <a:rPr lang="es-ES" sz="2000" baseline="-25000" smtClean="0">
                <a:latin typeface="Times New Roman" pitchFamily="18" charset="0"/>
                <a:cs typeface="Arial" charset="0"/>
              </a:rPr>
              <a:t>1</a:t>
            </a:r>
            <a:r>
              <a:rPr lang="es-ES" sz="2000" i="1" smtClean="0">
                <a:latin typeface="Times New Roman" pitchFamily="18" charset="0"/>
                <a:cs typeface="Arial" charset="0"/>
              </a:rPr>
              <a:t> 		=	y</a:t>
            </a:r>
            <a:r>
              <a:rPr lang="es-ES" sz="2000" i="1" baseline="-25000" smtClean="0">
                <a:latin typeface="Times New Roman" pitchFamily="18" charset="0"/>
                <a:cs typeface="Arial" charset="0"/>
              </a:rPr>
              <a:t>i	</a:t>
            </a:r>
            <a:r>
              <a:rPr lang="es-ES" sz="2000" i="1" smtClean="0">
                <a:latin typeface="Times New Roman" pitchFamily="18" charset="0"/>
                <a:cs typeface="Arial" charset="0"/>
              </a:rPr>
              <a:t>+		 </a:t>
            </a:r>
            <a:r>
              <a:rPr lang="es-ES" sz="2000" i="1" smtClean="0">
                <a:latin typeface="Times New Roman" pitchFamily="18" charset="0"/>
                <a:cs typeface="Arial" charset="0"/>
                <a:sym typeface="Symbol" pitchFamily="18" charset="2"/>
              </a:rPr>
              <a:t> h</a:t>
            </a:r>
          </a:p>
          <a:p>
            <a:pPr marL="360363" indent="-360363" defTabSz="628650" eaLnBrk="1" hangingPunct="1">
              <a:lnSpc>
                <a:spcPct val="120000"/>
              </a:lnSpc>
            </a:pPr>
            <a:r>
              <a:rPr lang="es-ES" sz="2000" smtClean="0">
                <a:cs typeface="Arial" charset="0"/>
                <a:sym typeface="Symbol" pitchFamily="18" charset="2"/>
              </a:rPr>
              <a:t>La pendiente estimada </a:t>
            </a:r>
            <a:r>
              <a:rPr lang="es-ES" sz="2000" i="1" smtClean="0">
                <a:cs typeface="Arial" charset="0"/>
                <a:sym typeface="Symbol" pitchFamily="18" charset="2"/>
              </a:rPr>
              <a:t></a:t>
            </a:r>
            <a:r>
              <a:rPr lang="es-ES" sz="2000" smtClean="0">
                <a:cs typeface="Arial" charset="0"/>
                <a:sym typeface="Symbol" pitchFamily="18" charset="2"/>
              </a:rPr>
              <a:t> se usa para extrapolar desde un valor anterior </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smtClean="0">
                <a:cs typeface="Arial" charset="0"/>
                <a:sym typeface="Symbol" pitchFamily="18" charset="2"/>
              </a:rPr>
              <a:t> a un nuevo valor </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baseline="-25000" smtClean="0">
                <a:cs typeface="Arial" charset="0"/>
                <a:sym typeface="Symbol" pitchFamily="18" charset="2"/>
              </a:rPr>
              <a:t>+1</a:t>
            </a:r>
            <a:r>
              <a:rPr lang="es-ES" sz="2000" smtClean="0">
                <a:cs typeface="Arial" charset="0"/>
                <a:sym typeface="Symbol" pitchFamily="18" charset="2"/>
              </a:rPr>
              <a:t> en una distancia </a:t>
            </a:r>
            <a:r>
              <a:rPr lang="es-ES" sz="2000" i="1" smtClean="0">
                <a:latin typeface="Times New Roman" pitchFamily="18" charset="0"/>
                <a:cs typeface="Arial" charset="0"/>
                <a:sym typeface="Symbol" pitchFamily="18" charset="2"/>
              </a:rPr>
              <a:t>h</a:t>
            </a:r>
          </a:p>
          <a:p>
            <a:pPr marL="360363" indent="-360363" defTabSz="628650" eaLnBrk="1" hangingPunct="1">
              <a:lnSpc>
                <a:spcPct val="120000"/>
              </a:lnSpc>
            </a:pPr>
            <a:r>
              <a:rPr lang="es-ES" sz="2000" smtClean="0">
                <a:cs typeface="Arial" charset="0"/>
                <a:sym typeface="Symbol" pitchFamily="18" charset="2"/>
              </a:rPr>
              <a:t>Esta fórmula se puede aplicar paso a paso para calcular el valor futuro y, así trazar la trayectoria de la solución</a:t>
            </a:r>
          </a:p>
          <a:p>
            <a:pPr marL="360363" indent="-360363" defTabSz="628650" eaLnBrk="1" hangingPunct="1">
              <a:lnSpc>
                <a:spcPct val="120000"/>
              </a:lnSpc>
            </a:pPr>
            <a:r>
              <a:rPr lang="es-ES" sz="2000" smtClean="0">
                <a:cs typeface="Arial" charset="0"/>
                <a:sym typeface="Symbol" pitchFamily="18" charset="2"/>
              </a:rPr>
              <a:t>Los métodos de un paso difieren en la manera de estimar la pendiente</a:t>
            </a:r>
          </a:p>
          <a:p>
            <a:pPr marL="360363" indent="-360363" defTabSz="628650" eaLnBrk="1" hangingPunct="1">
              <a:lnSpc>
                <a:spcPct val="120000"/>
              </a:lnSpc>
            </a:pPr>
            <a:endParaRPr lang="es-ES" sz="2000" smtClean="0">
              <a:cs typeface="Arial" charset="0"/>
              <a:sym typeface="Symbol" pitchFamily="18" charset="2"/>
            </a:endParaRPr>
          </a:p>
        </p:txBody>
      </p:sp>
      <p:graphicFrame>
        <p:nvGraphicFramePr>
          <p:cNvPr id="9218" name="Object 4"/>
          <p:cNvGraphicFramePr>
            <a:graphicFrameLocks noChangeAspect="1"/>
          </p:cNvGraphicFramePr>
          <p:nvPr>
            <p:ph sz="half" idx="4294967295"/>
          </p:nvPr>
        </p:nvGraphicFramePr>
        <p:xfrm>
          <a:off x="3663950" y="2005013"/>
          <a:ext cx="1212850" cy="596900"/>
        </p:xfrm>
        <a:graphic>
          <a:graphicData uri="http://schemas.openxmlformats.org/presentationml/2006/ole">
            <p:oleObj spid="_x0000_s9218" name="Ecuación" r:id="rId3" imgW="799920" imgH="39348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s-ES" sz="3000" smtClean="0"/>
              <a:t>Método de Euler </a:t>
            </a:r>
            <a:br>
              <a:rPr lang="es-ES" sz="3000" smtClean="0"/>
            </a:br>
            <a:r>
              <a:rPr lang="es-ES" sz="3000" smtClean="0"/>
              <a:t>(Euler-Cauchy o de Punto Medio)</a:t>
            </a:r>
          </a:p>
        </p:txBody>
      </p:sp>
      <p:sp>
        <p:nvSpPr>
          <p:cNvPr id="10244" name="Rectangle 3"/>
          <p:cNvSpPr>
            <a:spLocks noGrp="1" noChangeArrowheads="1"/>
          </p:cNvSpPr>
          <p:nvPr>
            <p:ph type="body" idx="1"/>
          </p:nvPr>
        </p:nvSpPr>
        <p:spPr/>
        <p:txBody>
          <a:bodyPr/>
          <a:lstStyle/>
          <a:p>
            <a:pPr marL="360363" indent="-360363" defTabSz="628650" eaLnBrk="1" hangingPunct="1">
              <a:lnSpc>
                <a:spcPct val="120000"/>
              </a:lnSpc>
            </a:pPr>
            <a:r>
              <a:rPr lang="es-ES" sz="2000" smtClean="0"/>
              <a:t>Estima la pendiente como la 1ra derivada en </a:t>
            </a:r>
            <a:r>
              <a:rPr lang="es-ES" sz="2000" i="1" smtClean="0">
                <a:latin typeface="Times New Roman" pitchFamily="18" charset="0"/>
              </a:rPr>
              <a:t>x</a:t>
            </a:r>
            <a:r>
              <a:rPr lang="es-ES" sz="2000" i="1" baseline="-25000" smtClean="0">
                <a:latin typeface="Times New Roman" pitchFamily="18" charset="0"/>
              </a:rPr>
              <a:t>i</a:t>
            </a:r>
          </a:p>
          <a:p>
            <a:pPr marL="360363" indent="-360363" defTabSz="628650" eaLnBrk="1" hangingPunct="1">
              <a:lnSpc>
                <a:spcPct val="120000"/>
              </a:lnSpc>
              <a:buFontTx/>
              <a:buNone/>
            </a:pPr>
            <a:r>
              <a:rPr lang="es-ES" sz="2000" smtClean="0">
                <a:cs typeface="Arial" charset="0"/>
                <a:sym typeface="Symbol" pitchFamily="18" charset="2"/>
              </a:rPr>
              <a:t>	</a:t>
            </a:r>
            <a:r>
              <a:rPr lang="es-ES" sz="2000" i="1" smtClean="0">
                <a:cs typeface="Arial" charset="0"/>
                <a:sym typeface="Symbol" pitchFamily="18" charset="2"/>
              </a:rPr>
              <a:t></a:t>
            </a:r>
            <a:r>
              <a:rPr lang="es-ES" sz="2000" smtClean="0">
                <a:cs typeface="Arial" charset="0"/>
                <a:sym typeface="Symbol" pitchFamily="18" charset="2"/>
              </a:rPr>
              <a:t> = </a:t>
            </a:r>
            <a:r>
              <a:rPr lang="es-ES" sz="2000" i="1" smtClean="0">
                <a:latin typeface="Times New Roman" pitchFamily="18" charset="0"/>
                <a:cs typeface="Arial" charset="0"/>
                <a:sym typeface="Symbol" pitchFamily="18" charset="2"/>
              </a:rPr>
              <a:t>f</a:t>
            </a:r>
            <a:r>
              <a:rPr lang="es-ES" sz="2000" smtClean="0">
                <a:cs typeface="Arial" charset="0"/>
                <a:sym typeface="Symbol" pitchFamily="18" charset="2"/>
              </a:rPr>
              <a:t>(</a:t>
            </a:r>
            <a:r>
              <a:rPr lang="es-ES" sz="2000" i="1" smtClean="0">
                <a:latin typeface="Times New Roman" pitchFamily="18" charset="0"/>
                <a:cs typeface="Arial" charset="0"/>
                <a:sym typeface="Symbol" pitchFamily="18" charset="2"/>
              </a:rPr>
              <a:t>x</a:t>
            </a:r>
            <a:r>
              <a:rPr lang="es-ES" sz="2000" i="1" baseline="-25000" smtClean="0">
                <a:latin typeface="Times New Roman" pitchFamily="18" charset="0"/>
                <a:cs typeface="Arial" charset="0"/>
                <a:sym typeface="Symbol" pitchFamily="18" charset="2"/>
              </a:rPr>
              <a:t>i</a:t>
            </a:r>
            <a:r>
              <a:rPr lang="es-ES" sz="2000" smtClean="0">
                <a:cs typeface="Arial" charset="0"/>
                <a:sym typeface="Symbol" pitchFamily="18" charset="2"/>
              </a:rPr>
              <a:t>,</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smtClean="0">
                <a:cs typeface="Arial" charset="0"/>
                <a:sym typeface="Symbol" pitchFamily="18" charset="2"/>
              </a:rPr>
              <a:t>);   es la ecuación diferencial evaluada en </a:t>
            </a:r>
            <a:r>
              <a:rPr lang="es-ES" sz="2000" i="1" smtClean="0">
                <a:latin typeface="Times New Roman" pitchFamily="18" charset="0"/>
                <a:cs typeface="Arial" charset="0"/>
                <a:sym typeface="Symbol" pitchFamily="18" charset="2"/>
              </a:rPr>
              <a:t>x</a:t>
            </a:r>
            <a:r>
              <a:rPr lang="es-ES" sz="2000" i="1" baseline="-25000" smtClean="0">
                <a:latin typeface="Times New Roman" pitchFamily="18" charset="0"/>
                <a:cs typeface="Arial" charset="0"/>
                <a:sym typeface="Symbol" pitchFamily="18" charset="2"/>
              </a:rPr>
              <a:t>i</a:t>
            </a:r>
            <a:r>
              <a:rPr lang="es-ES" sz="2000" smtClean="0">
                <a:cs typeface="Arial" charset="0"/>
                <a:sym typeface="Symbol" pitchFamily="18" charset="2"/>
              </a:rPr>
              <a:t>, </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endParaRPr lang="es-ES" sz="2000" i="1" smtClean="0">
              <a:latin typeface="Times New Roman" pitchFamily="18" charset="0"/>
              <a:cs typeface="Arial" charset="0"/>
              <a:sym typeface="Symbol" pitchFamily="18" charset="2"/>
            </a:endParaRPr>
          </a:p>
          <a:p>
            <a:pPr marL="360363" indent="-360363" defTabSz="628650" eaLnBrk="1" hangingPunct="1">
              <a:lnSpc>
                <a:spcPct val="120000"/>
              </a:lnSpc>
            </a:pPr>
            <a:endParaRPr lang="es-ES" sz="2000" smtClean="0">
              <a:cs typeface="Arial" charset="0"/>
              <a:sym typeface="Symbol" pitchFamily="18" charset="2"/>
            </a:endParaRPr>
          </a:p>
          <a:p>
            <a:pPr marL="360363" indent="-360363" defTabSz="628650" eaLnBrk="1" hangingPunct="1">
              <a:lnSpc>
                <a:spcPct val="120000"/>
              </a:lnSpc>
            </a:pPr>
            <a:r>
              <a:rPr lang="es-ES" sz="2000" smtClean="0">
                <a:cs typeface="Arial" charset="0"/>
                <a:sym typeface="Symbol" pitchFamily="18" charset="2"/>
              </a:rPr>
              <a:t>La fórmula del método de Euler es</a:t>
            </a:r>
          </a:p>
        </p:txBody>
      </p:sp>
      <p:graphicFrame>
        <p:nvGraphicFramePr>
          <p:cNvPr id="10242" name="Object 5"/>
          <p:cNvGraphicFramePr>
            <a:graphicFrameLocks noChangeAspect="1"/>
          </p:cNvGraphicFramePr>
          <p:nvPr>
            <p:ph sz="half" idx="4294967295"/>
          </p:nvPr>
        </p:nvGraphicFramePr>
        <p:xfrm>
          <a:off x="1011238" y="3727450"/>
          <a:ext cx="2587625" cy="471488"/>
        </p:xfrm>
        <a:graphic>
          <a:graphicData uri="http://schemas.openxmlformats.org/presentationml/2006/ole">
            <p:oleObj spid="_x0000_s10242" name="Ecuación" r:id="rId3" imgW="1257120" imgH="228600" progId="Equation.3">
              <p:embed/>
            </p:oleObj>
          </a:graphicData>
        </a:graphic>
      </p:graphicFrame>
      <p:grpSp>
        <p:nvGrpSpPr>
          <p:cNvPr id="10245" name="Group 31"/>
          <p:cNvGrpSpPr>
            <a:grpSpLocks/>
          </p:cNvGrpSpPr>
          <p:nvPr/>
        </p:nvGrpSpPr>
        <p:grpSpPr bwMode="auto">
          <a:xfrm>
            <a:off x="4975225" y="3562350"/>
            <a:ext cx="3270250" cy="2417763"/>
            <a:chOff x="3134" y="2244"/>
            <a:chExt cx="2060" cy="1523"/>
          </a:xfrm>
        </p:grpSpPr>
        <p:sp>
          <p:nvSpPr>
            <p:cNvPr id="10246" name="Rectangle 8"/>
            <p:cNvSpPr>
              <a:spLocks noChangeArrowheads="1"/>
            </p:cNvSpPr>
            <p:nvPr/>
          </p:nvSpPr>
          <p:spPr bwMode="auto">
            <a:xfrm>
              <a:off x="3134" y="2258"/>
              <a:ext cx="2060" cy="1509"/>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0247" name="Line 9"/>
            <p:cNvSpPr>
              <a:spLocks noChangeShapeType="1"/>
            </p:cNvSpPr>
            <p:nvPr/>
          </p:nvSpPr>
          <p:spPr bwMode="auto">
            <a:xfrm flipV="1">
              <a:off x="3401" y="2398"/>
              <a:ext cx="0" cy="1166"/>
            </a:xfrm>
            <a:prstGeom prst="line">
              <a:avLst/>
            </a:prstGeom>
            <a:noFill/>
            <a:ln w="9525">
              <a:solidFill>
                <a:schemeClr val="tx1"/>
              </a:solidFill>
              <a:round/>
              <a:headEnd/>
              <a:tailEnd type="triangle" w="med" len="med"/>
            </a:ln>
          </p:spPr>
          <p:txBody>
            <a:bodyPr/>
            <a:lstStyle/>
            <a:p>
              <a:endParaRPr lang="es-ES"/>
            </a:p>
          </p:txBody>
        </p:sp>
        <p:sp>
          <p:nvSpPr>
            <p:cNvPr id="10248" name="Line 10"/>
            <p:cNvSpPr>
              <a:spLocks noChangeShapeType="1"/>
            </p:cNvSpPr>
            <p:nvPr/>
          </p:nvSpPr>
          <p:spPr bwMode="auto">
            <a:xfrm>
              <a:off x="3368" y="3529"/>
              <a:ext cx="1640" cy="0"/>
            </a:xfrm>
            <a:prstGeom prst="line">
              <a:avLst/>
            </a:prstGeom>
            <a:noFill/>
            <a:ln w="9525">
              <a:solidFill>
                <a:schemeClr val="tx1"/>
              </a:solidFill>
              <a:round/>
              <a:headEnd/>
              <a:tailEnd type="triangle" w="med" len="med"/>
            </a:ln>
          </p:spPr>
          <p:txBody>
            <a:bodyPr/>
            <a:lstStyle/>
            <a:p>
              <a:endParaRPr lang="es-ES"/>
            </a:p>
          </p:txBody>
        </p:sp>
        <p:sp>
          <p:nvSpPr>
            <p:cNvPr id="10249" name="Freeform 11"/>
            <p:cNvSpPr>
              <a:spLocks/>
            </p:cNvSpPr>
            <p:nvPr/>
          </p:nvSpPr>
          <p:spPr bwMode="auto">
            <a:xfrm>
              <a:off x="3457" y="2592"/>
              <a:ext cx="1357" cy="994"/>
            </a:xfrm>
            <a:custGeom>
              <a:avLst/>
              <a:gdLst>
                <a:gd name="T0" fmla="*/ 0 w 1586"/>
                <a:gd name="T1" fmla="*/ 736 h 1343"/>
                <a:gd name="T2" fmla="*/ 132 w 1586"/>
                <a:gd name="T3" fmla="*/ 518 h 1343"/>
                <a:gd name="T4" fmla="*/ 332 w 1586"/>
                <a:gd name="T5" fmla="*/ 255 h 1343"/>
                <a:gd name="T6" fmla="*/ 637 w 1586"/>
                <a:gd name="T7" fmla="*/ 37 h 1343"/>
                <a:gd name="T8" fmla="*/ 837 w 1586"/>
                <a:gd name="T9" fmla="*/ 33 h 1343"/>
                <a:gd name="T10" fmla="*/ 1064 w 1586"/>
                <a:gd name="T11" fmla="*/ 161 h 1343"/>
                <a:gd name="T12" fmla="*/ 1161 w 1586"/>
                <a:gd name="T13" fmla="*/ 224 h 1343"/>
                <a:gd name="T14" fmla="*/ 0 60000 65536"/>
                <a:gd name="T15" fmla="*/ 0 60000 65536"/>
                <a:gd name="T16" fmla="*/ 0 60000 65536"/>
                <a:gd name="T17" fmla="*/ 0 60000 65536"/>
                <a:gd name="T18" fmla="*/ 0 60000 65536"/>
                <a:gd name="T19" fmla="*/ 0 60000 65536"/>
                <a:gd name="T20" fmla="*/ 0 60000 65536"/>
                <a:gd name="T21" fmla="*/ 0 w 1586"/>
                <a:gd name="T22" fmla="*/ 0 h 1343"/>
                <a:gd name="T23" fmla="*/ 1586 w 1586"/>
                <a:gd name="T24" fmla="*/ 1343 h 1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6" h="1343">
                  <a:moveTo>
                    <a:pt x="0" y="1343"/>
                  </a:moveTo>
                  <a:cubicBezTo>
                    <a:pt x="52" y="1217"/>
                    <a:pt x="105" y="1092"/>
                    <a:pt x="180" y="946"/>
                  </a:cubicBezTo>
                  <a:cubicBezTo>
                    <a:pt x="255" y="800"/>
                    <a:pt x="338" y="611"/>
                    <a:pt x="453" y="465"/>
                  </a:cubicBezTo>
                  <a:cubicBezTo>
                    <a:pt x="568" y="319"/>
                    <a:pt x="754" y="136"/>
                    <a:pt x="869" y="68"/>
                  </a:cubicBezTo>
                  <a:cubicBezTo>
                    <a:pt x="984" y="0"/>
                    <a:pt x="1046" y="21"/>
                    <a:pt x="1143" y="59"/>
                  </a:cubicBezTo>
                  <a:cubicBezTo>
                    <a:pt x="1240" y="97"/>
                    <a:pt x="1380" y="237"/>
                    <a:pt x="1454" y="295"/>
                  </a:cubicBezTo>
                  <a:cubicBezTo>
                    <a:pt x="1528" y="353"/>
                    <a:pt x="1564" y="389"/>
                    <a:pt x="1586" y="408"/>
                  </a:cubicBezTo>
                </a:path>
              </a:pathLst>
            </a:custGeom>
            <a:noFill/>
            <a:ln w="9525">
              <a:solidFill>
                <a:schemeClr val="tx1"/>
              </a:solidFill>
              <a:round/>
              <a:headEnd/>
              <a:tailEnd/>
            </a:ln>
          </p:spPr>
          <p:txBody>
            <a:bodyPr/>
            <a:lstStyle/>
            <a:p>
              <a:endParaRPr lang="es-ES"/>
            </a:p>
          </p:txBody>
        </p:sp>
        <p:sp>
          <p:nvSpPr>
            <p:cNvPr id="10250" name="Oval 12"/>
            <p:cNvSpPr>
              <a:spLocks noChangeArrowheads="1"/>
            </p:cNvSpPr>
            <p:nvPr/>
          </p:nvSpPr>
          <p:spPr bwMode="auto">
            <a:xfrm>
              <a:off x="3731" y="3033"/>
              <a:ext cx="48" cy="41"/>
            </a:xfrm>
            <a:prstGeom prst="ellipse">
              <a:avLst/>
            </a:prstGeom>
            <a:solidFill>
              <a:schemeClr val="tx1"/>
            </a:solidFill>
            <a:ln w="9525">
              <a:solidFill>
                <a:schemeClr val="tx1"/>
              </a:solidFill>
              <a:round/>
              <a:headEnd/>
              <a:tailEnd/>
            </a:ln>
          </p:spPr>
          <p:txBody>
            <a:bodyPr wrap="none" anchor="ctr"/>
            <a:lstStyle/>
            <a:p>
              <a:endParaRPr lang="es-ES"/>
            </a:p>
          </p:txBody>
        </p:sp>
        <p:sp>
          <p:nvSpPr>
            <p:cNvPr id="10251" name="Text Box 14"/>
            <p:cNvSpPr txBox="1">
              <a:spLocks noChangeArrowheads="1"/>
            </p:cNvSpPr>
            <p:nvPr/>
          </p:nvSpPr>
          <p:spPr bwMode="auto">
            <a:xfrm>
              <a:off x="4250" y="2244"/>
              <a:ext cx="551" cy="173"/>
            </a:xfrm>
            <a:prstGeom prst="rect">
              <a:avLst/>
            </a:prstGeom>
            <a:noFill/>
            <a:ln w="9525">
              <a:noFill/>
              <a:miter lim="800000"/>
              <a:headEnd/>
              <a:tailEnd/>
            </a:ln>
          </p:spPr>
          <p:txBody>
            <a:bodyPr wrap="none">
              <a:spAutoFit/>
            </a:bodyPr>
            <a:lstStyle/>
            <a:p>
              <a:pPr algn="ctr"/>
              <a:r>
                <a:rPr lang="es-ES" sz="1200"/>
                <a:t>predicción</a:t>
              </a:r>
            </a:p>
          </p:txBody>
        </p:sp>
        <p:sp>
          <p:nvSpPr>
            <p:cNvPr id="10252" name="Text Box 15"/>
            <p:cNvSpPr txBox="1">
              <a:spLocks noChangeArrowheads="1"/>
            </p:cNvSpPr>
            <p:nvPr/>
          </p:nvSpPr>
          <p:spPr bwMode="auto">
            <a:xfrm>
              <a:off x="3647" y="3521"/>
              <a:ext cx="197"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a:t>
              </a:r>
            </a:p>
          </p:txBody>
        </p:sp>
        <p:sp>
          <p:nvSpPr>
            <p:cNvPr id="10253" name="Text Box 16"/>
            <p:cNvSpPr txBox="1">
              <a:spLocks noChangeArrowheads="1"/>
            </p:cNvSpPr>
            <p:nvPr/>
          </p:nvSpPr>
          <p:spPr bwMode="auto">
            <a:xfrm>
              <a:off x="4011" y="3521"/>
              <a:ext cx="300"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i+1</a:t>
              </a:r>
            </a:p>
          </p:txBody>
        </p:sp>
        <p:sp>
          <p:nvSpPr>
            <p:cNvPr id="10254" name="Line 17"/>
            <p:cNvSpPr>
              <a:spLocks noChangeShapeType="1"/>
            </p:cNvSpPr>
            <p:nvPr/>
          </p:nvSpPr>
          <p:spPr bwMode="auto">
            <a:xfrm flipV="1">
              <a:off x="3620" y="2484"/>
              <a:ext cx="550" cy="743"/>
            </a:xfrm>
            <a:prstGeom prst="line">
              <a:avLst/>
            </a:prstGeom>
            <a:noFill/>
            <a:ln w="9525">
              <a:solidFill>
                <a:schemeClr val="tx1"/>
              </a:solidFill>
              <a:round/>
              <a:headEnd/>
              <a:tailEnd/>
            </a:ln>
          </p:spPr>
          <p:txBody>
            <a:bodyPr/>
            <a:lstStyle/>
            <a:p>
              <a:endParaRPr lang="es-ES"/>
            </a:p>
          </p:txBody>
        </p:sp>
        <p:sp>
          <p:nvSpPr>
            <p:cNvPr id="10255" name="Line 19"/>
            <p:cNvSpPr>
              <a:spLocks noChangeShapeType="1"/>
            </p:cNvSpPr>
            <p:nvPr/>
          </p:nvSpPr>
          <p:spPr bwMode="auto">
            <a:xfrm>
              <a:off x="3749" y="3109"/>
              <a:ext cx="0" cy="420"/>
            </a:xfrm>
            <a:prstGeom prst="line">
              <a:avLst/>
            </a:prstGeom>
            <a:noFill/>
            <a:ln w="9525">
              <a:solidFill>
                <a:schemeClr val="tx1"/>
              </a:solidFill>
              <a:prstDash val="dash"/>
              <a:round/>
              <a:headEnd/>
              <a:tailEnd/>
            </a:ln>
          </p:spPr>
          <p:txBody>
            <a:bodyPr/>
            <a:lstStyle/>
            <a:p>
              <a:endParaRPr lang="es-ES"/>
            </a:p>
          </p:txBody>
        </p:sp>
        <p:sp>
          <p:nvSpPr>
            <p:cNvPr id="10256" name="Line 20"/>
            <p:cNvSpPr>
              <a:spLocks noChangeShapeType="1"/>
            </p:cNvSpPr>
            <p:nvPr/>
          </p:nvSpPr>
          <p:spPr bwMode="auto">
            <a:xfrm>
              <a:off x="4152" y="2542"/>
              <a:ext cx="0" cy="987"/>
            </a:xfrm>
            <a:prstGeom prst="line">
              <a:avLst/>
            </a:prstGeom>
            <a:noFill/>
            <a:ln w="9525">
              <a:solidFill>
                <a:schemeClr val="tx1"/>
              </a:solidFill>
              <a:prstDash val="dash"/>
              <a:round/>
              <a:headEnd/>
              <a:tailEnd/>
            </a:ln>
          </p:spPr>
          <p:txBody>
            <a:bodyPr/>
            <a:lstStyle/>
            <a:p>
              <a:endParaRPr lang="es-ES"/>
            </a:p>
          </p:txBody>
        </p:sp>
        <p:sp>
          <p:nvSpPr>
            <p:cNvPr id="10257" name="Oval 21"/>
            <p:cNvSpPr>
              <a:spLocks noChangeArrowheads="1"/>
            </p:cNvSpPr>
            <p:nvPr/>
          </p:nvSpPr>
          <p:spPr bwMode="auto">
            <a:xfrm>
              <a:off x="4125" y="2492"/>
              <a:ext cx="48" cy="41"/>
            </a:xfrm>
            <a:prstGeom prst="ellipse">
              <a:avLst/>
            </a:prstGeom>
            <a:solidFill>
              <a:srgbClr val="FFFF00"/>
            </a:solidFill>
            <a:ln w="9525">
              <a:solidFill>
                <a:schemeClr val="tx1"/>
              </a:solidFill>
              <a:round/>
              <a:headEnd/>
              <a:tailEnd/>
            </a:ln>
          </p:spPr>
          <p:txBody>
            <a:bodyPr wrap="none" anchor="ctr"/>
            <a:lstStyle/>
            <a:p>
              <a:endParaRPr lang="es-ES"/>
            </a:p>
          </p:txBody>
        </p:sp>
        <p:sp>
          <p:nvSpPr>
            <p:cNvPr id="10258" name="Line 22"/>
            <p:cNvSpPr>
              <a:spLocks noChangeShapeType="1"/>
            </p:cNvSpPr>
            <p:nvPr/>
          </p:nvSpPr>
          <p:spPr bwMode="auto">
            <a:xfrm flipH="1">
              <a:off x="4200" y="2400"/>
              <a:ext cx="72" cy="68"/>
            </a:xfrm>
            <a:prstGeom prst="line">
              <a:avLst/>
            </a:prstGeom>
            <a:noFill/>
            <a:ln w="9525">
              <a:solidFill>
                <a:schemeClr val="tx1"/>
              </a:solidFill>
              <a:round/>
              <a:headEnd/>
              <a:tailEnd type="triangle" w="med" len="med"/>
            </a:ln>
          </p:spPr>
          <p:txBody>
            <a:bodyPr/>
            <a:lstStyle/>
            <a:p>
              <a:endParaRPr lang="es-ES"/>
            </a:p>
          </p:txBody>
        </p:sp>
        <p:sp>
          <p:nvSpPr>
            <p:cNvPr id="10259" name="Line 23"/>
            <p:cNvSpPr>
              <a:spLocks noChangeShapeType="1"/>
            </p:cNvSpPr>
            <p:nvPr/>
          </p:nvSpPr>
          <p:spPr bwMode="auto">
            <a:xfrm>
              <a:off x="3748" y="3324"/>
              <a:ext cx="404" cy="0"/>
            </a:xfrm>
            <a:prstGeom prst="line">
              <a:avLst/>
            </a:prstGeom>
            <a:noFill/>
            <a:ln w="9525">
              <a:solidFill>
                <a:schemeClr val="tx1"/>
              </a:solidFill>
              <a:round/>
              <a:headEnd type="triangle" w="med" len="med"/>
              <a:tailEnd type="triangle" w="med" len="med"/>
            </a:ln>
          </p:spPr>
          <p:txBody>
            <a:bodyPr/>
            <a:lstStyle/>
            <a:p>
              <a:endParaRPr lang="es-ES"/>
            </a:p>
          </p:txBody>
        </p:sp>
        <p:sp>
          <p:nvSpPr>
            <p:cNvPr id="10260" name="Text Box 24"/>
            <p:cNvSpPr txBox="1">
              <a:spLocks noChangeArrowheads="1"/>
            </p:cNvSpPr>
            <p:nvPr/>
          </p:nvSpPr>
          <p:spPr bwMode="auto">
            <a:xfrm>
              <a:off x="3859" y="3125"/>
              <a:ext cx="180" cy="212"/>
            </a:xfrm>
            <a:prstGeom prst="rect">
              <a:avLst/>
            </a:prstGeom>
            <a:noFill/>
            <a:ln w="9525">
              <a:noFill/>
              <a:miter lim="800000"/>
              <a:headEnd/>
              <a:tailEnd/>
            </a:ln>
          </p:spPr>
          <p:txBody>
            <a:bodyPr wrap="none">
              <a:spAutoFit/>
            </a:bodyPr>
            <a:lstStyle/>
            <a:p>
              <a:pPr algn="ctr"/>
              <a:r>
                <a:rPr lang="es-ES" sz="1600" i="1">
                  <a:latin typeface="Times New Roman" pitchFamily="18" charset="0"/>
                </a:rPr>
                <a:t>h</a:t>
              </a:r>
              <a:endParaRPr lang="es-ES" sz="1600" i="1" baseline="-25000">
                <a:latin typeface="Times New Roman" pitchFamily="18" charset="0"/>
              </a:endParaRPr>
            </a:p>
          </p:txBody>
        </p:sp>
        <p:sp>
          <p:nvSpPr>
            <p:cNvPr id="10261" name="Text Box 25"/>
            <p:cNvSpPr txBox="1">
              <a:spLocks noChangeArrowheads="1"/>
            </p:cNvSpPr>
            <p:nvPr/>
          </p:nvSpPr>
          <p:spPr bwMode="auto">
            <a:xfrm>
              <a:off x="4215" y="2720"/>
              <a:ext cx="546" cy="288"/>
            </a:xfrm>
            <a:prstGeom prst="rect">
              <a:avLst/>
            </a:prstGeom>
            <a:noFill/>
            <a:ln w="9525">
              <a:noFill/>
              <a:miter lim="800000"/>
              <a:headEnd/>
              <a:tailEnd/>
            </a:ln>
          </p:spPr>
          <p:txBody>
            <a:bodyPr wrap="none">
              <a:spAutoFit/>
            </a:bodyPr>
            <a:lstStyle/>
            <a:p>
              <a:pPr algn="ctr"/>
              <a:r>
                <a:rPr lang="es-ES" sz="1200"/>
                <a:t>Valor </a:t>
              </a:r>
            </a:p>
            <a:p>
              <a:pPr algn="ctr"/>
              <a:r>
                <a:rPr lang="es-ES" sz="1200"/>
                <a:t>verdadero</a:t>
              </a:r>
            </a:p>
          </p:txBody>
        </p:sp>
        <p:sp>
          <p:nvSpPr>
            <p:cNvPr id="10262" name="Line 26"/>
            <p:cNvSpPr>
              <a:spLocks noChangeShapeType="1"/>
            </p:cNvSpPr>
            <p:nvPr/>
          </p:nvSpPr>
          <p:spPr bwMode="auto">
            <a:xfrm flipH="1" flipV="1">
              <a:off x="4192" y="2716"/>
              <a:ext cx="104" cy="80"/>
            </a:xfrm>
            <a:prstGeom prst="line">
              <a:avLst/>
            </a:prstGeom>
            <a:noFill/>
            <a:ln w="9525">
              <a:solidFill>
                <a:schemeClr val="tx1"/>
              </a:solidFill>
              <a:round/>
              <a:headEnd/>
              <a:tailEnd type="triangle" w="med" len="med"/>
            </a:ln>
          </p:spPr>
          <p:txBody>
            <a:bodyPr/>
            <a:lstStyle/>
            <a:p>
              <a:endParaRPr lang="es-ES"/>
            </a:p>
          </p:txBody>
        </p:sp>
        <p:sp>
          <p:nvSpPr>
            <p:cNvPr id="10263" name="Line 27"/>
            <p:cNvSpPr>
              <a:spLocks noChangeShapeType="1"/>
            </p:cNvSpPr>
            <p:nvPr/>
          </p:nvSpPr>
          <p:spPr bwMode="auto">
            <a:xfrm>
              <a:off x="4604" y="2512"/>
              <a:ext cx="388" cy="0"/>
            </a:xfrm>
            <a:prstGeom prst="line">
              <a:avLst/>
            </a:prstGeom>
            <a:noFill/>
            <a:ln w="9525">
              <a:solidFill>
                <a:srgbClr val="FF0000"/>
              </a:solidFill>
              <a:round/>
              <a:headEnd/>
              <a:tailEnd/>
            </a:ln>
          </p:spPr>
          <p:txBody>
            <a:bodyPr/>
            <a:lstStyle/>
            <a:p>
              <a:endParaRPr lang="es-ES"/>
            </a:p>
          </p:txBody>
        </p:sp>
        <p:sp>
          <p:nvSpPr>
            <p:cNvPr id="10264" name="Line 28"/>
            <p:cNvSpPr>
              <a:spLocks noChangeShapeType="1"/>
            </p:cNvSpPr>
            <p:nvPr/>
          </p:nvSpPr>
          <p:spPr bwMode="auto">
            <a:xfrm>
              <a:off x="4604" y="2668"/>
              <a:ext cx="388" cy="0"/>
            </a:xfrm>
            <a:prstGeom prst="line">
              <a:avLst/>
            </a:prstGeom>
            <a:noFill/>
            <a:ln w="9525">
              <a:solidFill>
                <a:srgbClr val="FF0000"/>
              </a:solidFill>
              <a:round/>
              <a:headEnd/>
              <a:tailEnd/>
            </a:ln>
          </p:spPr>
          <p:txBody>
            <a:bodyPr/>
            <a:lstStyle/>
            <a:p>
              <a:endParaRPr lang="es-ES"/>
            </a:p>
          </p:txBody>
        </p:sp>
        <p:sp>
          <p:nvSpPr>
            <p:cNvPr id="10265" name="Line 29"/>
            <p:cNvSpPr>
              <a:spLocks noChangeShapeType="1"/>
            </p:cNvSpPr>
            <p:nvPr/>
          </p:nvSpPr>
          <p:spPr bwMode="auto">
            <a:xfrm>
              <a:off x="4684" y="2516"/>
              <a:ext cx="0" cy="152"/>
            </a:xfrm>
            <a:prstGeom prst="line">
              <a:avLst/>
            </a:prstGeom>
            <a:noFill/>
            <a:ln w="9525">
              <a:solidFill>
                <a:srgbClr val="FF0000"/>
              </a:solidFill>
              <a:round/>
              <a:headEnd type="triangle" w="med" len="med"/>
              <a:tailEnd type="triangle" w="med" len="med"/>
            </a:ln>
          </p:spPr>
          <p:txBody>
            <a:bodyPr/>
            <a:lstStyle/>
            <a:p>
              <a:endParaRPr lang="es-ES"/>
            </a:p>
          </p:txBody>
        </p:sp>
        <p:sp>
          <p:nvSpPr>
            <p:cNvPr id="10266" name="Text Box 30"/>
            <p:cNvSpPr txBox="1">
              <a:spLocks noChangeArrowheads="1"/>
            </p:cNvSpPr>
            <p:nvPr/>
          </p:nvSpPr>
          <p:spPr bwMode="auto">
            <a:xfrm>
              <a:off x="4799" y="2504"/>
              <a:ext cx="318" cy="173"/>
            </a:xfrm>
            <a:prstGeom prst="rect">
              <a:avLst/>
            </a:prstGeom>
            <a:noFill/>
            <a:ln w="9525">
              <a:noFill/>
              <a:miter lim="800000"/>
              <a:headEnd/>
              <a:tailEnd/>
            </a:ln>
          </p:spPr>
          <p:txBody>
            <a:bodyPr wrap="none">
              <a:spAutoFit/>
            </a:bodyPr>
            <a:lstStyle/>
            <a:p>
              <a:pPr algn="ctr"/>
              <a:r>
                <a:rPr lang="es-ES" sz="1200"/>
                <a:t>error</a:t>
              </a:r>
            </a:p>
          </p:txBody>
        </p:sp>
        <p:sp>
          <p:nvSpPr>
            <p:cNvPr id="10267" name="Oval 13"/>
            <p:cNvSpPr>
              <a:spLocks noChangeArrowheads="1"/>
            </p:cNvSpPr>
            <p:nvPr/>
          </p:nvSpPr>
          <p:spPr bwMode="auto">
            <a:xfrm>
              <a:off x="4125" y="2651"/>
              <a:ext cx="48" cy="41"/>
            </a:xfrm>
            <a:prstGeom prst="ellipse">
              <a:avLst/>
            </a:prstGeom>
            <a:solidFill>
              <a:schemeClr val="accent2"/>
            </a:solidFill>
            <a:ln w="9525">
              <a:solidFill>
                <a:schemeClr val="tx1"/>
              </a:solidFill>
              <a:round/>
              <a:headEnd/>
              <a:tailEnd/>
            </a:ln>
          </p:spPr>
          <p:txBody>
            <a:bodyPr wrap="none" anchor="ctr"/>
            <a:lstStyle/>
            <a:p>
              <a:endParaRPr lang="es-E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sz="3000" smtClean="0"/>
              <a:t>Análisis de error para el método de Euler </a:t>
            </a:r>
          </a:p>
        </p:txBody>
      </p:sp>
      <p:sp>
        <p:nvSpPr>
          <p:cNvPr id="41987" name="Rectangle 3"/>
          <p:cNvSpPr>
            <a:spLocks noGrp="1" noChangeArrowheads="1"/>
          </p:cNvSpPr>
          <p:nvPr>
            <p:ph type="body" idx="1"/>
          </p:nvPr>
        </p:nvSpPr>
        <p:spPr/>
        <p:txBody>
          <a:bodyPr/>
          <a:lstStyle/>
          <a:p>
            <a:pPr marL="449263" indent="-449263" defTabSz="449263" eaLnBrk="1" hangingPunct="1">
              <a:lnSpc>
                <a:spcPct val="120000"/>
              </a:lnSpc>
            </a:pPr>
            <a:r>
              <a:rPr lang="es-ES" sz="2000" smtClean="0"/>
              <a:t>La solución numérica de EDO involucra dos tipos de error</a:t>
            </a:r>
          </a:p>
          <a:p>
            <a:pPr marL="449263" indent="-449263" defTabSz="449263" eaLnBrk="1" hangingPunct="1">
              <a:lnSpc>
                <a:spcPct val="120000"/>
              </a:lnSpc>
            </a:pPr>
            <a:endParaRPr lang="es-ES" sz="2000" smtClean="0"/>
          </a:p>
          <a:p>
            <a:pPr marL="449263" indent="-449263" defTabSz="449263" eaLnBrk="1" hangingPunct="1">
              <a:lnSpc>
                <a:spcPct val="120000"/>
              </a:lnSpc>
              <a:buFontTx/>
              <a:buAutoNum type="arabicPeriod"/>
            </a:pPr>
            <a:r>
              <a:rPr lang="es-ES" sz="2000" smtClean="0">
                <a:cs typeface="Arial" charset="0"/>
                <a:sym typeface="Symbol" pitchFamily="18" charset="2"/>
              </a:rPr>
              <a:t>Error de truncamiento, por la naturaleza del método</a:t>
            </a:r>
          </a:p>
          <a:p>
            <a:pPr marL="449263" indent="-449263" defTabSz="449263" eaLnBrk="1" hangingPunct="1">
              <a:lnSpc>
                <a:spcPct val="120000"/>
              </a:lnSpc>
              <a:buFontTx/>
              <a:buAutoNum type="arabicPeriod"/>
            </a:pPr>
            <a:r>
              <a:rPr lang="es-ES" sz="2000" smtClean="0">
                <a:cs typeface="Arial" charset="0"/>
                <a:sym typeface="Symbol" pitchFamily="18" charset="2"/>
              </a:rPr>
              <a:t>Error de redondeo, límite de cifras significativas del computador</a:t>
            </a:r>
          </a:p>
          <a:p>
            <a:pPr marL="449263" indent="-449263" defTabSz="449263" eaLnBrk="1" hangingPunct="1">
              <a:lnSpc>
                <a:spcPct val="120000"/>
              </a:lnSpc>
              <a:buFontTx/>
              <a:buAutoNum type="arabicPeriod"/>
            </a:pP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Se puede obtener un cierto conocimiento acerca de la magnitud y propiedades del error de truncamiento al derivar la fórmula del método de Euler de la expansión de la serie de Taylor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p:txBody>
          <a:bodyPr/>
          <a:lstStyle/>
          <a:p>
            <a:pPr eaLnBrk="1" hangingPunct="1"/>
            <a:r>
              <a:rPr lang="es-ES" sz="3000" smtClean="0"/>
              <a:t>Análisis de error para el método de Euler </a:t>
            </a:r>
          </a:p>
        </p:txBody>
      </p:sp>
      <p:sp>
        <p:nvSpPr>
          <p:cNvPr id="11272"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t>La solución puede representarse por una expansión de la serie de Taylor con respecto a los valores iniciales (</a:t>
            </a:r>
            <a:r>
              <a:rPr lang="es-ES" sz="2000" i="1" smtClean="0">
                <a:latin typeface="Times New Roman" pitchFamily="18" charset="0"/>
              </a:rPr>
              <a:t>x</a:t>
            </a:r>
            <a:r>
              <a:rPr lang="es-ES" sz="2000" i="1" baseline="-25000" smtClean="0">
                <a:latin typeface="Times New Roman" pitchFamily="18" charset="0"/>
              </a:rPr>
              <a:t>i</a:t>
            </a:r>
            <a:r>
              <a:rPr lang="es-ES" sz="2000" smtClean="0"/>
              <a:t>,</a:t>
            </a:r>
            <a:r>
              <a:rPr lang="es-ES" sz="2000" i="1" smtClean="0">
                <a:latin typeface="Times New Roman" pitchFamily="18" charset="0"/>
              </a:rPr>
              <a:t>y</a:t>
            </a:r>
            <a:r>
              <a:rPr lang="es-ES" sz="2000" i="1" baseline="-25000" smtClean="0">
                <a:latin typeface="Times New Roman" pitchFamily="18" charset="0"/>
              </a:rPr>
              <a:t>i</a:t>
            </a:r>
            <a:r>
              <a:rPr lang="es-ES" sz="2000" smtClean="0"/>
              <a:t>)</a:t>
            </a:r>
          </a:p>
          <a:p>
            <a:pPr marL="449263" indent="-449263" defTabSz="449263" eaLnBrk="1" hangingPunct="1">
              <a:lnSpc>
                <a:spcPct val="120000"/>
              </a:lnSpc>
            </a:pPr>
            <a:endParaRPr lang="es-ES" sz="2000" smtClean="0"/>
          </a:p>
          <a:p>
            <a:pPr marL="449263" indent="-449263" defTabSz="449263" eaLnBrk="1" hangingPunct="1">
              <a:lnSpc>
                <a:spcPct val="120000"/>
              </a:lnSpc>
            </a:pPr>
            <a:endParaRPr lang="es-ES" sz="2000" smtClean="0"/>
          </a:p>
          <a:p>
            <a:pPr marL="449263" indent="-449263" defTabSz="449263" eaLnBrk="1" hangingPunct="1">
              <a:lnSpc>
                <a:spcPct val="120000"/>
              </a:lnSpc>
            </a:pPr>
            <a:endParaRPr lang="es-ES" sz="2000" smtClean="0"/>
          </a:p>
          <a:p>
            <a:pPr marL="449263" indent="-449263" defTabSz="449263" eaLnBrk="1" hangingPunct="1">
              <a:lnSpc>
                <a:spcPct val="120000"/>
              </a:lnSpc>
            </a:pPr>
            <a:r>
              <a:rPr lang="es-ES" sz="2000" smtClean="0"/>
              <a:t>En la forma de Euler, </a:t>
            </a:r>
            <a:r>
              <a:rPr lang="es-ES" sz="2000" i="1" smtClean="0">
                <a:latin typeface="Times New Roman" pitchFamily="18" charset="0"/>
              </a:rPr>
              <a:t>y</a:t>
            </a:r>
            <a:r>
              <a:rPr lang="es-ES" sz="2000" smtClean="0"/>
              <a:t>’ = </a:t>
            </a:r>
            <a:r>
              <a:rPr lang="es-ES" sz="2000" i="1" smtClean="0">
                <a:latin typeface="Times New Roman" pitchFamily="18" charset="0"/>
              </a:rPr>
              <a:t>f</a:t>
            </a:r>
            <a:r>
              <a:rPr lang="es-ES" sz="2000" smtClean="0"/>
              <a:t>(</a:t>
            </a:r>
            <a:r>
              <a:rPr lang="es-ES" sz="2000" i="1" smtClean="0">
                <a:latin typeface="Times New Roman" pitchFamily="18" charset="0"/>
              </a:rPr>
              <a:t>x</a:t>
            </a:r>
            <a:r>
              <a:rPr lang="es-ES" sz="2000" i="1" baseline="-25000" smtClean="0">
                <a:latin typeface="Times New Roman" pitchFamily="18" charset="0"/>
              </a:rPr>
              <a:t>i</a:t>
            </a:r>
            <a:r>
              <a:rPr lang="es-ES" sz="2000" smtClean="0"/>
              <a:t>,</a:t>
            </a:r>
            <a:r>
              <a:rPr lang="es-ES" sz="2000" i="1" smtClean="0">
                <a:latin typeface="Times New Roman" pitchFamily="18" charset="0"/>
              </a:rPr>
              <a:t>y</a:t>
            </a:r>
            <a:r>
              <a:rPr lang="es-ES" sz="2000" i="1" baseline="-25000" smtClean="0">
                <a:latin typeface="Times New Roman" pitchFamily="18" charset="0"/>
              </a:rPr>
              <a:t>i</a:t>
            </a:r>
            <a:r>
              <a:rPr lang="es-ES" sz="2000" smtClean="0"/>
              <a:t>)</a:t>
            </a:r>
          </a:p>
          <a:p>
            <a:pPr marL="449263" indent="-449263" defTabSz="449263" eaLnBrk="1" hangingPunct="1">
              <a:lnSpc>
                <a:spcPct val="120000"/>
              </a:lnSpc>
            </a:pPr>
            <a:endParaRPr lang="es-ES" sz="2000" smtClean="0"/>
          </a:p>
          <a:p>
            <a:pPr marL="449263" indent="-449263" defTabSz="449263" eaLnBrk="1" hangingPunct="1">
              <a:lnSpc>
                <a:spcPct val="120000"/>
              </a:lnSpc>
            </a:pPr>
            <a:endParaRPr lang="es-ES" sz="2000" smtClean="0"/>
          </a:p>
          <a:p>
            <a:pPr marL="449263" indent="-449263" defTabSz="449263" eaLnBrk="1" hangingPunct="1">
              <a:lnSpc>
                <a:spcPct val="120000"/>
              </a:lnSpc>
            </a:pPr>
            <a:r>
              <a:rPr lang="es-ES" sz="2000" smtClean="0"/>
              <a:t>Al restar la fórmula de Euler de esta expansión en serie de Taylor se obtiene el error de truncamiento</a:t>
            </a:r>
            <a:endParaRPr lang="es-ES" sz="2000" smtClean="0">
              <a:cs typeface="Arial" charset="0"/>
              <a:sym typeface="Symbol" pitchFamily="18" charset="2"/>
            </a:endParaRPr>
          </a:p>
        </p:txBody>
      </p:sp>
      <p:graphicFrame>
        <p:nvGraphicFramePr>
          <p:cNvPr id="11266" name="Object 4"/>
          <p:cNvGraphicFramePr>
            <a:graphicFrameLocks noChangeAspect="1"/>
          </p:cNvGraphicFramePr>
          <p:nvPr>
            <p:ph sz="half" idx="4294967295"/>
          </p:nvPr>
        </p:nvGraphicFramePr>
        <p:xfrm>
          <a:off x="1350963" y="2665413"/>
          <a:ext cx="3197225" cy="673100"/>
        </p:xfrm>
        <a:graphic>
          <a:graphicData uri="http://schemas.openxmlformats.org/presentationml/2006/ole">
            <p:oleObj spid="_x0000_s11266" name="Ecuación" r:id="rId3" imgW="1993680" imgH="419040" progId="Equation.3">
              <p:embed/>
            </p:oleObj>
          </a:graphicData>
        </a:graphic>
      </p:graphicFrame>
      <p:graphicFrame>
        <p:nvGraphicFramePr>
          <p:cNvPr id="11267" name="Object 6"/>
          <p:cNvGraphicFramePr>
            <a:graphicFrameLocks noChangeAspect="1"/>
          </p:cNvGraphicFramePr>
          <p:nvPr>
            <p:ph sz="half" idx="4294967295"/>
          </p:nvPr>
        </p:nvGraphicFramePr>
        <p:xfrm>
          <a:off x="5641975" y="2557463"/>
          <a:ext cx="1614488" cy="1001712"/>
        </p:xfrm>
        <a:graphic>
          <a:graphicData uri="http://schemas.openxmlformats.org/presentationml/2006/ole">
            <p:oleObj spid="_x0000_s11267" name="Ecuación" r:id="rId4" imgW="1104840" imgH="685800" progId="Equation.3">
              <p:embed/>
            </p:oleObj>
          </a:graphicData>
        </a:graphic>
      </p:graphicFrame>
      <p:graphicFrame>
        <p:nvGraphicFramePr>
          <p:cNvPr id="11268" name="Object 8"/>
          <p:cNvGraphicFramePr>
            <a:graphicFrameLocks noChangeAspect="1"/>
          </p:cNvGraphicFramePr>
          <p:nvPr/>
        </p:nvGraphicFramePr>
        <p:xfrm>
          <a:off x="1236663" y="4160838"/>
          <a:ext cx="4703762" cy="673100"/>
        </p:xfrm>
        <a:graphic>
          <a:graphicData uri="http://schemas.openxmlformats.org/presentationml/2006/ole">
            <p:oleObj spid="_x0000_s11268" name="Ecuación" r:id="rId5" imgW="2933640" imgH="419040" progId="Equation.3">
              <p:embed/>
            </p:oleObj>
          </a:graphicData>
        </a:graphic>
      </p:graphicFrame>
      <p:graphicFrame>
        <p:nvGraphicFramePr>
          <p:cNvPr id="11269" name="Object 9"/>
          <p:cNvGraphicFramePr>
            <a:graphicFrameLocks noChangeAspect="1"/>
          </p:cNvGraphicFramePr>
          <p:nvPr/>
        </p:nvGraphicFramePr>
        <p:xfrm>
          <a:off x="5764213" y="3575050"/>
          <a:ext cx="1076325" cy="333375"/>
        </p:xfrm>
        <a:graphic>
          <a:graphicData uri="http://schemas.openxmlformats.org/presentationml/2006/ole">
            <p:oleObj spid="_x0000_s11269" name="Ecuación" r:id="rId6" imgW="736560" imgH="228600" progId="Equation.3">
              <p:embed/>
            </p:oleObj>
          </a:graphicData>
        </a:graphic>
      </p:graphicFrame>
      <p:graphicFrame>
        <p:nvGraphicFramePr>
          <p:cNvPr id="11270" name="Object 10"/>
          <p:cNvGraphicFramePr>
            <a:graphicFrameLocks noChangeAspect="1"/>
          </p:cNvGraphicFramePr>
          <p:nvPr/>
        </p:nvGraphicFramePr>
        <p:xfrm>
          <a:off x="3184525" y="5830888"/>
          <a:ext cx="3013075" cy="673100"/>
        </p:xfrm>
        <a:graphic>
          <a:graphicData uri="http://schemas.openxmlformats.org/presentationml/2006/ole">
            <p:oleObj spid="_x0000_s11270" name="Ecuación" r:id="rId7" imgW="1879560" imgH="41904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s-ES" sz="3000" smtClean="0"/>
              <a:t>Análisis de error para el método de Euler </a:t>
            </a:r>
          </a:p>
        </p:txBody>
      </p:sp>
      <p:sp>
        <p:nvSpPr>
          <p:cNvPr id="12293"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t>Si </a:t>
            </a:r>
            <a:r>
              <a:rPr lang="es-ES" sz="2000" i="1" smtClean="0">
                <a:latin typeface="Times New Roman" pitchFamily="18" charset="0"/>
              </a:rPr>
              <a:t>h</a:t>
            </a:r>
            <a:r>
              <a:rPr lang="es-ES" sz="2000" smtClean="0"/>
              <a:t> es suficientemente pequeño los términos de orden superior se hacen cada vez menores y cercanos a cero, por lo que el error a menudo se representa como,</a:t>
            </a:r>
          </a:p>
          <a:p>
            <a:pPr marL="449263" indent="-449263" defTabSz="449263" eaLnBrk="1" hangingPunct="1">
              <a:lnSpc>
                <a:spcPct val="120000"/>
              </a:lnSpc>
            </a:pPr>
            <a:endParaRPr lang="es-ES" sz="2000" smtClean="0"/>
          </a:p>
          <a:p>
            <a:pPr marL="449263" indent="-449263" defTabSz="449263" eaLnBrk="1" hangingPunct="1">
              <a:lnSpc>
                <a:spcPct val="120000"/>
              </a:lnSpc>
            </a:pPr>
            <a:endParaRPr lang="es-ES" sz="2000" smtClean="0"/>
          </a:p>
          <a:p>
            <a:pPr marL="449263" indent="-449263" defTabSz="449263" eaLnBrk="1" hangingPunct="1">
              <a:lnSpc>
                <a:spcPct val="120000"/>
              </a:lnSpc>
            </a:pPr>
            <a:endParaRPr lang="es-ES" sz="2000" smtClean="0"/>
          </a:p>
          <a:p>
            <a:pPr marL="449263" indent="-449263" defTabSz="449263" eaLnBrk="1" hangingPunct="1">
              <a:lnSpc>
                <a:spcPct val="120000"/>
              </a:lnSpc>
            </a:pPr>
            <a:r>
              <a:rPr lang="es-ES" sz="2000" smtClean="0"/>
              <a:t>Se puede disminuir el error al disminuir el tamaño de paso</a:t>
            </a:r>
          </a:p>
          <a:p>
            <a:pPr marL="449263" indent="-449263" defTabSz="449263" eaLnBrk="1" hangingPunct="1">
              <a:lnSpc>
                <a:spcPct val="120000"/>
              </a:lnSpc>
            </a:pPr>
            <a:r>
              <a:rPr lang="es-ES" sz="2000" smtClean="0"/>
              <a:t>El método da soluciones exactas cuando la función es lineal</a:t>
            </a:r>
            <a:endParaRPr lang="es-ES" sz="2000" smtClean="0">
              <a:cs typeface="Arial" charset="0"/>
              <a:sym typeface="Symbol" pitchFamily="18" charset="2"/>
            </a:endParaRPr>
          </a:p>
        </p:txBody>
      </p:sp>
      <p:graphicFrame>
        <p:nvGraphicFramePr>
          <p:cNvPr id="12290" name="Object 8"/>
          <p:cNvGraphicFramePr>
            <a:graphicFrameLocks noChangeAspect="1"/>
          </p:cNvGraphicFramePr>
          <p:nvPr/>
        </p:nvGraphicFramePr>
        <p:xfrm>
          <a:off x="1793875" y="2811463"/>
          <a:ext cx="1730375" cy="673100"/>
        </p:xfrm>
        <a:graphic>
          <a:graphicData uri="http://schemas.openxmlformats.org/presentationml/2006/ole">
            <p:oleObj spid="_x0000_s12290" name="Ecuación" r:id="rId3" imgW="1079280" imgH="419040" progId="Equation.3">
              <p:embed/>
            </p:oleObj>
          </a:graphicData>
        </a:graphic>
      </p:graphicFrame>
      <p:graphicFrame>
        <p:nvGraphicFramePr>
          <p:cNvPr id="12291" name="Object 9"/>
          <p:cNvGraphicFramePr>
            <a:graphicFrameLocks noChangeAspect="1"/>
          </p:cNvGraphicFramePr>
          <p:nvPr/>
        </p:nvGraphicFramePr>
        <p:xfrm>
          <a:off x="4275138" y="2968625"/>
          <a:ext cx="1119187" cy="387350"/>
        </p:xfrm>
        <a:graphic>
          <a:graphicData uri="http://schemas.openxmlformats.org/presentationml/2006/ole">
            <p:oleObj spid="_x0000_s12291" name="Ecuación" r:id="rId4" imgW="698400" imgH="241200" progId="Equation.3">
              <p:embed/>
            </p:oleObj>
          </a:graphicData>
        </a:graphic>
      </p:graphicFrame>
      <p:sp>
        <p:nvSpPr>
          <p:cNvPr id="12294" name="Text Box 10"/>
          <p:cNvSpPr txBox="1">
            <a:spLocks noChangeArrowheads="1"/>
          </p:cNvSpPr>
          <p:nvPr/>
        </p:nvSpPr>
        <p:spPr bwMode="auto">
          <a:xfrm>
            <a:off x="5727700" y="2827338"/>
            <a:ext cx="3030538" cy="581025"/>
          </a:xfrm>
          <a:prstGeom prst="rect">
            <a:avLst/>
          </a:prstGeom>
          <a:noFill/>
          <a:ln w="9525">
            <a:noFill/>
            <a:miter lim="800000"/>
            <a:headEnd/>
            <a:tailEnd/>
          </a:ln>
        </p:spPr>
        <p:txBody>
          <a:bodyPr>
            <a:spAutoFit/>
          </a:bodyPr>
          <a:lstStyle/>
          <a:p>
            <a:r>
              <a:rPr lang="es-ES" sz="1600"/>
              <a:t>Error de truncamiento local aproximado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s-ES" sz="3000" smtClean="0"/>
              <a:t>Ejemplo del método de Euler </a:t>
            </a:r>
          </a:p>
        </p:txBody>
      </p:sp>
      <p:sp>
        <p:nvSpPr>
          <p:cNvPr id="13316"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t>Se desea resolver la siguiente ecuación diferencial ordinaria usando el método de Euler</a:t>
            </a:r>
            <a:br>
              <a:rPr lang="es-ES" sz="2000" smtClean="0"/>
            </a:br>
            <a:r>
              <a:rPr lang="es-ES" sz="2000" smtClean="0"/>
              <a:t/>
            </a:r>
            <a:br>
              <a:rPr lang="es-ES" sz="2000" smtClean="0"/>
            </a:br>
            <a:r>
              <a:rPr lang="es-ES" sz="2000" smtClean="0"/>
              <a:t/>
            </a:r>
            <a:br>
              <a:rPr lang="es-ES" sz="2000" smtClean="0"/>
            </a:br>
            <a:r>
              <a:rPr lang="es-ES" sz="2000" smtClean="0"/>
              <a:t>desde x = 0 hasta x = 4 con un tamaño de paso de 0.5. La condición inicial en x = 0 es y = 1</a:t>
            </a:r>
            <a:endParaRPr lang="es-ES" sz="2000" smtClean="0">
              <a:cs typeface="Arial" charset="0"/>
              <a:sym typeface="Symbol" pitchFamily="18" charset="2"/>
            </a:endParaRPr>
          </a:p>
        </p:txBody>
      </p:sp>
      <p:graphicFrame>
        <p:nvGraphicFramePr>
          <p:cNvPr id="13314" name="Object 4"/>
          <p:cNvGraphicFramePr>
            <a:graphicFrameLocks noChangeAspect="1"/>
          </p:cNvGraphicFramePr>
          <p:nvPr/>
        </p:nvGraphicFramePr>
        <p:xfrm>
          <a:off x="2984500" y="2422525"/>
          <a:ext cx="2849563" cy="631825"/>
        </p:xfrm>
        <a:graphic>
          <a:graphicData uri="http://schemas.openxmlformats.org/presentationml/2006/ole">
            <p:oleObj spid="_x0000_s13314" name="Ecuación" r:id="rId3" imgW="1777680" imgH="393480" progId="Equation.3">
              <p:embed/>
            </p:oleObj>
          </a:graphicData>
        </a:graphic>
      </p:graphicFrame>
      <p:sp>
        <p:nvSpPr>
          <p:cNvPr id="13317" name="Text Box 8"/>
          <p:cNvSpPr txBox="1">
            <a:spLocks noChangeArrowheads="1"/>
          </p:cNvSpPr>
          <p:nvPr/>
        </p:nvSpPr>
        <p:spPr bwMode="auto">
          <a:xfrm>
            <a:off x="3670300" y="4552950"/>
            <a:ext cx="1868488" cy="730250"/>
          </a:xfrm>
          <a:prstGeom prst="rect">
            <a:avLst/>
          </a:prstGeom>
          <a:noFill/>
          <a:ln w="9525">
            <a:noFill/>
            <a:miter lim="800000"/>
            <a:headEnd/>
            <a:tailEnd/>
          </a:ln>
        </p:spPr>
        <p:txBody>
          <a:bodyPr>
            <a:spAutoFit/>
          </a:bodyPr>
          <a:lstStyle/>
          <a:p>
            <a:r>
              <a:rPr lang="es-ES" sz="1400"/>
              <a:t>Disminuyendo el tamaño de paso a la mitad, 0.25</a:t>
            </a:r>
          </a:p>
        </p:txBody>
      </p:sp>
      <p:sp>
        <p:nvSpPr>
          <p:cNvPr id="13318" name="Line 9"/>
          <p:cNvSpPr>
            <a:spLocks noChangeShapeType="1"/>
          </p:cNvSpPr>
          <p:nvPr/>
        </p:nvSpPr>
        <p:spPr bwMode="auto">
          <a:xfrm>
            <a:off x="3616325" y="5486400"/>
            <a:ext cx="1922463" cy="0"/>
          </a:xfrm>
          <a:prstGeom prst="line">
            <a:avLst/>
          </a:prstGeom>
          <a:noFill/>
          <a:ln w="9525">
            <a:solidFill>
              <a:schemeClr val="tx1"/>
            </a:solidFill>
            <a:round/>
            <a:headEnd/>
            <a:tailEnd type="triangle" w="med" len="med"/>
          </a:ln>
        </p:spPr>
        <p:txBody>
          <a:bodyPr/>
          <a:lstStyle/>
          <a:p>
            <a:endParaRPr lang="es-ES"/>
          </a:p>
        </p:txBody>
      </p:sp>
      <p:pic>
        <p:nvPicPr>
          <p:cNvPr id="13319" name="Picture 11"/>
          <p:cNvPicPr>
            <a:picLocks noChangeAspect="1" noChangeArrowheads="1"/>
          </p:cNvPicPr>
          <p:nvPr/>
        </p:nvPicPr>
        <p:blipFill>
          <a:blip r:embed="rId4" cstate="print"/>
          <a:srcRect/>
          <a:stretch>
            <a:fillRect/>
          </a:stretch>
        </p:blipFill>
        <p:spPr bwMode="auto">
          <a:xfrm>
            <a:off x="5541963" y="4030663"/>
            <a:ext cx="3602037" cy="2701925"/>
          </a:xfrm>
          <a:prstGeom prst="rect">
            <a:avLst/>
          </a:prstGeom>
          <a:noFill/>
          <a:ln w="9525">
            <a:noFill/>
            <a:miter lim="800000"/>
            <a:headEnd/>
            <a:tailEnd/>
          </a:ln>
        </p:spPr>
      </p:pic>
      <p:pic>
        <p:nvPicPr>
          <p:cNvPr id="13320" name="Picture 12"/>
          <p:cNvPicPr>
            <a:picLocks noChangeAspect="1" noChangeArrowheads="1"/>
          </p:cNvPicPr>
          <p:nvPr/>
        </p:nvPicPr>
        <p:blipFill>
          <a:blip r:embed="rId5" cstate="print"/>
          <a:srcRect/>
          <a:stretch>
            <a:fillRect/>
          </a:stretch>
        </p:blipFill>
        <p:spPr bwMode="auto">
          <a:xfrm>
            <a:off x="0" y="4030663"/>
            <a:ext cx="3663950" cy="2747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s-ES" sz="3000" smtClean="0"/>
              <a:t>Mejoras del método de Euler</a:t>
            </a:r>
            <a:br>
              <a:rPr lang="es-ES" sz="3000" smtClean="0"/>
            </a:br>
            <a:r>
              <a:rPr lang="es-ES" sz="3000" smtClean="0"/>
              <a:t>(Método de Heun) </a:t>
            </a:r>
          </a:p>
        </p:txBody>
      </p:sp>
      <p:sp>
        <p:nvSpPr>
          <p:cNvPr id="14341"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t>Una mejora a la estimación de la pendiente involucra el cálculo de dos derivadas para el intervalo (en el punto inicial y en el final)</a:t>
            </a:r>
          </a:p>
          <a:p>
            <a:pPr marL="449263" indent="-449263" defTabSz="449263" eaLnBrk="1" hangingPunct="1">
              <a:lnSpc>
                <a:spcPct val="120000"/>
              </a:lnSpc>
            </a:pPr>
            <a:r>
              <a:rPr lang="es-ES" sz="2000" smtClean="0"/>
              <a:t>Estas derivadas se promedian para obtener la estimación mejorada de la pendiente</a:t>
            </a:r>
          </a:p>
          <a:p>
            <a:pPr marL="449263" indent="-449263" defTabSz="449263" eaLnBrk="1" hangingPunct="1">
              <a:lnSpc>
                <a:spcPct val="120000"/>
              </a:lnSpc>
              <a:buFontTx/>
              <a:buAutoNum type="arabicPeriod"/>
            </a:pPr>
            <a:r>
              <a:rPr lang="es-ES" sz="2000" smtClean="0">
                <a:cs typeface="Arial" charset="0"/>
                <a:sym typeface="Symbol" pitchFamily="18" charset="2"/>
              </a:rPr>
              <a:t>Se hace una estimación del punto final del intervalo con la forma de Euler</a:t>
            </a:r>
          </a:p>
          <a:p>
            <a:pPr marL="449263" indent="-449263" defTabSz="449263" eaLnBrk="1" hangingPunct="1">
              <a:lnSpc>
                <a:spcPct val="120000"/>
              </a:lnSpc>
              <a:buFontTx/>
              <a:buAutoNum type="arabicPeriod"/>
            </a:pPr>
            <a:endParaRPr lang="es-ES" sz="2000" smtClean="0">
              <a:cs typeface="Arial" charset="0"/>
              <a:sym typeface="Symbol" pitchFamily="18" charset="2"/>
            </a:endParaRPr>
          </a:p>
          <a:p>
            <a:pPr marL="449263" indent="-449263" defTabSz="449263" eaLnBrk="1" hangingPunct="1">
              <a:lnSpc>
                <a:spcPct val="120000"/>
              </a:lnSpc>
              <a:buFontTx/>
              <a:buAutoNum type="arabicPeriod"/>
            </a:pPr>
            <a:endParaRPr lang="es-ES" sz="2000" smtClean="0">
              <a:cs typeface="Arial" charset="0"/>
              <a:sym typeface="Symbol" pitchFamily="18" charset="2"/>
            </a:endParaRPr>
          </a:p>
          <a:p>
            <a:pPr marL="449263" indent="-449263" defTabSz="449263" eaLnBrk="1" hangingPunct="1">
              <a:lnSpc>
                <a:spcPct val="120000"/>
              </a:lnSpc>
              <a:buFontTx/>
              <a:buAutoNum type="arabicPeriod"/>
            </a:pPr>
            <a:r>
              <a:rPr lang="es-ES" sz="2000" smtClean="0">
                <a:cs typeface="Arial" charset="0"/>
                <a:sym typeface="Symbol" pitchFamily="18" charset="2"/>
              </a:rPr>
              <a:t>La derivada al final del intervalo se estima como</a:t>
            </a:r>
          </a:p>
        </p:txBody>
      </p:sp>
      <p:graphicFrame>
        <p:nvGraphicFramePr>
          <p:cNvPr id="14338" name="Object 9"/>
          <p:cNvGraphicFramePr>
            <a:graphicFrameLocks noChangeAspect="1"/>
          </p:cNvGraphicFramePr>
          <p:nvPr/>
        </p:nvGraphicFramePr>
        <p:xfrm>
          <a:off x="993775" y="4049713"/>
          <a:ext cx="2187575" cy="447675"/>
        </p:xfrm>
        <a:graphic>
          <a:graphicData uri="http://schemas.openxmlformats.org/presentationml/2006/ole">
            <p:oleObj spid="_x0000_s14338" name="Ecuación" r:id="rId3" imgW="1244520" imgH="253800" progId="Equation.3">
              <p:embed/>
            </p:oleObj>
          </a:graphicData>
        </a:graphic>
      </p:graphicFrame>
      <p:sp>
        <p:nvSpPr>
          <p:cNvPr id="14342" name="Line 10"/>
          <p:cNvSpPr>
            <a:spLocks noChangeShapeType="1"/>
          </p:cNvSpPr>
          <p:nvPr/>
        </p:nvSpPr>
        <p:spPr bwMode="auto">
          <a:xfrm>
            <a:off x="3411538" y="4224338"/>
            <a:ext cx="333375" cy="0"/>
          </a:xfrm>
          <a:prstGeom prst="line">
            <a:avLst/>
          </a:prstGeom>
          <a:noFill/>
          <a:ln w="9525">
            <a:solidFill>
              <a:schemeClr val="tx1"/>
            </a:solidFill>
            <a:round/>
            <a:headEnd/>
            <a:tailEnd type="triangle" w="med" len="med"/>
          </a:ln>
        </p:spPr>
        <p:txBody>
          <a:bodyPr/>
          <a:lstStyle/>
          <a:p>
            <a:endParaRPr lang="es-ES"/>
          </a:p>
        </p:txBody>
      </p:sp>
      <p:sp>
        <p:nvSpPr>
          <p:cNvPr id="14343" name="Text Box 12"/>
          <p:cNvSpPr txBox="1">
            <a:spLocks noChangeArrowheads="1"/>
          </p:cNvSpPr>
          <p:nvPr/>
        </p:nvSpPr>
        <p:spPr bwMode="auto">
          <a:xfrm>
            <a:off x="4008438" y="3965575"/>
            <a:ext cx="3748087" cy="581025"/>
          </a:xfrm>
          <a:prstGeom prst="rect">
            <a:avLst/>
          </a:prstGeom>
          <a:noFill/>
          <a:ln w="9525">
            <a:noFill/>
            <a:miter lim="800000"/>
            <a:headEnd/>
            <a:tailEnd/>
          </a:ln>
        </p:spPr>
        <p:txBody>
          <a:bodyPr wrap="none">
            <a:spAutoFit/>
          </a:bodyPr>
          <a:lstStyle/>
          <a:p>
            <a:r>
              <a:rPr lang="es-ES" sz="1600"/>
              <a:t>Es una predicción intermedia</a:t>
            </a:r>
          </a:p>
          <a:p>
            <a:r>
              <a:rPr lang="es-ES" sz="1600"/>
              <a:t>Esta es llamada ecuación PREDICTOR</a:t>
            </a:r>
          </a:p>
        </p:txBody>
      </p:sp>
      <p:graphicFrame>
        <p:nvGraphicFramePr>
          <p:cNvPr id="14339" name="Object 13"/>
          <p:cNvGraphicFramePr>
            <a:graphicFrameLocks noChangeAspect="1"/>
          </p:cNvGraphicFramePr>
          <p:nvPr/>
        </p:nvGraphicFramePr>
        <p:xfrm>
          <a:off x="1127125" y="5367338"/>
          <a:ext cx="1922463" cy="427037"/>
        </p:xfrm>
        <a:graphic>
          <a:graphicData uri="http://schemas.openxmlformats.org/presentationml/2006/ole">
            <p:oleObj spid="_x0000_s14339" name="Ecuación" r:id="rId4" imgW="1091880" imgH="2412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s-ES" sz="3000" smtClean="0"/>
              <a:t>Mejoras del método de Euler </a:t>
            </a:r>
            <a:br>
              <a:rPr lang="es-ES" sz="3000" smtClean="0"/>
            </a:br>
            <a:r>
              <a:rPr lang="es-ES" sz="3000" smtClean="0"/>
              <a:t> (Método de Heun) </a:t>
            </a:r>
          </a:p>
        </p:txBody>
      </p:sp>
      <p:sp>
        <p:nvSpPr>
          <p:cNvPr id="15365" name="Rectangle 3"/>
          <p:cNvSpPr>
            <a:spLocks noGrp="1" noChangeArrowheads="1"/>
          </p:cNvSpPr>
          <p:nvPr>
            <p:ph type="body" idx="1"/>
          </p:nvPr>
        </p:nvSpPr>
        <p:spPr>
          <a:xfrm>
            <a:off x="442913" y="1600200"/>
            <a:ext cx="8229600" cy="4525963"/>
          </a:xfrm>
        </p:spPr>
        <p:txBody>
          <a:bodyPr/>
          <a:lstStyle/>
          <a:p>
            <a:pPr marL="609600" indent="-609600" defTabSz="449263" eaLnBrk="1" hangingPunct="1">
              <a:lnSpc>
                <a:spcPct val="120000"/>
              </a:lnSpc>
              <a:buFontTx/>
              <a:buAutoNum type="arabicPeriod" startAt="3"/>
            </a:pPr>
            <a:r>
              <a:rPr lang="es-ES" sz="2000" smtClean="0">
                <a:cs typeface="Arial" charset="0"/>
                <a:sym typeface="Symbol" pitchFamily="18" charset="2"/>
              </a:rPr>
              <a:t>Se calcula el promedio de la pendiente</a:t>
            </a:r>
          </a:p>
          <a:p>
            <a:pPr marL="609600" indent="-609600" defTabSz="449263" eaLnBrk="1" hangingPunct="1">
              <a:lnSpc>
                <a:spcPct val="120000"/>
              </a:lnSpc>
              <a:buFontTx/>
              <a:buAutoNum type="arabicPeriod" startAt="3"/>
            </a:pPr>
            <a:endParaRPr lang="es-ES" sz="2000" smtClean="0">
              <a:cs typeface="Arial" charset="0"/>
              <a:sym typeface="Symbol" pitchFamily="18" charset="2"/>
            </a:endParaRPr>
          </a:p>
          <a:p>
            <a:pPr marL="609600" indent="-609600" defTabSz="449263" eaLnBrk="1" hangingPunct="1">
              <a:lnSpc>
                <a:spcPct val="120000"/>
              </a:lnSpc>
              <a:buFontTx/>
              <a:buAutoNum type="arabicPeriod" startAt="3"/>
            </a:pPr>
            <a:endParaRPr lang="es-ES" sz="2000" smtClean="0">
              <a:cs typeface="Arial" charset="0"/>
              <a:sym typeface="Symbol" pitchFamily="18" charset="2"/>
            </a:endParaRPr>
          </a:p>
          <a:p>
            <a:pPr marL="609600" indent="-609600" defTabSz="449263" eaLnBrk="1" hangingPunct="1">
              <a:lnSpc>
                <a:spcPct val="120000"/>
              </a:lnSpc>
              <a:buFontTx/>
              <a:buAutoNum type="arabicPeriod" startAt="3"/>
            </a:pPr>
            <a:r>
              <a:rPr lang="es-ES" sz="2000" smtClean="0">
                <a:cs typeface="Arial" charset="0"/>
                <a:sym typeface="Symbol" pitchFamily="18" charset="2"/>
              </a:rPr>
              <a:t>La pendiente promedio se usa para extrapolar linealmente la solución</a:t>
            </a:r>
          </a:p>
          <a:p>
            <a:pPr marL="609600" indent="-609600" defTabSz="449263" eaLnBrk="1" hangingPunct="1">
              <a:lnSpc>
                <a:spcPct val="120000"/>
              </a:lnSpc>
              <a:buFontTx/>
              <a:buAutoNum type="arabicPeriod" startAt="3"/>
            </a:pPr>
            <a:endParaRPr lang="es-ES" sz="2000" smtClean="0">
              <a:cs typeface="Arial" charset="0"/>
              <a:sym typeface="Symbol" pitchFamily="18" charset="2"/>
            </a:endParaRPr>
          </a:p>
        </p:txBody>
      </p:sp>
      <p:sp>
        <p:nvSpPr>
          <p:cNvPr id="15366" name="Line 5"/>
          <p:cNvSpPr>
            <a:spLocks noChangeShapeType="1"/>
          </p:cNvSpPr>
          <p:nvPr/>
        </p:nvSpPr>
        <p:spPr bwMode="auto">
          <a:xfrm>
            <a:off x="4921250" y="3995738"/>
            <a:ext cx="333375" cy="0"/>
          </a:xfrm>
          <a:prstGeom prst="line">
            <a:avLst/>
          </a:prstGeom>
          <a:noFill/>
          <a:ln w="9525">
            <a:solidFill>
              <a:schemeClr val="tx1"/>
            </a:solidFill>
            <a:round/>
            <a:headEnd/>
            <a:tailEnd type="triangle" w="med" len="med"/>
          </a:ln>
        </p:spPr>
        <p:txBody>
          <a:bodyPr/>
          <a:lstStyle/>
          <a:p>
            <a:endParaRPr lang="es-ES"/>
          </a:p>
        </p:txBody>
      </p:sp>
      <p:sp>
        <p:nvSpPr>
          <p:cNvPr id="15367" name="Text Box 6"/>
          <p:cNvSpPr txBox="1">
            <a:spLocks noChangeArrowheads="1"/>
          </p:cNvSpPr>
          <p:nvPr/>
        </p:nvSpPr>
        <p:spPr bwMode="auto">
          <a:xfrm>
            <a:off x="5518150" y="3836988"/>
            <a:ext cx="2381250" cy="336550"/>
          </a:xfrm>
          <a:prstGeom prst="rect">
            <a:avLst/>
          </a:prstGeom>
          <a:noFill/>
          <a:ln w="9525">
            <a:noFill/>
            <a:miter lim="800000"/>
            <a:headEnd/>
            <a:tailEnd/>
          </a:ln>
        </p:spPr>
        <p:txBody>
          <a:bodyPr wrap="none">
            <a:spAutoFit/>
          </a:bodyPr>
          <a:lstStyle/>
          <a:p>
            <a:r>
              <a:rPr lang="es-ES" sz="1600"/>
              <a:t>Ecuación CORRECTOR</a:t>
            </a:r>
          </a:p>
        </p:txBody>
      </p:sp>
      <p:graphicFrame>
        <p:nvGraphicFramePr>
          <p:cNvPr id="15362" name="Object 7"/>
          <p:cNvGraphicFramePr>
            <a:graphicFrameLocks noChangeAspect="1"/>
          </p:cNvGraphicFramePr>
          <p:nvPr/>
        </p:nvGraphicFramePr>
        <p:xfrm>
          <a:off x="1949450" y="2063750"/>
          <a:ext cx="4019550" cy="763588"/>
        </p:xfrm>
        <a:graphic>
          <a:graphicData uri="http://schemas.openxmlformats.org/presentationml/2006/ole">
            <p:oleObj spid="_x0000_s15362" name="Ecuación" r:id="rId3" imgW="2286000" imgH="431640" progId="Equation.3">
              <p:embed/>
            </p:oleObj>
          </a:graphicData>
        </a:graphic>
      </p:graphicFrame>
      <p:graphicFrame>
        <p:nvGraphicFramePr>
          <p:cNvPr id="15363" name="Object 8"/>
          <p:cNvGraphicFramePr>
            <a:graphicFrameLocks noChangeAspect="1"/>
          </p:cNvGraphicFramePr>
          <p:nvPr/>
        </p:nvGraphicFramePr>
        <p:xfrm>
          <a:off x="1038225" y="3548063"/>
          <a:ext cx="3662363" cy="763587"/>
        </p:xfrm>
        <a:graphic>
          <a:graphicData uri="http://schemas.openxmlformats.org/presentationml/2006/ole">
            <p:oleObj spid="_x0000_s15363" name="Ecuación" r:id="rId4" imgW="2082600" imgH="431640" progId="Equation.3">
              <p:embed/>
            </p:oleObj>
          </a:graphicData>
        </a:graphic>
      </p:graphicFrame>
      <p:grpSp>
        <p:nvGrpSpPr>
          <p:cNvPr id="15368" name="Group 35"/>
          <p:cNvGrpSpPr>
            <a:grpSpLocks/>
          </p:cNvGrpSpPr>
          <p:nvPr/>
        </p:nvGrpSpPr>
        <p:grpSpPr bwMode="auto">
          <a:xfrm>
            <a:off x="5773738" y="4376738"/>
            <a:ext cx="3270250" cy="2395537"/>
            <a:chOff x="3637" y="2757"/>
            <a:chExt cx="2060" cy="1509"/>
          </a:xfrm>
        </p:grpSpPr>
        <p:sp>
          <p:nvSpPr>
            <p:cNvPr id="15370" name="Rectangle 10"/>
            <p:cNvSpPr>
              <a:spLocks noChangeArrowheads="1"/>
            </p:cNvSpPr>
            <p:nvPr/>
          </p:nvSpPr>
          <p:spPr bwMode="auto">
            <a:xfrm>
              <a:off x="3637" y="2757"/>
              <a:ext cx="2060" cy="1509"/>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5371" name="Line 11"/>
            <p:cNvSpPr>
              <a:spLocks noChangeShapeType="1"/>
            </p:cNvSpPr>
            <p:nvPr/>
          </p:nvSpPr>
          <p:spPr bwMode="auto">
            <a:xfrm flipV="1">
              <a:off x="3904" y="2897"/>
              <a:ext cx="0" cy="1166"/>
            </a:xfrm>
            <a:prstGeom prst="line">
              <a:avLst/>
            </a:prstGeom>
            <a:noFill/>
            <a:ln w="9525">
              <a:solidFill>
                <a:schemeClr val="tx1"/>
              </a:solidFill>
              <a:round/>
              <a:headEnd/>
              <a:tailEnd type="triangle" w="med" len="med"/>
            </a:ln>
          </p:spPr>
          <p:txBody>
            <a:bodyPr/>
            <a:lstStyle/>
            <a:p>
              <a:endParaRPr lang="es-ES"/>
            </a:p>
          </p:txBody>
        </p:sp>
        <p:sp>
          <p:nvSpPr>
            <p:cNvPr id="15372" name="Line 12"/>
            <p:cNvSpPr>
              <a:spLocks noChangeShapeType="1"/>
            </p:cNvSpPr>
            <p:nvPr/>
          </p:nvSpPr>
          <p:spPr bwMode="auto">
            <a:xfrm>
              <a:off x="3871" y="4028"/>
              <a:ext cx="1640" cy="0"/>
            </a:xfrm>
            <a:prstGeom prst="line">
              <a:avLst/>
            </a:prstGeom>
            <a:noFill/>
            <a:ln w="9525">
              <a:solidFill>
                <a:schemeClr val="tx1"/>
              </a:solidFill>
              <a:round/>
              <a:headEnd/>
              <a:tailEnd type="triangle" w="med" len="med"/>
            </a:ln>
          </p:spPr>
          <p:txBody>
            <a:bodyPr/>
            <a:lstStyle/>
            <a:p>
              <a:endParaRPr lang="es-ES"/>
            </a:p>
          </p:txBody>
        </p:sp>
        <p:sp>
          <p:nvSpPr>
            <p:cNvPr id="15373" name="Freeform 13"/>
            <p:cNvSpPr>
              <a:spLocks/>
            </p:cNvSpPr>
            <p:nvPr/>
          </p:nvSpPr>
          <p:spPr bwMode="auto">
            <a:xfrm>
              <a:off x="3960" y="3091"/>
              <a:ext cx="1357" cy="994"/>
            </a:xfrm>
            <a:custGeom>
              <a:avLst/>
              <a:gdLst>
                <a:gd name="T0" fmla="*/ 0 w 1586"/>
                <a:gd name="T1" fmla="*/ 736 h 1343"/>
                <a:gd name="T2" fmla="*/ 132 w 1586"/>
                <a:gd name="T3" fmla="*/ 518 h 1343"/>
                <a:gd name="T4" fmla="*/ 332 w 1586"/>
                <a:gd name="T5" fmla="*/ 255 h 1343"/>
                <a:gd name="T6" fmla="*/ 637 w 1586"/>
                <a:gd name="T7" fmla="*/ 37 h 1343"/>
                <a:gd name="T8" fmla="*/ 837 w 1586"/>
                <a:gd name="T9" fmla="*/ 33 h 1343"/>
                <a:gd name="T10" fmla="*/ 1064 w 1586"/>
                <a:gd name="T11" fmla="*/ 161 h 1343"/>
                <a:gd name="T12" fmla="*/ 1161 w 1586"/>
                <a:gd name="T13" fmla="*/ 224 h 1343"/>
                <a:gd name="T14" fmla="*/ 0 60000 65536"/>
                <a:gd name="T15" fmla="*/ 0 60000 65536"/>
                <a:gd name="T16" fmla="*/ 0 60000 65536"/>
                <a:gd name="T17" fmla="*/ 0 60000 65536"/>
                <a:gd name="T18" fmla="*/ 0 60000 65536"/>
                <a:gd name="T19" fmla="*/ 0 60000 65536"/>
                <a:gd name="T20" fmla="*/ 0 60000 65536"/>
                <a:gd name="T21" fmla="*/ 0 w 1586"/>
                <a:gd name="T22" fmla="*/ 0 h 1343"/>
                <a:gd name="T23" fmla="*/ 1586 w 1586"/>
                <a:gd name="T24" fmla="*/ 1343 h 1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6" h="1343">
                  <a:moveTo>
                    <a:pt x="0" y="1343"/>
                  </a:moveTo>
                  <a:cubicBezTo>
                    <a:pt x="52" y="1217"/>
                    <a:pt x="105" y="1092"/>
                    <a:pt x="180" y="946"/>
                  </a:cubicBezTo>
                  <a:cubicBezTo>
                    <a:pt x="255" y="800"/>
                    <a:pt x="338" y="611"/>
                    <a:pt x="453" y="465"/>
                  </a:cubicBezTo>
                  <a:cubicBezTo>
                    <a:pt x="568" y="319"/>
                    <a:pt x="754" y="136"/>
                    <a:pt x="869" y="68"/>
                  </a:cubicBezTo>
                  <a:cubicBezTo>
                    <a:pt x="984" y="0"/>
                    <a:pt x="1046" y="21"/>
                    <a:pt x="1143" y="59"/>
                  </a:cubicBezTo>
                  <a:cubicBezTo>
                    <a:pt x="1240" y="97"/>
                    <a:pt x="1380" y="237"/>
                    <a:pt x="1454" y="295"/>
                  </a:cubicBezTo>
                  <a:cubicBezTo>
                    <a:pt x="1528" y="353"/>
                    <a:pt x="1564" y="389"/>
                    <a:pt x="1586" y="408"/>
                  </a:cubicBezTo>
                </a:path>
              </a:pathLst>
            </a:custGeom>
            <a:noFill/>
            <a:ln w="9525">
              <a:solidFill>
                <a:schemeClr val="tx1"/>
              </a:solidFill>
              <a:round/>
              <a:headEnd/>
              <a:tailEnd/>
            </a:ln>
          </p:spPr>
          <p:txBody>
            <a:bodyPr/>
            <a:lstStyle/>
            <a:p>
              <a:endParaRPr lang="es-ES"/>
            </a:p>
          </p:txBody>
        </p:sp>
        <p:sp>
          <p:nvSpPr>
            <p:cNvPr id="15374" name="Text Box 16"/>
            <p:cNvSpPr txBox="1">
              <a:spLocks noChangeArrowheads="1"/>
            </p:cNvSpPr>
            <p:nvPr/>
          </p:nvSpPr>
          <p:spPr bwMode="auto">
            <a:xfrm>
              <a:off x="4150" y="4020"/>
              <a:ext cx="197"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a:t>
              </a:r>
            </a:p>
          </p:txBody>
        </p:sp>
        <p:sp>
          <p:nvSpPr>
            <p:cNvPr id="15375" name="Text Box 17"/>
            <p:cNvSpPr txBox="1">
              <a:spLocks noChangeArrowheads="1"/>
            </p:cNvSpPr>
            <p:nvPr/>
          </p:nvSpPr>
          <p:spPr bwMode="auto">
            <a:xfrm>
              <a:off x="4514" y="4020"/>
              <a:ext cx="300"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i+1</a:t>
              </a:r>
            </a:p>
          </p:txBody>
        </p:sp>
        <p:sp>
          <p:nvSpPr>
            <p:cNvPr id="15376" name="Line 18"/>
            <p:cNvSpPr>
              <a:spLocks noChangeShapeType="1"/>
            </p:cNvSpPr>
            <p:nvPr/>
          </p:nvSpPr>
          <p:spPr bwMode="auto">
            <a:xfrm flipV="1">
              <a:off x="4123" y="3404"/>
              <a:ext cx="238" cy="322"/>
            </a:xfrm>
            <a:prstGeom prst="line">
              <a:avLst/>
            </a:prstGeom>
            <a:noFill/>
            <a:ln w="9525">
              <a:solidFill>
                <a:srgbClr val="FF0000"/>
              </a:solidFill>
              <a:round/>
              <a:headEnd/>
              <a:tailEnd/>
            </a:ln>
          </p:spPr>
          <p:txBody>
            <a:bodyPr/>
            <a:lstStyle/>
            <a:p>
              <a:endParaRPr lang="es-ES"/>
            </a:p>
          </p:txBody>
        </p:sp>
        <p:sp>
          <p:nvSpPr>
            <p:cNvPr id="15377" name="Line 19"/>
            <p:cNvSpPr>
              <a:spLocks noChangeShapeType="1"/>
            </p:cNvSpPr>
            <p:nvPr/>
          </p:nvSpPr>
          <p:spPr bwMode="auto">
            <a:xfrm>
              <a:off x="4252" y="3608"/>
              <a:ext cx="0" cy="420"/>
            </a:xfrm>
            <a:prstGeom prst="line">
              <a:avLst/>
            </a:prstGeom>
            <a:noFill/>
            <a:ln w="9525">
              <a:solidFill>
                <a:schemeClr val="tx1"/>
              </a:solidFill>
              <a:prstDash val="dash"/>
              <a:round/>
              <a:headEnd/>
              <a:tailEnd/>
            </a:ln>
          </p:spPr>
          <p:txBody>
            <a:bodyPr/>
            <a:lstStyle/>
            <a:p>
              <a:endParaRPr lang="es-ES"/>
            </a:p>
          </p:txBody>
        </p:sp>
        <p:sp>
          <p:nvSpPr>
            <p:cNvPr id="15378" name="Line 20"/>
            <p:cNvSpPr>
              <a:spLocks noChangeShapeType="1"/>
            </p:cNvSpPr>
            <p:nvPr/>
          </p:nvSpPr>
          <p:spPr bwMode="auto">
            <a:xfrm>
              <a:off x="4655" y="3041"/>
              <a:ext cx="0" cy="987"/>
            </a:xfrm>
            <a:prstGeom prst="line">
              <a:avLst/>
            </a:prstGeom>
            <a:noFill/>
            <a:ln w="9525">
              <a:solidFill>
                <a:schemeClr val="tx1"/>
              </a:solidFill>
              <a:prstDash val="dash"/>
              <a:round/>
              <a:headEnd/>
              <a:tailEnd/>
            </a:ln>
          </p:spPr>
          <p:txBody>
            <a:bodyPr/>
            <a:lstStyle/>
            <a:p>
              <a:endParaRPr lang="es-ES"/>
            </a:p>
          </p:txBody>
        </p:sp>
        <p:sp>
          <p:nvSpPr>
            <p:cNvPr id="15379" name="Line 23"/>
            <p:cNvSpPr>
              <a:spLocks noChangeShapeType="1"/>
            </p:cNvSpPr>
            <p:nvPr/>
          </p:nvSpPr>
          <p:spPr bwMode="auto">
            <a:xfrm>
              <a:off x="4251" y="3823"/>
              <a:ext cx="404" cy="0"/>
            </a:xfrm>
            <a:prstGeom prst="line">
              <a:avLst/>
            </a:prstGeom>
            <a:noFill/>
            <a:ln w="9525">
              <a:solidFill>
                <a:schemeClr val="tx1"/>
              </a:solidFill>
              <a:round/>
              <a:headEnd type="triangle" w="med" len="med"/>
              <a:tailEnd type="triangle" w="med" len="med"/>
            </a:ln>
          </p:spPr>
          <p:txBody>
            <a:bodyPr/>
            <a:lstStyle/>
            <a:p>
              <a:endParaRPr lang="es-ES"/>
            </a:p>
          </p:txBody>
        </p:sp>
        <p:sp>
          <p:nvSpPr>
            <p:cNvPr id="15380" name="Text Box 24"/>
            <p:cNvSpPr txBox="1">
              <a:spLocks noChangeArrowheads="1"/>
            </p:cNvSpPr>
            <p:nvPr/>
          </p:nvSpPr>
          <p:spPr bwMode="auto">
            <a:xfrm>
              <a:off x="4362" y="3624"/>
              <a:ext cx="180" cy="212"/>
            </a:xfrm>
            <a:prstGeom prst="rect">
              <a:avLst/>
            </a:prstGeom>
            <a:noFill/>
            <a:ln w="9525">
              <a:noFill/>
              <a:miter lim="800000"/>
              <a:headEnd/>
              <a:tailEnd/>
            </a:ln>
          </p:spPr>
          <p:txBody>
            <a:bodyPr wrap="none">
              <a:spAutoFit/>
            </a:bodyPr>
            <a:lstStyle/>
            <a:p>
              <a:pPr algn="ctr"/>
              <a:r>
                <a:rPr lang="es-ES" sz="1600" i="1">
                  <a:latin typeface="Times New Roman" pitchFamily="18" charset="0"/>
                </a:rPr>
                <a:t>h</a:t>
              </a:r>
              <a:endParaRPr lang="es-ES" sz="1600" i="1" baseline="-25000">
                <a:latin typeface="Times New Roman" pitchFamily="18" charset="0"/>
              </a:endParaRPr>
            </a:p>
          </p:txBody>
        </p:sp>
        <p:sp>
          <p:nvSpPr>
            <p:cNvPr id="15381" name="Line 32"/>
            <p:cNvSpPr>
              <a:spLocks noChangeShapeType="1"/>
            </p:cNvSpPr>
            <p:nvPr/>
          </p:nvSpPr>
          <p:spPr bwMode="auto">
            <a:xfrm flipV="1">
              <a:off x="4112" y="3020"/>
              <a:ext cx="704" cy="672"/>
            </a:xfrm>
            <a:prstGeom prst="line">
              <a:avLst/>
            </a:prstGeom>
            <a:noFill/>
            <a:ln w="9525">
              <a:solidFill>
                <a:schemeClr val="tx1"/>
              </a:solidFill>
              <a:round/>
              <a:headEnd/>
              <a:tailEnd/>
            </a:ln>
          </p:spPr>
          <p:txBody>
            <a:bodyPr/>
            <a:lstStyle/>
            <a:p>
              <a:endParaRPr lang="es-ES"/>
            </a:p>
          </p:txBody>
        </p:sp>
        <p:sp>
          <p:nvSpPr>
            <p:cNvPr id="15382" name="Line 33"/>
            <p:cNvSpPr>
              <a:spLocks noChangeShapeType="1"/>
            </p:cNvSpPr>
            <p:nvPr/>
          </p:nvSpPr>
          <p:spPr bwMode="auto">
            <a:xfrm flipV="1">
              <a:off x="4532" y="3096"/>
              <a:ext cx="236" cy="140"/>
            </a:xfrm>
            <a:prstGeom prst="line">
              <a:avLst/>
            </a:prstGeom>
            <a:noFill/>
            <a:ln w="9525">
              <a:solidFill>
                <a:srgbClr val="FF0000"/>
              </a:solidFill>
              <a:round/>
              <a:headEnd/>
              <a:tailEnd/>
            </a:ln>
          </p:spPr>
          <p:txBody>
            <a:bodyPr/>
            <a:lstStyle/>
            <a:p>
              <a:endParaRPr lang="es-ES"/>
            </a:p>
          </p:txBody>
        </p:sp>
        <p:sp>
          <p:nvSpPr>
            <p:cNvPr id="15383" name="Oval 31"/>
            <p:cNvSpPr>
              <a:spLocks noChangeArrowheads="1"/>
            </p:cNvSpPr>
            <p:nvPr/>
          </p:nvSpPr>
          <p:spPr bwMode="auto">
            <a:xfrm>
              <a:off x="4628" y="3150"/>
              <a:ext cx="48" cy="41"/>
            </a:xfrm>
            <a:prstGeom prst="ellipse">
              <a:avLst/>
            </a:prstGeom>
            <a:solidFill>
              <a:schemeClr val="accent2"/>
            </a:solidFill>
            <a:ln w="9525">
              <a:solidFill>
                <a:schemeClr val="tx1"/>
              </a:solidFill>
              <a:round/>
              <a:headEnd/>
              <a:tailEnd/>
            </a:ln>
          </p:spPr>
          <p:txBody>
            <a:bodyPr wrap="none" anchor="ctr"/>
            <a:lstStyle/>
            <a:p>
              <a:endParaRPr lang="es-ES"/>
            </a:p>
          </p:txBody>
        </p:sp>
        <p:sp>
          <p:nvSpPr>
            <p:cNvPr id="15384" name="Oval 14"/>
            <p:cNvSpPr>
              <a:spLocks noChangeArrowheads="1"/>
            </p:cNvSpPr>
            <p:nvPr/>
          </p:nvSpPr>
          <p:spPr bwMode="auto">
            <a:xfrm>
              <a:off x="4234" y="3532"/>
              <a:ext cx="48" cy="41"/>
            </a:xfrm>
            <a:prstGeom prst="ellipse">
              <a:avLst/>
            </a:prstGeom>
            <a:solidFill>
              <a:schemeClr val="tx1"/>
            </a:solidFill>
            <a:ln w="9525">
              <a:solidFill>
                <a:schemeClr val="tx1"/>
              </a:solidFill>
              <a:round/>
              <a:headEnd/>
              <a:tailEnd/>
            </a:ln>
          </p:spPr>
          <p:txBody>
            <a:bodyPr wrap="none" anchor="ctr"/>
            <a:lstStyle/>
            <a:p>
              <a:endParaRPr lang="es-ES"/>
            </a:p>
          </p:txBody>
        </p:sp>
      </p:grpSp>
      <p:sp>
        <p:nvSpPr>
          <p:cNvPr id="15369" name="Text Box 34"/>
          <p:cNvSpPr txBox="1">
            <a:spLocks noChangeArrowheads="1"/>
          </p:cNvSpPr>
          <p:nvPr/>
        </p:nvSpPr>
        <p:spPr bwMode="auto">
          <a:xfrm>
            <a:off x="420688" y="4818063"/>
            <a:ext cx="5006975" cy="1768475"/>
          </a:xfrm>
          <a:prstGeom prst="rect">
            <a:avLst/>
          </a:prstGeom>
          <a:noFill/>
          <a:ln w="9525">
            <a:noFill/>
            <a:miter lim="800000"/>
            <a:headEnd/>
            <a:tailEnd/>
          </a:ln>
        </p:spPr>
        <p:txBody>
          <a:bodyPr>
            <a:spAutoFit/>
          </a:bodyPr>
          <a:lstStyle/>
          <a:p>
            <a:pPr marL="174625" indent="-174625">
              <a:spcBef>
                <a:spcPct val="50000"/>
              </a:spcBef>
              <a:buFontTx/>
              <a:buChar char="•"/>
            </a:pPr>
            <a:r>
              <a:rPr lang="es-ES"/>
              <a:t>Por eso se dice que el método de Heun es un procedimiento predictor-corrector</a:t>
            </a:r>
          </a:p>
          <a:p>
            <a:pPr marL="174625" indent="-174625">
              <a:spcBef>
                <a:spcPct val="50000"/>
              </a:spcBef>
              <a:buFontTx/>
              <a:buChar char="•"/>
            </a:pPr>
            <a:r>
              <a:rPr lang="es-ES"/>
              <a:t>Como la ecuación corrector tiene </a:t>
            </a:r>
            <a:r>
              <a:rPr lang="es-ES" i="1">
                <a:latin typeface="Times New Roman" pitchFamily="18" charset="0"/>
              </a:rPr>
              <a:t>y</a:t>
            </a:r>
            <a:r>
              <a:rPr lang="es-ES" i="1" baseline="-25000">
                <a:latin typeface="Times New Roman" pitchFamily="18" charset="0"/>
              </a:rPr>
              <a:t>i</a:t>
            </a:r>
            <a:r>
              <a:rPr lang="es-ES" baseline="-25000">
                <a:latin typeface="Times New Roman" pitchFamily="18" charset="0"/>
              </a:rPr>
              <a:t>+1</a:t>
            </a:r>
            <a:r>
              <a:rPr lang="es-ES"/>
              <a:t> en ambos lados del signo igual, se puede aplicar en una forma iterativa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pPr eaLnBrk="1" hangingPunct="1"/>
            <a:r>
              <a:rPr lang="es-ES" sz="3400" smtClean="0"/>
              <a:t>Motivación</a:t>
            </a:r>
          </a:p>
        </p:txBody>
      </p:sp>
      <p:sp>
        <p:nvSpPr>
          <p:cNvPr id="39939" name="Rectangle 7"/>
          <p:cNvSpPr>
            <a:spLocks noGrp="1" noChangeArrowheads="1"/>
          </p:cNvSpPr>
          <p:nvPr>
            <p:ph type="body" idx="1"/>
          </p:nvPr>
        </p:nvSpPr>
        <p:spPr/>
        <p:txBody>
          <a:bodyPr/>
          <a:lstStyle/>
          <a:p>
            <a:pPr eaLnBrk="1" hangingPunct="1">
              <a:spcAft>
                <a:spcPct val="50000"/>
              </a:spcAft>
            </a:pPr>
            <a:r>
              <a:rPr lang="es-ES" sz="2000" dirty="0" smtClean="0"/>
              <a:t>Las ecuaciones Diferenciales ordinarias son relaciones  que están constituidas por  una función desconocida y de sus derivadas respecto a una sola variable independiente, </a:t>
            </a:r>
          </a:p>
          <a:p>
            <a:pPr eaLnBrk="1" hangingPunct="1">
              <a:spcAft>
                <a:spcPct val="50000"/>
              </a:spcAft>
            </a:pPr>
            <a:r>
              <a:rPr lang="es-ES" sz="2000" dirty="0" smtClean="0"/>
              <a:t>Tales ecuaciones desempeñan un papel importante en la Ingeniería debido a que muchos fenómenos  están expresados en el contexto  de estos modelos matemáticos, mejor formulados en términos de su razón de cambio y establecidos como problemas de valor inicial o como problemas de valores de frontera.</a:t>
            </a:r>
          </a:p>
          <a:p>
            <a:pPr eaLnBrk="1" hangingPunct="1">
              <a:spcAft>
                <a:spcPct val="50000"/>
              </a:spcAft>
            </a:pPr>
            <a:r>
              <a:rPr lang="es-ES" sz="2000" dirty="0" smtClean="0"/>
              <a:t>La función que habrá de ser diferenciada representa a  la VARIABLE DEPENDIENTE.</a:t>
            </a:r>
          </a:p>
          <a:p>
            <a:pPr eaLnBrk="1" hangingPunct="1">
              <a:spcAft>
                <a:spcPct val="50000"/>
              </a:spcAft>
            </a:pPr>
            <a:r>
              <a:rPr lang="es-ES" sz="2000" dirty="0" smtClean="0"/>
              <a:t>La cantidad con respecto a la cual la variable dependiente es diferenciada se conoce como la VARIABLE INDEPENDIENTE.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s-ES" sz="3000" smtClean="0"/>
              <a:t>Método del Punto Medio </a:t>
            </a:r>
            <a:br>
              <a:rPr lang="es-ES" sz="3000" smtClean="0"/>
            </a:br>
            <a:r>
              <a:rPr lang="es-ES" sz="3000" smtClean="0"/>
              <a:t>(o del polígono mejorado)</a:t>
            </a:r>
          </a:p>
        </p:txBody>
      </p:sp>
      <p:sp>
        <p:nvSpPr>
          <p:cNvPr id="16390" name="Rectangle 3"/>
          <p:cNvSpPr>
            <a:spLocks noGrp="1" noChangeArrowheads="1"/>
          </p:cNvSpPr>
          <p:nvPr>
            <p:ph type="body" idx="1"/>
          </p:nvPr>
        </p:nvSpPr>
        <p:spPr>
          <a:xfrm>
            <a:off x="442913" y="1600200"/>
            <a:ext cx="8229600" cy="4525963"/>
          </a:xfrm>
        </p:spPr>
        <p:txBody>
          <a:bodyPr/>
          <a:lstStyle/>
          <a:p>
            <a:pPr marL="609600" indent="-609600" defTabSz="449263" eaLnBrk="1" hangingPunct="1">
              <a:lnSpc>
                <a:spcPct val="120000"/>
              </a:lnSpc>
              <a:buFontTx/>
              <a:buAutoNum type="arabicPeriod"/>
            </a:pPr>
            <a:r>
              <a:rPr lang="es-ES" sz="2000" smtClean="0">
                <a:cs typeface="Arial" charset="0"/>
                <a:sym typeface="Symbol" pitchFamily="18" charset="2"/>
              </a:rPr>
              <a:t>Se usa el método de Euler para predecir un valor de </a:t>
            </a:r>
            <a:r>
              <a:rPr lang="es-ES" sz="2000" i="1" smtClean="0">
                <a:latin typeface="Times New Roman" pitchFamily="18" charset="0"/>
                <a:cs typeface="Arial" charset="0"/>
                <a:sym typeface="Symbol" pitchFamily="18" charset="2"/>
              </a:rPr>
              <a:t>y</a:t>
            </a:r>
            <a:r>
              <a:rPr lang="es-ES" sz="2000" smtClean="0">
                <a:cs typeface="Arial" charset="0"/>
                <a:sym typeface="Symbol" pitchFamily="18" charset="2"/>
              </a:rPr>
              <a:t> en el punto medio del intervalo</a:t>
            </a:r>
          </a:p>
          <a:p>
            <a:pPr marL="609600" indent="-609600" defTabSz="449263" eaLnBrk="1" hangingPunct="1">
              <a:lnSpc>
                <a:spcPct val="120000"/>
              </a:lnSpc>
              <a:buFontTx/>
              <a:buAutoNum type="arabicPeriod"/>
            </a:pPr>
            <a:endParaRPr lang="es-ES" sz="2000" smtClean="0">
              <a:cs typeface="Arial" charset="0"/>
              <a:sym typeface="Symbol" pitchFamily="18" charset="2"/>
            </a:endParaRPr>
          </a:p>
          <a:p>
            <a:pPr marL="609600" indent="-609600" defTabSz="449263" eaLnBrk="1" hangingPunct="1">
              <a:lnSpc>
                <a:spcPct val="120000"/>
              </a:lnSpc>
              <a:buFontTx/>
              <a:buAutoNum type="arabicPeriod"/>
            </a:pPr>
            <a:endParaRPr lang="es-ES" sz="2000" smtClean="0">
              <a:cs typeface="Arial" charset="0"/>
              <a:sym typeface="Symbol" pitchFamily="18" charset="2"/>
            </a:endParaRPr>
          </a:p>
          <a:p>
            <a:pPr marL="609600" indent="-609600" defTabSz="449263" eaLnBrk="1" hangingPunct="1">
              <a:lnSpc>
                <a:spcPct val="120000"/>
              </a:lnSpc>
              <a:buFontTx/>
              <a:buAutoNum type="arabicPeriod"/>
            </a:pPr>
            <a:r>
              <a:rPr lang="es-ES" sz="2000" smtClean="0">
                <a:cs typeface="Arial" charset="0"/>
                <a:sym typeface="Symbol" pitchFamily="18" charset="2"/>
              </a:rPr>
              <a:t>Se calcula una pendiente en el punto medio con este valor</a:t>
            </a:r>
          </a:p>
          <a:p>
            <a:pPr marL="609600" indent="-609600" defTabSz="449263" eaLnBrk="1" hangingPunct="1">
              <a:lnSpc>
                <a:spcPct val="120000"/>
              </a:lnSpc>
              <a:buFontTx/>
              <a:buAutoNum type="arabicPeriod"/>
            </a:pPr>
            <a:endParaRPr lang="es-ES" sz="2000" smtClean="0">
              <a:cs typeface="Arial" charset="0"/>
              <a:sym typeface="Symbol" pitchFamily="18" charset="2"/>
            </a:endParaRPr>
          </a:p>
          <a:p>
            <a:pPr marL="609600" indent="-609600" defTabSz="449263" eaLnBrk="1" hangingPunct="1">
              <a:lnSpc>
                <a:spcPct val="120000"/>
              </a:lnSpc>
              <a:buFontTx/>
              <a:buAutoNum type="arabicPeriod"/>
            </a:pPr>
            <a:endParaRPr lang="es-ES" sz="2000" smtClean="0">
              <a:cs typeface="Arial" charset="0"/>
              <a:sym typeface="Symbol" pitchFamily="18" charset="2"/>
            </a:endParaRPr>
          </a:p>
          <a:p>
            <a:pPr marL="609600" indent="-609600" defTabSz="449263" eaLnBrk="1" hangingPunct="1">
              <a:lnSpc>
                <a:spcPct val="120000"/>
              </a:lnSpc>
              <a:buFontTx/>
              <a:buAutoNum type="arabicPeriod"/>
            </a:pPr>
            <a:r>
              <a:rPr lang="es-ES" sz="2000" smtClean="0">
                <a:cs typeface="Arial" charset="0"/>
                <a:sym typeface="Symbol" pitchFamily="18" charset="2"/>
              </a:rPr>
              <a:t>Esta pendiente se usa para determinar </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baseline="-25000" smtClean="0">
                <a:latin typeface="Times New Roman" pitchFamily="18" charset="0"/>
                <a:cs typeface="Arial" charset="0"/>
                <a:sym typeface="Symbol" pitchFamily="18" charset="2"/>
              </a:rPr>
              <a:t>+1</a:t>
            </a:r>
          </a:p>
        </p:txBody>
      </p:sp>
      <p:graphicFrame>
        <p:nvGraphicFramePr>
          <p:cNvPr id="16386" name="Object 26"/>
          <p:cNvGraphicFramePr>
            <a:graphicFrameLocks noChangeAspect="1"/>
          </p:cNvGraphicFramePr>
          <p:nvPr/>
        </p:nvGraphicFramePr>
        <p:xfrm>
          <a:off x="3016250" y="2406650"/>
          <a:ext cx="2847975" cy="431800"/>
        </p:xfrm>
        <a:graphic>
          <a:graphicData uri="http://schemas.openxmlformats.org/presentationml/2006/ole">
            <p:oleObj spid="_x0000_s16386" name="Ecuación" r:id="rId3" imgW="1511280" imgH="228600" progId="Equation.3">
              <p:embed/>
            </p:oleObj>
          </a:graphicData>
        </a:graphic>
      </p:graphicFrame>
      <p:graphicFrame>
        <p:nvGraphicFramePr>
          <p:cNvPr id="16387" name="Object 27"/>
          <p:cNvGraphicFramePr>
            <a:graphicFrameLocks noChangeAspect="1"/>
          </p:cNvGraphicFramePr>
          <p:nvPr/>
        </p:nvGraphicFramePr>
        <p:xfrm>
          <a:off x="1277938" y="3819525"/>
          <a:ext cx="2609850" cy="431800"/>
        </p:xfrm>
        <a:graphic>
          <a:graphicData uri="http://schemas.openxmlformats.org/presentationml/2006/ole">
            <p:oleObj spid="_x0000_s16387" name="Ecuación" r:id="rId4" imgW="1384200" imgH="228600" progId="Equation.3">
              <p:embed/>
            </p:oleObj>
          </a:graphicData>
        </a:graphic>
      </p:graphicFrame>
      <p:sp>
        <p:nvSpPr>
          <p:cNvPr id="16391" name="Line 28"/>
          <p:cNvSpPr>
            <a:spLocks noChangeShapeType="1"/>
          </p:cNvSpPr>
          <p:nvPr/>
        </p:nvSpPr>
        <p:spPr bwMode="auto">
          <a:xfrm>
            <a:off x="3978275" y="4030663"/>
            <a:ext cx="333375" cy="0"/>
          </a:xfrm>
          <a:prstGeom prst="line">
            <a:avLst/>
          </a:prstGeom>
          <a:noFill/>
          <a:ln w="9525">
            <a:solidFill>
              <a:schemeClr val="tx1"/>
            </a:solidFill>
            <a:round/>
            <a:headEnd/>
            <a:tailEnd type="triangle" w="med" len="med"/>
          </a:ln>
        </p:spPr>
        <p:txBody>
          <a:bodyPr/>
          <a:lstStyle/>
          <a:p>
            <a:endParaRPr lang="es-ES"/>
          </a:p>
        </p:txBody>
      </p:sp>
      <p:sp>
        <p:nvSpPr>
          <p:cNvPr id="16392" name="Text Box 29"/>
          <p:cNvSpPr txBox="1">
            <a:spLocks noChangeArrowheads="1"/>
          </p:cNvSpPr>
          <p:nvPr/>
        </p:nvSpPr>
        <p:spPr bwMode="auto">
          <a:xfrm>
            <a:off x="4575175" y="3757613"/>
            <a:ext cx="4367213" cy="581025"/>
          </a:xfrm>
          <a:prstGeom prst="rect">
            <a:avLst/>
          </a:prstGeom>
          <a:noFill/>
          <a:ln w="9525">
            <a:noFill/>
            <a:miter lim="800000"/>
            <a:headEnd/>
            <a:tailEnd/>
          </a:ln>
        </p:spPr>
        <p:txBody>
          <a:bodyPr>
            <a:spAutoFit/>
          </a:bodyPr>
          <a:lstStyle/>
          <a:p>
            <a:r>
              <a:rPr lang="es-ES" sz="1600"/>
              <a:t>Representa una aproximación de la pendiente promedio del intervalo</a:t>
            </a:r>
          </a:p>
        </p:txBody>
      </p:sp>
      <p:graphicFrame>
        <p:nvGraphicFramePr>
          <p:cNvPr id="16388" name="Object 30"/>
          <p:cNvGraphicFramePr>
            <a:graphicFrameLocks noChangeAspect="1"/>
          </p:cNvGraphicFramePr>
          <p:nvPr/>
        </p:nvGraphicFramePr>
        <p:xfrm>
          <a:off x="2211388" y="5180013"/>
          <a:ext cx="3040062" cy="431800"/>
        </p:xfrm>
        <a:graphic>
          <a:graphicData uri="http://schemas.openxmlformats.org/presentationml/2006/ole">
            <p:oleObj spid="_x0000_s16388" name="Ecuación" r:id="rId5" imgW="1612800" imgH="228600" progId="Equation.3">
              <p:embed/>
            </p:oleObj>
          </a:graphicData>
        </a:graphic>
      </p:graphicFrame>
      <p:grpSp>
        <p:nvGrpSpPr>
          <p:cNvPr id="16393" name="Group 50"/>
          <p:cNvGrpSpPr>
            <a:grpSpLocks/>
          </p:cNvGrpSpPr>
          <p:nvPr/>
        </p:nvGrpSpPr>
        <p:grpSpPr bwMode="auto">
          <a:xfrm>
            <a:off x="6197600" y="4775200"/>
            <a:ext cx="2846388" cy="2008188"/>
            <a:chOff x="3904" y="3008"/>
            <a:chExt cx="1793" cy="1265"/>
          </a:xfrm>
        </p:grpSpPr>
        <p:sp>
          <p:nvSpPr>
            <p:cNvPr id="16394" name="Rectangle 32"/>
            <p:cNvSpPr>
              <a:spLocks noChangeArrowheads="1"/>
            </p:cNvSpPr>
            <p:nvPr/>
          </p:nvSpPr>
          <p:spPr bwMode="auto">
            <a:xfrm>
              <a:off x="3904" y="3008"/>
              <a:ext cx="1793" cy="1258"/>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16395" name="Line 33"/>
            <p:cNvSpPr>
              <a:spLocks noChangeShapeType="1"/>
            </p:cNvSpPr>
            <p:nvPr/>
          </p:nvSpPr>
          <p:spPr bwMode="auto">
            <a:xfrm flipV="1">
              <a:off x="4136" y="3125"/>
              <a:ext cx="0" cy="972"/>
            </a:xfrm>
            <a:prstGeom prst="line">
              <a:avLst/>
            </a:prstGeom>
            <a:noFill/>
            <a:ln w="9525">
              <a:solidFill>
                <a:schemeClr val="tx1"/>
              </a:solidFill>
              <a:round/>
              <a:headEnd/>
              <a:tailEnd type="triangle" w="med" len="med"/>
            </a:ln>
          </p:spPr>
          <p:txBody>
            <a:bodyPr/>
            <a:lstStyle/>
            <a:p>
              <a:endParaRPr lang="es-ES"/>
            </a:p>
          </p:txBody>
        </p:sp>
        <p:sp>
          <p:nvSpPr>
            <p:cNvPr id="16396" name="Line 34"/>
            <p:cNvSpPr>
              <a:spLocks noChangeShapeType="1"/>
            </p:cNvSpPr>
            <p:nvPr/>
          </p:nvSpPr>
          <p:spPr bwMode="auto">
            <a:xfrm>
              <a:off x="4108" y="4068"/>
              <a:ext cx="1427" cy="0"/>
            </a:xfrm>
            <a:prstGeom prst="line">
              <a:avLst/>
            </a:prstGeom>
            <a:noFill/>
            <a:ln w="9525">
              <a:solidFill>
                <a:schemeClr val="tx1"/>
              </a:solidFill>
              <a:round/>
              <a:headEnd/>
              <a:tailEnd type="triangle" w="med" len="med"/>
            </a:ln>
          </p:spPr>
          <p:txBody>
            <a:bodyPr/>
            <a:lstStyle/>
            <a:p>
              <a:endParaRPr lang="es-ES"/>
            </a:p>
          </p:txBody>
        </p:sp>
        <p:sp>
          <p:nvSpPr>
            <p:cNvPr id="16397" name="Freeform 35"/>
            <p:cNvSpPr>
              <a:spLocks/>
            </p:cNvSpPr>
            <p:nvPr/>
          </p:nvSpPr>
          <p:spPr bwMode="auto">
            <a:xfrm>
              <a:off x="4185" y="3287"/>
              <a:ext cx="1181" cy="828"/>
            </a:xfrm>
            <a:custGeom>
              <a:avLst/>
              <a:gdLst>
                <a:gd name="T0" fmla="*/ 0 w 1586"/>
                <a:gd name="T1" fmla="*/ 510 h 1343"/>
                <a:gd name="T2" fmla="*/ 100 w 1586"/>
                <a:gd name="T3" fmla="*/ 359 h 1343"/>
                <a:gd name="T4" fmla="*/ 251 w 1586"/>
                <a:gd name="T5" fmla="*/ 177 h 1343"/>
                <a:gd name="T6" fmla="*/ 482 w 1586"/>
                <a:gd name="T7" fmla="*/ 26 h 1343"/>
                <a:gd name="T8" fmla="*/ 634 w 1586"/>
                <a:gd name="T9" fmla="*/ 22 h 1343"/>
                <a:gd name="T10" fmla="*/ 806 w 1586"/>
                <a:gd name="T11" fmla="*/ 112 h 1343"/>
                <a:gd name="T12" fmla="*/ 879 w 1586"/>
                <a:gd name="T13" fmla="*/ 155 h 1343"/>
                <a:gd name="T14" fmla="*/ 0 60000 65536"/>
                <a:gd name="T15" fmla="*/ 0 60000 65536"/>
                <a:gd name="T16" fmla="*/ 0 60000 65536"/>
                <a:gd name="T17" fmla="*/ 0 60000 65536"/>
                <a:gd name="T18" fmla="*/ 0 60000 65536"/>
                <a:gd name="T19" fmla="*/ 0 60000 65536"/>
                <a:gd name="T20" fmla="*/ 0 60000 65536"/>
                <a:gd name="T21" fmla="*/ 0 w 1586"/>
                <a:gd name="T22" fmla="*/ 0 h 1343"/>
                <a:gd name="T23" fmla="*/ 1586 w 1586"/>
                <a:gd name="T24" fmla="*/ 1343 h 1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6" h="1343">
                  <a:moveTo>
                    <a:pt x="0" y="1343"/>
                  </a:moveTo>
                  <a:cubicBezTo>
                    <a:pt x="52" y="1217"/>
                    <a:pt x="105" y="1092"/>
                    <a:pt x="180" y="946"/>
                  </a:cubicBezTo>
                  <a:cubicBezTo>
                    <a:pt x="255" y="800"/>
                    <a:pt x="338" y="611"/>
                    <a:pt x="453" y="465"/>
                  </a:cubicBezTo>
                  <a:cubicBezTo>
                    <a:pt x="568" y="319"/>
                    <a:pt x="754" y="136"/>
                    <a:pt x="869" y="68"/>
                  </a:cubicBezTo>
                  <a:cubicBezTo>
                    <a:pt x="984" y="0"/>
                    <a:pt x="1046" y="21"/>
                    <a:pt x="1143" y="59"/>
                  </a:cubicBezTo>
                  <a:cubicBezTo>
                    <a:pt x="1240" y="97"/>
                    <a:pt x="1380" y="237"/>
                    <a:pt x="1454" y="295"/>
                  </a:cubicBezTo>
                  <a:cubicBezTo>
                    <a:pt x="1528" y="353"/>
                    <a:pt x="1564" y="389"/>
                    <a:pt x="1586" y="408"/>
                  </a:cubicBezTo>
                </a:path>
              </a:pathLst>
            </a:custGeom>
            <a:noFill/>
            <a:ln w="9525">
              <a:solidFill>
                <a:schemeClr val="tx1"/>
              </a:solidFill>
              <a:round/>
              <a:headEnd/>
              <a:tailEnd/>
            </a:ln>
          </p:spPr>
          <p:txBody>
            <a:bodyPr/>
            <a:lstStyle/>
            <a:p>
              <a:endParaRPr lang="es-ES"/>
            </a:p>
          </p:txBody>
        </p:sp>
        <p:sp>
          <p:nvSpPr>
            <p:cNvPr id="16398" name="Text Box 36"/>
            <p:cNvSpPr txBox="1">
              <a:spLocks noChangeArrowheads="1"/>
            </p:cNvSpPr>
            <p:nvPr/>
          </p:nvSpPr>
          <p:spPr bwMode="auto">
            <a:xfrm>
              <a:off x="4338" y="4061"/>
              <a:ext cx="197"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a:t>
              </a:r>
            </a:p>
          </p:txBody>
        </p:sp>
        <p:sp>
          <p:nvSpPr>
            <p:cNvPr id="16399" name="Text Box 37"/>
            <p:cNvSpPr txBox="1">
              <a:spLocks noChangeArrowheads="1"/>
            </p:cNvSpPr>
            <p:nvPr/>
          </p:nvSpPr>
          <p:spPr bwMode="auto">
            <a:xfrm>
              <a:off x="4648" y="4061"/>
              <a:ext cx="300" cy="212"/>
            </a:xfrm>
            <a:prstGeom prst="rect">
              <a:avLst/>
            </a:prstGeom>
            <a:noFill/>
            <a:ln w="9525">
              <a:noFill/>
              <a:miter lim="800000"/>
              <a:headEnd/>
              <a:tailEnd/>
            </a:ln>
          </p:spPr>
          <p:txBody>
            <a:bodyPr wrap="none">
              <a:spAutoFit/>
            </a:bodyPr>
            <a:lstStyle/>
            <a:p>
              <a:pPr algn="ctr"/>
              <a:r>
                <a:rPr lang="es-ES" sz="1600" i="1">
                  <a:latin typeface="Times New Roman" pitchFamily="18" charset="0"/>
                </a:rPr>
                <a:t>x</a:t>
              </a:r>
              <a:r>
                <a:rPr lang="es-ES" sz="1600" i="1" baseline="-25000">
                  <a:latin typeface="Times New Roman" pitchFamily="18" charset="0"/>
                </a:rPr>
                <a:t>i+1</a:t>
              </a:r>
            </a:p>
          </p:txBody>
        </p:sp>
        <p:sp>
          <p:nvSpPr>
            <p:cNvPr id="16400" name="Line 39"/>
            <p:cNvSpPr>
              <a:spLocks noChangeShapeType="1"/>
            </p:cNvSpPr>
            <p:nvPr/>
          </p:nvSpPr>
          <p:spPr bwMode="auto">
            <a:xfrm>
              <a:off x="4439" y="3718"/>
              <a:ext cx="0" cy="350"/>
            </a:xfrm>
            <a:prstGeom prst="line">
              <a:avLst/>
            </a:prstGeom>
            <a:noFill/>
            <a:ln w="9525">
              <a:solidFill>
                <a:schemeClr val="tx1"/>
              </a:solidFill>
              <a:prstDash val="dash"/>
              <a:round/>
              <a:headEnd/>
              <a:tailEnd/>
            </a:ln>
          </p:spPr>
          <p:txBody>
            <a:bodyPr/>
            <a:lstStyle/>
            <a:p>
              <a:endParaRPr lang="es-ES"/>
            </a:p>
          </p:txBody>
        </p:sp>
        <p:sp>
          <p:nvSpPr>
            <p:cNvPr id="16401" name="Line 40"/>
            <p:cNvSpPr>
              <a:spLocks noChangeShapeType="1"/>
            </p:cNvSpPr>
            <p:nvPr/>
          </p:nvSpPr>
          <p:spPr bwMode="auto">
            <a:xfrm>
              <a:off x="4790" y="3245"/>
              <a:ext cx="0" cy="823"/>
            </a:xfrm>
            <a:prstGeom prst="line">
              <a:avLst/>
            </a:prstGeom>
            <a:noFill/>
            <a:ln w="9525">
              <a:solidFill>
                <a:schemeClr val="tx1"/>
              </a:solidFill>
              <a:prstDash val="dash"/>
              <a:round/>
              <a:headEnd/>
              <a:tailEnd/>
            </a:ln>
          </p:spPr>
          <p:txBody>
            <a:bodyPr/>
            <a:lstStyle/>
            <a:p>
              <a:endParaRPr lang="es-ES"/>
            </a:p>
          </p:txBody>
        </p:sp>
        <p:sp>
          <p:nvSpPr>
            <p:cNvPr id="16402" name="Line 41"/>
            <p:cNvSpPr>
              <a:spLocks noChangeShapeType="1"/>
            </p:cNvSpPr>
            <p:nvPr/>
          </p:nvSpPr>
          <p:spPr bwMode="auto">
            <a:xfrm>
              <a:off x="4438" y="3897"/>
              <a:ext cx="352" cy="0"/>
            </a:xfrm>
            <a:prstGeom prst="line">
              <a:avLst/>
            </a:prstGeom>
            <a:noFill/>
            <a:ln w="9525">
              <a:solidFill>
                <a:schemeClr val="tx1"/>
              </a:solidFill>
              <a:round/>
              <a:headEnd type="triangle" w="med" len="med"/>
              <a:tailEnd type="triangle" w="med" len="med"/>
            </a:ln>
          </p:spPr>
          <p:txBody>
            <a:bodyPr/>
            <a:lstStyle/>
            <a:p>
              <a:endParaRPr lang="es-ES"/>
            </a:p>
          </p:txBody>
        </p:sp>
        <p:sp>
          <p:nvSpPr>
            <p:cNvPr id="16403" name="Text Box 42"/>
            <p:cNvSpPr txBox="1">
              <a:spLocks noChangeArrowheads="1"/>
            </p:cNvSpPr>
            <p:nvPr/>
          </p:nvSpPr>
          <p:spPr bwMode="auto">
            <a:xfrm>
              <a:off x="4524" y="3731"/>
              <a:ext cx="180" cy="213"/>
            </a:xfrm>
            <a:prstGeom prst="rect">
              <a:avLst/>
            </a:prstGeom>
            <a:noFill/>
            <a:ln w="9525">
              <a:noFill/>
              <a:miter lim="800000"/>
              <a:headEnd/>
              <a:tailEnd/>
            </a:ln>
          </p:spPr>
          <p:txBody>
            <a:bodyPr wrap="none">
              <a:spAutoFit/>
            </a:bodyPr>
            <a:lstStyle/>
            <a:p>
              <a:pPr algn="ctr"/>
              <a:r>
                <a:rPr lang="es-ES" sz="1600" i="1">
                  <a:latin typeface="Times New Roman" pitchFamily="18" charset="0"/>
                </a:rPr>
                <a:t>h</a:t>
              </a:r>
              <a:endParaRPr lang="es-ES" sz="1600" i="1" baseline="-25000">
                <a:latin typeface="Times New Roman" pitchFamily="18" charset="0"/>
              </a:endParaRPr>
            </a:p>
          </p:txBody>
        </p:sp>
        <p:sp>
          <p:nvSpPr>
            <p:cNvPr id="16404" name="Line 43"/>
            <p:cNvSpPr>
              <a:spLocks noChangeShapeType="1"/>
            </p:cNvSpPr>
            <p:nvPr/>
          </p:nvSpPr>
          <p:spPr bwMode="auto">
            <a:xfrm flipV="1">
              <a:off x="4309" y="3231"/>
              <a:ext cx="609" cy="573"/>
            </a:xfrm>
            <a:prstGeom prst="line">
              <a:avLst/>
            </a:prstGeom>
            <a:noFill/>
            <a:ln w="9525">
              <a:solidFill>
                <a:schemeClr val="tx1"/>
              </a:solidFill>
              <a:round/>
              <a:headEnd/>
              <a:tailEnd/>
            </a:ln>
          </p:spPr>
          <p:txBody>
            <a:bodyPr/>
            <a:lstStyle/>
            <a:p>
              <a:endParaRPr lang="es-ES"/>
            </a:p>
          </p:txBody>
        </p:sp>
        <p:sp>
          <p:nvSpPr>
            <p:cNvPr id="16405" name="Oval 46"/>
            <p:cNvSpPr>
              <a:spLocks noChangeArrowheads="1"/>
            </p:cNvSpPr>
            <p:nvPr/>
          </p:nvSpPr>
          <p:spPr bwMode="auto">
            <a:xfrm>
              <a:off x="4424" y="3654"/>
              <a:ext cx="41" cy="34"/>
            </a:xfrm>
            <a:prstGeom prst="ellipse">
              <a:avLst/>
            </a:prstGeom>
            <a:solidFill>
              <a:schemeClr val="tx1"/>
            </a:solidFill>
            <a:ln w="9525">
              <a:solidFill>
                <a:schemeClr val="tx1"/>
              </a:solidFill>
              <a:round/>
              <a:headEnd/>
              <a:tailEnd/>
            </a:ln>
          </p:spPr>
          <p:txBody>
            <a:bodyPr wrap="none" anchor="ctr"/>
            <a:lstStyle/>
            <a:p>
              <a:endParaRPr lang="es-ES"/>
            </a:p>
          </p:txBody>
        </p:sp>
        <p:sp>
          <p:nvSpPr>
            <p:cNvPr id="16406" name="Oval 47"/>
            <p:cNvSpPr>
              <a:spLocks noChangeArrowheads="1"/>
            </p:cNvSpPr>
            <p:nvPr/>
          </p:nvSpPr>
          <p:spPr bwMode="auto">
            <a:xfrm>
              <a:off x="4567" y="3492"/>
              <a:ext cx="41" cy="34"/>
            </a:xfrm>
            <a:prstGeom prst="ellipse">
              <a:avLst/>
            </a:prstGeom>
            <a:solidFill>
              <a:schemeClr val="accent2"/>
            </a:solidFill>
            <a:ln w="9525">
              <a:solidFill>
                <a:schemeClr val="tx1"/>
              </a:solidFill>
              <a:round/>
              <a:headEnd/>
              <a:tailEnd/>
            </a:ln>
          </p:spPr>
          <p:txBody>
            <a:bodyPr wrap="none" anchor="ctr"/>
            <a:lstStyle/>
            <a:p>
              <a:endParaRPr lang="es-ES"/>
            </a:p>
          </p:txBody>
        </p:sp>
        <p:sp>
          <p:nvSpPr>
            <p:cNvPr id="16407" name="Line 49"/>
            <p:cNvSpPr>
              <a:spLocks noChangeShapeType="1"/>
            </p:cNvSpPr>
            <p:nvPr/>
          </p:nvSpPr>
          <p:spPr bwMode="auto">
            <a:xfrm flipV="1">
              <a:off x="4475" y="3428"/>
              <a:ext cx="191" cy="180"/>
            </a:xfrm>
            <a:prstGeom prst="line">
              <a:avLst/>
            </a:prstGeom>
            <a:noFill/>
            <a:ln w="12700">
              <a:solidFill>
                <a:srgbClr val="FF0000"/>
              </a:solidFill>
              <a:round/>
              <a:headEnd/>
              <a:tailEnd/>
            </a:ln>
          </p:spPr>
          <p:txBody>
            <a:bodyPr/>
            <a:lstStyle/>
            <a:p>
              <a:endParaRPr lang="es-E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s-ES" sz="3000" smtClean="0"/>
              <a:t>Métodos de Runge-Kutta</a:t>
            </a:r>
          </a:p>
        </p:txBody>
      </p:sp>
      <p:sp>
        <p:nvSpPr>
          <p:cNvPr id="17412"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cs typeface="Arial" charset="0"/>
                <a:sym typeface="Symbol" pitchFamily="18" charset="2"/>
              </a:rPr>
              <a:t>Los métodos de Runge-Kutta (RK) logran la exactitud del procedimiento de una serie de Taylor sin requerir el cálculo de derivadas superiores</a:t>
            </a: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La forma general de los métodos RK es</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i="1" smtClean="0">
                <a:latin typeface="Times New Roman" pitchFamily="18" charset="0"/>
                <a:cs typeface="Arial" charset="0"/>
                <a:sym typeface="Symbol" pitchFamily="18" charset="2"/>
              </a:rPr>
              <a:t></a:t>
            </a:r>
            <a:r>
              <a:rPr lang="es-ES" sz="2000" smtClean="0">
                <a:cs typeface="Arial" charset="0"/>
                <a:sym typeface="Symbol" pitchFamily="18" charset="2"/>
              </a:rPr>
              <a:t>(</a:t>
            </a:r>
            <a:r>
              <a:rPr lang="es-ES" sz="2000" i="1" smtClean="0">
                <a:latin typeface="Times New Roman" pitchFamily="18" charset="0"/>
                <a:cs typeface="Arial" charset="0"/>
                <a:sym typeface="Symbol" pitchFamily="18" charset="2"/>
              </a:rPr>
              <a:t>x</a:t>
            </a:r>
            <a:r>
              <a:rPr lang="es-ES" sz="2000" i="1" baseline="-25000" smtClean="0">
                <a:latin typeface="Times New Roman" pitchFamily="18" charset="0"/>
                <a:cs typeface="Arial" charset="0"/>
                <a:sym typeface="Symbol" pitchFamily="18" charset="2"/>
              </a:rPr>
              <a:t>i</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i="1" smtClean="0">
                <a:latin typeface="Times New Roman" pitchFamily="18" charset="0"/>
                <a:cs typeface="Arial" charset="0"/>
                <a:sym typeface="Symbol" pitchFamily="18" charset="2"/>
              </a:rPr>
              <a:t>,h</a:t>
            </a:r>
            <a:r>
              <a:rPr lang="es-ES" sz="2000" smtClean="0">
                <a:cs typeface="Arial" charset="0"/>
                <a:sym typeface="Symbol" pitchFamily="18" charset="2"/>
              </a:rPr>
              <a:t>) es conocida como función incremento </a:t>
            </a:r>
            <a:r>
              <a:rPr lang="es-ES" sz="2000" smtClean="0">
                <a:cs typeface="Arial" charset="0"/>
                <a:sym typeface="Wingdings" pitchFamily="2" charset="2"/>
              </a:rPr>
              <a:t> una pendiente representativa sobre el intervalo</a:t>
            </a:r>
          </a:p>
          <a:p>
            <a:pPr marL="449263" indent="-449263" defTabSz="449263" eaLnBrk="1" hangingPunct="1">
              <a:lnSpc>
                <a:spcPct val="120000"/>
              </a:lnSpc>
            </a:pPr>
            <a:endParaRPr lang="es-ES" sz="2000" smtClean="0">
              <a:cs typeface="Arial" charset="0"/>
              <a:sym typeface="Wingdings" pitchFamily="2" charset="2"/>
            </a:endParaRPr>
          </a:p>
        </p:txBody>
      </p:sp>
      <p:graphicFrame>
        <p:nvGraphicFramePr>
          <p:cNvPr id="17410" name="Object 4"/>
          <p:cNvGraphicFramePr>
            <a:graphicFrameLocks noChangeAspect="1"/>
          </p:cNvGraphicFramePr>
          <p:nvPr/>
        </p:nvGraphicFramePr>
        <p:xfrm>
          <a:off x="3348038" y="3727450"/>
          <a:ext cx="2562225" cy="431800"/>
        </p:xfrm>
        <a:graphic>
          <a:graphicData uri="http://schemas.openxmlformats.org/presentationml/2006/ole">
            <p:oleObj spid="_x0000_s17410" name="Ecuación" r:id="rId3" imgW="1358640" imgH="2286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s-ES" sz="3000" smtClean="0"/>
              <a:t>Métodos de Runge-Kutta</a:t>
            </a:r>
          </a:p>
        </p:txBody>
      </p:sp>
      <p:sp>
        <p:nvSpPr>
          <p:cNvPr id="18437" name="Rectangle 3"/>
          <p:cNvSpPr>
            <a:spLocks noGrp="1" noChangeArrowheads="1"/>
          </p:cNvSpPr>
          <p:nvPr>
            <p:ph type="body" idx="1"/>
          </p:nvPr>
        </p:nvSpPr>
        <p:spPr>
          <a:xfrm>
            <a:off x="442913" y="1600200"/>
            <a:ext cx="8374062" cy="4525963"/>
          </a:xfrm>
        </p:spPr>
        <p:txBody>
          <a:bodyPr/>
          <a:lstStyle/>
          <a:p>
            <a:pPr marL="449263" indent="-449263" defTabSz="449263" eaLnBrk="1" hangingPunct="1">
              <a:lnSpc>
                <a:spcPct val="120000"/>
              </a:lnSpc>
            </a:pPr>
            <a:r>
              <a:rPr lang="es-ES" sz="2000" smtClean="0">
                <a:cs typeface="Arial" charset="0"/>
                <a:sym typeface="Wingdings" pitchFamily="2" charset="2"/>
              </a:rPr>
              <a:t>La función incremento se escribe por lo general como</a:t>
            </a:r>
          </a:p>
          <a:p>
            <a:pPr marL="449263" indent="-449263" defTabSz="449263" eaLnBrk="1" hangingPunct="1">
              <a:lnSpc>
                <a:spcPct val="120000"/>
              </a:lnSpc>
            </a:pPr>
            <a:endParaRPr lang="es-ES" sz="2000" smtClean="0">
              <a:cs typeface="Arial" charset="0"/>
              <a:sym typeface="Wingdings" pitchFamily="2" charset="2"/>
            </a:endParaRPr>
          </a:p>
          <a:p>
            <a:pPr marL="449263" indent="-449263" defTabSz="449263" eaLnBrk="1" hangingPunct="1">
              <a:lnSpc>
                <a:spcPct val="120000"/>
              </a:lnSpc>
            </a:pPr>
            <a:r>
              <a:rPr lang="es-ES" sz="2000" smtClean="0">
                <a:cs typeface="Arial" charset="0"/>
                <a:sym typeface="Wingdings" pitchFamily="2" charset="2"/>
              </a:rPr>
              <a:t>Donde las </a:t>
            </a:r>
            <a:r>
              <a:rPr lang="es-ES" sz="2000" i="1" smtClean="0">
                <a:latin typeface="Times New Roman" pitchFamily="18" charset="0"/>
                <a:cs typeface="Arial" charset="0"/>
                <a:sym typeface="Wingdings" pitchFamily="2" charset="2"/>
              </a:rPr>
              <a:t>a</a:t>
            </a:r>
            <a:r>
              <a:rPr lang="es-ES" sz="2000" smtClean="0">
                <a:cs typeface="Arial" charset="0"/>
                <a:sym typeface="Wingdings" pitchFamily="2" charset="2"/>
              </a:rPr>
              <a:t> son constantes y las </a:t>
            </a:r>
            <a:r>
              <a:rPr lang="es-ES" sz="2000" i="1" smtClean="0">
                <a:latin typeface="Times New Roman" pitchFamily="18" charset="0"/>
                <a:cs typeface="Arial" charset="0"/>
                <a:sym typeface="Wingdings" pitchFamily="2" charset="2"/>
              </a:rPr>
              <a:t>k</a:t>
            </a:r>
            <a:r>
              <a:rPr lang="es-ES" sz="2000" smtClean="0">
                <a:cs typeface="Arial" charset="0"/>
                <a:sym typeface="Wingdings" pitchFamily="2" charset="2"/>
              </a:rPr>
              <a:t> son</a:t>
            </a:r>
          </a:p>
          <a:p>
            <a:pPr marL="449263" indent="-449263" defTabSz="449263" eaLnBrk="1" hangingPunct="1">
              <a:lnSpc>
                <a:spcPct val="120000"/>
              </a:lnSpc>
            </a:pPr>
            <a:endParaRPr lang="es-ES" sz="2000" smtClean="0">
              <a:cs typeface="Arial" charset="0"/>
              <a:sym typeface="Wingdings" pitchFamily="2" charset="2"/>
            </a:endParaRPr>
          </a:p>
          <a:p>
            <a:pPr marL="449263" indent="-449263" defTabSz="449263" eaLnBrk="1" hangingPunct="1">
              <a:lnSpc>
                <a:spcPct val="120000"/>
              </a:lnSpc>
            </a:pPr>
            <a:endParaRPr lang="es-ES" sz="2000" smtClean="0">
              <a:cs typeface="Arial" charset="0"/>
              <a:sym typeface="Wingdings" pitchFamily="2" charset="2"/>
            </a:endParaRPr>
          </a:p>
          <a:p>
            <a:pPr marL="449263" indent="-449263" defTabSz="449263" eaLnBrk="1" hangingPunct="1">
              <a:lnSpc>
                <a:spcPct val="120000"/>
              </a:lnSpc>
            </a:pPr>
            <a:endParaRPr lang="es-ES" sz="2000" smtClean="0">
              <a:cs typeface="Arial" charset="0"/>
              <a:sym typeface="Wingdings" pitchFamily="2" charset="2"/>
            </a:endParaRPr>
          </a:p>
          <a:p>
            <a:pPr marL="449263" indent="-449263" defTabSz="449263" eaLnBrk="1" hangingPunct="1">
              <a:lnSpc>
                <a:spcPct val="120000"/>
              </a:lnSpc>
            </a:pPr>
            <a:endParaRPr lang="es-ES" sz="2000" smtClean="0">
              <a:cs typeface="Arial" charset="0"/>
              <a:sym typeface="Wingdings" pitchFamily="2" charset="2"/>
            </a:endParaRPr>
          </a:p>
          <a:p>
            <a:pPr marL="449263" indent="-449263" defTabSz="449263" eaLnBrk="1" hangingPunct="1">
              <a:lnSpc>
                <a:spcPct val="120000"/>
              </a:lnSpc>
            </a:pPr>
            <a:r>
              <a:rPr lang="es-ES" sz="2000" smtClean="0">
                <a:cs typeface="Arial" charset="0"/>
                <a:sym typeface="Wingdings" pitchFamily="2" charset="2"/>
              </a:rPr>
              <a:t>Es posible desarrollar varios tipos de métodos RK al emplear diferentes números de términos en la función incremento como la especificada por </a:t>
            </a:r>
            <a:r>
              <a:rPr lang="es-ES" sz="2000" i="1" smtClean="0">
                <a:latin typeface="Times New Roman" pitchFamily="18" charset="0"/>
                <a:cs typeface="Arial" charset="0"/>
                <a:sym typeface="Wingdings" pitchFamily="2" charset="2"/>
              </a:rPr>
              <a:t>n</a:t>
            </a:r>
            <a:r>
              <a:rPr lang="es-ES" sz="2000" smtClean="0">
                <a:cs typeface="Arial" charset="0"/>
                <a:sym typeface="Wingdings" pitchFamily="2" charset="2"/>
              </a:rPr>
              <a:t> (e.g., </a:t>
            </a:r>
            <a:r>
              <a:rPr lang="es-ES" sz="2000" i="1" smtClean="0">
                <a:latin typeface="Times New Roman" pitchFamily="18" charset="0"/>
                <a:cs typeface="Arial" charset="0"/>
                <a:sym typeface="Symbol" pitchFamily="18" charset="2"/>
              </a:rPr>
              <a:t>n</a:t>
            </a:r>
            <a:r>
              <a:rPr lang="es-ES" sz="2000" smtClean="0">
                <a:cs typeface="Arial" charset="0"/>
                <a:sym typeface="Symbol" pitchFamily="18" charset="2"/>
              </a:rPr>
              <a:t> = 1 </a:t>
            </a:r>
            <a:r>
              <a:rPr lang="es-ES" sz="2000" smtClean="0">
                <a:cs typeface="Arial" charset="0"/>
                <a:sym typeface="Wingdings" pitchFamily="2" charset="2"/>
              </a:rPr>
              <a:t> Método de Euler)</a:t>
            </a:r>
          </a:p>
          <a:p>
            <a:pPr marL="449263" indent="-449263" defTabSz="449263" eaLnBrk="1" hangingPunct="1">
              <a:lnSpc>
                <a:spcPct val="120000"/>
              </a:lnSpc>
            </a:pPr>
            <a:r>
              <a:rPr lang="es-ES" sz="2000" smtClean="0">
                <a:cs typeface="Arial" charset="0"/>
                <a:sym typeface="Wingdings" pitchFamily="2" charset="2"/>
              </a:rPr>
              <a:t>Una vez que se elige </a:t>
            </a:r>
            <a:r>
              <a:rPr lang="es-ES" sz="2000" i="1" smtClean="0">
                <a:latin typeface="Times New Roman" pitchFamily="18" charset="0"/>
                <a:cs typeface="Arial" charset="0"/>
                <a:sym typeface="Wingdings" pitchFamily="2" charset="2"/>
              </a:rPr>
              <a:t>n</a:t>
            </a:r>
            <a:r>
              <a:rPr lang="es-ES" sz="2000" smtClean="0">
                <a:cs typeface="Arial" charset="0"/>
                <a:sym typeface="Wingdings" pitchFamily="2" charset="2"/>
              </a:rPr>
              <a:t>, se evalúan las </a:t>
            </a:r>
            <a:r>
              <a:rPr lang="es-ES" sz="2000" i="1" smtClean="0">
                <a:latin typeface="Times New Roman" pitchFamily="18" charset="0"/>
                <a:cs typeface="Arial" charset="0"/>
                <a:sym typeface="Wingdings" pitchFamily="2" charset="2"/>
              </a:rPr>
              <a:t>a</a:t>
            </a:r>
            <a:r>
              <a:rPr lang="es-ES" sz="2000" smtClean="0">
                <a:cs typeface="Arial" charset="0"/>
                <a:sym typeface="Wingdings" pitchFamily="2" charset="2"/>
              </a:rPr>
              <a:t>, </a:t>
            </a:r>
            <a:r>
              <a:rPr lang="es-ES" sz="2000" i="1" smtClean="0">
                <a:latin typeface="Times New Roman" pitchFamily="18" charset="0"/>
                <a:cs typeface="Arial" charset="0"/>
                <a:sym typeface="Wingdings" pitchFamily="2" charset="2"/>
              </a:rPr>
              <a:t>p</a:t>
            </a:r>
            <a:r>
              <a:rPr lang="es-ES" sz="2000" smtClean="0">
                <a:cs typeface="Arial" charset="0"/>
                <a:sym typeface="Wingdings" pitchFamily="2" charset="2"/>
              </a:rPr>
              <a:t> y </a:t>
            </a:r>
            <a:r>
              <a:rPr lang="es-ES" sz="2000" i="1" smtClean="0">
                <a:latin typeface="Times New Roman" pitchFamily="18" charset="0"/>
                <a:cs typeface="Arial" charset="0"/>
                <a:sym typeface="Wingdings" pitchFamily="2" charset="2"/>
              </a:rPr>
              <a:t>q</a:t>
            </a:r>
            <a:r>
              <a:rPr lang="es-ES" sz="2000" smtClean="0">
                <a:cs typeface="Arial" charset="0"/>
                <a:sym typeface="Wingdings" pitchFamily="2" charset="2"/>
              </a:rPr>
              <a:t> al igualar la ecuación de RK a los términos de la expansión de la serie de Taylor</a:t>
            </a:r>
          </a:p>
        </p:txBody>
      </p:sp>
      <p:graphicFrame>
        <p:nvGraphicFramePr>
          <p:cNvPr id="18434" name="Object 5"/>
          <p:cNvGraphicFramePr>
            <a:graphicFrameLocks noChangeAspect="1"/>
          </p:cNvGraphicFramePr>
          <p:nvPr/>
        </p:nvGraphicFramePr>
        <p:xfrm>
          <a:off x="3041650" y="2043113"/>
          <a:ext cx="2944813" cy="431800"/>
        </p:xfrm>
        <a:graphic>
          <a:graphicData uri="http://schemas.openxmlformats.org/presentationml/2006/ole">
            <p:oleObj spid="_x0000_s18434" name="Ecuación" r:id="rId3" imgW="1562040" imgH="228600" progId="Equation.3">
              <p:embed/>
            </p:oleObj>
          </a:graphicData>
        </a:graphic>
      </p:graphicFrame>
      <p:graphicFrame>
        <p:nvGraphicFramePr>
          <p:cNvPr id="18435" name="Object 6"/>
          <p:cNvGraphicFramePr>
            <a:graphicFrameLocks noChangeAspect="1"/>
          </p:cNvGraphicFramePr>
          <p:nvPr/>
        </p:nvGraphicFramePr>
        <p:xfrm>
          <a:off x="2119313" y="2909888"/>
          <a:ext cx="5273675" cy="1706562"/>
        </p:xfrm>
        <a:graphic>
          <a:graphicData uri="http://schemas.openxmlformats.org/presentationml/2006/ole">
            <p:oleObj spid="_x0000_s18435" name="Ecuación" r:id="rId4" imgW="3581280" imgH="11556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pPr eaLnBrk="1" hangingPunct="1"/>
            <a:r>
              <a:rPr lang="es-ES" sz="3000" smtClean="0"/>
              <a:t>Método RK de segundo orden</a:t>
            </a:r>
          </a:p>
        </p:txBody>
      </p:sp>
      <p:sp>
        <p:nvSpPr>
          <p:cNvPr id="19464"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buFontTx/>
              <a:buNone/>
            </a:pPr>
            <a:endParaRPr lang="es-ES" sz="2000" smtClean="0">
              <a:cs typeface="Arial" charset="0"/>
              <a:sym typeface="Symbol" pitchFamily="18" charset="2"/>
            </a:endParaRPr>
          </a:p>
          <a:p>
            <a:pPr marL="449263" indent="-449263" defTabSz="449263" eaLnBrk="1" hangingPunct="1">
              <a:lnSpc>
                <a:spcPct val="120000"/>
              </a:lnSpc>
              <a:buFontTx/>
              <a:buNone/>
            </a:pPr>
            <a:r>
              <a:rPr lang="es-ES" sz="2000" smtClean="0">
                <a:cs typeface="Arial" charset="0"/>
                <a:sym typeface="Symbol" pitchFamily="18" charset="2"/>
              </a:rPr>
              <a:t>				donde,</a:t>
            </a: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Se debe determinar los valores de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1</a:t>
            </a:r>
            <a:r>
              <a:rPr lang="es-ES" sz="2000" smtClean="0">
                <a:cs typeface="Arial" charset="0"/>
                <a:sym typeface="Symbol" pitchFamily="18" charset="2"/>
              </a:rPr>
              <a:t>,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cs typeface="Arial" charset="0"/>
                <a:sym typeface="Symbol" pitchFamily="18" charset="2"/>
              </a:rPr>
              <a:t>, </a:t>
            </a:r>
            <a:r>
              <a:rPr lang="es-ES" sz="2000" i="1" smtClean="0">
                <a:latin typeface="Times New Roman" pitchFamily="18" charset="0"/>
                <a:cs typeface="Arial" charset="0"/>
                <a:sym typeface="Symbol" pitchFamily="18" charset="2"/>
              </a:rPr>
              <a:t>p</a:t>
            </a:r>
            <a:r>
              <a:rPr lang="es-ES" sz="2000" baseline="-25000" smtClean="0">
                <a:latin typeface="Times New Roman" pitchFamily="18" charset="0"/>
                <a:cs typeface="Arial" charset="0"/>
                <a:sym typeface="Symbol" pitchFamily="18" charset="2"/>
              </a:rPr>
              <a:t>1</a:t>
            </a:r>
            <a:r>
              <a:rPr lang="es-ES" sz="2000" smtClean="0">
                <a:cs typeface="Arial" charset="0"/>
                <a:sym typeface="Symbol" pitchFamily="18" charset="2"/>
              </a:rPr>
              <a:t> y </a:t>
            </a:r>
            <a:r>
              <a:rPr lang="es-ES" sz="2000" i="1" smtClean="0">
                <a:latin typeface="Times New Roman" pitchFamily="18" charset="0"/>
                <a:cs typeface="Arial" charset="0"/>
                <a:sym typeface="Symbol" pitchFamily="18" charset="2"/>
              </a:rPr>
              <a:t>q</a:t>
            </a:r>
            <a:r>
              <a:rPr lang="es-ES" sz="2000" baseline="-25000" smtClean="0">
                <a:latin typeface="Times New Roman" pitchFamily="18" charset="0"/>
                <a:cs typeface="Arial" charset="0"/>
                <a:sym typeface="Symbol" pitchFamily="18" charset="2"/>
              </a:rPr>
              <a:t>11</a:t>
            </a:r>
          </a:p>
          <a:p>
            <a:pPr marL="449263" indent="-449263" defTabSz="449263" eaLnBrk="1" hangingPunct="1">
              <a:lnSpc>
                <a:spcPct val="120000"/>
              </a:lnSpc>
            </a:pPr>
            <a:r>
              <a:rPr lang="es-ES" sz="2000" smtClean="0">
                <a:cs typeface="Arial" charset="0"/>
                <a:sym typeface="Symbol" pitchFamily="18" charset="2"/>
              </a:rPr>
              <a:t>La serie de Taylor de segundo orden es</a:t>
            </a:r>
          </a:p>
          <a:p>
            <a:pPr marL="449263" indent="-449263" defTabSz="449263" eaLnBrk="1" hangingPunct="1">
              <a:lnSpc>
                <a:spcPct val="150000"/>
              </a:lnSpc>
            </a:pPr>
            <a:endParaRPr lang="es-ES" sz="2000" smtClean="0">
              <a:cs typeface="Arial" charset="0"/>
              <a:sym typeface="Symbol" pitchFamily="18" charset="2"/>
            </a:endParaRPr>
          </a:p>
          <a:p>
            <a:pPr marL="449263" indent="-449263" defTabSz="449263" eaLnBrk="1" hangingPunct="1">
              <a:lnSpc>
                <a:spcPct val="120000"/>
              </a:lnSpc>
              <a:buFontTx/>
              <a:buNone/>
            </a:pPr>
            <a:r>
              <a:rPr lang="es-ES" sz="2000" smtClean="0">
                <a:cs typeface="Arial" charset="0"/>
                <a:sym typeface="Symbol" pitchFamily="18" charset="2"/>
              </a:rPr>
              <a:t>	donde </a:t>
            </a:r>
            <a:r>
              <a:rPr lang="es-ES" sz="2000" i="1" smtClean="0">
                <a:latin typeface="Times New Roman" pitchFamily="18" charset="0"/>
                <a:cs typeface="Arial" charset="0"/>
                <a:sym typeface="Symbol" pitchFamily="18" charset="2"/>
              </a:rPr>
              <a:t>f</a:t>
            </a:r>
            <a:r>
              <a:rPr lang="es-ES" sz="2000" smtClean="0">
                <a:cs typeface="Arial" charset="0"/>
                <a:sym typeface="Symbol" pitchFamily="18" charset="2"/>
              </a:rPr>
              <a:t>’(</a:t>
            </a:r>
            <a:r>
              <a:rPr lang="es-ES" sz="2000" i="1" smtClean="0">
                <a:latin typeface="Times New Roman" pitchFamily="18" charset="0"/>
                <a:cs typeface="Arial" charset="0"/>
                <a:sym typeface="Symbol" pitchFamily="18" charset="2"/>
              </a:rPr>
              <a:t>x</a:t>
            </a:r>
            <a:r>
              <a:rPr lang="es-ES" sz="2000" i="1" baseline="-25000" smtClean="0">
                <a:latin typeface="Times New Roman" pitchFamily="18" charset="0"/>
                <a:cs typeface="Arial" charset="0"/>
                <a:sym typeface="Symbol" pitchFamily="18" charset="2"/>
              </a:rPr>
              <a:t>i</a:t>
            </a:r>
            <a:r>
              <a:rPr lang="es-ES" sz="2000" i="1" smtClean="0">
                <a:latin typeface="Times New Roman" pitchFamily="18" charset="0"/>
                <a:cs typeface="Arial" charset="0"/>
                <a:sym typeface="Symbol" pitchFamily="18" charset="2"/>
              </a:rPr>
              <a:t>,y</a:t>
            </a:r>
            <a:r>
              <a:rPr lang="es-ES" sz="2000" i="1" baseline="-25000" smtClean="0">
                <a:latin typeface="Times New Roman" pitchFamily="18" charset="0"/>
                <a:cs typeface="Arial" charset="0"/>
                <a:sym typeface="Symbol" pitchFamily="18" charset="2"/>
              </a:rPr>
              <a:t>i</a:t>
            </a:r>
            <a:r>
              <a:rPr lang="es-ES" sz="2000" smtClean="0">
                <a:cs typeface="Arial" charset="0"/>
                <a:sym typeface="Symbol" pitchFamily="18" charset="2"/>
              </a:rPr>
              <a:t>) debe determinarse por diferenciación usando la regla de la cadena</a:t>
            </a:r>
          </a:p>
          <a:p>
            <a:pPr marL="449263" indent="-449263" defTabSz="449263" eaLnBrk="1" hangingPunct="1">
              <a:lnSpc>
                <a:spcPct val="120000"/>
              </a:lnSpc>
            </a:pPr>
            <a:endParaRPr lang="es-ES" sz="2000" smtClean="0">
              <a:cs typeface="Arial" charset="0"/>
              <a:sym typeface="Symbol" pitchFamily="18" charset="2"/>
            </a:endParaRPr>
          </a:p>
        </p:txBody>
      </p:sp>
      <p:graphicFrame>
        <p:nvGraphicFramePr>
          <p:cNvPr id="19458" name="Object 4"/>
          <p:cNvGraphicFramePr>
            <a:graphicFrameLocks noChangeAspect="1"/>
          </p:cNvGraphicFramePr>
          <p:nvPr/>
        </p:nvGraphicFramePr>
        <p:xfrm>
          <a:off x="3113088" y="1600200"/>
          <a:ext cx="2800350" cy="431800"/>
        </p:xfrm>
        <a:graphic>
          <a:graphicData uri="http://schemas.openxmlformats.org/presentationml/2006/ole">
            <p:oleObj spid="_x0000_s19458" name="Ecuación" r:id="rId3" imgW="1485720" imgH="228600" progId="Equation.3">
              <p:embed/>
            </p:oleObj>
          </a:graphicData>
        </a:graphic>
      </p:graphicFrame>
      <p:graphicFrame>
        <p:nvGraphicFramePr>
          <p:cNvPr id="19459" name="Object 5"/>
          <p:cNvGraphicFramePr>
            <a:graphicFrameLocks noChangeAspect="1"/>
          </p:cNvGraphicFramePr>
          <p:nvPr/>
        </p:nvGraphicFramePr>
        <p:xfrm>
          <a:off x="3165475" y="2497138"/>
          <a:ext cx="2451100" cy="674687"/>
        </p:xfrm>
        <a:graphic>
          <a:graphicData uri="http://schemas.openxmlformats.org/presentationml/2006/ole">
            <p:oleObj spid="_x0000_s19459" name="Ecuación" r:id="rId4" imgW="1663560" imgH="457200" progId="Equation.3">
              <p:embed/>
            </p:oleObj>
          </a:graphicData>
        </a:graphic>
      </p:graphicFrame>
      <p:graphicFrame>
        <p:nvGraphicFramePr>
          <p:cNvPr id="19460" name="Object 6"/>
          <p:cNvGraphicFramePr>
            <a:graphicFrameLocks noChangeAspect="1"/>
          </p:cNvGraphicFramePr>
          <p:nvPr/>
        </p:nvGraphicFramePr>
        <p:xfrm>
          <a:off x="2730500" y="4114800"/>
          <a:ext cx="3770313" cy="706438"/>
        </p:xfrm>
        <a:graphic>
          <a:graphicData uri="http://schemas.openxmlformats.org/presentationml/2006/ole">
            <p:oleObj spid="_x0000_s19460" name="Ecuación" r:id="rId5" imgW="2108160" imgH="393480" progId="Equation.3">
              <p:embed/>
            </p:oleObj>
          </a:graphicData>
        </a:graphic>
      </p:graphicFrame>
      <p:graphicFrame>
        <p:nvGraphicFramePr>
          <p:cNvPr id="19461" name="Object 7"/>
          <p:cNvGraphicFramePr>
            <a:graphicFrameLocks noChangeAspect="1"/>
          </p:cNvGraphicFramePr>
          <p:nvPr/>
        </p:nvGraphicFramePr>
        <p:xfrm>
          <a:off x="1000125" y="5761038"/>
          <a:ext cx="3149600" cy="647700"/>
        </p:xfrm>
        <a:graphic>
          <a:graphicData uri="http://schemas.openxmlformats.org/presentationml/2006/ole">
            <p:oleObj spid="_x0000_s19461" name="Ecuación" r:id="rId6" imgW="2044440" imgH="419040" progId="Equation.3">
              <p:embed/>
            </p:oleObj>
          </a:graphicData>
        </a:graphic>
      </p:graphicFrame>
      <p:graphicFrame>
        <p:nvGraphicFramePr>
          <p:cNvPr id="19462" name="Object 8"/>
          <p:cNvGraphicFramePr>
            <a:graphicFrameLocks noChangeAspect="1"/>
          </p:cNvGraphicFramePr>
          <p:nvPr/>
        </p:nvGraphicFramePr>
        <p:xfrm>
          <a:off x="4791075" y="5624513"/>
          <a:ext cx="4014788" cy="763587"/>
        </p:xfrm>
        <a:graphic>
          <a:graphicData uri="http://schemas.openxmlformats.org/presentationml/2006/ole">
            <p:oleObj spid="_x0000_s19462" name="Ecuación" r:id="rId7" imgW="2412720" imgH="457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s-ES" sz="3000" smtClean="0"/>
              <a:t>Método RK de segundo orden</a:t>
            </a:r>
          </a:p>
        </p:txBody>
      </p:sp>
      <p:sp>
        <p:nvSpPr>
          <p:cNvPr id="20485"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cs typeface="Arial" charset="0"/>
                <a:sym typeface="Symbol" pitchFamily="18" charset="2"/>
              </a:rPr>
              <a:t>Se usan manipulaciones algebraicas para resolver los valores de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1</a:t>
            </a:r>
            <a:r>
              <a:rPr lang="es-ES" sz="2000" smtClean="0">
                <a:cs typeface="Arial" charset="0"/>
                <a:sym typeface="Symbol" pitchFamily="18" charset="2"/>
              </a:rPr>
              <a:t>,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cs typeface="Arial" charset="0"/>
                <a:sym typeface="Symbol" pitchFamily="18" charset="2"/>
              </a:rPr>
              <a:t>, </a:t>
            </a:r>
            <a:r>
              <a:rPr lang="es-ES" sz="2000" i="1" smtClean="0">
                <a:latin typeface="Times New Roman" pitchFamily="18" charset="0"/>
                <a:cs typeface="Arial" charset="0"/>
                <a:sym typeface="Symbol" pitchFamily="18" charset="2"/>
              </a:rPr>
              <a:t>p</a:t>
            </a:r>
            <a:r>
              <a:rPr lang="es-ES" sz="2000" baseline="-25000" smtClean="0">
                <a:latin typeface="Times New Roman" pitchFamily="18" charset="0"/>
                <a:cs typeface="Arial" charset="0"/>
                <a:sym typeface="Symbol" pitchFamily="18" charset="2"/>
              </a:rPr>
              <a:t>1</a:t>
            </a:r>
            <a:r>
              <a:rPr lang="es-ES" sz="2000" smtClean="0">
                <a:cs typeface="Arial" charset="0"/>
                <a:sym typeface="Symbol" pitchFamily="18" charset="2"/>
              </a:rPr>
              <a:t> y </a:t>
            </a:r>
            <a:r>
              <a:rPr lang="es-ES" sz="2000" i="1" smtClean="0">
                <a:latin typeface="Times New Roman" pitchFamily="18" charset="0"/>
                <a:cs typeface="Arial" charset="0"/>
                <a:sym typeface="Symbol" pitchFamily="18" charset="2"/>
              </a:rPr>
              <a:t>q</a:t>
            </a:r>
            <a:r>
              <a:rPr lang="es-ES" sz="2000" baseline="-25000" smtClean="0">
                <a:latin typeface="Times New Roman" pitchFamily="18" charset="0"/>
                <a:cs typeface="Arial" charset="0"/>
                <a:sym typeface="Symbol" pitchFamily="18" charset="2"/>
              </a:rPr>
              <a:t>11 </a:t>
            </a:r>
            <a:r>
              <a:rPr lang="es-ES" sz="2000" smtClean="0">
                <a:cs typeface="Arial" charset="0"/>
                <a:sym typeface="Symbol" pitchFamily="18" charset="2"/>
              </a:rPr>
              <a:t> que hacen la fórmula RK de 2do orden y la serie de Taylor equivalentes</a:t>
            </a:r>
          </a:p>
          <a:p>
            <a:pPr marL="449263" indent="-449263" defTabSz="449263" eaLnBrk="1" hangingPunct="1">
              <a:lnSpc>
                <a:spcPct val="120000"/>
              </a:lnSpc>
            </a:pPr>
            <a:r>
              <a:rPr lang="es-ES" sz="2000" smtClean="0">
                <a:cs typeface="Arial" charset="0"/>
                <a:sym typeface="Symbol" pitchFamily="18" charset="2"/>
              </a:rPr>
              <a:t>Primero se usa la serie de Taylor para expandir </a:t>
            </a:r>
            <a:r>
              <a:rPr lang="es-ES" sz="2000" i="1" smtClean="0">
                <a:latin typeface="Times New Roman" pitchFamily="18" charset="0"/>
                <a:cs typeface="Arial" charset="0"/>
                <a:sym typeface="Symbol" pitchFamily="18" charset="2"/>
              </a:rPr>
              <a:t>k</a:t>
            </a:r>
            <a:r>
              <a:rPr lang="es-ES" sz="2000" baseline="-25000" smtClean="0">
                <a:latin typeface="Times New Roman" pitchFamily="18" charset="0"/>
                <a:cs typeface="Arial" charset="0"/>
                <a:sym typeface="Symbol" pitchFamily="18" charset="2"/>
              </a:rPr>
              <a:t>2</a:t>
            </a:r>
            <a:r>
              <a:rPr lang="es-ES" sz="2000" smtClean="0">
                <a:cs typeface="Arial" charset="0"/>
                <a:sym typeface="Symbol" pitchFamily="18" charset="2"/>
              </a:rPr>
              <a:t>, se obtiene</a:t>
            </a: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Esto se sustituye junto con </a:t>
            </a:r>
            <a:r>
              <a:rPr lang="es-ES" sz="2000" i="1" smtClean="0">
                <a:latin typeface="Times New Roman" pitchFamily="18" charset="0"/>
                <a:cs typeface="Arial" charset="0"/>
                <a:sym typeface="Symbol" pitchFamily="18" charset="2"/>
              </a:rPr>
              <a:t>k</a:t>
            </a:r>
            <a:r>
              <a:rPr lang="es-ES" sz="2000" baseline="-25000" smtClean="0">
                <a:latin typeface="Times New Roman" pitchFamily="18" charset="0"/>
                <a:cs typeface="Arial" charset="0"/>
                <a:sym typeface="Symbol" pitchFamily="18" charset="2"/>
              </a:rPr>
              <a:t>1</a:t>
            </a:r>
            <a:r>
              <a:rPr lang="es-ES" sz="2000" smtClean="0">
                <a:cs typeface="Arial" charset="0"/>
                <a:sym typeface="Symbol" pitchFamily="18" charset="2"/>
              </a:rPr>
              <a:t> en la fórmula RK de 2do orden</a:t>
            </a: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p:txBody>
      </p:sp>
      <p:graphicFrame>
        <p:nvGraphicFramePr>
          <p:cNvPr id="20482" name="Object 11"/>
          <p:cNvGraphicFramePr>
            <a:graphicFrameLocks noChangeAspect="1"/>
          </p:cNvGraphicFramePr>
          <p:nvPr/>
        </p:nvGraphicFramePr>
        <p:xfrm>
          <a:off x="1668463" y="3455988"/>
          <a:ext cx="5711825" cy="647700"/>
        </p:xfrm>
        <a:graphic>
          <a:graphicData uri="http://schemas.openxmlformats.org/presentationml/2006/ole">
            <p:oleObj spid="_x0000_s20482" name="Ecuación" r:id="rId3" imgW="3708360" imgH="419040" progId="Equation.3">
              <p:embed/>
            </p:oleObj>
          </a:graphicData>
        </a:graphic>
      </p:graphicFrame>
      <p:graphicFrame>
        <p:nvGraphicFramePr>
          <p:cNvPr id="20483" name="Object 14"/>
          <p:cNvGraphicFramePr>
            <a:graphicFrameLocks noChangeAspect="1"/>
          </p:cNvGraphicFramePr>
          <p:nvPr/>
        </p:nvGraphicFramePr>
        <p:xfrm>
          <a:off x="428625" y="5033963"/>
          <a:ext cx="8077200" cy="735012"/>
        </p:xfrm>
        <a:graphic>
          <a:graphicData uri="http://schemas.openxmlformats.org/presentationml/2006/ole">
            <p:oleObj spid="_x0000_s20483" name="Ecuación" r:id="rId4" imgW="4609800" imgH="41904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s-ES" sz="3000" smtClean="0"/>
              <a:t>Método RK de segundo orden</a:t>
            </a:r>
          </a:p>
        </p:txBody>
      </p:sp>
      <p:sp>
        <p:nvSpPr>
          <p:cNvPr id="21510" name="Rectangle 3"/>
          <p:cNvSpPr>
            <a:spLocks noGrp="1" noChangeArrowheads="1"/>
          </p:cNvSpPr>
          <p:nvPr>
            <p:ph type="body" idx="1"/>
          </p:nvPr>
        </p:nvSpPr>
        <p:spPr/>
        <p:txBody>
          <a:bodyPr/>
          <a:lstStyle/>
          <a:p>
            <a:pPr marL="449263" indent="-449263" defTabSz="449263" eaLnBrk="1" hangingPunct="1">
              <a:lnSpc>
                <a:spcPct val="130000"/>
              </a:lnSpc>
            </a:pPr>
            <a:r>
              <a:rPr lang="es-ES" sz="2000" smtClean="0">
                <a:cs typeface="Arial" charset="0"/>
                <a:sym typeface="Symbol" pitchFamily="18" charset="2"/>
              </a:rPr>
              <a:t>Comparando términos comunes de esta ecuación con la serie de Taylor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determinamos que para hacer equivalentes a estas dos ecuaciones, se debe cumplir</a:t>
            </a:r>
          </a:p>
          <a:p>
            <a:pPr marL="449263" indent="-449263" defTabSz="449263" eaLnBrk="1" hangingPunct="1">
              <a:lnSpc>
                <a:spcPct val="120000"/>
              </a:lnSpc>
            </a:pPr>
            <a:endParaRPr lang="es-ES" sz="2000" smtClean="0">
              <a:cs typeface="Arial" charset="0"/>
              <a:sym typeface="Symbol" pitchFamily="18" charset="2"/>
            </a:endParaRPr>
          </a:p>
        </p:txBody>
      </p:sp>
      <p:graphicFrame>
        <p:nvGraphicFramePr>
          <p:cNvPr id="21506" name="Object 6"/>
          <p:cNvGraphicFramePr>
            <a:graphicFrameLocks noChangeAspect="1"/>
          </p:cNvGraphicFramePr>
          <p:nvPr>
            <p:ph sz="half" idx="4294967295"/>
          </p:nvPr>
        </p:nvGraphicFramePr>
        <p:xfrm>
          <a:off x="1236663" y="4670425"/>
          <a:ext cx="1189037" cy="1481138"/>
        </p:xfrm>
        <a:graphic>
          <a:graphicData uri="http://schemas.openxmlformats.org/presentationml/2006/ole">
            <p:oleObj spid="_x0000_s21506" name="Ecuación" r:id="rId3" imgW="672840" imgH="838080" progId="Equation.3">
              <p:embed/>
            </p:oleObj>
          </a:graphicData>
        </a:graphic>
      </p:graphicFrame>
      <p:sp>
        <p:nvSpPr>
          <p:cNvPr id="21511" name="Text Box 8"/>
          <p:cNvSpPr txBox="1">
            <a:spLocks noChangeArrowheads="1"/>
          </p:cNvSpPr>
          <p:nvPr/>
        </p:nvSpPr>
        <p:spPr bwMode="auto">
          <a:xfrm>
            <a:off x="2841625" y="4492625"/>
            <a:ext cx="6035675" cy="2208213"/>
          </a:xfrm>
          <a:prstGeom prst="rect">
            <a:avLst/>
          </a:prstGeom>
          <a:noFill/>
          <a:ln w="9525">
            <a:noFill/>
            <a:miter lim="800000"/>
            <a:headEnd/>
            <a:tailEnd/>
          </a:ln>
        </p:spPr>
        <p:txBody>
          <a:bodyPr>
            <a:spAutoFit/>
          </a:bodyPr>
          <a:lstStyle/>
          <a:p>
            <a:pPr marL="273050" indent="-273050">
              <a:spcAft>
                <a:spcPct val="35000"/>
              </a:spcAft>
              <a:buFontTx/>
              <a:buChar char="•"/>
            </a:pPr>
            <a:r>
              <a:rPr lang="es-ES" sz="1800"/>
              <a:t>Estas tres ecuaciones simultáneas contienen las 4 incógnitas</a:t>
            </a:r>
          </a:p>
          <a:p>
            <a:pPr marL="273050" indent="-273050">
              <a:spcAft>
                <a:spcPct val="35000"/>
              </a:spcAft>
              <a:buFontTx/>
              <a:buChar char="•"/>
            </a:pPr>
            <a:r>
              <a:rPr lang="es-ES" sz="1800"/>
              <a:t>Como hay más incógnitas que ecuaciones, no existe un conjunto único de constantes que satisfagan las ecuaciones</a:t>
            </a:r>
          </a:p>
          <a:p>
            <a:pPr marL="273050" indent="-273050">
              <a:spcAft>
                <a:spcPct val="35000"/>
              </a:spcAft>
              <a:buFontTx/>
              <a:buChar char="•"/>
            </a:pPr>
            <a:r>
              <a:rPr lang="es-ES" sz="1800"/>
              <a:t>Por lo tanto, existe una familia de métodos de 2do orden</a:t>
            </a:r>
          </a:p>
        </p:txBody>
      </p:sp>
      <p:graphicFrame>
        <p:nvGraphicFramePr>
          <p:cNvPr id="21507" name="Object 11"/>
          <p:cNvGraphicFramePr>
            <a:graphicFrameLocks noChangeAspect="1"/>
          </p:cNvGraphicFramePr>
          <p:nvPr/>
        </p:nvGraphicFramePr>
        <p:xfrm>
          <a:off x="2627313" y="2852738"/>
          <a:ext cx="3608387" cy="685800"/>
        </p:xfrm>
        <a:graphic>
          <a:graphicData uri="http://schemas.openxmlformats.org/presentationml/2006/ole">
            <p:oleObj spid="_x0000_s21507" name="Ecuación" r:id="rId4" imgW="2412720" imgH="457200" progId="Equation.3">
              <p:embed/>
            </p:oleObj>
          </a:graphicData>
        </a:graphic>
      </p:graphicFrame>
      <p:graphicFrame>
        <p:nvGraphicFramePr>
          <p:cNvPr id="21508" name="Object 14"/>
          <p:cNvGraphicFramePr>
            <a:graphicFrameLocks noChangeAspect="1"/>
          </p:cNvGraphicFramePr>
          <p:nvPr/>
        </p:nvGraphicFramePr>
        <p:xfrm>
          <a:off x="1485900" y="2327275"/>
          <a:ext cx="6278563" cy="571500"/>
        </p:xfrm>
        <a:graphic>
          <a:graphicData uri="http://schemas.openxmlformats.org/presentationml/2006/ole">
            <p:oleObj spid="_x0000_s21508" name="Ecuación" r:id="rId5" imgW="4609800" imgH="41904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s-ES" sz="3000" smtClean="0"/>
              <a:t>Método RK de segundo orden</a:t>
            </a:r>
          </a:p>
        </p:txBody>
      </p:sp>
      <p:sp>
        <p:nvSpPr>
          <p:cNvPr id="22532" name="Rectangle 3"/>
          <p:cNvSpPr>
            <a:spLocks noGrp="1" noChangeArrowheads="1"/>
          </p:cNvSpPr>
          <p:nvPr>
            <p:ph type="body" idx="1"/>
          </p:nvPr>
        </p:nvSpPr>
        <p:spPr/>
        <p:txBody>
          <a:bodyPr/>
          <a:lstStyle/>
          <a:p>
            <a:pPr marL="449263" indent="-449263" defTabSz="449263" eaLnBrk="1" hangingPunct="1">
              <a:lnSpc>
                <a:spcPct val="120000"/>
              </a:lnSpc>
            </a:pPr>
            <a:r>
              <a:rPr lang="es-ES" sz="2000" smtClean="0">
                <a:cs typeface="Arial" charset="0"/>
                <a:sym typeface="Symbol" pitchFamily="18" charset="2"/>
              </a:rPr>
              <a:t>Debemos suponer el valor de una de estas incógnitas para determinar las otras tres</a:t>
            </a:r>
          </a:p>
          <a:p>
            <a:pPr marL="449263" indent="-449263" defTabSz="449263" eaLnBrk="1" hangingPunct="1">
              <a:lnSpc>
                <a:spcPct val="120000"/>
              </a:lnSpc>
            </a:pPr>
            <a:r>
              <a:rPr lang="es-ES" sz="2000" smtClean="0">
                <a:cs typeface="Arial" charset="0"/>
                <a:sym typeface="Symbol" pitchFamily="18" charset="2"/>
              </a:rPr>
              <a:t>Si especificamos un valor para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cs typeface="Arial" charset="0"/>
                <a:sym typeface="Symbol" pitchFamily="18" charset="2"/>
              </a:rPr>
              <a:t> se puede resolver las ecuaciones para obtener</a:t>
            </a: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Podemos elegir un número infinito de valores para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endParaRPr lang="es-ES" sz="2000" smtClean="0">
              <a:cs typeface="Arial" charset="0"/>
              <a:sym typeface="Symbol" pitchFamily="18" charset="2"/>
            </a:endParaRPr>
          </a:p>
          <a:p>
            <a:pPr marL="449263" indent="-449263" defTabSz="449263" eaLnBrk="1" hangingPunct="1">
              <a:lnSpc>
                <a:spcPct val="120000"/>
              </a:lnSpc>
            </a:pPr>
            <a:r>
              <a:rPr lang="es-ES" sz="2000" smtClean="0">
                <a:cs typeface="Arial" charset="0"/>
                <a:sym typeface="Symbol" pitchFamily="18" charset="2"/>
              </a:rPr>
              <a:t>Cada versión daría resultados diferentes para funciones complicadas</a:t>
            </a:r>
          </a:p>
          <a:p>
            <a:pPr marL="449263" indent="-449263" defTabSz="449263" eaLnBrk="1" hangingPunct="1">
              <a:lnSpc>
                <a:spcPct val="120000"/>
              </a:lnSpc>
            </a:pPr>
            <a:r>
              <a:rPr lang="es-ES" sz="2000" smtClean="0">
                <a:cs typeface="Arial" charset="0"/>
                <a:sym typeface="Symbol" pitchFamily="18" charset="2"/>
              </a:rPr>
              <a:t>Estudiaremos las tres versiones más comúnmente usadas y preferidas</a:t>
            </a:r>
          </a:p>
        </p:txBody>
      </p:sp>
      <p:graphicFrame>
        <p:nvGraphicFramePr>
          <p:cNvPr id="22530" name="Object 4"/>
          <p:cNvGraphicFramePr>
            <a:graphicFrameLocks noChangeAspect="1"/>
          </p:cNvGraphicFramePr>
          <p:nvPr>
            <p:ph sz="half" idx="4294967295"/>
          </p:nvPr>
        </p:nvGraphicFramePr>
        <p:xfrm>
          <a:off x="3730625" y="3103563"/>
          <a:ext cx="1441450" cy="1055687"/>
        </p:xfrm>
        <a:graphic>
          <a:graphicData uri="http://schemas.openxmlformats.org/presentationml/2006/ole">
            <p:oleObj spid="_x0000_s22530" name="Ecuación" r:id="rId3" imgW="901440" imgH="66024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p:txBody>
          <a:bodyPr/>
          <a:lstStyle/>
          <a:p>
            <a:pPr eaLnBrk="1" hangingPunct="1"/>
            <a:r>
              <a:rPr lang="es-ES" sz="3000" smtClean="0"/>
              <a:t>Método RK de segundo orden</a:t>
            </a:r>
          </a:p>
        </p:txBody>
      </p:sp>
      <p:sp>
        <p:nvSpPr>
          <p:cNvPr id="23559" name="Rectangle 3"/>
          <p:cNvSpPr>
            <a:spLocks noGrp="1" noChangeArrowheads="1"/>
          </p:cNvSpPr>
          <p:nvPr>
            <p:ph type="body" idx="1"/>
          </p:nvPr>
        </p:nvSpPr>
        <p:spPr/>
        <p:txBody>
          <a:bodyPr/>
          <a:lstStyle/>
          <a:p>
            <a:pPr marL="450850" indent="-450850" defTabSz="449263" eaLnBrk="1" hangingPunct="1">
              <a:lnSpc>
                <a:spcPct val="120000"/>
              </a:lnSpc>
              <a:buFontTx/>
              <a:buAutoNum type="arabicPeriod"/>
            </a:pPr>
            <a:r>
              <a:rPr lang="es-ES" sz="2000" smtClean="0">
                <a:cs typeface="Arial" charset="0"/>
                <a:sym typeface="Symbol" pitchFamily="18" charset="2"/>
              </a:rPr>
              <a:t>Método de Heun con un solo corrector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1/2</a:t>
            </a:r>
            <a:r>
              <a:rPr lang="es-ES" sz="2000" smtClean="0">
                <a:cs typeface="Arial" charset="0"/>
                <a:sym typeface="Symbol" pitchFamily="18" charset="2"/>
              </a:rPr>
              <a:t>)</a:t>
            </a:r>
            <a:br>
              <a:rPr lang="es-ES" sz="2000" smtClean="0">
                <a:cs typeface="Arial" charset="0"/>
                <a:sym typeface="Symbol" pitchFamily="18" charset="2"/>
              </a:rPr>
            </a:br>
            <a:r>
              <a:rPr lang="es-ES" sz="2000" smtClean="0">
                <a:cs typeface="Arial" charset="0"/>
                <a:sym typeface="Symbol" pitchFamily="18" charset="2"/>
              </a:rPr>
              <a:t>para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1/2  </a:t>
            </a:r>
            <a:r>
              <a:rPr lang="es-ES" sz="2000" smtClean="0">
                <a:latin typeface="Times New Roman" pitchFamily="18" charset="0"/>
                <a:cs typeface="Arial" charset="0"/>
                <a:sym typeface="Wingdings" pitchFamily="2" charset="2"/>
              </a:rPr>
              <a:t>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1/2;  </a:t>
            </a:r>
            <a:r>
              <a:rPr lang="es-ES" sz="2000" i="1" smtClean="0">
                <a:latin typeface="Times New Roman" pitchFamily="18" charset="0"/>
                <a:cs typeface="Arial" charset="0"/>
                <a:sym typeface="Symbol" pitchFamily="18" charset="2"/>
              </a:rPr>
              <a:t>p</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a:t>
            </a:r>
            <a:r>
              <a:rPr lang="es-ES" sz="2000" i="1" smtClean="0">
                <a:latin typeface="Times New Roman" pitchFamily="18" charset="0"/>
                <a:cs typeface="Arial" charset="0"/>
                <a:sym typeface="Symbol" pitchFamily="18" charset="2"/>
              </a:rPr>
              <a:t>q</a:t>
            </a:r>
            <a:r>
              <a:rPr lang="es-ES" sz="2000" baseline="-25000" smtClean="0">
                <a:latin typeface="Times New Roman" pitchFamily="18" charset="0"/>
                <a:cs typeface="Arial" charset="0"/>
                <a:sym typeface="Symbol" pitchFamily="18" charset="2"/>
              </a:rPr>
              <a:t>11</a:t>
            </a:r>
            <a:r>
              <a:rPr lang="es-ES" sz="2000" smtClean="0">
                <a:latin typeface="Times New Roman" pitchFamily="18" charset="0"/>
                <a:cs typeface="Arial" charset="0"/>
                <a:sym typeface="Symbol" pitchFamily="18" charset="2"/>
              </a:rPr>
              <a:t> = 1</a:t>
            </a:r>
            <a:br>
              <a:rPr lang="es-ES" sz="2000" smtClean="0">
                <a:latin typeface="Times New Roman" pitchFamily="18" charset="0"/>
                <a:cs typeface="Arial" charset="0"/>
                <a:sym typeface="Symbol" pitchFamily="18" charset="2"/>
              </a:rPr>
            </a:br>
            <a:r>
              <a:rPr lang="es-ES" sz="2000" smtClean="0">
                <a:cs typeface="Arial" charset="0"/>
                <a:sym typeface="Symbol" pitchFamily="18" charset="2"/>
              </a:rPr>
              <a:t>y la ecuación es</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donde, </a:t>
            </a:r>
          </a:p>
          <a:p>
            <a:pPr marL="450850" indent="-450850" defTabSz="449263" eaLnBrk="1" hangingPunct="1">
              <a:lnSpc>
                <a:spcPct val="120000"/>
              </a:lnSpc>
              <a:buFontTx/>
              <a:buAutoNum type="arabicPeriod"/>
            </a:pPr>
            <a:endParaRPr lang="es-ES" sz="2000" smtClean="0">
              <a:cs typeface="Arial" charset="0"/>
              <a:sym typeface="Symbol" pitchFamily="18" charset="2"/>
            </a:endParaRPr>
          </a:p>
          <a:p>
            <a:pPr marL="450850" indent="-450850" defTabSz="449263" eaLnBrk="1" hangingPunct="1">
              <a:lnSpc>
                <a:spcPct val="120000"/>
              </a:lnSpc>
              <a:buFontTx/>
              <a:buAutoNum type="arabicPeriod"/>
            </a:pPr>
            <a:r>
              <a:rPr lang="es-ES" sz="2000" smtClean="0">
                <a:cs typeface="Arial" charset="0"/>
                <a:sym typeface="Symbol" pitchFamily="18" charset="2"/>
              </a:rPr>
              <a:t>Método de Punto Medio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1</a:t>
            </a:r>
            <a:r>
              <a:rPr lang="es-ES" sz="2000" smtClean="0">
                <a:cs typeface="Arial" charset="0"/>
                <a:sym typeface="Symbol" pitchFamily="18" charset="2"/>
              </a:rPr>
              <a:t>)</a:t>
            </a:r>
            <a:br>
              <a:rPr lang="es-ES" sz="2000" smtClean="0">
                <a:cs typeface="Arial" charset="0"/>
                <a:sym typeface="Symbol" pitchFamily="18" charset="2"/>
              </a:rPr>
            </a:br>
            <a:r>
              <a:rPr lang="es-ES" sz="2000" smtClean="0">
                <a:cs typeface="Arial" charset="0"/>
                <a:sym typeface="Symbol" pitchFamily="18" charset="2"/>
              </a:rPr>
              <a:t>para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1  </a:t>
            </a:r>
            <a:r>
              <a:rPr lang="es-ES" sz="2000" smtClean="0">
                <a:latin typeface="Times New Roman" pitchFamily="18" charset="0"/>
                <a:cs typeface="Arial" charset="0"/>
                <a:sym typeface="Wingdings" pitchFamily="2" charset="2"/>
              </a:rPr>
              <a:t>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0;  </a:t>
            </a:r>
            <a:r>
              <a:rPr lang="es-ES" sz="2000" i="1" smtClean="0">
                <a:latin typeface="Times New Roman" pitchFamily="18" charset="0"/>
                <a:cs typeface="Arial" charset="0"/>
                <a:sym typeface="Symbol" pitchFamily="18" charset="2"/>
              </a:rPr>
              <a:t>p</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a:t>
            </a:r>
            <a:r>
              <a:rPr lang="es-ES" sz="2000" i="1" smtClean="0">
                <a:latin typeface="Times New Roman" pitchFamily="18" charset="0"/>
                <a:cs typeface="Arial" charset="0"/>
                <a:sym typeface="Symbol" pitchFamily="18" charset="2"/>
              </a:rPr>
              <a:t>q</a:t>
            </a:r>
            <a:r>
              <a:rPr lang="es-ES" sz="2000" baseline="-25000" smtClean="0">
                <a:latin typeface="Times New Roman" pitchFamily="18" charset="0"/>
                <a:cs typeface="Arial" charset="0"/>
                <a:sym typeface="Symbol" pitchFamily="18" charset="2"/>
              </a:rPr>
              <a:t>11</a:t>
            </a:r>
            <a:r>
              <a:rPr lang="es-ES" sz="2000" smtClean="0">
                <a:latin typeface="Times New Roman" pitchFamily="18" charset="0"/>
                <a:cs typeface="Arial" charset="0"/>
                <a:sym typeface="Symbol" pitchFamily="18" charset="2"/>
              </a:rPr>
              <a:t> = 1/2</a:t>
            </a:r>
            <a:br>
              <a:rPr lang="es-ES" sz="2000" smtClean="0">
                <a:latin typeface="Times New Roman" pitchFamily="18" charset="0"/>
                <a:cs typeface="Arial" charset="0"/>
                <a:sym typeface="Symbol" pitchFamily="18" charset="2"/>
              </a:rPr>
            </a:br>
            <a:r>
              <a:rPr lang="es-ES" sz="2000" smtClean="0">
                <a:cs typeface="Arial" charset="0"/>
                <a:sym typeface="Symbol" pitchFamily="18" charset="2"/>
              </a:rPr>
              <a:t>y la ecuación es</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donde, </a:t>
            </a:r>
            <a:endParaRPr lang="es-ES" sz="2000" baseline="-25000" smtClean="0">
              <a:latin typeface="Times New Roman" pitchFamily="18" charset="0"/>
              <a:cs typeface="Arial" charset="0"/>
              <a:sym typeface="Symbol" pitchFamily="18" charset="2"/>
            </a:endParaRPr>
          </a:p>
          <a:p>
            <a:pPr marL="450850" indent="-450850" defTabSz="449263" eaLnBrk="1" hangingPunct="1">
              <a:lnSpc>
                <a:spcPct val="120000"/>
              </a:lnSpc>
              <a:buFontTx/>
              <a:buAutoNum type="arabicPeriod"/>
            </a:pPr>
            <a:endParaRPr lang="es-ES" sz="2000" baseline="-25000" smtClean="0">
              <a:latin typeface="Times New Roman" pitchFamily="18" charset="0"/>
              <a:cs typeface="Arial" charset="0"/>
              <a:sym typeface="Symbol" pitchFamily="18" charset="2"/>
            </a:endParaRPr>
          </a:p>
        </p:txBody>
      </p:sp>
      <p:graphicFrame>
        <p:nvGraphicFramePr>
          <p:cNvPr id="23554" name="Object 8"/>
          <p:cNvGraphicFramePr>
            <a:graphicFrameLocks noChangeAspect="1"/>
          </p:cNvGraphicFramePr>
          <p:nvPr/>
        </p:nvGraphicFramePr>
        <p:xfrm>
          <a:off x="2970213" y="2471738"/>
          <a:ext cx="2513012" cy="708025"/>
        </p:xfrm>
        <a:graphic>
          <a:graphicData uri="http://schemas.openxmlformats.org/presentationml/2006/ole">
            <p:oleObj spid="_x0000_s23554" name="Ecuación" r:id="rId3" imgW="1536480" imgH="431640" progId="Equation.3">
              <p:embed/>
            </p:oleObj>
          </a:graphicData>
        </a:graphic>
      </p:graphicFrame>
      <p:graphicFrame>
        <p:nvGraphicFramePr>
          <p:cNvPr id="23555" name="Object 11"/>
          <p:cNvGraphicFramePr>
            <a:graphicFrameLocks noChangeAspect="1"/>
          </p:cNvGraphicFramePr>
          <p:nvPr/>
        </p:nvGraphicFramePr>
        <p:xfrm>
          <a:off x="2384425" y="3427413"/>
          <a:ext cx="4995863" cy="674687"/>
        </p:xfrm>
        <a:graphic>
          <a:graphicData uri="http://schemas.openxmlformats.org/presentationml/2006/ole">
            <p:oleObj spid="_x0000_s23555" name="Ecuación" r:id="rId4" imgW="3390840" imgH="457200" progId="Equation.3">
              <p:embed/>
            </p:oleObj>
          </a:graphicData>
        </a:graphic>
      </p:graphicFrame>
      <p:graphicFrame>
        <p:nvGraphicFramePr>
          <p:cNvPr id="23556" name="Object 12"/>
          <p:cNvGraphicFramePr>
            <a:graphicFrameLocks noChangeAspect="1"/>
          </p:cNvGraphicFramePr>
          <p:nvPr/>
        </p:nvGraphicFramePr>
        <p:xfrm>
          <a:off x="3714750" y="5286375"/>
          <a:ext cx="1317625" cy="344488"/>
        </p:xfrm>
        <a:graphic>
          <a:graphicData uri="http://schemas.openxmlformats.org/presentationml/2006/ole">
            <p:oleObj spid="_x0000_s23556" name="Ecuación" r:id="rId5" imgW="876240" imgH="228600" progId="Equation.3">
              <p:embed/>
            </p:oleObj>
          </a:graphicData>
        </a:graphic>
      </p:graphicFrame>
      <p:graphicFrame>
        <p:nvGraphicFramePr>
          <p:cNvPr id="23557" name="Object 13"/>
          <p:cNvGraphicFramePr>
            <a:graphicFrameLocks noChangeAspect="1"/>
          </p:cNvGraphicFramePr>
          <p:nvPr/>
        </p:nvGraphicFramePr>
        <p:xfrm>
          <a:off x="2255838" y="5791200"/>
          <a:ext cx="5256212" cy="974725"/>
        </p:xfrm>
        <a:graphic>
          <a:graphicData uri="http://schemas.openxmlformats.org/presentationml/2006/ole">
            <p:oleObj spid="_x0000_s23557" name="Ecuación" r:id="rId6" imgW="3568680" imgH="66024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s-ES" sz="3000" smtClean="0"/>
              <a:t>Método RK de segundo orden</a:t>
            </a:r>
          </a:p>
        </p:txBody>
      </p:sp>
      <p:sp>
        <p:nvSpPr>
          <p:cNvPr id="24581" name="Rectangle 3"/>
          <p:cNvSpPr>
            <a:spLocks noGrp="1" noChangeArrowheads="1"/>
          </p:cNvSpPr>
          <p:nvPr>
            <p:ph type="body" idx="1"/>
          </p:nvPr>
        </p:nvSpPr>
        <p:spPr/>
        <p:txBody>
          <a:bodyPr/>
          <a:lstStyle/>
          <a:p>
            <a:pPr marL="531813" indent="-531813" defTabSz="449263" eaLnBrk="1" hangingPunct="1">
              <a:lnSpc>
                <a:spcPct val="120000"/>
              </a:lnSpc>
              <a:buFontTx/>
              <a:buAutoNum type="arabicPeriod" startAt="3"/>
            </a:pPr>
            <a:r>
              <a:rPr lang="es-ES" sz="2000" smtClean="0">
                <a:cs typeface="Arial" charset="0"/>
                <a:sym typeface="Symbol" pitchFamily="18" charset="2"/>
              </a:rPr>
              <a:t>Método de Ralston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2/3</a:t>
            </a:r>
            <a:r>
              <a:rPr lang="es-ES" sz="2000" smtClean="0">
                <a:cs typeface="Arial" charset="0"/>
                <a:sym typeface="Symbol" pitchFamily="18" charset="2"/>
              </a:rPr>
              <a:t>) </a:t>
            </a:r>
            <a:r>
              <a:rPr lang="es-ES" sz="2000" smtClean="0">
                <a:cs typeface="Arial" charset="0"/>
                <a:sym typeface="Wingdings" pitchFamily="2" charset="2"/>
              </a:rPr>
              <a:t> se obtiene un limite mínimo sobre el error de truncamiento para los algoritmos RK de 2do orden</a:t>
            </a: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para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2</a:t>
            </a:r>
            <a:r>
              <a:rPr lang="es-ES" sz="2000" smtClean="0">
                <a:latin typeface="Times New Roman" pitchFamily="18" charset="0"/>
                <a:cs typeface="Arial" charset="0"/>
                <a:sym typeface="Symbol" pitchFamily="18" charset="2"/>
              </a:rPr>
              <a:t> = 2/3  </a:t>
            </a:r>
            <a:r>
              <a:rPr lang="es-ES" sz="2000" smtClean="0">
                <a:latin typeface="Times New Roman" pitchFamily="18" charset="0"/>
                <a:cs typeface="Arial" charset="0"/>
                <a:sym typeface="Wingdings" pitchFamily="2" charset="2"/>
              </a:rPr>
              <a:t> </a:t>
            </a:r>
            <a:r>
              <a:rPr lang="es-ES" sz="2000" i="1" smtClean="0">
                <a:latin typeface="Times New Roman" pitchFamily="18" charset="0"/>
                <a:cs typeface="Arial" charset="0"/>
                <a:sym typeface="Symbol" pitchFamily="18" charset="2"/>
              </a:rPr>
              <a:t>a</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1/3;  </a:t>
            </a:r>
            <a:r>
              <a:rPr lang="es-ES" sz="2000" i="1" smtClean="0">
                <a:latin typeface="Times New Roman" pitchFamily="18" charset="0"/>
                <a:cs typeface="Arial" charset="0"/>
                <a:sym typeface="Symbol" pitchFamily="18" charset="2"/>
              </a:rPr>
              <a:t>p</a:t>
            </a:r>
            <a:r>
              <a:rPr lang="es-ES" sz="2000" baseline="-25000" smtClean="0">
                <a:latin typeface="Times New Roman" pitchFamily="18" charset="0"/>
                <a:cs typeface="Arial" charset="0"/>
                <a:sym typeface="Symbol" pitchFamily="18" charset="2"/>
              </a:rPr>
              <a:t>1</a:t>
            </a:r>
            <a:r>
              <a:rPr lang="es-ES" sz="2000" smtClean="0">
                <a:latin typeface="Times New Roman" pitchFamily="18" charset="0"/>
                <a:cs typeface="Arial" charset="0"/>
                <a:sym typeface="Symbol" pitchFamily="18" charset="2"/>
              </a:rPr>
              <a:t> = </a:t>
            </a:r>
            <a:r>
              <a:rPr lang="es-ES" sz="2000" i="1" smtClean="0">
                <a:latin typeface="Times New Roman" pitchFamily="18" charset="0"/>
                <a:cs typeface="Arial" charset="0"/>
                <a:sym typeface="Symbol" pitchFamily="18" charset="2"/>
              </a:rPr>
              <a:t>q</a:t>
            </a:r>
            <a:r>
              <a:rPr lang="es-ES" sz="2000" baseline="-25000" smtClean="0">
                <a:latin typeface="Times New Roman" pitchFamily="18" charset="0"/>
                <a:cs typeface="Arial" charset="0"/>
                <a:sym typeface="Symbol" pitchFamily="18" charset="2"/>
              </a:rPr>
              <a:t>11</a:t>
            </a:r>
            <a:r>
              <a:rPr lang="es-ES" sz="2000" smtClean="0">
                <a:latin typeface="Times New Roman" pitchFamily="18" charset="0"/>
                <a:cs typeface="Arial" charset="0"/>
                <a:sym typeface="Symbol" pitchFamily="18" charset="2"/>
              </a:rPr>
              <a:t> = 3/4</a:t>
            </a:r>
            <a:br>
              <a:rPr lang="es-ES" sz="2000" smtClean="0">
                <a:latin typeface="Times New Roman" pitchFamily="18" charset="0"/>
                <a:cs typeface="Arial" charset="0"/>
                <a:sym typeface="Symbol" pitchFamily="18" charset="2"/>
              </a:rPr>
            </a:br>
            <a:r>
              <a:rPr lang="es-ES" sz="2000" smtClean="0">
                <a:cs typeface="Arial" charset="0"/>
                <a:sym typeface="Symbol" pitchFamily="18" charset="2"/>
              </a:rPr>
              <a:t>y la ecuación es</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
            </a:r>
            <a:br>
              <a:rPr lang="es-ES" sz="2000" smtClean="0">
                <a:cs typeface="Arial" charset="0"/>
                <a:sym typeface="Symbol" pitchFamily="18" charset="2"/>
              </a:rPr>
            </a:br>
            <a:r>
              <a:rPr lang="es-ES" sz="2000" smtClean="0">
                <a:cs typeface="Arial" charset="0"/>
                <a:sym typeface="Symbol" pitchFamily="18" charset="2"/>
              </a:rPr>
              <a:t>donde, </a:t>
            </a:r>
            <a:endParaRPr lang="es-ES" sz="2000" baseline="-25000" smtClean="0">
              <a:latin typeface="Times New Roman" pitchFamily="18" charset="0"/>
              <a:cs typeface="Arial" charset="0"/>
              <a:sym typeface="Symbol" pitchFamily="18" charset="2"/>
            </a:endParaRPr>
          </a:p>
        </p:txBody>
      </p:sp>
      <p:graphicFrame>
        <p:nvGraphicFramePr>
          <p:cNvPr id="24578" name="Object 4"/>
          <p:cNvGraphicFramePr>
            <a:graphicFrameLocks noChangeAspect="1"/>
          </p:cNvGraphicFramePr>
          <p:nvPr/>
        </p:nvGraphicFramePr>
        <p:xfrm>
          <a:off x="3197225" y="2957513"/>
          <a:ext cx="2492375" cy="708025"/>
        </p:xfrm>
        <a:graphic>
          <a:graphicData uri="http://schemas.openxmlformats.org/presentationml/2006/ole">
            <p:oleObj spid="_x0000_s24578" name="Ecuación" r:id="rId3" imgW="1523880" imgH="431640" progId="Equation.3">
              <p:embed/>
            </p:oleObj>
          </a:graphicData>
        </a:graphic>
      </p:graphicFrame>
      <p:graphicFrame>
        <p:nvGraphicFramePr>
          <p:cNvPr id="24579" name="Object 5"/>
          <p:cNvGraphicFramePr>
            <a:graphicFrameLocks noChangeAspect="1"/>
          </p:cNvGraphicFramePr>
          <p:nvPr/>
        </p:nvGraphicFramePr>
        <p:xfrm>
          <a:off x="2974975" y="4176713"/>
          <a:ext cx="3068638" cy="1220787"/>
        </p:xfrm>
        <a:graphic>
          <a:graphicData uri="http://schemas.openxmlformats.org/presentationml/2006/ole">
            <p:oleObj spid="_x0000_s24579" name="Ecuación" r:id="rId4" imgW="1663560" imgH="66024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s-ES" sz="3400" smtClean="0"/>
              <a:t>Método de RK de cuarto orden</a:t>
            </a:r>
          </a:p>
        </p:txBody>
      </p:sp>
      <p:sp>
        <p:nvSpPr>
          <p:cNvPr id="25605" name="Rectangle 3"/>
          <p:cNvSpPr>
            <a:spLocks noGrp="1" noChangeArrowheads="1"/>
          </p:cNvSpPr>
          <p:nvPr>
            <p:ph type="body" idx="1"/>
          </p:nvPr>
        </p:nvSpPr>
        <p:spPr/>
        <p:txBody>
          <a:bodyPr/>
          <a:lstStyle/>
          <a:p>
            <a:pPr eaLnBrk="1" hangingPunct="1"/>
            <a:r>
              <a:rPr lang="es-ES" sz="2000" smtClean="0"/>
              <a:t>Este es el método más popular de los métodos de RK</a:t>
            </a:r>
          </a:p>
          <a:p>
            <a:pPr eaLnBrk="1" hangingPunct="1"/>
            <a:r>
              <a:rPr lang="es-ES" sz="2000" smtClean="0"/>
              <a:t>La forma más común se conoce como método RK clásico de 4to orden</a:t>
            </a:r>
            <a:br>
              <a:rPr lang="es-ES" sz="2000" smtClean="0"/>
            </a:br>
            <a:r>
              <a:rPr lang="es-ES" sz="2000" smtClean="0"/>
              <a:t/>
            </a:r>
            <a:br>
              <a:rPr lang="es-ES" sz="2000" smtClean="0"/>
            </a:br>
            <a:r>
              <a:rPr lang="es-ES" sz="2000" smtClean="0"/>
              <a:t/>
            </a:r>
            <a:br>
              <a:rPr lang="es-ES" sz="2000" smtClean="0"/>
            </a:br>
            <a:r>
              <a:rPr lang="es-ES" sz="2000" smtClean="0"/>
              <a:t>donde</a:t>
            </a:r>
          </a:p>
        </p:txBody>
      </p:sp>
      <p:graphicFrame>
        <p:nvGraphicFramePr>
          <p:cNvPr id="25602" name="Object 6"/>
          <p:cNvGraphicFramePr>
            <a:graphicFrameLocks noChangeAspect="1"/>
          </p:cNvGraphicFramePr>
          <p:nvPr/>
        </p:nvGraphicFramePr>
        <p:xfrm>
          <a:off x="2832100" y="2541588"/>
          <a:ext cx="3344863" cy="644525"/>
        </p:xfrm>
        <a:graphic>
          <a:graphicData uri="http://schemas.openxmlformats.org/presentationml/2006/ole">
            <p:oleObj spid="_x0000_s25602" name="Ecuación" r:id="rId3" imgW="2044440" imgH="393480" progId="Equation.3">
              <p:embed/>
            </p:oleObj>
          </a:graphicData>
        </a:graphic>
      </p:graphicFrame>
      <p:graphicFrame>
        <p:nvGraphicFramePr>
          <p:cNvPr id="25603" name="Object 9"/>
          <p:cNvGraphicFramePr>
            <a:graphicFrameLocks noChangeAspect="1"/>
          </p:cNvGraphicFramePr>
          <p:nvPr/>
        </p:nvGraphicFramePr>
        <p:xfrm>
          <a:off x="3200400" y="3624263"/>
          <a:ext cx="2468563" cy="1985962"/>
        </p:xfrm>
        <a:graphic>
          <a:graphicData uri="http://schemas.openxmlformats.org/presentationml/2006/ole">
            <p:oleObj spid="_x0000_s25603" name="Ecuación" r:id="rId4" imgW="1676160" imgH="134604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s-ES" sz="3400" smtClean="0"/>
              <a:t>Motivación</a:t>
            </a:r>
          </a:p>
        </p:txBody>
      </p:sp>
      <p:sp>
        <p:nvSpPr>
          <p:cNvPr id="1028" name="Rectangle 3"/>
          <p:cNvSpPr>
            <a:spLocks noGrp="1" noChangeArrowheads="1"/>
          </p:cNvSpPr>
          <p:nvPr>
            <p:ph type="body" idx="1"/>
          </p:nvPr>
        </p:nvSpPr>
        <p:spPr/>
        <p:txBody>
          <a:bodyPr/>
          <a:lstStyle/>
          <a:p>
            <a:pPr eaLnBrk="1" hangingPunct="1">
              <a:spcAft>
                <a:spcPct val="50000"/>
              </a:spcAft>
            </a:pPr>
            <a:r>
              <a:rPr lang="es-ES" sz="2000" dirty="0" smtClean="0"/>
              <a:t>Las siglas en español del nombre de Ecuación Diferencial Ordinaria es (EDO) o en Inglés  (ODE). </a:t>
            </a:r>
          </a:p>
          <a:p>
            <a:pPr eaLnBrk="1" hangingPunct="1">
              <a:spcAft>
                <a:spcPct val="50000"/>
              </a:spcAft>
            </a:pPr>
            <a:r>
              <a:rPr lang="es-ES" sz="2000" dirty="0" smtClean="0"/>
              <a:t>Cuando la función involucra dos o más variables independientes se llama Ecuación Diferencial Parcial (EDP) o (PDE, siglas en inglés)</a:t>
            </a:r>
          </a:p>
          <a:p>
            <a:pPr eaLnBrk="1" hangingPunct="1">
              <a:spcAft>
                <a:spcPct val="50000"/>
              </a:spcAft>
            </a:pPr>
            <a:r>
              <a:rPr lang="es-ES" sz="2000" dirty="0" smtClean="0"/>
              <a:t>Las ecuaciones diferenciales ordinarias se clasifican en cuanto a su orden y linealidad, caracterizada por la derivada más alta de la ecuación.</a:t>
            </a:r>
          </a:p>
          <a:p>
            <a:pPr eaLnBrk="1" hangingPunct="1">
              <a:spcAft>
                <a:spcPct val="50000"/>
              </a:spcAft>
            </a:pPr>
            <a:r>
              <a:rPr lang="es-ES" sz="2000" dirty="0" smtClean="0"/>
              <a:t>Por ejemplo, la ecuación que describe la posición </a:t>
            </a:r>
            <a:r>
              <a:rPr lang="es-ES" sz="2000" i="1" dirty="0" smtClean="0">
                <a:latin typeface="Times New Roman" pitchFamily="18" charset="0"/>
              </a:rPr>
              <a:t>x</a:t>
            </a:r>
            <a:r>
              <a:rPr lang="es-ES" sz="2000" dirty="0" smtClean="0"/>
              <a:t> de un sistema masa-resorte con amortiguamiento es la ecuación de segundo orden</a:t>
            </a:r>
          </a:p>
          <a:p>
            <a:pPr eaLnBrk="1" hangingPunct="1">
              <a:spcAft>
                <a:spcPct val="50000"/>
              </a:spcAft>
            </a:pPr>
            <a:endParaRPr lang="es-ES" sz="2000" dirty="0" smtClean="0"/>
          </a:p>
        </p:txBody>
      </p:sp>
      <p:graphicFrame>
        <p:nvGraphicFramePr>
          <p:cNvPr id="1026" name="Object 4"/>
          <p:cNvGraphicFramePr>
            <a:graphicFrameLocks noChangeAspect="1"/>
          </p:cNvGraphicFramePr>
          <p:nvPr>
            <p:ph sz="half" idx="4294967295"/>
          </p:nvPr>
        </p:nvGraphicFramePr>
        <p:xfrm>
          <a:off x="1849071" y="5332534"/>
          <a:ext cx="2398713" cy="768350"/>
        </p:xfrm>
        <a:graphic>
          <a:graphicData uri="http://schemas.openxmlformats.org/presentationml/2006/ole">
            <p:oleObj spid="_x0000_s1026" name="Ecuación" r:id="rId3" imgW="1307880" imgH="419040" progId="Equation.3">
              <p:embed/>
            </p:oleObj>
          </a:graphicData>
        </a:graphic>
      </p:graphicFrame>
      <p:sp>
        <p:nvSpPr>
          <p:cNvPr id="1029" name="Text Box 6"/>
          <p:cNvSpPr txBox="1">
            <a:spLocks noChangeArrowheads="1"/>
          </p:cNvSpPr>
          <p:nvPr/>
        </p:nvSpPr>
        <p:spPr bwMode="auto">
          <a:xfrm>
            <a:off x="4892675" y="5573713"/>
            <a:ext cx="2693988" cy="581025"/>
          </a:xfrm>
          <a:prstGeom prst="rect">
            <a:avLst/>
          </a:prstGeom>
          <a:noFill/>
          <a:ln w="9525">
            <a:noFill/>
            <a:miter lim="800000"/>
            <a:headEnd/>
            <a:tailEnd/>
          </a:ln>
        </p:spPr>
        <p:txBody>
          <a:bodyPr wrap="none">
            <a:spAutoFit/>
          </a:bodyPr>
          <a:lstStyle/>
          <a:p>
            <a:r>
              <a:rPr lang="es-ES" sz="1600"/>
              <a:t>c: coef. de amortiguamiento</a:t>
            </a:r>
          </a:p>
          <a:p>
            <a:r>
              <a:rPr lang="es-ES" sz="1600"/>
              <a:t>k: constante del resorte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s-ES" sz="3000" smtClean="0"/>
              <a:t>Ejemplo del método de RK de cuarto orden </a:t>
            </a:r>
          </a:p>
        </p:txBody>
      </p:sp>
      <p:sp>
        <p:nvSpPr>
          <p:cNvPr id="26628" name="Rectangle 3"/>
          <p:cNvSpPr>
            <a:spLocks noGrp="1" noChangeArrowheads="1"/>
          </p:cNvSpPr>
          <p:nvPr>
            <p:ph type="body" idx="1"/>
          </p:nvPr>
        </p:nvSpPr>
        <p:spPr>
          <a:xfrm>
            <a:off x="442913" y="1600200"/>
            <a:ext cx="8229600" cy="4525963"/>
          </a:xfrm>
        </p:spPr>
        <p:txBody>
          <a:bodyPr/>
          <a:lstStyle/>
          <a:p>
            <a:pPr marL="449263" indent="-449263" defTabSz="449263" eaLnBrk="1" hangingPunct="1">
              <a:lnSpc>
                <a:spcPct val="120000"/>
              </a:lnSpc>
            </a:pPr>
            <a:r>
              <a:rPr lang="es-ES" sz="2000" smtClean="0"/>
              <a:t>Se desea resolver la siguiente ecuación diferencial ordinaria usando el método de RK de cuarto orden</a:t>
            </a:r>
            <a:br>
              <a:rPr lang="es-ES" sz="2000" smtClean="0"/>
            </a:br>
            <a:r>
              <a:rPr lang="es-ES" sz="2000" smtClean="0"/>
              <a:t/>
            </a:r>
            <a:br>
              <a:rPr lang="es-ES" sz="2000" smtClean="0"/>
            </a:br>
            <a:r>
              <a:rPr lang="es-ES" sz="2000" smtClean="0"/>
              <a:t/>
            </a:r>
            <a:br>
              <a:rPr lang="es-ES" sz="2000" smtClean="0"/>
            </a:br>
            <a:r>
              <a:rPr lang="es-ES" sz="2000" smtClean="0"/>
              <a:t>desde x = 0 hasta x = 4 con un tamaño de paso de 0.5. La condición inicial en x = 0 es y = 1</a:t>
            </a:r>
            <a:endParaRPr lang="es-ES" sz="2000" smtClean="0">
              <a:cs typeface="Arial" charset="0"/>
              <a:sym typeface="Symbol" pitchFamily="18" charset="2"/>
            </a:endParaRPr>
          </a:p>
        </p:txBody>
      </p:sp>
      <p:graphicFrame>
        <p:nvGraphicFramePr>
          <p:cNvPr id="26626" name="Object 4"/>
          <p:cNvGraphicFramePr>
            <a:graphicFrameLocks noChangeAspect="1"/>
          </p:cNvGraphicFramePr>
          <p:nvPr/>
        </p:nvGraphicFramePr>
        <p:xfrm>
          <a:off x="2984500" y="2422525"/>
          <a:ext cx="2849563" cy="631825"/>
        </p:xfrm>
        <a:graphic>
          <a:graphicData uri="http://schemas.openxmlformats.org/presentationml/2006/ole">
            <p:oleObj spid="_x0000_s26626" name="Ecuación" r:id="rId3" imgW="1777680" imgH="393480" progId="Equation.3">
              <p:embed/>
            </p:oleObj>
          </a:graphicData>
        </a:graphic>
      </p:graphicFrame>
      <p:pic>
        <p:nvPicPr>
          <p:cNvPr id="26629" name="Picture 9"/>
          <p:cNvPicPr>
            <a:picLocks noChangeAspect="1" noChangeArrowheads="1"/>
          </p:cNvPicPr>
          <p:nvPr/>
        </p:nvPicPr>
        <p:blipFill>
          <a:blip r:embed="rId4" cstate="print"/>
          <a:srcRect/>
          <a:stretch>
            <a:fillRect/>
          </a:stretch>
        </p:blipFill>
        <p:spPr bwMode="auto">
          <a:xfrm>
            <a:off x="1454150" y="3951288"/>
            <a:ext cx="3876675" cy="2906712"/>
          </a:xfrm>
          <a:prstGeom prst="rect">
            <a:avLst/>
          </a:prstGeom>
          <a:noFill/>
          <a:ln w="9525">
            <a:noFill/>
            <a:miter lim="800000"/>
            <a:headEnd/>
            <a:tailEnd/>
          </a:ln>
        </p:spPr>
      </p:pic>
      <p:sp>
        <p:nvSpPr>
          <p:cNvPr id="26630" name="Text Box 10"/>
          <p:cNvSpPr txBox="1">
            <a:spLocks noChangeArrowheads="1"/>
          </p:cNvSpPr>
          <p:nvPr/>
        </p:nvSpPr>
        <p:spPr bwMode="auto">
          <a:xfrm>
            <a:off x="5591175" y="4821238"/>
            <a:ext cx="3014663" cy="825500"/>
          </a:xfrm>
          <a:prstGeom prst="rect">
            <a:avLst/>
          </a:prstGeom>
          <a:noFill/>
          <a:ln w="9525">
            <a:noFill/>
            <a:miter lim="800000"/>
            <a:headEnd/>
            <a:tailEnd/>
          </a:ln>
        </p:spPr>
        <p:txBody>
          <a:bodyPr>
            <a:spAutoFit/>
          </a:bodyPr>
          <a:lstStyle/>
          <a:p>
            <a:r>
              <a:rPr lang="es-ES" sz="1600"/>
              <a:t>En este caso la solución es exacta, porque la función original es de cuarto orden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s-ES" sz="3400" smtClean="0"/>
              <a:t>Sistemas de ecuaciones de EDO</a:t>
            </a:r>
          </a:p>
        </p:txBody>
      </p:sp>
      <p:sp>
        <p:nvSpPr>
          <p:cNvPr id="27652" name="Rectangle 3"/>
          <p:cNvSpPr>
            <a:spLocks noGrp="1" noChangeArrowheads="1"/>
          </p:cNvSpPr>
          <p:nvPr>
            <p:ph type="body" idx="1"/>
          </p:nvPr>
        </p:nvSpPr>
        <p:spPr/>
        <p:txBody>
          <a:bodyPr/>
          <a:lstStyle/>
          <a:p>
            <a:pPr eaLnBrk="1" hangingPunct="1">
              <a:lnSpc>
                <a:spcPct val="110000"/>
              </a:lnSpc>
              <a:spcAft>
                <a:spcPct val="30000"/>
              </a:spcAft>
            </a:pPr>
            <a:r>
              <a:rPr lang="es-ES" sz="2000" smtClean="0"/>
              <a:t>Muchos problemas prácticos de ingeniería y ciencia requieren la solución de un sistema de ecuaciones de EDO simultáneas</a:t>
            </a:r>
          </a:p>
          <a:p>
            <a:pPr eaLnBrk="1" hangingPunct="1">
              <a:lnSpc>
                <a:spcPct val="110000"/>
              </a:lnSpc>
              <a:spcAft>
                <a:spcPct val="30000"/>
              </a:spcAft>
            </a:pPr>
            <a:r>
              <a:rPr lang="es-ES" sz="2000" smtClean="0"/>
              <a:t>Como aquellos donde una ecuación diferencial de orden superior es reducida a un conjunto de ecuaciones de primer orden</a:t>
            </a:r>
          </a:p>
          <a:p>
            <a:pPr eaLnBrk="1" hangingPunct="1">
              <a:lnSpc>
                <a:spcPct val="110000"/>
              </a:lnSpc>
              <a:spcAft>
                <a:spcPct val="30000"/>
              </a:spcAft>
            </a:pPr>
            <a:r>
              <a:rPr lang="es-ES" sz="2000" smtClean="0"/>
              <a:t>Los sistemas de EDO se pueden representar como</a:t>
            </a:r>
          </a:p>
        </p:txBody>
      </p:sp>
      <p:graphicFrame>
        <p:nvGraphicFramePr>
          <p:cNvPr id="27650" name="Object 5"/>
          <p:cNvGraphicFramePr>
            <a:graphicFrameLocks noChangeAspect="1"/>
          </p:cNvGraphicFramePr>
          <p:nvPr/>
        </p:nvGraphicFramePr>
        <p:xfrm>
          <a:off x="1143000" y="3981450"/>
          <a:ext cx="2262188" cy="2098675"/>
        </p:xfrm>
        <a:graphic>
          <a:graphicData uri="http://schemas.openxmlformats.org/presentationml/2006/ole">
            <p:oleObj spid="_x0000_s27650" name="Ecuación" r:id="rId3" imgW="1536480" imgH="1422360" progId="Equation.3">
              <p:embed/>
            </p:oleObj>
          </a:graphicData>
        </a:graphic>
      </p:graphicFrame>
      <p:sp>
        <p:nvSpPr>
          <p:cNvPr id="27653" name="Text Box 6"/>
          <p:cNvSpPr txBox="1">
            <a:spLocks noChangeArrowheads="1"/>
          </p:cNvSpPr>
          <p:nvPr/>
        </p:nvSpPr>
        <p:spPr bwMode="auto">
          <a:xfrm>
            <a:off x="4049713" y="4456113"/>
            <a:ext cx="4648200" cy="1006475"/>
          </a:xfrm>
          <a:prstGeom prst="rect">
            <a:avLst/>
          </a:prstGeom>
          <a:noFill/>
          <a:ln w="9525">
            <a:noFill/>
            <a:miter lim="800000"/>
            <a:headEnd/>
            <a:tailEnd/>
          </a:ln>
        </p:spPr>
        <p:txBody>
          <a:bodyPr>
            <a:spAutoFit/>
          </a:bodyPr>
          <a:lstStyle/>
          <a:p>
            <a:pPr>
              <a:spcBef>
                <a:spcPct val="50000"/>
              </a:spcBef>
            </a:pPr>
            <a:r>
              <a:rPr lang="es-ES"/>
              <a:t>La solución de tal sistema requiere que se conozcan las </a:t>
            </a:r>
            <a:r>
              <a:rPr lang="es-ES" i="1">
                <a:latin typeface="Times New Roman" pitchFamily="18" charset="0"/>
              </a:rPr>
              <a:t>n</a:t>
            </a:r>
            <a:r>
              <a:rPr lang="es-ES"/>
              <a:t> condiciones iniciales en el valor inicial de </a:t>
            </a:r>
            <a:r>
              <a:rPr lang="es-ES" i="1">
                <a:latin typeface="Times New Roman" pitchFamily="18" charset="0"/>
              </a:rPr>
              <a:t>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s-ES" sz="3400" smtClean="0"/>
              <a:t>Sistemas de ecuaciones de EDO</a:t>
            </a:r>
            <a:br>
              <a:rPr lang="es-ES" sz="3400" smtClean="0"/>
            </a:br>
            <a:r>
              <a:rPr lang="es-ES" sz="3400" smtClean="0"/>
              <a:t>Método de Euler</a:t>
            </a:r>
          </a:p>
        </p:txBody>
      </p:sp>
      <p:sp>
        <p:nvSpPr>
          <p:cNvPr id="28678" name="Rectangle 3"/>
          <p:cNvSpPr>
            <a:spLocks noGrp="1" noChangeArrowheads="1"/>
          </p:cNvSpPr>
          <p:nvPr>
            <p:ph type="body" idx="1"/>
          </p:nvPr>
        </p:nvSpPr>
        <p:spPr/>
        <p:txBody>
          <a:bodyPr/>
          <a:lstStyle/>
          <a:p>
            <a:pPr eaLnBrk="1" hangingPunct="1"/>
            <a:r>
              <a:rPr lang="es-ES" sz="2000" smtClean="0"/>
              <a:t>Se aplica la técnica de un paso para cada ecuación antes de proceder con el siguiente paso</a:t>
            </a:r>
          </a:p>
          <a:p>
            <a:pPr eaLnBrk="1" hangingPunct="1"/>
            <a:endParaRPr lang="es-ES" sz="2000" smtClean="0"/>
          </a:p>
          <a:p>
            <a:pPr eaLnBrk="1" hangingPunct="1"/>
            <a:endParaRPr lang="es-ES" sz="2000" smtClean="0"/>
          </a:p>
          <a:p>
            <a:pPr eaLnBrk="1" hangingPunct="1"/>
            <a:endParaRPr lang="es-ES" sz="2000" smtClean="0"/>
          </a:p>
          <a:p>
            <a:pPr eaLnBrk="1" hangingPunct="1"/>
            <a:endParaRPr lang="es-ES" sz="2000" smtClean="0"/>
          </a:p>
          <a:p>
            <a:pPr eaLnBrk="1" hangingPunct="1"/>
            <a:r>
              <a:rPr lang="es-ES" sz="2000" smtClean="0"/>
              <a:t>Ejemplo </a:t>
            </a:r>
          </a:p>
          <a:p>
            <a:pPr lvl="1" eaLnBrk="1" hangingPunct="1"/>
            <a:r>
              <a:rPr lang="es-ES" sz="1800" smtClean="0"/>
              <a:t>Condición inicial </a:t>
            </a:r>
            <a:r>
              <a:rPr lang="es-ES" sz="1800" i="1" smtClean="0">
                <a:latin typeface="Times New Roman" pitchFamily="18" charset="0"/>
              </a:rPr>
              <a:t>x</a:t>
            </a:r>
            <a:r>
              <a:rPr lang="es-ES" sz="1800" smtClean="0">
                <a:latin typeface="Times New Roman" pitchFamily="18" charset="0"/>
              </a:rPr>
              <a:t> = 0; </a:t>
            </a:r>
            <a:r>
              <a:rPr lang="es-ES" sz="1800" i="1" smtClean="0">
                <a:latin typeface="Times New Roman" pitchFamily="18" charset="0"/>
              </a:rPr>
              <a:t>y</a:t>
            </a:r>
            <a:r>
              <a:rPr lang="es-ES" sz="1800" baseline="-25000" smtClean="0">
                <a:latin typeface="Times New Roman" pitchFamily="18" charset="0"/>
              </a:rPr>
              <a:t>1</a:t>
            </a:r>
            <a:r>
              <a:rPr lang="es-ES" sz="1800" smtClean="0">
                <a:latin typeface="Times New Roman" pitchFamily="18" charset="0"/>
              </a:rPr>
              <a:t> = 4; </a:t>
            </a:r>
            <a:r>
              <a:rPr lang="es-ES" sz="1800" i="1" smtClean="0">
                <a:latin typeface="Times New Roman" pitchFamily="18" charset="0"/>
              </a:rPr>
              <a:t>y</a:t>
            </a:r>
            <a:r>
              <a:rPr lang="es-ES" sz="1800" baseline="-25000" smtClean="0">
                <a:latin typeface="Times New Roman" pitchFamily="18" charset="0"/>
              </a:rPr>
              <a:t>2</a:t>
            </a:r>
            <a:r>
              <a:rPr lang="es-ES" sz="1800" smtClean="0">
                <a:latin typeface="Times New Roman" pitchFamily="18" charset="0"/>
              </a:rPr>
              <a:t> = 6</a:t>
            </a:r>
          </a:p>
        </p:txBody>
      </p:sp>
      <p:graphicFrame>
        <p:nvGraphicFramePr>
          <p:cNvPr id="28674" name="Object 8"/>
          <p:cNvGraphicFramePr>
            <a:graphicFrameLocks noChangeAspect="1"/>
          </p:cNvGraphicFramePr>
          <p:nvPr/>
        </p:nvGraphicFramePr>
        <p:xfrm>
          <a:off x="3305175" y="2595563"/>
          <a:ext cx="2297113" cy="419100"/>
        </p:xfrm>
        <a:graphic>
          <a:graphicData uri="http://schemas.openxmlformats.org/presentationml/2006/ole">
            <p:oleObj spid="_x0000_s28674" name="Ecuación" r:id="rId3" imgW="1257120" imgH="228600" progId="Equation.3">
              <p:embed/>
            </p:oleObj>
          </a:graphicData>
        </a:graphic>
      </p:graphicFrame>
      <p:graphicFrame>
        <p:nvGraphicFramePr>
          <p:cNvPr id="28675" name="Object 9"/>
          <p:cNvGraphicFramePr>
            <a:graphicFrameLocks noChangeAspect="1"/>
          </p:cNvGraphicFramePr>
          <p:nvPr>
            <p:ph sz="half" idx="4294967295"/>
          </p:nvPr>
        </p:nvGraphicFramePr>
        <p:xfrm>
          <a:off x="809625" y="4606925"/>
          <a:ext cx="2073275" cy="1157288"/>
        </p:xfrm>
        <a:graphic>
          <a:graphicData uri="http://schemas.openxmlformats.org/presentationml/2006/ole">
            <p:oleObj spid="_x0000_s28675" name="Ecuación" r:id="rId4" imgW="1409400" imgH="787320" progId="Equation.3">
              <p:embed/>
            </p:oleObj>
          </a:graphicData>
        </a:graphic>
      </p:graphicFrame>
      <p:sp>
        <p:nvSpPr>
          <p:cNvPr id="28679" name="Text Box 11"/>
          <p:cNvSpPr txBox="1">
            <a:spLocks noChangeArrowheads="1"/>
          </p:cNvSpPr>
          <p:nvPr/>
        </p:nvSpPr>
        <p:spPr bwMode="auto">
          <a:xfrm>
            <a:off x="3449638" y="4860925"/>
            <a:ext cx="1504950" cy="396875"/>
          </a:xfrm>
          <a:prstGeom prst="rect">
            <a:avLst/>
          </a:prstGeom>
          <a:noFill/>
          <a:ln w="9525">
            <a:noFill/>
            <a:miter lim="800000"/>
            <a:headEnd/>
            <a:tailEnd/>
          </a:ln>
        </p:spPr>
        <p:txBody>
          <a:bodyPr wrap="none">
            <a:spAutoFit/>
          </a:bodyPr>
          <a:lstStyle/>
          <a:p>
            <a:r>
              <a:rPr lang="es-ES"/>
              <a:t>Para </a:t>
            </a:r>
            <a:r>
              <a:rPr lang="es-ES" i="1">
                <a:latin typeface="Times New Roman" pitchFamily="18" charset="0"/>
              </a:rPr>
              <a:t>h</a:t>
            </a:r>
            <a:r>
              <a:rPr lang="es-ES">
                <a:latin typeface="Times New Roman" pitchFamily="18" charset="0"/>
              </a:rPr>
              <a:t> = 0.5</a:t>
            </a:r>
          </a:p>
        </p:txBody>
      </p:sp>
      <p:graphicFrame>
        <p:nvGraphicFramePr>
          <p:cNvPr id="28676" name="Object 12"/>
          <p:cNvGraphicFramePr>
            <a:graphicFrameLocks noChangeAspect="1"/>
          </p:cNvGraphicFramePr>
          <p:nvPr/>
        </p:nvGraphicFramePr>
        <p:xfrm>
          <a:off x="5287963" y="4789488"/>
          <a:ext cx="3656012" cy="731837"/>
        </p:xfrm>
        <a:graphic>
          <a:graphicData uri="http://schemas.openxmlformats.org/presentationml/2006/ole">
            <p:oleObj spid="_x0000_s28676" name="Ecuación" r:id="rId5" imgW="2286000" imgH="457200" progId="Equation.3">
              <p:embed/>
            </p:oleObj>
          </a:graphicData>
        </a:graphic>
      </p:graphicFrame>
      <p:sp>
        <p:nvSpPr>
          <p:cNvPr id="28680" name="Line 13"/>
          <p:cNvSpPr>
            <a:spLocks noChangeShapeType="1"/>
          </p:cNvSpPr>
          <p:nvPr/>
        </p:nvSpPr>
        <p:spPr bwMode="auto">
          <a:xfrm>
            <a:off x="3425825" y="5327650"/>
            <a:ext cx="1538288"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p:txBody>
          <a:bodyPr/>
          <a:lstStyle/>
          <a:p>
            <a:pPr eaLnBrk="1" hangingPunct="1"/>
            <a:r>
              <a:rPr lang="es-ES" sz="3400" smtClean="0"/>
              <a:t>Sistemas de ecuaciones de EDO</a:t>
            </a:r>
            <a:br>
              <a:rPr lang="es-ES" sz="3400" smtClean="0"/>
            </a:br>
            <a:r>
              <a:rPr lang="es-ES" sz="3400" smtClean="0"/>
              <a:t>Método RK</a:t>
            </a:r>
          </a:p>
        </p:txBody>
      </p:sp>
      <p:sp>
        <p:nvSpPr>
          <p:cNvPr id="29703" name="Rectangle 3"/>
          <p:cNvSpPr>
            <a:spLocks noGrp="1" noChangeArrowheads="1"/>
          </p:cNvSpPr>
          <p:nvPr>
            <p:ph type="body" idx="1"/>
          </p:nvPr>
        </p:nvSpPr>
        <p:spPr/>
        <p:txBody>
          <a:bodyPr/>
          <a:lstStyle/>
          <a:p>
            <a:pPr marL="449263" indent="-449263" eaLnBrk="1" hangingPunct="1"/>
            <a:r>
              <a:rPr lang="es-ES" sz="2000" smtClean="0"/>
              <a:t>Hay que tener cuidado al determinar las pendientes </a:t>
            </a:r>
          </a:p>
          <a:p>
            <a:pPr marL="449263" indent="-449263" eaLnBrk="1" hangingPunct="1"/>
            <a:r>
              <a:rPr lang="es-ES" sz="2000" smtClean="0"/>
              <a:t>El procedimiento para el método de 4to orden es el siguiente</a:t>
            </a:r>
          </a:p>
        </p:txBody>
      </p:sp>
      <p:sp>
        <p:nvSpPr>
          <p:cNvPr id="29704" name="Rectangle 10"/>
          <p:cNvSpPr>
            <a:spLocks noChangeArrowheads="1"/>
          </p:cNvSpPr>
          <p:nvPr/>
        </p:nvSpPr>
        <p:spPr bwMode="auto">
          <a:xfrm>
            <a:off x="479425" y="2636838"/>
            <a:ext cx="8042275" cy="3914775"/>
          </a:xfrm>
          <a:prstGeom prst="rect">
            <a:avLst/>
          </a:prstGeom>
          <a:noFill/>
          <a:ln w="9525">
            <a:noFill/>
            <a:miter lim="800000"/>
            <a:headEnd/>
            <a:tailEnd/>
          </a:ln>
        </p:spPr>
        <p:txBody>
          <a:bodyPr>
            <a:spAutoFit/>
          </a:bodyPr>
          <a:lstStyle/>
          <a:p>
            <a:pPr marL="342900" indent="-342900">
              <a:spcBef>
                <a:spcPct val="50000"/>
              </a:spcBef>
              <a:spcAft>
                <a:spcPct val="15000"/>
              </a:spcAft>
              <a:buFontTx/>
              <a:buAutoNum type="arabicPeriod"/>
            </a:pPr>
            <a:r>
              <a:rPr lang="es-ES" sz="1800"/>
              <a:t>Calcular </a:t>
            </a:r>
            <a:r>
              <a:rPr lang="es-ES" sz="1800" i="1">
                <a:latin typeface="Times New Roman" pitchFamily="18" charset="0"/>
              </a:rPr>
              <a:t>k</a:t>
            </a:r>
            <a:r>
              <a:rPr lang="es-ES" sz="1800" baseline="-25000">
                <a:latin typeface="Times New Roman" pitchFamily="18" charset="0"/>
              </a:rPr>
              <a:t>1</a:t>
            </a:r>
            <a:r>
              <a:rPr lang="es-ES" sz="1800"/>
              <a:t> para todas las variables </a:t>
            </a:r>
            <a:r>
              <a:rPr lang="es-ES" sz="1800">
                <a:sym typeface="Wingdings" pitchFamily="2" charset="2"/>
              </a:rPr>
              <a:t></a:t>
            </a:r>
            <a:r>
              <a:rPr lang="es-ES" sz="1800"/>
              <a:t> pendiente en el valor inicial</a:t>
            </a:r>
          </a:p>
          <a:p>
            <a:pPr marL="342900" indent="-342900">
              <a:spcBef>
                <a:spcPct val="50000"/>
              </a:spcBef>
              <a:spcAft>
                <a:spcPct val="15000"/>
              </a:spcAft>
              <a:buFontTx/>
              <a:buAutoNum type="arabicPeriod"/>
            </a:pPr>
            <a:endParaRPr lang="es-ES" sz="1800"/>
          </a:p>
          <a:p>
            <a:pPr marL="342900" indent="-342900">
              <a:spcBef>
                <a:spcPct val="50000"/>
              </a:spcBef>
              <a:spcAft>
                <a:spcPct val="15000"/>
              </a:spcAft>
              <a:buFontTx/>
              <a:buAutoNum type="arabicPeriod"/>
            </a:pPr>
            <a:r>
              <a:rPr lang="es-ES" sz="1800"/>
              <a:t>Estas pendientes se usan para hacer predicciones de la variable dependiente en el punto medio del intervalo</a:t>
            </a:r>
          </a:p>
          <a:p>
            <a:pPr marL="342900" indent="-342900">
              <a:spcBef>
                <a:spcPct val="50000"/>
              </a:spcBef>
              <a:spcAft>
                <a:spcPct val="15000"/>
              </a:spcAft>
              <a:buFontTx/>
              <a:buAutoNum type="arabicPeriod"/>
            </a:pPr>
            <a:endParaRPr lang="es-ES" sz="1800"/>
          </a:p>
          <a:p>
            <a:pPr marL="342900" indent="-342900">
              <a:spcBef>
                <a:spcPct val="50000"/>
              </a:spcBef>
              <a:spcAft>
                <a:spcPct val="15000"/>
              </a:spcAft>
              <a:buFontTx/>
              <a:buAutoNum type="arabicPeriod"/>
            </a:pPr>
            <a:r>
              <a:rPr lang="es-ES" sz="1800"/>
              <a:t>Con estos valores de punto medio se calculan las pendientes en el punto medio (</a:t>
            </a:r>
            <a:r>
              <a:rPr lang="es-ES" sz="1800" i="1">
                <a:latin typeface="Times New Roman" pitchFamily="18" charset="0"/>
              </a:rPr>
              <a:t>k</a:t>
            </a:r>
            <a:r>
              <a:rPr lang="es-ES" sz="1800" baseline="-25000">
                <a:latin typeface="Times New Roman" pitchFamily="18" charset="0"/>
              </a:rPr>
              <a:t>2</a:t>
            </a:r>
            <a:r>
              <a:rPr lang="es-ES" sz="1800"/>
              <a:t>)</a:t>
            </a:r>
          </a:p>
          <a:p>
            <a:pPr marL="342900" indent="-342900">
              <a:spcBef>
                <a:spcPct val="50000"/>
              </a:spcBef>
              <a:spcAft>
                <a:spcPct val="15000"/>
              </a:spcAft>
              <a:buFontTx/>
              <a:buAutoNum type="arabicPeriod"/>
            </a:pPr>
            <a:endParaRPr lang="es-ES" sz="1800"/>
          </a:p>
          <a:p>
            <a:pPr marL="342900" indent="-342900">
              <a:spcBef>
                <a:spcPct val="50000"/>
              </a:spcBef>
              <a:spcAft>
                <a:spcPct val="15000"/>
              </a:spcAft>
              <a:buFontTx/>
              <a:buAutoNum type="arabicPeriod"/>
            </a:pPr>
            <a:r>
              <a:rPr lang="es-ES" sz="1800"/>
              <a:t>Estas pendientes se usan para hacer nuevas predicciones de punto medio</a:t>
            </a:r>
          </a:p>
        </p:txBody>
      </p:sp>
      <p:graphicFrame>
        <p:nvGraphicFramePr>
          <p:cNvPr id="29698" name="Object 14"/>
          <p:cNvGraphicFramePr>
            <a:graphicFrameLocks noChangeAspect="1"/>
          </p:cNvGraphicFramePr>
          <p:nvPr/>
        </p:nvGraphicFramePr>
        <p:xfrm>
          <a:off x="2435225" y="3044825"/>
          <a:ext cx="4191000" cy="398463"/>
        </p:xfrm>
        <a:graphic>
          <a:graphicData uri="http://schemas.openxmlformats.org/presentationml/2006/ole">
            <p:oleObj spid="_x0000_s29698" name="Ecuación" r:id="rId3" imgW="2539800" imgH="241200" progId="Equation.3">
              <p:embed/>
            </p:oleObj>
          </a:graphicData>
        </a:graphic>
      </p:graphicFrame>
      <p:graphicFrame>
        <p:nvGraphicFramePr>
          <p:cNvPr id="29699" name="Object 15"/>
          <p:cNvGraphicFramePr>
            <a:graphicFrameLocks noChangeAspect="1"/>
          </p:cNvGraphicFramePr>
          <p:nvPr/>
        </p:nvGraphicFramePr>
        <p:xfrm>
          <a:off x="2071688" y="5240338"/>
          <a:ext cx="5270500" cy="696912"/>
        </p:xfrm>
        <a:graphic>
          <a:graphicData uri="http://schemas.openxmlformats.org/presentationml/2006/ole">
            <p:oleObj spid="_x0000_s29699" name="Ecuación" r:id="rId4" imgW="3276360" imgH="431640" progId="Equation.3">
              <p:embed/>
            </p:oleObj>
          </a:graphicData>
        </a:graphic>
      </p:graphicFrame>
      <p:graphicFrame>
        <p:nvGraphicFramePr>
          <p:cNvPr id="29700" name="Object 18"/>
          <p:cNvGraphicFramePr>
            <a:graphicFrameLocks noChangeAspect="1"/>
          </p:cNvGraphicFramePr>
          <p:nvPr/>
        </p:nvGraphicFramePr>
        <p:xfrm>
          <a:off x="2605088" y="4089400"/>
          <a:ext cx="3529012" cy="663575"/>
        </p:xfrm>
        <a:graphic>
          <a:graphicData uri="http://schemas.openxmlformats.org/presentationml/2006/ole">
            <p:oleObj spid="_x0000_s29700" name="Ecuación" r:id="rId5" imgW="2095200" imgH="393480" progId="Equation.3">
              <p:embed/>
            </p:oleObj>
          </a:graphicData>
        </a:graphic>
      </p:graphicFrame>
      <p:graphicFrame>
        <p:nvGraphicFramePr>
          <p:cNvPr id="29701" name="Object 19"/>
          <p:cNvGraphicFramePr>
            <a:graphicFrameLocks noChangeAspect="1"/>
          </p:cNvGraphicFramePr>
          <p:nvPr/>
        </p:nvGraphicFramePr>
        <p:xfrm>
          <a:off x="2568575" y="6194425"/>
          <a:ext cx="3571875" cy="663575"/>
        </p:xfrm>
        <a:graphic>
          <a:graphicData uri="http://schemas.openxmlformats.org/presentationml/2006/ole">
            <p:oleObj spid="_x0000_s29701" name="Ecuación" r:id="rId6" imgW="2120760" imgH="393480" progId="Equation.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p:txBody>
          <a:bodyPr/>
          <a:lstStyle/>
          <a:p>
            <a:pPr eaLnBrk="1" hangingPunct="1"/>
            <a:r>
              <a:rPr lang="es-ES" sz="3400" smtClean="0"/>
              <a:t>Sistemas de ecuaciones de EDO</a:t>
            </a:r>
            <a:br>
              <a:rPr lang="es-ES" sz="3400" smtClean="0"/>
            </a:br>
            <a:r>
              <a:rPr lang="es-ES" sz="3400" smtClean="0"/>
              <a:t>Método RK</a:t>
            </a:r>
          </a:p>
        </p:txBody>
      </p:sp>
      <p:sp>
        <p:nvSpPr>
          <p:cNvPr id="30727" name="Rectangle 5"/>
          <p:cNvSpPr>
            <a:spLocks noChangeArrowheads="1"/>
          </p:cNvSpPr>
          <p:nvPr/>
        </p:nvSpPr>
        <p:spPr bwMode="auto">
          <a:xfrm>
            <a:off x="585788" y="1493838"/>
            <a:ext cx="7678737" cy="4630737"/>
          </a:xfrm>
          <a:prstGeom prst="rect">
            <a:avLst/>
          </a:prstGeom>
          <a:noFill/>
          <a:ln w="9525">
            <a:noFill/>
            <a:miter lim="800000"/>
            <a:headEnd/>
            <a:tailEnd/>
          </a:ln>
        </p:spPr>
        <p:txBody>
          <a:bodyPr>
            <a:spAutoFit/>
          </a:bodyPr>
          <a:lstStyle/>
          <a:p>
            <a:pPr marL="342900" indent="-342900">
              <a:spcBef>
                <a:spcPct val="50000"/>
              </a:spcBef>
              <a:buFontTx/>
              <a:buAutoNum type="arabicPeriod" startAt="5"/>
            </a:pPr>
            <a:r>
              <a:rPr lang="es-ES" sz="1800"/>
              <a:t>Con estos valores de punto medio se calculan nuevas pendientes de punto medio (</a:t>
            </a:r>
            <a:r>
              <a:rPr lang="es-ES" sz="1800" i="1">
                <a:latin typeface="Times New Roman" pitchFamily="18" charset="0"/>
              </a:rPr>
              <a:t>k</a:t>
            </a:r>
            <a:r>
              <a:rPr lang="es-ES" sz="1800" baseline="-25000">
                <a:latin typeface="Times New Roman" pitchFamily="18" charset="0"/>
              </a:rPr>
              <a:t>3</a:t>
            </a:r>
            <a:r>
              <a:rPr lang="es-ES" sz="1800"/>
              <a:t>)</a:t>
            </a:r>
          </a:p>
          <a:p>
            <a:pPr marL="342900" indent="-342900">
              <a:spcBef>
                <a:spcPct val="50000"/>
              </a:spcBef>
              <a:buFontTx/>
              <a:buAutoNum type="arabicPeriod" startAt="5"/>
            </a:pPr>
            <a:endParaRPr lang="es-ES" sz="1800"/>
          </a:p>
          <a:p>
            <a:pPr marL="342900" indent="-342900">
              <a:spcBef>
                <a:spcPct val="50000"/>
              </a:spcBef>
              <a:buFontTx/>
              <a:buAutoNum type="arabicPeriod" startAt="5"/>
            </a:pPr>
            <a:endParaRPr lang="es-ES" sz="1800"/>
          </a:p>
          <a:p>
            <a:pPr marL="342900" indent="-342900">
              <a:spcBef>
                <a:spcPct val="50000"/>
              </a:spcBef>
              <a:buFontTx/>
              <a:buAutoNum type="arabicPeriod" startAt="5"/>
            </a:pPr>
            <a:r>
              <a:rPr lang="es-ES" sz="1800"/>
              <a:t>Estas pendientes se usan para hacer predicciones al final del intervalo</a:t>
            </a:r>
          </a:p>
          <a:p>
            <a:pPr marL="342900" indent="-342900">
              <a:spcBef>
                <a:spcPct val="50000"/>
              </a:spcBef>
              <a:buFontTx/>
              <a:buAutoNum type="arabicPeriod" startAt="5"/>
            </a:pPr>
            <a:endParaRPr lang="es-ES" sz="1800"/>
          </a:p>
          <a:p>
            <a:pPr marL="342900" indent="-342900">
              <a:spcBef>
                <a:spcPct val="50000"/>
              </a:spcBef>
              <a:buFontTx/>
              <a:buAutoNum type="arabicPeriod" startAt="5"/>
            </a:pPr>
            <a:endParaRPr lang="es-ES" sz="1800"/>
          </a:p>
          <a:p>
            <a:pPr marL="342900" indent="-342900">
              <a:spcBef>
                <a:spcPct val="50000"/>
              </a:spcBef>
              <a:buFontTx/>
              <a:buAutoNum type="arabicPeriod" startAt="5"/>
            </a:pPr>
            <a:r>
              <a:rPr lang="es-ES" sz="1800"/>
              <a:t>Con estos valores al final del intervalo se calculan pendientes al final del intervalo, </a:t>
            </a:r>
            <a:r>
              <a:rPr lang="es-ES" sz="1800" i="1">
                <a:latin typeface="Times New Roman" pitchFamily="18" charset="0"/>
              </a:rPr>
              <a:t>k</a:t>
            </a:r>
            <a:r>
              <a:rPr lang="es-ES" sz="1800" baseline="-25000">
                <a:latin typeface="Times New Roman" pitchFamily="18" charset="0"/>
              </a:rPr>
              <a:t>4</a:t>
            </a:r>
          </a:p>
          <a:p>
            <a:pPr marL="342900" indent="-342900">
              <a:spcBef>
                <a:spcPct val="50000"/>
              </a:spcBef>
              <a:buFontTx/>
              <a:buAutoNum type="arabicPeriod" startAt="5"/>
            </a:pPr>
            <a:endParaRPr lang="es-ES" sz="1800"/>
          </a:p>
          <a:p>
            <a:pPr marL="342900" indent="-342900">
              <a:spcBef>
                <a:spcPct val="50000"/>
              </a:spcBef>
              <a:buFontTx/>
              <a:buAutoNum type="arabicPeriod" startAt="5"/>
            </a:pPr>
            <a:endParaRPr lang="es-ES" sz="1800"/>
          </a:p>
          <a:p>
            <a:pPr marL="342900" indent="-342900">
              <a:spcBef>
                <a:spcPct val="50000"/>
              </a:spcBef>
              <a:buFontTx/>
              <a:buAutoNum type="arabicPeriod" startAt="5"/>
            </a:pPr>
            <a:r>
              <a:rPr lang="es-ES" sz="1800"/>
              <a:t>Se hace la predicción final con todas las k</a:t>
            </a:r>
          </a:p>
        </p:txBody>
      </p:sp>
      <p:graphicFrame>
        <p:nvGraphicFramePr>
          <p:cNvPr id="30722" name="Object 9"/>
          <p:cNvGraphicFramePr>
            <a:graphicFrameLocks noChangeAspect="1"/>
          </p:cNvGraphicFramePr>
          <p:nvPr/>
        </p:nvGraphicFramePr>
        <p:xfrm>
          <a:off x="1887538" y="2241550"/>
          <a:ext cx="5616575" cy="738188"/>
        </p:xfrm>
        <a:graphic>
          <a:graphicData uri="http://schemas.openxmlformats.org/presentationml/2006/ole">
            <p:oleObj spid="_x0000_s30722" name="Ecuación" r:id="rId3" imgW="3288960" imgH="431640" progId="Equation.3">
              <p:embed/>
            </p:oleObj>
          </a:graphicData>
        </a:graphic>
      </p:graphicFrame>
      <p:graphicFrame>
        <p:nvGraphicFramePr>
          <p:cNvPr id="30723" name="Object 12"/>
          <p:cNvGraphicFramePr>
            <a:graphicFrameLocks noChangeAspect="1"/>
          </p:cNvGraphicFramePr>
          <p:nvPr/>
        </p:nvGraphicFramePr>
        <p:xfrm>
          <a:off x="2479675" y="3538538"/>
          <a:ext cx="3662363" cy="450850"/>
        </p:xfrm>
        <a:graphic>
          <a:graphicData uri="http://schemas.openxmlformats.org/presentationml/2006/ole">
            <p:oleObj spid="_x0000_s30723" name="Ecuación" r:id="rId4" imgW="1968480" imgH="241200" progId="Equation.3">
              <p:embed/>
            </p:oleObj>
          </a:graphicData>
        </a:graphic>
      </p:graphicFrame>
      <p:graphicFrame>
        <p:nvGraphicFramePr>
          <p:cNvPr id="30724" name="Object 16"/>
          <p:cNvGraphicFramePr>
            <a:graphicFrameLocks noChangeAspect="1"/>
          </p:cNvGraphicFramePr>
          <p:nvPr/>
        </p:nvGraphicFramePr>
        <p:xfrm>
          <a:off x="1914525" y="5118100"/>
          <a:ext cx="5824538" cy="484188"/>
        </p:xfrm>
        <a:graphic>
          <a:graphicData uri="http://schemas.openxmlformats.org/presentationml/2006/ole">
            <p:oleObj spid="_x0000_s30724" name="Ecuación" r:id="rId5" imgW="2908080" imgH="241200" progId="Equation.3">
              <p:embed/>
            </p:oleObj>
          </a:graphicData>
        </a:graphic>
      </p:graphicFrame>
      <p:graphicFrame>
        <p:nvGraphicFramePr>
          <p:cNvPr id="30725" name="Object 17"/>
          <p:cNvGraphicFramePr>
            <a:graphicFrameLocks noChangeAspect="1"/>
          </p:cNvGraphicFramePr>
          <p:nvPr>
            <p:ph idx="1"/>
          </p:nvPr>
        </p:nvGraphicFramePr>
        <p:xfrm>
          <a:off x="1982788" y="6018213"/>
          <a:ext cx="5727700" cy="706437"/>
        </p:xfrm>
        <a:graphic>
          <a:graphicData uri="http://schemas.openxmlformats.org/presentationml/2006/ole">
            <p:oleObj spid="_x0000_s30725" name="Ecuación" r:id="rId6" imgW="3187440" imgH="39348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s-ES" sz="3400" smtClean="0"/>
              <a:t>Problemas con valores en la frontera y valores propios</a:t>
            </a:r>
          </a:p>
        </p:txBody>
      </p:sp>
      <p:sp>
        <p:nvSpPr>
          <p:cNvPr id="43011" name="Rectangle 3"/>
          <p:cNvSpPr>
            <a:spLocks noGrp="1" noChangeArrowheads="1"/>
          </p:cNvSpPr>
          <p:nvPr>
            <p:ph type="body" idx="1"/>
          </p:nvPr>
        </p:nvSpPr>
        <p:spPr/>
        <p:txBody>
          <a:bodyPr/>
          <a:lstStyle/>
          <a:p>
            <a:pPr eaLnBrk="1" hangingPunct="1">
              <a:lnSpc>
                <a:spcPct val="110000"/>
              </a:lnSpc>
              <a:spcAft>
                <a:spcPct val="30000"/>
              </a:spcAft>
            </a:pPr>
            <a:r>
              <a:rPr lang="es-ES" sz="2000" smtClean="0"/>
              <a:t>Una EDO se acompaña de condiciones auxiliares</a:t>
            </a:r>
          </a:p>
          <a:p>
            <a:pPr eaLnBrk="1" hangingPunct="1">
              <a:lnSpc>
                <a:spcPct val="110000"/>
              </a:lnSpc>
              <a:spcAft>
                <a:spcPct val="30000"/>
              </a:spcAft>
            </a:pPr>
            <a:r>
              <a:rPr lang="es-ES" sz="2000" smtClean="0"/>
              <a:t>Estas condiciones se usan para evaluar las constantes de integración que resultan durante la solución de la ecuación</a:t>
            </a:r>
          </a:p>
          <a:p>
            <a:pPr eaLnBrk="1" hangingPunct="1">
              <a:lnSpc>
                <a:spcPct val="110000"/>
              </a:lnSpc>
              <a:spcAft>
                <a:spcPct val="30000"/>
              </a:spcAft>
            </a:pPr>
            <a:r>
              <a:rPr lang="es-ES" sz="2000" smtClean="0"/>
              <a:t>Para una ecuación de </a:t>
            </a:r>
            <a:r>
              <a:rPr lang="es-ES" sz="2000" i="1" smtClean="0">
                <a:latin typeface="Times New Roman" pitchFamily="18" charset="0"/>
              </a:rPr>
              <a:t>n</a:t>
            </a:r>
            <a:r>
              <a:rPr lang="es-ES" sz="2000" smtClean="0"/>
              <a:t>-ésimo orden, se requieren </a:t>
            </a:r>
            <a:r>
              <a:rPr lang="es-ES" sz="2000" i="1" smtClean="0">
                <a:latin typeface="Times New Roman" pitchFamily="18" charset="0"/>
              </a:rPr>
              <a:t>n</a:t>
            </a:r>
            <a:r>
              <a:rPr lang="es-ES" sz="2000" smtClean="0"/>
              <a:t> condiciones</a:t>
            </a:r>
          </a:p>
          <a:p>
            <a:pPr eaLnBrk="1" hangingPunct="1">
              <a:lnSpc>
                <a:spcPct val="110000"/>
              </a:lnSpc>
              <a:spcAft>
                <a:spcPct val="30000"/>
              </a:spcAft>
            </a:pPr>
            <a:r>
              <a:rPr lang="es-ES" sz="2000" smtClean="0"/>
              <a:t>Si las condiciones dadas para la variable dependiente son conocidas en diferentes valores de la variable independiente, entonces se tiene PROBLEMAS CON VALORES EN LA FRONTERA</a:t>
            </a:r>
          </a:p>
          <a:p>
            <a:pPr eaLnBrk="1" hangingPunct="1">
              <a:lnSpc>
                <a:spcPct val="110000"/>
              </a:lnSpc>
              <a:spcAft>
                <a:spcPct val="30000"/>
              </a:spcAft>
            </a:pPr>
            <a:r>
              <a:rPr lang="es-ES" sz="2000" smtClean="0"/>
              <a:t>Esto porque generalmente se especifican los valores en los puntos extremos o fronteras del sistema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s-ES" sz="3400" smtClean="0"/>
              <a:t>Métodos generales para problemas de valores en la frontera</a:t>
            </a:r>
          </a:p>
        </p:txBody>
      </p:sp>
      <p:sp>
        <p:nvSpPr>
          <p:cNvPr id="31748" name="Rectangle 3"/>
          <p:cNvSpPr>
            <a:spLocks noGrp="1" noChangeArrowheads="1"/>
          </p:cNvSpPr>
          <p:nvPr>
            <p:ph type="body" idx="1"/>
          </p:nvPr>
        </p:nvSpPr>
        <p:spPr/>
        <p:txBody>
          <a:bodyPr/>
          <a:lstStyle/>
          <a:p>
            <a:pPr eaLnBrk="1" hangingPunct="1">
              <a:lnSpc>
                <a:spcPct val="110000"/>
              </a:lnSpc>
              <a:spcAft>
                <a:spcPct val="30000"/>
              </a:spcAft>
            </a:pPr>
            <a:r>
              <a:rPr lang="es-ES" sz="2000" smtClean="0"/>
              <a:t>Al usar la Ley de conservación de energía para desarrollar un balance de calor para una barra larga y delgada</a:t>
            </a:r>
          </a:p>
          <a:p>
            <a:pPr eaLnBrk="1" hangingPunct="1">
              <a:lnSpc>
                <a:spcPct val="110000"/>
              </a:lnSpc>
              <a:spcAft>
                <a:spcPct val="30000"/>
              </a:spcAft>
            </a:pPr>
            <a:r>
              <a:rPr lang="es-ES" sz="2000" smtClean="0"/>
              <a:t>Si la barra no está aislada en su longitud y el sistema se encuentra en estado estable, el balance de calor esta dado por la EDO:</a:t>
            </a:r>
          </a:p>
          <a:p>
            <a:pPr eaLnBrk="1" hangingPunct="1">
              <a:lnSpc>
                <a:spcPct val="110000"/>
              </a:lnSpc>
              <a:spcAft>
                <a:spcPct val="30000"/>
              </a:spcAft>
            </a:pPr>
            <a:endParaRPr lang="es-ES" sz="2000" smtClean="0"/>
          </a:p>
          <a:p>
            <a:pPr eaLnBrk="1" hangingPunct="1">
              <a:lnSpc>
                <a:spcPct val="110000"/>
              </a:lnSpc>
              <a:spcAft>
                <a:spcPct val="30000"/>
              </a:spcAft>
            </a:pPr>
            <a:endParaRPr lang="es-ES" sz="2000" smtClean="0"/>
          </a:p>
          <a:p>
            <a:pPr eaLnBrk="1" hangingPunct="1">
              <a:lnSpc>
                <a:spcPct val="110000"/>
              </a:lnSpc>
              <a:spcAft>
                <a:spcPct val="30000"/>
              </a:spcAft>
            </a:pPr>
            <a:endParaRPr lang="es-ES" sz="2000" smtClean="0"/>
          </a:p>
          <a:p>
            <a:pPr eaLnBrk="1" hangingPunct="1">
              <a:lnSpc>
                <a:spcPct val="110000"/>
              </a:lnSpc>
              <a:spcAft>
                <a:spcPct val="30000"/>
              </a:spcAft>
            </a:pPr>
            <a:r>
              <a:rPr lang="es-ES" sz="2000" smtClean="0"/>
              <a:t>Para obtener una solución de la ecuación se necesitan las condiciones de frontera adecuadas</a:t>
            </a:r>
          </a:p>
        </p:txBody>
      </p:sp>
      <p:graphicFrame>
        <p:nvGraphicFramePr>
          <p:cNvPr id="31746" name="Object 4"/>
          <p:cNvGraphicFramePr>
            <a:graphicFrameLocks noChangeAspect="1"/>
          </p:cNvGraphicFramePr>
          <p:nvPr>
            <p:ph sz="half" idx="4294967295"/>
          </p:nvPr>
        </p:nvGraphicFramePr>
        <p:xfrm>
          <a:off x="1912938" y="3605213"/>
          <a:ext cx="2152650" cy="717550"/>
        </p:xfrm>
        <a:graphic>
          <a:graphicData uri="http://schemas.openxmlformats.org/presentationml/2006/ole">
            <p:oleObj spid="_x0000_s31746" name="Ecuación" r:id="rId3" imgW="1257120" imgH="419040" progId="Equation.3">
              <p:embed/>
            </p:oleObj>
          </a:graphicData>
        </a:graphic>
      </p:graphicFrame>
      <p:sp>
        <p:nvSpPr>
          <p:cNvPr id="31749" name="Text Box 6"/>
          <p:cNvSpPr txBox="1">
            <a:spLocks noChangeArrowheads="1"/>
          </p:cNvSpPr>
          <p:nvPr/>
        </p:nvSpPr>
        <p:spPr bwMode="auto">
          <a:xfrm>
            <a:off x="4370388" y="3586163"/>
            <a:ext cx="3990975" cy="703262"/>
          </a:xfrm>
          <a:prstGeom prst="rect">
            <a:avLst/>
          </a:prstGeom>
          <a:noFill/>
          <a:ln w="9525">
            <a:noFill/>
            <a:miter lim="800000"/>
            <a:headEnd/>
            <a:tailEnd/>
          </a:ln>
        </p:spPr>
        <p:txBody>
          <a:bodyPr>
            <a:spAutoFit/>
          </a:bodyPr>
          <a:lstStyle/>
          <a:p>
            <a:pPr>
              <a:spcBef>
                <a:spcPct val="50000"/>
              </a:spcBef>
            </a:pPr>
            <a:r>
              <a:rPr lang="es-ES" sz="1600" i="1">
                <a:latin typeface="Times New Roman" pitchFamily="18" charset="0"/>
              </a:rPr>
              <a:t>h’</a:t>
            </a:r>
            <a:r>
              <a:rPr lang="es-ES" sz="1600"/>
              <a:t> = coef. de transferencia de calor (cm</a:t>
            </a:r>
            <a:r>
              <a:rPr lang="es-ES" sz="1600" baseline="30000"/>
              <a:t>-2</a:t>
            </a:r>
            <a:r>
              <a:rPr lang="es-ES" sz="1600"/>
              <a:t>)</a:t>
            </a:r>
          </a:p>
          <a:p>
            <a:pPr>
              <a:spcBef>
                <a:spcPct val="50000"/>
              </a:spcBef>
            </a:pPr>
            <a:r>
              <a:rPr lang="es-ES" sz="1600" i="1">
                <a:latin typeface="Times New Roman" pitchFamily="18" charset="0"/>
              </a:rPr>
              <a:t>T</a:t>
            </a:r>
            <a:r>
              <a:rPr lang="es-ES" sz="1600" i="1" baseline="-25000">
                <a:latin typeface="Times New Roman" pitchFamily="18" charset="0"/>
              </a:rPr>
              <a:t>a</a:t>
            </a:r>
            <a:r>
              <a:rPr lang="es-ES" sz="1600"/>
              <a:t> = temperatura ambiente (ºC)</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274638"/>
            <a:ext cx="8229600" cy="804862"/>
          </a:xfrm>
        </p:spPr>
        <p:txBody>
          <a:bodyPr/>
          <a:lstStyle/>
          <a:p>
            <a:pPr eaLnBrk="1" hangingPunct="1"/>
            <a:r>
              <a:rPr lang="es-ES" sz="2000" smtClean="0"/>
              <a:t>Métodos generales para problemas con valores en la frontera</a:t>
            </a:r>
          </a:p>
        </p:txBody>
      </p:sp>
      <p:sp>
        <p:nvSpPr>
          <p:cNvPr id="32772" name="Rectangle 3"/>
          <p:cNvSpPr>
            <a:spLocks noGrp="1" noChangeArrowheads="1"/>
          </p:cNvSpPr>
          <p:nvPr>
            <p:ph type="body" idx="1"/>
          </p:nvPr>
        </p:nvSpPr>
        <p:spPr>
          <a:xfrm>
            <a:off x="457200" y="904875"/>
            <a:ext cx="8229600" cy="5619750"/>
          </a:xfrm>
        </p:spPr>
        <p:txBody>
          <a:bodyPr/>
          <a:lstStyle/>
          <a:p>
            <a:pPr eaLnBrk="1" hangingPunct="1">
              <a:lnSpc>
                <a:spcPct val="110000"/>
              </a:lnSpc>
              <a:spcAft>
                <a:spcPct val="30000"/>
              </a:spcAft>
            </a:pPr>
            <a:r>
              <a:rPr lang="es-ES" sz="2000" smtClean="0"/>
              <a:t>Dados los valores de las temperaturas en los extremos de la barra que se mantienen fijos, se desea saber el valor  de la temperatura en cualquier punto de la barra </a:t>
            </a:r>
          </a:p>
          <a:p>
            <a:pPr eaLnBrk="1" hangingPunct="1">
              <a:lnSpc>
                <a:spcPct val="110000"/>
              </a:lnSpc>
              <a:spcAft>
                <a:spcPct val="30000"/>
              </a:spcAft>
            </a:pPr>
            <a:r>
              <a:rPr lang="es-ES" sz="2000" smtClean="0"/>
              <a:t>T(0)=T1</a:t>
            </a:r>
          </a:p>
          <a:p>
            <a:pPr eaLnBrk="1" hangingPunct="1">
              <a:lnSpc>
                <a:spcPct val="110000"/>
              </a:lnSpc>
              <a:spcAft>
                <a:spcPct val="30000"/>
              </a:spcAft>
            </a:pPr>
            <a:r>
              <a:rPr lang="es-ES" sz="2000" smtClean="0"/>
              <a:t>T(L)=T2</a:t>
            </a:r>
          </a:p>
          <a:p>
            <a:pPr eaLnBrk="1" hangingPunct="1">
              <a:lnSpc>
                <a:spcPct val="110000"/>
              </a:lnSpc>
              <a:spcAft>
                <a:spcPct val="30000"/>
              </a:spcAft>
            </a:pPr>
            <a:endParaRPr lang="es-ES" sz="2000" smtClean="0"/>
          </a:p>
          <a:p>
            <a:pPr algn="just" eaLnBrk="1" hangingPunct="1">
              <a:lnSpc>
                <a:spcPct val="110000"/>
              </a:lnSpc>
              <a:spcAft>
                <a:spcPct val="30000"/>
              </a:spcAft>
            </a:pPr>
            <a:endParaRPr lang="es-ES" sz="2000" smtClean="0"/>
          </a:p>
          <a:p>
            <a:pPr algn="just" eaLnBrk="1" hangingPunct="1">
              <a:lnSpc>
                <a:spcPct val="110000"/>
              </a:lnSpc>
              <a:spcAft>
                <a:spcPct val="30000"/>
              </a:spcAft>
            </a:pPr>
            <a:r>
              <a:rPr lang="es-ES" sz="2000" smtClean="0"/>
              <a:t>Por ejemplo: Para una barra de 10 metros con </a:t>
            </a:r>
            <a:r>
              <a:rPr lang="es-ES" sz="2000" i="1" smtClean="0">
                <a:latin typeface="Times New Roman" pitchFamily="18" charset="0"/>
              </a:rPr>
              <a:t>T</a:t>
            </a:r>
            <a:r>
              <a:rPr lang="es-ES" sz="2000" i="1" baseline="-25000" smtClean="0">
                <a:latin typeface="Times New Roman" pitchFamily="18" charset="0"/>
              </a:rPr>
              <a:t>a</a:t>
            </a:r>
            <a:r>
              <a:rPr lang="es-ES" sz="2000" smtClean="0">
                <a:latin typeface="Times New Roman" pitchFamily="18" charset="0"/>
              </a:rPr>
              <a:t> = 20, </a:t>
            </a:r>
            <a:r>
              <a:rPr lang="es-ES" sz="2000" i="1" smtClean="0">
                <a:latin typeface="Times New Roman" pitchFamily="18" charset="0"/>
              </a:rPr>
              <a:t>T</a:t>
            </a:r>
            <a:r>
              <a:rPr lang="es-ES" sz="2000" i="1" baseline="-25000" smtClean="0">
                <a:latin typeface="Times New Roman" pitchFamily="18" charset="0"/>
              </a:rPr>
              <a:t>1</a:t>
            </a:r>
            <a:r>
              <a:rPr lang="es-ES" sz="2000" smtClean="0">
                <a:latin typeface="Times New Roman" pitchFamily="18" charset="0"/>
              </a:rPr>
              <a:t> = 40, </a:t>
            </a:r>
            <a:r>
              <a:rPr lang="es-ES" sz="2000" i="1" smtClean="0">
                <a:latin typeface="Times New Roman" pitchFamily="18" charset="0"/>
              </a:rPr>
              <a:t>T</a:t>
            </a:r>
            <a:r>
              <a:rPr lang="es-ES" sz="2000" i="1" baseline="-25000" smtClean="0">
                <a:latin typeface="Times New Roman" pitchFamily="18" charset="0"/>
              </a:rPr>
              <a:t>2</a:t>
            </a:r>
            <a:r>
              <a:rPr lang="es-ES" sz="2000" smtClean="0">
                <a:latin typeface="Times New Roman" pitchFamily="18" charset="0"/>
              </a:rPr>
              <a:t> = 200 y </a:t>
            </a:r>
            <a:r>
              <a:rPr lang="es-ES" sz="2000" i="1" smtClean="0">
                <a:latin typeface="Times New Roman" pitchFamily="18" charset="0"/>
              </a:rPr>
              <a:t>h’</a:t>
            </a:r>
            <a:r>
              <a:rPr lang="es-ES" sz="2000" smtClean="0">
                <a:latin typeface="Times New Roman" pitchFamily="18" charset="0"/>
              </a:rPr>
              <a:t> = 0.01</a:t>
            </a:r>
            <a:r>
              <a:rPr lang="es-ES" sz="2000" smtClean="0"/>
              <a:t>, </a:t>
            </a:r>
          </a:p>
          <a:p>
            <a:pPr algn="just" eaLnBrk="1" hangingPunct="1">
              <a:lnSpc>
                <a:spcPct val="110000"/>
              </a:lnSpc>
              <a:spcAft>
                <a:spcPct val="30000"/>
              </a:spcAft>
            </a:pPr>
            <a:r>
              <a:rPr lang="es-ES" sz="2000" smtClean="0"/>
              <a:t>con estas condiciones la ecuación se puede resolver de manera analítica , el resultado es  </a:t>
            </a:r>
          </a:p>
          <a:p>
            <a:pPr algn="ctr" eaLnBrk="1" hangingPunct="1">
              <a:lnSpc>
                <a:spcPct val="110000"/>
              </a:lnSpc>
              <a:spcAft>
                <a:spcPct val="30000"/>
              </a:spcAft>
              <a:buFontTx/>
              <a:buNone/>
            </a:pPr>
            <a:r>
              <a:rPr lang="es-ES" sz="2000" i="1" smtClean="0">
                <a:latin typeface="Times New Roman" pitchFamily="18" charset="0"/>
              </a:rPr>
              <a:t>T</a:t>
            </a:r>
            <a:r>
              <a:rPr lang="es-ES" sz="2000" smtClean="0">
                <a:latin typeface="Times New Roman" pitchFamily="18" charset="0"/>
              </a:rPr>
              <a:t>(</a:t>
            </a:r>
            <a:r>
              <a:rPr lang="es-ES" sz="2000" i="1" smtClean="0">
                <a:latin typeface="Times New Roman" pitchFamily="18" charset="0"/>
              </a:rPr>
              <a:t>x</a:t>
            </a:r>
            <a:r>
              <a:rPr lang="es-ES" sz="2000" smtClean="0">
                <a:latin typeface="Times New Roman" pitchFamily="18" charset="0"/>
              </a:rPr>
              <a:t>) = 73.4523 e</a:t>
            </a:r>
            <a:r>
              <a:rPr lang="es-ES" sz="2000" baseline="30000" smtClean="0">
                <a:latin typeface="Times New Roman" pitchFamily="18" charset="0"/>
              </a:rPr>
              <a:t>0.1</a:t>
            </a:r>
            <a:r>
              <a:rPr lang="es-ES" sz="2000" i="1" baseline="30000" smtClean="0">
                <a:latin typeface="Times New Roman" pitchFamily="18" charset="0"/>
              </a:rPr>
              <a:t>x</a:t>
            </a:r>
            <a:r>
              <a:rPr lang="es-ES" sz="2000" smtClean="0">
                <a:latin typeface="Times New Roman" pitchFamily="18" charset="0"/>
              </a:rPr>
              <a:t> – 53.4253 e</a:t>
            </a:r>
            <a:r>
              <a:rPr lang="es-ES" sz="2000" baseline="30000" smtClean="0">
                <a:latin typeface="Times New Roman" pitchFamily="18" charset="0"/>
              </a:rPr>
              <a:t>-0.1</a:t>
            </a:r>
            <a:r>
              <a:rPr lang="es-ES" sz="2000" i="1" baseline="30000" smtClean="0">
                <a:latin typeface="Times New Roman" pitchFamily="18" charset="0"/>
              </a:rPr>
              <a:t>x</a:t>
            </a:r>
            <a:r>
              <a:rPr lang="es-ES" sz="2000" smtClean="0">
                <a:latin typeface="Times New Roman" pitchFamily="18" charset="0"/>
              </a:rPr>
              <a:t> + 20</a:t>
            </a:r>
          </a:p>
        </p:txBody>
      </p:sp>
      <p:sp>
        <p:nvSpPr>
          <p:cNvPr id="32773" name="Rectangle 6"/>
          <p:cNvSpPr>
            <a:spLocks noChangeArrowheads="1"/>
          </p:cNvSpPr>
          <p:nvPr/>
        </p:nvSpPr>
        <p:spPr bwMode="auto">
          <a:xfrm>
            <a:off x="4824413" y="2776538"/>
            <a:ext cx="2901950" cy="290512"/>
          </a:xfrm>
          <a:prstGeom prst="rect">
            <a:avLst/>
          </a:prstGeom>
          <a:solidFill>
            <a:schemeClr val="accent1"/>
          </a:solidFill>
          <a:ln w="9525">
            <a:solidFill>
              <a:schemeClr val="tx1"/>
            </a:solidFill>
            <a:miter lim="800000"/>
            <a:headEnd/>
            <a:tailEnd/>
          </a:ln>
        </p:spPr>
        <p:txBody>
          <a:bodyPr wrap="none" anchor="ctr"/>
          <a:lstStyle/>
          <a:p>
            <a:endParaRPr lang="es-ES"/>
          </a:p>
        </p:txBody>
      </p:sp>
      <p:sp>
        <p:nvSpPr>
          <p:cNvPr id="32774" name="Line 7"/>
          <p:cNvSpPr>
            <a:spLocks noChangeShapeType="1"/>
          </p:cNvSpPr>
          <p:nvPr/>
        </p:nvSpPr>
        <p:spPr bwMode="auto">
          <a:xfrm>
            <a:off x="4846638" y="2584450"/>
            <a:ext cx="0" cy="695325"/>
          </a:xfrm>
          <a:prstGeom prst="line">
            <a:avLst/>
          </a:prstGeom>
          <a:noFill/>
          <a:ln w="9525">
            <a:solidFill>
              <a:schemeClr val="tx1"/>
            </a:solidFill>
            <a:round/>
            <a:headEnd/>
            <a:tailEnd/>
          </a:ln>
        </p:spPr>
        <p:txBody>
          <a:bodyPr/>
          <a:lstStyle/>
          <a:p>
            <a:endParaRPr lang="es-ES"/>
          </a:p>
        </p:txBody>
      </p:sp>
      <p:sp>
        <p:nvSpPr>
          <p:cNvPr id="32775" name="Line 8"/>
          <p:cNvSpPr>
            <a:spLocks noChangeShapeType="1"/>
          </p:cNvSpPr>
          <p:nvPr/>
        </p:nvSpPr>
        <p:spPr bwMode="auto">
          <a:xfrm>
            <a:off x="7721600" y="2584450"/>
            <a:ext cx="0" cy="695325"/>
          </a:xfrm>
          <a:prstGeom prst="line">
            <a:avLst/>
          </a:prstGeom>
          <a:noFill/>
          <a:ln w="9525">
            <a:solidFill>
              <a:schemeClr val="tx1"/>
            </a:solidFill>
            <a:round/>
            <a:headEnd/>
            <a:tailEnd/>
          </a:ln>
        </p:spPr>
        <p:txBody>
          <a:bodyPr/>
          <a:lstStyle/>
          <a:p>
            <a:endParaRPr lang="es-ES"/>
          </a:p>
        </p:txBody>
      </p:sp>
      <p:sp>
        <p:nvSpPr>
          <p:cNvPr id="32776" name="Line 9"/>
          <p:cNvSpPr>
            <a:spLocks noChangeShapeType="1"/>
          </p:cNvSpPr>
          <p:nvPr/>
        </p:nvSpPr>
        <p:spPr bwMode="auto">
          <a:xfrm flipH="1">
            <a:off x="4687888" y="2582863"/>
            <a:ext cx="146050" cy="146050"/>
          </a:xfrm>
          <a:prstGeom prst="line">
            <a:avLst/>
          </a:prstGeom>
          <a:noFill/>
          <a:ln w="9525">
            <a:solidFill>
              <a:schemeClr val="tx1"/>
            </a:solidFill>
            <a:round/>
            <a:headEnd/>
            <a:tailEnd/>
          </a:ln>
        </p:spPr>
        <p:txBody>
          <a:bodyPr/>
          <a:lstStyle/>
          <a:p>
            <a:endParaRPr lang="es-ES"/>
          </a:p>
        </p:txBody>
      </p:sp>
      <p:sp>
        <p:nvSpPr>
          <p:cNvPr id="32777" name="Line 10"/>
          <p:cNvSpPr>
            <a:spLocks noChangeShapeType="1"/>
          </p:cNvSpPr>
          <p:nvPr/>
        </p:nvSpPr>
        <p:spPr bwMode="auto">
          <a:xfrm flipH="1">
            <a:off x="4687888" y="2757488"/>
            <a:ext cx="146050" cy="146050"/>
          </a:xfrm>
          <a:prstGeom prst="line">
            <a:avLst/>
          </a:prstGeom>
          <a:noFill/>
          <a:ln w="9525">
            <a:solidFill>
              <a:schemeClr val="tx1"/>
            </a:solidFill>
            <a:round/>
            <a:headEnd/>
            <a:tailEnd/>
          </a:ln>
        </p:spPr>
        <p:txBody>
          <a:bodyPr/>
          <a:lstStyle/>
          <a:p>
            <a:endParaRPr lang="es-ES"/>
          </a:p>
        </p:txBody>
      </p:sp>
      <p:sp>
        <p:nvSpPr>
          <p:cNvPr id="32778" name="Line 11"/>
          <p:cNvSpPr>
            <a:spLocks noChangeShapeType="1"/>
          </p:cNvSpPr>
          <p:nvPr/>
        </p:nvSpPr>
        <p:spPr bwMode="auto">
          <a:xfrm flipH="1">
            <a:off x="4687888" y="2932113"/>
            <a:ext cx="146050" cy="146050"/>
          </a:xfrm>
          <a:prstGeom prst="line">
            <a:avLst/>
          </a:prstGeom>
          <a:noFill/>
          <a:ln w="9525">
            <a:solidFill>
              <a:schemeClr val="tx1"/>
            </a:solidFill>
            <a:round/>
            <a:headEnd/>
            <a:tailEnd/>
          </a:ln>
        </p:spPr>
        <p:txBody>
          <a:bodyPr/>
          <a:lstStyle/>
          <a:p>
            <a:endParaRPr lang="es-ES"/>
          </a:p>
        </p:txBody>
      </p:sp>
      <p:sp>
        <p:nvSpPr>
          <p:cNvPr id="32779" name="Line 12"/>
          <p:cNvSpPr>
            <a:spLocks noChangeShapeType="1"/>
          </p:cNvSpPr>
          <p:nvPr/>
        </p:nvSpPr>
        <p:spPr bwMode="auto">
          <a:xfrm flipH="1">
            <a:off x="4687888" y="3105150"/>
            <a:ext cx="146050" cy="146050"/>
          </a:xfrm>
          <a:prstGeom prst="line">
            <a:avLst/>
          </a:prstGeom>
          <a:noFill/>
          <a:ln w="9525">
            <a:solidFill>
              <a:schemeClr val="tx1"/>
            </a:solidFill>
            <a:round/>
            <a:headEnd/>
            <a:tailEnd/>
          </a:ln>
        </p:spPr>
        <p:txBody>
          <a:bodyPr/>
          <a:lstStyle/>
          <a:p>
            <a:endParaRPr lang="es-ES"/>
          </a:p>
        </p:txBody>
      </p:sp>
      <p:sp>
        <p:nvSpPr>
          <p:cNvPr id="32780" name="Line 13"/>
          <p:cNvSpPr>
            <a:spLocks noChangeShapeType="1"/>
          </p:cNvSpPr>
          <p:nvPr/>
        </p:nvSpPr>
        <p:spPr bwMode="auto">
          <a:xfrm flipH="1">
            <a:off x="7721600" y="2582863"/>
            <a:ext cx="146050" cy="146050"/>
          </a:xfrm>
          <a:prstGeom prst="line">
            <a:avLst/>
          </a:prstGeom>
          <a:noFill/>
          <a:ln w="9525">
            <a:solidFill>
              <a:schemeClr val="tx1"/>
            </a:solidFill>
            <a:round/>
            <a:headEnd/>
            <a:tailEnd/>
          </a:ln>
        </p:spPr>
        <p:txBody>
          <a:bodyPr/>
          <a:lstStyle/>
          <a:p>
            <a:endParaRPr lang="es-ES"/>
          </a:p>
        </p:txBody>
      </p:sp>
      <p:sp>
        <p:nvSpPr>
          <p:cNvPr id="32781" name="Line 14"/>
          <p:cNvSpPr>
            <a:spLocks noChangeShapeType="1"/>
          </p:cNvSpPr>
          <p:nvPr/>
        </p:nvSpPr>
        <p:spPr bwMode="auto">
          <a:xfrm flipH="1">
            <a:off x="7721600" y="2757488"/>
            <a:ext cx="146050" cy="146050"/>
          </a:xfrm>
          <a:prstGeom prst="line">
            <a:avLst/>
          </a:prstGeom>
          <a:noFill/>
          <a:ln w="9525">
            <a:solidFill>
              <a:schemeClr val="tx1"/>
            </a:solidFill>
            <a:round/>
            <a:headEnd/>
            <a:tailEnd/>
          </a:ln>
        </p:spPr>
        <p:txBody>
          <a:bodyPr/>
          <a:lstStyle/>
          <a:p>
            <a:endParaRPr lang="es-ES"/>
          </a:p>
        </p:txBody>
      </p:sp>
      <p:sp>
        <p:nvSpPr>
          <p:cNvPr id="32782" name="Line 15"/>
          <p:cNvSpPr>
            <a:spLocks noChangeShapeType="1"/>
          </p:cNvSpPr>
          <p:nvPr/>
        </p:nvSpPr>
        <p:spPr bwMode="auto">
          <a:xfrm flipH="1">
            <a:off x="7721600" y="2932113"/>
            <a:ext cx="146050" cy="146050"/>
          </a:xfrm>
          <a:prstGeom prst="line">
            <a:avLst/>
          </a:prstGeom>
          <a:noFill/>
          <a:ln w="9525">
            <a:solidFill>
              <a:schemeClr val="tx1"/>
            </a:solidFill>
            <a:round/>
            <a:headEnd/>
            <a:tailEnd/>
          </a:ln>
        </p:spPr>
        <p:txBody>
          <a:bodyPr/>
          <a:lstStyle/>
          <a:p>
            <a:endParaRPr lang="es-ES"/>
          </a:p>
        </p:txBody>
      </p:sp>
      <p:sp>
        <p:nvSpPr>
          <p:cNvPr id="32783" name="Line 16"/>
          <p:cNvSpPr>
            <a:spLocks noChangeShapeType="1"/>
          </p:cNvSpPr>
          <p:nvPr/>
        </p:nvSpPr>
        <p:spPr bwMode="auto">
          <a:xfrm flipH="1">
            <a:off x="7721600" y="3105150"/>
            <a:ext cx="146050" cy="146050"/>
          </a:xfrm>
          <a:prstGeom prst="line">
            <a:avLst/>
          </a:prstGeom>
          <a:noFill/>
          <a:ln w="9525">
            <a:solidFill>
              <a:schemeClr val="tx1"/>
            </a:solidFill>
            <a:round/>
            <a:headEnd/>
            <a:tailEnd/>
          </a:ln>
        </p:spPr>
        <p:txBody>
          <a:bodyPr/>
          <a:lstStyle/>
          <a:p>
            <a:endParaRPr lang="es-ES"/>
          </a:p>
        </p:txBody>
      </p:sp>
      <p:sp>
        <p:nvSpPr>
          <p:cNvPr id="32784" name="Text Box 17"/>
          <p:cNvSpPr txBox="1">
            <a:spLocks noChangeArrowheads="1"/>
          </p:cNvSpPr>
          <p:nvPr/>
        </p:nvSpPr>
        <p:spPr bwMode="auto">
          <a:xfrm>
            <a:off x="4233863" y="2193925"/>
            <a:ext cx="933450" cy="336550"/>
          </a:xfrm>
          <a:prstGeom prst="rect">
            <a:avLst/>
          </a:prstGeom>
          <a:noFill/>
          <a:ln w="9525">
            <a:noFill/>
            <a:miter lim="800000"/>
            <a:headEnd/>
            <a:tailEnd/>
          </a:ln>
        </p:spPr>
        <p:txBody>
          <a:bodyPr wrap="none">
            <a:spAutoFit/>
          </a:bodyPr>
          <a:lstStyle/>
          <a:p>
            <a:r>
              <a:rPr lang="es-ES" sz="1600" i="1">
                <a:latin typeface="Times New Roman" pitchFamily="18" charset="0"/>
              </a:rPr>
              <a:t>T</a:t>
            </a:r>
            <a:r>
              <a:rPr lang="es-ES" sz="1600">
                <a:latin typeface="Times New Roman" pitchFamily="18" charset="0"/>
              </a:rPr>
              <a:t>(0) = </a:t>
            </a:r>
            <a:r>
              <a:rPr lang="es-ES" sz="1600" i="1">
                <a:latin typeface="Times New Roman" pitchFamily="18" charset="0"/>
              </a:rPr>
              <a:t>T</a:t>
            </a:r>
            <a:r>
              <a:rPr lang="es-ES" sz="1600" baseline="-25000">
                <a:latin typeface="Times New Roman" pitchFamily="18" charset="0"/>
              </a:rPr>
              <a:t>1</a:t>
            </a:r>
          </a:p>
        </p:txBody>
      </p:sp>
      <p:sp>
        <p:nvSpPr>
          <p:cNvPr id="32785" name="Text Box 18"/>
          <p:cNvSpPr txBox="1">
            <a:spLocks noChangeArrowheads="1"/>
          </p:cNvSpPr>
          <p:nvPr/>
        </p:nvSpPr>
        <p:spPr bwMode="auto">
          <a:xfrm>
            <a:off x="7180263" y="2193925"/>
            <a:ext cx="955675" cy="336550"/>
          </a:xfrm>
          <a:prstGeom prst="rect">
            <a:avLst/>
          </a:prstGeom>
          <a:noFill/>
          <a:ln w="9525">
            <a:noFill/>
            <a:miter lim="800000"/>
            <a:headEnd/>
            <a:tailEnd/>
          </a:ln>
        </p:spPr>
        <p:txBody>
          <a:bodyPr wrap="none">
            <a:spAutoFit/>
          </a:bodyPr>
          <a:lstStyle/>
          <a:p>
            <a:r>
              <a:rPr lang="es-ES" sz="1600" i="1">
                <a:latin typeface="Times New Roman" pitchFamily="18" charset="0"/>
              </a:rPr>
              <a:t>T</a:t>
            </a:r>
            <a:r>
              <a:rPr lang="es-ES" sz="1600">
                <a:latin typeface="Times New Roman" pitchFamily="18" charset="0"/>
              </a:rPr>
              <a:t>(L) = </a:t>
            </a:r>
            <a:r>
              <a:rPr lang="es-ES" sz="1600" i="1">
                <a:latin typeface="Times New Roman" pitchFamily="18" charset="0"/>
              </a:rPr>
              <a:t>T</a:t>
            </a:r>
            <a:r>
              <a:rPr lang="es-ES" sz="1600" baseline="-25000">
                <a:latin typeface="Times New Roman" pitchFamily="18" charset="0"/>
              </a:rPr>
              <a:t>2</a:t>
            </a:r>
          </a:p>
        </p:txBody>
      </p:sp>
      <p:sp>
        <p:nvSpPr>
          <p:cNvPr id="32786" name="Text Box 19"/>
          <p:cNvSpPr txBox="1">
            <a:spLocks noChangeArrowheads="1"/>
          </p:cNvSpPr>
          <p:nvPr/>
        </p:nvSpPr>
        <p:spPr bwMode="auto">
          <a:xfrm>
            <a:off x="4494213" y="3268663"/>
            <a:ext cx="592137" cy="336550"/>
          </a:xfrm>
          <a:prstGeom prst="rect">
            <a:avLst/>
          </a:prstGeom>
          <a:noFill/>
          <a:ln w="9525">
            <a:noFill/>
            <a:miter lim="800000"/>
            <a:headEnd/>
            <a:tailEnd/>
          </a:ln>
        </p:spPr>
        <p:txBody>
          <a:bodyPr wrap="none">
            <a:spAutoFit/>
          </a:bodyPr>
          <a:lstStyle/>
          <a:p>
            <a:r>
              <a:rPr lang="es-ES" sz="1600" i="1">
                <a:latin typeface="Times New Roman" pitchFamily="18" charset="0"/>
              </a:rPr>
              <a:t>x</a:t>
            </a:r>
            <a:r>
              <a:rPr lang="es-ES" sz="1600">
                <a:latin typeface="Times New Roman" pitchFamily="18" charset="0"/>
              </a:rPr>
              <a:t> = 0</a:t>
            </a:r>
            <a:endParaRPr lang="es-ES" sz="1600" baseline="-25000">
              <a:latin typeface="Times New Roman" pitchFamily="18" charset="0"/>
            </a:endParaRPr>
          </a:p>
        </p:txBody>
      </p:sp>
      <p:sp>
        <p:nvSpPr>
          <p:cNvPr id="32787" name="Text Box 20"/>
          <p:cNvSpPr txBox="1">
            <a:spLocks noChangeArrowheads="1"/>
          </p:cNvSpPr>
          <p:nvPr/>
        </p:nvSpPr>
        <p:spPr bwMode="auto">
          <a:xfrm>
            <a:off x="7237413" y="3268663"/>
            <a:ext cx="625475" cy="336550"/>
          </a:xfrm>
          <a:prstGeom prst="rect">
            <a:avLst/>
          </a:prstGeom>
          <a:noFill/>
          <a:ln w="9525">
            <a:noFill/>
            <a:miter lim="800000"/>
            <a:headEnd/>
            <a:tailEnd/>
          </a:ln>
        </p:spPr>
        <p:txBody>
          <a:bodyPr wrap="none">
            <a:spAutoFit/>
          </a:bodyPr>
          <a:lstStyle/>
          <a:p>
            <a:r>
              <a:rPr lang="es-ES" sz="1600" i="1">
                <a:latin typeface="Times New Roman" pitchFamily="18" charset="0"/>
              </a:rPr>
              <a:t>x = L</a:t>
            </a:r>
            <a:endParaRPr lang="es-ES" sz="1600" baseline="-25000">
              <a:latin typeface="Times New Roman" pitchFamily="18" charset="0"/>
            </a:endParaRPr>
          </a:p>
        </p:txBody>
      </p:sp>
      <p:graphicFrame>
        <p:nvGraphicFramePr>
          <p:cNvPr id="32770" name="Object 23"/>
          <p:cNvGraphicFramePr>
            <a:graphicFrameLocks noChangeAspect="1"/>
          </p:cNvGraphicFramePr>
          <p:nvPr/>
        </p:nvGraphicFramePr>
        <p:xfrm>
          <a:off x="1960563" y="1962150"/>
          <a:ext cx="2152650" cy="717550"/>
        </p:xfrm>
        <a:graphic>
          <a:graphicData uri="http://schemas.openxmlformats.org/presentationml/2006/ole">
            <p:oleObj spid="_x0000_s32770" name="Ecuación" r:id="rId3" imgW="1257120" imgH="41904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s-ES" sz="3400" smtClean="0"/>
              <a:t>Método de disparo</a:t>
            </a:r>
          </a:p>
        </p:txBody>
      </p:sp>
      <p:sp>
        <p:nvSpPr>
          <p:cNvPr id="33798" name="Rectangle 3"/>
          <p:cNvSpPr>
            <a:spLocks noGrp="1" noChangeArrowheads="1"/>
          </p:cNvSpPr>
          <p:nvPr>
            <p:ph type="body" idx="1"/>
          </p:nvPr>
        </p:nvSpPr>
        <p:spPr>
          <a:xfrm>
            <a:off x="284163" y="1600200"/>
            <a:ext cx="8402637" cy="4525963"/>
          </a:xfrm>
        </p:spPr>
        <p:txBody>
          <a:bodyPr/>
          <a:lstStyle/>
          <a:p>
            <a:pPr eaLnBrk="1" hangingPunct="1"/>
            <a:r>
              <a:rPr lang="es-ES" sz="2000" smtClean="0"/>
              <a:t>El método de disparo se basa en convertir el problema de valor en la frontera en un problema de valor inicial</a:t>
            </a:r>
          </a:p>
          <a:p>
            <a:pPr eaLnBrk="1" hangingPunct="1"/>
            <a:r>
              <a:rPr lang="es-ES" sz="2000" smtClean="0"/>
              <a:t>Luego, se sigue un procedimiento de ensayo y error para resolver la versión de valor inicial</a:t>
            </a:r>
          </a:p>
          <a:p>
            <a:pPr eaLnBrk="1" hangingPunct="1"/>
            <a:endParaRPr lang="es-ES" sz="2000" smtClean="0"/>
          </a:p>
          <a:p>
            <a:pPr eaLnBrk="1" hangingPunct="1"/>
            <a:r>
              <a:rPr lang="es-ES" sz="2000" smtClean="0"/>
              <a:t>Ejemplo. Use el método de disparo para revolver</a:t>
            </a:r>
            <a:br>
              <a:rPr lang="es-ES" sz="2000" smtClean="0"/>
            </a:br>
            <a:r>
              <a:rPr lang="es-ES" sz="1800" smtClean="0"/>
              <a:t>la distribución de temperaturas para una barra de 10 metros con h’ = 0.01 m</a:t>
            </a:r>
            <a:r>
              <a:rPr lang="es-ES" sz="1800" baseline="30000" smtClean="0"/>
              <a:t>-2</a:t>
            </a:r>
            <a:endParaRPr lang="es-ES" sz="1800" smtClean="0"/>
          </a:p>
          <a:p>
            <a:pPr eaLnBrk="1" hangingPunct="1">
              <a:buFontTx/>
              <a:buNone/>
            </a:pPr>
            <a:r>
              <a:rPr lang="es-ES" sz="1800" smtClean="0"/>
              <a:t>	Ta = 20 y condiciones en la frontera T(0) = 40, T(10) = 200</a:t>
            </a:r>
          </a:p>
          <a:p>
            <a:pPr eaLnBrk="1" hangingPunct="1">
              <a:buFontTx/>
              <a:buNone/>
            </a:pPr>
            <a:endParaRPr lang="es-ES" sz="1800" smtClean="0"/>
          </a:p>
          <a:p>
            <a:pPr eaLnBrk="1" hangingPunct="1">
              <a:buFontTx/>
              <a:buNone/>
            </a:pPr>
            <a:r>
              <a:rPr lang="es-ES" sz="1800" smtClean="0"/>
              <a:t>	Con un cambio de variable la ecuación diferencial de 2do orden se puede expresar como dos ecuaciones de 1er orden</a:t>
            </a:r>
          </a:p>
        </p:txBody>
      </p:sp>
      <p:graphicFrame>
        <p:nvGraphicFramePr>
          <p:cNvPr id="33794" name="Object 6"/>
          <p:cNvGraphicFramePr>
            <a:graphicFrameLocks noChangeAspect="1"/>
          </p:cNvGraphicFramePr>
          <p:nvPr/>
        </p:nvGraphicFramePr>
        <p:xfrm>
          <a:off x="5765800" y="5484813"/>
          <a:ext cx="1933575" cy="809625"/>
        </p:xfrm>
        <a:graphic>
          <a:graphicData uri="http://schemas.openxmlformats.org/presentationml/2006/ole">
            <p:oleObj spid="_x0000_s33794" name="Ecuación" r:id="rId3" imgW="939600" imgH="393480" progId="Equation.3">
              <p:embed/>
            </p:oleObj>
          </a:graphicData>
        </a:graphic>
      </p:graphicFrame>
      <p:graphicFrame>
        <p:nvGraphicFramePr>
          <p:cNvPr id="33795" name="Object 7"/>
          <p:cNvGraphicFramePr>
            <a:graphicFrameLocks noChangeAspect="1"/>
          </p:cNvGraphicFramePr>
          <p:nvPr/>
        </p:nvGraphicFramePr>
        <p:xfrm>
          <a:off x="3889375" y="5484813"/>
          <a:ext cx="914400" cy="744537"/>
        </p:xfrm>
        <a:graphic>
          <a:graphicData uri="http://schemas.openxmlformats.org/presentationml/2006/ole">
            <p:oleObj spid="_x0000_s33795" name="Ecuación" r:id="rId4" imgW="482400" imgH="393480" progId="Equation.3">
              <p:embed/>
            </p:oleObj>
          </a:graphicData>
        </a:graphic>
      </p:graphicFrame>
      <p:graphicFrame>
        <p:nvGraphicFramePr>
          <p:cNvPr id="33796" name="Object 10"/>
          <p:cNvGraphicFramePr>
            <a:graphicFrameLocks noChangeAspect="1"/>
          </p:cNvGraphicFramePr>
          <p:nvPr/>
        </p:nvGraphicFramePr>
        <p:xfrm>
          <a:off x="374650" y="5476875"/>
          <a:ext cx="2152650" cy="717550"/>
        </p:xfrm>
        <a:graphic>
          <a:graphicData uri="http://schemas.openxmlformats.org/presentationml/2006/ole">
            <p:oleObj spid="_x0000_s33796" name="Ecuación" r:id="rId5" imgW="1257120" imgH="419040" progId="Equation.3">
              <p:embed/>
            </p:oleObj>
          </a:graphicData>
        </a:graphic>
      </p:graphicFrame>
      <p:sp>
        <p:nvSpPr>
          <p:cNvPr id="33799" name="Line 11"/>
          <p:cNvSpPr>
            <a:spLocks noChangeShapeType="1"/>
          </p:cNvSpPr>
          <p:nvPr/>
        </p:nvSpPr>
        <p:spPr bwMode="auto">
          <a:xfrm>
            <a:off x="2743200" y="5878513"/>
            <a:ext cx="682625"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 sz="3400" smtClean="0"/>
              <a:t>Método de disparo</a:t>
            </a:r>
          </a:p>
        </p:txBody>
      </p:sp>
      <p:sp>
        <p:nvSpPr>
          <p:cNvPr id="44035" name="Rectangle 3"/>
          <p:cNvSpPr>
            <a:spLocks noGrp="1" noChangeArrowheads="1"/>
          </p:cNvSpPr>
          <p:nvPr>
            <p:ph type="body" idx="1"/>
          </p:nvPr>
        </p:nvSpPr>
        <p:spPr>
          <a:xfrm>
            <a:off x="457200" y="1514475"/>
            <a:ext cx="8229600" cy="4525963"/>
          </a:xfrm>
        </p:spPr>
        <p:txBody>
          <a:bodyPr/>
          <a:lstStyle/>
          <a:p>
            <a:pPr eaLnBrk="1" hangingPunct="1">
              <a:lnSpc>
                <a:spcPct val="110000"/>
              </a:lnSpc>
            </a:pPr>
            <a:r>
              <a:rPr lang="es-ES" sz="2000" smtClean="0"/>
              <a:t>Ejemplo (continuación)</a:t>
            </a:r>
          </a:p>
          <a:p>
            <a:pPr eaLnBrk="1" hangingPunct="1">
              <a:lnSpc>
                <a:spcPct val="110000"/>
              </a:lnSpc>
              <a:buFontTx/>
              <a:buNone/>
            </a:pPr>
            <a:r>
              <a:rPr lang="es-ES" sz="2000" smtClean="0"/>
              <a:t>	</a:t>
            </a:r>
            <a:r>
              <a:rPr lang="es-ES" sz="1800" smtClean="0"/>
              <a:t>Ahora se requiere un valor inicial para </a:t>
            </a:r>
            <a:r>
              <a:rPr lang="es-ES" sz="1800" i="1" smtClean="0">
                <a:latin typeface="Times New Roman" pitchFamily="18" charset="0"/>
              </a:rPr>
              <a:t>z</a:t>
            </a:r>
          </a:p>
          <a:p>
            <a:pPr lvl="1" eaLnBrk="1" hangingPunct="1">
              <a:lnSpc>
                <a:spcPct val="110000"/>
              </a:lnSpc>
              <a:spcAft>
                <a:spcPct val="20000"/>
              </a:spcAft>
            </a:pPr>
            <a:r>
              <a:rPr lang="es-ES" sz="1600" smtClean="0"/>
              <a:t>Se asume un valor </a:t>
            </a:r>
            <a:r>
              <a:rPr lang="es-ES" sz="1600" smtClean="0">
                <a:sym typeface="Wingdings" pitchFamily="2" charset="2"/>
              </a:rPr>
              <a:t> z(0) = 10</a:t>
            </a:r>
          </a:p>
          <a:p>
            <a:pPr lvl="1" eaLnBrk="1" hangingPunct="1">
              <a:lnSpc>
                <a:spcPct val="110000"/>
              </a:lnSpc>
              <a:spcAft>
                <a:spcPct val="20000"/>
              </a:spcAft>
            </a:pPr>
            <a:r>
              <a:rPr lang="es-ES" sz="1600" smtClean="0">
                <a:sym typeface="Wingdings" pitchFamily="2" charset="2"/>
              </a:rPr>
              <a:t>La solución se obtiene integrando las ecuaciones simultáneamente</a:t>
            </a:r>
            <a:br>
              <a:rPr lang="es-ES" sz="1600" smtClean="0">
                <a:sym typeface="Wingdings" pitchFamily="2" charset="2"/>
              </a:rPr>
            </a:br>
            <a:r>
              <a:rPr lang="es-ES" sz="1600" smtClean="0">
                <a:sym typeface="Wingdings" pitchFamily="2" charset="2"/>
              </a:rPr>
              <a:t>usando el método de RK de cuarto orden con tamaño de paso 2, se obtiene un valor en el extremo del intervalo de T(10) = 156.1920, el cual difiere de la condición en la frontera T(10) = 200</a:t>
            </a:r>
          </a:p>
        </p:txBody>
      </p:sp>
      <p:pic>
        <p:nvPicPr>
          <p:cNvPr id="44036" name="Picture 5"/>
          <p:cNvPicPr>
            <a:picLocks noChangeAspect="1" noChangeArrowheads="1"/>
          </p:cNvPicPr>
          <p:nvPr/>
        </p:nvPicPr>
        <p:blipFill>
          <a:blip r:embed="rId2" cstate="print"/>
          <a:srcRect t="5579"/>
          <a:stretch>
            <a:fillRect/>
          </a:stretch>
        </p:blipFill>
        <p:spPr bwMode="auto">
          <a:xfrm>
            <a:off x="2525713" y="3862388"/>
            <a:ext cx="4230687" cy="2995612"/>
          </a:xfrm>
          <a:prstGeom prst="rect">
            <a:avLst/>
          </a:prstGeom>
          <a:noFill/>
          <a:ln w="9525">
            <a:noFill/>
            <a:miter lim="800000"/>
            <a:headEnd/>
            <a:tailEnd/>
          </a:ln>
        </p:spPr>
      </p:pic>
      <p:sp>
        <p:nvSpPr>
          <p:cNvPr id="44037" name="Text Box 6"/>
          <p:cNvSpPr txBox="1">
            <a:spLocks noChangeArrowheads="1"/>
          </p:cNvSpPr>
          <p:nvPr/>
        </p:nvSpPr>
        <p:spPr bwMode="auto">
          <a:xfrm>
            <a:off x="6692900" y="4711700"/>
            <a:ext cx="922338" cy="304800"/>
          </a:xfrm>
          <a:prstGeom prst="rect">
            <a:avLst/>
          </a:prstGeom>
          <a:noFill/>
          <a:ln w="9525">
            <a:noFill/>
            <a:miter lim="800000"/>
            <a:headEnd/>
            <a:tailEnd/>
          </a:ln>
        </p:spPr>
        <p:txBody>
          <a:bodyPr wrap="none">
            <a:spAutoFit/>
          </a:bodyPr>
          <a:lstStyle/>
          <a:p>
            <a:r>
              <a:rPr lang="es-ES" sz="1400"/>
              <a:t>156.1920</a:t>
            </a:r>
          </a:p>
        </p:txBody>
      </p:sp>
      <p:sp>
        <p:nvSpPr>
          <p:cNvPr id="44038" name="Line 7"/>
          <p:cNvSpPr>
            <a:spLocks noChangeShapeType="1"/>
          </p:cNvSpPr>
          <p:nvPr/>
        </p:nvSpPr>
        <p:spPr bwMode="auto">
          <a:xfrm flipH="1">
            <a:off x="6507163" y="4875213"/>
            <a:ext cx="250825"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s-ES" sz="3400" smtClean="0"/>
              <a:t>Motivación</a:t>
            </a:r>
          </a:p>
        </p:txBody>
      </p:sp>
      <p:sp>
        <p:nvSpPr>
          <p:cNvPr id="2054" name="Rectangle 3"/>
          <p:cNvSpPr>
            <a:spLocks noGrp="1" noChangeArrowheads="1"/>
          </p:cNvSpPr>
          <p:nvPr>
            <p:ph type="body" idx="1"/>
          </p:nvPr>
        </p:nvSpPr>
        <p:spPr/>
        <p:txBody>
          <a:bodyPr/>
          <a:lstStyle/>
          <a:p>
            <a:pPr eaLnBrk="1" hangingPunct="1">
              <a:spcAft>
                <a:spcPct val="50000"/>
              </a:spcAft>
            </a:pPr>
            <a:r>
              <a:rPr lang="es-ES" sz="2000" dirty="0" smtClean="0"/>
              <a:t>Las ecuaciones de orden superior  y lineales pueden ser reducidas a un sistema de ecuaciones diferenciales de primer orden</a:t>
            </a:r>
          </a:p>
          <a:p>
            <a:pPr eaLnBrk="1" hangingPunct="1">
              <a:spcAft>
                <a:spcPct val="50000"/>
              </a:spcAft>
            </a:pPr>
            <a:r>
              <a:rPr lang="es-ES" sz="2000" dirty="0" smtClean="0"/>
              <a:t>Esto se hace definiendo una nueva variable </a:t>
            </a:r>
            <a:r>
              <a:rPr lang="es-ES" sz="2000" i="1" dirty="0" smtClean="0">
                <a:latin typeface="Times New Roman" pitchFamily="18" charset="0"/>
              </a:rPr>
              <a:t>y</a:t>
            </a:r>
            <a:r>
              <a:rPr lang="es-ES" sz="2000" dirty="0" smtClean="0"/>
              <a:t>, donde</a:t>
            </a:r>
          </a:p>
          <a:p>
            <a:pPr eaLnBrk="1" hangingPunct="1">
              <a:spcAft>
                <a:spcPct val="50000"/>
              </a:spcAft>
            </a:pPr>
            <a:r>
              <a:rPr lang="es-ES" sz="2000" dirty="0" smtClean="0"/>
              <a:t>Esta se puede diferenciar para obtener</a:t>
            </a:r>
          </a:p>
          <a:p>
            <a:pPr eaLnBrk="1" hangingPunct="1">
              <a:spcAft>
                <a:spcPct val="50000"/>
              </a:spcAft>
            </a:pPr>
            <a:r>
              <a:rPr lang="es-ES" sz="2000" dirty="0" smtClean="0"/>
              <a:t>Se pueden sustituir para dar</a:t>
            </a:r>
          </a:p>
          <a:p>
            <a:pPr eaLnBrk="1" hangingPunct="1">
              <a:spcAft>
                <a:spcPct val="50000"/>
              </a:spcAft>
            </a:pPr>
            <a:endParaRPr lang="es-ES" sz="2000" dirty="0" smtClean="0"/>
          </a:p>
          <a:p>
            <a:pPr eaLnBrk="1" hangingPunct="1">
              <a:spcAft>
                <a:spcPct val="50000"/>
              </a:spcAft>
            </a:pPr>
            <a:endParaRPr lang="es-ES" sz="2000" dirty="0" smtClean="0"/>
          </a:p>
          <a:p>
            <a:pPr eaLnBrk="1" hangingPunct="1">
              <a:spcAft>
                <a:spcPct val="50000"/>
              </a:spcAft>
            </a:pPr>
            <a:r>
              <a:rPr lang="es-ES" sz="2000" dirty="0" smtClean="0"/>
              <a:t>Así, tenemos un par de ecuaciones equivalentes a la ecuación de segundo orden</a:t>
            </a:r>
          </a:p>
        </p:txBody>
      </p:sp>
      <p:graphicFrame>
        <p:nvGraphicFramePr>
          <p:cNvPr id="2050" name="Object 6"/>
          <p:cNvGraphicFramePr>
            <a:graphicFrameLocks noChangeAspect="1"/>
          </p:cNvGraphicFramePr>
          <p:nvPr/>
        </p:nvGraphicFramePr>
        <p:xfrm>
          <a:off x="7235825" y="2298700"/>
          <a:ext cx="838200" cy="722313"/>
        </p:xfrm>
        <a:graphic>
          <a:graphicData uri="http://schemas.openxmlformats.org/presentationml/2006/ole">
            <p:oleObj spid="_x0000_s2050" name="Ecuación" r:id="rId3" imgW="457200" imgH="393480" progId="Equation.3">
              <p:embed/>
            </p:oleObj>
          </a:graphicData>
        </a:graphic>
      </p:graphicFrame>
      <p:graphicFrame>
        <p:nvGraphicFramePr>
          <p:cNvPr id="2051" name="Object 7"/>
          <p:cNvGraphicFramePr>
            <a:graphicFrameLocks noChangeAspect="1"/>
          </p:cNvGraphicFramePr>
          <p:nvPr/>
        </p:nvGraphicFramePr>
        <p:xfrm>
          <a:off x="5637213" y="2814638"/>
          <a:ext cx="1163637" cy="768350"/>
        </p:xfrm>
        <a:graphic>
          <a:graphicData uri="http://schemas.openxmlformats.org/presentationml/2006/ole">
            <p:oleObj spid="_x0000_s2051" name="Ecuación" r:id="rId4" imgW="634680" imgH="419040" progId="Equation.3">
              <p:embed/>
            </p:oleObj>
          </a:graphicData>
        </a:graphic>
      </p:graphicFrame>
      <p:graphicFrame>
        <p:nvGraphicFramePr>
          <p:cNvPr id="2052" name="Object 8"/>
          <p:cNvGraphicFramePr>
            <a:graphicFrameLocks noChangeAspect="1"/>
          </p:cNvGraphicFramePr>
          <p:nvPr/>
        </p:nvGraphicFramePr>
        <p:xfrm>
          <a:off x="2522538" y="3994150"/>
          <a:ext cx="4284662" cy="792163"/>
        </p:xfrm>
        <a:graphic>
          <a:graphicData uri="http://schemas.openxmlformats.org/presentationml/2006/ole">
            <p:oleObj spid="_x0000_s2052" name="Ecuación" r:id="rId5" imgW="2336760" imgH="431640" progId="Equation.3">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ES" sz="3400" smtClean="0"/>
              <a:t>Método de disparo</a:t>
            </a:r>
          </a:p>
        </p:txBody>
      </p:sp>
      <p:sp>
        <p:nvSpPr>
          <p:cNvPr id="45059" name="Rectangle 3"/>
          <p:cNvSpPr>
            <a:spLocks noGrp="1" noChangeArrowheads="1"/>
          </p:cNvSpPr>
          <p:nvPr>
            <p:ph type="body" idx="1"/>
          </p:nvPr>
        </p:nvSpPr>
        <p:spPr>
          <a:xfrm>
            <a:off x="457200" y="1514475"/>
            <a:ext cx="8229600" cy="4525963"/>
          </a:xfrm>
        </p:spPr>
        <p:txBody>
          <a:bodyPr/>
          <a:lstStyle/>
          <a:p>
            <a:pPr eaLnBrk="1" hangingPunct="1">
              <a:lnSpc>
                <a:spcPct val="110000"/>
              </a:lnSpc>
            </a:pPr>
            <a:r>
              <a:rPr lang="es-ES" sz="2000" smtClean="0"/>
              <a:t>Ejemplo (continuación)</a:t>
            </a:r>
          </a:p>
          <a:p>
            <a:pPr lvl="1" eaLnBrk="1" hangingPunct="1">
              <a:lnSpc>
                <a:spcPct val="110000"/>
              </a:lnSpc>
            </a:pPr>
            <a:r>
              <a:rPr lang="es-ES" sz="1600" smtClean="0">
                <a:sym typeface="Wingdings" pitchFamily="2" charset="2"/>
              </a:rPr>
              <a:t>Haciendo otra suposición, z(0) = 20, se obtiene T(10) = 264.2240</a:t>
            </a: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p:txBody>
      </p:sp>
      <p:pic>
        <p:nvPicPr>
          <p:cNvPr id="45060" name="Picture 5"/>
          <p:cNvPicPr>
            <a:picLocks noChangeAspect="1" noChangeArrowheads="1"/>
          </p:cNvPicPr>
          <p:nvPr/>
        </p:nvPicPr>
        <p:blipFill>
          <a:blip r:embed="rId2" cstate="print"/>
          <a:srcRect/>
          <a:stretch>
            <a:fillRect/>
          </a:stretch>
        </p:blipFill>
        <p:spPr bwMode="auto">
          <a:xfrm>
            <a:off x="1911350" y="2727325"/>
            <a:ext cx="4516438" cy="3387725"/>
          </a:xfrm>
          <a:prstGeom prst="rect">
            <a:avLst/>
          </a:prstGeom>
          <a:noFill/>
          <a:ln w="9525">
            <a:noFill/>
            <a:miter lim="800000"/>
            <a:headEnd/>
            <a:tailEnd/>
          </a:ln>
        </p:spPr>
      </p:pic>
      <p:sp>
        <p:nvSpPr>
          <p:cNvPr id="45061" name="Text Box 6"/>
          <p:cNvSpPr txBox="1">
            <a:spLocks noChangeArrowheads="1"/>
          </p:cNvSpPr>
          <p:nvPr/>
        </p:nvSpPr>
        <p:spPr bwMode="auto">
          <a:xfrm>
            <a:off x="6281738" y="3136900"/>
            <a:ext cx="922337" cy="304800"/>
          </a:xfrm>
          <a:prstGeom prst="rect">
            <a:avLst/>
          </a:prstGeom>
          <a:noFill/>
          <a:ln w="9525">
            <a:noFill/>
            <a:miter lim="800000"/>
            <a:headEnd/>
            <a:tailEnd/>
          </a:ln>
        </p:spPr>
        <p:txBody>
          <a:bodyPr wrap="none">
            <a:spAutoFit/>
          </a:bodyPr>
          <a:lstStyle/>
          <a:p>
            <a:r>
              <a:rPr lang="es-ES" sz="1400"/>
              <a:t>264.2240</a:t>
            </a:r>
          </a:p>
        </p:txBody>
      </p:sp>
      <p:sp>
        <p:nvSpPr>
          <p:cNvPr id="45062" name="Line 7"/>
          <p:cNvSpPr>
            <a:spLocks noChangeShapeType="1"/>
          </p:cNvSpPr>
          <p:nvPr/>
        </p:nvSpPr>
        <p:spPr bwMode="auto">
          <a:xfrm flipH="1">
            <a:off x="6096000" y="3300413"/>
            <a:ext cx="250825" cy="0"/>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s-ES" sz="3400" smtClean="0"/>
              <a:t>Método de disparo</a:t>
            </a:r>
          </a:p>
        </p:txBody>
      </p:sp>
      <p:sp>
        <p:nvSpPr>
          <p:cNvPr id="34820" name="Rectangle 3"/>
          <p:cNvSpPr>
            <a:spLocks noGrp="1" noChangeArrowheads="1"/>
          </p:cNvSpPr>
          <p:nvPr>
            <p:ph type="body" idx="1"/>
          </p:nvPr>
        </p:nvSpPr>
        <p:spPr>
          <a:xfrm>
            <a:off x="457200" y="1514475"/>
            <a:ext cx="8229600" cy="4525963"/>
          </a:xfrm>
        </p:spPr>
        <p:txBody>
          <a:bodyPr/>
          <a:lstStyle/>
          <a:p>
            <a:pPr eaLnBrk="1" hangingPunct="1">
              <a:lnSpc>
                <a:spcPct val="110000"/>
              </a:lnSpc>
            </a:pPr>
            <a:r>
              <a:rPr lang="es-ES" sz="2000" smtClean="0"/>
              <a:t>Ejemplo (continuación)</a:t>
            </a:r>
          </a:p>
          <a:p>
            <a:pPr lvl="1" eaLnBrk="1" hangingPunct="1">
              <a:lnSpc>
                <a:spcPct val="110000"/>
              </a:lnSpc>
            </a:pPr>
            <a:r>
              <a:rPr lang="es-ES" sz="1600" smtClean="0">
                <a:sym typeface="Wingdings" pitchFamily="2" charset="2"/>
              </a:rPr>
              <a:t>Como la EDO original es lineal, estas soluciones están relacionadas linealmente. Por lo que se puede usar una fórmula de interpolación lineal para determinar el valor de z(0) que de T(10) = 200</a:t>
            </a: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endParaRPr lang="es-ES" sz="1600" smtClean="0">
              <a:sym typeface="Wingdings" pitchFamily="2" charset="2"/>
            </a:endParaRPr>
          </a:p>
          <a:p>
            <a:pPr lvl="1" eaLnBrk="1" hangingPunct="1">
              <a:lnSpc>
                <a:spcPct val="110000"/>
              </a:lnSpc>
              <a:spcAft>
                <a:spcPct val="20000"/>
              </a:spcAft>
            </a:pPr>
            <a:r>
              <a:rPr lang="es-ES" sz="1600" smtClean="0">
                <a:sym typeface="Wingdings" pitchFamily="2" charset="2"/>
              </a:rPr>
              <a:t>Este valor puede ser usado para determinar la solución correcta</a:t>
            </a:r>
          </a:p>
          <a:p>
            <a:pPr lvl="1" eaLnBrk="1" hangingPunct="1">
              <a:lnSpc>
                <a:spcPct val="110000"/>
              </a:lnSpc>
            </a:pPr>
            <a:endParaRPr lang="es-ES" sz="1600" smtClean="0"/>
          </a:p>
        </p:txBody>
      </p:sp>
      <p:graphicFrame>
        <p:nvGraphicFramePr>
          <p:cNvPr id="34818" name="Object 4"/>
          <p:cNvGraphicFramePr>
            <a:graphicFrameLocks noChangeAspect="1"/>
          </p:cNvGraphicFramePr>
          <p:nvPr/>
        </p:nvGraphicFramePr>
        <p:xfrm>
          <a:off x="1854200" y="2967038"/>
          <a:ext cx="5356225" cy="576262"/>
        </p:xfrm>
        <a:graphic>
          <a:graphicData uri="http://schemas.openxmlformats.org/presentationml/2006/ole">
            <p:oleObj spid="_x0000_s34818" name="Ecuación" r:id="rId3" imgW="3644640" imgH="393480" progId="Equation.3">
              <p:embed/>
            </p:oleObj>
          </a:graphicData>
        </a:graphic>
      </p:graphicFrame>
      <p:pic>
        <p:nvPicPr>
          <p:cNvPr id="34821" name="Picture 5"/>
          <p:cNvPicPr>
            <a:picLocks noChangeAspect="1" noChangeArrowheads="1"/>
          </p:cNvPicPr>
          <p:nvPr/>
        </p:nvPicPr>
        <p:blipFill>
          <a:blip r:embed="rId4" cstate="print"/>
          <a:srcRect t="5432"/>
          <a:stretch>
            <a:fillRect/>
          </a:stretch>
        </p:blipFill>
        <p:spPr bwMode="auto">
          <a:xfrm>
            <a:off x="2727325" y="4197350"/>
            <a:ext cx="3751263" cy="266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p:txBody>
          <a:bodyPr/>
          <a:lstStyle/>
          <a:p>
            <a:pPr eaLnBrk="1" hangingPunct="1"/>
            <a:r>
              <a:rPr lang="es-ES" sz="3400" smtClean="0"/>
              <a:t>Método por diferencias finitas</a:t>
            </a:r>
          </a:p>
        </p:txBody>
      </p:sp>
      <p:sp>
        <p:nvSpPr>
          <p:cNvPr id="35847" name="Rectangle 3"/>
          <p:cNvSpPr>
            <a:spLocks noGrp="1" noChangeArrowheads="1"/>
          </p:cNvSpPr>
          <p:nvPr>
            <p:ph type="body" idx="1"/>
          </p:nvPr>
        </p:nvSpPr>
        <p:spPr/>
        <p:txBody>
          <a:bodyPr/>
          <a:lstStyle/>
          <a:p>
            <a:pPr eaLnBrk="1" hangingPunct="1"/>
            <a:r>
              <a:rPr lang="es-ES" sz="2000" smtClean="0"/>
              <a:t>En este método las diferencias divididas finitas sustituyen a las derivadas de la ecuación original</a:t>
            </a:r>
          </a:p>
          <a:p>
            <a:pPr eaLnBrk="1" hangingPunct="1"/>
            <a:r>
              <a:rPr lang="es-ES" sz="2000" smtClean="0"/>
              <a:t>Transformando la ecuación diferencial lineal en un conjunto de ecuaciones algebraicas simultáneas</a:t>
            </a:r>
          </a:p>
          <a:p>
            <a:pPr lvl="1" eaLnBrk="1" hangingPunct="1"/>
            <a:r>
              <a:rPr lang="es-ES" sz="1800" smtClean="0"/>
              <a:t>Para el ejemplo de transferencia de calor en una barra larga y delgada</a:t>
            </a:r>
          </a:p>
          <a:p>
            <a:pPr eaLnBrk="1" hangingPunct="1"/>
            <a:endParaRPr lang="es-ES" sz="2000" smtClean="0"/>
          </a:p>
          <a:p>
            <a:pPr eaLnBrk="1" hangingPunct="1"/>
            <a:endParaRPr lang="es-ES" sz="2000" smtClean="0"/>
          </a:p>
          <a:p>
            <a:pPr lvl="1" eaLnBrk="1" hangingPunct="1"/>
            <a:r>
              <a:rPr lang="es-ES" sz="1800" smtClean="0"/>
              <a:t>La aproximación por diferencias finitas para la segunda derivada es,</a:t>
            </a:r>
          </a:p>
          <a:p>
            <a:pPr lvl="1" eaLnBrk="1" hangingPunct="1">
              <a:lnSpc>
                <a:spcPct val="140000"/>
              </a:lnSpc>
            </a:pPr>
            <a:endParaRPr lang="es-ES" sz="1800" smtClean="0"/>
          </a:p>
          <a:p>
            <a:pPr lvl="1" eaLnBrk="1" hangingPunct="1"/>
            <a:endParaRPr lang="es-ES" sz="1800" smtClean="0"/>
          </a:p>
          <a:p>
            <a:pPr lvl="1" eaLnBrk="1" hangingPunct="1"/>
            <a:r>
              <a:rPr lang="es-ES" sz="1800" smtClean="0"/>
              <a:t>Sustituyendo</a:t>
            </a:r>
          </a:p>
          <a:p>
            <a:pPr lvl="1" eaLnBrk="1" hangingPunct="1"/>
            <a:endParaRPr lang="es-ES" sz="1800" smtClean="0"/>
          </a:p>
          <a:p>
            <a:pPr lvl="1" eaLnBrk="1" hangingPunct="1"/>
            <a:r>
              <a:rPr lang="es-ES" sz="1800" smtClean="0"/>
              <a:t>Agrupando términos</a:t>
            </a:r>
          </a:p>
        </p:txBody>
      </p:sp>
      <p:graphicFrame>
        <p:nvGraphicFramePr>
          <p:cNvPr id="35842" name="Object 6"/>
          <p:cNvGraphicFramePr>
            <a:graphicFrameLocks noChangeAspect="1"/>
          </p:cNvGraphicFramePr>
          <p:nvPr/>
        </p:nvGraphicFramePr>
        <p:xfrm>
          <a:off x="3219450" y="3270250"/>
          <a:ext cx="2152650" cy="717550"/>
        </p:xfrm>
        <a:graphic>
          <a:graphicData uri="http://schemas.openxmlformats.org/presentationml/2006/ole">
            <p:oleObj spid="_x0000_s35842" name="Ecuación" r:id="rId3" imgW="1257120" imgH="419040" progId="Equation.3">
              <p:embed/>
            </p:oleObj>
          </a:graphicData>
        </a:graphic>
      </p:graphicFrame>
      <p:graphicFrame>
        <p:nvGraphicFramePr>
          <p:cNvPr id="35843" name="Object 7"/>
          <p:cNvGraphicFramePr>
            <a:graphicFrameLocks noChangeAspect="1"/>
          </p:cNvGraphicFramePr>
          <p:nvPr/>
        </p:nvGraphicFramePr>
        <p:xfrm>
          <a:off x="3348038" y="4359275"/>
          <a:ext cx="1882775" cy="585788"/>
        </p:xfrm>
        <a:graphic>
          <a:graphicData uri="http://schemas.openxmlformats.org/presentationml/2006/ole">
            <p:oleObj spid="_x0000_s35843" name="Ecuación" r:id="rId4" imgW="1346040" imgH="419040" progId="Equation.3">
              <p:embed/>
            </p:oleObj>
          </a:graphicData>
        </a:graphic>
      </p:graphicFrame>
      <p:graphicFrame>
        <p:nvGraphicFramePr>
          <p:cNvPr id="35844" name="Object 8"/>
          <p:cNvGraphicFramePr>
            <a:graphicFrameLocks noChangeAspect="1"/>
          </p:cNvGraphicFramePr>
          <p:nvPr/>
        </p:nvGraphicFramePr>
        <p:xfrm>
          <a:off x="3109913" y="5046663"/>
          <a:ext cx="2762250" cy="577850"/>
        </p:xfrm>
        <a:graphic>
          <a:graphicData uri="http://schemas.openxmlformats.org/presentationml/2006/ole">
            <p:oleObj spid="_x0000_s35844" name="Ecuación" r:id="rId5" imgW="1879560" imgH="393480" progId="Equation.3">
              <p:embed/>
            </p:oleObj>
          </a:graphicData>
        </a:graphic>
      </p:graphicFrame>
      <p:graphicFrame>
        <p:nvGraphicFramePr>
          <p:cNvPr id="35845" name="Object 11"/>
          <p:cNvGraphicFramePr>
            <a:graphicFrameLocks noChangeAspect="1"/>
          </p:cNvGraphicFramePr>
          <p:nvPr/>
        </p:nvGraphicFramePr>
        <p:xfrm>
          <a:off x="3543300" y="5811838"/>
          <a:ext cx="3228975" cy="354012"/>
        </p:xfrm>
        <a:graphic>
          <a:graphicData uri="http://schemas.openxmlformats.org/presentationml/2006/ole">
            <p:oleObj spid="_x0000_s35845" name="Ecuación" r:id="rId6" imgW="2197080" imgH="2412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s-ES" sz="3400" smtClean="0"/>
              <a:t>Método por diferencias finitas</a:t>
            </a:r>
          </a:p>
        </p:txBody>
      </p:sp>
      <p:sp>
        <p:nvSpPr>
          <p:cNvPr id="36870" name="Rectangle 3"/>
          <p:cNvSpPr>
            <a:spLocks noGrp="1" noChangeArrowheads="1"/>
          </p:cNvSpPr>
          <p:nvPr>
            <p:ph type="body" idx="1"/>
          </p:nvPr>
        </p:nvSpPr>
        <p:spPr/>
        <p:txBody>
          <a:bodyPr/>
          <a:lstStyle/>
          <a:p>
            <a:pPr eaLnBrk="1" hangingPunct="1"/>
            <a:r>
              <a:rPr lang="es-ES" sz="2000" smtClean="0"/>
              <a:t>Esta ecuación es válida para cada uno de los nodos internos de la barra</a:t>
            </a:r>
          </a:p>
          <a:p>
            <a:pPr eaLnBrk="1" hangingPunct="1"/>
            <a:r>
              <a:rPr lang="es-ES" sz="2000" smtClean="0"/>
              <a:t>Para el 1er nodo </a:t>
            </a:r>
            <a:r>
              <a:rPr lang="es-ES" sz="2000" i="1" smtClean="0">
                <a:latin typeface="Times New Roman" pitchFamily="18" charset="0"/>
              </a:rPr>
              <a:t>T</a:t>
            </a:r>
            <a:r>
              <a:rPr lang="es-ES" sz="2000" i="1" baseline="-25000" smtClean="0">
                <a:latin typeface="Times New Roman" pitchFamily="18" charset="0"/>
              </a:rPr>
              <a:t>i</a:t>
            </a:r>
            <a:r>
              <a:rPr lang="es-ES" sz="2000" baseline="-25000" smtClean="0">
                <a:latin typeface="Times New Roman" pitchFamily="18" charset="0"/>
              </a:rPr>
              <a:t>-1</a:t>
            </a:r>
            <a:r>
              <a:rPr lang="es-ES" sz="2000" smtClean="0"/>
              <a:t> es condición de frontera</a:t>
            </a:r>
          </a:p>
          <a:p>
            <a:pPr eaLnBrk="1" hangingPunct="1"/>
            <a:r>
              <a:rPr lang="es-ES" sz="2000" smtClean="0"/>
              <a:t>Para el último nodo </a:t>
            </a:r>
            <a:r>
              <a:rPr lang="es-ES" sz="2000" i="1" smtClean="0">
                <a:latin typeface="Times New Roman" pitchFamily="18" charset="0"/>
              </a:rPr>
              <a:t>T</a:t>
            </a:r>
            <a:r>
              <a:rPr lang="es-ES" sz="2000" i="1" baseline="-25000" smtClean="0">
                <a:latin typeface="Times New Roman" pitchFamily="18" charset="0"/>
              </a:rPr>
              <a:t>i</a:t>
            </a:r>
            <a:r>
              <a:rPr lang="es-ES" sz="2000" baseline="-25000" smtClean="0">
                <a:latin typeface="Times New Roman" pitchFamily="18" charset="0"/>
              </a:rPr>
              <a:t>+1</a:t>
            </a:r>
            <a:r>
              <a:rPr lang="es-ES" sz="2000" smtClean="0"/>
              <a:t> es condición de frontera</a:t>
            </a:r>
          </a:p>
          <a:p>
            <a:pPr eaLnBrk="1" hangingPunct="1"/>
            <a:r>
              <a:rPr lang="es-ES" sz="2000" smtClean="0"/>
              <a:t>El conjunto de ecuaciones algebraicas lineales resultante es tridiagonal</a:t>
            </a:r>
          </a:p>
          <a:p>
            <a:pPr eaLnBrk="1" hangingPunct="1"/>
            <a:r>
              <a:rPr lang="es-ES" sz="2000" smtClean="0"/>
              <a:t>Ejemplo. </a:t>
            </a:r>
            <a:r>
              <a:rPr lang="es-ES" sz="1800" smtClean="0"/>
              <a:t>para una barra de 10 metros con h’ = 0.01 m</a:t>
            </a:r>
            <a:r>
              <a:rPr lang="es-ES" sz="1800" baseline="30000" smtClean="0"/>
              <a:t>-2</a:t>
            </a:r>
            <a:endParaRPr lang="es-ES" sz="1800" smtClean="0"/>
          </a:p>
          <a:p>
            <a:pPr eaLnBrk="1" hangingPunct="1">
              <a:buFontTx/>
              <a:buNone/>
            </a:pPr>
            <a:r>
              <a:rPr lang="es-ES" sz="1800" smtClean="0"/>
              <a:t>	Ta = 20 y condiciones en la frontera T(0) = 40, T(10) = 200, usando 4 nodos internos, </a:t>
            </a:r>
            <a:r>
              <a:rPr lang="el-GR" sz="1800" smtClean="0">
                <a:cs typeface="Arial" charset="0"/>
              </a:rPr>
              <a:t>Δ</a:t>
            </a:r>
            <a:r>
              <a:rPr lang="es-ES" sz="1800" smtClean="0">
                <a:cs typeface="Arial" charset="0"/>
              </a:rPr>
              <a:t>x = 2 metros</a:t>
            </a:r>
            <a:endParaRPr lang="el-GR" sz="1800" smtClean="0">
              <a:cs typeface="Arial" charset="0"/>
            </a:endParaRPr>
          </a:p>
          <a:p>
            <a:pPr eaLnBrk="1" hangingPunct="1">
              <a:buFontTx/>
              <a:buNone/>
            </a:pPr>
            <a:endParaRPr lang="es-ES" sz="1800" smtClean="0"/>
          </a:p>
          <a:p>
            <a:pPr eaLnBrk="1" hangingPunct="1"/>
            <a:endParaRPr lang="es-ES" sz="2000" smtClean="0"/>
          </a:p>
        </p:txBody>
      </p:sp>
      <p:graphicFrame>
        <p:nvGraphicFramePr>
          <p:cNvPr id="36866" name="Object 7"/>
          <p:cNvGraphicFramePr>
            <a:graphicFrameLocks noChangeAspect="1"/>
          </p:cNvGraphicFramePr>
          <p:nvPr/>
        </p:nvGraphicFramePr>
        <p:xfrm>
          <a:off x="2455863" y="1185863"/>
          <a:ext cx="4025900" cy="441325"/>
        </p:xfrm>
        <a:graphic>
          <a:graphicData uri="http://schemas.openxmlformats.org/presentationml/2006/ole">
            <p:oleObj spid="_x0000_s36866" name="Ecuación" r:id="rId3" imgW="2197080" imgH="241200" progId="Equation.3">
              <p:embed/>
            </p:oleObj>
          </a:graphicData>
        </a:graphic>
      </p:graphicFrame>
      <p:graphicFrame>
        <p:nvGraphicFramePr>
          <p:cNvPr id="36867" name="Object 8"/>
          <p:cNvGraphicFramePr>
            <a:graphicFrameLocks noChangeAspect="1"/>
          </p:cNvGraphicFramePr>
          <p:nvPr>
            <p:ph sz="half" idx="4294967295"/>
          </p:nvPr>
        </p:nvGraphicFramePr>
        <p:xfrm>
          <a:off x="635000" y="4891088"/>
          <a:ext cx="4038600" cy="1457325"/>
        </p:xfrm>
        <a:graphic>
          <a:graphicData uri="http://schemas.openxmlformats.org/presentationml/2006/ole">
            <p:oleObj spid="_x0000_s36867" name="Ecuación" r:id="rId4" imgW="2603160" imgH="939600" progId="Equation.3">
              <p:embed/>
            </p:oleObj>
          </a:graphicData>
        </a:graphic>
      </p:graphicFrame>
      <p:sp>
        <p:nvSpPr>
          <p:cNvPr id="36871" name="Line 10"/>
          <p:cNvSpPr>
            <a:spLocks noChangeShapeType="1"/>
          </p:cNvSpPr>
          <p:nvPr/>
        </p:nvSpPr>
        <p:spPr bwMode="auto">
          <a:xfrm>
            <a:off x="5037138" y="5703888"/>
            <a:ext cx="796925" cy="0"/>
          </a:xfrm>
          <a:prstGeom prst="line">
            <a:avLst/>
          </a:prstGeom>
          <a:noFill/>
          <a:ln w="9525">
            <a:solidFill>
              <a:schemeClr val="tx1"/>
            </a:solidFill>
            <a:round/>
            <a:headEnd/>
            <a:tailEnd type="triangle" w="med" len="med"/>
          </a:ln>
        </p:spPr>
        <p:txBody>
          <a:bodyPr/>
          <a:lstStyle/>
          <a:p>
            <a:endParaRPr lang="es-ES"/>
          </a:p>
        </p:txBody>
      </p:sp>
      <p:graphicFrame>
        <p:nvGraphicFramePr>
          <p:cNvPr id="36868" name="Object 11"/>
          <p:cNvGraphicFramePr>
            <a:graphicFrameLocks noChangeAspect="1"/>
          </p:cNvGraphicFramePr>
          <p:nvPr/>
        </p:nvGraphicFramePr>
        <p:xfrm>
          <a:off x="6199188" y="4891088"/>
          <a:ext cx="1851025" cy="1457325"/>
        </p:xfrm>
        <a:graphic>
          <a:graphicData uri="http://schemas.openxmlformats.org/presentationml/2006/ole">
            <p:oleObj spid="_x0000_s36868" name="Ecuación" r:id="rId5" imgW="1193760" imgH="9396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s-ES" sz="3000" smtClean="0"/>
              <a:t>Métodos empleados antes de la era de las computadoras</a:t>
            </a:r>
          </a:p>
        </p:txBody>
      </p:sp>
      <p:sp>
        <p:nvSpPr>
          <p:cNvPr id="3077" name="Rectangle 3"/>
          <p:cNvSpPr>
            <a:spLocks noGrp="1" noChangeArrowheads="1"/>
          </p:cNvSpPr>
          <p:nvPr>
            <p:ph type="body" idx="1"/>
          </p:nvPr>
        </p:nvSpPr>
        <p:spPr/>
        <p:txBody>
          <a:bodyPr/>
          <a:lstStyle/>
          <a:p>
            <a:pPr marL="360363" indent="-360363" defTabSz="628650" eaLnBrk="1" hangingPunct="1">
              <a:lnSpc>
                <a:spcPct val="120000"/>
              </a:lnSpc>
            </a:pPr>
            <a:r>
              <a:rPr lang="es-ES" sz="2000" dirty="0" smtClean="0"/>
              <a:t>Las EDO se resuelven con frecuencia con técnicas de integración analítica o exacta pero no siempre existe esa posibilidad.</a:t>
            </a:r>
          </a:p>
          <a:p>
            <a:pPr marL="360363" indent="-360363" defTabSz="628650" eaLnBrk="1" hangingPunct="1">
              <a:lnSpc>
                <a:spcPct val="120000"/>
              </a:lnSpc>
            </a:pPr>
            <a:r>
              <a:rPr lang="es-ES" sz="2000" dirty="0" smtClean="0"/>
              <a:t>Por ejemplo, la ecuación basada en la 2da Ley de Newton para calcular la velocidad, </a:t>
            </a:r>
            <a:r>
              <a:rPr lang="es-ES" sz="2000" i="1" dirty="0" smtClean="0">
                <a:latin typeface="Times New Roman" pitchFamily="18" charset="0"/>
              </a:rPr>
              <a:t>v</a:t>
            </a:r>
            <a:r>
              <a:rPr lang="es-ES" sz="2000" dirty="0" smtClean="0"/>
              <a:t>, de un paracaidista como una función del tiempo</a:t>
            </a:r>
          </a:p>
          <a:p>
            <a:pPr marL="360363" indent="-360363" defTabSz="628650" eaLnBrk="1" hangingPunct="1">
              <a:lnSpc>
                <a:spcPct val="120000"/>
              </a:lnSpc>
            </a:pPr>
            <a:endParaRPr lang="es-ES" sz="2000" dirty="0" smtClean="0"/>
          </a:p>
          <a:p>
            <a:pPr marL="360363" indent="-360363" defTabSz="628650" eaLnBrk="1" hangingPunct="1">
              <a:lnSpc>
                <a:spcPct val="120000"/>
              </a:lnSpc>
            </a:pPr>
            <a:r>
              <a:rPr lang="es-ES" sz="2000" dirty="0" smtClean="0"/>
              <a:t>Se puede multiplicar por </a:t>
            </a:r>
            <a:r>
              <a:rPr lang="es-ES" sz="2000" i="1" dirty="0" err="1" smtClean="0">
                <a:latin typeface="Times New Roman" pitchFamily="18" charset="0"/>
              </a:rPr>
              <a:t>dt</a:t>
            </a:r>
            <a:r>
              <a:rPr lang="es-ES" sz="2000" dirty="0" smtClean="0"/>
              <a:t> e integrarse para obtener</a:t>
            </a:r>
          </a:p>
          <a:p>
            <a:pPr marL="360363" indent="-360363" defTabSz="628650" eaLnBrk="1" hangingPunct="1">
              <a:lnSpc>
                <a:spcPct val="120000"/>
              </a:lnSpc>
            </a:pPr>
            <a:endParaRPr lang="es-ES" sz="2000" dirty="0" smtClean="0"/>
          </a:p>
          <a:p>
            <a:pPr marL="360363" indent="-360363" defTabSz="628650" eaLnBrk="1" hangingPunct="1">
              <a:lnSpc>
                <a:spcPct val="120000"/>
              </a:lnSpc>
            </a:pPr>
            <a:endParaRPr lang="es-ES" sz="2000" dirty="0" smtClean="0"/>
          </a:p>
          <a:p>
            <a:pPr marL="360363" indent="-360363" defTabSz="628650" eaLnBrk="1" hangingPunct="1">
              <a:lnSpc>
                <a:spcPct val="120000"/>
              </a:lnSpc>
            </a:pPr>
            <a:r>
              <a:rPr lang="es-ES" sz="2000" dirty="0" smtClean="0"/>
              <a:t>El lado derecho de esta ecuación es una integral indefinida debido a que los límites de integración no están especificados</a:t>
            </a:r>
            <a:endParaRPr lang="es-ES" sz="2000" dirty="0" smtClean="0">
              <a:cs typeface="Arial" charset="0"/>
            </a:endParaRPr>
          </a:p>
        </p:txBody>
      </p:sp>
      <p:graphicFrame>
        <p:nvGraphicFramePr>
          <p:cNvPr id="3074" name="Object 51"/>
          <p:cNvGraphicFramePr>
            <a:graphicFrameLocks noChangeAspect="1"/>
          </p:cNvGraphicFramePr>
          <p:nvPr>
            <p:ph sz="half" idx="4294967295"/>
          </p:nvPr>
        </p:nvGraphicFramePr>
        <p:xfrm>
          <a:off x="3813175" y="3219450"/>
          <a:ext cx="1627188" cy="774700"/>
        </p:xfrm>
        <a:graphic>
          <a:graphicData uri="http://schemas.openxmlformats.org/presentationml/2006/ole">
            <p:oleObj spid="_x0000_s3074" name="Ecuación" r:id="rId3" imgW="825480" imgH="393480" progId="Equation.3">
              <p:embed/>
            </p:oleObj>
          </a:graphicData>
        </a:graphic>
      </p:graphicFrame>
      <p:graphicFrame>
        <p:nvGraphicFramePr>
          <p:cNvPr id="3075" name="Object 53"/>
          <p:cNvGraphicFramePr>
            <a:graphicFrameLocks noChangeAspect="1"/>
          </p:cNvGraphicFramePr>
          <p:nvPr/>
        </p:nvGraphicFramePr>
        <p:xfrm>
          <a:off x="3551238" y="4429125"/>
          <a:ext cx="2152650" cy="849313"/>
        </p:xfrm>
        <a:graphic>
          <a:graphicData uri="http://schemas.openxmlformats.org/presentationml/2006/ole">
            <p:oleObj spid="_x0000_s3075" name="Ecuación" r:id="rId4" imgW="1091880" imgH="43164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ES" sz="3000" smtClean="0"/>
              <a:t>Métodos empleados antes de la era de las computadoras</a:t>
            </a:r>
          </a:p>
        </p:txBody>
      </p:sp>
      <p:sp>
        <p:nvSpPr>
          <p:cNvPr id="4100" name="Rectangle 3"/>
          <p:cNvSpPr>
            <a:spLocks noGrp="1" noChangeArrowheads="1"/>
          </p:cNvSpPr>
          <p:nvPr>
            <p:ph type="body" idx="1"/>
          </p:nvPr>
        </p:nvSpPr>
        <p:spPr/>
        <p:txBody>
          <a:bodyPr/>
          <a:lstStyle/>
          <a:p>
            <a:pPr marL="360363" indent="-360363" defTabSz="628650" eaLnBrk="1" hangingPunct="1">
              <a:lnSpc>
                <a:spcPct val="120000"/>
              </a:lnSpc>
            </a:pPr>
            <a:r>
              <a:rPr lang="es-ES" sz="2000" dirty="0" smtClean="0"/>
              <a:t>Una solución analítica se obtiene si la integral indefinida puede evaluarse de forma exacta, suponiendo que </a:t>
            </a:r>
            <a:r>
              <a:rPr lang="es-ES" sz="2000" i="1" dirty="0" smtClean="0">
                <a:latin typeface="Times New Roman" pitchFamily="18" charset="0"/>
              </a:rPr>
              <a:t>v</a:t>
            </a:r>
            <a:r>
              <a:rPr lang="es-ES" sz="2000" dirty="0" smtClean="0"/>
              <a:t> = 0 en </a:t>
            </a:r>
            <a:r>
              <a:rPr lang="es-ES" sz="2000" i="1" dirty="0" smtClean="0">
                <a:latin typeface="Times New Roman" pitchFamily="18" charset="0"/>
              </a:rPr>
              <a:t>t</a:t>
            </a:r>
            <a:r>
              <a:rPr lang="es-ES" sz="2000" dirty="0" smtClean="0"/>
              <a:t> = 0, la solución analítica de la ecuación anterior es.</a:t>
            </a:r>
          </a:p>
          <a:p>
            <a:pPr marL="360363" indent="-360363" defTabSz="628650" eaLnBrk="1" hangingPunct="1">
              <a:lnSpc>
                <a:spcPct val="120000"/>
              </a:lnSpc>
            </a:pPr>
            <a:endParaRPr lang="es-ES" sz="2000" dirty="0" smtClean="0"/>
          </a:p>
          <a:p>
            <a:pPr marL="360363" indent="-360363" defTabSz="628650" eaLnBrk="1" hangingPunct="1">
              <a:lnSpc>
                <a:spcPct val="120000"/>
              </a:lnSpc>
            </a:pPr>
            <a:endParaRPr lang="es-ES" sz="2000" dirty="0" smtClean="0"/>
          </a:p>
          <a:p>
            <a:pPr marL="360363" indent="-360363" defTabSz="628650" eaLnBrk="1" hangingPunct="1">
              <a:lnSpc>
                <a:spcPct val="120000"/>
              </a:lnSpc>
              <a:buNone/>
            </a:pPr>
            <a:endParaRPr lang="es-ES" sz="2000" dirty="0" smtClean="0"/>
          </a:p>
          <a:p>
            <a:pPr marL="360363" indent="-360363" defTabSz="628650" eaLnBrk="1" hangingPunct="1">
              <a:lnSpc>
                <a:spcPct val="120000"/>
              </a:lnSpc>
              <a:buNone/>
            </a:pPr>
            <a:r>
              <a:rPr lang="es-ES" sz="2000" dirty="0" smtClean="0"/>
              <a:t>Los métodos numéricos ofrecen  una de las alternativas mas viable para esos casos mas complicados o cuando no se tiene la regla de correspondencia analítica, es decir sólo valores discretos, donde es necesario utilizar previamente un método de interpolación apropiado.</a:t>
            </a:r>
            <a:endParaRPr lang="es-ES" sz="2000" dirty="0" smtClean="0">
              <a:cs typeface="Arial" charset="0"/>
            </a:endParaRPr>
          </a:p>
        </p:txBody>
      </p:sp>
      <p:graphicFrame>
        <p:nvGraphicFramePr>
          <p:cNvPr id="4098" name="Object 8"/>
          <p:cNvGraphicFramePr>
            <a:graphicFrameLocks noChangeAspect="1"/>
          </p:cNvGraphicFramePr>
          <p:nvPr/>
        </p:nvGraphicFramePr>
        <p:xfrm>
          <a:off x="3467100" y="3073400"/>
          <a:ext cx="2528888" cy="774700"/>
        </p:xfrm>
        <a:graphic>
          <a:graphicData uri="http://schemas.openxmlformats.org/presentationml/2006/ole">
            <p:oleObj spid="_x0000_s4098" name="Ecuación" r:id="rId3" imgW="1282680" imgH="39348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s-ES" sz="3000" dirty="0" smtClean="0"/>
              <a:t>EDO y la </a:t>
            </a:r>
            <a:r>
              <a:rPr lang="es-ES" sz="3000" dirty="0" smtClean="0"/>
              <a:t>Ingeniería</a:t>
            </a:r>
            <a:endParaRPr lang="es-ES" sz="3000" dirty="0" smtClean="0"/>
          </a:p>
        </p:txBody>
      </p:sp>
      <p:sp>
        <p:nvSpPr>
          <p:cNvPr id="5127" name="Rectangle 3"/>
          <p:cNvSpPr>
            <a:spLocks noGrp="1" noChangeArrowheads="1"/>
          </p:cNvSpPr>
          <p:nvPr>
            <p:ph type="body" idx="1"/>
          </p:nvPr>
        </p:nvSpPr>
        <p:spPr>
          <a:xfrm>
            <a:off x="457200" y="1300162"/>
            <a:ext cx="8229600" cy="4866175"/>
          </a:xfrm>
        </p:spPr>
        <p:txBody>
          <a:bodyPr/>
          <a:lstStyle/>
          <a:p>
            <a:pPr marL="360363" indent="-360363" defTabSz="628650" eaLnBrk="1" hangingPunct="1">
              <a:lnSpc>
                <a:spcPct val="120000"/>
              </a:lnSpc>
            </a:pPr>
            <a:r>
              <a:rPr lang="es-ES" sz="2000" dirty="0" smtClean="0"/>
              <a:t>Las leyes fundamentales de la física, mecánica, electricidad y termodinámica están basadas con frecuencia en observaciones empíricas que explican variaciones en las propiedades físicas y estados de los sistemas</a:t>
            </a:r>
          </a:p>
          <a:p>
            <a:pPr marL="360363" indent="-360363" defTabSz="628650" eaLnBrk="1" hangingPunct="1">
              <a:lnSpc>
                <a:spcPct val="120000"/>
              </a:lnSpc>
            </a:pPr>
            <a:r>
              <a:rPr lang="es-ES" sz="2000" dirty="0" smtClean="0"/>
              <a:t>Más que para describir directamente el estado de los sistemas físicos, las leyes se usan en términos de los cambios espaciales y temporales</a:t>
            </a:r>
          </a:p>
        </p:txBody>
      </p:sp>
      <p:graphicFrame>
        <p:nvGraphicFramePr>
          <p:cNvPr id="5122" name="Object 7"/>
          <p:cNvGraphicFramePr>
            <a:graphicFrameLocks noChangeAspect="1"/>
          </p:cNvGraphicFramePr>
          <p:nvPr/>
        </p:nvGraphicFramePr>
        <p:xfrm>
          <a:off x="2571750" y="5495925"/>
          <a:ext cx="1084263" cy="636588"/>
        </p:xfrm>
        <a:graphic>
          <a:graphicData uri="http://schemas.openxmlformats.org/presentationml/2006/ole">
            <p:oleObj spid="_x0000_s5122" name="Ecuación" r:id="rId3" imgW="672840" imgH="393480" progId="Equation.3">
              <p:embed/>
            </p:oleObj>
          </a:graphicData>
        </a:graphic>
      </p:graphicFrame>
      <p:graphicFrame>
        <p:nvGraphicFramePr>
          <p:cNvPr id="5123" name="Object 5"/>
          <p:cNvGraphicFramePr>
            <a:graphicFrameLocks noChangeAspect="1"/>
          </p:cNvGraphicFramePr>
          <p:nvPr>
            <p:ph sz="half" idx="4294967295"/>
          </p:nvPr>
        </p:nvGraphicFramePr>
        <p:xfrm>
          <a:off x="2774950" y="4291013"/>
          <a:ext cx="862013" cy="668337"/>
        </p:xfrm>
        <a:graphic>
          <a:graphicData uri="http://schemas.openxmlformats.org/presentationml/2006/ole">
            <p:oleObj spid="_x0000_s5123" name="Ecuación" r:id="rId4" imgW="507960" imgH="393480" progId="Equation.3">
              <p:embed/>
            </p:oleObj>
          </a:graphicData>
        </a:graphic>
      </p:graphicFrame>
      <p:sp>
        <p:nvSpPr>
          <p:cNvPr id="5128" name="Text Box 11"/>
          <p:cNvSpPr txBox="1">
            <a:spLocks noChangeArrowheads="1"/>
          </p:cNvSpPr>
          <p:nvPr/>
        </p:nvSpPr>
        <p:spPr bwMode="auto">
          <a:xfrm>
            <a:off x="1350963" y="3951288"/>
            <a:ext cx="3617912" cy="1558925"/>
          </a:xfrm>
          <a:prstGeom prst="rect">
            <a:avLst/>
          </a:prstGeom>
          <a:noFill/>
          <a:ln w="9525">
            <a:noFill/>
            <a:miter lim="800000"/>
            <a:headEnd/>
            <a:tailEnd/>
          </a:ln>
        </p:spPr>
        <p:txBody>
          <a:bodyPr wrap="none">
            <a:spAutoFit/>
          </a:bodyPr>
          <a:lstStyle/>
          <a:p>
            <a:pPr marL="261938" indent="-261938">
              <a:buFontTx/>
              <a:buChar char="-"/>
            </a:pPr>
            <a:r>
              <a:rPr lang="es-ES" sz="1600"/>
              <a:t>2da Ley de Newton del movimiento</a:t>
            </a:r>
          </a:p>
          <a:p>
            <a:pPr marL="261938" indent="-261938">
              <a:buFontTx/>
              <a:buChar char="-"/>
            </a:pPr>
            <a:endParaRPr lang="es-ES" sz="1600"/>
          </a:p>
          <a:p>
            <a:pPr marL="261938" indent="-261938">
              <a:buFontTx/>
              <a:buChar char="-"/>
            </a:pPr>
            <a:endParaRPr lang="es-ES" sz="1600"/>
          </a:p>
          <a:p>
            <a:pPr marL="261938" indent="-261938">
              <a:buFontTx/>
              <a:buChar char="-"/>
            </a:pPr>
            <a:endParaRPr lang="es-ES" sz="1600"/>
          </a:p>
          <a:p>
            <a:pPr marL="261938" indent="-261938">
              <a:buFontTx/>
              <a:buChar char="-"/>
            </a:pPr>
            <a:endParaRPr lang="es-ES" sz="1600"/>
          </a:p>
          <a:p>
            <a:pPr marL="261938" indent="-261938">
              <a:buFontTx/>
              <a:buChar char="-"/>
            </a:pPr>
            <a:r>
              <a:rPr lang="es-ES" sz="1600"/>
              <a:t>Ley de Calor de Fourier</a:t>
            </a:r>
          </a:p>
        </p:txBody>
      </p:sp>
      <p:graphicFrame>
        <p:nvGraphicFramePr>
          <p:cNvPr id="5124" name="Object 12"/>
          <p:cNvGraphicFramePr>
            <a:graphicFrameLocks noChangeAspect="1"/>
          </p:cNvGraphicFramePr>
          <p:nvPr/>
        </p:nvGraphicFramePr>
        <p:xfrm>
          <a:off x="6221413" y="5481638"/>
          <a:ext cx="1166812" cy="636587"/>
        </p:xfrm>
        <a:graphic>
          <a:graphicData uri="http://schemas.openxmlformats.org/presentationml/2006/ole">
            <p:oleObj spid="_x0000_s5124" name="Ecuación" r:id="rId5" imgW="723600" imgH="393480" progId="Equation.3">
              <p:embed/>
            </p:oleObj>
          </a:graphicData>
        </a:graphic>
      </p:graphicFrame>
      <p:sp>
        <p:nvSpPr>
          <p:cNvPr id="5129" name="Text Box 14"/>
          <p:cNvSpPr txBox="1">
            <a:spLocks noChangeArrowheads="1"/>
          </p:cNvSpPr>
          <p:nvPr/>
        </p:nvSpPr>
        <p:spPr bwMode="auto">
          <a:xfrm>
            <a:off x="5341938" y="3951288"/>
            <a:ext cx="2922831" cy="1754326"/>
          </a:xfrm>
          <a:prstGeom prst="rect">
            <a:avLst/>
          </a:prstGeom>
          <a:noFill/>
          <a:ln w="9525">
            <a:noFill/>
            <a:miter lim="800000"/>
            <a:headEnd/>
            <a:tailEnd/>
          </a:ln>
        </p:spPr>
        <p:txBody>
          <a:bodyPr wrap="square">
            <a:spAutoFit/>
          </a:bodyPr>
          <a:lstStyle/>
          <a:p>
            <a:pPr marL="261938" indent="-261938">
              <a:buFontTx/>
              <a:buChar char="-"/>
            </a:pPr>
            <a:r>
              <a:rPr lang="es-ES" sz="1600" dirty="0"/>
              <a:t>Ley de Difusión de </a:t>
            </a:r>
            <a:r>
              <a:rPr lang="es-ES" sz="1600" dirty="0" err="1"/>
              <a:t>Fick</a:t>
            </a:r>
            <a:endParaRPr lang="es-ES" sz="1600" dirty="0"/>
          </a:p>
          <a:p>
            <a:pPr marL="261938" indent="-261938">
              <a:buFontTx/>
              <a:buChar char="-"/>
            </a:pPr>
            <a:endParaRPr lang="es-ES" sz="1600" dirty="0"/>
          </a:p>
          <a:p>
            <a:pPr marL="261938" indent="-261938">
              <a:buFontTx/>
              <a:buChar char="-"/>
            </a:pPr>
            <a:endParaRPr lang="es-ES" sz="1600" dirty="0"/>
          </a:p>
          <a:p>
            <a:pPr marL="261938" indent="-261938">
              <a:buFontTx/>
              <a:buChar char="-"/>
            </a:pPr>
            <a:endParaRPr lang="es-ES" sz="1600" dirty="0"/>
          </a:p>
          <a:p>
            <a:pPr marL="261938" indent="-261938">
              <a:buFontTx/>
              <a:buChar char="-"/>
            </a:pPr>
            <a:endParaRPr lang="es-ES" sz="1600" dirty="0"/>
          </a:p>
          <a:p>
            <a:pPr marL="261938" indent="-261938">
              <a:buFontTx/>
              <a:buChar char="-"/>
            </a:pPr>
            <a:r>
              <a:rPr lang="es-ES" sz="1600" dirty="0"/>
              <a:t>Ley de </a:t>
            </a:r>
            <a:r>
              <a:rPr lang="es-ES" sz="1600" dirty="0" err="1"/>
              <a:t>Faraday</a:t>
            </a:r>
            <a:r>
              <a:rPr lang="es-ES" sz="1600" dirty="0"/>
              <a:t> </a:t>
            </a:r>
            <a:r>
              <a:rPr lang="es-ES" sz="1200" dirty="0"/>
              <a:t>(caída de voltaje en inductor)</a:t>
            </a:r>
          </a:p>
        </p:txBody>
      </p:sp>
      <p:graphicFrame>
        <p:nvGraphicFramePr>
          <p:cNvPr id="5125" name="Object 13"/>
          <p:cNvGraphicFramePr>
            <a:graphicFrameLocks noChangeAspect="1"/>
          </p:cNvGraphicFramePr>
          <p:nvPr/>
        </p:nvGraphicFramePr>
        <p:xfrm>
          <a:off x="6156325" y="4362450"/>
          <a:ext cx="1184275" cy="668338"/>
        </p:xfrm>
        <a:graphic>
          <a:graphicData uri="http://schemas.openxmlformats.org/presentationml/2006/ole">
            <p:oleObj spid="_x0000_s5125" name="Ecuación" r:id="rId6" imgW="698400" imgH="393480" progId="Equation.3">
              <p:embed/>
            </p:oleObj>
          </a:graphicData>
        </a:graphic>
      </p:graphicFrame>
      <p:sp>
        <p:nvSpPr>
          <p:cNvPr id="5130" name="Text Box 15"/>
          <p:cNvSpPr txBox="1">
            <a:spLocks noChangeArrowheads="1"/>
          </p:cNvSpPr>
          <p:nvPr/>
        </p:nvSpPr>
        <p:spPr bwMode="auto">
          <a:xfrm>
            <a:off x="474663" y="6192838"/>
            <a:ext cx="8353425" cy="581025"/>
          </a:xfrm>
          <a:prstGeom prst="rect">
            <a:avLst/>
          </a:prstGeom>
          <a:noFill/>
          <a:ln w="9525">
            <a:noFill/>
            <a:miter lim="800000"/>
            <a:headEnd/>
            <a:tailEnd/>
          </a:ln>
        </p:spPr>
        <p:txBody>
          <a:bodyPr>
            <a:spAutoFit/>
          </a:bodyPr>
          <a:lstStyle/>
          <a:p>
            <a:pPr algn="ctr"/>
            <a:r>
              <a:rPr lang="es-ES" sz="1600" dirty="0"/>
              <a:t>Cuando se combinan estas leyes con las leyes de conservación de la energía, masa o movimiento, resultan ecuaciones diferenciales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s-ES" sz="3000" smtClean="0"/>
              <a:t>Antecedentes matemáticos</a:t>
            </a:r>
          </a:p>
        </p:txBody>
      </p:sp>
      <p:sp>
        <p:nvSpPr>
          <p:cNvPr id="6149" name="Rectangle 3"/>
          <p:cNvSpPr>
            <a:spLocks noGrp="1" noChangeArrowheads="1"/>
          </p:cNvSpPr>
          <p:nvPr>
            <p:ph type="body" idx="1"/>
          </p:nvPr>
        </p:nvSpPr>
        <p:spPr>
          <a:xfrm>
            <a:off x="457200" y="1414463"/>
            <a:ext cx="8229600" cy="4525962"/>
          </a:xfrm>
        </p:spPr>
        <p:txBody>
          <a:bodyPr/>
          <a:lstStyle/>
          <a:p>
            <a:pPr marL="360363" indent="-360363" defTabSz="628650" eaLnBrk="1" hangingPunct="1">
              <a:lnSpc>
                <a:spcPct val="120000"/>
              </a:lnSpc>
            </a:pPr>
            <a:r>
              <a:rPr lang="es-ES" sz="2000" smtClean="0"/>
              <a:t>La solución de una ecuación diferencial ordinaria es una función específica de la variable independiente y de parámetros que satisfacen la EDO </a:t>
            </a:r>
          </a:p>
          <a:p>
            <a:pPr marL="360363" indent="-360363" defTabSz="628650" eaLnBrk="1" hangingPunct="1">
              <a:lnSpc>
                <a:spcPct val="120000"/>
              </a:lnSpc>
            </a:pPr>
            <a:r>
              <a:rPr lang="es-ES" sz="2000" smtClean="0"/>
              <a:t>Para ilustrar empecemos con una función dada</a:t>
            </a:r>
          </a:p>
          <a:p>
            <a:pPr marL="360363" indent="-360363" defTabSz="628650" eaLnBrk="1" hangingPunct="1">
              <a:lnSpc>
                <a:spcPct val="120000"/>
              </a:lnSpc>
            </a:pPr>
            <a:endParaRPr lang="es-ES" sz="2000" smtClean="0"/>
          </a:p>
          <a:p>
            <a:pPr marL="360363" indent="-360363" defTabSz="628650" eaLnBrk="1" hangingPunct="1">
              <a:lnSpc>
                <a:spcPct val="120000"/>
              </a:lnSpc>
            </a:pPr>
            <a:r>
              <a:rPr lang="es-ES" sz="2000" smtClean="0"/>
              <a:t>Si diferenciamos la ecuación, se obtiene una EDO</a:t>
            </a:r>
          </a:p>
          <a:p>
            <a:pPr marL="360363" indent="-360363" defTabSz="628650" eaLnBrk="1" hangingPunct="1">
              <a:lnSpc>
                <a:spcPct val="180000"/>
              </a:lnSpc>
            </a:pPr>
            <a:endParaRPr lang="es-ES" sz="2000" smtClean="0"/>
          </a:p>
          <a:p>
            <a:pPr marL="360363" indent="-360363" defTabSz="628650" eaLnBrk="1" hangingPunct="1">
              <a:lnSpc>
                <a:spcPct val="120000"/>
              </a:lnSpc>
            </a:pPr>
            <a:r>
              <a:rPr lang="es-ES" sz="2000" smtClean="0"/>
              <a:t>Esta ecuación también describe el comportamiento del polinomio, pero de una manera diferente</a:t>
            </a:r>
          </a:p>
          <a:p>
            <a:pPr marL="360363" indent="-360363" defTabSz="628650" eaLnBrk="1" hangingPunct="1">
              <a:lnSpc>
                <a:spcPct val="120000"/>
              </a:lnSpc>
            </a:pPr>
            <a:r>
              <a:rPr lang="es-ES" sz="2000" smtClean="0"/>
              <a:t>En lugar de representar explícitamente los valores de </a:t>
            </a:r>
            <a:r>
              <a:rPr lang="es-ES" sz="2000" i="1" smtClean="0">
                <a:latin typeface="Times New Roman" pitchFamily="18" charset="0"/>
              </a:rPr>
              <a:t>y</a:t>
            </a:r>
            <a:r>
              <a:rPr lang="es-ES" sz="2000" smtClean="0"/>
              <a:t> para cada valor de </a:t>
            </a:r>
            <a:r>
              <a:rPr lang="es-ES" sz="2000" i="1" smtClean="0">
                <a:latin typeface="Times New Roman" pitchFamily="18" charset="0"/>
              </a:rPr>
              <a:t>x</a:t>
            </a:r>
            <a:r>
              <a:rPr lang="es-ES" sz="2000" smtClean="0"/>
              <a:t>, esta ecuación da la razón de cambio de </a:t>
            </a:r>
            <a:r>
              <a:rPr lang="es-ES" sz="2000" i="1" smtClean="0">
                <a:latin typeface="Times New Roman" pitchFamily="18" charset="0"/>
              </a:rPr>
              <a:t>y</a:t>
            </a:r>
            <a:r>
              <a:rPr lang="es-ES" sz="2000" smtClean="0"/>
              <a:t> con respecto a </a:t>
            </a:r>
            <a:r>
              <a:rPr lang="es-ES" sz="2000" i="1" smtClean="0">
                <a:latin typeface="Times New Roman" pitchFamily="18" charset="0"/>
              </a:rPr>
              <a:t>x</a:t>
            </a:r>
            <a:r>
              <a:rPr lang="es-ES" sz="2000" smtClean="0"/>
              <a:t> para cada valor de </a:t>
            </a:r>
            <a:r>
              <a:rPr lang="es-ES" sz="2000" i="1" smtClean="0">
                <a:latin typeface="Times New Roman" pitchFamily="18" charset="0"/>
              </a:rPr>
              <a:t>x</a:t>
            </a:r>
            <a:endParaRPr lang="el-GR" sz="2000" i="1" smtClean="0">
              <a:latin typeface="Times New Roman" pitchFamily="18" charset="0"/>
              <a:cs typeface="Arial" charset="0"/>
            </a:endParaRPr>
          </a:p>
        </p:txBody>
      </p:sp>
      <p:graphicFrame>
        <p:nvGraphicFramePr>
          <p:cNvPr id="6146" name="Object 7"/>
          <p:cNvGraphicFramePr>
            <a:graphicFrameLocks noChangeAspect="1"/>
          </p:cNvGraphicFramePr>
          <p:nvPr>
            <p:ph sz="half" idx="4294967295"/>
          </p:nvPr>
        </p:nvGraphicFramePr>
        <p:xfrm>
          <a:off x="2681288" y="3025775"/>
          <a:ext cx="3632200" cy="404813"/>
        </p:xfrm>
        <a:graphic>
          <a:graphicData uri="http://schemas.openxmlformats.org/presentationml/2006/ole">
            <p:oleObj spid="_x0000_s6146" name="Ecuación" r:id="rId3" imgW="2057400" imgH="228600" progId="Equation.3">
              <p:embed/>
            </p:oleObj>
          </a:graphicData>
        </a:graphic>
      </p:graphicFrame>
      <p:graphicFrame>
        <p:nvGraphicFramePr>
          <p:cNvPr id="6147" name="Object 9"/>
          <p:cNvGraphicFramePr>
            <a:graphicFrameLocks noChangeAspect="1"/>
          </p:cNvGraphicFramePr>
          <p:nvPr/>
        </p:nvGraphicFramePr>
        <p:xfrm>
          <a:off x="3001963" y="3849688"/>
          <a:ext cx="2935287" cy="652462"/>
        </p:xfrm>
        <a:graphic>
          <a:graphicData uri="http://schemas.openxmlformats.org/presentationml/2006/ole">
            <p:oleObj spid="_x0000_s6147" name="Ecuación" r:id="rId4" imgW="1777680" imgH="39348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s-ES" sz="3000" smtClean="0"/>
              <a:t>Antecedentes matemáticos</a:t>
            </a:r>
          </a:p>
        </p:txBody>
      </p:sp>
      <p:sp>
        <p:nvSpPr>
          <p:cNvPr id="7172" name="Rectangle 3"/>
          <p:cNvSpPr>
            <a:spLocks noGrp="1" noChangeArrowheads="1"/>
          </p:cNvSpPr>
          <p:nvPr>
            <p:ph type="body" idx="1"/>
          </p:nvPr>
        </p:nvSpPr>
        <p:spPr/>
        <p:txBody>
          <a:bodyPr/>
          <a:lstStyle/>
          <a:p>
            <a:pPr marL="360363" indent="-360363" defTabSz="628650" eaLnBrk="1" hangingPunct="1">
              <a:lnSpc>
                <a:spcPct val="120000"/>
              </a:lnSpc>
            </a:pPr>
            <a:r>
              <a:rPr lang="es-ES" sz="2000" smtClean="0"/>
              <a:t>El objetivo es entonces determinar la función original dada la ecuación diferencial</a:t>
            </a:r>
          </a:p>
          <a:p>
            <a:pPr marL="360363" indent="-360363" defTabSz="628650" eaLnBrk="1" hangingPunct="1">
              <a:lnSpc>
                <a:spcPct val="120000"/>
              </a:lnSpc>
            </a:pPr>
            <a:r>
              <a:rPr lang="es-ES" sz="2000" smtClean="0"/>
              <a:t>La función original representa la solución</a:t>
            </a:r>
          </a:p>
          <a:p>
            <a:pPr marL="360363" indent="-360363" defTabSz="628650" eaLnBrk="1" hangingPunct="1">
              <a:lnSpc>
                <a:spcPct val="120000"/>
              </a:lnSpc>
            </a:pPr>
            <a:r>
              <a:rPr lang="es-ES" sz="2000" smtClean="0"/>
              <a:t>Para el caso del polinomio se puede determinar la solución de manera analítica integrando la ecuación diferencial</a:t>
            </a:r>
          </a:p>
          <a:p>
            <a:pPr marL="360363" indent="-360363" defTabSz="628650" eaLnBrk="1" hangingPunct="1">
              <a:lnSpc>
                <a:spcPct val="120000"/>
              </a:lnSpc>
            </a:pPr>
            <a:endParaRPr lang="es-ES" sz="2000" smtClean="0"/>
          </a:p>
          <a:p>
            <a:pPr marL="360363" indent="-360363" defTabSz="628650" eaLnBrk="1" hangingPunct="1">
              <a:lnSpc>
                <a:spcPct val="120000"/>
              </a:lnSpc>
            </a:pPr>
            <a:endParaRPr lang="es-ES" sz="2000" smtClean="0"/>
          </a:p>
          <a:p>
            <a:pPr marL="360363" indent="-360363" defTabSz="628650" eaLnBrk="1" hangingPunct="1">
              <a:lnSpc>
                <a:spcPct val="120000"/>
              </a:lnSpc>
            </a:pPr>
            <a:r>
              <a:rPr lang="es-ES" sz="2000" smtClean="0"/>
              <a:t>Aparece una constante de integración debido a que se perdió el valor constante de la ecuación original</a:t>
            </a:r>
          </a:p>
          <a:p>
            <a:pPr marL="360363" indent="-360363" defTabSz="628650" eaLnBrk="1" hangingPunct="1">
              <a:lnSpc>
                <a:spcPct val="120000"/>
              </a:lnSpc>
            </a:pPr>
            <a:r>
              <a:rPr lang="es-ES" sz="2000" smtClean="0"/>
              <a:t>Ahora la solución no es única. Existe un número infinito de funciones posibles que satisfacen la ecuación diferencial</a:t>
            </a:r>
          </a:p>
          <a:p>
            <a:pPr marL="360363" indent="-360363" defTabSz="628650" eaLnBrk="1" hangingPunct="1">
              <a:lnSpc>
                <a:spcPct val="120000"/>
              </a:lnSpc>
            </a:pPr>
            <a:endParaRPr lang="el-GR" sz="2000" i="1" smtClean="0">
              <a:latin typeface="Times New Roman" pitchFamily="18" charset="0"/>
              <a:cs typeface="Arial" charset="0"/>
            </a:endParaRPr>
          </a:p>
        </p:txBody>
      </p:sp>
      <p:graphicFrame>
        <p:nvGraphicFramePr>
          <p:cNvPr id="7170" name="Object 5"/>
          <p:cNvGraphicFramePr>
            <a:graphicFrameLocks noChangeAspect="1"/>
          </p:cNvGraphicFramePr>
          <p:nvPr/>
        </p:nvGraphicFramePr>
        <p:xfrm>
          <a:off x="1208088" y="3789363"/>
          <a:ext cx="6583362" cy="461962"/>
        </p:xfrm>
        <a:graphic>
          <a:graphicData uri="http://schemas.openxmlformats.org/presentationml/2006/ole">
            <p:oleObj spid="_x0000_s7170" name="Ecuación" r:id="rId3" imgW="3987720" imgH="279360" progId="Equation.3">
              <p:embed/>
            </p:oleObj>
          </a:graphicData>
        </a:graphic>
      </p:graphicFrame>
      <p:sp>
        <p:nvSpPr>
          <p:cNvPr id="7173" name="Line 6"/>
          <p:cNvSpPr>
            <a:spLocks noChangeShapeType="1"/>
          </p:cNvSpPr>
          <p:nvPr/>
        </p:nvSpPr>
        <p:spPr bwMode="auto">
          <a:xfrm flipH="1" flipV="1">
            <a:off x="7764463" y="4151313"/>
            <a:ext cx="146050" cy="174625"/>
          </a:xfrm>
          <a:prstGeom prst="line">
            <a:avLst/>
          </a:prstGeom>
          <a:noFill/>
          <a:ln w="9525">
            <a:solidFill>
              <a:srgbClr val="FF0000"/>
            </a:solidFill>
            <a:round/>
            <a:headEnd/>
            <a:tailEnd type="triangle" w="med" len="med"/>
          </a:ln>
        </p:spPr>
        <p:txBody>
          <a:bodyPr/>
          <a:lstStyle/>
          <a:p>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3305</TotalTime>
  <Words>2482</Words>
  <Application>Microsoft Office PowerPoint</Application>
  <PresentationFormat>Presentación en pantalla (4:3)</PresentationFormat>
  <Paragraphs>335</Paragraphs>
  <Slides>43</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45" baseType="lpstr">
      <vt:lpstr>Diseño predeterminado</vt:lpstr>
      <vt:lpstr>Ecuación</vt:lpstr>
      <vt:lpstr>Diapositiva 1</vt:lpstr>
      <vt:lpstr>Motivación</vt:lpstr>
      <vt:lpstr>Motivación</vt:lpstr>
      <vt:lpstr>Motivación</vt:lpstr>
      <vt:lpstr>Métodos empleados antes de la era de las computadoras</vt:lpstr>
      <vt:lpstr>Métodos empleados antes de la era de las computadoras</vt:lpstr>
      <vt:lpstr>EDO y la Ingeniería</vt:lpstr>
      <vt:lpstr>Antecedentes matemáticos</vt:lpstr>
      <vt:lpstr>Antecedentes matemáticos</vt:lpstr>
      <vt:lpstr>Antecedentes matemáticos</vt:lpstr>
      <vt:lpstr>Métodos para la solución de EDO</vt:lpstr>
      <vt:lpstr>Métodos de un paso para resolver EDO</vt:lpstr>
      <vt:lpstr>Método de Euler  (Euler-Cauchy o de Punto Medio)</vt:lpstr>
      <vt:lpstr>Análisis de error para el método de Euler </vt:lpstr>
      <vt:lpstr>Análisis de error para el método de Euler </vt:lpstr>
      <vt:lpstr>Análisis de error para el método de Euler </vt:lpstr>
      <vt:lpstr>Ejemplo del método de Euler </vt:lpstr>
      <vt:lpstr>Mejoras del método de Euler (Método de Heun) </vt:lpstr>
      <vt:lpstr>Mejoras del método de Euler   (Método de Heun) </vt:lpstr>
      <vt:lpstr>Método del Punto Medio  (o del polígono mejorado)</vt:lpstr>
      <vt:lpstr>Métodos de Runge-Kutta</vt:lpstr>
      <vt:lpstr>Métodos de Runge-Kutta</vt:lpstr>
      <vt:lpstr>Método RK de segundo orden</vt:lpstr>
      <vt:lpstr>Método RK de segundo orden</vt:lpstr>
      <vt:lpstr>Método RK de segundo orden</vt:lpstr>
      <vt:lpstr>Método RK de segundo orden</vt:lpstr>
      <vt:lpstr>Método RK de segundo orden</vt:lpstr>
      <vt:lpstr>Método RK de segundo orden</vt:lpstr>
      <vt:lpstr>Método de RK de cuarto orden</vt:lpstr>
      <vt:lpstr>Ejemplo del método de RK de cuarto orden </vt:lpstr>
      <vt:lpstr>Sistemas de ecuaciones de EDO</vt:lpstr>
      <vt:lpstr>Sistemas de ecuaciones de EDO Método de Euler</vt:lpstr>
      <vt:lpstr>Sistemas de ecuaciones de EDO Método RK</vt:lpstr>
      <vt:lpstr>Sistemas de ecuaciones de EDO Método RK</vt:lpstr>
      <vt:lpstr>Problemas con valores en la frontera y valores propios</vt:lpstr>
      <vt:lpstr>Métodos generales para problemas de valores en la frontera</vt:lpstr>
      <vt:lpstr>Métodos generales para problemas con valores en la frontera</vt:lpstr>
      <vt:lpstr>Método de disparo</vt:lpstr>
      <vt:lpstr>Método de disparo</vt:lpstr>
      <vt:lpstr>Método de disparo</vt:lpstr>
      <vt:lpstr>Método de disparo</vt:lpstr>
      <vt:lpstr>Método por diferencias finitas</vt:lpstr>
      <vt:lpstr>Método por diferencias finitas</vt:lpstr>
    </vt:vector>
  </TitlesOfParts>
  <Company>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Mtoos numericosEDO</dc:title>
  <dc:creator>Irla Mantilla</dc:creator>
  <cp:lastModifiedBy>INTEL</cp:lastModifiedBy>
  <cp:revision>695</cp:revision>
  <dcterms:created xsi:type="dcterms:W3CDTF">2006-07-17T19:21:10Z</dcterms:created>
  <dcterms:modified xsi:type="dcterms:W3CDTF">2015-09-25T22:38:44Z</dcterms:modified>
</cp:coreProperties>
</file>