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849" r:id="rId6"/>
    <p:sldId id="3850" r:id="rId7"/>
    <p:sldId id="3851" r:id="rId8"/>
    <p:sldId id="3852" r:id="rId9"/>
    <p:sldId id="3853" r:id="rId10"/>
    <p:sldId id="3854" r:id="rId11"/>
    <p:sldId id="38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94" autoAdjust="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pPr algn="ctr"/>
            <a:r>
              <a:rPr lang="en-US" dirty="0"/>
              <a:t>Combo Menu with lists</a:t>
            </a:r>
            <a:br>
              <a:rPr lang="en-US" dirty="0"/>
            </a:br>
            <a:r>
              <a:rPr lang="en-US" dirty="0"/>
              <a:t>using Python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Overall Goal</a:t>
            </a:r>
          </a:p>
          <a:p>
            <a:r>
              <a:rPr lang="en-US" dirty="0"/>
              <a:t>What We Need To Remember In Lists</a:t>
            </a:r>
          </a:p>
          <a:p>
            <a:r>
              <a:rPr lang="en-US" dirty="0"/>
              <a:t>Avoiding Magic Numbers and Strings</a:t>
            </a:r>
          </a:p>
          <a:p>
            <a:r>
              <a:rPr lang="en-US" dirty="0"/>
              <a:t>Figuring Out The Steps</a:t>
            </a:r>
          </a:p>
          <a:p>
            <a:r>
              <a:rPr lang="en-US" dirty="0"/>
              <a:t>Our Design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9382-8C40-0BB4-5FE4-ACB57645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CAEB-C964-FBF9-0BC7-59BB53A1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Use Python lists to keep track of what was ordered and how much each item costs.</a:t>
            </a:r>
          </a:p>
          <a:p>
            <a:pPr marL="457200" indent="-457200">
              <a:buAutoNum type="arabicPeriod"/>
            </a:pPr>
            <a:r>
              <a:rPr lang="en-US" dirty="0"/>
              <a:t>Include super-size option if fries are ordered.</a:t>
            </a:r>
          </a:p>
          <a:p>
            <a:pPr marL="457200" indent="-457200">
              <a:buAutoNum type="arabicPeriod"/>
            </a:pPr>
            <a:r>
              <a:rPr lang="en-US" dirty="0"/>
              <a:t>Check for and apply discount for 3-item combination order</a:t>
            </a:r>
          </a:p>
          <a:p>
            <a:pPr marL="457200" indent="-457200">
              <a:buAutoNum type="arabicPeriod"/>
            </a:pPr>
            <a:r>
              <a:rPr lang="en-US" dirty="0"/>
              <a:t>Display details of the order, including type/size, price, any discount and final total</a:t>
            </a:r>
          </a:p>
        </p:txBody>
      </p:sp>
    </p:spTree>
    <p:extLst>
      <p:ext uri="{BB962C8B-B14F-4D97-AF65-F5344CB8AC3E}">
        <p14:creationId xmlns:p14="http://schemas.microsoft.com/office/powerpoint/2010/main" val="309015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E20F0-A515-1CE2-413A-E752D3598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B648-5DC3-10B6-132A-03FCA5A7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Lists Keep Track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670E-51FE-86F4-B2AB-9547B990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The type or size of each available menu item.  Examples: “Chicken”, “Medium”</a:t>
            </a:r>
          </a:p>
          <a:p>
            <a:pPr marL="457200" indent="-457200">
              <a:buAutoNum type="arabicPeriod"/>
            </a:pPr>
            <a:r>
              <a:rPr lang="en-US" dirty="0"/>
              <a:t>The price of each available menu item. Examples: 2.50, 1.50.</a:t>
            </a:r>
          </a:p>
          <a:p>
            <a:pPr marL="457200" indent="-457200">
              <a:buAutoNum type="arabicPeriod"/>
            </a:pPr>
            <a:r>
              <a:rPr lang="en-US" dirty="0"/>
              <a:t>Include super-size option if fries are ordered.  Probably a Yes/No question with follow up action.</a:t>
            </a:r>
          </a:p>
          <a:p>
            <a:pPr marL="457200" indent="-457200">
              <a:buAutoNum type="arabicPeriod"/>
            </a:pPr>
            <a:r>
              <a:rPr lang="en-US" dirty="0"/>
              <a:t>Check for and apply discount for 3-item </a:t>
            </a:r>
            <a:r>
              <a:rPr lang="en-US"/>
              <a:t>combination order.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Display details of the order, including type/size, price, any discount and final total</a:t>
            </a:r>
          </a:p>
        </p:txBody>
      </p:sp>
    </p:spTree>
    <p:extLst>
      <p:ext uri="{BB962C8B-B14F-4D97-AF65-F5344CB8AC3E}">
        <p14:creationId xmlns:p14="http://schemas.microsoft.com/office/powerpoint/2010/main" val="148578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FECF7-2677-8950-5803-4AF5A2A3C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AE1A-3DFA-A10B-2F75-1F764284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lists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0A23-AF75-584A-CFD0-D6D5A2B1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A list to keep track of everything important about an order.  Will contain a mix of strings and numbers.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order = []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 list of menu item types/sizes.  These will all be strings.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</a:t>
            </a:r>
            <a:r>
              <a:rPr lang="en-US" i="1" dirty="0" err="1"/>
              <a:t>escrs</a:t>
            </a:r>
            <a:r>
              <a:rPr lang="en-US" i="1" dirty="0"/>
              <a:t> = []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 list of prices of each available menu item, in the same order as the list of types/sizes so that the index for the type/size can be used to find the corresponding price.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prices = []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0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558AA-2621-C469-F6C1-6288EF2EF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8695-7E68-F0D1-3387-E8616C8F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Magic Numbers and Strings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322E-DD47-0440-5119-43B1004B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could do this:</a:t>
            </a:r>
          </a:p>
          <a:p>
            <a:r>
              <a:rPr lang="en-US" i="1" dirty="0"/>
              <a:t>	order[1] = “Chicken”</a:t>
            </a:r>
          </a:p>
          <a:p>
            <a:r>
              <a:rPr lang="en-US" i="1" dirty="0"/>
              <a:t>	</a:t>
            </a:r>
            <a:r>
              <a:rPr lang="en-US" dirty="0"/>
              <a:t>order[2] = 5.25</a:t>
            </a:r>
          </a:p>
          <a:p>
            <a:r>
              <a:rPr lang="en-US" i="1" dirty="0"/>
              <a:t>	order[0] = order[0] + 5.25</a:t>
            </a:r>
          </a:p>
          <a:p>
            <a:r>
              <a:rPr lang="en-US" i="1" dirty="0"/>
              <a:t>Issues: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Hard-coded positions like [1] and [0]  are “magic numbers” with no context to anyone other than the original developer.  Same for “Chicken” a “magic string”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Hard to spot all the places to change if the price of a chicken sandwich changes to $5.75</a:t>
            </a:r>
          </a:p>
        </p:txBody>
      </p:sp>
    </p:spTree>
    <p:extLst>
      <p:ext uri="{BB962C8B-B14F-4D97-AF65-F5344CB8AC3E}">
        <p14:creationId xmlns:p14="http://schemas.microsoft.com/office/powerpoint/2010/main" val="231436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0A59B-22A6-6F15-E124-AC32AFDC6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E054-1013-F962-F22C-4C217559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Magic Numbers and Strings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4B73-1275-6F60-D76D-79B5C350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Better, initially harder, better long-term maintainability:</a:t>
            </a:r>
          </a:p>
          <a:p>
            <a:r>
              <a:rPr lang="en-US" sz="2000" i="1" dirty="0"/>
              <a:t>order = []</a:t>
            </a:r>
          </a:p>
          <a:p>
            <a:pPr>
              <a:lnSpc>
                <a:spcPct val="100000"/>
              </a:lnSpc>
            </a:pPr>
            <a:r>
              <a:rPr lang="en-US" sz="2000" i="1" dirty="0"/>
              <a:t>IDX_TOTAL_COST = 0</a:t>
            </a:r>
          </a:p>
          <a:p>
            <a:pPr>
              <a:lnSpc>
                <a:spcPct val="100000"/>
              </a:lnSpc>
            </a:pPr>
            <a:r>
              <a:rPr lang="en-US" sz="2000" i="1" dirty="0" err="1"/>
              <a:t>order.append</a:t>
            </a:r>
            <a:r>
              <a:rPr lang="en-US" sz="2000" i="1" dirty="0"/>
              <a:t>(0)</a:t>
            </a:r>
          </a:p>
          <a:p>
            <a:pPr>
              <a:lnSpc>
                <a:spcPct val="100000"/>
              </a:lnSpc>
            </a:pPr>
            <a:endParaRPr lang="en-US" sz="2000" i="1" dirty="0"/>
          </a:p>
          <a:p>
            <a:pPr>
              <a:lnSpc>
                <a:spcPct val="100000"/>
              </a:lnSpc>
            </a:pPr>
            <a:r>
              <a:rPr lang="en-US" sz="2000" i="1" dirty="0"/>
              <a:t>IDX_SANDWICH_TYPE = 1</a:t>
            </a:r>
          </a:p>
          <a:p>
            <a:pPr>
              <a:lnSpc>
                <a:spcPct val="100000"/>
              </a:lnSpc>
            </a:pPr>
            <a:r>
              <a:rPr lang="en-US" sz="2000" i="1" dirty="0" err="1"/>
              <a:t>order.append</a:t>
            </a:r>
            <a:r>
              <a:rPr lang="en-US" sz="2000" i="1" dirty="0"/>
              <a:t>("None")</a:t>
            </a:r>
          </a:p>
          <a:p>
            <a:pPr>
              <a:lnSpc>
                <a:spcPct val="100000"/>
              </a:lnSpc>
            </a:pPr>
            <a:endParaRPr lang="en-US" sz="2000" i="1" dirty="0"/>
          </a:p>
          <a:p>
            <a:pPr>
              <a:lnSpc>
                <a:spcPct val="100000"/>
              </a:lnSpc>
            </a:pPr>
            <a:r>
              <a:rPr lang="en-US" sz="2000" i="1" dirty="0"/>
              <a:t>IDX_SANDWICH_COST = 2</a:t>
            </a:r>
          </a:p>
          <a:p>
            <a:pPr>
              <a:lnSpc>
                <a:spcPct val="100000"/>
              </a:lnSpc>
            </a:pPr>
            <a:r>
              <a:rPr lang="en-US" sz="2000" i="1" dirty="0" err="1"/>
              <a:t>order.append</a:t>
            </a:r>
            <a:r>
              <a:rPr lang="en-US" sz="2000" i="1" dirty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239448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00EE9-F2A8-3F01-FB27-ACE18BF30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509E-D41C-3091-3AB1-970B0176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Magic Numbers and Strings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E5DF-756D-CE43-A2B0-2BFE8AEF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Better, initially harder, better long-term maintainability:</a:t>
            </a:r>
          </a:p>
          <a:p>
            <a:r>
              <a:rPr lang="en-US" sz="2000" i="1" dirty="0" err="1"/>
              <a:t>descrs</a:t>
            </a:r>
            <a:r>
              <a:rPr lang="en-US" sz="2000" i="1" dirty="0"/>
              <a:t> = []</a:t>
            </a:r>
          </a:p>
          <a:p>
            <a:r>
              <a:rPr lang="en-US" sz="2000" i="1" dirty="0"/>
              <a:t>prices = []</a:t>
            </a:r>
          </a:p>
          <a:p>
            <a:r>
              <a:rPr lang="en-US" sz="2000" i="1" dirty="0"/>
              <a:t>IDX_SANDWICH_CHICKEN = 0</a:t>
            </a:r>
          </a:p>
          <a:p>
            <a:r>
              <a:rPr lang="en-US" sz="2000" i="1" dirty="0" err="1"/>
              <a:t>descrs.append</a:t>
            </a:r>
            <a:r>
              <a:rPr lang="en-US" sz="2000" i="1" dirty="0"/>
              <a:t>('Chicken')</a:t>
            </a:r>
          </a:p>
          <a:p>
            <a:r>
              <a:rPr lang="en-US" sz="2000" i="1" dirty="0" err="1"/>
              <a:t>prices.append</a:t>
            </a:r>
            <a:r>
              <a:rPr lang="en-US" sz="2000" i="1" dirty="0"/>
              <a:t>(5.25)</a:t>
            </a:r>
          </a:p>
          <a:p>
            <a:r>
              <a:rPr lang="en-US" sz="2000" i="1" dirty="0"/>
              <a:t>This allows:</a:t>
            </a:r>
          </a:p>
          <a:p>
            <a:r>
              <a:rPr lang="en-US" sz="2000" i="1" dirty="0"/>
              <a:t>order[IDX_SANDWICH_TYPE] = </a:t>
            </a:r>
            <a:r>
              <a:rPr lang="en-US" sz="2000" i="1" dirty="0" err="1"/>
              <a:t>descrs</a:t>
            </a:r>
            <a:r>
              <a:rPr lang="en-US" sz="2000" i="1" dirty="0"/>
              <a:t>[IDX_SANDWICH_CHICKEN]</a:t>
            </a:r>
          </a:p>
          <a:p>
            <a:r>
              <a:rPr lang="en-US" sz="2000" i="1" dirty="0"/>
              <a:t>Order[IDX_SANDWICH_COST] = prices[IDX_SANDWICH_CHICKEN]</a:t>
            </a:r>
          </a:p>
        </p:txBody>
      </p:sp>
    </p:spTree>
    <p:extLst>
      <p:ext uri="{BB962C8B-B14F-4D97-AF65-F5344CB8AC3E}">
        <p14:creationId xmlns:p14="http://schemas.microsoft.com/office/powerpoint/2010/main" val="11475128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{AFAF51D7-B327-4E9B-A2C9-FDD25010001A}tf78504181_win32</Template>
  <TotalTime>57</TotalTime>
  <Words>497</Words>
  <Application>Microsoft Office PowerPoint</Application>
  <PresentationFormat>Widescreen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Combo Menu with lists using Python</vt:lpstr>
      <vt:lpstr>Design Considerations</vt:lpstr>
      <vt:lpstr>Overall Goal</vt:lpstr>
      <vt:lpstr>What Should Lists Keep Track Of?</vt:lpstr>
      <vt:lpstr>How many lists and why?</vt:lpstr>
      <vt:lpstr>Avoiding Magic Numbers and Strings </vt:lpstr>
      <vt:lpstr>Avoiding Magic Numbers and Strings </vt:lpstr>
      <vt:lpstr>Avoiding Magic Numbers and Strings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Combo Menu with lists using Python</dc:title>
  <dc:creator>F Morrison</dc:creator>
  <cp:lastModifiedBy>F Morrison</cp:lastModifiedBy>
  <cp:revision>8</cp:revision>
  <dcterms:created xsi:type="dcterms:W3CDTF">2024-02-27T14:33:11Z</dcterms:created>
  <dcterms:modified xsi:type="dcterms:W3CDTF">2024-02-27T15:35:37Z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