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93" r:id="rId3"/>
    <p:sldId id="292" r:id="rId4"/>
    <p:sldId id="285"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4" r:id="rId31"/>
    <p:sldId id="286" r:id="rId32"/>
    <p:sldId id="287" r:id="rId33"/>
    <p:sldId id="289" r:id="rId34"/>
    <p:sldId id="290" r:id="rId35"/>
    <p:sldId id="291" r:id="rId36"/>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1pPr>
    <a:lvl2pPr marL="520700" indent="-635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2pPr>
    <a:lvl3pPr marL="1041400" indent="-1270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3pPr>
    <a:lvl4pPr marL="1563688" indent="-1920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4pPr>
    <a:lvl5pPr marL="2084388" indent="-2555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21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21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21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21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55" autoAdjust="0"/>
    <p:restoredTop sz="86378" autoAdjust="0"/>
  </p:normalViewPr>
  <p:slideViewPr>
    <p:cSldViewPr snapToGrid="0" snapToObjects="1">
      <p:cViewPr>
        <p:scale>
          <a:sx n="63" d="100"/>
          <a:sy n="63" d="100"/>
        </p:scale>
        <p:origin x="-1374" y="-72"/>
      </p:cViewPr>
      <p:guideLst>
        <p:guide orient="horz" pos="2382"/>
        <p:guide pos="3367"/>
      </p:guideLst>
    </p:cSldViewPr>
  </p:slideViewPr>
  <p:notesTextViewPr>
    <p:cViewPr>
      <p:scale>
        <a:sx n="100" d="100"/>
        <a:sy n="100" d="100"/>
      </p:scale>
      <p:origin x="0" y="0"/>
    </p:cViewPr>
  </p:notesTextViewPr>
  <p:sorterViewPr>
    <p:cViewPr>
      <p:scale>
        <a:sx n="66" d="100"/>
        <a:sy n="66" d="100"/>
      </p:scale>
      <p:origin x="0" y="-31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C208E2-6A1B-45A3-A538-50B57C45D4D6}" type="doc">
      <dgm:prSet loTypeId="urn:microsoft.com/office/officeart/2011/layout/CircleProcess" loCatId="process" qsTypeId="urn:microsoft.com/office/officeart/2005/8/quickstyle/simple1" qsCatId="simple" csTypeId="urn:microsoft.com/office/officeart/2005/8/colors/accent1_2" csCatId="accent1" phldr="1"/>
      <dgm:spPr/>
    </dgm:pt>
    <dgm:pt modelId="{4637E488-2ECD-4D3A-BDDA-EA3303A374C5}">
      <dgm:prSet phldrT="[Text]"/>
      <dgm:spPr/>
      <dgm:t>
        <a:bodyPr/>
        <a:lstStyle/>
        <a:p>
          <a:r>
            <a:rPr lang="en-US" smtClean="0">
              <a:solidFill>
                <a:schemeClr val="accent2"/>
              </a:solidFill>
            </a:rPr>
            <a:t>Data</a:t>
          </a:r>
          <a:br>
            <a:rPr lang="en-US" smtClean="0">
              <a:solidFill>
                <a:schemeClr val="accent2"/>
              </a:solidFill>
            </a:rPr>
          </a:br>
          <a:r>
            <a:rPr lang="en-US" smtClean="0">
              <a:solidFill>
                <a:schemeClr val="accent2"/>
              </a:solidFill>
            </a:rPr>
            <a:t>Warehouse</a:t>
          </a:r>
          <a:endParaRPr lang="en-US" dirty="0">
            <a:solidFill>
              <a:schemeClr val="accent2"/>
            </a:solidFill>
          </a:endParaRPr>
        </a:p>
      </dgm:t>
    </dgm:pt>
    <dgm:pt modelId="{70ABBF3A-4166-493E-BBA7-F23D2917327B}" type="parTrans" cxnId="{A14185E9-C93D-46D9-A6FF-DF93369630A3}">
      <dgm:prSet/>
      <dgm:spPr/>
      <dgm:t>
        <a:bodyPr/>
        <a:lstStyle/>
        <a:p>
          <a:endParaRPr lang="en-US"/>
        </a:p>
      </dgm:t>
    </dgm:pt>
    <dgm:pt modelId="{3F1ADE6E-4DA9-4D5D-BE7E-7BB4BBC34068}" type="sibTrans" cxnId="{A14185E9-C93D-46D9-A6FF-DF93369630A3}">
      <dgm:prSet/>
      <dgm:spPr/>
      <dgm:t>
        <a:bodyPr/>
        <a:lstStyle/>
        <a:p>
          <a:endParaRPr lang="en-US"/>
        </a:p>
      </dgm:t>
    </dgm:pt>
    <dgm:pt modelId="{B0BFA705-4631-4CF5-B2F8-3B6B5357E86F}">
      <dgm:prSet phldrT="[Text]"/>
      <dgm:spPr/>
      <dgm:t>
        <a:bodyPr/>
        <a:lstStyle/>
        <a:p>
          <a:r>
            <a:rPr lang="en-US" smtClean="0">
              <a:solidFill>
                <a:schemeClr val="accent2"/>
              </a:solidFill>
            </a:rPr>
            <a:t>Improved Decision</a:t>
          </a:r>
          <a:br>
            <a:rPr lang="en-US" smtClean="0">
              <a:solidFill>
                <a:schemeClr val="accent2"/>
              </a:solidFill>
            </a:rPr>
          </a:br>
          <a:r>
            <a:rPr lang="en-US" smtClean="0">
              <a:solidFill>
                <a:schemeClr val="accent2"/>
              </a:solidFill>
            </a:rPr>
            <a:t>Making</a:t>
          </a:r>
          <a:endParaRPr lang="en-US" dirty="0">
            <a:solidFill>
              <a:schemeClr val="accent2"/>
            </a:solidFill>
          </a:endParaRPr>
        </a:p>
      </dgm:t>
    </dgm:pt>
    <dgm:pt modelId="{B4676121-4369-4888-8ED2-6D59C410B41D}" type="parTrans" cxnId="{F3A34343-EDB3-4320-86A0-B38B5358AEAB}">
      <dgm:prSet/>
      <dgm:spPr/>
      <dgm:t>
        <a:bodyPr/>
        <a:lstStyle/>
        <a:p>
          <a:endParaRPr lang="en-US"/>
        </a:p>
      </dgm:t>
    </dgm:pt>
    <dgm:pt modelId="{909F0685-0631-4022-8A66-9F10582ACD53}" type="sibTrans" cxnId="{F3A34343-EDB3-4320-86A0-B38B5358AEAB}">
      <dgm:prSet/>
      <dgm:spPr/>
      <dgm:t>
        <a:bodyPr/>
        <a:lstStyle/>
        <a:p>
          <a:endParaRPr lang="en-US"/>
        </a:p>
      </dgm:t>
    </dgm:pt>
    <dgm:pt modelId="{7503FA36-80AA-4FD0-8C85-FA61B53BEC1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smtClean="0">
              <a:solidFill>
                <a:schemeClr val="accent5"/>
              </a:solidFill>
            </a:rPr>
            <a:t>Business</a:t>
          </a:r>
          <a:br>
            <a:rPr lang="en-US" smtClean="0">
              <a:solidFill>
                <a:schemeClr val="accent5"/>
              </a:solidFill>
            </a:rPr>
          </a:br>
          <a:r>
            <a:rPr lang="en-US" smtClean="0">
              <a:solidFill>
                <a:schemeClr val="accent5"/>
              </a:solidFill>
            </a:rPr>
            <a:t>Intelligence</a:t>
          </a:r>
          <a:endParaRPr lang="en-US" dirty="0">
            <a:solidFill>
              <a:schemeClr val="accent5"/>
            </a:solidFill>
          </a:endParaRPr>
        </a:p>
      </dgm:t>
    </dgm:pt>
    <dgm:pt modelId="{F1274FBA-19B4-4027-8CBC-8B6D80BEEB1C}" type="parTrans" cxnId="{566FFB96-07DD-43F5-AB76-75817700080A}">
      <dgm:prSet/>
      <dgm:spPr/>
      <dgm:t>
        <a:bodyPr/>
        <a:lstStyle/>
        <a:p>
          <a:endParaRPr lang="en-US"/>
        </a:p>
      </dgm:t>
    </dgm:pt>
    <dgm:pt modelId="{C080FEE9-CB00-4627-ABC4-2FE785C346C2}" type="sibTrans" cxnId="{566FFB96-07DD-43F5-AB76-75817700080A}">
      <dgm:prSet/>
      <dgm:spPr/>
      <dgm:t>
        <a:bodyPr/>
        <a:lstStyle/>
        <a:p>
          <a:endParaRPr lang="en-US"/>
        </a:p>
      </dgm:t>
    </dgm:pt>
    <dgm:pt modelId="{F3239978-7951-41CA-B5FB-B5DD8C2A6D70}" type="pres">
      <dgm:prSet presAssocID="{7BC208E2-6A1B-45A3-A538-50B57C45D4D6}" presName="Name0" presStyleCnt="0">
        <dgm:presLayoutVars>
          <dgm:chMax val="11"/>
          <dgm:chPref val="11"/>
          <dgm:dir/>
          <dgm:resizeHandles/>
        </dgm:presLayoutVars>
      </dgm:prSet>
      <dgm:spPr/>
    </dgm:pt>
    <dgm:pt modelId="{2D55FF83-4F27-451F-B36E-7A07A6CA6FD7}" type="pres">
      <dgm:prSet presAssocID="{7503FA36-80AA-4FD0-8C85-FA61B53BEC1A}" presName="Accent3" presStyleCnt="0"/>
      <dgm:spPr/>
    </dgm:pt>
    <dgm:pt modelId="{F4BD9D9B-9815-4395-8295-72FC25C7B94A}" type="pres">
      <dgm:prSet presAssocID="{7503FA36-80AA-4FD0-8C85-FA61B53BEC1A}" presName="Accent" presStyleLbl="node1" presStyleIdx="0" presStyleCnt="3"/>
      <dgm:spPr/>
    </dgm:pt>
    <dgm:pt modelId="{A5A0ECD7-91D8-4830-89F1-28061141E8C9}" type="pres">
      <dgm:prSet presAssocID="{7503FA36-80AA-4FD0-8C85-FA61B53BEC1A}" presName="ParentBackground3" presStyleCnt="0"/>
      <dgm:spPr/>
    </dgm:pt>
    <dgm:pt modelId="{8456C5B0-DF01-4B69-A683-B3F405FB0B73}" type="pres">
      <dgm:prSet presAssocID="{7503FA36-80AA-4FD0-8C85-FA61B53BEC1A}" presName="ParentBackground" presStyleLbl="fgAcc1" presStyleIdx="0" presStyleCnt="3"/>
      <dgm:spPr/>
      <dgm:t>
        <a:bodyPr/>
        <a:lstStyle/>
        <a:p>
          <a:endParaRPr lang="en-US"/>
        </a:p>
      </dgm:t>
    </dgm:pt>
    <dgm:pt modelId="{330DD4F8-8EFB-4B80-8E6C-23563D1EF661}" type="pres">
      <dgm:prSet presAssocID="{7503FA36-80AA-4FD0-8C85-FA61B53BEC1A}" presName="Parent3" presStyleLbl="revTx" presStyleIdx="0" presStyleCnt="0">
        <dgm:presLayoutVars>
          <dgm:chMax val="1"/>
          <dgm:chPref val="1"/>
          <dgm:bulletEnabled val="1"/>
        </dgm:presLayoutVars>
      </dgm:prSet>
      <dgm:spPr/>
      <dgm:t>
        <a:bodyPr/>
        <a:lstStyle/>
        <a:p>
          <a:endParaRPr lang="en-US"/>
        </a:p>
      </dgm:t>
    </dgm:pt>
    <dgm:pt modelId="{FF6F819A-374D-4E25-A6C1-A4D0BAD4098E}" type="pres">
      <dgm:prSet presAssocID="{B0BFA705-4631-4CF5-B2F8-3B6B5357E86F}" presName="Accent2" presStyleCnt="0"/>
      <dgm:spPr/>
    </dgm:pt>
    <dgm:pt modelId="{0F0E6C96-BBEB-4583-B44A-9B464D030BF8}" type="pres">
      <dgm:prSet presAssocID="{B0BFA705-4631-4CF5-B2F8-3B6B5357E86F}" presName="Accent" presStyleLbl="node1" presStyleIdx="1" presStyleCnt="3"/>
      <dgm:spPr/>
    </dgm:pt>
    <dgm:pt modelId="{4A9BB00A-09C4-4B48-B248-A203B69DFACE}" type="pres">
      <dgm:prSet presAssocID="{B0BFA705-4631-4CF5-B2F8-3B6B5357E86F}" presName="ParentBackground2" presStyleCnt="0"/>
      <dgm:spPr/>
    </dgm:pt>
    <dgm:pt modelId="{9CA886C1-ECD7-46B7-B250-29E16323AFA3}" type="pres">
      <dgm:prSet presAssocID="{B0BFA705-4631-4CF5-B2F8-3B6B5357E86F}" presName="ParentBackground" presStyleLbl="fgAcc1" presStyleIdx="1" presStyleCnt="3"/>
      <dgm:spPr/>
      <dgm:t>
        <a:bodyPr/>
        <a:lstStyle/>
        <a:p>
          <a:endParaRPr lang="en-US"/>
        </a:p>
      </dgm:t>
    </dgm:pt>
    <dgm:pt modelId="{1451498E-14FB-4606-8306-7E08DE22114C}" type="pres">
      <dgm:prSet presAssocID="{B0BFA705-4631-4CF5-B2F8-3B6B5357E86F}" presName="Parent2" presStyleLbl="revTx" presStyleIdx="0" presStyleCnt="0">
        <dgm:presLayoutVars>
          <dgm:chMax val="1"/>
          <dgm:chPref val="1"/>
          <dgm:bulletEnabled val="1"/>
        </dgm:presLayoutVars>
      </dgm:prSet>
      <dgm:spPr/>
      <dgm:t>
        <a:bodyPr/>
        <a:lstStyle/>
        <a:p>
          <a:endParaRPr lang="en-US"/>
        </a:p>
      </dgm:t>
    </dgm:pt>
    <dgm:pt modelId="{D4609201-D45F-4334-AAD3-FE8072E0988B}" type="pres">
      <dgm:prSet presAssocID="{4637E488-2ECD-4D3A-BDDA-EA3303A374C5}" presName="Accent1" presStyleCnt="0"/>
      <dgm:spPr/>
    </dgm:pt>
    <dgm:pt modelId="{8D9F291B-9174-497E-BC50-AA83CD595A10}" type="pres">
      <dgm:prSet presAssocID="{4637E488-2ECD-4D3A-BDDA-EA3303A374C5}" presName="Accent" presStyleLbl="node1" presStyleIdx="2" presStyleCnt="3"/>
      <dgm:spPr/>
    </dgm:pt>
    <dgm:pt modelId="{10F9614D-A987-4E81-A7A6-14B66435F024}" type="pres">
      <dgm:prSet presAssocID="{4637E488-2ECD-4D3A-BDDA-EA3303A374C5}" presName="ParentBackground1" presStyleCnt="0"/>
      <dgm:spPr/>
    </dgm:pt>
    <dgm:pt modelId="{5D797640-9C20-4778-8A70-5F6AC8BAB8A5}" type="pres">
      <dgm:prSet presAssocID="{4637E488-2ECD-4D3A-BDDA-EA3303A374C5}" presName="ParentBackground" presStyleLbl="fgAcc1" presStyleIdx="2" presStyleCnt="3"/>
      <dgm:spPr/>
      <dgm:t>
        <a:bodyPr/>
        <a:lstStyle/>
        <a:p>
          <a:endParaRPr lang="en-US"/>
        </a:p>
      </dgm:t>
    </dgm:pt>
    <dgm:pt modelId="{8B90E6D9-79D4-4286-90E4-04B71EBA1F3C}" type="pres">
      <dgm:prSet presAssocID="{4637E488-2ECD-4D3A-BDDA-EA3303A374C5}" presName="Parent1" presStyleLbl="revTx" presStyleIdx="0" presStyleCnt="0">
        <dgm:presLayoutVars>
          <dgm:chMax val="1"/>
          <dgm:chPref val="1"/>
          <dgm:bulletEnabled val="1"/>
        </dgm:presLayoutVars>
      </dgm:prSet>
      <dgm:spPr/>
      <dgm:t>
        <a:bodyPr/>
        <a:lstStyle/>
        <a:p>
          <a:endParaRPr lang="en-US"/>
        </a:p>
      </dgm:t>
    </dgm:pt>
  </dgm:ptLst>
  <dgm:cxnLst>
    <dgm:cxn modelId="{9AD400D5-A427-406D-9766-557F0B61947C}" type="presOf" srcId="{7BC208E2-6A1B-45A3-A538-50B57C45D4D6}" destId="{F3239978-7951-41CA-B5FB-B5DD8C2A6D70}" srcOrd="0" destOrd="0" presId="urn:microsoft.com/office/officeart/2011/layout/CircleProcess"/>
    <dgm:cxn modelId="{386DB2F5-0088-4132-A25F-59B45BC84D94}" type="presOf" srcId="{7503FA36-80AA-4FD0-8C85-FA61B53BEC1A}" destId="{330DD4F8-8EFB-4B80-8E6C-23563D1EF661}" srcOrd="1" destOrd="0" presId="urn:microsoft.com/office/officeart/2011/layout/CircleProcess"/>
    <dgm:cxn modelId="{566FFB96-07DD-43F5-AB76-75817700080A}" srcId="{7BC208E2-6A1B-45A3-A538-50B57C45D4D6}" destId="{7503FA36-80AA-4FD0-8C85-FA61B53BEC1A}" srcOrd="2" destOrd="0" parTransId="{F1274FBA-19B4-4027-8CBC-8B6D80BEEB1C}" sibTransId="{C080FEE9-CB00-4627-ABC4-2FE785C346C2}"/>
    <dgm:cxn modelId="{59E8F13E-D2EF-43E9-9164-352F40958631}" type="presOf" srcId="{B0BFA705-4631-4CF5-B2F8-3B6B5357E86F}" destId="{9CA886C1-ECD7-46B7-B250-29E16323AFA3}" srcOrd="0" destOrd="0" presId="urn:microsoft.com/office/officeart/2011/layout/CircleProcess"/>
    <dgm:cxn modelId="{A14185E9-C93D-46D9-A6FF-DF93369630A3}" srcId="{7BC208E2-6A1B-45A3-A538-50B57C45D4D6}" destId="{4637E488-2ECD-4D3A-BDDA-EA3303A374C5}" srcOrd="0" destOrd="0" parTransId="{70ABBF3A-4166-493E-BBA7-F23D2917327B}" sibTransId="{3F1ADE6E-4DA9-4D5D-BE7E-7BB4BBC34068}"/>
    <dgm:cxn modelId="{EA4B572B-4133-4FAA-8AC3-96FA9178F39B}" type="presOf" srcId="{7503FA36-80AA-4FD0-8C85-FA61B53BEC1A}" destId="{8456C5B0-DF01-4B69-A683-B3F405FB0B73}" srcOrd="0" destOrd="0" presId="urn:microsoft.com/office/officeart/2011/layout/CircleProcess"/>
    <dgm:cxn modelId="{F3A34343-EDB3-4320-86A0-B38B5358AEAB}" srcId="{7BC208E2-6A1B-45A3-A538-50B57C45D4D6}" destId="{B0BFA705-4631-4CF5-B2F8-3B6B5357E86F}" srcOrd="1" destOrd="0" parTransId="{B4676121-4369-4888-8ED2-6D59C410B41D}" sibTransId="{909F0685-0631-4022-8A66-9F10582ACD53}"/>
    <dgm:cxn modelId="{802D7AF9-BB97-493E-868D-ECF8BD116B17}" type="presOf" srcId="{B0BFA705-4631-4CF5-B2F8-3B6B5357E86F}" destId="{1451498E-14FB-4606-8306-7E08DE22114C}" srcOrd="1" destOrd="0" presId="urn:microsoft.com/office/officeart/2011/layout/CircleProcess"/>
    <dgm:cxn modelId="{9CE85ADF-1D03-4F5E-A542-A517F6FA8DA9}" type="presOf" srcId="{4637E488-2ECD-4D3A-BDDA-EA3303A374C5}" destId="{5D797640-9C20-4778-8A70-5F6AC8BAB8A5}" srcOrd="0" destOrd="0" presId="urn:microsoft.com/office/officeart/2011/layout/CircleProcess"/>
    <dgm:cxn modelId="{A9F5A288-1C36-472E-920E-8E47F6C12A2C}" type="presOf" srcId="{4637E488-2ECD-4D3A-BDDA-EA3303A374C5}" destId="{8B90E6D9-79D4-4286-90E4-04B71EBA1F3C}" srcOrd="1" destOrd="0" presId="urn:microsoft.com/office/officeart/2011/layout/CircleProcess"/>
    <dgm:cxn modelId="{5D2B9823-B9C7-4874-8C0B-AED9A67907E9}" type="presParOf" srcId="{F3239978-7951-41CA-B5FB-B5DD8C2A6D70}" destId="{2D55FF83-4F27-451F-B36E-7A07A6CA6FD7}" srcOrd="0" destOrd="0" presId="urn:microsoft.com/office/officeart/2011/layout/CircleProcess"/>
    <dgm:cxn modelId="{4DCC79D1-4C7B-47F1-B41B-94024F729138}" type="presParOf" srcId="{2D55FF83-4F27-451F-B36E-7A07A6CA6FD7}" destId="{F4BD9D9B-9815-4395-8295-72FC25C7B94A}" srcOrd="0" destOrd="0" presId="urn:microsoft.com/office/officeart/2011/layout/CircleProcess"/>
    <dgm:cxn modelId="{25D1EB94-C903-43BE-A7C8-15A1CFE4B500}" type="presParOf" srcId="{F3239978-7951-41CA-B5FB-B5DD8C2A6D70}" destId="{A5A0ECD7-91D8-4830-89F1-28061141E8C9}" srcOrd="1" destOrd="0" presId="urn:microsoft.com/office/officeart/2011/layout/CircleProcess"/>
    <dgm:cxn modelId="{2BCE3097-1FD3-45F0-B56C-0BC6C6A6A689}" type="presParOf" srcId="{A5A0ECD7-91D8-4830-89F1-28061141E8C9}" destId="{8456C5B0-DF01-4B69-A683-B3F405FB0B73}" srcOrd="0" destOrd="0" presId="urn:microsoft.com/office/officeart/2011/layout/CircleProcess"/>
    <dgm:cxn modelId="{58510AA0-C3D7-4FE8-A639-A0FA28CB2648}" type="presParOf" srcId="{F3239978-7951-41CA-B5FB-B5DD8C2A6D70}" destId="{330DD4F8-8EFB-4B80-8E6C-23563D1EF661}" srcOrd="2" destOrd="0" presId="urn:microsoft.com/office/officeart/2011/layout/CircleProcess"/>
    <dgm:cxn modelId="{2C53005E-98E8-42F8-BF71-F1153E5EABEE}" type="presParOf" srcId="{F3239978-7951-41CA-B5FB-B5DD8C2A6D70}" destId="{FF6F819A-374D-4E25-A6C1-A4D0BAD4098E}" srcOrd="3" destOrd="0" presId="urn:microsoft.com/office/officeart/2011/layout/CircleProcess"/>
    <dgm:cxn modelId="{384244E4-9B8A-4C8A-B082-A50EBE8AFECD}" type="presParOf" srcId="{FF6F819A-374D-4E25-A6C1-A4D0BAD4098E}" destId="{0F0E6C96-BBEB-4583-B44A-9B464D030BF8}" srcOrd="0" destOrd="0" presId="urn:microsoft.com/office/officeart/2011/layout/CircleProcess"/>
    <dgm:cxn modelId="{71695EC5-C709-41FA-871E-BAECFB01DEC4}" type="presParOf" srcId="{F3239978-7951-41CA-B5FB-B5DD8C2A6D70}" destId="{4A9BB00A-09C4-4B48-B248-A203B69DFACE}" srcOrd="4" destOrd="0" presId="urn:microsoft.com/office/officeart/2011/layout/CircleProcess"/>
    <dgm:cxn modelId="{A3716F57-E3D2-4E04-A3DE-9FC677C6C48D}" type="presParOf" srcId="{4A9BB00A-09C4-4B48-B248-A203B69DFACE}" destId="{9CA886C1-ECD7-46B7-B250-29E16323AFA3}" srcOrd="0" destOrd="0" presId="urn:microsoft.com/office/officeart/2011/layout/CircleProcess"/>
    <dgm:cxn modelId="{5B6AA446-9419-4F71-BF53-0358631B4DEF}" type="presParOf" srcId="{F3239978-7951-41CA-B5FB-B5DD8C2A6D70}" destId="{1451498E-14FB-4606-8306-7E08DE22114C}" srcOrd="5" destOrd="0" presId="urn:microsoft.com/office/officeart/2011/layout/CircleProcess"/>
    <dgm:cxn modelId="{D6D0170A-014C-416F-8CE4-B398A670FD3C}" type="presParOf" srcId="{F3239978-7951-41CA-B5FB-B5DD8C2A6D70}" destId="{D4609201-D45F-4334-AAD3-FE8072E0988B}" srcOrd="6" destOrd="0" presId="urn:microsoft.com/office/officeart/2011/layout/CircleProcess"/>
    <dgm:cxn modelId="{6410E7B2-5E72-4719-A560-EABE321C0B86}" type="presParOf" srcId="{D4609201-D45F-4334-AAD3-FE8072E0988B}" destId="{8D9F291B-9174-497E-BC50-AA83CD595A10}" srcOrd="0" destOrd="0" presId="urn:microsoft.com/office/officeart/2011/layout/CircleProcess"/>
    <dgm:cxn modelId="{C4C0DED6-559B-4F7F-9353-0559B3D2589A}" type="presParOf" srcId="{F3239978-7951-41CA-B5FB-B5DD8C2A6D70}" destId="{10F9614D-A987-4E81-A7A6-14B66435F024}" srcOrd="7" destOrd="0" presId="urn:microsoft.com/office/officeart/2011/layout/CircleProcess"/>
    <dgm:cxn modelId="{F67E8B32-F631-45F7-9E98-C89B4B0B7DD9}" type="presParOf" srcId="{10F9614D-A987-4E81-A7A6-14B66435F024}" destId="{5D797640-9C20-4778-8A70-5F6AC8BAB8A5}" srcOrd="0" destOrd="0" presId="urn:microsoft.com/office/officeart/2011/layout/CircleProcess"/>
    <dgm:cxn modelId="{B3EC3A03-90A4-441C-8E88-05499B4382CF}" type="presParOf" srcId="{F3239978-7951-41CA-B5FB-B5DD8C2A6D70}" destId="{8B90E6D9-79D4-4286-90E4-04B71EBA1F3C}"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26917-237B-DB44-9083-E753EF7B9EB8}" type="datetimeFigureOut">
              <a:rPr lang="en-US" smtClean="0"/>
              <a:t>11/30/2017</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F8B00-F3CF-7C4C-B838-AF0CCB5252D2}" type="slidenum">
              <a:rPr lang="en-US" smtClean="0"/>
              <a:t>‹#›</a:t>
            </a:fld>
            <a:endParaRPr lang="en-US"/>
          </a:p>
        </p:txBody>
      </p:sp>
    </p:spTree>
    <p:extLst>
      <p:ext uri="{BB962C8B-B14F-4D97-AF65-F5344CB8AC3E}">
        <p14:creationId xmlns:p14="http://schemas.microsoft.com/office/powerpoint/2010/main" val="20374006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What do you think it could be? The products it sells? It’s customers? It’s revenue stream?</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5</a:t>
            </a:fld>
            <a:endParaRPr lang="en-US"/>
          </a:p>
        </p:txBody>
      </p:sp>
    </p:spTree>
    <p:extLst>
      <p:ext uri="{BB962C8B-B14F-4D97-AF65-F5344CB8AC3E}">
        <p14:creationId xmlns:p14="http://schemas.microsoft.com/office/powerpoint/2010/main" val="2037026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Resource</a:t>
            </a:r>
            <a:r>
              <a:rPr lang="en-US" baseline="0" dirty="0" smtClean="0"/>
              <a:t> Intensive</a:t>
            </a:r>
          </a:p>
          <a:p>
            <a:r>
              <a:rPr lang="en-US" baseline="0" dirty="0" smtClean="0"/>
              <a:t> - Optimized writes, not reads.</a:t>
            </a:r>
            <a:endParaRPr lang="en-US" dirty="0" smtClean="0"/>
          </a:p>
          <a:p>
            <a:r>
              <a:rPr lang="en-US" dirty="0" smtClean="0"/>
              <a:t>Impossible</a:t>
            </a:r>
          </a:p>
          <a:p>
            <a:r>
              <a:rPr lang="en-US" dirty="0" smtClean="0"/>
              <a:t>-</a:t>
            </a:r>
            <a:r>
              <a:rPr lang="en-US" baseline="0" dirty="0" smtClean="0"/>
              <a:t> Some transactional database do not store data in a format conducive to the informational need. They lack trending and historical information.</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15</a:t>
            </a:fld>
            <a:endParaRPr lang="en-US"/>
          </a:p>
        </p:txBody>
      </p:sp>
    </p:spTree>
    <p:extLst>
      <p:ext uri="{BB962C8B-B14F-4D97-AF65-F5344CB8AC3E}">
        <p14:creationId xmlns:p14="http://schemas.microsoft.com/office/powerpoint/2010/main" val="3017855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16</a:t>
            </a:fld>
            <a:endParaRPr lang="en-US"/>
          </a:p>
        </p:txBody>
      </p:sp>
    </p:spTree>
    <p:extLst>
      <p:ext uri="{BB962C8B-B14F-4D97-AF65-F5344CB8AC3E}">
        <p14:creationId xmlns:p14="http://schemas.microsoft.com/office/powerpoint/2010/main" val="2422366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Explain Diagram</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18</a:t>
            </a:fld>
            <a:endParaRPr lang="en-US"/>
          </a:p>
        </p:txBody>
      </p:sp>
    </p:spTree>
    <p:extLst>
      <p:ext uri="{BB962C8B-B14F-4D97-AF65-F5344CB8AC3E}">
        <p14:creationId xmlns:p14="http://schemas.microsoft.com/office/powerpoint/2010/main" val="2691130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Addressing the informational</a:t>
            </a:r>
            <a:r>
              <a:rPr lang="en-US" baseline="0" dirty="0" smtClean="0"/>
              <a:t> needs at a small scale is the Data Mart.</a:t>
            </a:r>
          </a:p>
        </p:txBody>
      </p:sp>
      <p:sp>
        <p:nvSpPr>
          <p:cNvPr id="4" name="Slide Number Placeholder 3"/>
          <p:cNvSpPr>
            <a:spLocks noGrp="1"/>
          </p:cNvSpPr>
          <p:nvPr>
            <p:ph type="sldNum" sz="quarter" idx="10"/>
          </p:nvPr>
        </p:nvSpPr>
        <p:spPr/>
        <p:txBody>
          <a:bodyPr/>
          <a:lstStyle/>
          <a:p>
            <a:fld id="{4EFAF2BB-AC68-4486-AB33-9F8E3219D902}" type="slidenum">
              <a:rPr lang="en-US" smtClean="0"/>
              <a:t>19</a:t>
            </a:fld>
            <a:endParaRPr lang="en-US"/>
          </a:p>
        </p:txBody>
      </p:sp>
    </p:spTree>
    <p:extLst>
      <p:ext uri="{BB962C8B-B14F-4D97-AF65-F5344CB8AC3E}">
        <p14:creationId xmlns:p14="http://schemas.microsoft.com/office/powerpoint/2010/main" val="1312834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As the data</a:t>
            </a:r>
            <a:r>
              <a:rPr lang="en-US" baseline="0" dirty="0" smtClean="0"/>
              <a:t> warehouse caught fire it led to improved decision making which in turn led to business intelligence.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20</a:t>
            </a:fld>
            <a:endParaRPr lang="en-US"/>
          </a:p>
        </p:txBody>
      </p:sp>
    </p:spTree>
    <p:extLst>
      <p:ext uri="{BB962C8B-B14F-4D97-AF65-F5344CB8AC3E}">
        <p14:creationId xmlns:p14="http://schemas.microsoft.com/office/powerpoint/2010/main" val="3497557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What is BI?</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21</a:t>
            </a:fld>
            <a:endParaRPr lang="en-US"/>
          </a:p>
        </p:txBody>
      </p:sp>
    </p:spTree>
    <p:extLst>
      <p:ext uri="{BB962C8B-B14F-4D97-AF65-F5344CB8AC3E}">
        <p14:creationId xmlns:p14="http://schemas.microsoft.com/office/powerpoint/2010/main" val="2533753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err="1" smtClean="0"/>
              <a:t>Inmon</a:t>
            </a:r>
            <a:r>
              <a:rPr lang="en-US" dirty="0" smtClean="0"/>
              <a:t> and Kimball </a:t>
            </a:r>
            <a:r>
              <a:rPr lang="en-US" baseline="0" dirty="0" smtClean="0"/>
              <a:t>believe they are components to a larger system. </a:t>
            </a:r>
          </a:p>
          <a:p>
            <a:r>
              <a:rPr lang="en-US" baseline="0" dirty="0" smtClean="0"/>
              <a:t>For </a:t>
            </a:r>
            <a:r>
              <a:rPr lang="en-US" baseline="0" dirty="0" err="1" smtClean="0"/>
              <a:t>Inmon</a:t>
            </a:r>
            <a:r>
              <a:rPr lang="en-US" baseline="0" dirty="0" smtClean="0"/>
              <a:t> they’re part of the CIF.</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22</a:t>
            </a:fld>
            <a:endParaRPr lang="en-US"/>
          </a:p>
        </p:txBody>
      </p:sp>
    </p:spTree>
    <p:extLst>
      <p:ext uri="{BB962C8B-B14F-4D97-AF65-F5344CB8AC3E}">
        <p14:creationId xmlns:p14="http://schemas.microsoft.com/office/powerpoint/2010/main" val="2821082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Pentaho demo</a:t>
            </a:r>
            <a:endParaRPr lang="en-US" dirty="0"/>
          </a:p>
        </p:txBody>
      </p:sp>
      <p:sp>
        <p:nvSpPr>
          <p:cNvPr id="4" name="Slide Number Placeholder 3"/>
          <p:cNvSpPr>
            <a:spLocks noGrp="1"/>
          </p:cNvSpPr>
          <p:nvPr>
            <p:ph type="sldNum" sz="quarter" idx="10"/>
          </p:nvPr>
        </p:nvSpPr>
        <p:spPr/>
        <p:txBody>
          <a:bodyPr/>
          <a:lstStyle/>
          <a:p>
            <a:fld id="{470F8B00-F3CF-7C4C-B838-AF0CCB5252D2}" type="slidenum">
              <a:rPr lang="en-US" smtClean="0"/>
              <a:t>29</a:t>
            </a:fld>
            <a:endParaRPr lang="en-US"/>
          </a:p>
        </p:txBody>
      </p:sp>
    </p:spTree>
    <p:extLst>
      <p:ext uri="{BB962C8B-B14F-4D97-AF65-F5344CB8AC3E}">
        <p14:creationId xmlns:p14="http://schemas.microsoft.com/office/powerpoint/2010/main" val="3181721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Describes an approach for data warehouse projects</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32</a:t>
            </a:fld>
            <a:endParaRPr lang="en-US"/>
          </a:p>
        </p:txBody>
      </p:sp>
    </p:spTree>
    <p:extLst>
      <p:ext uri="{BB962C8B-B14F-4D97-AF65-F5344CB8AC3E}">
        <p14:creationId xmlns:p14="http://schemas.microsoft.com/office/powerpoint/2010/main" val="1758772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Think</a:t>
            </a:r>
            <a:r>
              <a:rPr lang="en-US" baseline="0" dirty="0" smtClean="0"/>
              <a:t> about it this way</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6</a:t>
            </a:fld>
            <a:endParaRPr lang="en-US"/>
          </a:p>
        </p:txBody>
      </p:sp>
    </p:spTree>
    <p:extLst>
      <p:ext uri="{BB962C8B-B14F-4D97-AF65-F5344CB8AC3E}">
        <p14:creationId xmlns:p14="http://schemas.microsoft.com/office/powerpoint/2010/main" val="1634128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The answer</a:t>
            </a:r>
            <a:r>
              <a:rPr lang="en-US" baseline="0" dirty="0" smtClean="0"/>
              <a:t> is a resounding …</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7</a:t>
            </a:fld>
            <a:endParaRPr lang="en-US"/>
          </a:p>
        </p:txBody>
      </p:sp>
    </p:spTree>
    <p:extLst>
      <p:ext uri="{BB962C8B-B14F-4D97-AF65-F5344CB8AC3E}">
        <p14:creationId xmlns:p14="http://schemas.microsoft.com/office/powerpoint/2010/main" val="381913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Which is why data is so valuable.</a:t>
            </a:r>
            <a:r>
              <a:rPr lang="en-US" baseline="0" dirty="0" smtClean="0"/>
              <a:t> With it you can’t value other things like customers products, or revenue streams.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8</a:t>
            </a:fld>
            <a:endParaRPr lang="en-US"/>
          </a:p>
        </p:txBody>
      </p:sp>
    </p:spTree>
    <p:extLst>
      <p:ext uri="{BB962C8B-B14F-4D97-AF65-F5344CB8AC3E}">
        <p14:creationId xmlns:p14="http://schemas.microsoft.com/office/powerpoint/2010/main" val="357480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Imagine we work</a:t>
            </a:r>
            <a:r>
              <a:rPr lang="en-US" baseline="0" dirty="0" smtClean="0"/>
              <a:t> for a fast-food company. Now imagine you start at the bottom working the register, then move on to fries, then to store manager, then regional manager, and finally all the way to up the executive team. </a:t>
            </a:r>
          </a:p>
          <a:p>
            <a:endParaRPr lang="en-US" baseline="0" dirty="0" smtClean="0"/>
          </a:p>
          <a:p>
            <a:r>
              <a:rPr lang="en-US" baseline="0" dirty="0" smtClean="0"/>
              <a:t>Think of your informational needs as you work you way up through the organization.  Are they the same? Different?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9</a:t>
            </a:fld>
            <a:endParaRPr lang="en-US"/>
          </a:p>
        </p:txBody>
      </p:sp>
    </p:spTree>
    <p:extLst>
      <p:ext uri="{BB962C8B-B14F-4D97-AF65-F5344CB8AC3E}">
        <p14:creationId xmlns:p14="http://schemas.microsoft.com/office/powerpoint/2010/main" val="3260097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We moved up from</a:t>
            </a:r>
            <a:r>
              <a:rPr lang="en-US" baseline="0" dirty="0" smtClean="0"/>
              <a:t> non management through to strategic management our informational needs changed.</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10</a:t>
            </a:fld>
            <a:endParaRPr lang="en-US"/>
          </a:p>
        </p:txBody>
      </p:sp>
    </p:spTree>
    <p:extLst>
      <p:ext uri="{BB962C8B-B14F-4D97-AF65-F5344CB8AC3E}">
        <p14:creationId xmlns:p14="http://schemas.microsoft.com/office/powerpoint/2010/main" val="3158526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When you buy a burger</a:t>
            </a:r>
            <a:r>
              <a:rPr lang="en-US" baseline="0" dirty="0" smtClean="0"/>
              <a:t> and get a receipt that’s part of a transaction.  And the data goes into a</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11</a:t>
            </a:fld>
            <a:endParaRPr lang="en-US"/>
          </a:p>
        </p:txBody>
      </p:sp>
    </p:spTree>
    <p:extLst>
      <p:ext uri="{BB962C8B-B14F-4D97-AF65-F5344CB8AC3E}">
        <p14:creationId xmlns:p14="http://schemas.microsoft.com/office/powerpoint/2010/main" val="2491381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[After slides]</a:t>
            </a:r>
          </a:p>
          <a:p>
            <a:r>
              <a:rPr lang="en-US" dirty="0" smtClean="0"/>
              <a:t>These are great at storing and</a:t>
            </a:r>
            <a:r>
              <a:rPr lang="en-US" baseline="0" dirty="0" smtClean="0"/>
              <a:t> processing data but not designed to allows us to report on it in ways which meet all the informational needs of the organization.</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12</a:t>
            </a:fld>
            <a:endParaRPr lang="en-US"/>
          </a:p>
        </p:txBody>
      </p:sp>
    </p:spTree>
    <p:extLst>
      <p:ext uri="{BB962C8B-B14F-4D97-AF65-F5344CB8AC3E}">
        <p14:creationId xmlns:p14="http://schemas.microsoft.com/office/powerpoint/2010/main" val="3223202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Why so complex?</a:t>
            </a:r>
            <a:r>
              <a:rPr lang="en-US" baseline="0" dirty="0" smtClean="0"/>
              <a:t> They’re designed to minimize data redundancies and store data efficiently. As such they have many tables, generally the more tables the more complex the database.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13</a:t>
            </a:fld>
            <a:endParaRPr lang="en-US"/>
          </a:p>
        </p:txBody>
      </p:sp>
    </p:spTree>
    <p:extLst>
      <p:ext uri="{BB962C8B-B14F-4D97-AF65-F5344CB8AC3E}">
        <p14:creationId xmlns:p14="http://schemas.microsoft.com/office/powerpoint/2010/main" val="3354606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a:t>Click to edit Master title style</a:t>
            </a:r>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14A98BE-EC71-8F49-A1BE-830363ABB11F}"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6BB6EE8-AFE4-E544-AB13-015840CB51C8}" type="slidenum">
              <a:rPr lang="en-US"/>
              <a:pPr/>
              <a:t>‹#›</a:t>
            </a:fld>
            <a:endParaRPr lang="en-US"/>
          </a:p>
        </p:txBody>
      </p:sp>
    </p:spTree>
    <p:extLst>
      <p:ext uri="{BB962C8B-B14F-4D97-AF65-F5344CB8AC3E}">
        <p14:creationId xmlns:p14="http://schemas.microsoft.com/office/powerpoint/2010/main" val="294553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47CEDA0-885B-B748-B9CB-B36E29B43181}"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DCABD3C-528A-714F-92FD-11139AAE1B27}" type="slidenum">
              <a:rPr lang="en-US"/>
              <a:pPr/>
              <a:t>‹#›</a:t>
            </a:fld>
            <a:endParaRPr lang="en-US"/>
          </a:p>
        </p:txBody>
      </p:sp>
    </p:spTree>
    <p:extLst>
      <p:ext uri="{BB962C8B-B14F-4D97-AF65-F5344CB8AC3E}">
        <p14:creationId xmlns:p14="http://schemas.microsoft.com/office/powerpoint/2010/main" val="337465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D6AB2B0-0744-E34B-B39D-90B36E4283B5}"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9A8A65C-E894-474D-B68F-5D5222F4F771}" type="slidenum">
              <a:rPr lang="en-US"/>
              <a:pPr/>
              <a:t>‹#›</a:t>
            </a:fld>
            <a:endParaRPr lang="en-US"/>
          </a:p>
        </p:txBody>
      </p:sp>
    </p:spTree>
    <p:extLst>
      <p:ext uri="{BB962C8B-B14F-4D97-AF65-F5344CB8AC3E}">
        <p14:creationId xmlns:p14="http://schemas.microsoft.com/office/powerpoint/2010/main" val="131758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84A1C9D-4E9A-A944-8C94-1E9BDB67C980}"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BF54F2D-8F2F-5340-8D16-2E1F2117C228}" type="slidenum">
              <a:rPr lang="en-US"/>
              <a:pPr/>
              <a:t>‹#›</a:t>
            </a:fld>
            <a:endParaRPr lang="en-US"/>
          </a:p>
        </p:txBody>
      </p:sp>
    </p:spTree>
    <p:extLst>
      <p:ext uri="{BB962C8B-B14F-4D97-AF65-F5344CB8AC3E}">
        <p14:creationId xmlns:p14="http://schemas.microsoft.com/office/powerpoint/2010/main" val="146329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100A110-3380-AA4C-8A22-466F3EBBBD18}"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5773CC-D1AA-7F4E-9E3D-01F16F3B2B91}" type="slidenum">
              <a:rPr lang="en-US"/>
              <a:pPr/>
              <a:t>‹#›</a:t>
            </a:fld>
            <a:endParaRPr lang="en-US"/>
          </a:p>
        </p:txBody>
      </p:sp>
    </p:spTree>
    <p:extLst>
      <p:ext uri="{BB962C8B-B14F-4D97-AF65-F5344CB8AC3E}">
        <p14:creationId xmlns:p14="http://schemas.microsoft.com/office/powerpoint/2010/main" val="155758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D957F1D5-73AB-9646-9436-5AFCC37FD6B3}"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2F496AA-30FB-AA49-A4B3-1CC5B69DC478}" type="slidenum">
              <a:rPr lang="en-US"/>
              <a:pPr/>
              <a:t>‹#›</a:t>
            </a:fld>
            <a:endParaRPr lang="en-US"/>
          </a:p>
        </p:txBody>
      </p:sp>
    </p:spTree>
    <p:extLst>
      <p:ext uri="{BB962C8B-B14F-4D97-AF65-F5344CB8AC3E}">
        <p14:creationId xmlns:p14="http://schemas.microsoft.com/office/powerpoint/2010/main" val="361055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2CB7C81-5763-4A43-BE48-59017C722240}" type="datetime1">
              <a:rPr lang="en-US"/>
              <a:pPr/>
              <a:t>11/30/2017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D7CECDB-3475-DB48-BD66-1D96639CAA15}" type="slidenum">
              <a:rPr lang="en-US"/>
              <a:pPr/>
              <a:t>‹#›</a:t>
            </a:fld>
            <a:endParaRPr lang="en-US"/>
          </a:p>
        </p:txBody>
      </p:sp>
    </p:spTree>
    <p:extLst>
      <p:ext uri="{BB962C8B-B14F-4D97-AF65-F5344CB8AC3E}">
        <p14:creationId xmlns:p14="http://schemas.microsoft.com/office/powerpoint/2010/main" val="93927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E5E859-10BB-5B43-8036-5E00006E6C36}" type="datetime1">
              <a:rPr lang="en-US"/>
              <a:pPr/>
              <a:t>11/30/2017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754C8AF-6005-9A45-A1E7-B33CAA2DEEE0}" type="slidenum">
              <a:rPr lang="en-US"/>
              <a:pPr/>
              <a:t>‹#›</a:t>
            </a:fld>
            <a:endParaRPr lang="en-US"/>
          </a:p>
        </p:txBody>
      </p:sp>
    </p:spTree>
    <p:extLst>
      <p:ext uri="{BB962C8B-B14F-4D97-AF65-F5344CB8AC3E}">
        <p14:creationId xmlns:p14="http://schemas.microsoft.com/office/powerpoint/2010/main" val="41266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136238-BD7C-EA43-A43D-25EADC6A710E}" type="datetime1">
              <a:rPr lang="en-US"/>
              <a:pPr/>
              <a:t>11/30/2017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C9D0772-27F3-6848-91C0-2C2B3CA335ED}" type="slidenum">
              <a:rPr lang="en-US"/>
              <a:pPr/>
              <a:t>‹#›</a:t>
            </a:fld>
            <a:endParaRPr lang="en-US"/>
          </a:p>
        </p:txBody>
      </p:sp>
    </p:spTree>
    <p:extLst>
      <p:ext uri="{BB962C8B-B14F-4D97-AF65-F5344CB8AC3E}">
        <p14:creationId xmlns:p14="http://schemas.microsoft.com/office/powerpoint/2010/main" val="13501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8AB2F93-AB03-AC4B-8FDA-3297808E7082}"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6DBEC9-C853-3C4D-B3AF-C97F901743AD}" type="slidenum">
              <a:rPr lang="en-US"/>
              <a:pPr/>
              <a:t>‹#›</a:t>
            </a:fld>
            <a:endParaRPr lang="en-US"/>
          </a:p>
        </p:txBody>
      </p:sp>
    </p:spTree>
    <p:extLst>
      <p:ext uri="{BB962C8B-B14F-4D97-AF65-F5344CB8AC3E}">
        <p14:creationId xmlns:p14="http://schemas.microsoft.com/office/powerpoint/2010/main" val="294273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095048" y="675755"/>
            <a:ext cx="6413183" cy="4537710"/>
          </a:xfrm>
        </p:spPr>
        <p:txBody>
          <a:bodyPr rtlCol="0">
            <a:normAutofit/>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pPr lvl="0"/>
            <a:endParaRPr lang="en-US" noProof="0" smtClean="0"/>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4A54B7E-DFA9-DF4F-B4F9-AB3DE6F19A44}"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B409B88-6F69-A342-9FA5-3582A153B1BB}" type="slidenum">
              <a:rPr lang="en-US"/>
              <a:pPr/>
              <a:t>‹#›</a:t>
            </a:fld>
            <a:endParaRPr lang="en-US"/>
          </a:p>
        </p:txBody>
      </p:sp>
    </p:spTree>
    <p:extLst>
      <p:ext uri="{BB962C8B-B14F-4D97-AF65-F5344CB8AC3E}">
        <p14:creationId xmlns:p14="http://schemas.microsoft.com/office/powerpoint/2010/main" val="37505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34988" y="303213"/>
            <a:ext cx="961866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534988" y="1765300"/>
            <a:ext cx="961866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a:solidFill>
                  <a:srgbClr val="898989"/>
                </a:solidFill>
              </a:defRPr>
            </a:lvl1pPr>
          </a:lstStyle>
          <a:p>
            <a:fld id="{CC44B4A9-084C-F849-9CE0-5075AA1F4BB0}" type="datetime1">
              <a:rPr lang="en-US"/>
              <a:pPr/>
              <a:t>11/30/2017</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wrap="square" lIns="104287" tIns="52144" rIns="104287" bIns="52144" numCol="1" anchor="ctr" anchorCtr="0" compatLnSpc="1">
            <a:prstTxWarp prst="textNoShape">
              <a:avLst/>
            </a:prstTxWarp>
          </a:bodyPr>
          <a:lstStyle>
            <a:lvl1pPr algn="ctr">
              <a:defRPr sz="1400">
                <a:solidFill>
                  <a:srgbClr val="898989"/>
                </a:solidFill>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a:solidFill>
                  <a:srgbClr val="898989"/>
                </a:solidFill>
              </a:defRPr>
            </a:lvl1pPr>
          </a:lstStyle>
          <a:p>
            <a:fld id="{0DA6D0F3-F64C-684E-8F9B-04CA53F8590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20700" rtl="0" eaLnBrk="0" fontAlgn="base" hangingPunct="0">
        <a:spcBef>
          <a:spcPct val="0"/>
        </a:spcBef>
        <a:spcAft>
          <a:spcPct val="0"/>
        </a:spcAft>
        <a:defRPr sz="5000" kern="1200">
          <a:solidFill>
            <a:schemeClr val="tx1"/>
          </a:solidFill>
          <a:latin typeface="+mj-lt"/>
          <a:ea typeface="ＭＳ Ｐゴシック" charset="0"/>
          <a:cs typeface="ＭＳ Ｐゴシック" charset="0"/>
        </a:defRPr>
      </a:lvl1pPr>
      <a:lvl2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charset="0"/>
        <a:buChar char="•"/>
        <a:defRPr sz="3600" kern="1200">
          <a:solidFill>
            <a:schemeClr val="tx1"/>
          </a:solidFill>
          <a:latin typeface="+mn-lt"/>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2pPr>
      <a:lvl3pPr marL="1303338" indent="-260350" algn="l" defTabSz="520700" rtl="0" eaLnBrk="0" fontAlgn="base" hangingPunct="0">
        <a:spcBef>
          <a:spcPct val="20000"/>
        </a:spcBef>
        <a:spcAft>
          <a:spcPct val="0"/>
        </a:spcAft>
        <a:buFont typeface="Arial" charset="0"/>
        <a:buChar char="•"/>
        <a:defRPr sz="2700" kern="1200">
          <a:solidFill>
            <a:schemeClr val="tx1"/>
          </a:solidFill>
          <a:latin typeface="+mn-lt"/>
          <a:ea typeface="ＭＳ Ｐゴシック" charset="0"/>
          <a:cs typeface="+mn-cs"/>
        </a:defRPr>
      </a:lvl3pPr>
      <a:lvl4pPr marL="1824038" indent="-260350" algn="l" defTabSz="520700" rtl="0" eaLnBrk="0" fontAlgn="base" hangingPunct="0">
        <a:spcBef>
          <a:spcPct val="20000"/>
        </a:spcBef>
        <a:spcAft>
          <a:spcPct val="0"/>
        </a:spcAft>
        <a:buFont typeface="Arial" charset="0"/>
        <a:buChar char="–"/>
        <a:defRPr sz="2300" kern="1200">
          <a:solidFill>
            <a:schemeClr val="tx1"/>
          </a:solidFill>
          <a:latin typeface="+mn-lt"/>
          <a:ea typeface="ＭＳ Ｐゴシック" charset="0"/>
          <a:cs typeface="+mn-cs"/>
        </a:defRPr>
      </a:lvl4pPr>
      <a:lvl5pPr marL="2346325" indent="-260350" algn="l" defTabSz="520700" rtl="0" eaLnBrk="0" fontAlgn="base" hangingPunct="0">
        <a:spcBef>
          <a:spcPct val="20000"/>
        </a:spcBef>
        <a:spcAft>
          <a:spcPct val="0"/>
        </a:spcAft>
        <a:buFont typeface="Arial" charset="0"/>
        <a:buChar char="»"/>
        <a:defRPr sz="2300" kern="1200">
          <a:solidFill>
            <a:schemeClr val="tx1"/>
          </a:solidFill>
          <a:latin typeface="+mn-lt"/>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Subtitle 2"/>
          <p:cNvSpPr>
            <a:spLocks noGrp="1"/>
          </p:cNvSpPr>
          <p:nvPr>
            <p:ph type="subTitle" idx="1"/>
          </p:nvPr>
        </p:nvSpPr>
        <p:spPr>
          <a:xfrm>
            <a:off x="2643188" y="3605213"/>
            <a:ext cx="7481887" cy="1200150"/>
          </a:xfrm>
        </p:spPr>
        <p:txBody>
          <a:bodyPr/>
          <a:lstStyle/>
          <a:p>
            <a:pPr eaLnBrk="1" hangingPunct="1"/>
            <a:r>
              <a:rPr lang="en-US" sz="3200" b="1" dirty="0" smtClean="0">
                <a:solidFill>
                  <a:schemeClr val="bg1"/>
                </a:solidFill>
                <a:latin typeface="Open Sans" charset="0"/>
              </a:rPr>
              <a:t>7023T</a:t>
            </a:r>
            <a:endParaRPr lang="en-US" sz="3200" b="1" dirty="0">
              <a:solidFill>
                <a:schemeClr val="bg1"/>
              </a:solidFill>
              <a:latin typeface="Open Sans" charset="0"/>
            </a:endParaRPr>
          </a:p>
          <a:p>
            <a:pPr eaLnBrk="1" hangingPunct="1"/>
            <a:r>
              <a:rPr lang="en-US" sz="3200" b="1" dirty="0" smtClean="0">
                <a:solidFill>
                  <a:schemeClr val="bg1"/>
                </a:solidFill>
                <a:latin typeface="Open Sans" charset="0"/>
              </a:rPr>
              <a:t>Advanced </a:t>
            </a:r>
            <a:r>
              <a:rPr lang="en-US" sz="3200" b="1" dirty="0">
                <a:solidFill>
                  <a:schemeClr val="bg1"/>
                </a:solidFill>
                <a:latin typeface="Open Sans" charset="0"/>
              </a:rPr>
              <a:t>Database Systems</a:t>
            </a:r>
          </a:p>
        </p:txBody>
      </p:sp>
      <p:sp>
        <p:nvSpPr>
          <p:cNvPr id="2052"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algn="ctr" eaLnBrk="1" hangingPunct="1">
              <a:spcBef>
                <a:spcPct val="20000"/>
              </a:spcBef>
              <a:buFont typeface="Arial" charset="0"/>
              <a:buNone/>
            </a:pPr>
            <a:r>
              <a:rPr lang="en-US" sz="2400" smtClean="0">
                <a:solidFill>
                  <a:schemeClr val="bg1"/>
                </a:solidFill>
                <a:latin typeface="Open Sans" charset="0"/>
              </a:rPr>
              <a:t> </a:t>
            </a:r>
            <a:r>
              <a:rPr lang="en-US" sz="2400" dirty="0">
                <a:solidFill>
                  <a:schemeClr val="bg1"/>
                </a:solidFill>
                <a:latin typeface="Open Sans" charset="0"/>
              </a:rPr>
              <a:t>Session </a:t>
            </a:r>
            <a:r>
              <a:rPr lang="en-US" sz="2400" dirty="0" smtClean="0">
                <a:solidFill>
                  <a:schemeClr val="bg1"/>
                </a:solidFill>
                <a:latin typeface="Open Sans" charset="0"/>
              </a:rPr>
              <a:t>01</a:t>
            </a:r>
          </a:p>
          <a:p>
            <a:pPr algn="ctr" eaLnBrk="1" hangingPunct="1">
              <a:spcBef>
                <a:spcPct val="20000"/>
              </a:spcBef>
              <a:buFont typeface="Arial" charset="0"/>
              <a:buNone/>
            </a:pPr>
            <a:r>
              <a:rPr lang="en-US" sz="2400" dirty="0" smtClean="0">
                <a:solidFill>
                  <a:schemeClr val="bg1"/>
                </a:solidFill>
                <a:latin typeface="Open Sans" charset="0"/>
              </a:rPr>
              <a:t>Introduction to Data Warehouse</a:t>
            </a:r>
          </a:p>
        </p:txBody>
      </p:sp>
      <p:sp>
        <p:nvSpPr>
          <p:cNvPr id="2" name="TextBox 1"/>
          <p:cNvSpPr txBox="1"/>
          <p:nvPr/>
        </p:nvSpPr>
        <p:spPr>
          <a:xfrm>
            <a:off x="2643188" y="6991350"/>
            <a:ext cx="7481887" cy="338554"/>
          </a:xfrm>
          <a:prstGeom prst="rect">
            <a:avLst/>
          </a:prstGeom>
          <a:noFill/>
        </p:spPr>
        <p:txBody>
          <a:bodyPr wrap="square" rtlCol="0">
            <a:spAutoFit/>
          </a:bodyPr>
          <a:lstStyle/>
          <a:p>
            <a:pPr algn="ctr"/>
            <a:r>
              <a:rPr lang="en-US" sz="1600" dirty="0" smtClean="0">
                <a:solidFill>
                  <a:srgbClr val="92D050"/>
                </a:solidFill>
              </a:rPr>
              <a:t>This presentation is based </a:t>
            </a:r>
            <a:r>
              <a:rPr lang="en-US" sz="1600" dirty="0">
                <a:solidFill>
                  <a:srgbClr val="92D050"/>
                </a:solidFill>
              </a:rPr>
              <a:t>on Michael A. Fudge, Jr</a:t>
            </a:r>
            <a:r>
              <a:rPr lang="en-US" sz="1600" dirty="0" smtClean="0">
                <a:solidFill>
                  <a:srgbClr val="92D050"/>
                </a:solidFill>
              </a:rPr>
              <a:t>. </a:t>
            </a:r>
            <a:endParaRPr lang="en-US" sz="1600" dirty="0">
              <a:solidFill>
                <a:srgbClr val="92D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36724" y="303213"/>
            <a:ext cx="8416925" cy="1260475"/>
          </a:xfrm>
        </p:spPr>
        <p:txBody>
          <a:bodyPr>
            <a:normAutofit fontScale="90000"/>
          </a:bodyPr>
          <a:lstStyle/>
          <a:p>
            <a:pPr eaLnBrk="1" hangingPunct="1"/>
            <a:r>
              <a:rPr lang="en-US" dirty="0" smtClean="0"/>
              <a:t>The Informational Needs of an Organization…</a:t>
            </a:r>
          </a:p>
        </p:txBody>
      </p:sp>
      <p:sp>
        <p:nvSpPr>
          <p:cNvPr id="6147" name="Rectangle 3"/>
          <p:cNvSpPr>
            <a:spLocks noGrp="1" noChangeArrowheads="1"/>
          </p:cNvSpPr>
          <p:nvPr>
            <p:ph idx="4294967295"/>
          </p:nvPr>
        </p:nvSpPr>
        <p:spPr>
          <a:xfrm>
            <a:off x="1736725" y="1914459"/>
            <a:ext cx="7215188" cy="838200"/>
          </a:xfrm>
        </p:spPr>
        <p:txBody>
          <a:bodyPr>
            <a:normAutofit/>
          </a:bodyPr>
          <a:lstStyle/>
          <a:p>
            <a:pPr marL="0" indent="0" algn="ctr">
              <a:lnSpc>
                <a:spcPct val="90000"/>
              </a:lnSpc>
              <a:buNone/>
            </a:pPr>
            <a:r>
              <a:rPr lang="en-US" sz="2455" b="1" dirty="0"/>
              <a:t>Each </a:t>
            </a:r>
            <a:r>
              <a:rPr lang="en-US" sz="2455" b="1" dirty="0">
                <a:solidFill>
                  <a:schemeClr val="accent1"/>
                </a:solidFill>
              </a:rPr>
              <a:t>level </a:t>
            </a:r>
            <a:r>
              <a:rPr lang="en-US" sz="2455" b="1" dirty="0"/>
              <a:t>of an organization has </a:t>
            </a:r>
            <a:br>
              <a:rPr lang="en-US" sz="2455" b="1" dirty="0"/>
            </a:br>
            <a:r>
              <a:rPr lang="en-US" sz="2455" b="1" dirty="0">
                <a:solidFill>
                  <a:schemeClr val="accent2"/>
                </a:solidFill>
              </a:rPr>
              <a:t>different</a:t>
            </a:r>
            <a:r>
              <a:rPr lang="en-US" sz="2455" b="1" dirty="0"/>
              <a:t> </a:t>
            </a:r>
            <a:r>
              <a:rPr lang="en-US" sz="2455" b="1" dirty="0">
                <a:solidFill>
                  <a:schemeClr val="accent6"/>
                </a:solidFill>
              </a:rPr>
              <a:t>informational needs </a:t>
            </a:r>
            <a:r>
              <a:rPr lang="en-US" sz="2455" b="1" dirty="0"/>
              <a:t>and </a:t>
            </a:r>
            <a:r>
              <a:rPr lang="en-US" sz="2455" b="1" dirty="0">
                <a:solidFill>
                  <a:schemeClr val="accent6"/>
                </a:solidFill>
              </a:rPr>
              <a:t>requirements</a:t>
            </a:r>
            <a:r>
              <a:rPr lang="en-US" sz="2455" b="1" dirty="0"/>
              <a:t>:</a:t>
            </a:r>
          </a:p>
        </p:txBody>
      </p:sp>
      <p:grpSp>
        <p:nvGrpSpPr>
          <p:cNvPr id="6148" name="Group 34"/>
          <p:cNvGrpSpPr>
            <a:grpSpLocks/>
          </p:cNvGrpSpPr>
          <p:nvPr/>
        </p:nvGrpSpPr>
        <p:grpSpPr bwMode="auto">
          <a:xfrm>
            <a:off x="3606861" y="3208105"/>
            <a:ext cx="3674219" cy="3674219"/>
            <a:chOff x="2736" y="1584"/>
            <a:chExt cx="2640" cy="2640"/>
          </a:xfrm>
        </p:grpSpPr>
        <p:sp>
          <p:nvSpPr>
            <p:cNvPr id="6165" name="Rectangle 33"/>
            <p:cNvSpPr>
              <a:spLocks noChangeArrowheads="1"/>
            </p:cNvSpPr>
            <p:nvPr/>
          </p:nvSpPr>
          <p:spPr bwMode="auto">
            <a:xfrm>
              <a:off x="2736" y="1584"/>
              <a:ext cx="2640" cy="26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p>
          </p:txBody>
        </p:sp>
        <p:sp>
          <p:nvSpPr>
            <p:cNvPr id="6166" name="Rectangle 11"/>
            <p:cNvSpPr>
              <a:spLocks noChangeArrowheads="1"/>
            </p:cNvSpPr>
            <p:nvPr/>
          </p:nvSpPr>
          <p:spPr bwMode="auto">
            <a:xfrm>
              <a:off x="2784" y="3840"/>
              <a:ext cx="2448" cy="384"/>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pPr algn="ctr"/>
              <a:r>
                <a:rPr lang="en-US" sz="1753" b="1">
                  <a:solidFill>
                    <a:schemeClr val="bg1"/>
                  </a:solidFill>
                  <a:latin typeface="Arial Narrow" pitchFamily="34" charset="0"/>
                </a:rPr>
                <a:t>Organizational Hierarchy</a:t>
              </a:r>
            </a:p>
          </p:txBody>
        </p:sp>
        <p:sp>
          <p:nvSpPr>
            <p:cNvPr id="6167" name="AutoShape 5"/>
            <p:cNvSpPr>
              <a:spLocks noChangeArrowheads="1"/>
            </p:cNvSpPr>
            <p:nvPr/>
          </p:nvSpPr>
          <p:spPr bwMode="auto">
            <a:xfrm flipV="1">
              <a:off x="2784" y="3312"/>
              <a:ext cx="2448" cy="480"/>
            </a:xfrm>
            <a:custGeom>
              <a:avLst/>
              <a:gdLst>
                <a:gd name="T0" fmla="*/ 260 w 21600"/>
                <a:gd name="T1" fmla="*/ 5 h 21600"/>
                <a:gd name="T2" fmla="*/ 139 w 21600"/>
                <a:gd name="T3" fmla="*/ 11 h 21600"/>
                <a:gd name="T4" fmla="*/ 18 w 21600"/>
                <a:gd name="T5" fmla="*/ 5 h 21600"/>
                <a:gd name="T6" fmla="*/ 139 w 21600"/>
                <a:gd name="T7" fmla="*/ 0 h 21600"/>
                <a:gd name="T8" fmla="*/ 0 60000 65536"/>
                <a:gd name="T9" fmla="*/ 0 60000 65536"/>
                <a:gd name="T10" fmla="*/ 0 60000 65536"/>
                <a:gd name="T11" fmla="*/ 0 60000 65536"/>
                <a:gd name="T12" fmla="*/ 3168 w 21600"/>
                <a:gd name="T13" fmla="*/ 3150 h 21600"/>
                <a:gd name="T14" fmla="*/ 18432 w 21600"/>
                <a:gd name="T15" fmla="*/ 18450 h 21600"/>
              </a:gdLst>
              <a:ahLst/>
              <a:cxnLst>
                <a:cxn ang="T8">
                  <a:pos x="T0" y="T1"/>
                </a:cxn>
                <a:cxn ang="T9">
                  <a:pos x="T2" y="T3"/>
                </a:cxn>
                <a:cxn ang="T10">
                  <a:pos x="T4" y="T5"/>
                </a:cxn>
                <a:cxn ang="T11">
                  <a:pos x="T6" y="T7"/>
                </a:cxn>
              </a:cxnLst>
              <a:rect l="T12" t="T13" r="T14" b="T15"/>
              <a:pathLst>
                <a:path w="21600" h="21600">
                  <a:moveTo>
                    <a:pt x="0" y="0"/>
                  </a:moveTo>
                  <a:lnTo>
                    <a:pt x="2744" y="21600"/>
                  </a:lnTo>
                  <a:lnTo>
                    <a:pt x="18856" y="21600"/>
                  </a:lnTo>
                  <a:lnTo>
                    <a:pt x="21600" y="0"/>
                  </a:lnTo>
                  <a:lnTo>
                    <a:pt x="0" y="0"/>
                  </a:lnTo>
                  <a:close/>
                </a:path>
              </a:pathLst>
            </a:custGeom>
            <a:solidFill>
              <a:schemeClr val="tx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68" name="Text Box 6"/>
            <p:cNvSpPr txBox="1">
              <a:spLocks noChangeArrowheads="1"/>
            </p:cNvSpPr>
            <p:nvPr/>
          </p:nvSpPr>
          <p:spPr bwMode="auto">
            <a:xfrm>
              <a:off x="3434" y="3408"/>
              <a:ext cx="1226"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solidFill>
                    <a:schemeClr val="bg1"/>
                  </a:solidFill>
                  <a:latin typeface="Arial Narrow" pitchFamily="34" charset="0"/>
                </a:rPr>
                <a:t>Non-Management</a:t>
              </a:r>
            </a:p>
          </p:txBody>
        </p:sp>
        <p:sp>
          <p:nvSpPr>
            <p:cNvPr id="6169" name="AutoShape 16"/>
            <p:cNvSpPr>
              <a:spLocks noChangeArrowheads="1"/>
            </p:cNvSpPr>
            <p:nvPr/>
          </p:nvSpPr>
          <p:spPr bwMode="auto">
            <a:xfrm flipV="1">
              <a:off x="3120" y="2784"/>
              <a:ext cx="1776" cy="480"/>
            </a:xfrm>
            <a:custGeom>
              <a:avLst/>
              <a:gdLst>
                <a:gd name="T0" fmla="*/ 133 w 21600"/>
                <a:gd name="T1" fmla="*/ 5 h 21600"/>
                <a:gd name="T2" fmla="*/ 73 w 21600"/>
                <a:gd name="T3" fmla="*/ 11 h 21600"/>
                <a:gd name="T4" fmla="*/ 13 w 21600"/>
                <a:gd name="T5" fmla="*/ 5 h 21600"/>
                <a:gd name="T6" fmla="*/ 73 w 21600"/>
                <a:gd name="T7" fmla="*/ 0 h 21600"/>
                <a:gd name="T8" fmla="*/ 0 60000 65536"/>
                <a:gd name="T9" fmla="*/ 0 60000 65536"/>
                <a:gd name="T10" fmla="*/ 0 60000 65536"/>
                <a:gd name="T11" fmla="*/ 0 60000 65536"/>
                <a:gd name="T12" fmla="*/ 3685 w 21600"/>
                <a:gd name="T13" fmla="*/ 3690 h 21600"/>
                <a:gd name="T14" fmla="*/ 17915 w 21600"/>
                <a:gd name="T15" fmla="*/ 17910 h 21600"/>
              </a:gdLst>
              <a:ahLst/>
              <a:cxnLst>
                <a:cxn ang="T8">
                  <a:pos x="T0" y="T1"/>
                </a:cxn>
                <a:cxn ang="T9">
                  <a:pos x="T2" y="T3"/>
                </a:cxn>
                <a:cxn ang="T10">
                  <a:pos x="T4" y="T5"/>
                </a:cxn>
                <a:cxn ang="T11">
                  <a:pos x="T6" y="T7"/>
                </a:cxn>
              </a:cxnLst>
              <a:rect l="T12" t="T13" r="T14" b="T15"/>
              <a:pathLst>
                <a:path w="21600" h="21600">
                  <a:moveTo>
                    <a:pt x="0" y="0"/>
                  </a:moveTo>
                  <a:lnTo>
                    <a:pt x="3777" y="21600"/>
                  </a:lnTo>
                  <a:lnTo>
                    <a:pt x="17823" y="21600"/>
                  </a:lnTo>
                  <a:lnTo>
                    <a:pt x="21600" y="0"/>
                  </a:lnTo>
                  <a:lnTo>
                    <a:pt x="0" y="0"/>
                  </a:lnTo>
                  <a:close/>
                </a:path>
              </a:pathLst>
            </a:custGeom>
            <a:solidFill>
              <a:schemeClr va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70" name="Text Box 17"/>
            <p:cNvSpPr txBox="1">
              <a:spLocks noChangeArrowheads="1"/>
            </p:cNvSpPr>
            <p:nvPr/>
          </p:nvSpPr>
          <p:spPr bwMode="auto">
            <a:xfrm>
              <a:off x="3024" y="2880"/>
              <a:ext cx="2112"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solidFill>
                    <a:schemeClr val="bg1"/>
                  </a:solidFill>
                  <a:latin typeface="Arial Narrow" pitchFamily="34" charset="0"/>
                </a:rPr>
                <a:t>Operational Management</a:t>
              </a:r>
            </a:p>
          </p:txBody>
        </p:sp>
        <p:sp>
          <p:nvSpPr>
            <p:cNvPr id="6171" name="AutoShape 22"/>
            <p:cNvSpPr>
              <a:spLocks noChangeArrowheads="1"/>
            </p:cNvSpPr>
            <p:nvPr/>
          </p:nvSpPr>
          <p:spPr bwMode="auto">
            <a:xfrm flipV="1">
              <a:off x="3456" y="2304"/>
              <a:ext cx="1104" cy="432"/>
            </a:xfrm>
            <a:custGeom>
              <a:avLst/>
              <a:gdLst>
                <a:gd name="T0" fmla="*/ 49 w 21600"/>
                <a:gd name="T1" fmla="*/ 4 h 21600"/>
                <a:gd name="T2" fmla="*/ 28 w 21600"/>
                <a:gd name="T3" fmla="*/ 9 h 21600"/>
                <a:gd name="T4" fmla="*/ 7 w 21600"/>
                <a:gd name="T5" fmla="*/ 4 h 21600"/>
                <a:gd name="T6" fmla="*/ 28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2"/>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72" name="Text Box 23"/>
            <p:cNvSpPr txBox="1">
              <a:spLocks noChangeArrowheads="1"/>
            </p:cNvSpPr>
            <p:nvPr/>
          </p:nvSpPr>
          <p:spPr bwMode="auto">
            <a:xfrm>
              <a:off x="3216" y="2400"/>
              <a:ext cx="1680"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solidFill>
                    <a:schemeClr val="bg1"/>
                  </a:solidFill>
                  <a:latin typeface="Arial Narrow" pitchFamily="34" charset="0"/>
                </a:rPr>
                <a:t>Tactical Management</a:t>
              </a:r>
            </a:p>
          </p:txBody>
        </p:sp>
        <p:sp>
          <p:nvSpPr>
            <p:cNvPr id="6173" name="AutoShape 28"/>
            <p:cNvSpPr>
              <a:spLocks noChangeArrowheads="1"/>
            </p:cNvSpPr>
            <p:nvPr/>
          </p:nvSpPr>
          <p:spPr bwMode="auto">
            <a:xfrm>
              <a:off x="3744" y="1824"/>
              <a:ext cx="528" cy="432"/>
            </a:xfrm>
            <a:prstGeom prst="triangle">
              <a:avLst>
                <a:gd name="adj" fmla="val 50000"/>
              </a:avLst>
            </a:prstGeom>
            <a:solidFill>
              <a:schemeClr val="folHlink"/>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74" name="Text Box 29"/>
            <p:cNvSpPr txBox="1">
              <a:spLocks noChangeArrowheads="1"/>
            </p:cNvSpPr>
            <p:nvPr/>
          </p:nvSpPr>
          <p:spPr bwMode="auto">
            <a:xfrm>
              <a:off x="3216" y="1920"/>
              <a:ext cx="17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solidFill>
                    <a:schemeClr val="bg1"/>
                  </a:solidFill>
                  <a:latin typeface="Arial Narrow" pitchFamily="34" charset="0"/>
                </a:rPr>
                <a:t>Strategic Management</a:t>
              </a:r>
            </a:p>
          </p:txBody>
        </p:sp>
      </p:grpSp>
      <p:sp>
        <p:nvSpPr>
          <p:cNvPr id="2" name="Rounded Rectangular Callout 1"/>
          <p:cNvSpPr/>
          <p:nvPr/>
        </p:nvSpPr>
        <p:spPr>
          <a:xfrm>
            <a:off x="8089905" y="4991328"/>
            <a:ext cx="2063745" cy="1093915"/>
          </a:xfrm>
          <a:prstGeom prst="wedgeRoundRectCallout">
            <a:avLst>
              <a:gd name="adj1" fmla="val -135327"/>
              <a:gd name="adj2" fmla="val 333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3" dirty="0"/>
              <a:t>Do you want fries with that?</a:t>
            </a:r>
          </a:p>
        </p:txBody>
      </p:sp>
      <p:sp>
        <p:nvSpPr>
          <p:cNvPr id="32" name="Rounded Rectangular Callout 31"/>
          <p:cNvSpPr/>
          <p:nvPr/>
        </p:nvSpPr>
        <p:spPr>
          <a:xfrm>
            <a:off x="8089904" y="3391817"/>
            <a:ext cx="2063746" cy="1274681"/>
          </a:xfrm>
          <a:prstGeom prst="wedgeRoundRectCallout">
            <a:avLst>
              <a:gd name="adj1" fmla="val -150254"/>
              <a:gd name="adj2" fmla="val 788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3" dirty="0"/>
              <a:t>How many fries did I sell this week?</a:t>
            </a:r>
          </a:p>
        </p:txBody>
      </p:sp>
      <p:sp>
        <p:nvSpPr>
          <p:cNvPr id="33" name="Rounded Rectangular Callout 32"/>
          <p:cNvSpPr/>
          <p:nvPr/>
        </p:nvSpPr>
        <p:spPr>
          <a:xfrm>
            <a:off x="1201917" y="5188888"/>
            <a:ext cx="1937316" cy="1274681"/>
          </a:xfrm>
          <a:prstGeom prst="wedgeRoundRectCallout">
            <a:avLst>
              <a:gd name="adj1" fmla="val 149008"/>
              <a:gd name="adj2" fmla="val -968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3" dirty="0"/>
              <a:t>Demand for fries in our China locations is up 200%</a:t>
            </a:r>
          </a:p>
        </p:txBody>
      </p:sp>
      <p:sp>
        <p:nvSpPr>
          <p:cNvPr id="34" name="Rounded Rectangular Callout 33"/>
          <p:cNvSpPr/>
          <p:nvPr/>
        </p:nvSpPr>
        <p:spPr>
          <a:xfrm>
            <a:off x="1201917" y="3208105"/>
            <a:ext cx="2137728" cy="1519871"/>
          </a:xfrm>
          <a:prstGeom prst="wedgeRoundRectCallout">
            <a:avLst>
              <a:gd name="adj1" fmla="val 98893"/>
              <a:gd name="adj2" fmla="val -80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3" dirty="0"/>
              <a:t>Customers who purchase fries are also likely to buy milkshakes.</a:t>
            </a:r>
          </a:p>
        </p:txBody>
      </p:sp>
    </p:spTree>
    <p:extLst>
      <p:ext uri="{BB962C8B-B14F-4D97-AF65-F5344CB8AC3E}">
        <p14:creationId xmlns:p14="http://schemas.microsoft.com/office/powerpoint/2010/main" val="3487955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a201w2013.bk4a.com/sites/default/files/McDonalds-Careers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153" y="1910399"/>
            <a:ext cx="6470342" cy="433390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0383" y="4916577"/>
            <a:ext cx="2505149" cy="188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Arrow 2"/>
          <p:cNvSpPr/>
          <p:nvPr/>
        </p:nvSpPr>
        <p:spPr>
          <a:xfrm>
            <a:off x="2416097" y="5384205"/>
            <a:ext cx="4809887" cy="146968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455" dirty="0"/>
              <a:t>Data like this goes into a….</a:t>
            </a:r>
          </a:p>
        </p:txBody>
      </p:sp>
      <p:sp>
        <p:nvSpPr>
          <p:cNvPr id="2" name="Title 1"/>
          <p:cNvSpPr>
            <a:spLocks noGrp="1"/>
          </p:cNvSpPr>
          <p:nvPr>
            <p:ph type="title"/>
          </p:nvPr>
        </p:nvSpPr>
        <p:spPr>
          <a:xfrm>
            <a:off x="1790700" y="303213"/>
            <a:ext cx="8362950" cy="1260475"/>
          </a:xfrm>
        </p:spPr>
        <p:txBody>
          <a:bodyPr/>
          <a:lstStyle/>
          <a:p>
            <a:r>
              <a:rPr lang="en-US" sz="4800" dirty="0"/>
              <a:t>The </a:t>
            </a:r>
            <a:r>
              <a:rPr lang="en-US" sz="4800" dirty="0">
                <a:solidFill>
                  <a:schemeClr val="accent6"/>
                </a:solidFill>
              </a:rPr>
              <a:t>Technology</a:t>
            </a:r>
            <a:r>
              <a:rPr lang="en-US" sz="4800" dirty="0"/>
              <a:t> Behind It All</a:t>
            </a:r>
            <a:r>
              <a:rPr lang="en-US" sz="4800" dirty="0" smtClean="0"/>
              <a:t>…</a:t>
            </a:r>
            <a:endParaRPr lang="en-US" dirty="0"/>
          </a:p>
        </p:txBody>
      </p:sp>
    </p:spTree>
    <p:extLst>
      <p:ext uri="{BB962C8B-B14F-4D97-AF65-F5344CB8AC3E}">
        <p14:creationId xmlns:p14="http://schemas.microsoft.com/office/powerpoint/2010/main" val="415467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6450" y="303213"/>
            <a:ext cx="8077200" cy="1260475"/>
          </a:xfrm>
        </p:spPr>
        <p:txBody>
          <a:bodyPr>
            <a:normAutofit fontScale="90000"/>
          </a:bodyPr>
          <a:lstStyle/>
          <a:p>
            <a:r>
              <a:rPr lang="en-US" sz="4734" dirty="0">
                <a:solidFill>
                  <a:schemeClr val="accent1"/>
                </a:solidFill>
              </a:rPr>
              <a:t>Starts with the </a:t>
            </a:r>
            <a:r>
              <a:rPr lang="en-US" sz="4734" dirty="0" smtClean="0">
                <a:solidFill>
                  <a:schemeClr val="accent4"/>
                </a:solidFill>
              </a:rPr>
              <a:t/>
            </a:r>
            <a:br>
              <a:rPr lang="en-US" sz="4734" dirty="0" smtClean="0">
                <a:solidFill>
                  <a:schemeClr val="accent4"/>
                </a:solidFill>
              </a:rPr>
            </a:br>
            <a:r>
              <a:rPr lang="en-US" sz="4734" dirty="0" smtClean="0">
                <a:solidFill>
                  <a:schemeClr val="accent2"/>
                </a:solidFill>
              </a:rPr>
              <a:t>Transactional </a:t>
            </a:r>
            <a:r>
              <a:rPr lang="en-US" sz="4734" dirty="0">
                <a:solidFill>
                  <a:schemeClr val="accent2"/>
                </a:solidFill>
              </a:rPr>
              <a:t>Database</a:t>
            </a:r>
          </a:p>
        </p:txBody>
      </p:sp>
      <p:sp>
        <p:nvSpPr>
          <p:cNvPr id="3" name="Content Placeholder 2"/>
          <p:cNvSpPr>
            <a:spLocks noGrp="1"/>
          </p:cNvSpPr>
          <p:nvPr>
            <p:ph idx="1"/>
          </p:nvPr>
        </p:nvSpPr>
        <p:spPr>
          <a:xfrm>
            <a:off x="819150" y="1765300"/>
            <a:ext cx="9334500" cy="4991100"/>
          </a:xfrm>
        </p:spPr>
        <p:txBody>
          <a:bodyPr>
            <a:normAutofit/>
          </a:bodyPr>
          <a:lstStyle/>
          <a:p>
            <a:r>
              <a:rPr lang="en-US" sz="3156" dirty="0"/>
              <a:t>A.k.a. Operational Database</a:t>
            </a:r>
          </a:p>
          <a:p>
            <a:r>
              <a:rPr lang="en-US" sz="3156" dirty="0"/>
              <a:t>Stored in a </a:t>
            </a:r>
            <a:r>
              <a:rPr lang="en-US" sz="3156" dirty="0">
                <a:solidFill>
                  <a:schemeClr val="accent2"/>
                </a:solidFill>
              </a:rPr>
              <a:t>Relational Database </a:t>
            </a:r>
            <a:r>
              <a:rPr lang="en-US" sz="3156" dirty="0"/>
              <a:t>or files.</a:t>
            </a:r>
          </a:p>
          <a:p>
            <a:r>
              <a:rPr lang="en-US" sz="3156" dirty="0"/>
              <a:t>Highly </a:t>
            </a:r>
            <a:r>
              <a:rPr lang="en-US" sz="3156" dirty="0">
                <a:solidFill>
                  <a:schemeClr val="accent1"/>
                </a:solidFill>
              </a:rPr>
              <a:t>Normalized </a:t>
            </a:r>
            <a:r>
              <a:rPr lang="en-US" sz="3156" dirty="0"/>
              <a:t>(Data stored as efficiently as possible, lots of tables.)</a:t>
            </a:r>
          </a:p>
          <a:p>
            <a:r>
              <a:rPr lang="en-US" sz="3156" dirty="0"/>
              <a:t>Optimized for processing speed and handling the “now”.</a:t>
            </a:r>
          </a:p>
          <a:p>
            <a:r>
              <a:rPr lang="en-US" sz="3156" dirty="0"/>
              <a:t>Designed for </a:t>
            </a:r>
            <a:r>
              <a:rPr lang="en-US" sz="3156" dirty="0">
                <a:solidFill>
                  <a:schemeClr val="accent6"/>
                </a:solidFill>
              </a:rPr>
              <a:t>capturing </a:t>
            </a:r>
            <a:r>
              <a:rPr lang="en-US" sz="3156" dirty="0"/>
              <a:t>data, not for </a:t>
            </a:r>
            <a:r>
              <a:rPr lang="en-US" sz="3156" dirty="0">
                <a:solidFill>
                  <a:schemeClr val="accent6"/>
                </a:solidFill>
              </a:rPr>
              <a:t>reporting </a:t>
            </a:r>
            <a:r>
              <a:rPr lang="en-US" sz="3156" dirty="0"/>
              <a:t>on it.</a:t>
            </a:r>
          </a:p>
          <a:p>
            <a:r>
              <a:rPr lang="en-US" sz="3156" dirty="0"/>
              <a:t>Designed to support the </a:t>
            </a:r>
            <a:r>
              <a:rPr lang="en-US" sz="3156" dirty="0">
                <a:solidFill>
                  <a:schemeClr val="accent1"/>
                </a:solidFill>
              </a:rPr>
              <a:t>operational needs </a:t>
            </a:r>
            <a:r>
              <a:rPr lang="en-US" sz="3156" dirty="0"/>
              <a:t>of the </a:t>
            </a:r>
            <a:r>
              <a:rPr lang="en-US" sz="3156" dirty="0" smtClean="0"/>
              <a:t>organization</a:t>
            </a:r>
            <a:endParaRPr lang="en-US" sz="3156" dirty="0"/>
          </a:p>
          <a:p>
            <a:endParaRPr lang="en-US" sz="3156" dirty="0"/>
          </a:p>
          <a:p>
            <a:pPr marL="0" indent="0">
              <a:buNone/>
            </a:pPr>
            <a:endParaRPr lang="en-US" sz="3156" dirty="0"/>
          </a:p>
          <a:p>
            <a:endParaRPr lang="en-US" sz="3156" dirty="0"/>
          </a:p>
        </p:txBody>
      </p:sp>
    </p:spTree>
    <p:extLst>
      <p:ext uri="{BB962C8B-B14F-4D97-AF65-F5344CB8AC3E}">
        <p14:creationId xmlns:p14="http://schemas.microsoft.com/office/powerpoint/2010/main" val="2963275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110" y="303213"/>
            <a:ext cx="8405539" cy="1260475"/>
          </a:xfrm>
        </p:spPr>
        <p:txBody>
          <a:bodyPr/>
          <a:lstStyle/>
          <a:p>
            <a:r>
              <a:rPr lang="en-US" dirty="0" smtClean="0"/>
              <a:t>Transactional Databases Are </a:t>
            </a:r>
            <a:r>
              <a:rPr lang="en-US" i="1" dirty="0" smtClean="0">
                <a:solidFill>
                  <a:schemeClr val="accent1"/>
                </a:solidFill>
              </a:rPr>
              <a:t>Complex</a:t>
            </a:r>
            <a:endParaRPr lang="en-US" i="1" dirty="0">
              <a:solidFill>
                <a:schemeClr val="accent1"/>
              </a:solidFill>
            </a:endParaRPr>
          </a:p>
        </p:txBody>
      </p:sp>
      <p:sp>
        <p:nvSpPr>
          <p:cNvPr id="3" name="Content Placeholder 2"/>
          <p:cNvSpPr>
            <a:spLocks noGrp="1"/>
          </p:cNvSpPr>
          <p:nvPr>
            <p:ph idx="4294967295"/>
          </p:nvPr>
        </p:nvSpPr>
        <p:spPr>
          <a:xfrm>
            <a:off x="7183438" y="2635250"/>
            <a:ext cx="3313112" cy="3968750"/>
          </a:xfrm>
        </p:spPr>
        <p:txBody>
          <a:bodyPr>
            <a:normAutofit fontScale="92500"/>
          </a:bodyPr>
          <a:lstStyle/>
          <a:p>
            <a:r>
              <a:rPr lang="en-US" sz="2455" dirty="0">
                <a:sym typeface="Wingdings" pitchFamily="2" charset="2"/>
              </a:rPr>
              <a:t></a:t>
            </a:r>
            <a:r>
              <a:rPr lang="en-US" sz="2455" dirty="0"/>
              <a:t>Adventure works </a:t>
            </a:r>
            <a:r>
              <a:rPr lang="en-US" sz="2455" dirty="0">
                <a:solidFill>
                  <a:schemeClr val="accent6"/>
                </a:solidFill>
              </a:rPr>
              <a:t>fictitious</a:t>
            </a:r>
            <a:r>
              <a:rPr lang="en-US" sz="2455" dirty="0"/>
              <a:t> bicycle manufacturer. </a:t>
            </a:r>
            <a:br>
              <a:rPr lang="en-US" sz="2455" dirty="0"/>
            </a:br>
            <a:r>
              <a:rPr lang="en-US" sz="2455" b="1" dirty="0">
                <a:solidFill>
                  <a:schemeClr val="accent1"/>
                </a:solidFill>
              </a:rPr>
              <a:t>72 tables</a:t>
            </a:r>
            <a:r>
              <a:rPr lang="en-US" sz="2455" b="1" dirty="0"/>
              <a:t>.</a:t>
            </a:r>
          </a:p>
          <a:p>
            <a:r>
              <a:rPr lang="en-US" sz="2455" dirty="0"/>
              <a:t>Blackboard Learning Management System. </a:t>
            </a:r>
            <a:br>
              <a:rPr lang="en-US" sz="2455" dirty="0"/>
            </a:br>
            <a:r>
              <a:rPr lang="en-US" sz="2455" b="1" dirty="0">
                <a:solidFill>
                  <a:schemeClr val="accent1"/>
                </a:solidFill>
              </a:rPr>
              <a:t>592 tables</a:t>
            </a:r>
            <a:r>
              <a:rPr lang="en-US" sz="2455" b="1" dirty="0"/>
              <a:t>.</a:t>
            </a:r>
          </a:p>
          <a:p>
            <a:r>
              <a:rPr lang="en-US" sz="2455" dirty="0"/>
              <a:t>SU’s Oracle PeopleSoft ERP Implementation</a:t>
            </a:r>
            <a:br>
              <a:rPr lang="en-US" sz="2455" dirty="0"/>
            </a:br>
            <a:r>
              <a:rPr lang="en-US" sz="2455" b="1" dirty="0">
                <a:solidFill>
                  <a:schemeClr val="accent1"/>
                </a:solidFill>
              </a:rPr>
              <a:t>40,000+ tables</a:t>
            </a:r>
            <a:r>
              <a:rPr lang="en-US" sz="2455" b="1" dirty="0"/>
              <a:t>.</a:t>
            </a:r>
          </a:p>
          <a:p>
            <a:endParaRPr lang="en-US" dirty="0"/>
          </a:p>
        </p:txBody>
      </p:sp>
      <p:pic>
        <p:nvPicPr>
          <p:cNvPr id="5122" name="Picture 2" descr="http://merc.tv/img/fig/AdventureWorksDW20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374" y="2324100"/>
            <a:ext cx="6635813" cy="399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074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3213"/>
            <a:ext cx="8401050" cy="1260475"/>
          </a:xfrm>
        </p:spPr>
        <p:txBody>
          <a:bodyPr/>
          <a:lstStyle/>
          <a:p>
            <a:r>
              <a:rPr lang="en-US" dirty="0" smtClean="0">
                <a:solidFill>
                  <a:schemeClr val="accent2"/>
                </a:solidFill>
              </a:rPr>
              <a:t>Example: </a:t>
            </a:r>
            <a:r>
              <a:rPr lang="en-US" dirty="0" smtClean="0"/>
              <a:t>A Query of </a:t>
            </a:r>
            <a:br>
              <a:rPr lang="en-US" dirty="0" smtClean="0"/>
            </a:br>
            <a:r>
              <a:rPr lang="en-US" dirty="0" smtClean="0"/>
              <a:t>“</a:t>
            </a:r>
            <a:r>
              <a:rPr lang="en-US" dirty="0" err="1" smtClean="0">
                <a:solidFill>
                  <a:schemeClr val="accent1"/>
                </a:solidFill>
              </a:rPr>
              <a:t>iSchool</a:t>
            </a:r>
            <a:r>
              <a:rPr lang="en-US" dirty="0" smtClean="0">
                <a:solidFill>
                  <a:schemeClr val="accent1"/>
                </a:solidFill>
              </a:rPr>
              <a:t> Students</a:t>
            </a:r>
            <a:r>
              <a:rPr lang="en-US" dirty="0" smtClean="0"/>
              <a:t>”</a:t>
            </a:r>
            <a:endParaRPr lang="en-US" dirty="0"/>
          </a:p>
        </p:txBody>
      </p:sp>
      <p:sp>
        <p:nvSpPr>
          <p:cNvPr id="3" name="Content Placeholder 2"/>
          <p:cNvSpPr>
            <a:spLocks noGrp="1"/>
          </p:cNvSpPr>
          <p:nvPr>
            <p:ph idx="4294967295"/>
          </p:nvPr>
        </p:nvSpPr>
        <p:spPr>
          <a:xfrm>
            <a:off x="971550" y="2281238"/>
            <a:ext cx="2271713" cy="3814762"/>
          </a:xfrm>
        </p:spPr>
        <p:txBody>
          <a:bodyPr>
            <a:normAutofit fontScale="70000" lnSpcReduction="20000"/>
          </a:bodyPr>
          <a:lstStyle/>
          <a:p>
            <a:pPr marL="0" indent="0">
              <a:buNone/>
            </a:pPr>
            <a:r>
              <a:rPr lang="en-US" dirty="0" smtClean="0"/>
              <a:t>Students in the current term with </a:t>
            </a:r>
            <a:r>
              <a:rPr lang="en-US" dirty="0" err="1" smtClean="0"/>
              <a:t>gpa</a:t>
            </a:r>
            <a:r>
              <a:rPr lang="en-US" dirty="0" smtClean="0"/>
              <a:t>, demographics, major, minor, program of study, etc... Either enrolled in one of our programs or taking one of our courses.</a:t>
            </a:r>
            <a:endParaRPr lang="en-US" dirty="0"/>
          </a:p>
        </p:txBody>
      </p:sp>
      <p:pic>
        <p:nvPicPr>
          <p:cNvPr id="4" name="Picture 3"/>
          <p:cNvPicPr>
            <a:picLocks noChangeAspect="1"/>
          </p:cNvPicPr>
          <p:nvPr/>
        </p:nvPicPr>
        <p:blipFill>
          <a:blip r:embed="rId2"/>
          <a:stretch>
            <a:fillRect/>
          </a:stretch>
        </p:blipFill>
        <p:spPr>
          <a:xfrm>
            <a:off x="3407004" y="2257459"/>
            <a:ext cx="6894879" cy="4337101"/>
          </a:xfrm>
          <a:prstGeom prst="rect">
            <a:avLst/>
          </a:prstGeom>
        </p:spPr>
      </p:pic>
    </p:spTree>
    <p:extLst>
      <p:ext uri="{BB962C8B-B14F-4D97-AF65-F5344CB8AC3E}">
        <p14:creationId xmlns:p14="http://schemas.microsoft.com/office/powerpoint/2010/main" val="1565314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303213"/>
            <a:ext cx="8972550" cy="1260475"/>
          </a:xfrm>
        </p:spPr>
        <p:txBody>
          <a:bodyPr/>
          <a:lstStyle/>
          <a:p>
            <a:r>
              <a:rPr lang="en-US" dirty="0">
                <a:solidFill>
                  <a:schemeClr val="accent1"/>
                </a:solidFill>
              </a:rPr>
              <a:t>Issues Reporting with </a:t>
            </a:r>
            <a:r>
              <a:rPr lang="en-US" dirty="0" smtClean="0">
                <a:solidFill>
                  <a:schemeClr val="accent6"/>
                </a:solidFill>
              </a:rPr>
              <a:t>Transactional Databases</a:t>
            </a:r>
            <a:endParaRPr lang="en-US" dirty="0">
              <a:solidFill>
                <a:schemeClr val="accent6"/>
              </a:solidFill>
            </a:endParaRPr>
          </a:p>
        </p:txBody>
      </p:sp>
      <p:sp>
        <p:nvSpPr>
          <p:cNvPr id="3" name="Content Placeholder 2"/>
          <p:cNvSpPr>
            <a:spLocks noGrp="1"/>
          </p:cNvSpPr>
          <p:nvPr>
            <p:ph idx="1"/>
          </p:nvPr>
        </p:nvSpPr>
        <p:spPr>
          <a:xfrm>
            <a:off x="800100" y="1943100"/>
            <a:ext cx="9353550" cy="4813300"/>
          </a:xfrm>
        </p:spPr>
        <p:txBody>
          <a:bodyPr>
            <a:noAutofit/>
          </a:bodyPr>
          <a:lstStyle/>
          <a:p>
            <a:r>
              <a:rPr lang="en-US" sz="3156" dirty="0">
                <a:solidFill>
                  <a:schemeClr val="accent1"/>
                </a:solidFill>
              </a:rPr>
              <a:t>Difficult, Time-consuming &amp; Error prone</a:t>
            </a:r>
            <a:r>
              <a:rPr lang="en-US" sz="3156" dirty="0">
                <a:solidFill>
                  <a:schemeClr val="accent4"/>
                </a:solidFill>
              </a:rPr>
              <a:t>.</a:t>
            </a:r>
          </a:p>
          <a:p>
            <a:pPr lvl="1"/>
            <a:r>
              <a:rPr lang="en-US" sz="2104" dirty="0"/>
              <a:t>Many joins, sub-selects, Due to vast number of tables.</a:t>
            </a:r>
          </a:p>
          <a:p>
            <a:pPr lvl="1"/>
            <a:r>
              <a:rPr lang="en-US" dirty="0" smtClean="0">
                <a:solidFill>
                  <a:schemeClr val="accent2"/>
                </a:solidFill>
              </a:rPr>
              <a:t>How do you know your query is correct?</a:t>
            </a:r>
            <a:endParaRPr lang="en-US" sz="2104" dirty="0">
              <a:solidFill>
                <a:schemeClr val="accent2"/>
              </a:solidFill>
            </a:endParaRPr>
          </a:p>
          <a:p>
            <a:r>
              <a:rPr lang="en-US" sz="3156" dirty="0">
                <a:solidFill>
                  <a:schemeClr val="accent1"/>
                </a:solidFill>
              </a:rPr>
              <a:t>Resource-intensive</a:t>
            </a:r>
            <a:r>
              <a:rPr lang="en-US" sz="3156" dirty="0"/>
              <a:t> </a:t>
            </a:r>
          </a:p>
          <a:p>
            <a:pPr lvl="1"/>
            <a:r>
              <a:rPr lang="en-US" sz="2104" dirty="0"/>
              <a:t>The database is not optimized for this purpose.</a:t>
            </a:r>
          </a:p>
          <a:p>
            <a:pPr lvl="1"/>
            <a:r>
              <a:rPr lang="en-US" dirty="0" smtClean="0">
                <a:solidFill>
                  <a:schemeClr val="accent2"/>
                </a:solidFill>
              </a:rPr>
              <a:t>Multi table joins are RAM and CPU hogs</a:t>
            </a:r>
            <a:endParaRPr lang="en-US" sz="2104" dirty="0">
              <a:solidFill>
                <a:schemeClr val="accent2"/>
              </a:solidFill>
            </a:endParaRPr>
          </a:p>
          <a:p>
            <a:r>
              <a:rPr lang="en-US" sz="3156" dirty="0">
                <a:solidFill>
                  <a:schemeClr val="accent1"/>
                </a:solidFill>
              </a:rPr>
              <a:t>Impossible</a:t>
            </a:r>
          </a:p>
          <a:p>
            <a:pPr lvl="1"/>
            <a:r>
              <a:rPr lang="en-US" sz="2104" dirty="0"/>
              <a:t>transactional systems are flushed or archived frequently to maintain performance.</a:t>
            </a:r>
          </a:p>
          <a:p>
            <a:pPr lvl="1"/>
            <a:r>
              <a:rPr lang="en-US" dirty="0" smtClean="0">
                <a:solidFill>
                  <a:schemeClr val="accent2"/>
                </a:solidFill>
              </a:rPr>
              <a:t>You can’t query data you no longer have</a:t>
            </a:r>
            <a:endParaRPr lang="en-US" sz="2104" dirty="0">
              <a:solidFill>
                <a:schemeClr val="accent2"/>
              </a:solidFill>
            </a:endParaRPr>
          </a:p>
        </p:txBody>
      </p:sp>
    </p:spTree>
    <p:extLst>
      <p:ext uri="{BB962C8B-B14F-4D97-AF65-F5344CB8AC3E}">
        <p14:creationId xmlns:p14="http://schemas.microsoft.com/office/powerpoint/2010/main" val="1584453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303213"/>
            <a:ext cx="8134350" cy="1260475"/>
          </a:xfrm>
        </p:spPr>
        <p:txBody>
          <a:bodyPr/>
          <a:lstStyle/>
          <a:p>
            <a:r>
              <a:rPr lang="en-US" dirty="0" smtClean="0">
                <a:solidFill>
                  <a:schemeClr val="accent1"/>
                </a:solidFill>
              </a:rPr>
              <a:t>Solution</a:t>
            </a:r>
            <a:r>
              <a:rPr lang="en-US" dirty="0" smtClean="0">
                <a:solidFill>
                  <a:schemeClr val="accent4"/>
                </a:solidFill>
              </a:rPr>
              <a:t>? </a:t>
            </a:r>
            <a:br>
              <a:rPr lang="en-US" dirty="0" smtClean="0">
                <a:solidFill>
                  <a:schemeClr val="accent4"/>
                </a:solidFill>
              </a:rPr>
            </a:br>
            <a:r>
              <a:rPr lang="en-US" dirty="0" smtClean="0"/>
              <a:t>The </a:t>
            </a:r>
            <a:r>
              <a:rPr lang="en-US" dirty="0" smtClean="0">
                <a:solidFill>
                  <a:schemeClr val="accent6"/>
                </a:solidFill>
              </a:rPr>
              <a:t>Data Warehouse</a:t>
            </a:r>
            <a:endParaRPr lang="en-US" dirty="0">
              <a:solidFill>
                <a:schemeClr val="accent6"/>
              </a:solidFill>
            </a:endParaRPr>
          </a:p>
        </p:txBody>
      </p:sp>
      <p:sp>
        <p:nvSpPr>
          <p:cNvPr id="3" name="Content Placeholder 2"/>
          <p:cNvSpPr>
            <a:spLocks noGrp="1"/>
          </p:cNvSpPr>
          <p:nvPr>
            <p:ph idx="1"/>
          </p:nvPr>
        </p:nvSpPr>
        <p:spPr>
          <a:xfrm>
            <a:off x="838200" y="2019300"/>
            <a:ext cx="9315450" cy="4737100"/>
          </a:xfrm>
        </p:spPr>
        <p:txBody>
          <a:bodyPr>
            <a:normAutofit/>
          </a:bodyPr>
          <a:lstStyle/>
          <a:p>
            <a:r>
              <a:rPr lang="en-US" sz="3156" dirty="0"/>
              <a:t>Designed to support an organization’s </a:t>
            </a:r>
            <a:r>
              <a:rPr lang="en-US" sz="3156" dirty="0">
                <a:solidFill>
                  <a:schemeClr val="accent2"/>
                </a:solidFill>
              </a:rPr>
              <a:t>informational needs</a:t>
            </a:r>
            <a:r>
              <a:rPr lang="en-US" sz="3156" dirty="0"/>
              <a:t>.</a:t>
            </a:r>
          </a:p>
          <a:p>
            <a:r>
              <a:rPr lang="en-US" sz="3156" dirty="0"/>
              <a:t>Data is re-structured conducive to </a:t>
            </a:r>
            <a:r>
              <a:rPr lang="en-US" sz="3156" dirty="0">
                <a:solidFill>
                  <a:schemeClr val="accent1"/>
                </a:solidFill>
              </a:rPr>
              <a:t>reporting </a:t>
            </a:r>
            <a:r>
              <a:rPr lang="en-US" sz="3156" dirty="0"/>
              <a:t>and </a:t>
            </a:r>
            <a:r>
              <a:rPr lang="en-US" sz="3156" dirty="0">
                <a:solidFill>
                  <a:schemeClr val="accent1"/>
                </a:solidFill>
              </a:rPr>
              <a:t>analytic applications</a:t>
            </a:r>
            <a:r>
              <a:rPr lang="en-US" sz="3156" dirty="0"/>
              <a:t>. </a:t>
            </a:r>
          </a:p>
          <a:p>
            <a:r>
              <a:rPr lang="en-US" sz="3156" dirty="0"/>
              <a:t>Transactional databases are </a:t>
            </a:r>
            <a:r>
              <a:rPr lang="en-US" sz="3156" dirty="0">
                <a:solidFill>
                  <a:schemeClr val="accent2"/>
                </a:solidFill>
              </a:rPr>
              <a:t>data sources </a:t>
            </a:r>
            <a:r>
              <a:rPr lang="en-US" sz="3156" dirty="0"/>
              <a:t>for the Data Warehouse.</a:t>
            </a:r>
          </a:p>
          <a:p>
            <a:r>
              <a:rPr lang="en-US" sz="3156" dirty="0"/>
              <a:t>Data </a:t>
            </a:r>
            <a:r>
              <a:rPr lang="en-US" sz="3156" dirty="0">
                <a:solidFill>
                  <a:schemeClr val="accent1"/>
                </a:solidFill>
              </a:rPr>
              <a:t>grows</a:t>
            </a:r>
            <a:r>
              <a:rPr lang="en-US" sz="3156" dirty="0">
                <a:solidFill>
                  <a:schemeClr val="accent5"/>
                </a:solidFill>
              </a:rPr>
              <a:t> </a:t>
            </a:r>
            <a:r>
              <a:rPr lang="en-US" sz="3156" dirty="0"/>
              <a:t>over time; existing data in the warehouse </a:t>
            </a:r>
            <a:r>
              <a:rPr lang="en-US" sz="3156" dirty="0">
                <a:solidFill>
                  <a:schemeClr val="accent1"/>
                </a:solidFill>
              </a:rPr>
              <a:t>very seldom changes</a:t>
            </a:r>
            <a:r>
              <a:rPr lang="en-US" sz="3156" dirty="0"/>
              <a:t>.</a:t>
            </a:r>
          </a:p>
          <a:p>
            <a:endParaRPr lang="en-US" sz="3156" dirty="0"/>
          </a:p>
        </p:txBody>
      </p:sp>
    </p:spTree>
    <p:extLst>
      <p:ext uri="{BB962C8B-B14F-4D97-AF65-F5344CB8AC3E}">
        <p14:creationId xmlns:p14="http://schemas.microsoft.com/office/powerpoint/2010/main" val="3055176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03213"/>
            <a:ext cx="8515350" cy="1260475"/>
          </a:xfrm>
        </p:spPr>
        <p:txBody>
          <a:bodyPr/>
          <a:lstStyle/>
          <a:p>
            <a:r>
              <a:rPr lang="en-US" dirty="0" smtClean="0"/>
              <a:t>Characteristics of </a:t>
            </a:r>
            <a:br>
              <a:rPr lang="en-US" dirty="0" smtClean="0"/>
            </a:br>
            <a:r>
              <a:rPr lang="en-US" dirty="0" smtClean="0"/>
              <a:t>the </a:t>
            </a:r>
            <a:r>
              <a:rPr lang="en-US" dirty="0" smtClean="0">
                <a:solidFill>
                  <a:schemeClr val="accent2"/>
                </a:solidFill>
              </a:rPr>
              <a:t>Data Warehouse</a:t>
            </a:r>
            <a:endParaRPr lang="en-US" dirty="0">
              <a:solidFill>
                <a:schemeClr val="accent2"/>
              </a:solidFill>
            </a:endParaRPr>
          </a:p>
        </p:txBody>
      </p:sp>
      <p:sp>
        <p:nvSpPr>
          <p:cNvPr id="4" name="Content Placeholder 3"/>
          <p:cNvSpPr>
            <a:spLocks noGrp="1"/>
          </p:cNvSpPr>
          <p:nvPr>
            <p:ph sz="half" idx="1"/>
          </p:nvPr>
        </p:nvSpPr>
        <p:spPr>
          <a:xfrm>
            <a:off x="820182" y="2057400"/>
            <a:ext cx="4720815" cy="4698397"/>
          </a:xfrm>
        </p:spPr>
        <p:txBody>
          <a:bodyPr>
            <a:normAutofit/>
          </a:bodyPr>
          <a:lstStyle/>
          <a:p>
            <a:r>
              <a:rPr lang="en-US" sz="3156" b="1" dirty="0">
                <a:solidFill>
                  <a:schemeClr val="accent1"/>
                </a:solidFill>
              </a:rPr>
              <a:t>Time Variant </a:t>
            </a:r>
          </a:p>
          <a:p>
            <a:pPr lvl="1"/>
            <a:r>
              <a:rPr lang="en-US" sz="2455" dirty="0"/>
              <a:t>Flow of data through time</a:t>
            </a:r>
          </a:p>
          <a:p>
            <a:pPr lvl="1"/>
            <a:r>
              <a:rPr lang="en-US" sz="2455" dirty="0"/>
              <a:t>Projected data</a:t>
            </a:r>
          </a:p>
          <a:p>
            <a:r>
              <a:rPr lang="en-US" sz="3156" b="1" dirty="0">
                <a:solidFill>
                  <a:schemeClr val="accent1"/>
                </a:solidFill>
              </a:rPr>
              <a:t>Non-Volatile</a:t>
            </a:r>
            <a:r>
              <a:rPr lang="en-US" sz="3156" dirty="0"/>
              <a:t> </a:t>
            </a:r>
          </a:p>
          <a:p>
            <a:pPr lvl="1"/>
            <a:r>
              <a:rPr lang="en-US" sz="2455" dirty="0"/>
              <a:t>Data never removed</a:t>
            </a:r>
          </a:p>
          <a:p>
            <a:pPr lvl="1"/>
            <a:r>
              <a:rPr lang="en-US" sz="2455" dirty="0"/>
              <a:t>Always growing</a:t>
            </a:r>
          </a:p>
          <a:p>
            <a:pPr lvl="1"/>
            <a:r>
              <a:rPr lang="en-US" sz="2455" dirty="0"/>
              <a:t>Copy of source data </a:t>
            </a:r>
          </a:p>
        </p:txBody>
      </p:sp>
      <p:sp>
        <p:nvSpPr>
          <p:cNvPr id="5" name="Content Placeholder 4"/>
          <p:cNvSpPr>
            <a:spLocks noGrp="1"/>
          </p:cNvSpPr>
          <p:nvPr>
            <p:ph sz="half" idx="2"/>
          </p:nvPr>
        </p:nvSpPr>
        <p:spPr>
          <a:xfrm>
            <a:off x="5719141" y="2057400"/>
            <a:ext cx="4720815" cy="4698397"/>
          </a:xfrm>
        </p:spPr>
        <p:txBody>
          <a:bodyPr>
            <a:normAutofit/>
          </a:bodyPr>
          <a:lstStyle/>
          <a:p>
            <a:r>
              <a:rPr lang="en-US" sz="3156" b="1" dirty="0">
                <a:solidFill>
                  <a:schemeClr val="accent1"/>
                </a:solidFill>
              </a:rPr>
              <a:t>Integrated</a:t>
            </a:r>
          </a:p>
          <a:p>
            <a:pPr lvl="1"/>
            <a:r>
              <a:rPr lang="en-US" sz="2455" dirty="0"/>
              <a:t>Centralized</a:t>
            </a:r>
          </a:p>
          <a:p>
            <a:pPr lvl="1"/>
            <a:r>
              <a:rPr lang="en-US" sz="2455" dirty="0"/>
              <a:t>Holds data retrieved from entire organization</a:t>
            </a:r>
          </a:p>
          <a:p>
            <a:r>
              <a:rPr lang="en-US" sz="3156" b="1" dirty="0">
                <a:solidFill>
                  <a:schemeClr val="accent1"/>
                </a:solidFill>
              </a:rPr>
              <a:t>Subject-Oriented</a:t>
            </a:r>
            <a:r>
              <a:rPr lang="en-US" sz="3156" dirty="0">
                <a:solidFill>
                  <a:schemeClr val="accent1"/>
                </a:solidFill>
              </a:rPr>
              <a:t> </a:t>
            </a:r>
          </a:p>
          <a:p>
            <a:pPr lvl="1"/>
            <a:r>
              <a:rPr lang="en-US" sz="2455" dirty="0"/>
              <a:t>Optimized to give answers to diverse questions</a:t>
            </a:r>
          </a:p>
          <a:p>
            <a:pPr lvl="1"/>
            <a:r>
              <a:rPr lang="en-US" sz="2455" dirty="0"/>
              <a:t>Used by all functional areas</a:t>
            </a:r>
            <a:endParaRPr lang="en-US" sz="2805" dirty="0"/>
          </a:p>
        </p:txBody>
      </p:sp>
    </p:spTree>
    <p:extLst>
      <p:ext uri="{BB962C8B-B14F-4D97-AF65-F5344CB8AC3E}">
        <p14:creationId xmlns:p14="http://schemas.microsoft.com/office/powerpoint/2010/main" val="2046876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70100" y="303213"/>
            <a:ext cx="8483550" cy="1260475"/>
          </a:xfrm>
        </p:spPr>
        <p:txBody>
          <a:bodyPr/>
          <a:lstStyle/>
          <a:p>
            <a:r>
              <a:rPr lang="en-US" dirty="0" smtClean="0">
                <a:solidFill>
                  <a:schemeClr val="accent2"/>
                </a:solidFill>
              </a:rPr>
              <a:t>ETL:</a:t>
            </a:r>
            <a:r>
              <a:rPr lang="en-US" dirty="0" smtClean="0"/>
              <a:t> For Populating the Data Warehouse</a:t>
            </a:r>
            <a:endParaRPr lang="en-US" dirty="0"/>
          </a:p>
        </p:txBody>
      </p:sp>
      <p:pic>
        <p:nvPicPr>
          <p:cNvPr id="6" name="Content Placeholder 5"/>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949970" y="2370374"/>
            <a:ext cx="5923809" cy="378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98900" y="2950774"/>
            <a:ext cx="832279" cy="375616"/>
          </a:xfrm>
          <a:prstGeom prst="rect">
            <a:avLst/>
          </a:prstGeom>
          <a:noFill/>
        </p:spPr>
        <p:txBody>
          <a:bodyPr wrap="none" rtlCol="0">
            <a:spAutoFit/>
          </a:bodyPr>
          <a:lstStyle/>
          <a:p>
            <a:r>
              <a:rPr lang="en-US" sz="1841" b="1" dirty="0">
                <a:solidFill>
                  <a:schemeClr val="accent1"/>
                </a:solidFill>
                <a:latin typeface="Arial Narrow" pitchFamily="34" charset="0"/>
              </a:rPr>
              <a:t>Payroll</a:t>
            </a:r>
            <a:endParaRPr lang="en-US" sz="1841" dirty="0">
              <a:solidFill>
                <a:schemeClr val="accent1"/>
              </a:solidFill>
              <a:latin typeface="Arial Black" pitchFamily="34" charset="0"/>
            </a:endParaRPr>
          </a:p>
        </p:txBody>
      </p:sp>
      <p:sp>
        <p:nvSpPr>
          <p:cNvPr id="5" name="TextBox 4"/>
          <p:cNvSpPr txBox="1"/>
          <p:nvPr/>
        </p:nvSpPr>
        <p:spPr>
          <a:xfrm>
            <a:off x="3532302" y="4157938"/>
            <a:ext cx="691215" cy="375616"/>
          </a:xfrm>
          <a:prstGeom prst="rect">
            <a:avLst/>
          </a:prstGeom>
          <a:noFill/>
        </p:spPr>
        <p:txBody>
          <a:bodyPr wrap="none" rtlCol="0">
            <a:spAutoFit/>
          </a:bodyPr>
          <a:lstStyle/>
          <a:p>
            <a:r>
              <a:rPr lang="en-US" sz="1841" b="1" dirty="0">
                <a:solidFill>
                  <a:schemeClr val="accent2"/>
                </a:solidFill>
                <a:latin typeface="Arial Narrow" pitchFamily="34" charset="0"/>
              </a:rPr>
              <a:t>Sales</a:t>
            </a:r>
            <a:endParaRPr lang="en-US" sz="1841" dirty="0">
              <a:solidFill>
                <a:schemeClr val="accent2"/>
              </a:solidFill>
              <a:latin typeface="Arial Black" pitchFamily="34" charset="0"/>
            </a:endParaRPr>
          </a:p>
        </p:txBody>
      </p:sp>
      <p:sp>
        <p:nvSpPr>
          <p:cNvPr id="7" name="TextBox 6"/>
          <p:cNvSpPr txBox="1"/>
          <p:nvPr/>
        </p:nvSpPr>
        <p:spPr>
          <a:xfrm>
            <a:off x="3297610" y="5376236"/>
            <a:ext cx="1241045" cy="375616"/>
          </a:xfrm>
          <a:prstGeom prst="rect">
            <a:avLst/>
          </a:prstGeom>
          <a:noFill/>
        </p:spPr>
        <p:txBody>
          <a:bodyPr wrap="none" rtlCol="0">
            <a:spAutoFit/>
          </a:bodyPr>
          <a:lstStyle/>
          <a:p>
            <a:r>
              <a:rPr lang="en-US" sz="1841" b="1" dirty="0">
                <a:solidFill>
                  <a:schemeClr val="accent3">
                    <a:lumMod val="50000"/>
                  </a:schemeClr>
                </a:solidFill>
                <a:latin typeface="Arial Narrow" pitchFamily="34" charset="0"/>
              </a:rPr>
              <a:t>Purchasing</a:t>
            </a:r>
          </a:p>
        </p:txBody>
      </p:sp>
    </p:spTree>
    <p:extLst>
      <p:ext uri="{BB962C8B-B14F-4D97-AF65-F5344CB8AC3E}">
        <p14:creationId xmlns:p14="http://schemas.microsoft.com/office/powerpoint/2010/main" val="4240706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786" dirty="0"/>
              <a:t>The </a:t>
            </a:r>
            <a:r>
              <a:rPr lang="en-US" sz="5786" dirty="0">
                <a:solidFill>
                  <a:schemeClr val="accent6"/>
                </a:solidFill>
              </a:rPr>
              <a:t>Data Mart</a:t>
            </a:r>
          </a:p>
        </p:txBody>
      </p:sp>
      <p:sp>
        <p:nvSpPr>
          <p:cNvPr id="5" name="Content Placeholder 4"/>
          <p:cNvSpPr>
            <a:spLocks noGrp="1"/>
          </p:cNvSpPr>
          <p:nvPr>
            <p:ph idx="1"/>
          </p:nvPr>
        </p:nvSpPr>
        <p:spPr>
          <a:xfrm>
            <a:off x="838200" y="1765300"/>
            <a:ext cx="9315450" cy="4991100"/>
          </a:xfrm>
        </p:spPr>
        <p:txBody>
          <a:bodyPr>
            <a:normAutofit/>
          </a:bodyPr>
          <a:lstStyle/>
          <a:p>
            <a:r>
              <a:rPr lang="en-US" sz="3507" dirty="0"/>
              <a:t>Single-subject subset of the data warehouse</a:t>
            </a:r>
          </a:p>
          <a:p>
            <a:r>
              <a:rPr lang="en-US" sz="3507" dirty="0"/>
              <a:t>Provides Decision support to small group</a:t>
            </a:r>
          </a:p>
          <a:p>
            <a:r>
              <a:rPr lang="en-US" sz="3507" dirty="0"/>
              <a:t>Address local or departmental needs</a:t>
            </a:r>
            <a:endParaRPr lang="en-US" sz="3857" b="1" dirty="0"/>
          </a:p>
        </p:txBody>
      </p:sp>
    </p:spTree>
    <p:extLst>
      <p:ext uri="{BB962C8B-B14F-4D97-AF65-F5344CB8AC3E}">
        <p14:creationId xmlns:p14="http://schemas.microsoft.com/office/powerpoint/2010/main" val="410468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Description</a:t>
            </a:r>
            <a:endParaRPr lang="en-US" dirty="0"/>
          </a:p>
        </p:txBody>
      </p:sp>
      <p:sp>
        <p:nvSpPr>
          <p:cNvPr id="3" name="Content Placeholder 2"/>
          <p:cNvSpPr>
            <a:spLocks noGrp="1"/>
          </p:cNvSpPr>
          <p:nvPr>
            <p:ph idx="1"/>
          </p:nvPr>
        </p:nvSpPr>
        <p:spPr>
          <a:xfrm>
            <a:off x="930728" y="1765300"/>
            <a:ext cx="9222921" cy="4991100"/>
          </a:xfrm>
        </p:spPr>
        <p:txBody>
          <a:bodyPr/>
          <a:lstStyle/>
          <a:p>
            <a:r>
              <a:rPr lang="en-US" sz="2800" dirty="0" smtClean="0"/>
              <a:t>The </a:t>
            </a:r>
            <a:r>
              <a:rPr lang="en-US" sz="2800" dirty="0"/>
              <a:t>primary focus of this course is on Data Warehousing and it's applications to business intelligence</a:t>
            </a:r>
            <a:r>
              <a:rPr lang="en-US" sz="2800"/>
              <a:t>. </a:t>
            </a:r>
            <a:endParaRPr lang="en-US" sz="2800" dirty="0" smtClean="0"/>
          </a:p>
        </p:txBody>
      </p:sp>
    </p:spTree>
    <p:extLst>
      <p:ext uri="{BB962C8B-B14F-4D97-AF65-F5344CB8AC3E}">
        <p14:creationId xmlns:p14="http://schemas.microsoft.com/office/powerpoint/2010/main" val="1911604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52550" y="303213"/>
            <a:ext cx="8801100" cy="1260475"/>
          </a:xfrm>
        </p:spPr>
        <p:txBody>
          <a:bodyPr/>
          <a:lstStyle/>
          <a:p>
            <a:r>
              <a:rPr lang="en-US" dirty="0" smtClean="0"/>
              <a:t>The Evolution of the DW</a:t>
            </a:r>
            <a:endParaRPr lang="en-US" dirty="0"/>
          </a:p>
        </p:txBody>
      </p:sp>
      <p:graphicFrame>
        <p:nvGraphicFramePr>
          <p:cNvPr id="4" name="Content Placeholder 3"/>
          <p:cNvGraphicFramePr>
            <a:graphicFrameLocks noGrp="1"/>
          </p:cNvGraphicFramePr>
          <p:nvPr>
            <p:ph idx="1"/>
            <p:extLst/>
          </p:nvPr>
        </p:nvGraphicFramePr>
        <p:xfrm>
          <a:off x="534988" y="1765300"/>
          <a:ext cx="9618662" cy="4991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6138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25538" y="3348038"/>
            <a:ext cx="8797926" cy="1501775"/>
          </a:xfrm>
        </p:spPr>
        <p:txBody>
          <a:bodyPr/>
          <a:lstStyle/>
          <a:p>
            <a:pPr algn="l"/>
            <a:r>
              <a:rPr lang="en-US" sz="5260" dirty="0">
                <a:solidFill>
                  <a:schemeClr val="accent2"/>
                </a:solidFill>
              </a:rPr>
              <a:t>Business Intelligence</a:t>
            </a:r>
          </a:p>
        </p:txBody>
      </p:sp>
      <p:sp>
        <p:nvSpPr>
          <p:cNvPr id="3" name="Content Placeholder 2"/>
          <p:cNvSpPr>
            <a:spLocks noGrp="1"/>
          </p:cNvSpPr>
          <p:nvPr>
            <p:ph type="body" idx="4294967295"/>
          </p:nvPr>
        </p:nvSpPr>
        <p:spPr>
          <a:xfrm>
            <a:off x="1125538" y="4783137"/>
            <a:ext cx="9085263" cy="1654175"/>
          </a:xfrm>
        </p:spPr>
        <p:txBody>
          <a:bodyPr>
            <a:normAutofit/>
          </a:bodyPr>
          <a:lstStyle/>
          <a:p>
            <a:pPr marL="0" indent="0">
              <a:buNone/>
            </a:pPr>
            <a:r>
              <a:rPr lang="en-US" sz="2805" dirty="0"/>
              <a:t>Analytical and Decision-Support capabilities of the Data warehouse. </a:t>
            </a:r>
          </a:p>
          <a:p>
            <a:pPr marL="0" indent="0">
              <a:buNone/>
            </a:pPr>
            <a:r>
              <a:rPr lang="en-US" sz="2805" dirty="0"/>
              <a:t>The “Glitz and Glam” of Data Warehousing</a:t>
            </a:r>
          </a:p>
        </p:txBody>
      </p:sp>
    </p:spTree>
    <p:extLst>
      <p:ext uri="{BB962C8B-B14F-4D97-AF65-F5344CB8AC3E}">
        <p14:creationId xmlns:p14="http://schemas.microsoft.com/office/powerpoint/2010/main" val="2482172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638300" y="303213"/>
            <a:ext cx="8515350" cy="1260475"/>
          </a:xfrm>
        </p:spPr>
        <p:txBody>
          <a:bodyPr/>
          <a:lstStyle/>
          <a:p>
            <a:r>
              <a:rPr lang="en-US" dirty="0" smtClean="0"/>
              <a:t>Data Warehouse or Business Intelligence?</a:t>
            </a:r>
            <a:endParaRPr lang="en-US" dirty="0"/>
          </a:p>
        </p:txBody>
      </p:sp>
      <p:sp>
        <p:nvSpPr>
          <p:cNvPr id="5" name="Content Placeholder 4"/>
          <p:cNvSpPr>
            <a:spLocks noGrp="1"/>
          </p:cNvSpPr>
          <p:nvPr>
            <p:ph sz="half" idx="1"/>
          </p:nvPr>
        </p:nvSpPr>
        <p:spPr>
          <a:xfrm>
            <a:off x="991632" y="2286000"/>
            <a:ext cx="4720815" cy="4470415"/>
          </a:xfrm>
        </p:spPr>
        <p:txBody>
          <a:bodyPr>
            <a:normAutofit/>
          </a:bodyPr>
          <a:lstStyle/>
          <a:p>
            <a:pPr marL="0" indent="0" algn="ctr">
              <a:buNone/>
            </a:pPr>
            <a:r>
              <a:rPr lang="en-US" sz="2455" dirty="0"/>
              <a:t>Is the </a:t>
            </a:r>
            <a:r>
              <a:rPr lang="en-US" sz="2455" b="1" dirty="0">
                <a:solidFill>
                  <a:schemeClr val="accent2"/>
                </a:solidFill>
              </a:rPr>
              <a:t>data warehouse</a:t>
            </a:r>
            <a:r>
              <a:rPr lang="en-US" sz="2455" b="1" dirty="0"/>
              <a:t> </a:t>
            </a:r>
            <a:r>
              <a:rPr lang="en-US" sz="2455" dirty="0"/>
              <a:t>a component of </a:t>
            </a:r>
            <a:r>
              <a:rPr lang="en-US" sz="2455" b="1" dirty="0">
                <a:solidFill>
                  <a:schemeClr val="accent1"/>
                </a:solidFill>
              </a:rPr>
              <a:t>business intelligence</a:t>
            </a:r>
            <a:r>
              <a:rPr lang="en-US" sz="2455" dirty="0"/>
              <a:t>?</a:t>
            </a:r>
          </a:p>
          <a:p>
            <a:pPr marL="0" indent="0">
              <a:buNone/>
            </a:pPr>
            <a:endParaRPr lang="en-US" sz="2455" dirty="0"/>
          </a:p>
          <a:p>
            <a:pPr marL="0" indent="0" algn="ctr">
              <a:buNone/>
            </a:pPr>
            <a:r>
              <a:rPr lang="en-US" sz="5260" b="1" dirty="0">
                <a:solidFill>
                  <a:schemeClr val="tx2"/>
                </a:solidFill>
                <a:effectLst>
                  <a:outerShdw blurRad="38100" dist="38100" dir="2700000" algn="tl">
                    <a:srgbClr val="000000">
                      <a:alpha val="43137"/>
                    </a:srgbClr>
                  </a:outerShdw>
                </a:effectLst>
              </a:rPr>
              <a:t>or </a:t>
            </a:r>
            <a:endParaRPr lang="en-US" sz="3507" b="1" dirty="0">
              <a:solidFill>
                <a:schemeClr val="tx2"/>
              </a:solidFill>
              <a:effectLst>
                <a:outerShdw blurRad="38100" dist="38100" dir="2700000" algn="tl">
                  <a:srgbClr val="000000">
                    <a:alpha val="43137"/>
                  </a:srgbClr>
                </a:outerShdw>
              </a:effectLst>
            </a:endParaRPr>
          </a:p>
          <a:p>
            <a:pPr marL="0" indent="0">
              <a:buNone/>
            </a:pPr>
            <a:endParaRPr lang="en-US" sz="2455" dirty="0"/>
          </a:p>
          <a:p>
            <a:pPr marL="0" indent="0" algn="ctr">
              <a:buNone/>
            </a:pPr>
            <a:r>
              <a:rPr lang="en-US" sz="2455" dirty="0"/>
              <a:t>Is </a:t>
            </a:r>
            <a:r>
              <a:rPr lang="en-US" sz="2455" b="1" dirty="0">
                <a:solidFill>
                  <a:schemeClr val="accent1"/>
                </a:solidFill>
              </a:rPr>
              <a:t>business intelligence </a:t>
            </a:r>
            <a:r>
              <a:rPr lang="en-US" sz="2455" dirty="0"/>
              <a:t>a component of the </a:t>
            </a:r>
            <a:r>
              <a:rPr lang="en-US" sz="2455" b="1" dirty="0">
                <a:solidFill>
                  <a:schemeClr val="accent2"/>
                </a:solidFill>
              </a:rPr>
              <a:t>data warehouse</a:t>
            </a:r>
            <a:r>
              <a:rPr lang="en-US" sz="2455" dirty="0"/>
              <a:t>?</a:t>
            </a:r>
          </a:p>
        </p:txBody>
      </p:sp>
      <p:pic>
        <p:nvPicPr>
          <p:cNvPr id="2050" name="Picture 2" descr="http://www.personal.psu.edu/cmn5158/blogs/courtney_norjens_technical_writing/5737-Who-Came-First3.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450806" y="2997207"/>
            <a:ext cx="268605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828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260475" y="3609975"/>
            <a:ext cx="9085263" cy="1501775"/>
          </a:xfrm>
        </p:spPr>
        <p:txBody>
          <a:bodyPr/>
          <a:lstStyle/>
          <a:p>
            <a:pPr algn="l"/>
            <a:r>
              <a:rPr lang="en-US" dirty="0" smtClean="0"/>
              <a:t>But </a:t>
            </a:r>
            <a:r>
              <a:rPr lang="en-US" dirty="0" smtClean="0">
                <a:solidFill>
                  <a:schemeClr val="accent2"/>
                </a:solidFill>
              </a:rPr>
              <a:t>how</a:t>
            </a:r>
            <a:r>
              <a:rPr lang="en-US" dirty="0" smtClean="0"/>
              <a:t> does this </a:t>
            </a:r>
            <a:r>
              <a:rPr lang="en-US" dirty="0" smtClean="0">
                <a:solidFill>
                  <a:schemeClr val="accent6"/>
                </a:solidFill>
              </a:rPr>
              <a:t>work</a:t>
            </a:r>
            <a:r>
              <a:rPr lang="en-US" dirty="0" smtClean="0"/>
              <a:t>?</a:t>
            </a:r>
            <a:endParaRPr lang="en-US" dirty="0"/>
          </a:p>
        </p:txBody>
      </p:sp>
      <p:sp>
        <p:nvSpPr>
          <p:cNvPr id="6" name="Text Placeholder 5"/>
          <p:cNvSpPr>
            <a:spLocks noGrp="1"/>
          </p:cNvSpPr>
          <p:nvPr>
            <p:ph type="body" idx="4294967295"/>
          </p:nvPr>
        </p:nvSpPr>
        <p:spPr>
          <a:xfrm>
            <a:off x="1260474" y="5111750"/>
            <a:ext cx="9085263" cy="1654175"/>
          </a:xfrm>
        </p:spPr>
        <p:txBody>
          <a:bodyPr>
            <a:normAutofit/>
          </a:bodyPr>
          <a:lstStyle/>
          <a:p>
            <a:pPr marL="0" indent="0">
              <a:buNone/>
            </a:pPr>
            <a:r>
              <a:rPr lang="en-US" sz="2805" dirty="0"/>
              <a:t>Here’s a hyper-abridged example…</a:t>
            </a:r>
          </a:p>
        </p:txBody>
      </p:sp>
    </p:spTree>
    <p:extLst>
      <p:ext uri="{BB962C8B-B14F-4D97-AF65-F5344CB8AC3E}">
        <p14:creationId xmlns:p14="http://schemas.microsoft.com/office/powerpoint/2010/main" val="4155490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428750" y="303213"/>
            <a:ext cx="8724900" cy="1260475"/>
          </a:xfrm>
        </p:spPr>
        <p:txBody>
          <a:bodyPr>
            <a:normAutofit fontScale="90000"/>
          </a:bodyPr>
          <a:lstStyle/>
          <a:p>
            <a:r>
              <a:rPr lang="en-US" altLang="en-US" dirty="0" smtClean="0">
                <a:solidFill>
                  <a:schemeClr val="accent1"/>
                </a:solidFill>
              </a:rPr>
              <a:t>#1: </a:t>
            </a:r>
            <a:r>
              <a:rPr lang="en-US" altLang="en-US" dirty="0" smtClean="0"/>
              <a:t>We Have </a:t>
            </a:r>
            <a:r>
              <a:rPr lang="en-US" altLang="en-US" dirty="0"/>
              <a:t/>
            </a:r>
            <a:br>
              <a:rPr lang="en-US" altLang="en-US" dirty="0"/>
            </a:br>
            <a:r>
              <a:rPr lang="en-US" altLang="en-US" dirty="0" err="1" smtClean="0">
                <a:solidFill>
                  <a:schemeClr val="accent6"/>
                </a:solidFill>
              </a:rPr>
              <a:t>Northwind</a:t>
            </a:r>
            <a:r>
              <a:rPr lang="en-US" altLang="en-US" dirty="0" smtClean="0">
                <a:solidFill>
                  <a:schemeClr val="accent6"/>
                </a:solidFill>
              </a:rPr>
              <a:t> OLTP Database</a:t>
            </a:r>
            <a:endParaRPr lang="en-US" altLang="en-US" dirty="0">
              <a:solidFill>
                <a:schemeClr val="accent6"/>
              </a:solidFill>
            </a:endParaRPr>
          </a:p>
        </p:txBody>
      </p:sp>
      <p:sp>
        <p:nvSpPr>
          <p:cNvPr id="3" name="Content Placeholder 2"/>
          <p:cNvSpPr>
            <a:spLocks noGrp="1"/>
          </p:cNvSpPr>
          <p:nvPr>
            <p:ph sz="half" idx="4294967295"/>
          </p:nvPr>
        </p:nvSpPr>
        <p:spPr>
          <a:xfrm>
            <a:off x="7981950" y="2318138"/>
            <a:ext cx="2533650" cy="4239825"/>
          </a:xfrm>
        </p:spPr>
        <p:txBody>
          <a:bodyPr/>
          <a:lstStyle/>
          <a:p>
            <a:r>
              <a:rPr lang="en-US" sz="2400" dirty="0" smtClean="0"/>
              <a:t>Insufficient reporting capabilities</a:t>
            </a:r>
          </a:p>
          <a:p>
            <a:r>
              <a:rPr lang="en-US" sz="2400" dirty="0" smtClean="0"/>
              <a:t>Can only report “In the now”</a:t>
            </a:r>
          </a:p>
          <a:p>
            <a:r>
              <a:rPr lang="en-US" sz="2400" dirty="0" smtClean="0"/>
              <a:t>Complex queries to get questions answered.</a:t>
            </a:r>
          </a:p>
          <a:p>
            <a:endParaRPr lang="en-US" sz="2400" dirty="0"/>
          </a:p>
        </p:txBody>
      </p:sp>
      <p:graphicFrame>
        <p:nvGraphicFramePr>
          <p:cNvPr id="76804" name="Object 4"/>
          <p:cNvGraphicFramePr>
            <a:graphicFrameLocks noChangeAspect="1"/>
          </p:cNvGraphicFramePr>
          <p:nvPr>
            <p:extLst>
              <p:ext uri="{D42A27DB-BD31-4B8C-83A1-F6EECF244321}">
                <p14:modId xmlns:p14="http://schemas.microsoft.com/office/powerpoint/2010/main" val="163649796"/>
              </p:ext>
            </p:extLst>
          </p:nvPr>
        </p:nvGraphicFramePr>
        <p:xfrm>
          <a:off x="448362" y="2318138"/>
          <a:ext cx="7397005" cy="4239825"/>
        </p:xfrm>
        <a:graphic>
          <a:graphicData uri="http://schemas.openxmlformats.org/presentationml/2006/ole">
            <mc:AlternateContent xmlns:mc="http://schemas.openxmlformats.org/markup-compatibility/2006">
              <mc:Choice xmlns:v="urn:schemas-microsoft-com:vml" Requires="v">
                <p:oleObj spid="_x0000_s4135" name="Photo Editor Photo" r:id="rId3" imgW="9057143" imgH="5191850" progId="MSPhotoEd.3">
                  <p:embed/>
                </p:oleObj>
              </mc:Choice>
              <mc:Fallback>
                <p:oleObj name="Photo Editor Photo" r:id="rId3" imgW="9057143" imgH="5191850"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362" y="2318138"/>
                        <a:ext cx="7397005" cy="42398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0020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00250" y="303213"/>
            <a:ext cx="8153400" cy="1260475"/>
          </a:xfrm>
        </p:spPr>
        <p:txBody>
          <a:bodyPr/>
          <a:lstStyle/>
          <a:p>
            <a:r>
              <a:rPr lang="en-US" dirty="0" smtClean="0">
                <a:solidFill>
                  <a:schemeClr val="accent1"/>
                </a:solidFill>
              </a:rPr>
              <a:t>#2: </a:t>
            </a:r>
            <a:r>
              <a:rPr lang="en-US" dirty="0" smtClean="0"/>
              <a:t>Identify </a:t>
            </a:r>
            <a:r>
              <a:rPr lang="en-US" dirty="0" smtClean="0">
                <a:solidFill>
                  <a:schemeClr val="accent6"/>
                </a:solidFill>
              </a:rPr>
              <a:t>business process </a:t>
            </a:r>
            <a:r>
              <a:rPr lang="en-US" dirty="0" smtClean="0"/>
              <a:t>to model</a:t>
            </a:r>
            <a:endParaRPr lang="en-US" dirty="0"/>
          </a:p>
        </p:txBody>
      </p:sp>
      <p:sp>
        <p:nvSpPr>
          <p:cNvPr id="6" name="Content Placeholder 5"/>
          <p:cNvSpPr>
            <a:spLocks noGrp="1"/>
          </p:cNvSpPr>
          <p:nvPr>
            <p:ph idx="1"/>
          </p:nvPr>
        </p:nvSpPr>
        <p:spPr>
          <a:xfrm>
            <a:off x="838200" y="2114550"/>
            <a:ext cx="9315450" cy="4641850"/>
          </a:xfrm>
        </p:spPr>
        <p:txBody>
          <a:bodyPr>
            <a:normAutofit lnSpcReduction="10000"/>
          </a:bodyPr>
          <a:lstStyle/>
          <a:p>
            <a:r>
              <a:rPr lang="en-US" sz="3156" dirty="0"/>
              <a:t>Business Process &amp; Grain</a:t>
            </a:r>
          </a:p>
          <a:p>
            <a:pPr lvl="1"/>
            <a:r>
              <a:rPr lang="en-US" sz="2805" dirty="0"/>
              <a:t>Orders – products sold to customers over time by sale.</a:t>
            </a:r>
          </a:p>
          <a:p>
            <a:pPr lvl="1"/>
            <a:r>
              <a:rPr lang="en-US" sz="2805" dirty="0"/>
              <a:t>One row per product order (product on the order)</a:t>
            </a:r>
          </a:p>
          <a:p>
            <a:r>
              <a:rPr lang="en-US" sz="3156" dirty="0"/>
              <a:t>Dimensions</a:t>
            </a:r>
          </a:p>
          <a:p>
            <a:pPr lvl="1"/>
            <a:r>
              <a:rPr lang="en-US" sz="2805" dirty="0"/>
              <a:t>Products, Employees (Sales), Time (Order Date), Customer</a:t>
            </a:r>
          </a:p>
          <a:p>
            <a:r>
              <a:rPr lang="en-US" sz="3156" dirty="0"/>
              <a:t>Facts</a:t>
            </a:r>
          </a:p>
          <a:p>
            <a:pPr lvl="1"/>
            <a:r>
              <a:rPr lang="en-US" sz="2805" dirty="0"/>
              <a:t>Order Quantity, Order Amount</a:t>
            </a:r>
          </a:p>
          <a:p>
            <a:r>
              <a:rPr lang="en-US" sz="3156" dirty="0"/>
              <a:t>This represents our </a:t>
            </a:r>
            <a:r>
              <a:rPr lang="en-US" sz="3156" dirty="0">
                <a:solidFill>
                  <a:schemeClr val="accent2"/>
                </a:solidFill>
              </a:rPr>
              <a:t>Data Mart</a:t>
            </a:r>
            <a:r>
              <a:rPr lang="en-US" sz="3156" dirty="0"/>
              <a:t> in the DW</a:t>
            </a:r>
          </a:p>
          <a:p>
            <a:pPr lvl="1"/>
            <a:endParaRPr lang="en-US" sz="2805" dirty="0"/>
          </a:p>
          <a:p>
            <a:endParaRPr lang="en-US" sz="3156" dirty="0"/>
          </a:p>
        </p:txBody>
      </p:sp>
    </p:spTree>
    <p:extLst>
      <p:ext uri="{BB962C8B-B14F-4D97-AF65-F5344CB8AC3E}">
        <p14:creationId xmlns:p14="http://schemas.microsoft.com/office/powerpoint/2010/main" val="3133269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095500" y="303213"/>
            <a:ext cx="8058150" cy="1260475"/>
          </a:xfrm>
        </p:spPr>
        <p:txBody>
          <a:bodyPr>
            <a:normAutofit fontScale="90000"/>
          </a:bodyPr>
          <a:lstStyle/>
          <a:p>
            <a:r>
              <a:rPr lang="en-US" altLang="en-US" dirty="0" smtClean="0">
                <a:solidFill>
                  <a:schemeClr val="accent1"/>
                </a:solidFill>
              </a:rPr>
              <a:t>#3: </a:t>
            </a:r>
            <a:r>
              <a:rPr lang="en-US" altLang="en-US" dirty="0" smtClean="0"/>
              <a:t>Create </a:t>
            </a:r>
            <a:r>
              <a:rPr lang="en-US" altLang="en-US" dirty="0" err="1" smtClean="0">
                <a:solidFill>
                  <a:schemeClr val="accent6"/>
                </a:solidFill>
              </a:rPr>
              <a:t>Northwind</a:t>
            </a:r>
            <a:r>
              <a:rPr lang="en-US" altLang="en-US" dirty="0" smtClean="0">
                <a:solidFill>
                  <a:schemeClr val="accent6"/>
                </a:solidFill>
              </a:rPr>
              <a:t> </a:t>
            </a:r>
            <a:r>
              <a:rPr lang="en-US" altLang="en-US" dirty="0">
                <a:solidFill>
                  <a:schemeClr val="accent6"/>
                </a:solidFill>
              </a:rPr>
              <a:t>Orders </a:t>
            </a:r>
            <a:r>
              <a:rPr lang="en-US" altLang="en-US" dirty="0" smtClean="0">
                <a:solidFill>
                  <a:schemeClr val="accent6"/>
                </a:solidFill>
              </a:rPr>
              <a:t/>
            </a:r>
            <a:br>
              <a:rPr lang="en-US" altLang="en-US" dirty="0" smtClean="0">
                <a:solidFill>
                  <a:schemeClr val="accent6"/>
                </a:solidFill>
              </a:rPr>
            </a:br>
            <a:r>
              <a:rPr lang="en-US" altLang="en-US" dirty="0" smtClean="0">
                <a:solidFill>
                  <a:schemeClr val="accent6"/>
                </a:solidFill>
              </a:rPr>
              <a:t>Star </a:t>
            </a:r>
            <a:r>
              <a:rPr lang="en-US" altLang="en-US" dirty="0">
                <a:solidFill>
                  <a:schemeClr val="accent6"/>
                </a:solidFill>
              </a:rPr>
              <a:t>Schema</a:t>
            </a:r>
          </a:p>
        </p:txBody>
      </p:sp>
      <p:sp>
        <p:nvSpPr>
          <p:cNvPr id="2" name="Content Placeholder 1"/>
          <p:cNvSpPr>
            <a:spLocks noGrp="1"/>
          </p:cNvSpPr>
          <p:nvPr>
            <p:ph idx="4294967295"/>
          </p:nvPr>
        </p:nvSpPr>
        <p:spPr>
          <a:xfrm>
            <a:off x="6927793" y="2814269"/>
            <a:ext cx="3530657" cy="3572244"/>
          </a:xfrm>
        </p:spPr>
        <p:txBody>
          <a:bodyPr/>
          <a:lstStyle/>
          <a:p>
            <a:r>
              <a:rPr lang="en-US" sz="2400" dirty="0" smtClean="0"/>
              <a:t>Build the data mart in the Data warehouse</a:t>
            </a:r>
          </a:p>
          <a:p>
            <a:r>
              <a:rPr lang="en-US" sz="2400" dirty="0" smtClean="0"/>
              <a:t>Fact Table + outer Dimensions</a:t>
            </a:r>
          </a:p>
          <a:p>
            <a:r>
              <a:rPr lang="en-US" sz="2400" dirty="0" smtClean="0"/>
              <a:t>Fields are based on what’s available in the source data</a:t>
            </a:r>
            <a:endParaRPr lang="en-US" sz="2400" dirty="0"/>
          </a:p>
        </p:txBody>
      </p:sp>
      <p:graphicFrame>
        <p:nvGraphicFramePr>
          <p:cNvPr id="78852" name="Object 4"/>
          <p:cNvGraphicFramePr>
            <a:graphicFrameLocks noChangeAspect="1"/>
          </p:cNvGraphicFramePr>
          <p:nvPr>
            <p:extLst>
              <p:ext uri="{D42A27DB-BD31-4B8C-83A1-F6EECF244321}">
                <p14:modId xmlns:p14="http://schemas.microsoft.com/office/powerpoint/2010/main" val="3986369734"/>
              </p:ext>
            </p:extLst>
          </p:nvPr>
        </p:nvGraphicFramePr>
        <p:xfrm>
          <a:off x="525810" y="2814269"/>
          <a:ext cx="6401983" cy="3002700"/>
        </p:xfrm>
        <a:graphic>
          <a:graphicData uri="http://schemas.openxmlformats.org/presentationml/2006/ole">
            <mc:AlternateContent xmlns:mc="http://schemas.openxmlformats.org/markup-compatibility/2006">
              <mc:Choice xmlns:v="urn:schemas-microsoft-com:vml" Requires="v">
                <p:oleObj spid="_x0000_s3111" name="Photo Editor Photo" r:id="rId3" imgW="6238095" imgH="2190476" progId="MSPhotoEd.3">
                  <p:embed/>
                </p:oleObj>
              </mc:Choice>
              <mc:Fallback>
                <p:oleObj name="Photo Editor Photo" r:id="rId3" imgW="6238095" imgH="2190476"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810" y="2814269"/>
                        <a:ext cx="6401983" cy="30027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810852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657350" y="303213"/>
            <a:ext cx="8496300" cy="1260475"/>
          </a:xfrm>
        </p:spPr>
        <p:txBody>
          <a:bodyPr>
            <a:normAutofit fontScale="90000"/>
          </a:bodyPr>
          <a:lstStyle/>
          <a:p>
            <a:r>
              <a:rPr lang="en-US" altLang="en-US" dirty="0" smtClean="0">
                <a:solidFill>
                  <a:schemeClr val="accent1"/>
                </a:solidFill>
              </a:rPr>
              <a:t>#4:</a:t>
            </a:r>
            <a:r>
              <a:rPr lang="en-US" altLang="en-US" dirty="0" smtClean="0"/>
              <a:t> Create </a:t>
            </a:r>
            <a:r>
              <a:rPr lang="en-US" altLang="en-US" dirty="0" err="1" smtClean="0"/>
              <a:t>Northwind</a:t>
            </a:r>
            <a:r>
              <a:rPr lang="en-US" altLang="en-US" dirty="0" smtClean="0"/>
              <a:t> </a:t>
            </a:r>
            <a:br>
              <a:rPr lang="en-US" altLang="en-US" dirty="0" smtClean="0"/>
            </a:br>
            <a:r>
              <a:rPr lang="en-US" altLang="en-US" dirty="0" smtClean="0">
                <a:solidFill>
                  <a:schemeClr val="accent6"/>
                </a:solidFill>
              </a:rPr>
              <a:t>Source to Target Map</a:t>
            </a:r>
            <a:endParaRPr lang="en-US" altLang="en-US" dirty="0">
              <a:solidFill>
                <a:schemeClr val="accent6"/>
              </a:solidFill>
            </a:endParaRPr>
          </a:p>
        </p:txBody>
      </p:sp>
      <p:sp>
        <p:nvSpPr>
          <p:cNvPr id="4" name="Content Placeholder 3"/>
          <p:cNvSpPr>
            <a:spLocks noGrp="1"/>
          </p:cNvSpPr>
          <p:nvPr>
            <p:ph sz="half" idx="4294967295"/>
          </p:nvPr>
        </p:nvSpPr>
        <p:spPr>
          <a:xfrm>
            <a:off x="8558792" y="2395828"/>
            <a:ext cx="1914353" cy="4473575"/>
          </a:xfrm>
        </p:spPr>
        <p:txBody>
          <a:bodyPr/>
          <a:lstStyle/>
          <a:p>
            <a:r>
              <a:rPr lang="en-US" sz="2400" dirty="0" smtClean="0"/>
              <a:t>How does the OLTP align with OLAP? </a:t>
            </a:r>
          </a:p>
          <a:p>
            <a:r>
              <a:rPr lang="en-US" sz="2400" dirty="0" smtClean="0"/>
              <a:t>Helps us define the ETL process</a:t>
            </a:r>
            <a:endParaRPr lang="en-US" sz="2400" dirty="0"/>
          </a:p>
        </p:txBody>
      </p:sp>
      <p:grpSp>
        <p:nvGrpSpPr>
          <p:cNvPr id="2" name="Group 1"/>
          <p:cNvGrpSpPr/>
          <p:nvPr/>
        </p:nvGrpSpPr>
        <p:grpSpPr>
          <a:xfrm>
            <a:off x="426703" y="1815238"/>
            <a:ext cx="8357455" cy="5220640"/>
            <a:chOff x="620716" y="747499"/>
            <a:chExt cx="9532935" cy="5954926"/>
          </a:xfrm>
        </p:grpSpPr>
        <p:graphicFrame>
          <p:nvGraphicFramePr>
            <p:cNvPr id="76804" name="Object 4"/>
            <p:cNvGraphicFramePr>
              <a:graphicFrameLocks noChangeAspect="1"/>
            </p:cNvGraphicFramePr>
            <p:nvPr>
              <p:extLst/>
            </p:nvPr>
          </p:nvGraphicFramePr>
          <p:xfrm>
            <a:off x="624678" y="1435101"/>
            <a:ext cx="9056687" cy="5191125"/>
          </p:xfrm>
          <a:graphic>
            <a:graphicData uri="http://schemas.openxmlformats.org/presentationml/2006/ole">
              <mc:AlternateContent xmlns:mc="http://schemas.openxmlformats.org/markup-compatibility/2006">
                <mc:Choice xmlns:v="urn:schemas-microsoft-com:vml" Requires="v">
                  <p:oleObj spid="_x0000_s2087" name="Photo Editor Photo" r:id="rId3" imgW="9057143" imgH="5191850" progId="MSPhotoEd.3">
                    <p:embed/>
                  </p:oleObj>
                </mc:Choice>
                <mc:Fallback>
                  <p:oleObj name="Photo Editor Photo" r:id="rId3" imgW="9057143" imgH="5191850"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78" y="1435101"/>
                          <a:ext cx="9056687"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5" name="Rectangle 5"/>
            <p:cNvSpPr>
              <a:spLocks noChangeArrowheads="1"/>
            </p:cNvSpPr>
            <p:nvPr/>
          </p:nvSpPr>
          <p:spPr bwMode="auto">
            <a:xfrm>
              <a:off x="3739454" y="1358900"/>
              <a:ext cx="3276599" cy="26670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p>
          </p:txBody>
        </p:sp>
        <p:sp>
          <p:nvSpPr>
            <p:cNvPr id="76806" name="Rectangle 6"/>
            <p:cNvSpPr>
              <a:spLocks noChangeArrowheads="1"/>
            </p:cNvSpPr>
            <p:nvPr/>
          </p:nvSpPr>
          <p:spPr bwMode="auto">
            <a:xfrm flipV="1">
              <a:off x="620716" y="4768851"/>
              <a:ext cx="6618283" cy="1933574"/>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p>
          </p:txBody>
        </p:sp>
        <p:sp>
          <p:nvSpPr>
            <p:cNvPr id="76807" name="Rectangle 7"/>
            <p:cNvSpPr>
              <a:spLocks noChangeArrowheads="1"/>
            </p:cNvSpPr>
            <p:nvPr/>
          </p:nvSpPr>
          <p:spPr bwMode="auto">
            <a:xfrm flipV="1">
              <a:off x="620716" y="1358900"/>
              <a:ext cx="2960687" cy="3276601"/>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p>
          </p:txBody>
        </p:sp>
        <p:sp>
          <p:nvSpPr>
            <p:cNvPr id="76808" name="Rectangle 8"/>
            <p:cNvSpPr>
              <a:spLocks noChangeArrowheads="1"/>
            </p:cNvSpPr>
            <p:nvPr/>
          </p:nvSpPr>
          <p:spPr bwMode="auto">
            <a:xfrm flipV="1">
              <a:off x="8004965" y="1524502"/>
              <a:ext cx="1676400" cy="2076006"/>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solidFill>
                  <a:schemeClr val="accent4"/>
                </a:solidFill>
              </a:endParaRPr>
            </a:p>
          </p:txBody>
        </p:sp>
        <p:sp>
          <p:nvSpPr>
            <p:cNvPr id="76809" name="Rectangle 9"/>
            <p:cNvSpPr>
              <a:spLocks noChangeArrowheads="1"/>
            </p:cNvSpPr>
            <p:nvPr/>
          </p:nvSpPr>
          <p:spPr bwMode="auto">
            <a:xfrm flipV="1">
              <a:off x="5486399" y="2133853"/>
              <a:ext cx="1905000" cy="1524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p>
          </p:txBody>
        </p:sp>
        <p:sp>
          <p:nvSpPr>
            <p:cNvPr id="76810" name="Text Box 10"/>
            <p:cNvSpPr txBox="1">
              <a:spLocks noChangeArrowheads="1"/>
            </p:cNvSpPr>
            <p:nvPr/>
          </p:nvSpPr>
          <p:spPr bwMode="auto">
            <a:xfrm>
              <a:off x="4098924" y="2584451"/>
              <a:ext cx="1412848" cy="101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spAutoFit/>
            </a:bodyPr>
            <a:lstStyle/>
            <a:p>
              <a:pPr eaLnBrk="1" hangingPunct="1"/>
              <a:r>
                <a:rPr lang="en-US" altLang="en-US" sz="1753">
                  <a:solidFill>
                    <a:schemeClr val="hlink"/>
                  </a:solidFill>
                  <a:latin typeface="Tahoma" panose="020B0604030504040204" pitchFamily="34" charset="0"/>
                </a:rPr>
                <a:t>Fact Table:</a:t>
              </a:r>
            </a:p>
            <a:p>
              <a:pPr eaLnBrk="1" hangingPunct="1"/>
              <a:r>
                <a:rPr lang="en-US" altLang="en-US" sz="1753">
                  <a:solidFill>
                    <a:schemeClr val="hlink"/>
                  </a:solidFill>
                  <a:latin typeface="Tahoma" panose="020B0604030504040204" pitchFamily="34" charset="0"/>
                </a:rPr>
                <a:t>OrderFact</a:t>
              </a:r>
              <a:br>
                <a:rPr lang="en-US" altLang="en-US" sz="1753">
                  <a:solidFill>
                    <a:schemeClr val="hlink"/>
                  </a:solidFill>
                  <a:latin typeface="Tahoma" panose="020B0604030504040204" pitchFamily="34" charset="0"/>
                </a:rPr>
              </a:br>
              <a:endParaRPr lang="en-US" altLang="en-US" sz="1753">
                <a:solidFill>
                  <a:schemeClr val="hlink"/>
                </a:solidFill>
                <a:latin typeface="Tahoma" panose="020B0604030504040204" pitchFamily="34" charset="0"/>
              </a:endParaRPr>
            </a:p>
          </p:txBody>
        </p:sp>
        <p:sp>
          <p:nvSpPr>
            <p:cNvPr id="76811" name="Line 11"/>
            <p:cNvSpPr>
              <a:spLocks noChangeShapeType="1"/>
            </p:cNvSpPr>
            <p:nvPr/>
          </p:nvSpPr>
          <p:spPr bwMode="auto">
            <a:xfrm>
              <a:off x="7391399" y="2273300"/>
              <a:ext cx="914400" cy="2895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lstStyle/>
            <a:p>
              <a:endParaRPr lang="en-US" sz="1841"/>
            </a:p>
          </p:txBody>
        </p:sp>
        <p:sp>
          <p:nvSpPr>
            <p:cNvPr id="76812" name="Text Box 12"/>
            <p:cNvSpPr txBox="1">
              <a:spLocks noChangeArrowheads="1"/>
            </p:cNvSpPr>
            <p:nvPr/>
          </p:nvSpPr>
          <p:spPr bwMode="auto">
            <a:xfrm>
              <a:off x="7696199" y="5168901"/>
              <a:ext cx="2046288" cy="70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721" tIns="40361" rIns="80721" bIns="40361">
              <a:spAutoFit/>
            </a:bodyPr>
            <a:lstStyle/>
            <a:p>
              <a:pPr eaLnBrk="1" hangingPunct="1"/>
              <a:r>
                <a:rPr lang="en-US" altLang="en-US" sz="1753" dirty="0" err="1">
                  <a:solidFill>
                    <a:schemeClr val="accent2"/>
                  </a:solidFill>
                  <a:latin typeface="Tahoma" panose="020B0604030504040204" pitchFamily="34" charset="0"/>
                </a:rPr>
                <a:t>TimeDim</a:t>
              </a:r>
              <a:r>
                <a:rPr lang="en-US" altLang="en-US" sz="1753" dirty="0">
                  <a:solidFill>
                    <a:schemeClr val="accent2"/>
                  </a:solidFill>
                  <a:latin typeface="Tahoma" panose="020B0604030504040204" pitchFamily="34" charset="0"/>
                </a:rPr>
                <a:t/>
              </a:r>
              <a:br>
                <a:rPr lang="en-US" altLang="en-US" sz="1753" dirty="0">
                  <a:solidFill>
                    <a:schemeClr val="accent2"/>
                  </a:solidFill>
                  <a:latin typeface="Tahoma" panose="020B0604030504040204" pitchFamily="34" charset="0"/>
                </a:rPr>
              </a:br>
              <a:endParaRPr lang="en-US" altLang="en-US" sz="1753" dirty="0">
                <a:solidFill>
                  <a:schemeClr val="accent2"/>
                </a:solidFill>
                <a:latin typeface="Tahoma" panose="020B0604030504040204" pitchFamily="34" charset="0"/>
              </a:endParaRPr>
            </a:p>
          </p:txBody>
        </p:sp>
        <p:sp>
          <p:nvSpPr>
            <p:cNvPr id="76813" name="Text Box 13"/>
            <p:cNvSpPr txBox="1">
              <a:spLocks noChangeArrowheads="1"/>
            </p:cNvSpPr>
            <p:nvPr/>
          </p:nvSpPr>
          <p:spPr bwMode="auto">
            <a:xfrm>
              <a:off x="2438400" y="4864100"/>
              <a:ext cx="3276599" cy="40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721" tIns="40361" rIns="80721" bIns="40361">
              <a:spAutoFit/>
            </a:bodyPr>
            <a:lstStyle/>
            <a:p>
              <a:pPr eaLnBrk="1" hangingPunct="1"/>
              <a:r>
                <a:rPr lang="en-US" altLang="en-US" sz="1753" dirty="0" err="1">
                  <a:solidFill>
                    <a:schemeClr val="accent2"/>
                  </a:solidFill>
                  <a:latin typeface="Tahoma" panose="020B0604030504040204" pitchFamily="34" charset="0"/>
                </a:rPr>
                <a:t>EmployeeDim</a:t>
              </a:r>
              <a:endParaRPr lang="en-US" altLang="en-US" sz="1753" dirty="0">
                <a:solidFill>
                  <a:schemeClr val="accent2"/>
                </a:solidFill>
                <a:latin typeface="Tahoma" panose="020B0604030504040204" pitchFamily="34" charset="0"/>
              </a:endParaRPr>
            </a:p>
          </p:txBody>
        </p:sp>
        <p:sp>
          <p:nvSpPr>
            <p:cNvPr id="76814" name="Text Box 14"/>
            <p:cNvSpPr txBox="1">
              <a:spLocks noChangeArrowheads="1"/>
            </p:cNvSpPr>
            <p:nvPr/>
          </p:nvSpPr>
          <p:spPr bwMode="auto">
            <a:xfrm>
              <a:off x="8096251" y="790316"/>
              <a:ext cx="2057400" cy="40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721" tIns="40361" rIns="80721" bIns="40361">
              <a:spAutoFit/>
            </a:bodyPr>
            <a:lstStyle/>
            <a:p>
              <a:pPr eaLnBrk="1" hangingPunct="1"/>
              <a:r>
                <a:rPr lang="en-US" altLang="en-US" sz="1753" dirty="0" err="1">
                  <a:solidFill>
                    <a:schemeClr val="accent2"/>
                  </a:solidFill>
                  <a:latin typeface="Tahoma" panose="020B0604030504040204" pitchFamily="34" charset="0"/>
                </a:rPr>
                <a:t>CustomerDim</a:t>
              </a:r>
              <a:endParaRPr lang="en-US" altLang="en-US" sz="1753" dirty="0">
                <a:solidFill>
                  <a:schemeClr val="accent2"/>
                </a:solidFill>
                <a:latin typeface="Tahoma" panose="020B0604030504040204" pitchFamily="34" charset="0"/>
              </a:endParaRPr>
            </a:p>
          </p:txBody>
        </p:sp>
        <p:sp>
          <p:nvSpPr>
            <p:cNvPr id="76815" name="Text Box 15"/>
            <p:cNvSpPr txBox="1">
              <a:spLocks noChangeArrowheads="1"/>
            </p:cNvSpPr>
            <p:nvPr/>
          </p:nvSpPr>
          <p:spPr bwMode="auto">
            <a:xfrm>
              <a:off x="1447798" y="747499"/>
              <a:ext cx="1562100" cy="40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p>
              <a:pPr eaLnBrk="1" hangingPunct="1"/>
              <a:r>
                <a:rPr lang="en-US" altLang="en-US" sz="1753" dirty="0" err="1">
                  <a:solidFill>
                    <a:schemeClr val="accent2"/>
                  </a:solidFill>
                  <a:latin typeface="Tahoma" panose="020B0604030504040204" pitchFamily="34" charset="0"/>
                </a:rPr>
                <a:t>ProductDim</a:t>
              </a:r>
              <a:endParaRPr lang="en-US" altLang="en-US" sz="1753" dirty="0">
                <a:solidFill>
                  <a:schemeClr val="accent2"/>
                </a:solidFill>
                <a:latin typeface="Tahoma" panose="020B0604030504040204" pitchFamily="34" charset="0"/>
              </a:endParaRPr>
            </a:p>
          </p:txBody>
        </p:sp>
      </p:grpSp>
    </p:spTree>
    <p:extLst>
      <p:ext uri="{BB962C8B-B14F-4D97-AF65-F5344CB8AC3E}">
        <p14:creationId xmlns:p14="http://schemas.microsoft.com/office/powerpoint/2010/main" val="795376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303213"/>
            <a:ext cx="8286750" cy="1260475"/>
          </a:xfrm>
        </p:spPr>
        <p:txBody>
          <a:bodyPr/>
          <a:lstStyle/>
          <a:p>
            <a:r>
              <a:rPr lang="en-US" dirty="0" smtClean="0">
                <a:solidFill>
                  <a:schemeClr val="accent1"/>
                </a:solidFill>
              </a:rPr>
              <a:t>#5: </a:t>
            </a:r>
            <a:r>
              <a:rPr lang="en-US" dirty="0" smtClean="0"/>
              <a:t>Populate targets with </a:t>
            </a:r>
            <a:r>
              <a:rPr lang="en-US" dirty="0" smtClean="0">
                <a:solidFill>
                  <a:schemeClr val="accent6"/>
                </a:solidFill>
              </a:rPr>
              <a:t>ETL</a:t>
            </a:r>
            <a:endParaRPr lang="en-US" dirty="0">
              <a:solidFill>
                <a:schemeClr val="accent6"/>
              </a:solidFill>
            </a:endParaRPr>
          </a:p>
        </p:txBody>
      </p:sp>
      <p:sp>
        <p:nvSpPr>
          <p:cNvPr id="4" name="Content Placeholder 3"/>
          <p:cNvSpPr>
            <a:spLocks noGrp="1"/>
          </p:cNvSpPr>
          <p:nvPr>
            <p:ph sz="half" idx="2"/>
          </p:nvPr>
        </p:nvSpPr>
        <p:spPr>
          <a:xfrm>
            <a:off x="7060285" y="2924989"/>
            <a:ext cx="3276400" cy="3814786"/>
          </a:xfrm>
        </p:spPr>
        <p:txBody>
          <a:bodyPr/>
          <a:lstStyle/>
          <a:p>
            <a:r>
              <a:rPr lang="en-US" sz="2400" dirty="0" smtClean="0"/>
              <a:t>Dimensions before Facts.</a:t>
            </a:r>
          </a:p>
          <a:p>
            <a:r>
              <a:rPr lang="en-US" sz="2400" dirty="0" smtClean="0"/>
              <a:t>Need a strategy to handle changes to data.</a:t>
            </a:r>
          </a:p>
          <a:p>
            <a:r>
              <a:rPr lang="en-US" sz="2400" dirty="0" smtClean="0"/>
              <a:t>Tooling exists to assist with the process.</a:t>
            </a:r>
            <a:endParaRPr lang="en-US" sz="2400" dirty="0"/>
          </a:p>
        </p:txBody>
      </p:sp>
      <p:pic>
        <p:nvPicPr>
          <p:cNvPr id="5" name="Picture 4"/>
          <p:cNvPicPr>
            <a:picLocks noChangeAspect="1"/>
          </p:cNvPicPr>
          <p:nvPr/>
        </p:nvPicPr>
        <p:blipFill>
          <a:blip r:embed="rId2"/>
          <a:stretch>
            <a:fillRect/>
          </a:stretch>
        </p:blipFill>
        <p:spPr>
          <a:xfrm>
            <a:off x="428546" y="3329293"/>
            <a:ext cx="2945326" cy="3006179"/>
          </a:xfrm>
          <a:prstGeom prst="rect">
            <a:avLst/>
          </a:prstGeom>
        </p:spPr>
      </p:pic>
      <p:sp>
        <p:nvSpPr>
          <p:cNvPr id="6" name="Text Box 15"/>
          <p:cNvSpPr txBox="1">
            <a:spLocks noChangeArrowheads="1"/>
          </p:cNvSpPr>
          <p:nvPr/>
        </p:nvSpPr>
        <p:spPr bwMode="auto">
          <a:xfrm>
            <a:off x="428546" y="2937209"/>
            <a:ext cx="2738963" cy="35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p>
            <a:pPr eaLnBrk="1" hangingPunct="1"/>
            <a:r>
              <a:rPr lang="en-US" altLang="en-US" sz="1753" dirty="0">
                <a:solidFill>
                  <a:schemeClr val="accent2"/>
                </a:solidFill>
                <a:latin typeface="Tahoma" panose="020B0604030504040204" pitchFamily="34" charset="0"/>
              </a:rPr>
              <a:t>Products Source </a:t>
            </a:r>
          </a:p>
        </p:txBody>
      </p:sp>
      <p:pic>
        <p:nvPicPr>
          <p:cNvPr id="7" name="Picture 6"/>
          <p:cNvPicPr>
            <a:picLocks noChangeAspect="1"/>
          </p:cNvPicPr>
          <p:nvPr/>
        </p:nvPicPr>
        <p:blipFill>
          <a:blip r:embed="rId3"/>
          <a:stretch>
            <a:fillRect/>
          </a:stretch>
        </p:blipFill>
        <p:spPr>
          <a:xfrm>
            <a:off x="5363853" y="4181631"/>
            <a:ext cx="1505598" cy="1018174"/>
          </a:xfrm>
          <a:prstGeom prst="rect">
            <a:avLst/>
          </a:prstGeom>
        </p:spPr>
      </p:pic>
      <p:sp>
        <p:nvSpPr>
          <p:cNvPr id="8" name="Text Box 15"/>
          <p:cNvSpPr txBox="1">
            <a:spLocks noChangeArrowheads="1"/>
          </p:cNvSpPr>
          <p:nvPr/>
        </p:nvSpPr>
        <p:spPr bwMode="auto">
          <a:xfrm>
            <a:off x="5363853" y="3830295"/>
            <a:ext cx="1544680" cy="35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p>
            <a:pPr eaLnBrk="1" hangingPunct="1"/>
            <a:r>
              <a:rPr lang="en-US" altLang="en-US" sz="1753" dirty="0" err="1">
                <a:solidFill>
                  <a:schemeClr val="accent2"/>
                </a:solidFill>
                <a:latin typeface="Tahoma" panose="020B0604030504040204" pitchFamily="34" charset="0"/>
              </a:rPr>
              <a:t>ProductsDim</a:t>
            </a:r>
            <a:endParaRPr lang="en-US" altLang="en-US" sz="1753" dirty="0">
              <a:solidFill>
                <a:schemeClr val="accent2"/>
              </a:solidFill>
              <a:latin typeface="Tahoma" panose="020B0604030504040204" pitchFamily="34" charset="0"/>
            </a:endParaRPr>
          </a:p>
        </p:txBody>
      </p:sp>
      <p:sp>
        <p:nvSpPr>
          <p:cNvPr id="9" name="Right Arrow 8"/>
          <p:cNvSpPr/>
          <p:nvPr/>
        </p:nvSpPr>
        <p:spPr>
          <a:xfrm>
            <a:off x="3667420" y="4181631"/>
            <a:ext cx="1402884" cy="10181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41" dirty="0"/>
              <a:t>Data</a:t>
            </a:r>
          </a:p>
        </p:txBody>
      </p:sp>
    </p:spTree>
    <p:extLst>
      <p:ext uri="{BB962C8B-B14F-4D97-AF65-F5344CB8AC3E}">
        <p14:creationId xmlns:p14="http://schemas.microsoft.com/office/powerpoint/2010/main" val="288216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150" y="303213"/>
            <a:ext cx="8572500" cy="1260475"/>
          </a:xfrm>
        </p:spPr>
        <p:txBody>
          <a:bodyPr/>
          <a:lstStyle/>
          <a:p>
            <a:r>
              <a:rPr lang="en-US" dirty="0" smtClean="0">
                <a:solidFill>
                  <a:schemeClr val="accent1"/>
                </a:solidFill>
              </a:rPr>
              <a:t>#6: </a:t>
            </a:r>
            <a:r>
              <a:rPr lang="en-US" dirty="0" smtClean="0"/>
              <a:t>Visualize with a </a:t>
            </a:r>
            <a:r>
              <a:rPr lang="en-US" dirty="0" smtClean="0">
                <a:solidFill>
                  <a:schemeClr val="accent6"/>
                </a:solidFill>
              </a:rPr>
              <a:t>BI Tool</a:t>
            </a:r>
            <a:endParaRPr lang="en-US" dirty="0">
              <a:solidFill>
                <a:schemeClr val="accent6"/>
              </a:solidFill>
            </a:endParaRPr>
          </a:p>
        </p:txBody>
      </p:sp>
      <p:sp>
        <p:nvSpPr>
          <p:cNvPr id="8" name="Content Placeholder 7"/>
          <p:cNvSpPr>
            <a:spLocks noGrp="1"/>
          </p:cNvSpPr>
          <p:nvPr>
            <p:ph sz="half" idx="2"/>
          </p:nvPr>
        </p:nvSpPr>
        <p:spPr>
          <a:xfrm>
            <a:off x="7110185" y="2514600"/>
            <a:ext cx="3348265" cy="4305300"/>
          </a:xfrm>
        </p:spPr>
        <p:txBody>
          <a:bodyPr/>
          <a:lstStyle/>
          <a:p>
            <a:r>
              <a:rPr lang="en-US" sz="2800" dirty="0" smtClean="0"/>
              <a:t>You can easily query star schemas in SQL or better yet use a BI tool like </a:t>
            </a:r>
            <a:r>
              <a:rPr lang="en-US" sz="2800" dirty="0" smtClean="0">
                <a:solidFill>
                  <a:schemeClr val="accent1"/>
                </a:solidFill>
              </a:rPr>
              <a:t>Excel </a:t>
            </a:r>
            <a:r>
              <a:rPr lang="en-US" sz="2800" dirty="0" smtClean="0"/>
              <a:t>or </a:t>
            </a:r>
            <a:r>
              <a:rPr lang="en-US" sz="2800" dirty="0" smtClean="0">
                <a:solidFill>
                  <a:schemeClr val="accent1"/>
                </a:solidFill>
              </a:rPr>
              <a:t>Tableau</a:t>
            </a:r>
            <a:endParaRPr lang="en-US" sz="2800" dirty="0">
              <a:solidFill>
                <a:schemeClr val="accent1"/>
              </a:solidFill>
            </a:endParaRPr>
          </a:p>
        </p:txBody>
      </p:sp>
      <p:pic>
        <p:nvPicPr>
          <p:cNvPr id="6146" name="Picture 2" descr="http://www.infragistics.com/community/cfs-filesystemfile.ashx/__key/CommunityServer.Blogs.Components.WeblogFiles/gabriel-lopez.metablogapi/6318.Dashboard_2D00_ReportPlus_2D00_Northwi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2514600"/>
            <a:ext cx="5726467"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878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sp>
        <p:nvSpPr>
          <p:cNvPr id="4" name="Content Placeholder 3"/>
          <p:cNvSpPr>
            <a:spLocks noGrp="1"/>
          </p:cNvSpPr>
          <p:nvPr>
            <p:ph sz="half" idx="1"/>
          </p:nvPr>
        </p:nvSpPr>
        <p:spPr>
          <a:xfrm>
            <a:off x="1143000" y="1748338"/>
            <a:ext cx="4320000" cy="4991131"/>
          </a:xfrm>
        </p:spPr>
        <p:txBody>
          <a:bodyPr/>
          <a:lstStyle/>
          <a:p>
            <a:pPr marL="514350" indent="-514350">
              <a:buFont typeface="+mj-lt"/>
              <a:buAutoNum type="arabicPeriod"/>
            </a:pPr>
            <a:r>
              <a:rPr lang="en-US" sz="2500" dirty="0"/>
              <a:t>Introduction to Data </a:t>
            </a:r>
            <a:r>
              <a:rPr lang="en-US" sz="2500" dirty="0" smtClean="0"/>
              <a:t>Warehouse</a:t>
            </a:r>
          </a:p>
          <a:p>
            <a:pPr marL="514350" indent="-514350">
              <a:buFont typeface="+mj-lt"/>
              <a:buAutoNum type="arabicPeriod"/>
            </a:pPr>
            <a:r>
              <a:rPr lang="en-US" sz="2500" dirty="0"/>
              <a:t>Data Warehouse </a:t>
            </a:r>
            <a:r>
              <a:rPr lang="en-US" sz="2500" dirty="0" smtClean="0"/>
              <a:t>Components</a:t>
            </a:r>
          </a:p>
          <a:p>
            <a:pPr marL="514350" indent="-514350">
              <a:buFont typeface="+mj-lt"/>
              <a:buAutoNum type="arabicPeriod"/>
            </a:pPr>
            <a:r>
              <a:rPr lang="en-US" sz="2500" dirty="0"/>
              <a:t>Introduction to Kimball </a:t>
            </a:r>
            <a:r>
              <a:rPr lang="en-US" sz="2500" dirty="0" smtClean="0"/>
              <a:t>Lifecycle</a:t>
            </a:r>
          </a:p>
          <a:p>
            <a:pPr marL="514350" indent="-514350">
              <a:buFont typeface="+mj-lt"/>
              <a:buAutoNum type="arabicPeriod"/>
            </a:pPr>
            <a:r>
              <a:rPr lang="en-US" sz="2500" dirty="0"/>
              <a:t>Collecting the </a:t>
            </a:r>
            <a:r>
              <a:rPr lang="en-US" sz="2500" dirty="0" smtClean="0"/>
              <a:t>Requirements</a:t>
            </a:r>
          </a:p>
          <a:p>
            <a:pPr marL="514350" indent="-514350">
              <a:buFont typeface="+mj-lt"/>
              <a:buAutoNum type="arabicPeriod"/>
            </a:pPr>
            <a:r>
              <a:rPr lang="en-US" sz="2500" dirty="0"/>
              <a:t>Introducing the Technical </a:t>
            </a:r>
            <a:r>
              <a:rPr lang="en-US" sz="2500" dirty="0" smtClean="0"/>
              <a:t>Architecture</a:t>
            </a:r>
          </a:p>
          <a:p>
            <a:pPr marL="514350" indent="-514350">
              <a:buFont typeface="+mj-lt"/>
              <a:buAutoNum type="arabicPeriod"/>
            </a:pPr>
            <a:r>
              <a:rPr lang="en-US" sz="2500" dirty="0"/>
              <a:t>Dimensional Modelling 1</a:t>
            </a:r>
          </a:p>
          <a:p>
            <a:pPr marL="514350" indent="-514350">
              <a:buFont typeface="+mj-lt"/>
              <a:buAutoNum type="arabicPeriod"/>
            </a:pPr>
            <a:endParaRPr lang="en-US" sz="2500" dirty="0"/>
          </a:p>
        </p:txBody>
      </p:sp>
      <p:sp>
        <p:nvSpPr>
          <p:cNvPr id="5" name="Content Placeholder 4"/>
          <p:cNvSpPr>
            <a:spLocks noGrp="1"/>
          </p:cNvSpPr>
          <p:nvPr>
            <p:ph sz="half" idx="2"/>
          </p:nvPr>
        </p:nvSpPr>
        <p:spPr>
          <a:xfrm>
            <a:off x="5661991" y="1748338"/>
            <a:ext cx="4320000" cy="4991131"/>
          </a:xfrm>
        </p:spPr>
        <p:txBody>
          <a:bodyPr/>
          <a:lstStyle/>
          <a:p>
            <a:pPr marL="514350" indent="-514350">
              <a:buFont typeface="+mj-lt"/>
              <a:buAutoNum type="arabicPeriod" startAt="7"/>
            </a:pPr>
            <a:r>
              <a:rPr lang="en-US" sz="2500" dirty="0" smtClean="0"/>
              <a:t>Dimensional </a:t>
            </a:r>
            <a:r>
              <a:rPr lang="en-US" sz="2500" dirty="0"/>
              <a:t>Modelling </a:t>
            </a:r>
            <a:r>
              <a:rPr lang="en-US" sz="2500" dirty="0" smtClean="0"/>
              <a:t>2</a:t>
            </a:r>
          </a:p>
          <a:p>
            <a:pPr marL="514350" indent="-514350">
              <a:buFont typeface="+mj-lt"/>
              <a:buAutoNum type="arabicPeriod" startAt="7"/>
            </a:pPr>
            <a:r>
              <a:rPr lang="en-US" sz="2500" dirty="0"/>
              <a:t>Designing the Physical Database and Planning for </a:t>
            </a:r>
            <a:r>
              <a:rPr lang="en-US" sz="2500" dirty="0" smtClean="0"/>
              <a:t>Performance</a:t>
            </a:r>
          </a:p>
          <a:p>
            <a:pPr marL="514350" indent="-514350">
              <a:buFont typeface="+mj-lt"/>
              <a:buAutoNum type="arabicPeriod" startAt="7"/>
            </a:pPr>
            <a:r>
              <a:rPr lang="en-US" sz="2500" dirty="0"/>
              <a:t>Introducing Extract, Transformation, and </a:t>
            </a:r>
            <a:r>
              <a:rPr lang="en-US" sz="2500" dirty="0" smtClean="0"/>
              <a:t>Load</a:t>
            </a:r>
          </a:p>
          <a:p>
            <a:pPr marL="514350" indent="-514350">
              <a:buFont typeface="+mj-lt"/>
              <a:buAutoNum type="arabicPeriod" startAt="7"/>
            </a:pPr>
            <a:r>
              <a:rPr lang="en-US" sz="2500" dirty="0"/>
              <a:t>Designing and Developing the ETL </a:t>
            </a:r>
            <a:r>
              <a:rPr lang="en-US" sz="2500" dirty="0" smtClean="0"/>
              <a:t>System</a:t>
            </a:r>
          </a:p>
          <a:p>
            <a:pPr marL="514350" indent="-514350">
              <a:buFont typeface="+mj-lt"/>
              <a:buAutoNum type="arabicPeriod" startAt="7"/>
            </a:pPr>
            <a:r>
              <a:rPr lang="en-US" sz="2500" dirty="0"/>
              <a:t>Introducing Business Intelligence </a:t>
            </a:r>
            <a:r>
              <a:rPr lang="en-US" sz="2500" dirty="0" smtClean="0"/>
              <a:t>Applications</a:t>
            </a:r>
          </a:p>
          <a:p>
            <a:pPr marL="514350" indent="-514350">
              <a:buFont typeface="+mj-lt"/>
              <a:buAutoNum type="arabicPeriod" startAt="7"/>
            </a:pPr>
            <a:r>
              <a:rPr lang="en-US" sz="2500" dirty="0"/>
              <a:t>Designing and Developing Business Intelligence Applications</a:t>
            </a:r>
          </a:p>
        </p:txBody>
      </p:sp>
    </p:spTree>
    <p:extLst>
      <p:ext uri="{BB962C8B-B14F-4D97-AF65-F5344CB8AC3E}">
        <p14:creationId xmlns:p14="http://schemas.microsoft.com/office/powerpoint/2010/main" val="665435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150" y="303213"/>
            <a:ext cx="8191500" cy="1260475"/>
          </a:xfrm>
        </p:spPr>
        <p:txBody>
          <a:bodyPr/>
          <a:lstStyle/>
          <a:p>
            <a:r>
              <a:rPr lang="en-US" dirty="0" smtClean="0"/>
              <a:t>The </a:t>
            </a:r>
            <a:r>
              <a:rPr lang="en-US" dirty="0" smtClean="0">
                <a:solidFill>
                  <a:schemeClr val="accent2"/>
                </a:solidFill>
              </a:rPr>
              <a:t>Fathers</a:t>
            </a:r>
            <a:r>
              <a:rPr lang="en-US" dirty="0" smtClean="0"/>
              <a:t> of </a:t>
            </a:r>
            <a:br>
              <a:rPr lang="en-US" dirty="0" smtClean="0"/>
            </a:br>
            <a:r>
              <a:rPr lang="en-US" dirty="0" smtClean="0">
                <a:solidFill>
                  <a:schemeClr val="accent6"/>
                </a:solidFill>
              </a:rPr>
              <a:t>Data Warehousing</a:t>
            </a:r>
            <a:endParaRPr lang="en-US" dirty="0">
              <a:solidFill>
                <a:schemeClr val="accent6"/>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69842437"/>
              </p:ext>
            </p:extLst>
          </p:nvPr>
        </p:nvGraphicFramePr>
        <p:xfrm>
          <a:off x="990601" y="2298700"/>
          <a:ext cx="9163188" cy="3941435"/>
        </p:xfrm>
        <a:graphic>
          <a:graphicData uri="http://schemas.openxmlformats.org/drawingml/2006/table">
            <a:tbl>
              <a:tblPr firstRow="1" bandRow="1">
                <a:tableStyleId>{5C22544A-7EE6-4342-B048-85BDC9FD1C3A}</a:tableStyleId>
              </a:tblPr>
              <a:tblGrid>
                <a:gridCol w="3054396"/>
                <a:gridCol w="3054396"/>
                <a:gridCol w="3054396"/>
              </a:tblGrid>
              <a:tr h="441441">
                <a:tc>
                  <a:txBody>
                    <a:bodyPr/>
                    <a:lstStyle/>
                    <a:p>
                      <a:endParaRPr lang="en-US" sz="2100" b="1" dirty="0"/>
                    </a:p>
                  </a:txBody>
                  <a:tcPr marL="93085" marR="93085" marT="40082" marB="40082"/>
                </a:tc>
                <a:tc>
                  <a:txBody>
                    <a:bodyPr/>
                    <a:lstStyle/>
                    <a:p>
                      <a:r>
                        <a:rPr lang="en-US" sz="2100" dirty="0" smtClean="0"/>
                        <a:t>W.H. </a:t>
                      </a:r>
                      <a:r>
                        <a:rPr lang="en-US" sz="2100" dirty="0" err="1" smtClean="0"/>
                        <a:t>Inmon</a:t>
                      </a:r>
                      <a:endParaRPr lang="en-US" sz="2100" dirty="0"/>
                    </a:p>
                  </a:txBody>
                  <a:tcPr marL="93085" marR="93085" marT="40082" marB="40082"/>
                </a:tc>
                <a:tc>
                  <a:txBody>
                    <a:bodyPr/>
                    <a:lstStyle/>
                    <a:p>
                      <a:r>
                        <a:rPr lang="en-US" sz="2100" dirty="0" smtClean="0"/>
                        <a:t>Ralph Kimball</a:t>
                      </a:r>
                      <a:endParaRPr lang="en-US" sz="2100" dirty="0"/>
                    </a:p>
                  </a:txBody>
                  <a:tcPr marL="93085" marR="93085" marT="40082" marB="40082"/>
                </a:tc>
              </a:tr>
              <a:tr h="441441">
                <a:tc>
                  <a:txBody>
                    <a:bodyPr/>
                    <a:lstStyle/>
                    <a:p>
                      <a:r>
                        <a:rPr lang="en-US" sz="2100" b="1" dirty="0" smtClean="0"/>
                        <a:t>The</a:t>
                      </a:r>
                      <a:r>
                        <a:rPr lang="en-US" sz="2100" b="1" baseline="0" dirty="0" smtClean="0"/>
                        <a:t> “Father” of…</a:t>
                      </a:r>
                      <a:endParaRPr lang="en-US" sz="2100" b="1" dirty="0"/>
                    </a:p>
                  </a:txBody>
                  <a:tcPr marL="93085" marR="93085" marT="40082" marB="40082"/>
                </a:tc>
                <a:tc>
                  <a:txBody>
                    <a:bodyPr/>
                    <a:lstStyle/>
                    <a:p>
                      <a:r>
                        <a:rPr lang="en-US" sz="2100" baseline="0" dirty="0" smtClean="0"/>
                        <a:t>Data Warehousing</a:t>
                      </a:r>
                      <a:endParaRPr lang="en-US" sz="2100" dirty="0"/>
                    </a:p>
                  </a:txBody>
                  <a:tcPr marL="93085" marR="93085" marT="40082" marB="40082"/>
                </a:tc>
                <a:tc>
                  <a:txBody>
                    <a:bodyPr/>
                    <a:lstStyle/>
                    <a:p>
                      <a:r>
                        <a:rPr lang="en-US" sz="2100" dirty="0" smtClean="0"/>
                        <a:t>Business</a:t>
                      </a:r>
                      <a:r>
                        <a:rPr lang="en-US" sz="2100" baseline="0" dirty="0" smtClean="0"/>
                        <a:t> Intelligence</a:t>
                      </a:r>
                      <a:endParaRPr lang="en-US" sz="2100" dirty="0"/>
                    </a:p>
                  </a:txBody>
                  <a:tcPr marL="93085" marR="93085" marT="40082" marB="40082"/>
                </a:tc>
              </a:tr>
              <a:tr h="788287">
                <a:tc>
                  <a:txBody>
                    <a:bodyPr/>
                    <a:lstStyle/>
                    <a:p>
                      <a:r>
                        <a:rPr lang="en-US" sz="2100" b="1" dirty="0" smtClean="0"/>
                        <a:t>Million</a:t>
                      </a:r>
                      <a:r>
                        <a:rPr lang="en-US" sz="2100" b="1" baseline="0" dirty="0" smtClean="0"/>
                        <a:t> Dollar Idea:</a:t>
                      </a:r>
                      <a:endParaRPr lang="en-US" sz="2100" b="1" dirty="0"/>
                    </a:p>
                  </a:txBody>
                  <a:tcPr marL="93085" marR="93085" marT="40082" marB="40082"/>
                </a:tc>
                <a:tc>
                  <a:txBody>
                    <a:bodyPr/>
                    <a:lstStyle/>
                    <a:p>
                      <a:r>
                        <a:rPr lang="en-US" sz="2100" dirty="0" smtClean="0"/>
                        <a:t>“Corporate Information Factory”</a:t>
                      </a:r>
                      <a:endParaRPr lang="en-US" sz="2100" dirty="0"/>
                    </a:p>
                  </a:txBody>
                  <a:tcPr marL="93085" marR="93085" marT="40082" marB="40082"/>
                </a:tc>
                <a:tc>
                  <a:txBody>
                    <a:bodyPr/>
                    <a:lstStyle/>
                    <a:p>
                      <a:r>
                        <a:rPr lang="en-US" sz="2100" dirty="0" smtClean="0"/>
                        <a:t>“Kimball Lifecycle”</a:t>
                      </a:r>
                      <a:endParaRPr lang="en-US" sz="2100" dirty="0"/>
                    </a:p>
                  </a:txBody>
                  <a:tcPr marL="93085" marR="93085" marT="40082" marB="40082"/>
                </a:tc>
              </a:tr>
              <a:tr h="1135133">
                <a:tc>
                  <a:txBody>
                    <a:bodyPr/>
                    <a:lstStyle/>
                    <a:p>
                      <a:r>
                        <a:rPr lang="en-US" sz="2100" b="1" dirty="0" smtClean="0"/>
                        <a:t>“Data Warehouse” Definition </a:t>
                      </a:r>
                      <a:endParaRPr lang="en-US" sz="2100" b="1" dirty="0"/>
                    </a:p>
                  </a:txBody>
                  <a:tcPr marL="93085" marR="93085" marT="40082" marB="40082"/>
                </a:tc>
                <a:tc>
                  <a:txBody>
                    <a:bodyPr/>
                    <a:lstStyle/>
                    <a:p>
                      <a:r>
                        <a:rPr lang="en-US" sz="2100" dirty="0" smtClean="0"/>
                        <a:t>Strict.</a:t>
                      </a:r>
                      <a:r>
                        <a:rPr lang="en-US" sz="2100" baseline="0" dirty="0" smtClean="0"/>
                        <a:t> Subject-oriented summarized data.</a:t>
                      </a:r>
                      <a:endParaRPr lang="en-US" sz="2100" dirty="0"/>
                    </a:p>
                  </a:txBody>
                  <a:tcPr marL="93085" marR="93085" marT="40082" marB="40082"/>
                </a:tc>
                <a:tc>
                  <a:txBody>
                    <a:bodyPr/>
                    <a:lstStyle/>
                    <a:p>
                      <a:r>
                        <a:rPr lang="en-US" sz="2100" dirty="0" smtClean="0"/>
                        <a:t>Loose. Any query able </a:t>
                      </a:r>
                      <a:r>
                        <a:rPr lang="en-US" sz="2100" baseline="0" dirty="0" smtClean="0"/>
                        <a:t>data.</a:t>
                      </a:r>
                      <a:endParaRPr lang="en-US" sz="2100" dirty="0"/>
                    </a:p>
                  </a:txBody>
                  <a:tcPr marL="93085" marR="93085" marT="40082" marB="40082"/>
                </a:tc>
              </a:tr>
              <a:tr h="1135133">
                <a:tc>
                  <a:txBody>
                    <a:bodyPr/>
                    <a:lstStyle/>
                    <a:p>
                      <a:r>
                        <a:rPr lang="en-US" sz="2100" b="1" dirty="0" smtClean="0"/>
                        <a:t>Approach: How is the Data Warehouse built?</a:t>
                      </a:r>
                      <a:endParaRPr lang="en-US" sz="2100" b="1" dirty="0"/>
                    </a:p>
                  </a:txBody>
                  <a:tcPr marL="93085" marR="93085" marT="40082" marB="40082"/>
                </a:tc>
                <a:tc>
                  <a:txBody>
                    <a:bodyPr/>
                    <a:lstStyle/>
                    <a:p>
                      <a:r>
                        <a:rPr lang="en-US" sz="2100" dirty="0" smtClean="0"/>
                        <a:t>As a whole, over time </a:t>
                      </a:r>
                      <a:br>
                        <a:rPr lang="en-US" sz="2100" dirty="0" smtClean="0"/>
                      </a:br>
                      <a:r>
                        <a:rPr lang="en-US" sz="2100" dirty="0" smtClean="0"/>
                        <a:t>(Waterfall,</a:t>
                      </a:r>
                      <a:r>
                        <a:rPr lang="en-US" sz="2100" baseline="0" dirty="0" smtClean="0"/>
                        <a:t> Top-down</a:t>
                      </a:r>
                      <a:r>
                        <a:rPr lang="en-US" sz="2100" dirty="0" smtClean="0"/>
                        <a:t>)</a:t>
                      </a:r>
                      <a:endParaRPr lang="en-US" sz="2100" dirty="0"/>
                    </a:p>
                  </a:txBody>
                  <a:tcPr marL="93085" marR="93085" marT="40082" marB="40082"/>
                </a:tc>
                <a:tc>
                  <a:txBody>
                    <a:bodyPr/>
                    <a:lstStyle/>
                    <a:p>
                      <a:r>
                        <a:rPr lang="en-US" sz="2100" dirty="0" smtClean="0"/>
                        <a:t>In parts, by</a:t>
                      </a:r>
                      <a:r>
                        <a:rPr lang="en-US" sz="2100" baseline="0" dirty="0" smtClean="0"/>
                        <a:t> business process</a:t>
                      </a:r>
                      <a:br>
                        <a:rPr lang="en-US" sz="2100" baseline="0" dirty="0" smtClean="0"/>
                      </a:br>
                      <a:r>
                        <a:rPr lang="en-US" sz="2100" baseline="0" dirty="0" smtClean="0"/>
                        <a:t>(Iterative, Bottom-up)</a:t>
                      </a:r>
                      <a:endParaRPr lang="en-US" sz="2100" dirty="0"/>
                    </a:p>
                  </a:txBody>
                  <a:tcPr marL="93085" marR="93085" marT="40082" marB="40082"/>
                </a:tc>
              </a:tr>
            </a:tbl>
          </a:graphicData>
        </a:graphic>
      </p:graphicFrame>
    </p:spTree>
    <p:extLst>
      <p:ext uri="{BB962C8B-B14F-4D97-AF65-F5344CB8AC3E}">
        <p14:creationId xmlns:p14="http://schemas.microsoft.com/office/powerpoint/2010/main" val="300157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2067950" y="303213"/>
            <a:ext cx="8085699" cy="1260475"/>
          </a:xfrm>
        </p:spPr>
        <p:txBody>
          <a:bodyPr/>
          <a:lstStyle/>
          <a:p>
            <a:r>
              <a:rPr lang="en-US" dirty="0" err="1" smtClean="0"/>
              <a:t>Inmon’s</a:t>
            </a:r>
            <a:r>
              <a:rPr lang="en-US" dirty="0" smtClean="0"/>
              <a:t> </a:t>
            </a:r>
            <a:br>
              <a:rPr lang="en-US" dirty="0" smtClean="0"/>
            </a:br>
            <a:r>
              <a:rPr lang="en-US" dirty="0" smtClean="0">
                <a:solidFill>
                  <a:schemeClr val="accent6"/>
                </a:solidFill>
              </a:rPr>
              <a:t>Corporate Information Factory</a:t>
            </a:r>
            <a:endParaRPr lang="en-US" dirty="0">
              <a:solidFill>
                <a:schemeClr val="accent6"/>
              </a:solidFill>
            </a:endParaRPr>
          </a:p>
        </p:txBody>
      </p:sp>
      <p:pic>
        <p:nvPicPr>
          <p:cNvPr id="1026" name="Picture 2" descr="http://inmoncif.com/inmoncif-old/www/library/articles/images/artcifco_fig01.GIF"/>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605356" y="2233613"/>
            <a:ext cx="6546850" cy="50863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142761" y="5877090"/>
            <a:ext cx="3072983" cy="1063753"/>
          </a:xfrm>
          <a:prstGeom prst="rect">
            <a:avLst/>
          </a:prstGeom>
          <a:noFill/>
        </p:spPr>
        <p:txBody>
          <a:bodyPr wrap="square" rtlCol="0">
            <a:spAutoFit/>
          </a:bodyPr>
          <a:lstStyle/>
          <a:p>
            <a:r>
              <a:rPr lang="en-US" sz="2104" dirty="0">
                <a:solidFill>
                  <a:schemeClr val="accent2"/>
                </a:solidFill>
              </a:rPr>
              <a:t>A reference architecture for an “Information Ecosystem”</a:t>
            </a:r>
          </a:p>
        </p:txBody>
      </p:sp>
    </p:spTree>
    <p:extLst>
      <p:ext uri="{BB962C8B-B14F-4D97-AF65-F5344CB8AC3E}">
        <p14:creationId xmlns:p14="http://schemas.microsoft.com/office/powerpoint/2010/main" val="14924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002060" y="2044521"/>
            <a:ext cx="8751322" cy="44758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41"/>
          </a:p>
        </p:txBody>
      </p:sp>
      <p:sp>
        <p:nvSpPr>
          <p:cNvPr id="2" name="Title 1"/>
          <p:cNvSpPr>
            <a:spLocks noGrp="1"/>
          </p:cNvSpPr>
          <p:nvPr>
            <p:ph type="title"/>
          </p:nvPr>
        </p:nvSpPr>
        <p:spPr/>
        <p:txBody>
          <a:bodyPr/>
          <a:lstStyle/>
          <a:p>
            <a:r>
              <a:rPr lang="en-US" dirty="0" smtClean="0"/>
              <a:t>The Kimball </a:t>
            </a:r>
            <a:r>
              <a:rPr lang="en-US" dirty="0" smtClean="0">
                <a:solidFill>
                  <a:schemeClr val="accent6"/>
                </a:solidFill>
              </a:rPr>
              <a:t>Lifecycle</a:t>
            </a:r>
            <a:endParaRPr lang="en-US" dirty="0">
              <a:solidFill>
                <a:schemeClr val="accent6"/>
              </a:solidFill>
            </a:endParaRPr>
          </a:p>
        </p:txBody>
      </p:sp>
      <p:pic>
        <p:nvPicPr>
          <p:cNvPr id="1026" name="Picture 2" descr="http://www.kimballgroup.com/wp-content/uploads/2012/06/kimball-core-concepts-02.png"/>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179512" y="2142504"/>
            <a:ext cx="8329613" cy="427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228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36904" y="787392"/>
            <a:ext cx="7214830" cy="1402884"/>
          </a:xfrm>
        </p:spPr>
        <p:txBody>
          <a:bodyPr>
            <a:normAutofit fontScale="90000"/>
          </a:bodyPr>
          <a:lstStyle/>
          <a:p>
            <a:pPr eaLnBrk="1" hangingPunct="1"/>
            <a:r>
              <a:rPr lang="en-US" dirty="0" smtClean="0"/>
              <a:t>The Informational Needs of an Organization, </a:t>
            </a:r>
            <a:br>
              <a:rPr lang="en-US" dirty="0" smtClean="0"/>
            </a:br>
            <a:r>
              <a:rPr lang="en-US" dirty="0" smtClean="0">
                <a:solidFill>
                  <a:schemeClr val="accent6"/>
                </a:solidFill>
              </a:rPr>
              <a:t>In Summary</a:t>
            </a:r>
            <a:r>
              <a:rPr lang="en-US" dirty="0" smtClean="0"/>
              <a:t>…</a:t>
            </a:r>
          </a:p>
        </p:txBody>
      </p:sp>
      <p:grpSp>
        <p:nvGrpSpPr>
          <p:cNvPr id="6148" name="Group 34"/>
          <p:cNvGrpSpPr>
            <a:grpSpLocks/>
          </p:cNvGrpSpPr>
          <p:nvPr/>
        </p:nvGrpSpPr>
        <p:grpSpPr bwMode="auto">
          <a:xfrm>
            <a:off x="2193215" y="3082603"/>
            <a:ext cx="3674219" cy="3674219"/>
            <a:chOff x="2736" y="1584"/>
            <a:chExt cx="2640" cy="2640"/>
          </a:xfrm>
        </p:grpSpPr>
        <p:sp>
          <p:nvSpPr>
            <p:cNvPr id="6165" name="Rectangle 33"/>
            <p:cNvSpPr>
              <a:spLocks noChangeArrowheads="1"/>
            </p:cNvSpPr>
            <p:nvPr/>
          </p:nvSpPr>
          <p:spPr bwMode="auto">
            <a:xfrm>
              <a:off x="2736" y="1584"/>
              <a:ext cx="2640" cy="26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p>
          </p:txBody>
        </p:sp>
        <p:sp>
          <p:nvSpPr>
            <p:cNvPr id="6166" name="Rectangle 11"/>
            <p:cNvSpPr>
              <a:spLocks noChangeArrowheads="1"/>
            </p:cNvSpPr>
            <p:nvPr/>
          </p:nvSpPr>
          <p:spPr bwMode="auto">
            <a:xfrm>
              <a:off x="2784" y="3840"/>
              <a:ext cx="2448" cy="384"/>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pPr algn="ctr"/>
              <a:r>
                <a:rPr lang="en-US" sz="1753" b="1">
                  <a:solidFill>
                    <a:schemeClr val="bg1"/>
                  </a:solidFill>
                  <a:latin typeface="Arial Narrow" pitchFamily="34" charset="0"/>
                </a:rPr>
                <a:t>Organizational Hierarchy</a:t>
              </a:r>
            </a:p>
          </p:txBody>
        </p:sp>
        <p:sp>
          <p:nvSpPr>
            <p:cNvPr id="6167" name="AutoShape 5"/>
            <p:cNvSpPr>
              <a:spLocks noChangeArrowheads="1"/>
            </p:cNvSpPr>
            <p:nvPr/>
          </p:nvSpPr>
          <p:spPr bwMode="auto">
            <a:xfrm flipV="1">
              <a:off x="2784" y="3312"/>
              <a:ext cx="2448" cy="480"/>
            </a:xfrm>
            <a:custGeom>
              <a:avLst/>
              <a:gdLst>
                <a:gd name="T0" fmla="*/ 260 w 21600"/>
                <a:gd name="T1" fmla="*/ 5 h 21600"/>
                <a:gd name="T2" fmla="*/ 139 w 21600"/>
                <a:gd name="T3" fmla="*/ 11 h 21600"/>
                <a:gd name="T4" fmla="*/ 18 w 21600"/>
                <a:gd name="T5" fmla="*/ 5 h 21600"/>
                <a:gd name="T6" fmla="*/ 139 w 21600"/>
                <a:gd name="T7" fmla="*/ 0 h 21600"/>
                <a:gd name="T8" fmla="*/ 0 60000 65536"/>
                <a:gd name="T9" fmla="*/ 0 60000 65536"/>
                <a:gd name="T10" fmla="*/ 0 60000 65536"/>
                <a:gd name="T11" fmla="*/ 0 60000 65536"/>
                <a:gd name="T12" fmla="*/ 3168 w 21600"/>
                <a:gd name="T13" fmla="*/ 3150 h 21600"/>
                <a:gd name="T14" fmla="*/ 18432 w 21600"/>
                <a:gd name="T15" fmla="*/ 18450 h 21600"/>
              </a:gdLst>
              <a:ahLst/>
              <a:cxnLst>
                <a:cxn ang="T8">
                  <a:pos x="T0" y="T1"/>
                </a:cxn>
                <a:cxn ang="T9">
                  <a:pos x="T2" y="T3"/>
                </a:cxn>
                <a:cxn ang="T10">
                  <a:pos x="T4" y="T5"/>
                </a:cxn>
                <a:cxn ang="T11">
                  <a:pos x="T6" y="T7"/>
                </a:cxn>
              </a:cxnLst>
              <a:rect l="T12" t="T13" r="T14" b="T15"/>
              <a:pathLst>
                <a:path w="21600" h="21600">
                  <a:moveTo>
                    <a:pt x="0" y="0"/>
                  </a:moveTo>
                  <a:lnTo>
                    <a:pt x="2744" y="21600"/>
                  </a:lnTo>
                  <a:lnTo>
                    <a:pt x="18856" y="21600"/>
                  </a:lnTo>
                  <a:lnTo>
                    <a:pt x="21600" y="0"/>
                  </a:lnTo>
                  <a:lnTo>
                    <a:pt x="0" y="0"/>
                  </a:lnTo>
                  <a:close/>
                </a:path>
              </a:pathLst>
            </a:custGeom>
            <a:solidFill>
              <a:schemeClr val="tx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68" name="Text Box 6"/>
            <p:cNvSpPr txBox="1">
              <a:spLocks noChangeArrowheads="1"/>
            </p:cNvSpPr>
            <p:nvPr/>
          </p:nvSpPr>
          <p:spPr bwMode="auto">
            <a:xfrm>
              <a:off x="3434" y="3408"/>
              <a:ext cx="1226"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solidFill>
                    <a:schemeClr val="accent1"/>
                  </a:solidFill>
                  <a:latin typeface="Arial Narrow" pitchFamily="34" charset="0"/>
                </a:rPr>
                <a:t>Non-Management</a:t>
              </a:r>
            </a:p>
          </p:txBody>
        </p:sp>
        <p:sp>
          <p:nvSpPr>
            <p:cNvPr id="6169" name="AutoShape 16"/>
            <p:cNvSpPr>
              <a:spLocks noChangeArrowheads="1"/>
            </p:cNvSpPr>
            <p:nvPr/>
          </p:nvSpPr>
          <p:spPr bwMode="auto">
            <a:xfrm flipV="1">
              <a:off x="3120" y="2784"/>
              <a:ext cx="1776" cy="480"/>
            </a:xfrm>
            <a:custGeom>
              <a:avLst/>
              <a:gdLst>
                <a:gd name="T0" fmla="*/ 133 w 21600"/>
                <a:gd name="T1" fmla="*/ 5 h 21600"/>
                <a:gd name="T2" fmla="*/ 73 w 21600"/>
                <a:gd name="T3" fmla="*/ 11 h 21600"/>
                <a:gd name="T4" fmla="*/ 13 w 21600"/>
                <a:gd name="T5" fmla="*/ 5 h 21600"/>
                <a:gd name="T6" fmla="*/ 73 w 21600"/>
                <a:gd name="T7" fmla="*/ 0 h 21600"/>
                <a:gd name="T8" fmla="*/ 0 60000 65536"/>
                <a:gd name="T9" fmla="*/ 0 60000 65536"/>
                <a:gd name="T10" fmla="*/ 0 60000 65536"/>
                <a:gd name="T11" fmla="*/ 0 60000 65536"/>
                <a:gd name="T12" fmla="*/ 3685 w 21600"/>
                <a:gd name="T13" fmla="*/ 3690 h 21600"/>
                <a:gd name="T14" fmla="*/ 17915 w 21600"/>
                <a:gd name="T15" fmla="*/ 17910 h 21600"/>
              </a:gdLst>
              <a:ahLst/>
              <a:cxnLst>
                <a:cxn ang="T8">
                  <a:pos x="T0" y="T1"/>
                </a:cxn>
                <a:cxn ang="T9">
                  <a:pos x="T2" y="T3"/>
                </a:cxn>
                <a:cxn ang="T10">
                  <a:pos x="T4" y="T5"/>
                </a:cxn>
                <a:cxn ang="T11">
                  <a:pos x="T6" y="T7"/>
                </a:cxn>
              </a:cxnLst>
              <a:rect l="T12" t="T13" r="T14" b="T15"/>
              <a:pathLst>
                <a:path w="21600" h="21600">
                  <a:moveTo>
                    <a:pt x="0" y="0"/>
                  </a:moveTo>
                  <a:lnTo>
                    <a:pt x="3777" y="21600"/>
                  </a:lnTo>
                  <a:lnTo>
                    <a:pt x="17823" y="21600"/>
                  </a:lnTo>
                  <a:lnTo>
                    <a:pt x="21600" y="0"/>
                  </a:lnTo>
                  <a:lnTo>
                    <a:pt x="0" y="0"/>
                  </a:lnTo>
                  <a:close/>
                </a:path>
              </a:pathLst>
            </a:custGeom>
            <a:solidFill>
              <a:schemeClr va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70" name="Text Box 17"/>
            <p:cNvSpPr txBox="1">
              <a:spLocks noChangeArrowheads="1"/>
            </p:cNvSpPr>
            <p:nvPr/>
          </p:nvSpPr>
          <p:spPr bwMode="auto">
            <a:xfrm>
              <a:off x="3024" y="2880"/>
              <a:ext cx="2112"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latin typeface="Arial Narrow" pitchFamily="34" charset="0"/>
                </a:rPr>
                <a:t>Operational Management</a:t>
              </a:r>
            </a:p>
          </p:txBody>
        </p:sp>
        <p:sp>
          <p:nvSpPr>
            <p:cNvPr id="6171" name="AutoShape 22"/>
            <p:cNvSpPr>
              <a:spLocks noChangeArrowheads="1"/>
            </p:cNvSpPr>
            <p:nvPr/>
          </p:nvSpPr>
          <p:spPr bwMode="auto">
            <a:xfrm flipV="1">
              <a:off x="3456" y="2304"/>
              <a:ext cx="1104" cy="432"/>
            </a:xfrm>
            <a:custGeom>
              <a:avLst/>
              <a:gdLst>
                <a:gd name="T0" fmla="*/ 49 w 21600"/>
                <a:gd name="T1" fmla="*/ 4 h 21600"/>
                <a:gd name="T2" fmla="*/ 28 w 21600"/>
                <a:gd name="T3" fmla="*/ 9 h 21600"/>
                <a:gd name="T4" fmla="*/ 7 w 21600"/>
                <a:gd name="T5" fmla="*/ 4 h 21600"/>
                <a:gd name="T6" fmla="*/ 28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2"/>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72" name="Text Box 23"/>
            <p:cNvSpPr txBox="1">
              <a:spLocks noChangeArrowheads="1"/>
            </p:cNvSpPr>
            <p:nvPr/>
          </p:nvSpPr>
          <p:spPr bwMode="auto">
            <a:xfrm>
              <a:off x="3216" y="2400"/>
              <a:ext cx="1680"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latin typeface="Arial Narrow" pitchFamily="34" charset="0"/>
                </a:rPr>
                <a:t>Tactical Management</a:t>
              </a:r>
            </a:p>
          </p:txBody>
        </p:sp>
        <p:sp>
          <p:nvSpPr>
            <p:cNvPr id="6173" name="AutoShape 28"/>
            <p:cNvSpPr>
              <a:spLocks noChangeArrowheads="1"/>
            </p:cNvSpPr>
            <p:nvPr/>
          </p:nvSpPr>
          <p:spPr bwMode="auto">
            <a:xfrm>
              <a:off x="3744" y="1824"/>
              <a:ext cx="528" cy="432"/>
            </a:xfrm>
            <a:prstGeom prst="triangle">
              <a:avLst>
                <a:gd name="adj" fmla="val 50000"/>
              </a:avLst>
            </a:prstGeom>
            <a:solidFill>
              <a:schemeClr val="folHlink"/>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74" name="Text Box 29"/>
            <p:cNvSpPr txBox="1">
              <a:spLocks noChangeArrowheads="1"/>
            </p:cNvSpPr>
            <p:nvPr/>
          </p:nvSpPr>
          <p:spPr bwMode="auto">
            <a:xfrm>
              <a:off x="3216" y="1920"/>
              <a:ext cx="17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latin typeface="Arial Narrow" pitchFamily="34" charset="0"/>
                </a:rPr>
                <a:t>Strategic Management</a:t>
              </a:r>
            </a:p>
          </p:txBody>
        </p:sp>
      </p:grpSp>
      <p:grpSp>
        <p:nvGrpSpPr>
          <p:cNvPr id="5" name="Group 4"/>
          <p:cNvGrpSpPr/>
          <p:nvPr/>
        </p:nvGrpSpPr>
        <p:grpSpPr>
          <a:xfrm>
            <a:off x="5800627" y="5334617"/>
            <a:ext cx="3035100" cy="1000404"/>
            <a:chOff x="5016289" y="4473759"/>
            <a:chExt cx="3461991" cy="1141111"/>
          </a:xfrm>
        </p:grpSpPr>
        <p:sp>
          <p:nvSpPr>
            <p:cNvPr id="3" name="Right Brace 2"/>
            <p:cNvSpPr/>
            <p:nvPr/>
          </p:nvSpPr>
          <p:spPr>
            <a:xfrm>
              <a:off x="5016289" y="4473759"/>
              <a:ext cx="762001" cy="1066799"/>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841"/>
            </a:p>
          </p:txBody>
        </p:sp>
        <p:sp>
          <p:nvSpPr>
            <p:cNvPr id="6" name="Rectangle 5"/>
            <p:cNvSpPr/>
            <p:nvPr/>
          </p:nvSpPr>
          <p:spPr>
            <a:xfrm>
              <a:off x="5893149" y="4473759"/>
              <a:ext cx="2585131" cy="11411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04" dirty="0"/>
                <a:t>Operational Data in </a:t>
              </a:r>
              <a:r>
                <a:rPr lang="en-US" sz="2104" dirty="0">
                  <a:solidFill>
                    <a:schemeClr val="accent5"/>
                  </a:solidFill>
                </a:rPr>
                <a:t>Transactional Databases</a:t>
              </a:r>
            </a:p>
          </p:txBody>
        </p:sp>
      </p:grpSp>
      <p:grpSp>
        <p:nvGrpSpPr>
          <p:cNvPr id="7" name="Group 6"/>
          <p:cNvGrpSpPr/>
          <p:nvPr/>
        </p:nvGrpSpPr>
        <p:grpSpPr>
          <a:xfrm>
            <a:off x="5825746" y="3263694"/>
            <a:ext cx="2995912" cy="2052496"/>
            <a:chOff x="5044942" y="2111559"/>
            <a:chExt cx="3417291" cy="2341181"/>
          </a:xfrm>
        </p:grpSpPr>
        <p:sp>
          <p:nvSpPr>
            <p:cNvPr id="20" name="Right Brace 19"/>
            <p:cNvSpPr/>
            <p:nvPr/>
          </p:nvSpPr>
          <p:spPr>
            <a:xfrm>
              <a:off x="5044942" y="2111559"/>
              <a:ext cx="750036" cy="2341181"/>
            </a:xfrm>
            <a:prstGeom prst="rightBrace">
              <a:avLst>
                <a:gd name="adj1" fmla="val 1047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841"/>
            </a:p>
          </p:txBody>
        </p:sp>
        <p:sp>
          <p:nvSpPr>
            <p:cNvPr id="24" name="Rectangle 23"/>
            <p:cNvSpPr/>
            <p:nvPr/>
          </p:nvSpPr>
          <p:spPr>
            <a:xfrm>
              <a:off x="5887178" y="2578787"/>
              <a:ext cx="2575055" cy="14478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04" dirty="0"/>
                <a:t>Decision-Support Data in the </a:t>
              </a:r>
              <a:endParaRPr lang="en-US" sz="2104" dirty="0" smtClean="0"/>
            </a:p>
            <a:p>
              <a:pPr algn="ctr"/>
              <a:r>
                <a:rPr lang="en-US" sz="2104" dirty="0" smtClean="0">
                  <a:solidFill>
                    <a:schemeClr val="accent5"/>
                  </a:solidFill>
                </a:rPr>
                <a:t>Data </a:t>
              </a:r>
              <a:r>
                <a:rPr lang="en-US" sz="2104" dirty="0">
                  <a:solidFill>
                    <a:schemeClr val="accent5"/>
                  </a:solidFill>
                </a:rPr>
                <a:t>Warehouse</a:t>
              </a:r>
            </a:p>
          </p:txBody>
        </p:sp>
      </p:grpSp>
    </p:spTree>
    <p:extLst>
      <p:ext uri="{BB962C8B-B14F-4D97-AF65-F5344CB8AC3E}">
        <p14:creationId xmlns:p14="http://schemas.microsoft.com/office/powerpoint/2010/main" val="1821128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Relational Philosophies, </a:t>
            </a:r>
            <a:br>
              <a:rPr lang="en-US" dirty="0" smtClean="0"/>
            </a:br>
            <a:r>
              <a:rPr lang="en-US" dirty="0" smtClean="0">
                <a:solidFill>
                  <a:schemeClr val="accent6"/>
                </a:solidFill>
              </a:rPr>
              <a:t>In Summary</a:t>
            </a:r>
            <a:r>
              <a:rPr lang="en-US" dirty="0" smtClean="0"/>
              <a:t>…</a:t>
            </a:r>
            <a:endParaRPr lang="en-US" dirty="0"/>
          </a:p>
        </p:txBody>
      </p:sp>
      <p:sp>
        <p:nvSpPr>
          <p:cNvPr id="5" name="Text Placeholder 4"/>
          <p:cNvSpPr>
            <a:spLocks noGrp="1"/>
          </p:cNvSpPr>
          <p:nvPr>
            <p:ph type="body" idx="1"/>
          </p:nvPr>
        </p:nvSpPr>
        <p:spPr>
          <a:xfrm>
            <a:off x="1069145" y="1995483"/>
            <a:ext cx="4360535" cy="705515"/>
          </a:xfrm>
        </p:spPr>
        <p:txBody>
          <a:bodyPr/>
          <a:lstStyle/>
          <a:p>
            <a:r>
              <a:rPr lang="en-US" sz="3507" dirty="0">
                <a:solidFill>
                  <a:schemeClr val="accent2"/>
                </a:solidFill>
              </a:rPr>
              <a:t>OLTP</a:t>
            </a:r>
            <a:endParaRPr lang="en-US" dirty="0">
              <a:solidFill>
                <a:schemeClr val="accent2"/>
              </a:solidFill>
            </a:endParaRPr>
          </a:p>
        </p:txBody>
      </p:sp>
      <p:sp>
        <p:nvSpPr>
          <p:cNvPr id="7" name="Content Placeholder 6"/>
          <p:cNvSpPr>
            <a:spLocks noGrp="1"/>
          </p:cNvSpPr>
          <p:nvPr>
            <p:ph sz="half" idx="2"/>
          </p:nvPr>
        </p:nvSpPr>
        <p:spPr>
          <a:xfrm>
            <a:off x="1069145" y="2700998"/>
            <a:ext cx="4360535" cy="4054800"/>
          </a:xfrm>
        </p:spPr>
        <p:txBody>
          <a:bodyPr/>
          <a:lstStyle/>
          <a:p>
            <a:r>
              <a:rPr lang="en-US" dirty="0" smtClean="0"/>
              <a:t>Highly normalized</a:t>
            </a:r>
          </a:p>
          <a:p>
            <a:r>
              <a:rPr lang="en-US" dirty="0" smtClean="0"/>
              <a:t>One or more tables per business entity.</a:t>
            </a:r>
          </a:p>
          <a:p>
            <a:r>
              <a:rPr lang="en-US" dirty="0" smtClean="0"/>
              <a:t>Supports the </a:t>
            </a:r>
            <a:r>
              <a:rPr lang="en-US" dirty="0" smtClean="0">
                <a:solidFill>
                  <a:schemeClr val="accent1"/>
                </a:solidFill>
              </a:rPr>
              <a:t>Operational</a:t>
            </a:r>
            <a:r>
              <a:rPr lang="en-US" dirty="0" smtClean="0"/>
              <a:t> needs of the organization</a:t>
            </a:r>
          </a:p>
          <a:p>
            <a:r>
              <a:rPr lang="en-US" dirty="0" smtClean="0"/>
              <a:t>Lots of tables</a:t>
            </a:r>
          </a:p>
          <a:p>
            <a:endParaRPr lang="en-US" dirty="0" smtClean="0"/>
          </a:p>
          <a:p>
            <a:endParaRPr lang="en-US" dirty="0" smtClean="0"/>
          </a:p>
          <a:p>
            <a:endParaRPr lang="en-US" dirty="0"/>
          </a:p>
        </p:txBody>
      </p:sp>
      <p:sp>
        <p:nvSpPr>
          <p:cNvPr id="6" name="Text Placeholder 5"/>
          <p:cNvSpPr>
            <a:spLocks noGrp="1"/>
          </p:cNvSpPr>
          <p:nvPr>
            <p:ph type="body" sz="quarter" idx="3"/>
          </p:nvPr>
        </p:nvSpPr>
        <p:spPr>
          <a:xfrm>
            <a:off x="5429681" y="1995483"/>
            <a:ext cx="4360535" cy="705515"/>
          </a:xfrm>
        </p:spPr>
        <p:txBody>
          <a:bodyPr/>
          <a:lstStyle/>
          <a:p>
            <a:r>
              <a:rPr lang="en-US" sz="3156" dirty="0">
                <a:solidFill>
                  <a:schemeClr val="accent2"/>
                </a:solidFill>
              </a:rPr>
              <a:t>OLAP</a:t>
            </a:r>
            <a:endParaRPr lang="en-US" sz="2455" dirty="0">
              <a:solidFill>
                <a:schemeClr val="accent2"/>
              </a:solidFill>
            </a:endParaRPr>
          </a:p>
        </p:txBody>
      </p:sp>
      <p:sp>
        <p:nvSpPr>
          <p:cNvPr id="8" name="Content Placeholder 7"/>
          <p:cNvSpPr>
            <a:spLocks noGrp="1"/>
          </p:cNvSpPr>
          <p:nvPr>
            <p:ph sz="quarter" idx="4"/>
          </p:nvPr>
        </p:nvSpPr>
        <p:spPr>
          <a:xfrm>
            <a:off x="5429680" y="2700997"/>
            <a:ext cx="4360535" cy="4054800"/>
          </a:xfrm>
        </p:spPr>
        <p:txBody>
          <a:bodyPr/>
          <a:lstStyle/>
          <a:p>
            <a:r>
              <a:rPr lang="en-US" dirty="0" err="1" smtClean="0"/>
              <a:t>Denormlaized</a:t>
            </a:r>
            <a:endParaRPr lang="en-US" dirty="0" smtClean="0"/>
          </a:p>
          <a:p>
            <a:r>
              <a:rPr lang="en-US" dirty="0" smtClean="0"/>
              <a:t>Just Star Schemas</a:t>
            </a:r>
          </a:p>
          <a:p>
            <a:r>
              <a:rPr lang="en-US" dirty="0" smtClean="0"/>
              <a:t>Dimension and Fact tables</a:t>
            </a:r>
          </a:p>
          <a:p>
            <a:r>
              <a:rPr lang="en-US" dirty="0" smtClean="0"/>
              <a:t>Supports the </a:t>
            </a:r>
            <a:r>
              <a:rPr lang="en-US" dirty="0" smtClean="0">
                <a:solidFill>
                  <a:schemeClr val="accent1"/>
                </a:solidFill>
              </a:rPr>
              <a:t>Analytical</a:t>
            </a:r>
            <a:r>
              <a:rPr lang="en-US" dirty="0" smtClean="0"/>
              <a:t> needs of the organization.</a:t>
            </a:r>
          </a:p>
          <a:p>
            <a:r>
              <a:rPr lang="en-US" dirty="0" smtClean="0"/>
              <a:t>Data mart in the data warehouse</a:t>
            </a:r>
            <a:endParaRPr lang="en-US" dirty="0"/>
          </a:p>
        </p:txBody>
      </p:sp>
    </p:spTree>
    <p:extLst>
      <p:ext uri="{BB962C8B-B14F-4D97-AF65-F5344CB8AC3E}">
        <p14:creationId xmlns:p14="http://schemas.microsoft.com/office/powerpoint/2010/main" val="1919626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a:xfrm>
            <a:off x="829994" y="1765300"/>
            <a:ext cx="9323656" cy="4991100"/>
          </a:xfrm>
        </p:spPr>
        <p:txBody>
          <a:bodyPr>
            <a:normAutofit fontScale="70000" lnSpcReduction="20000"/>
          </a:bodyPr>
          <a:lstStyle/>
          <a:p>
            <a:r>
              <a:rPr lang="en-US" b="1" dirty="0" smtClean="0">
                <a:solidFill>
                  <a:schemeClr val="accent1"/>
                </a:solidFill>
              </a:rPr>
              <a:t>Data</a:t>
            </a:r>
            <a:r>
              <a:rPr lang="en-US" b="1" dirty="0" smtClean="0"/>
              <a:t> </a:t>
            </a:r>
            <a:r>
              <a:rPr lang="en-US" dirty="0" smtClean="0"/>
              <a:t>is an organizations most important asset.</a:t>
            </a:r>
          </a:p>
          <a:p>
            <a:r>
              <a:rPr lang="en-US" dirty="0" smtClean="0"/>
              <a:t>The </a:t>
            </a:r>
            <a:r>
              <a:rPr lang="en-US" b="1" dirty="0" smtClean="0">
                <a:solidFill>
                  <a:schemeClr val="accent1"/>
                </a:solidFill>
              </a:rPr>
              <a:t>transactional systems </a:t>
            </a:r>
            <a:r>
              <a:rPr lang="en-US" dirty="0" smtClean="0"/>
              <a:t>we use to collect and manage data are not suitable for </a:t>
            </a:r>
            <a:r>
              <a:rPr lang="en-US" b="1" dirty="0" smtClean="0">
                <a:solidFill>
                  <a:schemeClr val="accent1"/>
                </a:solidFill>
              </a:rPr>
              <a:t>analysis and reporting</a:t>
            </a:r>
            <a:r>
              <a:rPr lang="en-US" dirty="0" smtClean="0"/>
              <a:t>.</a:t>
            </a:r>
          </a:p>
          <a:p>
            <a:r>
              <a:rPr lang="en-US" dirty="0" smtClean="0"/>
              <a:t>The </a:t>
            </a:r>
            <a:r>
              <a:rPr lang="en-US" b="1" dirty="0" smtClean="0">
                <a:solidFill>
                  <a:schemeClr val="accent1"/>
                </a:solidFill>
              </a:rPr>
              <a:t>data warehouse </a:t>
            </a:r>
            <a:r>
              <a:rPr lang="en-US" dirty="0" smtClean="0"/>
              <a:t>is a subject-oriented, time-variant, non-volatile collection of operational data.</a:t>
            </a:r>
          </a:p>
          <a:p>
            <a:r>
              <a:rPr lang="en-US" dirty="0" smtClean="0"/>
              <a:t>The </a:t>
            </a:r>
            <a:r>
              <a:rPr lang="en-US" b="1" dirty="0" smtClean="0">
                <a:solidFill>
                  <a:schemeClr val="accent1"/>
                </a:solidFill>
              </a:rPr>
              <a:t>data mart </a:t>
            </a:r>
            <a:r>
              <a:rPr lang="en-US" dirty="0" smtClean="0"/>
              <a:t>supports the decision-support needs of a group or department within the organization.</a:t>
            </a:r>
          </a:p>
          <a:p>
            <a:r>
              <a:rPr lang="en-US" b="1" dirty="0" smtClean="0">
                <a:solidFill>
                  <a:schemeClr val="accent1"/>
                </a:solidFill>
              </a:rPr>
              <a:t>Business intelligence </a:t>
            </a:r>
            <a:r>
              <a:rPr lang="en-US" dirty="0" smtClean="0"/>
              <a:t>is the use of information to improve decision making.</a:t>
            </a:r>
          </a:p>
          <a:p>
            <a:r>
              <a:rPr lang="en-US" dirty="0" err="1" smtClean="0"/>
              <a:t>Inmon’s</a:t>
            </a:r>
            <a:r>
              <a:rPr lang="en-US" dirty="0" smtClean="0"/>
              <a:t> </a:t>
            </a:r>
            <a:r>
              <a:rPr lang="en-US" b="1" dirty="0" smtClean="0">
                <a:solidFill>
                  <a:schemeClr val="accent1"/>
                </a:solidFill>
              </a:rPr>
              <a:t>Corporate Information factory </a:t>
            </a:r>
            <a:r>
              <a:rPr lang="en-US" dirty="0" smtClean="0"/>
              <a:t>is a model for business intelligence.</a:t>
            </a:r>
          </a:p>
          <a:p>
            <a:r>
              <a:rPr lang="en-US" dirty="0" smtClean="0"/>
              <a:t>The </a:t>
            </a:r>
            <a:r>
              <a:rPr lang="en-US" b="1" dirty="0" smtClean="0">
                <a:solidFill>
                  <a:schemeClr val="accent1"/>
                </a:solidFill>
              </a:rPr>
              <a:t>Kimball Lifecycle </a:t>
            </a:r>
            <a:r>
              <a:rPr lang="en-US" dirty="0" smtClean="0"/>
              <a:t>is a methodology for creating data warehousing solutions.</a:t>
            </a:r>
            <a:endParaRPr lang="en-US" dirty="0"/>
          </a:p>
        </p:txBody>
      </p:sp>
    </p:spTree>
    <p:extLst>
      <p:ext uri="{BB962C8B-B14F-4D97-AF65-F5344CB8AC3E}">
        <p14:creationId xmlns:p14="http://schemas.microsoft.com/office/powerpoint/2010/main" val="749684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2"/>
                </a:solidFill>
              </a:rPr>
              <a:t>Textbooks</a:t>
            </a:r>
            <a:endParaRPr lang="en-US" dirty="0">
              <a:solidFill>
                <a:schemeClr val="accent2"/>
              </a:solidFill>
            </a:endParaRPr>
          </a:p>
        </p:txBody>
      </p:sp>
      <p:sp>
        <p:nvSpPr>
          <p:cNvPr id="4" name="Text Placeholder 3"/>
          <p:cNvSpPr>
            <a:spLocks noGrp="1"/>
          </p:cNvSpPr>
          <p:nvPr>
            <p:ph type="body" idx="4294967295"/>
          </p:nvPr>
        </p:nvSpPr>
        <p:spPr>
          <a:xfrm>
            <a:off x="1492116" y="2185472"/>
            <a:ext cx="2145610" cy="1068388"/>
          </a:xfrm>
        </p:spPr>
        <p:txBody>
          <a:bodyPr>
            <a:normAutofit/>
          </a:bodyPr>
          <a:lstStyle/>
          <a:p>
            <a:pPr marL="0" indent="0">
              <a:buNone/>
            </a:pPr>
            <a:r>
              <a:rPr lang="en-US" sz="2805" dirty="0">
                <a:effectLst>
                  <a:outerShdw blurRad="38100" dist="38100" dir="2700000" algn="tl">
                    <a:srgbClr val="000000">
                      <a:alpha val="43137"/>
                    </a:srgbClr>
                  </a:outerShdw>
                </a:effectLst>
              </a:rPr>
              <a:t>“What”</a:t>
            </a:r>
          </a:p>
          <a:p>
            <a:pPr marL="0" indent="0">
              <a:buNone/>
            </a:pPr>
            <a:r>
              <a:rPr lang="en-US" sz="2805" i="1" dirty="0" err="1">
                <a:solidFill>
                  <a:schemeClr val="tx2"/>
                </a:solidFill>
                <a:effectLst>
                  <a:outerShdw blurRad="38100" dist="38100" dir="2700000" algn="tl">
                    <a:srgbClr val="000000">
                      <a:alpha val="43137"/>
                    </a:srgbClr>
                  </a:outerShdw>
                </a:effectLst>
              </a:rPr>
              <a:t>Inmon</a:t>
            </a:r>
            <a:endParaRPr lang="en-US" sz="2805" i="1" dirty="0">
              <a:solidFill>
                <a:schemeClr val="tx2"/>
              </a:solidFill>
              <a:effectLst>
                <a:outerShdw blurRad="38100" dist="38100" dir="2700000" algn="tl">
                  <a:srgbClr val="000000">
                    <a:alpha val="43137"/>
                  </a:srgbClr>
                </a:outerShdw>
              </a:effectLst>
            </a:endParaRPr>
          </a:p>
        </p:txBody>
      </p:sp>
      <p:sp>
        <p:nvSpPr>
          <p:cNvPr id="5" name="Text Placeholder 4"/>
          <p:cNvSpPr>
            <a:spLocks noGrp="1"/>
          </p:cNvSpPr>
          <p:nvPr>
            <p:ph type="body" sz="quarter" idx="4294967295"/>
          </p:nvPr>
        </p:nvSpPr>
        <p:spPr>
          <a:xfrm>
            <a:off x="4396596" y="2186309"/>
            <a:ext cx="5097812" cy="1135063"/>
          </a:xfrm>
        </p:spPr>
        <p:txBody>
          <a:bodyPr>
            <a:normAutofit/>
          </a:bodyPr>
          <a:lstStyle/>
          <a:p>
            <a:pPr marL="0" indent="0">
              <a:buNone/>
            </a:pPr>
            <a:r>
              <a:rPr lang="en-US" sz="2805" dirty="0">
                <a:effectLst>
                  <a:outerShdw blurRad="38100" dist="38100" dir="2700000" algn="tl">
                    <a:srgbClr val="000000">
                      <a:alpha val="43137"/>
                    </a:srgbClr>
                  </a:outerShdw>
                </a:effectLst>
              </a:rPr>
              <a:t>“How To”</a:t>
            </a:r>
          </a:p>
          <a:p>
            <a:pPr marL="0" indent="0">
              <a:buNone/>
            </a:pPr>
            <a:r>
              <a:rPr lang="en-US" sz="2805" i="1" dirty="0">
                <a:solidFill>
                  <a:schemeClr val="tx2"/>
                </a:solidFill>
                <a:effectLst>
                  <a:outerShdw blurRad="38100" dist="38100" dir="2700000" algn="tl">
                    <a:srgbClr val="000000">
                      <a:alpha val="43137"/>
                    </a:srgbClr>
                  </a:outerShdw>
                </a:effectLst>
              </a:rPr>
              <a:t>Kimball</a:t>
            </a:r>
          </a:p>
        </p:txBody>
      </p:sp>
      <p:sp>
        <p:nvSpPr>
          <p:cNvPr id="8" name="Text Placeholder 3"/>
          <p:cNvSpPr txBox="1">
            <a:spLocks/>
          </p:cNvSpPr>
          <p:nvPr/>
        </p:nvSpPr>
        <p:spPr>
          <a:xfrm>
            <a:off x="1565042" y="6266781"/>
            <a:ext cx="7929366" cy="534432"/>
          </a:xfrm>
          <a:prstGeom prst="rect">
            <a:avLst/>
          </a:prstGeom>
        </p:spPr>
        <p:txBody>
          <a:bodyPr vert="horz" lIns="80165" tIns="40082" rIns="80165" bIns="40082"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sz="2104" b="1" i="1" dirty="0">
                <a:effectLst>
                  <a:outerShdw blurRad="38100" dist="38100" dir="2700000" algn="tl">
                    <a:srgbClr val="000000">
                      <a:alpha val="43137"/>
                    </a:srgbClr>
                  </a:outerShdw>
                </a:effectLst>
              </a:rPr>
              <a:t>We’ll use </a:t>
            </a:r>
            <a:r>
              <a:rPr lang="en-US" sz="2104" b="1" i="1" dirty="0" smtClean="0">
                <a:effectLst>
                  <a:outerShdw blurRad="38100" dist="38100" dir="2700000" algn="tl">
                    <a:srgbClr val="000000">
                      <a:alpha val="43137"/>
                    </a:srgbClr>
                  </a:outerShdw>
                </a:effectLst>
              </a:rPr>
              <a:t>some </a:t>
            </a:r>
            <a:r>
              <a:rPr lang="en-US" sz="2104" b="1" i="1" dirty="0" err="1" smtClean="0">
                <a:solidFill>
                  <a:schemeClr val="tx2"/>
                </a:solidFill>
                <a:effectLst>
                  <a:outerShdw blurRad="38100" dist="38100" dir="2700000" algn="tl">
                    <a:srgbClr val="000000">
                      <a:alpha val="43137"/>
                    </a:srgbClr>
                  </a:outerShdw>
                </a:effectLst>
              </a:rPr>
              <a:t>Inmon</a:t>
            </a:r>
            <a:r>
              <a:rPr lang="en-US" sz="2104" b="1" i="1" dirty="0" smtClean="0">
                <a:solidFill>
                  <a:schemeClr val="tx2"/>
                </a:solidFill>
                <a:effectLst>
                  <a:outerShdw blurRad="38100" dist="38100" dir="2700000" algn="tl">
                    <a:srgbClr val="000000">
                      <a:alpha val="43137"/>
                    </a:srgbClr>
                  </a:outerShdw>
                </a:effectLst>
              </a:rPr>
              <a:t> </a:t>
            </a:r>
            <a:r>
              <a:rPr lang="en-US" sz="2104" b="1" i="1" dirty="0">
                <a:effectLst>
                  <a:outerShdw blurRad="38100" dist="38100" dir="2700000" algn="tl">
                    <a:srgbClr val="000000">
                      <a:alpha val="43137"/>
                    </a:srgbClr>
                  </a:outerShdw>
                </a:effectLst>
              </a:rPr>
              <a:t>definitions, and apply the </a:t>
            </a:r>
            <a:r>
              <a:rPr lang="en-US" sz="2104" b="1" i="1" dirty="0">
                <a:solidFill>
                  <a:schemeClr val="tx2"/>
                </a:solidFill>
                <a:effectLst>
                  <a:outerShdw blurRad="38100" dist="38100" dir="2700000" algn="tl">
                    <a:srgbClr val="000000">
                      <a:alpha val="43137"/>
                    </a:srgbClr>
                  </a:outerShdw>
                </a:effectLst>
              </a:rPr>
              <a:t>Kimball </a:t>
            </a:r>
            <a:r>
              <a:rPr lang="en-US" sz="2104" b="1" i="1" dirty="0">
                <a:effectLst>
                  <a:outerShdw blurRad="38100" dist="38100" dir="2700000" algn="tl">
                    <a:srgbClr val="000000">
                      <a:alpha val="43137"/>
                    </a:srgbClr>
                  </a:outerShdw>
                </a:effectLst>
              </a:rPr>
              <a:t>Approach.</a:t>
            </a:r>
          </a:p>
        </p:txBody>
      </p:sp>
      <p:pic>
        <p:nvPicPr>
          <p:cNvPr id="7172" name="Picture 4" descr="http://www.kimballgroup.com/wp-content/uploads/2012/08/DWLT-2E-front-cov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6596" y="3320535"/>
            <a:ext cx="2158888" cy="271835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media3.jpc.de/image/w600/front/0/97804713996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042" y="3320535"/>
            <a:ext cx="2072684" cy="271752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ecx.images-amazon.com/images/I/51dvU76edNL._SX258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4354" y="3320535"/>
            <a:ext cx="2180054" cy="271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46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1727" y="1780963"/>
            <a:ext cx="9218950" cy="2105718"/>
          </a:xfrm>
        </p:spPr>
        <p:txBody>
          <a:bodyPr>
            <a:normAutofit fontScale="90000"/>
          </a:bodyPr>
          <a:lstStyle/>
          <a:p>
            <a:r>
              <a:rPr lang="en-US" sz="5786" dirty="0"/>
              <a:t>What is the most important </a:t>
            </a:r>
            <a:r>
              <a:rPr lang="en-US" sz="5786" dirty="0">
                <a:solidFill>
                  <a:schemeClr val="accent1"/>
                </a:solidFill>
              </a:rPr>
              <a:t>asset</a:t>
            </a:r>
            <a:r>
              <a:rPr lang="en-US" sz="5786" dirty="0"/>
              <a:t> of any organization?</a:t>
            </a:r>
          </a:p>
        </p:txBody>
      </p:sp>
      <p:pic>
        <p:nvPicPr>
          <p:cNvPr id="1028" name="Picture 4" descr="http://assets.kingletas.com/wp-content/uploads/2013/04/Question-Peo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842" y="3886681"/>
            <a:ext cx="3156910" cy="2936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36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85" y="3013338"/>
            <a:ext cx="9085342" cy="1502066"/>
          </a:xfrm>
        </p:spPr>
        <p:txBody>
          <a:bodyPr/>
          <a:lstStyle/>
          <a:p>
            <a:pPr algn="ctr"/>
            <a:r>
              <a:rPr lang="en-US" sz="12098" dirty="0">
                <a:solidFill>
                  <a:schemeClr val="accent3">
                    <a:lumMod val="75000"/>
                  </a:schemeClr>
                </a:solidFill>
              </a:rPr>
              <a:t>DATA</a:t>
            </a:r>
          </a:p>
        </p:txBody>
      </p:sp>
      <p:sp>
        <p:nvSpPr>
          <p:cNvPr id="3" name="Text Placeholder 2"/>
          <p:cNvSpPr>
            <a:spLocks noGrp="1"/>
          </p:cNvSpPr>
          <p:nvPr>
            <p:ph type="body" idx="1"/>
          </p:nvPr>
        </p:nvSpPr>
        <p:spPr>
          <a:xfrm>
            <a:off x="729277" y="5050701"/>
            <a:ext cx="9218950" cy="1063297"/>
          </a:xfrm>
        </p:spPr>
        <p:txBody>
          <a:bodyPr>
            <a:normAutofit/>
          </a:bodyPr>
          <a:lstStyle/>
          <a:p>
            <a:pPr algn="ctr"/>
            <a:r>
              <a:rPr lang="en-US" sz="4208" b="1" dirty="0">
                <a:effectLst>
                  <a:outerShdw blurRad="38100" dist="38100" dir="2700000" algn="tl">
                    <a:srgbClr val="000000">
                      <a:alpha val="43137"/>
                    </a:srgbClr>
                  </a:outerShdw>
                </a:effectLst>
              </a:rPr>
              <a:t>Why?</a:t>
            </a:r>
          </a:p>
        </p:txBody>
      </p:sp>
      <p:sp>
        <p:nvSpPr>
          <p:cNvPr id="4" name="Text Placeholder 2"/>
          <p:cNvSpPr txBox="1">
            <a:spLocks/>
          </p:cNvSpPr>
          <p:nvPr/>
        </p:nvSpPr>
        <p:spPr>
          <a:xfrm>
            <a:off x="1969327" y="1481560"/>
            <a:ext cx="6814006" cy="992317"/>
          </a:xfrm>
          <a:prstGeom prst="rect">
            <a:avLst/>
          </a:prstGeom>
        </p:spPr>
        <p:txBody>
          <a:bodyPr vert="horz" lIns="80165" tIns="40082" rIns="80165" bIns="40082" rtlCol="0" anchor="t">
            <a:normAutofit/>
          </a:bodyPr>
          <a:lstStyle>
            <a:lvl1pPr marL="0" indent="0" algn="ctr" defTabSz="914400" rtl="0" eaLnBrk="1" latinLnBrk="0" hangingPunct="1">
              <a:spcBef>
                <a:spcPct val="20000"/>
              </a:spcBef>
              <a:buFont typeface="Arial" pitchFamily="34" charset="0"/>
              <a:buNone/>
              <a:defRPr sz="2400" kern="1200">
                <a:solidFill>
                  <a:schemeClr val="tx1">
                    <a:lumMod val="85000"/>
                    <a:lumOff val="15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1800" kern="1200">
                <a:solidFill>
                  <a:schemeClr val="tx1">
                    <a:tint val="75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9pPr>
          </a:lstStyle>
          <a:p>
            <a:r>
              <a:rPr lang="en-US" sz="4208" b="1" dirty="0">
                <a:effectLst>
                  <a:outerShdw blurRad="38100" dist="38100" dir="2700000" algn="tl">
                    <a:srgbClr val="000000">
                      <a:alpha val="43137"/>
                    </a:srgbClr>
                  </a:outerShdw>
                </a:effectLst>
              </a:rPr>
              <a:t>Answer:</a:t>
            </a:r>
          </a:p>
        </p:txBody>
      </p:sp>
    </p:spTree>
    <p:extLst>
      <p:ext uri="{BB962C8B-B14F-4D97-AF65-F5344CB8AC3E}">
        <p14:creationId xmlns:p14="http://schemas.microsoft.com/office/powerpoint/2010/main" val="302097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014" dirty="0">
                <a:solidFill>
                  <a:schemeClr val="accent6"/>
                </a:solidFill>
              </a:rPr>
              <a:t>Without</a:t>
            </a:r>
            <a:r>
              <a:rPr lang="en-US" sz="7014" dirty="0"/>
              <a:t> </a:t>
            </a:r>
            <a:r>
              <a:rPr lang="en-US" sz="7014" dirty="0">
                <a:solidFill>
                  <a:schemeClr val="accent1"/>
                </a:solidFill>
              </a:rPr>
              <a:t>data</a:t>
            </a:r>
            <a:r>
              <a:rPr lang="en-US" sz="7014" dirty="0"/>
              <a:t>:</a:t>
            </a:r>
          </a:p>
        </p:txBody>
      </p:sp>
      <p:sp>
        <p:nvSpPr>
          <p:cNvPr id="5" name="Content Placeholder 4"/>
          <p:cNvSpPr>
            <a:spLocks noGrp="1"/>
          </p:cNvSpPr>
          <p:nvPr>
            <p:ph idx="1"/>
          </p:nvPr>
        </p:nvSpPr>
        <p:spPr>
          <a:xfrm>
            <a:off x="838200" y="1765300"/>
            <a:ext cx="9315450" cy="4991100"/>
          </a:xfrm>
        </p:spPr>
        <p:txBody>
          <a:bodyPr>
            <a:normAutofit/>
          </a:bodyPr>
          <a:lstStyle/>
          <a:p>
            <a:r>
              <a:rPr lang="en-US" sz="3156" dirty="0"/>
              <a:t>Do you know your customers?</a:t>
            </a:r>
          </a:p>
          <a:p>
            <a:r>
              <a:rPr lang="en-US" sz="3156" dirty="0"/>
              <a:t>Understand their needs?</a:t>
            </a:r>
          </a:p>
          <a:p>
            <a:r>
              <a:rPr lang="en-US" sz="3156" dirty="0"/>
              <a:t>Can you figure out what products to put on sale?</a:t>
            </a:r>
          </a:p>
          <a:p>
            <a:r>
              <a:rPr lang="en-US" sz="3156" dirty="0"/>
              <a:t>Which ones to discontinue?</a:t>
            </a:r>
          </a:p>
          <a:p>
            <a:r>
              <a:rPr lang="en-US" sz="3156" dirty="0"/>
              <a:t>Do you know your expenses?</a:t>
            </a:r>
          </a:p>
          <a:p>
            <a:r>
              <a:rPr lang="en-US" sz="3156" dirty="0"/>
              <a:t>Your Profitability?</a:t>
            </a:r>
          </a:p>
        </p:txBody>
      </p:sp>
    </p:spTree>
    <p:extLst>
      <p:ext uri="{BB962C8B-B14F-4D97-AF65-F5344CB8AC3E}">
        <p14:creationId xmlns:p14="http://schemas.microsoft.com/office/powerpoint/2010/main" val="38169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a:xfrm>
            <a:off x="1969327" y="3647817"/>
            <a:ext cx="6814006" cy="233813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endParaRPr lang="en-US" sz="12098" dirty="0"/>
          </a:p>
        </p:txBody>
      </p:sp>
      <p:sp>
        <p:nvSpPr>
          <p:cNvPr id="5" name="TextBox 4"/>
          <p:cNvSpPr txBox="1"/>
          <p:nvPr/>
        </p:nvSpPr>
        <p:spPr>
          <a:xfrm>
            <a:off x="2712277" y="2035283"/>
            <a:ext cx="6814006" cy="3954929"/>
          </a:xfrm>
          <a:prstGeom prst="rect">
            <a:avLst/>
          </a:prstGeom>
          <a:noFill/>
        </p:spPr>
        <p:txBody>
          <a:bodyPr wrap="square" rtlCol="0">
            <a:spAutoFit/>
          </a:bodyPr>
          <a:lstStyle/>
          <a:p>
            <a:r>
              <a:rPr lang="en-US" sz="25100" dirty="0" smtClean="0">
                <a:solidFill>
                  <a:schemeClr val="accent2"/>
                </a:solidFill>
                <a:effectLst>
                  <a:outerShdw blurRad="63500" dist="38100" dir="5400000" algn="t" rotWithShape="0">
                    <a:prstClr val="black">
                      <a:alpha val="25000"/>
                    </a:prstClr>
                  </a:outerShdw>
                </a:effectLst>
                <a:ea typeface="+mj-ea"/>
                <a:cs typeface="+mj-cs"/>
              </a:rPr>
              <a:t>NO…</a:t>
            </a:r>
            <a:endParaRPr lang="en-US" sz="10100" dirty="0">
              <a:solidFill>
                <a:schemeClr val="accent2"/>
              </a:solidFill>
              <a:effectLst>
                <a:outerShdw blurRad="63500" dist="38100" dir="5400000" algn="t" rotWithShape="0">
                  <a:prstClr val="black">
                    <a:alpha val="25000"/>
                  </a:prstClr>
                </a:outerShdw>
              </a:effectLst>
              <a:ea typeface="+mj-ea"/>
              <a:cs typeface="+mj-cs"/>
            </a:endParaRPr>
          </a:p>
        </p:txBody>
      </p:sp>
    </p:spTree>
    <p:extLst>
      <p:ext uri="{BB962C8B-B14F-4D97-AF65-F5344CB8AC3E}">
        <p14:creationId xmlns:p14="http://schemas.microsoft.com/office/powerpoint/2010/main" val="3618807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a201w2013.bk4a.com/sites/default/files/McDonalds-Careers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753" y="2203182"/>
            <a:ext cx="6470342" cy="433390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8983" y="5198226"/>
            <a:ext cx="2505149" cy="188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1809750" y="303213"/>
            <a:ext cx="8343900" cy="1260475"/>
          </a:xfrm>
        </p:spPr>
        <p:txBody>
          <a:bodyPr/>
          <a:lstStyle/>
          <a:p>
            <a:r>
              <a:rPr lang="en-US" sz="4800" dirty="0"/>
              <a:t>The </a:t>
            </a:r>
            <a:r>
              <a:rPr lang="en-US" sz="4800" dirty="0">
                <a:solidFill>
                  <a:schemeClr val="accent6"/>
                </a:solidFill>
              </a:rPr>
              <a:t>Informational Needs </a:t>
            </a:r>
            <a:r>
              <a:rPr lang="en-US" sz="4800" dirty="0"/>
              <a:t>of an </a:t>
            </a:r>
            <a:r>
              <a:rPr lang="en-US" sz="4800" dirty="0">
                <a:solidFill>
                  <a:schemeClr val="accent1"/>
                </a:solidFill>
              </a:rPr>
              <a:t>Organization</a:t>
            </a:r>
            <a:r>
              <a:rPr lang="en-US" sz="4800" dirty="0" smtClean="0"/>
              <a:t>…</a:t>
            </a:r>
            <a:endParaRPr lang="en-US" dirty="0"/>
          </a:p>
        </p:txBody>
      </p:sp>
    </p:spTree>
    <p:extLst>
      <p:ext uri="{BB962C8B-B14F-4D97-AF65-F5344CB8AC3E}">
        <p14:creationId xmlns:p14="http://schemas.microsoft.com/office/powerpoint/2010/main" val="345055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2463</TotalTime>
  <Words>1414</Words>
  <Application>Microsoft Office PowerPoint</Application>
  <PresentationFormat>Custom</PresentationFormat>
  <Paragraphs>243</Paragraphs>
  <Slides>35</Slides>
  <Notes>18</Notes>
  <HiddenSlides>11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Photo Editor Photo</vt:lpstr>
      <vt:lpstr>PowerPoint Presentation</vt:lpstr>
      <vt:lpstr>Course Description</vt:lpstr>
      <vt:lpstr>Course Outline</vt:lpstr>
      <vt:lpstr>Textbooks</vt:lpstr>
      <vt:lpstr>What is the most important asset of any organization?</vt:lpstr>
      <vt:lpstr>DATA</vt:lpstr>
      <vt:lpstr>Without data:</vt:lpstr>
      <vt:lpstr>PowerPoint Presentation</vt:lpstr>
      <vt:lpstr>The Informational Needs of an Organization…</vt:lpstr>
      <vt:lpstr>The Informational Needs of an Organization…</vt:lpstr>
      <vt:lpstr>The Technology Behind It All…</vt:lpstr>
      <vt:lpstr>Starts with the  Transactional Database</vt:lpstr>
      <vt:lpstr>Transactional Databases Are Complex</vt:lpstr>
      <vt:lpstr>Example: A Query of  “iSchool Students”</vt:lpstr>
      <vt:lpstr>Issues Reporting with Transactional Databases</vt:lpstr>
      <vt:lpstr>Solution?  The Data Warehouse</vt:lpstr>
      <vt:lpstr>Characteristics of  the Data Warehouse</vt:lpstr>
      <vt:lpstr>ETL: For Populating the Data Warehouse</vt:lpstr>
      <vt:lpstr>The Data Mart</vt:lpstr>
      <vt:lpstr>The Evolution of the DW</vt:lpstr>
      <vt:lpstr>Business Intelligence</vt:lpstr>
      <vt:lpstr>Data Warehouse or Business Intelligence?</vt:lpstr>
      <vt:lpstr>But how does this work?</vt:lpstr>
      <vt:lpstr>#1: We Have  Northwind OLTP Database</vt:lpstr>
      <vt:lpstr>#2: Identify business process to model</vt:lpstr>
      <vt:lpstr>#3: Create Northwind Orders  Star Schema</vt:lpstr>
      <vt:lpstr>#4: Create Northwind  Source to Target Map</vt:lpstr>
      <vt:lpstr>#5: Populate targets with ETL</vt:lpstr>
      <vt:lpstr>#6: Visualize with a BI Tool</vt:lpstr>
      <vt:lpstr>The Fathers of  Data Warehousing</vt:lpstr>
      <vt:lpstr>Inmon’s  Corporate Information Factory</vt:lpstr>
      <vt:lpstr>The Kimball Lifecycle</vt:lpstr>
      <vt:lpstr>The Informational Needs of an Organization,  In Summary…</vt:lpstr>
      <vt:lpstr>Relational Philosophies,  In Summary…</vt:lpstr>
      <vt:lpstr>In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Umim</cp:lastModifiedBy>
  <cp:revision>136</cp:revision>
  <dcterms:created xsi:type="dcterms:W3CDTF">2014-08-28T03:04:31Z</dcterms:created>
  <dcterms:modified xsi:type="dcterms:W3CDTF">2017-11-30T07:26:41Z</dcterms:modified>
</cp:coreProperties>
</file>