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88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0688638" cy="7562850"/>
  <p:notesSz cx="6858000" cy="9144000"/>
  <p:defaultTextStyle>
    <a:defPPr>
      <a:defRPr lang="en-US"/>
    </a:defPPr>
    <a:lvl1pPr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520700" indent="-63500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1041400" indent="-127000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563688" indent="-192088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2084388" indent="-255588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2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B8"/>
    <a:srgbClr val="9465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55" autoAdjust="0"/>
    <p:restoredTop sz="86378" autoAdjust="0"/>
  </p:normalViewPr>
  <p:slideViewPr>
    <p:cSldViewPr snapToGrid="0" snapToObjects="1">
      <p:cViewPr>
        <p:scale>
          <a:sx n="63" d="100"/>
          <a:sy n="63" d="100"/>
        </p:scale>
        <p:origin x="-1374" y="-72"/>
      </p:cViewPr>
      <p:guideLst>
        <p:guide orient="horz" pos="2382"/>
        <p:guide pos="336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1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26917-237B-DB44-9083-E753EF7B9EB8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F8B00-F3CF-7C4C-B838-AF0CCB525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00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F8B00-F3CF-7C4C-B838-AF0CCB5252D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1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48" y="2349386"/>
            <a:ext cx="9085342" cy="16211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296" y="4285615"/>
            <a:ext cx="7482047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4A98BE-EC71-8F49-A1BE-830363ABB11F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B6EE8-AFE4-E544-AB13-015840CB51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31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7CEDA0-885B-B748-B9CB-B36E29B43181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CABD3C-528A-714F-92FD-11139AAE1B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5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49262" y="302865"/>
            <a:ext cx="2404944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432" y="302865"/>
            <a:ext cx="7036687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6AB2B0-0744-E34B-B39D-90B36E4283B5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8A65C-E894-474D-B68F-5D5222F4F7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8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4A1C9D-4E9A-A944-8C94-1E9BDB67C980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54F2D-8F2F-5340-8D16-2E1F2117C2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9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29" y="4859832"/>
            <a:ext cx="9085342" cy="150206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329" y="3205459"/>
            <a:ext cx="9085342" cy="165437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4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28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3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57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1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86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0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14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00A110-3380-AA4C-8A22-466F3EBBBD18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5773CC-D1AA-7F4E-9E3D-01F16F3B2B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8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432" y="1764666"/>
            <a:ext cx="4720815" cy="499113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3391" y="1764666"/>
            <a:ext cx="4720815" cy="499113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57F1D5-73AB-9646-9436-5AFCC37FD6B3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F496AA-30FB-AA49-A4B3-1CC5B69DC4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5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2" y="1692889"/>
            <a:ext cx="4722671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432" y="2398404"/>
            <a:ext cx="4722671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29680" y="1692889"/>
            <a:ext cx="4724526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29680" y="2398404"/>
            <a:ext cx="4724526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CB7C81-5763-4A43-BE48-59017C722240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7CECDB-3475-DB48-BD66-1D96639CAA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7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E5E859-10BB-5B43-8036-5E00006E6C36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54C8AF-6005-9A45-A1E7-B33CAA2DEE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8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136238-BD7C-EA43-A43D-25EADC6A710E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9D0772-27F3-6848-91C0-2C2B3CA335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4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3" y="301113"/>
            <a:ext cx="3516488" cy="1281483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960" y="301114"/>
            <a:ext cx="5975246" cy="645468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433" y="1582597"/>
            <a:ext cx="3516488" cy="5173200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AB2F93-AB03-AC4B-8FDA-3297808E7082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6DBEC9-C853-3C4D-B3AF-C97F901743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3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048" y="5293995"/>
            <a:ext cx="6413183" cy="6249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048" y="675755"/>
            <a:ext cx="6413183" cy="4537710"/>
          </a:xfrm>
        </p:spPr>
        <p:txBody>
          <a:bodyPr rtlCol="0">
            <a:normAutofit/>
          </a:bodyPr>
          <a:lstStyle>
            <a:lvl1pPr marL="0" indent="0">
              <a:buNone/>
              <a:defRPr sz="3600"/>
            </a:lvl1pPr>
            <a:lvl2pPr marL="521437" indent="0">
              <a:buNone/>
              <a:defRPr sz="3200"/>
            </a:lvl2pPr>
            <a:lvl3pPr marL="1042873" indent="0">
              <a:buNone/>
              <a:defRPr sz="2700"/>
            </a:lvl3pPr>
            <a:lvl4pPr marL="1564310" indent="0">
              <a:buNone/>
              <a:defRPr sz="2300"/>
            </a:lvl4pPr>
            <a:lvl5pPr marL="2085746" indent="0">
              <a:buNone/>
              <a:defRPr sz="2300"/>
            </a:lvl5pPr>
            <a:lvl6pPr marL="2607183" indent="0">
              <a:buNone/>
              <a:defRPr sz="2300"/>
            </a:lvl6pPr>
            <a:lvl7pPr marL="3128620" indent="0">
              <a:buNone/>
              <a:defRPr sz="2300"/>
            </a:lvl7pPr>
            <a:lvl8pPr marL="3650056" indent="0">
              <a:buNone/>
              <a:defRPr sz="2300"/>
            </a:lvl8pPr>
            <a:lvl9pPr marL="4171493" indent="0">
              <a:buNone/>
              <a:defRPr sz="23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048" y="5918981"/>
            <a:ext cx="6413183" cy="887584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A54B7E-DFA9-DF4F-B4F9-AB3DE6F19A44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409B88-6F69-A342-9FA5-3582A153B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03213"/>
            <a:ext cx="9618662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4988" y="1765300"/>
            <a:ext cx="9618662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88" y="7010400"/>
            <a:ext cx="2493962" cy="401638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898989"/>
                </a:solidFill>
              </a:defRPr>
            </a:lvl1pPr>
          </a:lstStyle>
          <a:p>
            <a:fld id="{CC44B4A9-084C-F849-9CE0-5075AA1F4BB0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1250" y="7010400"/>
            <a:ext cx="3386138" cy="401638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898989"/>
                </a:solidFill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9688" y="7010400"/>
            <a:ext cx="2493962" cy="401638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898989"/>
                </a:solidFill>
              </a:defRPr>
            </a:lvl1pPr>
          </a:lstStyle>
          <a:p>
            <a:fld id="{0DA6D0F3-F64C-684E-8F9B-04CA53F8590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0700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90525" indent="-390525" algn="l" defTabSz="5207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846138" indent="-325438" algn="l" defTabSz="5207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303338" indent="-260350" algn="l" defTabSz="5207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824038" indent="-260350" algn="l" defTabSz="5207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3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346325" indent="-260350" algn="l" defTabSz="5207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3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86790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338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0775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21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7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1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8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2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9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0"/>
            <a:ext cx="10725151" cy="778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2643188" y="3605213"/>
            <a:ext cx="7481887" cy="1200150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charset="0"/>
              </a:rPr>
              <a:t>7023T</a:t>
            </a:r>
            <a:endParaRPr lang="en-US" sz="3200" b="1" dirty="0">
              <a:solidFill>
                <a:schemeClr val="bg1"/>
              </a:solidFill>
              <a:latin typeface="Open Sans" charset="0"/>
            </a:endParaRPr>
          </a:p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charset="0"/>
              </a:rPr>
              <a:t>Advanced Database Systems</a:t>
            </a:r>
            <a:endParaRPr lang="en-US" sz="3200" b="1" dirty="0">
              <a:solidFill>
                <a:schemeClr val="bg1"/>
              </a:solidFill>
              <a:latin typeface="Open Sans" charset="0"/>
            </a:endParaRPr>
          </a:p>
        </p:txBody>
      </p:sp>
      <p:sp>
        <p:nvSpPr>
          <p:cNvPr id="2052" name="Subtitle 2"/>
          <p:cNvSpPr txBox="1">
            <a:spLocks/>
          </p:cNvSpPr>
          <p:nvPr/>
        </p:nvSpPr>
        <p:spPr bwMode="auto">
          <a:xfrm>
            <a:off x="2643188" y="4805363"/>
            <a:ext cx="74818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7" tIns="52144" rIns="104287" bIns="52144"/>
          <a:lstStyle>
            <a:lvl1pPr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400" smtClean="0">
                <a:solidFill>
                  <a:schemeClr val="bg1"/>
                </a:solidFill>
                <a:latin typeface="Open Sans" charset="0"/>
              </a:rPr>
              <a:t>Session </a:t>
            </a:r>
            <a:r>
              <a:rPr lang="en-US" sz="2400" dirty="0" smtClean="0">
                <a:solidFill>
                  <a:schemeClr val="bg1"/>
                </a:solidFill>
                <a:latin typeface="Open Sans" charset="0"/>
              </a:rPr>
              <a:t>03</a:t>
            </a:r>
          </a:p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400" dirty="0" smtClean="0">
                <a:solidFill>
                  <a:schemeClr val="bg1"/>
                </a:solidFill>
                <a:latin typeface="Open Sans" charset="0"/>
              </a:rPr>
              <a:t>Introduction to Kimball’s Lifecycle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43188" y="6991350"/>
            <a:ext cx="7481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92D050"/>
                </a:solidFill>
              </a:rPr>
              <a:t>This presentation is based </a:t>
            </a:r>
            <a:r>
              <a:rPr lang="en-US" sz="1600" dirty="0">
                <a:solidFill>
                  <a:srgbClr val="92D050"/>
                </a:solidFill>
              </a:rPr>
              <a:t>on Michael A. Fudge, Jr</a:t>
            </a:r>
            <a:r>
              <a:rPr lang="en-US" sz="1600" dirty="0" smtClean="0">
                <a:solidFill>
                  <a:srgbClr val="92D050"/>
                </a:solidFill>
              </a:rPr>
              <a:t>. </a:t>
            </a:r>
            <a:endParaRPr lang="en-US" sz="1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84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88" b="1" dirty="0">
                <a:latin typeface="Arial" charset="0"/>
              </a:rPr>
              <a:t>The Kimball Lifecycle Diagram</a:t>
            </a:r>
            <a:br>
              <a:rPr lang="en-US" sz="3088" b="1" dirty="0">
                <a:latin typeface="Arial" charset="0"/>
              </a:rPr>
            </a:br>
            <a:r>
              <a:rPr lang="en-US" sz="3088" dirty="0">
                <a:latin typeface="Arial" charset="0"/>
              </a:rPr>
              <a:t>Technology Track</a:t>
            </a:r>
            <a:endParaRPr lang="en-US" sz="3088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38" y="2186424"/>
            <a:ext cx="9925000" cy="425357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141684" y="2590293"/>
            <a:ext cx="2818453" cy="794088"/>
          </a:xfrm>
          <a:prstGeom prst="rect">
            <a:avLst/>
          </a:prstGeom>
          <a:solidFill>
            <a:srgbClr val="FF6600">
              <a:alpha val="20000"/>
            </a:srgb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16"/>
          </a:p>
        </p:txBody>
      </p:sp>
    </p:spTree>
    <p:extLst>
      <p:ext uri="{BB962C8B-B14F-4D97-AF65-F5344CB8AC3E}">
        <p14:creationId xmlns:p14="http://schemas.microsoft.com/office/powerpoint/2010/main" val="317276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Technology Track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0" y="1765300"/>
            <a:ext cx="9334500" cy="4991100"/>
          </a:xfrm>
        </p:spPr>
        <p:txBody>
          <a:bodyPr/>
          <a:lstStyle/>
          <a:p>
            <a:r>
              <a:rPr lang="en-US" sz="2800" dirty="0"/>
              <a:t>Technical Architecture Design</a:t>
            </a:r>
          </a:p>
          <a:p>
            <a:r>
              <a:rPr lang="en-US" sz="2800" dirty="0"/>
              <a:t>Overall architectural framework and vision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Considerations</a:t>
            </a:r>
            <a:r>
              <a:rPr lang="en-US" sz="2800" b="1" dirty="0"/>
              <a:t>:</a:t>
            </a:r>
          </a:p>
          <a:p>
            <a:pPr lvl="1"/>
            <a:r>
              <a:rPr lang="en-US" sz="2400" dirty="0" smtClean="0"/>
              <a:t>The business requirements</a:t>
            </a:r>
          </a:p>
          <a:p>
            <a:pPr lvl="1"/>
            <a:r>
              <a:rPr lang="en-US" sz="2400" dirty="0" smtClean="0"/>
              <a:t>Current technical environment</a:t>
            </a:r>
          </a:p>
          <a:p>
            <a:pPr lvl="1"/>
            <a:r>
              <a:rPr lang="en-US" sz="2400" dirty="0" smtClean="0"/>
              <a:t>Planned strategic technical directions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949" y="5607829"/>
            <a:ext cx="2439890" cy="162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8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03213"/>
            <a:ext cx="8248650" cy="1260475"/>
          </a:xfrm>
        </p:spPr>
        <p:txBody>
          <a:bodyPr/>
          <a:lstStyle/>
          <a:p>
            <a:r>
              <a:rPr lang="en-US" sz="4400" b="1" dirty="0"/>
              <a:t>Product Selection and </a:t>
            </a:r>
            <a:r>
              <a:rPr lang="en-US" sz="4400" b="1" dirty="0" smtClean="0"/>
              <a:t>Installation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0" y="1765300"/>
            <a:ext cx="9334500" cy="4991100"/>
          </a:xfrm>
        </p:spPr>
        <p:txBody>
          <a:bodyPr/>
          <a:lstStyle/>
          <a:p>
            <a:r>
              <a:rPr lang="en-US" sz="2800" dirty="0"/>
              <a:t>Evaluation and selection of 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Products that will deliver needed capabilities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Hardware platform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Database management system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Extract-transformation-load (ETL) tools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Data access query tools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Reporting tools must be evaluated</a:t>
            </a:r>
          </a:p>
          <a:p>
            <a:r>
              <a:rPr lang="en-US" sz="2800" dirty="0"/>
              <a:t>Installation of selected products/components/tools</a:t>
            </a:r>
          </a:p>
          <a:p>
            <a:r>
              <a:rPr lang="en-US" sz="2800" dirty="0"/>
              <a:t>Testing of installed products to ensure appropriate end-to-end integration within the data warehouse environment.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175" y="2272658"/>
            <a:ext cx="2160615" cy="159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8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88" b="1" dirty="0">
                <a:latin typeface="Arial" charset="0"/>
              </a:rPr>
              <a:t>The Kimball Lifecycle Diagram</a:t>
            </a:r>
            <a:br>
              <a:rPr lang="en-US" sz="3088" b="1" dirty="0">
                <a:latin typeface="Arial" charset="0"/>
              </a:rPr>
            </a:br>
            <a:r>
              <a:rPr lang="en-US" sz="3088" dirty="0">
                <a:latin typeface="Arial" charset="0"/>
              </a:rPr>
              <a:t>Data Track</a:t>
            </a:r>
            <a:endParaRPr lang="en-US" sz="3088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38" y="2186424"/>
            <a:ext cx="9925000" cy="425357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159778" y="3603153"/>
            <a:ext cx="4129259" cy="873497"/>
          </a:xfrm>
          <a:prstGeom prst="rect">
            <a:avLst/>
          </a:prstGeom>
          <a:solidFill>
            <a:srgbClr val="FF6600">
              <a:alpha val="20000"/>
            </a:srgb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16"/>
          </a:p>
        </p:txBody>
      </p:sp>
    </p:spTree>
    <p:extLst>
      <p:ext uri="{BB962C8B-B14F-4D97-AF65-F5344CB8AC3E}">
        <p14:creationId xmlns:p14="http://schemas.microsoft.com/office/powerpoint/2010/main" val="382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Dimensional Modeling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57250" y="1765300"/>
            <a:ext cx="9296400" cy="4991100"/>
          </a:xfrm>
        </p:spPr>
        <p:txBody>
          <a:bodyPr/>
          <a:lstStyle/>
          <a:p>
            <a:r>
              <a:rPr lang="en-US" sz="2800" dirty="0"/>
              <a:t>Detailed data analysis of a single business process is performed to identify the fact table granularity, associated dimensions and attributes, and numeric facts.</a:t>
            </a:r>
          </a:p>
          <a:p>
            <a:r>
              <a:rPr lang="en-US" sz="2800" dirty="0"/>
              <a:t>Dimensional models contain the same data content and relationships as models normalized into third normal form, but structured differently.</a:t>
            </a:r>
          </a:p>
          <a:p>
            <a:pPr lvl="1"/>
            <a:r>
              <a:rPr lang="en-US" sz="2400" dirty="0"/>
              <a:t>Improve understandability and query performance required by DW/BI</a:t>
            </a:r>
          </a:p>
          <a:p>
            <a:r>
              <a:rPr lang="en-US" sz="2800" dirty="0"/>
              <a:t>Primary constructs of a dimensional model</a:t>
            </a:r>
          </a:p>
          <a:p>
            <a:pPr lvl="1"/>
            <a:r>
              <a:rPr lang="en-US" sz="2400" b="1" dirty="0" smtClean="0">
                <a:solidFill>
                  <a:srgbClr val="0070C0"/>
                </a:solidFill>
              </a:rPr>
              <a:t>Fact tables</a:t>
            </a:r>
          </a:p>
          <a:p>
            <a:pPr lvl="1"/>
            <a:r>
              <a:rPr lang="en-US" sz="2400" b="1" dirty="0" smtClean="0">
                <a:solidFill>
                  <a:srgbClr val="0070C0"/>
                </a:solidFill>
              </a:rPr>
              <a:t>Dimension tables</a:t>
            </a:r>
          </a:p>
          <a:p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672" y="5766646"/>
            <a:ext cx="1563011" cy="156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6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Dimensional Modeling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57250" y="1765300"/>
            <a:ext cx="9296400" cy="49911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rgbClr val="0070C0"/>
                </a:solidFill>
              </a:rPr>
              <a:t>Fact </a:t>
            </a:r>
            <a:r>
              <a:rPr lang="en-US" sz="2800" b="1" dirty="0" smtClean="0">
                <a:solidFill>
                  <a:srgbClr val="0070C0"/>
                </a:solidFill>
              </a:rPr>
              <a:t>table</a:t>
            </a:r>
            <a:endParaRPr lang="en-US" sz="2800" b="1" dirty="0">
              <a:solidFill>
                <a:srgbClr val="0070C0"/>
              </a:solidFill>
            </a:endParaRPr>
          </a:p>
          <a:p>
            <a:r>
              <a:rPr lang="en-US" sz="2800" dirty="0"/>
              <a:t>Contain the metrics resulting from a business process or measurement event, such as the sales ordering process or service call event</a:t>
            </a:r>
          </a:p>
          <a:p>
            <a:r>
              <a:rPr lang="en-US" sz="2800" dirty="0" smtClean="0"/>
              <a:t>Fact </a:t>
            </a:r>
            <a:r>
              <a:rPr lang="en-US" sz="2800" dirty="0"/>
              <a:t>table’s granularity should be set at the lowest, most atomic level captured by the business </a:t>
            </a:r>
            <a:r>
              <a:rPr lang="en-US" sz="2800" dirty="0" smtClean="0"/>
              <a:t>process, this </a:t>
            </a:r>
            <a:r>
              <a:rPr lang="en-US" sz="2800" dirty="0"/>
              <a:t>allows for maximum flexibility and extensibility.</a:t>
            </a:r>
          </a:p>
          <a:p>
            <a:r>
              <a:rPr lang="en-US" sz="2800" dirty="0"/>
              <a:t>Business users will be able to ask constantly changing, free-ranging, and very precise questions.</a:t>
            </a:r>
          </a:p>
          <a:p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672" y="5766646"/>
            <a:ext cx="1563011" cy="156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6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Dimensional Modeling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19150" y="1765300"/>
            <a:ext cx="9334500" cy="49911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rgbClr val="0070C0"/>
                </a:solidFill>
              </a:rPr>
              <a:t>Dimensional table</a:t>
            </a:r>
          </a:p>
          <a:p>
            <a:r>
              <a:rPr lang="en-US" sz="2800" dirty="0"/>
              <a:t>Contain the descriptive attributes and characteristics associated with specific, tangible measurement events, such as the customer, product, or sales representative associated with an order being placed.</a:t>
            </a:r>
          </a:p>
          <a:p>
            <a:r>
              <a:rPr lang="en-US" sz="2800" dirty="0"/>
              <a:t>Dimension attributes are used for constraining, grouping, or labeling in a query. </a:t>
            </a:r>
          </a:p>
          <a:p>
            <a:r>
              <a:rPr lang="en-US" sz="2800" dirty="0"/>
              <a:t>Hierarchical many-to-one relationships are </a:t>
            </a:r>
            <a:r>
              <a:rPr lang="en-US" sz="2800" dirty="0" err="1"/>
              <a:t>denormalized</a:t>
            </a:r>
            <a:r>
              <a:rPr lang="en-US" sz="2800" dirty="0"/>
              <a:t> into single dimension tables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672" y="5766646"/>
            <a:ext cx="1563011" cy="156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98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Example of Star Schema</a:t>
            </a:r>
          </a:p>
        </p:txBody>
      </p:sp>
      <p:sp>
        <p:nvSpPr>
          <p:cNvPr id="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4004-A67E-46F1-BE11-9BA9554E4276}" type="datetime4">
              <a:rPr lang="en-US"/>
              <a:pPr/>
              <a:t>November 30, 2017</a:t>
            </a:fld>
            <a:endParaRPr lang="en-US"/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D8CC-D20F-4254-9028-DABD4AD98DC7}" type="slidenum">
              <a:rPr lang="en-US"/>
              <a:pPr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027" y="2034431"/>
            <a:ext cx="6790463" cy="492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7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866900" y="303213"/>
            <a:ext cx="8286750" cy="1260475"/>
          </a:xfrm>
        </p:spPr>
        <p:txBody>
          <a:bodyPr/>
          <a:lstStyle/>
          <a:p>
            <a:r>
              <a:rPr lang="en-US" sz="4800" b="1" dirty="0"/>
              <a:t>Example of Snowflake Schema</a:t>
            </a:r>
          </a:p>
        </p:txBody>
      </p:sp>
      <p:sp>
        <p:nvSpPr>
          <p:cNvPr id="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D8FC-0F1E-428E-8037-DBF492EEF04D}" type="datetime4">
              <a:rPr lang="en-US"/>
              <a:pPr/>
              <a:t>November 30, 2017</a:t>
            </a:fld>
            <a:endParaRPr lang="en-US"/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87823-C83E-4C6C-96A0-097D0C0645E8}" type="slidenum">
              <a:rPr lang="en-US"/>
              <a:pPr/>
              <a:t>18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878" y="2031764"/>
            <a:ext cx="7900618" cy="500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5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Snowflake Schema</a:t>
            </a:r>
            <a:endParaRPr lang="en-US" sz="4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765300"/>
            <a:ext cx="9315450" cy="4991100"/>
          </a:xfrm>
        </p:spPr>
        <p:txBody>
          <a:bodyPr/>
          <a:lstStyle/>
          <a:p>
            <a:r>
              <a:rPr lang="en-US" sz="2800" b="1" dirty="0">
                <a:solidFill>
                  <a:srgbClr val="0070C0"/>
                </a:solidFill>
              </a:rPr>
              <a:t>Disadvantages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Fact tables are typically responsible for 90% or more of the storage requirements, so the benefit is normally insignificant.</a:t>
            </a:r>
          </a:p>
          <a:p>
            <a:pPr lvl="1"/>
            <a:r>
              <a:rPr lang="en-US" sz="2400" dirty="0"/>
              <a:t>Normalization of the dimension tables ("</a:t>
            </a:r>
            <a:r>
              <a:rPr lang="en-US" sz="2400" dirty="0" err="1"/>
              <a:t>snowflaking</a:t>
            </a:r>
            <a:r>
              <a:rPr lang="en-US" sz="2400" dirty="0"/>
              <a:t>") can impair the performance of a data warehouse. 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Advantages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If a dimension is very sparse </a:t>
            </a:r>
            <a:r>
              <a:rPr lang="en-US" sz="2400" dirty="0" smtClean="0"/>
              <a:t>the </a:t>
            </a:r>
            <a:r>
              <a:rPr lang="en-US" sz="2400" dirty="0"/>
              <a:t>dimension table may occupy a significant proportion of the database and </a:t>
            </a:r>
            <a:r>
              <a:rPr lang="en-US" sz="2400" dirty="0" err="1"/>
              <a:t>snowflaking</a:t>
            </a:r>
            <a:r>
              <a:rPr lang="en-US" sz="2400" dirty="0"/>
              <a:t> may be appropriate.</a:t>
            </a:r>
          </a:p>
          <a:p>
            <a:r>
              <a:rPr lang="en-US" sz="2800" dirty="0"/>
              <a:t>In practice, many data warehouses will normalize some dimensions and not others, and hence use a combination of snowflake and classic star schema. </a:t>
            </a:r>
          </a:p>
          <a:p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4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579" y="5766646"/>
            <a:ext cx="2320381" cy="17380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0" y="303213"/>
            <a:ext cx="8420100" cy="1260475"/>
          </a:xfrm>
        </p:spPr>
        <p:txBody>
          <a:bodyPr/>
          <a:lstStyle/>
          <a:p>
            <a:r>
              <a:rPr lang="en-US" sz="3088" b="1" dirty="0">
                <a:latin typeface="Arial" charset="0"/>
              </a:rPr>
              <a:t>Two Main Data Warehouse Development Methodologies</a:t>
            </a:r>
            <a:endParaRPr lang="en-US" sz="3088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57724" y="1764666"/>
            <a:ext cx="4399518" cy="4991131"/>
          </a:xfrm>
        </p:spPr>
        <p:txBody>
          <a:bodyPr/>
          <a:lstStyle/>
          <a:p>
            <a:pPr marL="0" indent="0">
              <a:buNone/>
            </a:pPr>
            <a:r>
              <a:rPr lang="en-US" sz="2647" b="1" dirty="0"/>
              <a:t>Top-down Approach</a:t>
            </a:r>
          </a:p>
          <a:p>
            <a:r>
              <a:rPr lang="en-US" sz="2206" b="1" dirty="0">
                <a:solidFill>
                  <a:srgbClr val="006FB4"/>
                </a:solidFill>
              </a:rPr>
              <a:t>The </a:t>
            </a:r>
            <a:r>
              <a:rPr lang="en-US" sz="2206" b="1" dirty="0" err="1">
                <a:solidFill>
                  <a:srgbClr val="006FB4"/>
                </a:solidFill>
              </a:rPr>
              <a:t>Inmon’s</a:t>
            </a:r>
            <a:r>
              <a:rPr lang="en-US" sz="2206" b="1" dirty="0">
                <a:solidFill>
                  <a:srgbClr val="006FB4"/>
                </a:solidFill>
              </a:rPr>
              <a:t> approach</a:t>
            </a:r>
          </a:p>
          <a:p>
            <a:r>
              <a:rPr lang="en-US" sz="2206" dirty="0"/>
              <a:t>DW is developed based on the Enterprise wide data model</a:t>
            </a:r>
          </a:p>
          <a:p>
            <a:r>
              <a:rPr lang="en-US" sz="2206" dirty="0"/>
              <a:t>DW as a single repository feeds data into data marts</a:t>
            </a:r>
          </a:p>
          <a:p>
            <a:r>
              <a:rPr lang="en-US" sz="2206" dirty="0"/>
              <a:t>Longer to implement</a:t>
            </a:r>
          </a:p>
          <a:p>
            <a:r>
              <a:rPr lang="en-US" sz="2206" dirty="0"/>
              <a:t>May fail due to the lack of patience and commitment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7242" y="1764666"/>
            <a:ext cx="4399518" cy="4991131"/>
          </a:xfrm>
        </p:spPr>
        <p:txBody>
          <a:bodyPr/>
          <a:lstStyle/>
          <a:p>
            <a:pPr marL="0" indent="0">
              <a:buNone/>
            </a:pPr>
            <a:r>
              <a:rPr lang="en-US" sz="2647" b="1" dirty="0"/>
              <a:t>Bottom-up Approach</a:t>
            </a:r>
          </a:p>
          <a:p>
            <a:r>
              <a:rPr lang="en-US" sz="2206" b="1" dirty="0">
                <a:solidFill>
                  <a:srgbClr val="006FB4"/>
                </a:solidFill>
              </a:rPr>
              <a:t>The Kimball’s approach</a:t>
            </a:r>
          </a:p>
          <a:p>
            <a:r>
              <a:rPr lang="en-US" sz="2206" dirty="0"/>
              <a:t>Starts with one data mart (ex. sales); later on additional data marts are added (ex. collection, marketing, etc.)</a:t>
            </a:r>
          </a:p>
          <a:p>
            <a:r>
              <a:rPr lang="en-US" sz="2206" dirty="0"/>
              <a:t>Data flows from source into data marts, then into the data warehouse</a:t>
            </a:r>
          </a:p>
          <a:p>
            <a:r>
              <a:rPr lang="en-US" sz="2206" dirty="0"/>
              <a:t>Faster to implement</a:t>
            </a:r>
          </a:p>
          <a:p>
            <a:r>
              <a:rPr lang="en-US" sz="2206" dirty="0"/>
              <a:t>Implementation in stages</a:t>
            </a:r>
          </a:p>
          <a:p>
            <a:r>
              <a:rPr lang="en-US" sz="2206" dirty="0"/>
              <a:t>Need to ensure consistency of metadata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Bina</a:t>
            </a:r>
            <a:r>
              <a:rPr lang="en-US" dirty="0" smtClean="0"/>
              <a:t> Nusantara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07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Physical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1765300"/>
            <a:ext cx="9296400" cy="49911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rgbClr val="0070C0"/>
                </a:solidFill>
              </a:rPr>
              <a:t>Defining the physical structures</a:t>
            </a:r>
          </a:p>
          <a:p>
            <a:r>
              <a:rPr lang="en-US" sz="2800" dirty="0" smtClean="0"/>
              <a:t>Setting </a:t>
            </a:r>
            <a:r>
              <a:rPr lang="en-US" sz="2800" dirty="0"/>
              <a:t>up the database environment </a:t>
            </a:r>
          </a:p>
          <a:p>
            <a:r>
              <a:rPr lang="en-US" sz="2800" dirty="0"/>
              <a:t>Setting up appropriate security</a:t>
            </a:r>
          </a:p>
          <a:p>
            <a:r>
              <a:rPr lang="en-US" sz="2800" dirty="0" smtClean="0"/>
              <a:t>Preliminary </a:t>
            </a:r>
            <a:r>
              <a:rPr lang="en-US" sz="2800" dirty="0"/>
              <a:t>performance tuning strategies, from indexing to partitioning and aggregations. </a:t>
            </a:r>
          </a:p>
          <a:p>
            <a:r>
              <a:rPr lang="en-US" sz="2800" dirty="0"/>
              <a:t>If appropriate, OLAP databases are also designed during this process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7225" r="26562"/>
          <a:stretch/>
        </p:blipFill>
        <p:spPr>
          <a:xfrm>
            <a:off x="8203037" y="5528162"/>
            <a:ext cx="1614892" cy="162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5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303213"/>
            <a:ext cx="8496300" cy="1260475"/>
          </a:xfrm>
        </p:spPr>
        <p:txBody>
          <a:bodyPr/>
          <a:lstStyle/>
          <a:p>
            <a:r>
              <a:rPr lang="en-US" sz="4800" b="1" dirty="0"/>
              <a:t>ETL Design and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0" y="1765300"/>
            <a:ext cx="9334500" cy="4991100"/>
          </a:xfrm>
        </p:spPr>
        <p:txBody>
          <a:bodyPr/>
          <a:lstStyle/>
          <a:p>
            <a:r>
              <a:rPr lang="en-US" sz="2800" dirty="0"/>
              <a:t>The MOST important stage</a:t>
            </a:r>
          </a:p>
          <a:p>
            <a:r>
              <a:rPr lang="en-US" sz="2800" dirty="0"/>
              <a:t>70% of the risk and effort in the DW project is attributed to this stage</a:t>
            </a:r>
          </a:p>
          <a:p>
            <a:r>
              <a:rPr lang="en-US" sz="2800" dirty="0"/>
              <a:t>ETL system capabilities: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Extraction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Cleansing and conforming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Delivery and management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445" y="5607828"/>
            <a:ext cx="1563011" cy="156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3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0639" y="5607828"/>
            <a:ext cx="1563011" cy="15630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ETL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1765300"/>
            <a:ext cx="9296400" cy="4991100"/>
          </a:xfrm>
        </p:spPr>
        <p:txBody>
          <a:bodyPr/>
          <a:lstStyle/>
          <a:p>
            <a:r>
              <a:rPr lang="en-US" sz="2800" dirty="0"/>
              <a:t>Raw data is extracted from the operational source systems and is being transformed into meaningful information for the business </a:t>
            </a:r>
          </a:p>
          <a:p>
            <a:r>
              <a:rPr lang="en-US" sz="2800" dirty="0"/>
              <a:t>ETL processes must be architected long before any data is extracted from the source</a:t>
            </a:r>
          </a:p>
          <a:p>
            <a:r>
              <a:rPr lang="en-US" sz="2800" dirty="0"/>
              <a:t>ETL system strives to deliver high throughput, as well as high quality output</a:t>
            </a:r>
          </a:p>
          <a:p>
            <a:r>
              <a:rPr lang="en-US" sz="2800" dirty="0"/>
              <a:t>Incoming data is checked for reasonable quality</a:t>
            </a:r>
          </a:p>
          <a:p>
            <a:r>
              <a:rPr lang="en-US" sz="2800" dirty="0"/>
              <a:t>Data quality conditions are continuously monitored</a:t>
            </a:r>
          </a:p>
          <a:p>
            <a:r>
              <a:rPr lang="en-US" sz="2800" dirty="0"/>
              <a:t>Kimball calls ETL a “data warehouse back room</a:t>
            </a:r>
            <a:r>
              <a:rPr lang="en-US" sz="2800" dirty="0" smtClean="0"/>
              <a:t>”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09700" y="303213"/>
            <a:ext cx="8743950" cy="1260475"/>
          </a:xfrm>
        </p:spPr>
        <p:txBody>
          <a:bodyPr/>
          <a:lstStyle/>
          <a:p>
            <a:r>
              <a:rPr lang="en-US" sz="3088" b="1" dirty="0">
                <a:latin typeface="Arial" charset="0"/>
              </a:rPr>
              <a:t>The Kimball Lifecycle Diagram</a:t>
            </a:r>
            <a:br>
              <a:rPr lang="en-US" sz="3088" b="1" dirty="0">
                <a:latin typeface="Arial" charset="0"/>
              </a:rPr>
            </a:br>
            <a:r>
              <a:rPr lang="en-US" sz="3088" dirty="0" err="1">
                <a:latin typeface="Arial" charset="0"/>
              </a:rPr>
              <a:t>Bussiness</a:t>
            </a:r>
            <a:r>
              <a:rPr lang="en-US" sz="3088" dirty="0">
                <a:latin typeface="Arial" charset="0"/>
              </a:rPr>
              <a:t> Intelligence Application Track</a:t>
            </a:r>
            <a:endParaRPr lang="en-US" sz="3088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38" y="2186424"/>
            <a:ext cx="9925000" cy="425357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200281" y="4675969"/>
            <a:ext cx="4129259" cy="873497"/>
          </a:xfrm>
          <a:prstGeom prst="rect">
            <a:avLst/>
          </a:prstGeom>
          <a:solidFill>
            <a:srgbClr val="FF6600">
              <a:alpha val="20000"/>
            </a:srgb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16"/>
          </a:p>
        </p:txBody>
      </p:sp>
    </p:spTree>
    <p:extLst>
      <p:ext uri="{BB962C8B-B14F-4D97-AF65-F5344CB8AC3E}">
        <p14:creationId xmlns:p14="http://schemas.microsoft.com/office/powerpoint/2010/main" val="27428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Business Intelligence </a:t>
            </a:r>
            <a:br>
              <a:rPr lang="en-US" sz="4400" b="1" dirty="0"/>
            </a:br>
            <a:r>
              <a:rPr lang="en-US" sz="4400" b="1" dirty="0"/>
              <a:t>Application Track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19150" y="1765300"/>
            <a:ext cx="9334500" cy="4991100"/>
          </a:xfrm>
        </p:spPr>
        <p:txBody>
          <a:bodyPr/>
          <a:lstStyle/>
          <a:p>
            <a:r>
              <a:rPr lang="en-US" sz="2800" dirty="0"/>
              <a:t>Applications that query, analyze, and present information from the dimensional model. </a:t>
            </a:r>
          </a:p>
          <a:p>
            <a:r>
              <a:rPr lang="en-US" sz="2800" dirty="0"/>
              <a:t>BI applications deliver business value from the DW/BI solution, rather than just delivering the data </a:t>
            </a:r>
          </a:p>
          <a:p>
            <a:r>
              <a:rPr lang="en-US" sz="2800" dirty="0"/>
              <a:t>The goal is to deliver capabilities that are accepted by the business to support and enhance their decision making.</a:t>
            </a:r>
          </a:p>
          <a:p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540" y="5528419"/>
            <a:ext cx="2454726" cy="154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33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BI Application Design &amp; Development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0" y="2114550"/>
            <a:ext cx="9334500" cy="464185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70C0"/>
                </a:solidFill>
              </a:rPr>
              <a:t>BI Application Design</a:t>
            </a:r>
          </a:p>
          <a:p>
            <a:r>
              <a:rPr lang="en-US" sz="2400" dirty="0"/>
              <a:t>Identify the candidate BI applications and appropriate navigation interfaces to address the users’ needs and needed capabilities. </a:t>
            </a:r>
          </a:p>
          <a:p>
            <a:r>
              <a:rPr lang="en-US" sz="2400" dirty="0"/>
              <a:t>Produce BI application specification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70C0"/>
                </a:solidFill>
              </a:rPr>
              <a:t>BI Application Development</a:t>
            </a:r>
          </a:p>
          <a:p>
            <a:r>
              <a:rPr lang="en-US" sz="2400" dirty="0"/>
              <a:t>Configuration of the business metadata and tool infrastructure</a:t>
            </a:r>
          </a:p>
          <a:p>
            <a:r>
              <a:rPr lang="en-US" sz="2400" dirty="0"/>
              <a:t>Construction and validation of the specified analytic and operational BI applications and the navigational portal</a:t>
            </a:r>
          </a:p>
          <a:p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540" y="5528419"/>
            <a:ext cx="2454726" cy="154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0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88" b="1" dirty="0">
                <a:latin typeface="Arial" charset="0"/>
              </a:rPr>
              <a:t>The Kimball Lifecycle Diagram</a:t>
            </a:r>
            <a:br>
              <a:rPr lang="en-US" sz="3088" b="1" dirty="0">
                <a:latin typeface="Arial" charset="0"/>
              </a:rPr>
            </a:br>
            <a:r>
              <a:rPr lang="en-US" sz="3088" dirty="0" err="1">
                <a:latin typeface="Arial" charset="0"/>
              </a:rPr>
              <a:t>Bussiness</a:t>
            </a:r>
            <a:r>
              <a:rPr lang="en-US" sz="3088" dirty="0">
                <a:latin typeface="Arial" charset="0"/>
              </a:rPr>
              <a:t> Intelligence Application Track</a:t>
            </a:r>
            <a:endParaRPr lang="en-US" sz="3088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38" y="2186424"/>
            <a:ext cx="9925000" cy="425357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627722" y="3622607"/>
            <a:ext cx="1349950" cy="873497"/>
          </a:xfrm>
          <a:prstGeom prst="rect">
            <a:avLst/>
          </a:prstGeom>
          <a:solidFill>
            <a:srgbClr val="FF6600">
              <a:alpha val="20000"/>
            </a:srgb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16"/>
          </a:p>
        </p:txBody>
      </p:sp>
    </p:spTree>
    <p:extLst>
      <p:ext uri="{BB962C8B-B14F-4D97-AF65-F5344CB8AC3E}">
        <p14:creationId xmlns:p14="http://schemas.microsoft.com/office/powerpoint/2010/main" val="259266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Deployment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765300"/>
            <a:ext cx="9315450" cy="4991100"/>
          </a:xfrm>
        </p:spPr>
        <p:txBody>
          <a:bodyPr/>
          <a:lstStyle/>
          <a:p>
            <a:r>
              <a:rPr lang="en-US" sz="2800" dirty="0"/>
              <a:t>It is crucial that adequate planning was performed to make sure that:</a:t>
            </a:r>
          </a:p>
          <a:p>
            <a:pPr lvl="1"/>
            <a:r>
              <a:rPr lang="en-US" sz="2400" dirty="0"/>
              <a:t>The results of technology, data, and BI application tracks are tested and fit together properly</a:t>
            </a:r>
          </a:p>
          <a:p>
            <a:pPr lvl="1"/>
            <a:r>
              <a:rPr lang="en-US" sz="2400" dirty="0"/>
              <a:t>Appropriate education and support infrastructure is in place. </a:t>
            </a:r>
          </a:p>
          <a:p>
            <a:r>
              <a:rPr lang="en-US" sz="2800" dirty="0" smtClean="0"/>
              <a:t>It </a:t>
            </a:r>
            <a:r>
              <a:rPr lang="en-US" sz="2800" dirty="0"/>
              <a:t>is critical that deployment be well orchestrated</a:t>
            </a:r>
          </a:p>
          <a:p>
            <a:r>
              <a:rPr lang="en-US" sz="2800" dirty="0"/>
              <a:t>Deployment should be deferred if all the pieces, such as training, documentation, and validated data, are not ready for production </a:t>
            </a:r>
            <a:r>
              <a:rPr lang="en-US" sz="2800" dirty="0" smtClean="0"/>
              <a:t>release</a:t>
            </a:r>
            <a:r>
              <a:rPr lang="en-US" sz="2800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446" y="5654935"/>
            <a:ext cx="1526028" cy="147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4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47800" y="303213"/>
            <a:ext cx="8705850" cy="1260475"/>
          </a:xfrm>
        </p:spPr>
        <p:txBody>
          <a:bodyPr/>
          <a:lstStyle/>
          <a:p>
            <a:r>
              <a:rPr lang="en-US" sz="3088" b="1" dirty="0">
                <a:latin typeface="Arial" charset="0"/>
              </a:rPr>
              <a:t>The Kimball Lifecycle Diagram</a:t>
            </a:r>
            <a:br>
              <a:rPr lang="en-US" sz="3088" b="1" dirty="0">
                <a:latin typeface="Arial" charset="0"/>
              </a:rPr>
            </a:br>
            <a:r>
              <a:rPr lang="en-US" sz="3088" dirty="0" smtClean="0">
                <a:latin typeface="Arial" charset="0"/>
              </a:rPr>
              <a:t>Maintenance</a:t>
            </a:r>
            <a:endParaRPr lang="en-US" sz="3088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38" y="2186424"/>
            <a:ext cx="9925000" cy="425357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976075" y="4695423"/>
            <a:ext cx="1349950" cy="873497"/>
          </a:xfrm>
          <a:prstGeom prst="rect">
            <a:avLst/>
          </a:prstGeom>
          <a:solidFill>
            <a:srgbClr val="FF6600">
              <a:alpha val="20000"/>
            </a:srgb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16"/>
          </a:p>
        </p:txBody>
      </p:sp>
    </p:spTree>
    <p:extLst>
      <p:ext uri="{BB962C8B-B14F-4D97-AF65-F5344CB8AC3E}">
        <p14:creationId xmlns:p14="http://schemas.microsoft.com/office/powerpoint/2010/main" val="117695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445" y="5607828"/>
            <a:ext cx="1586536" cy="15865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Maintenance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19150" y="1765300"/>
            <a:ext cx="9334500" cy="4991100"/>
          </a:xfrm>
        </p:spPr>
        <p:txBody>
          <a:bodyPr/>
          <a:lstStyle/>
          <a:p>
            <a:r>
              <a:rPr lang="en-US" sz="2800" dirty="0"/>
              <a:t>Occurs when the system is in production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Includes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Technical operational tasks that are necessary to keep the system performing optimally</a:t>
            </a:r>
          </a:p>
          <a:p>
            <a:pPr lvl="1"/>
            <a:r>
              <a:rPr lang="en-US" sz="2400" dirty="0"/>
              <a:t>Usage monitoring</a:t>
            </a:r>
          </a:p>
          <a:p>
            <a:pPr lvl="1"/>
            <a:r>
              <a:rPr lang="en-US" sz="2400" dirty="0"/>
              <a:t>Performance tuning</a:t>
            </a:r>
          </a:p>
          <a:p>
            <a:pPr lvl="1"/>
            <a:r>
              <a:rPr lang="en-US" sz="2400" dirty="0"/>
              <a:t>Index maintenance</a:t>
            </a:r>
          </a:p>
          <a:p>
            <a:pPr lvl="1"/>
            <a:r>
              <a:rPr lang="en-US" sz="2400" dirty="0"/>
              <a:t>System backup</a:t>
            </a:r>
          </a:p>
          <a:p>
            <a:r>
              <a:rPr lang="en-US" sz="2800" dirty="0" smtClean="0"/>
              <a:t>Ongoing </a:t>
            </a:r>
            <a:r>
              <a:rPr lang="en-US" sz="2800" dirty="0"/>
              <a:t>support, education, and communication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with </a:t>
            </a:r>
            <a:r>
              <a:rPr lang="en-US" sz="2800" dirty="0"/>
              <a:t>business </a:t>
            </a:r>
            <a:r>
              <a:rPr lang="en-US" sz="2800" dirty="0" smtClean="0"/>
              <a:t>users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0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38350" y="303213"/>
            <a:ext cx="8115300" cy="1260475"/>
          </a:xfrm>
        </p:spPr>
        <p:txBody>
          <a:bodyPr/>
          <a:lstStyle/>
          <a:p>
            <a:r>
              <a:rPr lang="en-US" sz="4400" b="1" dirty="0">
                <a:latin typeface="Arial" charset="0"/>
              </a:rPr>
              <a:t>The Kimball Lifecycle Diagram</a:t>
            </a:r>
            <a:endParaRPr lang="en-US" sz="44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38" y="2186424"/>
            <a:ext cx="9925000" cy="425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5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88" b="1" dirty="0">
                <a:latin typeface="Arial" charset="0"/>
              </a:rPr>
              <a:t>The Kimball Lifecycle Diagram</a:t>
            </a:r>
            <a:br>
              <a:rPr lang="en-US" sz="3088" b="1" dirty="0">
                <a:latin typeface="Arial" charset="0"/>
              </a:rPr>
            </a:br>
            <a:r>
              <a:rPr lang="en-US" sz="3088" dirty="0" smtClean="0">
                <a:latin typeface="Arial" charset="0"/>
              </a:rPr>
              <a:t>Growth</a:t>
            </a:r>
            <a:endParaRPr lang="en-US" sz="3088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38" y="2186424"/>
            <a:ext cx="9925000" cy="425357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976075" y="2551384"/>
            <a:ext cx="1349950" cy="873497"/>
          </a:xfrm>
          <a:prstGeom prst="rect">
            <a:avLst/>
          </a:prstGeom>
          <a:solidFill>
            <a:srgbClr val="FF6600">
              <a:alpha val="20000"/>
            </a:srgb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16"/>
          </a:p>
        </p:txBody>
      </p:sp>
    </p:spTree>
    <p:extLst>
      <p:ext uri="{BB962C8B-B14F-4D97-AF65-F5344CB8AC3E}">
        <p14:creationId xmlns:p14="http://schemas.microsoft.com/office/powerpoint/2010/main" val="123816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Growth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5350" y="1765300"/>
            <a:ext cx="9258300" cy="49911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DW systems tend to expand (if they were successful)</a:t>
            </a:r>
          </a:p>
          <a:p>
            <a:r>
              <a:rPr lang="en-US" sz="2800" dirty="0"/>
              <a:t>Is considered as a sign of success</a:t>
            </a:r>
          </a:p>
          <a:p>
            <a:r>
              <a:rPr lang="en-US" sz="2800" dirty="0"/>
              <a:t>New requests need to be prioritized</a:t>
            </a:r>
          </a:p>
          <a:p>
            <a:r>
              <a:rPr lang="en-US" sz="2800" dirty="0"/>
              <a:t>Starting the cycle again</a:t>
            </a:r>
          </a:p>
          <a:p>
            <a:pPr lvl="1"/>
            <a:r>
              <a:rPr lang="en-US" sz="2400" dirty="0"/>
              <a:t>Building upon the foundation that has already been established</a:t>
            </a:r>
          </a:p>
          <a:p>
            <a:pPr lvl="1"/>
            <a:r>
              <a:rPr lang="en-US" sz="2400" dirty="0"/>
              <a:t>Focusing on the new requirements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854" y="5607828"/>
            <a:ext cx="1563011" cy="155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9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latin typeface="Arial" charset="0"/>
              </a:rPr>
              <a:t>The Kimball </a:t>
            </a:r>
            <a:r>
              <a:rPr lang="en-US" sz="4800" b="1" dirty="0" smtClean="0">
                <a:latin typeface="Arial" charset="0"/>
              </a:rPr>
              <a:t>Lifecycle</a:t>
            </a:r>
            <a:endParaRPr lang="en-US" sz="4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6300" y="1765300"/>
            <a:ext cx="9277350" cy="4991100"/>
          </a:xfrm>
        </p:spPr>
        <p:txBody>
          <a:bodyPr/>
          <a:lstStyle/>
          <a:p>
            <a:r>
              <a:rPr lang="en-US" sz="2800" dirty="0"/>
              <a:t>Illustrates the general flow of a DW implementation</a:t>
            </a:r>
          </a:p>
          <a:p>
            <a:r>
              <a:rPr lang="en-US" sz="2800" dirty="0"/>
              <a:t>Identifies task sequencing and highlights activities that should happen concurrently</a:t>
            </a:r>
          </a:p>
          <a:p>
            <a:r>
              <a:rPr lang="en-US" sz="2800" dirty="0"/>
              <a:t>May need to be customized to address the unique needs of your organization</a:t>
            </a:r>
          </a:p>
          <a:p>
            <a:r>
              <a:rPr lang="en-US" sz="2800" dirty="0">
                <a:solidFill>
                  <a:srgbClr val="FF0000"/>
                </a:solidFill>
              </a:rPr>
              <a:t>Not every detail of every Lifecycle task will be performed on every </a:t>
            </a:r>
            <a:r>
              <a:rPr lang="en-US" sz="2800" dirty="0" smtClean="0">
                <a:solidFill>
                  <a:srgbClr val="FF0000"/>
                </a:solidFill>
              </a:rPr>
              <a:t>project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583" y="5607828"/>
            <a:ext cx="2090726" cy="156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9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00250" y="303213"/>
            <a:ext cx="8153400" cy="1260475"/>
          </a:xfrm>
        </p:spPr>
        <p:txBody>
          <a:bodyPr/>
          <a:lstStyle/>
          <a:p>
            <a:r>
              <a:rPr lang="en-US" sz="4400" b="1" dirty="0">
                <a:latin typeface="Arial" charset="0"/>
              </a:rPr>
              <a:t>The Kimball Lifecycle Diagram</a:t>
            </a:r>
            <a:endParaRPr lang="en-US" sz="44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38" y="2186424"/>
            <a:ext cx="9925000" cy="425357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96886" y="3622607"/>
            <a:ext cx="1309685" cy="873497"/>
          </a:xfrm>
          <a:prstGeom prst="rect">
            <a:avLst/>
          </a:prstGeom>
          <a:solidFill>
            <a:srgbClr val="FF6600">
              <a:alpha val="20000"/>
            </a:srgb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16"/>
          </a:p>
        </p:txBody>
      </p:sp>
    </p:spTree>
    <p:extLst>
      <p:ext uri="{BB962C8B-B14F-4D97-AF65-F5344CB8AC3E}">
        <p14:creationId xmlns:p14="http://schemas.microsoft.com/office/powerpoint/2010/main" val="341914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Program/Project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1765300"/>
            <a:ext cx="9296400" cy="49911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rgbClr val="0070C0"/>
                </a:solidFill>
              </a:rPr>
              <a:t>Project planning</a:t>
            </a:r>
          </a:p>
          <a:p>
            <a:r>
              <a:rPr lang="en-US" sz="2800" dirty="0"/>
              <a:t>Scope definition </a:t>
            </a:r>
            <a:r>
              <a:rPr lang="en-US" sz="2800" dirty="0" smtClean="0"/>
              <a:t>understanding </a:t>
            </a:r>
            <a:r>
              <a:rPr lang="en-US" sz="2800" dirty="0"/>
              <a:t>business requirements</a:t>
            </a:r>
          </a:p>
          <a:p>
            <a:r>
              <a:rPr lang="en-US" sz="2800" dirty="0"/>
              <a:t>Tasks’ identification</a:t>
            </a:r>
          </a:p>
          <a:p>
            <a:r>
              <a:rPr lang="en-US" sz="2800" dirty="0"/>
              <a:t>Scheduling </a:t>
            </a:r>
          </a:p>
          <a:p>
            <a:r>
              <a:rPr lang="en-US" sz="2800" dirty="0"/>
              <a:t>Resource planning</a:t>
            </a:r>
          </a:p>
          <a:p>
            <a:r>
              <a:rPr lang="en-US" sz="2800" dirty="0"/>
              <a:t>Workload assignment</a:t>
            </a:r>
          </a:p>
          <a:p>
            <a:r>
              <a:rPr lang="en-US" sz="2800" dirty="0"/>
              <a:t>The end document represents a blueprint of the </a:t>
            </a:r>
            <a:r>
              <a:rPr lang="en-US" sz="2800" dirty="0" smtClean="0"/>
              <a:t>project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401" y="5607828"/>
            <a:ext cx="2202630" cy="157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2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3213"/>
            <a:ext cx="8172450" cy="1260475"/>
          </a:xfrm>
        </p:spPr>
        <p:txBody>
          <a:bodyPr/>
          <a:lstStyle/>
          <a:p>
            <a:r>
              <a:rPr lang="en-US" sz="4800" b="1" dirty="0"/>
              <a:t>Program/Project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0" y="1765300"/>
            <a:ext cx="9334500" cy="49911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Enforces the project plan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70C0"/>
                </a:solidFill>
              </a:rPr>
              <a:t>Activities</a:t>
            </a:r>
            <a:r>
              <a:rPr lang="en-US" sz="2800" b="1" dirty="0"/>
              <a:t>:</a:t>
            </a:r>
          </a:p>
          <a:p>
            <a:r>
              <a:rPr lang="en-US" sz="2800" dirty="0"/>
              <a:t>Status monitoring</a:t>
            </a:r>
          </a:p>
          <a:p>
            <a:r>
              <a:rPr lang="en-US" sz="2800" dirty="0"/>
              <a:t>Issue tracking</a:t>
            </a:r>
          </a:p>
          <a:p>
            <a:r>
              <a:rPr lang="en-US" sz="2800" dirty="0"/>
              <a:t>Development of a comprehensive communication plan that addresses both the business and IT </a:t>
            </a:r>
            <a:r>
              <a:rPr lang="en-US" sz="2800" dirty="0" smtClean="0"/>
              <a:t>units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446" y="5687237"/>
            <a:ext cx="1582049" cy="157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58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76450" y="303213"/>
            <a:ext cx="8077200" cy="1260475"/>
          </a:xfrm>
        </p:spPr>
        <p:txBody>
          <a:bodyPr/>
          <a:lstStyle/>
          <a:p>
            <a:r>
              <a:rPr lang="en-US" sz="4400" b="1" dirty="0">
                <a:latin typeface="Arial" charset="0"/>
              </a:rPr>
              <a:t>The Kimball Lifecycle Diagram</a:t>
            </a:r>
            <a:endParaRPr lang="en-US" sz="44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38" y="2186424"/>
            <a:ext cx="9925000" cy="425357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55864" y="2590293"/>
            <a:ext cx="1309685" cy="2938126"/>
          </a:xfrm>
          <a:prstGeom prst="rect">
            <a:avLst/>
          </a:prstGeom>
          <a:solidFill>
            <a:srgbClr val="FF6600">
              <a:alpha val="20000"/>
            </a:srgb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16"/>
          </a:p>
        </p:txBody>
      </p:sp>
    </p:spTree>
    <p:extLst>
      <p:ext uri="{BB962C8B-B14F-4D97-AF65-F5344CB8AC3E}">
        <p14:creationId xmlns:p14="http://schemas.microsoft.com/office/powerpoint/2010/main" val="78362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0" y="303213"/>
            <a:ext cx="8153400" cy="12604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00838" tIns="50419" rIns="100838" bIns="50419" numCol="1" anchor="ctr" anchorCtr="0" compatLnSpc="1">
            <a:prstTxWarp prst="textNoShape">
              <a:avLst/>
            </a:prstTxWarp>
          </a:bodyPr>
          <a:lstStyle/>
          <a:p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 smtClean="0"/>
              <a:t>Business Requirements Definition</a:t>
            </a:r>
            <a:br>
              <a:rPr lang="en-US" sz="4400" b="1" dirty="0" smtClean="0"/>
            </a:br>
            <a:endParaRPr lang="en-US" sz="4400" b="1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65300"/>
            <a:ext cx="9315450" cy="49911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00838" tIns="50419" rIns="100838" bIns="50419" numCol="1" anchor="t" anchorCtr="0" compatLnSpc="1">
            <a:prstTxWarp prst="textNoShape">
              <a:avLst/>
            </a:prstTxWarp>
          </a:bodyPr>
          <a:lstStyle/>
          <a:p>
            <a:r>
              <a:rPr lang="en-US" sz="2800" dirty="0" smtClean="0"/>
              <a:t>Success of the project depends on a solid understanding of the business requirements!!!</a:t>
            </a:r>
          </a:p>
          <a:p>
            <a:r>
              <a:rPr lang="en-US" sz="2800" dirty="0" smtClean="0"/>
              <a:t>Understanding the key factors driving the business is crucial for successful translation of the business requirements into design considerations</a:t>
            </a:r>
          </a:p>
          <a:p>
            <a:r>
              <a:rPr lang="en-US" sz="2800" dirty="0" smtClean="0"/>
              <a:t>Three tracks following tracks follows this step:</a:t>
            </a:r>
          </a:p>
          <a:p>
            <a:pPr lvl="1"/>
            <a:r>
              <a:rPr lang="en-US" sz="2400" b="1" dirty="0" smtClean="0">
                <a:solidFill>
                  <a:srgbClr val="0070C0"/>
                </a:solidFill>
              </a:rPr>
              <a:t>Technology</a:t>
            </a:r>
          </a:p>
          <a:p>
            <a:pPr lvl="1"/>
            <a:r>
              <a:rPr lang="en-US" sz="2400" b="1" dirty="0" smtClean="0">
                <a:solidFill>
                  <a:srgbClr val="0070C0"/>
                </a:solidFill>
              </a:rPr>
              <a:t>Data</a:t>
            </a:r>
          </a:p>
          <a:p>
            <a:pPr lvl="1"/>
            <a:r>
              <a:rPr lang="en-US" sz="2400" b="1" dirty="0" err="1" smtClean="0">
                <a:solidFill>
                  <a:srgbClr val="0070C0"/>
                </a:solidFill>
              </a:rPr>
              <a:t>Bussiness</a:t>
            </a:r>
            <a:r>
              <a:rPr lang="en-US" sz="2400" b="1" dirty="0" smtClean="0">
                <a:solidFill>
                  <a:srgbClr val="0070C0"/>
                </a:solidFill>
              </a:rPr>
              <a:t> intelligence Applications</a:t>
            </a:r>
            <a:endParaRPr lang="en-US" sz="2400" b="1" dirty="0">
              <a:solidFill>
                <a:srgbClr val="0070C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949" y="5687236"/>
            <a:ext cx="2370694" cy="155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3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2757</TotalTime>
  <Words>1143</Words>
  <Application>Microsoft Office PowerPoint</Application>
  <PresentationFormat>Custom</PresentationFormat>
  <Paragraphs>182</Paragraphs>
  <Slides>31</Slides>
  <Notes>1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PowerPoint Presentation</vt:lpstr>
      <vt:lpstr>Two Main Data Warehouse Development Methodologies</vt:lpstr>
      <vt:lpstr>The Kimball Lifecycle Diagram</vt:lpstr>
      <vt:lpstr>The Kimball Lifecycle</vt:lpstr>
      <vt:lpstr>The Kimball Lifecycle Diagram</vt:lpstr>
      <vt:lpstr>Program/Project Planning</vt:lpstr>
      <vt:lpstr>Program/Project Management</vt:lpstr>
      <vt:lpstr>The Kimball Lifecycle Diagram</vt:lpstr>
      <vt:lpstr> Business Requirements Definition </vt:lpstr>
      <vt:lpstr>The Kimball Lifecycle Diagram Technology Track</vt:lpstr>
      <vt:lpstr>Technology Track</vt:lpstr>
      <vt:lpstr>Product Selection and Installation</vt:lpstr>
      <vt:lpstr>The Kimball Lifecycle Diagram Data Track</vt:lpstr>
      <vt:lpstr>Dimensional Modeling</vt:lpstr>
      <vt:lpstr>Dimensional Modeling</vt:lpstr>
      <vt:lpstr>Dimensional Modeling</vt:lpstr>
      <vt:lpstr>Example of Star Schema</vt:lpstr>
      <vt:lpstr>Example of Snowflake Schema</vt:lpstr>
      <vt:lpstr>Snowflake Schema</vt:lpstr>
      <vt:lpstr>Physical Design</vt:lpstr>
      <vt:lpstr>ETL Design and Development</vt:lpstr>
      <vt:lpstr>ETL</vt:lpstr>
      <vt:lpstr>The Kimball Lifecycle Diagram Bussiness Intelligence Application Track</vt:lpstr>
      <vt:lpstr>Business Intelligence  Application Track</vt:lpstr>
      <vt:lpstr>BI Application Design &amp; Development</vt:lpstr>
      <vt:lpstr>The Kimball Lifecycle Diagram Bussiness Intelligence Application Track</vt:lpstr>
      <vt:lpstr>Deployment</vt:lpstr>
      <vt:lpstr>The Kimball Lifecycle Diagram Maintenance</vt:lpstr>
      <vt:lpstr>Maintenance</vt:lpstr>
      <vt:lpstr>The Kimball Lifecycle Diagram Growth</vt:lpstr>
      <vt:lpstr>Growth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danton sihombing</dc:creator>
  <cp:lastModifiedBy>Umim</cp:lastModifiedBy>
  <cp:revision>188</cp:revision>
  <dcterms:created xsi:type="dcterms:W3CDTF">2014-08-28T03:04:31Z</dcterms:created>
  <dcterms:modified xsi:type="dcterms:W3CDTF">2017-11-30T07:37:58Z</dcterms:modified>
</cp:coreProperties>
</file>