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8" r:id="rId2"/>
    <p:sldId id="321" r:id="rId3"/>
    <p:sldId id="290" r:id="rId4"/>
    <p:sldId id="291" r:id="rId5"/>
    <p:sldId id="292" r:id="rId6"/>
    <p:sldId id="293" r:id="rId7"/>
    <p:sldId id="294" r:id="rId8"/>
    <p:sldId id="295" r:id="rId9"/>
    <p:sldId id="296"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18" autoAdjust="0"/>
  </p:normalViewPr>
  <p:slideViewPr>
    <p:cSldViewPr snapToGrid="0" snapToObjects="1">
      <p:cViewPr varScale="1">
        <p:scale>
          <a:sx n="57" d="100"/>
          <a:sy n="57" d="100"/>
        </p:scale>
        <p:origin x="-1548" y="-96"/>
      </p:cViewPr>
      <p:guideLst>
        <p:guide orient="horz" pos="2382"/>
        <p:guide pos="3367"/>
      </p:guideLst>
    </p:cSldViewPr>
  </p:slideViewPr>
  <p:notesTextViewPr>
    <p:cViewPr>
      <p:scale>
        <a:sx n="100" d="100"/>
        <a:sy n="100" d="100"/>
      </p:scale>
      <p:origin x="0" y="0"/>
    </p:cViewPr>
  </p:notesTextViewPr>
  <p:sorterViewPr>
    <p:cViewPr>
      <p:scale>
        <a:sx n="185" d="100"/>
        <a:sy n="1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B7453-8704-497A-BBBD-8EC89227445B}" type="doc">
      <dgm:prSet loTypeId="urn:microsoft.com/office/officeart/2005/8/layout/process1" loCatId="process" qsTypeId="urn:microsoft.com/office/officeart/2005/8/quickstyle/simple1" qsCatId="simple" csTypeId="urn:microsoft.com/office/officeart/2005/8/colors/colorful1" csCatId="colorful" phldr="1"/>
      <dgm:spPr/>
    </dgm:pt>
    <dgm:pt modelId="{D43E5121-769A-43E0-9B72-9D7C8A397EAB}">
      <dgm:prSet phldrT="[Text]"/>
      <dgm:spPr/>
      <dgm:t>
        <a:bodyPr/>
        <a:lstStyle/>
        <a:p>
          <a:r>
            <a:rPr lang="en-US" dirty="0" smtClean="0"/>
            <a:t>Program</a:t>
          </a:r>
          <a:endParaRPr lang="en-US" dirty="0"/>
        </a:p>
      </dgm:t>
    </dgm:pt>
    <dgm:pt modelId="{34D596C2-5216-45F6-9F1F-46054DA07028}" type="parTrans" cxnId="{4FC986D2-4CB2-48FF-AD01-AAB6473E6204}">
      <dgm:prSet/>
      <dgm:spPr/>
      <dgm:t>
        <a:bodyPr/>
        <a:lstStyle/>
        <a:p>
          <a:endParaRPr lang="en-US"/>
        </a:p>
      </dgm:t>
    </dgm:pt>
    <dgm:pt modelId="{31750F53-EFBA-4B1E-A423-F4D24AB87308}" type="sibTrans" cxnId="{4FC986D2-4CB2-48FF-AD01-AAB6473E6204}">
      <dgm:prSet/>
      <dgm:spPr/>
      <dgm:t>
        <a:bodyPr/>
        <a:lstStyle/>
        <a:p>
          <a:endParaRPr lang="en-US" dirty="0"/>
        </a:p>
      </dgm:t>
    </dgm:pt>
    <dgm:pt modelId="{5B2BD7A5-6CEB-4428-86C3-6FD5CD79193C}">
      <dgm:prSet phldrT="[Text]"/>
      <dgm:spPr/>
      <dgm:t>
        <a:bodyPr/>
        <a:lstStyle/>
        <a:p>
          <a:r>
            <a:rPr lang="en-US" dirty="0" smtClean="0"/>
            <a:t>Project</a:t>
          </a:r>
          <a:endParaRPr lang="en-US" dirty="0"/>
        </a:p>
      </dgm:t>
    </dgm:pt>
    <dgm:pt modelId="{F68982EC-2E4D-4B91-BC42-5F1B092DB457}" type="parTrans" cxnId="{337A715E-4364-497C-B116-5D4BEC06F50C}">
      <dgm:prSet/>
      <dgm:spPr/>
      <dgm:t>
        <a:bodyPr/>
        <a:lstStyle/>
        <a:p>
          <a:endParaRPr lang="en-US"/>
        </a:p>
      </dgm:t>
    </dgm:pt>
    <dgm:pt modelId="{EDAE952A-81E7-4660-8589-D26FF2E29C06}" type="sibTrans" cxnId="{337A715E-4364-497C-B116-5D4BEC06F50C}">
      <dgm:prSet/>
      <dgm:spPr/>
      <dgm:t>
        <a:bodyPr/>
        <a:lstStyle/>
        <a:p>
          <a:endParaRPr lang="en-US"/>
        </a:p>
      </dgm:t>
    </dgm:pt>
    <dgm:pt modelId="{E0CC718E-72BD-48A8-95D6-4119DB52FA7B}">
      <dgm:prSet phldrT="[Text]"/>
      <dgm:spPr/>
      <dgm:t>
        <a:bodyPr/>
        <a:lstStyle/>
        <a:p>
          <a:r>
            <a:rPr lang="en-US" dirty="0" smtClean="0"/>
            <a:t>Data Mart</a:t>
          </a:r>
          <a:endParaRPr lang="en-US" dirty="0"/>
        </a:p>
      </dgm:t>
    </dgm:pt>
    <dgm:pt modelId="{BCFE16DD-F793-4DA7-9AF6-0AC6D2A11A67}" type="parTrans" cxnId="{AF479884-F319-4919-8C8D-99A2450DDD9F}">
      <dgm:prSet/>
      <dgm:spPr/>
      <dgm:t>
        <a:bodyPr/>
        <a:lstStyle/>
        <a:p>
          <a:endParaRPr lang="en-US"/>
        </a:p>
      </dgm:t>
    </dgm:pt>
    <dgm:pt modelId="{737EEF9F-A7D3-499D-9348-EDBF7BF18DC1}" type="sibTrans" cxnId="{AF479884-F319-4919-8C8D-99A2450DDD9F}">
      <dgm:prSet/>
      <dgm:spPr/>
      <dgm:t>
        <a:bodyPr/>
        <a:lstStyle/>
        <a:p>
          <a:endParaRPr lang="en-US"/>
        </a:p>
      </dgm:t>
    </dgm:pt>
    <dgm:pt modelId="{9491388B-79C5-44FD-A8C4-5B9D235EF6B1}" type="pres">
      <dgm:prSet presAssocID="{D98B7453-8704-497A-BBBD-8EC89227445B}" presName="Name0" presStyleCnt="0">
        <dgm:presLayoutVars>
          <dgm:dir/>
          <dgm:resizeHandles val="exact"/>
        </dgm:presLayoutVars>
      </dgm:prSet>
      <dgm:spPr/>
    </dgm:pt>
    <dgm:pt modelId="{B93A25B5-B396-4001-8370-ED6CEF02A9F6}" type="pres">
      <dgm:prSet presAssocID="{D43E5121-769A-43E0-9B72-9D7C8A397EAB}" presName="node" presStyleLbl="node1" presStyleIdx="0" presStyleCnt="3">
        <dgm:presLayoutVars>
          <dgm:bulletEnabled val="1"/>
        </dgm:presLayoutVars>
      </dgm:prSet>
      <dgm:spPr/>
      <dgm:t>
        <a:bodyPr/>
        <a:lstStyle/>
        <a:p>
          <a:endParaRPr lang="en-US"/>
        </a:p>
      </dgm:t>
    </dgm:pt>
    <dgm:pt modelId="{208AA9F6-BD9E-4374-AA85-2084C790F55C}" type="pres">
      <dgm:prSet presAssocID="{31750F53-EFBA-4B1E-A423-F4D24AB87308}" presName="sibTrans" presStyleLbl="sibTrans2D1" presStyleIdx="0" presStyleCnt="2"/>
      <dgm:spPr/>
      <dgm:t>
        <a:bodyPr/>
        <a:lstStyle/>
        <a:p>
          <a:endParaRPr lang="en-US"/>
        </a:p>
      </dgm:t>
    </dgm:pt>
    <dgm:pt modelId="{C0ABBD45-5467-4F3D-A935-F711E69873C3}" type="pres">
      <dgm:prSet presAssocID="{31750F53-EFBA-4B1E-A423-F4D24AB87308}" presName="connectorText" presStyleLbl="sibTrans2D1" presStyleIdx="0" presStyleCnt="2"/>
      <dgm:spPr/>
      <dgm:t>
        <a:bodyPr/>
        <a:lstStyle/>
        <a:p>
          <a:endParaRPr lang="en-US"/>
        </a:p>
      </dgm:t>
    </dgm:pt>
    <dgm:pt modelId="{5D864EE8-01D4-4E7D-A653-1936FEBD26F9}" type="pres">
      <dgm:prSet presAssocID="{5B2BD7A5-6CEB-4428-86C3-6FD5CD79193C}" presName="node" presStyleLbl="node1" presStyleIdx="1" presStyleCnt="3">
        <dgm:presLayoutVars>
          <dgm:bulletEnabled val="1"/>
        </dgm:presLayoutVars>
      </dgm:prSet>
      <dgm:spPr/>
      <dgm:t>
        <a:bodyPr/>
        <a:lstStyle/>
        <a:p>
          <a:endParaRPr lang="en-US"/>
        </a:p>
      </dgm:t>
    </dgm:pt>
    <dgm:pt modelId="{41A4D587-4848-4AE7-8911-8EE7E2658A0E}" type="pres">
      <dgm:prSet presAssocID="{EDAE952A-81E7-4660-8589-D26FF2E29C06}" presName="sibTrans" presStyleLbl="sibTrans2D1" presStyleIdx="1" presStyleCnt="2"/>
      <dgm:spPr/>
      <dgm:t>
        <a:bodyPr/>
        <a:lstStyle/>
        <a:p>
          <a:endParaRPr lang="en-US"/>
        </a:p>
      </dgm:t>
    </dgm:pt>
    <dgm:pt modelId="{D35313E9-B96B-42FC-81D6-15573BEFD53C}" type="pres">
      <dgm:prSet presAssocID="{EDAE952A-81E7-4660-8589-D26FF2E29C06}" presName="connectorText" presStyleLbl="sibTrans2D1" presStyleIdx="1" presStyleCnt="2"/>
      <dgm:spPr/>
      <dgm:t>
        <a:bodyPr/>
        <a:lstStyle/>
        <a:p>
          <a:endParaRPr lang="en-US"/>
        </a:p>
      </dgm:t>
    </dgm:pt>
    <dgm:pt modelId="{4926BEFC-1495-4BF7-A982-FC2622161B86}" type="pres">
      <dgm:prSet presAssocID="{E0CC718E-72BD-48A8-95D6-4119DB52FA7B}" presName="node" presStyleLbl="node1" presStyleIdx="2" presStyleCnt="3">
        <dgm:presLayoutVars>
          <dgm:bulletEnabled val="1"/>
        </dgm:presLayoutVars>
      </dgm:prSet>
      <dgm:spPr/>
      <dgm:t>
        <a:bodyPr/>
        <a:lstStyle/>
        <a:p>
          <a:endParaRPr lang="en-US"/>
        </a:p>
      </dgm:t>
    </dgm:pt>
  </dgm:ptLst>
  <dgm:cxnLst>
    <dgm:cxn modelId="{337A715E-4364-497C-B116-5D4BEC06F50C}" srcId="{D98B7453-8704-497A-BBBD-8EC89227445B}" destId="{5B2BD7A5-6CEB-4428-86C3-6FD5CD79193C}" srcOrd="1" destOrd="0" parTransId="{F68982EC-2E4D-4B91-BC42-5F1B092DB457}" sibTransId="{EDAE952A-81E7-4660-8589-D26FF2E29C06}"/>
    <dgm:cxn modelId="{62248069-DB0B-6F4A-952D-6A5A8220B74F}" type="presOf" srcId="{31750F53-EFBA-4B1E-A423-F4D24AB87308}" destId="{C0ABBD45-5467-4F3D-A935-F711E69873C3}" srcOrd="1" destOrd="0" presId="urn:microsoft.com/office/officeart/2005/8/layout/process1"/>
    <dgm:cxn modelId="{AF479884-F319-4919-8C8D-99A2450DDD9F}" srcId="{D98B7453-8704-497A-BBBD-8EC89227445B}" destId="{E0CC718E-72BD-48A8-95D6-4119DB52FA7B}" srcOrd="2" destOrd="0" parTransId="{BCFE16DD-F793-4DA7-9AF6-0AC6D2A11A67}" sibTransId="{737EEF9F-A7D3-499D-9348-EDBF7BF18DC1}"/>
    <dgm:cxn modelId="{1D5A2F50-8C40-AE47-B58B-23F1EA97E34B}" type="presOf" srcId="{EDAE952A-81E7-4660-8589-D26FF2E29C06}" destId="{41A4D587-4848-4AE7-8911-8EE7E2658A0E}" srcOrd="0" destOrd="0" presId="urn:microsoft.com/office/officeart/2005/8/layout/process1"/>
    <dgm:cxn modelId="{07FF69A8-7DF4-3046-A00A-939DDA0026CB}" type="presOf" srcId="{5B2BD7A5-6CEB-4428-86C3-6FD5CD79193C}" destId="{5D864EE8-01D4-4E7D-A653-1936FEBD26F9}" srcOrd="0" destOrd="0" presId="urn:microsoft.com/office/officeart/2005/8/layout/process1"/>
    <dgm:cxn modelId="{2B7BABEE-DF30-2942-88B3-796AFA613C0C}" type="presOf" srcId="{EDAE952A-81E7-4660-8589-D26FF2E29C06}" destId="{D35313E9-B96B-42FC-81D6-15573BEFD53C}" srcOrd="1" destOrd="0" presId="urn:microsoft.com/office/officeart/2005/8/layout/process1"/>
    <dgm:cxn modelId="{F3E3CB21-666F-9E42-A235-543E9B9281FA}" type="presOf" srcId="{31750F53-EFBA-4B1E-A423-F4D24AB87308}" destId="{208AA9F6-BD9E-4374-AA85-2084C790F55C}" srcOrd="0" destOrd="0" presId="urn:microsoft.com/office/officeart/2005/8/layout/process1"/>
    <dgm:cxn modelId="{3D54C44F-E58C-9044-8D6C-73C1229D4169}" type="presOf" srcId="{D98B7453-8704-497A-BBBD-8EC89227445B}" destId="{9491388B-79C5-44FD-A8C4-5B9D235EF6B1}" srcOrd="0" destOrd="0" presId="urn:microsoft.com/office/officeart/2005/8/layout/process1"/>
    <dgm:cxn modelId="{913158B9-8DD5-004F-8E6C-758946899478}" type="presOf" srcId="{D43E5121-769A-43E0-9B72-9D7C8A397EAB}" destId="{B93A25B5-B396-4001-8370-ED6CEF02A9F6}" srcOrd="0" destOrd="0" presId="urn:microsoft.com/office/officeart/2005/8/layout/process1"/>
    <dgm:cxn modelId="{D006013B-CE51-8849-A3C4-88E4232AC631}" type="presOf" srcId="{E0CC718E-72BD-48A8-95D6-4119DB52FA7B}" destId="{4926BEFC-1495-4BF7-A982-FC2622161B86}" srcOrd="0" destOrd="0" presId="urn:microsoft.com/office/officeart/2005/8/layout/process1"/>
    <dgm:cxn modelId="{4FC986D2-4CB2-48FF-AD01-AAB6473E6204}" srcId="{D98B7453-8704-497A-BBBD-8EC89227445B}" destId="{D43E5121-769A-43E0-9B72-9D7C8A397EAB}" srcOrd="0" destOrd="0" parTransId="{34D596C2-5216-45F6-9F1F-46054DA07028}" sibTransId="{31750F53-EFBA-4B1E-A423-F4D24AB87308}"/>
    <dgm:cxn modelId="{66CC1AA8-0BF3-9C4C-A2B1-7A62D7797EBD}" type="presParOf" srcId="{9491388B-79C5-44FD-A8C4-5B9D235EF6B1}" destId="{B93A25B5-B396-4001-8370-ED6CEF02A9F6}" srcOrd="0" destOrd="0" presId="urn:microsoft.com/office/officeart/2005/8/layout/process1"/>
    <dgm:cxn modelId="{69E96C4B-29A9-2A42-AAEE-143FA9C0E5F8}" type="presParOf" srcId="{9491388B-79C5-44FD-A8C4-5B9D235EF6B1}" destId="{208AA9F6-BD9E-4374-AA85-2084C790F55C}" srcOrd="1" destOrd="0" presId="urn:microsoft.com/office/officeart/2005/8/layout/process1"/>
    <dgm:cxn modelId="{6B81D4D5-AE64-B147-8999-59C3E9CAFD7F}" type="presParOf" srcId="{208AA9F6-BD9E-4374-AA85-2084C790F55C}" destId="{C0ABBD45-5467-4F3D-A935-F711E69873C3}" srcOrd="0" destOrd="0" presId="urn:microsoft.com/office/officeart/2005/8/layout/process1"/>
    <dgm:cxn modelId="{E80DFE44-1C1D-064C-A5A9-751C86A60DE4}" type="presParOf" srcId="{9491388B-79C5-44FD-A8C4-5B9D235EF6B1}" destId="{5D864EE8-01D4-4E7D-A653-1936FEBD26F9}" srcOrd="2" destOrd="0" presId="urn:microsoft.com/office/officeart/2005/8/layout/process1"/>
    <dgm:cxn modelId="{00186D7F-8872-CB4E-8D92-E7C8110FF183}" type="presParOf" srcId="{9491388B-79C5-44FD-A8C4-5B9D235EF6B1}" destId="{41A4D587-4848-4AE7-8911-8EE7E2658A0E}" srcOrd="3" destOrd="0" presId="urn:microsoft.com/office/officeart/2005/8/layout/process1"/>
    <dgm:cxn modelId="{ECDFAE7A-5552-6D4E-BE07-1A82896DB0A1}" type="presParOf" srcId="{41A4D587-4848-4AE7-8911-8EE7E2658A0E}" destId="{D35313E9-B96B-42FC-81D6-15573BEFD53C}" srcOrd="0" destOrd="0" presId="urn:microsoft.com/office/officeart/2005/8/layout/process1"/>
    <dgm:cxn modelId="{B30D9A68-62EF-3643-AF26-37149976ADD0}" type="presParOf" srcId="{9491388B-79C5-44FD-A8C4-5B9D235EF6B1}" destId="{4926BEFC-1495-4BF7-A982-FC2622161B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rgbClr val="92D050"/>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rgbClr val="0070C0"/>
        </a:solidFill>
      </dgm:spPr>
      <dgm:t>
        <a:bodyPr/>
        <a:lstStyle/>
        <a:p>
          <a:r>
            <a:rPr lang="en-US" dirty="0" smtClean="0"/>
            <a:t>Periodic</a:t>
          </a:r>
          <a:br>
            <a:rPr lang="en-US" dirty="0" smtClean="0"/>
          </a:br>
          <a:r>
            <a:rPr lang="en-US" dirty="0" smtClean="0"/>
            <a:t>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BBAD908F-5858-B049-9AE9-7254288C1550}" type="presOf" srcId="{7C0FAF44-3C11-48F6-9289-04032E88F8FC}" destId="{5FB9A54E-326D-4271-9931-232730F61596}" srcOrd="0" destOrd="0" presId="urn:microsoft.com/office/officeart/2005/8/layout/default"/>
    <dgm:cxn modelId="{38329E35-3F6A-B24A-8E2B-721C68CD94CE}" type="presOf" srcId="{DC3BF346-0097-4097-B41C-627CA8B9D6BF}" destId="{FC277E4C-7603-40BF-AB67-93291B59F880}" srcOrd="0" destOrd="0" presId="urn:microsoft.com/office/officeart/2005/8/layout/default"/>
    <dgm:cxn modelId="{F478648C-4301-4772-A742-C68DFD0FE974}" srcId="{842741E8-8761-4370-8587-EE441438FD7F}" destId="{7C0FAF44-3C11-48F6-9289-04032E88F8FC}" srcOrd="1" destOrd="0" parTransId="{8C955740-FDD3-4D56-A35B-E42155CC909F}" sibTransId="{1CBD124A-3847-47D9-A930-8D29165A0EC4}"/>
    <dgm:cxn modelId="{DF15D440-098B-C24A-8D2C-DA44C7050141}" type="presOf" srcId="{5B06F404-5D77-42FC-BE01-1102A2767510}" destId="{8C522285-4E5D-4B38-A97F-548DA38CBBA9}" srcOrd="0" destOrd="0" presId="urn:microsoft.com/office/officeart/2005/8/layout/default"/>
    <dgm:cxn modelId="{12CDDFE5-48DF-440C-AE1C-A6FD46151BCD}" srcId="{842741E8-8761-4370-8587-EE441438FD7F}" destId="{DC3BF346-0097-4097-B41C-627CA8B9D6BF}" srcOrd="0" destOrd="0" parTransId="{D1C25AB3-E121-4502-BC31-301B5D76202F}" sibTransId="{C9409AF5-470D-4EF7-9060-DF544FB88DC1}"/>
    <dgm:cxn modelId="{DC7CDA6B-CFDC-4769-AADE-5C0F04736D44}" srcId="{842741E8-8761-4370-8587-EE441438FD7F}" destId="{5B06F404-5D77-42FC-BE01-1102A2767510}" srcOrd="2" destOrd="0" parTransId="{9555D262-84BB-4DD2-94A2-BD12C677520D}" sibTransId="{976123A7-291B-4A82-9380-757987DE3A50}"/>
    <dgm:cxn modelId="{EBB9503B-8222-C843-A920-56857E1C8042}" type="presOf" srcId="{842741E8-8761-4370-8587-EE441438FD7F}" destId="{92C7E958-1655-4A5A-A75A-13BAF5895D96}" srcOrd="0" destOrd="0" presId="urn:microsoft.com/office/officeart/2005/8/layout/default"/>
    <dgm:cxn modelId="{044AAF2F-5D1C-494B-AE07-361341EEC4A9}" type="presParOf" srcId="{92C7E958-1655-4A5A-A75A-13BAF5895D96}" destId="{FC277E4C-7603-40BF-AB67-93291B59F880}" srcOrd="0" destOrd="0" presId="urn:microsoft.com/office/officeart/2005/8/layout/default"/>
    <dgm:cxn modelId="{9BC59770-2C0C-704D-9CBB-FD75B501683C}" type="presParOf" srcId="{92C7E958-1655-4A5A-A75A-13BAF5895D96}" destId="{9F973AE1-25D3-4837-984A-579CA435599D}" srcOrd="1" destOrd="0" presId="urn:microsoft.com/office/officeart/2005/8/layout/default"/>
    <dgm:cxn modelId="{40420E1E-4A7C-244A-BABB-EB844E7440BF}" type="presParOf" srcId="{92C7E958-1655-4A5A-A75A-13BAF5895D96}" destId="{5FB9A54E-326D-4271-9931-232730F61596}" srcOrd="2" destOrd="0" presId="urn:microsoft.com/office/officeart/2005/8/layout/default"/>
    <dgm:cxn modelId="{D0751F19-AC42-0B4E-815C-8B8FAD025759}" type="presParOf" srcId="{92C7E958-1655-4A5A-A75A-13BAF5895D96}" destId="{A846A389-D74D-4847-83F1-4F00A52C925A}" srcOrd="3" destOrd="0" presId="urn:microsoft.com/office/officeart/2005/8/layout/default"/>
    <dgm:cxn modelId="{0F2CFEB8-D714-804E-81ED-F7AB2FC4D618}"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F478648C-4301-4772-A742-C68DFD0FE974}" srcId="{842741E8-8761-4370-8587-EE441438FD7F}" destId="{7C0FAF44-3C11-48F6-9289-04032E88F8FC}" srcOrd="1" destOrd="0" parTransId="{8C955740-FDD3-4D56-A35B-E42155CC909F}" sibTransId="{1CBD124A-3847-47D9-A930-8D29165A0EC4}"/>
    <dgm:cxn modelId="{A5951656-B5A2-6E40-838A-6D1033E1C93A}" type="presOf" srcId="{7C0FAF44-3C11-48F6-9289-04032E88F8FC}" destId="{5FB9A54E-326D-4271-9931-232730F61596}" srcOrd="0" destOrd="0" presId="urn:microsoft.com/office/officeart/2005/8/layout/default"/>
    <dgm:cxn modelId="{D4FA2D0E-2C3E-C44A-863F-898A99FA2B12}" type="presOf" srcId="{5B06F404-5D77-42FC-BE01-1102A2767510}" destId="{8C522285-4E5D-4B38-A97F-548DA38CBBA9}" srcOrd="0" destOrd="0" presId="urn:microsoft.com/office/officeart/2005/8/layout/default"/>
    <dgm:cxn modelId="{12CDDFE5-48DF-440C-AE1C-A6FD46151BCD}" srcId="{842741E8-8761-4370-8587-EE441438FD7F}" destId="{DC3BF346-0097-4097-B41C-627CA8B9D6BF}" srcOrd="0" destOrd="0" parTransId="{D1C25AB3-E121-4502-BC31-301B5D76202F}" sibTransId="{C9409AF5-470D-4EF7-9060-DF544FB88DC1}"/>
    <dgm:cxn modelId="{CE432955-4A52-EB44-B058-304021F5EA1D}" type="presOf" srcId="{842741E8-8761-4370-8587-EE441438FD7F}" destId="{92C7E958-1655-4A5A-A75A-13BAF5895D96}" srcOrd="0" destOrd="0" presId="urn:microsoft.com/office/officeart/2005/8/layout/default"/>
    <dgm:cxn modelId="{DC7CDA6B-CFDC-4769-AADE-5C0F04736D44}" srcId="{842741E8-8761-4370-8587-EE441438FD7F}" destId="{5B06F404-5D77-42FC-BE01-1102A2767510}" srcOrd="2" destOrd="0" parTransId="{9555D262-84BB-4DD2-94A2-BD12C677520D}" sibTransId="{976123A7-291B-4A82-9380-757987DE3A50}"/>
    <dgm:cxn modelId="{215A2F11-7242-6F4A-860F-F8B2E01C8D2E}" type="presOf" srcId="{DC3BF346-0097-4097-B41C-627CA8B9D6BF}" destId="{FC277E4C-7603-40BF-AB67-93291B59F880}" srcOrd="0" destOrd="0" presId="urn:microsoft.com/office/officeart/2005/8/layout/default"/>
    <dgm:cxn modelId="{5F2CEBC9-ADCB-B841-8073-47AD62CC775E}" type="presParOf" srcId="{92C7E958-1655-4A5A-A75A-13BAF5895D96}" destId="{FC277E4C-7603-40BF-AB67-93291B59F880}" srcOrd="0" destOrd="0" presId="urn:microsoft.com/office/officeart/2005/8/layout/default"/>
    <dgm:cxn modelId="{CA8DBCB3-99ED-C64D-8ED8-051A45CC3865}" type="presParOf" srcId="{92C7E958-1655-4A5A-A75A-13BAF5895D96}" destId="{9F973AE1-25D3-4837-984A-579CA435599D}" srcOrd="1" destOrd="0" presId="urn:microsoft.com/office/officeart/2005/8/layout/default"/>
    <dgm:cxn modelId="{03E89B68-8ACB-AB46-B631-D2D7C399DD4C}" type="presParOf" srcId="{92C7E958-1655-4A5A-A75A-13BAF5895D96}" destId="{5FB9A54E-326D-4271-9931-232730F61596}" srcOrd="2" destOrd="0" presId="urn:microsoft.com/office/officeart/2005/8/layout/default"/>
    <dgm:cxn modelId="{FE1E0F36-ACF7-2045-B75C-319A6907D2D7}" type="presParOf" srcId="{92C7E958-1655-4A5A-A75A-13BAF5895D96}" destId="{A846A389-D74D-4847-83F1-4F00A52C925A}" srcOrd="3" destOrd="0" presId="urn:microsoft.com/office/officeart/2005/8/layout/default"/>
    <dgm:cxn modelId="{CF910281-72B3-7B49-ACC6-F92C2CBC2403}"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040974BC-9047-B840-A081-C2701F782B66}" type="presOf" srcId="{842741E8-8761-4370-8587-EE441438FD7F}" destId="{92C7E958-1655-4A5A-A75A-13BAF5895D96}" srcOrd="0" destOrd="0" presId="urn:microsoft.com/office/officeart/2005/8/layout/default"/>
    <dgm:cxn modelId="{3395EC95-8FE9-1143-8B90-46DD7B88E0D3}" type="presOf" srcId="{5B06F404-5D77-42FC-BE01-1102A2767510}" destId="{8C522285-4E5D-4B38-A97F-548DA38CBBA9}" srcOrd="0" destOrd="0" presId="urn:microsoft.com/office/officeart/2005/8/layout/default"/>
    <dgm:cxn modelId="{48BD2D09-7D08-C545-991D-8359FADB3DF4}" type="presOf" srcId="{7C0FAF44-3C11-48F6-9289-04032E88F8FC}" destId="{5FB9A54E-326D-4271-9931-232730F61596}" srcOrd="0" destOrd="0" presId="urn:microsoft.com/office/officeart/2005/8/layout/default"/>
    <dgm:cxn modelId="{F478648C-4301-4772-A742-C68DFD0FE974}" srcId="{842741E8-8761-4370-8587-EE441438FD7F}" destId="{7C0FAF44-3C11-48F6-9289-04032E88F8FC}" srcOrd="1" destOrd="0" parTransId="{8C955740-FDD3-4D56-A35B-E42155CC909F}" sibTransId="{1CBD124A-3847-47D9-A930-8D29165A0EC4}"/>
    <dgm:cxn modelId="{12CDDFE5-48DF-440C-AE1C-A6FD46151BCD}" srcId="{842741E8-8761-4370-8587-EE441438FD7F}" destId="{DC3BF346-0097-4097-B41C-627CA8B9D6BF}" srcOrd="0" destOrd="0" parTransId="{D1C25AB3-E121-4502-BC31-301B5D76202F}" sibTransId="{C9409AF5-470D-4EF7-9060-DF544FB88DC1}"/>
    <dgm:cxn modelId="{DC7CDA6B-CFDC-4769-AADE-5C0F04736D44}" srcId="{842741E8-8761-4370-8587-EE441438FD7F}" destId="{5B06F404-5D77-42FC-BE01-1102A2767510}" srcOrd="2" destOrd="0" parTransId="{9555D262-84BB-4DD2-94A2-BD12C677520D}" sibTransId="{976123A7-291B-4A82-9380-757987DE3A50}"/>
    <dgm:cxn modelId="{C47D417A-C682-C64B-948B-2549992B648B}" type="presOf" srcId="{DC3BF346-0097-4097-B41C-627CA8B9D6BF}" destId="{FC277E4C-7603-40BF-AB67-93291B59F880}" srcOrd="0" destOrd="0" presId="urn:microsoft.com/office/officeart/2005/8/layout/default"/>
    <dgm:cxn modelId="{28DD1817-6B60-184A-8261-5FE10F90048E}" type="presParOf" srcId="{92C7E958-1655-4A5A-A75A-13BAF5895D96}" destId="{FC277E4C-7603-40BF-AB67-93291B59F880}" srcOrd="0" destOrd="0" presId="urn:microsoft.com/office/officeart/2005/8/layout/default"/>
    <dgm:cxn modelId="{1841A2E7-08D6-5C48-A0C7-84817DC530C0}" type="presParOf" srcId="{92C7E958-1655-4A5A-A75A-13BAF5895D96}" destId="{9F973AE1-25D3-4837-984A-579CA435599D}" srcOrd="1" destOrd="0" presId="urn:microsoft.com/office/officeart/2005/8/layout/default"/>
    <dgm:cxn modelId="{4FEA4479-2F8F-4943-AA43-F6F2B7E2C02D}" type="presParOf" srcId="{92C7E958-1655-4A5A-A75A-13BAF5895D96}" destId="{5FB9A54E-326D-4271-9931-232730F61596}" srcOrd="2" destOrd="0" presId="urn:microsoft.com/office/officeart/2005/8/layout/default"/>
    <dgm:cxn modelId="{3D51B100-445F-AA49-9938-66B796F1844B}" type="presParOf" srcId="{92C7E958-1655-4A5A-A75A-13BAF5895D96}" destId="{A846A389-D74D-4847-83F1-4F00A52C925A}" srcOrd="3" destOrd="0" presId="urn:microsoft.com/office/officeart/2005/8/layout/default"/>
    <dgm:cxn modelId="{0B6130D7-08CF-474B-B79E-BEDB71CE440A}"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25B5-B396-4001-8370-ED6CEF02A9F6}">
      <dsp:nvSpPr>
        <dsp:cNvPr id="0" name=""/>
        <dsp:cNvSpPr/>
      </dsp:nvSpPr>
      <dsp:spPr>
        <a:xfrm>
          <a:off x="8102" y="576145"/>
          <a:ext cx="2421774" cy="145306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Program</a:t>
          </a:r>
          <a:endParaRPr lang="en-US" sz="3800" kern="1200" dirty="0"/>
        </a:p>
      </dsp:txBody>
      <dsp:txXfrm>
        <a:off x="50661" y="618704"/>
        <a:ext cx="2336656" cy="1367946"/>
      </dsp:txXfrm>
    </dsp:sp>
    <dsp:sp modelId="{208AA9F6-BD9E-4374-AA85-2084C790F55C}">
      <dsp:nvSpPr>
        <dsp:cNvPr id="0" name=""/>
        <dsp:cNvSpPr/>
      </dsp:nvSpPr>
      <dsp:spPr>
        <a:xfrm>
          <a:off x="2672055" y="1002377"/>
          <a:ext cx="513416" cy="6006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2672055" y="1122497"/>
        <a:ext cx="359391" cy="360360"/>
      </dsp:txXfrm>
    </dsp:sp>
    <dsp:sp modelId="{5D864EE8-01D4-4E7D-A653-1936FEBD26F9}">
      <dsp:nvSpPr>
        <dsp:cNvPr id="0" name=""/>
        <dsp:cNvSpPr/>
      </dsp:nvSpPr>
      <dsp:spPr>
        <a:xfrm>
          <a:off x="3398587" y="576145"/>
          <a:ext cx="2421774" cy="145306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Project</a:t>
          </a:r>
          <a:endParaRPr lang="en-US" sz="3800" kern="1200" dirty="0"/>
        </a:p>
      </dsp:txBody>
      <dsp:txXfrm>
        <a:off x="3441146" y="618704"/>
        <a:ext cx="2336656" cy="1367946"/>
      </dsp:txXfrm>
    </dsp:sp>
    <dsp:sp modelId="{41A4D587-4848-4AE7-8911-8EE7E2658A0E}">
      <dsp:nvSpPr>
        <dsp:cNvPr id="0" name=""/>
        <dsp:cNvSpPr/>
      </dsp:nvSpPr>
      <dsp:spPr>
        <a:xfrm>
          <a:off x="6062539" y="1002377"/>
          <a:ext cx="513416" cy="6006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062539" y="1122497"/>
        <a:ext cx="359391" cy="360360"/>
      </dsp:txXfrm>
    </dsp:sp>
    <dsp:sp modelId="{4926BEFC-1495-4BF7-A982-FC2622161B86}">
      <dsp:nvSpPr>
        <dsp:cNvPr id="0" name=""/>
        <dsp:cNvSpPr/>
      </dsp:nvSpPr>
      <dsp:spPr>
        <a:xfrm>
          <a:off x="6789072" y="576145"/>
          <a:ext cx="2421774" cy="145306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 Mart</a:t>
          </a:r>
          <a:endParaRPr lang="en-US" sz="3800" kern="1200" dirty="0"/>
        </a:p>
      </dsp:txBody>
      <dsp:txXfrm>
        <a:off x="6831631" y="618704"/>
        <a:ext cx="2336656" cy="1367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755263" y="1174"/>
          <a:ext cx="1896476" cy="1137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Transaction</a:t>
          </a:r>
          <a:endParaRPr lang="en-US" sz="2400" kern="1200" dirty="0"/>
        </a:p>
      </dsp:txBody>
      <dsp:txXfrm>
        <a:off x="755263" y="1174"/>
        <a:ext cx="1896476" cy="1137885"/>
      </dsp:txXfrm>
    </dsp:sp>
    <dsp:sp modelId="{5FB9A54E-326D-4271-9931-232730F61596}">
      <dsp:nvSpPr>
        <dsp:cNvPr id="0" name=""/>
        <dsp:cNvSpPr/>
      </dsp:nvSpPr>
      <dsp:spPr>
        <a:xfrm>
          <a:off x="755263" y="1328707"/>
          <a:ext cx="1896476" cy="113788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Accumulating Snapshot</a:t>
          </a:r>
          <a:endParaRPr lang="en-US" sz="2400" kern="1200" dirty="0"/>
        </a:p>
      </dsp:txBody>
      <dsp:txXfrm>
        <a:off x="755263" y="1328707"/>
        <a:ext cx="1896476" cy="1137885"/>
      </dsp:txXfrm>
    </dsp:sp>
    <dsp:sp modelId="{8C522285-4E5D-4B38-A97F-548DA38CBBA9}">
      <dsp:nvSpPr>
        <dsp:cNvPr id="0" name=""/>
        <dsp:cNvSpPr/>
      </dsp:nvSpPr>
      <dsp:spPr>
        <a:xfrm>
          <a:off x="755263" y="2656241"/>
          <a:ext cx="1896476" cy="1137885"/>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Periodic</a:t>
          </a:r>
          <a:br>
            <a:rPr lang="en-US" sz="2400" kern="1200" dirty="0" smtClean="0"/>
          </a:br>
          <a:r>
            <a:rPr lang="en-US" sz="2400" kern="1200" dirty="0" smtClean="0"/>
            <a:t>Snapshot</a:t>
          </a:r>
          <a:endParaRPr lang="en-US" sz="2400" kern="1200" dirty="0"/>
        </a:p>
      </dsp:txBody>
      <dsp:txXfrm>
        <a:off x="755263" y="2656241"/>
        <a:ext cx="1896476" cy="1137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0" y="647859"/>
          <a:ext cx="1336080" cy="801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Transaction</a:t>
          </a:r>
          <a:endParaRPr lang="en-US" sz="1700" kern="1200" dirty="0"/>
        </a:p>
      </dsp:txBody>
      <dsp:txXfrm>
        <a:off x="0" y="647859"/>
        <a:ext cx="1336080" cy="801648"/>
      </dsp:txXfrm>
    </dsp:sp>
    <dsp:sp modelId="{5FB9A54E-326D-4271-9931-232730F61596}">
      <dsp:nvSpPr>
        <dsp:cNvPr id="0" name=""/>
        <dsp:cNvSpPr/>
      </dsp:nvSpPr>
      <dsp:spPr>
        <a:xfrm>
          <a:off x="0" y="1583115"/>
          <a:ext cx="1336080" cy="80164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Accumulating Snapshot</a:t>
          </a:r>
          <a:endParaRPr lang="en-US" sz="1700" kern="1200" dirty="0"/>
        </a:p>
      </dsp:txBody>
      <dsp:txXfrm>
        <a:off x="0" y="1583115"/>
        <a:ext cx="1336080" cy="801648"/>
      </dsp:txXfrm>
    </dsp:sp>
    <dsp:sp modelId="{8C522285-4E5D-4B38-A97F-548DA38CBBA9}">
      <dsp:nvSpPr>
        <dsp:cNvPr id="0" name=""/>
        <dsp:cNvSpPr/>
      </dsp:nvSpPr>
      <dsp:spPr>
        <a:xfrm>
          <a:off x="0" y="2518371"/>
          <a:ext cx="1336080" cy="801648"/>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Periodic Snapshot</a:t>
          </a:r>
          <a:endParaRPr lang="en-US" sz="1700" kern="1200" dirty="0"/>
        </a:p>
      </dsp:txBody>
      <dsp:txXfrm>
        <a:off x="0" y="2518371"/>
        <a:ext cx="1336080" cy="801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0" y="647859"/>
          <a:ext cx="1336080" cy="801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Transaction</a:t>
          </a:r>
          <a:endParaRPr lang="en-US" sz="1700" kern="1200" dirty="0"/>
        </a:p>
      </dsp:txBody>
      <dsp:txXfrm>
        <a:off x="0" y="647859"/>
        <a:ext cx="1336080" cy="801648"/>
      </dsp:txXfrm>
    </dsp:sp>
    <dsp:sp modelId="{5FB9A54E-326D-4271-9931-232730F61596}">
      <dsp:nvSpPr>
        <dsp:cNvPr id="0" name=""/>
        <dsp:cNvSpPr/>
      </dsp:nvSpPr>
      <dsp:spPr>
        <a:xfrm>
          <a:off x="0" y="1583115"/>
          <a:ext cx="1336080" cy="80164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Accumulating Snapshot</a:t>
          </a:r>
          <a:endParaRPr lang="en-US" sz="1700" kern="1200" dirty="0"/>
        </a:p>
      </dsp:txBody>
      <dsp:txXfrm>
        <a:off x="0" y="1583115"/>
        <a:ext cx="1336080" cy="801648"/>
      </dsp:txXfrm>
    </dsp:sp>
    <dsp:sp modelId="{8C522285-4E5D-4B38-A97F-548DA38CBBA9}">
      <dsp:nvSpPr>
        <dsp:cNvPr id="0" name=""/>
        <dsp:cNvSpPr/>
      </dsp:nvSpPr>
      <dsp:spPr>
        <a:xfrm>
          <a:off x="0" y="2518371"/>
          <a:ext cx="1336080" cy="801648"/>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Periodic Snapshot</a:t>
          </a:r>
          <a:endParaRPr lang="en-US" sz="1700" kern="1200" dirty="0"/>
        </a:p>
      </dsp:txBody>
      <dsp:txXfrm>
        <a:off x="0" y="2518371"/>
        <a:ext cx="1336080" cy="801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One important concept from your readings</a:t>
            </a:r>
            <a:r>
              <a:rPr lang="en-US" baseline="0" dirty="0" smtClean="0"/>
              <a:t> this week is the difference between a project and a program.</a:t>
            </a:r>
          </a:p>
          <a:p>
            <a:endParaRPr lang="en-US" baseline="0" dirty="0" smtClean="0"/>
          </a:p>
          <a:p>
            <a:r>
              <a:rPr lang="en-US" baseline="0" dirty="0" smtClean="0"/>
              <a:t>[Read slide]</a:t>
            </a:r>
          </a:p>
          <a:p>
            <a:r>
              <a:rPr lang="en-US" baseline="0" dirty="0" smtClean="0"/>
              <a:t> </a:t>
            </a:r>
          </a:p>
          <a:p>
            <a:r>
              <a:rPr lang="en-US" dirty="0" smtClean="0"/>
              <a:t>This</a:t>
            </a:r>
            <a:r>
              <a:rPr lang="en-US" baseline="0" dirty="0" smtClean="0"/>
              <a:t> program / project terminology is why some </a:t>
            </a:r>
            <a:r>
              <a:rPr lang="en-US" baseline="0" dirty="0" err="1" smtClean="0"/>
              <a:t>datawarehouse</a:t>
            </a:r>
            <a:r>
              <a:rPr lang="en-US" baseline="0" dirty="0" smtClean="0"/>
              <a:t> professionals consider </a:t>
            </a:r>
          </a:p>
          <a:p>
            <a:pPr marL="171450" indent="-171450">
              <a:buFontTx/>
              <a:buChar char="-"/>
            </a:pPr>
            <a:r>
              <a:rPr lang="en-US" baseline="0" dirty="0" smtClean="0"/>
              <a:t>Kimball’s approach to be “bottom up”  and </a:t>
            </a:r>
          </a:p>
          <a:p>
            <a:pPr marL="171450" indent="-171450">
              <a:buFontTx/>
              <a:buChar char="-"/>
            </a:pPr>
            <a:r>
              <a:rPr lang="en-US" baseline="0" dirty="0" err="1" smtClean="0"/>
              <a:t>Inmon’s</a:t>
            </a:r>
            <a:r>
              <a:rPr lang="en-US" baseline="0" dirty="0" smtClean="0"/>
              <a:t> approach is “top down”</a:t>
            </a:r>
          </a:p>
          <a:p>
            <a:pPr marL="171450" indent="-171450">
              <a:buFontTx/>
              <a:buChar char="-"/>
            </a:pPr>
            <a:endParaRPr lang="en-US" baseline="0" dirty="0" smtClean="0"/>
          </a:p>
          <a:p>
            <a:pPr marL="0" indent="0">
              <a:buFontTx/>
              <a:buNone/>
            </a:pPr>
            <a:r>
              <a:rPr lang="en-US" baseline="0" dirty="0" smtClean="0"/>
              <a:t>Kimball starts with a single project and iterates over the lifecycle until the entire program or initiative is built. Over time you will build out all the components and implement the BI toolset to complete the program.</a:t>
            </a:r>
          </a:p>
          <a:p>
            <a:pPr marL="0" indent="0">
              <a:buFontTx/>
              <a:buNone/>
            </a:pPr>
            <a:endParaRPr lang="en-US" baseline="0" dirty="0" smtClean="0"/>
          </a:p>
          <a:p>
            <a:pPr marL="0" indent="0">
              <a:buFontTx/>
              <a:buNone/>
            </a:pPr>
            <a:r>
              <a:rPr lang="en-US" baseline="0" dirty="0" err="1" smtClean="0"/>
              <a:t>Inmonfavors</a:t>
            </a:r>
            <a:r>
              <a:rPr lang="en-US" baseline="0" dirty="0" smtClean="0"/>
              <a:t>, having everything in place prior to implementing a project. This helps maximize success and limit situations where the project is delayed due to lack of a specific infrastructure component.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601163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Fact, Additive</a:t>
            </a:r>
          </a:p>
          <a:p>
            <a:r>
              <a:rPr lang="en-US" dirty="0" smtClean="0"/>
              <a:t>2. Fact, Additive</a:t>
            </a:r>
          </a:p>
          <a:p>
            <a:r>
              <a:rPr lang="en-US" dirty="0" smtClean="0"/>
              <a:t>3. Fact, Semi?</a:t>
            </a:r>
          </a:p>
          <a:p>
            <a:r>
              <a:rPr lang="en-US" dirty="0" smtClean="0"/>
              <a:t>4. Attribute of product Dimension</a:t>
            </a:r>
          </a:p>
          <a:p>
            <a:r>
              <a:rPr lang="en-US" dirty="0" smtClean="0"/>
              <a:t>5. Fact, Additive (</a:t>
            </a:r>
            <a:r>
              <a:rPr lang="en-US" dirty="0" err="1" smtClean="0"/>
              <a:t>Factless</a:t>
            </a:r>
            <a:r>
              <a:rPr lang="en-US" dirty="0" smtClean="0"/>
              <a:t> fact)</a:t>
            </a:r>
          </a:p>
          <a:p>
            <a:r>
              <a:rPr lang="en-US" dirty="0" smtClean="0"/>
              <a:t>6. Attribute of the product</a:t>
            </a:r>
            <a:r>
              <a:rPr lang="en-US" baseline="0" dirty="0" smtClean="0"/>
              <a:t> dimension</a:t>
            </a:r>
          </a:p>
          <a:p>
            <a:r>
              <a:rPr lang="en-US" baseline="0" dirty="0" smtClean="0"/>
              <a:t>7. Attribute of the vehicle dimension</a:t>
            </a:r>
          </a:p>
          <a:p>
            <a:r>
              <a:rPr lang="en-US" baseline="0" dirty="0" smtClean="0"/>
              <a:t>8. Fact, Additive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25</a:t>
            </a:fld>
            <a:endParaRPr lang="en-US"/>
          </a:p>
        </p:txBody>
      </p:sp>
    </p:spTree>
    <p:extLst>
      <p:ext uri="{BB962C8B-B14F-4D97-AF65-F5344CB8AC3E}">
        <p14:creationId xmlns:p14="http://schemas.microsoft.com/office/powerpoint/2010/main" val="19236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For</a:t>
            </a:r>
            <a:r>
              <a:rPr lang="en-US" baseline="0" dirty="0" smtClean="0"/>
              <a:t> example the sales forecasting business process requires the following dimensions.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28</a:t>
            </a:fld>
            <a:endParaRPr lang="en-US"/>
          </a:p>
        </p:txBody>
      </p:sp>
    </p:spTree>
    <p:extLst>
      <p:ext uri="{BB962C8B-B14F-4D97-AF65-F5344CB8AC3E}">
        <p14:creationId xmlns:p14="http://schemas.microsoft.com/office/powerpoint/2010/main" val="109196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The prioritization grid</a:t>
            </a:r>
            <a:r>
              <a:rPr lang="en-US" baseline="0" dirty="0" smtClean="0"/>
              <a:t> is a useful tool to help determine the value of the projects associated with a program. You want to find the “low hanging fruit”: Highly feasible and high value projects. In this example that would be orders. Of course you can imagine there are a lot of variables  and factors which are part of this kind of prioritization. </a:t>
            </a:r>
            <a:r>
              <a:rPr lang="en-US" baseline="0" smtClean="0"/>
              <a:t>Feasibility </a:t>
            </a:r>
            <a:r>
              <a:rPr lang="en-US" baseline="0" dirty="0" smtClean="0"/>
              <a:t>might be easy to determine based on technology and source data but business value can be subjective in nature. Sometimes what makes for a high value project is one with the strongest advocate or might affect the largest number of users.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30</a:t>
            </a:fld>
            <a:endParaRPr lang="en-US"/>
          </a:p>
        </p:txBody>
      </p:sp>
    </p:spTree>
    <p:extLst>
      <p:ext uri="{BB962C8B-B14F-4D97-AF65-F5344CB8AC3E}">
        <p14:creationId xmlns:p14="http://schemas.microsoft.com/office/powerpoint/2010/main" val="12121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Kimball make it clear that one</a:t>
            </a:r>
            <a:r>
              <a:rPr lang="en-US" baseline="0" dirty="0" smtClean="0"/>
              <a:t> of the first questions you need to ask is whether your org. is prepared to take on this initiative? Whether you’re building out a data mart or an entire DW/BI solution, you must first asses readiness.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90425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Part</a:t>
            </a:r>
            <a:r>
              <a:rPr lang="en-US" baseline="0" dirty="0" smtClean="0"/>
              <a:t> of planning out a project or initiative is to establish a charter this should:</a:t>
            </a:r>
          </a:p>
          <a:p>
            <a:endParaRPr lang="en-US" baseline="0" dirty="0" smtClean="0"/>
          </a:p>
          <a:p>
            <a:r>
              <a:rPr lang="en-US" baseline="0" dirty="0" smtClean="0"/>
              <a:t>Next you should assemble the project team this will contain a mix of individuals with a variety of skillsets.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120882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The communication plan helps establish the time commitments</a:t>
            </a:r>
            <a:r>
              <a:rPr lang="en-US" baseline="0" dirty="0" smtClean="0"/>
              <a:t> of project members as sets expectations as to how and how often you will communicate.</a:t>
            </a:r>
          </a:p>
          <a:p>
            <a:endParaRPr lang="en-US" baseline="0" dirty="0" smtClean="0"/>
          </a:p>
          <a:p>
            <a:r>
              <a:rPr lang="en-US" baseline="0" dirty="0" smtClean="0"/>
              <a:t>The issue tracking system is important because you’re not going to have all the answers at the time you raise the question. It’s important to log issues so they can be addressed by members of the team.</a:t>
            </a:r>
          </a:p>
          <a:p>
            <a:endParaRPr lang="en-US" baseline="0" dirty="0" smtClean="0"/>
          </a:p>
          <a:p>
            <a:r>
              <a:rPr lang="en-US" baseline="0" dirty="0" smtClean="0"/>
              <a:t>After the other planning activities are fleshed out you should hold a kickoff meeting to communicate your charter, project plan, procedures, and next steps.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80792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As Part of the project</a:t>
            </a:r>
            <a:r>
              <a:rPr lang="en-US" baseline="0" dirty="0" smtClean="0"/>
              <a:t> plan you should expect to hold interviews with the people who will benefit from your initiative. Remember you’re not a mind-reader and you probably don’t have a photographic memory so you’ll need to engage users and also take really good notes. If you plan to record the interview, make sure the interviewee (and your organization) is okay with doing that.</a:t>
            </a:r>
          </a:p>
          <a:p>
            <a:endParaRPr lang="en-US" baseline="0" dirty="0" smtClean="0"/>
          </a:p>
          <a:p>
            <a:r>
              <a:rPr lang="en-US" baseline="0" dirty="0" smtClean="0"/>
              <a:t>Through interviews should be able to get information on sources of data. You must gather information regarding the format and condition of the source data. We call this data auditing / data profiling.  Here you should be assessing the candidacy of the source data and determine how much data clean-up will need to take place. Its important to track issues using your issues list or issue tracking system.</a:t>
            </a:r>
          </a:p>
          <a:p>
            <a:endParaRPr lang="en-US" baseline="0" dirty="0" smtClean="0"/>
          </a:p>
          <a:p>
            <a:r>
              <a:rPr lang="en-US" baseline="0" dirty="0" smtClean="0"/>
              <a:t>The end of these activities should be documentation, including:</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81109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When you interview business users, you need to ask questions regarding how the</a:t>
            </a:r>
            <a:r>
              <a:rPr lang="en-US" baseline="0" dirty="0" smtClean="0"/>
              <a:t> they acquire, use, and derive value from data. It is important to communicate in terms they understand and leave the technical jargon out of it. </a:t>
            </a:r>
          </a:p>
          <a:p>
            <a:endParaRPr lang="en-US" baseline="0" dirty="0" smtClean="0"/>
          </a:p>
          <a:p>
            <a:r>
              <a:rPr lang="en-US" baseline="0" dirty="0" smtClean="0"/>
              <a:t>You should ask about existing reports, any additional processing the users perform on the data and ask about the key entities which are part of their process.</a:t>
            </a:r>
          </a:p>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82308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Data profiling involved exploring source data to get a sense of its current : (read list)</a:t>
            </a:r>
          </a:p>
          <a:p>
            <a:endParaRPr lang="en-US" dirty="0" smtClean="0"/>
          </a:p>
          <a:p>
            <a:r>
              <a:rPr lang="en-US" dirty="0" smtClean="0"/>
              <a:t>Sometimes</a:t>
            </a:r>
            <a:r>
              <a:rPr lang="en-US" baseline="0" dirty="0" smtClean="0"/>
              <a:t> you might need to extract raw data from its source like a mainframe or midrange system into a relational database or spreadsheet so that you can profile the data more thoroughly.</a:t>
            </a:r>
          </a:p>
          <a:p>
            <a:endParaRPr lang="en-US" baseline="0" dirty="0" smtClean="0"/>
          </a:p>
          <a:p>
            <a:r>
              <a:rPr lang="en-US" baseline="0" dirty="0" smtClean="0"/>
              <a:t>Data profiling might raise additional questions about the use and meaning of the data your profiling. As such you might need to conduct brief follow-up interviews with users or research an organizations technical documentation, such as data dictionaries (should they exist).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172815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Here’s an example of profiling. You can profile any</a:t>
            </a:r>
            <a:r>
              <a:rPr lang="en-US" baseline="0" dirty="0" smtClean="0"/>
              <a:t> data that is useful to the user. It can be in an existing report, or at the data’s source. On advantage of using the source is you can help asses future ETL requirements and uncover existing dimensional attributes. Like perhaps adjusting the existing report to allow exploration of sales by year then quarter then month or by sales region and then individual country.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13</a:t>
            </a:fld>
            <a:endParaRPr lang="en-US"/>
          </a:p>
        </p:txBody>
      </p:sp>
    </p:spTree>
    <p:extLst>
      <p:ext uri="{BB962C8B-B14F-4D97-AF65-F5344CB8AC3E}">
        <p14:creationId xmlns:p14="http://schemas.microsoft.com/office/powerpoint/2010/main" val="166812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24</a:t>
            </a:fld>
            <a:endParaRPr lang="en-US"/>
          </a:p>
        </p:txBody>
      </p:sp>
    </p:spTree>
    <p:extLst>
      <p:ext uri="{BB962C8B-B14F-4D97-AF65-F5344CB8AC3E}">
        <p14:creationId xmlns:p14="http://schemas.microsoft.com/office/powerpoint/2010/main" val="126810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3222" y="303213"/>
            <a:ext cx="886042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946366"/>
            <a:ext cx="9239250" cy="481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4400" b="1"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Advanced Database Systems</a:t>
            </a:r>
            <a:endParaRPr lang="en-US" sz="3200" b="1" dirty="0">
              <a:solidFill>
                <a:schemeClr val="bg1"/>
              </a:solidFill>
              <a:latin typeface="Open Sans" charset="0"/>
            </a:endParaRP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Session </a:t>
            </a:r>
            <a:r>
              <a:rPr lang="en-US" sz="2400" dirty="0" smtClean="0">
                <a:solidFill>
                  <a:schemeClr val="bg1"/>
                </a:solidFill>
                <a:latin typeface="Open Sans" charset="0"/>
              </a:rPr>
              <a:t>04</a:t>
            </a:r>
          </a:p>
          <a:p>
            <a:pPr algn="ctr" eaLnBrk="1" hangingPunct="1">
              <a:spcBef>
                <a:spcPct val="20000"/>
              </a:spcBef>
              <a:buFont typeface="Arial" charset="0"/>
              <a:buNone/>
            </a:pPr>
            <a:r>
              <a:rPr lang="en-US" sz="2400" dirty="0" smtClean="0">
                <a:solidFill>
                  <a:schemeClr val="bg1"/>
                </a:solidFill>
                <a:latin typeface="Open Sans" charset="0"/>
              </a:rPr>
              <a:t>Collecting the Requirements</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This presentation is based </a:t>
            </a:r>
            <a:r>
              <a:rPr lang="en-US" sz="1600" dirty="0">
                <a:solidFill>
                  <a:srgbClr val="92D050"/>
                </a:solidFill>
              </a:rPr>
              <a:t>on Michael A. Fudge, Jr</a:t>
            </a:r>
            <a:r>
              <a:rPr lang="en-US" sz="1600" dirty="0" smtClean="0">
                <a:solidFill>
                  <a:srgbClr val="92D050"/>
                </a:solidFill>
              </a:rPr>
              <a:t>. </a:t>
            </a:r>
            <a:endParaRPr lang="en-US" sz="1600" dirty="0">
              <a:solidFill>
                <a:srgbClr val="92D050"/>
              </a:solidFill>
            </a:endParaRPr>
          </a:p>
        </p:txBody>
      </p:sp>
    </p:spTree>
    <p:extLst>
      <p:ext uri="{BB962C8B-B14F-4D97-AF65-F5344CB8AC3E}">
        <p14:creationId xmlns:p14="http://schemas.microsoft.com/office/powerpoint/2010/main" val="89784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1457" y="303213"/>
            <a:ext cx="8292192" cy="1260475"/>
          </a:xfrm>
        </p:spPr>
        <p:txBody>
          <a:bodyPr/>
          <a:lstStyle/>
          <a:p>
            <a:r>
              <a:rPr lang="en-US" dirty="0" smtClean="0"/>
              <a:t>Key Activities of </a:t>
            </a:r>
            <a:br>
              <a:rPr lang="en-US" dirty="0" smtClean="0"/>
            </a:br>
            <a:r>
              <a:rPr lang="en-US" dirty="0" smtClean="0">
                <a:solidFill>
                  <a:schemeClr val="accent5"/>
                </a:solidFill>
              </a:rPr>
              <a:t>Requirements Gathering</a:t>
            </a:r>
            <a:endParaRPr lang="en-US" dirty="0">
              <a:solidFill>
                <a:schemeClr val="accent5"/>
              </a:solidFill>
            </a:endParaRPr>
          </a:p>
        </p:txBody>
      </p:sp>
      <p:sp>
        <p:nvSpPr>
          <p:cNvPr id="5" name="Content Placeholder 4"/>
          <p:cNvSpPr>
            <a:spLocks noGrp="1"/>
          </p:cNvSpPr>
          <p:nvPr>
            <p:ph idx="1"/>
          </p:nvPr>
        </p:nvSpPr>
        <p:spPr>
          <a:xfrm>
            <a:off x="947056" y="2375757"/>
            <a:ext cx="9006737" cy="4144631"/>
          </a:xfrm>
        </p:spPr>
        <p:txBody>
          <a:bodyPr>
            <a:normAutofit lnSpcReduction="10000"/>
          </a:bodyPr>
          <a:lstStyle/>
          <a:p>
            <a:r>
              <a:rPr lang="en-US" sz="2805" b="1" dirty="0">
                <a:solidFill>
                  <a:schemeClr val="accent1"/>
                </a:solidFill>
              </a:rPr>
              <a:t>Interviews</a:t>
            </a:r>
            <a:r>
              <a:rPr lang="en-US" sz="2805" dirty="0">
                <a:solidFill>
                  <a:schemeClr val="accent1"/>
                </a:solidFill>
              </a:rPr>
              <a:t> </a:t>
            </a:r>
            <a:r>
              <a:rPr lang="en-US" sz="2805" dirty="0"/>
              <a:t>with business users.</a:t>
            </a:r>
          </a:p>
          <a:p>
            <a:r>
              <a:rPr lang="en-US" sz="2805" b="1" dirty="0">
                <a:solidFill>
                  <a:schemeClr val="accent2"/>
                </a:solidFill>
              </a:rPr>
              <a:t>Data Audits </a:t>
            </a:r>
            <a:r>
              <a:rPr lang="en-US" sz="2805" dirty="0"/>
              <a:t>– data profiling to assess capabilities of data sources.</a:t>
            </a:r>
          </a:p>
          <a:p>
            <a:r>
              <a:rPr lang="en-US" sz="2805" b="1" dirty="0">
                <a:solidFill>
                  <a:schemeClr val="accent3"/>
                </a:solidFill>
              </a:rPr>
              <a:t>Documentation</a:t>
            </a:r>
            <a:r>
              <a:rPr lang="en-US" sz="2805" dirty="0"/>
              <a:t>, including</a:t>
            </a:r>
          </a:p>
          <a:p>
            <a:pPr lvl="1">
              <a:buFont typeface="Wingdings" panose="05000000000000000000" pitchFamily="2" charset="2"/>
              <a:buChar char="ü"/>
            </a:pPr>
            <a:r>
              <a:rPr lang="en-US" sz="2455" dirty="0"/>
              <a:t>Interview Write-ups</a:t>
            </a:r>
          </a:p>
          <a:p>
            <a:pPr lvl="1">
              <a:buFont typeface="Wingdings" panose="05000000000000000000" pitchFamily="2" charset="2"/>
              <a:buChar char="ü"/>
            </a:pPr>
            <a:r>
              <a:rPr lang="en-US" sz="2455" dirty="0"/>
              <a:t>Identify Business Processes</a:t>
            </a:r>
          </a:p>
          <a:p>
            <a:pPr lvl="1">
              <a:buFont typeface="Wingdings" panose="05000000000000000000" pitchFamily="2" charset="2"/>
              <a:buChar char="ü"/>
            </a:pPr>
            <a:r>
              <a:rPr lang="en-US" sz="2455" dirty="0"/>
              <a:t>Enterprise Bus Matrix</a:t>
            </a:r>
          </a:p>
          <a:p>
            <a:pPr lvl="1">
              <a:buFont typeface="Wingdings" panose="05000000000000000000" pitchFamily="2" charset="2"/>
              <a:buChar char="ü"/>
            </a:pPr>
            <a:r>
              <a:rPr lang="en-US" sz="2455" dirty="0"/>
              <a:t>Prioritization Grid</a:t>
            </a:r>
          </a:p>
          <a:p>
            <a:pPr lvl="1">
              <a:buFont typeface="Wingdings" panose="05000000000000000000" pitchFamily="2" charset="2"/>
              <a:buChar char="ü"/>
            </a:pPr>
            <a:r>
              <a:rPr lang="en-US" sz="2455" dirty="0"/>
              <a:t>Issues List</a:t>
            </a:r>
          </a:p>
        </p:txBody>
      </p:sp>
    </p:spTree>
    <p:extLst>
      <p:ext uri="{BB962C8B-B14F-4D97-AF65-F5344CB8AC3E}">
        <p14:creationId xmlns:p14="http://schemas.microsoft.com/office/powerpoint/2010/main" val="52302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smtClean="0">
                <a:solidFill>
                  <a:schemeClr val="accent3"/>
                </a:solidFill>
              </a:rPr>
              <a:t>Interview</a:t>
            </a:r>
            <a:r>
              <a:rPr lang="en-US" dirty="0" smtClean="0"/>
              <a:t> Questions</a:t>
            </a:r>
            <a:endParaRPr lang="en-US" dirty="0"/>
          </a:p>
        </p:txBody>
      </p:sp>
      <p:sp>
        <p:nvSpPr>
          <p:cNvPr id="3" name="Content Placeholder 2"/>
          <p:cNvSpPr>
            <a:spLocks noGrp="1"/>
          </p:cNvSpPr>
          <p:nvPr>
            <p:ph idx="1"/>
          </p:nvPr>
        </p:nvSpPr>
        <p:spPr/>
        <p:txBody>
          <a:bodyPr>
            <a:normAutofit/>
          </a:bodyPr>
          <a:lstStyle/>
          <a:p>
            <a:r>
              <a:rPr lang="en-US" sz="2805" dirty="0"/>
              <a:t>What type of routine analysis do you perform? What data is used and where do you get it? What do you do with the data once you get it?</a:t>
            </a:r>
          </a:p>
          <a:p>
            <a:r>
              <a:rPr lang="en-US" sz="2805" dirty="0"/>
              <a:t>Which reports do you use? Which data on the report is important? If the report were dynamic what would it do differently?</a:t>
            </a:r>
          </a:p>
          <a:p>
            <a:r>
              <a:rPr lang="en-US" sz="2805" dirty="0"/>
              <a:t>Describe your products. How do you distinguish different products? How are they categorized? Do categories change over time?</a:t>
            </a:r>
          </a:p>
          <a:p>
            <a:pPr marL="0" indent="0">
              <a:buNone/>
            </a:pPr>
            <a:endParaRPr lang="en-US" sz="2805" dirty="0"/>
          </a:p>
        </p:txBody>
      </p:sp>
    </p:spTree>
    <p:extLst>
      <p:ext uri="{BB962C8B-B14F-4D97-AF65-F5344CB8AC3E}">
        <p14:creationId xmlns:p14="http://schemas.microsoft.com/office/powerpoint/2010/main" val="199331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Profiling</a:t>
            </a:r>
            <a:endParaRPr lang="en-US" dirty="0"/>
          </a:p>
        </p:txBody>
      </p:sp>
      <p:sp>
        <p:nvSpPr>
          <p:cNvPr id="3" name="Content Placeholder 2"/>
          <p:cNvSpPr>
            <a:spLocks noGrp="1"/>
          </p:cNvSpPr>
          <p:nvPr>
            <p:ph idx="1"/>
          </p:nvPr>
        </p:nvSpPr>
        <p:spPr>
          <a:xfrm>
            <a:off x="868452" y="2178129"/>
            <a:ext cx="8484106" cy="4275455"/>
          </a:xfrm>
        </p:spPr>
        <p:txBody>
          <a:bodyPr>
            <a:normAutofit fontScale="92500" lnSpcReduction="10000"/>
          </a:bodyPr>
          <a:lstStyle/>
          <a:p>
            <a:r>
              <a:rPr lang="en-US" dirty="0"/>
              <a:t>One important activity is to </a:t>
            </a:r>
            <a:r>
              <a:rPr lang="en-US" b="1" dirty="0"/>
              <a:t>explore</a:t>
            </a:r>
            <a:r>
              <a:rPr lang="en-US" dirty="0"/>
              <a:t> your existing data to get a sense of </a:t>
            </a:r>
          </a:p>
          <a:p>
            <a:pPr lvl="1"/>
            <a:r>
              <a:rPr lang="en-US" sz="2200" b="1" dirty="0"/>
              <a:t>Technical feasibility of the project</a:t>
            </a:r>
          </a:p>
          <a:p>
            <a:pPr lvl="1"/>
            <a:r>
              <a:rPr lang="en-US" sz="2200" b="1" dirty="0"/>
              <a:t>Structure and condition of data</a:t>
            </a:r>
          </a:p>
          <a:p>
            <a:pPr lvl="1"/>
            <a:r>
              <a:rPr lang="en-US" sz="2200" b="1" dirty="0"/>
              <a:t>Availability of Data Sources</a:t>
            </a:r>
            <a:endParaRPr lang="en-US" sz="2200" dirty="0"/>
          </a:p>
          <a:p>
            <a:r>
              <a:rPr lang="en-US" dirty="0"/>
              <a:t>We call this </a:t>
            </a:r>
            <a:r>
              <a:rPr lang="en-US" b="1" dirty="0"/>
              <a:t>Data Profiling</a:t>
            </a:r>
            <a:endParaRPr lang="en-US" dirty="0"/>
          </a:p>
          <a:p>
            <a:r>
              <a:rPr lang="en-US" dirty="0"/>
              <a:t>If the source data is in a relational database, you can use the SQL </a:t>
            </a:r>
            <a:r>
              <a:rPr lang="en-US" b="1" dirty="0"/>
              <a:t>SELECT</a:t>
            </a:r>
            <a:r>
              <a:rPr lang="en-US" dirty="0"/>
              <a:t> statement to profile data.</a:t>
            </a:r>
          </a:p>
          <a:p>
            <a:r>
              <a:rPr lang="en-US" dirty="0"/>
              <a:t>For other sources, </a:t>
            </a:r>
            <a:r>
              <a:rPr lang="en-US" b="1" dirty="0"/>
              <a:t>Microsoft Excel</a:t>
            </a:r>
            <a:r>
              <a:rPr lang="en-US" dirty="0"/>
              <a:t> makes for a good data profiling tool.</a:t>
            </a:r>
          </a:p>
        </p:txBody>
      </p:sp>
    </p:spTree>
    <p:extLst>
      <p:ext uri="{BB962C8B-B14F-4D97-AF65-F5344CB8AC3E}">
        <p14:creationId xmlns:p14="http://schemas.microsoft.com/office/powerpoint/2010/main" val="162448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235157" y="3902953"/>
            <a:ext cx="7112000" cy="3556000"/>
          </a:xfrm>
          <a:prstGeom prst="rect">
            <a:avLst/>
          </a:prstGeom>
        </p:spPr>
      </p:pic>
      <p:sp>
        <p:nvSpPr>
          <p:cNvPr id="2" name="Title 1"/>
          <p:cNvSpPr>
            <a:spLocks noGrp="1"/>
          </p:cNvSpPr>
          <p:nvPr>
            <p:ph type="title"/>
          </p:nvPr>
        </p:nvSpPr>
        <p:spPr/>
        <p:txBody>
          <a:bodyPr/>
          <a:lstStyle/>
          <a:p>
            <a:r>
              <a:rPr lang="en-US" dirty="0" smtClean="0">
                <a:solidFill>
                  <a:schemeClr val="accent6"/>
                </a:solidFill>
              </a:rPr>
              <a:t>Data Profiling </a:t>
            </a:r>
            <a:r>
              <a:rPr lang="en-US" dirty="0" smtClean="0"/>
              <a:t>Example</a:t>
            </a:r>
            <a:endParaRPr lang="en-US" dirty="0"/>
          </a:p>
        </p:txBody>
      </p:sp>
      <p:sp>
        <p:nvSpPr>
          <p:cNvPr id="3" name="Content Placeholder 2"/>
          <p:cNvSpPr>
            <a:spLocks noGrp="1"/>
          </p:cNvSpPr>
          <p:nvPr>
            <p:ph idx="1"/>
          </p:nvPr>
        </p:nvSpPr>
        <p:spPr>
          <a:xfrm>
            <a:off x="1416621" y="1845493"/>
            <a:ext cx="8309840" cy="1255485"/>
          </a:xfrm>
        </p:spPr>
        <p:txBody>
          <a:bodyPr>
            <a:normAutofit fontScale="92500"/>
          </a:bodyPr>
          <a:lstStyle/>
          <a:p>
            <a:r>
              <a:rPr lang="en-US" dirty="0"/>
              <a:t>You can use tools like Excel to profile your data, searching for useful </a:t>
            </a:r>
            <a:r>
              <a:rPr lang="en-US" b="1" dirty="0"/>
              <a:t>dimensions </a:t>
            </a:r>
            <a:r>
              <a:rPr lang="en-US" dirty="0"/>
              <a:t>and </a:t>
            </a:r>
            <a:r>
              <a:rPr lang="en-US" b="1" dirty="0"/>
              <a:t>facts</a:t>
            </a:r>
            <a:r>
              <a:rPr lang="en-US" dirty="0"/>
              <a:t>.</a:t>
            </a:r>
          </a:p>
        </p:txBody>
      </p:sp>
      <p:sp>
        <p:nvSpPr>
          <p:cNvPr id="5" name="Left Brace 4"/>
          <p:cNvSpPr/>
          <p:nvPr/>
        </p:nvSpPr>
        <p:spPr>
          <a:xfrm>
            <a:off x="1590850" y="4648661"/>
            <a:ext cx="644307" cy="2309700"/>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sp>
        <p:nvSpPr>
          <p:cNvPr id="6" name="TextBox 5"/>
          <p:cNvSpPr txBox="1"/>
          <p:nvPr/>
        </p:nvSpPr>
        <p:spPr>
          <a:xfrm rot="16200000">
            <a:off x="631872" y="5595441"/>
            <a:ext cx="1386342"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By Country</a:t>
            </a:r>
          </a:p>
        </p:txBody>
      </p:sp>
      <p:sp>
        <p:nvSpPr>
          <p:cNvPr id="7" name="Left Brace 6"/>
          <p:cNvSpPr/>
          <p:nvPr/>
        </p:nvSpPr>
        <p:spPr>
          <a:xfrm rot="5400000">
            <a:off x="5765241" y="1594714"/>
            <a:ext cx="520171" cy="4096311"/>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sp>
        <p:nvSpPr>
          <p:cNvPr id="8" name="TextBox 7"/>
          <p:cNvSpPr txBox="1"/>
          <p:nvPr/>
        </p:nvSpPr>
        <p:spPr>
          <a:xfrm>
            <a:off x="5533428" y="2966643"/>
            <a:ext cx="983795"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By Year</a:t>
            </a:r>
          </a:p>
        </p:txBody>
      </p:sp>
      <p:sp>
        <p:nvSpPr>
          <p:cNvPr id="9" name="TextBox 8"/>
          <p:cNvSpPr txBox="1"/>
          <p:nvPr/>
        </p:nvSpPr>
        <p:spPr>
          <a:xfrm>
            <a:off x="2209207" y="3355925"/>
            <a:ext cx="1331134"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Total Sales</a:t>
            </a:r>
          </a:p>
        </p:txBody>
      </p:sp>
    </p:spTree>
    <p:extLst>
      <p:ext uri="{BB962C8B-B14F-4D97-AF65-F5344CB8AC3E}">
        <p14:creationId xmlns:p14="http://schemas.microsoft.com/office/powerpoint/2010/main" val="467365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303213"/>
            <a:ext cx="8194220" cy="1260475"/>
          </a:xfrm>
        </p:spPr>
        <p:txBody>
          <a:bodyPr/>
          <a:lstStyle/>
          <a:p>
            <a:r>
              <a:rPr lang="en-US" sz="4000" dirty="0" smtClean="0">
                <a:solidFill>
                  <a:schemeClr val="accent2"/>
                </a:solidFill>
              </a:rPr>
              <a:t>Critical Skill:</a:t>
            </a:r>
            <a:r>
              <a:rPr lang="en-US" sz="4000" dirty="0" smtClean="0"/>
              <a:t> Turn business processes </a:t>
            </a:r>
            <a:br>
              <a:rPr lang="en-US" sz="4000" dirty="0" smtClean="0"/>
            </a:br>
            <a:r>
              <a:rPr lang="en-US" sz="4000" dirty="0" smtClean="0"/>
              <a:t>into dimensional models!</a:t>
            </a:r>
            <a:endParaRPr lang="en-US" sz="4000" dirty="0"/>
          </a:p>
        </p:txBody>
      </p:sp>
      <p:sp>
        <p:nvSpPr>
          <p:cNvPr id="3" name="Content Placeholder 2"/>
          <p:cNvSpPr>
            <a:spLocks noGrp="1"/>
          </p:cNvSpPr>
          <p:nvPr>
            <p:ph idx="1"/>
          </p:nvPr>
        </p:nvSpPr>
        <p:spPr/>
        <p:txBody>
          <a:bodyPr/>
          <a:lstStyle/>
          <a:p>
            <a:pPr marL="0" indent="0">
              <a:buNone/>
            </a:pPr>
            <a:r>
              <a:rPr lang="en-US" sz="2805" dirty="0"/>
              <a:t>Here’s the process for building a dimensional model from a business process. This dimensional model will eventually become a star schema in your enterprise data warehouse.</a:t>
            </a:r>
          </a:p>
          <a:p>
            <a:pPr marL="450931" indent="-450931">
              <a:buFont typeface="+mj-lt"/>
              <a:buAutoNum type="arabicPeriod"/>
            </a:pPr>
            <a:r>
              <a:rPr lang="en-US" sz="2805" dirty="0"/>
              <a:t>Identify the </a:t>
            </a:r>
            <a:r>
              <a:rPr lang="en-US" sz="2805" b="1" dirty="0">
                <a:solidFill>
                  <a:schemeClr val="accent6"/>
                </a:solidFill>
              </a:rPr>
              <a:t>business process </a:t>
            </a:r>
            <a:r>
              <a:rPr lang="en-US" sz="2805" dirty="0"/>
              <a:t>and </a:t>
            </a:r>
            <a:r>
              <a:rPr lang="en-US" sz="2805" b="1" dirty="0">
                <a:solidFill>
                  <a:schemeClr val="accent6"/>
                </a:solidFill>
              </a:rPr>
              <a:t>business process type</a:t>
            </a:r>
            <a:r>
              <a:rPr lang="en-US" sz="2805" dirty="0"/>
              <a:t>.</a:t>
            </a:r>
          </a:p>
          <a:p>
            <a:pPr marL="450931" indent="-450931">
              <a:buFont typeface="+mj-lt"/>
              <a:buAutoNum type="arabicPeriod"/>
            </a:pPr>
            <a:r>
              <a:rPr lang="en-US" sz="2805" dirty="0"/>
              <a:t>Identify the </a:t>
            </a:r>
            <a:r>
              <a:rPr lang="en-US" sz="2805" b="1" dirty="0">
                <a:solidFill>
                  <a:schemeClr val="accent4"/>
                </a:solidFill>
              </a:rPr>
              <a:t>facts</a:t>
            </a:r>
            <a:r>
              <a:rPr lang="en-US" sz="2805" dirty="0">
                <a:solidFill>
                  <a:schemeClr val="accent4"/>
                </a:solidFill>
              </a:rPr>
              <a:t> </a:t>
            </a:r>
            <a:r>
              <a:rPr lang="en-US" sz="2805" dirty="0"/>
              <a:t>of the business processes.</a:t>
            </a:r>
          </a:p>
          <a:p>
            <a:pPr marL="450931" indent="-450931">
              <a:buFont typeface="+mj-lt"/>
              <a:buAutoNum type="arabicPeriod"/>
            </a:pPr>
            <a:r>
              <a:rPr lang="en-US" sz="2805" dirty="0"/>
              <a:t>Identify the </a:t>
            </a:r>
            <a:r>
              <a:rPr lang="en-US" sz="2805" b="1" dirty="0">
                <a:solidFill>
                  <a:schemeClr val="accent5"/>
                </a:solidFill>
              </a:rPr>
              <a:t>dimensions</a:t>
            </a:r>
            <a:r>
              <a:rPr lang="en-US" sz="2805" dirty="0"/>
              <a:t> of the business process.</a:t>
            </a:r>
          </a:p>
          <a:p>
            <a:endParaRPr lang="en-US" sz="2805" dirty="0"/>
          </a:p>
          <a:p>
            <a:endParaRPr lang="en-US" dirty="0"/>
          </a:p>
        </p:txBody>
      </p:sp>
    </p:spTree>
    <p:extLst>
      <p:ext uri="{BB962C8B-B14F-4D97-AF65-F5344CB8AC3E}">
        <p14:creationId xmlns:p14="http://schemas.microsoft.com/office/powerpoint/2010/main" val="811998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41419" y="2146693"/>
            <a:ext cx="1741670" cy="2326997"/>
            <a:chOff x="165611" y="1213087"/>
            <a:chExt cx="1986637" cy="2654290"/>
          </a:xfrm>
        </p:grpSpPr>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19298" t="4544" r="42823" b="30708"/>
            <a:stretch/>
          </p:blipFill>
          <p:spPr>
            <a:xfrm>
              <a:off x="292263" y="1927651"/>
              <a:ext cx="1701514" cy="1939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TextBox 23"/>
            <p:cNvSpPr txBox="1"/>
            <p:nvPr/>
          </p:nvSpPr>
          <p:spPr>
            <a:xfrm>
              <a:off x="165611" y="1213087"/>
              <a:ext cx="1986637" cy="751572"/>
            </a:xfrm>
            <a:prstGeom prst="rect">
              <a:avLst/>
            </a:prstGeom>
            <a:noFill/>
          </p:spPr>
          <p:txBody>
            <a:bodyPr wrap="square" rtlCol="0">
              <a:spAutoFit/>
            </a:bodyPr>
            <a:lstStyle/>
            <a:p>
              <a:r>
                <a:rPr lang="en-US" sz="1841" dirty="0" smtClean="0"/>
                <a:t>Business User </a:t>
              </a:r>
              <a:r>
                <a:rPr lang="en-US" sz="1841" dirty="0"/>
                <a:t>Says:</a:t>
              </a:r>
            </a:p>
          </p:txBody>
        </p:sp>
      </p:grpSp>
      <p:sp>
        <p:nvSpPr>
          <p:cNvPr id="26" name="Rounded Rectangular Callout 25"/>
          <p:cNvSpPr/>
          <p:nvPr/>
        </p:nvSpPr>
        <p:spPr>
          <a:xfrm>
            <a:off x="1983089" y="2208182"/>
            <a:ext cx="6701429" cy="771114"/>
          </a:xfrm>
          <a:prstGeom prst="wedgeRoundRectCallout">
            <a:avLst>
              <a:gd name="adj1" fmla="val -61132"/>
              <a:gd name="adj2" fmla="val 157083"/>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841"/>
          </a:p>
        </p:txBody>
      </p:sp>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736904" y="5569493"/>
            <a:ext cx="7214830" cy="1010921"/>
          </a:xfrm>
        </p:spPr>
        <p:txBody>
          <a:bodyPr/>
          <a:lstStyle/>
          <a:p>
            <a:r>
              <a:rPr lang="en-US" sz="2400" dirty="0" smtClean="0"/>
              <a:t>Facts are the </a:t>
            </a:r>
            <a:r>
              <a:rPr lang="en-US" sz="2400" b="1" i="1" dirty="0" smtClean="0"/>
              <a:t>business process measurement events</a:t>
            </a:r>
          </a:p>
          <a:p>
            <a:r>
              <a:rPr lang="en-US" sz="2400" dirty="0" smtClean="0"/>
              <a:t>Dimensions provide the </a:t>
            </a:r>
            <a:r>
              <a:rPr lang="en-US" sz="2400" b="1" i="1" dirty="0" smtClean="0"/>
              <a:t>context</a:t>
            </a:r>
            <a:r>
              <a:rPr lang="en-US" sz="2400" dirty="0" smtClean="0"/>
              <a:t> for that event.</a:t>
            </a:r>
          </a:p>
        </p:txBody>
      </p:sp>
      <p:sp>
        <p:nvSpPr>
          <p:cNvPr id="4" name="Rectangle 3"/>
          <p:cNvSpPr/>
          <p:nvPr/>
        </p:nvSpPr>
        <p:spPr>
          <a:xfrm>
            <a:off x="2204532" y="2117771"/>
            <a:ext cx="6880810" cy="830997"/>
          </a:xfrm>
          <a:prstGeom prst="rect">
            <a:avLst/>
          </a:prstGeom>
        </p:spPr>
        <p:txBody>
          <a:bodyPr wrap="square">
            <a:spAutoFit/>
          </a:bodyPr>
          <a:lstStyle/>
          <a:p>
            <a:r>
              <a:rPr lang="en-US" sz="2400" b="1" dirty="0">
                <a:effectLst>
                  <a:outerShdw blurRad="38100" dist="38100" dir="2700000" algn="tl">
                    <a:srgbClr val="000000">
                      <a:alpha val="43137"/>
                    </a:srgbClr>
                  </a:outerShdw>
                </a:effectLst>
              </a:rPr>
              <a:t>“I need to know:</a:t>
            </a: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How many sneakers did we sell last week?”</a:t>
            </a:r>
          </a:p>
        </p:txBody>
      </p:sp>
      <p:grpSp>
        <p:nvGrpSpPr>
          <p:cNvPr id="9" name="Group 8"/>
          <p:cNvGrpSpPr/>
          <p:nvPr/>
        </p:nvGrpSpPr>
        <p:grpSpPr>
          <a:xfrm>
            <a:off x="2204532" y="2946375"/>
            <a:ext cx="1457854" cy="926331"/>
            <a:chOff x="2514600" y="2476500"/>
            <a:chExt cx="1905000" cy="1056620"/>
          </a:xfrm>
        </p:grpSpPr>
        <p:sp>
          <p:nvSpPr>
            <p:cNvPr id="5" name="Right Brace 4"/>
            <p:cNvSpPr/>
            <p:nvPr/>
          </p:nvSpPr>
          <p:spPr>
            <a:xfrm rot="5400000">
              <a:off x="3162300" y="1828800"/>
              <a:ext cx="609600" cy="1905000"/>
            </a:xfrm>
            <a:prstGeom prst="rightBrace">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0" name="Straight Arrow Connector 9"/>
            <p:cNvCxnSpPr>
              <a:stCxn id="5" idx="1"/>
            </p:cNvCxnSpPr>
            <p:nvPr/>
          </p:nvCxnSpPr>
          <p:spPr>
            <a:xfrm>
              <a:off x="3467100" y="3086100"/>
              <a:ext cx="0" cy="44702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714943" y="2979296"/>
            <a:ext cx="1049695" cy="909870"/>
            <a:chOff x="4457700" y="2495276"/>
            <a:chExt cx="1485900" cy="1037844"/>
          </a:xfrm>
        </p:grpSpPr>
        <p:sp>
          <p:nvSpPr>
            <p:cNvPr id="6" name="Right Brace 5"/>
            <p:cNvSpPr/>
            <p:nvPr/>
          </p:nvSpPr>
          <p:spPr>
            <a:xfrm rot="5400000">
              <a:off x="4895850" y="2057126"/>
              <a:ext cx="609600" cy="148590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3" name="Straight Arrow Connector 12"/>
            <p:cNvCxnSpPr/>
            <p:nvPr/>
          </p:nvCxnSpPr>
          <p:spPr>
            <a:xfrm>
              <a:off x="5200650" y="3086100"/>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744508" y="3010257"/>
            <a:ext cx="534432" cy="832205"/>
            <a:chOff x="7203948" y="2452913"/>
            <a:chExt cx="609600" cy="1030921"/>
          </a:xfrm>
        </p:grpSpPr>
        <p:sp>
          <p:nvSpPr>
            <p:cNvPr id="8" name="Right Brace 7"/>
            <p:cNvSpPr/>
            <p:nvPr/>
          </p:nvSpPr>
          <p:spPr>
            <a:xfrm rot="5400000">
              <a:off x="7203948" y="2452913"/>
              <a:ext cx="609600" cy="609600"/>
            </a:xfrm>
            <a:prstGeom prst="rightBrace">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4" name="Straight Arrow Connector 13"/>
            <p:cNvCxnSpPr/>
            <p:nvPr/>
          </p:nvCxnSpPr>
          <p:spPr>
            <a:xfrm>
              <a:off x="7508748" y="3036814"/>
              <a:ext cx="0" cy="44702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801217" y="3020366"/>
            <a:ext cx="797790" cy="844376"/>
            <a:chOff x="7929372" y="2504420"/>
            <a:chExt cx="1501140" cy="963138"/>
          </a:xfrm>
        </p:grpSpPr>
        <p:sp>
          <p:nvSpPr>
            <p:cNvPr id="7" name="Right Brace 6"/>
            <p:cNvSpPr/>
            <p:nvPr/>
          </p:nvSpPr>
          <p:spPr>
            <a:xfrm rot="5400000">
              <a:off x="8375142" y="2058650"/>
              <a:ext cx="609600" cy="150114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5" name="Straight Arrow Connector 14"/>
            <p:cNvCxnSpPr/>
            <p:nvPr/>
          </p:nvCxnSpPr>
          <p:spPr>
            <a:xfrm>
              <a:off x="8681466" y="3020538"/>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391668" y="3848764"/>
            <a:ext cx="1073820" cy="658898"/>
          </a:xfrm>
          <a:prstGeom prst="rect">
            <a:avLst/>
          </a:prstGeom>
          <a:solidFill>
            <a:schemeClr val="accent4"/>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1841" dirty="0"/>
              <a:t>Quantity </a:t>
            </a:r>
            <a:br>
              <a:rPr lang="en-US" sz="1841" dirty="0"/>
            </a:br>
            <a:r>
              <a:rPr lang="en-US" sz="1841" dirty="0"/>
              <a:t>(Fact)</a:t>
            </a:r>
          </a:p>
        </p:txBody>
      </p:sp>
      <p:sp>
        <p:nvSpPr>
          <p:cNvPr id="17" name="TextBox 16"/>
          <p:cNvSpPr txBox="1"/>
          <p:nvPr/>
        </p:nvSpPr>
        <p:spPr>
          <a:xfrm>
            <a:off x="3562214" y="3856423"/>
            <a:ext cx="1367297" cy="1508746"/>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841" dirty="0"/>
              <a:t>Product</a:t>
            </a:r>
            <a:br>
              <a:rPr lang="en-US" sz="1841" dirty="0"/>
            </a:br>
            <a:r>
              <a:rPr lang="en-US" sz="1841" dirty="0"/>
              <a:t>Type</a:t>
            </a:r>
            <a:br>
              <a:rPr lang="en-US" sz="1841" dirty="0"/>
            </a:br>
            <a:r>
              <a:rPr lang="en-US" sz="1841" dirty="0"/>
              <a:t>(Attribute of</a:t>
            </a:r>
            <a:br>
              <a:rPr lang="en-US" sz="1841" dirty="0"/>
            </a:br>
            <a:r>
              <a:rPr lang="en-US" sz="1841" dirty="0"/>
              <a:t>a </a:t>
            </a:r>
            <a:r>
              <a:rPr lang="en-US" sz="1841" b="1" i="1" dirty="0"/>
              <a:t>Product</a:t>
            </a:r>
            <a:br>
              <a:rPr lang="en-US" sz="1841" b="1" i="1" dirty="0"/>
            </a:br>
            <a:r>
              <a:rPr lang="en-US" sz="1841" dirty="0"/>
              <a:t> Dimension)</a:t>
            </a:r>
          </a:p>
        </p:txBody>
      </p:sp>
      <p:sp>
        <p:nvSpPr>
          <p:cNvPr id="18" name="TextBox 17"/>
          <p:cNvSpPr txBox="1"/>
          <p:nvPr/>
        </p:nvSpPr>
        <p:spPr>
          <a:xfrm>
            <a:off x="6801217" y="3895912"/>
            <a:ext cx="1428341" cy="1508746"/>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841" dirty="0"/>
              <a:t>Duration </a:t>
            </a:r>
            <a:br>
              <a:rPr lang="en-US" sz="1841" dirty="0"/>
            </a:br>
            <a:r>
              <a:rPr lang="en-US" sz="1841" dirty="0"/>
              <a:t>of Time</a:t>
            </a:r>
            <a:br>
              <a:rPr lang="en-US" sz="1841" dirty="0"/>
            </a:br>
            <a:r>
              <a:rPr lang="en-US" sz="1841" dirty="0"/>
              <a:t>(Attribute of</a:t>
            </a:r>
            <a:br>
              <a:rPr lang="en-US" sz="1841" dirty="0"/>
            </a:br>
            <a:r>
              <a:rPr lang="en-US" sz="1841" dirty="0"/>
              <a:t>a </a:t>
            </a:r>
            <a:r>
              <a:rPr lang="en-US" sz="1841" b="1" i="1" dirty="0"/>
              <a:t>Sales Date</a:t>
            </a:r>
            <a:r>
              <a:rPr lang="en-US" sz="1841" dirty="0"/>
              <a:t> </a:t>
            </a:r>
            <a:br>
              <a:rPr lang="en-US" sz="1841" dirty="0"/>
            </a:br>
            <a:r>
              <a:rPr lang="en-US" sz="1841" dirty="0"/>
              <a:t>Dimension)</a:t>
            </a:r>
          </a:p>
        </p:txBody>
      </p:sp>
      <p:sp>
        <p:nvSpPr>
          <p:cNvPr id="19" name="TextBox 18"/>
          <p:cNvSpPr txBox="1"/>
          <p:nvPr/>
        </p:nvSpPr>
        <p:spPr>
          <a:xfrm>
            <a:off x="5469221" y="3895912"/>
            <a:ext cx="1113652" cy="942181"/>
          </a:xfrm>
          <a:prstGeom prst="rect">
            <a:avLst/>
          </a:prstGeom>
          <a:solidFill>
            <a:schemeClr val="accent6"/>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841" dirty="0"/>
              <a:t>Business </a:t>
            </a:r>
          </a:p>
          <a:p>
            <a:pPr algn="ctr"/>
            <a:r>
              <a:rPr lang="en-US" sz="1841" dirty="0"/>
              <a:t>Process</a:t>
            </a:r>
            <a:br>
              <a:rPr lang="en-US" sz="1841" dirty="0"/>
            </a:br>
            <a:r>
              <a:rPr lang="en-US" sz="1841" dirty="0"/>
              <a:t>(Sales)</a:t>
            </a:r>
          </a:p>
        </p:txBody>
      </p:sp>
      <p:grpSp>
        <p:nvGrpSpPr>
          <p:cNvPr id="28" name="Group 27"/>
          <p:cNvGrpSpPr/>
          <p:nvPr/>
        </p:nvGrpSpPr>
        <p:grpSpPr>
          <a:xfrm>
            <a:off x="8636418" y="3480807"/>
            <a:ext cx="1555260" cy="2044521"/>
            <a:chOff x="10213633" y="2940278"/>
            <a:chExt cx="1764349" cy="2332084"/>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3633" y="3352800"/>
              <a:ext cx="1764349" cy="1919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TextBox 26"/>
            <p:cNvSpPr txBox="1"/>
            <p:nvPr/>
          </p:nvSpPr>
          <p:spPr>
            <a:xfrm>
              <a:off x="10451496" y="2940278"/>
              <a:ext cx="1485505" cy="428447"/>
            </a:xfrm>
            <a:prstGeom prst="rect">
              <a:avLst/>
            </a:prstGeom>
            <a:noFill/>
          </p:spPr>
          <p:txBody>
            <a:bodyPr wrap="none" rtlCol="0">
              <a:spAutoFit/>
            </a:bodyPr>
            <a:lstStyle/>
            <a:p>
              <a:r>
                <a:rPr lang="en-US" sz="1841" dirty="0"/>
                <a:t>What I hear</a:t>
              </a:r>
            </a:p>
          </p:txBody>
        </p:sp>
      </p:grpSp>
    </p:spTree>
    <p:extLst>
      <p:ext uri="{BB962C8B-B14F-4D97-AF65-F5344CB8AC3E}">
        <p14:creationId xmlns:p14="http://schemas.microsoft.com/office/powerpoint/2010/main" val="21465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1" y="303213"/>
            <a:ext cx="7998278" cy="1260475"/>
          </a:xfrm>
        </p:spPr>
        <p:txBody>
          <a:bodyPr/>
          <a:lstStyle/>
          <a:p>
            <a:r>
              <a:rPr lang="en-US" dirty="0" smtClean="0"/>
              <a:t>#1: Identifying </a:t>
            </a:r>
            <a:r>
              <a:rPr lang="en-US" dirty="0" smtClean="0">
                <a:solidFill>
                  <a:schemeClr val="accent6"/>
                </a:solidFill>
              </a:rPr>
              <a:t>Business Processes </a:t>
            </a:r>
            <a:r>
              <a:rPr lang="en-US" dirty="0"/>
              <a:t>3 types:</a:t>
            </a:r>
          </a:p>
        </p:txBody>
      </p:sp>
      <p:sp>
        <p:nvSpPr>
          <p:cNvPr id="3" name="Content Placeholder 2"/>
          <p:cNvSpPr>
            <a:spLocks noGrp="1"/>
          </p:cNvSpPr>
          <p:nvPr>
            <p:ph idx="1"/>
          </p:nvPr>
        </p:nvSpPr>
        <p:spPr>
          <a:xfrm>
            <a:off x="996043" y="2257459"/>
            <a:ext cx="6085180" cy="4062517"/>
          </a:xfrm>
        </p:spPr>
        <p:txBody>
          <a:bodyPr>
            <a:normAutofit fontScale="92500" lnSpcReduction="10000"/>
          </a:bodyPr>
          <a:lstStyle/>
          <a:p>
            <a:pPr marL="450931" indent="-450931">
              <a:buFont typeface="+mj-lt"/>
              <a:buAutoNum type="arabicPeriod"/>
            </a:pPr>
            <a:r>
              <a:rPr lang="en-US" sz="2805" dirty="0"/>
              <a:t>Events or </a:t>
            </a:r>
            <a:br>
              <a:rPr lang="en-US" sz="2805" dirty="0"/>
            </a:br>
            <a:r>
              <a:rPr lang="en-US" sz="2805" dirty="0">
                <a:solidFill>
                  <a:schemeClr val="accent1"/>
                </a:solidFill>
              </a:rPr>
              <a:t>Transactions</a:t>
            </a:r>
          </a:p>
          <a:p>
            <a:pPr marL="450931" indent="-450931">
              <a:buFont typeface="+mj-lt"/>
              <a:buAutoNum type="arabicPeriod"/>
            </a:pPr>
            <a:r>
              <a:rPr lang="en-US" sz="2805" dirty="0"/>
              <a:t>Workflows a.k.a. </a:t>
            </a:r>
            <a:br>
              <a:rPr lang="en-US" sz="2805" dirty="0"/>
            </a:br>
            <a:r>
              <a:rPr lang="en-US" sz="2805" dirty="0">
                <a:solidFill>
                  <a:schemeClr val="accent2"/>
                </a:solidFill>
              </a:rPr>
              <a:t>Accumulating Snapshots</a:t>
            </a:r>
          </a:p>
          <a:p>
            <a:pPr marL="450931" indent="-450931">
              <a:buFont typeface="+mj-lt"/>
              <a:buAutoNum type="arabicPeriod"/>
            </a:pPr>
            <a:r>
              <a:rPr lang="en-US" sz="2805" dirty="0"/>
              <a:t>Points in time </a:t>
            </a:r>
            <a:r>
              <a:rPr lang="en-US" sz="2805" dirty="0" err="1"/>
              <a:t>a.k.a</a:t>
            </a:r>
            <a:r>
              <a:rPr lang="en-US" sz="2805" dirty="0"/>
              <a:t/>
            </a:r>
            <a:br>
              <a:rPr lang="en-US" sz="2805" dirty="0"/>
            </a:br>
            <a:r>
              <a:rPr lang="en-US" sz="2805" dirty="0">
                <a:solidFill>
                  <a:schemeClr val="accent3"/>
                </a:solidFill>
              </a:rPr>
              <a:t>Periodic Snapshots</a:t>
            </a:r>
          </a:p>
          <a:p>
            <a:pPr marL="450931" indent="-450931">
              <a:buFont typeface="+mj-lt"/>
              <a:buAutoNum type="arabicPeriod"/>
            </a:pPr>
            <a:endParaRPr lang="en-US" sz="2805" dirty="0">
              <a:solidFill>
                <a:schemeClr val="accent3"/>
              </a:solidFill>
            </a:endParaRPr>
          </a:p>
          <a:p>
            <a:pPr marL="0" indent="0">
              <a:buNone/>
            </a:pPr>
            <a:r>
              <a:rPr lang="en-US" sz="2805" i="1" dirty="0">
                <a:solidFill>
                  <a:schemeClr val="accent6"/>
                </a:solidFill>
              </a:rPr>
              <a:t>Business processes contain facts which we use end up being the fact tables in our ROLAP star schemas.</a:t>
            </a:r>
          </a:p>
        </p:txBody>
      </p:sp>
      <p:graphicFrame>
        <p:nvGraphicFramePr>
          <p:cNvPr id="4" name="Content Placeholder 4"/>
          <p:cNvGraphicFramePr>
            <a:graphicFrameLocks/>
          </p:cNvGraphicFramePr>
          <p:nvPr>
            <p:extLst/>
          </p:nvPr>
        </p:nvGraphicFramePr>
        <p:xfrm>
          <a:off x="6680399" y="2257460"/>
          <a:ext cx="3407003" cy="3795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333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8" dirty="0">
                <a:solidFill>
                  <a:schemeClr val="accent1"/>
                </a:solidFill>
              </a:rPr>
              <a:t>Transaction Fact</a:t>
            </a:r>
          </a:p>
        </p:txBody>
      </p:sp>
      <p:sp>
        <p:nvSpPr>
          <p:cNvPr id="3" name="Content Placeholder 2"/>
          <p:cNvSpPr>
            <a:spLocks noGrp="1"/>
          </p:cNvSpPr>
          <p:nvPr>
            <p:ph idx="1"/>
          </p:nvPr>
        </p:nvSpPr>
        <p:spPr/>
        <p:txBody>
          <a:bodyPr>
            <a:normAutofit/>
          </a:bodyPr>
          <a:lstStyle/>
          <a:p>
            <a:r>
              <a:rPr lang="en-US" sz="2805" dirty="0"/>
              <a:t>The most </a:t>
            </a:r>
            <a:r>
              <a:rPr lang="en-US" sz="2805" b="1" dirty="0"/>
              <a:t>basic </a:t>
            </a:r>
            <a:r>
              <a:rPr lang="en-US" sz="2805" dirty="0"/>
              <a:t>fact grain</a:t>
            </a:r>
          </a:p>
          <a:p>
            <a:r>
              <a:rPr lang="en-US" sz="2805" b="1" dirty="0"/>
              <a:t>One row per line </a:t>
            </a:r>
            <a:r>
              <a:rPr lang="en-US" sz="2805" dirty="0"/>
              <a:t>in a transaction</a:t>
            </a:r>
          </a:p>
          <a:p>
            <a:r>
              <a:rPr lang="en-US" sz="2805" dirty="0"/>
              <a:t>Corresponds to a point in space and time</a:t>
            </a:r>
          </a:p>
          <a:p>
            <a:r>
              <a:rPr lang="en-US" sz="2805" dirty="0"/>
              <a:t>Once inserted, it is not revisited for update</a:t>
            </a:r>
          </a:p>
          <a:p>
            <a:r>
              <a:rPr lang="en-US" sz="2805" dirty="0"/>
              <a:t>Rows inserted into fact table when transaction or event occurs</a:t>
            </a:r>
          </a:p>
          <a:p>
            <a:r>
              <a:rPr lang="en-US" sz="2805" b="1" dirty="0"/>
              <a:t>Examples:</a:t>
            </a:r>
            <a:r>
              <a:rPr lang="en-US" sz="2805" dirty="0"/>
              <a:t>	</a:t>
            </a:r>
          </a:p>
          <a:p>
            <a:pPr lvl="1"/>
            <a:r>
              <a:rPr lang="en-US" sz="2455" dirty="0"/>
              <a:t>Sales, Returns, Telemarketing, Registration Events</a:t>
            </a:r>
          </a:p>
          <a:p>
            <a:pPr lvl="1"/>
            <a:endParaRPr lang="en-US" dirty="0"/>
          </a:p>
          <a:p>
            <a:endParaRPr lang="en-US" sz="2805" dirty="0"/>
          </a:p>
        </p:txBody>
      </p:sp>
    </p:spTree>
    <p:extLst>
      <p:ext uri="{BB962C8B-B14F-4D97-AF65-F5344CB8AC3E}">
        <p14:creationId xmlns:p14="http://schemas.microsoft.com/office/powerpoint/2010/main" val="1789330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8" dirty="0">
                <a:solidFill>
                  <a:schemeClr val="accent2"/>
                </a:solidFill>
              </a:rPr>
              <a:t>Accumulating Snapshot Fact</a:t>
            </a:r>
          </a:p>
        </p:txBody>
      </p:sp>
      <p:sp>
        <p:nvSpPr>
          <p:cNvPr id="3" name="Content Placeholder 2"/>
          <p:cNvSpPr>
            <a:spLocks noGrp="1"/>
          </p:cNvSpPr>
          <p:nvPr>
            <p:ph idx="1"/>
          </p:nvPr>
        </p:nvSpPr>
        <p:spPr/>
        <p:txBody>
          <a:bodyPr>
            <a:noAutofit/>
          </a:bodyPr>
          <a:lstStyle/>
          <a:p>
            <a:r>
              <a:rPr lang="en-US" sz="2800" dirty="0"/>
              <a:t>Less frequently </a:t>
            </a:r>
            <a:r>
              <a:rPr lang="en-US" sz="2800" dirty="0" smtClean="0"/>
              <a:t>used, application specific.</a:t>
            </a:r>
            <a:endParaRPr lang="en-US" sz="2800" dirty="0"/>
          </a:p>
          <a:p>
            <a:r>
              <a:rPr lang="en-US" sz="2800" dirty="0" smtClean="0"/>
              <a:t>Used to capture a business process workflow.</a:t>
            </a:r>
          </a:p>
          <a:p>
            <a:r>
              <a:rPr lang="en-US" sz="2800" dirty="0" smtClean="0"/>
              <a:t>Fact row is initially inserted, then </a:t>
            </a:r>
            <a:r>
              <a:rPr lang="en-US" sz="2800" b="1" dirty="0" smtClean="0"/>
              <a:t>updated </a:t>
            </a:r>
            <a:r>
              <a:rPr lang="en-US" sz="2800" dirty="0" smtClean="0"/>
              <a:t>as milestones occur </a:t>
            </a:r>
          </a:p>
          <a:p>
            <a:r>
              <a:rPr lang="en-US" sz="2800" dirty="0" smtClean="0"/>
              <a:t>Fact table has </a:t>
            </a:r>
            <a:r>
              <a:rPr lang="en-US" sz="2800" b="1" dirty="0" smtClean="0"/>
              <a:t>multiple </a:t>
            </a:r>
            <a:r>
              <a:rPr lang="en-US" sz="2800" b="1" dirty="0"/>
              <a:t>date FK </a:t>
            </a:r>
            <a:r>
              <a:rPr lang="en-US" sz="2800" dirty="0"/>
              <a:t>that correspond to each milestone </a:t>
            </a:r>
            <a:endParaRPr lang="en-US" sz="2800" dirty="0" smtClean="0"/>
          </a:p>
          <a:p>
            <a:r>
              <a:rPr lang="en-US" sz="2800" b="1" dirty="0" smtClean="0"/>
              <a:t>Special facts</a:t>
            </a:r>
            <a:r>
              <a:rPr lang="en-US" sz="2800" dirty="0" smtClean="0"/>
              <a:t>: milestone counters and lag facts for length of time between milestones</a:t>
            </a:r>
          </a:p>
          <a:p>
            <a:r>
              <a:rPr lang="en-US" sz="2800" b="1" dirty="0" smtClean="0"/>
              <a:t>Examples:</a:t>
            </a:r>
            <a:endParaRPr lang="en-US" sz="2800" dirty="0"/>
          </a:p>
          <a:p>
            <a:pPr lvl="1"/>
            <a:r>
              <a:rPr lang="en-US" sz="2400" dirty="0"/>
              <a:t>Order fulfillment, Job Applicant tracking, Rental Cars</a:t>
            </a:r>
          </a:p>
          <a:p>
            <a:endParaRPr lang="en-US" sz="2800" dirty="0"/>
          </a:p>
        </p:txBody>
      </p:sp>
    </p:spTree>
    <p:extLst>
      <p:ext uri="{BB962C8B-B14F-4D97-AF65-F5344CB8AC3E}">
        <p14:creationId xmlns:p14="http://schemas.microsoft.com/office/powerpoint/2010/main" val="2058221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Snapshot Fact</a:t>
            </a:r>
            <a:endParaRPr lang="en-US" dirty="0"/>
          </a:p>
        </p:txBody>
      </p:sp>
      <p:sp>
        <p:nvSpPr>
          <p:cNvPr id="3" name="Content Placeholder 2"/>
          <p:cNvSpPr>
            <a:spLocks noGrp="1"/>
          </p:cNvSpPr>
          <p:nvPr>
            <p:ph idx="1"/>
          </p:nvPr>
        </p:nvSpPr>
        <p:spPr/>
        <p:txBody>
          <a:bodyPr>
            <a:noAutofit/>
          </a:bodyPr>
          <a:lstStyle/>
          <a:p>
            <a:pPr>
              <a:lnSpc>
                <a:spcPct val="90000"/>
              </a:lnSpc>
            </a:pPr>
            <a:r>
              <a:rPr lang="en-US" sz="2800" dirty="0" smtClean="0"/>
              <a:t>At </a:t>
            </a:r>
            <a:r>
              <a:rPr lang="en-US" sz="2800" b="1" dirty="0" smtClean="0"/>
              <a:t>predetermined intervals </a:t>
            </a:r>
            <a:r>
              <a:rPr lang="en-US" sz="2800" dirty="0" smtClean="0"/>
              <a:t>snapshots of the same level of details are taken and stacked consecutively in the fact table</a:t>
            </a:r>
          </a:p>
          <a:p>
            <a:pPr>
              <a:lnSpc>
                <a:spcPct val="90000"/>
              </a:lnSpc>
            </a:pPr>
            <a:r>
              <a:rPr lang="en-US" sz="2800" dirty="0" smtClean="0"/>
              <a:t>Snapshots can be taken daily, weekly, monthly, hourly, etc…</a:t>
            </a:r>
          </a:p>
          <a:p>
            <a:pPr>
              <a:lnSpc>
                <a:spcPct val="90000"/>
              </a:lnSpc>
            </a:pPr>
            <a:r>
              <a:rPr lang="en-US" sz="2800" dirty="0" smtClean="0"/>
              <a:t>Complements detailed transaction facts but does not replace them</a:t>
            </a:r>
          </a:p>
          <a:p>
            <a:pPr>
              <a:lnSpc>
                <a:spcPct val="90000"/>
              </a:lnSpc>
            </a:pPr>
            <a:r>
              <a:rPr lang="en-US" sz="2800" dirty="0" smtClean="0"/>
              <a:t>Share the same conformed dimensions but has less dimensions</a:t>
            </a:r>
          </a:p>
          <a:p>
            <a:pPr>
              <a:lnSpc>
                <a:spcPct val="90000"/>
              </a:lnSpc>
            </a:pPr>
            <a:r>
              <a:rPr lang="en-US" sz="2800" b="1" dirty="0" smtClean="0"/>
              <a:t>Examples: </a:t>
            </a:r>
          </a:p>
          <a:p>
            <a:pPr lvl="1">
              <a:lnSpc>
                <a:spcPct val="90000"/>
              </a:lnSpc>
            </a:pPr>
            <a:r>
              <a:rPr lang="en-US" sz="2400" dirty="0"/>
              <a:t>Financial reports, Bank account values, Semester class schedules, Daily classroom Lab Logins, Student GPAs</a:t>
            </a:r>
            <a:endParaRPr lang="en-US" sz="2400" dirty="0" smtClean="0"/>
          </a:p>
          <a:p>
            <a:endParaRPr lang="en-US" sz="2800" dirty="0"/>
          </a:p>
        </p:txBody>
      </p:sp>
    </p:spTree>
    <p:extLst>
      <p:ext uri="{BB962C8B-B14F-4D97-AF65-F5344CB8AC3E}">
        <p14:creationId xmlns:p14="http://schemas.microsoft.com/office/powerpoint/2010/main" val="85824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76450" y="303213"/>
            <a:ext cx="8077200" cy="1260475"/>
          </a:xfrm>
        </p:spPr>
        <p:txBody>
          <a:bodyPr/>
          <a:lstStyle/>
          <a:p>
            <a:r>
              <a:rPr lang="en-US" sz="4400" b="1" dirty="0">
                <a:latin typeface="Arial" charset="0"/>
              </a:rPr>
              <a:t>The Kimball Lifecycle Diagram</a:t>
            </a:r>
            <a:endParaRPr lang="en-US" sz="4400" b="1" dirty="0"/>
          </a:p>
        </p:txBody>
      </p:sp>
      <p:sp>
        <p:nvSpPr>
          <p:cNvPr id="5" name="Date Placeholder 4"/>
          <p:cNvSpPr>
            <a:spLocks noGrp="1"/>
          </p:cNvSpPr>
          <p:nvPr>
            <p:ph type="dt" sz="half" idx="10"/>
          </p:nvPr>
        </p:nvSpPr>
        <p:spPr/>
        <p:txBody>
          <a:bodyPr/>
          <a:lstStyle/>
          <a:p>
            <a:pPr>
              <a:defRPr/>
            </a:pPr>
            <a:r>
              <a:rPr lang="en-US" smtClean="0"/>
              <a:t>Bina Nusantara</a:t>
            </a:r>
            <a:endParaRPr lang="en-US"/>
          </a:p>
        </p:txBody>
      </p:sp>
      <p:pic>
        <p:nvPicPr>
          <p:cNvPr id="8" name="Picture 7"/>
          <p:cNvPicPr>
            <a:picLocks noChangeAspect="1"/>
          </p:cNvPicPr>
          <p:nvPr/>
        </p:nvPicPr>
        <p:blipFill>
          <a:blip r:embed="rId2"/>
          <a:stretch>
            <a:fillRect/>
          </a:stretch>
        </p:blipFill>
        <p:spPr>
          <a:xfrm>
            <a:off x="386738" y="2186424"/>
            <a:ext cx="9925000" cy="4253572"/>
          </a:xfrm>
          <a:prstGeom prst="rect">
            <a:avLst/>
          </a:prstGeom>
        </p:spPr>
      </p:pic>
      <p:sp>
        <p:nvSpPr>
          <p:cNvPr id="2" name="Rectangle 1"/>
          <p:cNvSpPr/>
          <p:nvPr/>
        </p:nvSpPr>
        <p:spPr>
          <a:xfrm>
            <a:off x="1755864" y="2590293"/>
            <a:ext cx="1309685" cy="2938126"/>
          </a:xfrm>
          <a:prstGeom prst="rect">
            <a:avLst/>
          </a:prstGeom>
          <a:solidFill>
            <a:srgbClr val="FF6600">
              <a:alpha val="20000"/>
            </a:srgb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9368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79814" y="303213"/>
            <a:ext cx="8373835" cy="1260475"/>
          </a:xfrm>
        </p:spPr>
        <p:txBody>
          <a:bodyPr/>
          <a:lstStyle/>
          <a:p>
            <a:r>
              <a:rPr lang="en-US" dirty="0" smtClean="0"/>
              <a:t>Group Activity: </a:t>
            </a:r>
            <a:br>
              <a:rPr lang="en-US" dirty="0" smtClean="0"/>
            </a:br>
            <a:r>
              <a:rPr lang="en-US" dirty="0" smtClean="0"/>
              <a:t>Which Fact Table Grain?</a:t>
            </a:r>
            <a:endParaRPr lang="en-US" dirty="0"/>
          </a:p>
        </p:txBody>
      </p:sp>
      <p:sp>
        <p:nvSpPr>
          <p:cNvPr id="3" name="Content Placeholder 2"/>
          <p:cNvSpPr>
            <a:spLocks noGrp="1"/>
          </p:cNvSpPr>
          <p:nvPr>
            <p:ph idx="1"/>
          </p:nvPr>
        </p:nvSpPr>
        <p:spPr>
          <a:xfrm>
            <a:off x="1028700" y="2178131"/>
            <a:ext cx="6520150" cy="3967879"/>
          </a:xfrm>
        </p:spPr>
        <p:txBody>
          <a:bodyPr>
            <a:normAutofit fontScale="85000" lnSpcReduction="20000"/>
          </a:bodyPr>
          <a:lstStyle/>
          <a:p>
            <a:pPr marL="400827" indent="-400827">
              <a:buFont typeface="+mj-lt"/>
              <a:buAutoNum type="arabicPeriod"/>
            </a:pPr>
            <a:r>
              <a:rPr lang="en-US" dirty="0" smtClean="0"/>
              <a:t>Concert ticket purchases?</a:t>
            </a:r>
          </a:p>
          <a:p>
            <a:pPr marL="400827" indent="-400827">
              <a:buFont typeface="+mj-lt"/>
              <a:buAutoNum type="arabicPeriod"/>
            </a:pPr>
            <a:r>
              <a:rPr lang="en-US" dirty="0" smtClean="0"/>
              <a:t>Voter exit polls in an election?</a:t>
            </a:r>
          </a:p>
          <a:p>
            <a:pPr marL="400827" indent="-400827">
              <a:buFont typeface="+mj-lt"/>
              <a:buAutoNum type="arabicPeriod"/>
            </a:pPr>
            <a:r>
              <a:rPr lang="en-US" dirty="0" smtClean="0"/>
              <a:t>Mortgage loan application and approval?</a:t>
            </a:r>
          </a:p>
          <a:p>
            <a:pPr marL="400827" indent="-400827">
              <a:buFont typeface="+mj-lt"/>
              <a:buAutoNum type="arabicPeriod"/>
            </a:pPr>
            <a:r>
              <a:rPr lang="en-US" dirty="0" smtClean="0"/>
              <a:t>Auditing software use in a computer lab?</a:t>
            </a:r>
          </a:p>
          <a:p>
            <a:pPr marL="400827" indent="-400827">
              <a:buFont typeface="+mj-lt"/>
              <a:buAutoNum type="arabicPeriod"/>
            </a:pPr>
            <a:r>
              <a:rPr lang="en-US" dirty="0" smtClean="0"/>
              <a:t>Daily summaries of visitors to websites?</a:t>
            </a:r>
          </a:p>
          <a:p>
            <a:pPr marL="400827" indent="-400827">
              <a:buFont typeface="+mj-lt"/>
              <a:buAutoNum type="arabicPeriod"/>
            </a:pPr>
            <a:r>
              <a:rPr lang="en-US" dirty="0" smtClean="0"/>
              <a:t>Tracking Law School applications?</a:t>
            </a:r>
          </a:p>
          <a:p>
            <a:pPr marL="400827" indent="-400827">
              <a:buFont typeface="+mj-lt"/>
              <a:buAutoNum type="arabicPeriod"/>
            </a:pPr>
            <a:r>
              <a:rPr lang="en-US" dirty="0" smtClean="0"/>
              <a:t>Attendance at sporting events?</a:t>
            </a:r>
          </a:p>
          <a:p>
            <a:pPr marL="400827" indent="-400827">
              <a:buFont typeface="+mj-lt"/>
              <a:buAutoNum type="arabicPeriod"/>
            </a:pPr>
            <a:r>
              <a:rPr lang="en-US" dirty="0" smtClean="0"/>
              <a:t>Admissions to sporting events at 15 minute intervals?</a:t>
            </a:r>
            <a:endParaRPr lang="en-US" dirty="0"/>
          </a:p>
        </p:txBody>
      </p:sp>
      <p:graphicFrame>
        <p:nvGraphicFramePr>
          <p:cNvPr id="4" name="Content Placeholder 4"/>
          <p:cNvGraphicFramePr>
            <a:graphicFrameLocks/>
          </p:cNvGraphicFramePr>
          <p:nvPr>
            <p:extLst/>
          </p:nvPr>
        </p:nvGraphicFramePr>
        <p:xfrm>
          <a:off x="7816066" y="2244935"/>
          <a:ext cx="1336080" cy="396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92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92086" y="303213"/>
            <a:ext cx="8161563" cy="1260475"/>
          </a:xfrm>
        </p:spPr>
        <p:txBody>
          <a:bodyPr/>
          <a:lstStyle/>
          <a:p>
            <a:r>
              <a:rPr lang="en-US" dirty="0" smtClean="0">
                <a:solidFill>
                  <a:srgbClr val="FF0000"/>
                </a:solidFill>
              </a:rPr>
              <a:t>Answers:</a:t>
            </a:r>
            <a:r>
              <a:rPr lang="en-US" dirty="0" smtClean="0"/>
              <a:t> Which Fact Table Grain?</a:t>
            </a:r>
            <a:endParaRPr lang="en-US" dirty="0"/>
          </a:p>
        </p:txBody>
      </p:sp>
      <p:sp>
        <p:nvSpPr>
          <p:cNvPr id="3" name="Content Placeholder 2"/>
          <p:cNvSpPr>
            <a:spLocks noGrp="1"/>
          </p:cNvSpPr>
          <p:nvPr>
            <p:ph idx="1"/>
          </p:nvPr>
        </p:nvSpPr>
        <p:spPr>
          <a:xfrm>
            <a:off x="865414" y="2178131"/>
            <a:ext cx="6817044" cy="3967879"/>
          </a:xfrm>
        </p:spPr>
        <p:txBody>
          <a:bodyPr>
            <a:normAutofit fontScale="85000" lnSpcReduction="20000"/>
          </a:bodyPr>
          <a:lstStyle/>
          <a:p>
            <a:pPr marL="400827" indent="-400827">
              <a:buFont typeface="+mj-lt"/>
              <a:buAutoNum type="arabicPeriod"/>
            </a:pPr>
            <a:r>
              <a:rPr lang="en-US" dirty="0" smtClean="0"/>
              <a:t>Concert ticket purchases? </a:t>
            </a:r>
            <a:r>
              <a:rPr lang="en-US" b="1" dirty="0" smtClean="0">
                <a:solidFill>
                  <a:srgbClr val="FF0000"/>
                </a:solidFill>
              </a:rPr>
              <a:t>T</a:t>
            </a:r>
            <a:endParaRPr lang="en-US" dirty="0" smtClean="0">
              <a:solidFill>
                <a:srgbClr val="FF0000"/>
              </a:solidFill>
            </a:endParaRPr>
          </a:p>
          <a:p>
            <a:pPr marL="400827" indent="-400827">
              <a:buFont typeface="+mj-lt"/>
              <a:buAutoNum type="arabicPeriod"/>
            </a:pPr>
            <a:r>
              <a:rPr lang="en-US" dirty="0" smtClean="0"/>
              <a:t>Voter exit polls in an election? </a:t>
            </a:r>
            <a:r>
              <a:rPr lang="en-US" b="1" dirty="0">
                <a:solidFill>
                  <a:srgbClr val="FF0000"/>
                </a:solidFill>
              </a:rPr>
              <a:t>T</a:t>
            </a:r>
            <a:endParaRPr lang="en-US" dirty="0" smtClean="0"/>
          </a:p>
          <a:p>
            <a:pPr marL="400827" indent="-400827">
              <a:buFont typeface="+mj-lt"/>
              <a:buAutoNum type="arabicPeriod"/>
            </a:pPr>
            <a:r>
              <a:rPr lang="en-US" dirty="0" smtClean="0"/>
              <a:t>Mortgage loan application and approval? </a:t>
            </a:r>
            <a:r>
              <a:rPr lang="en-US" b="1" dirty="0" smtClean="0">
                <a:solidFill>
                  <a:srgbClr val="FF0000"/>
                </a:solidFill>
              </a:rPr>
              <a:t>AS</a:t>
            </a:r>
            <a:endParaRPr lang="en-US" dirty="0" smtClean="0"/>
          </a:p>
          <a:p>
            <a:pPr marL="400827" indent="-400827">
              <a:buFont typeface="+mj-lt"/>
              <a:buAutoNum type="arabicPeriod"/>
            </a:pPr>
            <a:r>
              <a:rPr lang="en-US" dirty="0" smtClean="0"/>
              <a:t>Auditing software use in a computer lab? </a:t>
            </a:r>
            <a:r>
              <a:rPr lang="en-US" b="1" dirty="0">
                <a:solidFill>
                  <a:srgbClr val="FF0000"/>
                </a:solidFill>
              </a:rPr>
              <a:t>T</a:t>
            </a:r>
            <a:endParaRPr lang="en-US" dirty="0" smtClean="0"/>
          </a:p>
          <a:p>
            <a:pPr marL="400827" indent="-400827">
              <a:buFont typeface="+mj-lt"/>
              <a:buAutoNum type="arabicPeriod"/>
            </a:pPr>
            <a:r>
              <a:rPr lang="en-US" dirty="0" smtClean="0"/>
              <a:t>Daily summaries of visitors to websites? </a:t>
            </a:r>
            <a:r>
              <a:rPr lang="en-US" b="1" dirty="0" smtClean="0">
                <a:solidFill>
                  <a:srgbClr val="FF0000"/>
                </a:solidFill>
              </a:rPr>
              <a:t>PS</a:t>
            </a:r>
            <a:endParaRPr lang="en-US" dirty="0" smtClean="0"/>
          </a:p>
          <a:p>
            <a:pPr marL="400827" indent="-400827">
              <a:buFont typeface="+mj-lt"/>
              <a:buAutoNum type="arabicPeriod"/>
            </a:pPr>
            <a:r>
              <a:rPr lang="en-US" dirty="0" smtClean="0"/>
              <a:t>Tracking Law School applications? </a:t>
            </a:r>
            <a:r>
              <a:rPr lang="en-US" b="1" dirty="0" smtClean="0">
                <a:solidFill>
                  <a:srgbClr val="FF0000"/>
                </a:solidFill>
              </a:rPr>
              <a:t>AS</a:t>
            </a:r>
            <a:endParaRPr lang="en-US" dirty="0" smtClean="0"/>
          </a:p>
          <a:p>
            <a:pPr marL="400827" indent="-400827">
              <a:buFont typeface="+mj-lt"/>
              <a:buAutoNum type="arabicPeriod"/>
            </a:pPr>
            <a:r>
              <a:rPr lang="en-US" dirty="0" smtClean="0"/>
              <a:t>Attendance at sporting events? </a:t>
            </a:r>
            <a:r>
              <a:rPr lang="en-US" b="1" dirty="0">
                <a:solidFill>
                  <a:srgbClr val="FF0000"/>
                </a:solidFill>
              </a:rPr>
              <a:t>T</a:t>
            </a:r>
            <a:endParaRPr lang="en-US" dirty="0" smtClean="0"/>
          </a:p>
          <a:p>
            <a:pPr marL="400827" indent="-400827">
              <a:buFont typeface="+mj-lt"/>
              <a:buAutoNum type="arabicPeriod"/>
            </a:pPr>
            <a:r>
              <a:rPr lang="en-US" dirty="0" smtClean="0"/>
              <a:t>Admissions to sporting events at 15 minute intervals? </a:t>
            </a:r>
            <a:r>
              <a:rPr lang="en-US" b="1" dirty="0" smtClean="0">
                <a:solidFill>
                  <a:srgbClr val="FF0000"/>
                </a:solidFill>
              </a:rPr>
              <a:t>PS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67100588"/>
              </p:ext>
            </p:extLst>
          </p:nvPr>
        </p:nvGraphicFramePr>
        <p:xfrm>
          <a:off x="8207952" y="2261264"/>
          <a:ext cx="1336080" cy="396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92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5757" y="303213"/>
            <a:ext cx="8177892" cy="1260475"/>
          </a:xfrm>
        </p:spPr>
        <p:txBody>
          <a:bodyPr/>
          <a:lstStyle/>
          <a:p>
            <a:r>
              <a:rPr lang="en-US" dirty="0" smtClean="0"/>
              <a:t>#2 Identify the </a:t>
            </a:r>
            <a:r>
              <a:rPr lang="en-US" dirty="0" smtClean="0">
                <a:solidFill>
                  <a:schemeClr val="accent4"/>
                </a:solidFill>
              </a:rPr>
              <a:t>facts</a:t>
            </a:r>
            <a:r>
              <a:rPr lang="en-US" dirty="0" smtClean="0"/>
              <a:t> of the business process.</a:t>
            </a:r>
            <a:endParaRPr lang="en-US" dirty="0"/>
          </a:p>
        </p:txBody>
      </p:sp>
      <p:sp>
        <p:nvSpPr>
          <p:cNvPr id="3" name="Content Placeholder 2"/>
          <p:cNvSpPr>
            <a:spLocks noGrp="1"/>
          </p:cNvSpPr>
          <p:nvPr>
            <p:ph idx="1"/>
          </p:nvPr>
        </p:nvSpPr>
        <p:spPr/>
        <p:txBody>
          <a:bodyPr/>
          <a:lstStyle/>
          <a:p>
            <a:r>
              <a:rPr lang="en-US" b="1" dirty="0" smtClean="0"/>
              <a:t>Facts</a:t>
            </a:r>
            <a:r>
              <a:rPr lang="en-US" dirty="0" smtClean="0"/>
              <a:t> are quantifiable numerical values associated with the business process.</a:t>
            </a:r>
          </a:p>
          <a:p>
            <a:pPr lvl="1"/>
            <a:r>
              <a:rPr lang="en-US" dirty="0" smtClean="0"/>
              <a:t>How much?</a:t>
            </a:r>
          </a:p>
          <a:p>
            <a:pPr lvl="1"/>
            <a:r>
              <a:rPr lang="en-US" dirty="0" smtClean="0"/>
              <a:t>How many?</a:t>
            </a:r>
          </a:p>
          <a:p>
            <a:pPr lvl="1"/>
            <a:r>
              <a:rPr lang="en-US" dirty="0" smtClean="0"/>
              <a:t>How long?</a:t>
            </a:r>
          </a:p>
          <a:p>
            <a:pPr lvl="1"/>
            <a:r>
              <a:rPr lang="en-US" dirty="0" smtClean="0"/>
              <a:t>How often?</a:t>
            </a:r>
          </a:p>
          <a:p>
            <a:r>
              <a:rPr lang="en-US" dirty="0" smtClean="0"/>
              <a:t>If its not tied to the business process, its not a fact.</a:t>
            </a:r>
          </a:p>
          <a:p>
            <a:r>
              <a:rPr lang="en-US" dirty="0" smtClean="0"/>
              <a:t>For example:</a:t>
            </a:r>
          </a:p>
          <a:p>
            <a:pPr lvl="1"/>
            <a:r>
              <a:rPr lang="en-US" dirty="0" smtClean="0"/>
              <a:t>Points Scored == Fact, Player He</a:t>
            </a:r>
            <a:endParaRPr lang="en-US" dirty="0"/>
          </a:p>
        </p:txBody>
      </p:sp>
    </p:spTree>
    <p:extLst>
      <p:ext uri="{BB962C8B-B14F-4D97-AF65-F5344CB8AC3E}">
        <p14:creationId xmlns:p14="http://schemas.microsoft.com/office/powerpoint/2010/main" val="1368374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a:t>
            </a:r>
            <a:r>
              <a:rPr lang="en-US" dirty="0" smtClean="0">
                <a:solidFill>
                  <a:schemeClr val="accent4"/>
                </a:solidFill>
              </a:rPr>
              <a:t>Facts</a:t>
            </a:r>
            <a:endParaRPr lang="en-US" dirty="0">
              <a:solidFill>
                <a:schemeClr val="accent4"/>
              </a:solidFill>
            </a:endParaRPr>
          </a:p>
        </p:txBody>
      </p:sp>
      <p:sp>
        <p:nvSpPr>
          <p:cNvPr id="3" name="Content Placeholder 2"/>
          <p:cNvSpPr>
            <a:spLocks noGrp="1"/>
          </p:cNvSpPr>
          <p:nvPr>
            <p:ph idx="1"/>
          </p:nvPr>
        </p:nvSpPr>
        <p:spPr/>
        <p:txBody>
          <a:bodyPr>
            <a:noAutofit/>
          </a:bodyPr>
          <a:lstStyle/>
          <a:p>
            <a:r>
              <a:rPr lang="en-US" dirty="0">
                <a:solidFill>
                  <a:schemeClr val="accent1"/>
                </a:solidFill>
              </a:rPr>
              <a:t>Additive - </a:t>
            </a:r>
            <a:r>
              <a:rPr lang="en-US" sz="2800" dirty="0"/>
              <a:t>Fact can be summed across all dimensions. </a:t>
            </a:r>
          </a:p>
          <a:p>
            <a:pPr lvl="1"/>
            <a:r>
              <a:rPr lang="en-US" sz="2400" dirty="0"/>
              <a:t>The most useful kind of fact.</a:t>
            </a:r>
          </a:p>
          <a:p>
            <a:pPr lvl="1"/>
            <a:r>
              <a:rPr lang="en-US" sz="2400" dirty="0"/>
              <a:t>Quantity sold, hours billed.</a:t>
            </a:r>
          </a:p>
          <a:p>
            <a:r>
              <a:rPr lang="en-US" dirty="0">
                <a:solidFill>
                  <a:schemeClr val="accent2"/>
                </a:solidFill>
              </a:rPr>
              <a:t>Semi-Additive - </a:t>
            </a:r>
            <a:r>
              <a:rPr lang="en-US" sz="2800" dirty="0"/>
              <a:t>Cannot be summed across all dimensions, such as time periods.</a:t>
            </a:r>
            <a:endParaRPr lang="en-US" sz="2400" dirty="0"/>
          </a:p>
          <a:p>
            <a:pPr lvl="1"/>
            <a:r>
              <a:rPr lang="en-US" sz="2400" dirty="0"/>
              <a:t>Sometime these are </a:t>
            </a:r>
            <a:r>
              <a:rPr lang="en-US" sz="2400" i="1" dirty="0"/>
              <a:t>averaged </a:t>
            </a:r>
            <a:r>
              <a:rPr lang="en-US" sz="2400" dirty="0"/>
              <a:t>across the time dimension.</a:t>
            </a:r>
          </a:p>
          <a:p>
            <a:pPr lvl="1"/>
            <a:r>
              <a:rPr lang="en-US" sz="2400" dirty="0"/>
              <a:t>Quantity on Hand, Time logged on to computer.</a:t>
            </a:r>
          </a:p>
          <a:p>
            <a:r>
              <a:rPr lang="en-US" dirty="0">
                <a:solidFill>
                  <a:schemeClr val="accent3"/>
                </a:solidFill>
              </a:rPr>
              <a:t>Non-Additive - </a:t>
            </a:r>
            <a:r>
              <a:rPr lang="en-US" sz="2800" dirty="0"/>
              <a:t>Cannot be summed across any dimension.</a:t>
            </a:r>
          </a:p>
          <a:p>
            <a:pPr lvl="1"/>
            <a:r>
              <a:rPr lang="en-US" sz="2400" dirty="0"/>
              <a:t>These do not belong in the fact table, but with the dimension.</a:t>
            </a:r>
          </a:p>
          <a:p>
            <a:pPr lvl="1"/>
            <a:r>
              <a:rPr lang="en-US" sz="2400" dirty="0"/>
              <a:t>Basketball player height, Retail Price</a:t>
            </a:r>
          </a:p>
        </p:txBody>
      </p:sp>
    </p:spTree>
    <p:extLst>
      <p:ext uri="{BB962C8B-B14F-4D97-AF65-F5344CB8AC3E}">
        <p14:creationId xmlns:p14="http://schemas.microsoft.com/office/powerpoint/2010/main" val="864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Facts or Not??</a:t>
            </a:r>
            <a:br>
              <a:rPr lang="en-US" dirty="0" smtClean="0"/>
            </a:br>
            <a:r>
              <a:rPr lang="en-US" dirty="0" smtClean="0"/>
              <a:t>Additive? Semi? Non?</a:t>
            </a:r>
            <a:endParaRPr lang="en-US" dirty="0"/>
          </a:p>
        </p:txBody>
      </p:sp>
      <p:sp>
        <p:nvSpPr>
          <p:cNvPr id="3" name="Content Placeholder 2"/>
          <p:cNvSpPr>
            <a:spLocks noGrp="1"/>
          </p:cNvSpPr>
          <p:nvPr>
            <p:ph idx="1"/>
          </p:nvPr>
        </p:nvSpPr>
        <p:spPr/>
        <p:txBody>
          <a:bodyPr>
            <a:noAutofit/>
          </a:bodyPr>
          <a:lstStyle/>
          <a:p>
            <a:pPr marL="400827" indent="-400827">
              <a:buFont typeface="+mj-lt"/>
              <a:buAutoNum type="arabicPeriod"/>
            </a:pPr>
            <a:r>
              <a:rPr lang="en-US" sz="2800" dirty="0" smtClean="0"/>
              <a:t>Number of page views on a website?</a:t>
            </a:r>
          </a:p>
          <a:p>
            <a:pPr marL="400827" indent="-400827">
              <a:buFont typeface="+mj-lt"/>
              <a:buAutoNum type="arabicPeriod"/>
            </a:pPr>
            <a:r>
              <a:rPr lang="en-US" sz="2800" dirty="0" smtClean="0"/>
              <a:t>The amount of taxes withheld on an employee’s weekly paycheck?</a:t>
            </a:r>
          </a:p>
          <a:p>
            <a:pPr marL="400827" indent="-400827">
              <a:buFont typeface="+mj-lt"/>
              <a:buAutoNum type="arabicPeriod"/>
            </a:pPr>
            <a:r>
              <a:rPr lang="en-US" sz="2800" dirty="0" smtClean="0"/>
              <a:t>Credit card balance.</a:t>
            </a:r>
          </a:p>
          <a:p>
            <a:pPr marL="400827" indent="-400827">
              <a:buFont typeface="+mj-lt"/>
              <a:buAutoNum type="arabicPeriod"/>
            </a:pPr>
            <a:r>
              <a:rPr lang="en-US" sz="2800" dirty="0" smtClean="0"/>
              <a:t>Pants waist size? 32, 34, etc…</a:t>
            </a:r>
          </a:p>
          <a:p>
            <a:pPr marL="400827" indent="-400827">
              <a:buFont typeface="+mj-lt"/>
              <a:buAutoNum type="arabicPeriod"/>
            </a:pPr>
            <a:r>
              <a:rPr lang="en-US" sz="2800" dirty="0" smtClean="0"/>
              <a:t>Tracking when a student attends class?</a:t>
            </a:r>
          </a:p>
          <a:p>
            <a:pPr marL="400827" indent="-400827">
              <a:buFont typeface="+mj-lt"/>
              <a:buAutoNum type="arabicPeriod"/>
            </a:pPr>
            <a:r>
              <a:rPr lang="en-US" sz="2800" dirty="0" smtClean="0"/>
              <a:t>Product Retail Price?</a:t>
            </a:r>
          </a:p>
          <a:p>
            <a:pPr marL="400827" indent="-400827">
              <a:buFont typeface="+mj-lt"/>
              <a:buAutoNum type="arabicPeriod"/>
            </a:pPr>
            <a:r>
              <a:rPr lang="en-US" sz="2800" dirty="0" smtClean="0"/>
              <a:t>Vehicle’s MPG rating?</a:t>
            </a:r>
          </a:p>
          <a:p>
            <a:pPr marL="400827" indent="-400827">
              <a:buFont typeface="+mj-lt"/>
              <a:buAutoNum type="arabicPeriod"/>
            </a:pPr>
            <a:r>
              <a:rPr lang="en-US" sz="2800" dirty="0" smtClean="0"/>
              <a:t>The number of minutes late employees arrive to work each day.</a:t>
            </a:r>
            <a:endParaRPr lang="en-US" sz="2800" dirty="0"/>
          </a:p>
        </p:txBody>
      </p:sp>
    </p:spTree>
    <p:extLst>
      <p:ext uri="{BB962C8B-B14F-4D97-AF65-F5344CB8AC3E}">
        <p14:creationId xmlns:p14="http://schemas.microsoft.com/office/powerpoint/2010/main" val="194452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Answers: </a:t>
            </a:r>
            <a:r>
              <a:rPr lang="en-US" dirty="0" smtClean="0"/>
              <a:t>Facts or Not?</a:t>
            </a:r>
            <a:br>
              <a:rPr lang="en-US" dirty="0" smtClean="0"/>
            </a:br>
            <a:r>
              <a:rPr lang="en-US" dirty="0" smtClean="0"/>
              <a:t>Additive? Semi? Non?</a:t>
            </a:r>
            <a:endParaRPr lang="en-US" dirty="0"/>
          </a:p>
        </p:txBody>
      </p:sp>
      <p:sp>
        <p:nvSpPr>
          <p:cNvPr id="3" name="Content Placeholder 2"/>
          <p:cNvSpPr>
            <a:spLocks noGrp="1"/>
          </p:cNvSpPr>
          <p:nvPr>
            <p:ph idx="1"/>
          </p:nvPr>
        </p:nvSpPr>
        <p:spPr/>
        <p:txBody>
          <a:bodyPr>
            <a:normAutofit fontScale="92500" lnSpcReduction="20000"/>
          </a:bodyPr>
          <a:lstStyle/>
          <a:p>
            <a:pPr marL="400827" indent="-400827">
              <a:buFont typeface="+mj-lt"/>
              <a:buAutoNum type="arabicPeriod"/>
            </a:pPr>
            <a:r>
              <a:rPr lang="en-US" dirty="0" smtClean="0"/>
              <a:t>Number of page views on a website? </a:t>
            </a:r>
            <a:r>
              <a:rPr lang="en-US" b="1" dirty="0" smtClean="0">
                <a:solidFill>
                  <a:srgbClr val="FF0000"/>
                </a:solidFill>
              </a:rPr>
              <a:t>F/A</a:t>
            </a:r>
          </a:p>
          <a:p>
            <a:pPr marL="400827" indent="-400827">
              <a:buFont typeface="+mj-lt"/>
              <a:buAutoNum type="arabicPeriod"/>
            </a:pPr>
            <a:r>
              <a:rPr lang="en-US" dirty="0" smtClean="0"/>
              <a:t>The amount of taxes withheld on an employee’s weekly paycheck? </a:t>
            </a:r>
            <a:r>
              <a:rPr lang="en-US" b="1" dirty="0" smtClean="0">
                <a:solidFill>
                  <a:srgbClr val="FF0000"/>
                </a:solidFill>
              </a:rPr>
              <a:t>F/A</a:t>
            </a:r>
          </a:p>
          <a:p>
            <a:pPr marL="400827" indent="-400827">
              <a:buFont typeface="+mj-lt"/>
              <a:buAutoNum type="arabicPeriod"/>
            </a:pPr>
            <a:r>
              <a:rPr lang="en-US" dirty="0" smtClean="0"/>
              <a:t>Credit card balance. </a:t>
            </a:r>
            <a:r>
              <a:rPr lang="en-US" b="1" dirty="0" smtClean="0">
                <a:solidFill>
                  <a:srgbClr val="FF0000"/>
                </a:solidFill>
              </a:rPr>
              <a:t>F/S</a:t>
            </a:r>
          </a:p>
          <a:p>
            <a:pPr marL="400827" indent="-400827">
              <a:buFont typeface="+mj-lt"/>
              <a:buAutoNum type="arabicPeriod"/>
            </a:pPr>
            <a:r>
              <a:rPr lang="en-US" dirty="0" smtClean="0"/>
              <a:t>Pants waist size? 32, 34, etc… </a:t>
            </a:r>
            <a:r>
              <a:rPr lang="en-US" b="1" dirty="0" smtClean="0">
                <a:solidFill>
                  <a:srgbClr val="FF0000"/>
                </a:solidFill>
              </a:rPr>
              <a:t>N/A</a:t>
            </a:r>
          </a:p>
          <a:p>
            <a:pPr marL="400827" indent="-400827">
              <a:buFont typeface="+mj-lt"/>
              <a:buAutoNum type="arabicPeriod"/>
            </a:pPr>
            <a:r>
              <a:rPr lang="en-US" dirty="0" smtClean="0"/>
              <a:t>Tracking when a student attends class? </a:t>
            </a:r>
            <a:r>
              <a:rPr lang="en-US" b="1" dirty="0" smtClean="0">
                <a:solidFill>
                  <a:srgbClr val="FF0000"/>
                </a:solidFill>
              </a:rPr>
              <a:t>F/A</a:t>
            </a:r>
          </a:p>
          <a:p>
            <a:pPr marL="400827" indent="-400827">
              <a:buFont typeface="+mj-lt"/>
              <a:buAutoNum type="arabicPeriod"/>
            </a:pPr>
            <a:r>
              <a:rPr lang="en-US" dirty="0" smtClean="0"/>
              <a:t>Product Retail Price? </a:t>
            </a:r>
            <a:r>
              <a:rPr lang="en-US" b="1" dirty="0" smtClean="0">
                <a:solidFill>
                  <a:srgbClr val="FF0000"/>
                </a:solidFill>
              </a:rPr>
              <a:t>N/A</a:t>
            </a:r>
          </a:p>
          <a:p>
            <a:pPr marL="400827" indent="-400827">
              <a:buFont typeface="+mj-lt"/>
              <a:buAutoNum type="arabicPeriod"/>
            </a:pPr>
            <a:r>
              <a:rPr lang="en-US" dirty="0" smtClean="0"/>
              <a:t>Vehicle’s MPG rating? </a:t>
            </a:r>
            <a:r>
              <a:rPr lang="en-US" b="1" dirty="0" smtClean="0">
                <a:solidFill>
                  <a:srgbClr val="FF0000"/>
                </a:solidFill>
              </a:rPr>
              <a:t>N/A</a:t>
            </a:r>
          </a:p>
          <a:p>
            <a:pPr marL="400827" indent="-400827">
              <a:buFont typeface="+mj-lt"/>
              <a:buAutoNum type="arabicPeriod"/>
            </a:pPr>
            <a:r>
              <a:rPr lang="en-US" dirty="0" smtClean="0"/>
              <a:t>The number of minutes late employees arrive to work each day. </a:t>
            </a:r>
            <a:r>
              <a:rPr lang="en-US" b="1" dirty="0" smtClean="0">
                <a:solidFill>
                  <a:srgbClr val="FF0000"/>
                </a:solidFill>
              </a:rPr>
              <a:t>F/A</a:t>
            </a:r>
            <a:endParaRPr lang="en-US" b="1" dirty="0">
              <a:solidFill>
                <a:srgbClr val="FF0000"/>
              </a:solidFill>
            </a:endParaRPr>
          </a:p>
        </p:txBody>
      </p:sp>
    </p:spTree>
    <p:extLst>
      <p:ext uri="{BB962C8B-B14F-4D97-AF65-F5344CB8AC3E}">
        <p14:creationId xmlns:p14="http://schemas.microsoft.com/office/powerpoint/2010/main" val="144806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Identify the </a:t>
            </a:r>
            <a:r>
              <a:rPr lang="en-US" dirty="0" smtClean="0">
                <a:solidFill>
                  <a:schemeClr val="accent5"/>
                </a:solidFill>
              </a:rPr>
              <a:t>Dimensions</a:t>
            </a:r>
            <a:endParaRPr lang="en-US" dirty="0">
              <a:solidFill>
                <a:schemeClr val="accent5"/>
              </a:solidFill>
            </a:endParaRPr>
          </a:p>
        </p:txBody>
      </p:sp>
      <p:sp>
        <p:nvSpPr>
          <p:cNvPr id="3" name="Content Placeholder 2"/>
          <p:cNvSpPr>
            <a:spLocks noGrp="1"/>
          </p:cNvSpPr>
          <p:nvPr>
            <p:ph idx="1"/>
          </p:nvPr>
        </p:nvSpPr>
        <p:spPr/>
        <p:txBody>
          <a:bodyPr>
            <a:noAutofit/>
          </a:bodyPr>
          <a:lstStyle/>
          <a:p>
            <a:r>
              <a:rPr lang="en-US" sz="2805" dirty="0"/>
              <a:t>Dimensions provide </a:t>
            </a:r>
            <a:r>
              <a:rPr lang="en-US" sz="2805" b="1" dirty="0"/>
              <a:t>context</a:t>
            </a:r>
            <a:r>
              <a:rPr lang="en-US" sz="2805" dirty="0"/>
              <a:t> for our facts.</a:t>
            </a:r>
            <a:endParaRPr lang="en-US" sz="2805" b="1" dirty="0"/>
          </a:p>
          <a:p>
            <a:r>
              <a:rPr lang="en-US" sz="2805" dirty="0"/>
              <a:t>We can easily identify dimensions because of the “</a:t>
            </a:r>
            <a:r>
              <a:rPr lang="en-US" sz="2805" b="1" i="1" dirty="0"/>
              <a:t>by</a:t>
            </a:r>
            <a:r>
              <a:rPr lang="en-US" sz="2805" dirty="0"/>
              <a:t>” and/or “</a:t>
            </a:r>
            <a:r>
              <a:rPr lang="en-US" sz="2805" b="1" i="1" dirty="0"/>
              <a:t>for</a:t>
            </a:r>
            <a:r>
              <a:rPr lang="en-US" sz="2805" dirty="0"/>
              <a:t>” words.</a:t>
            </a:r>
          </a:p>
          <a:p>
            <a:pPr lvl="1"/>
            <a:r>
              <a:rPr lang="en-US" sz="2805" b="1" dirty="0"/>
              <a:t>Ex. </a:t>
            </a:r>
            <a:r>
              <a:rPr lang="en-US" sz="2805" dirty="0"/>
              <a:t>Total accounts receivables </a:t>
            </a:r>
            <a:r>
              <a:rPr lang="en-US" sz="2805" b="1" i="1" dirty="0"/>
              <a:t>for</a:t>
            </a:r>
            <a:r>
              <a:rPr lang="en-US" sz="2805" b="1" dirty="0"/>
              <a:t> </a:t>
            </a:r>
            <a:r>
              <a:rPr lang="en-US" sz="2805" dirty="0"/>
              <a:t>the IT Department </a:t>
            </a:r>
            <a:r>
              <a:rPr lang="en-US" sz="2805" b="1" i="1" dirty="0"/>
              <a:t>by </a:t>
            </a:r>
            <a:r>
              <a:rPr lang="en-US" sz="2805" dirty="0"/>
              <a:t>Month.</a:t>
            </a:r>
          </a:p>
          <a:p>
            <a:r>
              <a:rPr lang="en-US" sz="2805" dirty="0"/>
              <a:t>Dimensions have </a:t>
            </a:r>
            <a:r>
              <a:rPr lang="en-US" sz="2805" b="1" dirty="0"/>
              <a:t>attributes</a:t>
            </a:r>
            <a:r>
              <a:rPr lang="en-US" sz="2805" dirty="0"/>
              <a:t> which describe and categorize their values.</a:t>
            </a:r>
          </a:p>
          <a:p>
            <a:pPr lvl="1"/>
            <a:r>
              <a:rPr lang="en-US" sz="2805" b="1" dirty="0"/>
              <a:t>Ex. </a:t>
            </a:r>
            <a:r>
              <a:rPr lang="en-US" sz="2805" dirty="0"/>
              <a:t>Student: Major, Year, Dormitory, Gender.</a:t>
            </a:r>
          </a:p>
          <a:p>
            <a:r>
              <a:rPr lang="en-US" sz="2805" dirty="0"/>
              <a:t>The attributes help constrain and summarize facts.</a:t>
            </a:r>
            <a:endParaRPr lang="en-US" sz="2805" b="1" dirty="0"/>
          </a:p>
        </p:txBody>
      </p:sp>
    </p:spTree>
    <p:extLst>
      <p:ext uri="{BB962C8B-B14F-4D97-AF65-F5344CB8AC3E}">
        <p14:creationId xmlns:p14="http://schemas.microsoft.com/office/powerpoint/2010/main" val="1157986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Try these</a:t>
            </a:r>
            <a:endParaRPr lang="en-US" dirty="0"/>
          </a:p>
        </p:txBody>
      </p:sp>
      <p:sp>
        <p:nvSpPr>
          <p:cNvPr id="3" name="Content Placeholder 2"/>
          <p:cNvSpPr>
            <a:spLocks noGrp="1"/>
          </p:cNvSpPr>
          <p:nvPr>
            <p:ph idx="1"/>
          </p:nvPr>
        </p:nvSpPr>
        <p:spPr/>
        <p:txBody>
          <a:bodyPr>
            <a:normAutofit/>
          </a:bodyPr>
          <a:lstStyle/>
          <a:p>
            <a:r>
              <a:rPr lang="en-US" sz="2800" dirty="0"/>
              <a:t>Identify: </a:t>
            </a:r>
            <a:r>
              <a:rPr lang="en-US" sz="2800" dirty="0">
                <a:solidFill>
                  <a:schemeClr val="accent6"/>
                </a:solidFill>
              </a:rPr>
              <a:t>Business Process</a:t>
            </a:r>
            <a:r>
              <a:rPr lang="en-US" sz="2800" dirty="0"/>
              <a:t>, </a:t>
            </a:r>
            <a:r>
              <a:rPr lang="en-US" sz="2800" dirty="0">
                <a:solidFill>
                  <a:schemeClr val="accent4"/>
                </a:solidFill>
              </a:rPr>
              <a:t>Fact</a:t>
            </a:r>
            <a:r>
              <a:rPr lang="en-US" sz="2800" dirty="0"/>
              <a:t> and </a:t>
            </a:r>
            <a:r>
              <a:rPr lang="en-US" sz="2800" dirty="0">
                <a:solidFill>
                  <a:schemeClr val="accent5"/>
                </a:solidFill>
              </a:rPr>
              <a:t>Dimensions</a:t>
            </a:r>
          </a:p>
          <a:p>
            <a:endParaRPr lang="en-US" sz="2800" dirty="0"/>
          </a:p>
          <a:p>
            <a:pPr marL="651344" indent="-651344">
              <a:buFont typeface="+mj-lt"/>
              <a:buAutoNum type="arabicPeriod"/>
            </a:pPr>
            <a:r>
              <a:rPr lang="en-US" sz="2800" dirty="0"/>
              <a:t>What’s the total amount of product shipped by sales region for 2010-2014?</a:t>
            </a:r>
          </a:p>
          <a:p>
            <a:pPr marL="651344" indent="-651344">
              <a:buFont typeface="+mj-lt"/>
              <a:buAutoNum type="arabicPeriod"/>
            </a:pPr>
            <a:r>
              <a:rPr lang="en-US" sz="2800" dirty="0"/>
              <a:t>What’s the average time in days for a student’s application to be processed?</a:t>
            </a:r>
          </a:p>
          <a:p>
            <a:pPr marL="651344" indent="-651344">
              <a:buFont typeface="+mj-lt"/>
              <a:buAutoNum type="arabicPeriod"/>
            </a:pPr>
            <a:r>
              <a:rPr lang="en-US" sz="2800" dirty="0"/>
              <a:t>How many employees wait more than 15 minutes for a bus to the Manley parking lot?</a:t>
            </a:r>
          </a:p>
        </p:txBody>
      </p:sp>
    </p:spTree>
    <p:extLst>
      <p:ext uri="{BB962C8B-B14F-4D97-AF65-F5344CB8AC3E}">
        <p14:creationId xmlns:p14="http://schemas.microsoft.com/office/powerpoint/2010/main" val="177878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Q:How do you document this?</a:t>
            </a:r>
            <a:br>
              <a:rPr lang="en-US" dirty="0" smtClean="0"/>
            </a:br>
            <a:r>
              <a:rPr lang="en-US" dirty="0" smtClean="0"/>
              <a:t>A: Enterprise Bus Matrix</a:t>
            </a:r>
            <a:endParaRPr lang="en-US" dirty="0"/>
          </a:p>
        </p:txBody>
      </p:sp>
      <p:sp>
        <p:nvSpPr>
          <p:cNvPr id="3" name="Content Placeholder 2"/>
          <p:cNvSpPr>
            <a:spLocks noGrp="1"/>
          </p:cNvSpPr>
          <p:nvPr>
            <p:ph idx="1"/>
          </p:nvPr>
        </p:nvSpPr>
        <p:spPr>
          <a:xfrm>
            <a:off x="957455" y="1936565"/>
            <a:ext cx="8684518" cy="1336080"/>
          </a:xfrm>
        </p:spPr>
        <p:txBody>
          <a:bodyPr>
            <a:noAutofit/>
          </a:bodyPr>
          <a:lstStyle/>
          <a:p>
            <a:r>
              <a:rPr lang="en-US" sz="2400" dirty="0"/>
              <a:t>A key deliverable from requirements gathering, the </a:t>
            </a:r>
            <a:r>
              <a:rPr lang="en-US" sz="2400" b="1" dirty="0"/>
              <a:t>bus matrix </a:t>
            </a:r>
            <a:r>
              <a:rPr lang="en-US" sz="2400" dirty="0"/>
              <a:t>documents your </a:t>
            </a:r>
            <a:r>
              <a:rPr lang="en-US" sz="2400" b="1" dirty="0">
                <a:solidFill>
                  <a:schemeClr val="accent6"/>
                </a:solidFill>
              </a:rPr>
              <a:t>business processes</a:t>
            </a:r>
            <a:r>
              <a:rPr lang="en-US" sz="2400" b="1" dirty="0"/>
              <a:t>, </a:t>
            </a:r>
            <a:r>
              <a:rPr lang="en-US" sz="2400" b="1" dirty="0">
                <a:solidFill>
                  <a:schemeClr val="accent4"/>
                </a:solidFill>
              </a:rPr>
              <a:t>facts</a:t>
            </a:r>
            <a:r>
              <a:rPr lang="en-US" sz="2400" b="1" dirty="0"/>
              <a:t> </a:t>
            </a:r>
            <a:r>
              <a:rPr lang="en-US" sz="2400" dirty="0"/>
              <a:t>and </a:t>
            </a:r>
            <a:r>
              <a:rPr lang="en-US" sz="2400" b="1" dirty="0">
                <a:solidFill>
                  <a:schemeClr val="accent5"/>
                </a:solidFill>
              </a:rPr>
              <a:t>dimensions</a:t>
            </a:r>
            <a:r>
              <a:rPr lang="en-US" sz="2400" b="1" dirty="0"/>
              <a:t> </a:t>
            </a:r>
            <a:r>
              <a:rPr lang="en-US" sz="2400" dirty="0"/>
              <a:t>across all projects in your program. </a:t>
            </a:r>
          </a:p>
          <a:p>
            <a:endParaRPr lang="en-US" sz="2400" dirty="0"/>
          </a:p>
        </p:txBody>
      </p:sp>
      <p:pic>
        <p:nvPicPr>
          <p:cNvPr id="5" name="Picture 4"/>
          <p:cNvPicPr>
            <a:picLocks noChangeAspect="1"/>
          </p:cNvPicPr>
          <p:nvPr/>
        </p:nvPicPr>
        <p:blipFill>
          <a:blip r:embed="rId3"/>
          <a:stretch>
            <a:fillRect/>
          </a:stretch>
        </p:blipFill>
        <p:spPr>
          <a:xfrm>
            <a:off x="257814" y="3217672"/>
            <a:ext cx="10083800" cy="4215556"/>
          </a:xfrm>
          <a:prstGeom prst="rect">
            <a:avLst/>
          </a:prstGeom>
        </p:spPr>
      </p:pic>
      <p:sp>
        <p:nvSpPr>
          <p:cNvPr id="7" name="TextBox 6"/>
          <p:cNvSpPr txBox="1"/>
          <p:nvPr/>
        </p:nvSpPr>
        <p:spPr>
          <a:xfrm>
            <a:off x="7836789" y="2851210"/>
            <a:ext cx="2366545" cy="363818"/>
          </a:xfrm>
          <a:prstGeom prst="rect">
            <a:avLst/>
          </a:prstGeom>
          <a:noFill/>
        </p:spPr>
        <p:txBody>
          <a:bodyPr wrap="none" rtlCol="0">
            <a:spAutoFit/>
          </a:bodyPr>
          <a:lstStyle/>
          <a:p>
            <a:r>
              <a:rPr lang="en-US" sz="1764" b="1" dirty="0">
                <a:latin typeface="Calibri"/>
                <a:cs typeface="Calibri"/>
              </a:rPr>
              <a:t>Conformed dimensions</a:t>
            </a:r>
          </a:p>
        </p:txBody>
      </p:sp>
      <p:sp>
        <p:nvSpPr>
          <p:cNvPr id="8" name="Rectangle 7"/>
          <p:cNvSpPr/>
          <p:nvPr/>
        </p:nvSpPr>
        <p:spPr>
          <a:xfrm>
            <a:off x="358846" y="4336284"/>
            <a:ext cx="1907050" cy="2541082"/>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
        <p:nvSpPr>
          <p:cNvPr id="9" name="Rectangle 8"/>
          <p:cNvSpPr/>
          <p:nvPr/>
        </p:nvSpPr>
        <p:spPr>
          <a:xfrm>
            <a:off x="7331776" y="2923210"/>
            <a:ext cx="2977500" cy="1746994"/>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8981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Activity: Bus Matrix</a:t>
            </a:r>
            <a:endParaRPr lang="en-US" dirty="0">
              <a:solidFill>
                <a:schemeClr val="accent6"/>
              </a:solidFill>
            </a:endParaRPr>
          </a:p>
        </p:txBody>
      </p:sp>
      <p:sp>
        <p:nvSpPr>
          <p:cNvPr id="6" name="Content Placeholder 5"/>
          <p:cNvSpPr>
            <a:spLocks noGrp="1"/>
          </p:cNvSpPr>
          <p:nvPr>
            <p:ph sz="half" idx="1"/>
          </p:nvPr>
        </p:nvSpPr>
        <p:spPr>
          <a:xfrm>
            <a:off x="1293222" y="1764665"/>
            <a:ext cx="4320000" cy="4991131"/>
          </a:xfrm>
        </p:spPr>
        <p:txBody>
          <a:bodyPr>
            <a:normAutofit/>
          </a:bodyPr>
          <a:lstStyle/>
          <a:p>
            <a:pPr marL="0" indent="0">
              <a:buNone/>
            </a:pPr>
            <a:r>
              <a:rPr lang="en-US" sz="2800" b="1" dirty="0">
                <a:solidFill>
                  <a:schemeClr val="accent1"/>
                </a:solidFill>
              </a:rPr>
              <a:t>TODO:</a:t>
            </a:r>
          </a:p>
          <a:p>
            <a:pPr>
              <a:buFont typeface="Wingdings" panose="05000000000000000000" pitchFamily="2" charset="2"/>
              <a:buChar char="ü"/>
            </a:pPr>
            <a:r>
              <a:rPr lang="en-US" sz="2800" dirty="0" smtClean="0"/>
              <a:t>Identify the business processes, facts and dimensions for your group’s business process. </a:t>
            </a:r>
            <a:endParaRPr lang="en-US" sz="2800" dirty="0"/>
          </a:p>
          <a:p>
            <a:pPr>
              <a:buFont typeface="Wingdings" panose="05000000000000000000" pitchFamily="2" charset="2"/>
              <a:buChar char="ü"/>
            </a:pPr>
            <a:r>
              <a:rPr lang="en-US" sz="2800" dirty="0" smtClean="0"/>
              <a:t>Your prof will create an enterprise bus matrix based on the entire program.</a:t>
            </a:r>
            <a:endParaRPr lang="en-US" sz="2800" dirty="0"/>
          </a:p>
        </p:txBody>
      </p:sp>
      <p:sp>
        <p:nvSpPr>
          <p:cNvPr id="2" name="Content Placeholder 1"/>
          <p:cNvSpPr>
            <a:spLocks noGrp="1"/>
          </p:cNvSpPr>
          <p:nvPr>
            <p:ph sz="half" idx="2"/>
          </p:nvPr>
        </p:nvSpPr>
        <p:spPr>
          <a:xfrm>
            <a:off x="5723435" y="1764666"/>
            <a:ext cx="4320000" cy="4991131"/>
          </a:xfrm>
        </p:spPr>
        <p:txBody>
          <a:bodyPr/>
          <a:lstStyle/>
          <a:p>
            <a:r>
              <a:rPr lang="en-US" sz="2800" dirty="0"/>
              <a:t>Identify </a:t>
            </a:r>
            <a:r>
              <a:rPr lang="en-US" sz="2800" dirty="0">
                <a:solidFill>
                  <a:schemeClr val="accent6"/>
                </a:solidFill>
              </a:rPr>
              <a:t>Business Processes</a:t>
            </a:r>
          </a:p>
          <a:p>
            <a:pPr lvl="1"/>
            <a:r>
              <a:rPr lang="en-US" sz="2000" dirty="0"/>
              <a:t>Transaction</a:t>
            </a:r>
          </a:p>
          <a:p>
            <a:pPr lvl="1"/>
            <a:r>
              <a:rPr lang="en-US" sz="2000" dirty="0"/>
              <a:t>Periodic Snapshot</a:t>
            </a:r>
          </a:p>
          <a:p>
            <a:pPr lvl="1"/>
            <a:r>
              <a:rPr lang="en-US" sz="2000" dirty="0"/>
              <a:t>Accumulating Snapshot</a:t>
            </a:r>
          </a:p>
          <a:p>
            <a:r>
              <a:rPr lang="en-US" sz="2800" dirty="0"/>
              <a:t>Identify </a:t>
            </a:r>
            <a:r>
              <a:rPr lang="en-US" sz="2800" dirty="0">
                <a:solidFill>
                  <a:schemeClr val="accent4"/>
                </a:solidFill>
              </a:rPr>
              <a:t>Facts</a:t>
            </a:r>
            <a:r>
              <a:rPr lang="en-US" sz="2800" dirty="0"/>
              <a:t> of the business process</a:t>
            </a:r>
          </a:p>
          <a:p>
            <a:pPr lvl="1"/>
            <a:r>
              <a:rPr lang="en-US" sz="2000" dirty="0"/>
              <a:t>Should be Additive, or at least Semi-Additive</a:t>
            </a:r>
          </a:p>
          <a:p>
            <a:r>
              <a:rPr lang="en-US" sz="2800" dirty="0"/>
              <a:t>Identify the </a:t>
            </a:r>
            <a:r>
              <a:rPr lang="en-US" sz="2800" dirty="0">
                <a:solidFill>
                  <a:schemeClr val="accent5"/>
                </a:solidFill>
              </a:rPr>
              <a:t>dimensions</a:t>
            </a:r>
            <a:r>
              <a:rPr lang="en-US" sz="2800" dirty="0"/>
              <a:t> used by the business process</a:t>
            </a:r>
          </a:p>
          <a:p>
            <a:endParaRPr lang="en-US" sz="2400" dirty="0"/>
          </a:p>
          <a:p>
            <a:endParaRPr lang="en-US" sz="2400" dirty="0"/>
          </a:p>
          <a:p>
            <a:endParaRPr lang="en-US" sz="2400" b="1" dirty="0"/>
          </a:p>
          <a:p>
            <a:endParaRPr lang="en-US" sz="2800" dirty="0"/>
          </a:p>
        </p:txBody>
      </p:sp>
    </p:spTree>
    <p:extLst>
      <p:ext uri="{BB962C8B-B14F-4D97-AF65-F5344CB8AC3E}">
        <p14:creationId xmlns:p14="http://schemas.microsoft.com/office/powerpoint/2010/main" val="28496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solidFill>
                  <a:schemeClr val="accent4"/>
                </a:solidFill>
              </a:rPr>
              <a:t>Kimball</a:t>
            </a:r>
            <a:r>
              <a:rPr lang="en-US" dirty="0" smtClean="0"/>
              <a:t> Terminology</a:t>
            </a:r>
            <a:endParaRPr lang="en-US" dirty="0"/>
          </a:p>
        </p:txBody>
      </p:sp>
      <p:sp>
        <p:nvSpPr>
          <p:cNvPr id="3" name="Content Placeholder 2"/>
          <p:cNvSpPr>
            <a:spLocks noGrp="1"/>
          </p:cNvSpPr>
          <p:nvPr>
            <p:ph sz="half" idx="1"/>
          </p:nvPr>
        </p:nvSpPr>
        <p:spPr>
          <a:xfrm>
            <a:off x="1094014" y="1814833"/>
            <a:ext cx="4320000" cy="4991131"/>
          </a:xfrm>
        </p:spPr>
        <p:txBody>
          <a:bodyPr>
            <a:normAutofit/>
          </a:bodyPr>
          <a:lstStyle/>
          <a:p>
            <a:r>
              <a:rPr lang="en-US" sz="2805" b="1" dirty="0">
                <a:solidFill>
                  <a:schemeClr val="accent1"/>
                </a:solidFill>
              </a:rPr>
              <a:t>Program</a:t>
            </a:r>
            <a:r>
              <a:rPr lang="en-US" sz="2805" b="1" dirty="0"/>
              <a:t> </a:t>
            </a:r>
            <a:r>
              <a:rPr lang="en-US" sz="2805" dirty="0"/>
              <a:t>– Collection of coordinated projects</a:t>
            </a:r>
          </a:p>
          <a:p>
            <a:r>
              <a:rPr lang="en-US" sz="2805" dirty="0"/>
              <a:t>Several Data marts will be created.</a:t>
            </a:r>
          </a:p>
          <a:p>
            <a:r>
              <a:rPr lang="en-US" sz="2805" b="1" dirty="0"/>
              <a:t>Ex.</a:t>
            </a:r>
            <a:r>
              <a:rPr lang="en-US" sz="2805" dirty="0"/>
              <a:t> Sales BI program: Build data marts for internet sales, store sales, and partner sales.</a:t>
            </a:r>
          </a:p>
          <a:p>
            <a:endParaRPr lang="en-US" sz="2630" dirty="0"/>
          </a:p>
        </p:txBody>
      </p:sp>
      <p:sp>
        <p:nvSpPr>
          <p:cNvPr id="4" name="Content Placeholder 3"/>
          <p:cNvSpPr>
            <a:spLocks noGrp="1"/>
          </p:cNvSpPr>
          <p:nvPr>
            <p:ph sz="half" idx="2"/>
          </p:nvPr>
        </p:nvSpPr>
        <p:spPr>
          <a:xfrm>
            <a:off x="5613005" y="1813652"/>
            <a:ext cx="4320000" cy="4991131"/>
          </a:xfrm>
        </p:spPr>
        <p:txBody>
          <a:bodyPr>
            <a:normAutofit/>
          </a:bodyPr>
          <a:lstStyle/>
          <a:p>
            <a:r>
              <a:rPr lang="en-US" sz="2805" b="1" dirty="0">
                <a:solidFill>
                  <a:schemeClr val="accent1"/>
                </a:solidFill>
              </a:rPr>
              <a:t>Project </a:t>
            </a:r>
            <a:r>
              <a:rPr lang="en-US" sz="2805" dirty="0"/>
              <a:t>– Single iteration of the entire cycle. </a:t>
            </a:r>
          </a:p>
          <a:p>
            <a:r>
              <a:rPr lang="en-US" sz="2805" dirty="0"/>
              <a:t>Encompasses a business process which results in a data mart.</a:t>
            </a:r>
          </a:p>
          <a:p>
            <a:r>
              <a:rPr lang="en-US" sz="2805" b="1" dirty="0"/>
              <a:t>Ex.</a:t>
            </a:r>
            <a:r>
              <a:rPr lang="en-US" sz="2805" dirty="0"/>
              <a:t> Build a data mart for internet sales</a:t>
            </a:r>
          </a:p>
          <a:p>
            <a:endParaRPr lang="en-US" dirty="0"/>
          </a:p>
        </p:txBody>
      </p:sp>
    </p:spTree>
    <p:extLst>
      <p:ext uri="{BB962C8B-B14F-4D97-AF65-F5344CB8AC3E}">
        <p14:creationId xmlns:p14="http://schemas.microsoft.com/office/powerpoint/2010/main" val="95897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Grid</a:t>
            </a:r>
            <a:endParaRPr lang="en-US" dirty="0"/>
          </a:p>
        </p:txBody>
      </p:sp>
      <p:pic>
        <p:nvPicPr>
          <p:cNvPr id="4" name="Content Placeholder 3" descr="267155 fg0109"/>
          <p:cNvPicPr>
            <a:picLocks noGrp="1"/>
          </p:cNvPicPr>
          <p:nvPr>
            <p:ph idx="4294967295"/>
          </p:nvPr>
        </p:nvPicPr>
        <p:blipFill rotWithShape="1">
          <a:blip r:embed="rId3" cstate="print"/>
          <a:srcRect t="1" b="-676"/>
          <a:stretch/>
        </p:blipFill>
        <p:spPr bwMode="auto">
          <a:xfrm>
            <a:off x="1489232" y="2191656"/>
            <a:ext cx="7815263" cy="4475163"/>
          </a:xfrm>
          <a:prstGeom prst="rect">
            <a:avLst/>
          </a:prstGeom>
          <a:noFill/>
          <a:ln w="9525">
            <a:noFill/>
            <a:miter lim="800000"/>
            <a:headEnd/>
            <a:tailEnd/>
          </a:ln>
        </p:spPr>
      </p:pic>
    </p:spTree>
    <p:extLst>
      <p:ext uri="{BB962C8B-B14F-4D97-AF65-F5344CB8AC3E}">
        <p14:creationId xmlns:p14="http://schemas.microsoft.com/office/powerpoint/2010/main" val="466507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303213"/>
            <a:ext cx="8194220" cy="1260475"/>
          </a:xfrm>
        </p:spPr>
        <p:txBody>
          <a:bodyPr/>
          <a:lstStyle/>
          <a:p>
            <a:r>
              <a:rPr lang="en-US" dirty="0" smtClean="0"/>
              <a:t>Requirements Analysis Checklist</a:t>
            </a:r>
            <a:endParaRPr lang="en-US" dirty="0"/>
          </a:p>
        </p:txBody>
      </p:sp>
      <p:sp>
        <p:nvSpPr>
          <p:cNvPr id="6" name="Content Placeholder 5"/>
          <p:cNvSpPr>
            <a:spLocks noGrp="1"/>
          </p:cNvSpPr>
          <p:nvPr>
            <p:ph idx="1"/>
          </p:nvPr>
        </p:nvSpPr>
        <p:spPr/>
        <p:txBody>
          <a:bodyPr>
            <a:noAutofit/>
          </a:bodyPr>
          <a:lstStyle/>
          <a:p>
            <a:r>
              <a:rPr lang="en-US" sz="2400" dirty="0" smtClean="0"/>
              <a:t>Identify each </a:t>
            </a:r>
            <a:r>
              <a:rPr lang="en-US" sz="2400" b="1" dirty="0" smtClean="0">
                <a:solidFill>
                  <a:schemeClr val="accent6"/>
                </a:solidFill>
              </a:rPr>
              <a:t>Business Processes </a:t>
            </a:r>
            <a:r>
              <a:rPr lang="en-US" sz="2400" dirty="0" smtClean="0"/>
              <a:t>with fact grain type.</a:t>
            </a:r>
          </a:p>
          <a:p>
            <a:pPr lvl="1"/>
            <a:r>
              <a:rPr lang="en-US" sz="2000" dirty="0" smtClean="0">
                <a:solidFill>
                  <a:schemeClr val="accent1"/>
                </a:solidFill>
              </a:rPr>
              <a:t>Transaction</a:t>
            </a:r>
          </a:p>
          <a:p>
            <a:pPr lvl="1"/>
            <a:r>
              <a:rPr lang="en-US" sz="2000" dirty="0" smtClean="0">
                <a:solidFill>
                  <a:schemeClr val="accent2"/>
                </a:solidFill>
              </a:rPr>
              <a:t>Periodic Snapshot</a:t>
            </a:r>
          </a:p>
          <a:p>
            <a:pPr lvl="1"/>
            <a:r>
              <a:rPr lang="en-US" sz="2000" dirty="0" smtClean="0">
                <a:solidFill>
                  <a:schemeClr val="accent3"/>
                </a:solidFill>
              </a:rPr>
              <a:t>Accumulating Snapshot</a:t>
            </a:r>
          </a:p>
          <a:p>
            <a:r>
              <a:rPr lang="en-US" sz="2400" dirty="0" smtClean="0"/>
              <a:t>Identify the </a:t>
            </a:r>
            <a:r>
              <a:rPr lang="en-US" sz="2400" b="1" dirty="0" smtClean="0">
                <a:solidFill>
                  <a:schemeClr val="accent4"/>
                </a:solidFill>
              </a:rPr>
              <a:t>facts</a:t>
            </a:r>
            <a:r>
              <a:rPr lang="en-US" sz="2400" b="1" dirty="0" smtClean="0"/>
              <a:t> </a:t>
            </a:r>
            <a:r>
              <a:rPr lang="en-US" sz="2400" dirty="0" smtClean="0"/>
              <a:t>and </a:t>
            </a:r>
            <a:r>
              <a:rPr lang="en-US" sz="2400" b="1" dirty="0" smtClean="0">
                <a:solidFill>
                  <a:schemeClr val="accent4"/>
                </a:solidFill>
              </a:rPr>
              <a:t>dimensions </a:t>
            </a:r>
            <a:r>
              <a:rPr lang="en-US" sz="2400" dirty="0" smtClean="0"/>
              <a:t>of each business process.</a:t>
            </a:r>
          </a:p>
          <a:p>
            <a:r>
              <a:rPr lang="en-US" sz="2400" dirty="0" smtClean="0"/>
              <a:t>Create an </a:t>
            </a:r>
            <a:r>
              <a:rPr lang="en-US" sz="2400" b="1" dirty="0" smtClean="0"/>
              <a:t>Enterprise Bus Matrix – </a:t>
            </a:r>
          </a:p>
          <a:p>
            <a:pPr lvl="1"/>
            <a:r>
              <a:rPr lang="en-US" sz="2000" dirty="0" smtClean="0"/>
              <a:t>Outline which dimensions go with which facts.</a:t>
            </a:r>
          </a:p>
          <a:p>
            <a:pPr lvl="1"/>
            <a:r>
              <a:rPr lang="en-US" sz="2000" dirty="0" smtClean="0"/>
              <a:t>Should be based on the data you have (profiling)</a:t>
            </a:r>
          </a:p>
          <a:p>
            <a:r>
              <a:rPr lang="en-US" sz="2400" dirty="0" smtClean="0"/>
              <a:t>Create a </a:t>
            </a:r>
            <a:r>
              <a:rPr lang="en-US" sz="2400" b="1" dirty="0" smtClean="0"/>
              <a:t>Bubble Chart </a:t>
            </a:r>
            <a:r>
              <a:rPr lang="en-US" sz="2400" dirty="0" smtClean="0"/>
              <a:t>–</a:t>
            </a:r>
          </a:p>
          <a:p>
            <a:pPr lvl="1"/>
            <a:r>
              <a:rPr lang="en-US" sz="2000" dirty="0" smtClean="0"/>
              <a:t>Depicts which dimensions are used by which business processes (facts).</a:t>
            </a:r>
          </a:p>
          <a:p>
            <a:r>
              <a:rPr lang="en-US" sz="2400" dirty="0" smtClean="0"/>
              <a:t>Create a </a:t>
            </a:r>
            <a:r>
              <a:rPr lang="en-US" sz="2400" b="1" dirty="0" smtClean="0"/>
              <a:t>Prioritization Grid</a:t>
            </a:r>
            <a:r>
              <a:rPr lang="en-US" sz="2400" dirty="0" smtClean="0"/>
              <a:t> –</a:t>
            </a:r>
          </a:p>
          <a:p>
            <a:pPr lvl="1"/>
            <a:r>
              <a:rPr lang="en-US" sz="2000" dirty="0" smtClean="0"/>
              <a:t>Establish priority for each business process.</a:t>
            </a:r>
            <a:endParaRPr lang="en-US" sz="2000" dirty="0"/>
          </a:p>
        </p:txBody>
      </p:sp>
    </p:spTree>
    <p:extLst>
      <p:ext uri="{BB962C8B-B14F-4D97-AF65-F5344CB8AC3E}">
        <p14:creationId xmlns:p14="http://schemas.microsoft.com/office/powerpoint/2010/main" val="137810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initial phases of the </a:t>
            </a:r>
            <a:r>
              <a:rPr lang="en-US" b="1" dirty="0" smtClean="0"/>
              <a:t>Kimball Lifecycle </a:t>
            </a:r>
            <a:r>
              <a:rPr lang="en-US" dirty="0" smtClean="0"/>
              <a:t>are </a:t>
            </a:r>
            <a:r>
              <a:rPr lang="en-US" b="1" dirty="0" smtClean="0"/>
              <a:t>project planning </a:t>
            </a:r>
            <a:r>
              <a:rPr lang="en-US" dirty="0" smtClean="0"/>
              <a:t>and </a:t>
            </a:r>
            <a:r>
              <a:rPr lang="en-US" b="1" dirty="0" smtClean="0"/>
              <a:t>requirements analysis</a:t>
            </a:r>
            <a:r>
              <a:rPr lang="en-US" dirty="0" smtClean="0"/>
              <a:t>.</a:t>
            </a:r>
          </a:p>
          <a:p>
            <a:r>
              <a:rPr lang="en-US" dirty="0" smtClean="0"/>
              <a:t>First your organization must assess its readiness to take on the project.</a:t>
            </a:r>
          </a:p>
          <a:p>
            <a:r>
              <a:rPr lang="en-US" dirty="0" smtClean="0"/>
              <a:t>In the </a:t>
            </a:r>
            <a:r>
              <a:rPr lang="en-US" b="1" dirty="0" smtClean="0"/>
              <a:t>project planning phase </a:t>
            </a:r>
            <a:r>
              <a:rPr lang="en-US" dirty="0" smtClean="0"/>
              <a:t>you should establish the </a:t>
            </a:r>
            <a:r>
              <a:rPr lang="en-US" b="1" dirty="0" smtClean="0"/>
              <a:t>project charter </a:t>
            </a:r>
            <a:r>
              <a:rPr lang="en-US" dirty="0" smtClean="0"/>
              <a:t>and </a:t>
            </a:r>
            <a:r>
              <a:rPr lang="en-US" b="1" dirty="0" smtClean="0"/>
              <a:t>assemble the team</a:t>
            </a:r>
            <a:r>
              <a:rPr lang="en-US" dirty="0" smtClean="0"/>
              <a:t>.</a:t>
            </a:r>
          </a:p>
          <a:p>
            <a:r>
              <a:rPr lang="en-US" dirty="0" smtClean="0"/>
              <a:t>In the </a:t>
            </a:r>
            <a:r>
              <a:rPr lang="en-US" b="1" dirty="0" smtClean="0"/>
              <a:t>requirements </a:t>
            </a:r>
            <a:r>
              <a:rPr lang="en-US" dirty="0" smtClean="0"/>
              <a:t>phase you should </a:t>
            </a:r>
            <a:r>
              <a:rPr lang="en-US" b="1" dirty="0" smtClean="0"/>
              <a:t>interview business users</a:t>
            </a:r>
            <a:r>
              <a:rPr lang="en-US" dirty="0" smtClean="0"/>
              <a:t>, conduct </a:t>
            </a:r>
            <a:r>
              <a:rPr lang="en-US" b="1" dirty="0" smtClean="0"/>
              <a:t>data audits</a:t>
            </a:r>
            <a:r>
              <a:rPr lang="en-US" dirty="0" smtClean="0"/>
              <a:t>, and write up </a:t>
            </a:r>
            <a:r>
              <a:rPr lang="en-US" b="1" dirty="0" smtClean="0"/>
              <a:t>documentation</a:t>
            </a:r>
            <a:r>
              <a:rPr lang="en-US" dirty="0" smtClean="0"/>
              <a:t>.</a:t>
            </a:r>
          </a:p>
          <a:p>
            <a:r>
              <a:rPr lang="en-US" dirty="0" smtClean="0"/>
              <a:t>You </a:t>
            </a:r>
            <a:r>
              <a:rPr lang="en-US" b="1" dirty="0" smtClean="0"/>
              <a:t>documentation</a:t>
            </a:r>
            <a:r>
              <a:rPr lang="en-US" dirty="0" smtClean="0"/>
              <a:t> should include an </a:t>
            </a:r>
            <a:r>
              <a:rPr lang="en-US" b="1" dirty="0" smtClean="0"/>
              <a:t>enterprise bus matrix </a:t>
            </a:r>
            <a:r>
              <a:rPr lang="en-US" dirty="0" smtClean="0"/>
              <a:t>to layout business processes &amp; conformed dimensions and a </a:t>
            </a:r>
            <a:r>
              <a:rPr lang="en-US" b="1" dirty="0" smtClean="0"/>
              <a:t>prioritization grid </a:t>
            </a:r>
            <a:r>
              <a:rPr lang="en-US" smtClean="0"/>
              <a:t>high-value targets.</a:t>
            </a:r>
            <a:endParaRPr lang="en-US" dirty="0" smtClean="0"/>
          </a:p>
          <a:p>
            <a:endParaRPr lang="en-US" dirty="0"/>
          </a:p>
        </p:txBody>
      </p:sp>
    </p:spTree>
    <p:extLst>
      <p:ext uri="{BB962C8B-B14F-4D97-AF65-F5344CB8AC3E}">
        <p14:creationId xmlns:p14="http://schemas.microsoft.com/office/powerpoint/2010/main" val="1239333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937316" y="303213"/>
            <a:ext cx="8216333" cy="1260475"/>
          </a:xfrm>
        </p:spPr>
        <p:txBody>
          <a:bodyPr/>
          <a:lstStyle/>
          <a:p>
            <a:r>
              <a:rPr lang="en-US" sz="4000" dirty="0" smtClean="0"/>
              <a:t>The Relationships between:</a:t>
            </a:r>
            <a:br>
              <a:rPr lang="en-US" sz="4000" dirty="0" smtClean="0"/>
            </a:br>
            <a:r>
              <a:rPr lang="en-US" sz="4000" dirty="0" smtClean="0">
                <a:solidFill>
                  <a:schemeClr val="accent2"/>
                </a:solidFill>
              </a:rPr>
              <a:t>Programs</a:t>
            </a:r>
            <a:r>
              <a:rPr lang="en-US" sz="4000" dirty="0" smtClean="0"/>
              <a:t>, </a:t>
            </a:r>
            <a:r>
              <a:rPr lang="en-US" sz="4000" dirty="0" smtClean="0">
                <a:solidFill>
                  <a:schemeClr val="accent3"/>
                </a:solidFill>
              </a:rPr>
              <a:t>Projects</a:t>
            </a:r>
            <a:r>
              <a:rPr lang="en-US" sz="4000" dirty="0" smtClean="0"/>
              <a:t>, and </a:t>
            </a:r>
            <a:r>
              <a:rPr lang="en-US" sz="4000" dirty="0" smtClean="0">
                <a:solidFill>
                  <a:schemeClr val="accent4"/>
                </a:solidFill>
              </a:rPr>
              <a:t>Data Marts</a:t>
            </a:r>
            <a:r>
              <a:rPr lang="en-US" sz="4000" dirty="0" smtClean="0"/>
              <a:t>.</a:t>
            </a:r>
            <a:endParaRPr lang="en-US" sz="4000" dirty="0"/>
          </a:p>
        </p:txBody>
      </p:sp>
      <p:graphicFrame>
        <p:nvGraphicFramePr>
          <p:cNvPr id="7" name="Content Placeholder 6"/>
          <p:cNvGraphicFramePr>
            <a:graphicFrameLocks noGrp="1"/>
          </p:cNvGraphicFramePr>
          <p:nvPr>
            <p:ph idx="1"/>
            <p:extLst/>
          </p:nvPr>
        </p:nvGraphicFramePr>
        <p:xfrm>
          <a:off x="734844" y="3581013"/>
          <a:ext cx="9218950" cy="260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Callout 7"/>
          <p:cNvSpPr/>
          <p:nvPr/>
        </p:nvSpPr>
        <p:spPr>
          <a:xfrm>
            <a:off x="1937316" y="2512149"/>
            <a:ext cx="2404943" cy="1202472"/>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Contains one or more…</a:t>
            </a:r>
          </a:p>
        </p:txBody>
      </p:sp>
      <p:sp>
        <p:nvSpPr>
          <p:cNvPr id="9" name="Oval Callout 8"/>
          <p:cNvSpPr/>
          <p:nvPr/>
        </p:nvSpPr>
        <p:spPr>
          <a:xfrm>
            <a:off x="5411123" y="2445345"/>
            <a:ext cx="2404943" cy="1202472"/>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Implemented as one or more…</a:t>
            </a:r>
          </a:p>
        </p:txBody>
      </p:sp>
      <p:sp>
        <p:nvSpPr>
          <p:cNvPr id="10" name="TextBox 9"/>
          <p:cNvSpPr txBox="1"/>
          <p:nvPr/>
        </p:nvSpPr>
        <p:spPr>
          <a:xfrm>
            <a:off x="948931" y="5919153"/>
            <a:ext cx="9019970" cy="470129"/>
          </a:xfrm>
          <a:prstGeom prst="rect">
            <a:avLst/>
          </a:prstGeom>
          <a:noFill/>
        </p:spPr>
        <p:txBody>
          <a:bodyPr wrap="none" rtlCol="0">
            <a:spAutoFit/>
          </a:bodyPr>
          <a:lstStyle/>
          <a:p>
            <a:r>
              <a:rPr lang="en-US" sz="2455" dirty="0"/>
              <a:t>Each </a:t>
            </a:r>
            <a:r>
              <a:rPr lang="en-US" sz="2455" dirty="0">
                <a:solidFill>
                  <a:schemeClr val="accent5"/>
                </a:solidFill>
              </a:rPr>
              <a:t>project team </a:t>
            </a:r>
            <a:r>
              <a:rPr lang="en-US" sz="2455" dirty="0"/>
              <a:t>will work on one </a:t>
            </a:r>
            <a:r>
              <a:rPr lang="en-US" sz="2455" dirty="0">
                <a:solidFill>
                  <a:schemeClr val="accent3"/>
                </a:solidFill>
              </a:rPr>
              <a:t>project</a:t>
            </a:r>
            <a:r>
              <a:rPr lang="en-US" sz="2455" dirty="0"/>
              <a:t> within the same </a:t>
            </a:r>
            <a:r>
              <a:rPr lang="en-US" sz="2455" dirty="0">
                <a:solidFill>
                  <a:schemeClr val="accent2"/>
                </a:solidFill>
              </a:rPr>
              <a:t>program</a:t>
            </a:r>
            <a:r>
              <a:rPr lang="en-US" sz="2455" dirty="0"/>
              <a:t>.</a:t>
            </a:r>
          </a:p>
        </p:txBody>
      </p:sp>
    </p:spTree>
    <p:extLst>
      <p:ext uri="{BB962C8B-B14F-4D97-AF65-F5344CB8AC3E}">
        <p14:creationId xmlns:p14="http://schemas.microsoft.com/office/powerpoint/2010/main" val="198455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1" y="303213"/>
            <a:ext cx="7998278" cy="1260475"/>
          </a:xfrm>
        </p:spPr>
        <p:txBody>
          <a:bodyPr>
            <a:noAutofit/>
          </a:bodyPr>
          <a:lstStyle/>
          <a:p>
            <a:r>
              <a:rPr lang="en-US" sz="4000" dirty="0"/>
              <a:t>Is Your Organization Prepared To Take This On?</a:t>
            </a:r>
          </a:p>
        </p:txBody>
      </p:sp>
      <p:sp>
        <p:nvSpPr>
          <p:cNvPr id="5" name="Content Placeholder 4"/>
          <p:cNvSpPr>
            <a:spLocks noGrp="1"/>
          </p:cNvSpPr>
          <p:nvPr>
            <p:ph idx="1"/>
          </p:nvPr>
        </p:nvSpPr>
        <p:spPr/>
        <p:txBody>
          <a:bodyPr>
            <a:normAutofit/>
          </a:bodyPr>
          <a:lstStyle/>
          <a:p>
            <a:r>
              <a:rPr lang="en-US" sz="2805" dirty="0"/>
              <a:t>First you must assess your </a:t>
            </a:r>
            <a:r>
              <a:rPr lang="en-US" sz="2805" dirty="0">
                <a:solidFill>
                  <a:schemeClr val="accent6"/>
                </a:solidFill>
              </a:rPr>
              <a:t>organization’s readiness</a:t>
            </a:r>
            <a:r>
              <a:rPr lang="en-US" sz="2805" dirty="0"/>
              <a:t>:</a:t>
            </a:r>
          </a:p>
          <a:p>
            <a:pPr lvl="1">
              <a:buFont typeface="Wingdings" panose="05000000000000000000" pitchFamily="2" charset="2"/>
              <a:buChar char="ü"/>
            </a:pPr>
            <a:r>
              <a:rPr lang="en-US" sz="2805" dirty="0"/>
              <a:t>Do you have </a:t>
            </a:r>
            <a:r>
              <a:rPr lang="en-US" sz="2805" b="1" dirty="0"/>
              <a:t>strong support </a:t>
            </a:r>
            <a:r>
              <a:rPr lang="en-US" sz="2805" dirty="0"/>
              <a:t>from </a:t>
            </a:r>
            <a:r>
              <a:rPr lang="en-US" sz="2805" b="1" dirty="0"/>
              <a:t>upper management</a:t>
            </a:r>
            <a:r>
              <a:rPr lang="en-US" sz="2805" dirty="0"/>
              <a:t>?</a:t>
            </a:r>
          </a:p>
          <a:p>
            <a:pPr lvl="1">
              <a:buFont typeface="Wingdings" panose="05000000000000000000" pitchFamily="2" charset="2"/>
              <a:buChar char="ü"/>
            </a:pPr>
            <a:r>
              <a:rPr lang="en-US" sz="2805" dirty="0"/>
              <a:t>Is there a </a:t>
            </a:r>
            <a:r>
              <a:rPr lang="en-US" sz="2805" b="1" dirty="0"/>
              <a:t>compelling business motivation </a:t>
            </a:r>
            <a:r>
              <a:rPr lang="en-US" sz="2805" dirty="0"/>
              <a:t>behind the initiative ?</a:t>
            </a:r>
          </a:p>
          <a:p>
            <a:pPr lvl="1">
              <a:buFont typeface="Wingdings" panose="05000000000000000000" pitchFamily="2" charset="2"/>
              <a:buChar char="ü"/>
            </a:pPr>
            <a:r>
              <a:rPr lang="en-US" sz="2805" dirty="0"/>
              <a:t>It is </a:t>
            </a:r>
            <a:r>
              <a:rPr lang="en-US" sz="2805" b="1" dirty="0"/>
              <a:t>technically feasible </a:t>
            </a:r>
            <a:r>
              <a:rPr lang="en-US" sz="2805" dirty="0"/>
              <a:t>with the resources and data you’re given?</a:t>
            </a:r>
          </a:p>
        </p:txBody>
      </p:sp>
      <p:sp>
        <p:nvSpPr>
          <p:cNvPr id="6" name="Explosion 1 5"/>
          <p:cNvSpPr/>
          <p:nvPr/>
        </p:nvSpPr>
        <p:spPr>
          <a:xfrm>
            <a:off x="7214274" y="4400115"/>
            <a:ext cx="2939375" cy="2738963"/>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41" dirty="0"/>
              <a:t>Your answer to these questions should be</a:t>
            </a:r>
          </a:p>
          <a:p>
            <a:pPr algn="ctr"/>
            <a:r>
              <a:rPr lang="en-US" sz="1841" b="1" dirty="0">
                <a:effectLst>
                  <a:outerShdw blurRad="38100" dist="38100" dir="2700000" algn="tl">
                    <a:srgbClr val="000000">
                      <a:alpha val="43137"/>
                    </a:srgbClr>
                  </a:outerShdw>
                </a:effectLst>
              </a:rPr>
              <a:t>YES</a:t>
            </a:r>
          </a:p>
        </p:txBody>
      </p:sp>
    </p:spTree>
    <p:extLst>
      <p:ext uri="{BB962C8B-B14F-4D97-AF65-F5344CB8AC3E}">
        <p14:creationId xmlns:p14="http://schemas.microsoft.com/office/powerpoint/2010/main" val="1897229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41071" y="303213"/>
            <a:ext cx="8112578" cy="1260475"/>
          </a:xfrm>
        </p:spPr>
        <p:txBody>
          <a:bodyPr/>
          <a:lstStyle/>
          <a:p>
            <a:r>
              <a:rPr lang="en-US" dirty="0" smtClean="0"/>
              <a:t>Activity: Choose a </a:t>
            </a:r>
            <a:r>
              <a:rPr lang="en-US" dirty="0" smtClean="0">
                <a:solidFill>
                  <a:schemeClr val="accent1"/>
                </a:solidFill>
              </a:rPr>
              <a:t>project</a:t>
            </a:r>
            <a:endParaRPr lang="en-US" dirty="0">
              <a:solidFill>
                <a:schemeClr val="accent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98356870"/>
              </p:ext>
            </p:extLst>
          </p:nvPr>
        </p:nvGraphicFramePr>
        <p:xfrm>
          <a:off x="5210154" y="2273788"/>
          <a:ext cx="4943495" cy="4262931"/>
        </p:xfrm>
        <a:graphic>
          <a:graphicData uri="http://schemas.openxmlformats.org/drawingml/2006/table">
            <a:tbl>
              <a:tblPr firstRow="1" bandRow="1">
                <a:tableStyleId>{F5AB1C69-6EDB-4FF4-983F-18BD219EF322}</a:tableStyleId>
              </a:tblPr>
              <a:tblGrid>
                <a:gridCol w="868452"/>
                <a:gridCol w="4075043"/>
              </a:tblGrid>
              <a:tr h="473659">
                <a:tc>
                  <a:txBody>
                    <a:bodyPr/>
                    <a:lstStyle/>
                    <a:p>
                      <a:r>
                        <a:rPr lang="en-US" sz="1800" dirty="0" smtClean="0"/>
                        <a:t>Group</a:t>
                      </a:r>
                      <a:endParaRPr lang="en-US" sz="1800" dirty="0"/>
                    </a:p>
                  </a:txBody>
                  <a:tcPr marL="80165" marR="80165" marT="40082" marB="40082"/>
                </a:tc>
                <a:tc>
                  <a:txBody>
                    <a:bodyPr/>
                    <a:lstStyle/>
                    <a:p>
                      <a:r>
                        <a:rPr lang="en-US" sz="1800" dirty="0" smtClean="0"/>
                        <a:t>Project</a:t>
                      </a:r>
                      <a:endParaRPr lang="en-US" sz="1800" dirty="0"/>
                    </a:p>
                  </a:txBody>
                  <a:tcPr marL="80165" marR="80165" marT="40082" marB="40082"/>
                </a:tc>
              </a:tr>
              <a:tr h="473659">
                <a:tc>
                  <a:txBody>
                    <a:bodyPr/>
                    <a:lstStyle/>
                    <a:p>
                      <a:r>
                        <a:rPr lang="en-US" sz="1800" dirty="0" smtClean="0"/>
                        <a:t>A</a:t>
                      </a:r>
                      <a:endParaRPr lang="en-US" sz="1800" dirty="0"/>
                    </a:p>
                  </a:txBody>
                  <a:tcPr marL="80165" marR="80165" marT="40082" marB="40082"/>
                </a:tc>
                <a:tc>
                  <a:txBody>
                    <a:bodyPr/>
                    <a:lstStyle/>
                    <a:p>
                      <a:endParaRPr lang="en-US" sz="1800" dirty="0"/>
                    </a:p>
                  </a:txBody>
                  <a:tcPr marL="80165" marR="80165" marT="40082" marB="40082"/>
                </a:tc>
              </a:tr>
              <a:tr h="473659">
                <a:tc>
                  <a:txBody>
                    <a:bodyPr/>
                    <a:lstStyle/>
                    <a:p>
                      <a:r>
                        <a:rPr lang="en-US" sz="1800" dirty="0" smtClean="0"/>
                        <a:t>B</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C</a:t>
                      </a:r>
                      <a:endParaRPr lang="en-US" sz="1800" dirty="0"/>
                    </a:p>
                  </a:txBody>
                  <a:tcPr marL="80165" marR="80165" marT="40082" marB="40082"/>
                </a:tc>
                <a:tc>
                  <a:txBody>
                    <a:bodyPr/>
                    <a:lstStyle/>
                    <a:p>
                      <a:endParaRPr lang="en-US" sz="1800" dirty="0"/>
                    </a:p>
                  </a:txBody>
                  <a:tcPr marL="80165" marR="80165" marT="40082" marB="40082"/>
                </a:tc>
              </a:tr>
              <a:tr h="473659">
                <a:tc>
                  <a:txBody>
                    <a:bodyPr/>
                    <a:lstStyle/>
                    <a:p>
                      <a:r>
                        <a:rPr lang="en-US" sz="1800" dirty="0" smtClean="0"/>
                        <a:t>D</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E</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F</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G</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H</a:t>
                      </a:r>
                      <a:endParaRPr lang="en-US" sz="1800" dirty="0"/>
                    </a:p>
                  </a:txBody>
                  <a:tcPr marL="80165" marR="80165" marT="40082" marB="40082"/>
                </a:tc>
                <a:tc>
                  <a:txBody>
                    <a:bodyPr/>
                    <a:lstStyle/>
                    <a:p>
                      <a:endParaRPr lang="en-US" sz="1800" dirty="0"/>
                    </a:p>
                  </a:txBody>
                  <a:tcPr marL="80165" marR="80165" marT="40082" marB="40082"/>
                </a:tc>
              </a:tr>
            </a:tbl>
          </a:graphicData>
        </a:graphic>
      </p:graphicFrame>
      <p:sp>
        <p:nvSpPr>
          <p:cNvPr id="4" name="Content Placeholder 5"/>
          <p:cNvSpPr txBox="1">
            <a:spLocks/>
          </p:cNvSpPr>
          <p:nvPr/>
        </p:nvSpPr>
        <p:spPr>
          <a:xfrm>
            <a:off x="934699" y="2273789"/>
            <a:ext cx="3741023" cy="4262928"/>
          </a:xfrm>
          <a:prstGeom prst="rect">
            <a:avLst/>
          </a:prstGeom>
          <a:ln>
            <a:solidFill>
              <a:schemeClr val="accent6"/>
            </a:solidFill>
          </a:ln>
        </p:spPr>
        <p:txBody>
          <a:bodyPr vert="horz" lIns="80165" tIns="40082" rIns="80165" bIns="4008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56" b="1" dirty="0">
                <a:solidFill>
                  <a:schemeClr val="accent5"/>
                </a:solidFill>
              </a:rPr>
              <a:t>TODO:</a:t>
            </a:r>
          </a:p>
          <a:p>
            <a:pPr>
              <a:buFont typeface="Wingdings" panose="05000000000000000000" pitchFamily="2" charset="2"/>
              <a:buChar char="ü"/>
            </a:pPr>
            <a:r>
              <a:rPr lang="en-US" sz="2455" b="1" dirty="0"/>
              <a:t>Remember</a:t>
            </a:r>
            <a:r>
              <a:rPr lang="en-US" sz="2455" dirty="0"/>
              <a:t>: you’re all working on the same </a:t>
            </a:r>
            <a:r>
              <a:rPr lang="en-US" sz="2455" b="1" dirty="0">
                <a:solidFill>
                  <a:schemeClr val="accent3"/>
                </a:solidFill>
              </a:rPr>
              <a:t>program</a:t>
            </a:r>
            <a:r>
              <a:rPr lang="en-US" sz="2455" dirty="0"/>
              <a:t>. </a:t>
            </a:r>
          </a:p>
          <a:p>
            <a:pPr>
              <a:buFont typeface="Wingdings" panose="05000000000000000000" pitchFamily="2" charset="2"/>
              <a:buChar char="ü"/>
            </a:pPr>
            <a:r>
              <a:rPr lang="en-US" sz="2455" dirty="0"/>
              <a:t>Each of you needs to identify a </a:t>
            </a:r>
            <a:r>
              <a:rPr lang="en-US" sz="2455" b="1" dirty="0">
                <a:solidFill>
                  <a:schemeClr val="accent3"/>
                </a:solidFill>
              </a:rPr>
              <a:t>project</a:t>
            </a:r>
            <a:r>
              <a:rPr lang="en-US" sz="2455" b="1" dirty="0"/>
              <a:t> </a:t>
            </a:r>
            <a:r>
              <a:rPr lang="en-US" sz="2455" dirty="0"/>
              <a:t>you will work on, based on the data in </a:t>
            </a:r>
            <a:r>
              <a:rPr lang="en-US" sz="2455" b="1" dirty="0" err="1"/>
              <a:t>ExternalSources</a:t>
            </a:r>
            <a:endParaRPr lang="en-US" sz="2455" b="1" dirty="0"/>
          </a:p>
          <a:p>
            <a:pPr>
              <a:buFont typeface="Wingdings" panose="05000000000000000000" pitchFamily="2" charset="2"/>
              <a:buChar char="ü"/>
            </a:pPr>
            <a:r>
              <a:rPr lang="en-US" sz="2455" dirty="0"/>
              <a:t>Each group should select a </a:t>
            </a:r>
            <a:r>
              <a:rPr lang="en-US" sz="2455" dirty="0">
                <a:solidFill>
                  <a:schemeClr val="accent1"/>
                </a:solidFill>
              </a:rPr>
              <a:t>different project</a:t>
            </a:r>
            <a:r>
              <a:rPr lang="en-US" sz="2455" dirty="0"/>
              <a:t>.</a:t>
            </a:r>
            <a:br>
              <a:rPr lang="en-US" sz="2455" dirty="0"/>
            </a:br>
            <a:endParaRPr lang="en-US" sz="2455" dirty="0"/>
          </a:p>
        </p:txBody>
      </p:sp>
    </p:spTree>
    <p:extLst>
      <p:ext uri="{BB962C8B-B14F-4D97-AF65-F5344CB8AC3E}">
        <p14:creationId xmlns:p14="http://schemas.microsoft.com/office/powerpoint/2010/main" val="14979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Activities</a:t>
            </a:r>
            <a:endParaRPr lang="en-US" dirty="0"/>
          </a:p>
        </p:txBody>
      </p:sp>
      <p:sp>
        <p:nvSpPr>
          <p:cNvPr id="5" name="Content Placeholder 4"/>
          <p:cNvSpPr>
            <a:spLocks noGrp="1"/>
          </p:cNvSpPr>
          <p:nvPr>
            <p:ph idx="1"/>
          </p:nvPr>
        </p:nvSpPr>
        <p:spPr>
          <a:xfrm>
            <a:off x="930728" y="1812471"/>
            <a:ext cx="9023065" cy="4707917"/>
          </a:xfrm>
        </p:spPr>
        <p:txBody>
          <a:bodyPr>
            <a:noAutofit/>
          </a:bodyPr>
          <a:lstStyle/>
          <a:p>
            <a:r>
              <a:rPr lang="en-US" sz="2000" dirty="0"/>
              <a:t>The </a:t>
            </a:r>
            <a:r>
              <a:rPr lang="en-US" sz="2000" b="1" dirty="0">
                <a:solidFill>
                  <a:schemeClr val="accent2"/>
                </a:solidFill>
              </a:rPr>
              <a:t>Charter</a:t>
            </a:r>
          </a:p>
          <a:p>
            <a:pPr lvl="1"/>
            <a:r>
              <a:rPr lang="en-US" sz="2000" b="1" dirty="0"/>
              <a:t>Define </a:t>
            </a:r>
            <a:r>
              <a:rPr lang="en-US" sz="2000" dirty="0"/>
              <a:t>the project background</a:t>
            </a:r>
          </a:p>
          <a:p>
            <a:pPr lvl="1"/>
            <a:r>
              <a:rPr lang="en-US" sz="2000" dirty="0"/>
              <a:t>Set project </a:t>
            </a:r>
            <a:r>
              <a:rPr lang="en-US" sz="2000" b="1" dirty="0"/>
              <a:t>scope</a:t>
            </a:r>
            <a:r>
              <a:rPr lang="en-US" sz="2000" dirty="0"/>
              <a:t> and boundaries (what’s excluded).</a:t>
            </a:r>
          </a:p>
          <a:p>
            <a:pPr lvl="1"/>
            <a:r>
              <a:rPr lang="en-US" sz="2000" dirty="0"/>
              <a:t>Identify </a:t>
            </a:r>
            <a:r>
              <a:rPr lang="en-US" sz="2000" b="1" dirty="0"/>
              <a:t>success criteria </a:t>
            </a:r>
            <a:r>
              <a:rPr lang="en-US" sz="2000" dirty="0"/>
              <a:t>for the project</a:t>
            </a:r>
          </a:p>
          <a:p>
            <a:pPr lvl="1"/>
            <a:r>
              <a:rPr lang="en-US" sz="2000" dirty="0"/>
              <a:t>State the </a:t>
            </a:r>
            <a:r>
              <a:rPr lang="en-US" sz="2000" b="1" dirty="0"/>
              <a:t>business </a:t>
            </a:r>
            <a:r>
              <a:rPr lang="en-US" sz="2000" b="1" dirty="0" smtClean="0"/>
              <a:t>justification</a:t>
            </a:r>
          </a:p>
          <a:p>
            <a:pPr lvl="1"/>
            <a:endParaRPr lang="en-US" sz="2000" dirty="0"/>
          </a:p>
          <a:p>
            <a:r>
              <a:rPr lang="en-US" sz="2000" dirty="0"/>
              <a:t>Assemble the </a:t>
            </a:r>
            <a:r>
              <a:rPr lang="en-US" sz="2000" b="1" dirty="0">
                <a:solidFill>
                  <a:schemeClr val="accent3"/>
                </a:solidFill>
              </a:rPr>
              <a:t>Project Team </a:t>
            </a:r>
            <a:r>
              <a:rPr lang="en-US" sz="2000" dirty="0"/>
              <a:t>(at minimum)</a:t>
            </a:r>
          </a:p>
          <a:p>
            <a:pPr lvl="1"/>
            <a:r>
              <a:rPr lang="en-US" sz="2000" b="1" dirty="0"/>
              <a:t>Business Lead  </a:t>
            </a:r>
            <a:r>
              <a:rPr lang="en-US" sz="2000" dirty="0"/>
              <a:t>- In charge of initiative</a:t>
            </a:r>
          </a:p>
          <a:p>
            <a:pPr lvl="1"/>
            <a:r>
              <a:rPr lang="en-US" sz="2000" b="1" dirty="0"/>
              <a:t>Project Manager </a:t>
            </a:r>
            <a:r>
              <a:rPr lang="en-US" sz="2000" dirty="0"/>
              <a:t>– Manages project</a:t>
            </a:r>
          </a:p>
          <a:p>
            <a:pPr lvl="1"/>
            <a:r>
              <a:rPr lang="en-US" sz="2000" b="1" dirty="0"/>
              <a:t>Business Analyst </a:t>
            </a:r>
            <a:r>
              <a:rPr lang="en-US" sz="2000" dirty="0"/>
              <a:t>– Collects requirements</a:t>
            </a:r>
          </a:p>
          <a:p>
            <a:pPr lvl="1"/>
            <a:r>
              <a:rPr lang="en-US" sz="2000" b="1" dirty="0"/>
              <a:t>Data Architect </a:t>
            </a:r>
            <a:r>
              <a:rPr lang="en-US" sz="2000" dirty="0"/>
              <a:t>– Dimensional Modeling / Implementation</a:t>
            </a:r>
          </a:p>
          <a:p>
            <a:pPr lvl="1"/>
            <a:r>
              <a:rPr lang="en-US" sz="2000" b="1" dirty="0"/>
              <a:t>ETL Architect </a:t>
            </a:r>
            <a:r>
              <a:rPr lang="en-US" sz="2000" dirty="0"/>
              <a:t>– ETL Design / Implementation</a:t>
            </a:r>
          </a:p>
          <a:p>
            <a:pPr lvl="1"/>
            <a:r>
              <a:rPr lang="en-US" sz="2000" b="1" dirty="0"/>
              <a:t>BI Architect </a:t>
            </a:r>
            <a:r>
              <a:rPr lang="en-US" sz="2000" dirty="0"/>
              <a:t>-  BI Design / </a:t>
            </a:r>
            <a:r>
              <a:rPr lang="en-US" sz="2000" dirty="0" smtClean="0"/>
              <a:t>Implementation</a:t>
            </a:r>
            <a:endParaRPr lang="en-US" sz="1800" dirty="0"/>
          </a:p>
          <a:p>
            <a:endParaRPr lang="en-US" sz="2400" dirty="0" smtClean="0"/>
          </a:p>
          <a:p>
            <a:endParaRPr lang="en-US" sz="2400" dirty="0" smtClean="0"/>
          </a:p>
          <a:p>
            <a:endParaRPr lang="en-US" sz="2400" b="1" dirty="0"/>
          </a:p>
        </p:txBody>
      </p:sp>
    </p:spTree>
    <p:extLst>
      <p:ext uri="{BB962C8B-B14F-4D97-AF65-F5344CB8AC3E}">
        <p14:creationId xmlns:p14="http://schemas.microsoft.com/office/powerpoint/2010/main" val="80376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992086" y="303213"/>
            <a:ext cx="8161563" cy="1260475"/>
          </a:xfrm>
        </p:spPr>
        <p:txBody>
          <a:bodyPr/>
          <a:lstStyle/>
          <a:p>
            <a:r>
              <a:rPr lang="en-US" dirty="0" smtClean="0"/>
              <a:t>Group Activity: </a:t>
            </a:r>
            <a:r>
              <a:rPr lang="en-US" dirty="0" smtClean="0">
                <a:solidFill>
                  <a:schemeClr val="accent2"/>
                </a:solidFill>
              </a:rPr>
              <a:t>Charter</a:t>
            </a:r>
            <a:r>
              <a:rPr lang="en-US" dirty="0" smtClean="0"/>
              <a:t> and </a:t>
            </a:r>
            <a:r>
              <a:rPr lang="en-US" dirty="0" smtClean="0">
                <a:solidFill>
                  <a:schemeClr val="accent6"/>
                </a:solidFill>
              </a:rPr>
              <a:t>team</a:t>
            </a:r>
            <a:endParaRPr lang="en-US" dirty="0">
              <a:solidFill>
                <a:schemeClr val="accent6"/>
              </a:solidFill>
            </a:endParaRPr>
          </a:p>
        </p:txBody>
      </p:sp>
      <p:sp>
        <p:nvSpPr>
          <p:cNvPr id="6" name="Content Placeholder 5"/>
          <p:cNvSpPr>
            <a:spLocks noGrp="1"/>
          </p:cNvSpPr>
          <p:nvPr>
            <p:ph idx="1"/>
          </p:nvPr>
        </p:nvSpPr>
        <p:spPr>
          <a:xfrm>
            <a:off x="1293222" y="2111325"/>
            <a:ext cx="3273395" cy="4262928"/>
          </a:xfrm>
        </p:spPr>
        <p:txBody>
          <a:bodyPr>
            <a:normAutofit fontScale="85000" lnSpcReduction="20000"/>
          </a:bodyPr>
          <a:lstStyle/>
          <a:p>
            <a:pPr marL="0" indent="0">
              <a:buNone/>
            </a:pPr>
            <a:r>
              <a:rPr lang="en-US" sz="3156" b="1" dirty="0">
                <a:solidFill>
                  <a:schemeClr val="accent5"/>
                </a:solidFill>
              </a:rPr>
              <a:t>TODO:</a:t>
            </a:r>
          </a:p>
          <a:p>
            <a:pPr>
              <a:buFont typeface="Wingdings" panose="05000000000000000000" pitchFamily="2" charset="2"/>
              <a:buChar char="ü"/>
            </a:pPr>
            <a:r>
              <a:rPr lang="en-US" dirty="0" smtClean="0"/>
              <a:t>Write up your </a:t>
            </a:r>
            <a:r>
              <a:rPr lang="en-US" dirty="0" smtClean="0">
                <a:solidFill>
                  <a:schemeClr val="accent2"/>
                </a:solidFill>
              </a:rPr>
              <a:t>charter </a:t>
            </a:r>
            <a:r>
              <a:rPr lang="en-US" dirty="0" smtClean="0"/>
              <a:t>for the chosen group project.</a:t>
            </a:r>
          </a:p>
          <a:p>
            <a:pPr>
              <a:buFont typeface="Wingdings" panose="05000000000000000000" pitchFamily="2" charset="2"/>
              <a:buChar char="ü"/>
            </a:pPr>
            <a:r>
              <a:rPr lang="en-US" dirty="0" smtClean="0"/>
              <a:t>Select primary roles for each team member. </a:t>
            </a:r>
            <a:endParaRPr lang="en-US" dirty="0"/>
          </a:p>
          <a:p>
            <a:pPr>
              <a:buFont typeface="Wingdings" panose="05000000000000000000" pitchFamily="2" charset="2"/>
              <a:buChar char="ü"/>
            </a:pPr>
            <a:r>
              <a:rPr lang="en-US" dirty="0" smtClean="0"/>
              <a:t>Each team member should have 2 roles. </a:t>
            </a:r>
            <a:endParaRPr lang="en-US" dirty="0"/>
          </a:p>
        </p:txBody>
      </p:sp>
      <p:sp>
        <p:nvSpPr>
          <p:cNvPr id="8" name="Content Placeholder 4"/>
          <p:cNvSpPr txBox="1">
            <a:spLocks/>
          </p:cNvSpPr>
          <p:nvPr/>
        </p:nvSpPr>
        <p:spPr>
          <a:xfrm>
            <a:off x="4743083" y="2111325"/>
            <a:ext cx="5745143" cy="4409063"/>
          </a:xfrm>
          <a:prstGeom prst="rect">
            <a:avLst/>
          </a:prstGeom>
        </p:spPr>
        <p:txBody>
          <a:bodyPr vert="horz" lIns="80165" tIns="40082" rIns="80165" bIns="4008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solidFill>
                  <a:schemeClr val="accent2"/>
                </a:solidFill>
              </a:rPr>
              <a:t>Charter</a:t>
            </a:r>
          </a:p>
          <a:p>
            <a:pPr lvl="1"/>
            <a:r>
              <a:rPr lang="en-US" sz="2000" b="1" dirty="0"/>
              <a:t>Define </a:t>
            </a:r>
            <a:r>
              <a:rPr lang="en-US" sz="2000" dirty="0"/>
              <a:t>the project background</a:t>
            </a:r>
          </a:p>
          <a:p>
            <a:pPr lvl="1"/>
            <a:r>
              <a:rPr lang="en-US" sz="2000" dirty="0"/>
              <a:t>Set project </a:t>
            </a:r>
            <a:r>
              <a:rPr lang="en-US" sz="2000" b="1" dirty="0"/>
              <a:t>scope</a:t>
            </a:r>
            <a:r>
              <a:rPr lang="en-US" sz="2000" dirty="0"/>
              <a:t> and boundaries (what’s excluded).</a:t>
            </a:r>
          </a:p>
          <a:p>
            <a:pPr lvl="1"/>
            <a:r>
              <a:rPr lang="en-US" sz="2000" dirty="0"/>
              <a:t>Identify </a:t>
            </a:r>
            <a:r>
              <a:rPr lang="en-US" sz="2000" b="1" dirty="0"/>
              <a:t>success criteria </a:t>
            </a:r>
            <a:r>
              <a:rPr lang="en-US" sz="2000" dirty="0"/>
              <a:t>for the project</a:t>
            </a:r>
          </a:p>
          <a:p>
            <a:pPr lvl="1"/>
            <a:r>
              <a:rPr lang="en-US" sz="2000" dirty="0"/>
              <a:t>State the </a:t>
            </a:r>
            <a:r>
              <a:rPr lang="en-US" sz="2000" b="1" dirty="0"/>
              <a:t>business justification</a:t>
            </a:r>
            <a:endParaRPr lang="en-US" sz="2000" dirty="0"/>
          </a:p>
          <a:p>
            <a:r>
              <a:rPr lang="en-US" dirty="0"/>
              <a:t>The </a:t>
            </a:r>
            <a:r>
              <a:rPr lang="en-US" b="1" dirty="0">
                <a:solidFill>
                  <a:schemeClr val="accent3"/>
                </a:solidFill>
              </a:rPr>
              <a:t>Project Team</a:t>
            </a:r>
            <a:endParaRPr lang="en-US" dirty="0"/>
          </a:p>
          <a:p>
            <a:pPr lvl="1"/>
            <a:r>
              <a:rPr lang="en-US" sz="2000" b="1" dirty="0"/>
              <a:t>Business Lead  </a:t>
            </a:r>
            <a:r>
              <a:rPr lang="en-US" sz="2000" dirty="0"/>
              <a:t>- In charge of initiative</a:t>
            </a:r>
          </a:p>
          <a:p>
            <a:pPr lvl="1"/>
            <a:r>
              <a:rPr lang="en-US" sz="2000" b="1" dirty="0"/>
              <a:t>Project Manager </a:t>
            </a:r>
            <a:r>
              <a:rPr lang="en-US" sz="2000" dirty="0"/>
              <a:t>– Manages project</a:t>
            </a:r>
          </a:p>
          <a:p>
            <a:pPr lvl="1"/>
            <a:r>
              <a:rPr lang="en-US" sz="2000" b="1" dirty="0"/>
              <a:t>Business Analyst </a:t>
            </a:r>
            <a:r>
              <a:rPr lang="en-US" sz="2000" dirty="0"/>
              <a:t>– Collects requirements</a:t>
            </a:r>
          </a:p>
          <a:p>
            <a:pPr lvl="1"/>
            <a:r>
              <a:rPr lang="en-US" sz="2000" b="1" dirty="0"/>
              <a:t>Data Architect </a:t>
            </a:r>
            <a:r>
              <a:rPr lang="en-US" sz="2000" dirty="0"/>
              <a:t>– Dimensional Modeling / Implementation</a:t>
            </a:r>
          </a:p>
          <a:p>
            <a:pPr lvl="1"/>
            <a:r>
              <a:rPr lang="en-US" sz="2000" b="1" dirty="0"/>
              <a:t>ETL Architect </a:t>
            </a:r>
            <a:r>
              <a:rPr lang="en-US" sz="2000" dirty="0"/>
              <a:t>– ETL Design / Implementation</a:t>
            </a:r>
          </a:p>
          <a:p>
            <a:pPr lvl="1"/>
            <a:r>
              <a:rPr lang="en-US" sz="2000" b="1" dirty="0"/>
              <a:t>BI Architect </a:t>
            </a:r>
            <a:r>
              <a:rPr lang="en-US" sz="2000" dirty="0"/>
              <a:t>-  BI Design / Implementation</a:t>
            </a:r>
            <a:endParaRPr lang="en-US" dirty="0"/>
          </a:p>
          <a:p>
            <a:endParaRPr lang="en-US" sz="2400" dirty="0"/>
          </a:p>
          <a:p>
            <a:endParaRPr lang="en-US" sz="2400" dirty="0"/>
          </a:p>
          <a:p>
            <a:endParaRPr lang="en-US" sz="2400" b="1" dirty="0"/>
          </a:p>
        </p:txBody>
      </p:sp>
    </p:spTree>
    <p:extLst>
      <p:ext uri="{BB962C8B-B14F-4D97-AF65-F5344CB8AC3E}">
        <p14:creationId xmlns:p14="http://schemas.microsoft.com/office/powerpoint/2010/main" val="145008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Activities</a:t>
            </a:r>
            <a:endParaRPr lang="en-US" dirty="0"/>
          </a:p>
        </p:txBody>
      </p:sp>
      <p:sp>
        <p:nvSpPr>
          <p:cNvPr id="5" name="Content Placeholder 4"/>
          <p:cNvSpPr>
            <a:spLocks noGrp="1"/>
          </p:cNvSpPr>
          <p:nvPr>
            <p:ph idx="1"/>
          </p:nvPr>
        </p:nvSpPr>
        <p:spPr/>
        <p:txBody>
          <a:bodyPr>
            <a:normAutofit/>
          </a:bodyPr>
          <a:lstStyle/>
          <a:p>
            <a:r>
              <a:rPr lang="en-US" sz="2805" dirty="0"/>
              <a:t>Establish a </a:t>
            </a:r>
            <a:r>
              <a:rPr lang="en-US" sz="2805" b="1" dirty="0">
                <a:solidFill>
                  <a:schemeClr val="accent1"/>
                </a:solidFill>
              </a:rPr>
              <a:t>Communication Plan</a:t>
            </a:r>
          </a:p>
          <a:p>
            <a:pPr lvl="1"/>
            <a:r>
              <a:rPr lang="en-US" sz="2455" dirty="0"/>
              <a:t>How will you keep stakeholders informed?</a:t>
            </a:r>
          </a:p>
          <a:p>
            <a:pPr lvl="1"/>
            <a:r>
              <a:rPr lang="en-US" sz="2455" dirty="0"/>
              <a:t>How often and in what form will you meet?</a:t>
            </a:r>
          </a:p>
          <a:p>
            <a:pPr lvl="1"/>
            <a:r>
              <a:rPr lang="en-US" sz="2455" dirty="0"/>
              <a:t>Who needs to be present at which meetings?</a:t>
            </a:r>
          </a:p>
          <a:p>
            <a:r>
              <a:rPr lang="en-US" sz="2805" dirty="0"/>
              <a:t>Create your </a:t>
            </a:r>
            <a:r>
              <a:rPr lang="en-US" sz="2805" b="1" dirty="0">
                <a:solidFill>
                  <a:schemeClr val="accent2"/>
                </a:solidFill>
              </a:rPr>
              <a:t>Project</a:t>
            </a:r>
            <a:r>
              <a:rPr lang="en-US" sz="2805" b="1" dirty="0"/>
              <a:t> </a:t>
            </a:r>
            <a:r>
              <a:rPr lang="en-US" sz="2805" dirty="0"/>
              <a:t>Plan and </a:t>
            </a:r>
            <a:r>
              <a:rPr lang="en-US" sz="2805" b="1" dirty="0">
                <a:solidFill>
                  <a:schemeClr val="accent4"/>
                </a:solidFill>
              </a:rPr>
              <a:t>Task List</a:t>
            </a:r>
          </a:p>
          <a:p>
            <a:r>
              <a:rPr lang="en-US" sz="2805" dirty="0"/>
              <a:t>Track issues using a </a:t>
            </a:r>
            <a:r>
              <a:rPr lang="en-US" sz="2805" b="1" dirty="0">
                <a:solidFill>
                  <a:schemeClr val="accent3"/>
                </a:solidFill>
              </a:rPr>
              <a:t>change log </a:t>
            </a:r>
            <a:r>
              <a:rPr lang="en-US" sz="2805" dirty="0"/>
              <a:t>or </a:t>
            </a:r>
            <a:r>
              <a:rPr lang="en-US" sz="2805" b="1" dirty="0">
                <a:solidFill>
                  <a:schemeClr val="accent6"/>
                </a:solidFill>
              </a:rPr>
              <a:t>issue tracking system</a:t>
            </a:r>
            <a:r>
              <a:rPr lang="en-US" sz="2805" dirty="0"/>
              <a:t>.</a:t>
            </a:r>
            <a:endParaRPr lang="en-US" sz="2805" b="1" dirty="0"/>
          </a:p>
          <a:p>
            <a:r>
              <a:rPr lang="en-US" sz="2805" dirty="0"/>
              <a:t>Hold a </a:t>
            </a:r>
            <a:r>
              <a:rPr lang="en-US" sz="2805" b="1" dirty="0">
                <a:solidFill>
                  <a:schemeClr val="accent1"/>
                </a:solidFill>
              </a:rPr>
              <a:t>Kickoff meeting</a:t>
            </a:r>
            <a:r>
              <a:rPr lang="en-US" sz="2805" dirty="0">
                <a:solidFill>
                  <a:schemeClr val="accent1"/>
                </a:solidFill>
              </a:rPr>
              <a:t> </a:t>
            </a:r>
            <a:r>
              <a:rPr lang="en-US" sz="2805" dirty="0"/>
              <a:t>to get everyone on the same page.</a:t>
            </a:r>
          </a:p>
          <a:p>
            <a:endParaRPr lang="en-US" sz="2805" b="1" dirty="0"/>
          </a:p>
        </p:txBody>
      </p:sp>
    </p:spTree>
    <p:extLst>
      <p:ext uri="{BB962C8B-B14F-4D97-AF65-F5344CB8AC3E}">
        <p14:creationId xmlns:p14="http://schemas.microsoft.com/office/powerpoint/2010/main" val="196047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2820</TotalTime>
  <Words>2667</Words>
  <Application>Microsoft Office PowerPoint</Application>
  <PresentationFormat>Custom</PresentationFormat>
  <Paragraphs>324</Paragraphs>
  <Slides>32</Slides>
  <Notes>12</Notes>
  <HiddenSlides>12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The Kimball Lifecycle Diagram</vt:lpstr>
      <vt:lpstr>Some Kimball Terminology</vt:lpstr>
      <vt:lpstr>The Relationships between: Programs, Projects, and Data Marts.</vt:lpstr>
      <vt:lpstr>Is Your Organization Prepared To Take This On?</vt:lpstr>
      <vt:lpstr>Activity: Choose a project</vt:lpstr>
      <vt:lpstr>Planning Activities</vt:lpstr>
      <vt:lpstr>Group Activity: Charter and team</vt:lpstr>
      <vt:lpstr>Planning Activities</vt:lpstr>
      <vt:lpstr>Key Activities of  Requirements Gathering</vt:lpstr>
      <vt:lpstr>Sample Interview Questions</vt:lpstr>
      <vt:lpstr>Data Profiling</vt:lpstr>
      <vt:lpstr>Data Profiling Example</vt:lpstr>
      <vt:lpstr>Critical Skill: Turn business processes  into dimensional models!</vt:lpstr>
      <vt:lpstr>Example</vt:lpstr>
      <vt:lpstr>#1: Identifying Business Processes 3 types:</vt:lpstr>
      <vt:lpstr>Transaction Fact</vt:lpstr>
      <vt:lpstr>Accumulating Snapshot Fact</vt:lpstr>
      <vt:lpstr>Periodic Snapshot Fact</vt:lpstr>
      <vt:lpstr>Group Activity:  Which Fact Table Grain?</vt:lpstr>
      <vt:lpstr>Answers: Which Fact Table Grain?</vt:lpstr>
      <vt:lpstr>#2 Identify the facts of the business process.</vt:lpstr>
      <vt:lpstr>3 Types of Facts</vt:lpstr>
      <vt:lpstr>Group Activity: Facts or Not?? Additive? Semi? Non?</vt:lpstr>
      <vt:lpstr>Answers: Facts or Not? Additive? Semi? Non?</vt:lpstr>
      <vt:lpstr>#3: Identify the Dimensions</vt:lpstr>
      <vt:lpstr>Group Activity: Try these</vt:lpstr>
      <vt:lpstr>Q:How do you document this? A: Enterprise Bus Matrix</vt:lpstr>
      <vt:lpstr>Group Activity: Bus Matrix</vt:lpstr>
      <vt:lpstr>Prioritization Grid</vt:lpstr>
      <vt:lpstr>Requirements Analysis Checklist</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214</cp:revision>
  <dcterms:created xsi:type="dcterms:W3CDTF">2014-08-28T03:04:31Z</dcterms:created>
  <dcterms:modified xsi:type="dcterms:W3CDTF">2017-11-30T07:38:22Z</dcterms:modified>
</cp:coreProperties>
</file>