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 autoAdjust="0"/>
    <p:restoredTop sz="86318" autoAdjust="0"/>
  </p:normalViewPr>
  <p:slideViewPr>
    <p:cSldViewPr snapToGrid="0" snapToObjects="1">
      <p:cViewPr varScale="1">
        <p:scale>
          <a:sx n="57" d="100"/>
          <a:sy n="57" d="100"/>
        </p:scale>
        <p:origin x="-1548" y="-96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6917-237B-DB44-9083-E753EF7B9EB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8B00-F3CF-7C4C-B838-AF0CCB52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38812-2F9D-4365-818A-21BB8907DAA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764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DE52AB-9D28-48AB-AB7C-3837AD277F6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717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16069-FC0D-4DB1-B69C-8E667A24A2D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520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98F79-76A0-4BDD-89FE-53B5B179FF8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0038"/>
          </a:xfrm>
          <a:ln/>
        </p:spPr>
        <p:txBody>
          <a:bodyPr lIns="91627" tIns="45814" rIns="91627" bIns="45814"/>
          <a:lstStyle/>
          <a:p>
            <a:pPr defTabSz="912813"/>
            <a:endParaRPr lang="en-US" altLang="en-US"/>
          </a:p>
        </p:txBody>
      </p:sp>
      <p:sp>
        <p:nvSpPr>
          <p:cNvPr id="802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8063" y="687388"/>
            <a:ext cx="4843462" cy="342741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335311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40FC0-D369-482E-B6DA-4CBC021FB6C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0038"/>
          </a:xfrm>
          <a:ln/>
        </p:spPr>
        <p:txBody>
          <a:bodyPr lIns="91627" tIns="45814" rIns="91627" bIns="45814"/>
          <a:lstStyle/>
          <a:p>
            <a:pPr defTabSz="912813"/>
            <a:endParaRPr lang="en-US" altLang="en-US"/>
          </a:p>
        </p:txBody>
      </p:sp>
      <p:sp>
        <p:nvSpPr>
          <p:cNvPr id="808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8063" y="687388"/>
            <a:ext cx="4843462" cy="342741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67692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09AD5-D27A-4C36-BD8B-9C05CE74106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0038"/>
          </a:xfrm>
          <a:ln/>
        </p:spPr>
        <p:txBody>
          <a:bodyPr lIns="91627" tIns="45814" rIns="91627" bIns="45814"/>
          <a:lstStyle/>
          <a:p>
            <a:pPr defTabSz="912813"/>
            <a:endParaRPr lang="en-US" altLang="en-US"/>
          </a:p>
        </p:txBody>
      </p:sp>
      <p:sp>
        <p:nvSpPr>
          <p:cNvPr id="8878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8063" y="687388"/>
            <a:ext cx="4843462" cy="342741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07208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ED7F5-6D87-47F3-8420-6A70329C0F5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908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8063" y="687388"/>
            <a:ext cx="4843462" cy="342741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89088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0038"/>
          </a:xfr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627" tIns="45814" rIns="91627" bIns="45814"/>
          <a:lstStyle/>
          <a:p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451316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40296-50FF-4FB2-B62B-4C89642F591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239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CAD0F-007C-4823-BA03-3C97CF21B20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099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E7004-CD36-4C01-8043-D1EC5A953C4B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237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EE4A7-5691-43E6-A854-DD81A64CDA1C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2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29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645FE-5008-471D-B023-071D72F6551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3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31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E133D-9EBF-4B7C-BD75-9BA606AACDCD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35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F1240-A505-4EDC-A847-DDB2722524E8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196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78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EB521-5560-49BF-8137-4A3B436A727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17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14E4C-E77E-4F00-8106-17C57DEBE53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662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A8898-230E-4A85-B4C1-8AFE0FAAAAA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14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27BA56-693B-457A-8BEE-6B8954D6877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659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* Date dimension for example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** Replace </a:t>
            </a:r>
            <a:r>
              <a:rPr lang="en-US" baseline="0" dirty="0" err="1" smtClean="0"/>
              <a:t>custID</a:t>
            </a:r>
            <a:r>
              <a:rPr lang="en-US" baseline="0" dirty="0" smtClean="0"/>
              <a:t> with a 4 byte integer would save significant space</a:t>
            </a:r>
          </a:p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92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sales forecast facts are</a:t>
            </a:r>
          </a:p>
          <a:p>
            <a:r>
              <a:rPr lang="en-US" dirty="0" smtClean="0"/>
              <a:t>captured at the granularity of a brand rather than an individual product, so you need a</a:t>
            </a:r>
          </a:p>
          <a:p>
            <a:r>
              <a:rPr lang="en-US" dirty="0" smtClean="0"/>
              <a:t>shrunken brand dimension that conforms to the product dimension. Attributes that are</a:t>
            </a:r>
          </a:p>
          <a:p>
            <a:r>
              <a:rPr lang="en-US" dirty="0" smtClean="0"/>
              <a:t>common to both the detailed product dimension and shrunken brand dimension</a:t>
            </a:r>
          </a:p>
          <a:p>
            <a:r>
              <a:rPr lang="en-US" dirty="0" smtClean="0"/>
              <a:t>should be labeled, defined, and valued identically in both tables, even though the</a:t>
            </a:r>
          </a:p>
          <a:p>
            <a:r>
              <a:rPr lang="en-US" dirty="0" smtClean="0"/>
              <a:t>entire tables are not identical.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5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743D99-CA96-4998-A0A2-3B4904FD872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07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A98BE-EC71-8F49-A1BE-830363ABB11F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6EE8-AFE4-E544-AB13-015840CB5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7CEDA0-885B-B748-B9CB-B36E29B43181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ABD3C-528A-714F-92FD-11139AAE1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5"/>
            <a:ext cx="2404944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AB2B0-0744-E34B-B39D-90B36E4283B5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8A65C-E894-474D-B68F-5D5222F4F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773792"/>
            <a:ext cx="9619774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7422" y="1796177"/>
            <a:ext cx="9619774" cy="38794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79134-996F-41A0-B120-DC506429F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4A1C9D-4E9A-A944-8C94-1E9BDB67C98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54F2D-8F2F-5340-8D16-2E1F2117C2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0A110-3380-AA4C-8A22-466F3EBBBD18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773CC-D1AA-7F4E-9E3D-01F16F3B2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7F1D5-73AB-9646-9436-5AFCC37FD6B3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96AA-30FB-AA49-A4B3-1CC5B69DC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CB7C81-5763-4A43-BE48-59017C72224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CECDB-3475-DB48-BD66-1D96639CA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5E859-10BB-5B43-8036-5E00006E6C36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4C8AF-6005-9A45-A1E7-B33CAA2DE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36238-BD7C-EA43-A43D-25EADC6A710E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D0772-27F3-6848-91C0-2C2B3CA335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AB2F93-AB03-AC4B-8FDA-3297808E7082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DBEC9-C853-3C4D-B3AF-C97F90174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54B7E-DFA9-DF4F-B4F9-AB3DE6F19A44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09B88-6F69-A342-9FA5-3582A153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93222" y="303213"/>
            <a:ext cx="886042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46366"/>
            <a:ext cx="9239250" cy="48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</a:defRPr>
            </a:lvl1pPr>
          </a:lstStyle>
          <a:p>
            <a:fld id="{CC44B4A9-084C-F849-9CE0-5075AA1F4BB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0DA6D0F3-F64C-684E-8F9B-04CA53F859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2643188" y="3605213"/>
            <a:ext cx="7481887" cy="12001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7023T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Advanced Database Systems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smtClean="0">
                <a:solidFill>
                  <a:schemeClr val="bg1"/>
                </a:solidFill>
                <a:latin typeface="Open Sans" charset="0"/>
              </a:rPr>
              <a:t>Session </a:t>
            </a: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05</a:t>
            </a:r>
            <a:endParaRPr lang="en-US" sz="2400" dirty="0" smtClean="0">
              <a:solidFill>
                <a:schemeClr val="bg1"/>
              </a:solidFill>
              <a:latin typeface="Open Sans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Dimensional Modelling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3188" y="6991350"/>
            <a:ext cx="748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2D050"/>
                </a:solidFill>
              </a:rPr>
              <a:t>This presentation is based </a:t>
            </a:r>
            <a:r>
              <a:rPr lang="en-US" sz="1600" dirty="0">
                <a:solidFill>
                  <a:srgbClr val="92D050"/>
                </a:solidFill>
              </a:rPr>
              <a:t>on Michael A. Fudge, Jr</a:t>
            </a:r>
            <a:r>
              <a:rPr lang="en-US" sz="1600" dirty="0" smtClean="0">
                <a:solidFill>
                  <a:srgbClr val="92D050"/>
                </a:solidFill>
              </a:rPr>
              <a:t>. </a:t>
            </a:r>
            <a:endParaRPr 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4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Need for DM: The Paradox</a:t>
            </a:r>
            <a:endParaRPr lang="en-US" b="1" dirty="0"/>
          </a:p>
        </p:txBody>
      </p:sp>
      <p:sp>
        <p:nvSpPr>
          <p:cNvPr id="612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006FB4"/>
                </a:solidFill>
              </a:rPr>
              <a:t>The Paradox:</a:t>
            </a:r>
            <a:r>
              <a:rPr lang="en-US" altLang="en-US" sz="2800" dirty="0">
                <a:solidFill>
                  <a:srgbClr val="006FB4"/>
                </a:solidFill>
              </a:rPr>
              <a:t> </a:t>
            </a:r>
            <a:r>
              <a:rPr lang="en-US" altLang="en-US" sz="2800" dirty="0"/>
              <a:t>Trying to make information accessible using tables resulted in an inability to query them!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ER and Normalization result in large number of tables which are: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 to understand by the users (DB programmers)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 to navigate optimally by DBMS software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Real value of ER is in using tables individually or in pairs</a:t>
            </a:r>
            <a:endParaRPr lang="en-US" altLang="en-US" sz="1400" dirty="0"/>
          </a:p>
          <a:p>
            <a:pPr>
              <a:lnSpc>
                <a:spcPct val="90000"/>
              </a:lnSpc>
            </a:pP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006FB4"/>
                </a:solidFill>
              </a:rPr>
              <a:t>Too complex for queries that span multiple tables with a large number of records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56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ER vs. DM</a:t>
            </a:r>
            <a:endParaRPr lang="en-US" b="1" dirty="0"/>
          </a:p>
        </p:txBody>
      </p:sp>
      <p:graphicFrame>
        <p:nvGraphicFramePr>
          <p:cNvPr id="860188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226399"/>
              </p:ext>
            </p:extLst>
          </p:nvPr>
        </p:nvGraphicFramePr>
        <p:xfrm>
          <a:off x="1078230" y="1825547"/>
          <a:ext cx="9075420" cy="5297609"/>
        </p:xfrm>
        <a:graphic>
          <a:graphicData uri="http://schemas.openxmlformats.org/drawingml/2006/table">
            <a:tbl>
              <a:tblPr/>
              <a:tblGrid>
                <a:gridCol w="4775892"/>
                <a:gridCol w="4299528"/>
              </a:tblGrid>
              <a:tr h="57141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</a:t>
                      </a:r>
                      <a:endParaRPr kumimoji="0" lang="en-US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77" marR="100877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</a:t>
                      </a:r>
                      <a:endParaRPr kumimoji="0" lang="en-US" alt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77" marR="100877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197451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    Constituted to optimize OLTP performance.</a:t>
                      </a:r>
                    </a:p>
                  </a:txBody>
                  <a:tcPr marL="100877" marR="100877" marT="50419" marB="504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   Constituted to optimize DSS query performance.</a:t>
                      </a:r>
                    </a:p>
                  </a:txBody>
                  <a:tcPr marL="100877" marR="100877" marT="50419" marB="504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34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    Models the </a:t>
                      </a:r>
                      <a:r>
                        <a:rPr kumimoji="0" lang="en-US" alt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micro</a:t>
                      </a: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relationships among data elements. </a:t>
                      </a:r>
                      <a:endParaRPr kumimoji="0" lang="en-US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77" marR="100877" marT="50419" marB="504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   Models the </a:t>
                      </a:r>
                      <a:r>
                        <a:rPr kumimoji="0" lang="en-US" alt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macro</a:t>
                      </a: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relationships among data elements with an overall </a:t>
                      </a:r>
                      <a:r>
                        <a:rPr kumimoji="0" lang="en-US" alt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deterministic</a:t>
                      </a: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strategy.</a:t>
                      </a:r>
                    </a:p>
                  </a:txBody>
                  <a:tcPr marL="100877" marR="100877" marT="50419" marB="504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32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    A wild variability of the structure of ER models.</a:t>
                      </a: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77" marR="100877" marT="50419" marB="504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    All dimensions serve as equal entry points to the fact table.</a:t>
                      </a:r>
                    </a:p>
                  </a:txBody>
                  <a:tcPr marL="100877" marR="100877" marT="50419" marB="504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21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Very vulnerable to changes in the user's querying habits, because such schemas are asymmetrical.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77" marR="100877" marT="50419" marB="504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Changes in users' querying habits can be accommodated by automatic SQL generators.</a:t>
                      </a:r>
                    </a:p>
                  </a:txBody>
                  <a:tcPr marL="100877" marR="100877" marT="50419" marB="504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14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09" y="49210"/>
            <a:ext cx="9075420" cy="555862"/>
          </a:xfrm>
        </p:spPr>
        <p:txBody>
          <a:bodyPr/>
          <a:lstStyle/>
          <a:p>
            <a:r>
              <a:rPr lang="en-US" dirty="0" smtClean="0"/>
              <a:t>3NF ER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92" y="651566"/>
            <a:ext cx="9396335" cy="682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6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09" y="59276"/>
            <a:ext cx="9075420" cy="545796"/>
          </a:xfrm>
        </p:spPr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639" y="605073"/>
            <a:ext cx="6445361" cy="68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275" y="303213"/>
            <a:ext cx="8092374" cy="1260475"/>
          </a:xfrm>
        </p:spPr>
        <p:txBody>
          <a:bodyPr/>
          <a:lstStyle/>
          <a:p>
            <a:r>
              <a:rPr lang="en-US" b="1" dirty="0" smtClean="0"/>
              <a:t>Benefits of </a:t>
            </a:r>
            <a:br>
              <a:rPr lang="en-US" b="1" dirty="0" smtClean="0"/>
            </a:br>
            <a:r>
              <a:rPr lang="en-US" b="1" dirty="0" smtClean="0"/>
              <a:t>Dimensional Modelling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 smtClean="0"/>
              <a:t>Dimensional </a:t>
            </a:r>
            <a:r>
              <a:rPr lang="en-US" sz="2800" dirty="0"/>
              <a:t>hierarchies are collapsed into a single table for each dimension. Loss of Information</a:t>
            </a:r>
            <a:r>
              <a:rPr lang="en-US" sz="2800" dirty="0" smtClean="0"/>
              <a:t>?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 smtClean="0"/>
              <a:t>A </a:t>
            </a:r>
            <a:r>
              <a:rPr lang="en-US" sz="2800" dirty="0"/>
              <a:t>single fact table created with a single header from the detail records, resulting in</a:t>
            </a:r>
            <a:r>
              <a:rPr lang="en-US" sz="2800" dirty="0" smtClean="0"/>
              <a:t>:</a:t>
            </a: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</a:rPr>
              <a:t>A vastly simplified physical data model</a:t>
            </a:r>
            <a:r>
              <a:rPr lang="en-US" sz="2400" dirty="0" smtClean="0">
                <a:solidFill>
                  <a:srgbClr val="006FB4"/>
                </a:solidFill>
              </a:rPr>
              <a:t>!</a:t>
            </a:r>
            <a:endParaRPr lang="en-US" sz="2400" dirty="0">
              <a:solidFill>
                <a:srgbClr val="006FB4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</a:rPr>
              <a:t>Fewer tables (thousands of tables in some ERP systems</a:t>
            </a:r>
            <a:r>
              <a:rPr lang="en-US" sz="2400" dirty="0" smtClean="0">
                <a:solidFill>
                  <a:srgbClr val="006FB4"/>
                </a:solidFill>
              </a:rPr>
              <a:t>).</a:t>
            </a:r>
            <a:endParaRPr lang="en-US" sz="2400" dirty="0">
              <a:solidFill>
                <a:srgbClr val="006FB4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</a:rPr>
              <a:t>Fewer joins resulting in high performance</a:t>
            </a:r>
            <a:r>
              <a:rPr lang="en-US" sz="2400" dirty="0" smtClean="0">
                <a:solidFill>
                  <a:srgbClr val="006FB4"/>
                </a:solidFill>
              </a:rPr>
              <a:t>.</a:t>
            </a:r>
            <a:endParaRPr lang="en-US" sz="2400" dirty="0">
              <a:solidFill>
                <a:srgbClr val="006FB4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</a:rPr>
              <a:t>Some requirement of additional space.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3628" y="5766646"/>
            <a:ext cx="1588706" cy="119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Fact Tables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Measurements associated with a specific business process</a:t>
            </a:r>
          </a:p>
          <a:p>
            <a:r>
              <a:rPr lang="en-US" sz="2800" dirty="0" smtClean="0"/>
              <a:t>Process </a:t>
            </a:r>
            <a:r>
              <a:rPr lang="en-US" sz="2800" dirty="0"/>
              <a:t>events produce fact records</a:t>
            </a:r>
          </a:p>
          <a:p>
            <a:r>
              <a:rPr lang="en-US" sz="2800" dirty="0"/>
              <a:t>Facts (attributes) are usually 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Numeric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Additive</a:t>
            </a:r>
          </a:p>
          <a:p>
            <a:r>
              <a:rPr lang="en-US" sz="2800" dirty="0"/>
              <a:t>Tend to have huge numbers of </a:t>
            </a:r>
            <a:r>
              <a:rPr lang="en-US" sz="2800" dirty="0" smtClean="0"/>
              <a:t>records</a:t>
            </a:r>
          </a:p>
          <a:p>
            <a:r>
              <a:rPr lang="en-US" sz="2800" dirty="0" smtClean="0"/>
              <a:t>Classification </a:t>
            </a:r>
            <a:r>
              <a:rPr lang="en-US" sz="2800" dirty="0"/>
              <a:t>values help define </a:t>
            </a:r>
            <a:r>
              <a:rPr lang="en-US" sz="2800" dirty="0" smtClean="0"/>
              <a:t>subsets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Non-Additive Facts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b="1" dirty="0"/>
              <a:t>Semi-additive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Cannot be summed across time periods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Examples: account balances, inventory levels</a:t>
            </a:r>
          </a:p>
          <a:p>
            <a:pPr>
              <a:lnSpc>
                <a:spcPct val="120000"/>
              </a:lnSpc>
            </a:pPr>
            <a:r>
              <a:rPr lang="en-US" sz="2800" b="1" dirty="0"/>
              <a:t>Non-additive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Cannot be summed across any dimension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</a:rPr>
              <a:t>Are stored in dimension tables</a:t>
            </a:r>
          </a:p>
          <a:p>
            <a:pPr>
              <a:lnSpc>
                <a:spcPct val="120000"/>
              </a:lnSpc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Fact Table Keys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Complex key that consists of  foreign keys from intersecting dimension tables</a:t>
            </a:r>
          </a:p>
          <a:p>
            <a:r>
              <a:rPr lang="en-US" sz="2800" dirty="0"/>
              <a:t>Every foreign key must match a unique primary key in the corresponding dimension table</a:t>
            </a:r>
          </a:p>
          <a:p>
            <a:r>
              <a:rPr lang="en-US" sz="2800" dirty="0"/>
              <a:t>Foreign keys should not be null</a:t>
            </a:r>
          </a:p>
          <a:p>
            <a:r>
              <a:rPr lang="en-US" sz="2800" dirty="0"/>
              <a:t>Special keys such as </a:t>
            </a:r>
            <a:r>
              <a:rPr lang="en-US" sz="2800" dirty="0">
                <a:solidFill>
                  <a:srgbClr val="006FB4"/>
                </a:solidFill>
              </a:rPr>
              <a:t>“unknown”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6FB4"/>
                </a:solidFill>
              </a:rPr>
              <a:t>“N/A”</a:t>
            </a:r>
            <a:r>
              <a:rPr lang="en-US" sz="2800" dirty="0"/>
              <a:t>, etc. should be used instead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5993" y="5607828"/>
            <a:ext cx="2077304" cy="15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Fact Table Granularity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/>
              <a:t>Grain:  level of detail of the </a:t>
            </a:r>
            <a:r>
              <a:rPr lang="en-US" sz="2800" dirty="0" smtClean="0"/>
              <a:t>table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Data </a:t>
            </a:r>
            <a:r>
              <a:rPr lang="en-US" sz="2800" dirty="0"/>
              <a:t>should be at the lowest, most detailed atomic grain captured by a business process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</a:rPr>
              <a:t>Flexibility in querying/reporting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</a:rPr>
              <a:t>Scalability</a:t>
            </a:r>
          </a:p>
          <a:p>
            <a:pPr>
              <a:lnSpc>
                <a:spcPct val="120000"/>
              </a:lnSpc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539" y="5369601"/>
            <a:ext cx="2393262" cy="1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Dimension Tables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Consist </a:t>
            </a:r>
            <a:r>
              <a:rPr lang="en-US" sz="2800" dirty="0"/>
              <a:t>of highly correlated groups of attributes that represent key objects in business such as products, customers, employees, facilities</a:t>
            </a:r>
          </a:p>
          <a:p>
            <a:r>
              <a:rPr lang="en-US" sz="2800" dirty="0"/>
              <a:t>Store attributes </a:t>
            </a:r>
            <a:r>
              <a:rPr lang="en-US" sz="2800" dirty="0" smtClean="0"/>
              <a:t>for:</a:t>
            </a:r>
            <a:endParaRPr lang="en-US" sz="2800" dirty="0"/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Query constraining/filtering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Query result labeling</a:t>
            </a:r>
          </a:p>
          <a:p>
            <a:r>
              <a:rPr lang="en-US" sz="2800" dirty="0"/>
              <a:t>Dimensions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Can be easily identified when business users use “by” word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Example: by year, by product, by region, etc.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5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51214" y="303213"/>
            <a:ext cx="8602435" cy="1260475"/>
          </a:xfrm>
        </p:spPr>
        <p:txBody>
          <a:bodyPr/>
          <a:lstStyle/>
          <a:p>
            <a:r>
              <a:rPr lang="en-US" sz="4000" dirty="0">
                <a:latin typeface="Arial" charset="0"/>
              </a:rPr>
              <a:t>The Kimball Lifecycle </a:t>
            </a:r>
            <a:r>
              <a:rPr lang="en-US" sz="4000" dirty="0" smtClean="0">
                <a:latin typeface="Arial" charset="0"/>
              </a:rPr>
              <a:t>Diagram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59779" y="3603153"/>
            <a:ext cx="1323012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28629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Dimension Attributes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Textual fields</a:t>
            </a:r>
          </a:p>
          <a:p>
            <a:r>
              <a:rPr lang="en-US" sz="2800" b="1" dirty="0"/>
              <a:t>Numeric values that behave like text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Non-additives</a:t>
            </a:r>
          </a:p>
          <a:p>
            <a:r>
              <a:rPr lang="en-US" sz="2800" b="1" dirty="0"/>
              <a:t>Requirements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Labels consist of full worlds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Descriptive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No missing values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Discretely valued (contain only 1 value for each row in the dimension table)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Quality assured (no misspelling, obsolete or orphaned values, different versions of the same attribute)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Dimension Tables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/>
              <a:t>Dimension tables are small with regard to the number of rows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Storing descriptions for each attribute is critical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Easy-to-use for business users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Rows are uniquely identified by a single key, usually, a sequential surrogate </a:t>
            </a:r>
            <a:r>
              <a:rPr lang="en-US" sz="2800" dirty="0" smtClean="0"/>
              <a:t>key (</a:t>
            </a:r>
            <a:r>
              <a:rPr lang="en-US" sz="2800" dirty="0" smtClean="0">
                <a:solidFill>
                  <a:srgbClr val="006FB4"/>
                </a:solidFill>
              </a:rPr>
              <a:t>not original primary key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6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Surrogate Keys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Performance</a:t>
            </a:r>
            <a:endParaRPr lang="en-US" sz="2800" dirty="0"/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Efficient </a:t>
            </a:r>
            <a:r>
              <a:rPr lang="en-US" sz="2400" dirty="0" smtClean="0">
                <a:solidFill>
                  <a:srgbClr val="006FB4"/>
                </a:solidFill>
              </a:rPr>
              <a:t>joins*</a:t>
            </a:r>
            <a:endParaRPr lang="en-US" sz="2400" dirty="0">
              <a:solidFill>
                <a:srgbClr val="006FB4"/>
              </a:solidFill>
            </a:endParaRP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smaller </a:t>
            </a:r>
            <a:r>
              <a:rPr lang="en-US" sz="2400" dirty="0" smtClean="0">
                <a:solidFill>
                  <a:srgbClr val="006FB4"/>
                </a:solidFill>
              </a:rPr>
              <a:t>indexes**</a:t>
            </a:r>
            <a:endParaRPr lang="en-US" sz="2400" dirty="0">
              <a:solidFill>
                <a:srgbClr val="006FB4"/>
              </a:solidFill>
            </a:endParaRP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more rows per </a:t>
            </a:r>
            <a:r>
              <a:rPr lang="en-US" sz="2400" dirty="0" smtClean="0">
                <a:solidFill>
                  <a:srgbClr val="006FB4"/>
                </a:solidFill>
              </a:rPr>
              <a:t>block**</a:t>
            </a:r>
            <a:endParaRPr lang="en-US" sz="2400" dirty="0">
              <a:solidFill>
                <a:srgbClr val="006FB4"/>
              </a:solidFill>
            </a:endParaRPr>
          </a:p>
          <a:p>
            <a:r>
              <a:rPr lang="en-US" sz="2800" dirty="0"/>
              <a:t>Data integrity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When the keys in operational systems are </a:t>
            </a:r>
            <a:r>
              <a:rPr lang="en-US" sz="2400" dirty="0" smtClean="0">
                <a:solidFill>
                  <a:srgbClr val="006FB4"/>
                </a:solidFill>
              </a:rPr>
              <a:t>changed</a:t>
            </a:r>
            <a:endParaRPr lang="en-US" sz="2400" dirty="0">
              <a:solidFill>
                <a:srgbClr val="006FB4"/>
              </a:solidFill>
            </a:endParaRP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Discontinued products, Deceased customers, etc.</a:t>
            </a:r>
          </a:p>
          <a:p>
            <a:r>
              <a:rPr lang="en-US" sz="2800" dirty="0"/>
              <a:t>Mapping when integrating data from different sources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Keys from different sources may be different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Mapping table of the surrogate key and keys from different </a:t>
            </a:r>
            <a:r>
              <a:rPr lang="en-US" sz="2400" dirty="0" smtClean="0">
                <a:solidFill>
                  <a:srgbClr val="006FB4"/>
                </a:solidFill>
              </a:rPr>
              <a:t>sources</a:t>
            </a:r>
            <a:endParaRPr lang="en-US" sz="2400" dirty="0">
              <a:solidFill>
                <a:srgbClr val="006FB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0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Surrogate Keys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/>
              <a:t>Handling unknown or N/A values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</a:rPr>
              <a:t>Ease of assignment a surrogate key value to rows with these values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Tracking changes in dimensional attribute values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</a:rPr>
              <a:t>Creating new attributes and assigning the next available surrogate key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3628" y="5766646"/>
            <a:ext cx="1588706" cy="119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Conformed Dimensions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800" dirty="0" smtClean="0">
                <a:latin typeface="Arial" charset="0"/>
              </a:rPr>
              <a:t>A.k.a</a:t>
            </a:r>
            <a:r>
              <a:rPr lang="en-US" sz="2800" dirty="0">
                <a:latin typeface="Arial" charset="0"/>
              </a:rPr>
              <a:t>. </a:t>
            </a:r>
            <a:r>
              <a:rPr lang="en-US" sz="2800" dirty="0">
                <a:solidFill>
                  <a:srgbClr val="006FB4"/>
                </a:solidFill>
                <a:latin typeface="Arial" charset="0"/>
              </a:rPr>
              <a:t>master</a:t>
            </a:r>
            <a:r>
              <a:rPr lang="en-US" sz="2800" dirty="0">
                <a:latin typeface="Arial" charset="0"/>
              </a:rPr>
              <a:t> or </a:t>
            </a:r>
            <a:r>
              <a:rPr lang="en-US" sz="2800" dirty="0">
                <a:solidFill>
                  <a:srgbClr val="006FB4"/>
                </a:solidFill>
                <a:latin typeface="Arial" charset="0"/>
              </a:rPr>
              <a:t>common reference </a:t>
            </a:r>
            <a:r>
              <a:rPr lang="en-US" sz="2800" dirty="0">
                <a:latin typeface="Arial" charset="0"/>
              </a:rPr>
              <a:t>dimensions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dirty="0">
                <a:latin typeface="Arial" charset="0"/>
              </a:rPr>
              <a:t>Shared across the DW environment joining to multiple fact tables representing various business processes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dirty="0">
                <a:latin typeface="Arial" charset="0"/>
              </a:rPr>
              <a:t>2 types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  <a:latin typeface="Arial" charset="0"/>
              </a:rPr>
              <a:t>Identical dimensions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>
                <a:solidFill>
                  <a:srgbClr val="006FB4"/>
                </a:solidFill>
                <a:latin typeface="Arial" charset="0"/>
              </a:rPr>
              <a:t>One dimension being a subset of a more detailed dimension</a:t>
            </a:r>
          </a:p>
        </p:txBody>
      </p:sp>
    </p:spTree>
    <p:extLst>
      <p:ext uri="{BB962C8B-B14F-4D97-AF65-F5344CB8AC3E}">
        <p14:creationId xmlns:p14="http://schemas.microsoft.com/office/powerpoint/2010/main" val="294853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b="1"/>
              <a:t>Conformed Dimensions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609" y="1764665"/>
            <a:ext cx="9075420" cy="546205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b="1" dirty="0">
                <a:latin typeface="Arial" charset="0"/>
              </a:rPr>
              <a:t>Identical dimensions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olidFill>
                  <a:srgbClr val="006FB4"/>
                </a:solidFill>
                <a:latin typeface="Arial" charset="0"/>
              </a:rPr>
              <a:t>Same content, interpretation, and presentation regardless of the business process involved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olidFill>
                  <a:srgbClr val="006FB4"/>
                </a:solidFill>
                <a:latin typeface="Arial" charset="0"/>
              </a:rPr>
              <a:t>Same keys, attribute names, attribute definitions, and domain values regardless of domain values they join to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olidFill>
                  <a:srgbClr val="006FB4"/>
                </a:solidFill>
                <a:latin typeface="Arial" charset="0"/>
              </a:rPr>
              <a:t>Example: product dimension referenced by orders and the one referenced by inventory are identical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latin typeface="Arial" charset="0"/>
              </a:rPr>
              <a:t>One dimension being a perfect subset of a more detailed, granular dimension table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olidFill>
                  <a:srgbClr val="006FB4"/>
                </a:solidFill>
                <a:latin typeface="Arial" charset="0"/>
              </a:rPr>
              <a:t>Same attribute names, definitions, and domain values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olidFill>
                  <a:srgbClr val="006FB4"/>
                </a:solidFill>
                <a:latin typeface="Arial" charset="0"/>
              </a:rPr>
              <a:t>Example: sales is linked to a dimension table at the individual product level; sales forecast is linked at the brand level</a:t>
            </a:r>
          </a:p>
        </p:txBody>
      </p:sp>
    </p:spTree>
    <p:extLst>
      <p:ext uri="{BB962C8B-B14F-4D97-AF65-F5344CB8AC3E}">
        <p14:creationId xmlns:p14="http://schemas.microsoft.com/office/powerpoint/2010/main" val="120674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18016" y="128619"/>
            <a:ext cx="9075420" cy="873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Conformed Dimensions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373878" y="2034431"/>
            <a:ext cx="2540800" cy="20213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764" b="1" dirty="0"/>
              <a:t>Sales Fact</a:t>
            </a:r>
          </a:p>
          <a:p>
            <a:pPr algn="ctr"/>
            <a:endParaRPr lang="en-US" sz="1764" b="1" dirty="0"/>
          </a:p>
          <a:p>
            <a:pPr algn="ctr"/>
            <a:r>
              <a:rPr lang="en-US" sz="1764" dirty="0"/>
              <a:t>Date key FK</a:t>
            </a:r>
          </a:p>
          <a:p>
            <a:pPr algn="ctr"/>
            <a:r>
              <a:rPr lang="en-US" sz="1764" dirty="0"/>
              <a:t>Product key FK</a:t>
            </a:r>
          </a:p>
          <a:p>
            <a:pPr algn="ctr"/>
            <a:r>
              <a:rPr lang="en-US" sz="1764" dirty="0"/>
              <a:t>… other </a:t>
            </a:r>
            <a:r>
              <a:rPr lang="en-US" sz="1764" dirty="0" err="1"/>
              <a:t>FKeys</a:t>
            </a:r>
            <a:r>
              <a:rPr lang="en-US" sz="1764" dirty="0"/>
              <a:t>…</a:t>
            </a:r>
          </a:p>
          <a:p>
            <a:pPr algn="ctr"/>
            <a:r>
              <a:rPr lang="en-US" sz="1764" dirty="0"/>
              <a:t>Sales quantity</a:t>
            </a:r>
          </a:p>
          <a:p>
            <a:pPr algn="ctr"/>
            <a:r>
              <a:rPr lang="en-US" sz="1764" dirty="0"/>
              <a:t>Sales amount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6866135" y="1260475"/>
            <a:ext cx="2528034" cy="33944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/>
            <a:r>
              <a:rPr lang="en-US" sz="1764" b="1" dirty="0"/>
              <a:t>Product Dimension</a:t>
            </a:r>
          </a:p>
          <a:p>
            <a:pPr algn="ctr"/>
            <a:endParaRPr lang="en-US" sz="1764" b="1" dirty="0"/>
          </a:p>
          <a:p>
            <a:pPr algn="ctr"/>
            <a:r>
              <a:rPr lang="en-US" sz="1764" dirty="0"/>
              <a:t>Product key PK</a:t>
            </a:r>
          </a:p>
          <a:p>
            <a:pPr algn="ctr"/>
            <a:r>
              <a:rPr lang="en-US" sz="1764" dirty="0"/>
              <a:t>Product description</a:t>
            </a:r>
          </a:p>
          <a:p>
            <a:pPr algn="ctr"/>
            <a:r>
              <a:rPr lang="en-US" sz="1764" dirty="0"/>
              <a:t>SKU number</a:t>
            </a:r>
          </a:p>
          <a:p>
            <a:pPr algn="ctr"/>
            <a:r>
              <a:rPr lang="en-US" sz="1764" dirty="0">
                <a:solidFill>
                  <a:srgbClr val="FF0000"/>
                </a:solidFill>
              </a:rPr>
              <a:t>Brand description</a:t>
            </a:r>
          </a:p>
          <a:p>
            <a:pPr algn="ctr"/>
            <a:r>
              <a:rPr lang="en-US" sz="1764" dirty="0"/>
              <a:t>Sub class description</a:t>
            </a:r>
          </a:p>
          <a:p>
            <a:pPr algn="ctr"/>
            <a:r>
              <a:rPr lang="en-US" sz="1764" dirty="0"/>
              <a:t>Class description</a:t>
            </a:r>
          </a:p>
          <a:p>
            <a:pPr algn="ctr"/>
            <a:r>
              <a:rPr lang="en-US" sz="1764" dirty="0"/>
              <a:t>Department description</a:t>
            </a:r>
          </a:p>
          <a:p>
            <a:pPr algn="ctr"/>
            <a:r>
              <a:rPr lang="en-US" sz="1764" dirty="0"/>
              <a:t>Color</a:t>
            </a:r>
          </a:p>
          <a:p>
            <a:pPr algn="ctr"/>
            <a:r>
              <a:rPr lang="en-US" sz="1764" dirty="0"/>
              <a:t>size</a:t>
            </a:r>
          </a:p>
          <a:p>
            <a:pPr algn="ctr"/>
            <a:r>
              <a:rPr lang="en-US" sz="1764" dirty="0"/>
              <a:t>Display type</a:t>
            </a:r>
          </a:p>
          <a:p>
            <a:pPr algn="ctr"/>
            <a:endParaRPr lang="en-US" sz="1764" dirty="0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373878" y="4768332"/>
            <a:ext cx="2541082" cy="226885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764" b="1" dirty="0"/>
              <a:t>Sales Forecast Fact</a:t>
            </a:r>
          </a:p>
          <a:p>
            <a:pPr algn="ctr"/>
            <a:endParaRPr lang="en-US" sz="1764" b="1" dirty="0"/>
          </a:p>
          <a:p>
            <a:pPr algn="ctr"/>
            <a:r>
              <a:rPr lang="en-US" sz="1764" dirty="0"/>
              <a:t>Month key FK</a:t>
            </a:r>
          </a:p>
          <a:p>
            <a:pPr algn="ctr"/>
            <a:r>
              <a:rPr lang="en-US" sz="1764" dirty="0"/>
              <a:t>Brand key FK</a:t>
            </a:r>
          </a:p>
          <a:p>
            <a:pPr algn="ctr"/>
            <a:r>
              <a:rPr lang="en-US" sz="1764" dirty="0"/>
              <a:t>… other </a:t>
            </a:r>
            <a:r>
              <a:rPr lang="en-US" sz="1764" dirty="0" err="1"/>
              <a:t>FKeys</a:t>
            </a:r>
            <a:r>
              <a:rPr lang="en-US" sz="1764" dirty="0"/>
              <a:t>…</a:t>
            </a:r>
          </a:p>
          <a:p>
            <a:pPr algn="ctr"/>
            <a:r>
              <a:rPr lang="en-US" sz="1764" dirty="0"/>
              <a:t>Forecast quantity</a:t>
            </a:r>
          </a:p>
          <a:p>
            <a:pPr algn="ctr"/>
            <a:r>
              <a:rPr lang="en-US" sz="1764" dirty="0"/>
              <a:t>Forecast amount</a:t>
            </a:r>
          </a:p>
          <a:p>
            <a:pPr algn="ctr"/>
            <a:endParaRPr lang="en-US" sz="1764" dirty="0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6853087" y="5051966"/>
            <a:ext cx="2541082" cy="226885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764" u="sng" dirty="0"/>
          </a:p>
          <a:p>
            <a:pPr algn="ctr"/>
            <a:r>
              <a:rPr lang="en-US" sz="1764" b="1" dirty="0"/>
              <a:t> Brand Dimension</a:t>
            </a:r>
          </a:p>
          <a:p>
            <a:pPr algn="ctr"/>
            <a:endParaRPr lang="en-US" sz="1764" b="1" dirty="0"/>
          </a:p>
          <a:p>
            <a:pPr algn="ctr"/>
            <a:r>
              <a:rPr lang="en-US" sz="1764" dirty="0"/>
              <a:t>Brand key PK</a:t>
            </a:r>
          </a:p>
          <a:p>
            <a:pPr algn="ctr"/>
            <a:r>
              <a:rPr lang="en-US" sz="1764" dirty="0">
                <a:solidFill>
                  <a:srgbClr val="FF0000"/>
                </a:solidFill>
              </a:rPr>
              <a:t>Brand description</a:t>
            </a:r>
          </a:p>
          <a:p>
            <a:pPr algn="ctr"/>
            <a:r>
              <a:rPr lang="en-US" sz="1764" dirty="0"/>
              <a:t>Sub class description</a:t>
            </a:r>
          </a:p>
          <a:p>
            <a:pPr algn="ctr"/>
            <a:r>
              <a:rPr lang="en-US" sz="1764" dirty="0"/>
              <a:t>Class description</a:t>
            </a:r>
          </a:p>
          <a:p>
            <a:pPr algn="ctr"/>
            <a:r>
              <a:rPr lang="en-US" sz="1764" dirty="0"/>
              <a:t>Department description</a:t>
            </a:r>
          </a:p>
          <a:p>
            <a:pPr algn="ctr"/>
            <a:r>
              <a:rPr lang="en-US" sz="1764" dirty="0"/>
              <a:t>Display type</a:t>
            </a:r>
          </a:p>
          <a:p>
            <a:pPr algn="ctr"/>
            <a:endParaRPr lang="en-US" sz="1764" dirty="0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 flipH="1">
            <a:off x="3914960" y="2034431"/>
            <a:ext cx="2938126" cy="9529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316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3914960" y="5766646"/>
            <a:ext cx="29381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316"/>
          </a:p>
        </p:txBody>
      </p:sp>
      <p:cxnSp>
        <p:nvCxnSpPr>
          <p:cNvPr id="3" name="Straight Connector 2"/>
          <p:cNvCxnSpPr/>
          <p:nvPr/>
        </p:nvCxnSpPr>
        <p:spPr>
          <a:xfrm>
            <a:off x="1373878" y="2467637"/>
            <a:ext cx="2541082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53087" y="1716796"/>
            <a:ext cx="2541082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73878" y="5210784"/>
            <a:ext cx="2541082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53087" y="5528419"/>
            <a:ext cx="2541082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2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Conformed Dimensions Benefits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b="1" dirty="0">
                <a:latin typeface="Arial" charset="0"/>
              </a:rPr>
              <a:t>Consistency</a:t>
            </a:r>
            <a:endParaRPr lang="en-US" sz="4000" b="1" dirty="0">
              <a:latin typeface="Arial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solidFill>
                  <a:srgbClr val="006FB4"/>
                </a:solidFill>
                <a:latin typeface="Arial" charset="0"/>
              </a:rPr>
              <a:t>Every fact table is filtered consistently and results are labeled consistently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b="1" dirty="0">
                <a:latin typeface="Arial" charset="0"/>
              </a:rPr>
              <a:t>Integration</a:t>
            </a:r>
            <a:endParaRPr lang="en-US" sz="4000" b="1" dirty="0">
              <a:latin typeface="Arial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solidFill>
                  <a:srgbClr val="006FB4"/>
                </a:solidFill>
                <a:latin typeface="Arial" charset="0"/>
              </a:rPr>
              <a:t>Users can create queries that drill across fact tables representing different processes individually and then join result set on common dimension attributes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b="1" dirty="0">
                <a:latin typeface="Arial" charset="0"/>
              </a:rPr>
              <a:t>Reduced development time to market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solidFill>
                  <a:srgbClr val="006FB4"/>
                </a:solidFill>
                <a:latin typeface="Arial" charset="0"/>
              </a:rPr>
              <a:t>Once created, conform dimensions are reused</a:t>
            </a:r>
          </a:p>
        </p:txBody>
      </p:sp>
    </p:spTree>
    <p:extLst>
      <p:ext uri="{BB962C8B-B14F-4D97-AF65-F5344CB8AC3E}">
        <p14:creationId xmlns:p14="http://schemas.microsoft.com/office/powerpoint/2010/main" val="30117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Four-Step Dimensional Design Process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4200" indent="-504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Choose the Business Process</a:t>
            </a:r>
          </a:p>
          <a:p>
            <a:pPr marL="504200" indent="-504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Choose the Grain</a:t>
            </a:r>
          </a:p>
          <a:p>
            <a:pPr marL="504200" indent="-504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Choose the Facts</a:t>
            </a:r>
          </a:p>
          <a:p>
            <a:pPr marL="504200" indent="-504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Choose the </a:t>
            </a:r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357" y="5449010"/>
            <a:ext cx="2342000" cy="156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6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268" y="303213"/>
            <a:ext cx="8030381" cy="1260475"/>
          </a:xfrm>
        </p:spPr>
        <p:txBody>
          <a:bodyPr/>
          <a:lstStyle/>
          <a:p>
            <a:r>
              <a:rPr lang="en-US" altLang="en-US" b="1" dirty="0"/>
              <a:t>Step-1: 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Choose </a:t>
            </a:r>
            <a:r>
              <a:rPr lang="en-US" altLang="en-US" b="1" dirty="0"/>
              <a:t>the Business Process</a:t>
            </a:r>
            <a:endParaRPr lang="en-US" b="1" dirty="0"/>
          </a:p>
        </p:txBody>
      </p:sp>
      <p:sp>
        <p:nvSpPr>
          <p:cNvPr id="85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A business process is a major operational process in an organization</a:t>
            </a:r>
            <a:r>
              <a:rPr lang="en-US" altLang="en-US" sz="2800" dirty="0" smtClean="0"/>
              <a:t>.</a:t>
            </a:r>
            <a:endParaRPr lang="en-US" altLang="en-US" sz="2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Typically supported by a legacy system (database) or an OLTP.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Examples: Orders, Invoices, Inventory etc</a:t>
            </a:r>
            <a:r>
              <a:rPr lang="en-US" altLang="en-US" sz="2400" dirty="0" smtClean="0">
                <a:solidFill>
                  <a:srgbClr val="0070C0"/>
                </a:solidFill>
              </a:rPr>
              <a:t>.</a:t>
            </a:r>
            <a:endParaRPr lang="en-US" altLang="en-US" sz="18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800" dirty="0"/>
              <a:t>Business Processes are often termed as Data Marts and that is why many people  criticize DM as being data mart oriented. </a:t>
            </a:r>
          </a:p>
          <a:p>
            <a:pPr>
              <a:lnSpc>
                <a:spcPct val="120000"/>
              </a:lnSpc>
            </a:pPr>
            <a:endParaRPr lang="en-US" altLang="en-US" sz="2000" dirty="0"/>
          </a:p>
          <a:p>
            <a:pPr>
              <a:lnSpc>
                <a:spcPct val="12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99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Dimensional Modelling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Dimensional modeling</a:t>
            </a:r>
          </a:p>
          <a:p>
            <a:r>
              <a:rPr lang="en-US" sz="2800" dirty="0"/>
              <a:t>Logical design technique for structuring data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It is intuitive to business users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Easy-to-understand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Fast query performance</a:t>
            </a:r>
          </a:p>
          <a:p>
            <a:r>
              <a:rPr lang="en-US" sz="2800" dirty="0"/>
              <a:t>Primary constructs of a dimensional </a:t>
            </a:r>
            <a:r>
              <a:rPr lang="en-US" sz="2800" dirty="0" smtClean="0"/>
              <a:t>model:</a:t>
            </a:r>
            <a:endParaRPr lang="en-US" sz="2800" dirty="0"/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fact tables</a:t>
            </a:r>
          </a:p>
          <a:p>
            <a:pPr lvl="1"/>
            <a:r>
              <a:rPr lang="en-US" sz="2400" dirty="0">
                <a:solidFill>
                  <a:srgbClr val="006FB4"/>
                </a:solidFill>
              </a:rPr>
              <a:t>dimension tables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358" y="4953911"/>
            <a:ext cx="2499540" cy="222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Step-2: Choosing the Grain</a:t>
            </a:r>
            <a:endParaRPr lang="en-US" b="1"/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Grain is the fundamental, atomic level of data to be represented. 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Grain is also termed as the unit of analyses.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Example grain statements 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Typical grains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Individual Transactions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Daily aggregates (snapshots)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Monthly aggregates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/>
              <a:t>Relationship between grain and expressiveness.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Grain vs. hardware trade-off. </a:t>
            </a:r>
          </a:p>
        </p:txBody>
      </p:sp>
    </p:spTree>
    <p:extLst>
      <p:ext uri="{BB962C8B-B14F-4D97-AF65-F5344CB8AC3E}">
        <p14:creationId xmlns:p14="http://schemas.microsoft.com/office/powerpoint/2010/main" val="33335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Step-2: Relationship b/w Grain</a:t>
            </a:r>
            <a:endParaRPr lang="en-US" b="1" dirty="0"/>
          </a:p>
        </p:txBody>
      </p:sp>
      <p:grpSp>
        <p:nvGrpSpPr>
          <p:cNvPr id="884753" name="Group 17"/>
          <p:cNvGrpSpPr>
            <a:grpSpLocks/>
          </p:cNvGrpSpPr>
          <p:nvPr/>
        </p:nvGrpSpPr>
        <p:grpSpPr bwMode="auto">
          <a:xfrm>
            <a:off x="7340426" y="3482417"/>
            <a:ext cx="2689013" cy="3228217"/>
            <a:chOff x="3984" y="1536"/>
            <a:chExt cx="1536" cy="1844"/>
          </a:xfrm>
        </p:grpSpPr>
        <p:sp>
          <p:nvSpPr>
            <p:cNvPr id="884744" name="AutoShape 8"/>
            <p:cNvSpPr>
              <a:spLocks noChangeArrowheads="1"/>
            </p:cNvSpPr>
            <p:nvPr/>
          </p:nvSpPr>
          <p:spPr bwMode="auto">
            <a:xfrm>
              <a:off x="3984" y="1536"/>
              <a:ext cx="1536" cy="1392"/>
            </a:xfrm>
            <a:prstGeom prst="star24">
              <a:avLst>
                <a:gd name="adj" fmla="val 37500"/>
              </a:avLst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316"/>
            </a:p>
          </p:txBody>
        </p:sp>
        <p:sp>
          <p:nvSpPr>
            <p:cNvPr id="884745" name="Text Box 9"/>
            <p:cNvSpPr txBox="1">
              <a:spLocks noChangeArrowheads="1"/>
            </p:cNvSpPr>
            <p:nvPr/>
          </p:nvSpPr>
          <p:spPr bwMode="auto">
            <a:xfrm>
              <a:off x="4172" y="2978"/>
              <a:ext cx="1103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985"/>
                <a:t>Daily aggregates</a:t>
              </a:r>
            </a:p>
            <a:p>
              <a:r>
                <a:rPr lang="en-US" altLang="en-US" sz="1985"/>
                <a:t> 6 x 4 = 24 values</a:t>
              </a:r>
            </a:p>
          </p:txBody>
        </p:sp>
      </p:grpSp>
      <p:grpSp>
        <p:nvGrpSpPr>
          <p:cNvPr id="884752" name="Group 16"/>
          <p:cNvGrpSpPr>
            <a:grpSpLocks/>
          </p:cNvGrpSpPr>
          <p:nvPr/>
        </p:nvGrpSpPr>
        <p:grpSpPr bwMode="auto">
          <a:xfrm>
            <a:off x="3721815" y="2699872"/>
            <a:ext cx="3114424" cy="3387526"/>
            <a:chOff x="1917" y="1089"/>
            <a:chExt cx="1779" cy="1935"/>
          </a:xfrm>
        </p:grpSpPr>
        <p:sp>
          <p:nvSpPr>
            <p:cNvPr id="884743" name="AutoShape 7"/>
            <p:cNvSpPr>
              <a:spLocks noChangeArrowheads="1"/>
            </p:cNvSpPr>
            <p:nvPr/>
          </p:nvSpPr>
          <p:spPr bwMode="auto">
            <a:xfrm>
              <a:off x="2064" y="1488"/>
              <a:ext cx="1632" cy="1536"/>
            </a:xfrm>
            <a:prstGeom prst="star16">
              <a:avLst>
                <a:gd name="adj" fmla="val 37500"/>
              </a:avLst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316"/>
            </a:p>
          </p:txBody>
        </p:sp>
        <p:sp>
          <p:nvSpPr>
            <p:cNvPr id="884746" name="Text Box 10"/>
            <p:cNvSpPr txBox="1">
              <a:spLocks noChangeArrowheads="1"/>
            </p:cNvSpPr>
            <p:nvPr/>
          </p:nvSpPr>
          <p:spPr bwMode="auto">
            <a:xfrm>
              <a:off x="1917" y="1089"/>
              <a:ext cx="162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985"/>
                <a:t>Four aggregates per week</a:t>
              </a:r>
            </a:p>
            <a:p>
              <a:r>
                <a:rPr lang="en-US" altLang="en-US" sz="1985"/>
                <a:t> 4 x 4 = 16  values</a:t>
              </a:r>
            </a:p>
          </p:txBody>
        </p:sp>
      </p:grpSp>
      <p:grpSp>
        <p:nvGrpSpPr>
          <p:cNvPr id="884751" name="Group 15"/>
          <p:cNvGrpSpPr>
            <a:grpSpLocks/>
          </p:cNvGrpSpPr>
          <p:nvPr/>
        </p:nvGrpSpPr>
        <p:grpSpPr bwMode="auto">
          <a:xfrm>
            <a:off x="624895" y="3566449"/>
            <a:ext cx="2801056" cy="3144185"/>
            <a:chOff x="148" y="1584"/>
            <a:chExt cx="1600" cy="1796"/>
          </a:xfrm>
        </p:grpSpPr>
        <p:sp>
          <p:nvSpPr>
            <p:cNvPr id="884742" name="AutoShape 6"/>
            <p:cNvSpPr>
              <a:spLocks noChangeArrowheads="1"/>
            </p:cNvSpPr>
            <p:nvPr/>
          </p:nvSpPr>
          <p:spPr bwMode="auto">
            <a:xfrm>
              <a:off x="192" y="1584"/>
              <a:ext cx="1392" cy="1296"/>
            </a:xfrm>
            <a:prstGeom prst="star8">
              <a:avLst>
                <a:gd name="adj" fmla="val 3825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316"/>
            </a:p>
          </p:txBody>
        </p:sp>
        <p:sp>
          <p:nvSpPr>
            <p:cNvPr id="884747" name="Text Box 11"/>
            <p:cNvSpPr txBox="1">
              <a:spLocks noChangeArrowheads="1"/>
            </p:cNvSpPr>
            <p:nvPr/>
          </p:nvSpPr>
          <p:spPr bwMode="auto">
            <a:xfrm>
              <a:off x="148" y="2978"/>
              <a:ext cx="1600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985"/>
                <a:t>Two aggregates per week</a:t>
              </a:r>
            </a:p>
            <a:p>
              <a:r>
                <a:rPr lang="en-US" altLang="en-US" sz="1985"/>
                <a:t> 2 x 4 = 8 values</a:t>
              </a:r>
            </a:p>
          </p:txBody>
        </p:sp>
      </p:grpSp>
      <p:grpSp>
        <p:nvGrpSpPr>
          <p:cNvPr id="884754" name="Group 18"/>
          <p:cNvGrpSpPr>
            <a:grpSpLocks/>
          </p:cNvGrpSpPr>
          <p:nvPr/>
        </p:nvGrpSpPr>
        <p:grpSpPr bwMode="auto">
          <a:xfrm>
            <a:off x="989033" y="1831545"/>
            <a:ext cx="8536217" cy="558460"/>
            <a:chOff x="356" y="593"/>
            <a:chExt cx="4876" cy="319"/>
          </a:xfrm>
        </p:grpSpPr>
        <p:sp>
          <p:nvSpPr>
            <p:cNvPr id="884748" name="Line 12"/>
            <p:cNvSpPr>
              <a:spLocks noChangeShapeType="1"/>
            </p:cNvSpPr>
            <p:nvPr/>
          </p:nvSpPr>
          <p:spPr bwMode="auto">
            <a:xfrm>
              <a:off x="432" y="912"/>
              <a:ext cx="48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316"/>
            </a:p>
          </p:txBody>
        </p:sp>
        <p:sp>
          <p:nvSpPr>
            <p:cNvPr id="884749" name="Text Box 13"/>
            <p:cNvSpPr txBox="1">
              <a:spLocks noChangeArrowheads="1"/>
            </p:cNvSpPr>
            <p:nvPr/>
          </p:nvSpPr>
          <p:spPr bwMode="auto">
            <a:xfrm>
              <a:off x="356" y="593"/>
              <a:ext cx="119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6">
                  <a:solidFill>
                    <a:schemeClr val="hlink"/>
                  </a:solidFill>
                </a:rPr>
                <a:t>LOW Granularity</a:t>
              </a:r>
            </a:p>
          </p:txBody>
        </p:sp>
        <p:sp>
          <p:nvSpPr>
            <p:cNvPr id="884750" name="Text Box 14"/>
            <p:cNvSpPr txBox="1">
              <a:spLocks noChangeArrowheads="1"/>
            </p:cNvSpPr>
            <p:nvPr/>
          </p:nvSpPr>
          <p:spPr bwMode="auto">
            <a:xfrm>
              <a:off x="3893" y="593"/>
              <a:ext cx="122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6">
                  <a:solidFill>
                    <a:schemeClr val="hlink"/>
                  </a:solidFill>
                </a:rPr>
                <a:t>HIGH Granularity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728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case </a:t>
            </a:r>
            <a:r>
              <a:rPr lang="en-US" altLang="en-US" b="1" u="sng" dirty="0"/>
              <a:t>FOR</a:t>
            </a:r>
            <a:r>
              <a:rPr lang="en-US" altLang="en-US" b="1" dirty="0"/>
              <a:t> data aggregation</a:t>
            </a:r>
            <a:endParaRPr lang="en-US" b="1" dirty="0"/>
          </a:p>
        </p:txBody>
      </p:sp>
      <p:sp>
        <p:nvSpPr>
          <p:cNvPr id="8017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101538" tIns="50770" rIns="101538" bIns="50770" numCol="1" anchor="t" anchorCtr="0" compatLnSpc="1">
            <a:prstTxWarp prst="textNoShape">
              <a:avLst/>
            </a:prstTxWarp>
          </a:bodyPr>
          <a:lstStyle/>
          <a:p>
            <a:pPr marL="252100" indent="-252100">
              <a:spcBef>
                <a:spcPct val="50000"/>
              </a:spcBef>
              <a:buSzPct val="100000"/>
            </a:pPr>
            <a:r>
              <a:rPr lang="en-US" altLang="en-US" sz="2800" dirty="0"/>
              <a:t> Works well for repetitive queries</a:t>
            </a:r>
            <a:r>
              <a:rPr lang="en-US" altLang="en-US" sz="2800" dirty="0" smtClean="0"/>
              <a:t>.</a:t>
            </a:r>
            <a:endParaRPr lang="en-US" altLang="en-US" sz="600" dirty="0"/>
          </a:p>
          <a:p>
            <a:pPr marL="252100" indent="-252100">
              <a:spcBef>
                <a:spcPct val="50000"/>
              </a:spcBef>
              <a:buSzPct val="100000"/>
            </a:pPr>
            <a:r>
              <a:rPr lang="en-US" altLang="en-US" sz="2800" dirty="0"/>
              <a:t> Follows the known thought process</a:t>
            </a:r>
            <a:r>
              <a:rPr lang="en-US" altLang="en-US" sz="2800" dirty="0" smtClean="0"/>
              <a:t>.</a:t>
            </a:r>
            <a:endParaRPr lang="en-US" altLang="en-US" sz="700" dirty="0"/>
          </a:p>
          <a:p>
            <a:pPr marL="252100" indent="-252100">
              <a:spcBef>
                <a:spcPct val="50000"/>
              </a:spcBef>
              <a:buSzPct val="100000"/>
            </a:pPr>
            <a:r>
              <a:rPr lang="en-US" altLang="en-US" sz="2800" dirty="0"/>
              <a:t> Justifiable if used for max number of queries</a:t>
            </a:r>
            <a:r>
              <a:rPr lang="en-US" altLang="en-US" sz="2800" dirty="0" smtClean="0"/>
              <a:t>.</a:t>
            </a:r>
            <a:endParaRPr lang="en-US" altLang="en-US" sz="900" dirty="0"/>
          </a:p>
          <a:p>
            <a:pPr marL="252100" indent="-252100">
              <a:spcBef>
                <a:spcPct val="50000"/>
              </a:spcBef>
              <a:buSzPct val="100000"/>
            </a:pPr>
            <a:r>
              <a:rPr lang="en-US" altLang="en-US" sz="2800" dirty="0"/>
              <a:t> Provides a </a:t>
            </a:r>
            <a:r>
              <a:rPr lang="en-US" altLang="en-US" sz="2800" dirty="0">
                <a:solidFill>
                  <a:srgbClr val="0070C0"/>
                </a:solidFill>
              </a:rPr>
              <a:t>“big picture” </a:t>
            </a:r>
            <a:r>
              <a:rPr lang="en-US" altLang="en-US" sz="2800" dirty="0"/>
              <a:t>or macroscopic view</a:t>
            </a:r>
            <a:r>
              <a:rPr lang="en-US" altLang="en-US" sz="2800" dirty="0" smtClean="0"/>
              <a:t>.</a:t>
            </a:r>
            <a:endParaRPr lang="en-US" altLang="en-US" sz="700" dirty="0"/>
          </a:p>
          <a:p>
            <a:pPr marL="252100" indent="-252100">
              <a:spcBef>
                <a:spcPct val="50000"/>
              </a:spcBef>
              <a:buSzPct val="100000"/>
            </a:pPr>
            <a:r>
              <a:rPr lang="en-US" altLang="en-US" sz="2800" dirty="0"/>
              <a:t> Application dependent, usually inflexible to business changes (remember lack of absoluteness of conventions).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41EC-DD7A-4A98-AD6C-60DED2E380F4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78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790" y="303213"/>
            <a:ext cx="8231859" cy="1260475"/>
          </a:xfrm>
        </p:spPr>
        <p:txBody>
          <a:bodyPr/>
          <a:lstStyle/>
          <a:p>
            <a:r>
              <a:rPr lang="en-US" altLang="en-US" b="1" dirty="0"/>
              <a:t>The case </a:t>
            </a:r>
            <a:r>
              <a:rPr lang="en-US" altLang="en-US" b="1" u="sng" dirty="0"/>
              <a:t>AGAINST</a:t>
            </a:r>
            <a:r>
              <a:rPr lang="en-US" altLang="en-US" b="1" dirty="0"/>
              <a:t> data aggregation</a:t>
            </a:r>
            <a:endParaRPr lang="en-US" b="1" dirty="0"/>
          </a:p>
        </p:txBody>
      </p:sp>
      <p:sp>
        <p:nvSpPr>
          <p:cNvPr id="8079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101538" tIns="50770" rIns="101538" bIns="50770" numCol="1" anchor="t" anchorCtr="0" compatLnSpc="1">
            <a:prstTxWarp prst="textNoShape">
              <a:avLst/>
            </a:prstTxWarp>
          </a:bodyPr>
          <a:lstStyle/>
          <a:p>
            <a:pPr marL="252100" indent="-252100">
              <a:lnSpc>
                <a:spcPct val="120000"/>
              </a:lnSpc>
              <a:spcBef>
                <a:spcPct val="50000"/>
              </a:spcBef>
              <a:buSzPct val="100000"/>
            </a:pPr>
            <a:r>
              <a:rPr lang="en-US" altLang="en-US" sz="2800" b="1" dirty="0"/>
              <a:t>Aggregation is irreversible.</a:t>
            </a:r>
          </a:p>
          <a:p>
            <a:pPr marL="567225" lvl="1" indent="-189075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 Can create monthly sales data from weekly sales data, but the reverse is not possible. </a:t>
            </a:r>
            <a:endParaRPr lang="en-US" altLang="en-US" sz="800" dirty="0">
              <a:solidFill>
                <a:srgbClr val="0070C0"/>
              </a:solidFill>
            </a:endParaRPr>
          </a:p>
          <a:p>
            <a:pPr marL="252100" indent="-252100">
              <a:lnSpc>
                <a:spcPct val="120000"/>
              </a:lnSpc>
              <a:spcBef>
                <a:spcPct val="50000"/>
              </a:spcBef>
              <a:buSzPct val="100000"/>
            </a:pPr>
            <a:r>
              <a:rPr lang="en-US" altLang="en-US" sz="2800" b="1" dirty="0"/>
              <a:t>Aggregation limits the questions that can be answered.</a:t>
            </a:r>
          </a:p>
          <a:p>
            <a:pPr marL="567225" lvl="1" indent="-189075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 What, </a:t>
            </a:r>
            <a:r>
              <a:rPr lang="en-US" altLang="en-US" sz="2400" u="sng" dirty="0">
                <a:solidFill>
                  <a:srgbClr val="0070C0"/>
                </a:solidFill>
              </a:rPr>
              <a:t>when</a:t>
            </a:r>
            <a:r>
              <a:rPr lang="en-US" altLang="en-US" sz="2400" dirty="0">
                <a:solidFill>
                  <a:srgbClr val="0070C0"/>
                </a:solidFill>
              </a:rPr>
              <a:t>, why, </a:t>
            </a:r>
            <a:r>
              <a:rPr lang="en-US" altLang="en-US" sz="2400" u="sng" dirty="0">
                <a:solidFill>
                  <a:srgbClr val="0070C0"/>
                </a:solidFill>
              </a:rPr>
              <a:t>where</a:t>
            </a:r>
            <a:r>
              <a:rPr lang="en-US" altLang="en-US" sz="2400" dirty="0">
                <a:solidFill>
                  <a:srgbClr val="0070C0"/>
                </a:solidFill>
              </a:rPr>
              <a:t>, what-else, </a:t>
            </a:r>
            <a:r>
              <a:rPr lang="en-US" altLang="en-US" sz="2400" dirty="0" smtClean="0">
                <a:solidFill>
                  <a:srgbClr val="0070C0"/>
                </a:solidFill>
              </a:rPr>
              <a:t>what-next</a:t>
            </a:r>
          </a:p>
          <a:p>
            <a:pPr marL="252100" indent="-252100">
              <a:lnSpc>
                <a:spcPct val="120000"/>
              </a:lnSpc>
              <a:spcBef>
                <a:spcPct val="50000"/>
              </a:spcBef>
              <a:buSzPct val="100000"/>
            </a:pPr>
            <a:r>
              <a:rPr lang="en-US" altLang="en-US" sz="2800" b="1" dirty="0"/>
              <a:t>Aggregation can hide crucial facts.</a:t>
            </a:r>
          </a:p>
          <a:p>
            <a:pPr marL="567225" lvl="1" indent="-189075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rgbClr val="0070C0"/>
                </a:solidFill>
              </a:rPr>
              <a:t>The average of 100 &amp; 100 is same as 150 &amp; </a:t>
            </a:r>
            <a:r>
              <a:rPr lang="en-US" altLang="en-US" sz="2400" dirty="0" smtClean="0">
                <a:solidFill>
                  <a:srgbClr val="0070C0"/>
                </a:solidFill>
              </a:rPr>
              <a:t>50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marL="567225" lvl="1" indent="-189075">
              <a:lnSpc>
                <a:spcPct val="120000"/>
              </a:lnSpc>
              <a:spcBef>
                <a:spcPct val="50000"/>
              </a:spcBef>
            </a:pPr>
            <a:endParaRPr lang="en-US" alt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181D-36C5-415A-9554-16E4B04F30E2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485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Aggregation hides crucial facts Example</a:t>
            </a:r>
            <a:endParaRPr lang="en-US" b="1" dirty="0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1237-88A5-40F9-8F24-0967F9D4C265}" type="slidenum">
              <a:rPr lang="en-US" altLang="en-US"/>
              <a:pPr/>
              <a:t>34</a:t>
            </a:fld>
            <a:endParaRPr lang="en-US" altLang="en-US"/>
          </a:p>
        </p:txBody>
      </p:sp>
      <p:graphicFrame>
        <p:nvGraphicFramePr>
          <p:cNvPr id="887111" name="Group 32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897425" y="2451247"/>
          <a:ext cx="9071917" cy="2465155"/>
        </p:xfrm>
        <a:graphic>
          <a:graphicData uri="http://schemas.openxmlformats.org/drawingml/2006/table">
            <a:tbl>
              <a:tblPr/>
              <a:tblGrid>
                <a:gridCol w="1659625"/>
                <a:gridCol w="1482809"/>
                <a:gridCol w="1482808"/>
                <a:gridCol w="1481058"/>
                <a:gridCol w="1482809"/>
                <a:gridCol w="1482808"/>
              </a:tblGrid>
              <a:tr h="4033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Week-1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Week-2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Week-3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Week-4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kumimoji="0" lang="en-US" alt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0335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Zone-1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0335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Zone-2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0335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Zone-3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0335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Zone-4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3696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kumimoji="0" lang="en-US" alt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kumimoji="0" lang="en-US" altLang="en-US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100838" marR="100838" marT="50419" marB="5041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7112" name="Rectangle 328"/>
          <p:cNvSpPr>
            <a:spLocks noChangeArrowheads="1"/>
          </p:cNvSpPr>
          <p:nvPr/>
        </p:nvSpPr>
        <p:spPr bwMode="auto">
          <a:xfrm>
            <a:off x="2580061" y="2857077"/>
            <a:ext cx="5882217" cy="159660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206"/>
              <a:t>Just looking at the averages i.e. aggregate</a:t>
            </a:r>
          </a:p>
        </p:txBody>
      </p:sp>
    </p:spTree>
    <p:extLst>
      <p:ext uri="{BB962C8B-B14F-4D97-AF65-F5344CB8AC3E}">
        <p14:creationId xmlns:p14="http://schemas.microsoft.com/office/powerpoint/2010/main" val="1231339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87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1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2271" y="303213"/>
            <a:ext cx="8061378" cy="1260475"/>
          </a:xfrm>
        </p:spPr>
        <p:txBody>
          <a:bodyPr/>
          <a:lstStyle/>
          <a:p>
            <a:r>
              <a:rPr lang="en-US" altLang="en-US" b="1" dirty="0"/>
              <a:t>Aggregation hides crucial 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facts </a:t>
            </a:r>
            <a:r>
              <a:rPr lang="en-US" altLang="en-US" b="1" dirty="0"/>
              <a:t>chart</a:t>
            </a:r>
            <a:endParaRPr lang="en-US" b="1" dirty="0"/>
          </a:p>
        </p:txBody>
      </p:sp>
      <p:graphicFrame>
        <p:nvGraphicFramePr>
          <p:cNvPr id="889911" name="Object 5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259629" y="1955023"/>
          <a:ext cx="6193888" cy="34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hart" r:id="rId4" imgW="4381500" imgH="2409749" progId="Excel.Chart.8">
                  <p:embed/>
                </p:oleObj>
              </mc:Choice>
              <mc:Fallback>
                <p:oleObj name="Chart" r:id="rId4" imgW="4381500" imgH="24097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629" y="1955023"/>
                        <a:ext cx="6193888" cy="340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BA4C-0236-465A-AFB2-5985DA7F82C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89913" name="Text Box 57"/>
          <p:cNvSpPr txBox="1">
            <a:spLocks noChangeArrowheads="1"/>
          </p:cNvSpPr>
          <p:nvPr/>
        </p:nvSpPr>
        <p:spPr bwMode="auto">
          <a:xfrm>
            <a:off x="2643210" y="5437551"/>
            <a:ext cx="4916859" cy="1925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en-US" sz="1985" dirty="0">
                <a:solidFill>
                  <a:schemeClr val="hlink"/>
                </a:solidFill>
              </a:rPr>
              <a:t>Z1:</a:t>
            </a:r>
            <a:r>
              <a:rPr lang="en-US" altLang="en-US" sz="1985" dirty="0"/>
              <a:t> Sale is constant (need to work on it)</a:t>
            </a:r>
          </a:p>
          <a:p>
            <a:pPr algn="l">
              <a:lnSpc>
                <a:spcPct val="120000"/>
              </a:lnSpc>
            </a:pPr>
            <a:r>
              <a:rPr lang="en-US" altLang="en-US" sz="1985" dirty="0">
                <a:solidFill>
                  <a:schemeClr val="hlink"/>
                </a:solidFill>
              </a:rPr>
              <a:t>Z2:</a:t>
            </a:r>
            <a:r>
              <a:rPr lang="en-US" altLang="en-US" sz="1985" dirty="0"/>
              <a:t> Sale went up, then fell (need of concern)</a:t>
            </a:r>
          </a:p>
          <a:p>
            <a:pPr algn="l">
              <a:lnSpc>
                <a:spcPct val="120000"/>
              </a:lnSpc>
            </a:pPr>
            <a:r>
              <a:rPr lang="en-US" altLang="en-US" sz="1985" dirty="0">
                <a:solidFill>
                  <a:schemeClr val="hlink"/>
                </a:solidFill>
              </a:rPr>
              <a:t>Z3:</a:t>
            </a:r>
            <a:r>
              <a:rPr lang="en-US" altLang="en-US" sz="1985" dirty="0"/>
              <a:t> Sale is on the rise, why?</a:t>
            </a:r>
          </a:p>
          <a:p>
            <a:pPr algn="l">
              <a:lnSpc>
                <a:spcPct val="120000"/>
              </a:lnSpc>
            </a:pPr>
            <a:r>
              <a:rPr lang="en-US" altLang="en-US" sz="1985" dirty="0">
                <a:solidFill>
                  <a:schemeClr val="hlink"/>
                </a:solidFill>
              </a:rPr>
              <a:t>Z4:</a:t>
            </a:r>
            <a:r>
              <a:rPr lang="en-US" altLang="en-US" sz="1985" dirty="0"/>
              <a:t> Sale dropped sharply, need to look deeply.</a:t>
            </a:r>
          </a:p>
          <a:p>
            <a:pPr algn="l">
              <a:lnSpc>
                <a:spcPct val="120000"/>
              </a:lnSpc>
            </a:pPr>
            <a:r>
              <a:rPr lang="en-US" altLang="en-US" sz="1985" dirty="0">
                <a:solidFill>
                  <a:schemeClr val="hlink"/>
                </a:solidFill>
              </a:rPr>
              <a:t>W2:</a:t>
            </a:r>
            <a:r>
              <a:rPr lang="en-US" altLang="en-US" sz="1985" dirty="0"/>
              <a:t> Static sale</a:t>
            </a:r>
          </a:p>
        </p:txBody>
      </p:sp>
    </p:spTree>
    <p:extLst>
      <p:ext uri="{BB962C8B-B14F-4D97-AF65-F5344CB8AC3E}">
        <p14:creationId xmlns:p14="http://schemas.microsoft.com/office/powerpoint/2010/main" val="1597486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Step 3: Choose Facts statement</a:t>
            </a:r>
            <a:endParaRPr lang="en-US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6A32-4A36-4892-BE55-FE9891F0E25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2413715" y="2876334"/>
            <a:ext cx="5092163" cy="204748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3529" dirty="0"/>
              <a:t>“We need monthly sales in</a:t>
            </a:r>
          </a:p>
          <a:p>
            <a:pPr>
              <a:lnSpc>
                <a:spcPct val="120000"/>
              </a:lnSpc>
            </a:pPr>
            <a:r>
              <a:rPr lang="en-US" altLang="en-US" sz="3529" dirty="0"/>
              <a:t>volume and US$. by</a:t>
            </a:r>
          </a:p>
          <a:p>
            <a:pPr>
              <a:lnSpc>
                <a:spcPct val="120000"/>
              </a:lnSpc>
            </a:pPr>
            <a:r>
              <a:rPr lang="en-US" altLang="en-US" sz="3529" dirty="0"/>
              <a:t>week, product and zone”</a:t>
            </a:r>
          </a:p>
        </p:txBody>
      </p:sp>
      <p:grpSp>
        <p:nvGrpSpPr>
          <p:cNvPr id="628753" name="Group 17"/>
          <p:cNvGrpSpPr>
            <a:grpSpLocks/>
          </p:cNvGrpSpPr>
          <p:nvPr/>
        </p:nvGrpSpPr>
        <p:grpSpPr bwMode="auto">
          <a:xfrm>
            <a:off x="3756143" y="2100792"/>
            <a:ext cx="2158563" cy="1699891"/>
            <a:chOff x="2600" y="1141"/>
            <a:chExt cx="1233" cy="971"/>
          </a:xfrm>
        </p:grpSpPr>
        <p:sp>
          <p:nvSpPr>
            <p:cNvPr id="628745" name="Text Box 9"/>
            <p:cNvSpPr txBox="1">
              <a:spLocks noChangeArrowheads="1"/>
            </p:cNvSpPr>
            <p:nvPr/>
          </p:nvSpPr>
          <p:spPr bwMode="auto">
            <a:xfrm>
              <a:off x="3195" y="1141"/>
              <a:ext cx="63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529">
                  <a:solidFill>
                    <a:schemeClr val="hlink"/>
                  </a:solidFill>
                </a:rPr>
                <a:t>Facts</a:t>
              </a:r>
            </a:p>
          </p:txBody>
        </p:sp>
        <p:sp>
          <p:nvSpPr>
            <p:cNvPr id="628747" name="Line 11"/>
            <p:cNvSpPr>
              <a:spLocks noChangeShapeType="1"/>
            </p:cNvSpPr>
            <p:nvPr/>
          </p:nvSpPr>
          <p:spPr bwMode="auto">
            <a:xfrm flipH="1">
              <a:off x="2600" y="1488"/>
              <a:ext cx="1008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316"/>
            </a:p>
          </p:txBody>
        </p:sp>
        <p:sp>
          <p:nvSpPr>
            <p:cNvPr id="628748" name="Line 12"/>
            <p:cNvSpPr>
              <a:spLocks noChangeShapeType="1"/>
            </p:cNvSpPr>
            <p:nvPr/>
          </p:nvSpPr>
          <p:spPr bwMode="auto">
            <a:xfrm flipH="1">
              <a:off x="3354" y="1488"/>
              <a:ext cx="24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316"/>
            </a:p>
          </p:txBody>
        </p:sp>
      </p:grpSp>
      <p:grpSp>
        <p:nvGrpSpPr>
          <p:cNvPr id="628754" name="Group 18"/>
          <p:cNvGrpSpPr>
            <a:grpSpLocks/>
          </p:cNvGrpSpPr>
          <p:nvPr/>
        </p:nvGrpSpPr>
        <p:grpSpPr bwMode="auto">
          <a:xfrm>
            <a:off x="3259966" y="4734340"/>
            <a:ext cx="3109172" cy="1186949"/>
            <a:chOff x="1818" y="2688"/>
            <a:chExt cx="1776" cy="678"/>
          </a:xfrm>
        </p:grpSpPr>
        <p:sp>
          <p:nvSpPr>
            <p:cNvPr id="628746" name="Text Box 10"/>
            <p:cNvSpPr txBox="1">
              <a:spLocks noChangeArrowheads="1"/>
            </p:cNvSpPr>
            <p:nvPr/>
          </p:nvSpPr>
          <p:spPr bwMode="auto">
            <a:xfrm>
              <a:off x="2124" y="3003"/>
              <a:ext cx="132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529" dirty="0">
                  <a:solidFill>
                    <a:schemeClr val="hlink"/>
                  </a:solidFill>
                </a:rPr>
                <a:t>Dimensions</a:t>
              </a:r>
            </a:p>
          </p:txBody>
        </p:sp>
        <p:sp>
          <p:nvSpPr>
            <p:cNvPr id="628749" name="Line 13"/>
            <p:cNvSpPr>
              <a:spLocks noChangeShapeType="1"/>
            </p:cNvSpPr>
            <p:nvPr/>
          </p:nvSpPr>
          <p:spPr bwMode="auto">
            <a:xfrm flipH="1" flipV="1">
              <a:off x="2826" y="2688"/>
              <a:ext cx="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316"/>
            </a:p>
          </p:txBody>
        </p:sp>
        <p:sp>
          <p:nvSpPr>
            <p:cNvPr id="628750" name="Line 14"/>
            <p:cNvSpPr>
              <a:spLocks noChangeShapeType="1"/>
            </p:cNvSpPr>
            <p:nvPr/>
          </p:nvSpPr>
          <p:spPr bwMode="auto">
            <a:xfrm flipV="1">
              <a:off x="2826" y="2688"/>
              <a:ext cx="768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316"/>
            </a:p>
          </p:txBody>
        </p:sp>
        <p:sp>
          <p:nvSpPr>
            <p:cNvPr id="628751" name="Line 15"/>
            <p:cNvSpPr>
              <a:spLocks noChangeShapeType="1"/>
            </p:cNvSpPr>
            <p:nvPr/>
          </p:nvSpPr>
          <p:spPr bwMode="auto">
            <a:xfrm flipH="1" flipV="1">
              <a:off x="1818" y="2736"/>
              <a:ext cx="1008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316"/>
            </a:p>
          </p:txBody>
        </p:sp>
      </p:grpSp>
    </p:spTree>
    <p:extLst>
      <p:ext uri="{BB962C8B-B14F-4D97-AF65-F5344CB8AC3E}">
        <p14:creationId xmlns:p14="http://schemas.microsoft.com/office/powerpoint/2010/main" val="27158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Step 3: Choose Facts</a:t>
            </a:r>
            <a:endParaRPr lang="en-US" b="1" dirty="0"/>
          </a:p>
        </p:txBody>
      </p:sp>
      <p:sp>
        <p:nvSpPr>
          <p:cNvPr id="630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b="1" dirty="0"/>
              <a:t>Choose the </a:t>
            </a:r>
            <a:r>
              <a:rPr lang="en-US" altLang="en-US" b="1" u="sng" dirty="0"/>
              <a:t>facts</a:t>
            </a:r>
            <a:r>
              <a:rPr lang="en-US" altLang="en-US" b="1" dirty="0"/>
              <a:t> that will populate each fact table record. 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Remember that best Facts are Numeric, Continuously Valued and Additive.  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Example: Quantity Sold, Amount etc. </a:t>
            </a:r>
          </a:p>
          <a:p>
            <a:pPr>
              <a:lnSpc>
                <a:spcPct val="120000"/>
              </a:lnSpc>
            </a:pPr>
            <a:endParaRPr lang="en-US" altLang="en-US" sz="176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AF22-37B1-4040-BD85-F8934CBA15D7}" type="slidenum">
              <a:rPr lang="en-US" altLang="en-US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06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Step 4: Choose Dimensions </a:t>
            </a:r>
            <a:endParaRPr lang="en-US" b="1" dirty="0"/>
          </a:p>
        </p:txBody>
      </p:sp>
      <p:sp>
        <p:nvSpPr>
          <p:cNvPr id="8990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b="1" dirty="0" smtClean="0"/>
              <a:t>Choose </a:t>
            </a:r>
            <a:r>
              <a:rPr lang="en-US" altLang="en-US" b="1" dirty="0"/>
              <a:t>the </a:t>
            </a:r>
            <a:r>
              <a:rPr lang="en-US" altLang="en-US" b="1" u="sng" dirty="0"/>
              <a:t>dimensions</a:t>
            </a:r>
            <a:r>
              <a:rPr lang="en-US" altLang="en-US" b="1" dirty="0"/>
              <a:t> that apply to each fact in the fact table. </a:t>
            </a:r>
            <a:endParaRPr lang="en-US" altLang="en-US" sz="1764" b="1" dirty="0"/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Typical dimensions: time, product, geography etc</a:t>
            </a:r>
            <a:r>
              <a:rPr lang="en-US" altLang="en-US" dirty="0" smtClean="0">
                <a:solidFill>
                  <a:srgbClr val="0070C0"/>
                </a:solidFill>
              </a:rPr>
              <a:t>.</a:t>
            </a:r>
            <a:endParaRPr lang="en-US" altLang="en-US" sz="1544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Identify the descriptive attributes that explain each dimension</a:t>
            </a:r>
            <a:r>
              <a:rPr lang="en-US" altLang="en-US" dirty="0" smtClean="0">
                <a:solidFill>
                  <a:srgbClr val="0070C0"/>
                </a:solidFill>
              </a:rPr>
              <a:t>.</a:t>
            </a:r>
            <a:endParaRPr lang="en-US" altLang="en-US" sz="1544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Determine hierarchies within each dimension.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5F83-B671-4106-9201-36264D20859D}" type="slidenum">
              <a:rPr lang="en-US" altLang="en-US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66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780" y="303213"/>
            <a:ext cx="8138869" cy="1260475"/>
          </a:xfrm>
        </p:spPr>
        <p:txBody>
          <a:bodyPr/>
          <a:lstStyle/>
          <a:p>
            <a:r>
              <a:rPr lang="en-US" altLang="en-US" b="1" dirty="0"/>
              <a:t>Step-4: How to Identify 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a </a:t>
            </a:r>
            <a:r>
              <a:rPr lang="en-US" altLang="en-US" b="1" dirty="0"/>
              <a:t>Dimension?</a:t>
            </a:r>
            <a:endParaRPr lang="en-US" b="1" dirty="0"/>
          </a:p>
        </p:txBody>
      </p:sp>
      <p:sp>
        <p:nvSpPr>
          <p:cNvPr id="82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single valued attributes </a:t>
            </a:r>
            <a:r>
              <a:rPr lang="en-US" altLang="en-US" u="sng" dirty="0"/>
              <a:t>during recording of a transaction</a:t>
            </a:r>
            <a:r>
              <a:rPr lang="en-US" altLang="en-US" dirty="0"/>
              <a:t> are dimensions. </a:t>
            </a:r>
          </a:p>
          <a:p>
            <a:pPr lvl="1"/>
            <a:endParaRPr lang="en-US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189-F94F-463C-A0FB-A58DD80D433B}" type="slidenum">
              <a:rPr lang="en-US" altLang="en-US"/>
              <a:pPr/>
              <a:t>39</a:t>
            </a:fld>
            <a:endParaRPr lang="en-US" altLang="en-US"/>
          </a:p>
        </p:txBody>
      </p:sp>
      <p:grpSp>
        <p:nvGrpSpPr>
          <p:cNvPr id="828428" name="Group 12"/>
          <p:cNvGrpSpPr>
            <a:grpSpLocks/>
          </p:cNvGrpSpPr>
          <p:nvPr/>
        </p:nvGrpSpPr>
        <p:grpSpPr bwMode="auto">
          <a:xfrm>
            <a:off x="2991050" y="2749111"/>
            <a:ext cx="3641374" cy="2589226"/>
            <a:chOff x="1392" y="1328"/>
            <a:chExt cx="2080" cy="1479"/>
          </a:xfrm>
        </p:grpSpPr>
        <p:sp>
          <p:nvSpPr>
            <p:cNvPr id="828421" name="Text Box 5"/>
            <p:cNvSpPr txBox="1">
              <a:spLocks noChangeArrowheads="1"/>
            </p:cNvSpPr>
            <p:nvPr/>
          </p:nvSpPr>
          <p:spPr bwMode="auto">
            <a:xfrm>
              <a:off x="1968" y="1591"/>
              <a:ext cx="1504" cy="12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206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Calendar_Date</a:t>
              </a:r>
              <a:r>
                <a:rPr lang="en-US" altLang="en-US" sz="2206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</a:p>
            <a:p>
              <a:pPr algn="l"/>
              <a:r>
                <a:rPr lang="en-US" altLang="en-US" sz="2206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Time_of_Day</a:t>
              </a:r>
              <a:r>
                <a:rPr lang="en-US" altLang="en-US" sz="2206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</a:p>
            <a:p>
              <a:pPr algn="l"/>
              <a:r>
                <a:rPr lang="en-US" altLang="en-US" sz="2206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Account _No</a:t>
              </a:r>
            </a:p>
            <a:p>
              <a:pPr algn="l"/>
              <a:r>
                <a:rPr lang="en-US" altLang="en-US" sz="2206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ATM_Location</a:t>
              </a:r>
              <a:r>
                <a:rPr lang="en-US" altLang="en-US" sz="2206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</a:p>
            <a:p>
              <a:pPr algn="l"/>
              <a:r>
                <a:rPr lang="en-US" altLang="en-US" sz="2206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Transaction_Type</a:t>
              </a:r>
              <a:endParaRPr lang="en-US" altLang="en-US" sz="2206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l"/>
              <a:r>
                <a:rPr lang="en-US" altLang="en-US" sz="2206" b="1" dirty="0" err="1">
                  <a:solidFill>
                    <a:srgbClr val="002060"/>
                  </a:solidFill>
                </a:rPr>
                <a:t>Transaction_Amount</a:t>
              </a:r>
              <a:endParaRPr lang="en-US" altLang="en-US" sz="2206" b="1" dirty="0">
                <a:solidFill>
                  <a:srgbClr val="002060"/>
                </a:solidFill>
              </a:endParaRPr>
            </a:p>
          </p:txBody>
        </p:sp>
        <p:sp>
          <p:nvSpPr>
            <p:cNvPr id="828423" name="Text Box 7"/>
            <p:cNvSpPr txBox="1">
              <a:spLocks noChangeArrowheads="1"/>
            </p:cNvSpPr>
            <p:nvPr/>
          </p:nvSpPr>
          <p:spPr bwMode="auto">
            <a:xfrm>
              <a:off x="2218" y="1328"/>
              <a:ext cx="760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206"/>
                <a:t>Fact Table</a:t>
              </a:r>
            </a:p>
          </p:txBody>
        </p:sp>
        <p:sp>
          <p:nvSpPr>
            <p:cNvPr id="828424" name="AutoShape 8"/>
            <p:cNvSpPr>
              <a:spLocks/>
            </p:cNvSpPr>
            <p:nvPr/>
          </p:nvSpPr>
          <p:spPr bwMode="auto">
            <a:xfrm>
              <a:off x="1786" y="1632"/>
              <a:ext cx="86" cy="912"/>
            </a:xfrm>
            <a:prstGeom prst="leftBrace">
              <a:avLst>
                <a:gd name="adj1" fmla="val 883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316"/>
            </a:p>
          </p:txBody>
        </p:sp>
        <p:sp>
          <p:nvSpPr>
            <p:cNvPr id="828425" name="Text Box 9"/>
            <p:cNvSpPr txBox="1">
              <a:spLocks noChangeArrowheads="1"/>
            </p:cNvSpPr>
            <p:nvPr/>
          </p:nvSpPr>
          <p:spPr bwMode="auto">
            <a:xfrm>
              <a:off x="1392" y="1968"/>
              <a:ext cx="37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206"/>
                <a:t>Dim</a:t>
              </a:r>
            </a:p>
          </p:txBody>
        </p:sp>
      </p:grpSp>
      <p:sp>
        <p:nvSpPr>
          <p:cNvPr id="828427" name="Text Box 11"/>
          <p:cNvSpPr txBox="1">
            <a:spLocks noChangeArrowheads="1"/>
          </p:cNvSpPr>
          <p:nvPr/>
        </p:nvSpPr>
        <p:spPr bwMode="auto">
          <a:xfrm>
            <a:off x="1562511" y="5858283"/>
            <a:ext cx="7009676" cy="77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206" b="1" dirty="0" err="1">
                <a:solidFill>
                  <a:srgbClr val="0070C0"/>
                </a:solidFill>
              </a:rPr>
              <a:t>Time_of_day</a:t>
            </a:r>
            <a:r>
              <a:rPr lang="en-US" altLang="en-US" sz="2206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US" altLang="en-US" sz="2206" dirty="0"/>
              <a:t> Morning, Mid Morning, Lunch Break etc.</a:t>
            </a:r>
          </a:p>
          <a:p>
            <a:pPr algn="l"/>
            <a:r>
              <a:rPr lang="en-US" altLang="en-US" sz="2206" b="1" dirty="0" err="1">
                <a:solidFill>
                  <a:srgbClr val="0070C0"/>
                </a:solidFill>
              </a:rPr>
              <a:t>Transaction_Type</a:t>
            </a:r>
            <a:r>
              <a:rPr lang="en-US" altLang="en-US" sz="2206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US" altLang="en-US" sz="2206" dirty="0"/>
              <a:t> Withdrawal, Deposit, Check balance etc.</a:t>
            </a:r>
          </a:p>
        </p:txBody>
      </p:sp>
    </p:spTree>
    <p:extLst>
      <p:ext uri="{BB962C8B-B14F-4D97-AF65-F5344CB8AC3E}">
        <p14:creationId xmlns:p14="http://schemas.microsoft.com/office/powerpoint/2010/main" val="382970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19" grpId="0" build="p"/>
      <p:bldP spid="8284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Dimensional Model Example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00" y="2788452"/>
            <a:ext cx="9452649" cy="397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275" y="303213"/>
            <a:ext cx="8092374" cy="1260475"/>
          </a:xfrm>
        </p:spPr>
        <p:txBody>
          <a:bodyPr/>
          <a:lstStyle/>
          <a:p>
            <a:r>
              <a:rPr lang="en-US" altLang="en-US" b="1" dirty="0"/>
              <a:t>Step-4: Can Dimensions 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be Multi-valued</a:t>
            </a:r>
            <a:r>
              <a:rPr lang="en-US" altLang="en-US" b="1" dirty="0"/>
              <a:t>?</a:t>
            </a:r>
            <a:endParaRPr lang="en-US" b="1" dirty="0"/>
          </a:p>
        </p:txBody>
      </p:sp>
      <p:sp>
        <p:nvSpPr>
          <p:cNvPr id="83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/>
              <a:t>Are dimensions </a:t>
            </a:r>
            <a:r>
              <a:rPr lang="en-US" altLang="en-US" sz="2800" b="1" dirty="0" smtClean="0"/>
              <a:t>ALWAYS </a:t>
            </a:r>
            <a:r>
              <a:rPr lang="en-US" altLang="en-US" sz="2800" b="1" dirty="0"/>
              <a:t>single?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Not really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What are the problems? And how to handle </a:t>
            </a:r>
            <a:r>
              <a:rPr lang="en-US" altLang="en-US" sz="2400" dirty="0" smtClean="0">
                <a:solidFill>
                  <a:srgbClr val="0070C0"/>
                </a:solidFill>
              </a:rPr>
              <a:t>them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b="1" dirty="0" smtClean="0"/>
              <a:t>How </a:t>
            </a:r>
            <a:r>
              <a:rPr lang="en-US" altLang="en-US" sz="2800" b="1" dirty="0"/>
              <a:t>many maintenance operations are possible?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Few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Maybe more for old cars</a:t>
            </a:r>
            <a:r>
              <a:rPr lang="en-US" altLang="en-US" sz="2400" dirty="0" smtClean="0">
                <a:solidFill>
                  <a:srgbClr val="0070C0"/>
                </a:solidFill>
              </a:rPr>
              <a:t>.</a:t>
            </a:r>
            <a:endParaRPr lang="en-US" altLang="en-US" sz="2400" dirty="0">
              <a:solidFill>
                <a:srgbClr val="0070C0"/>
              </a:solidFill>
            </a:endParaRPr>
          </a:p>
          <a:p>
            <a:endParaRPr lang="en-US" altLang="en-US" sz="1800" dirty="0"/>
          </a:p>
          <a:p>
            <a:endParaRPr lang="en-US" altLang="en-US" sz="2800" dirty="0"/>
          </a:p>
          <a:p>
            <a:pPr lvl="1"/>
            <a:endParaRPr lang="en-US" alt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328F-FA12-422D-B0C2-B65B2EDDD70C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2882646" y="3440890"/>
            <a:ext cx="4606967" cy="2129109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altLang="en-US" sz="2647" dirty="0">
                <a:solidFill>
                  <a:schemeClr val="tx2"/>
                </a:solidFill>
              </a:rPr>
              <a:t> </a:t>
            </a:r>
            <a:r>
              <a:rPr lang="en-US" altLang="en-US" sz="2647" dirty="0" err="1">
                <a:solidFill>
                  <a:schemeClr val="tx2"/>
                </a:solidFill>
              </a:rPr>
              <a:t>Calendar_Date</a:t>
            </a:r>
            <a:r>
              <a:rPr lang="en-US" altLang="en-US" sz="2647" dirty="0">
                <a:solidFill>
                  <a:schemeClr val="tx2"/>
                </a:solidFill>
              </a:rPr>
              <a:t> (of inspection)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altLang="en-US" sz="2647" dirty="0">
                <a:solidFill>
                  <a:schemeClr val="tx2"/>
                </a:solidFill>
              </a:rPr>
              <a:t> </a:t>
            </a:r>
            <a:r>
              <a:rPr lang="en-US" altLang="en-US" sz="2647" dirty="0" err="1">
                <a:solidFill>
                  <a:schemeClr val="tx2"/>
                </a:solidFill>
              </a:rPr>
              <a:t>Reg_No</a:t>
            </a:r>
            <a:endParaRPr lang="en-US" altLang="en-US" sz="2647" dirty="0">
              <a:solidFill>
                <a:schemeClr val="tx2"/>
              </a:solidFill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altLang="en-US" sz="2647" dirty="0">
                <a:solidFill>
                  <a:schemeClr val="tx2"/>
                </a:solidFill>
              </a:rPr>
              <a:t> Technician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altLang="en-US" sz="2647" dirty="0">
                <a:solidFill>
                  <a:schemeClr val="tx2"/>
                </a:solidFill>
              </a:rPr>
              <a:t> Workshop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altLang="en-US" sz="2647" dirty="0">
                <a:solidFill>
                  <a:schemeClr val="tx2"/>
                </a:solidFill>
              </a:rPr>
              <a:t> </a:t>
            </a:r>
            <a:r>
              <a:rPr lang="en-US" altLang="en-US" sz="2647" dirty="0" err="1">
                <a:solidFill>
                  <a:schemeClr val="tx2"/>
                </a:solidFill>
              </a:rPr>
              <a:t>Maintenance_Operation</a:t>
            </a:r>
            <a:endParaRPr lang="en-US" altLang="en-US" sz="2647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build="p" bldLvl="2"/>
      <p:bldP spid="8325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Step-4: Dimensions &amp; Grain</a:t>
            </a:r>
            <a:endParaRPr lang="en-US" b="1" dirty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b="1" dirty="0"/>
              <a:t>Several grains are possible as per business requirement.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For some aggregations certain descriptions do not remain atomic. 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Example: </a:t>
            </a:r>
            <a:r>
              <a:rPr lang="en-US" altLang="en-US" sz="2400" dirty="0" err="1">
                <a:solidFill>
                  <a:srgbClr val="0070C0"/>
                </a:solidFill>
              </a:rPr>
              <a:t>Time_of_Day</a:t>
            </a:r>
            <a:r>
              <a:rPr lang="en-US" altLang="en-US" sz="2400" dirty="0">
                <a:solidFill>
                  <a:srgbClr val="0070C0"/>
                </a:solidFill>
              </a:rPr>
              <a:t> may change several times during daily aggregate, but not during a </a:t>
            </a:r>
            <a:r>
              <a:rPr lang="en-US" altLang="en-US" sz="2400" dirty="0" smtClean="0">
                <a:solidFill>
                  <a:srgbClr val="0070C0"/>
                </a:solidFill>
              </a:rPr>
              <a:t>transaction</a:t>
            </a:r>
            <a:endParaRPr lang="en-US" altLang="en-US" sz="16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800" b="1" dirty="0"/>
              <a:t>Choose the dimensions that are applicable within the selected grain.</a:t>
            </a:r>
          </a:p>
          <a:p>
            <a:pPr lvl="1">
              <a:lnSpc>
                <a:spcPct val="120000"/>
              </a:lnSpc>
            </a:pPr>
            <a:endParaRPr lang="en-US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F1EA-2676-45E1-94E7-C05342933C5E}" type="slidenum">
              <a:rPr lang="en-US" altLang="en-US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16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7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need for ER modeling?</a:t>
            </a:r>
            <a:endParaRPr lang="en-US" b="1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Problems with early </a:t>
            </a:r>
            <a:r>
              <a:rPr lang="en-US" altLang="en-US" sz="2800" dirty="0" err="1"/>
              <a:t>COBOLian</a:t>
            </a:r>
            <a:r>
              <a:rPr lang="en-US" altLang="en-US" sz="2800" dirty="0"/>
              <a:t> data processing systems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Data </a:t>
            </a:r>
            <a:r>
              <a:rPr lang="en-US" altLang="en-US" sz="2800" dirty="0" smtClean="0"/>
              <a:t>redundancies</a:t>
            </a:r>
            <a:endParaRPr lang="en-US" altLang="en-US" sz="28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From flat file to </a:t>
            </a:r>
            <a:r>
              <a:rPr lang="en-US" altLang="en-US" sz="2800" i="1" dirty="0"/>
              <a:t>Table</a:t>
            </a:r>
            <a:r>
              <a:rPr lang="en-US" altLang="en-US" sz="2800" dirty="0"/>
              <a:t>, each entity ultimately becomes a </a:t>
            </a:r>
            <a:r>
              <a:rPr lang="en-US" altLang="en-US" sz="2800" i="1" dirty="0"/>
              <a:t>Table </a:t>
            </a:r>
            <a:r>
              <a:rPr lang="en-US" altLang="en-US" sz="2800" dirty="0"/>
              <a:t>in the physical schema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Simple O(n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 Join to work with T</a:t>
            </a:r>
            <a:r>
              <a:rPr lang="en-US" altLang="en-US" sz="2800" i="1" dirty="0"/>
              <a:t>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584" y="5687237"/>
            <a:ext cx="2108123" cy="158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5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COBOL Data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348" y="2046913"/>
            <a:ext cx="7421943" cy="460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Why ER Modeling has been so successful?</a:t>
            </a:r>
            <a:endParaRPr lang="en-US" b="1" dirty="0"/>
          </a:p>
        </p:txBody>
      </p:sp>
      <p:sp>
        <p:nvSpPr>
          <p:cNvPr id="83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Coupled with normalization drives out all the redundancy out of the database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Change (or add or delete) the data at just one point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Can be used with indexing for very fast access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Resulted in success of OLTP systems.</a:t>
            </a:r>
            <a:endParaRPr lang="en-US" altLang="en-US" sz="2800" dirty="0">
              <a:solidFill>
                <a:schemeClr val="hlin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854" y="5449010"/>
            <a:ext cx="1577427" cy="15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3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Need for DM: Un-answered Qs</a:t>
            </a:r>
            <a:endParaRPr lang="en-US" b="1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Lets have a look at a </a:t>
            </a:r>
            <a:r>
              <a:rPr lang="en-US" altLang="en-US" sz="2800" dirty="0">
                <a:solidFill>
                  <a:srgbClr val="006FB4"/>
                </a:solidFill>
                <a:hlinkClick r:id="" action="ppaction://noaction"/>
              </a:rPr>
              <a:t>typical ER data model </a:t>
            </a:r>
            <a:r>
              <a:rPr lang="en-US" altLang="en-US" sz="2800" dirty="0"/>
              <a:t>first.</a:t>
            </a:r>
            <a:endParaRPr lang="en-US" altLang="en-US" sz="2000" dirty="0"/>
          </a:p>
          <a:p>
            <a:r>
              <a:rPr lang="en-US" altLang="en-US" sz="2800" dirty="0"/>
              <a:t>Some Observations:</a:t>
            </a:r>
          </a:p>
          <a:p>
            <a:pPr lvl="1"/>
            <a:r>
              <a:rPr lang="en-US" altLang="en-US" dirty="0"/>
              <a:t>All tables look-alike, as a consequence it is difficult to identify:</a:t>
            </a:r>
          </a:p>
          <a:p>
            <a:pPr lvl="2"/>
            <a:r>
              <a:rPr lang="en-US" altLang="en-US" dirty="0"/>
              <a:t>Which table is more important </a:t>
            </a:r>
            <a:r>
              <a:rPr lang="en-US" altLang="en-US" dirty="0" smtClean="0"/>
              <a:t>?</a:t>
            </a:r>
            <a:endParaRPr lang="en-US" altLang="en-US" sz="1600" dirty="0"/>
          </a:p>
          <a:p>
            <a:pPr lvl="2"/>
            <a:r>
              <a:rPr lang="en-US" altLang="en-US" dirty="0"/>
              <a:t>Which is the largest</a:t>
            </a:r>
            <a:r>
              <a:rPr lang="en-US" altLang="en-US" dirty="0" smtClean="0"/>
              <a:t>?</a:t>
            </a:r>
            <a:endParaRPr lang="en-US" altLang="en-US" sz="1600" dirty="0"/>
          </a:p>
          <a:p>
            <a:pPr lvl="2"/>
            <a:r>
              <a:rPr lang="en-US" altLang="en-US" dirty="0"/>
              <a:t>Which tables contain numerical measurements of the business</a:t>
            </a:r>
            <a:r>
              <a:rPr lang="en-US" altLang="en-US" dirty="0" smtClean="0"/>
              <a:t>?</a:t>
            </a:r>
            <a:endParaRPr lang="en-US" altLang="en-US" sz="1600" dirty="0"/>
          </a:p>
          <a:p>
            <a:pPr lvl="2"/>
            <a:r>
              <a:rPr lang="en-US" altLang="en-US" dirty="0"/>
              <a:t>Which table contain nearly static descriptive attributes?</a:t>
            </a:r>
          </a:p>
        </p:txBody>
      </p:sp>
    </p:spTree>
    <p:extLst>
      <p:ext uri="{BB962C8B-B14F-4D97-AF65-F5344CB8AC3E}">
        <p14:creationId xmlns:p14="http://schemas.microsoft.com/office/powerpoint/2010/main" val="379703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Need for DM: Complexity of Representation</a:t>
            </a:r>
            <a:endParaRPr lang="en-US" b="1"/>
          </a:p>
        </p:txBody>
      </p:sp>
      <p:sp>
        <p:nvSpPr>
          <p:cNvPr id="84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en-US" dirty="0"/>
              <a:t>Many topologies for the same ER diagram, </a:t>
            </a:r>
            <a:r>
              <a:rPr lang="en-US" altLang="en-US" u="sng" dirty="0"/>
              <a:t>all</a:t>
            </a:r>
            <a:r>
              <a:rPr lang="en-US" altLang="en-US" dirty="0"/>
              <a:t> appearing </a:t>
            </a:r>
            <a:r>
              <a:rPr lang="en-US" altLang="en-US" u="sng" dirty="0"/>
              <a:t>different</a:t>
            </a:r>
            <a:r>
              <a:rPr lang="en-US" altLang="en-US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Very hard to visualize and remember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lvl="2">
              <a:lnSpc>
                <a:spcPct val="120000"/>
              </a:lnSpc>
            </a:pPr>
            <a:r>
              <a:rPr lang="en-US" altLang="en-US" dirty="0"/>
              <a:t>A large number of possible connections to any two (or more) tables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357" y="5449011"/>
            <a:ext cx="2375180" cy="158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1956</Words>
  <Application>Microsoft Office PowerPoint</Application>
  <PresentationFormat>Custom</PresentationFormat>
  <Paragraphs>380</Paragraphs>
  <Slides>41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Chart</vt:lpstr>
      <vt:lpstr>PowerPoint Presentation</vt:lpstr>
      <vt:lpstr>The Kimball Lifecycle Diagram</vt:lpstr>
      <vt:lpstr>What is Dimensional Modelling</vt:lpstr>
      <vt:lpstr>Dimensional Model Example</vt:lpstr>
      <vt:lpstr>The need for ER modeling?</vt:lpstr>
      <vt:lpstr>COBOL Data Example</vt:lpstr>
      <vt:lpstr>Why ER Modeling has been so successful?</vt:lpstr>
      <vt:lpstr>Need for DM: Un-answered Qs</vt:lpstr>
      <vt:lpstr>Need for DM: Complexity of Representation</vt:lpstr>
      <vt:lpstr>Need for DM: The Paradox</vt:lpstr>
      <vt:lpstr>ER vs. DM</vt:lpstr>
      <vt:lpstr>3NF ER Diagram</vt:lpstr>
      <vt:lpstr>Star Schema</vt:lpstr>
      <vt:lpstr>Benefits of  Dimensional Modelling</vt:lpstr>
      <vt:lpstr>Fact Tables</vt:lpstr>
      <vt:lpstr>Non-Additive Facts</vt:lpstr>
      <vt:lpstr>Fact Table Keys</vt:lpstr>
      <vt:lpstr>Fact Table Granularity</vt:lpstr>
      <vt:lpstr>Dimension Tables</vt:lpstr>
      <vt:lpstr>Dimension Attributes</vt:lpstr>
      <vt:lpstr>Dimension Tables</vt:lpstr>
      <vt:lpstr>Advantages of Surrogate Keys</vt:lpstr>
      <vt:lpstr>Advantages of Surrogate Keys</vt:lpstr>
      <vt:lpstr>Conformed Dimensions</vt:lpstr>
      <vt:lpstr>Conformed Dimensions</vt:lpstr>
      <vt:lpstr>Conformed Dimensions</vt:lpstr>
      <vt:lpstr>Conformed Dimensions Benefits</vt:lpstr>
      <vt:lpstr>Four-Step Dimensional Design Process</vt:lpstr>
      <vt:lpstr>Step-1:  Choose the Business Process</vt:lpstr>
      <vt:lpstr>Step-2: Choosing the Grain</vt:lpstr>
      <vt:lpstr>Step-2: Relationship b/w Grain</vt:lpstr>
      <vt:lpstr>The case FOR data aggregation</vt:lpstr>
      <vt:lpstr>The case AGAINST data aggregation</vt:lpstr>
      <vt:lpstr>Aggregation hides crucial facts Example</vt:lpstr>
      <vt:lpstr>Aggregation hides crucial  facts chart</vt:lpstr>
      <vt:lpstr>Step 3: Choose Facts statement</vt:lpstr>
      <vt:lpstr>Step 3: Choose Facts</vt:lpstr>
      <vt:lpstr>Step 4: Choose Dimensions </vt:lpstr>
      <vt:lpstr>Step-4: How to Identify  a Dimension?</vt:lpstr>
      <vt:lpstr>Step-4: Can Dimensions  be Multi-valued?</vt:lpstr>
      <vt:lpstr>Step-4: Dimensions &amp; Grain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Umim</cp:lastModifiedBy>
  <cp:revision>217</cp:revision>
  <dcterms:created xsi:type="dcterms:W3CDTF">2014-08-28T03:04:31Z</dcterms:created>
  <dcterms:modified xsi:type="dcterms:W3CDTF">2017-11-30T07:39:12Z</dcterms:modified>
</cp:coreProperties>
</file>