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1pPr>
    <a:lvl2pPr marL="520700" indent="-635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2pPr>
    <a:lvl3pPr marL="1041400" indent="-127000"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3pPr>
    <a:lvl4pPr marL="1563688" indent="-1920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4pPr>
    <a:lvl5pPr marL="2084388" indent="-255588" algn="l" defTabSz="520700" rtl="0" fontAlgn="base">
      <a:spcBef>
        <a:spcPct val="0"/>
      </a:spcBef>
      <a:spcAft>
        <a:spcPct val="0"/>
      </a:spcAft>
      <a:defRPr sz="2100" kern="1200">
        <a:solidFill>
          <a:schemeClr val="tx1"/>
        </a:solidFill>
        <a:latin typeface="Calibri" charset="0"/>
        <a:ea typeface="ＭＳ Ｐゴシック" charset="0"/>
        <a:cs typeface="ＭＳ Ｐゴシック" charset="0"/>
      </a:defRPr>
    </a:lvl5pPr>
    <a:lvl6pPr marL="2286000" algn="l" defTabSz="457200" rtl="0" eaLnBrk="1" latinLnBrk="0" hangingPunct="1">
      <a:defRPr sz="2100" kern="1200">
        <a:solidFill>
          <a:schemeClr val="tx1"/>
        </a:solidFill>
        <a:latin typeface="Calibri" charset="0"/>
        <a:ea typeface="ＭＳ Ｐゴシック" charset="0"/>
        <a:cs typeface="ＭＳ Ｐゴシック" charset="0"/>
      </a:defRPr>
    </a:lvl6pPr>
    <a:lvl7pPr marL="2743200" algn="l" defTabSz="457200" rtl="0" eaLnBrk="1" latinLnBrk="0" hangingPunct="1">
      <a:defRPr sz="2100" kern="1200">
        <a:solidFill>
          <a:schemeClr val="tx1"/>
        </a:solidFill>
        <a:latin typeface="Calibri" charset="0"/>
        <a:ea typeface="ＭＳ Ｐゴシック" charset="0"/>
        <a:cs typeface="ＭＳ Ｐゴシック" charset="0"/>
      </a:defRPr>
    </a:lvl7pPr>
    <a:lvl8pPr marL="3200400" algn="l" defTabSz="457200" rtl="0" eaLnBrk="1" latinLnBrk="0" hangingPunct="1">
      <a:defRPr sz="2100" kern="1200">
        <a:solidFill>
          <a:schemeClr val="tx1"/>
        </a:solidFill>
        <a:latin typeface="Calibri" charset="0"/>
        <a:ea typeface="ＭＳ Ｐゴシック" charset="0"/>
        <a:cs typeface="ＭＳ Ｐゴシック" charset="0"/>
      </a:defRPr>
    </a:lvl8pPr>
    <a:lvl9pPr marL="3657600" algn="l" defTabSz="457200" rtl="0" eaLnBrk="1" latinLnBrk="0" hangingPunct="1">
      <a:defRPr sz="21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8" autoAdjust="0"/>
    <p:restoredTop sz="86318" autoAdjust="0"/>
  </p:normalViewPr>
  <p:slideViewPr>
    <p:cSldViewPr snapToGrid="0" snapToObjects="1">
      <p:cViewPr>
        <p:scale>
          <a:sx n="63" d="100"/>
          <a:sy n="63" d="100"/>
        </p:scale>
        <p:origin x="-1374" y="-72"/>
      </p:cViewPr>
      <p:guideLst>
        <p:guide orient="horz" pos="2382"/>
        <p:guide pos="3367"/>
      </p:guideLst>
    </p:cSldViewPr>
  </p:slideViewPr>
  <p:notesTextViewPr>
    <p:cViewPr>
      <p:scale>
        <a:sx n="100" d="100"/>
        <a:sy n="100" d="100"/>
      </p:scale>
      <p:origin x="0" y="0"/>
    </p:cViewPr>
  </p:notesTextViewPr>
  <p:sorterViewPr>
    <p:cViewPr varScale="1">
      <p:scale>
        <a:sx n="100" d="100"/>
        <a:sy n="100" d="100"/>
      </p:scale>
      <p:origin x="0" y="-3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26917-237B-DB44-9083-E753EF7B9EB8}" type="datetimeFigureOut">
              <a:rPr lang="en-US" smtClean="0"/>
              <a:t>11/30/2017</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F8B00-F3CF-7C4C-B838-AF0CCB5252D2}" type="slidenum">
              <a:rPr lang="en-US" smtClean="0"/>
              <a:t>‹#›</a:t>
            </a:fld>
            <a:endParaRPr lang="en-US"/>
          </a:p>
        </p:txBody>
      </p:sp>
    </p:spTree>
    <p:extLst>
      <p:ext uri="{BB962C8B-B14F-4D97-AF65-F5344CB8AC3E}">
        <p14:creationId xmlns:p14="http://schemas.microsoft.com/office/powerpoint/2010/main" val="2037400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nvestinganswers.com/financial-dictionary/estate-planning/will-4974"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 task of planning the enterprise DW/BI data architecture is daunting.</a:t>
            </a:r>
            <a:r>
              <a:rPr lang="en-US" sz="1200" kern="1200" baseline="0" dirty="0" smtClean="0">
                <a:solidFill>
                  <a:schemeClr val="tx1"/>
                </a:solidFill>
                <a:effectLst/>
                <a:latin typeface="Arial" charset="0"/>
                <a:ea typeface="+mn-ea"/>
                <a:cs typeface="+mn-cs"/>
              </a:rPr>
              <a:t> T</a:t>
            </a:r>
            <a:r>
              <a:rPr lang="en-US" sz="1200" kern="1200" dirty="0" smtClean="0">
                <a:solidFill>
                  <a:schemeClr val="tx1"/>
                </a:solidFill>
                <a:effectLst/>
                <a:latin typeface="Arial" charset="0"/>
                <a:ea typeface="+mn-ea"/>
                <a:cs typeface="+mn-cs"/>
              </a:rPr>
              <a:t>he DW/BI manager is supposed to understand the content and location of the most complicated asset owned by the enterprise: the source data. Somehow the DW/BI manager is supposed to become an authority on exactly what is contained in all those legacy mainframe, ERP, web server, application server, and other business systems. Every data element in every system must be understood. The DW/BI manager must be able to retrieve any requested element of data and, if necessary, clean it up and correct it. On the other hand, the DW/BI manager is supposed to understand exactly what keeps management awake at night. The DW/BI system is expected to contain exactly the data needed to answer the burning questions du jour.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 answer to this dilemma is to start with a quick and succinct effort that defines the overall enterprise DW/BI data architecture. The enterprise data warehouse bus matrix </a:t>
            </a:r>
            <a:r>
              <a:rPr lang="en-US" sz="1200" i="1" kern="1200" dirty="0" smtClean="0">
                <a:solidFill>
                  <a:schemeClr val="tx1"/>
                </a:solidFill>
                <a:effectLst/>
                <a:latin typeface="Arial" charset="0"/>
                <a:ea typeface="+mn-ea"/>
                <a:cs typeface="+mn-cs"/>
              </a:rPr>
              <a:t>is </a:t>
            </a:r>
            <a:r>
              <a:rPr lang="en-US" sz="1200" kern="1200" dirty="0" smtClean="0">
                <a:solidFill>
                  <a:schemeClr val="tx1"/>
                </a:solidFill>
                <a:effectLst/>
                <a:latin typeface="Arial" charset="0"/>
                <a:ea typeface="+mn-ea"/>
                <a:cs typeface="+mn-cs"/>
              </a:rPr>
              <a:t>the overall data architecture for the DW/BI system. The matrix delivers the big picture perspective, regardless of database or technology preferences, while also identifying reasonably manageable development efforts.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3</a:t>
            </a:fld>
            <a:endParaRPr lang="en-US"/>
          </a:p>
        </p:txBody>
      </p:sp>
    </p:spTree>
    <p:extLst>
      <p:ext uri="{BB962C8B-B14F-4D97-AF65-F5344CB8AC3E}">
        <p14:creationId xmlns:p14="http://schemas.microsoft.com/office/powerpoint/2010/main" val="3166286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Dimensions are </a:t>
            </a:r>
            <a:r>
              <a:rPr lang="en-US" sz="1200" i="1" kern="1200" dirty="0" err="1" smtClean="0">
                <a:solidFill>
                  <a:schemeClr val="tx1"/>
                </a:solidFill>
                <a:effectLst/>
                <a:latin typeface="Arial" charset="0"/>
                <a:ea typeface="+mn-ea"/>
                <a:cs typeface="+mn-cs"/>
              </a:rPr>
              <a:t>snowflaked</a:t>
            </a:r>
            <a:r>
              <a:rPr lang="en-US" sz="1200" i="1" kern="1200" dirty="0" smtClean="0">
                <a:solidFill>
                  <a:schemeClr val="tx1"/>
                </a:solidFill>
                <a:effectLst/>
                <a:latin typeface="Arial" charset="0"/>
                <a:ea typeface="+mn-ea"/>
                <a:cs typeface="+mn-cs"/>
              </a:rPr>
              <a:t> </a:t>
            </a:r>
            <a:r>
              <a:rPr lang="en-US" sz="1200" kern="1200" dirty="0" smtClean="0">
                <a:solidFill>
                  <a:schemeClr val="tx1"/>
                </a:solidFill>
                <a:effectLst/>
                <a:latin typeface="Arial" charset="0"/>
                <a:ea typeface="+mn-ea"/>
                <a:cs typeface="+mn-cs"/>
              </a:rPr>
              <a:t>when the redundant attributes and decodes are removed to separate tables and linked back into the original table with artificial keys. In other words, a </a:t>
            </a:r>
            <a:r>
              <a:rPr lang="en-US" sz="1200" kern="1200" dirty="0" err="1" smtClean="0">
                <a:solidFill>
                  <a:schemeClr val="tx1"/>
                </a:solidFill>
                <a:effectLst/>
                <a:latin typeface="Arial" charset="0"/>
                <a:ea typeface="+mn-ea"/>
                <a:cs typeface="+mn-cs"/>
              </a:rPr>
              <a:t>snowflaked</a:t>
            </a:r>
            <a:r>
              <a:rPr lang="en-US" sz="1200" kern="1200" dirty="0" smtClean="0">
                <a:solidFill>
                  <a:schemeClr val="tx1"/>
                </a:solidFill>
                <a:effectLst/>
                <a:latin typeface="Arial" charset="0"/>
                <a:ea typeface="+mn-ea"/>
                <a:cs typeface="+mn-cs"/>
              </a:rPr>
              <a:t> dimension is normalized.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Generally, </a:t>
            </a:r>
            <a:r>
              <a:rPr lang="en-US" sz="1200" b="1" u="sng" kern="1200" dirty="0" err="1" smtClean="0">
                <a:solidFill>
                  <a:schemeClr val="tx1"/>
                </a:solidFill>
                <a:effectLst/>
                <a:latin typeface="Arial" charset="0"/>
                <a:ea typeface="+mn-ea"/>
                <a:cs typeface="+mn-cs"/>
              </a:rPr>
              <a:t>snowflaking</a:t>
            </a:r>
            <a:r>
              <a:rPr lang="en-US" sz="1200" b="1" u="sng" kern="1200" dirty="0" smtClean="0">
                <a:solidFill>
                  <a:schemeClr val="tx1"/>
                </a:solidFill>
                <a:effectLst/>
                <a:latin typeface="Arial" charset="0"/>
                <a:ea typeface="+mn-ea"/>
                <a:cs typeface="+mn-cs"/>
              </a:rPr>
              <a:t> is not recommended </a:t>
            </a:r>
            <a:r>
              <a:rPr lang="en-US" sz="1200" kern="1200" dirty="0" smtClean="0">
                <a:solidFill>
                  <a:schemeClr val="tx1"/>
                </a:solidFill>
                <a:effectLst/>
                <a:latin typeface="Arial" charset="0"/>
                <a:ea typeface="+mn-ea"/>
                <a:cs typeface="+mn-cs"/>
              </a:rPr>
              <a:t>for your dimensional models because it almost always makes the user presentation more complex and less legible.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22</a:t>
            </a:fld>
            <a:endParaRPr lang="en-US"/>
          </a:p>
        </p:txBody>
      </p:sp>
    </p:spTree>
    <p:extLst>
      <p:ext uri="{BB962C8B-B14F-4D97-AF65-F5344CB8AC3E}">
        <p14:creationId xmlns:p14="http://schemas.microsoft.com/office/powerpoint/2010/main" val="4231154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County demographic data consists of a label, population count, and population percentage for 50 different demographic groupings</a:t>
            </a:r>
            <a:r>
              <a:rPr lang="en-US" sz="1200" b="1" u="sng" kern="1200" dirty="0" smtClean="0">
                <a:solidFill>
                  <a:schemeClr val="tx1"/>
                </a:solidFill>
                <a:effectLst/>
                <a:latin typeface="Arial" charset="0"/>
                <a:ea typeface="+mn-ea"/>
                <a:cs typeface="+mn-cs"/>
              </a:rPr>
              <a:t>, so there are 150 attributes</a:t>
            </a:r>
            <a:r>
              <a:rPr lang="en-US" sz="1200" kern="1200" dirty="0" smtClean="0">
                <a:solidFill>
                  <a:schemeClr val="tx1"/>
                </a:solidFill>
                <a:effectLst/>
                <a:latin typeface="Arial"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Per</a:t>
            </a:r>
            <a:r>
              <a:rPr lang="en-US" baseline="0" dirty="0" smtClean="0"/>
              <a:t> customer or county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Update frequency of demographic</a:t>
            </a:r>
            <a:r>
              <a:rPr lang="en-US" baseline="0" dirty="0" smtClean="0"/>
              <a:t> data would be more frequent than customer data</a:t>
            </a:r>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23</a:t>
            </a:fld>
            <a:endParaRPr lang="en-US"/>
          </a:p>
        </p:txBody>
      </p:sp>
    </p:spTree>
    <p:extLst>
      <p:ext uri="{BB962C8B-B14F-4D97-AF65-F5344CB8AC3E}">
        <p14:creationId xmlns:p14="http://schemas.microsoft.com/office/powerpoint/2010/main" val="1126320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XYZ Company is able to manufacture 10,000 widgets per day. On Monday morning, the company receives an order for 50,000 widgets. Given the company's daily production capacity, XYZ Company </a:t>
            </a:r>
            <a:r>
              <a:rPr lang="en-US" dirty="0" smtClean="0">
                <a:hlinkClick r:id="rId3"/>
              </a:rPr>
              <a:t>will</a:t>
            </a:r>
            <a:r>
              <a:rPr lang="en-US" dirty="0" smtClean="0"/>
              <a:t> end Monday with a backlog of 40,000 widgets. If each widget sells for $1, XYZ Company would report a $40,000 backlog.</a:t>
            </a:r>
          </a:p>
          <a:p>
            <a:r>
              <a:rPr lang="en-US" i="1" dirty="0" smtClean="0"/>
              <a:t>Backlogs</a:t>
            </a:r>
            <a:r>
              <a:rPr lang="en-US" dirty="0" smtClean="0"/>
              <a:t> are usually measured in dollars and generally occur when there is a shortage of labor or supplies. Building products to each customer's specifications may also lead to backlogs.</a:t>
            </a:r>
          </a:p>
          <a:p>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28</a:t>
            </a:fld>
            <a:endParaRPr lang="en-US"/>
          </a:p>
        </p:txBody>
      </p:sp>
    </p:spTree>
    <p:extLst>
      <p:ext uri="{BB962C8B-B14F-4D97-AF65-F5344CB8AC3E}">
        <p14:creationId xmlns:p14="http://schemas.microsoft.com/office/powerpoint/2010/main" val="233462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LOB: Line</a:t>
            </a:r>
            <a:r>
              <a:rPr lang="en-US" baseline="0" dirty="0" smtClean="0"/>
              <a:t> of </a:t>
            </a:r>
            <a:r>
              <a:rPr lang="en-US" baseline="0" dirty="0" err="1" smtClean="0"/>
              <a:t>Bussiness</a:t>
            </a:r>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6</a:t>
            </a:fld>
            <a:endParaRPr lang="en-US"/>
          </a:p>
        </p:txBody>
      </p:sp>
    </p:spTree>
    <p:extLst>
      <p:ext uri="{BB962C8B-B14F-4D97-AF65-F5344CB8AC3E}">
        <p14:creationId xmlns:p14="http://schemas.microsoft.com/office/powerpoint/2010/main" val="81816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Calendar navigation should be driven through the date dimension table, not through hard coded application logic. </a:t>
            </a:r>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8</a:t>
            </a:fld>
            <a:endParaRPr lang="en-US"/>
          </a:p>
        </p:txBody>
      </p:sp>
    </p:spTree>
    <p:extLst>
      <p:ext uri="{BB962C8B-B14F-4D97-AF65-F5344CB8AC3E}">
        <p14:creationId xmlns:p14="http://schemas.microsoft.com/office/powerpoint/2010/main" val="305076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If the business needs to calculate and analyze the lag between two specific date/timestamps, then these calculations should be performed in the ETL system and populated as facts for fast and simple direct user access. </a:t>
            </a:r>
            <a:endParaRPr lang="en-US" dirty="0" smtClean="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9</a:t>
            </a:fld>
            <a:endParaRPr lang="en-US"/>
          </a:p>
        </p:txBody>
      </p:sp>
    </p:spTree>
    <p:extLst>
      <p:ext uri="{BB962C8B-B14F-4D97-AF65-F5344CB8AC3E}">
        <p14:creationId xmlns:p14="http://schemas.microsoft.com/office/powerpoint/2010/main" val="8427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13</a:t>
            </a:fld>
            <a:endParaRPr lang="en-US"/>
          </a:p>
        </p:txBody>
      </p:sp>
    </p:spTree>
    <p:extLst>
      <p:ext uri="{BB962C8B-B14F-4D97-AF65-F5344CB8AC3E}">
        <p14:creationId xmlns:p14="http://schemas.microsoft.com/office/powerpoint/2010/main" val="2769731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The type 2 approach requires the use of a surrogate key to uniquely identify the new profile</a:t>
            </a:r>
            <a:endParaRPr lang="en-US" dirty="0" smtClean="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16</a:t>
            </a:fld>
            <a:endParaRPr lang="en-US"/>
          </a:p>
        </p:txBody>
      </p:sp>
    </p:spTree>
    <p:extLst>
      <p:ext uri="{BB962C8B-B14F-4D97-AF65-F5344CB8AC3E}">
        <p14:creationId xmlns:p14="http://schemas.microsoft.com/office/powerpoint/2010/main" val="4194595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This allows users to choose between the two versions at will.</a:t>
            </a:r>
            <a:r>
              <a:rPr lang="en-US" sz="1200" kern="1200" baseline="0" dirty="0" smtClean="0">
                <a:solidFill>
                  <a:schemeClr val="tx1"/>
                </a:solidFill>
                <a:effectLst/>
                <a:latin typeface="Arial"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If a dimension attribute changes with a predictable rhythm, such as annually, and the business needs to summarize facts based on any historical value of the attribute, not just the historically accurate and current as we've primarily been discussing, you could have a series of type 3 attributes in the dimension.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17</a:t>
            </a:fld>
            <a:endParaRPr lang="en-US"/>
          </a:p>
        </p:txBody>
      </p:sp>
    </p:spTree>
    <p:extLst>
      <p:ext uri="{BB962C8B-B14F-4D97-AF65-F5344CB8AC3E}">
        <p14:creationId xmlns:p14="http://schemas.microsoft.com/office/powerpoint/2010/main" val="1280843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Each date foreign key in the fact table points to a specific date dimension table, as</a:t>
            </a:r>
          </a:p>
          <a:p>
            <a:r>
              <a:rPr lang="en-US" sz="1200" b="0" i="0" u="none" strike="noStrike" kern="1200" baseline="0" dirty="0" smtClean="0">
                <a:solidFill>
                  <a:schemeClr val="tx1"/>
                </a:solidFill>
                <a:latin typeface="Arial" charset="0"/>
                <a:ea typeface="+mn-ea"/>
                <a:cs typeface="+mn-cs"/>
              </a:rPr>
              <a:t>shown in Figure. You can't join these multiple foreign keys to the same table</a:t>
            </a:r>
          </a:p>
          <a:p>
            <a:r>
              <a:rPr lang="en-US" sz="1200" b="0" i="0" u="none" strike="noStrike" kern="1200" baseline="0" dirty="0" smtClean="0">
                <a:solidFill>
                  <a:schemeClr val="tx1"/>
                </a:solidFill>
                <a:latin typeface="Arial" charset="0"/>
                <a:ea typeface="+mn-ea"/>
                <a:cs typeface="+mn-cs"/>
              </a:rPr>
              <a:t>because SQL would interpret the two-way simultaneous join as requiring the dates to</a:t>
            </a:r>
          </a:p>
          <a:p>
            <a:r>
              <a:rPr lang="en-US" sz="1200" b="0" i="0" u="none" strike="noStrike" kern="1200" baseline="0" dirty="0" smtClean="0">
                <a:solidFill>
                  <a:schemeClr val="tx1"/>
                </a:solidFill>
                <a:latin typeface="Arial" charset="0"/>
                <a:ea typeface="+mn-ea"/>
                <a:cs typeface="+mn-cs"/>
              </a:rPr>
              <a:t>be the same, which isn't very likely.</a:t>
            </a:r>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18</a:t>
            </a:fld>
            <a:endParaRPr lang="en-US"/>
          </a:p>
        </p:txBody>
      </p:sp>
    </p:spTree>
    <p:extLst>
      <p:ext uri="{BB962C8B-B14F-4D97-AF65-F5344CB8AC3E}">
        <p14:creationId xmlns:p14="http://schemas.microsoft.com/office/powerpoint/2010/main" val="387765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sz="1200" kern="1200" dirty="0" smtClean="0">
                <a:solidFill>
                  <a:schemeClr val="tx1"/>
                </a:solidFill>
                <a:effectLst/>
                <a:latin typeface="Arial" charset="0"/>
                <a:ea typeface="+mn-ea"/>
                <a:cs typeface="+mn-cs"/>
              </a:rPr>
              <a:t>If the flags and text attributes are incomprehensible, inconsistently populated, or only of operational significance, they should be left out. </a:t>
            </a:r>
          </a:p>
          <a:p>
            <a:endParaRPr lang="en-US" dirty="0"/>
          </a:p>
        </p:txBody>
      </p:sp>
      <p:sp>
        <p:nvSpPr>
          <p:cNvPr id="4" name="Slide Number Placeholder 3"/>
          <p:cNvSpPr>
            <a:spLocks noGrp="1"/>
          </p:cNvSpPr>
          <p:nvPr>
            <p:ph type="sldNum" sz="quarter" idx="10"/>
          </p:nvPr>
        </p:nvSpPr>
        <p:spPr/>
        <p:txBody>
          <a:bodyPr/>
          <a:lstStyle/>
          <a:p>
            <a:pPr>
              <a:defRPr/>
            </a:pPr>
            <a:fld id="{709AD3B3-533F-4252-BCED-8210EB835EC4}" type="slidenum">
              <a:rPr lang="en-US" smtClean="0"/>
              <a:pPr>
                <a:defRPr/>
              </a:pPr>
              <a:t>20</a:t>
            </a:fld>
            <a:endParaRPr lang="en-US"/>
          </a:p>
        </p:txBody>
      </p:sp>
    </p:spTree>
    <p:extLst>
      <p:ext uri="{BB962C8B-B14F-4D97-AF65-F5344CB8AC3E}">
        <p14:creationId xmlns:p14="http://schemas.microsoft.com/office/powerpoint/2010/main" val="145189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14A98BE-EC71-8F49-A1BE-830363ABB11F}"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6BB6EE8-AFE4-E544-AB13-015840CB51C8}" type="slidenum">
              <a:rPr lang="en-US"/>
              <a:pPr/>
              <a:t>‹#›</a:t>
            </a:fld>
            <a:endParaRPr lang="en-US"/>
          </a:p>
        </p:txBody>
      </p:sp>
    </p:spTree>
    <p:extLst>
      <p:ext uri="{BB962C8B-B14F-4D97-AF65-F5344CB8AC3E}">
        <p14:creationId xmlns:p14="http://schemas.microsoft.com/office/powerpoint/2010/main" val="294553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47CEDA0-885B-B748-B9CB-B36E29B43181}"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DCABD3C-528A-714F-92FD-11139AAE1B27}" type="slidenum">
              <a:rPr lang="en-US"/>
              <a:pPr/>
              <a:t>‹#›</a:t>
            </a:fld>
            <a:endParaRPr lang="en-US"/>
          </a:p>
        </p:txBody>
      </p:sp>
    </p:spTree>
    <p:extLst>
      <p:ext uri="{BB962C8B-B14F-4D97-AF65-F5344CB8AC3E}">
        <p14:creationId xmlns:p14="http://schemas.microsoft.com/office/powerpoint/2010/main" val="337465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D6AB2B0-0744-E34B-B39D-90B36E4283B5}"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9A8A65C-E894-474D-B68F-5D5222F4F771}" type="slidenum">
              <a:rPr lang="en-US"/>
              <a:pPr/>
              <a:t>‹#›</a:t>
            </a:fld>
            <a:endParaRPr lang="en-US"/>
          </a:p>
        </p:txBody>
      </p:sp>
    </p:spTree>
    <p:extLst>
      <p:ext uri="{BB962C8B-B14F-4D97-AF65-F5344CB8AC3E}">
        <p14:creationId xmlns:p14="http://schemas.microsoft.com/office/powerpoint/2010/main" val="131758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4432" y="773792"/>
            <a:ext cx="9619774" cy="12604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47422" y="1796177"/>
            <a:ext cx="9619774" cy="3879462"/>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t>Bina Nusantara</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E79134-996F-41A0-B120-DC506429F714}" type="slidenum">
              <a:rPr lang="en-US"/>
              <a:pPr>
                <a:defRPr/>
              </a:pPr>
              <a:t>‹#›</a:t>
            </a:fld>
            <a:endParaRPr lang="en-US"/>
          </a:p>
        </p:txBody>
      </p:sp>
    </p:spTree>
    <p:extLst>
      <p:ext uri="{BB962C8B-B14F-4D97-AF65-F5344CB8AC3E}">
        <p14:creationId xmlns:p14="http://schemas.microsoft.com/office/powerpoint/2010/main" val="406808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984A1C9D-4E9A-A944-8C94-1E9BDB67C980}"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F54F2D-8F2F-5340-8D16-2E1F2117C228}" type="slidenum">
              <a:rPr lang="en-US"/>
              <a:pPr/>
              <a:t>‹#›</a:t>
            </a:fld>
            <a:endParaRPr lang="en-US"/>
          </a:p>
        </p:txBody>
      </p:sp>
    </p:spTree>
    <p:extLst>
      <p:ext uri="{BB962C8B-B14F-4D97-AF65-F5344CB8AC3E}">
        <p14:creationId xmlns:p14="http://schemas.microsoft.com/office/powerpoint/2010/main" val="146329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100A110-3380-AA4C-8A22-466F3EBBBD18}" type="datetime1">
              <a:rPr lang="en-US"/>
              <a:pPr/>
              <a:t>11/30/2017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5773CC-D1AA-7F4E-9E3D-01F16F3B2B91}" type="slidenum">
              <a:rPr lang="en-US"/>
              <a:pPr/>
              <a:t>‹#›</a:t>
            </a:fld>
            <a:endParaRPr lang="en-US"/>
          </a:p>
        </p:txBody>
      </p:sp>
    </p:spTree>
    <p:extLst>
      <p:ext uri="{BB962C8B-B14F-4D97-AF65-F5344CB8AC3E}">
        <p14:creationId xmlns:p14="http://schemas.microsoft.com/office/powerpoint/2010/main" val="155758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957F1D5-73AB-9646-9436-5AFCC37FD6B3}"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2F496AA-30FB-AA49-A4B3-1CC5B69DC478}" type="slidenum">
              <a:rPr lang="en-US"/>
              <a:pPr/>
              <a:t>‹#›</a:t>
            </a:fld>
            <a:endParaRPr lang="en-US"/>
          </a:p>
        </p:txBody>
      </p:sp>
    </p:spTree>
    <p:extLst>
      <p:ext uri="{BB962C8B-B14F-4D97-AF65-F5344CB8AC3E}">
        <p14:creationId xmlns:p14="http://schemas.microsoft.com/office/powerpoint/2010/main" val="361055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2CB7C81-5763-4A43-BE48-59017C722240}" type="datetime1">
              <a:rPr lang="en-US"/>
              <a:pPr/>
              <a:t>11/30/2017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D7CECDB-3475-DB48-BD66-1D96639CAA15}" type="slidenum">
              <a:rPr lang="en-US"/>
              <a:pPr/>
              <a:t>‹#›</a:t>
            </a:fld>
            <a:endParaRPr lang="en-US"/>
          </a:p>
        </p:txBody>
      </p:sp>
    </p:spTree>
    <p:extLst>
      <p:ext uri="{BB962C8B-B14F-4D97-AF65-F5344CB8AC3E}">
        <p14:creationId xmlns:p14="http://schemas.microsoft.com/office/powerpoint/2010/main" val="93927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fld id="{BAE5E859-10BB-5B43-8036-5E00006E6C36}" type="datetime1">
              <a:rPr lang="en-US"/>
              <a:pPr/>
              <a:t>11/30/2017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754C8AF-6005-9A45-A1E7-B33CAA2DEEE0}" type="slidenum">
              <a:rPr lang="en-US"/>
              <a:pPr/>
              <a:t>‹#›</a:t>
            </a:fld>
            <a:endParaRPr lang="en-US"/>
          </a:p>
        </p:txBody>
      </p:sp>
    </p:spTree>
    <p:extLst>
      <p:ext uri="{BB962C8B-B14F-4D97-AF65-F5344CB8AC3E}">
        <p14:creationId xmlns:p14="http://schemas.microsoft.com/office/powerpoint/2010/main" val="41266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136238-BD7C-EA43-A43D-25EADC6A710E}" type="datetime1">
              <a:rPr lang="en-US"/>
              <a:pPr/>
              <a:t>11/30/2017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C9D0772-27F3-6848-91C0-2C2B3CA335ED}" type="slidenum">
              <a:rPr lang="en-US"/>
              <a:pPr/>
              <a:t>‹#›</a:t>
            </a:fld>
            <a:endParaRPr lang="en-US"/>
          </a:p>
        </p:txBody>
      </p:sp>
    </p:spTree>
    <p:extLst>
      <p:ext uri="{BB962C8B-B14F-4D97-AF65-F5344CB8AC3E}">
        <p14:creationId xmlns:p14="http://schemas.microsoft.com/office/powerpoint/2010/main" val="13501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8AB2F93-AB03-AC4B-8FDA-3297808E7082}"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6DBEC9-C853-3C4D-B3AF-C97F901743AD}" type="slidenum">
              <a:rPr lang="en-US"/>
              <a:pPr/>
              <a:t>‹#›</a:t>
            </a:fld>
            <a:endParaRPr lang="en-US"/>
          </a:p>
        </p:txBody>
      </p:sp>
    </p:spTree>
    <p:extLst>
      <p:ext uri="{BB962C8B-B14F-4D97-AF65-F5344CB8AC3E}">
        <p14:creationId xmlns:p14="http://schemas.microsoft.com/office/powerpoint/2010/main" val="294273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smtClean="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4A54B7E-DFA9-DF4F-B4F9-AB3DE6F19A44}" type="datetime1">
              <a:rPr lang="en-US"/>
              <a:pPr/>
              <a:t>11/30/2017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B409B88-6F69-A342-9FA5-3582A153B1BB}" type="slidenum">
              <a:rPr lang="en-US"/>
              <a:pPr/>
              <a:t>‹#›</a:t>
            </a:fld>
            <a:endParaRPr lang="en-US"/>
          </a:p>
        </p:txBody>
      </p:sp>
    </p:spTree>
    <p:extLst>
      <p:ext uri="{BB962C8B-B14F-4D97-AF65-F5344CB8AC3E}">
        <p14:creationId xmlns:p14="http://schemas.microsoft.com/office/powerpoint/2010/main" val="37505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3222" y="303213"/>
            <a:ext cx="886042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914400" y="1946366"/>
            <a:ext cx="9239250" cy="4810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defRPr>
            </a:lvl1pPr>
          </a:lstStyle>
          <a:p>
            <a:fld id="{CC44B4A9-084C-F849-9CE0-5075AA1F4BB0}" type="datetime1">
              <a:rPr lang="en-US"/>
              <a:pPr/>
              <a:t>11/30/2017</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0DA6D0F3-F64C-684E-8F9B-04CA53F859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520700" rtl="0" eaLnBrk="0" fontAlgn="base" hangingPunct="0">
        <a:spcBef>
          <a:spcPct val="0"/>
        </a:spcBef>
        <a:spcAft>
          <a:spcPct val="0"/>
        </a:spcAft>
        <a:defRPr sz="4400" b="1"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Subtitle 2"/>
          <p:cNvSpPr>
            <a:spLocks noGrp="1"/>
          </p:cNvSpPr>
          <p:nvPr>
            <p:ph type="subTitle" idx="1"/>
          </p:nvPr>
        </p:nvSpPr>
        <p:spPr>
          <a:xfrm>
            <a:off x="2643188" y="3605213"/>
            <a:ext cx="7481887" cy="1200150"/>
          </a:xfrm>
        </p:spPr>
        <p:txBody>
          <a:bodyPr/>
          <a:lstStyle/>
          <a:p>
            <a:pPr eaLnBrk="1" hangingPunct="1"/>
            <a:r>
              <a:rPr lang="en-US" sz="3200" b="1" dirty="0" smtClean="0">
                <a:solidFill>
                  <a:schemeClr val="bg1"/>
                </a:solidFill>
                <a:latin typeface="Open Sans" charset="0"/>
              </a:rPr>
              <a:t>7023T</a:t>
            </a:r>
            <a:endParaRPr lang="en-US" sz="3200" b="1" dirty="0">
              <a:solidFill>
                <a:schemeClr val="bg1"/>
              </a:solidFill>
              <a:latin typeface="Open Sans" charset="0"/>
            </a:endParaRPr>
          </a:p>
          <a:p>
            <a:pPr eaLnBrk="1" hangingPunct="1"/>
            <a:r>
              <a:rPr lang="en-US" sz="3200" b="1" dirty="0" smtClean="0">
                <a:solidFill>
                  <a:schemeClr val="bg1"/>
                </a:solidFill>
                <a:latin typeface="Open Sans" charset="0"/>
              </a:rPr>
              <a:t>Advanced Database Systems</a:t>
            </a:r>
            <a:endParaRPr lang="en-US" sz="3200" b="1" dirty="0">
              <a:solidFill>
                <a:schemeClr val="bg1"/>
              </a:solidFill>
              <a:latin typeface="Open Sans" charset="0"/>
            </a:endParaRPr>
          </a:p>
        </p:txBody>
      </p:sp>
      <p:sp>
        <p:nvSpPr>
          <p:cNvPr id="2052" name="Subtitle 2"/>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charset="0"/>
                <a:ea typeface="ＭＳ Ｐゴシック" charset="0"/>
                <a:cs typeface="ＭＳ Ｐゴシック" charset="0"/>
              </a:defRPr>
            </a:lvl1pPr>
            <a:lvl2pPr marL="742950" indent="-285750" eaLnBrk="0" hangingPunct="0">
              <a:defRPr sz="2100">
                <a:solidFill>
                  <a:schemeClr val="tx1"/>
                </a:solidFill>
                <a:latin typeface="Calibri" charset="0"/>
                <a:ea typeface="ＭＳ Ｐゴシック" charset="0"/>
              </a:defRPr>
            </a:lvl2pPr>
            <a:lvl3pPr marL="1143000" indent="-228600" eaLnBrk="0" hangingPunct="0">
              <a:defRPr sz="2100">
                <a:solidFill>
                  <a:schemeClr val="tx1"/>
                </a:solidFill>
                <a:latin typeface="Calibri" charset="0"/>
                <a:ea typeface="ＭＳ Ｐゴシック" charset="0"/>
              </a:defRPr>
            </a:lvl3pPr>
            <a:lvl4pPr marL="1600200" indent="-228600" eaLnBrk="0" hangingPunct="0">
              <a:defRPr sz="2100">
                <a:solidFill>
                  <a:schemeClr val="tx1"/>
                </a:solidFill>
                <a:latin typeface="Calibri" charset="0"/>
                <a:ea typeface="ＭＳ Ｐゴシック" charset="0"/>
              </a:defRPr>
            </a:lvl4pPr>
            <a:lvl5pPr marL="2057400" indent="-228600" eaLnBrk="0" hangingPunct="0">
              <a:defRPr sz="2100">
                <a:solidFill>
                  <a:schemeClr val="tx1"/>
                </a:solidFill>
                <a:latin typeface="Calibri" charset="0"/>
                <a:ea typeface="ＭＳ Ｐゴシック" charset="0"/>
              </a:defRPr>
            </a:lvl5pPr>
            <a:lvl6pPr marL="2514600" indent="-228600" defTabSz="520700" eaLnBrk="0" fontAlgn="base" hangingPunct="0">
              <a:spcBef>
                <a:spcPct val="0"/>
              </a:spcBef>
              <a:spcAft>
                <a:spcPct val="0"/>
              </a:spcAft>
              <a:defRPr sz="2100">
                <a:solidFill>
                  <a:schemeClr val="tx1"/>
                </a:solidFill>
                <a:latin typeface="Calibri" charset="0"/>
                <a:ea typeface="ＭＳ Ｐゴシック" charset="0"/>
              </a:defRPr>
            </a:lvl6pPr>
            <a:lvl7pPr marL="2971800" indent="-228600" defTabSz="520700" eaLnBrk="0" fontAlgn="base" hangingPunct="0">
              <a:spcBef>
                <a:spcPct val="0"/>
              </a:spcBef>
              <a:spcAft>
                <a:spcPct val="0"/>
              </a:spcAft>
              <a:defRPr sz="2100">
                <a:solidFill>
                  <a:schemeClr val="tx1"/>
                </a:solidFill>
                <a:latin typeface="Calibri" charset="0"/>
                <a:ea typeface="ＭＳ Ｐゴシック" charset="0"/>
              </a:defRPr>
            </a:lvl7pPr>
            <a:lvl8pPr marL="3429000" indent="-228600" defTabSz="520700" eaLnBrk="0" fontAlgn="base" hangingPunct="0">
              <a:spcBef>
                <a:spcPct val="0"/>
              </a:spcBef>
              <a:spcAft>
                <a:spcPct val="0"/>
              </a:spcAft>
              <a:defRPr sz="2100">
                <a:solidFill>
                  <a:schemeClr val="tx1"/>
                </a:solidFill>
                <a:latin typeface="Calibri" charset="0"/>
                <a:ea typeface="ＭＳ Ｐゴシック" charset="0"/>
              </a:defRPr>
            </a:lvl8pPr>
            <a:lvl9pPr marL="3886200" indent="-228600" defTabSz="520700" eaLnBrk="0" fontAlgn="base" hangingPunct="0">
              <a:spcBef>
                <a:spcPct val="0"/>
              </a:spcBef>
              <a:spcAft>
                <a:spcPct val="0"/>
              </a:spcAft>
              <a:defRPr sz="2100">
                <a:solidFill>
                  <a:schemeClr val="tx1"/>
                </a:solidFill>
                <a:latin typeface="Calibri" charset="0"/>
                <a:ea typeface="ＭＳ Ｐゴシック" charset="0"/>
              </a:defRPr>
            </a:lvl9pPr>
          </a:lstStyle>
          <a:p>
            <a:pPr algn="ctr" eaLnBrk="1" hangingPunct="1">
              <a:spcBef>
                <a:spcPct val="20000"/>
              </a:spcBef>
              <a:buFont typeface="Arial" charset="0"/>
              <a:buNone/>
            </a:pPr>
            <a:r>
              <a:rPr lang="en-US" sz="2400" smtClean="0">
                <a:solidFill>
                  <a:schemeClr val="bg1"/>
                </a:solidFill>
                <a:latin typeface="Open Sans" charset="0"/>
              </a:rPr>
              <a:t>Session </a:t>
            </a:r>
            <a:r>
              <a:rPr lang="en-US" sz="2400" dirty="0" smtClean="0">
                <a:solidFill>
                  <a:schemeClr val="bg1"/>
                </a:solidFill>
                <a:latin typeface="Open Sans" charset="0"/>
              </a:rPr>
              <a:t>06</a:t>
            </a:r>
            <a:endParaRPr lang="en-US" sz="2400" dirty="0" smtClean="0">
              <a:solidFill>
                <a:schemeClr val="bg1"/>
              </a:solidFill>
              <a:latin typeface="Open Sans" charset="0"/>
            </a:endParaRPr>
          </a:p>
          <a:p>
            <a:pPr algn="ctr" eaLnBrk="1" hangingPunct="1">
              <a:spcBef>
                <a:spcPct val="20000"/>
              </a:spcBef>
              <a:buFont typeface="Arial" charset="0"/>
              <a:buNone/>
            </a:pPr>
            <a:r>
              <a:rPr lang="en-US" sz="2400" dirty="0" smtClean="0">
                <a:solidFill>
                  <a:schemeClr val="bg1"/>
                </a:solidFill>
                <a:latin typeface="Open Sans" charset="0"/>
              </a:rPr>
              <a:t>Dimensional </a:t>
            </a:r>
            <a:r>
              <a:rPr lang="en-US" sz="2400" dirty="0" err="1" smtClean="0">
                <a:solidFill>
                  <a:schemeClr val="bg1"/>
                </a:solidFill>
                <a:latin typeface="Open Sans" charset="0"/>
              </a:rPr>
              <a:t>Modelling</a:t>
            </a:r>
            <a:r>
              <a:rPr lang="en-US" sz="2400" dirty="0" smtClean="0">
                <a:solidFill>
                  <a:schemeClr val="bg1"/>
                </a:solidFill>
                <a:latin typeface="Open Sans" charset="0"/>
              </a:rPr>
              <a:t> 2</a:t>
            </a:r>
          </a:p>
        </p:txBody>
      </p:sp>
      <p:sp>
        <p:nvSpPr>
          <p:cNvPr id="2" name="TextBox 1"/>
          <p:cNvSpPr txBox="1"/>
          <p:nvPr/>
        </p:nvSpPr>
        <p:spPr>
          <a:xfrm>
            <a:off x="2643188" y="6991350"/>
            <a:ext cx="7481887" cy="338554"/>
          </a:xfrm>
          <a:prstGeom prst="rect">
            <a:avLst/>
          </a:prstGeom>
          <a:noFill/>
        </p:spPr>
        <p:txBody>
          <a:bodyPr wrap="square" rtlCol="0">
            <a:spAutoFit/>
          </a:bodyPr>
          <a:lstStyle/>
          <a:p>
            <a:pPr algn="ctr"/>
            <a:r>
              <a:rPr lang="en-US" sz="1600" dirty="0" smtClean="0">
                <a:solidFill>
                  <a:srgbClr val="92D050"/>
                </a:solidFill>
              </a:rPr>
              <a:t>This presentation is based </a:t>
            </a:r>
            <a:r>
              <a:rPr lang="en-US" sz="1600" dirty="0">
                <a:solidFill>
                  <a:srgbClr val="92D050"/>
                </a:solidFill>
              </a:rPr>
              <a:t>on Michael A. Fudge, Jr</a:t>
            </a:r>
            <a:r>
              <a:rPr lang="en-US" sz="1600" dirty="0" smtClean="0">
                <a:solidFill>
                  <a:srgbClr val="92D050"/>
                </a:solidFill>
              </a:rPr>
              <a:t>. </a:t>
            </a:r>
            <a:endParaRPr lang="en-US" sz="1600" dirty="0">
              <a:solidFill>
                <a:srgbClr val="92D050"/>
              </a:solidFill>
            </a:endParaRPr>
          </a:p>
        </p:txBody>
      </p:sp>
    </p:spTree>
    <p:extLst>
      <p:ext uri="{BB962C8B-B14F-4D97-AF65-F5344CB8AC3E}">
        <p14:creationId xmlns:p14="http://schemas.microsoft.com/office/powerpoint/2010/main" val="897845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Multiple Time Zones</a:t>
            </a:r>
          </a:p>
        </p:txBody>
      </p:sp>
      <p:sp>
        <p:nvSpPr>
          <p:cNvPr id="27651" name="Rectangle 3"/>
          <p:cNvSpPr>
            <a:spLocks noGrp="1" noChangeArrowheads="1"/>
          </p:cNvSpPr>
          <p:nvPr>
            <p:ph idx="1"/>
          </p:nvPr>
        </p:nvSpPr>
        <p:spPr/>
        <p:txBody>
          <a:bodyPr/>
          <a:lstStyle/>
          <a:p>
            <a:pPr eaLnBrk="1" hangingPunct="1"/>
            <a:r>
              <a:rPr lang="en-US" sz="2800" dirty="0">
                <a:latin typeface="Arial" charset="0"/>
              </a:rPr>
              <a:t>Express time in coordinated universal time (UTC)</a:t>
            </a:r>
          </a:p>
          <a:p>
            <a:pPr eaLnBrk="1" hangingPunct="1"/>
            <a:r>
              <a:rPr lang="en-US" sz="2800" dirty="0">
                <a:latin typeface="Arial" charset="0"/>
              </a:rPr>
              <a:t>Additionally, may be expressed in local time</a:t>
            </a:r>
          </a:p>
          <a:p>
            <a:pPr eaLnBrk="1" hangingPunct="1"/>
            <a:r>
              <a:rPr lang="en-US" sz="2800" dirty="0">
                <a:latin typeface="Arial" charset="0"/>
              </a:rPr>
              <a:t>Other options: use a single time zone (for example, ET) to express all times in this </a:t>
            </a:r>
            <a:r>
              <a:rPr lang="en-US" sz="2800" dirty="0" smtClean="0">
                <a:latin typeface="Arial" charset="0"/>
              </a:rPr>
              <a:t>zone</a:t>
            </a:r>
            <a:endParaRPr lang="en-US" sz="2000" dirty="0">
              <a:latin typeface="Arial" charset="0"/>
            </a:endParaRPr>
          </a:p>
          <a:p>
            <a:pPr eaLnBrk="1" hangingPunct="1"/>
            <a:endParaRPr lang="en-US" sz="2000" dirty="0">
              <a:latin typeface="Arial" charset="0"/>
            </a:endParaRPr>
          </a:p>
          <a:p>
            <a:pPr eaLnBrk="1" hangingPunct="1"/>
            <a:endParaRPr lang="en-US" sz="2000" dirty="0">
              <a:latin typeface="Arial" charset="0"/>
            </a:endParaRPr>
          </a:p>
        </p:txBody>
      </p:sp>
      <p:pic>
        <p:nvPicPr>
          <p:cNvPr id="2" name="Picture 1"/>
          <p:cNvPicPr>
            <a:picLocks noChangeAspect="1"/>
          </p:cNvPicPr>
          <p:nvPr/>
        </p:nvPicPr>
        <p:blipFill>
          <a:blip r:embed="rId2"/>
          <a:stretch>
            <a:fillRect/>
          </a:stretch>
        </p:blipFill>
        <p:spPr>
          <a:xfrm>
            <a:off x="540645" y="4913273"/>
            <a:ext cx="9727021" cy="1650713"/>
          </a:xfrm>
          <a:prstGeom prst="rect">
            <a:avLst/>
          </a:prstGeom>
        </p:spPr>
      </p:pic>
    </p:spTree>
    <p:extLst>
      <p:ext uri="{BB962C8B-B14F-4D97-AF65-F5344CB8AC3E}">
        <p14:creationId xmlns:p14="http://schemas.microsoft.com/office/powerpoint/2010/main" val="915513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Degenerate Dimensions</a:t>
            </a:r>
          </a:p>
        </p:txBody>
      </p:sp>
      <p:sp>
        <p:nvSpPr>
          <p:cNvPr id="28675" name="Rectangle 3"/>
          <p:cNvSpPr>
            <a:spLocks noGrp="1" noChangeArrowheads="1"/>
          </p:cNvSpPr>
          <p:nvPr>
            <p:ph idx="1"/>
          </p:nvPr>
        </p:nvSpPr>
        <p:spPr/>
        <p:txBody>
          <a:bodyPr/>
          <a:lstStyle/>
          <a:p>
            <a:pPr eaLnBrk="1" hangingPunct="1">
              <a:lnSpc>
                <a:spcPct val="90000"/>
              </a:lnSpc>
            </a:pPr>
            <a:r>
              <a:rPr lang="en-US" sz="2800" dirty="0">
                <a:latin typeface="Arial" charset="0"/>
              </a:rPr>
              <a:t>Occur in transaction fact tables that have a natural parent-child structure</a:t>
            </a:r>
          </a:p>
          <a:p>
            <a:pPr eaLnBrk="1" hangingPunct="1">
              <a:lnSpc>
                <a:spcPct val="90000"/>
              </a:lnSpc>
            </a:pPr>
            <a:r>
              <a:rPr lang="en-US" sz="2800" dirty="0">
                <a:latin typeface="Arial" charset="0"/>
              </a:rPr>
              <a:t>Key remains the only attribute left after other attributes got separated into dimensions</a:t>
            </a:r>
          </a:p>
          <a:p>
            <a:pPr eaLnBrk="1" hangingPunct="1">
              <a:lnSpc>
                <a:spcPct val="90000"/>
              </a:lnSpc>
            </a:pPr>
            <a:r>
              <a:rPr lang="en-US" sz="2800" dirty="0">
                <a:latin typeface="Arial" charset="0"/>
              </a:rPr>
              <a:t>Key should be the actual transaction number</a:t>
            </a:r>
          </a:p>
          <a:p>
            <a:pPr eaLnBrk="1" hangingPunct="1">
              <a:lnSpc>
                <a:spcPct val="90000"/>
              </a:lnSpc>
            </a:pPr>
            <a:r>
              <a:rPr lang="en-US" sz="2800" dirty="0">
                <a:latin typeface="Arial" charset="0"/>
              </a:rPr>
              <a:t>Stored in a fact table - do not create a corresponding dimension table</a:t>
            </a:r>
          </a:p>
        </p:txBody>
      </p:sp>
    </p:spTree>
    <p:extLst>
      <p:ext uri="{BB962C8B-B14F-4D97-AF65-F5344CB8AC3E}">
        <p14:creationId xmlns:p14="http://schemas.microsoft.com/office/powerpoint/2010/main" val="209088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092271" y="303213"/>
            <a:ext cx="8061378"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Degenerate Dimensions: example</a:t>
            </a:r>
          </a:p>
        </p:txBody>
      </p:sp>
      <p:graphicFrame>
        <p:nvGraphicFramePr>
          <p:cNvPr id="4" name="Table 3"/>
          <p:cNvGraphicFramePr>
            <a:graphicFrameLocks noGrp="1"/>
          </p:cNvGraphicFramePr>
          <p:nvPr>
            <p:extLst/>
          </p:nvPr>
        </p:nvGraphicFramePr>
        <p:xfrm>
          <a:off x="1310799" y="2305017"/>
          <a:ext cx="1848697" cy="4789801"/>
        </p:xfrm>
        <a:graphic>
          <a:graphicData uri="http://schemas.openxmlformats.org/drawingml/2006/table">
            <a:tbl>
              <a:tblPr/>
              <a:tblGrid>
                <a:gridCol w="1848697"/>
              </a:tblGrid>
              <a:tr h="638641">
                <a:tc>
                  <a:txBody>
                    <a:bodyPr/>
                    <a:lstStyle/>
                    <a:p>
                      <a:pPr marL="0" marR="0">
                        <a:lnSpc>
                          <a:spcPct val="115000"/>
                        </a:lnSpc>
                        <a:spcBef>
                          <a:spcPts val="0"/>
                        </a:spcBef>
                        <a:spcAft>
                          <a:spcPts val="0"/>
                        </a:spcAft>
                      </a:pPr>
                      <a:r>
                        <a:rPr lang="en-US" sz="1500" b="1" dirty="0">
                          <a:latin typeface="Calibri"/>
                          <a:ea typeface="Calibri"/>
                          <a:cs typeface="Times New Roman"/>
                        </a:rPr>
                        <a:t>ORDERS TRANSACTIONS</a:t>
                      </a:r>
                      <a:endParaRPr lang="en-US" sz="1500" dirty="0">
                        <a:latin typeface="Calibri"/>
                        <a:ea typeface="Calibri"/>
                        <a:cs typeface="Times New Roman"/>
                      </a:endParaRP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order#</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customer id</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customer lname</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customer fname</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shipto street address</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shipto city</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shipto state</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shipto zip</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order total amount</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discount amount</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net order amount</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a:latin typeface="Calibri"/>
                          <a:ea typeface="Calibri"/>
                          <a:cs typeface="Times New Roman"/>
                        </a:rPr>
                        <a:t>payment amount</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320">
                <a:tc>
                  <a:txBody>
                    <a:bodyPr/>
                    <a:lstStyle/>
                    <a:p>
                      <a:pPr marL="0" marR="0">
                        <a:lnSpc>
                          <a:spcPct val="115000"/>
                        </a:lnSpc>
                        <a:spcBef>
                          <a:spcPts val="0"/>
                        </a:spcBef>
                        <a:spcAft>
                          <a:spcPts val="0"/>
                        </a:spcAft>
                      </a:pPr>
                      <a:r>
                        <a:rPr lang="en-US" sz="1500" dirty="0">
                          <a:latin typeface="Calibri"/>
                          <a:ea typeface="Calibri"/>
                          <a:cs typeface="Times New Roman"/>
                        </a:rPr>
                        <a:t>order date</a:t>
                      </a:r>
                    </a:p>
                  </a:txBody>
                  <a:tcPr marL="75629" marR="75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nvPr>
        </p:nvGraphicFramePr>
        <p:xfrm>
          <a:off x="4742147" y="3204130"/>
          <a:ext cx="1713896" cy="2435238"/>
        </p:xfrm>
        <a:graphic>
          <a:graphicData uri="http://schemas.openxmlformats.org/drawingml/2006/table">
            <a:tbl>
              <a:tblPr/>
              <a:tblGrid>
                <a:gridCol w="1713896"/>
              </a:tblGrid>
              <a:tr h="270582">
                <a:tc>
                  <a:txBody>
                    <a:bodyPr/>
                    <a:lstStyle/>
                    <a:p>
                      <a:pPr marL="0" marR="0">
                        <a:lnSpc>
                          <a:spcPct val="115000"/>
                        </a:lnSpc>
                        <a:spcBef>
                          <a:spcPts val="0"/>
                        </a:spcBef>
                        <a:spcAft>
                          <a:spcPts val="0"/>
                        </a:spcAft>
                      </a:pPr>
                      <a:r>
                        <a:rPr lang="en-US" sz="1500" b="1" dirty="0">
                          <a:latin typeface="Calibri"/>
                          <a:ea typeface="Calibri"/>
                          <a:cs typeface="Times New Roman"/>
                        </a:rPr>
                        <a:t>ORDERS FACTS</a:t>
                      </a:r>
                      <a:endParaRPr lang="en-US" sz="1500" dirty="0">
                        <a:latin typeface="Calibri"/>
                        <a:ea typeface="Calibri"/>
                        <a:cs typeface="Times New Roman"/>
                      </a:endParaRP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dirty="0">
                          <a:latin typeface="Calibri"/>
                          <a:ea typeface="Calibri"/>
                          <a:cs typeface="Times New Roman"/>
                        </a:rPr>
                        <a:t>customer key</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shipto address key</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dirty="0">
                          <a:latin typeface="Calibri"/>
                          <a:ea typeface="Calibri"/>
                          <a:cs typeface="Times New Roman"/>
                        </a:rPr>
                        <a:t>order date key</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order total amount</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discount amount</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net order amount</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payment amount</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dirty="0">
                          <a:latin typeface="Calibri"/>
                          <a:ea typeface="Calibri"/>
                          <a:cs typeface="Times New Roman"/>
                        </a:rPr>
                        <a:t>order#</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nvPr>
        </p:nvGraphicFramePr>
        <p:xfrm>
          <a:off x="7688740" y="1827744"/>
          <a:ext cx="1713896" cy="1352910"/>
        </p:xfrm>
        <a:graphic>
          <a:graphicData uri="http://schemas.openxmlformats.org/drawingml/2006/table">
            <a:tbl>
              <a:tblPr/>
              <a:tblGrid>
                <a:gridCol w="1713896"/>
              </a:tblGrid>
              <a:tr h="270582">
                <a:tc>
                  <a:txBody>
                    <a:bodyPr/>
                    <a:lstStyle/>
                    <a:p>
                      <a:pPr marL="0" marR="0">
                        <a:lnSpc>
                          <a:spcPct val="115000"/>
                        </a:lnSpc>
                        <a:spcBef>
                          <a:spcPts val="0"/>
                        </a:spcBef>
                        <a:spcAft>
                          <a:spcPts val="0"/>
                        </a:spcAft>
                      </a:pPr>
                      <a:r>
                        <a:rPr lang="en-US" sz="1500" b="1" dirty="0">
                          <a:latin typeface="Calibri"/>
                          <a:ea typeface="Calibri"/>
                          <a:cs typeface="Times New Roman"/>
                        </a:rPr>
                        <a:t>DIM CUSTOMER </a:t>
                      </a:r>
                      <a:endParaRPr lang="en-US" sz="1500" dirty="0">
                        <a:latin typeface="Calibri"/>
                        <a:ea typeface="Calibri"/>
                        <a:cs typeface="Times New Roman"/>
                      </a:endParaRP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Customer key</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customer id</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customer lname</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dirty="0">
                          <a:latin typeface="Calibri"/>
                          <a:ea typeface="Calibri"/>
                          <a:cs typeface="Times New Roman"/>
                        </a:rPr>
                        <a:t>customer </a:t>
                      </a:r>
                      <a:r>
                        <a:rPr lang="en-US" sz="1500" dirty="0" err="1">
                          <a:latin typeface="Calibri"/>
                          <a:ea typeface="Calibri"/>
                          <a:cs typeface="Times New Roman"/>
                        </a:rPr>
                        <a:t>fname</a:t>
                      </a:r>
                      <a:endParaRPr lang="en-US" sz="1500" dirty="0">
                        <a:latin typeface="Calibri"/>
                        <a:ea typeface="Calibri"/>
                        <a:cs typeface="Times New Roman"/>
                      </a:endParaRP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nvPr>
        </p:nvGraphicFramePr>
        <p:xfrm>
          <a:off x="7688740" y="3495329"/>
          <a:ext cx="1713896" cy="2164656"/>
        </p:xfrm>
        <a:graphic>
          <a:graphicData uri="http://schemas.openxmlformats.org/drawingml/2006/table">
            <a:tbl>
              <a:tblPr/>
              <a:tblGrid>
                <a:gridCol w="1713896"/>
              </a:tblGrid>
              <a:tr h="541164">
                <a:tc>
                  <a:txBody>
                    <a:bodyPr/>
                    <a:lstStyle/>
                    <a:p>
                      <a:pPr marL="0" marR="0">
                        <a:lnSpc>
                          <a:spcPct val="115000"/>
                        </a:lnSpc>
                        <a:spcBef>
                          <a:spcPts val="0"/>
                        </a:spcBef>
                        <a:spcAft>
                          <a:spcPts val="0"/>
                        </a:spcAft>
                      </a:pPr>
                      <a:r>
                        <a:rPr lang="en-US" sz="1500" b="1" dirty="0">
                          <a:latin typeface="Calibri"/>
                          <a:ea typeface="Calibri"/>
                          <a:cs typeface="Times New Roman"/>
                        </a:rPr>
                        <a:t>DIM SHIPTO ADDRESS </a:t>
                      </a:r>
                      <a:endParaRPr lang="en-US" sz="1500" dirty="0">
                        <a:latin typeface="Calibri"/>
                        <a:ea typeface="Calibri"/>
                        <a:cs typeface="Times New Roman"/>
                      </a:endParaRP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Shipto address key</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1164">
                <a:tc>
                  <a:txBody>
                    <a:bodyPr/>
                    <a:lstStyle/>
                    <a:p>
                      <a:pPr marL="0" marR="0">
                        <a:lnSpc>
                          <a:spcPct val="115000"/>
                        </a:lnSpc>
                        <a:spcBef>
                          <a:spcPts val="0"/>
                        </a:spcBef>
                        <a:spcAft>
                          <a:spcPts val="0"/>
                        </a:spcAft>
                      </a:pPr>
                      <a:r>
                        <a:rPr lang="en-US" sz="1500" dirty="0" err="1">
                          <a:latin typeface="Calibri"/>
                          <a:ea typeface="Calibri"/>
                          <a:cs typeface="Times New Roman"/>
                        </a:rPr>
                        <a:t>shipto</a:t>
                      </a:r>
                      <a:r>
                        <a:rPr lang="en-US" sz="1500" dirty="0">
                          <a:latin typeface="Calibri"/>
                          <a:ea typeface="Calibri"/>
                          <a:cs typeface="Times New Roman"/>
                        </a:rPr>
                        <a:t> street address</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shipto city</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a:latin typeface="Calibri"/>
                          <a:ea typeface="Calibri"/>
                          <a:cs typeface="Times New Roman"/>
                        </a:rPr>
                        <a:t>shipto state</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582">
                <a:tc>
                  <a:txBody>
                    <a:bodyPr/>
                    <a:lstStyle/>
                    <a:p>
                      <a:pPr marL="0" marR="0">
                        <a:lnSpc>
                          <a:spcPct val="115000"/>
                        </a:lnSpc>
                        <a:spcBef>
                          <a:spcPts val="0"/>
                        </a:spcBef>
                        <a:spcAft>
                          <a:spcPts val="0"/>
                        </a:spcAft>
                      </a:pPr>
                      <a:r>
                        <a:rPr lang="en-US" sz="1500" dirty="0" err="1">
                          <a:latin typeface="Calibri"/>
                          <a:ea typeface="Calibri"/>
                          <a:cs typeface="Times New Roman"/>
                        </a:rPr>
                        <a:t>shipto</a:t>
                      </a:r>
                      <a:r>
                        <a:rPr lang="en-US" sz="1500" dirty="0">
                          <a:latin typeface="Calibri"/>
                          <a:ea typeface="Calibri"/>
                          <a:cs typeface="Times New Roman"/>
                        </a:rPr>
                        <a:t> zip</a:t>
                      </a:r>
                    </a:p>
                  </a:txBody>
                  <a:tcPr marL="75613" marR="756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nvPr>
        </p:nvGraphicFramePr>
        <p:xfrm>
          <a:off x="7688740" y="6036411"/>
          <a:ext cx="1713896" cy="1352910"/>
        </p:xfrm>
        <a:graphic>
          <a:graphicData uri="http://schemas.openxmlformats.org/drawingml/2006/table">
            <a:tbl>
              <a:tblPr/>
              <a:tblGrid>
                <a:gridCol w="1713896"/>
              </a:tblGrid>
              <a:tr h="27058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500" b="1" i="0" u="none" strike="noStrike" cap="none" normalizeH="0" baseline="0" dirty="0">
                          <a:ln>
                            <a:noFill/>
                          </a:ln>
                          <a:solidFill>
                            <a:schemeClr val="tx1"/>
                          </a:solidFill>
                          <a:effectLst/>
                          <a:latin typeface="Calibri" charset="0"/>
                          <a:ea typeface="Calibri" charset="0"/>
                          <a:cs typeface="Times New Roman" charset="0"/>
                        </a:rPr>
                        <a:t>DIM Order Date</a:t>
                      </a:r>
                      <a:endParaRPr kumimoji="0" lang="en-US" sz="1500" b="0" i="0" u="none" strike="noStrike" cap="none" normalizeH="0" baseline="0" dirty="0">
                        <a:ln>
                          <a:noFill/>
                        </a:ln>
                        <a:solidFill>
                          <a:schemeClr val="tx1"/>
                        </a:solidFill>
                        <a:effectLst/>
                        <a:latin typeface="Calibri" charset="0"/>
                        <a:ea typeface="Calibri" charset="0"/>
                        <a:cs typeface="Times New Roman" charset="0"/>
                      </a:endParaRPr>
                    </a:p>
                  </a:txBody>
                  <a:tcPr marL="75629" marR="75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058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Calibri" charset="0"/>
                          <a:cs typeface="Times New Roman" charset="0"/>
                        </a:rPr>
                        <a:t>Order date key</a:t>
                      </a:r>
                    </a:p>
                  </a:txBody>
                  <a:tcPr marL="75629" marR="75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058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Calibri" charset="0"/>
                          <a:cs typeface="Times New Roman" charset="0"/>
                        </a:rPr>
                        <a:t>Calendar date</a:t>
                      </a:r>
                    </a:p>
                  </a:txBody>
                  <a:tcPr marL="75629" marR="75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058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Calibri" charset="0"/>
                          <a:cs typeface="Times New Roman" charset="0"/>
                        </a:rPr>
                        <a:t>Calendar month</a:t>
                      </a:r>
                    </a:p>
                  </a:txBody>
                  <a:tcPr marL="75629" marR="75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0582">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Calibri" charset="0"/>
                          <a:cs typeface="Times New Roman" charset="0"/>
                        </a:rPr>
                        <a:t>…</a:t>
                      </a:r>
                    </a:p>
                  </a:txBody>
                  <a:tcPr marL="75629" marR="75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10" name="Straight Connector 9"/>
          <p:cNvCxnSpPr/>
          <p:nvPr/>
        </p:nvCxnSpPr>
        <p:spPr>
          <a:xfrm flipV="1">
            <a:off x="6456043" y="2224788"/>
            <a:ext cx="1191132" cy="1429359"/>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56043" y="3892374"/>
            <a:ext cx="1191132" cy="23822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56042" y="4210009"/>
            <a:ext cx="1237361" cy="2223447"/>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3457819" y="3892373"/>
            <a:ext cx="1092412" cy="1176443"/>
          </a:xfrm>
          <a:prstGeom prst="rightArrow">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316"/>
          </a:p>
        </p:txBody>
      </p:sp>
    </p:spTree>
    <p:extLst>
      <p:ext uri="{BB962C8B-B14F-4D97-AF65-F5344CB8AC3E}">
        <p14:creationId xmlns:p14="http://schemas.microsoft.com/office/powerpoint/2010/main" val="22877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Slowly Changing Dimensions</a:t>
            </a:r>
          </a:p>
        </p:txBody>
      </p:sp>
      <p:sp>
        <p:nvSpPr>
          <p:cNvPr id="30723" name="Rectangle 3"/>
          <p:cNvSpPr>
            <a:spLocks noGrp="1" noChangeArrowheads="1"/>
          </p:cNvSpPr>
          <p:nvPr>
            <p:ph idx="1"/>
          </p:nvPr>
        </p:nvSpPr>
        <p:spPr/>
        <p:txBody>
          <a:bodyPr/>
          <a:lstStyle/>
          <a:p>
            <a:pPr eaLnBrk="1" hangingPunct="1">
              <a:lnSpc>
                <a:spcPct val="90000"/>
              </a:lnSpc>
            </a:pPr>
            <a:r>
              <a:rPr lang="en-US" sz="2800" dirty="0">
                <a:latin typeface="Arial" charset="0"/>
              </a:rPr>
              <a:t>Dimension table attributes change infrequently</a:t>
            </a:r>
          </a:p>
          <a:p>
            <a:pPr eaLnBrk="1" hangingPunct="1">
              <a:lnSpc>
                <a:spcPct val="90000"/>
              </a:lnSpc>
            </a:pPr>
            <a:r>
              <a:rPr lang="en-US" sz="2800" dirty="0">
                <a:latin typeface="Arial" charset="0"/>
              </a:rPr>
              <a:t>Mini-dimensions</a:t>
            </a:r>
          </a:p>
          <a:p>
            <a:pPr lvl="1" eaLnBrk="1" hangingPunct="1">
              <a:lnSpc>
                <a:spcPct val="90000"/>
              </a:lnSpc>
            </a:pPr>
            <a:r>
              <a:rPr lang="en-US" sz="2400" dirty="0">
                <a:solidFill>
                  <a:srgbClr val="006FB4"/>
                </a:solidFill>
                <a:latin typeface="Arial" charset="0"/>
              </a:rPr>
              <a:t>Separating more frequently changing attributes into their own separate dimension table, a.k.a. </a:t>
            </a:r>
            <a:r>
              <a:rPr lang="en-US" sz="2400" dirty="0" smtClean="0">
                <a:solidFill>
                  <a:srgbClr val="006FB4"/>
                </a:solidFill>
                <a:latin typeface="Arial" charset="0"/>
              </a:rPr>
              <a:t>mini-dimension</a:t>
            </a:r>
            <a:r>
              <a:rPr lang="en-US" sz="2400" baseline="30000" dirty="0" smtClean="0">
                <a:solidFill>
                  <a:srgbClr val="006FB4"/>
                </a:solidFill>
                <a:latin typeface="Arial" charset="0"/>
              </a:rPr>
              <a:t>1</a:t>
            </a:r>
            <a:endParaRPr lang="en-US" sz="2400" baseline="30000" dirty="0">
              <a:solidFill>
                <a:srgbClr val="006FB4"/>
              </a:solidFill>
              <a:latin typeface="Arial" charset="0"/>
            </a:endParaRPr>
          </a:p>
          <a:p>
            <a:pPr eaLnBrk="1" hangingPunct="1">
              <a:lnSpc>
                <a:spcPct val="90000"/>
              </a:lnSpc>
            </a:pPr>
            <a:r>
              <a:rPr lang="en-US" sz="2800" dirty="0">
                <a:latin typeface="Arial" charset="0"/>
              </a:rPr>
              <a:t>3 types of handling slowly changing dimensions</a:t>
            </a:r>
          </a:p>
          <a:p>
            <a:pPr lvl="1" eaLnBrk="1" hangingPunct="1">
              <a:lnSpc>
                <a:spcPct val="90000"/>
              </a:lnSpc>
            </a:pPr>
            <a:r>
              <a:rPr lang="en-US" sz="2400" dirty="0">
                <a:solidFill>
                  <a:srgbClr val="006FB4"/>
                </a:solidFill>
                <a:latin typeface="Arial" charset="0"/>
              </a:rPr>
              <a:t>Overwrite the dimension attribute</a:t>
            </a:r>
          </a:p>
          <a:p>
            <a:pPr lvl="1" eaLnBrk="1" hangingPunct="1">
              <a:lnSpc>
                <a:spcPct val="90000"/>
              </a:lnSpc>
            </a:pPr>
            <a:r>
              <a:rPr lang="en-US" sz="2400" dirty="0">
                <a:solidFill>
                  <a:srgbClr val="006FB4"/>
                </a:solidFill>
                <a:latin typeface="Arial" charset="0"/>
              </a:rPr>
              <a:t>Add a new dimension row</a:t>
            </a:r>
          </a:p>
          <a:p>
            <a:pPr lvl="1" eaLnBrk="1" hangingPunct="1">
              <a:lnSpc>
                <a:spcPct val="90000"/>
              </a:lnSpc>
            </a:pPr>
            <a:r>
              <a:rPr lang="en-US" sz="2400" dirty="0">
                <a:solidFill>
                  <a:srgbClr val="006FB4"/>
                </a:solidFill>
                <a:latin typeface="Arial" charset="0"/>
              </a:rPr>
              <a:t>Add a new dimension attribute</a:t>
            </a:r>
          </a:p>
        </p:txBody>
      </p:sp>
      <p:pic>
        <p:nvPicPr>
          <p:cNvPr id="2" name="Picture 1"/>
          <p:cNvPicPr>
            <a:picLocks noChangeAspect="1"/>
          </p:cNvPicPr>
          <p:nvPr/>
        </p:nvPicPr>
        <p:blipFill>
          <a:blip r:embed="rId3"/>
          <a:stretch>
            <a:fillRect/>
          </a:stretch>
        </p:blipFill>
        <p:spPr>
          <a:xfrm>
            <a:off x="7011904" y="5553587"/>
            <a:ext cx="2942723" cy="1551164"/>
          </a:xfrm>
          <a:prstGeom prst="rect">
            <a:avLst/>
          </a:prstGeom>
        </p:spPr>
      </p:pic>
    </p:spTree>
    <p:extLst>
      <p:ext uri="{BB962C8B-B14F-4D97-AF65-F5344CB8AC3E}">
        <p14:creationId xmlns:p14="http://schemas.microsoft.com/office/powerpoint/2010/main" val="691538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Mini Dimensions</a:t>
            </a:r>
          </a:p>
        </p:txBody>
      </p:sp>
      <p:sp>
        <p:nvSpPr>
          <p:cNvPr id="4" name="Date Placeholder 3"/>
          <p:cNvSpPr>
            <a:spLocks noGrp="1"/>
          </p:cNvSpPr>
          <p:nvPr>
            <p:ph type="dt" sz="half" idx="10"/>
          </p:nvPr>
        </p:nvSpPr>
        <p:spPr/>
        <p:txBody>
          <a:bodyPr/>
          <a:lstStyle/>
          <a:p>
            <a:pPr>
              <a:defRPr/>
            </a:pPr>
            <a:r>
              <a:rPr lang="en-US" smtClean="0"/>
              <a:t>Bina Nusantara</a:t>
            </a:r>
            <a:endParaRPr lang="en-US"/>
          </a:p>
        </p:txBody>
      </p:sp>
      <p:pic>
        <p:nvPicPr>
          <p:cNvPr id="5" name="Picture 4"/>
          <p:cNvPicPr>
            <a:picLocks noChangeAspect="1"/>
          </p:cNvPicPr>
          <p:nvPr/>
        </p:nvPicPr>
        <p:blipFill>
          <a:blip r:embed="rId2"/>
          <a:stretch>
            <a:fillRect/>
          </a:stretch>
        </p:blipFill>
        <p:spPr>
          <a:xfrm>
            <a:off x="1778930" y="2193248"/>
            <a:ext cx="7130778" cy="3758322"/>
          </a:xfrm>
          <a:prstGeom prst="rect">
            <a:avLst/>
          </a:prstGeom>
        </p:spPr>
      </p:pic>
      <p:sp>
        <p:nvSpPr>
          <p:cNvPr id="6" name="Rectangle 5"/>
          <p:cNvSpPr/>
          <p:nvPr/>
        </p:nvSpPr>
        <p:spPr>
          <a:xfrm>
            <a:off x="5677005" y="4216720"/>
            <a:ext cx="3247753" cy="2105787"/>
          </a:xfrm>
          <a:prstGeom prst="rect">
            <a:avLst/>
          </a:prstGeom>
          <a:solidFill>
            <a:srgbClr val="61C3FF">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16" dirty="0"/>
          </a:p>
          <a:p>
            <a:pPr algn="ctr"/>
            <a:endParaRPr lang="en-US" sz="2316" dirty="0"/>
          </a:p>
          <a:p>
            <a:pPr algn="ctr"/>
            <a:endParaRPr lang="en-US" sz="2316" dirty="0"/>
          </a:p>
          <a:p>
            <a:pPr algn="ctr"/>
            <a:endParaRPr lang="en-US" sz="2316" dirty="0"/>
          </a:p>
          <a:p>
            <a:pPr algn="ctr"/>
            <a:endParaRPr lang="en-US" sz="2316" dirty="0"/>
          </a:p>
          <a:p>
            <a:pPr algn="ctr"/>
            <a:endParaRPr lang="en-US" sz="2316" dirty="0"/>
          </a:p>
          <a:p>
            <a:pPr algn="ctr"/>
            <a:endParaRPr lang="en-US" sz="2316" dirty="0"/>
          </a:p>
          <a:p>
            <a:pPr algn="ctr"/>
            <a:endParaRPr lang="en-US" sz="2316" dirty="0"/>
          </a:p>
          <a:p>
            <a:pPr algn="ctr"/>
            <a:endParaRPr lang="en-US" sz="2316" dirty="0"/>
          </a:p>
          <a:p>
            <a:pPr algn="ctr"/>
            <a:r>
              <a:rPr lang="en-US" sz="1764" dirty="0">
                <a:solidFill>
                  <a:schemeClr val="tx1"/>
                </a:solidFill>
              </a:rPr>
              <a:t>Frequently changed attributes</a:t>
            </a:r>
          </a:p>
        </p:txBody>
      </p:sp>
    </p:spTree>
    <p:extLst>
      <p:ext uri="{BB962C8B-B14F-4D97-AF65-F5344CB8AC3E}">
        <p14:creationId xmlns:p14="http://schemas.microsoft.com/office/powerpoint/2010/main" val="389936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52786" y="303213"/>
            <a:ext cx="8200863"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Overwrite the dimension attribute</a:t>
            </a:r>
          </a:p>
        </p:txBody>
      </p:sp>
      <p:sp>
        <p:nvSpPr>
          <p:cNvPr id="31747" name="Rectangle 3"/>
          <p:cNvSpPr>
            <a:spLocks noGrp="1" noChangeArrowheads="1"/>
          </p:cNvSpPr>
          <p:nvPr>
            <p:ph idx="1"/>
          </p:nvPr>
        </p:nvSpPr>
        <p:spPr/>
        <p:txBody>
          <a:bodyPr/>
          <a:lstStyle/>
          <a:p>
            <a:pPr eaLnBrk="1" hangingPunct="1"/>
            <a:r>
              <a:rPr lang="en-US" sz="2800" dirty="0">
                <a:latin typeface="Arial" charset="0"/>
              </a:rPr>
              <a:t>New values overwrite old ones</a:t>
            </a:r>
          </a:p>
          <a:p>
            <a:pPr eaLnBrk="1" hangingPunct="1"/>
            <a:r>
              <a:rPr lang="en-US" sz="2800" dirty="0">
                <a:latin typeface="Arial" charset="0"/>
              </a:rPr>
              <a:t>No history is kept</a:t>
            </a:r>
          </a:p>
          <a:p>
            <a:pPr eaLnBrk="1" hangingPunct="1"/>
            <a:r>
              <a:rPr lang="en-US" sz="2800" dirty="0">
                <a:latin typeface="Arial" charset="0"/>
              </a:rPr>
              <a:t>Problems occur if data was previously aggregated based on old values</a:t>
            </a:r>
          </a:p>
          <a:p>
            <a:pPr lvl="1" eaLnBrk="1" hangingPunct="1"/>
            <a:r>
              <a:rPr lang="en-US" sz="2400" dirty="0">
                <a:solidFill>
                  <a:srgbClr val="006FB4"/>
                </a:solidFill>
                <a:latin typeface="Arial" charset="0"/>
              </a:rPr>
              <a:t>Will not match ad-hoc  aggregations based on new values</a:t>
            </a:r>
          </a:p>
          <a:p>
            <a:pPr lvl="1" eaLnBrk="1" hangingPunct="1"/>
            <a:r>
              <a:rPr lang="en-US" sz="2400" dirty="0">
                <a:solidFill>
                  <a:srgbClr val="006FB4"/>
                </a:solidFill>
                <a:latin typeface="Arial" charset="0"/>
              </a:rPr>
              <a:t>Previous aggregations need to be updated  to keep aggregated data in-sync.</a:t>
            </a:r>
          </a:p>
        </p:txBody>
      </p:sp>
      <p:pic>
        <p:nvPicPr>
          <p:cNvPr id="2" name="Picture 1"/>
          <p:cNvPicPr>
            <a:picLocks noChangeAspect="1"/>
          </p:cNvPicPr>
          <p:nvPr/>
        </p:nvPicPr>
        <p:blipFill>
          <a:blip r:embed="rId2"/>
          <a:stretch>
            <a:fillRect/>
          </a:stretch>
        </p:blipFill>
        <p:spPr>
          <a:xfrm>
            <a:off x="7488357" y="5798011"/>
            <a:ext cx="2617957" cy="1583865"/>
          </a:xfrm>
          <a:prstGeom prst="rect">
            <a:avLst/>
          </a:prstGeom>
        </p:spPr>
      </p:pic>
    </p:spTree>
    <p:extLst>
      <p:ext uri="{BB962C8B-B14F-4D97-AF65-F5344CB8AC3E}">
        <p14:creationId xmlns:p14="http://schemas.microsoft.com/office/powerpoint/2010/main" val="1167372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Add a new dimension row</a:t>
            </a:r>
          </a:p>
        </p:txBody>
      </p:sp>
      <p:sp>
        <p:nvSpPr>
          <p:cNvPr id="32771" name="Rectangle 3"/>
          <p:cNvSpPr>
            <a:spLocks noGrp="1" noChangeArrowheads="1"/>
          </p:cNvSpPr>
          <p:nvPr>
            <p:ph idx="1"/>
          </p:nvPr>
        </p:nvSpPr>
        <p:spPr/>
        <p:txBody>
          <a:bodyPr/>
          <a:lstStyle/>
          <a:p>
            <a:pPr eaLnBrk="1" hangingPunct="1"/>
            <a:r>
              <a:rPr lang="en-US" sz="2400" dirty="0">
                <a:latin typeface="Arial" charset="0"/>
              </a:rPr>
              <a:t>Most popular technique</a:t>
            </a:r>
          </a:p>
          <a:p>
            <a:pPr eaLnBrk="1" hangingPunct="1"/>
            <a:r>
              <a:rPr lang="en-US" sz="2400" dirty="0">
                <a:latin typeface="Arial" charset="0"/>
              </a:rPr>
              <a:t>New row with new surrogate PK is inserted into dimension table to reflect new attribute values</a:t>
            </a:r>
          </a:p>
          <a:p>
            <a:pPr eaLnBrk="1" hangingPunct="1"/>
            <a:r>
              <a:rPr lang="en-US" sz="2400" dirty="0">
                <a:latin typeface="Arial" charset="0"/>
              </a:rPr>
              <a:t>Both, old and new values are stored along with effective and expiration dates, and the current row indicator</a:t>
            </a:r>
          </a:p>
          <a:p>
            <a:pPr eaLnBrk="1" hangingPunct="1"/>
            <a:endParaRPr lang="en-US" sz="2800" dirty="0">
              <a:latin typeface="Arial" charset="0"/>
            </a:endParaRPr>
          </a:p>
          <a:p>
            <a:pPr eaLnBrk="1" hangingPunct="1"/>
            <a:endParaRPr lang="en-US" sz="2800" dirty="0">
              <a:latin typeface="Arial" charset="0"/>
            </a:endParaRPr>
          </a:p>
        </p:txBody>
      </p:sp>
      <p:grpSp>
        <p:nvGrpSpPr>
          <p:cNvPr id="9" name="Group 8"/>
          <p:cNvGrpSpPr/>
          <p:nvPr/>
        </p:nvGrpSpPr>
        <p:grpSpPr>
          <a:xfrm>
            <a:off x="976834" y="4298327"/>
            <a:ext cx="8734000" cy="2738860"/>
            <a:chOff x="539552" y="3717032"/>
            <a:chExt cx="7920000" cy="2483601"/>
          </a:xfrm>
        </p:grpSpPr>
        <p:pic>
          <p:nvPicPr>
            <p:cNvPr id="7" name="Picture 6"/>
            <p:cNvPicPr>
              <a:picLocks noChangeAspect="1"/>
            </p:cNvPicPr>
            <p:nvPr/>
          </p:nvPicPr>
          <p:blipFill>
            <a:blip r:embed="rId3"/>
            <a:stretch>
              <a:fillRect/>
            </a:stretch>
          </p:blipFill>
          <p:spPr>
            <a:xfrm>
              <a:off x="539552" y="3717032"/>
              <a:ext cx="7920000" cy="1881234"/>
            </a:xfrm>
            <a:prstGeom prst="rect">
              <a:avLst/>
            </a:prstGeom>
          </p:spPr>
        </p:pic>
        <p:pic>
          <p:nvPicPr>
            <p:cNvPr id="8" name="Picture 7"/>
            <p:cNvPicPr>
              <a:picLocks noChangeAspect="1"/>
            </p:cNvPicPr>
            <p:nvPr/>
          </p:nvPicPr>
          <p:blipFill>
            <a:blip r:embed="rId4"/>
            <a:stretch>
              <a:fillRect/>
            </a:stretch>
          </p:blipFill>
          <p:spPr>
            <a:xfrm>
              <a:off x="539552" y="5532000"/>
              <a:ext cx="7920000" cy="668633"/>
            </a:xfrm>
            <a:prstGeom prst="rect">
              <a:avLst/>
            </a:prstGeom>
          </p:spPr>
        </p:pic>
      </p:grpSp>
      <p:sp>
        <p:nvSpPr>
          <p:cNvPr id="11" name="Rectangle 10"/>
          <p:cNvSpPr/>
          <p:nvPr/>
        </p:nvSpPr>
        <p:spPr>
          <a:xfrm>
            <a:off x="8679489" y="4321001"/>
            <a:ext cx="1032315" cy="2699900"/>
          </a:xfrm>
          <a:prstGeom prst="rect">
            <a:avLst/>
          </a:prstGeom>
          <a:solidFill>
            <a:schemeClr val="accent1">
              <a:lumMod val="50000"/>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213487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Add a new dimension attribute</a:t>
            </a:r>
          </a:p>
        </p:txBody>
      </p:sp>
      <p:sp>
        <p:nvSpPr>
          <p:cNvPr id="33795" name="Rectangle 3"/>
          <p:cNvSpPr>
            <a:spLocks noGrp="1" noChangeArrowheads="1"/>
          </p:cNvSpPr>
          <p:nvPr>
            <p:ph idx="1"/>
          </p:nvPr>
        </p:nvSpPr>
        <p:spPr/>
        <p:txBody>
          <a:bodyPr/>
          <a:lstStyle/>
          <a:p>
            <a:pPr eaLnBrk="1" hangingPunct="1">
              <a:lnSpc>
                <a:spcPct val="90000"/>
              </a:lnSpc>
            </a:pPr>
            <a:r>
              <a:rPr lang="en-US" sz="2800" dirty="0">
                <a:latin typeface="Arial" charset="0"/>
              </a:rPr>
              <a:t>Used infrequently</a:t>
            </a:r>
          </a:p>
          <a:p>
            <a:pPr eaLnBrk="1" hangingPunct="1">
              <a:lnSpc>
                <a:spcPct val="90000"/>
              </a:lnSpc>
            </a:pPr>
            <a:r>
              <a:rPr lang="en-US" sz="2800" dirty="0">
                <a:latin typeface="Arial" charset="0"/>
              </a:rPr>
              <a:t>A new column is added to the dimension table</a:t>
            </a:r>
          </a:p>
          <a:p>
            <a:pPr lvl="1" eaLnBrk="1" hangingPunct="1">
              <a:lnSpc>
                <a:spcPct val="90000"/>
              </a:lnSpc>
            </a:pPr>
            <a:r>
              <a:rPr lang="en-US" sz="2400" dirty="0">
                <a:solidFill>
                  <a:srgbClr val="006FB4"/>
                </a:solidFill>
                <a:latin typeface="Arial" charset="0"/>
              </a:rPr>
              <a:t>Old value is recorded in a </a:t>
            </a:r>
            <a:r>
              <a:rPr lang="ja-JP" altLang="en-US" sz="2400" dirty="0">
                <a:solidFill>
                  <a:srgbClr val="006FB4"/>
                </a:solidFill>
                <a:latin typeface="Arial" charset="0"/>
              </a:rPr>
              <a:t>“</a:t>
            </a:r>
            <a:r>
              <a:rPr lang="en-US" sz="2400" dirty="0">
                <a:solidFill>
                  <a:srgbClr val="006FB4"/>
                </a:solidFill>
                <a:latin typeface="Arial" charset="0"/>
              </a:rPr>
              <a:t>prior</a:t>
            </a:r>
            <a:r>
              <a:rPr lang="ja-JP" altLang="en-US" sz="2400" dirty="0">
                <a:solidFill>
                  <a:srgbClr val="006FB4"/>
                </a:solidFill>
                <a:latin typeface="Arial" charset="0"/>
              </a:rPr>
              <a:t>”</a:t>
            </a:r>
            <a:r>
              <a:rPr lang="en-US" sz="2400" dirty="0">
                <a:solidFill>
                  <a:srgbClr val="006FB4"/>
                </a:solidFill>
                <a:latin typeface="Arial" charset="0"/>
              </a:rPr>
              <a:t> attribute column</a:t>
            </a:r>
          </a:p>
          <a:p>
            <a:pPr lvl="1" eaLnBrk="1" hangingPunct="1">
              <a:lnSpc>
                <a:spcPct val="90000"/>
              </a:lnSpc>
            </a:pPr>
            <a:r>
              <a:rPr lang="en-US" sz="2400" dirty="0">
                <a:solidFill>
                  <a:srgbClr val="006FB4"/>
                </a:solidFill>
                <a:latin typeface="Arial" charset="0"/>
              </a:rPr>
              <a:t>New value is recorded in  the existing column</a:t>
            </a:r>
          </a:p>
          <a:p>
            <a:pPr lvl="1" eaLnBrk="1" hangingPunct="1">
              <a:lnSpc>
                <a:spcPct val="90000"/>
              </a:lnSpc>
            </a:pPr>
            <a:r>
              <a:rPr lang="en-US" sz="2400" dirty="0">
                <a:solidFill>
                  <a:srgbClr val="006FB4"/>
                </a:solidFill>
                <a:latin typeface="Arial" charset="0"/>
              </a:rPr>
              <a:t>All BI applications transparently use the new attribute</a:t>
            </a:r>
          </a:p>
          <a:p>
            <a:pPr lvl="1" eaLnBrk="1" hangingPunct="1">
              <a:lnSpc>
                <a:spcPct val="90000"/>
              </a:lnSpc>
            </a:pPr>
            <a:r>
              <a:rPr lang="en-US" sz="2400" dirty="0">
                <a:solidFill>
                  <a:srgbClr val="006FB4"/>
                </a:solidFill>
                <a:latin typeface="Arial" charset="0"/>
              </a:rPr>
              <a:t>Queries can be written to access values stored in the </a:t>
            </a:r>
            <a:r>
              <a:rPr lang="ja-JP" altLang="en-US" sz="2400" dirty="0">
                <a:solidFill>
                  <a:srgbClr val="006FB4"/>
                </a:solidFill>
                <a:latin typeface="Arial" charset="0"/>
              </a:rPr>
              <a:t>“</a:t>
            </a:r>
            <a:r>
              <a:rPr lang="en-US" sz="2400" dirty="0">
                <a:solidFill>
                  <a:srgbClr val="006FB4"/>
                </a:solidFill>
                <a:latin typeface="Arial" charset="0"/>
              </a:rPr>
              <a:t>prior</a:t>
            </a:r>
            <a:r>
              <a:rPr lang="ja-JP" altLang="en-US" sz="2400" dirty="0">
                <a:solidFill>
                  <a:srgbClr val="006FB4"/>
                </a:solidFill>
                <a:latin typeface="Arial" charset="0"/>
              </a:rPr>
              <a:t>“</a:t>
            </a:r>
            <a:r>
              <a:rPr lang="en-US" sz="2400" dirty="0">
                <a:solidFill>
                  <a:srgbClr val="006FB4"/>
                </a:solidFill>
                <a:latin typeface="Arial" charset="0"/>
              </a:rPr>
              <a:t> attribute column</a:t>
            </a:r>
          </a:p>
        </p:txBody>
      </p:sp>
      <p:pic>
        <p:nvPicPr>
          <p:cNvPr id="2" name="Picture 1"/>
          <p:cNvPicPr>
            <a:picLocks noChangeAspect="1"/>
          </p:cNvPicPr>
          <p:nvPr/>
        </p:nvPicPr>
        <p:blipFill>
          <a:blip r:embed="rId3"/>
          <a:stretch>
            <a:fillRect/>
          </a:stretch>
        </p:blipFill>
        <p:spPr>
          <a:xfrm>
            <a:off x="8520672" y="5766646"/>
            <a:ext cx="1268900" cy="1268900"/>
          </a:xfrm>
          <a:prstGeom prst="rect">
            <a:avLst/>
          </a:prstGeom>
        </p:spPr>
      </p:pic>
    </p:spTree>
    <p:extLst>
      <p:ext uri="{BB962C8B-B14F-4D97-AF65-F5344CB8AC3E}">
        <p14:creationId xmlns:p14="http://schemas.microsoft.com/office/powerpoint/2010/main" val="1074831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Role-playing Dimensions</a:t>
            </a:r>
          </a:p>
        </p:txBody>
      </p:sp>
      <p:sp>
        <p:nvSpPr>
          <p:cNvPr id="34819" name="Rectangle 3"/>
          <p:cNvSpPr>
            <a:spLocks noGrp="1" noChangeArrowheads="1"/>
          </p:cNvSpPr>
          <p:nvPr>
            <p:ph idx="1"/>
          </p:nvPr>
        </p:nvSpPr>
        <p:spPr/>
        <p:txBody>
          <a:bodyPr/>
          <a:lstStyle/>
          <a:p>
            <a:pPr eaLnBrk="1" hangingPunct="1"/>
            <a:r>
              <a:rPr lang="en-US" sz="2400" dirty="0">
                <a:latin typeface="Arial" charset="0"/>
              </a:rPr>
              <a:t>Same physical dimension table plays different logical role in a dimension model</a:t>
            </a:r>
          </a:p>
          <a:p>
            <a:pPr eaLnBrk="1" hangingPunct="1"/>
            <a:r>
              <a:rPr lang="en-US" sz="2400" dirty="0">
                <a:solidFill>
                  <a:srgbClr val="0070C0"/>
                </a:solidFill>
                <a:latin typeface="Arial" charset="0"/>
              </a:rPr>
              <a:t>Example</a:t>
            </a:r>
            <a:r>
              <a:rPr lang="en-US" sz="2400" dirty="0">
                <a:latin typeface="Arial" charset="0"/>
              </a:rPr>
              <a:t>: multiple date dimensions</a:t>
            </a:r>
          </a:p>
          <a:p>
            <a:pPr lvl="1" eaLnBrk="1" hangingPunct="1">
              <a:buFontTx/>
              <a:buNone/>
            </a:pPr>
            <a:endParaRPr lang="en-US" sz="2000" dirty="0">
              <a:latin typeface="Arial" charset="0"/>
            </a:endParaRPr>
          </a:p>
        </p:txBody>
      </p:sp>
      <p:pic>
        <p:nvPicPr>
          <p:cNvPr id="2" name="Picture 1"/>
          <p:cNvPicPr>
            <a:picLocks noChangeAspect="1"/>
          </p:cNvPicPr>
          <p:nvPr/>
        </p:nvPicPr>
        <p:blipFill>
          <a:blip r:embed="rId3"/>
          <a:stretch>
            <a:fillRect/>
          </a:stretch>
        </p:blipFill>
        <p:spPr>
          <a:xfrm>
            <a:off x="1923283" y="3313185"/>
            <a:ext cx="6994433" cy="4041638"/>
          </a:xfrm>
          <a:prstGeom prst="rect">
            <a:avLst/>
          </a:prstGeom>
        </p:spPr>
      </p:pic>
    </p:spTree>
    <p:extLst>
      <p:ext uri="{BB962C8B-B14F-4D97-AF65-F5344CB8AC3E}">
        <p14:creationId xmlns:p14="http://schemas.microsoft.com/office/powerpoint/2010/main" val="2294465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Role-playing Dimensions</a:t>
            </a:r>
          </a:p>
        </p:txBody>
      </p:sp>
      <p:sp>
        <p:nvSpPr>
          <p:cNvPr id="35843" name="Rectangle 3"/>
          <p:cNvSpPr>
            <a:spLocks noGrp="1" noChangeArrowheads="1"/>
          </p:cNvSpPr>
          <p:nvPr>
            <p:ph idx="1"/>
          </p:nvPr>
        </p:nvSpPr>
        <p:spPr/>
        <p:txBody>
          <a:bodyPr/>
          <a:lstStyle/>
          <a:p>
            <a:pPr eaLnBrk="1" hangingPunct="1"/>
            <a:r>
              <a:rPr lang="en-US" sz="2800" dirty="0">
                <a:latin typeface="Arial" charset="0"/>
              </a:rPr>
              <a:t>Other examples: </a:t>
            </a:r>
          </a:p>
          <a:p>
            <a:pPr lvl="1" eaLnBrk="1" hangingPunct="1"/>
            <a:r>
              <a:rPr lang="en-US" sz="2400" dirty="0">
                <a:solidFill>
                  <a:srgbClr val="006FB4"/>
                </a:solidFill>
                <a:latin typeface="Arial" charset="0"/>
              </a:rPr>
              <a:t>Customer (ship to, bill to, sold to)</a:t>
            </a:r>
          </a:p>
          <a:p>
            <a:pPr lvl="1" eaLnBrk="1" hangingPunct="1"/>
            <a:r>
              <a:rPr lang="en-US" sz="2400" dirty="0">
                <a:solidFill>
                  <a:srgbClr val="006FB4"/>
                </a:solidFill>
                <a:latin typeface="Arial" charset="0"/>
              </a:rPr>
              <a:t>Facility or port (origin, destination)</a:t>
            </a:r>
          </a:p>
          <a:p>
            <a:pPr lvl="1" eaLnBrk="1" hangingPunct="1"/>
            <a:r>
              <a:rPr lang="en-US" sz="2400" dirty="0">
                <a:solidFill>
                  <a:srgbClr val="006FB4"/>
                </a:solidFill>
                <a:latin typeface="Arial" charset="0"/>
              </a:rPr>
              <a:t>Provider (referring, performing)</a:t>
            </a:r>
          </a:p>
          <a:p>
            <a:pPr eaLnBrk="1" hangingPunct="1"/>
            <a:r>
              <a:rPr lang="en-US" sz="2800" dirty="0">
                <a:latin typeface="Arial" charset="0"/>
              </a:rPr>
              <a:t>Stored in the same physical table but presented in a </a:t>
            </a:r>
            <a:r>
              <a:rPr lang="en-US" sz="2800" dirty="0">
                <a:solidFill>
                  <a:srgbClr val="0079C4"/>
                </a:solidFill>
                <a:latin typeface="Arial" charset="0"/>
              </a:rPr>
              <a:t>separately-labeled view</a:t>
            </a:r>
          </a:p>
          <a:p>
            <a:pPr eaLnBrk="1" hangingPunct="1"/>
            <a:r>
              <a:rPr lang="en-US" sz="2800" dirty="0">
                <a:latin typeface="Arial" charset="0"/>
              </a:rPr>
              <a:t>Implemented using views or aliases depending on the database platform</a:t>
            </a:r>
          </a:p>
          <a:p>
            <a:pPr eaLnBrk="1" hangingPunct="1"/>
            <a:endParaRPr lang="en-US" sz="2800" dirty="0">
              <a:latin typeface="Arial" charset="0"/>
            </a:endParaRPr>
          </a:p>
        </p:txBody>
      </p:sp>
    </p:spTree>
    <p:extLst>
      <p:ext uri="{BB962C8B-B14F-4D97-AF65-F5344CB8AC3E}">
        <p14:creationId xmlns:p14="http://schemas.microsoft.com/office/powerpoint/2010/main" val="1256459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51214" y="303213"/>
            <a:ext cx="8602435" cy="1260475"/>
          </a:xfrm>
        </p:spPr>
        <p:txBody>
          <a:bodyPr/>
          <a:lstStyle/>
          <a:p>
            <a:r>
              <a:rPr lang="en-US" sz="4000" dirty="0">
                <a:latin typeface="Arial" charset="0"/>
              </a:rPr>
              <a:t>The Kimball </a:t>
            </a:r>
            <a:r>
              <a:rPr lang="en-US" sz="4000">
                <a:latin typeface="Arial" charset="0"/>
              </a:rPr>
              <a:t>Lifecycle </a:t>
            </a:r>
            <a:r>
              <a:rPr lang="en-US" sz="4000" smtClean="0">
                <a:latin typeface="Arial" charset="0"/>
              </a:rPr>
              <a:t>Diagram</a:t>
            </a:r>
            <a:endParaRPr lang="en-US" sz="4000" dirty="0"/>
          </a:p>
        </p:txBody>
      </p:sp>
      <p:sp>
        <p:nvSpPr>
          <p:cNvPr id="5" name="Date Placeholder 4"/>
          <p:cNvSpPr>
            <a:spLocks noGrp="1"/>
          </p:cNvSpPr>
          <p:nvPr>
            <p:ph type="dt" sz="half" idx="10"/>
          </p:nvPr>
        </p:nvSpPr>
        <p:spPr/>
        <p:txBody>
          <a:bodyPr/>
          <a:lstStyle/>
          <a:p>
            <a:pPr>
              <a:defRPr/>
            </a:pPr>
            <a:r>
              <a:rPr lang="en-US" smtClean="0"/>
              <a:t>Bina Nusantara</a:t>
            </a:r>
            <a:endParaRPr lang="en-US"/>
          </a:p>
        </p:txBody>
      </p:sp>
      <p:pic>
        <p:nvPicPr>
          <p:cNvPr id="8" name="Picture 7"/>
          <p:cNvPicPr>
            <a:picLocks noChangeAspect="1"/>
          </p:cNvPicPr>
          <p:nvPr/>
        </p:nvPicPr>
        <p:blipFill>
          <a:blip r:embed="rId2"/>
          <a:stretch>
            <a:fillRect/>
          </a:stretch>
        </p:blipFill>
        <p:spPr>
          <a:xfrm>
            <a:off x="386738" y="2186424"/>
            <a:ext cx="9925000" cy="4253572"/>
          </a:xfrm>
          <a:prstGeom prst="rect">
            <a:avLst/>
          </a:prstGeom>
        </p:spPr>
      </p:pic>
      <p:sp>
        <p:nvSpPr>
          <p:cNvPr id="2" name="Rectangle 1"/>
          <p:cNvSpPr/>
          <p:nvPr/>
        </p:nvSpPr>
        <p:spPr>
          <a:xfrm>
            <a:off x="3159779" y="3603153"/>
            <a:ext cx="1300710" cy="873497"/>
          </a:xfrm>
          <a:prstGeom prst="rect">
            <a:avLst/>
          </a:prstGeom>
          <a:solidFill>
            <a:srgbClr val="FF6600">
              <a:alpha val="20000"/>
            </a:srgbClr>
          </a:solidFill>
          <a:ln>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161957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ja-JP" altLang="en-US" b="1"/>
              <a:t>“</a:t>
            </a:r>
            <a:r>
              <a:rPr lang="en-US" b="1"/>
              <a:t>Junk</a:t>
            </a:r>
            <a:r>
              <a:rPr lang="ja-JP" altLang="en-US" b="1"/>
              <a:t>”</a:t>
            </a:r>
            <a:r>
              <a:rPr lang="en-US" b="1"/>
              <a:t> Dimensions</a:t>
            </a:r>
          </a:p>
        </p:txBody>
      </p:sp>
      <p:sp>
        <p:nvSpPr>
          <p:cNvPr id="36867" name="Rectangle 3"/>
          <p:cNvSpPr>
            <a:spLocks noGrp="1" noChangeArrowheads="1"/>
          </p:cNvSpPr>
          <p:nvPr>
            <p:ph idx="1"/>
          </p:nvPr>
        </p:nvSpPr>
        <p:spPr/>
        <p:txBody>
          <a:bodyPr/>
          <a:lstStyle/>
          <a:p>
            <a:pPr eaLnBrk="1" hangingPunct="1">
              <a:lnSpc>
                <a:spcPct val="90000"/>
              </a:lnSpc>
            </a:pPr>
            <a:r>
              <a:rPr lang="en-US" sz="2800" dirty="0">
                <a:latin typeface="Arial" charset="0"/>
              </a:rPr>
              <a:t>Miscellaneous flags and text attributes that cannot be placed into one of existing dimension tables</a:t>
            </a:r>
          </a:p>
          <a:p>
            <a:pPr eaLnBrk="1" hangingPunct="1">
              <a:lnSpc>
                <a:spcPct val="90000"/>
              </a:lnSpc>
            </a:pPr>
            <a:r>
              <a:rPr lang="en-US" sz="2800" dirty="0">
                <a:latin typeface="Arial" charset="0"/>
              </a:rPr>
              <a:t>Alternatives:</a:t>
            </a:r>
          </a:p>
          <a:p>
            <a:pPr lvl="1" eaLnBrk="1" hangingPunct="1">
              <a:lnSpc>
                <a:spcPct val="90000"/>
              </a:lnSpc>
            </a:pPr>
            <a:r>
              <a:rPr lang="en-US" sz="2400" dirty="0">
                <a:solidFill>
                  <a:srgbClr val="006FB4"/>
                </a:solidFill>
                <a:latin typeface="Arial" charset="0"/>
              </a:rPr>
              <a:t>Leave them in the fact table</a:t>
            </a:r>
          </a:p>
          <a:p>
            <a:pPr lvl="1" eaLnBrk="1" hangingPunct="1">
              <a:lnSpc>
                <a:spcPct val="90000"/>
              </a:lnSpc>
            </a:pPr>
            <a:r>
              <a:rPr lang="en-US" sz="2400" dirty="0">
                <a:solidFill>
                  <a:srgbClr val="006FB4"/>
                </a:solidFill>
                <a:latin typeface="Arial" charset="0"/>
              </a:rPr>
              <a:t>Eliminate them*</a:t>
            </a:r>
          </a:p>
          <a:p>
            <a:pPr lvl="1" eaLnBrk="1" hangingPunct="1">
              <a:lnSpc>
                <a:spcPct val="90000"/>
              </a:lnSpc>
            </a:pPr>
            <a:r>
              <a:rPr lang="en-US" sz="2400" dirty="0">
                <a:solidFill>
                  <a:srgbClr val="006FB4"/>
                </a:solidFill>
                <a:latin typeface="Arial" charset="0"/>
              </a:rPr>
              <a:t>Store them in a </a:t>
            </a:r>
            <a:r>
              <a:rPr lang="ja-JP" altLang="en-US" sz="2400" dirty="0">
                <a:solidFill>
                  <a:srgbClr val="006FB4"/>
                </a:solidFill>
                <a:latin typeface="Arial" charset="0"/>
              </a:rPr>
              <a:t>“</a:t>
            </a:r>
            <a:r>
              <a:rPr lang="en-US" sz="2400" dirty="0">
                <a:solidFill>
                  <a:srgbClr val="006FB4"/>
                </a:solidFill>
                <a:latin typeface="Arial" charset="0"/>
              </a:rPr>
              <a:t>junk</a:t>
            </a:r>
            <a:r>
              <a:rPr lang="ja-JP" altLang="en-US" sz="2400" dirty="0">
                <a:solidFill>
                  <a:srgbClr val="006FB4"/>
                </a:solidFill>
                <a:latin typeface="Arial" charset="0"/>
              </a:rPr>
              <a:t>”</a:t>
            </a:r>
            <a:r>
              <a:rPr lang="en-US" sz="2400" dirty="0">
                <a:solidFill>
                  <a:srgbClr val="006FB4"/>
                </a:solidFill>
                <a:latin typeface="Arial" charset="0"/>
              </a:rPr>
              <a:t> dimension</a:t>
            </a:r>
          </a:p>
          <a:p>
            <a:pPr lvl="2" eaLnBrk="1" hangingPunct="1">
              <a:lnSpc>
                <a:spcPct val="90000"/>
              </a:lnSpc>
            </a:pPr>
            <a:r>
              <a:rPr lang="en-US" sz="2000" dirty="0">
                <a:latin typeface="Arial" charset="0"/>
              </a:rPr>
              <a:t>Store as unique combinations</a:t>
            </a:r>
          </a:p>
          <a:p>
            <a:pPr lvl="2" eaLnBrk="1" hangingPunct="1">
              <a:lnSpc>
                <a:spcPct val="90000"/>
              </a:lnSpc>
            </a:pPr>
            <a:r>
              <a:rPr lang="en-US" sz="2000" dirty="0">
                <a:latin typeface="Arial" charset="0"/>
              </a:rPr>
              <a:t>Data profiling is useful in identifying junk dimension candidates</a:t>
            </a:r>
          </a:p>
          <a:p>
            <a:pPr lvl="1" eaLnBrk="1" hangingPunct="1">
              <a:lnSpc>
                <a:spcPct val="90000"/>
              </a:lnSpc>
            </a:pPr>
            <a:endParaRPr lang="en-US" sz="1600" dirty="0">
              <a:latin typeface="Arial" charset="0"/>
            </a:endParaRPr>
          </a:p>
          <a:p>
            <a:pPr lvl="1" eaLnBrk="1" hangingPunct="1">
              <a:lnSpc>
                <a:spcPct val="90000"/>
              </a:lnSpc>
            </a:pPr>
            <a:endParaRPr lang="en-US" sz="2400" dirty="0">
              <a:latin typeface="Arial" charset="0"/>
            </a:endParaRPr>
          </a:p>
        </p:txBody>
      </p:sp>
    </p:spTree>
    <p:extLst>
      <p:ext uri="{BB962C8B-B14F-4D97-AF65-F5344CB8AC3E}">
        <p14:creationId xmlns:p14="http://schemas.microsoft.com/office/powerpoint/2010/main" val="1362716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06609" y="128620"/>
            <a:ext cx="9075420" cy="784186"/>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“Junk” Dimension Example</a:t>
            </a:r>
          </a:p>
        </p:txBody>
      </p:sp>
      <p:sp>
        <p:nvSpPr>
          <p:cNvPr id="4" name="Date Placeholder 3"/>
          <p:cNvSpPr>
            <a:spLocks noGrp="1"/>
          </p:cNvSpPr>
          <p:nvPr>
            <p:ph type="dt" sz="half" idx="10"/>
          </p:nvPr>
        </p:nvSpPr>
        <p:spPr/>
        <p:txBody>
          <a:bodyPr/>
          <a:lstStyle/>
          <a:p>
            <a:pPr>
              <a:defRPr/>
            </a:pPr>
            <a:r>
              <a:rPr lang="en-US" smtClean="0"/>
              <a:t>Bina Nusantara</a:t>
            </a:r>
            <a:endParaRPr lang="en-US"/>
          </a:p>
        </p:txBody>
      </p:sp>
      <p:pic>
        <p:nvPicPr>
          <p:cNvPr id="7" name="Picture 6"/>
          <p:cNvPicPr>
            <a:picLocks noChangeAspect="1"/>
          </p:cNvPicPr>
          <p:nvPr/>
        </p:nvPicPr>
        <p:blipFill>
          <a:blip r:embed="rId2"/>
          <a:stretch>
            <a:fillRect/>
          </a:stretch>
        </p:blipFill>
        <p:spPr>
          <a:xfrm>
            <a:off x="2009148" y="1002116"/>
            <a:ext cx="6713601" cy="6297174"/>
          </a:xfrm>
          <a:prstGeom prst="rect">
            <a:avLst/>
          </a:prstGeom>
        </p:spPr>
      </p:pic>
    </p:spTree>
    <p:extLst>
      <p:ext uri="{BB962C8B-B14F-4D97-AF65-F5344CB8AC3E}">
        <p14:creationId xmlns:p14="http://schemas.microsoft.com/office/powerpoint/2010/main" val="16006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Snowflaking</a:t>
            </a:r>
          </a:p>
        </p:txBody>
      </p:sp>
      <p:sp>
        <p:nvSpPr>
          <p:cNvPr id="37891" name="Rectangle 3"/>
          <p:cNvSpPr>
            <a:spLocks noGrp="1" noChangeArrowheads="1"/>
          </p:cNvSpPr>
          <p:nvPr>
            <p:ph idx="1"/>
          </p:nvPr>
        </p:nvSpPr>
        <p:spPr/>
        <p:txBody>
          <a:bodyPr/>
          <a:lstStyle/>
          <a:p>
            <a:pPr eaLnBrk="1" hangingPunct="1">
              <a:lnSpc>
                <a:spcPct val="90000"/>
              </a:lnSpc>
            </a:pPr>
            <a:r>
              <a:rPr lang="en-US" sz="2400" dirty="0">
                <a:latin typeface="Arial" charset="0"/>
              </a:rPr>
              <a:t>Occurs when dimension tables are normalized</a:t>
            </a:r>
          </a:p>
          <a:p>
            <a:pPr eaLnBrk="1" hangingPunct="1">
              <a:lnSpc>
                <a:spcPct val="90000"/>
              </a:lnSpc>
            </a:pPr>
            <a:r>
              <a:rPr lang="en-US" sz="2400" dirty="0" smtClean="0">
                <a:solidFill>
                  <a:srgbClr val="FF0000"/>
                </a:solidFill>
                <a:latin typeface="Arial" charset="0"/>
              </a:rPr>
              <a:t>Increases </a:t>
            </a:r>
            <a:r>
              <a:rPr lang="en-US" sz="2400" dirty="0">
                <a:solidFill>
                  <a:srgbClr val="FF0000"/>
                </a:solidFill>
                <a:latin typeface="Arial" charset="0"/>
              </a:rPr>
              <a:t>complexity for users</a:t>
            </a:r>
          </a:p>
          <a:p>
            <a:pPr eaLnBrk="1" hangingPunct="1">
              <a:lnSpc>
                <a:spcPct val="90000"/>
              </a:lnSpc>
            </a:pPr>
            <a:r>
              <a:rPr lang="en-US" sz="2400" dirty="0">
                <a:solidFill>
                  <a:srgbClr val="FF0000"/>
                </a:solidFill>
                <a:latin typeface="Arial" charset="0"/>
              </a:rPr>
              <a:t>Decreases performance</a:t>
            </a:r>
          </a:p>
        </p:txBody>
      </p:sp>
      <p:pic>
        <p:nvPicPr>
          <p:cNvPr id="2" name="Picture 1"/>
          <p:cNvPicPr>
            <a:picLocks noChangeAspect="1"/>
          </p:cNvPicPr>
          <p:nvPr/>
        </p:nvPicPr>
        <p:blipFill>
          <a:blip r:embed="rId3"/>
          <a:stretch>
            <a:fillRect/>
          </a:stretch>
        </p:blipFill>
        <p:spPr>
          <a:xfrm>
            <a:off x="1532696" y="3169772"/>
            <a:ext cx="7534292" cy="4264459"/>
          </a:xfrm>
          <a:prstGeom prst="rect">
            <a:avLst/>
          </a:prstGeom>
        </p:spPr>
      </p:pic>
    </p:spTree>
    <p:extLst>
      <p:ext uri="{BB962C8B-B14F-4D97-AF65-F5344CB8AC3E}">
        <p14:creationId xmlns:p14="http://schemas.microsoft.com/office/powerpoint/2010/main" val="3986813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Outrigger Dimensions</a:t>
            </a:r>
          </a:p>
        </p:txBody>
      </p:sp>
      <p:sp>
        <p:nvSpPr>
          <p:cNvPr id="38915" name="Rectangle 3"/>
          <p:cNvSpPr>
            <a:spLocks noGrp="1" noChangeArrowheads="1"/>
          </p:cNvSpPr>
          <p:nvPr>
            <p:ph type="body" idx="1"/>
          </p:nvPr>
        </p:nvSpPr>
        <p:spPr/>
        <p:txBody>
          <a:bodyPr/>
          <a:lstStyle/>
          <a:p>
            <a:pPr eaLnBrk="1" hangingPunct="1"/>
            <a:r>
              <a:rPr lang="en-US" sz="2800" dirty="0">
                <a:latin typeface="Arial" charset="0"/>
              </a:rPr>
              <a:t>Look like a beginning of a snowflake</a:t>
            </a:r>
          </a:p>
          <a:p>
            <a:pPr eaLnBrk="1" hangingPunct="1"/>
            <a:r>
              <a:rPr lang="en-US" sz="2000" dirty="0">
                <a:latin typeface="Arial" charset="0"/>
              </a:rPr>
              <a:t>Example:</a:t>
            </a:r>
          </a:p>
          <a:p>
            <a:pPr lvl="1" eaLnBrk="1" hangingPunct="1"/>
            <a:r>
              <a:rPr lang="en-US" sz="1800" dirty="0">
                <a:solidFill>
                  <a:srgbClr val="006FB4"/>
                </a:solidFill>
                <a:latin typeface="Arial" charset="0"/>
              </a:rPr>
              <a:t>Large number of attributes</a:t>
            </a:r>
          </a:p>
          <a:p>
            <a:pPr lvl="1" eaLnBrk="1" hangingPunct="1"/>
            <a:r>
              <a:rPr lang="en-US" sz="1800" dirty="0">
                <a:solidFill>
                  <a:srgbClr val="006FB4"/>
                </a:solidFill>
                <a:latin typeface="Arial" charset="0"/>
              </a:rPr>
              <a:t>Different grain*</a:t>
            </a:r>
          </a:p>
          <a:p>
            <a:pPr lvl="1" eaLnBrk="1" hangingPunct="1"/>
            <a:r>
              <a:rPr lang="en-US" sz="1800" dirty="0">
                <a:solidFill>
                  <a:srgbClr val="006FB4"/>
                </a:solidFill>
                <a:latin typeface="Arial" charset="0"/>
              </a:rPr>
              <a:t>Different update frequency**</a:t>
            </a:r>
          </a:p>
        </p:txBody>
      </p:sp>
      <p:pic>
        <p:nvPicPr>
          <p:cNvPr id="2" name="Picture 1"/>
          <p:cNvPicPr>
            <a:picLocks noChangeAspect="1"/>
          </p:cNvPicPr>
          <p:nvPr/>
        </p:nvPicPr>
        <p:blipFill>
          <a:blip r:embed="rId3"/>
          <a:stretch>
            <a:fillRect/>
          </a:stretch>
        </p:blipFill>
        <p:spPr>
          <a:xfrm>
            <a:off x="1929739" y="3865306"/>
            <a:ext cx="7424165" cy="3489516"/>
          </a:xfrm>
          <a:prstGeom prst="rect">
            <a:avLst/>
          </a:prstGeom>
        </p:spPr>
      </p:pic>
    </p:spTree>
    <p:extLst>
      <p:ext uri="{BB962C8B-B14F-4D97-AF65-F5344CB8AC3E}">
        <p14:creationId xmlns:p14="http://schemas.microsoft.com/office/powerpoint/2010/main" val="3654508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Bridge </a:t>
            </a:r>
            <a:r>
              <a:rPr lang="en-US" b="1" dirty="0" smtClean="0"/>
              <a:t>Tables: Variable</a:t>
            </a:r>
            <a:r>
              <a:rPr lang="en-US" b="1" dirty="0"/>
              <a:t>-depth </a:t>
            </a:r>
            <a:r>
              <a:rPr lang="en-US" b="1" dirty="0" smtClean="0"/>
              <a:t>Hierarchies</a:t>
            </a:r>
            <a:endParaRPr lang="en-US" b="1" dirty="0"/>
          </a:p>
        </p:txBody>
      </p:sp>
      <p:sp>
        <p:nvSpPr>
          <p:cNvPr id="39939" name="Rectangle 3"/>
          <p:cNvSpPr>
            <a:spLocks noGrp="1" noChangeArrowheads="1"/>
          </p:cNvSpPr>
          <p:nvPr>
            <p:ph idx="1"/>
          </p:nvPr>
        </p:nvSpPr>
        <p:spPr/>
        <p:txBody>
          <a:bodyPr/>
          <a:lstStyle/>
          <a:p>
            <a:pPr eaLnBrk="1" hangingPunct="1">
              <a:lnSpc>
                <a:spcPct val="80000"/>
              </a:lnSpc>
            </a:pPr>
            <a:r>
              <a:rPr lang="en-US" sz="2426" dirty="0">
                <a:latin typeface="Arial" charset="0"/>
              </a:rPr>
              <a:t>Should be used only when absolutely necessary</a:t>
            </a:r>
          </a:p>
          <a:p>
            <a:pPr lvl="1" eaLnBrk="1" hangingPunct="1">
              <a:lnSpc>
                <a:spcPct val="80000"/>
              </a:lnSpc>
            </a:pPr>
            <a:r>
              <a:rPr lang="en-US" sz="2426" dirty="0">
                <a:solidFill>
                  <a:srgbClr val="006FB4"/>
                </a:solidFill>
                <a:latin typeface="Arial" charset="0"/>
              </a:rPr>
              <a:t>Negatively affect usability</a:t>
            </a:r>
          </a:p>
          <a:p>
            <a:pPr lvl="1" eaLnBrk="1" hangingPunct="1">
              <a:lnSpc>
                <a:spcPct val="80000"/>
              </a:lnSpc>
            </a:pPr>
            <a:r>
              <a:rPr lang="en-US" sz="2426" dirty="0">
                <a:solidFill>
                  <a:srgbClr val="006FB4"/>
                </a:solidFill>
                <a:latin typeface="Arial" charset="0"/>
              </a:rPr>
              <a:t>Decrease performance</a:t>
            </a:r>
          </a:p>
          <a:p>
            <a:pPr eaLnBrk="1" hangingPunct="1">
              <a:lnSpc>
                <a:spcPct val="80000"/>
              </a:lnSpc>
            </a:pPr>
            <a:r>
              <a:rPr lang="en-US" sz="2426" dirty="0">
                <a:latin typeface="Arial" charset="0"/>
              </a:rPr>
              <a:t>Example:</a:t>
            </a: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p:txBody>
      </p:sp>
      <p:pic>
        <p:nvPicPr>
          <p:cNvPr id="5" name="Picture 4"/>
          <p:cNvPicPr>
            <a:picLocks noChangeAspect="1"/>
          </p:cNvPicPr>
          <p:nvPr/>
        </p:nvPicPr>
        <p:blipFill>
          <a:blip r:embed="rId2"/>
          <a:stretch>
            <a:fillRect/>
          </a:stretch>
        </p:blipFill>
        <p:spPr>
          <a:xfrm>
            <a:off x="540645" y="3622608"/>
            <a:ext cx="9647612" cy="2063660"/>
          </a:xfrm>
          <a:prstGeom prst="rect">
            <a:avLst/>
          </a:prstGeom>
        </p:spPr>
      </p:pic>
    </p:spTree>
    <p:extLst>
      <p:ext uri="{BB962C8B-B14F-4D97-AF65-F5344CB8AC3E}">
        <p14:creationId xmlns:p14="http://schemas.microsoft.com/office/powerpoint/2010/main" val="3295683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Bridge </a:t>
            </a:r>
            <a:r>
              <a:rPr lang="en-US" b="1" dirty="0" smtClean="0"/>
              <a:t>Tables: </a:t>
            </a:r>
            <a:r>
              <a:rPr lang="en-US" b="1" dirty="0"/>
              <a:t>Many-Valued Dimensions </a:t>
            </a:r>
            <a:endParaRPr lang="en-US" dirty="0"/>
          </a:p>
        </p:txBody>
      </p:sp>
      <p:sp>
        <p:nvSpPr>
          <p:cNvPr id="39939" name="Rectangle 3"/>
          <p:cNvSpPr>
            <a:spLocks noGrp="1" noChangeArrowheads="1"/>
          </p:cNvSpPr>
          <p:nvPr>
            <p:ph idx="1"/>
          </p:nvPr>
        </p:nvSpPr>
        <p:spPr/>
        <p:txBody>
          <a:bodyPr/>
          <a:lstStyle/>
          <a:p>
            <a:pPr eaLnBrk="1" hangingPunct="1">
              <a:lnSpc>
                <a:spcPct val="80000"/>
              </a:lnSpc>
            </a:pPr>
            <a:r>
              <a:rPr lang="en-US" sz="2400" dirty="0">
                <a:latin typeface="Arial" charset="0"/>
              </a:rPr>
              <a:t>Each fact measurement can be associated with multiple dimension values</a:t>
            </a:r>
          </a:p>
          <a:p>
            <a:pPr eaLnBrk="1" hangingPunct="1">
              <a:lnSpc>
                <a:spcPct val="80000"/>
              </a:lnSpc>
            </a:pPr>
            <a:r>
              <a:rPr lang="en-US" sz="2400" dirty="0">
                <a:latin typeface="Arial" charset="0"/>
              </a:rPr>
              <a:t>Example: patients in a hospital often have more than one diagnosis</a:t>
            </a:r>
          </a:p>
          <a:p>
            <a:pPr eaLnBrk="1" hangingPunct="1">
              <a:lnSpc>
                <a:spcPct val="80000"/>
              </a:lnSpc>
            </a:pPr>
            <a:endParaRPr lang="en-US" sz="2400" dirty="0">
              <a:latin typeface="Arial" charset="0"/>
            </a:endParaRPr>
          </a:p>
          <a:p>
            <a:pPr eaLnBrk="1" hangingPunct="1">
              <a:lnSpc>
                <a:spcPct val="80000"/>
              </a:lnSpc>
            </a:pPr>
            <a:endParaRPr lang="en-US" sz="2400" dirty="0">
              <a:latin typeface="Arial" charset="0"/>
            </a:endParaRPr>
          </a:p>
        </p:txBody>
      </p:sp>
      <p:pic>
        <p:nvPicPr>
          <p:cNvPr id="3" name="Picture 2"/>
          <p:cNvPicPr>
            <a:picLocks noChangeAspect="1"/>
          </p:cNvPicPr>
          <p:nvPr/>
        </p:nvPicPr>
        <p:blipFill>
          <a:blip r:embed="rId2"/>
          <a:stretch>
            <a:fillRect/>
          </a:stretch>
        </p:blipFill>
        <p:spPr>
          <a:xfrm>
            <a:off x="897425" y="3366964"/>
            <a:ext cx="9211423" cy="3755931"/>
          </a:xfrm>
          <a:prstGeom prst="rect">
            <a:avLst/>
          </a:prstGeom>
        </p:spPr>
      </p:pic>
    </p:spTree>
    <p:extLst>
      <p:ext uri="{BB962C8B-B14F-4D97-AF65-F5344CB8AC3E}">
        <p14:creationId xmlns:p14="http://schemas.microsoft.com/office/powerpoint/2010/main" val="3184896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813302" y="303213"/>
            <a:ext cx="8340347"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3 Fundamental Fact Table Grains</a:t>
            </a:r>
          </a:p>
        </p:txBody>
      </p:sp>
      <p:sp>
        <p:nvSpPr>
          <p:cNvPr id="40963" name="Rectangle 3"/>
          <p:cNvSpPr>
            <a:spLocks noGrp="1" noChangeArrowheads="1"/>
          </p:cNvSpPr>
          <p:nvPr>
            <p:ph idx="1"/>
          </p:nvPr>
        </p:nvSpPr>
        <p:spPr/>
        <p:txBody>
          <a:bodyPr/>
          <a:lstStyle/>
          <a:p>
            <a:pPr eaLnBrk="1" hangingPunct="1"/>
            <a:r>
              <a:rPr lang="en-US" sz="2800" dirty="0">
                <a:latin typeface="Arial" charset="0"/>
              </a:rPr>
              <a:t>Transaction</a:t>
            </a:r>
          </a:p>
          <a:p>
            <a:pPr lvl="1" eaLnBrk="1" hangingPunct="1"/>
            <a:r>
              <a:rPr lang="en-US" sz="2400" dirty="0">
                <a:solidFill>
                  <a:srgbClr val="006FB4"/>
                </a:solidFill>
                <a:latin typeface="Arial" charset="0"/>
              </a:rPr>
              <a:t>One row per transaction/line of transaction</a:t>
            </a:r>
          </a:p>
          <a:p>
            <a:pPr lvl="1" eaLnBrk="1" hangingPunct="1"/>
            <a:r>
              <a:rPr lang="en-US" sz="2400" dirty="0">
                <a:solidFill>
                  <a:srgbClr val="006FB4"/>
                </a:solidFill>
                <a:latin typeface="Arial" charset="0"/>
              </a:rPr>
              <a:t>Rows are inserted into fact tables only when a transaction activity </a:t>
            </a:r>
            <a:r>
              <a:rPr lang="en-US" sz="2400" dirty="0" smtClean="0">
                <a:solidFill>
                  <a:srgbClr val="006FB4"/>
                </a:solidFill>
                <a:latin typeface="Arial" charset="0"/>
              </a:rPr>
              <a:t>occurs</a:t>
            </a:r>
          </a:p>
          <a:p>
            <a:pPr eaLnBrk="1" hangingPunct="1"/>
            <a:r>
              <a:rPr lang="en-US" sz="2800" dirty="0" smtClean="0">
                <a:latin typeface="Arial" charset="0"/>
              </a:rPr>
              <a:t>Periodic snapshot</a:t>
            </a:r>
          </a:p>
          <a:p>
            <a:pPr eaLnBrk="1" hangingPunct="1"/>
            <a:r>
              <a:rPr lang="en-US" sz="2800" dirty="0" smtClean="0">
                <a:latin typeface="Arial" charset="0"/>
              </a:rPr>
              <a:t>Accumulating snapshot</a:t>
            </a:r>
            <a:endParaRPr lang="en-US" sz="2800" dirty="0">
              <a:latin typeface="Arial" charset="0"/>
            </a:endParaRPr>
          </a:p>
        </p:txBody>
      </p:sp>
      <p:pic>
        <p:nvPicPr>
          <p:cNvPr id="2" name="Picture 1"/>
          <p:cNvPicPr>
            <a:picLocks noChangeAspect="1"/>
          </p:cNvPicPr>
          <p:nvPr/>
        </p:nvPicPr>
        <p:blipFill>
          <a:blip r:embed="rId2">
            <a:clrChange>
              <a:clrFrom>
                <a:srgbClr val="F1F0F6"/>
              </a:clrFrom>
              <a:clrTo>
                <a:srgbClr val="F1F0F6">
                  <a:alpha val="0"/>
                </a:srgbClr>
              </a:clrTo>
            </a:clrChange>
          </a:blip>
          <a:stretch>
            <a:fillRect/>
          </a:stretch>
        </p:blipFill>
        <p:spPr>
          <a:xfrm>
            <a:off x="8520672" y="5210784"/>
            <a:ext cx="1565558" cy="2034431"/>
          </a:xfrm>
          <a:prstGeom prst="rect">
            <a:avLst/>
          </a:prstGeom>
        </p:spPr>
      </p:pic>
    </p:spTree>
    <p:extLst>
      <p:ext uri="{BB962C8B-B14F-4D97-AF65-F5344CB8AC3E}">
        <p14:creationId xmlns:p14="http://schemas.microsoft.com/office/powerpoint/2010/main" val="1811371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Periodic snapshot</a:t>
            </a:r>
          </a:p>
        </p:txBody>
      </p:sp>
      <p:sp>
        <p:nvSpPr>
          <p:cNvPr id="41987" name="Rectangle 3"/>
          <p:cNvSpPr>
            <a:spLocks noGrp="1" noChangeArrowheads="1"/>
          </p:cNvSpPr>
          <p:nvPr>
            <p:ph idx="1"/>
          </p:nvPr>
        </p:nvSpPr>
        <p:spPr/>
        <p:txBody>
          <a:bodyPr/>
          <a:lstStyle/>
          <a:p>
            <a:pPr eaLnBrk="1" hangingPunct="1">
              <a:lnSpc>
                <a:spcPct val="90000"/>
              </a:lnSpc>
            </a:pPr>
            <a:r>
              <a:rPr lang="en-US" sz="2206" dirty="0">
                <a:latin typeface="Arial" charset="0"/>
              </a:rPr>
              <a:t>At predetermined intervals snapshots of the same level of details are taken and stacked consecutively in the fact table</a:t>
            </a:r>
          </a:p>
          <a:p>
            <a:pPr eaLnBrk="1" hangingPunct="1">
              <a:lnSpc>
                <a:spcPct val="90000"/>
              </a:lnSpc>
            </a:pPr>
            <a:r>
              <a:rPr lang="en-US" sz="2206" dirty="0">
                <a:solidFill>
                  <a:srgbClr val="0070C0"/>
                </a:solidFill>
                <a:latin typeface="Arial" charset="0"/>
              </a:rPr>
              <a:t>Example</a:t>
            </a:r>
            <a:r>
              <a:rPr lang="en-US" sz="2206" dirty="0">
                <a:latin typeface="Arial" charset="0"/>
              </a:rPr>
              <a:t>: most financial reports, bank account value</a:t>
            </a:r>
          </a:p>
          <a:p>
            <a:pPr eaLnBrk="1" hangingPunct="1">
              <a:lnSpc>
                <a:spcPct val="90000"/>
              </a:lnSpc>
            </a:pPr>
            <a:r>
              <a:rPr lang="en-US" sz="2206" dirty="0">
                <a:latin typeface="Arial" charset="0"/>
              </a:rPr>
              <a:t>Complements detailed transaction facts but not substitutes them</a:t>
            </a:r>
          </a:p>
          <a:p>
            <a:pPr eaLnBrk="1" hangingPunct="1">
              <a:lnSpc>
                <a:spcPct val="90000"/>
              </a:lnSpc>
            </a:pPr>
            <a:r>
              <a:rPr lang="en-US" sz="2206" dirty="0">
                <a:latin typeface="Arial" charset="0"/>
              </a:rPr>
              <a:t>Share the same conformed dimensions but have less dimensions</a:t>
            </a:r>
          </a:p>
        </p:txBody>
      </p:sp>
      <p:pic>
        <p:nvPicPr>
          <p:cNvPr id="2" name="Picture 1"/>
          <p:cNvPicPr>
            <a:picLocks noChangeAspect="1"/>
          </p:cNvPicPr>
          <p:nvPr/>
        </p:nvPicPr>
        <p:blipFill>
          <a:blip r:embed="rId2"/>
          <a:stretch>
            <a:fillRect/>
          </a:stretch>
        </p:blipFill>
        <p:spPr>
          <a:xfrm>
            <a:off x="480264" y="4099061"/>
            <a:ext cx="9730402" cy="3112069"/>
          </a:xfrm>
          <a:prstGeom prst="rect">
            <a:avLst/>
          </a:prstGeom>
        </p:spPr>
      </p:pic>
    </p:spTree>
    <p:extLst>
      <p:ext uri="{BB962C8B-B14F-4D97-AF65-F5344CB8AC3E}">
        <p14:creationId xmlns:p14="http://schemas.microsoft.com/office/powerpoint/2010/main" val="1692040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Accumulating snapshot</a:t>
            </a:r>
          </a:p>
        </p:txBody>
      </p:sp>
      <p:sp>
        <p:nvSpPr>
          <p:cNvPr id="43011" name="Rectangle 3"/>
          <p:cNvSpPr>
            <a:spLocks noGrp="1" noChangeArrowheads="1"/>
          </p:cNvSpPr>
          <p:nvPr>
            <p:ph idx="1"/>
          </p:nvPr>
        </p:nvSpPr>
        <p:spPr/>
        <p:txBody>
          <a:bodyPr/>
          <a:lstStyle/>
          <a:p>
            <a:pPr eaLnBrk="1" hangingPunct="1"/>
            <a:r>
              <a:rPr lang="en-US" sz="2206" dirty="0">
                <a:latin typeface="Arial" charset="0"/>
              </a:rPr>
              <a:t>Less frequently used</a:t>
            </a:r>
          </a:p>
          <a:p>
            <a:pPr eaLnBrk="1" hangingPunct="1"/>
            <a:r>
              <a:rPr lang="en-US" sz="2206" dirty="0">
                <a:latin typeface="Arial" charset="0"/>
              </a:rPr>
              <a:t>Have multiple date FK that correspond to each milestone in the workflow</a:t>
            </a:r>
          </a:p>
          <a:p>
            <a:pPr eaLnBrk="1" hangingPunct="1"/>
            <a:r>
              <a:rPr lang="en-US" sz="2206" dirty="0">
                <a:latin typeface="Arial" charset="0"/>
              </a:rPr>
              <a:t>Lots of N/A or Unknown fields when a row is originally inserted</a:t>
            </a:r>
          </a:p>
          <a:p>
            <a:pPr lvl="1" eaLnBrk="1" hangingPunct="1"/>
            <a:r>
              <a:rPr lang="en-US" sz="2000" dirty="0">
                <a:solidFill>
                  <a:srgbClr val="006FB4"/>
                </a:solidFill>
                <a:latin typeface="Arial" charset="0"/>
              </a:rPr>
              <a:t>Requires a special row in date dimension table as discussed earlier</a:t>
            </a:r>
          </a:p>
        </p:txBody>
      </p:sp>
      <p:pic>
        <p:nvPicPr>
          <p:cNvPr id="2" name="Picture 1"/>
          <p:cNvPicPr>
            <a:picLocks noChangeAspect="1"/>
          </p:cNvPicPr>
          <p:nvPr/>
        </p:nvPicPr>
        <p:blipFill>
          <a:blip r:embed="rId3"/>
          <a:stretch>
            <a:fillRect/>
          </a:stretch>
        </p:blipFill>
        <p:spPr>
          <a:xfrm>
            <a:off x="1770922" y="4019651"/>
            <a:ext cx="7832453" cy="3234454"/>
          </a:xfrm>
          <a:prstGeom prst="rect">
            <a:avLst/>
          </a:prstGeom>
        </p:spPr>
      </p:pic>
    </p:spTree>
    <p:extLst>
      <p:ext uri="{BB962C8B-B14F-4D97-AF65-F5344CB8AC3E}">
        <p14:creationId xmlns:p14="http://schemas.microsoft.com/office/powerpoint/2010/main" val="38826582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Facts of Different Granularity</a:t>
            </a:r>
          </a:p>
        </p:txBody>
      </p:sp>
      <p:sp>
        <p:nvSpPr>
          <p:cNvPr id="44035" name="Rectangle 3"/>
          <p:cNvSpPr>
            <a:spLocks noGrp="1" noChangeArrowheads="1"/>
          </p:cNvSpPr>
          <p:nvPr>
            <p:ph idx="1"/>
          </p:nvPr>
        </p:nvSpPr>
        <p:spPr/>
        <p:txBody>
          <a:bodyPr/>
          <a:lstStyle/>
          <a:p>
            <a:pPr eaLnBrk="1" hangingPunct="1">
              <a:lnSpc>
                <a:spcPct val="90000"/>
              </a:lnSpc>
            </a:pPr>
            <a:r>
              <a:rPr lang="en-US" sz="2800" dirty="0">
                <a:latin typeface="Arial" charset="0"/>
              </a:rPr>
              <a:t>A single fact table cannot have facts with different granularity</a:t>
            </a:r>
          </a:p>
          <a:p>
            <a:pPr lvl="1" eaLnBrk="1" hangingPunct="1">
              <a:lnSpc>
                <a:spcPct val="90000"/>
              </a:lnSpc>
            </a:pPr>
            <a:r>
              <a:rPr lang="en-US" sz="2400" dirty="0">
                <a:latin typeface="Arial" charset="0"/>
              </a:rPr>
              <a:t>All measurements must be in the same level of details</a:t>
            </a:r>
          </a:p>
          <a:p>
            <a:pPr lvl="1" eaLnBrk="1" hangingPunct="1">
              <a:lnSpc>
                <a:spcPct val="90000"/>
              </a:lnSpc>
            </a:pPr>
            <a:r>
              <a:rPr lang="en-US" sz="2400" dirty="0">
                <a:latin typeface="Arial" charset="0"/>
              </a:rPr>
              <a:t>Example: </a:t>
            </a:r>
          </a:p>
          <a:p>
            <a:pPr lvl="2" eaLnBrk="1" hangingPunct="1">
              <a:lnSpc>
                <a:spcPct val="90000"/>
              </a:lnSpc>
            </a:pPr>
            <a:r>
              <a:rPr lang="en-US" sz="1800" dirty="0">
                <a:solidFill>
                  <a:srgbClr val="006FB4"/>
                </a:solidFill>
                <a:latin typeface="Arial" charset="0"/>
              </a:rPr>
              <a:t>Measurements are captured for each line order except for the shipping charge which is for the entire order</a:t>
            </a:r>
          </a:p>
          <a:p>
            <a:pPr lvl="1" eaLnBrk="1" hangingPunct="1">
              <a:lnSpc>
                <a:spcPct val="90000"/>
              </a:lnSpc>
            </a:pPr>
            <a:r>
              <a:rPr lang="en-US" sz="2400" dirty="0">
                <a:latin typeface="Arial" charset="0"/>
              </a:rPr>
              <a:t>Solutions:</a:t>
            </a:r>
          </a:p>
          <a:p>
            <a:pPr lvl="2" eaLnBrk="1" hangingPunct="1">
              <a:lnSpc>
                <a:spcPct val="90000"/>
              </a:lnSpc>
            </a:pPr>
            <a:r>
              <a:rPr lang="en-US" sz="1800" dirty="0">
                <a:solidFill>
                  <a:srgbClr val="006FB4"/>
                </a:solidFill>
                <a:latin typeface="Arial" charset="0"/>
              </a:rPr>
              <a:t>Allocating higher level facts to a lower granularity</a:t>
            </a:r>
          </a:p>
          <a:p>
            <a:pPr lvl="2" eaLnBrk="1" hangingPunct="1">
              <a:lnSpc>
                <a:spcPct val="90000"/>
              </a:lnSpc>
            </a:pPr>
            <a:r>
              <a:rPr lang="en-US" sz="1800" dirty="0">
                <a:solidFill>
                  <a:srgbClr val="006FB4"/>
                </a:solidFill>
                <a:latin typeface="Arial" charset="0"/>
              </a:rPr>
              <a:t>Create two separate fact table</a:t>
            </a:r>
          </a:p>
        </p:txBody>
      </p:sp>
      <p:pic>
        <p:nvPicPr>
          <p:cNvPr id="2" name="Picture 1"/>
          <p:cNvPicPr>
            <a:picLocks noChangeAspect="1"/>
          </p:cNvPicPr>
          <p:nvPr/>
        </p:nvPicPr>
        <p:blipFill>
          <a:blip r:embed="rId2">
            <a:clrChange>
              <a:clrFrom>
                <a:srgbClr val="E7E7E4"/>
              </a:clrFrom>
              <a:clrTo>
                <a:srgbClr val="E7E7E4">
                  <a:alpha val="0"/>
                </a:srgbClr>
              </a:clrTo>
            </a:clrChange>
          </a:blip>
          <a:stretch>
            <a:fillRect/>
          </a:stretch>
        </p:blipFill>
        <p:spPr>
          <a:xfrm>
            <a:off x="8044219" y="5369601"/>
            <a:ext cx="1909698" cy="1909698"/>
          </a:xfrm>
          <a:prstGeom prst="rect">
            <a:avLst/>
          </a:prstGeom>
        </p:spPr>
      </p:pic>
    </p:spTree>
    <p:extLst>
      <p:ext uri="{BB962C8B-B14F-4D97-AF65-F5344CB8AC3E}">
        <p14:creationId xmlns:p14="http://schemas.microsoft.com/office/powerpoint/2010/main" val="1393022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Enterprise Bus Architecture</a:t>
            </a:r>
          </a:p>
        </p:txBody>
      </p:sp>
      <p:sp>
        <p:nvSpPr>
          <p:cNvPr id="20483" name="Rectangle 3"/>
          <p:cNvSpPr>
            <a:spLocks noGrp="1" noChangeArrowheads="1"/>
          </p:cNvSpPr>
          <p:nvPr>
            <p:ph idx="1"/>
          </p:nvPr>
        </p:nvSpPr>
        <p:spPr/>
        <p:txBody>
          <a:bodyPr/>
          <a:lstStyle/>
          <a:p>
            <a:pPr eaLnBrk="1" hangingPunct="1"/>
            <a:r>
              <a:rPr lang="en-US" sz="2800" dirty="0">
                <a:latin typeface="Arial" charset="0"/>
              </a:rPr>
              <a:t>Requirements are gathered and represented in a form of Enterprise Data Warehouse Bus Matrix</a:t>
            </a:r>
          </a:p>
          <a:p>
            <a:pPr lvl="1" eaLnBrk="1" hangingPunct="1"/>
            <a:r>
              <a:rPr lang="en-US" sz="2400" dirty="0">
                <a:solidFill>
                  <a:srgbClr val="006FB4"/>
                </a:solidFill>
                <a:latin typeface="Arial" charset="0"/>
              </a:rPr>
              <a:t>Each row corresponds to a business/process</a:t>
            </a:r>
          </a:p>
          <a:p>
            <a:pPr lvl="1" eaLnBrk="1" hangingPunct="1"/>
            <a:r>
              <a:rPr lang="en-US" sz="2400" dirty="0">
                <a:solidFill>
                  <a:srgbClr val="006FB4"/>
                </a:solidFill>
                <a:latin typeface="Arial" charset="0"/>
              </a:rPr>
              <a:t>Each column corresponds to a dimension of the business</a:t>
            </a:r>
          </a:p>
          <a:p>
            <a:pPr lvl="2" eaLnBrk="1" hangingPunct="1"/>
            <a:r>
              <a:rPr lang="en-US" sz="2000" dirty="0">
                <a:latin typeface="Arial" charset="0"/>
              </a:rPr>
              <a:t>Each column is a conformed dimension</a:t>
            </a:r>
          </a:p>
          <a:p>
            <a:pPr eaLnBrk="1" hangingPunct="1"/>
            <a:r>
              <a:rPr lang="en-US" sz="2800" dirty="0">
                <a:latin typeface="Arial" charset="0"/>
              </a:rPr>
              <a:t>Enterprise Data Warehouse Bus Matrix documents the overall </a:t>
            </a:r>
            <a:r>
              <a:rPr lang="en-US" sz="2800" u="sng" dirty="0">
                <a:latin typeface="Arial" charset="0"/>
              </a:rPr>
              <a:t>data architecture </a:t>
            </a:r>
            <a:r>
              <a:rPr lang="en-US" sz="2800" dirty="0">
                <a:latin typeface="Arial" charset="0"/>
              </a:rPr>
              <a:t>for DW/BI system</a:t>
            </a:r>
          </a:p>
        </p:txBody>
      </p:sp>
    </p:spTree>
    <p:extLst>
      <p:ext uri="{BB962C8B-B14F-4D97-AF65-F5344CB8AC3E}">
        <p14:creationId xmlns:p14="http://schemas.microsoft.com/office/powerpoint/2010/main" val="1241090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Facts of Different </a:t>
            </a:r>
            <a:r>
              <a:rPr lang="en-US" b="1" dirty="0" smtClean="0"/>
              <a:t>Granularity: Example</a:t>
            </a:r>
            <a:endParaRPr lang="en-US" dirty="0"/>
          </a:p>
        </p:txBody>
      </p:sp>
      <p:sp>
        <p:nvSpPr>
          <p:cNvPr id="4" name="Date Placeholder 3"/>
          <p:cNvSpPr>
            <a:spLocks noGrp="1"/>
          </p:cNvSpPr>
          <p:nvPr>
            <p:ph type="dt" sz="half" idx="10"/>
          </p:nvPr>
        </p:nvSpPr>
        <p:spPr/>
        <p:txBody>
          <a:bodyPr/>
          <a:lstStyle/>
          <a:p>
            <a:pPr>
              <a:defRPr/>
            </a:pPr>
            <a:r>
              <a:rPr lang="en-US" smtClean="0"/>
              <a:t>Bina Nusantara</a:t>
            </a:r>
            <a:endParaRPr lang="en-US"/>
          </a:p>
        </p:txBody>
      </p:sp>
      <p:pic>
        <p:nvPicPr>
          <p:cNvPr id="6" name="Picture 5"/>
          <p:cNvPicPr>
            <a:picLocks noChangeAspect="1"/>
          </p:cNvPicPr>
          <p:nvPr/>
        </p:nvPicPr>
        <p:blipFill>
          <a:blip r:embed="rId2"/>
          <a:stretch>
            <a:fillRect/>
          </a:stretch>
        </p:blipFill>
        <p:spPr>
          <a:xfrm>
            <a:off x="579790" y="2193249"/>
            <a:ext cx="9488794" cy="3444330"/>
          </a:xfrm>
          <a:prstGeom prst="rect">
            <a:avLst/>
          </a:prstGeom>
        </p:spPr>
      </p:pic>
    </p:spTree>
    <p:extLst>
      <p:ext uri="{BB962C8B-B14F-4D97-AF65-F5344CB8AC3E}">
        <p14:creationId xmlns:p14="http://schemas.microsoft.com/office/powerpoint/2010/main" val="42738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766807" y="303213"/>
            <a:ext cx="8386842"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Multiple Currencies and Units of Measures</a:t>
            </a:r>
          </a:p>
        </p:txBody>
      </p:sp>
      <p:sp>
        <p:nvSpPr>
          <p:cNvPr id="45059" name="Rectangle 3"/>
          <p:cNvSpPr>
            <a:spLocks noGrp="1" noChangeArrowheads="1"/>
          </p:cNvSpPr>
          <p:nvPr>
            <p:ph idx="1"/>
          </p:nvPr>
        </p:nvSpPr>
        <p:spPr/>
        <p:txBody>
          <a:bodyPr/>
          <a:lstStyle/>
          <a:p>
            <a:pPr eaLnBrk="1" hangingPunct="1"/>
            <a:r>
              <a:rPr lang="en-US" sz="2400" dirty="0">
                <a:latin typeface="Arial" charset="0"/>
              </a:rPr>
              <a:t>Measurements are provided in a local currency</a:t>
            </a:r>
          </a:p>
          <a:p>
            <a:pPr eaLnBrk="1" hangingPunct="1"/>
            <a:r>
              <a:rPr lang="en-US" sz="2400" dirty="0">
                <a:latin typeface="Arial" charset="0"/>
              </a:rPr>
              <a:t>Measurements are also converted to a standardized currency or conversion rates must be stored</a:t>
            </a:r>
          </a:p>
          <a:p>
            <a:pPr eaLnBrk="1" hangingPunct="1"/>
            <a:r>
              <a:rPr lang="en-US" sz="2400" dirty="0">
                <a:latin typeface="Arial" charset="0"/>
              </a:rPr>
              <a:t>Similarly, in case of multiple units of measures, conversions to all different units of measure are provided</a:t>
            </a:r>
          </a:p>
        </p:txBody>
      </p:sp>
      <p:pic>
        <p:nvPicPr>
          <p:cNvPr id="2" name="Picture 1"/>
          <p:cNvPicPr>
            <a:picLocks noChangeAspect="1"/>
          </p:cNvPicPr>
          <p:nvPr/>
        </p:nvPicPr>
        <p:blipFill>
          <a:blip r:embed="rId2"/>
          <a:stretch>
            <a:fillRect/>
          </a:stretch>
        </p:blipFill>
        <p:spPr>
          <a:xfrm>
            <a:off x="1125673" y="4002235"/>
            <a:ext cx="8983175" cy="3493988"/>
          </a:xfrm>
          <a:prstGeom prst="rect">
            <a:avLst/>
          </a:prstGeom>
        </p:spPr>
      </p:pic>
    </p:spTree>
    <p:extLst>
      <p:ext uri="{BB962C8B-B14F-4D97-AF65-F5344CB8AC3E}">
        <p14:creationId xmlns:p14="http://schemas.microsoft.com/office/powerpoint/2010/main" val="859270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Factless Fact Tables</a:t>
            </a:r>
          </a:p>
        </p:txBody>
      </p:sp>
      <p:sp>
        <p:nvSpPr>
          <p:cNvPr id="46083" name="Rectangle 3"/>
          <p:cNvSpPr>
            <a:spLocks noGrp="1" noChangeArrowheads="1"/>
          </p:cNvSpPr>
          <p:nvPr>
            <p:ph type="body" idx="1"/>
          </p:nvPr>
        </p:nvSpPr>
        <p:spPr/>
        <p:txBody>
          <a:bodyPr/>
          <a:lstStyle/>
          <a:p>
            <a:pPr eaLnBrk="1" hangingPunct="1">
              <a:lnSpc>
                <a:spcPct val="90000"/>
              </a:lnSpc>
            </a:pPr>
            <a:r>
              <a:rPr lang="en-US" sz="2400" dirty="0">
                <a:latin typeface="Arial" charset="0"/>
              </a:rPr>
              <a:t>Business processes that do not generate quantifiable measurements</a:t>
            </a:r>
          </a:p>
          <a:p>
            <a:pPr eaLnBrk="1" hangingPunct="1">
              <a:lnSpc>
                <a:spcPct val="90000"/>
              </a:lnSpc>
            </a:pPr>
            <a:r>
              <a:rPr lang="en-US" sz="2400" dirty="0">
                <a:solidFill>
                  <a:srgbClr val="006FB4"/>
                </a:solidFill>
                <a:latin typeface="Arial" charset="0"/>
              </a:rPr>
              <a:t>Example: student attendance</a:t>
            </a:r>
          </a:p>
          <a:p>
            <a:pPr eaLnBrk="1" hangingPunct="1">
              <a:lnSpc>
                <a:spcPct val="90000"/>
              </a:lnSpc>
            </a:pPr>
            <a:endParaRPr lang="en-US" sz="2400" dirty="0">
              <a:latin typeface="Arial" charset="0"/>
            </a:endParaRPr>
          </a:p>
          <a:p>
            <a:pPr eaLnBrk="1" hangingPunct="1">
              <a:lnSpc>
                <a:spcPct val="90000"/>
              </a:lnSpc>
            </a:pPr>
            <a:endParaRPr lang="en-US" sz="2400" dirty="0">
              <a:latin typeface="Arial" charset="0"/>
            </a:endParaRPr>
          </a:p>
          <a:p>
            <a:pPr eaLnBrk="1" hangingPunct="1">
              <a:lnSpc>
                <a:spcPct val="90000"/>
              </a:lnSpc>
            </a:pPr>
            <a:endParaRPr lang="en-US" sz="2400" dirty="0">
              <a:latin typeface="Arial" charset="0"/>
            </a:endParaRPr>
          </a:p>
          <a:p>
            <a:pPr eaLnBrk="1" hangingPunct="1">
              <a:lnSpc>
                <a:spcPct val="90000"/>
              </a:lnSpc>
            </a:pPr>
            <a:endParaRPr lang="en-US" sz="2400" dirty="0">
              <a:latin typeface="Arial" charset="0"/>
            </a:endParaRPr>
          </a:p>
          <a:p>
            <a:pPr eaLnBrk="1" hangingPunct="1">
              <a:lnSpc>
                <a:spcPct val="90000"/>
              </a:lnSpc>
            </a:pPr>
            <a:endParaRPr lang="en-US" sz="2400" dirty="0">
              <a:latin typeface="Arial" charset="0"/>
            </a:endParaRPr>
          </a:p>
          <a:p>
            <a:pPr eaLnBrk="1" hangingPunct="1">
              <a:lnSpc>
                <a:spcPct val="90000"/>
              </a:lnSpc>
            </a:pPr>
            <a:r>
              <a:rPr lang="en-US" sz="2400" dirty="0">
                <a:latin typeface="Arial" charset="0"/>
              </a:rPr>
              <a:t>Can be easily converted into traditional fact tables by adding an attribute Count, which is always equal to 1.</a:t>
            </a:r>
          </a:p>
          <a:p>
            <a:pPr lvl="1" eaLnBrk="1" hangingPunct="1">
              <a:lnSpc>
                <a:spcPct val="90000"/>
              </a:lnSpc>
            </a:pPr>
            <a:r>
              <a:rPr lang="en-US" sz="2000" dirty="0">
                <a:solidFill>
                  <a:srgbClr val="006FB4"/>
                </a:solidFill>
                <a:latin typeface="Arial" charset="0"/>
              </a:rPr>
              <a:t>Helps to perform aggregations</a:t>
            </a:r>
          </a:p>
        </p:txBody>
      </p:sp>
      <p:pic>
        <p:nvPicPr>
          <p:cNvPr id="2" name="Picture 1"/>
          <p:cNvPicPr>
            <a:picLocks noChangeAspect="1"/>
          </p:cNvPicPr>
          <p:nvPr/>
        </p:nvPicPr>
        <p:blipFill>
          <a:blip r:embed="rId2"/>
          <a:stretch>
            <a:fillRect/>
          </a:stretch>
        </p:blipFill>
        <p:spPr>
          <a:xfrm>
            <a:off x="897425" y="3165186"/>
            <a:ext cx="9250568" cy="1888700"/>
          </a:xfrm>
          <a:prstGeom prst="rect">
            <a:avLst/>
          </a:prstGeom>
        </p:spPr>
      </p:pic>
    </p:spTree>
    <p:extLst>
      <p:ext uri="{BB962C8B-B14F-4D97-AF65-F5344CB8AC3E}">
        <p14:creationId xmlns:p14="http://schemas.microsoft.com/office/powerpoint/2010/main" val="2647448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Consolidated Fact Tables</a:t>
            </a:r>
          </a:p>
        </p:txBody>
      </p:sp>
      <p:sp>
        <p:nvSpPr>
          <p:cNvPr id="47107" name="Rectangle 3"/>
          <p:cNvSpPr>
            <a:spLocks noGrp="1" noChangeArrowheads="1"/>
          </p:cNvSpPr>
          <p:nvPr>
            <p:ph type="body" idx="1"/>
          </p:nvPr>
        </p:nvSpPr>
        <p:spPr/>
        <p:txBody>
          <a:bodyPr/>
          <a:lstStyle/>
          <a:p>
            <a:pPr marL="0" indent="0" eaLnBrk="1" hangingPunct="1">
              <a:buNone/>
            </a:pPr>
            <a:r>
              <a:rPr lang="en-US" sz="2800" dirty="0">
                <a:latin typeface="Arial" charset="0"/>
              </a:rPr>
              <a:t>Fact tables populated from different sources may potentially be consolidated into single one</a:t>
            </a:r>
          </a:p>
          <a:p>
            <a:pPr eaLnBrk="1" hangingPunct="1"/>
            <a:r>
              <a:rPr lang="en-US" sz="2000" dirty="0">
                <a:solidFill>
                  <a:srgbClr val="006FB4"/>
                </a:solidFill>
                <a:latin typeface="Arial" charset="0"/>
              </a:rPr>
              <a:t>Level of granularity must be the same</a:t>
            </a:r>
          </a:p>
          <a:p>
            <a:pPr eaLnBrk="1" hangingPunct="1"/>
            <a:r>
              <a:rPr lang="en-US" sz="2000" dirty="0">
                <a:solidFill>
                  <a:srgbClr val="006FB4"/>
                </a:solidFill>
                <a:latin typeface="Arial" charset="0"/>
              </a:rPr>
              <a:t>Measurements are listed side-by-side</a:t>
            </a:r>
          </a:p>
          <a:p>
            <a:pPr eaLnBrk="1" hangingPunct="1"/>
            <a:r>
              <a:rPr lang="en-US" sz="2000" dirty="0">
                <a:solidFill>
                  <a:srgbClr val="006FB4"/>
                </a:solidFill>
                <a:latin typeface="Arial" charset="0"/>
              </a:rPr>
              <a:t>Example: by combining forecast and actual sales amounts, a forecast/actual sales variance amount can be easily calculated and stored</a:t>
            </a:r>
          </a:p>
        </p:txBody>
      </p:sp>
      <p:pic>
        <p:nvPicPr>
          <p:cNvPr id="2" name="Picture 1"/>
          <p:cNvPicPr>
            <a:picLocks noChangeAspect="1"/>
          </p:cNvPicPr>
          <p:nvPr/>
        </p:nvPicPr>
        <p:blipFill>
          <a:blip r:embed="rId2"/>
          <a:stretch>
            <a:fillRect/>
          </a:stretch>
        </p:blipFill>
        <p:spPr>
          <a:xfrm>
            <a:off x="862846" y="4774984"/>
            <a:ext cx="9325411" cy="2421021"/>
          </a:xfrm>
          <a:prstGeom prst="rect">
            <a:avLst/>
          </a:prstGeom>
        </p:spPr>
      </p:pic>
      <p:sp>
        <p:nvSpPr>
          <p:cNvPr id="5" name="Rectangle 4"/>
          <p:cNvSpPr/>
          <p:nvPr/>
        </p:nvSpPr>
        <p:spPr>
          <a:xfrm>
            <a:off x="3676734" y="5846054"/>
            <a:ext cx="3652806" cy="794088"/>
          </a:xfrm>
          <a:prstGeom prst="rect">
            <a:avLst/>
          </a:prstGeom>
          <a:solidFill>
            <a:srgbClr val="FF6600">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2045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smtClean="0"/>
              <a:t>Recommendations</a:t>
            </a:r>
            <a:endParaRPr lang="en-US" b="1" dirty="0"/>
          </a:p>
        </p:txBody>
      </p:sp>
      <p:sp>
        <p:nvSpPr>
          <p:cNvPr id="48131" name="Rectangle 3"/>
          <p:cNvSpPr>
            <a:spLocks noGrp="1" noChangeArrowheads="1"/>
          </p:cNvSpPr>
          <p:nvPr>
            <p:ph idx="1"/>
          </p:nvPr>
        </p:nvSpPr>
        <p:spPr/>
        <p:txBody>
          <a:bodyPr/>
          <a:lstStyle/>
          <a:p>
            <a:pPr eaLnBrk="1" hangingPunct="1">
              <a:lnSpc>
                <a:spcPct val="80000"/>
              </a:lnSpc>
            </a:pPr>
            <a:r>
              <a:rPr lang="en-US" sz="2400" dirty="0">
                <a:latin typeface="Arial" charset="0"/>
              </a:rPr>
              <a:t>Do not take a </a:t>
            </a:r>
            <a:r>
              <a:rPr lang="ja-JP" altLang="en-US" sz="2400" dirty="0">
                <a:latin typeface="Arial" charset="0"/>
              </a:rPr>
              <a:t>“</a:t>
            </a:r>
            <a:r>
              <a:rPr lang="en-US" sz="2400" dirty="0">
                <a:latin typeface="Arial" charset="0"/>
              </a:rPr>
              <a:t>report-centric</a:t>
            </a:r>
            <a:r>
              <a:rPr lang="ja-JP" altLang="en-US" sz="2400" dirty="0">
                <a:latin typeface="Arial" charset="0"/>
              </a:rPr>
              <a:t>”</a:t>
            </a:r>
            <a:r>
              <a:rPr lang="en-US" sz="2400" dirty="0">
                <a:latin typeface="Arial" charset="0"/>
              </a:rPr>
              <a:t> approach</a:t>
            </a:r>
          </a:p>
          <a:p>
            <a:pPr lvl="1" eaLnBrk="1" hangingPunct="1">
              <a:lnSpc>
                <a:spcPct val="80000"/>
              </a:lnSpc>
            </a:pPr>
            <a:r>
              <a:rPr lang="en-US" sz="2000" dirty="0">
                <a:solidFill>
                  <a:srgbClr val="006FB4"/>
                </a:solidFill>
                <a:latin typeface="Arial" charset="0"/>
              </a:rPr>
              <a:t>Do not create a new dimensional model for each slightly different report</a:t>
            </a:r>
          </a:p>
          <a:p>
            <a:pPr eaLnBrk="1" hangingPunct="1">
              <a:lnSpc>
                <a:spcPct val="80000"/>
              </a:lnSpc>
            </a:pPr>
            <a:r>
              <a:rPr lang="en-US" sz="2400" dirty="0">
                <a:latin typeface="Arial" charset="0"/>
              </a:rPr>
              <a:t>Do not create a new dimensional model for each department for data from the same source</a:t>
            </a:r>
          </a:p>
          <a:p>
            <a:pPr eaLnBrk="1" hangingPunct="1">
              <a:lnSpc>
                <a:spcPct val="80000"/>
              </a:lnSpc>
            </a:pPr>
            <a:r>
              <a:rPr lang="en-US" sz="2400" dirty="0">
                <a:latin typeface="Arial" charset="0"/>
              </a:rPr>
              <a:t>Create dimensional models with the finest level of granularity (atomic data)</a:t>
            </a:r>
          </a:p>
          <a:p>
            <a:pPr lvl="1" eaLnBrk="1" hangingPunct="1">
              <a:lnSpc>
                <a:spcPct val="80000"/>
              </a:lnSpc>
            </a:pPr>
            <a:r>
              <a:rPr lang="en-US" sz="2000" dirty="0">
                <a:solidFill>
                  <a:srgbClr val="006FB4"/>
                </a:solidFill>
                <a:latin typeface="Arial" charset="0"/>
              </a:rPr>
              <a:t>Flexible and independent of a specific business question/report</a:t>
            </a:r>
          </a:p>
          <a:p>
            <a:pPr lvl="1" eaLnBrk="1" hangingPunct="1">
              <a:lnSpc>
                <a:spcPct val="80000"/>
              </a:lnSpc>
            </a:pPr>
            <a:r>
              <a:rPr lang="en-US" sz="2000" dirty="0">
                <a:solidFill>
                  <a:srgbClr val="006FB4"/>
                </a:solidFill>
                <a:latin typeface="Arial" charset="0"/>
              </a:rPr>
              <a:t>Scalable</a:t>
            </a:r>
          </a:p>
          <a:p>
            <a:pPr eaLnBrk="1" hangingPunct="1">
              <a:lnSpc>
                <a:spcPct val="80000"/>
              </a:lnSpc>
            </a:pPr>
            <a:r>
              <a:rPr lang="en-US" sz="2400" dirty="0">
                <a:latin typeface="Arial" charset="0"/>
              </a:rPr>
              <a:t>Use conformed dimensions </a:t>
            </a:r>
          </a:p>
          <a:p>
            <a:pPr lvl="1" eaLnBrk="1" hangingPunct="1">
              <a:lnSpc>
                <a:spcPct val="80000"/>
              </a:lnSpc>
            </a:pPr>
            <a:r>
              <a:rPr lang="en-US" sz="2000" dirty="0" smtClean="0">
                <a:solidFill>
                  <a:srgbClr val="006FB4"/>
                </a:solidFill>
                <a:latin typeface="Arial" charset="0"/>
              </a:rPr>
              <a:t>Ease </a:t>
            </a:r>
            <a:r>
              <a:rPr lang="en-US" sz="2000" dirty="0">
                <a:solidFill>
                  <a:srgbClr val="006FB4"/>
                </a:solidFill>
                <a:latin typeface="Arial" charset="0"/>
              </a:rPr>
              <a:t>integration efforts</a:t>
            </a:r>
          </a:p>
          <a:p>
            <a:pPr lvl="1" eaLnBrk="1" hangingPunct="1">
              <a:lnSpc>
                <a:spcPct val="80000"/>
              </a:lnSpc>
            </a:pPr>
            <a:r>
              <a:rPr lang="en-US" sz="2000" dirty="0">
                <a:solidFill>
                  <a:srgbClr val="006FB4"/>
                </a:solidFill>
                <a:latin typeface="Arial" charset="0"/>
              </a:rPr>
              <a:t>Make ETL process structured</a:t>
            </a:r>
          </a:p>
          <a:p>
            <a:pPr lvl="1" eaLnBrk="1" hangingPunct="1">
              <a:lnSpc>
                <a:spcPct val="80000"/>
              </a:lnSpc>
            </a:pPr>
            <a:r>
              <a:rPr lang="en-US" sz="2000" dirty="0">
                <a:solidFill>
                  <a:srgbClr val="006FB4"/>
                </a:solidFill>
                <a:latin typeface="Arial" charset="0"/>
              </a:rPr>
              <a:t>Avoid chaos when integrating multiple data marts</a:t>
            </a:r>
          </a:p>
        </p:txBody>
      </p:sp>
    </p:spTree>
    <p:extLst>
      <p:ext uri="{BB962C8B-B14F-4D97-AF65-F5344CB8AC3E}">
        <p14:creationId xmlns:p14="http://schemas.microsoft.com/office/powerpoint/2010/main" val="113300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3783" y="303213"/>
            <a:ext cx="8169866"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Enterprise Bus Architecture Matrix</a:t>
            </a:r>
          </a:p>
        </p:txBody>
      </p:sp>
      <p:pic>
        <p:nvPicPr>
          <p:cNvPr id="3" name="Picture 2"/>
          <p:cNvPicPr>
            <a:picLocks noChangeAspect="1"/>
          </p:cNvPicPr>
          <p:nvPr/>
        </p:nvPicPr>
        <p:blipFill>
          <a:blip r:embed="rId2"/>
          <a:stretch>
            <a:fillRect/>
          </a:stretch>
        </p:blipFill>
        <p:spPr>
          <a:xfrm>
            <a:off x="302419" y="2503996"/>
            <a:ext cx="10083800" cy="4215556"/>
          </a:xfrm>
          <a:prstGeom prst="rect">
            <a:avLst/>
          </a:prstGeom>
        </p:spPr>
      </p:pic>
      <p:sp>
        <p:nvSpPr>
          <p:cNvPr id="4" name="TextBox 3"/>
          <p:cNvSpPr txBox="1"/>
          <p:nvPr/>
        </p:nvSpPr>
        <p:spPr>
          <a:xfrm>
            <a:off x="7881394" y="2137534"/>
            <a:ext cx="2366545" cy="363818"/>
          </a:xfrm>
          <a:prstGeom prst="rect">
            <a:avLst/>
          </a:prstGeom>
          <a:noFill/>
        </p:spPr>
        <p:txBody>
          <a:bodyPr wrap="none" rtlCol="0">
            <a:spAutoFit/>
          </a:bodyPr>
          <a:lstStyle/>
          <a:p>
            <a:r>
              <a:rPr lang="en-US" sz="1764" b="1" dirty="0">
                <a:latin typeface="Calibri"/>
                <a:cs typeface="Calibri"/>
              </a:rPr>
              <a:t>Conformed dimensions</a:t>
            </a:r>
          </a:p>
        </p:txBody>
      </p:sp>
      <p:sp>
        <p:nvSpPr>
          <p:cNvPr id="7" name="Rectangle 6"/>
          <p:cNvSpPr/>
          <p:nvPr/>
        </p:nvSpPr>
        <p:spPr>
          <a:xfrm>
            <a:off x="403451" y="3622608"/>
            <a:ext cx="1907050" cy="2541082"/>
          </a:xfrm>
          <a:prstGeom prst="rect">
            <a:avLst/>
          </a:prstGeom>
          <a:solidFill>
            <a:schemeClr val="accent1">
              <a:lumMod val="50000"/>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
        <p:nvSpPr>
          <p:cNvPr id="8" name="Rectangle 7"/>
          <p:cNvSpPr/>
          <p:nvPr/>
        </p:nvSpPr>
        <p:spPr>
          <a:xfrm>
            <a:off x="7376381" y="2209534"/>
            <a:ext cx="2977500" cy="1746994"/>
          </a:xfrm>
          <a:prstGeom prst="rect">
            <a:avLst/>
          </a:prstGeom>
          <a:solidFill>
            <a:srgbClr val="FF6600">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16"/>
          </a:p>
        </p:txBody>
      </p:sp>
    </p:spTree>
    <p:extLst>
      <p:ext uri="{BB962C8B-B14F-4D97-AF65-F5344CB8AC3E}">
        <p14:creationId xmlns:p14="http://schemas.microsoft.com/office/powerpoint/2010/main" val="84990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061275" y="303213"/>
            <a:ext cx="8092374"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Enterprise Bus Architecture Matrix</a:t>
            </a:r>
          </a:p>
        </p:txBody>
      </p:sp>
      <p:sp>
        <p:nvSpPr>
          <p:cNvPr id="22531" name="Rectangle 3"/>
          <p:cNvSpPr>
            <a:spLocks noGrp="1" noChangeArrowheads="1"/>
          </p:cNvSpPr>
          <p:nvPr>
            <p:ph idx="1"/>
          </p:nvPr>
        </p:nvSpPr>
        <p:spPr/>
        <p:txBody>
          <a:bodyPr/>
          <a:lstStyle/>
          <a:p>
            <a:pPr marL="0" indent="0" eaLnBrk="1" hangingPunct="1">
              <a:buNone/>
            </a:pPr>
            <a:r>
              <a:rPr lang="en-US" sz="2800" b="1" dirty="0">
                <a:latin typeface="Arial" charset="0"/>
              </a:rPr>
              <a:t>Possible Problems:</a:t>
            </a:r>
          </a:p>
          <a:p>
            <a:pPr eaLnBrk="1" hangingPunct="1"/>
            <a:r>
              <a:rPr lang="en-US" sz="2600" dirty="0">
                <a:latin typeface="Arial" charset="0"/>
              </a:rPr>
              <a:t>Level of details for each column and row in the matrix</a:t>
            </a:r>
          </a:p>
          <a:p>
            <a:pPr eaLnBrk="1" hangingPunct="1"/>
            <a:r>
              <a:rPr lang="en-US" sz="2600" dirty="0">
                <a:latin typeface="Arial" charset="0"/>
              </a:rPr>
              <a:t>Row-related</a:t>
            </a:r>
          </a:p>
          <a:p>
            <a:pPr lvl="1" eaLnBrk="1" hangingPunct="1"/>
            <a:r>
              <a:rPr lang="en-US" sz="2400" dirty="0">
                <a:latin typeface="Arial" charset="0"/>
              </a:rPr>
              <a:t>Listing departments/imitating organizational chart instead of business processes</a:t>
            </a:r>
          </a:p>
          <a:p>
            <a:pPr lvl="1" eaLnBrk="1" hangingPunct="1"/>
            <a:r>
              <a:rPr lang="en-US" sz="2400" dirty="0">
                <a:latin typeface="Arial" charset="0"/>
              </a:rPr>
              <a:t>Listing reports and analytics related to business process instead of the business process itself</a:t>
            </a:r>
            <a:endParaRPr lang="en-US" dirty="0">
              <a:latin typeface="Arial" charset="0"/>
            </a:endParaRPr>
          </a:p>
          <a:p>
            <a:pPr lvl="2" eaLnBrk="1" hangingPunct="1"/>
            <a:r>
              <a:rPr lang="en-US" sz="1800" dirty="0">
                <a:solidFill>
                  <a:srgbClr val="006FB4"/>
                </a:solidFill>
                <a:latin typeface="Arial" charset="0"/>
              </a:rPr>
              <a:t>Ex. Shipping orders business process supports various analytics such as </a:t>
            </a:r>
            <a:r>
              <a:rPr lang="en-US" sz="1800" u="sng" dirty="0">
                <a:solidFill>
                  <a:srgbClr val="006FB4"/>
                </a:solidFill>
                <a:latin typeface="Arial" charset="0"/>
              </a:rPr>
              <a:t>customer ranking, sales rep performance, product movement analyses</a:t>
            </a:r>
          </a:p>
        </p:txBody>
      </p:sp>
    </p:spTree>
    <p:extLst>
      <p:ext uri="{BB962C8B-B14F-4D97-AF65-F5344CB8AC3E}">
        <p14:creationId xmlns:p14="http://schemas.microsoft.com/office/powerpoint/2010/main" val="3013188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014780" y="303213"/>
            <a:ext cx="8138869" cy="1260475"/>
          </a:xfrm>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Enterprise Bus Architecture Matrix</a:t>
            </a:r>
          </a:p>
        </p:txBody>
      </p:sp>
      <p:sp>
        <p:nvSpPr>
          <p:cNvPr id="23555" name="Rectangle 3"/>
          <p:cNvSpPr>
            <a:spLocks noGrp="1" noChangeArrowheads="1"/>
          </p:cNvSpPr>
          <p:nvPr>
            <p:ph idx="1"/>
          </p:nvPr>
        </p:nvSpPr>
        <p:spPr/>
        <p:txBody>
          <a:bodyPr/>
          <a:lstStyle/>
          <a:p>
            <a:pPr marL="0" indent="0" eaLnBrk="1" hangingPunct="1">
              <a:buNone/>
            </a:pPr>
            <a:r>
              <a:rPr lang="en-US" sz="2800" b="1" dirty="0">
                <a:latin typeface="Arial" charset="0"/>
              </a:rPr>
              <a:t>Possible Problems (</a:t>
            </a:r>
            <a:r>
              <a:rPr lang="en-US" sz="2800" b="1" dirty="0" err="1">
                <a:latin typeface="Arial" charset="0"/>
              </a:rPr>
              <a:t>Cont</a:t>
            </a:r>
            <a:r>
              <a:rPr lang="en-US" sz="2800" b="1" dirty="0">
                <a:latin typeface="Arial" charset="0"/>
              </a:rPr>
              <a:t>):</a:t>
            </a:r>
          </a:p>
          <a:p>
            <a:pPr eaLnBrk="1" hangingPunct="1"/>
            <a:r>
              <a:rPr lang="en-US" sz="2800" dirty="0">
                <a:latin typeface="Arial" charset="0"/>
              </a:rPr>
              <a:t>Column-related</a:t>
            </a:r>
          </a:p>
          <a:p>
            <a:pPr lvl="1" eaLnBrk="1" hangingPunct="1"/>
            <a:r>
              <a:rPr lang="en-US" sz="2400" dirty="0">
                <a:latin typeface="Arial" charset="0"/>
              </a:rPr>
              <a:t>Generalized columns/dimensions</a:t>
            </a:r>
          </a:p>
          <a:p>
            <a:pPr lvl="2" eaLnBrk="1" hangingPunct="1"/>
            <a:r>
              <a:rPr lang="en-US" sz="1800" dirty="0">
                <a:solidFill>
                  <a:srgbClr val="006FB4"/>
                </a:solidFill>
                <a:latin typeface="Arial" charset="0"/>
              </a:rPr>
              <a:t>Example: </a:t>
            </a:r>
            <a:r>
              <a:rPr lang="ja-JP" altLang="en-US" sz="1800" dirty="0">
                <a:solidFill>
                  <a:srgbClr val="006FB4"/>
                </a:solidFill>
                <a:latin typeface="Arial" charset="0"/>
              </a:rPr>
              <a:t>“</a:t>
            </a:r>
            <a:r>
              <a:rPr lang="en-US" sz="1800" dirty="0">
                <a:solidFill>
                  <a:srgbClr val="006FB4"/>
                </a:solidFill>
                <a:latin typeface="Arial" charset="0"/>
              </a:rPr>
              <a:t>Entity</a:t>
            </a:r>
            <a:r>
              <a:rPr lang="ja-JP" altLang="en-US" sz="1800" dirty="0">
                <a:solidFill>
                  <a:srgbClr val="006FB4"/>
                </a:solidFill>
                <a:latin typeface="Arial" charset="0"/>
              </a:rPr>
              <a:t>”</a:t>
            </a:r>
            <a:r>
              <a:rPr lang="en-US" sz="1800" dirty="0">
                <a:solidFill>
                  <a:srgbClr val="006FB4"/>
                </a:solidFill>
                <a:latin typeface="Arial" charset="0"/>
              </a:rPr>
              <a:t> column is too general as it includes employees, suppliers, contractors, vendors, customers</a:t>
            </a:r>
          </a:p>
          <a:p>
            <a:pPr lvl="1" eaLnBrk="1" hangingPunct="1"/>
            <a:r>
              <a:rPr lang="en-US" sz="2400" dirty="0">
                <a:latin typeface="Arial" charset="0"/>
              </a:rPr>
              <a:t>Too many columns related to the same dimension</a:t>
            </a:r>
          </a:p>
          <a:p>
            <a:pPr lvl="2" eaLnBrk="1" hangingPunct="1"/>
            <a:r>
              <a:rPr lang="en-US" sz="1800" dirty="0">
                <a:solidFill>
                  <a:srgbClr val="006FB4"/>
                </a:solidFill>
                <a:latin typeface="Arial" charset="0"/>
              </a:rPr>
              <a:t>Worst case when each attribute is listed separately</a:t>
            </a:r>
          </a:p>
          <a:p>
            <a:pPr lvl="2" eaLnBrk="1" hangingPunct="1"/>
            <a:r>
              <a:rPr lang="en-US" sz="1800" dirty="0">
                <a:solidFill>
                  <a:srgbClr val="006FB4"/>
                </a:solidFill>
                <a:latin typeface="Arial" charset="0"/>
              </a:rPr>
              <a:t>Example: Product, Product Group, LOB* are all related to the Product dimension and should be listed as one.</a:t>
            </a:r>
          </a:p>
        </p:txBody>
      </p:sp>
    </p:spTree>
    <p:extLst>
      <p:ext uri="{BB962C8B-B14F-4D97-AF65-F5344CB8AC3E}">
        <p14:creationId xmlns:p14="http://schemas.microsoft.com/office/powerpoint/2010/main" val="1653339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dirty="0"/>
              <a:t>Date/Time Dimensions</a:t>
            </a:r>
          </a:p>
        </p:txBody>
      </p:sp>
      <p:sp>
        <p:nvSpPr>
          <p:cNvPr id="24579" name="Rectangle 3"/>
          <p:cNvSpPr>
            <a:spLocks noGrp="1" noChangeArrowheads="1"/>
          </p:cNvSpPr>
          <p:nvPr>
            <p:ph idx="1"/>
          </p:nvPr>
        </p:nvSpPr>
        <p:spPr/>
        <p:txBody>
          <a:bodyPr/>
          <a:lstStyle/>
          <a:p>
            <a:pPr eaLnBrk="1" hangingPunct="1">
              <a:lnSpc>
                <a:spcPct val="80000"/>
              </a:lnSpc>
            </a:pPr>
            <a:r>
              <a:rPr lang="en-US" sz="2426" dirty="0">
                <a:latin typeface="Arial" charset="0"/>
              </a:rPr>
              <a:t>Standard date dimension table at a daily grain</a:t>
            </a: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endParaRPr lang="en-US" sz="2426" dirty="0">
              <a:latin typeface="Arial" charset="0"/>
            </a:endParaRPr>
          </a:p>
          <a:p>
            <a:pPr eaLnBrk="1" hangingPunct="1">
              <a:lnSpc>
                <a:spcPct val="80000"/>
              </a:lnSpc>
            </a:pPr>
            <a:r>
              <a:rPr lang="en-US" sz="2426" dirty="0">
                <a:latin typeface="Arial" charset="0"/>
              </a:rPr>
              <a:t>Rationale: remove association with calendar from BI applications</a:t>
            </a:r>
          </a:p>
          <a:p>
            <a:pPr eaLnBrk="1" hangingPunct="1">
              <a:lnSpc>
                <a:spcPct val="80000"/>
              </a:lnSpc>
            </a:pPr>
            <a:r>
              <a:rPr lang="en-US" sz="2426" dirty="0">
                <a:latin typeface="Arial" charset="0"/>
              </a:rPr>
              <a:t>Use numeric surrogate keys for date dimension tables</a:t>
            </a:r>
          </a:p>
        </p:txBody>
      </p:sp>
      <p:sp>
        <p:nvSpPr>
          <p:cNvPr id="24580" name="Rectangle 4"/>
          <p:cNvSpPr>
            <a:spLocks noChangeArrowheads="1"/>
          </p:cNvSpPr>
          <p:nvPr/>
        </p:nvSpPr>
        <p:spPr bwMode="auto">
          <a:xfrm>
            <a:off x="3835551" y="2351233"/>
            <a:ext cx="3002026" cy="3618805"/>
          </a:xfrm>
          <a:prstGeom prst="rect">
            <a:avLst/>
          </a:prstGeom>
          <a:solidFill>
            <a:schemeClr val="accent1"/>
          </a:solidFill>
          <a:ln w="9525">
            <a:solidFill>
              <a:schemeClr val="tx1"/>
            </a:solidFill>
            <a:miter lim="800000"/>
            <a:headEnd/>
            <a:tailEnd/>
          </a:ln>
        </p:spPr>
        <p:txBody>
          <a:bodyPr wrap="none" anchor="ctr"/>
          <a:lstStyle/>
          <a:p>
            <a:pPr marL="484943" indent="-315125">
              <a:buFont typeface="Arial"/>
              <a:buChar char="•"/>
            </a:pPr>
            <a:r>
              <a:rPr lang="en-US" sz="1985" u="sng" dirty="0"/>
              <a:t>Date Dimension</a:t>
            </a:r>
          </a:p>
          <a:p>
            <a:pPr marL="484943" indent="-315125">
              <a:buFont typeface="Arial"/>
              <a:buChar char="•"/>
            </a:pPr>
            <a:r>
              <a:rPr lang="en-US" sz="1985" dirty="0"/>
              <a:t>Date key </a:t>
            </a:r>
            <a:r>
              <a:rPr lang="en-US" sz="1985" dirty="0" err="1"/>
              <a:t>pk</a:t>
            </a:r>
            <a:endParaRPr lang="en-US" sz="1985" dirty="0"/>
          </a:p>
          <a:p>
            <a:pPr marL="484943" indent="-315125">
              <a:buFont typeface="Arial"/>
              <a:buChar char="•"/>
            </a:pPr>
            <a:r>
              <a:rPr lang="en-US" sz="1985" dirty="0"/>
              <a:t>Calendar Date</a:t>
            </a:r>
          </a:p>
          <a:p>
            <a:pPr marL="484943" indent="-315125">
              <a:buFont typeface="Arial"/>
              <a:buChar char="•"/>
            </a:pPr>
            <a:r>
              <a:rPr lang="en-US" sz="1985" dirty="0"/>
              <a:t>Calendar Month</a:t>
            </a:r>
          </a:p>
          <a:p>
            <a:pPr marL="484943" indent="-315125">
              <a:buFont typeface="Arial"/>
              <a:buChar char="•"/>
            </a:pPr>
            <a:r>
              <a:rPr lang="en-US" sz="1985" dirty="0"/>
              <a:t>Calendar Day</a:t>
            </a:r>
          </a:p>
          <a:p>
            <a:pPr marL="484943" indent="-315125">
              <a:buFont typeface="Arial"/>
              <a:buChar char="•"/>
            </a:pPr>
            <a:r>
              <a:rPr lang="en-US" sz="1985" dirty="0"/>
              <a:t>Calendar Quarter</a:t>
            </a:r>
          </a:p>
          <a:p>
            <a:pPr marL="484943" indent="-315125">
              <a:buFont typeface="Arial"/>
              <a:buChar char="•"/>
            </a:pPr>
            <a:r>
              <a:rPr lang="en-US" sz="1985" dirty="0"/>
              <a:t>Calendar Half year</a:t>
            </a:r>
          </a:p>
          <a:p>
            <a:pPr marL="484943" indent="-315125">
              <a:buFont typeface="Arial"/>
              <a:buChar char="•"/>
            </a:pPr>
            <a:r>
              <a:rPr lang="en-US" sz="1985" dirty="0"/>
              <a:t>Calendar Year</a:t>
            </a:r>
          </a:p>
          <a:p>
            <a:pPr marL="484943" indent="-315125">
              <a:buFont typeface="Arial"/>
              <a:buChar char="•"/>
            </a:pPr>
            <a:r>
              <a:rPr lang="en-US" sz="1985" dirty="0"/>
              <a:t>Fiscal Quarter</a:t>
            </a:r>
          </a:p>
          <a:p>
            <a:pPr marL="484943" indent="-315125">
              <a:buFont typeface="Arial"/>
              <a:buChar char="•"/>
            </a:pPr>
            <a:r>
              <a:rPr lang="en-US" sz="1985" dirty="0"/>
              <a:t>Fiscal Year</a:t>
            </a:r>
          </a:p>
          <a:p>
            <a:pPr marL="484943" indent="-315125">
              <a:buFont typeface="Arial"/>
              <a:buChar char="•"/>
            </a:pPr>
            <a:r>
              <a:rPr lang="en-US" sz="1985" dirty="0"/>
              <a:t>…</a:t>
            </a:r>
          </a:p>
        </p:txBody>
      </p:sp>
    </p:spTree>
    <p:extLst>
      <p:ext uri="{BB962C8B-B14F-4D97-AF65-F5344CB8AC3E}">
        <p14:creationId xmlns:p14="http://schemas.microsoft.com/office/powerpoint/2010/main" val="3175476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Date/Time Dimensions</a:t>
            </a:r>
          </a:p>
        </p:txBody>
      </p:sp>
      <p:sp>
        <p:nvSpPr>
          <p:cNvPr id="25603" name="Rectangle 3"/>
          <p:cNvSpPr>
            <a:spLocks noGrp="1" noChangeArrowheads="1"/>
          </p:cNvSpPr>
          <p:nvPr>
            <p:ph idx="1"/>
          </p:nvPr>
        </p:nvSpPr>
        <p:spPr/>
        <p:txBody>
          <a:bodyPr/>
          <a:lstStyle/>
          <a:p>
            <a:pPr eaLnBrk="1" hangingPunct="1"/>
            <a:r>
              <a:rPr lang="en-US" sz="2800" dirty="0">
                <a:latin typeface="Arial" charset="0"/>
              </a:rPr>
              <a:t>Time of day should be treated as dimension only if there are meaningful textual descriptions for periods within the day</a:t>
            </a:r>
          </a:p>
          <a:p>
            <a:pPr lvl="1" eaLnBrk="1" hangingPunct="1"/>
            <a:r>
              <a:rPr lang="en-US" sz="2400" dirty="0">
                <a:solidFill>
                  <a:srgbClr val="006FB4"/>
                </a:solidFill>
                <a:latin typeface="Arial" charset="0"/>
              </a:rPr>
              <a:t>Example; lunch hour, rush hours, etc.</a:t>
            </a:r>
          </a:p>
          <a:p>
            <a:pPr eaLnBrk="1" hangingPunct="1"/>
            <a:r>
              <a:rPr lang="en-US" sz="2800" dirty="0">
                <a:latin typeface="Arial" charset="0"/>
              </a:rPr>
              <a:t>Otherwise, time of day needs to be represented as a simple non-additive fact or a date/timestamp</a:t>
            </a:r>
          </a:p>
        </p:txBody>
      </p:sp>
      <p:pic>
        <p:nvPicPr>
          <p:cNvPr id="2" name="Picture 1"/>
          <p:cNvPicPr>
            <a:picLocks noChangeAspect="1"/>
          </p:cNvPicPr>
          <p:nvPr/>
        </p:nvPicPr>
        <p:blipFill>
          <a:blip r:embed="rId3"/>
          <a:stretch>
            <a:fillRect/>
          </a:stretch>
        </p:blipFill>
        <p:spPr>
          <a:xfrm>
            <a:off x="7250131" y="5425269"/>
            <a:ext cx="2646177" cy="1573157"/>
          </a:xfrm>
          <a:prstGeom prst="rect">
            <a:avLst/>
          </a:prstGeom>
        </p:spPr>
      </p:pic>
    </p:spTree>
    <p:extLst>
      <p:ext uri="{BB962C8B-B14F-4D97-AF65-F5344CB8AC3E}">
        <p14:creationId xmlns:p14="http://schemas.microsoft.com/office/powerpoint/2010/main" val="69701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w="9525">
            <a:noFill/>
            <a:miter lim="800000"/>
            <a:headEnd/>
            <a:tailEnd/>
          </a:ln>
        </p:spPr>
        <p:txBody>
          <a:bodyPr vert="horz" wrap="square" lIns="100838" tIns="50419" rIns="100838" bIns="50419" numCol="1" anchor="ctr" anchorCtr="0" compatLnSpc="1">
            <a:prstTxWarp prst="textNoShape">
              <a:avLst/>
            </a:prstTxWarp>
          </a:bodyPr>
          <a:lstStyle/>
          <a:p>
            <a:r>
              <a:rPr lang="en-US" b="1"/>
              <a:t>Date/Timestamp</a:t>
            </a:r>
          </a:p>
        </p:txBody>
      </p:sp>
      <p:sp>
        <p:nvSpPr>
          <p:cNvPr id="26627" name="Rectangle 3"/>
          <p:cNvSpPr>
            <a:spLocks noGrp="1" noChangeArrowheads="1"/>
          </p:cNvSpPr>
          <p:nvPr>
            <p:ph idx="1"/>
          </p:nvPr>
        </p:nvSpPr>
        <p:spPr/>
        <p:txBody>
          <a:bodyPr/>
          <a:lstStyle/>
          <a:p>
            <a:pPr eaLnBrk="1" hangingPunct="1"/>
            <a:r>
              <a:rPr lang="en-US" sz="2800" dirty="0">
                <a:latin typeface="Arial" charset="0"/>
              </a:rPr>
              <a:t>Used in the fact table to support precise time interval calculated across fact rows</a:t>
            </a:r>
          </a:p>
          <a:p>
            <a:pPr lvl="1" eaLnBrk="1" hangingPunct="1"/>
            <a:r>
              <a:rPr lang="en-US" sz="2400" dirty="0">
                <a:solidFill>
                  <a:srgbClr val="006FB4"/>
                </a:solidFill>
                <a:latin typeface="Arial" charset="0"/>
              </a:rPr>
              <a:t>Calculations to be performed by ETL system</a:t>
            </a:r>
          </a:p>
          <a:p>
            <a:pPr lvl="1" eaLnBrk="1" hangingPunct="1"/>
            <a:r>
              <a:rPr lang="en-US" sz="2400" dirty="0">
                <a:solidFill>
                  <a:srgbClr val="006FB4"/>
                </a:solidFill>
                <a:latin typeface="Arial" charset="0"/>
              </a:rPr>
              <a:t>Example: elapsed time between original claim date and first payment date</a:t>
            </a:r>
          </a:p>
        </p:txBody>
      </p:sp>
      <p:pic>
        <p:nvPicPr>
          <p:cNvPr id="2" name="Picture 1"/>
          <p:cNvPicPr>
            <a:picLocks noChangeAspect="1"/>
          </p:cNvPicPr>
          <p:nvPr/>
        </p:nvPicPr>
        <p:blipFill>
          <a:blip r:embed="rId3"/>
          <a:stretch>
            <a:fillRect/>
          </a:stretch>
        </p:blipFill>
        <p:spPr>
          <a:xfrm>
            <a:off x="7567766" y="5570424"/>
            <a:ext cx="2356689" cy="1554049"/>
          </a:xfrm>
          <a:prstGeom prst="rect">
            <a:avLst/>
          </a:prstGeom>
        </p:spPr>
      </p:pic>
    </p:spTree>
    <p:extLst>
      <p:ext uri="{BB962C8B-B14F-4D97-AF65-F5344CB8AC3E}">
        <p14:creationId xmlns:p14="http://schemas.microsoft.com/office/powerpoint/2010/main" val="3338650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3798</TotalTime>
  <Words>1972</Words>
  <Application>Microsoft Office PowerPoint</Application>
  <PresentationFormat>Custom</PresentationFormat>
  <Paragraphs>280</Paragraphs>
  <Slides>34</Slides>
  <Notes>12</Notes>
  <HiddenSlides>2</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The Kimball Lifecycle Diagram</vt:lpstr>
      <vt:lpstr>Enterprise Bus Architecture</vt:lpstr>
      <vt:lpstr>Enterprise Bus Architecture Matrix</vt:lpstr>
      <vt:lpstr>Enterprise Bus Architecture Matrix</vt:lpstr>
      <vt:lpstr>Enterprise Bus Architecture Matrix</vt:lpstr>
      <vt:lpstr>Date/Time Dimensions</vt:lpstr>
      <vt:lpstr>Date/Time Dimensions</vt:lpstr>
      <vt:lpstr>Date/Timestamp</vt:lpstr>
      <vt:lpstr>Multiple Time Zones</vt:lpstr>
      <vt:lpstr>Degenerate Dimensions</vt:lpstr>
      <vt:lpstr>Degenerate Dimensions: example</vt:lpstr>
      <vt:lpstr>Slowly Changing Dimensions</vt:lpstr>
      <vt:lpstr>Mini Dimensions</vt:lpstr>
      <vt:lpstr>Overwrite the dimension attribute</vt:lpstr>
      <vt:lpstr>Add a new dimension row</vt:lpstr>
      <vt:lpstr>Add a new dimension attribute</vt:lpstr>
      <vt:lpstr>Role-playing Dimensions</vt:lpstr>
      <vt:lpstr>Role-playing Dimensions</vt:lpstr>
      <vt:lpstr>“Junk” Dimensions</vt:lpstr>
      <vt:lpstr>“Junk” Dimension Example</vt:lpstr>
      <vt:lpstr>Snowflaking</vt:lpstr>
      <vt:lpstr>Outrigger Dimensions</vt:lpstr>
      <vt:lpstr>Bridge Tables: Variable-depth Hierarchies</vt:lpstr>
      <vt:lpstr>Bridge Tables: Many-Valued Dimensions </vt:lpstr>
      <vt:lpstr>3 Fundamental Fact Table Grains</vt:lpstr>
      <vt:lpstr>Periodic snapshot</vt:lpstr>
      <vt:lpstr>Accumulating snapshot</vt:lpstr>
      <vt:lpstr>Facts of Different Granularity</vt:lpstr>
      <vt:lpstr>Facts of Different Granularity: Example</vt:lpstr>
      <vt:lpstr>Multiple Currencies and Units of Measures</vt:lpstr>
      <vt:lpstr>Factless Fact Tables</vt:lpstr>
      <vt:lpstr>Consolidated Fact Tables</vt:lpstr>
      <vt:lpstr>Recommendations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Umim</cp:lastModifiedBy>
  <cp:revision>215</cp:revision>
  <dcterms:created xsi:type="dcterms:W3CDTF">2014-08-28T03:04:31Z</dcterms:created>
  <dcterms:modified xsi:type="dcterms:W3CDTF">2017-11-30T07:39:36Z</dcterms:modified>
</cp:coreProperties>
</file>