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1pPr>
    <a:lvl2pPr marL="520700" indent="-635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2pPr>
    <a:lvl3pPr marL="1041400" indent="-1270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3pPr>
    <a:lvl4pPr marL="1563688" indent="-1920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4pPr>
    <a:lvl5pPr marL="2084388" indent="-2555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1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1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1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1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5" autoAdjust="0"/>
    <p:restoredTop sz="86378" autoAdjust="0"/>
  </p:normalViewPr>
  <p:slideViewPr>
    <p:cSldViewPr snapToGrid="0" snapToObjects="1">
      <p:cViewPr>
        <p:scale>
          <a:sx n="63" d="100"/>
          <a:sy n="63" d="100"/>
        </p:scale>
        <p:origin x="-1374" y="-72"/>
      </p:cViewPr>
      <p:guideLst>
        <p:guide orient="horz" pos="2382"/>
        <p:guide pos="3367"/>
      </p:guideLst>
    </p:cSldViewPr>
  </p:slideViewPr>
  <p:notesTextViewPr>
    <p:cViewPr>
      <p:scale>
        <a:sx n="100" d="100"/>
        <a:sy n="100" d="100"/>
      </p:scale>
      <p:origin x="0" y="0"/>
    </p:cViewPr>
  </p:notesTextViewPr>
  <p:sorterViewPr>
    <p:cViewPr>
      <p:scale>
        <a:sx n="66" d="100"/>
        <a:sy n="66" d="100"/>
      </p:scale>
      <p:origin x="0" y="-3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26917-237B-DB44-9083-E753EF7B9EB8}" type="datetimeFigureOut">
              <a:rPr lang="en-US" smtClean="0"/>
              <a:t>11/30/2017</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F8B00-F3CF-7C4C-B838-AF0CCB5252D2}" type="slidenum">
              <a:rPr lang="en-US" smtClean="0"/>
              <a:t>‹#›</a:t>
            </a:fld>
            <a:endParaRPr lang="en-US"/>
          </a:p>
        </p:txBody>
      </p:sp>
    </p:spTree>
    <p:extLst>
      <p:ext uri="{BB962C8B-B14F-4D97-AF65-F5344CB8AC3E}">
        <p14:creationId xmlns:p14="http://schemas.microsoft.com/office/powerpoint/2010/main" val="2037400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As you may recall from our</a:t>
            </a:r>
            <a:r>
              <a:rPr lang="en-US" baseline="0" dirty="0" smtClean="0"/>
              <a:t> previous unit, data warehousing exists because the structure of our business data is not suitable for reporting – especially long-term trends. Therefore we need to “re-shape” our data to suit the reporting needs of the organization. </a:t>
            </a:r>
          </a:p>
          <a:p>
            <a:endParaRPr lang="en-US" baseline="0" dirty="0" smtClean="0"/>
          </a:p>
          <a:p>
            <a:r>
              <a:rPr lang="en-US" baseline="0" dirty="0" err="1" smtClean="0"/>
              <a:t>Inmon’s</a:t>
            </a:r>
            <a:r>
              <a:rPr lang="en-US" baseline="0" dirty="0" smtClean="0"/>
              <a:t> corporate information factory is a reference architecture for “data warehousing” it explains the systems and components required to “do” data warehousing.</a:t>
            </a:r>
          </a:p>
          <a:p>
            <a:endParaRPr lang="en-US" dirty="0" smtClean="0"/>
          </a:p>
          <a:p>
            <a:r>
              <a:rPr lang="en-US" dirty="0" smtClean="0"/>
              <a:t>One</a:t>
            </a:r>
            <a:r>
              <a:rPr lang="en-US" baseline="0" dirty="0" smtClean="0"/>
              <a:t> thing that might be confusing to you at this point is that the data warehouse is the tiny cylinder is the center of the picture.</a:t>
            </a:r>
          </a:p>
          <a:p>
            <a:endParaRPr lang="en-US" baseline="0" dirty="0" smtClean="0"/>
          </a:p>
          <a:p>
            <a:r>
              <a:rPr lang="en-US" baseline="0" dirty="0" smtClean="0"/>
              <a:t>Think of the term “data warehousing” as the overall activity… collecting, extracting, re-shaping data, then storing it for reporting and analytic purposes. One of the key cogs in this process is the “Enterprise Data warehouse” as described by </a:t>
            </a:r>
            <a:r>
              <a:rPr lang="en-US" baseline="0" err="1" smtClean="0"/>
              <a:t>Inmon</a:t>
            </a:r>
            <a:r>
              <a:rPr lang="en-US" baseline="0" smtClean="0"/>
              <a:t>. So to me “data </a:t>
            </a:r>
            <a:r>
              <a:rPr lang="en-US" baseline="0" dirty="0" smtClean="0"/>
              <a:t>warehousing” is represented by all the components you see in this picture, with the Enterprise Data warehouse being one of those components.</a:t>
            </a:r>
          </a:p>
        </p:txBody>
      </p:sp>
      <p:sp>
        <p:nvSpPr>
          <p:cNvPr id="4" name="Slide Number Placeholder 3"/>
          <p:cNvSpPr>
            <a:spLocks noGrp="1"/>
          </p:cNvSpPr>
          <p:nvPr>
            <p:ph type="sldNum" sz="quarter" idx="10"/>
          </p:nvPr>
        </p:nvSpPr>
        <p:spPr/>
        <p:txBody>
          <a:bodyPr/>
          <a:lstStyle/>
          <a:p>
            <a:fld id="{4EFAF2BB-AC68-4486-AB33-9F8E3219D902}" type="slidenum">
              <a:rPr lang="en-US" smtClean="0"/>
              <a:t>2</a:t>
            </a:fld>
            <a:endParaRPr lang="en-US"/>
          </a:p>
        </p:txBody>
      </p:sp>
    </p:spTree>
    <p:extLst>
      <p:ext uri="{BB962C8B-B14F-4D97-AF65-F5344CB8AC3E}">
        <p14:creationId xmlns:p14="http://schemas.microsoft.com/office/powerpoint/2010/main" val="283288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12</a:t>
            </a:fld>
            <a:endParaRPr lang="en-US"/>
          </a:p>
        </p:txBody>
      </p:sp>
    </p:spTree>
    <p:extLst>
      <p:ext uri="{BB962C8B-B14F-4D97-AF65-F5344CB8AC3E}">
        <p14:creationId xmlns:p14="http://schemas.microsoft.com/office/powerpoint/2010/main" val="26446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At the heart of the ODS and EDW debate is that they</a:t>
            </a:r>
            <a:r>
              <a:rPr lang="en-US" baseline="0" dirty="0" smtClean="0"/>
              <a:t> serve different needs. Talk to any database administrator and they’ll tell you one cannot tune the same database to support both fast queries and fast updates. It’s one or the other.</a:t>
            </a:r>
          </a:p>
          <a:p>
            <a:endParaRPr lang="en-US" baseline="0" dirty="0" smtClean="0"/>
          </a:p>
          <a:p>
            <a:r>
              <a:rPr lang="en-US" baseline="0" dirty="0" smtClean="0"/>
              <a:t>This is the rational behind the ODS. We put the data which requires updates and changes in our ODS system, and the typically static bulk-loaded read-only DW data in the EDW.</a:t>
            </a:r>
          </a:p>
          <a:p>
            <a:endParaRPr lang="en-US" baseline="0" dirty="0" smtClean="0"/>
          </a:p>
          <a:p>
            <a:r>
              <a:rPr lang="en-US" baseline="0" dirty="0" smtClean="0"/>
              <a:t>That way both systems can be configured to perform their intended function to the best of their capability.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15</a:t>
            </a:fld>
            <a:endParaRPr lang="en-US"/>
          </a:p>
        </p:txBody>
      </p:sp>
    </p:spTree>
    <p:extLst>
      <p:ext uri="{BB962C8B-B14F-4D97-AF65-F5344CB8AC3E}">
        <p14:creationId xmlns:p14="http://schemas.microsoft.com/office/powerpoint/2010/main" val="1737505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16</a:t>
            </a:fld>
            <a:endParaRPr lang="en-US"/>
          </a:p>
        </p:txBody>
      </p:sp>
    </p:spTree>
    <p:extLst>
      <p:ext uri="{BB962C8B-B14F-4D97-AF65-F5344CB8AC3E}">
        <p14:creationId xmlns:p14="http://schemas.microsoft.com/office/powerpoint/2010/main" val="1489692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21</a:t>
            </a:fld>
            <a:endParaRPr lang="en-US"/>
          </a:p>
        </p:txBody>
      </p:sp>
    </p:spTree>
    <p:extLst>
      <p:ext uri="{BB962C8B-B14F-4D97-AF65-F5344CB8AC3E}">
        <p14:creationId xmlns:p14="http://schemas.microsoft.com/office/powerpoint/2010/main" val="3108528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23</a:t>
            </a:fld>
            <a:endParaRPr lang="en-US"/>
          </a:p>
        </p:txBody>
      </p:sp>
    </p:spTree>
    <p:extLst>
      <p:ext uri="{BB962C8B-B14F-4D97-AF65-F5344CB8AC3E}">
        <p14:creationId xmlns:p14="http://schemas.microsoft.com/office/powerpoint/2010/main" val="356051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EA052A4E-1231-4C74-A473-4A4C31786D36}" type="slidenum">
              <a:rPr lang="en-US" smtClean="0">
                <a:cs typeface="Arial" charset="0"/>
              </a:rPr>
              <a:pPr/>
              <a:t>25</a:t>
            </a:fld>
            <a:endParaRPr lang="en-US" smtClean="0">
              <a:cs typeface="Arial" charset="0"/>
            </a:endParaRPr>
          </a:p>
        </p:txBody>
      </p:sp>
      <p:sp>
        <p:nvSpPr>
          <p:cNvPr id="36866" name="Rectangle 2"/>
          <p:cNvSpPr>
            <a:spLocks noGrp="1" noRot="1" noChangeAspect="1" noChangeArrowheads="1" noTextEdit="1"/>
          </p:cNvSpPr>
          <p:nvPr>
            <p:ph type="sldImg"/>
          </p:nvPr>
        </p:nvSpPr>
        <p:spPr>
          <a:ln cap="flat"/>
        </p:spPr>
      </p:sp>
      <p:sp>
        <p:nvSpPr>
          <p:cNvPr id="368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2077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292D7D78-86C3-4F97-9688-7F30CDC3989E}" type="slidenum">
              <a:rPr lang="en-US" smtClean="0">
                <a:cs typeface="Arial" charset="0"/>
              </a:rPr>
              <a:pPr/>
              <a:t>26</a:t>
            </a:fld>
            <a:endParaRPr lang="en-US" smtClean="0">
              <a:cs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141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p:spPr>
        <p:txBody>
          <a:bodyPr/>
          <a:lstStyle/>
          <a:p>
            <a:endParaRPr lang="en-US" smtClean="0"/>
          </a:p>
        </p:txBody>
      </p:sp>
      <p:sp>
        <p:nvSpPr>
          <p:cNvPr id="43011" name="Slide Number Placeholder 3"/>
          <p:cNvSpPr>
            <a:spLocks noGrp="1"/>
          </p:cNvSpPr>
          <p:nvPr>
            <p:ph type="sldNum" sz="quarter" idx="5"/>
          </p:nvPr>
        </p:nvSpPr>
        <p:spPr>
          <a:noFill/>
        </p:spPr>
        <p:txBody>
          <a:bodyPr/>
          <a:lstStyle/>
          <a:p>
            <a:fld id="{9B05610B-78BD-4D11-A640-8843EA4FC4ED}" type="slidenum">
              <a:rPr lang="en-US" smtClean="0">
                <a:cs typeface="Arial" charset="0"/>
              </a:rPr>
              <a:pPr/>
              <a:t>27</a:t>
            </a:fld>
            <a:endParaRPr lang="en-US" smtClean="0">
              <a:cs typeface="Arial" charset="0"/>
            </a:endParaRPr>
          </a:p>
        </p:txBody>
      </p:sp>
    </p:spTree>
    <p:extLst>
      <p:ext uri="{BB962C8B-B14F-4D97-AF65-F5344CB8AC3E}">
        <p14:creationId xmlns:p14="http://schemas.microsoft.com/office/powerpoint/2010/main" val="426801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endParaRPr lang="en-US" smtClean="0"/>
          </a:p>
        </p:txBody>
      </p:sp>
      <p:sp>
        <p:nvSpPr>
          <p:cNvPr id="51203" name="Slide Number Placeholder 3"/>
          <p:cNvSpPr>
            <a:spLocks noGrp="1"/>
          </p:cNvSpPr>
          <p:nvPr>
            <p:ph type="sldNum" sz="quarter" idx="5"/>
          </p:nvPr>
        </p:nvSpPr>
        <p:spPr>
          <a:noFill/>
        </p:spPr>
        <p:txBody>
          <a:bodyPr/>
          <a:lstStyle/>
          <a:p>
            <a:fld id="{6F028280-1AED-4422-BAAC-0742F57B36B3}" type="slidenum">
              <a:rPr lang="en-US" smtClean="0">
                <a:cs typeface="Arial" charset="0"/>
              </a:rPr>
              <a:pPr/>
              <a:t>33</a:t>
            </a:fld>
            <a:endParaRPr lang="en-US" smtClean="0">
              <a:cs typeface="Arial" charset="0"/>
            </a:endParaRPr>
          </a:p>
        </p:txBody>
      </p:sp>
    </p:spTree>
    <p:extLst>
      <p:ext uri="{BB962C8B-B14F-4D97-AF65-F5344CB8AC3E}">
        <p14:creationId xmlns:p14="http://schemas.microsoft.com/office/powerpoint/2010/main" val="3678193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endParaRPr lang="en-US" smtClean="0"/>
          </a:p>
        </p:txBody>
      </p:sp>
      <p:sp>
        <p:nvSpPr>
          <p:cNvPr id="53251" name="Slide Number Placeholder 3"/>
          <p:cNvSpPr>
            <a:spLocks noGrp="1"/>
          </p:cNvSpPr>
          <p:nvPr>
            <p:ph type="sldNum" sz="quarter" idx="5"/>
          </p:nvPr>
        </p:nvSpPr>
        <p:spPr>
          <a:noFill/>
        </p:spPr>
        <p:txBody>
          <a:bodyPr/>
          <a:lstStyle/>
          <a:p>
            <a:fld id="{6D33F3DB-E1C5-43C8-92CD-3D12A0AFD486}" type="slidenum">
              <a:rPr lang="en-US" smtClean="0">
                <a:cs typeface="Arial" charset="0"/>
              </a:rPr>
              <a:pPr/>
              <a:t>34</a:t>
            </a:fld>
            <a:endParaRPr lang="en-US" smtClean="0">
              <a:cs typeface="Arial" charset="0"/>
            </a:endParaRPr>
          </a:p>
        </p:txBody>
      </p:sp>
    </p:spTree>
    <p:extLst>
      <p:ext uri="{BB962C8B-B14F-4D97-AF65-F5344CB8AC3E}">
        <p14:creationId xmlns:p14="http://schemas.microsoft.com/office/powerpoint/2010/main" val="118683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pPr>
              <a:buFont typeface="Wingdings" pitchFamily="2" charset="2"/>
              <a:buNone/>
            </a:pPr>
            <a:r>
              <a:rPr lang="en-US" dirty="0" smtClean="0"/>
              <a:t>Big white boxes – main</a:t>
            </a:r>
            <a:r>
              <a:rPr lang="en-US" baseline="0" dirty="0" smtClean="0"/>
              <a:t> components</a:t>
            </a:r>
            <a:endParaRPr lang="en-US" dirty="0" smtClean="0"/>
          </a:p>
          <a:p>
            <a:pPr>
              <a:buFont typeface="Wingdings" pitchFamily="2" charset="2"/>
              <a:buNone/>
            </a:pPr>
            <a:r>
              <a:rPr lang="en-US" dirty="0" smtClean="0"/>
              <a:t>Funny</a:t>
            </a:r>
            <a:r>
              <a:rPr lang="en-US" baseline="0" dirty="0" smtClean="0"/>
              <a:t> shapes represent applications </a:t>
            </a:r>
          </a:p>
          <a:p>
            <a:pPr>
              <a:buFont typeface="Wingdings" pitchFamily="2" charset="2"/>
              <a:buNone/>
            </a:pPr>
            <a:r>
              <a:rPr lang="en-US" baseline="0" dirty="0" smtClean="0"/>
              <a:t>Cylinders are data stores – typically in a RDBMS ( Oracle, Sybase, SQL Server) or MOLAP ( Oracle </a:t>
            </a:r>
            <a:r>
              <a:rPr lang="en-US" baseline="0" dirty="0" err="1" smtClean="0"/>
              <a:t>Essbase</a:t>
            </a:r>
            <a:r>
              <a:rPr lang="en-US" baseline="0" dirty="0" smtClean="0"/>
              <a:t>, IBM </a:t>
            </a:r>
            <a:r>
              <a:rPr lang="en-US" baseline="0" dirty="0" err="1" smtClean="0"/>
              <a:t>Cognos</a:t>
            </a:r>
            <a:r>
              <a:rPr lang="en-US" baseline="0" dirty="0" smtClean="0"/>
              <a:t>, MS Analysis Services)</a:t>
            </a:r>
          </a:p>
          <a:p>
            <a:pPr>
              <a:buFont typeface="Wingdings" pitchFamily="2" charset="2"/>
              <a:buNone/>
            </a:pPr>
            <a:r>
              <a:rPr lang="en-US" baseline="0" dirty="0" smtClean="0"/>
              <a:t>Boxes represent processes or programs.</a:t>
            </a:r>
            <a:endParaRPr lang="en-US"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3</a:t>
            </a:fld>
            <a:endParaRPr lang="en-US"/>
          </a:p>
        </p:txBody>
      </p:sp>
    </p:spTree>
    <p:extLst>
      <p:ext uri="{BB962C8B-B14F-4D97-AF65-F5344CB8AC3E}">
        <p14:creationId xmlns:p14="http://schemas.microsoft.com/office/powerpoint/2010/main" val="420328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First we’ll</a:t>
            </a:r>
            <a:r>
              <a:rPr lang="en-US" baseline="0" dirty="0" smtClean="0"/>
              <a:t> look at the external world and applications – highlighted in yellow</a:t>
            </a:r>
          </a:p>
        </p:txBody>
      </p:sp>
      <p:sp>
        <p:nvSpPr>
          <p:cNvPr id="4" name="Slide Number Placeholder 3"/>
          <p:cNvSpPr>
            <a:spLocks noGrp="1"/>
          </p:cNvSpPr>
          <p:nvPr>
            <p:ph type="sldNum" sz="quarter" idx="10"/>
          </p:nvPr>
        </p:nvSpPr>
        <p:spPr/>
        <p:txBody>
          <a:bodyPr/>
          <a:lstStyle/>
          <a:p>
            <a:fld id="{4EFAF2BB-AC68-4486-AB33-9F8E3219D902}" type="slidenum">
              <a:rPr lang="en-US" smtClean="0"/>
              <a:t>4</a:t>
            </a:fld>
            <a:endParaRPr lang="en-US"/>
          </a:p>
        </p:txBody>
      </p:sp>
    </p:spTree>
    <p:extLst>
      <p:ext uri="{BB962C8B-B14F-4D97-AF65-F5344CB8AC3E}">
        <p14:creationId xmlns:p14="http://schemas.microsoft.com/office/powerpoint/2010/main" val="407771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Next we look at the integration</a:t>
            </a:r>
            <a:r>
              <a:rPr lang="en-US" baseline="0" dirty="0" smtClean="0"/>
              <a:t> and transformation layer</a:t>
            </a:r>
          </a:p>
        </p:txBody>
      </p:sp>
      <p:sp>
        <p:nvSpPr>
          <p:cNvPr id="4" name="Slide Number Placeholder 3"/>
          <p:cNvSpPr>
            <a:spLocks noGrp="1"/>
          </p:cNvSpPr>
          <p:nvPr>
            <p:ph type="sldNum" sz="quarter" idx="10"/>
          </p:nvPr>
        </p:nvSpPr>
        <p:spPr/>
        <p:txBody>
          <a:bodyPr/>
          <a:lstStyle/>
          <a:p>
            <a:fld id="{4EFAF2BB-AC68-4486-AB33-9F8E3219D902}" type="slidenum">
              <a:rPr lang="en-US" smtClean="0"/>
              <a:t>6</a:t>
            </a:fld>
            <a:endParaRPr lang="en-US"/>
          </a:p>
        </p:txBody>
      </p:sp>
    </p:spTree>
    <p:extLst>
      <p:ext uri="{BB962C8B-B14F-4D97-AF65-F5344CB8AC3E}">
        <p14:creationId xmlns:p14="http://schemas.microsoft.com/office/powerpoint/2010/main" val="28983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We’ll use SQL Server Analysis Services</a:t>
            </a:r>
          </a:p>
          <a:p>
            <a:r>
              <a:rPr lang="en-US" dirty="0" smtClean="0"/>
              <a:t>There are two main approaches to</a:t>
            </a:r>
            <a:r>
              <a:rPr lang="en-US" baseline="0" dirty="0" smtClean="0"/>
              <a:t> data processing in the integration and transformation layer.</a:t>
            </a:r>
          </a:p>
          <a:p>
            <a:r>
              <a:rPr lang="en-US" baseline="0" dirty="0" smtClean="0"/>
              <a:t>1) ETL and 2) ELT</a:t>
            </a:r>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7</a:t>
            </a:fld>
            <a:endParaRPr lang="en-US"/>
          </a:p>
        </p:txBody>
      </p:sp>
    </p:spTree>
    <p:extLst>
      <p:ext uri="{BB962C8B-B14F-4D97-AF65-F5344CB8AC3E}">
        <p14:creationId xmlns:p14="http://schemas.microsoft.com/office/powerpoint/2010/main" val="671455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To the left are your external world</a:t>
            </a:r>
            <a:r>
              <a:rPr lang="en-US" baseline="0" dirty="0" smtClean="0"/>
              <a:t> applications.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8</a:t>
            </a:fld>
            <a:endParaRPr lang="en-US"/>
          </a:p>
        </p:txBody>
      </p:sp>
    </p:spTree>
    <p:extLst>
      <p:ext uri="{BB962C8B-B14F-4D97-AF65-F5344CB8AC3E}">
        <p14:creationId xmlns:p14="http://schemas.microsoft.com/office/powerpoint/2010/main" val="10335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In ETL you’re not storing pre-transformed</a:t>
            </a:r>
            <a:r>
              <a:rPr lang="en-US" baseline="0" dirty="0" smtClean="0"/>
              <a:t> data. In ELT you are. The approach you’ll use depends on the cost of transforming the data and the usefulness of the source extract in application of the data warehouse. </a:t>
            </a:r>
          </a:p>
          <a:p>
            <a:endParaRPr lang="en-US" baseline="0" dirty="0" smtClean="0"/>
          </a:p>
          <a:p>
            <a:r>
              <a:rPr lang="en-US" baseline="0" dirty="0" smtClean="0"/>
              <a:t>For example if you’d want to implement “drill through” to a specific order it might be useful to have the official source extract as a reference. </a:t>
            </a:r>
          </a:p>
          <a:p>
            <a:endParaRPr lang="en-US" baseline="0" dirty="0" smtClean="0"/>
          </a:p>
          <a:p>
            <a:r>
              <a:rPr lang="en-US" baseline="0" dirty="0" smtClean="0"/>
              <a:t>This situation as a special component of its own, which is the subject of our next slide….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9</a:t>
            </a:fld>
            <a:endParaRPr lang="en-US"/>
          </a:p>
        </p:txBody>
      </p:sp>
    </p:spTree>
    <p:extLst>
      <p:ext uri="{BB962C8B-B14F-4D97-AF65-F5344CB8AC3E}">
        <p14:creationId xmlns:p14="http://schemas.microsoft.com/office/powerpoint/2010/main" val="187778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10</a:t>
            </a:fld>
            <a:endParaRPr lang="en-US"/>
          </a:p>
        </p:txBody>
      </p:sp>
    </p:spTree>
    <p:extLst>
      <p:ext uri="{BB962C8B-B14F-4D97-AF65-F5344CB8AC3E}">
        <p14:creationId xmlns:p14="http://schemas.microsoft.com/office/powerpoint/2010/main" val="149598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More on this in a bit</a:t>
            </a:r>
            <a:r>
              <a:rPr lang="en-US" baseline="0" dirty="0" smtClean="0"/>
              <a:t> but first.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11</a:t>
            </a:fld>
            <a:endParaRPr lang="en-US"/>
          </a:p>
        </p:txBody>
      </p:sp>
    </p:spTree>
    <p:extLst>
      <p:ext uri="{BB962C8B-B14F-4D97-AF65-F5344CB8AC3E}">
        <p14:creationId xmlns:p14="http://schemas.microsoft.com/office/powerpoint/2010/main" val="236267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14A98BE-EC71-8F49-A1BE-830363ABB11F}"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BB6EE8-AFE4-E544-AB13-015840CB51C8}" type="slidenum">
              <a:rPr lang="en-US"/>
              <a:pPr/>
              <a:t>‹#›</a:t>
            </a:fld>
            <a:endParaRPr lang="en-US"/>
          </a:p>
        </p:txBody>
      </p:sp>
    </p:spTree>
    <p:extLst>
      <p:ext uri="{BB962C8B-B14F-4D97-AF65-F5344CB8AC3E}">
        <p14:creationId xmlns:p14="http://schemas.microsoft.com/office/powerpoint/2010/main" val="29455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7CEDA0-885B-B748-B9CB-B36E29B43181}"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CABD3C-528A-714F-92FD-11139AAE1B27}" type="slidenum">
              <a:rPr lang="en-US"/>
              <a:pPr/>
              <a:t>‹#›</a:t>
            </a:fld>
            <a:endParaRPr lang="en-US"/>
          </a:p>
        </p:txBody>
      </p:sp>
    </p:spTree>
    <p:extLst>
      <p:ext uri="{BB962C8B-B14F-4D97-AF65-F5344CB8AC3E}">
        <p14:creationId xmlns:p14="http://schemas.microsoft.com/office/powerpoint/2010/main" val="337465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6AB2B0-0744-E34B-B39D-90B36E4283B5}"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A8A65C-E894-474D-B68F-5D5222F4F771}" type="slidenum">
              <a:rPr lang="en-US"/>
              <a:pPr/>
              <a:t>‹#›</a:t>
            </a:fld>
            <a:endParaRPr lang="en-US"/>
          </a:p>
        </p:txBody>
      </p:sp>
    </p:spTree>
    <p:extLst>
      <p:ext uri="{BB962C8B-B14F-4D97-AF65-F5344CB8AC3E}">
        <p14:creationId xmlns:p14="http://schemas.microsoft.com/office/powerpoint/2010/main" val="131758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84A1C9D-4E9A-A944-8C94-1E9BDB67C980}"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F54F2D-8F2F-5340-8D16-2E1F2117C228}" type="slidenum">
              <a:rPr lang="en-US"/>
              <a:pPr/>
              <a:t>‹#›</a:t>
            </a:fld>
            <a:endParaRPr lang="en-US"/>
          </a:p>
        </p:txBody>
      </p:sp>
    </p:spTree>
    <p:extLst>
      <p:ext uri="{BB962C8B-B14F-4D97-AF65-F5344CB8AC3E}">
        <p14:creationId xmlns:p14="http://schemas.microsoft.com/office/powerpoint/2010/main" val="146329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100A110-3380-AA4C-8A22-466F3EBBBD18}"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5773CC-D1AA-7F4E-9E3D-01F16F3B2B91}" type="slidenum">
              <a:rPr lang="en-US"/>
              <a:pPr/>
              <a:t>‹#›</a:t>
            </a:fld>
            <a:endParaRPr lang="en-US"/>
          </a:p>
        </p:txBody>
      </p:sp>
    </p:spTree>
    <p:extLst>
      <p:ext uri="{BB962C8B-B14F-4D97-AF65-F5344CB8AC3E}">
        <p14:creationId xmlns:p14="http://schemas.microsoft.com/office/powerpoint/2010/main" val="15575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57F1D5-73AB-9646-9436-5AFCC37FD6B3}"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F496AA-30FB-AA49-A4B3-1CC5B69DC478}" type="slidenum">
              <a:rPr lang="en-US"/>
              <a:pPr/>
              <a:t>‹#›</a:t>
            </a:fld>
            <a:endParaRPr lang="en-US"/>
          </a:p>
        </p:txBody>
      </p:sp>
    </p:spTree>
    <p:extLst>
      <p:ext uri="{BB962C8B-B14F-4D97-AF65-F5344CB8AC3E}">
        <p14:creationId xmlns:p14="http://schemas.microsoft.com/office/powerpoint/2010/main" val="36105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2CB7C81-5763-4A43-BE48-59017C722240}" type="datetime1">
              <a:rPr lang="en-US"/>
              <a:pPr/>
              <a:t>11/30/2017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7CECDB-3475-DB48-BD66-1D96639CAA15}" type="slidenum">
              <a:rPr lang="en-US"/>
              <a:pPr/>
              <a:t>‹#›</a:t>
            </a:fld>
            <a:endParaRPr lang="en-US"/>
          </a:p>
        </p:txBody>
      </p:sp>
    </p:spTree>
    <p:extLst>
      <p:ext uri="{BB962C8B-B14F-4D97-AF65-F5344CB8AC3E}">
        <p14:creationId xmlns:p14="http://schemas.microsoft.com/office/powerpoint/2010/main" val="93927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E5E859-10BB-5B43-8036-5E00006E6C36}" type="datetime1">
              <a:rPr lang="en-US"/>
              <a:pPr/>
              <a:t>11/30/2017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754C8AF-6005-9A45-A1E7-B33CAA2DEEE0}" type="slidenum">
              <a:rPr lang="en-US"/>
              <a:pPr/>
              <a:t>‹#›</a:t>
            </a:fld>
            <a:endParaRPr lang="en-US"/>
          </a:p>
        </p:txBody>
      </p:sp>
    </p:spTree>
    <p:extLst>
      <p:ext uri="{BB962C8B-B14F-4D97-AF65-F5344CB8AC3E}">
        <p14:creationId xmlns:p14="http://schemas.microsoft.com/office/powerpoint/2010/main" val="41266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136238-BD7C-EA43-A43D-25EADC6A710E}" type="datetime1">
              <a:rPr lang="en-US"/>
              <a:pPr/>
              <a:t>11/30/2017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9D0772-27F3-6848-91C0-2C2B3CA335ED}" type="slidenum">
              <a:rPr lang="en-US"/>
              <a:pPr/>
              <a:t>‹#›</a:t>
            </a:fld>
            <a:endParaRPr lang="en-US"/>
          </a:p>
        </p:txBody>
      </p:sp>
    </p:spTree>
    <p:extLst>
      <p:ext uri="{BB962C8B-B14F-4D97-AF65-F5344CB8AC3E}">
        <p14:creationId xmlns:p14="http://schemas.microsoft.com/office/powerpoint/2010/main" val="1350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AB2F93-AB03-AC4B-8FDA-3297808E7082}"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6DBEC9-C853-3C4D-B3AF-C97F901743AD}" type="slidenum">
              <a:rPr lang="en-US"/>
              <a:pPr/>
              <a:t>‹#›</a:t>
            </a:fld>
            <a:endParaRPr lang="en-US"/>
          </a:p>
        </p:txBody>
      </p:sp>
    </p:spTree>
    <p:extLst>
      <p:ext uri="{BB962C8B-B14F-4D97-AF65-F5344CB8AC3E}">
        <p14:creationId xmlns:p14="http://schemas.microsoft.com/office/powerpoint/2010/main" val="29427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4A54B7E-DFA9-DF4F-B4F9-AB3DE6F19A44}"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409B88-6F69-A342-9FA5-3582A153B1BB}" type="slidenum">
              <a:rPr lang="en-US"/>
              <a:pPr/>
              <a:t>‹#›</a:t>
            </a:fld>
            <a:endParaRPr lang="en-US"/>
          </a:p>
        </p:txBody>
      </p:sp>
    </p:spTree>
    <p:extLst>
      <p:ext uri="{BB962C8B-B14F-4D97-AF65-F5344CB8AC3E}">
        <p14:creationId xmlns:p14="http://schemas.microsoft.com/office/powerpoint/2010/main" val="3750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defRPr>
            </a:lvl1pPr>
          </a:lstStyle>
          <a:p>
            <a:fld id="{CC44B4A9-084C-F849-9CE0-5075AA1F4BB0}" type="datetime1">
              <a:rPr lang="en-US"/>
              <a:pPr/>
              <a:t>11/30/2017</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0DA6D0F3-F64C-684E-8F9B-04CA53F859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Subtitle 2"/>
          <p:cNvSpPr>
            <a:spLocks noGrp="1"/>
          </p:cNvSpPr>
          <p:nvPr>
            <p:ph type="subTitle" idx="1"/>
          </p:nvPr>
        </p:nvSpPr>
        <p:spPr>
          <a:xfrm>
            <a:off x="2643188" y="3605213"/>
            <a:ext cx="7481887" cy="1200150"/>
          </a:xfrm>
        </p:spPr>
        <p:txBody>
          <a:bodyPr/>
          <a:lstStyle/>
          <a:p>
            <a:pPr eaLnBrk="1" hangingPunct="1"/>
            <a:r>
              <a:rPr lang="en-US" sz="3200" b="1" dirty="0">
                <a:solidFill>
                  <a:schemeClr val="bg1"/>
                </a:solidFill>
                <a:latin typeface="Open Sans" charset="0"/>
              </a:rPr>
              <a:t>COMP8011 </a:t>
            </a:r>
          </a:p>
          <a:p>
            <a:pPr eaLnBrk="1" hangingPunct="1"/>
            <a:r>
              <a:rPr lang="en-US" sz="3200" b="1" dirty="0" smtClean="0">
                <a:solidFill>
                  <a:schemeClr val="bg1"/>
                </a:solidFill>
                <a:latin typeface="Open Sans" charset="0"/>
              </a:rPr>
              <a:t>Advanced </a:t>
            </a:r>
            <a:r>
              <a:rPr lang="en-US" sz="3200" b="1" dirty="0">
                <a:solidFill>
                  <a:schemeClr val="bg1"/>
                </a:solidFill>
                <a:latin typeface="Open Sans" charset="0"/>
              </a:rPr>
              <a:t>Database Systems</a:t>
            </a:r>
          </a:p>
        </p:txBody>
      </p:sp>
      <p:sp>
        <p:nvSpPr>
          <p:cNvPr id="2052"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400" smtClean="0">
                <a:solidFill>
                  <a:schemeClr val="bg1"/>
                </a:solidFill>
                <a:latin typeface="Open Sans" charset="0"/>
              </a:rPr>
              <a:t> </a:t>
            </a:r>
            <a:r>
              <a:rPr lang="en-US" sz="2400" dirty="0">
                <a:solidFill>
                  <a:schemeClr val="bg1"/>
                </a:solidFill>
                <a:latin typeface="Open Sans" charset="0"/>
              </a:rPr>
              <a:t>Session </a:t>
            </a:r>
            <a:r>
              <a:rPr lang="en-US" sz="2400" dirty="0" smtClean="0">
                <a:solidFill>
                  <a:schemeClr val="bg1"/>
                </a:solidFill>
                <a:latin typeface="Open Sans" charset="0"/>
              </a:rPr>
              <a:t>02</a:t>
            </a:r>
          </a:p>
          <a:p>
            <a:pPr algn="ctr" eaLnBrk="1" hangingPunct="1">
              <a:spcBef>
                <a:spcPct val="20000"/>
              </a:spcBef>
              <a:buFont typeface="Arial" charset="0"/>
              <a:buNone/>
            </a:pPr>
            <a:r>
              <a:rPr lang="en-US" sz="2400" dirty="0" smtClean="0">
                <a:solidFill>
                  <a:schemeClr val="bg1"/>
                </a:solidFill>
                <a:latin typeface="Open Sans" charset="0"/>
              </a:rPr>
              <a:t>Data Warehouse Components</a:t>
            </a:r>
          </a:p>
        </p:txBody>
      </p:sp>
      <p:sp>
        <p:nvSpPr>
          <p:cNvPr id="2" name="TextBox 1"/>
          <p:cNvSpPr txBox="1"/>
          <p:nvPr/>
        </p:nvSpPr>
        <p:spPr>
          <a:xfrm>
            <a:off x="2643188" y="6991350"/>
            <a:ext cx="7481887" cy="338554"/>
          </a:xfrm>
          <a:prstGeom prst="rect">
            <a:avLst/>
          </a:prstGeom>
          <a:noFill/>
        </p:spPr>
        <p:txBody>
          <a:bodyPr wrap="square" rtlCol="0">
            <a:spAutoFit/>
          </a:bodyPr>
          <a:lstStyle/>
          <a:p>
            <a:pPr algn="ctr"/>
            <a:r>
              <a:rPr lang="en-US" sz="1600" dirty="0" smtClean="0">
                <a:solidFill>
                  <a:srgbClr val="92D050"/>
                </a:solidFill>
              </a:rPr>
              <a:t>This presentation is based </a:t>
            </a:r>
            <a:r>
              <a:rPr lang="en-US" sz="1600" dirty="0">
                <a:solidFill>
                  <a:srgbClr val="92D050"/>
                </a:solidFill>
              </a:rPr>
              <a:t>on Michael A. Fudge, Jr</a:t>
            </a:r>
            <a:r>
              <a:rPr lang="en-US" sz="1600" dirty="0" smtClean="0">
                <a:solidFill>
                  <a:srgbClr val="92D050"/>
                </a:solidFill>
              </a:rPr>
              <a:t>. </a:t>
            </a:r>
            <a:endParaRPr lang="en-US" sz="1600" dirty="0">
              <a:solidFill>
                <a:srgbClr val="92D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Operational Data Store</a:t>
            </a:r>
            <a:endParaRPr lang="en-US" sz="4800" dirty="0"/>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7419"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94257"/>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sp>
        <p:nvSpPr>
          <p:cNvPr id="2" name="Rectangle 1"/>
          <p:cNvSpPr/>
          <p:nvPr/>
        </p:nvSpPr>
        <p:spPr>
          <a:xfrm>
            <a:off x="5210711" y="3981837"/>
            <a:ext cx="601236" cy="801648"/>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307191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Operational Data Store</a:t>
            </a:r>
            <a:endParaRPr lang="en-US" sz="4800" dirty="0"/>
          </a:p>
        </p:txBody>
      </p:sp>
      <p:sp>
        <p:nvSpPr>
          <p:cNvPr id="3" name="Content Placeholder 2"/>
          <p:cNvSpPr>
            <a:spLocks noGrp="1"/>
          </p:cNvSpPr>
          <p:nvPr>
            <p:ph idx="1"/>
          </p:nvPr>
        </p:nvSpPr>
        <p:spPr>
          <a:xfrm>
            <a:off x="929898" y="2178131"/>
            <a:ext cx="9090700" cy="3967879"/>
          </a:xfrm>
        </p:spPr>
        <p:txBody>
          <a:bodyPr>
            <a:noAutofit/>
          </a:bodyPr>
          <a:lstStyle/>
          <a:p>
            <a:r>
              <a:rPr lang="en-US" sz="2400" b="1" dirty="0">
                <a:solidFill>
                  <a:srgbClr val="0070C0"/>
                </a:solidFill>
              </a:rPr>
              <a:t>Integrated, </a:t>
            </a:r>
            <a:r>
              <a:rPr lang="en-US" sz="2400" b="1" dirty="0" smtClean="0">
                <a:solidFill>
                  <a:srgbClr val="0070C0"/>
                </a:solidFill>
              </a:rPr>
              <a:t>detailed, and current </a:t>
            </a:r>
            <a:r>
              <a:rPr lang="en-US" sz="2400" dirty="0"/>
              <a:t>data from the External World and Applications</a:t>
            </a:r>
            <a:r>
              <a:rPr lang="en-US" sz="2400" dirty="0" smtClean="0"/>
              <a:t>.</a:t>
            </a:r>
          </a:p>
          <a:p>
            <a:r>
              <a:rPr lang="en-US" sz="2400" b="1" dirty="0" smtClean="0">
                <a:solidFill>
                  <a:srgbClr val="0070C0"/>
                </a:solidFill>
              </a:rPr>
              <a:t>Consolidated</a:t>
            </a:r>
            <a:r>
              <a:rPr lang="en-US" sz="2400" dirty="0" smtClean="0">
                <a:solidFill>
                  <a:srgbClr val="0070C0"/>
                </a:solidFill>
              </a:rPr>
              <a:t> </a:t>
            </a:r>
            <a:r>
              <a:rPr lang="en-US" sz="2400" dirty="0" smtClean="0"/>
              <a:t>from disparate sources.</a:t>
            </a:r>
          </a:p>
          <a:p>
            <a:r>
              <a:rPr lang="en-US" sz="2400" dirty="0" smtClean="0"/>
              <a:t>Does not grow over time.</a:t>
            </a:r>
          </a:p>
          <a:p>
            <a:r>
              <a:rPr lang="en-US" sz="2400" dirty="0"/>
              <a:t>Performs similarly to a transactional database.</a:t>
            </a:r>
          </a:p>
          <a:p>
            <a:r>
              <a:rPr lang="en-US" sz="2400" dirty="0" smtClean="0"/>
              <a:t>Structured differently than a data warehouse, and therefore should be </a:t>
            </a:r>
            <a:r>
              <a:rPr lang="en-US" sz="2400" b="1" dirty="0" smtClean="0">
                <a:solidFill>
                  <a:srgbClr val="0070C0"/>
                </a:solidFill>
              </a:rPr>
              <a:t>stored as a separate database</a:t>
            </a:r>
            <a:r>
              <a:rPr lang="en-US" sz="2400" dirty="0" smtClean="0"/>
              <a:t>.</a:t>
            </a:r>
          </a:p>
          <a:p>
            <a:r>
              <a:rPr lang="en-US" sz="2400" dirty="0" smtClean="0"/>
              <a:t>Receives data from </a:t>
            </a:r>
            <a:r>
              <a:rPr lang="en-US" sz="2400" b="1" dirty="0" smtClean="0">
                <a:solidFill>
                  <a:srgbClr val="0070C0"/>
                </a:solidFill>
              </a:rPr>
              <a:t>I&amp;T layer </a:t>
            </a:r>
            <a:r>
              <a:rPr lang="en-US" sz="2400" dirty="0" smtClean="0"/>
              <a:t>sends data to the </a:t>
            </a:r>
            <a:r>
              <a:rPr lang="en-US" sz="2400" b="1" dirty="0" smtClean="0">
                <a:solidFill>
                  <a:srgbClr val="0070C0"/>
                </a:solidFill>
              </a:rPr>
              <a:t>data warehouse</a:t>
            </a:r>
            <a:r>
              <a:rPr lang="en-US" sz="2400" dirty="0" smtClean="0"/>
              <a:t>.</a:t>
            </a:r>
          </a:p>
          <a:p>
            <a:r>
              <a:rPr lang="en-US" sz="2400" dirty="0" smtClean="0"/>
              <a:t>The </a:t>
            </a:r>
            <a:r>
              <a:rPr lang="en-US" sz="2400" b="1" dirty="0" smtClean="0">
                <a:solidFill>
                  <a:srgbClr val="0070C0"/>
                </a:solidFill>
              </a:rPr>
              <a:t>data warehouse </a:t>
            </a:r>
            <a:r>
              <a:rPr lang="en-US" sz="2400" dirty="0" smtClean="0"/>
              <a:t>can populate it, too.</a:t>
            </a:r>
          </a:p>
          <a:p>
            <a:r>
              <a:rPr lang="en-US" sz="2400" dirty="0" smtClean="0"/>
              <a:t>Think of it as a consolidated operational database.</a:t>
            </a:r>
          </a:p>
        </p:txBody>
      </p:sp>
    </p:spTree>
    <p:extLst>
      <p:ext uri="{BB962C8B-B14F-4D97-AF65-F5344CB8AC3E}">
        <p14:creationId xmlns:p14="http://schemas.microsoft.com/office/powerpoint/2010/main" val="2912178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84880" y="303213"/>
            <a:ext cx="9068769" cy="1260475"/>
          </a:xfrm>
        </p:spPr>
        <p:txBody>
          <a:bodyPr/>
          <a:lstStyle/>
          <a:p>
            <a:r>
              <a:rPr lang="en-US" sz="4800" dirty="0"/>
              <a:t>Enterprise Data Warehouse</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4532"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91167"/>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sp>
        <p:nvSpPr>
          <p:cNvPr id="2" name="Rectangle 1"/>
          <p:cNvSpPr/>
          <p:nvPr/>
        </p:nvSpPr>
        <p:spPr>
          <a:xfrm>
            <a:off x="5383286" y="3246993"/>
            <a:ext cx="896289" cy="734844"/>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7379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820" y="303213"/>
            <a:ext cx="8510830" cy="1260475"/>
          </a:xfrm>
        </p:spPr>
        <p:txBody>
          <a:bodyPr/>
          <a:lstStyle/>
          <a:p>
            <a:r>
              <a:rPr lang="en-US" sz="4800" dirty="0" smtClean="0"/>
              <a:t>Enterprise Data Warehouse</a:t>
            </a:r>
            <a:endParaRPr lang="en-US" sz="4800" dirty="0"/>
          </a:p>
        </p:txBody>
      </p:sp>
      <p:sp>
        <p:nvSpPr>
          <p:cNvPr id="3" name="Content Placeholder 2"/>
          <p:cNvSpPr>
            <a:spLocks noGrp="1"/>
          </p:cNvSpPr>
          <p:nvPr>
            <p:ph idx="1"/>
          </p:nvPr>
        </p:nvSpPr>
        <p:spPr>
          <a:xfrm>
            <a:off x="867904" y="1765300"/>
            <a:ext cx="9285745" cy="4991100"/>
          </a:xfrm>
        </p:spPr>
        <p:txBody>
          <a:bodyPr/>
          <a:lstStyle/>
          <a:p>
            <a:r>
              <a:rPr lang="en-US" sz="2800" dirty="0" smtClean="0"/>
              <a:t>Subject-oriented, integrated, summarized, and current data from the External World and Applications.</a:t>
            </a:r>
          </a:p>
          <a:p>
            <a:r>
              <a:rPr lang="en-US" sz="2800" dirty="0" smtClean="0"/>
              <a:t>Optimized for query performance. </a:t>
            </a:r>
          </a:p>
          <a:p>
            <a:r>
              <a:rPr lang="en-US" sz="2800" dirty="0" smtClean="0"/>
              <a:t>Structured differently than operational data, typically in a dimensional model.</a:t>
            </a:r>
          </a:p>
          <a:p>
            <a:r>
              <a:rPr lang="en-US" sz="2800" dirty="0" smtClean="0"/>
              <a:t>Receives data from I&amp;T layer and the ODS. </a:t>
            </a:r>
          </a:p>
          <a:p>
            <a:r>
              <a:rPr lang="en-US" sz="2800" dirty="0" smtClean="0"/>
              <a:t>Use as a source for data marts and decision support systems. </a:t>
            </a:r>
          </a:p>
          <a:p>
            <a:r>
              <a:rPr lang="en-US" sz="2800" dirty="0" smtClean="0"/>
              <a:t>Grows in size over time due to historical data.</a:t>
            </a:r>
          </a:p>
          <a:p>
            <a:r>
              <a:rPr lang="en-US" sz="2800" dirty="0" smtClean="0">
                <a:solidFill>
                  <a:srgbClr val="00B050"/>
                </a:solidFill>
              </a:rPr>
              <a:t>The heart of the CIF.</a:t>
            </a:r>
            <a:endParaRPr lang="en-US" sz="2800" dirty="0">
              <a:solidFill>
                <a:srgbClr val="00B050"/>
              </a:solidFill>
            </a:endParaRPr>
          </a:p>
        </p:txBody>
      </p:sp>
    </p:spTree>
    <p:extLst>
      <p:ext uri="{BB962C8B-B14F-4D97-AF65-F5344CB8AC3E}">
        <p14:creationId xmlns:p14="http://schemas.microsoft.com/office/powerpoint/2010/main" val="2976667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ODS vs. EDW</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3418673"/>
              </p:ext>
            </p:extLst>
          </p:nvPr>
        </p:nvGraphicFramePr>
        <p:xfrm>
          <a:off x="991892" y="1765300"/>
          <a:ext cx="9160359" cy="5371042"/>
        </p:xfrm>
        <a:graphic>
          <a:graphicData uri="http://schemas.openxmlformats.org/drawingml/2006/table">
            <a:tbl>
              <a:tblPr firstRow="1" bandRow="1">
                <a:tableStyleId>{5C22544A-7EE6-4342-B048-85BDC9FD1C3A}</a:tableStyleId>
              </a:tblPr>
              <a:tblGrid>
                <a:gridCol w="2321613"/>
                <a:gridCol w="3419373"/>
                <a:gridCol w="3419373"/>
              </a:tblGrid>
              <a:tr h="360742">
                <a:tc>
                  <a:txBody>
                    <a:bodyPr/>
                    <a:lstStyle/>
                    <a:p>
                      <a:r>
                        <a:rPr lang="en-US" sz="1800" dirty="0" smtClean="0"/>
                        <a:t>Characteristic</a:t>
                      </a:r>
                      <a:endParaRPr lang="en-US" sz="1800" dirty="0"/>
                    </a:p>
                  </a:txBody>
                  <a:tcPr marL="112046" marR="112046" marT="40082" marB="40082"/>
                </a:tc>
                <a:tc>
                  <a:txBody>
                    <a:bodyPr/>
                    <a:lstStyle/>
                    <a:p>
                      <a:r>
                        <a:rPr lang="en-US" sz="1800" dirty="0" smtClean="0"/>
                        <a:t>Operational Data Store</a:t>
                      </a:r>
                      <a:endParaRPr lang="en-US" sz="1800" dirty="0"/>
                    </a:p>
                  </a:txBody>
                  <a:tcPr marL="112046" marR="112046" marT="40082" marB="40082"/>
                </a:tc>
                <a:tc>
                  <a:txBody>
                    <a:bodyPr/>
                    <a:lstStyle/>
                    <a:p>
                      <a:r>
                        <a:rPr lang="en-US" sz="1800" dirty="0" smtClean="0"/>
                        <a:t>Data Warehouse</a:t>
                      </a:r>
                      <a:endParaRPr lang="en-US" sz="1800" dirty="0"/>
                    </a:p>
                  </a:txBody>
                  <a:tcPr marL="112046" marR="112046" marT="40082" marB="40082"/>
                </a:tc>
              </a:tr>
              <a:tr h="641318">
                <a:tc>
                  <a:txBody>
                    <a:bodyPr/>
                    <a:lstStyle/>
                    <a:p>
                      <a:r>
                        <a:rPr lang="en-US" sz="1800" dirty="0" smtClean="0"/>
                        <a:t>Primary Purpose</a:t>
                      </a:r>
                      <a:endParaRPr lang="en-US" sz="1800" dirty="0"/>
                    </a:p>
                  </a:txBody>
                  <a:tcPr marL="112046" marR="112046" marT="40082" marB="40082"/>
                </a:tc>
                <a:tc>
                  <a:txBody>
                    <a:bodyPr/>
                    <a:lstStyle/>
                    <a:p>
                      <a:r>
                        <a:rPr lang="en-US" sz="1800" dirty="0" smtClean="0"/>
                        <a:t>Run the business on a current basis</a:t>
                      </a:r>
                      <a:endParaRPr lang="en-US" sz="1800" dirty="0"/>
                    </a:p>
                  </a:txBody>
                  <a:tcPr marL="112046" marR="112046" marT="40082" marB="40082"/>
                </a:tc>
                <a:tc>
                  <a:txBody>
                    <a:bodyPr/>
                    <a:lstStyle/>
                    <a:p>
                      <a:r>
                        <a:rPr lang="en-US" sz="1800" dirty="0" smtClean="0"/>
                        <a:t>Support</a:t>
                      </a:r>
                      <a:r>
                        <a:rPr lang="en-US" sz="1800" baseline="0" dirty="0" smtClean="0"/>
                        <a:t> managerial decision making</a:t>
                      </a:r>
                      <a:endParaRPr lang="en-US" sz="1800" dirty="0"/>
                    </a:p>
                  </a:txBody>
                  <a:tcPr marL="112046" marR="112046" marT="40082" marB="40082"/>
                </a:tc>
              </a:tr>
              <a:tr h="641318">
                <a:tc>
                  <a:txBody>
                    <a:bodyPr/>
                    <a:lstStyle/>
                    <a:p>
                      <a:r>
                        <a:rPr lang="en-US" sz="1800" dirty="0" smtClean="0"/>
                        <a:t>Design Goal</a:t>
                      </a:r>
                      <a:endParaRPr lang="en-US" sz="1800" dirty="0"/>
                    </a:p>
                  </a:txBody>
                  <a:tcPr marL="112046" marR="112046" marT="40082" marB="40082"/>
                </a:tc>
                <a:tc>
                  <a:txBody>
                    <a:bodyPr/>
                    <a:lstStyle/>
                    <a:p>
                      <a:r>
                        <a:rPr lang="en-US" sz="1800" dirty="0" smtClean="0"/>
                        <a:t>Performance throughput,</a:t>
                      </a:r>
                      <a:r>
                        <a:rPr lang="en-US" sz="1800" baseline="0" dirty="0" smtClean="0"/>
                        <a:t> availability</a:t>
                      </a:r>
                      <a:endParaRPr lang="en-US" sz="1800" dirty="0"/>
                    </a:p>
                  </a:txBody>
                  <a:tcPr marL="112046" marR="112046" marT="40082" marB="40082"/>
                </a:tc>
                <a:tc>
                  <a:txBody>
                    <a:bodyPr/>
                    <a:lstStyle/>
                    <a:p>
                      <a:r>
                        <a:rPr lang="en-US" sz="1800" dirty="0" smtClean="0"/>
                        <a:t>Easy reporting</a:t>
                      </a:r>
                      <a:r>
                        <a:rPr lang="en-US" sz="1800" baseline="0" dirty="0" smtClean="0"/>
                        <a:t> and analytics</a:t>
                      </a:r>
                      <a:endParaRPr lang="en-US" sz="1800" dirty="0"/>
                    </a:p>
                  </a:txBody>
                  <a:tcPr marL="112046" marR="112046" marT="40082" marB="40082"/>
                </a:tc>
              </a:tr>
              <a:tr h="641318">
                <a:tc>
                  <a:txBody>
                    <a:bodyPr/>
                    <a:lstStyle/>
                    <a:p>
                      <a:r>
                        <a:rPr lang="en-US" sz="1800" dirty="0" smtClean="0"/>
                        <a:t>Primary Users</a:t>
                      </a:r>
                      <a:endParaRPr lang="en-US" sz="1800" dirty="0"/>
                    </a:p>
                  </a:txBody>
                  <a:tcPr marL="112046" marR="112046" marT="40082" marB="40082"/>
                </a:tc>
                <a:tc>
                  <a:txBody>
                    <a:bodyPr/>
                    <a:lstStyle/>
                    <a:p>
                      <a:r>
                        <a:rPr lang="en-US" sz="1800" dirty="0" smtClean="0"/>
                        <a:t>Clerks, salespersons,</a:t>
                      </a:r>
                      <a:r>
                        <a:rPr lang="en-US" sz="1800" baseline="0" dirty="0" smtClean="0"/>
                        <a:t> administrators</a:t>
                      </a:r>
                      <a:endParaRPr lang="en-US" sz="1800" dirty="0"/>
                    </a:p>
                  </a:txBody>
                  <a:tcPr marL="112046" marR="112046" marT="40082" marB="40082"/>
                </a:tc>
                <a:tc>
                  <a:txBody>
                    <a:bodyPr/>
                    <a:lstStyle/>
                    <a:p>
                      <a:r>
                        <a:rPr lang="en-US" sz="1800" dirty="0" smtClean="0"/>
                        <a:t>Managers,</a:t>
                      </a:r>
                      <a:r>
                        <a:rPr lang="en-US" sz="1800" baseline="0" dirty="0" smtClean="0"/>
                        <a:t> business analysis, customers</a:t>
                      </a:r>
                      <a:endParaRPr lang="en-US" sz="1800" dirty="0"/>
                    </a:p>
                  </a:txBody>
                  <a:tcPr marL="112046" marR="112046" marT="40082" marB="40082"/>
                </a:tc>
              </a:tr>
              <a:tr h="641318">
                <a:tc>
                  <a:txBody>
                    <a:bodyPr/>
                    <a:lstStyle/>
                    <a:p>
                      <a:r>
                        <a:rPr lang="en-US" sz="1800" dirty="0" smtClean="0"/>
                        <a:t>Subject-Oriented</a:t>
                      </a:r>
                      <a:endParaRPr lang="en-US" sz="1800" dirty="0"/>
                    </a:p>
                  </a:txBody>
                  <a:tcPr marL="112046" marR="112046" marT="40082" marB="40082"/>
                </a:tc>
                <a:tc>
                  <a:txBody>
                    <a:bodyPr/>
                    <a:lstStyle/>
                    <a:p>
                      <a:r>
                        <a:rPr lang="en-US" sz="1800" dirty="0" smtClean="0"/>
                        <a:t>Yes</a:t>
                      </a:r>
                      <a:endParaRPr lang="en-US" sz="1800" dirty="0"/>
                    </a:p>
                  </a:txBody>
                  <a:tcPr marL="112046" marR="112046" marT="40082" marB="40082"/>
                </a:tc>
                <a:tc>
                  <a:txBody>
                    <a:bodyPr/>
                    <a:lstStyle/>
                    <a:p>
                      <a:r>
                        <a:rPr lang="en-US" sz="1800" dirty="0" smtClean="0"/>
                        <a:t>Yes</a:t>
                      </a:r>
                      <a:endParaRPr lang="en-US" sz="1800" dirty="0"/>
                    </a:p>
                  </a:txBody>
                  <a:tcPr marL="112046" marR="112046" marT="40082" marB="40082"/>
                </a:tc>
              </a:tr>
              <a:tr h="360742">
                <a:tc>
                  <a:txBody>
                    <a:bodyPr/>
                    <a:lstStyle/>
                    <a:p>
                      <a:r>
                        <a:rPr lang="en-US" sz="1800" dirty="0" smtClean="0"/>
                        <a:t>Integrated</a:t>
                      </a:r>
                      <a:endParaRPr lang="en-US" sz="1800" dirty="0"/>
                    </a:p>
                  </a:txBody>
                  <a:tcPr marL="112046" marR="112046" marT="40082" marB="40082"/>
                </a:tc>
                <a:tc>
                  <a:txBody>
                    <a:bodyPr/>
                    <a:lstStyle/>
                    <a:p>
                      <a:r>
                        <a:rPr lang="en-US" sz="1800" dirty="0" smtClean="0"/>
                        <a:t>Yes</a:t>
                      </a:r>
                      <a:endParaRPr lang="en-US" sz="1800" dirty="0"/>
                    </a:p>
                  </a:txBody>
                  <a:tcPr marL="112046" marR="112046" marT="40082" marB="40082"/>
                </a:tc>
                <a:tc>
                  <a:txBody>
                    <a:bodyPr/>
                    <a:lstStyle/>
                    <a:p>
                      <a:r>
                        <a:rPr lang="en-US" sz="1800" dirty="0" smtClean="0"/>
                        <a:t>Yes</a:t>
                      </a:r>
                      <a:endParaRPr lang="en-US" sz="1800" dirty="0"/>
                    </a:p>
                  </a:txBody>
                  <a:tcPr marL="112046" marR="112046" marT="40082" marB="40082"/>
                </a:tc>
              </a:tr>
              <a:tr h="360742">
                <a:tc>
                  <a:txBody>
                    <a:bodyPr/>
                    <a:lstStyle/>
                    <a:p>
                      <a:r>
                        <a:rPr lang="en-US" sz="1800" dirty="0" smtClean="0"/>
                        <a:t>Detailed Data</a:t>
                      </a:r>
                      <a:endParaRPr lang="en-US" sz="1800" dirty="0"/>
                    </a:p>
                  </a:txBody>
                  <a:tcPr marL="112046" marR="112046" marT="40082" marB="40082"/>
                </a:tc>
                <a:tc>
                  <a:txBody>
                    <a:bodyPr/>
                    <a:lstStyle/>
                    <a:p>
                      <a:r>
                        <a:rPr lang="en-US" sz="1800" dirty="0" smtClean="0"/>
                        <a:t>Yes</a:t>
                      </a:r>
                      <a:endParaRPr lang="en-US" sz="1800" dirty="0"/>
                    </a:p>
                  </a:txBody>
                  <a:tcPr marL="112046" marR="112046" marT="40082" marB="40082"/>
                </a:tc>
                <a:tc>
                  <a:txBody>
                    <a:bodyPr/>
                    <a:lstStyle/>
                    <a:p>
                      <a:r>
                        <a:rPr lang="en-US" sz="1800" dirty="0" smtClean="0"/>
                        <a:t>Yes</a:t>
                      </a:r>
                      <a:endParaRPr lang="en-US" sz="1800" dirty="0"/>
                    </a:p>
                  </a:txBody>
                  <a:tcPr marL="112046" marR="112046" marT="40082" marB="40082"/>
                </a:tc>
              </a:tr>
              <a:tr h="360742">
                <a:tc>
                  <a:txBody>
                    <a:bodyPr/>
                    <a:lstStyle/>
                    <a:p>
                      <a:r>
                        <a:rPr lang="en-US" sz="1800" dirty="0" smtClean="0"/>
                        <a:t>Summary Data</a:t>
                      </a:r>
                      <a:endParaRPr lang="en-US" sz="1800" dirty="0"/>
                    </a:p>
                  </a:txBody>
                  <a:tcPr marL="112046" marR="112046" marT="40082" marB="40082"/>
                </a:tc>
                <a:tc>
                  <a:txBody>
                    <a:bodyPr/>
                    <a:lstStyle/>
                    <a:p>
                      <a:r>
                        <a:rPr lang="en-US" sz="1800" dirty="0" smtClean="0"/>
                        <a:t>No</a:t>
                      </a:r>
                      <a:endParaRPr lang="en-US" sz="1800" dirty="0"/>
                    </a:p>
                  </a:txBody>
                  <a:tcPr marL="112046" marR="112046" marT="40082" marB="40082"/>
                </a:tc>
                <a:tc>
                  <a:txBody>
                    <a:bodyPr/>
                    <a:lstStyle/>
                    <a:p>
                      <a:r>
                        <a:rPr lang="en-US" sz="1800" dirty="0" smtClean="0"/>
                        <a:t>Yes</a:t>
                      </a:r>
                      <a:endParaRPr lang="en-US" sz="1800" dirty="0"/>
                    </a:p>
                  </a:txBody>
                  <a:tcPr marL="112046" marR="112046" marT="40082" marB="40082"/>
                </a:tc>
              </a:tr>
              <a:tr h="360742">
                <a:tc>
                  <a:txBody>
                    <a:bodyPr/>
                    <a:lstStyle/>
                    <a:p>
                      <a:r>
                        <a:rPr lang="en-US" sz="1800" dirty="0" smtClean="0"/>
                        <a:t>Time</a:t>
                      </a:r>
                      <a:r>
                        <a:rPr lang="en-US" sz="1800" baseline="0" dirty="0" smtClean="0"/>
                        <a:t> of Data</a:t>
                      </a:r>
                      <a:endParaRPr lang="en-US" sz="1800" dirty="0"/>
                    </a:p>
                  </a:txBody>
                  <a:tcPr marL="112046" marR="112046" marT="40082" marB="40082"/>
                </a:tc>
                <a:tc>
                  <a:txBody>
                    <a:bodyPr/>
                    <a:lstStyle/>
                    <a:p>
                      <a:r>
                        <a:rPr lang="en-US" sz="1800" dirty="0" smtClean="0"/>
                        <a:t>Current data</a:t>
                      </a:r>
                      <a:endParaRPr lang="en-US" sz="1800" dirty="0"/>
                    </a:p>
                  </a:txBody>
                  <a:tcPr marL="112046" marR="112046" marT="40082" marB="40082"/>
                </a:tc>
                <a:tc>
                  <a:txBody>
                    <a:bodyPr/>
                    <a:lstStyle/>
                    <a:p>
                      <a:r>
                        <a:rPr lang="en-US" sz="1800" dirty="0" smtClean="0"/>
                        <a:t>Historical</a:t>
                      </a:r>
                      <a:r>
                        <a:rPr lang="en-US" sz="1800" baseline="0" dirty="0" smtClean="0"/>
                        <a:t> </a:t>
                      </a:r>
                      <a:r>
                        <a:rPr lang="en-US" sz="1800" dirty="0" smtClean="0"/>
                        <a:t>snapshots</a:t>
                      </a:r>
                      <a:endParaRPr lang="en-US" sz="1800" dirty="0"/>
                    </a:p>
                  </a:txBody>
                  <a:tcPr marL="112046" marR="112046" marT="40082" marB="40082"/>
                </a:tc>
              </a:tr>
              <a:tr h="360742">
                <a:tc>
                  <a:txBody>
                    <a:bodyPr/>
                    <a:lstStyle/>
                    <a:p>
                      <a:r>
                        <a:rPr lang="en-US" sz="1800" dirty="0" smtClean="0"/>
                        <a:t>Updates</a:t>
                      </a:r>
                      <a:endParaRPr lang="en-US" sz="1800" dirty="0"/>
                    </a:p>
                  </a:txBody>
                  <a:tcPr marL="112046" marR="112046" marT="40082" marB="40082"/>
                </a:tc>
                <a:tc>
                  <a:txBody>
                    <a:bodyPr/>
                    <a:lstStyle/>
                    <a:p>
                      <a:r>
                        <a:rPr lang="en-US" sz="1800" dirty="0" smtClean="0"/>
                        <a:t>Frequent small updates</a:t>
                      </a:r>
                      <a:endParaRPr lang="en-US" sz="1800" dirty="0"/>
                    </a:p>
                  </a:txBody>
                  <a:tcPr marL="112046" marR="112046" marT="40082" marB="40082"/>
                </a:tc>
                <a:tc>
                  <a:txBody>
                    <a:bodyPr/>
                    <a:lstStyle/>
                    <a:p>
                      <a:r>
                        <a:rPr lang="en-US" sz="1800" dirty="0" smtClean="0"/>
                        <a:t>Periodic batch updates</a:t>
                      </a:r>
                      <a:endParaRPr lang="en-US" sz="1800" dirty="0"/>
                    </a:p>
                  </a:txBody>
                  <a:tcPr marL="112046" marR="112046" marT="40082" marB="40082"/>
                </a:tc>
              </a:tr>
              <a:tr h="641318">
                <a:tc>
                  <a:txBody>
                    <a:bodyPr/>
                    <a:lstStyle/>
                    <a:p>
                      <a:r>
                        <a:rPr lang="en-US" sz="1800" dirty="0" smtClean="0"/>
                        <a:t>Queries</a:t>
                      </a:r>
                      <a:endParaRPr lang="en-US" sz="1800" dirty="0"/>
                    </a:p>
                  </a:txBody>
                  <a:tcPr marL="112046" marR="112046" marT="40082" marB="40082"/>
                </a:tc>
                <a:tc>
                  <a:txBody>
                    <a:bodyPr/>
                    <a:lstStyle/>
                    <a:p>
                      <a:r>
                        <a:rPr lang="en-US" sz="1800" dirty="0" smtClean="0"/>
                        <a:t>Simple</a:t>
                      </a:r>
                      <a:r>
                        <a:rPr lang="en-US" sz="1800" baseline="0" dirty="0" smtClean="0"/>
                        <a:t> queries on a few rows</a:t>
                      </a:r>
                      <a:endParaRPr lang="en-US" sz="1800" dirty="0"/>
                    </a:p>
                  </a:txBody>
                  <a:tcPr marL="112046" marR="112046" marT="40082" marB="40082"/>
                </a:tc>
                <a:tc>
                  <a:txBody>
                    <a:bodyPr/>
                    <a:lstStyle/>
                    <a:p>
                      <a:r>
                        <a:rPr lang="en-US" sz="1800" dirty="0" smtClean="0"/>
                        <a:t>Complex</a:t>
                      </a:r>
                      <a:r>
                        <a:rPr lang="en-US" sz="1800" baseline="0" dirty="0" smtClean="0"/>
                        <a:t> queries on several rows</a:t>
                      </a:r>
                      <a:endParaRPr lang="en-US" sz="1800" dirty="0"/>
                    </a:p>
                  </a:txBody>
                  <a:tcPr marL="112046" marR="112046" marT="40082" marB="40082"/>
                </a:tc>
              </a:tr>
            </a:tbl>
          </a:graphicData>
        </a:graphic>
      </p:graphicFrame>
    </p:spTree>
    <p:extLst>
      <p:ext uri="{BB962C8B-B14F-4D97-AF65-F5344CB8AC3E}">
        <p14:creationId xmlns:p14="http://schemas.microsoft.com/office/powerpoint/2010/main" val="209839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91892" y="303213"/>
            <a:ext cx="9161758" cy="1260475"/>
          </a:xfrm>
        </p:spPr>
        <p:txBody>
          <a:bodyPr/>
          <a:lstStyle/>
          <a:p>
            <a:r>
              <a:rPr lang="en-US" dirty="0" smtClean="0"/>
              <a:t>Why No ODS in the EDW?</a:t>
            </a:r>
            <a:endParaRPr lang="en-US" dirty="0"/>
          </a:p>
        </p:txBody>
      </p:sp>
      <p:grpSp>
        <p:nvGrpSpPr>
          <p:cNvPr id="8" name="Group 7"/>
          <p:cNvGrpSpPr/>
          <p:nvPr/>
        </p:nvGrpSpPr>
        <p:grpSpPr>
          <a:xfrm>
            <a:off x="2371541" y="2178129"/>
            <a:ext cx="6145967" cy="3844890"/>
            <a:chOff x="1143000" y="2198005"/>
            <a:chExt cx="7010400" cy="4385676"/>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98005"/>
              <a:ext cx="7010400" cy="4357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Callout 4"/>
            <p:cNvSpPr/>
            <p:nvPr/>
          </p:nvSpPr>
          <p:spPr>
            <a:xfrm>
              <a:off x="2590800" y="2198005"/>
              <a:ext cx="3124200" cy="2290266"/>
            </a:xfrm>
            <a:prstGeom prst="wedgeEllipseCallout">
              <a:avLst>
                <a:gd name="adj1" fmla="val -60868"/>
                <a:gd name="adj2" fmla="val 63172"/>
              </a:avLst>
            </a:prstGeom>
            <a:ln w="76200"/>
          </p:spPr>
          <p:style>
            <a:lnRef idx="1">
              <a:schemeClr val="dk1"/>
            </a:lnRef>
            <a:fillRef idx="2">
              <a:schemeClr val="dk1"/>
            </a:fillRef>
            <a:effectRef idx="1">
              <a:schemeClr val="dk1"/>
            </a:effectRef>
            <a:fontRef idx="minor">
              <a:schemeClr val="dk1"/>
            </a:fontRef>
          </p:style>
          <p:txBody>
            <a:bodyPr rtlCol="0" anchor="ctr"/>
            <a:lstStyle/>
            <a:p>
              <a:pPr algn="ctr"/>
              <a:r>
                <a:rPr lang="en-US" sz="2104" dirty="0"/>
                <a:t>I need fast updates!</a:t>
              </a:r>
            </a:p>
          </p:txBody>
        </p:sp>
        <p:sp>
          <p:nvSpPr>
            <p:cNvPr id="7" name="Oval Callout 6"/>
            <p:cNvSpPr/>
            <p:nvPr/>
          </p:nvSpPr>
          <p:spPr>
            <a:xfrm>
              <a:off x="3276600" y="4572000"/>
              <a:ext cx="2819400" cy="2011681"/>
            </a:xfrm>
            <a:prstGeom prst="wedgeEllipseCallout">
              <a:avLst>
                <a:gd name="adj1" fmla="val 67047"/>
                <a:gd name="adj2" fmla="val -39876"/>
              </a:avLst>
            </a:prstGeom>
            <a:ln w="76200"/>
          </p:spPr>
          <p:style>
            <a:lnRef idx="1">
              <a:schemeClr val="dk1"/>
            </a:lnRef>
            <a:fillRef idx="2">
              <a:schemeClr val="dk1"/>
            </a:fillRef>
            <a:effectRef idx="1">
              <a:schemeClr val="dk1"/>
            </a:effectRef>
            <a:fontRef idx="minor">
              <a:schemeClr val="dk1"/>
            </a:fontRef>
          </p:style>
          <p:txBody>
            <a:bodyPr rtlCol="0" anchor="ctr"/>
            <a:lstStyle/>
            <a:p>
              <a:pPr algn="ctr"/>
              <a:r>
                <a:rPr lang="en-US" sz="2104" dirty="0"/>
                <a:t>I need query performance!</a:t>
              </a:r>
            </a:p>
          </p:txBody>
        </p:sp>
      </p:grpSp>
      <p:sp>
        <p:nvSpPr>
          <p:cNvPr id="9" name="TextBox 8"/>
          <p:cNvSpPr txBox="1"/>
          <p:nvPr/>
        </p:nvSpPr>
        <p:spPr>
          <a:xfrm>
            <a:off x="2371543" y="6158081"/>
            <a:ext cx="7389264" cy="470129"/>
          </a:xfrm>
          <a:prstGeom prst="rect">
            <a:avLst/>
          </a:prstGeom>
          <a:noFill/>
        </p:spPr>
        <p:txBody>
          <a:bodyPr wrap="square" rtlCol="0">
            <a:spAutoFit/>
          </a:bodyPr>
          <a:lstStyle/>
          <a:p>
            <a:r>
              <a:rPr lang="en-US" sz="2455" dirty="0"/>
              <a:t>You can’t have both! (Think of the Index!)</a:t>
            </a:r>
          </a:p>
        </p:txBody>
      </p:sp>
    </p:spTree>
    <p:extLst>
      <p:ext uri="{BB962C8B-B14F-4D97-AF65-F5344CB8AC3E}">
        <p14:creationId xmlns:p14="http://schemas.microsoft.com/office/powerpoint/2010/main" val="1770750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a:t>Data Marts</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4532"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70552"/>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sp>
        <p:nvSpPr>
          <p:cNvPr id="2" name="Rectangle 1"/>
          <p:cNvSpPr/>
          <p:nvPr/>
        </p:nvSpPr>
        <p:spPr>
          <a:xfrm>
            <a:off x="4342259" y="2044521"/>
            <a:ext cx="2271335" cy="868452"/>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167219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Data Marts</a:t>
            </a:r>
            <a:endParaRPr lang="en-US" sz="4800" dirty="0"/>
          </a:p>
        </p:txBody>
      </p:sp>
      <p:sp>
        <p:nvSpPr>
          <p:cNvPr id="3" name="Content Placeholder 2"/>
          <p:cNvSpPr>
            <a:spLocks noGrp="1"/>
          </p:cNvSpPr>
          <p:nvPr>
            <p:ph idx="1"/>
          </p:nvPr>
        </p:nvSpPr>
        <p:spPr>
          <a:xfrm>
            <a:off x="883402" y="1765300"/>
            <a:ext cx="9270247" cy="4991100"/>
          </a:xfrm>
        </p:spPr>
        <p:txBody>
          <a:bodyPr>
            <a:normAutofit/>
          </a:bodyPr>
          <a:lstStyle/>
          <a:p>
            <a:r>
              <a:rPr lang="en-US" sz="2800" dirty="0"/>
              <a:t>A collection of data tailored to the informational needs of a </a:t>
            </a:r>
            <a:r>
              <a:rPr lang="en-US" sz="2800" b="1" dirty="0">
                <a:solidFill>
                  <a:srgbClr val="0070C0"/>
                </a:solidFill>
              </a:rPr>
              <a:t>department</a:t>
            </a:r>
            <a:r>
              <a:rPr lang="en-US" sz="2800" b="1" dirty="0"/>
              <a:t> </a:t>
            </a:r>
            <a:r>
              <a:rPr lang="en-US" sz="2800" dirty="0"/>
              <a:t>or </a:t>
            </a:r>
            <a:r>
              <a:rPr lang="en-US" sz="2800" b="1" dirty="0">
                <a:solidFill>
                  <a:srgbClr val="0070C0"/>
                </a:solidFill>
              </a:rPr>
              <a:t>business process</a:t>
            </a:r>
            <a:r>
              <a:rPr lang="en-US" sz="2800" dirty="0"/>
              <a:t>. </a:t>
            </a:r>
          </a:p>
          <a:p>
            <a:r>
              <a:rPr lang="en-US" sz="2800" dirty="0"/>
              <a:t>Easy to control, low cost, and customizable due to their </a:t>
            </a:r>
            <a:r>
              <a:rPr lang="en-US" sz="2800" b="1" dirty="0">
                <a:solidFill>
                  <a:srgbClr val="0070C0"/>
                </a:solidFill>
              </a:rPr>
              <a:t>limited scope</a:t>
            </a:r>
            <a:r>
              <a:rPr lang="en-US" sz="2800" dirty="0"/>
              <a:t>.</a:t>
            </a:r>
          </a:p>
          <a:p>
            <a:r>
              <a:rPr lang="en-US" sz="2800" dirty="0"/>
              <a:t>Receive their inputs from the </a:t>
            </a:r>
            <a:r>
              <a:rPr lang="en-US" sz="2800" b="1" dirty="0">
                <a:solidFill>
                  <a:srgbClr val="0070C0"/>
                </a:solidFill>
              </a:rPr>
              <a:t>Enterprise Data Warehouse</a:t>
            </a:r>
            <a:r>
              <a:rPr lang="en-US" sz="2800" dirty="0"/>
              <a:t>.</a:t>
            </a:r>
          </a:p>
          <a:p>
            <a:r>
              <a:rPr lang="en-US" sz="2800" dirty="0"/>
              <a:t>Are source data for </a:t>
            </a:r>
            <a:r>
              <a:rPr lang="en-US" sz="2800" b="1" dirty="0">
                <a:solidFill>
                  <a:srgbClr val="0070C0"/>
                </a:solidFill>
              </a:rPr>
              <a:t>Online Analytical Processing</a:t>
            </a:r>
            <a:r>
              <a:rPr lang="en-US" sz="2800" dirty="0">
                <a:solidFill>
                  <a:srgbClr val="0070C0"/>
                </a:solidFill>
              </a:rPr>
              <a:t> </a:t>
            </a:r>
            <a:r>
              <a:rPr lang="en-US" sz="2800" dirty="0"/>
              <a:t>(OLAP) engines.</a:t>
            </a:r>
          </a:p>
        </p:txBody>
      </p:sp>
    </p:spTree>
    <p:extLst>
      <p:ext uri="{BB962C8B-B14F-4D97-AF65-F5344CB8AC3E}">
        <p14:creationId xmlns:p14="http://schemas.microsoft.com/office/powerpoint/2010/main" val="1254413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OLAP</a:t>
            </a:r>
            <a:endParaRPr lang="en-US" sz="4800" dirty="0"/>
          </a:p>
        </p:txBody>
      </p:sp>
      <p:sp>
        <p:nvSpPr>
          <p:cNvPr id="4" name="Text Placeholder 3"/>
          <p:cNvSpPr>
            <a:spLocks noGrp="1"/>
          </p:cNvSpPr>
          <p:nvPr>
            <p:ph type="body" idx="1"/>
          </p:nvPr>
        </p:nvSpPr>
        <p:spPr>
          <a:xfrm>
            <a:off x="914400" y="1692889"/>
            <a:ext cx="4342703" cy="705515"/>
          </a:xfrm>
        </p:spPr>
        <p:txBody>
          <a:bodyPr/>
          <a:lstStyle/>
          <a:p>
            <a:pPr algn="ctr"/>
            <a:r>
              <a:rPr lang="en-US" sz="2805" dirty="0">
                <a:solidFill>
                  <a:srgbClr val="00B050"/>
                </a:solidFill>
                <a:effectLst>
                  <a:outerShdw blurRad="38100" dist="38100" dir="2700000" algn="tl">
                    <a:srgbClr val="000000">
                      <a:alpha val="43137"/>
                    </a:srgbClr>
                  </a:outerShdw>
                </a:effectLst>
              </a:rPr>
              <a:t>ROLAP</a:t>
            </a:r>
            <a:endParaRPr lang="en-US" dirty="0">
              <a:solidFill>
                <a:srgbClr val="00B050"/>
              </a:solidFill>
              <a:effectLst>
                <a:outerShdw blurRad="38100" dist="38100" dir="2700000" algn="tl">
                  <a:srgbClr val="000000">
                    <a:alpha val="43137"/>
                  </a:srgbClr>
                </a:outerShdw>
              </a:effectLst>
            </a:endParaRPr>
          </a:p>
        </p:txBody>
      </p:sp>
      <p:sp>
        <p:nvSpPr>
          <p:cNvPr id="6" name="Content Placeholder 5"/>
          <p:cNvSpPr>
            <a:spLocks noGrp="1"/>
          </p:cNvSpPr>
          <p:nvPr>
            <p:ph sz="half" idx="2"/>
          </p:nvPr>
        </p:nvSpPr>
        <p:spPr>
          <a:xfrm>
            <a:off x="914400" y="2398404"/>
            <a:ext cx="4342703" cy="4357393"/>
          </a:xfrm>
          <a:prstGeom prst="rect">
            <a:avLst/>
          </a:prstGeom>
        </p:spPr>
        <p:txBody>
          <a:bodyPr/>
          <a:lstStyle/>
          <a:p>
            <a:r>
              <a:rPr lang="en-US" dirty="0" smtClean="0"/>
              <a:t>Uses a </a:t>
            </a:r>
            <a:r>
              <a:rPr lang="en-US" b="1" dirty="0" smtClean="0"/>
              <a:t>Relational Database Management </a:t>
            </a:r>
            <a:r>
              <a:rPr lang="en-US" dirty="0" smtClean="0"/>
              <a:t>System</a:t>
            </a:r>
          </a:p>
          <a:p>
            <a:r>
              <a:rPr lang="en-US" dirty="0" smtClean="0"/>
              <a:t>Data design is the </a:t>
            </a:r>
            <a:r>
              <a:rPr lang="en-US" b="1" dirty="0" smtClean="0"/>
              <a:t>Star Schema</a:t>
            </a:r>
          </a:p>
          <a:p>
            <a:r>
              <a:rPr lang="en-US" dirty="0" smtClean="0"/>
              <a:t>Built on well-known relational concepts</a:t>
            </a:r>
          </a:p>
          <a:p>
            <a:r>
              <a:rPr lang="en-US" dirty="0" smtClean="0"/>
              <a:t>In the EDW.</a:t>
            </a:r>
            <a:endParaRPr lang="en-US" dirty="0"/>
          </a:p>
        </p:txBody>
      </p:sp>
      <p:sp>
        <p:nvSpPr>
          <p:cNvPr id="5" name="Text Placeholder 4"/>
          <p:cNvSpPr>
            <a:spLocks noGrp="1"/>
          </p:cNvSpPr>
          <p:nvPr>
            <p:ph type="body" sz="quarter" idx="3"/>
          </p:nvPr>
        </p:nvSpPr>
        <p:spPr>
          <a:xfrm>
            <a:off x="5809796" y="1692889"/>
            <a:ext cx="4344409" cy="705515"/>
          </a:xfrm>
        </p:spPr>
        <p:txBody>
          <a:bodyPr/>
          <a:lstStyle/>
          <a:p>
            <a:pPr algn="ctr"/>
            <a:r>
              <a:rPr lang="en-US" sz="2455" dirty="0">
                <a:solidFill>
                  <a:srgbClr val="00B050"/>
                </a:solidFill>
                <a:effectLst>
                  <a:outerShdw blurRad="38100" dist="38100" dir="2700000" algn="tl">
                    <a:srgbClr val="000000">
                      <a:alpha val="43137"/>
                    </a:srgbClr>
                  </a:outerShdw>
                </a:effectLst>
              </a:rPr>
              <a:t>MOLAP</a:t>
            </a:r>
            <a:endParaRPr lang="en-US" dirty="0">
              <a:solidFill>
                <a:srgbClr val="00B050"/>
              </a:solidFill>
              <a:effectLst>
                <a:outerShdw blurRad="38100" dist="38100" dir="2700000" algn="tl">
                  <a:srgbClr val="000000">
                    <a:alpha val="43137"/>
                  </a:srgbClr>
                </a:outerShdw>
              </a:effectLst>
            </a:endParaRPr>
          </a:p>
        </p:txBody>
      </p:sp>
      <p:sp>
        <p:nvSpPr>
          <p:cNvPr id="7" name="Content Placeholder 6"/>
          <p:cNvSpPr>
            <a:spLocks noGrp="1"/>
          </p:cNvSpPr>
          <p:nvPr>
            <p:ph sz="quarter" idx="4"/>
          </p:nvPr>
        </p:nvSpPr>
        <p:spPr>
          <a:xfrm>
            <a:off x="5809796" y="2398404"/>
            <a:ext cx="4344409" cy="4357393"/>
          </a:xfrm>
          <a:prstGeom prst="rect">
            <a:avLst/>
          </a:prstGeom>
        </p:spPr>
        <p:txBody>
          <a:bodyPr/>
          <a:lstStyle/>
          <a:p>
            <a:r>
              <a:rPr lang="en-US" dirty="0" smtClean="0"/>
              <a:t>Uses a </a:t>
            </a:r>
            <a:r>
              <a:rPr lang="en-US" b="1" dirty="0" smtClean="0"/>
              <a:t>Multi-Dimensional Database Management </a:t>
            </a:r>
            <a:r>
              <a:rPr lang="en-US" dirty="0" smtClean="0"/>
              <a:t>System</a:t>
            </a:r>
          </a:p>
          <a:p>
            <a:r>
              <a:rPr lang="en-US" dirty="0" smtClean="0"/>
              <a:t>Data design is the </a:t>
            </a:r>
            <a:r>
              <a:rPr lang="en-US" b="1" dirty="0" smtClean="0"/>
              <a:t>Cube</a:t>
            </a:r>
            <a:endParaRPr lang="en-US" dirty="0"/>
          </a:p>
          <a:p>
            <a:r>
              <a:rPr lang="en-US" dirty="0" smtClean="0"/>
              <a:t>Highly flexible, includes Metadata.</a:t>
            </a:r>
          </a:p>
          <a:p>
            <a:r>
              <a:rPr lang="en-US" dirty="0" smtClean="0"/>
              <a:t>Data Marts</a:t>
            </a:r>
            <a:endParaRPr lang="en-US" dirty="0"/>
          </a:p>
        </p:txBody>
      </p:sp>
      <p:sp>
        <p:nvSpPr>
          <p:cNvPr id="8" name="TextBox 7"/>
          <p:cNvSpPr txBox="1"/>
          <p:nvPr/>
        </p:nvSpPr>
        <p:spPr>
          <a:xfrm>
            <a:off x="2226653" y="6331835"/>
            <a:ext cx="6613594" cy="847924"/>
          </a:xfrm>
          <a:prstGeom prst="rect">
            <a:avLst/>
          </a:prstGeom>
          <a:noFill/>
        </p:spPr>
        <p:txBody>
          <a:bodyPr wrap="square" rtlCol="0">
            <a:spAutoFit/>
          </a:bodyPr>
          <a:lstStyle/>
          <a:p>
            <a:pPr algn="ctr"/>
            <a:r>
              <a:rPr lang="en-US" sz="2455" dirty="0">
                <a:solidFill>
                  <a:srgbClr val="0070C0"/>
                </a:solidFill>
                <a:effectLst>
                  <a:outerShdw blurRad="38100" dist="38100" dir="2700000" algn="tl">
                    <a:srgbClr val="000000">
                      <a:alpha val="43137"/>
                    </a:srgbClr>
                  </a:outerShdw>
                </a:effectLst>
              </a:rPr>
              <a:t>Typical implementations have the </a:t>
            </a:r>
          </a:p>
          <a:p>
            <a:pPr algn="ctr"/>
            <a:r>
              <a:rPr lang="en-US" sz="2455" dirty="0">
                <a:solidFill>
                  <a:srgbClr val="0070C0"/>
                </a:solidFill>
                <a:effectLst>
                  <a:outerShdw blurRad="38100" dist="38100" dir="2700000" algn="tl">
                    <a:srgbClr val="000000">
                      <a:alpha val="43137"/>
                    </a:srgbClr>
                  </a:outerShdw>
                </a:effectLst>
              </a:rPr>
              <a:t>ROLAP star schema feed the MOLAP cube</a:t>
            </a:r>
          </a:p>
        </p:txBody>
      </p:sp>
    </p:spTree>
    <p:extLst>
      <p:ext uri="{BB962C8B-B14F-4D97-AF65-F5344CB8AC3E}">
        <p14:creationId xmlns:p14="http://schemas.microsoft.com/office/powerpoint/2010/main" val="80990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ROLAP – Star Schema</a:t>
            </a:r>
            <a:endParaRPr lang="en-US" sz="4800" dirty="0"/>
          </a:p>
        </p:txBody>
      </p:sp>
      <p:pic>
        <p:nvPicPr>
          <p:cNvPr id="9" name="Picture 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4335463" y="2111375"/>
            <a:ext cx="5076825" cy="45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9"/>
          <p:cNvSpPr>
            <a:spLocks noGrp="1"/>
          </p:cNvSpPr>
          <p:nvPr>
            <p:ph sz="quarter" idx="4294967295"/>
          </p:nvPr>
        </p:nvSpPr>
        <p:spPr>
          <a:xfrm>
            <a:off x="1336675" y="2178050"/>
            <a:ext cx="2673350" cy="3968750"/>
          </a:xfrm>
          <a:prstGeom prst="rect">
            <a:avLst/>
          </a:prstGeom>
        </p:spPr>
        <p:txBody>
          <a:bodyPr>
            <a:normAutofit/>
          </a:bodyPr>
          <a:lstStyle/>
          <a:p>
            <a:r>
              <a:rPr lang="en-US" sz="2104" dirty="0"/>
              <a:t>Stored in a </a:t>
            </a:r>
            <a:r>
              <a:rPr lang="en-US" sz="2104" b="1" dirty="0">
                <a:solidFill>
                  <a:srgbClr val="0070C0"/>
                </a:solidFill>
              </a:rPr>
              <a:t>relational</a:t>
            </a:r>
            <a:r>
              <a:rPr lang="en-US" sz="2104" dirty="0">
                <a:solidFill>
                  <a:srgbClr val="0070C0"/>
                </a:solidFill>
              </a:rPr>
              <a:t> </a:t>
            </a:r>
            <a:r>
              <a:rPr lang="en-US" sz="2104" b="1" dirty="0">
                <a:solidFill>
                  <a:srgbClr val="0070C0"/>
                </a:solidFill>
              </a:rPr>
              <a:t>DBMS</a:t>
            </a:r>
          </a:p>
          <a:p>
            <a:r>
              <a:rPr lang="en-US" sz="2104" dirty="0"/>
              <a:t>Fact table is M-M relationship among dimensions</a:t>
            </a:r>
            <a:r>
              <a:rPr lang="en-US" sz="2104" dirty="0" smtClean="0"/>
              <a:t>.</a:t>
            </a:r>
            <a:endParaRPr lang="en-US" sz="2104" dirty="0"/>
          </a:p>
        </p:txBody>
      </p:sp>
    </p:spTree>
    <p:extLst>
      <p:ext uri="{BB962C8B-B14F-4D97-AF65-F5344CB8AC3E}">
        <p14:creationId xmlns:p14="http://schemas.microsoft.com/office/powerpoint/2010/main" val="34621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06292" y="303213"/>
            <a:ext cx="8247358" cy="1260475"/>
          </a:xfrm>
        </p:spPr>
        <p:txBody>
          <a:bodyPr/>
          <a:lstStyle/>
          <a:p>
            <a:r>
              <a:rPr lang="en-US" sz="4400" dirty="0" err="1" smtClean="0"/>
              <a:t>Inmon’s</a:t>
            </a:r>
            <a:r>
              <a:rPr lang="en-US" sz="4400" dirty="0"/>
              <a:t/>
            </a:r>
            <a:br>
              <a:rPr lang="en-US" sz="4400" dirty="0"/>
            </a:br>
            <a:r>
              <a:rPr lang="en-US" sz="4400" dirty="0" smtClean="0"/>
              <a:t>Corporate Information Factory (CIF)</a:t>
            </a:r>
            <a:endParaRPr lang="en-US" sz="4400" dirty="0"/>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4532" y="2118963"/>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566697"/>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spTree>
    <p:extLst>
      <p:ext uri="{BB962C8B-B14F-4D97-AF65-F5344CB8AC3E}">
        <p14:creationId xmlns:p14="http://schemas.microsoft.com/office/powerpoint/2010/main" val="2314137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MOLAP - Cube</a:t>
            </a:r>
            <a:endParaRPr lang="en-US" sz="4800" dirty="0"/>
          </a:p>
        </p:txBody>
      </p:sp>
      <p:sp>
        <p:nvSpPr>
          <p:cNvPr id="4" name="Content Placeholder 3"/>
          <p:cNvSpPr>
            <a:spLocks noGrp="1"/>
          </p:cNvSpPr>
          <p:nvPr>
            <p:ph sz="quarter" idx="4294967295"/>
          </p:nvPr>
        </p:nvSpPr>
        <p:spPr>
          <a:xfrm>
            <a:off x="1436687" y="2378075"/>
            <a:ext cx="2873375" cy="3968750"/>
          </a:xfrm>
          <a:prstGeom prst="rect">
            <a:avLst/>
          </a:prstGeom>
        </p:spPr>
        <p:txBody>
          <a:bodyPr>
            <a:normAutofit/>
          </a:bodyPr>
          <a:lstStyle/>
          <a:p>
            <a:r>
              <a:rPr lang="en-US" sz="2104" dirty="0"/>
              <a:t>Stored in a </a:t>
            </a:r>
            <a:r>
              <a:rPr lang="en-US" sz="2104" b="1" dirty="0">
                <a:solidFill>
                  <a:srgbClr val="0070C0"/>
                </a:solidFill>
              </a:rPr>
              <a:t>Multi-Dimensional DBMS</a:t>
            </a:r>
            <a:endParaRPr lang="en-US" sz="2104" dirty="0">
              <a:solidFill>
                <a:srgbClr val="0070C0"/>
              </a:solidFill>
            </a:endParaRPr>
          </a:p>
          <a:p>
            <a:r>
              <a:rPr lang="en-US" sz="2104" dirty="0"/>
              <a:t>Facts are pre-aggregated across all dimensions for improved performance.</a:t>
            </a:r>
          </a:p>
          <a:p>
            <a:r>
              <a:rPr lang="en-US" sz="2104" b="1" dirty="0">
                <a:solidFill>
                  <a:srgbClr val="0070C0"/>
                </a:solidFill>
              </a:rPr>
              <a:t>Metadata</a:t>
            </a:r>
            <a:r>
              <a:rPr lang="en-US" sz="2104" dirty="0"/>
              <a:t>: Drill down hierarchy and Identified Facts</a:t>
            </a:r>
          </a:p>
        </p:txBody>
      </p:sp>
      <p:pic>
        <p:nvPicPr>
          <p:cNvPr id="5" name="Content Placeholder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4721225" y="2378075"/>
            <a:ext cx="5110163"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98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a:t>DSS Applications</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4498"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303227"/>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sp>
        <p:nvSpPr>
          <p:cNvPr id="2" name="Rectangle 1"/>
          <p:cNvSpPr/>
          <p:nvPr/>
        </p:nvSpPr>
        <p:spPr>
          <a:xfrm>
            <a:off x="7148028" y="2208996"/>
            <a:ext cx="1330270" cy="1839645"/>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27594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2372" y="303213"/>
            <a:ext cx="8991277" cy="1260475"/>
          </a:xfrm>
        </p:spPr>
        <p:txBody>
          <a:bodyPr/>
          <a:lstStyle/>
          <a:p>
            <a:r>
              <a:rPr lang="en-US" dirty="0" smtClean="0"/>
              <a:t>Decision-Support Systems</a:t>
            </a:r>
            <a:endParaRPr lang="en-US" dirty="0"/>
          </a:p>
        </p:txBody>
      </p:sp>
      <p:sp>
        <p:nvSpPr>
          <p:cNvPr id="6" name="Content Placeholder 5"/>
          <p:cNvSpPr>
            <a:spLocks noGrp="1"/>
          </p:cNvSpPr>
          <p:nvPr>
            <p:ph idx="4294967295"/>
          </p:nvPr>
        </p:nvSpPr>
        <p:spPr>
          <a:xfrm>
            <a:off x="1162372" y="1836050"/>
            <a:ext cx="7215188" cy="1670050"/>
          </a:xfrm>
        </p:spPr>
        <p:txBody>
          <a:bodyPr>
            <a:noAutofit/>
          </a:bodyPr>
          <a:lstStyle/>
          <a:p>
            <a:r>
              <a:rPr lang="en-US" sz="2800" dirty="0"/>
              <a:t>Business Intelligence.</a:t>
            </a:r>
          </a:p>
          <a:p>
            <a:r>
              <a:rPr lang="en-US" sz="2800" dirty="0"/>
              <a:t>Front-ends to ROLAP and MOLAP Engines.</a:t>
            </a:r>
          </a:p>
          <a:p>
            <a:r>
              <a:rPr lang="en-US" sz="2800" dirty="0"/>
              <a:t>Help us explore and visualize information at a high level</a:t>
            </a:r>
          </a:p>
        </p:txBody>
      </p:sp>
      <p:pic>
        <p:nvPicPr>
          <p:cNvPr id="7" name="Picture 6"/>
          <p:cNvPicPr>
            <a:picLocks noChangeAspect="1"/>
          </p:cNvPicPr>
          <p:nvPr/>
        </p:nvPicPr>
        <p:blipFill>
          <a:blip r:embed="rId2"/>
          <a:stretch>
            <a:fillRect/>
          </a:stretch>
        </p:blipFill>
        <p:spPr>
          <a:xfrm>
            <a:off x="2945176" y="4041933"/>
            <a:ext cx="5260637" cy="2938955"/>
          </a:xfrm>
          <a:prstGeom prst="rect">
            <a:avLst/>
          </a:prstGeom>
        </p:spPr>
      </p:pic>
    </p:spTree>
    <p:extLst>
      <p:ext uri="{BB962C8B-B14F-4D97-AF65-F5344CB8AC3E}">
        <p14:creationId xmlns:p14="http://schemas.microsoft.com/office/powerpoint/2010/main" val="417567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a:t>Cross-Media Storage</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7419" y="1829177"/>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65984"/>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sp>
        <p:nvSpPr>
          <p:cNvPr id="2" name="Rectangle 1"/>
          <p:cNvSpPr/>
          <p:nvPr/>
        </p:nvSpPr>
        <p:spPr>
          <a:xfrm>
            <a:off x="6145967" y="4516269"/>
            <a:ext cx="1536492" cy="1499430"/>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111908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792" y="303213"/>
            <a:ext cx="8262857" cy="1260475"/>
          </a:xfrm>
        </p:spPr>
        <p:txBody>
          <a:bodyPr/>
          <a:lstStyle/>
          <a:p>
            <a:r>
              <a:rPr lang="en-US" sz="4800" dirty="0" smtClean="0"/>
              <a:t>Cross-Media Storage Manager</a:t>
            </a:r>
            <a:endParaRPr lang="en-US" sz="4800" dirty="0"/>
          </a:p>
        </p:txBody>
      </p:sp>
      <p:sp>
        <p:nvSpPr>
          <p:cNvPr id="3" name="Content Placeholder 2"/>
          <p:cNvSpPr>
            <a:spLocks noGrp="1"/>
          </p:cNvSpPr>
          <p:nvPr>
            <p:ph idx="1"/>
          </p:nvPr>
        </p:nvSpPr>
        <p:spPr>
          <a:xfrm>
            <a:off x="929898" y="1765300"/>
            <a:ext cx="9223752" cy="4991100"/>
          </a:xfrm>
        </p:spPr>
        <p:txBody>
          <a:bodyPr>
            <a:normAutofit/>
          </a:bodyPr>
          <a:lstStyle/>
          <a:p>
            <a:r>
              <a:rPr lang="en-US" sz="2800" dirty="0"/>
              <a:t>Stores historical data which is infrequently accessed.</a:t>
            </a:r>
          </a:p>
          <a:p>
            <a:r>
              <a:rPr lang="en-US" sz="2800" dirty="0"/>
              <a:t>Moved out of the EDW, which has high-end, performant storage into more affordable storage with less performant access times.</a:t>
            </a:r>
          </a:p>
          <a:p>
            <a:r>
              <a:rPr lang="en-US" sz="2800" dirty="0"/>
              <a:t>A process exists to enable some transparency in the retrieval process.</a:t>
            </a:r>
          </a:p>
        </p:txBody>
      </p:sp>
    </p:spTree>
    <p:extLst>
      <p:ext uri="{BB962C8B-B14F-4D97-AF65-F5344CB8AC3E}">
        <p14:creationId xmlns:p14="http://schemas.microsoft.com/office/powerpoint/2010/main" val="1332959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7" name="Rectangle 5"/>
          <p:cNvSpPr>
            <a:spLocks noGrp="1" noChangeArrowheads="1"/>
          </p:cNvSpPr>
          <p:nvPr>
            <p:ph type="title"/>
          </p:nvPr>
        </p:nvSpPr>
        <p:spPr>
          <a:xfrm>
            <a:off x="991892" y="303213"/>
            <a:ext cx="9161758" cy="1260475"/>
          </a:xfrm>
        </p:spPr>
        <p:txBody>
          <a:bodyPr/>
          <a:lstStyle/>
          <a:p>
            <a:pPr eaLnBrk="1" hangingPunct="1">
              <a:defRPr/>
            </a:pPr>
            <a:r>
              <a:rPr lang="en-US" sz="4800" dirty="0" smtClean="0"/>
              <a:t>Generic </a:t>
            </a:r>
            <a:r>
              <a:rPr lang="en-US" sz="4800" dirty="0" err="1" smtClean="0"/>
              <a:t>DW</a:t>
            </a:r>
            <a:r>
              <a:rPr lang="en-US" sz="4800" dirty="0" smtClean="0"/>
              <a:t> Architectures</a:t>
            </a:r>
            <a:endParaRPr lang="en-US" sz="4800" dirty="0"/>
          </a:p>
        </p:txBody>
      </p:sp>
      <p:sp>
        <p:nvSpPr>
          <p:cNvPr id="33798" name="Rectangle 6"/>
          <p:cNvSpPr>
            <a:spLocks noGrp="1" noChangeArrowheads="1"/>
          </p:cNvSpPr>
          <p:nvPr>
            <p:ph idx="1"/>
          </p:nvPr>
        </p:nvSpPr>
        <p:spPr>
          <a:xfrm>
            <a:off x="883402" y="1765300"/>
            <a:ext cx="9270247" cy="4991100"/>
          </a:xfrm>
        </p:spPr>
        <p:txBody>
          <a:bodyPr/>
          <a:lstStyle/>
          <a:p>
            <a:pPr marL="502450" indent="-502450" eaLnBrk="1" hangingPunct="1">
              <a:buSzPct val="70000"/>
              <a:defRPr/>
            </a:pPr>
            <a:r>
              <a:rPr lang="en-US" sz="3088" b="1" dirty="0"/>
              <a:t>Three-tier architecture</a:t>
            </a:r>
          </a:p>
          <a:p>
            <a:pPr marL="1004899" lvl="1" indent="-369397" eaLnBrk="1" hangingPunct="1">
              <a:buSzPct val="70000"/>
              <a:buFont typeface="Wingdings" pitchFamily="2" charset="2"/>
              <a:buAutoNum type="arabicPeriod"/>
              <a:defRPr/>
            </a:pPr>
            <a:r>
              <a:rPr lang="en-US" sz="2647" dirty="0"/>
              <a:t>Data acquisition software (back-end)</a:t>
            </a:r>
          </a:p>
          <a:p>
            <a:pPr marL="1004899" lvl="1" indent="-369397" eaLnBrk="1" hangingPunct="1">
              <a:buSzPct val="70000"/>
              <a:buFont typeface="Wingdings" pitchFamily="2" charset="2"/>
              <a:buAutoNum type="arabicPeriod"/>
              <a:defRPr/>
            </a:pPr>
            <a:r>
              <a:rPr lang="en-US" sz="2647" dirty="0"/>
              <a:t>The data warehouse that contains the data &amp; software</a:t>
            </a:r>
          </a:p>
          <a:p>
            <a:pPr marL="1004899" lvl="1" indent="-369397" eaLnBrk="1" hangingPunct="1">
              <a:buSzPct val="70000"/>
              <a:buFont typeface="Wingdings" pitchFamily="2" charset="2"/>
              <a:buAutoNum type="arabicPeriod"/>
              <a:defRPr/>
            </a:pPr>
            <a:r>
              <a:rPr lang="en-US" sz="2647" dirty="0"/>
              <a:t>Client (front-end) software that allows users to access and analyze data from the warehouse</a:t>
            </a:r>
          </a:p>
          <a:p>
            <a:pPr marL="498948" indent="-369397" eaLnBrk="1" hangingPunct="1">
              <a:buSzPct val="70000"/>
              <a:defRPr/>
            </a:pPr>
            <a:r>
              <a:rPr lang="en-US" sz="3088" b="1" dirty="0"/>
              <a:t>Two-tier architecture</a:t>
            </a:r>
          </a:p>
          <a:p>
            <a:pPr marL="1004899" lvl="1" indent="-369397" eaLnBrk="1" hangingPunct="1">
              <a:buSzPct val="70000"/>
              <a:buNone/>
              <a:defRPr/>
            </a:pPr>
            <a:r>
              <a:rPr lang="en-US" sz="2647" dirty="0"/>
              <a:t>First 2 tiers in three-tier architecture is combined into one</a:t>
            </a:r>
          </a:p>
          <a:p>
            <a:pPr marL="502450" indent="-502450" eaLnBrk="1" hangingPunct="1">
              <a:buSzPct val="70000"/>
              <a:buNone/>
              <a:defRPr/>
            </a:pPr>
            <a:r>
              <a:rPr lang="en-US" sz="3088" dirty="0">
                <a:solidFill>
                  <a:srgbClr val="0070C0"/>
                </a:solidFill>
              </a:rPr>
              <a:t>	… sometime there is only one tier?</a:t>
            </a:r>
          </a:p>
          <a:p>
            <a:pPr marL="1004899" lvl="1" indent="-369397" eaLnBrk="1" hangingPunct="1">
              <a:buSzPct val="70000"/>
              <a:buNone/>
              <a:defRPr/>
            </a:pPr>
            <a:endParaRPr lang="en-US" sz="2647" dirty="0"/>
          </a:p>
        </p:txBody>
      </p:sp>
      <p:sp>
        <p:nvSpPr>
          <p:cNvPr id="4" name="Date Placeholder 3"/>
          <p:cNvSpPr>
            <a:spLocks noGrp="1"/>
          </p:cNvSpPr>
          <p:nvPr>
            <p:ph type="dt" sz="half" idx="10"/>
          </p:nvPr>
        </p:nvSpPr>
        <p:spPr/>
        <p:txBody>
          <a:bodyPr/>
          <a:lstStyle/>
          <a:p>
            <a:pPr>
              <a:defRPr/>
            </a:pPr>
            <a:r>
              <a:rPr lang="en-US" smtClean="0"/>
              <a:t>Bina Nusantara</a:t>
            </a:r>
            <a:endParaRPr lang="en-US"/>
          </a:p>
        </p:txBody>
      </p:sp>
      <p:sp>
        <p:nvSpPr>
          <p:cNvPr id="5" name="Slide Number Placeholder 4"/>
          <p:cNvSpPr>
            <a:spLocks noGrp="1"/>
          </p:cNvSpPr>
          <p:nvPr>
            <p:ph type="sldNum" sz="quarter" idx="12"/>
          </p:nvPr>
        </p:nvSpPr>
        <p:spPr/>
        <p:txBody>
          <a:bodyPr/>
          <a:lstStyle/>
          <a:p>
            <a:pPr>
              <a:defRPr/>
            </a:pPr>
            <a:fld id="{5227ABCC-D351-4AFB-A6D0-C730B52558F7}" type="slidenum">
              <a:rPr lang="en-US" smtClean="0"/>
              <a:pPr>
                <a:defRPr/>
              </a:pPr>
              <a:t>25</a:t>
            </a:fld>
            <a:endParaRPr lang="en-US"/>
          </a:p>
        </p:txBody>
      </p:sp>
    </p:spTree>
    <p:extLst>
      <p:ext uri="{BB962C8B-B14F-4D97-AF65-F5344CB8AC3E}">
        <p14:creationId xmlns:p14="http://schemas.microsoft.com/office/powerpoint/2010/main" val="147395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xfrm>
            <a:off x="991892" y="303213"/>
            <a:ext cx="9161758" cy="1260475"/>
          </a:xfrm>
        </p:spPr>
        <p:txBody>
          <a:bodyPr/>
          <a:lstStyle/>
          <a:p>
            <a:pPr eaLnBrk="1" hangingPunct="1">
              <a:defRPr/>
            </a:pPr>
            <a:r>
              <a:rPr lang="en-US" sz="4800" dirty="0" smtClean="0"/>
              <a:t>Generic </a:t>
            </a:r>
            <a:r>
              <a:rPr lang="en-US" sz="4800" dirty="0" err="1" smtClean="0"/>
              <a:t>DW</a:t>
            </a:r>
            <a:r>
              <a:rPr lang="en-US" sz="4800" dirty="0" smtClean="0"/>
              <a:t> </a:t>
            </a:r>
            <a:r>
              <a:rPr lang="en-US" sz="4800" dirty="0"/>
              <a:t>Architectures</a:t>
            </a:r>
          </a:p>
        </p:txBody>
      </p:sp>
      <p:pic>
        <p:nvPicPr>
          <p:cNvPr id="37890" name="Picture 6"/>
          <p:cNvPicPr>
            <a:picLocks noChangeAspect="1"/>
          </p:cNvPicPr>
          <p:nvPr/>
        </p:nvPicPr>
        <p:blipFill>
          <a:blip r:embed="rId3"/>
          <a:srcRect/>
          <a:stretch>
            <a:fillRect/>
          </a:stretch>
        </p:blipFill>
        <p:spPr bwMode="auto">
          <a:xfrm>
            <a:off x="3159496" y="1680633"/>
            <a:ext cx="6962373" cy="2604982"/>
          </a:xfrm>
          <a:prstGeom prst="rect">
            <a:avLst/>
          </a:prstGeom>
          <a:noFill/>
          <a:ln w="9525">
            <a:noFill/>
            <a:miter lim="800000"/>
            <a:headEnd/>
            <a:tailEnd/>
          </a:ln>
        </p:spPr>
      </p:pic>
      <p:pic>
        <p:nvPicPr>
          <p:cNvPr id="37891" name="Picture 7"/>
          <p:cNvPicPr>
            <a:picLocks noChangeAspect="1"/>
          </p:cNvPicPr>
          <p:nvPr/>
        </p:nvPicPr>
        <p:blipFill>
          <a:blip r:embed="rId4"/>
          <a:srcRect/>
          <a:stretch>
            <a:fillRect/>
          </a:stretch>
        </p:blipFill>
        <p:spPr bwMode="auto">
          <a:xfrm>
            <a:off x="3159496" y="4369647"/>
            <a:ext cx="4873837" cy="2562966"/>
          </a:xfrm>
          <a:prstGeom prst="rect">
            <a:avLst/>
          </a:prstGeom>
          <a:noFill/>
          <a:ln w="9525">
            <a:noFill/>
            <a:miter lim="800000"/>
            <a:headEnd/>
            <a:tailEnd/>
          </a:ln>
        </p:spPr>
      </p:pic>
      <p:sp>
        <p:nvSpPr>
          <p:cNvPr id="9" name="Rectangle 8"/>
          <p:cNvSpPr/>
          <p:nvPr/>
        </p:nvSpPr>
        <p:spPr>
          <a:xfrm>
            <a:off x="638546" y="2360830"/>
            <a:ext cx="2520950" cy="907043"/>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647" spc="55" dirty="0">
                <a:ln w="11430"/>
                <a:solidFill>
                  <a:srgbClr val="F85E08"/>
                </a:solidFill>
                <a:effectLst>
                  <a:outerShdw blurRad="38100" dist="38100" dir="2700000" algn="tl">
                    <a:srgbClr val="000000">
                      <a:alpha val="43137"/>
                    </a:srgbClr>
                  </a:outerShdw>
                </a:effectLst>
                <a:cs typeface="+mn-cs"/>
              </a:rPr>
              <a:t>3-tier </a:t>
            </a:r>
          </a:p>
          <a:p>
            <a:pPr algn="ctr">
              <a:defRPr/>
            </a:pPr>
            <a:r>
              <a:rPr lang="en-US" sz="2647" spc="55" dirty="0">
                <a:ln w="11430"/>
                <a:solidFill>
                  <a:srgbClr val="F85E08"/>
                </a:solidFill>
                <a:effectLst>
                  <a:outerShdw blurRad="38100" dist="38100" dir="2700000" algn="tl">
                    <a:srgbClr val="000000">
                      <a:alpha val="43137"/>
                    </a:srgbClr>
                  </a:outerShdw>
                </a:effectLst>
                <a:cs typeface="+mn-cs"/>
              </a:rPr>
              <a:t>architecture</a:t>
            </a:r>
          </a:p>
        </p:txBody>
      </p:sp>
      <p:sp>
        <p:nvSpPr>
          <p:cNvPr id="10" name="Rectangle 9"/>
          <p:cNvSpPr/>
          <p:nvPr/>
        </p:nvSpPr>
        <p:spPr>
          <a:xfrm>
            <a:off x="638546" y="5041900"/>
            <a:ext cx="2520950" cy="907043"/>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647" spc="55" dirty="0">
                <a:ln w="11430"/>
                <a:solidFill>
                  <a:srgbClr val="F85E08"/>
                </a:solidFill>
                <a:effectLst>
                  <a:outerShdw blurRad="38100" dist="38100" dir="2700000" algn="tl">
                    <a:srgbClr val="000000">
                      <a:alpha val="43137"/>
                    </a:srgbClr>
                  </a:outerShdw>
                </a:effectLst>
                <a:cs typeface="+mn-cs"/>
              </a:rPr>
              <a:t>2-tier </a:t>
            </a:r>
          </a:p>
          <a:p>
            <a:pPr algn="ctr">
              <a:defRPr/>
            </a:pPr>
            <a:r>
              <a:rPr lang="en-US" sz="2647" spc="55" dirty="0">
                <a:ln w="11430"/>
                <a:solidFill>
                  <a:srgbClr val="F85E08"/>
                </a:solidFill>
                <a:effectLst>
                  <a:outerShdw blurRad="38100" dist="38100" dir="2700000" algn="tl">
                    <a:srgbClr val="000000">
                      <a:alpha val="43137"/>
                    </a:srgbClr>
                  </a:outerShdw>
                </a:effectLst>
                <a:cs typeface="+mn-cs"/>
              </a:rPr>
              <a:t>architecture</a:t>
            </a:r>
          </a:p>
        </p:txBody>
      </p:sp>
      <p:sp>
        <p:nvSpPr>
          <p:cNvPr id="11" name="Rectangle 10"/>
          <p:cNvSpPr/>
          <p:nvPr/>
        </p:nvSpPr>
        <p:spPr>
          <a:xfrm>
            <a:off x="8117364" y="5014262"/>
            <a:ext cx="2184823" cy="1110689"/>
          </a:xfrm>
          <a:prstGeom prst="rect">
            <a:avLst/>
          </a:prstGeom>
          <a:solidFill>
            <a:schemeClr val="accent1">
              <a:lumMod val="75000"/>
            </a:schemeClr>
          </a:solid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206" spc="55" dirty="0">
                <a:ln w="11430"/>
                <a:solidFill>
                  <a:srgbClr val="F85E08"/>
                </a:solidFill>
                <a:effectLst>
                  <a:outerShdw blurRad="38100" dist="38100" dir="2700000" algn="tl">
                    <a:srgbClr val="000000">
                      <a:alpha val="43137"/>
                    </a:srgbClr>
                  </a:outerShdw>
                </a:effectLst>
                <a:cs typeface="+mn-cs"/>
              </a:rPr>
              <a:t>1-tier </a:t>
            </a:r>
          </a:p>
          <a:p>
            <a:pPr algn="ctr">
              <a:defRPr/>
            </a:pPr>
            <a:r>
              <a:rPr lang="en-US" sz="2206" spc="55" dirty="0">
                <a:ln w="11430"/>
                <a:solidFill>
                  <a:srgbClr val="F85E08"/>
                </a:solidFill>
                <a:effectLst>
                  <a:outerShdw blurRad="38100" dist="38100" dir="2700000" algn="tl">
                    <a:srgbClr val="000000">
                      <a:alpha val="43137"/>
                    </a:srgbClr>
                  </a:outerShdw>
                </a:effectLst>
                <a:cs typeface="+mn-cs"/>
              </a:rPr>
              <a:t>Architecture</a:t>
            </a:r>
          </a:p>
          <a:p>
            <a:pPr algn="ctr">
              <a:defRPr/>
            </a:pPr>
            <a:r>
              <a:rPr lang="en-US" sz="2206" spc="55" dirty="0">
                <a:ln w="11430"/>
                <a:solidFill>
                  <a:srgbClr val="F85E08"/>
                </a:solidFill>
                <a:effectLst>
                  <a:outerShdw blurRad="38100" dist="38100" dir="2700000" algn="tl">
                    <a:srgbClr val="000000">
                      <a:alpha val="43137"/>
                    </a:srgbClr>
                  </a:outerShdw>
                </a:effectLst>
                <a:cs typeface="+mn-cs"/>
              </a:rPr>
              <a:t>?</a:t>
            </a:r>
          </a:p>
        </p:txBody>
      </p:sp>
      <p:sp>
        <p:nvSpPr>
          <p:cNvPr id="8" name="Date Placeholder 7"/>
          <p:cNvSpPr>
            <a:spLocks noGrp="1"/>
          </p:cNvSpPr>
          <p:nvPr>
            <p:ph type="dt" sz="half" idx="10"/>
          </p:nvPr>
        </p:nvSpPr>
        <p:spPr/>
        <p:txBody>
          <a:bodyPr/>
          <a:lstStyle/>
          <a:p>
            <a:pPr>
              <a:defRPr/>
            </a:pPr>
            <a:r>
              <a:rPr lang="en-US" smtClean="0"/>
              <a:t>Bina Nusantara</a:t>
            </a:r>
            <a:endParaRPr lang="en-US"/>
          </a:p>
        </p:txBody>
      </p:sp>
      <p:sp>
        <p:nvSpPr>
          <p:cNvPr id="12" name="Slide Number Placeholder 11"/>
          <p:cNvSpPr>
            <a:spLocks noGrp="1"/>
          </p:cNvSpPr>
          <p:nvPr>
            <p:ph type="sldNum" sz="quarter" idx="12"/>
          </p:nvPr>
        </p:nvSpPr>
        <p:spPr/>
        <p:txBody>
          <a:bodyPr/>
          <a:lstStyle/>
          <a:p>
            <a:pPr>
              <a:defRPr/>
            </a:pPr>
            <a:fld id="{5227ABCC-D351-4AFB-A6D0-C730B52558F7}" type="slidenum">
              <a:rPr lang="en-US" smtClean="0"/>
              <a:pPr>
                <a:defRPr/>
              </a:pPr>
              <a:t>26</a:t>
            </a:fld>
            <a:endParaRPr lang="en-US"/>
          </a:p>
        </p:txBody>
      </p:sp>
    </p:spTree>
    <p:extLst>
      <p:ext uri="{BB962C8B-B14F-4D97-AF65-F5344CB8AC3E}">
        <p14:creationId xmlns:p14="http://schemas.microsoft.com/office/powerpoint/2010/main" val="58943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14988" y="303213"/>
            <a:ext cx="8338661" cy="1260475"/>
          </a:xfrm>
        </p:spPr>
        <p:txBody>
          <a:bodyPr/>
          <a:lstStyle/>
          <a:p>
            <a:pPr eaLnBrk="1" hangingPunct="1">
              <a:defRPr/>
            </a:pPr>
            <a:r>
              <a:rPr lang="en-US" sz="4800" dirty="0" smtClean="0"/>
              <a:t>A Web-based </a:t>
            </a:r>
            <a:r>
              <a:rPr lang="en-US" sz="4800" dirty="0" err="1" smtClean="0"/>
              <a:t>DW</a:t>
            </a:r>
            <a:r>
              <a:rPr lang="en-US" sz="4800" dirty="0" smtClean="0"/>
              <a:t> Architecture</a:t>
            </a:r>
            <a:endParaRPr lang="en-US" sz="4800" dirty="0"/>
          </a:p>
        </p:txBody>
      </p:sp>
      <p:pic>
        <p:nvPicPr>
          <p:cNvPr id="41986" name="Picture 3"/>
          <p:cNvPicPr>
            <a:picLocks noChangeAspect="1"/>
          </p:cNvPicPr>
          <p:nvPr/>
        </p:nvPicPr>
        <p:blipFill>
          <a:blip r:embed="rId3"/>
          <a:srcRect/>
          <a:stretch>
            <a:fillRect/>
          </a:stretch>
        </p:blipFill>
        <p:spPr bwMode="auto">
          <a:xfrm>
            <a:off x="1814989" y="2016760"/>
            <a:ext cx="7811444" cy="4621742"/>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r>
              <a:rPr lang="en-US" smtClean="0"/>
              <a:t>Bina Nusantara</a:t>
            </a:r>
            <a:endParaRPr lang="en-US"/>
          </a:p>
        </p:txBody>
      </p:sp>
      <p:sp>
        <p:nvSpPr>
          <p:cNvPr id="5" name="Slide Number Placeholder 4"/>
          <p:cNvSpPr>
            <a:spLocks noGrp="1"/>
          </p:cNvSpPr>
          <p:nvPr>
            <p:ph type="sldNum" sz="quarter" idx="12"/>
          </p:nvPr>
        </p:nvSpPr>
        <p:spPr/>
        <p:txBody>
          <a:bodyPr/>
          <a:lstStyle/>
          <a:p>
            <a:pPr>
              <a:defRPr/>
            </a:pPr>
            <a:fld id="{5227ABCC-D351-4AFB-A6D0-C730B52558F7}" type="slidenum">
              <a:rPr lang="en-US" smtClean="0"/>
              <a:pPr>
                <a:defRPr/>
              </a:pPr>
              <a:t>27</a:t>
            </a:fld>
            <a:endParaRPr lang="en-US"/>
          </a:p>
        </p:txBody>
      </p:sp>
    </p:spTree>
    <p:extLst>
      <p:ext uri="{BB962C8B-B14F-4D97-AF65-F5344CB8AC3E}">
        <p14:creationId xmlns:p14="http://schemas.microsoft.com/office/powerpoint/2010/main" val="3399448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Independent Data Marts</a:t>
            </a:r>
            <a:endParaRPr lang="en-US" sz="4800" dirty="0"/>
          </a:p>
        </p:txBody>
      </p:sp>
      <p:sp>
        <p:nvSpPr>
          <p:cNvPr id="3" name="Content Placeholder 2"/>
          <p:cNvSpPr>
            <a:spLocks noGrp="1"/>
          </p:cNvSpPr>
          <p:nvPr>
            <p:ph idx="1"/>
          </p:nvPr>
        </p:nvSpPr>
        <p:spPr>
          <a:xfrm>
            <a:off x="867904" y="1765300"/>
            <a:ext cx="9285745" cy="4991100"/>
          </a:xfrm>
        </p:spPr>
        <p:txBody>
          <a:bodyPr/>
          <a:lstStyle/>
          <a:p>
            <a:r>
              <a:rPr lang="en-US" sz="2800" dirty="0" smtClean="0"/>
              <a:t>Data marts that are </a:t>
            </a:r>
            <a:r>
              <a:rPr lang="en-US" sz="2800" dirty="0" smtClean="0">
                <a:solidFill>
                  <a:srgbClr val="0070C0"/>
                </a:solidFill>
              </a:rPr>
              <a:t>independent of each other</a:t>
            </a:r>
          </a:p>
          <a:p>
            <a:r>
              <a:rPr lang="en-US" sz="2800" dirty="0" smtClean="0"/>
              <a:t>Often created by organization units</a:t>
            </a:r>
          </a:p>
          <a:p>
            <a:r>
              <a:rPr lang="en-US" sz="2800" dirty="0" smtClean="0"/>
              <a:t>Inconsistent data definitions and different dimensions and measures</a:t>
            </a:r>
            <a:endParaRPr lang="en-US" sz="2800" dirty="0"/>
          </a:p>
        </p:txBody>
      </p:sp>
      <p:pic>
        <p:nvPicPr>
          <p:cNvPr id="4" name="Picture 3"/>
          <p:cNvPicPr>
            <a:picLocks noChangeAspect="1"/>
          </p:cNvPicPr>
          <p:nvPr/>
        </p:nvPicPr>
        <p:blipFill>
          <a:blip r:embed="rId2"/>
          <a:srcRect/>
          <a:stretch>
            <a:fillRect/>
          </a:stretch>
        </p:blipFill>
        <p:spPr bwMode="auto">
          <a:xfrm>
            <a:off x="1307890" y="4160555"/>
            <a:ext cx="8405771" cy="1515084"/>
          </a:xfrm>
          <a:prstGeom prst="rect">
            <a:avLst/>
          </a:prstGeom>
          <a:noFill/>
          <a:ln w="9525">
            <a:noFill/>
            <a:miter lim="800000"/>
            <a:headEnd/>
            <a:tailEnd/>
          </a:ln>
        </p:spPr>
      </p:pic>
    </p:spTree>
    <p:extLst>
      <p:ext uri="{BB962C8B-B14F-4D97-AF65-F5344CB8AC3E}">
        <p14:creationId xmlns:p14="http://schemas.microsoft.com/office/powerpoint/2010/main" val="2524169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53688" y="303213"/>
            <a:ext cx="8999961" cy="1260475"/>
          </a:xfrm>
        </p:spPr>
        <p:txBody>
          <a:bodyPr/>
          <a:lstStyle/>
          <a:p>
            <a:r>
              <a:rPr lang="en-US" sz="4800" dirty="0" smtClean="0"/>
              <a:t>Data Mart Bus Architecture</a:t>
            </a:r>
            <a:endParaRPr lang="en-US" sz="4800" dirty="0"/>
          </a:p>
        </p:txBody>
      </p:sp>
      <p:sp>
        <p:nvSpPr>
          <p:cNvPr id="3" name="Content Placeholder 2"/>
          <p:cNvSpPr>
            <a:spLocks noGrp="1"/>
          </p:cNvSpPr>
          <p:nvPr>
            <p:ph idx="1"/>
          </p:nvPr>
        </p:nvSpPr>
        <p:spPr>
          <a:xfrm>
            <a:off x="867904" y="1765300"/>
            <a:ext cx="9285745" cy="4991100"/>
          </a:xfrm>
        </p:spPr>
        <p:txBody>
          <a:bodyPr/>
          <a:lstStyle/>
          <a:p>
            <a:r>
              <a:rPr lang="en-US" sz="2800" dirty="0" smtClean="0"/>
              <a:t>Creation </a:t>
            </a:r>
            <a:r>
              <a:rPr lang="en-US" sz="2800" dirty="0" smtClean="0">
                <a:solidFill>
                  <a:srgbClr val="0070C0"/>
                </a:solidFill>
              </a:rPr>
              <a:t>starts with a business requirements analysis </a:t>
            </a:r>
            <a:r>
              <a:rPr lang="en-US" sz="2800" dirty="0" smtClean="0"/>
              <a:t>for a specific process such as orders, deliveries, customer calls, or billing.</a:t>
            </a:r>
          </a:p>
          <a:p>
            <a:r>
              <a:rPr lang="en-US" sz="2800" dirty="0" smtClean="0"/>
              <a:t>One mart is created for a single business process</a:t>
            </a:r>
          </a:p>
          <a:p>
            <a:r>
              <a:rPr lang="en-US" sz="2800" dirty="0" smtClean="0"/>
              <a:t>Additional marts are developed using the </a:t>
            </a:r>
            <a:r>
              <a:rPr lang="en-US" sz="2800" dirty="0" smtClean="0">
                <a:solidFill>
                  <a:srgbClr val="0070C0"/>
                </a:solidFill>
              </a:rPr>
              <a:t>conformed dimensions</a:t>
            </a:r>
            <a:r>
              <a:rPr lang="en-US" sz="2800" dirty="0" smtClean="0"/>
              <a:t> of the first mart</a:t>
            </a:r>
            <a:endParaRPr lang="en-US" sz="2800" dirty="0"/>
          </a:p>
        </p:txBody>
      </p:sp>
      <p:pic>
        <p:nvPicPr>
          <p:cNvPr id="4" name="Picture 4"/>
          <p:cNvPicPr>
            <a:picLocks noChangeAspect="1"/>
          </p:cNvPicPr>
          <p:nvPr/>
        </p:nvPicPr>
        <p:blipFill>
          <a:blip r:embed="rId2"/>
          <a:srcRect/>
          <a:stretch>
            <a:fillRect/>
          </a:stretch>
        </p:blipFill>
        <p:spPr bwMode="auto">
          <a:xfrm>
            <a:off x="1354384" y="4794111"/>
            <a:ext cx="8405771" cy="1515084"/>
          </a:xfrm>
          <a:prstGeom prst="rect">
            <a:avLst/>
          </a:prstGeom>
          <a:noFill/>
          <a:ln w="9525">
            <a:noFill/>
            <a:miter lim="800000"/>
            <a:headEnd/>
            <a:tailEnd/>
          </a:ln>
        </p:spPr>
      </p:pic>
    </p:spTree>
    <p:extLst>
      <p:ext uri="{BB962C8B-B14F-4D97-AF65-F5344CB8AC3E}">
        <p14:creationId xmlns:p14="http://schemas.microsoft.com/office/powerpoint/2010/main" val="541550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07390" y="303213"/>
            <a:ext cx="9146260" cy="1260475"/>
          </a:xfrm>
        </p:spPr>
        <p:txBody>
          <a:bodyPr/>
          <a:lstStyle/>
          <a:p>
            <a:r>
              <a:rPr lang="en-US" sz="4800" dirty="0"/>
              <a:t>Understanding the Diagram</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0969" y="1875708"/>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305032"/>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grpSp>
        <p:nvGrpSpPr>
          <p:cNvPr id="17" name="Group 16"/>
          <p:cNvGrpSpPr/>
          <p:nvPr/>
        </p:nvGrpSpPr>
        <p:grpSpPr>
          <a:xfrm>
            <a:off x="2541457" y="2443163"/>
            <a:ext cx="6410278" cy="1251026"/>
            <a:chOff x="2541457" y="2443163"/>
            <a:chExt cx="6410278" cy="1251026"/>
          </a:xfrm>
        </p:grpSpPr>
        <p:sp>
          <p:nvSpPr>
            <p:cNvPr id="2" name="Right Arrow 1"/>
            <p:cNvSpPr/>
            <p:nvPr/>
          </p:nvSpPr>
          <p:spPr>
            <a:xfrm>
              <a:off x="2541457" y="2443163"/>
              <a:ext cx="868452" cy="40082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841"/>
            </a:p>
          </p:txBody>
        </p:sp>
        <p:sp>
          <p:nvSpPr>
            <p:cNvPr id="6" name="Right Arrow 5"/>
            <p:cNvSpPr/>
            <p:nvPr/>
          </p:nvSpPr>
          <p:spPr>
            <a:xfrm rot="9544760">
              <a:off x="8083283" y="3293365"/>
              <a:ext cx="868452" cy="40082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841"/>
            </a:p>
          </p:txBody>
        </p:sp>
      </p:grpSp>
      <p:grpSp>
        <p:nvGrpSpPr>
          <p:cNvPr id="13" name="Group 12"/>
          <p:cNvGrpSpPr/>
          <p:nvPr/>
        </p:nvGrpSpPr>
        <p:grpSpPr>
          <a:xfrm>
            <a:off x="6418227" y="2307509"/>
            <a:ext cx="566271" cy="1699756"/>
            <a:chOff x="6418227" y="2307509"/>
            <a:chExt cx="566271" cy="1699756"/>
          </a:xfrm>
        </p:grpSpPr>
        <p:sp>
          <p:nvSpPr>
            <p:cNvPr id="4" name="Up Arrow 3"/>
            <p:cNvSpPr/>
            <p:nvPr/>
          </p:nvSpPr>
          <p:spPr>
            <a:xfrm rot="16200000">
              <a:off x="6467549" y="2258187"/>
              <a:ext cx="467628" cy="566271"/>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841"/>
            </a:p>
          </p:txBody>
        </p:sp>
        <p:sp>
          <p:nvSpPr>
            <p:cNvPr id="10" name="Up Arrow 9"/>
            <p:cNvSpPr/>
            <p:nvPr/>
          </p:nvSpPr>
          <p:spPr>
            <a:xfrm rot="10800000">
              <a:off x="6467549" y="3440994"/>
              <a:ext cx="467628" cy="566271"/>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841"/>
            </a:p>
          </p:txBody>
        </p:sp>
      </p:grpSp>
      <p:sp>
        <p:nvSpPr>
          <p:cNvPr id="8" name="Right Arrow 7"/>
          <p:cNvSpPr/>
          <p:nvPr/>
        </p:nvSpPr>
        <p:spPr>
          <a:xfrm>
            <a:off x="1424353" y="3513980"/>
            <a:ext cx="1141478" cy="46762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41"/>
          </a:p>
        </p:txBody>
      </p:sp>
      <p:sp>
        <p:nvSpPr>
          <p:cNvPr id="11" name="Left-Up Arrow 10"/>
          <p:cNvSpPr/>
          <p:nvPr/>
        </p:nvSpPr>
        <p:spPr>
          <a:xfrm rot="5400000">
            <a:off x="4977903" y="3931063"/>
            <a:ext cx="836613" cy="1205377"/>
          </a:xfrm>
          <a:prstGeom prst="leftUpArrow">
            <a:avLst>
              <a:gd name="adj1" fmla="val 25000"/>
              <a:gd name="adj2" fmla="val 25633"/>
              <a:gd name="adj3" fmla="val 25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841"/>
          </a:p>
        </p:txBody>
      </p:sp>
      <p:sp>
        <p:nvSpPr>
          <p:cNvPr id="12" name="TextBox 11"/>
          <p:cNvSpPr txBox="1"/>
          <p:nvPr/>
        </p:nvSpPr>
        <p:spPr>
          <a:xfrm>
            <a:off x="867002" y="3279099"/>
            <a:ext cx="1428020" cy="375616"/>
          </a:xfrm>
          <a:prstGeom prst="rect">
            <a:avLst/>
          </a:prstGeom>
          <a:noFill/>
        </p:spPr>
        <p:txBody>
          <a:bodyPr wrap="none" rtlCol="0">
            <a:spAutoFit/>
          </a:bodyPr>
          <a:lstStyle/>
          <a:p>
            <a:r>
              <a:rPr lang="en-US" sz="1841" b="1" dirty="0">
                <a:solidFill>
                  <a:srgbClr val="FF0000"/>
                </a:solidFill>
              </a:rPr>
              <a:t>Components</a:t>
            </a:r>
          </a:p>
        </p:txBody>
      </p:sp>
      <p:sp>
        <p:nvSpPr>
          <p:cNvPr id="14" name="TextBox 13"/>
          <p:cNvSpPr txBox="1"/>
          <p:nvPr/>
        </p:nvSpPr>
        <p:spPr>
          <a:xfrm>
            <a:off x="8994672" y="3065378"/>
            <a:ext cx="1396151" cy="375616"/>
          </a:xfrm>
          <a:prstGeom prst="rect">
            <a:avLst/>
          </a:prstGeom>
          <a:noFill/>
        </p:spPr>
        <p:txBody>
          <a:bodyPr wrap="none" rtlCol="0">
            <a:spAutoFit/>
          </a:bodyPr>
          <a:lstStyle/>
          <a:p>
            <a:r>
              <a:rPr lang="en-US" sz="1841" b="1" dirty="0">
                <a:solidFill>
                  <a:srgbClr val="FF0000"/>
                </a:solidFill>
              </a:rPr>
              <a:t>Applications</a:t>
            </a:r>
          </a:p>
        </p:txBody>
      </p:sp>
      <p:sp>
        <p:nvSpPr>
          <p:cNvPr id="15" name="TextBox 14"/>
          <p:cNvSpPr txBox="1"/>
          <p:nvPr/>
        </p:nvSpPr>
        <p:spPr>
          <a:xfrm>
            <a:off x="6418226" y="2784810"/>
            <a:ext cx="846142" cy="658898"/>
          </a:xfrm>
          <a:prstGeom prst="rect">
            <a:avLst/>
          </a:prstGeom>
          <a:noFill/>
        </p:spPr>
        <p:txBody>
          <a:bodyPr wrap="square" rtlCol="0">
            <a:spAutoFit/>
          </a:bodyPr>
          <a:lstStyle/>
          <a:p>
            <a:r>
              <a:rPr lang="en-US" sz="1841" b="1" dirty="0">
                <a:solidFill>
                  <a:srgbClr val="FF0000"/>
                </a:solidFill>
              </a:rPr>
              <a:t>Data</a:t>
            </a:r>
            <a:br>
              <a:rPr lang="en-US" sz="1841" b="1" dirty="0">
                <a:solidFill>
                  <a:srgbClr val="FF0000"/>
                </a:solidFill>
              </a:rPr>
            </a:br>
            <a:r>
              <a:rPr lang="en-US" sz="1841" b="1" dirty="0">
                <a:solidFill>
                  <a:srgbClr val="FF0000"/>
                </a:solidFill>
              </a:rPr>
              <a:t>Stores</a:t>
            </a:r>
          </a:p>
        </p:txBody>
      </p:sp>
      <p:sp>
        <p:nvSpPr>
          <p:cNvPr id="16" name="TextBox 15"/>
          <p:cNvSpPr txBox="1"/>
          <p:nvPr/>
        </p:nvSpPr>
        <p:spPr>
          <a:xfrm>
            <a:off x="4833243" y="4819844"/>
            <a:ext cx="1137171" cy="375616"/>
          </a:xfrm>
          <a:prstGeom prst="rect">
            <a:avLst/>
          </a:prstGeom>
          <a:noFill/>
        </p:spPr>
        <p:txBody>
          <a:bodyPr wrap="none" rtlCol="0">
            <a:spAutoFit/>
          </a:bodyPr>
          <a:lstStyle/>
          <a:p>
            <a:r>
              <a:rPr lang="en-US" sz="1841" b="1" dirty="0">
                <a:solidFill>
                  <a:srgbClr val="FF0000"/>
                </a:solidFill>
              </a:rPr>
              <a:t>Processes</a:t>
            </a:r>
          </a:p>
        </p:txBody>
      </p:sp>
    </p:spTree>
    <p:extLst>
      <p:ext uri="{BB962C8B-B14F-4D97-AF65-F5344CB8AC3E}">
        <p14:creationId xmlns:p14="http://schemas.microsoft.com/office/powerpoint/2010/main" val="398724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Hub-and-Spoke</a:t>
            </a:r>
            <a:endParaRPr lang="en-US" sz="4800" dirty="0"/>
          </a:p>
        </p:txBody>
      </p:sp>
      <p:sp>
        <p:nvSpPr>
          <p:cNvPr id="3" name="Content Placeholder 2"/>
          <p:cNvSpPr>
            <a:spLocks noGrp="1"/>
          </p:cNvSpPr>
          <p:nvPr>
            <p:ph idx="1"/>
          </p:nvPr>
        </p:nvSpPr>
        <p:spPr>
          <a:xfrm>
            <a:off x="898902" y="1765300"/>
            <a:ext cx="9254748" cy="4991100"/>
          </a:xfrm>
        </p:spPr>
        <p:txBody>
          <a:bodyPr>
            <a:normAutofit/>
          </a:bodyPr>
          <a:lstStyle/>
          <a:p>
            <a:r>
              <a:rPr lang="en-US" sz="2426" dirty="0"/>
              <a:t>Developed after an </a:t>
            </a:r>
            <a:r>
              <a:rPr lang="en-US" sz="2426" dirty="0">
                <a:solidFill>
                  <a:srgbClr val="0070C0"/>
                </a:solidFill>
              </a:rPr>
              <a:t>enterprise-level analysis</a:t>
            </a:r>
            <a:r>
              <a:rPr lang="en-US" sz="2426" dirty="0"/>
              <a:t> of data requirements</a:t>
            </a:r>
          </a:p>
          <a:p>
            <a:r>
              <a:rPr lang="en-US" sz="2426" dirty="0"/>
              <a:t>Focused on building a scalable and maintainable infrastructure</a:t>
            </a:r>
          </a:p>
          <a:p>
            <a:r>
              <a:rPr lang="en-US" sz="2426" dirty="0"/>
              <a:t>Developed in an iterative manner</a:t>
            </a:r>
          </a:p>
          <a:p>
            <a:r>
              <a:rPr lang="en-US" sz="2426" dirty="0"/>
              <a:t>Dependent data marts obtain the data from the warehouse</a:t>
            </a:r>
          </a:p>
          <a:p>
            <a:r>
              <a:rPr lang="en-US" sz="2426" dirty="0"/>
              <a:t>Consist of a centralized hub that accepts requests from multiple applications that are connected through spokes</a:t>
            </a:r>
          </a:p>
        </p:txBody>
      </p:sp>
      <p:pic>
        <p:nvPicPr>
          <p:cNvPr id="4" name="Picture 6"/>
          <p:cNvPicPr>
            <a:picLocks noChangeAspect="1"/>
          </p:cNvPicPr>
          <p:nvPr/>
        </p:nvPicPr>
        <p:blipFill>
          <a:blip r:embed="rId2"/>
          <a:srcRect/>
          <a:stretch>
            <a:fillRect/>
          </a:stretch>
        </p:blipFill>
        <p:spPr bwMode="auto">
          <a:xfrm>
            <a:off x="1428604" y="4594195"/>
            <a:ext cx="8420366" cy="2363817"/>
          </a:xfrm>
          <a:prstGeom prst="rect">
            <a:avLst/>
          </a:prstGeom>
          <a:noFill/>
          <a:ln w="9525">
            <a:noFill/>
            <a:miter lim="800000"/>
            <a:headEnd/>
            <a:tailEnd/>
          </a:ln>
        </p:spPr>
      </p:pic>
    </p:spTree>
    <p:extLst>
      <p:ext uri="{BB962C8B-B14F-4D97-AF65-F5344CB8AC3E}">
        <p14:creationId xmlns:p14="http://schemas.microsoft.com/office/powerpoint/2010/main" val="931727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34332" y="303213"/>
            <a:ext cx="8619318" cy="1260475"/>
          </a:xfrm>
        </p:spPr>
        <p:txBody>
          <a:bodyPr/>
          <a:lstStyle/>
          <a:p>
            <a:r>
              <a:rPr lang="en-US" sz="4800" dirty="0" smtClean="0"/>
              <a:t>Centralized Data Warehouse</a:t>
            </a:r>
            <a:endParaRPr lang="en-US" sz="4800" dirty="0"/>
          </a:p>
        </p:txBody>
      </p:sp>
      <p:sp>
        <p:nvSpPr>
          <p:cNvPr id="3" name="Content Placeholder 2"/>
          <p:cNvSpPr>
            <a:spLocks noGrp="1"/>
          </p:cNvSpPr>
          <p:nvPr>
            <p:ph idx="1"/>
          </p:nvPr>
        </p:nvSpPr>
        <p:spPr>
          <a:xfrm>
            <a:off x="867904" y="1765300"/>
            <a:ext cx="9285745" cy="4991100"/>
          </a:xfrm>
        </p:spPr>
        <p:txBody>
          <a:bodyPr/>
          <a:lstStyle/>
          <a:p>
            <a:r>
              <a:rPr lang="en-US" sz="2800" dirty="0" smtClean="0"/>
              <a:t>Similar to the hub-and-spoke architecture except there are </a:t>
            </a:r>
            <a:r>
              <a:rPr lang="en-US" sz="2800" dirty="0" smtClean="0">
                <a:solidFill>
                  <a:srgbClr val="0070C0"/>
                </a:solidFill>
              </a:rPr>
              <a:t>no dependent data marts</a:t>
            </a:r>
          </a:p>
          <a:p>
            <a:r>
              <a:rPr lang="en-US" sz="2800" dirty="0" smtClean="0"/>
              <a:t>Contains atomic-level data, some summarized data, and logical dimensional view of the data</a:t>
            </a:r>
          </a:p>
          <a:p>
            <a:r>
              <a:rPr lang="en-US" sz="2800" dirty="0" smtClean="0"/>
              <a:t>Queries and applications access data</a:t>
            </a:r>
          </a:p>
          <a:p>
            <a:endParaRPr lang="en-US" sz="2800" dirty="0" smtClean="0"/>
          </a:p>
        </p:txBody>
      </p:sp>
      <p:pic>
        <p:nvPicPr>
          <p:cNvPr id="4" name="Picture 5"/>
          <p:cNvPicPr>
            <a:picLocks noChangeAspect="1"/>
          </p:cNvPicPr>
          <p:nvPr/>
        </p:nvPicPr>
        <p:blipFill>
          <a:blip r:embed="rId2"/>
          <a:srcRect/>
          <a:stretch>
            <a:fillRect/>
          </a:stretch>
        </p:blipFill>
        <p:spPr bwMode="auto">
          <a:xfrm>
            <a:off x="1336429" y="4416696"/>
            <a:ext cx="8441681" cy="1932728"/>
          </a:xfrm>
          <a:prstGeom prst="rect">
            <a:avLst/>
          </a:prstGeom>
          <a:noFill/>
          <a:ln w="9525">
            <a:noFill/>
            <a:miter lim="800000"/>
            <a:headEnd/>
            <a:tailEnd/>
          </a:ln>
        </p:spPr>
      </p:pic>
    </p:spTree>
    <p:extLst>
      <p:ext uri="{BB962C8B-B14F-4D97-AF65-F5344CB8AC3E}">
        <p14:creationId xmlns:p14="http://schemas.microsoft.com/office/powerpoint/2010/main" val="3328634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Federated Architecture</a:t>
            </a:r>
            <a:endParaRPr lang="en-US" sz="4800" dirty="0"/>
          </a:p>
        </p:txBody>
      </p:sp>
      <p:sp>
        <p:nvSpPr>
          <p:cNvPr id="3" name="Content Placeholder 2"/>
          <p:cNvSpPr>
            <a:spLocks noGrp="1"/>
          </p:cNvSpPr>
          <p:nvPr>
            <p:ph idx="1"/>
          </p:nvPr>
        </p:nvSpPr>
        <p:spPr>
          <a:xfrm>
            <a:off x="852406" y="1765300"/>
            <a:ext cx="9301243" cy="4991100"/>
          </a:xfrm>
        </p:spPr>
        <p:txBody>
          <a:bodyPr/>
          <a:lstStyle/>
          <a:p>
            <a:r>
              <a:rPr lang="en-US" sz="2800" dirty="0" smtClean="0"/>
              <a:t>Leaves existing decision-support structures in place</a:t>
            </a:r>
          </a:p>
          <a:p>
            <a:r>
              <a:rPr lang="en-US" sz="2800" dirty="0" smtClean="0"/>
              <a:t>Shares information among a number of different systems</a:t>
            </a:r>
          </a:p>
          <a:p>
            <a:r>
              <a:rPr lang="en-US" sz="2800" dirty="0" smtClean="0"/>
              <a:t>Data is either logically or physically integrated</a:t>
            </a:r>
          </a:p>
          <a:p>
            <a:pPr lvl="1"/>
            <a:r>
              <a:rPr lang="en-US" sz="2400" dirty="0" smtClean="0"/>
              <a:t>Shared keys</a:t>
            </a:r>
          </a:p>
          <a:p>
            <a:pPr lvl="1"/>
            <a:r>
              <a:rPr lang="en-US" sz="2400" dirty="0" smtClean="0"/>
              <a:t>Global metadata</a:t>
            </a:r>
          </a:p>
          <a:p>
            <a:pPr lvl="1"/>
            <a:r>
              <a:rPr lang="en-US" sz="2400" dirty="0" smtClean="0"/>
              <a:t>Distributed queries</a:t>
            </a:r>
          </a:p>
        </p:txBody>
      </p:sp>
      <p:pic>
        <p:nvPicPr>
          <p:cNvPr id="4" name="Picture 6"/>
          <p:cNvPicPr>
            <a:picLocks noChangeAspect="1"/>
          </p:cNvPicPr>
          <p:nvPr/>
        </p:nvPicPr>
        <p:blipFill>
          <a:blip r:embed="rId2"/>
          <a:srcRect/>
          <a:stretch>
            <a:fillRect/>
          </a:stretch>
        </p:blipFill>
        <p:spPr bwMode="auto">
          <a:xfrm>
            <a:off x="1438439" y="4799449"/>
            <a:ext cx="8487198" cy="2158563"/>
          </a:xfrm>
          <a:prstGeom prst="rect">
            <a:avLst/>
          </a:prstGeom>
          <a:noFill/>
          <a:ln w="9525">
            <a:noFill/>
            <a:miter lim="800000"/>
            <a:headEnd/>
            <a:tailEnd/>
          </a:ln>
        </p:spPr>
      </p:pic>
    </p:spTree>
    <p:extLst>
      <p:ext uri="{BB962C8B-B14F-4D97-AF65-F5344CB8AC3E}">
        <p14:creationId xmlns:p14="http://schemas.microsoft.com/office/powerpoint/2010/main" val="3980857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21790" y="303213"/>
            <a:ext cx="8231860" cy="1260475"/>
          </a:xfrm>
        </p:spPr>
        <p:txBody>
          <a:bodyPr/>
          <a:lstStyle/>
          <a:p>
            <a:pPr eaLnBrk="1" hangingPunct="1">
              <a:defRPr/>
            </a:pPr>
            <a:r>
              <a:rPr lang="en-US" sz="4800" dirty="0" smtClean="0"/>
              <a:t>Which Architecture is the Best?</a:t>
            </a:r>
            <a:endParaRPr lang="en-US" sz="4800" dirty="0"/>
          </a:p>
        </p:txBody>
      </p:sp>
      <p:sp>
        <p:nvSpPr>
          <p:cNvPr id="50178" name="Content Placeholder 2"/>
          <p:cNvSpPr>
            <a:spLocks noGrp="1"/>
          </p:cNvSpPr>
          <p:nvPr>
            <p:ph idx="1"/>
          </p:nvPr>
        </p:nvSpPr>
        <p:spPr>
          <a:xfrm>
            <a:off x="836908" y="1765300"/>
            <a:ext cx="9316742" cy="4991100"/>
          </a:xfrm>
        </p:spPr>
        <p:txBody>
          <a:bodyPr/>
          <a:lstStyle/>
          <a:p>
            <a:pPr eaLnBrk="1" hangingPunct="1"/>
            <a:r>
              <a:rPr lang="en-US" sz="2800" dirty="0"/>
              <a:t>Bill </a:t>
            </a:r>
            <a:r>
              <a:rPr lang="en-US" sz="2800" dirty="0" err="1"/>
              <a:t>Inmon</a:t>
            </a:r>
            <a:r>
              <a:rPr lang="en-US" sz="2800" dirty="0"/>
              <a:t> versus Ralph Kimball</a:t>
            </a:r>
          </a:p>
          <a:p>
            <a:pPr eaLnBrk="1" hangingPunct="1"/>
            <a:r>
              <a:rPr lang="en-US" sz="2800" dirty="0"/>
              <a:t>Enterprise DW versus Data Marts approach</a:t>
            </a:r>
          </a:p>
        </p:txBody>
      </p:sp>
      <p:sp>
        <p:nvSpPr>
          <p:cNvPr id="6" name="Date Placeholder 5"/>
          <p:cNvSpPr>
            <a:spLocks noGrp="1"/>
          </p:cNvSpPr>
          <p:nvPr>
            <p:ph type="dt" sz="half" idx="10"/>
          </p:nvPr>
        </p:nvSpPr>
        <p:spPr/>
        <p:txBody>
          <a:bodyPr/>
          <a:lstStyle/>
          <a:p>
            <a:pPr>
              <a:defRPr/>
            </a:pPr>
            <a:r>
              <a:rPr lang="en-US" smtClean="0"/>
              <a:t>Bina Nusantara</a:t>
            </a:r>
            <a:endParaRPr lang="en-US"/>
          </a:p>
        </p:txBody>
      </p:sp>
      <p:sp>
        <p:nvSpPr>
          <p:cNvPr id="7" name="Slide Number Placeholder 6"/>
          <p:cNvSpPr>
            <a:spLocks noGrp="1"/>
          </p:cNvSpPr>
          <p:nvPr>
            <p:ph type="sldNum" sz="quarter" idx="12"/>
          </p:nvPr>
        </p:nvSpPr>
        <p:spPr/>
        <p:txBody>
          <a:bodyPr/>
          <a:lstStyle/>
          <a:p>
            <a:pPr>
              <a:defRPr/>
            </a:pPr>
            <a:fld id="{5227ABCC-D351-4AFB-A6D0-C730B52558F7}" type="slidenum">
              <a:rPr lang="en-US" smtClean="0"/>
              <a:pPr>
                <a:defRPr/>
              </a:pPr>
              <a:t>33</a:t>
            </a:fld>
            <a:endParaRPr lang="en-US"/>
          </a:p>
        </p:txBody>
      </p:sp>
      <p:pic>
        <p:nvPicPr>
          <p:cNvPr id="50179" name="Picture 2"/>
          <p:cNvPicPr>
            <a:picLocks noChangeAspect="1" noChangeArrowheads="1"/>
          </p:cNvPicPr>
          <p:nvPr/>
        </p:nvPicPr>
        <p:blipFill>
          <a:blip r:embed="rId3"/>
          <a:srcRect/>
          <a:stretch>
            <a:fillRect/>
          </a:stretch>
        </p:blipFill>
        <p:spPr bwMode="auto">
          <a:xfrm>
            <a:off x="1301858" y="3103041"/>
            <a:ext cx="8938181" cy="2693293"/>
          </a:xfrm>
          <a:prstGeom prst="rect">
            <a:avLst/>
          </a:prstGeom>
          <a:noFill/>
          <a:ln w="9525">
            <a:noFill/>
            <a:miter lim="800000"/>
            <a:headEnd/>
            <a:tailEnd/>
          </a:ln>
        </p:spPr>
      </p:pic>
      <p:sp>
        <p:nvSpPr>
          <p:cNvPr id="50180" name="Rectangle 4"/>
          <p:cNvSpPr>
            <a:spLocks noChangeArrowheads="1"/>
          </p:cNvSpPr>
          <p:nvPr/>
        </p:nvSpPr>
        <p:spPr bwMode="auto">
          <a:xfrm>
            <a:off x="1584777" y="6221458"/>
            <a:ext cx="8655262" cy="363818"/>
          </a:xfrm>
          <a:prstGeom prst="rect">
            <a:avLst/>
          </a:prstGeom>
          <a:noFill/>
          <a:ln w="9525">
            <a:noFill/>
            <a:miter lim="800000"/>
            <a:headEnd/>
            <a:tailEnd/>
          </a:ln>
        </p:spPr>
        <p:txBody>
          <a:bodyPr>
            <a:spAutoFit/>
          </a:bodyPr>
          <a:lstStyle/>
          <a:p>
            <a:pPr algn="r"/>
            <a:r>
              <a:rPr lang="en-US" sz="1764" i="1" dirty="0"/>
              <a:t>Empirical study by </a:t>
            </a:r>
            <a:r>
              <a:rPr lang="en-US" sz="1764" i="1" dirty="0" err="1"/>
              <a:t>Ariyachandra</a:t>
            </a:r>
            <a:r>
              <a:rPr lang="en-US" sz="1764" i="1" dirty="0"/>
              <a:t> and Watson (2006)</a:t>
            </a:r>
          </a:p>
        </p:txBody>
      </p:sp>
      <p:sp>
        <p:nvSpPr>
          <p:cNvPr id="8" name="Rectangle 7"/>
          <p:cNvSpPr/>
          <p:nvPr/>
        </p:nvSpPr>
        <p:spPr>
          <a:xfrm>
            <a:off x="4375916" y="3087544"/>
            <a:ext cx="2753304" cy="2693292"/>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5751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673816" y="303213"/>
            <a:ext cx="8479833" cy="1260475"/>
          </a:xfrm>
        </p:spPr>
        <p:txBody>
          <a:bodyPr/>
          <a:lstStyle/>
          <a:p>
            <a:pPr eaLnBrk="1" hangingPunct="1">
              <a:defRPr/>
            </a:pPr>
            <a:r>
              <a:rPr lang="en-US" sz="4400" dirty="0"/>
              <a:t>Data Warehousing Architectures </a:t>
            </a:r>
          </a:p>
        </p:txBody>
      </p:sp>
      <p:sp>
        <p:nvSpPr>
          <p:cNvPr id="52226" name="Rectangle 3"/>
          <p:cNvSpPr>
            <a:spLocks noGrp="1" noChangeArrowheads="1"/>
          </p:cNvSpPr>
          <p:nvPr>
            <p:ph sz="half" idx="1"/>
          </p:nvPr>
        </p:nvSpPr>
        <p:spPr>
          <a:xfrm>
            <a:off x="929898" y="2743200"/>
            <a:ext cx="4325349" cy="4012597"/>
          </a:xfrm>
        </p:spPr>
        <p:txBody>
          <a:bodyPr/>
          <a:lstStyle/>
          <a:p>
            <a:pPr marL="383403" indent="-383403" eaLnBrk="1" hangingPunct="1">
              <a:buSzPct val="100000"/>
              <a:buFontTx/>
              <a:buAutoNum type="arabicPeriod"/>
            </a:pPr>
            <a:r>
              <a:rPr lang="en-US" sz="2200" dirty="0" smtClean="0"/>
              <a:t>Urgency of need for a data warehouse</a:t>
            </a:r>
          </a:p>
          <a:p>
            <a:pPr marL="383403" indent="-383403" eaLnBrk="1" hangingPunct="1">
              <a:buSzPct val="100000"/>
              <a:buFontTx/>
              <a:buAutoNum type="arabicPeriod"/>
            </a:pPr>
            <a:r>
              <a:rPr lang="en-US" sz="2200" dirty="0" smtClean="0"/>
              <a:t>Upper management’s information needs</a:t>
            </a:r>
          </a:p>
          <a:p>
            <a:pPr marL="383403" indent="-383403" eaLnBrk="1" hangingPunct="1">
              <a:buSzPct val="100000"/>
              <a:buFontTx/>
              <a:buAutoNum type="arabicPeriod"/>
            </a:pPr>
            <a:r>
              <a:rPr lang="en-US" sz="2200" dirty="0" smtClean="0"/>
              <a:t>Nature of end-user tasks</a:t>
            </a:r>
          </a:p>
          <a:p>
            <a:pPr marL="383403" indent="-383403" eaLnBrk="1" hangingPunct="1">
              <a:buSzPct val="100000"/>
              <a:buFontTx/>
              <a:buAutoNum type="arabicPeriod"/>
            </a:pPr>
            <a:r>
              <a:rPr lang="en-US" sz="2200" dirty="0" smtClean="0"/>
              <a:t>Information </a:t>
            </a:r>
            <a:r>
              <a:rPr lang="en-US" sz="2200" dirty="0"/>
              <a:t>interdependence between organizational units</a:t>
            </a:r>
          </a:p>
          <a:p>
            <a:pPr marL="383403" indent="-383403" eaLnBrk="1" hangingPunct="1">
              <a:buSzPct val="100000"/>
              <a:buFontTx/>
              <a:buAutoNum type="arabicPeriod"/>
            </a:pPr>
            <a:r>
              <a:rPr lang="en-US" sz="2200" dirty="0" smtClean="0"/>
              <a:t>Constraints </a:t>
            </a:r>
            <a:r>
              <a:rPr lang="en-US" sz="2200" dirty="0"/>
              <a:t>on resources </a:t>
            </a:r>
          </a:p>
        </p:txBody>
      </p:sp>
      <p:sp>
        <p:nvSpPr>
          <p:cNvPr id="52227" name="Rectangle 4"/>
          <p:cNvSpPr>
            <a:spLocks noGrp="1" noChangeArrowheads="1"/>
          </p:cNvSpPr>
          <p:nvPr>
            <p:ph sz="half" idx="2"/>
          </p:nvPr>
        </p:nvSpPr>
        <p:spPr>
          <a:xfrm>
            <a:off x="5828857" y="2743200"/>
            <a:ext cx="4325349" cy="4012597"/>
          </a:xfrm>
        </p:spPr>
        <p:txBody>
          <a:bodyPr/>
          <a:lstStyle/>
          <a:p>
            <a:pPr marL="511203" indent="-511203" eaLnBrk="1" hangingPunct="1">
              <a:buSzPct val="100000"/>
              <a:buFontTx/>
              <a:buAutoNum type="arabicPeriod" startAt="6"/>
            </a:pPr>
            <a:r>
              <a:rPr lang="en-US" sz="2200" dirty="0" smtClean="0"/>
              <a:t>Perceived ability of the in-house IT staff</a:t>
            </a:r>
          </a:p>
          <a:p>
            <a:pPr marL="511203" indent="-511203" eaLnBrk="1" hangingPunct="1">
              <a:buSzPct val="100000"/>
              <a:buFont typeface="Tahoma" pitchFamily="34" charset="0"/>
              <a:buAutoNum type="arabicPeriod" startAt="6"/>
            </a:pPr>
            <a:r>
              <a:rPr lang="en-US" sz="2200" dirty="0" smtClean="0"/>
              <a:t>Strategic </a:t>
            </a:r>
            <a:r>
              <a:rPr lang="en-US" sz="2200" dirty="0"/>
              <a:t>view of the data warehouse prior to implementation</a:t>
            </a:r>
          </a:p>
          <a:p>
            <a:pPr marL="511203" indent="-511203" eaLnBrk="1" hangingPunct="1">
              <a:buSzPct val="100000"/>
              <a:buFontTx/>
              <a:buAutoNum type="arabicPeriod" startAt="6"/>
            </a:pPr>
            <a:r>
              <a:rPr lang="en-US" sz="2200" dirty="0"/>
              <a:t>Compatibility with existing systems</a:t>
            </a:r>
          </a:p>
          <a:p>
            <a:pPr marL="511203" indent="-511203" eaLnBrk="1" hangingPunct="1">
              <a:buSzPct val="100000"/>
              <a:buFontTx/>
              <a:buAutoNum type="arabicPeriod" startAt="6"/>
            </a:pPr>
            <a:r>
              <a:rPr lang="en-US" sz="2200" dirty="0" smtClean="0"/>
              <a:t>Technical </a:t>
            </a:r>
            <a:r>
              <a:rPr lang="en-US" sz="2200" dirty="0"/>
              <a:t>issues</a:t>
            </a:r>
          </a:p>
          <a:p>
            <a:pPr marL="511203" indent="-511203" eaLnBrk="1" hangingPunct="1">
              <a:buSzPct val="100000"/>
              <a:buFontTx/>
              <a:buAutoNum type="arabicPeriod" startAt="6"/>
            </a:pPr>
            <a:r>
              <a:rPr lang="en-US" sz="2200" dirty="0"/>
              <a:t>Social/political factors</a:t>
            </a:r>
          </a:p>
        </p:txBody>
      </p:sp>
      <p:sp>
        <p:nvSpPr>
          <p:cNvPr id="6" name="Date Placeholder 5"/>
          <p:cNvSpPr>
            <a:spLocks noGrp="1"/>
          </p:cNvSpPr>
          <p:nvPr>
            <p:ph type="dt" sz="half" idx="10"/>
          </p:nvPr>
        </p:nvSpPr>
        <p:spPr/>
        <p:txBody>
          <a:bodyPr/>
          <a:lstStyle/>
          <a:p>
            <a:pPr>
              <a:defRPr/>
            </a:pPr>
            <a:r>
              <a:rPr lang="en-US" smtClean="0"/>
              <a:t>Bina Nusantara</a:t>
            </a:r>
            <a:endParaRPr lang="en-US"/>
          </a:p>
        </p:txBody>
      </p:sp>
      <p:sp>
        <p:nvSpPr>
          <p:cNvPr id="7" name="Slide Number Placeholder 6"/>
          <p:cNvSpPr>
            <a:spLocks noGrp="1"/>
          </p:cNvSpPr>
          <p:nvPr>
            <p:ph type="sldNum" sz="quarter" idx="12"/>
          </p:nvPr>
        </p:nvSpPr>
        <p:spPr/>
        <p:txBody>
          <a:bodyPr/>
          <a:lstStyle/>
          <a:p>
            <a:pPr>
              <a:defRPr/>
            </a:pPr>
            <a:fld id="{0C0205F1-FA3B-4C83-BD7B-C239E9D41DCF}" type="slidenum">
              <a:rPr lang="en-US" smtClean="0"/>
              <a:pPr>
                <a:defRPr/>
              </a:pPr>
              <a:t>34</a:t>
            </a:fld>
            <a:endParaRPr lang="en-US"/>
          </a:p>
        </p:txBody>
      </p:sp>
      <p:sp>
        <p:nvSpPr>
          <p:cNvPr id="189445" name="Text Box 5"/>
          <p:cNvSpPr txBox="1">
            <a:spLocks noChangeArrowheads="1"/>
          </p:cNvSpPr>
          <p:nvPr/>
        </p:nvSpPr>
        <p:spPr bwMode="auto">
          <a:xfrm>
            <a:off x="1142736" y="1596602"/>
            <a:ext cx="8571230" cy="991810"/>
          </a:xfrm>
          <a:prstGeom prst="rect">
            <a:avLst/>
          </a:prstGeom>
          <a:noFill/>
          <a:ln w="9525">
            <a:noFill/>
            <a:miter lim="800000"/>
            <a:headEnd/>
            <a:tailEnd/>
          </a:ln>
          <a:effectLst/>
        </p:spPr>
        <p:txBody>
          <a:bodyPr>
            <a:spAutoFit/>
          </a:bodyPr>
          <a:lstStyle/>
          <a:p>
            <a:pPr algn="ctr">
              <a:spcBef>
                <a:spcPct val="20000"/>
              </a:spcBef>
              <a:defRPr/>
            </a:pPr>
            <a:r>
              <a:rPr lang="en-US" sz="2316" dirty="0">
                <a:solidFill>
                  <a:srgbClr val="0070C0"/>
                </a:solidFill>
                <a:effectLst>
                  <a:outerShdw blurRad="38100" dist="38100" dir="2700000" algn="tl">
                    <a:srgbClr val="000000">
                      <a:alpha val="43137"/>
                    </a:srgbClr>
                  </a:outerShdw>
                </a:effectLst>
                <a:cs typeface="+mn-cs"/>
              </a:rPr>
              <a:t>Ten factors </a:t>
            </a:r>
            <a:r>
              <a:rPr lang="en-US" sz="3529" dirty="0">
                <a:solidFill>
                  <a:srgbClr val="0070C0"/>
                </a:solidFill>
                <a:effectLst>
                  <a:outerShdw blurRad="38100" dist="38100" dir="2700000" algn="tl">
                    <a:srgbClr val="000000">
                      <a:alpha val="43137"/>
                    </a:srgbClr>
                  </a:outerShdw>
                </a:effectLst>
                <a:cs typeface="+mn-cs"/>
              </a:rPr>
              <a:t>that</a:t>
            </a:r>
            <a:r>
              <a:rPr lang="en-US" sz="2316" dirty="0">
                <a:solidFill>
                  <a:srgbClr val="0070C0"/>
                </a:solidFill>
                <a:effectLst>
                  <a:outerShdw blurRad="38100" dist="38100" dir="2700000" algn="tl">
                    <a:srgbClr val="000000">
                      <a:alpha val="43137"/>
                    </a:srgbClr>
                  </a:outerShdw>
                </a:effectLst>
                <a:cs typeface="+mn-cs"/>
              </a:rPr>
              <a:t> potentially affect the architecture selection decision:</a:t>
            </a:r>
          </a:p>
        </p:txBody>
      </p:sp>
    </p:spTree>
    <p:extLst>
      <p:ext uri="{BB962C8B-B14F-4D97-AF65-F5344CB8AC3E}">
        <p14:creationId xmlns:p14="http://schemas.microsoft.com/office/powerpoint/2010/main" val="306300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04814" y="303213"/>
            <a:ext cx="8448836" cy="1260475"/>
          </a:xfrm>
        </p:spPr>
        <p:txBody>
          <a:bodyPr/>
          <a:lstStyle/>
          <a:p>
            <a:r>
              <a:rPr lang="en-US" sz="4800" dirty="0"/>
              <a:t>External World &amp; Applications</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7419" y="182562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7419" y="5300275"/>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sp>
        <p:nvSpPr>
          <p:cNvPr id="2" name="Rectangle 1"/>
          <p:cNvSpPr/>
          <p:nvPr/>
        </p:nvSpPr>
        <p:spPr>
          <a:xfrm>
            <a:off x="2605355" y="2244934"/>
            <a:ext cx="1603296" cy="2872571"/>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19901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09750" y="303213"/>
            <a:ext cx="8343900" cy="1260475"/>
          </a:xfrm>
        </p:spPr>
        <p:txBody>
          <a:bodyPr/>
          <a:lstStyle/>
          <a:p>
            <a:r>
              <a:rPr lang="en-US" sz="4800" dirty="0" smtClean="0"/>
              <a:t>External World &amp; Applications</a:t>
            </a:r>
            <a:endParaRPr lang="en-US" sz="4800" dirty="0"/>
          </a:p>
        </p:txBody>
      </p:sp>
      <p:sp>
        <p:nvSpPr>
          <p:cNvPr id="6" name="Content Placeholder 5"/>
          <p:cNvSpPr>
            <a:spLocks noGrp="1"/>
          </p:cNvSpPr>
          <p:nvPr>
            <p:ph idx="1"/>
          </p:nvPr>
        </p:nvSpPr>
        <p:spPr>
          <a:xfrm>
            <a:off x="857250" y="1765300"/>
            <a:ext cx="9296400" cy="4991100"/>
          </a:xfrm>
        </p:spPr>
        <p:txBody>
          <a:bodyPr/>
          <a:lstStyle/>
          <a:p>
            <a:r>
              <a:rPr lang="en-US" sz="2800" b="1" dirty="0" smtClean="0">
                <a:solidFill>
                  <a:srgbClr val="0070C0"/>
                </a:solidFill>
              </a:rPr>
              <a:t>External World </a:t>
            </a:r>
            <a:r>
              <a:rPr lang="en-US" sz="2800" dirty="0" smtClean="0"/>
              <a:t>– the people and systems that generate operational data.</a:t>
            </a:r>
          </a:p>
          <a:p>
            <a:r>
              <a:rPr lang="en-US" sz="2800" b="1" dirty="0" smtClean="0">
                <a:solidFill>
                  <a:srgbClr val="0070C0"/>
                </a:solidFill>
              </a:rPr>
              <a:t>Applications</a:t>
            </a:r>
            <a:r>
              <a:rPr lang="en-US" sz="2800" b="1" dirty="0" smtClean="0"/>
              <a:t> </a:t>
            </a:r>
            <a:r>
              <a:rPr lang="en-US" sz="2800" dirty="0" smtClean="0"/>
              <a:t>– the systems which provide the source for the operational data.</a:t>
            </a:r>
          </a:p>
          <a:p>
            <a:r>
              <a:rPr lang="en-US" sz="2800" b="1" dirty="0" smtClean="0">
                <a:solidFill>
                  <a:srgbClr val="0070C0"/>
                </a:solidFill>
              </a:rPr>
              <a:t>Examples</a:t>
            </a:r>
            <a:r>
              <a:rPr lang="en-US" sz="2800" dirty="0" smtClean="0"/>
              <a:t>: ERP’s, Business Applications, Internet data, external data streams.</a:t>
            </a:r>
          </a:p>
          <a:p>
            <a:r>
              <a:rPr lang="en-US" sz="2800" dirty="0" smtClean="0"/>
              <a:t>These are the </a:t>
            </a:r>
            <a:r>
              <a:rPr lang="en-US" sz="2800" b="1" dirty="0" smtClean="0">
                <a:solidFill>
                  <a:srgbClr val="00B050"/>
                </a:solidFill>
              </a:rPr>
              <a:t>inputs</a:t>
            </a:r>
            <a:r>
              <a:rPr lang="en-US" sz="2800" b="1" dirty="0" smtClean="0"/>
              <a:t> </a:t>
            </a:r>
            <a:r>
              <a:rPr lang="en-US" sz="2800" dirty="0" smtClean="0"/>
              <a:t>and </a:t>
            </a:r>
            <a:r>
              <a:rPr lang="en-US" sz="2800" b="1" dirty="0" smtClean="0">
                <a:solidFill>
                  <a:srgbClr val="00B050"/>
                </a:solidFill>
              </a:rPr>
              <a:t>data sources </a:t>
            </a:r>
            <a:r>
              <a:rPr lang="en-US" sz="2800" dirty="0" smtClean="0"/>
              <a:t>for the CIF.</a:t>
            </a:r>
          </a:p>
          <a:p>
            <a:r>
              <a:rPr lang="en-US" sz="2800" dirty="0" smtClean="0"/>
              <a:t>OLTP Systems – Operational data, transaction-oriented.</a:t>
            </a:r>
            <a:endParaRPr lang="en-US" sz="2800" dirty="0"/>
          </a:p>
        </p:txBody>
      </p:sp>
    </p:spTree>
    <p:extLst>
      <p:ext uri="{BB962C8B-B14F-4D97-AF65-F5344CB8AC3E}">
        <p14:creationId xmlns:p14="http://schemas.microsoft.com/office/powerpoint/2010/main" val="318857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58318" y="303213"/>
            <a:ext cx="8495331" cy="1260475"/>
          </a:xfrm>
        </p:spPr>
        <p:txBody>
          <a:bodyPr/>
          <a:lstStyle/>
          <a:p>
            <a:r>
              <a:rPr lang="en-US" sz="4800" dirty="0"/>
              <a:t>Integration &amp; Transformation Layer</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188111"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87728"/>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The CIF is a </a:t>
            </a:r>
          </a:p>
          <a:p>
            <a:r>
              <a:rPr lang="en-US" sz="2455" b="1" dirty="0">
                <a:effectLst>
                  <a:outerShdw blurRad="38100" dist="38100" dir="2700000" algn="tl">
                    <a:srgbClr val="000000">
                      <a:alpha val="43137"/>
                    </a:srgbClr>
                  </a:outerShdw>
                </a:effectLst>
              </a:rPr>
              <a:t>reference architecture </a:t>
            </a:r>
          </a:p>
        </p:txBody>
      </p:sp>
      <p:sp>
        <p:nvSpPr>
          <p:cNvPr id="2" name="Rectangle 1"/>
          <p:cNvSpPr/>
          <p:nvPr/>
        </p:nvSpPr>
        <p:spPr>
          <a:xfrm>
            <a:off x="4208651" y="2895784"/>
            <a:ext cx="1002060" cy="1565982"/>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35780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3213"/>
            <a:ext cx="8172450" cy="1260475"/>
          </a:xfrm>
        </p:spPr>
        <p:txBody>
          <a:bodyPr/>
          <a:lstStyle/>
          <a:p>
            <a:r>
              <a:rPr lang="en-US" sz="4800" dirty="0" smtClean="0"/>
              <a:t>Integration &amp; Transformation Layer</a:t>
            </a:r>
            <a:endParaRPr lang="en-US" sz="4800" dirty="0"/>
          </a:p>
        </p:txBody>
      </p:sp>
      <p:sp>
        <p:nvSpPr>
          <p:cNvPr id="3" name="Content Placeholder 2"/>
          <p:cNvSpPr>
            <a:spLocks noGrp="1"/>
          </p:cNvSpPr>
          <p:nvPr>
            <p:ph idx="1"/>
          </p:nvPr>
        </p:nvSpPr>
        <p:spPr>
          <a:xfrm>
            <a:off x="838200" y="1765300"/>
            <a:ext cx="9315450" cy="4991100"/>
          </a:xfrm>
        </p:spPr>
        <p:txBody>
          <a:bodyPr/>
          <a:lstStyle/>
          <a:p>
            <a:r>
              <a:rPr lang="en-US" sz="2400" b="1" dirty="0" smtClean="0">
                <a:solidFill>
                  <a:srgbClr val="0070C0"/>
                </a:solidFill>
              </a:rPr>
              <a:t>I&amp;T layer </a:t>
            </a:r>
            <a:r>
              <a:rPr lang="en-US" sz="2400" dirty="0" smtClean="0"/>
              <a:t>– takes un-integrated data from multiple sources and integrates and consolidates it.</a:t>
            </a:r>
          </a:p>
          <a:p>
            <a:r>
              <a:rPr lang="en-US" sz="2400" dirty="0" smtClean="0"/>
              <a:t>Computer programs are written to transform data from the </a:t>
            </a:r>
            <a:r>
              <a:rPr lang="en-US" sz="2400" b="1" dirty="0" smtClean="0">
                <a:solidFill>
                  <a:srgbClr val="0070C0"/>
                </a:solidFill>
              </a:rPr>
              <a:t>external world</a:t>
            </a:r>
            <a:r>
              <a:rPr lang="en-US" sz="2400" b="1" dirty="0" smtClean="0"/>
              <a:t> </a:t>
            </a:r>
            <a:r>
              <a:rPr lang="en-US" sz="2400" dirty="0" smtClean="0"/>
              <a:t>into </a:t>
            </a:r>
            <a:r>
              <a:rPr lang="en-US" sz="2400" b="1" dirty="0" smtClean="0">
                <a:solidFill>
                  <a:srgbClr val="0070C0"/>
                </a:solidFill>
              </a:rPr>
              <a:t>corporate data</a:t>
            </a:r>
            <a:r>
              <a:rPr lang="en-US" sz="2400" dirty="0" smtClean="0"/>
              <a:t>.</a:t>
            </a:r>
          </a:p>
          <a:p>
            <a:r>
              <a:rPr lang="en-US" sz="2400" dirty="0"/>
              <a:t>The data come from a variety of sources and in both </a:t>
            </a:r>
            <a:r>
              <a:rPr lang="en-US" sz="2400" b="1" dirty="0">
                <a:solidFill>
                  <a:srgbClr val="0070C0"/>
                </a:solidFill>
              </a:rPr>
              <a:t>structured</a:t>
            </a:r>
            <a:r>
              <a:rPr lang="en-US" sz="2400" b="1" dirty="0"/>
              <a:t> </a:t>
            </a:r>
            <a:r>
              <a:rPr lang="en-US" sz="2400" dirty="0"/>
              <a:t>and </a:t>
            </a:r>
            <a:r>
              <a:rPr lang="en-US" sz="2400" b="1" dirty="0">
                <a:solidFill>
                  <a:srgbClr val="0070C0"/>
                </a:solidFill>
              </a:rPr>
              <a:t>un-structured</a:t>
            </a:r>
            <a:r>
              <a:rPr lang="en-US" sz="2400" b="1" dirty="0"/>
              <a:t> </a:t>
            </a:r>
            <a:r>
              <a:rPr lang="en-US" sz="2400" dirty="0"/>
              <a:t>formats.</a:t>
            </a:r>
          </a:p>
          <a:p>
            <a:r>
              <a:rPr lang="en-US" sz="2400" dirty="0" smtClean="0"/>
              <a:t>Today’s Database Management Systems provide tooling to assist with this process.</a:t>
            </a:r>
          </a:p>
          <a:p>
            <a:r>
              <a:rPr lang="en-US" sz="2400" dirty="0" smtClean="0"/>
              <a:t>This is the </a:t>
            </a:r>
            <a:r>
              <a:rPr lang="en-US" sz="2400" b="1" dirty="0" smtClean="0">
                <a:solidFill>
                  <a:srgbClr val="FF0000"/>
                </a:solidFill>
              </a:rPr>
              <a:t>most difficult and time-consuming</a:t>
            </a:r>
            <a:r>
              <a:rPr lang="en-US" sz="2400" dirty="0" smtClean="0"/>
              <a:t> component of the CIF.</a:t>
            </a:r>
          </a:p>
          <a:p>
            <a:r>
              <a:rPr lang="en-US" sz="2400" dirty="0" smtClean="0"/>
              <a:t>Two approaches: ETL and ELT</a:t>
            </a:r>
          </a:p>
        </p:txBody>
      </p:sp>
    </p:spTree>
    <p:extLst>
      <p:ext uri="{BB962C8B-B14F-4D97-AF65-F5344CB8AC3E}">
        <p14:creationId xmlns:p14="http://schemas.microsoft.com/office/powerpoint/2010/main" val="119017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03213"/>
            <a:ext cx="8439150" cy="1260475"/>
          </a:xfrm>
        </p:spPr>
        <p:txBody>
          <a:bodyPr/>
          <a:lstStyle/>
          <a:p>
            <a:r>
              <a:rPr lang="en-US" sz="4800" dirty="0" smtClean="0"/>
              <a:t>ETL – Extract Transform Load</a:t>
            </a:r>
            <a:endParaRPr lang="en-US" sz="4800" dirty="0"/>
          </a:p>
        </p:txBody>
      </p:sp>
      <p:pic>
        <p:nvPicPr>
          <p:cNvPr id="1027"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540020" y="1904455"/>
            <a:ext cx="7215188"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04533" y="5328147"/>
            <a:ext cx="5886163" cy="739946"/>
          </a:xfrm>
          <a:prstGeom prst="rect">
            <a:avLst/>
          </a:prstGeom>
          <a:noFill/>
        </p:spPr>
        <p:txBody>
          <a:bodyPr wrap="none" rtlCol="0">
            <a:spAutoFit/>
          </a:bodyPr>
          <a:lstStyle/>
          <a:p>
            <a:pPr marL="300620" indent="-300620">
              <a:buFont typeface="Arial" pitchFamily="34" charset="0"/>
              <a:buChar char="•"/>
            </a:pPr>
            <a:r>
              <a:rPr lang="en-US" sz="2104" dirty="0"/>
              <a:t>The data transformation occurs over </a:t>
            </a:r>
            <a:r>
              <a:rPr lang="en-US" sz="2104" b="1" dirty="0"/>
              <a:t>staged data</a:t>
            </a:r>
            <a:r>
              <a:rPr lang="en-US" sz="2104" dirty="0"/>
              <a:t>.</a:t>
            </a:r>
          </a:p>
          <a:p>
            <a:pPr marL="300620" indent="-300620">
              <a:buFont typeface="Arial" pitchFamily="34" charset="0"/>
              <a:buChar char="•"/>
            </a:pPr>
            <a:r>
              <a:rPr lang="en-US" sz="2104" dirty="0"/>
              <a:t>The source data is </a:t>
            </a:r>
            <a:r>
              <a:rPr lang="en-US" sz="2104" b="1" dirty="0"/>
              <a:t>not stored in the warehouse</a:t>
            </a:r>
            <a:r>
              <a:rPr lang="en-US" sz="2104" dirty="0"/>
              <a:t>.</a:t>
            </a:r>
            <a:endParaRPr lang="en-US" sz="2104" b="1" dirty="0"/>
          </a:p>
        </p:txBody>
      </p:sp>
    </p:spTree>
    <p:extLst>
      <p:ext uri="{BB962C8B-B14F-4D97-AF65-F5344CB8AC3E}">
        <p14:creationId xmlns:p14="http://schemas.microsoft.com/office/powerpoint/2010/main" val="91890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3213"/>
            <a:ext cx="8248650" cy="1260475"/>
          </a:xfrm>
        </p:spPr>
        <p:txBody>
          <a:bodyPr/>
          <a:lstStyle/>
          <a:p>
            <a:r>
              <a:rPr lang="en-US" sz="4800" dirty="0" smtClean="0"/>
              <a:t>ELT – Extract</a:t>
            </a:r>
            <a:r>
              <a:rPr lang="en-US" sz="4800" baseline="0" dirty="0" smtClean="0"/>
              <a:t> Load Transform</a:t>
            </a:r>
            <a:endParaRPr lang="en-US" sz="4800" dirty="0"/>
          </a:p>
        </p:txBody>
      </p:sp>
      <p:pic>
        <p:nvPicPr>
          <p:cNvPr id="205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823532" y="1974017"/>
            <a:ext cx="7215188"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04532" y="5384722"/>
            <a:ext cx="6519734" cy="739946"/>
          </a:xfrm>
          <a:prstGeom prst="rect">
            <a:avLst/>
          </a:prstGeom>
          <a:noFill/>
        </p:spPr>
        <p:txBody>
          <a:bodyPr wrap="none" rtlCol="0">
            <a:spAutoFit/>
          </a:bodyPr>
          <a:lstStyle/>
          <a:p>
            <a:pPr marL="300620" indent="-300620">
              <a:buFont typeface="Arial" pitchFamily="34" charset="0"/>
              <a:buChar char="•"/>
            </a:pPr>
            <a:r>
              <a:rPr lang="en-US" sz="2104" dirty="0"/>
              <a:t>The data transformation occurs over </a:t>
            </a:r>
            <a:r>
              <a:rPr lang="en-US" sz="2104" b="1" dirty="0"/>
              <a:t>warehoused</a:t>
            </a:r>
            <a:r>
              <a:rPr lang="en-US" sz="2104" dirty="0"/>
              <a:t> data.</a:t>
            </a:r>
          </a:p>
          <a:p>
            <a:pPr marL="300620" indent="-300620">
              <a:buFont typeface="Arial" pitchFamily="34" charset="0"/>
              <a:buChar char="•"/>
            </a:pPr>
            <a:r>
              <a:rPr lang="en-US" sz="2104" dirty="0"/>
              <a:t>The staged data </a:t>
            </a:r>
            <a:r>
              <a:rPr lang="en-US" sz="2104" b="1" dirty="0"/>
              <a:t>is stored in the warehouse</a:t>
            </a:r>
            <a:r>
              <a:rPr lang="en-US" sz="2104" dirty="0"/>
              <a:t>.</a:t>
            </a:r>
          </a:p>
        </p:txBody>
      </p:sp>
    </p:spTree>
    <p:extLst>
      <p:ext uri="{BB962C8B-B14F-4D97-AF65-F5344CB8AC3E}">
        <p14:creationId xmlns:p14="http://schemas.microsoft.com/office/powerpoint/2010/main" val="206037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2575</TotalTime>
  <Words>1623</Words>
  <Application>Microsoft Office PowerPoint</Application>
  <PresentationFormat>Custom</PresentationFormat>
  <Paragraphs>258</Paragraphs>
  <Slides>34</Slides>
  <Notes>19</Notes>
  <HiddenSlides>17</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Inmon’s Corporate Information Factory (CIF)</vt:lpstr>
      <vt:lpstr>Understanding the Diagram</vt:lpstr>
      <vt:lpstr>External World &amp; Applications</vt:lpstr>
      <vt:lpstr>External World &amp; Applications</vt:lpstr>
      <vt:lpstr>Integration &amp; Transformation Layer</vt:lpstr>
      <vt:lpstr>Integration &amp; Transformation Layer</vt:lpstr>
      <vt:lpstr>ETL – Extract Transform Load</vt:lpstr>
      <vt:lpstr>ELT – Extract Load Transform</vt:lpstr>
      <vt:lpstr>Operational Data Store</vt:lpstr>
      <vt:lpstr>Operational Data Store</vt:lpstr>
      <vt:lpstr>Enterprise Data Warehouse</vt:lpstr>
      <vt:lpstr>Enterprise Data Warehouse</vt:lpstr>
      <vt:lpstr>ODS vs. EDW</vt:lpstr>
      <vt:lpstr>Why No ODS in the EDW?</vt:lpstr>
      <vt:lpstr>Data Marts</vt:lpstr>
      <vt:lpstr>Data Marts</vt:lpstr>
      <vt:lpstr>OLAP</vt:lpstr>
      <vt:lpstr>ROLAP – Star Schema</vt:lpstr>
      <vt:lpstr>MOLAP - Cube</vt:lpstr>
      <vt:lpstr>DSS Applications</vt:lpstr>
      <vt:lpstr>Decision-Support Systems</vt:lpstr>
      <vt:lpstr>Cross-Media Storage</vt:lpstr>
      <vt:lpstr>Cross-Media Storage Manager</vt:lpstr>
      <vt:lpstr>Generic DW Architectures</vt:lpstr>
      <vt:lpstr>Generic DW Architectures</vt:lpstr>
      <vt:lpstr>A Web-based DW Architecture</vt:lpstr>
      <vt:lpstr>Independent Data Marts</vt:lpstr>
      <vt:lpstr>Data Mart Bus Architecture</vt:lpstr>
      <vt:lpstr>Hub-and-Spoke</vt:lpstr>
      <vt:lpstr>Centralized Data Warehouse</vt:lpstr>
      <vt:lpstr>Federated Architecture</vt:lpstr>
      <vt:lpstr>Which Architecture is the Best?</vt:lpstr>
      <vt:lpstr>Data Warehousing Architectures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Umim</cp:lastModifiedBy>
  <cp:revision>167</cp:revision>
  <dcterms:created xsi:type="dcterms:W3CDTF">2014-08-28T03:04:31Z</dcterms:created>
  <dcterms:modified xsi:type="dcterms:W3CDTF">2017-11-30T07:27:20Z</dcterms:modified>
</cp:coreProperties>
</file>