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8" r:id="rId2"/>
    <p:sldId id="290" r:id="rId3"/>
    <p:sldId id="291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</p:sldIdLst>
  <p:sldSz cx="10688638" cy="7562850"/>
  <p:notesSz cx="6858000" cy="9144000"/>
  <p:defaultTextStyle>
    <a:defPPr>
      <a:defRPr lang="en-US"/>
    </a:defPPr>
    <a:lvl1pPr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520700" indent="-635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1041400" indent="-127000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563688" indent="-1920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2084388" indent="-255588" algn="l" defTabSz="52070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946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86275" autoAdjust="0"/>
  </p:normalViewPr>
  <p:slideViewPr>
    <p:cSldViewPr snapToGrid="0" snapToObjects="1">
      <p:cViewPr varScale="1">
        <p:scale>
          <a:sx n="57" d="100"/>
          <a:sy n="57" d="100"/>
        </p:scale>
        <p:origin x="-1818" y="-96"/>
      </p:cViewPr>
      <p:guideLst>
        <p:guide orient="horz" pos="2382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6" d="100"/>
        <a:sy n="1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26917-237B-DB44-9083-E753EF7B9EB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F8B00-F3CF-7C4C-B838-AF0CCB52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0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room</a:t>
            </a:r>
            <a:r>
              <a:rPr lang="en-US" baseline="0" dirty="0" smtClean="0"/>
              <a:t>  - hidden from end-user</a:t>
            </a:r>
          </a:p>
          <a:p>
            <a:r>
              <a:rPr lang="en-US" baseline="0" dirty="0" smtClean="0"/>
              <a:t>Front room – user interacts with these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9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86"/>
            <a:ext cx="9085342" cy="1621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A98BE-EC71-8F49-A1BE-830363ABB11F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6EE8-AFE4-E544-AB13-015840CB5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3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7CEDA0-885B-B748-B9CB-B36E29B43181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ABD3C-528A-714F-92FD-11139AAE1B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5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49262" y="302865"/>
            <a:ext cx="2404944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432" y="302865"/>
            <a:ext cx="7036687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6AB2B0-0744-E34B-B39D-90B36E4283B5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8A65C-E894-474D-B68F-5D5222F4F7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8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4A1C9D-4E9A-A944-8C94-1E9BDB67C98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54F2D-8F2F-5340-8D16-2E1F2117C2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2"/>
            <a:ext cx="9085342" cy="150206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59"/>
            <a:ext cx="9085342" cy="165437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0A110-3380-AA4C-8A22-466F3EBBBD18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773CC-D1AA-7F4E-9E3D-01F16F3B2B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432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391" y="1764666"/>
            <a:ext cx="4720815" cy="4991131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57F1D5-73AB-9646-9436-5AFCC37FD6B3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496AA-30FB-AA49-A4B3-1CC5B69DC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1692889"/>
            <a:ext cx="4722671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2" y="2398404"/>
            <a:ext cx="4722671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1692889"/>
            <a:ext cx="4724526" cy="70551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2398404"/>
            <a:ext cx="4724526" cy="435739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CB7C81-5763-4A43-BE48-59017C72224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CECDB-3475-DB48-BD66-1D96639CAA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7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5E859-10BB-5B43-8036-5E00006E6C36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4C8AF-6005-9A45-A1E7-B33CAA2DEE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136238-BD7C-EA43-A43D-25EADC6A710E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9D0772-27F3-6848-91C0-2C2B3CA335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301113"/>
            <a:ext cx="3516488" cy="128148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301114"/>
            <a:ext cx="5975246" cy="645468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1582597"/>
            <a:ext cx="3516488" cy="5173200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AB2F93-AB03-AC4B-8FDA-3297808E7082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DBEC9-C853-3C4D-B3AF-C97F90174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3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8" y="5293995"/>
            <a:ext cx="6413183" cy="6249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8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8" y="5918981"/>
            <a:ext cx="6413183" cy="887584"/>
          </a:xfrm>
        </p:spPr>
        <p:txBody>
          <a:bodyPr/>
          <a:lstStyle>
            <a:lvl1pPr marL="0" indent="0">
              <a:buNone/>
              <a:defRPr sz="16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A54B7E-DFA9-DF4F-B4F9-AB3DE6F19A44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09B88-6F69-A342-9FA5-3582A153B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93222" y="303213"/>
            <a:ext cx="886042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946366"/>
            <a:ext cx="9239250" cy="481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98989"/>
                </a:solidFill>
              </a:defRPr>
            </a:lvl1pPr>
          </a:lstStyle>
          <a:p>
            <a:fld id="{CC44B4A9-084C-F849-9CE0-5075AA1F4BB0}" type="datetime1">
              <a:rPr lang="en-US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98989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fld id="{0DA6D0F3-F64C-684E-8F9B-04CA53F8590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07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520700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520700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90525" indent="-390525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46138" indent="-325438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3033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824038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346325" indent="-260350" algn="l" defTabSz="5207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86790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521437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521437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0"/>
            <a:ext cx="10725151" cy="778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2643188" y="3605213"/>
            <a:ext cx="7481887" cy="120015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7023T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charset="0"/>
              </a:rPr>
              <a:t>Advanced Database Systems</a:t>
            </a:r>
            <a:endParaRPr lang="en-US" sz="3200" b="1" dirty="0">
              <a:solidFill>
                <a:schemeClr val="bg1"/>
              </a:solidFill>
              <a:latin typeface="Open Sans" charset="0"/>
            </a:endParaRPr>
          </a:p>
        </p:txBody>
      </p:sp>
      <p:sp>
        <p:nvSpPr>
          <p:cNvPr id="2052" name="Subtitle 2"/>
          <p:cNvSpPr txBox="1">
            <a:spLocks/>
          </p:cNvSpPr>
          <p:nvPr/>
        </p:nvSpPr>
        <p:spPr bwMode="auto">
          <a:xfrm>
            <a:off x="2643188" y="4805363"/>
            <a:ext cx="7481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5207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Session 03</a:t>
            </a: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Enrichment Activity</a:t>
            </a:r>
            <a:endParaRPr lang="en-US" sz="2400" dirty="0" smtClean="0">
              <a:solidFill>
                <a:schemeClr val="bg1"/>
              </a:solidFill>
              <a:latin typeface="Open Sans" charset="0"/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400" dirty="0" smtClean="0">
                <a:solidFill>
                  <a:schemeClr val="bg1"/>
                </a:solidFill>
                <a:latin typeface="Open Sans" charset="0"/>
              </a:rPr>
              <a:t>Introducing the Technical Architecture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43188" y="6991350"/>
            <a:ext cx="7481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92D050"/>
                </a:solidFill>
              </a:rPr>
              <a:t>This presentation is based </a:t>
            </a:r>
            <a:r>
              <a:rPr lang="en-US" sz="1600" dirty="0">
                <a:solidFill>
                  <a:srgbClr val="92D050"/>
                </a:solidFill>
              </a:rPr>
              <a:t>on Michael A. Fudge, Jr</a:t>
            </a:r>
            <a:r>
              <a:rPr lang="en-US" sz="1600" dirty="0" smtClean="0">
                <a:solidFill>
                  <a:srgbClr val="92D050"/>
                </a:solidFill>
              </a:rPr>
              <a:t>. </a:t>
            </a:r>
            <a:endParaRPr lang="en-US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8" dirty="0">
                <a:solidFill>
                  <a:schemeClr val="accent4"/>
                </a:solidFill>
              </a:rPr>
              <a:t>Front-Room Architecture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3514" y="2355962"/>
            <a:ext cx="5252871" cy="44530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293222" y="2818946"/>
            <a:ext cx="2671763" cy="38147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Business users see and interact with this architecture.</a:t>
            </a:r>
          </a:p>
          <a:p>
            <a:r>
              <a:rPr lang="en-US" dirty="0" smtClean="0"/>
              <a:t>Business Intelligence</a:t>
            </a:r>
          </a:p>
          <a:p>
            <a:r>
              <a:rPr lang="en-US" dirty="0" smtClean="0"/>
              <a:t>Reports, Cube Explorers, Data mining, Dashboards, Scorecards.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3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222" y="319542"/>
            <a:ext cx="8860427" cy="1260475"/>
          </a:xfrm>
        </p:spPr>
        <p:txBody>
          <a:bodyPr>
            <a:normAutofit/>
          </a:bodyPr>
          <a:lstStyle/>
          <a:p>
            <a:r>
              <a:rPr lang="en-US" sz="4208" dirty="0"/>
              <a:t>Kimball v </a:t>
            </a:r>
            <a:r>
              <a:rPr lang="en-US" sz="4208" dirty="0" err="1"/>
              <a:t>Inmon</a:t>
            </a:r>
            <a:endParaRPr lang="en-US" sz="4208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46366"/>
            <a:ext cx="2808514" cy="4810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Compare and contrast to the CIF:</a:t>
            </a:r>
          </a:p>
          <a:p>
            <a:r>
              <a:rPr lang="en-US" sz="2000" dirty="0"/>
              <a:t>Front / Back Room?</a:t>
            </a:r>
          </a:p>
          <a:p>
            <a:r>
              <a:rPr lang="en-US" sz="2000" dirty="0"/>
              <a:t>ETL / PS / BI?</a:t>
            </a:r>
          </a:p>
          <a:p>
            <a:r>
              <a:rPr lang="en-US" sz="2000" dirty="0"/>
              <a:t>Similarities?</a:t>
            </a:r>
          </a:p>
          <a:p>
            <a:r>
              <a:rPr lang="en-US" sz="2000" dirty="0"/>
              <a:t>Differences?</a:t>
            </a:r>
          </a:p>
        </p:txBody>
      </p:sp>
      <p:pic>
        <p:nvPicPr>
          <p:cNvPr id="4" name="Picture 2" descr="http://inmoncif.com/inmoncif-old/www/library/articles/images/artcifco_fig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14" y="1946366"/>
            <a:ext cx="6707775" cy="521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49069" y="3085140"/>
            <a:ext cx="1068864" cy="1670100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/>
          </a:p>
        </p:txBody>
      </p:sp>
      <p:sp>
        <p:nvSpPr>
          <p:cNvPr id="6" name="Rectangle 5"/>
          <p:cNvSpPr/>
          <p:nvPr/>
        </p:nvSpPr>
        <p:spPr>
          <a:xfrm>
            <a:off x="6984736" y="3419160"/>
            <a:ext cx="1135668" cy="1593711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/>
          </a:p>
        </p:txBody>
      </p:sp>
      <p:sp>
        <p:nvSpPr>
          <p:cNvPr id="7" name="Rectangle 6"/>
          <p:cNvSpPr/>
          <p:nvPr/>
        </p:nvSpPr>
        <p:spPr>
          <a:xfrm>
            <a:off x="6016079" y="2350296"/>
            <a:ext cx="2304737" cy="66804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/>
          </a:p>
        </p:txBody>
      </p:sp>
      <p:sp>
        <p:nvSpPr>
          <p:cNvPr id="8" name="Rectangle 7"/>
          <p:cNvSpPr/>
          <p:nvPr/>
        </p:nvSpPr>
        <p:spPr>
          <a:xfrm>
            <a:off x="7885846" y="4805715"/>
            <a:ext cx="1736904" cy="16701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/>
          </a:p>
        </p:txBody>
      </p:sp>
      <p:sp>
        <p:nvSpPr>
          <p:cNvPr id="9" name="Rectangle 8"/>
          <p:cNvSpPr/>
          <p:nvPr/>
        </p:nvSpPr>
        <p:spPr>
          <a:xfrm>
            <a:off x="9055660" y="2350297"/>
            <a:ext cx="1316495" cy="1803708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/>
          </a:p>
        </p:txBody>
      </p:sp>
      <p:sp>
        <p:nvSpPr>
          <p:cNvPr id="10" name="Rectangle 9"/>
          <p:cNvSpPr/>
          <p:nvPr/>
        </p:nvSpPr>
        <p:spPr>
          <a:xfrm>
            <a:off x="8130197" y="4154004"/>
            <a:ext cx="1316495" cy="601236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41"/>
          </a:p>
        </p:txBody>
      </p:sp>
    </p:spTree>
    <p:extLst>
      <p:ext uri="{BB962C8B-B14F-4D97-AF65-F5344CB8AC3E}">
        <p14:creationId xmlns:p14="http://schemas.microsoft.com/office/powerpoint/2010/main" val="39895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95500" y="303213"/>
            <a:ext cx="8058150" cy="1260475"/>
          </a:xfrm>
        </p:spPr>
        <p:txBody>
          <a:bodyPr/>
          <a:lstStyle/>
          <a:p>
            <a:r>
              <a:rPr lang="en-US" sz="4400" b="1" dirty="0">
                <a:latin typeface="Arial" charset="0"/>
              </a:rPr>
              <a:t>The Kimball Lifecycle Diagram</a:t>
            </a:r>
            <a:endParaRPr lang="en-US" sz="44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8" y="2186424"/>
            <a:ext cx="9925000" cy="42535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41749" y="2590293"/>
            <a:ext cx="1309685" cy="800607"/>
          </a:xfrm>
          <a:prstGeom prst="rect">
            <a:avLst/>
          </a:prstGeom>
          <a:solidFill>
            <a:srgbClr val="FF6600">
              <a:alpha val="20000"/>
            </a:srgb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16"/>
          </a:p>
        </p:txBody>
      </p:sp>
    </p:spTree>
    <p:extLst>
      <p:ext uri="{BB962C8B-B14F-4D97-AF65-F5344CB8AC3E}">
        <p14:creationId xmlns:p14="http://schemas.microsoft.com/office/powerpoint/2010/main" val="263808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Architecture</a:t>
            </a:r>
            <a:r>
              <a:rPr lang="en-US" dirty="0"/>
              <a:t> != </a:t>
            </a:r>
            <a:r>
              <a:rPr lang="en-US" dirty="0">
                <a:solidFill>
                  <a:schemeClr val="accent5"/>
                </a:solidFill>
              </a:rPr>
              <a:t>Infrastructure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07961" y="1692889"/>
            <a:ext cx="4500000" cy="70551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Architecture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007961" y="2398404"/>
            <a:ext cx="4500000" cy="4357393"/>
          </a:xfrm>
        </p:spPr>
        <p:txBody>
          <a:bodyPr/>
          <a:lstStyle/>
          <a:p>
            <a:r>
              <a:rPr lang="en-US" sz="2400" dirty="0"/>
              <a:t>A Framework of rules, decisions, and structures for the overall design of a system. </a:t>
            </a:r>
          </a:p>
          <a:p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653649" y="1692889"/>
            <a:ext cx="4500000" cy="70551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Infrastructure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653649" y="2398404"/>
            <a:ext cx="4500000" cy="4357393"/>
          </a:xfrm>
        </p:spPr>
        <p:txBody>
          <a:bodyPr/>
          <a:lstStyle/>
          <a:p>
            <a:r>
              <a:rPr lang="en-US" sz="2400" dirty="0" smtClean="0"/>
              <a:t>A physical means of implementing a technical architecture through hardware and software.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46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43" y="303213"/>
            <a:ext cx="8357506" cy="126047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Kimball:</a:t>
            </a:r>
            <a:r>
              <a:rPr lang="en-US" dirty="0" smtClean="0"/>
              <a:t> DW/BI System Architecture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2476" y="2175363"/>
            <a:ext cx="8575383" cy="392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Back Room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/>
                </a:solidFill>
              </a:rPr>
              <a:t>Front Room</a:t>
            </a:r>
            <a:r>
              <a:rPr lang="en-US" dirty="0" smtClean="0"/>
              <a:t> Architectures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58975" y="1970475"/>
            <a:ext cx="4500000" cy="705515"/>
          </a:xfrm>
        </p:spPr>
        <p:txBody>
          <a:bodyPr>
            <a:normAutofit/>
          </a:bodyPr>
          <a:lstStyle/>
          <a:p>
            <a:r>
              <a:rPr lang="en-US" sz="3156" dirty="0">
                <a:solidFill>
                  <a:schemeClr val="accent2"/>
                </a:solidFill>
              </a:rPr>
              <a:t>Back Room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58975" y="2675990"/>
            <a:ext cx="4500000" cy="3790125"/>
          </a:xfrm>
        </p:spPr>
        <p:txBody>
          <a:bodyPr/>
          <a:lstStyle/>
          <a:p>
            <a:r>
              <a:rPr lang="en-US" dirty="0" smtClean="0"/>
              <a:t>Behind the scenes.</a:t>
            </a:r>
          </a:p>
          <a:p>
            <a:r>
              <a:rPr lang="en-US" dirty="0" smtClean="0"/>
              <a:t>No direct interaction with the business users.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653649" y="1970475"/>
            <a:ext cx="4500000" cy="705515"/>
          </a:xfrm>
        </p:spPr>
        <p:txBody>
          <a:bodyPr>
            <a:normAutofit/>
          </a:bodyPr>
          <a:lstStyle/>
          <a:p>
            <a:r>
              <a:rPr lang="en-US" sz="3156" dirty="0">
                <a:solidFill>
                  <a:schemeClr val="accent6"/>
                </a:solidFill>
              </a:rPr>
              <a:t>Front Room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653649" y="2675990"/>
            <a:ext cx="4500000" cy="3790125"/>
          </a:xfrm>
        </p:spPr>
        <p:txBody>
          <a:bodyPr/>
          <a:lstStyle/>
          <a:p>
            <a:r>
              <a:rPr lang="en-US" dirty="0" smtClean="0"/>
              <a:t>Business users see and interact with this architecture.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222" y="303213"/>
            <a:ext cx="8860427" cy="1260475"/>
          </a:xfrm>
        </p:spPr>
        <p:txBody>
          <a:bodyPr>
            <a:normAutofit/>
          </a:bodyPr>
          <a:lstStyle/>
          <a:p>
            <a:r>
              <a:rPr lang="en-US" dirty="0"/>
              <a:t>3 System Architectures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827" indent="-400827">
              <a:buFont typeface="+mj-lt"/>
              <a:buAutoNum type="arabicPeriod"/>
            </a:pPr>
            <a:r>
              <a:rPr lang="en-US" sz="2805" b="1" dirty="0"/>
              <a:t>Back-Room: </a:t>
            </a:r>
            <a:r>
              <a:rPr lang="en-US" sz="2805" b="1" dirty="0">
                <a:solidFill>
                  <a:schemeClr val="accent5"/>
                </a:solidFill>
              </a:rPr>
              <a:t>ETL System</a:t>
            </a:r>
            <a:br>
              <a:rPr lang="en-US" sz="2805" b="1" dirty="0">
                <a:solidFill>
                  <a:schemeClr val="accent5"/>
                </a:solidFill>
              </a:rPr>
            </a:br>
            <a:r>
              <a:rPr lang="en-US" sz="2805" dirty="0"/>
              <a:t>(We’ll cover this next class)</a:t>
            </a:r>
          </a:p>
          <a:p>
            <a:pPr marL="400827" indent="-400827">
              <a:buFont typeface="+mj-lt"/>
              <a:buAutoNum type="arabicPeriod"/>
            </a:pPr>
            <a:r>
              <a:rPr lang="en-US" sz="2805" b="1" dirty="0"/>
              <a:t>Back-Room and Front Room: </a:t>
            </a:r>
            <a:r>
              <a:rPr lang="en-US" sz="2805" b="1" dirty="0">
                <a:solidFill>
                  <a:schemeClr val="accent2"/>
                </a:solidFill>
              </a:rPr>
              <a:t>Presentation Server</a:t>
            </a:r>
            <a:r>
              <a:rPr lang="en-US" sz="2805" b="1" dirty="0"/>
              <a:t/>
            </a:r>
            <a:br>
              <a:rPr lang="en-US" sz="2805" b="1" dirty="0"/>
            </a:br>
            <a:r>
              <a:rPr lang="en-US" sz="2805" dirty="0"/>
              <a:t>(We’ve covered this already)</a:t>
            </a:r>
          </a:p>
          <a:p>
            <a:pPr marL="400827" indent="-400827">
              <a:buFont typeface="+mj-lt"/>
              <a:buAutoNum type="arabicPeriod"/>
            </a:pPr>
            <a:r>
              <a:rPr lang="en-US" sz="2805" b="1" dirty="0"/>
              <a:t>Front-Room: BI Applications</a:t>
            </a:r>
            <a:br>
              <a:rPr lang="en-US" sz="2805" b="1" dirty="0"/>
            </a:br>
            <a:r>
              <a:rPr lang="en-US" sz="2805" dirty="0"/>
              <a:t>(We’ll cover this in 2 classes)</a:t>
            </a:r>
          </a:p>
        </p:txBody>
      </p:sp>
    </p:spTree>
    <p:extLst>
      <p:ext uri="{BB962C8B-B14F-4D97-AF65-F5344CB8AC3E}">
        <p14:creationId xmlns:p14="http://schemas.microsoft.com/office/powerpoint/2010/main" val="160506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34" dirty="0">
                <a:solidFill>
                  <a:schemeClr val="accent6"/>
                </a:solidFill>
              </a:rPr>
              <a:t>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844" y="2178130"/>
            <a:ext cx="9218950" cy="4012415"/>
          </a:xfrm>
        </p:spPr>
        <p:txBody>
          <a:bodyPr>
            <a:normAutofit lnSpcReduction="10000"/>
          </a:bodyPr>
          <a:lstStyle/>
          <a:p>
            <a:r>
              <a:rPr lang="en-US" sz="2805" dirty="0"/>
              <a:t>The information that describes our technical architecture.</a:t>
            </a:r>
          </a:p>
          <a:p>
            <a:r>
              <a:rPr lang="en-US" sz="2805" dirty="0"/>
              <a:t>Spans all 3 System Architectures: </a:t>
            </a:r>
            <a:r>
              <a:rPr lang="en-US" sz="2805" dirty="0">
                <a:solidFill>
                  <a:schemeClr val="accent3"/>
                </a:solidFill>
              </a:rPr>
              <a:t>Back, Presentation &amp; Front.</a:t>
            </a:r>
          </a:p>
          <a:p>
            <a:r>
              <a:rPr lang="en-US" sz="2805" b="1" dirty="0">
                <a:solidFill>
                  <a:schemeClr val="accent2"/>
                </a:solidFill>
              </a:rPr>
              <a:t>Technical Metadata </a:t>
            </a:r>
            <a:r>
              <a:rPr lang="en-US" sz="2805" dirty="0"/>
              <a:t>– Infrastructure oriented. Indexes, table partitions, data types, data transformations. </a:t>
            </a:r>
          </a:p>
          <a:p>
            <a:r>
              <a:rPr lang="en-US" sz="2805" b="1" dirty="0">
                <a:solidFill>
                  <a:schemeClr val="accent2"/>
                </a:solidFill>
              </a:rPr>
              <a:t>Business Metadata </a:t>
            </a:r>
            <a:r>
              <a:rPr lang="en-US" sz="2805" dirty="0"/>
              <a:t>– User oriented. Data structure definitions, Data dictionaries, implicit data hierarchies. </a:t>
            </a:r>
          </a:p>
          <a:p>
            <a:r>
              <a:rPr lang="en-US" sz="2805" b="1" dirty="0">
                <a:solidFill>
                  <a:schemeClr val="accent2"/>
                </a:solidFill>
              </a:rPr>
              <a:t>Process Metadata</a:t>
            </a:r>
            <a:r>
              <a:rPr lang="en-US" sz="2805" dirty="0">
                <a:solidFill>
                  <a:schemeClr val="accent2"/>
                </a:solidFill>
              </a:rPr>
              <a:t> </a:t>
            </a:r>
            <a:r>
              <a:rPr lang="en-US" sz="2805" dirty="0"/>
              <a:t>– System oriented. Performance metrics and measurements. The Audit Dimension.</a:t>
            </a:r>
          </a:p>
        </p:txBody>
      </p:sp>
    </p:spTree>
    <p:extLst>
      <p:ext uri="{BB962C8B-B14F-4D97-AF65-F5344CB8AC3E}">
        <p14:creationId xmlns:p14="http://schemas.microsoft.com/office/powerpoint/2010/main" val="16755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222" y="319542"/>
            <a:ext cx="8860427" cy="1260475"/>
          </a:xfrm>
        </p:spPr>
        <p:txBody>
          <a:bodyPr>
            <a:noAutofit/>
          </a:bodyPr>
          <a:lstStyle/>
          <a:p>
            <a:r>
              <a:rPr lang="en-US" sz="4208" dirty="0"/>
              <a:t>Back Room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156" y="2272505"/>
            <a:ext cx="7029450" cy="45624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89857" y="2646361"/>
            <a:ext cx="2666999" cy="3814762"/>
          </a:xfrm>
        </p:spPr>
        <p:txBody>
          <a:bodyPr/>
          <a:lstStyle/>
          <a:p>
            <a:r>
              <a:rPr lang="en-US" sz="2400" dirty="0"/>
              <a:t>Behind the scenes.</a:t>
            </a:r>
          </a:p>
          <a:p>
            <a:r>
              <a:rPr lang="en-US" sz="2400" dirty="0"/>
              <a:t>No direct interaction with the business users.</a:t>
            </a:r>
          </a:p>
          <a:p>
            <a:r>
              <a:rPr lang="en-US" sz="2400" dirty="0" smtClean="0"/>
              <a:t>ETL System + Parts of the Presentation Server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37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457" y="319542"/>
            <a:ext cx="8292192" cy="1260475"/>
          </a:xfrm>
        </p:spPr>
        <p:txBody>
          <a:bodyPr>
            <a:noAutofit/>
          </a:bodyPr>
          <a:lstStyle/>
          <a:p>
            <a:r>
              <a:rPr lang="en-US" dirty="0"/>
              <a:t>Presentation Server Architecture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980" y="2207532"/>
            <a:ext cx="7825547" cy="48101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79614" y="2705212"/>
            <a:ext cx="2372366" cy="3814763"/>
          </a:xfrm>
        </p:spPr>
        <p:txBody>
          <a:bodyPr/>
          <a:lstStyle/>
          <a:p>
            <a:r>
              <a:rPr lang="en-US" sz="2400" dirty="0" smtClean="0"/>
              <a:t>Dimensional Models as ROLAP Star Schemas, MOLAP Cubes</a:t>
            </a:r>
          </a:p>
          <a:p>
            <a:r>
              <a:rPr lang="en-US" sz="2400" dirty="0" smtClean="0"/>
              <a:t>Enterprise Bus Architecture</a:t>
            </a:r>
          </a:p>
          <a:p>
            <a:r>
              <a:rPr lang="en-US" sz="2400" dirty="0" smtClean="0"/>
              <a:t>Conformed Dimensions across fact tables.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58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290</Words>
  <Application>Microsoft Office PowerPoint</Application>
  <PresentationFormat>Custom</PresentationFormat>
  <Paragraphs>51</Paragraphs>
  <Slides>11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The Kimball Lifecycle Diagram</vt:lpstr>
      <vt:lpstr>Architecture != Infrastructure</vt:lpstr>
      <vt:lpstr>Kimball: DW/BI System Architecture Model</vt:lpstr>
      <vt:lpstr>Back Room and Front Room Architectures </vt:lpstr>
      <vt:lpstr>3 System Architectures </vt:lpstr>
      <vt:lpstr>Metadata</vt:lpstr>
      <vt:lpstr>Back Room Architecture</vt:lpstr>
      <vt:lpstr>Presentation Server Architecture </vt:lpstr>
      <vt:lpstr>Front-Room Architecture</vt:lpstr>
      <vt:lpstr>Kimball v Inmon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danton sihombing</dc:creator>
  <cp:lastModifiedBy>Umim</cp:lastModifiedBy>
  <cp:revision>203</cp:revision>
  <dcterms:created xsi:type="dcterms:W3CDTF">2014-08-28T03:04:31Z</dcterms:created>
  <dcterms:modified xsi:type="dcterms:W3CDTF">2017-11-30T07:42:27Z</dcterms:modified>
</cp:coreProperties>
</file>