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8" autoAdjust="0"/>
    <p:restoredTop sz="86318" autoAdjust="0"/>
  </p:normalViewPr>
  <p:slideViewPr>
    <p:cSldViewPr snapToGrid="0" snapToObjects="1">
      <p:cViewPr>
        <p:scale>
          <a:sx n="63" d="100"/>
          <a:sy n="63" d="100"/>
        </p:scale>
        <p:origin x="-1374" y="-72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1A912-E85E-4F78-A80B-3BFD7B487990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C7D3ABC5-B763-400F-842D-9E7E91B1B2F8}">
      <dgm:prSet phldrT="[Text]" custT="1"/>
      <dgm:spPr/>
      <dgm:t>
        <a:bodyPr/>
        <a:lstStyle/>
        <a:p>
          <a:r>
            <a:rPr lang="en-US" sz="4800" dirty="0" smtClean="0"/>
            <a:t>Test</a:t>
          </a:r>
          <a:endParaRPr lang="en-US" sz="4100" dirty="0"/>
        </a:p>
      </dgm:t>
    </dgm:pt>
    <dgm:pt modelId="{78179C03-5200-4BC8-924C-6B41FA259492}" type="parTrans" cxnId="{FC43F2B1-A0DF-4718-A400-236BBE4BC0AC}">
      <dgm:prSet/>
      <dgm:spPr/>
      <dgm:t>
        <a:bodyPr/>
        <a:lstStyle/>
        <a:p>
          <a:endParaRPr lang="en-US"/>
        </a:p>
      </dgm:t>
    </dgm:pt>
    <dgm:pt modelId="{057CDACB-8384-4FED-B222-D72C1EE5FDEA}" type="sibTrans" cxnId="{FC43F2B1-A0DF-4718-A400-236BBE4BC0AC}">
      <dgm:prSet/>
      <dgm:spPr/>
      <dgm:t>
        <a:bodyPr/>
        <a:lstStyle/>
        <a:p>
          <a:endParaRPr lang="en-US"/>
        </a:p>
      </dgm:t>
    </dgm:pt>
    <dgm:pt modelId="{B20456E7-C3A5-4F60-AF8B-D58582E0664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4800" dirty="0" smtClean="0"/>
            <a:t>Prod</a:t>
          </a:r>
          <a:endParaRPr lang="en-US" sz="5800" dirty="0"/>
        </a:p>
      </dgm:t>
    </dgm:pt>
    <dgm:pt modelId="{937589CD-F5DB-424F-9586-8616F638EEF0}" type="parTrans" cxnId="{8C191739-2CAC-4A73-9BCC-9D4F329F5857}">
      <dgm:prSet/>
      <dgm:spPr/>
      <dgm:t>
        <a:bodyPr/>
        <a:lstStyle/>
        <a:p>
          <a:endParaRPr lang="en-US"/>
        </a:p>
      </dgm:t>
    </dgm:pt>
    <dgm:pt modelId="{B24FACEA-D2E1-4E96-8B3F-D65F3F642DF7}" type="sibTrans" cxnId="{8C191739-2CAC-4A73-9BCC-9D4F329F5857}">
      <dgm:prSet/>
      <dgm:spPr/>
      <dgm:t>
        <a:bodyPr/>
        <a:lstStyle/>
        <a:p>
          <a:endParaRPr lang="en-US"/>
        </a:p>
      </dgm:t>
    </dgm:pt>
    <dgm:pt modelId="{EBF6630B-CB70-4D13-9575-9FED8DDE627E}">
      <dgm:prSet phldrT="[Text]"/>
      <dgm:spPr/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9FC03EFD-7775-4E3D-BC7D-3A08B0CCE7CA}" type="parTrans" cxnId="{B39C85E4-1D76-4E3B-BC02-1713A5EB69BC}">
      <dgm:prSet/>
      <dgm:spPr/>
      <dgm:t>
        <a:bodyPr/>
        <a:lstStyle/>
        <a:p>
          <a:endParaRPr lang="en-US"/>
        </a:p>
      </dgm:t>
    </dgm:pt>
    <dgm:pt modelId="{B1D726B9-74FC-4486-A07A-F650C1C99374}" type="sibTrans" cxnId="{B39C85E4-1D76-4E3B-BC02-1713A5EB69BC}">
      <dgm:prSet/>
      <dgm:spPr/>
      <dgm:t>
        <a:bodyPr/>
        <a:lstStyle/>
        <a:p>
          <a:endParaRPr lang="en-US"/>
        </a:p>
      </dgm:t>
    </dgm:pt>
    <dgm:pt modelId="{725AEE77-22D5-4381-A9B2-3BF03DE34CB3}" type="pres">
      <dgm:prSet presAssocID="{3DC1A912-E85E-4F78-A80B-3BFD7B487990}" presName="compositeShape" presStyleCnt="0">
        <dgm:presLayoutVars>
          <dgm:chMax val="7"/>
          <dgm:dir/>
          <dgm:resizeHandles val="exact"/>
        </dgm:presLayoutVars>
      </dgm:prSet>
      <dgm:spPr/>
    </dgm:pt>
    <dgm:pt modelId="{B89C4B30-7234-4526-85A3-83F3A19ECC8F}" type="pres">
      <dgm:prSet presAssocID="{3DC1A912-E85E-4F78-A80B-3BFD7B487990}" presName="wedge1" presStyleLbl="node1" presStyleIdx="0" presStyleCnt="3"/>
      <dgm:spPr/>
      <dgm:t>
        <a:bodyPr/>
        <a:lstStyle/>
        <a:p>
          <a:endParaRPr lang="en-US"/>
        </a:p>
      </dgm:t>
    </dgm:pt>
    <dgm:pt modelId="{BFB694FF-0E83-4551-A715-ABFC31D77F61}" type="pres">
      <dgm:prSet presAssocID="{3DC1A912-E85E-4F78-A80B-3BFD7B487990}" presName="dummy1a" presStyleCnt="0"/>
      <dgm:spPr/>
    </dgm:pt>
    <dgm:pt modelId="{ACFDDC4C-9CA9-4EEF-BA0D-E2B2F655BFB6}" type="pres">
      <dgm:prSet presAssocID="{3DC1A912-E85E-4F78-A80B-3BFD7B487990}" presName="dummy1b" presStyleCnt="0"/>
      <dgm:spPr/>
    </dgm:pt>
    <dgm:pt modelId="{08792BB0-264F-4857-8975-6A2DADC578C7}" type="pres">
      <dgm:prSet presAssocID="{3DC1A912-E85E-4F78-A80B-3BFD7B48799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716A4-DA34-4F45-BDAD-DBAD32BCD121}" type="pres">
      <dgm:prSet presAssocID="{3DC1A912-E85E-4F78-A80B-3BFD7B487990}" presName="wedge2" presStyleLbl="node1" presStyleIdx="1" presStyleCnt="3"/>
      <dgm:spPr/>
      <dgm:t>
        <a:bodyPr/>
        <a:lstStyle/>
        <a:p>
          <a:endParaRPr lang="en-US"/>
        </a:p>
      </dgm:t>
    </dgm:pt>
    <dgm:pt modelId="{6C742448-5D95-42DE-9833-134A389158DB}" type="pres">
      <dgm:prSet presAssocID="{3DC1A912-E85E-4F78-A80B-3BFD7B487990}" presName="dummy2a" presStyleCnt="0"/>
      <dgm:spPr/>
    </dgm:pt>
    <dgm:pt modelId="{C0F058BB-88F7-4CE5-B972-0DCB32C6F114}" type="pres">
      <dgm:prSet presAssocID="{3DC1A912-E85E-4F78-A80B-3BFD7B487990}" presName="dummy2b" presStyleCnt="0"/>
      <dgm:spPr/>
    </dgm:pt>
    <dgm:pt modelId="{9C0BAAE0-757F-4B14-919B-2C44EF5E3389}" type="pres">
      <dgm:prSet presAssocID="{3DC1A912-E85E-4F78-A80B-3BFD7B48799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8673E-818C-40F9-B570-F498AEAF8F8B}" type="pres">
      <dgm:prSet presAssocID="{3DC1A912-E85E-4F78-A80B-3BFD7B487990}" presName="wedge3" presStyleLbl="node1" presStyleIdx="2" presStyleCnt="3"/>
      <dgm:spPr/>
      <dgm:t>
        <a:bodyPr/>
        <a:lstStyle/>
        <a:p>
          <a:endParaRPr lang="en-US"/>
        </a:p>
      </dgm:t>
    </dgm:pt>
    <dgm:pt modelId="{6ED48E52-1CE6-49E6-8B69-40BB2E63813B}" type="pres">
      <dgm:prSet presAssocID="{3DC1A912-E85E-4F78-A80B-3BFD7B487990}" presName="dummy3a" presStyleCnt="0"/>
      <dgm:spPr/>
    </dgm:pt>
    <dgm:pt modelId="{CA9D7D9E-A927-4D8B-AC01-F2B389B4D6BA}" type="pres">
      <dgm:prSet presAssocID="{3DC1A912-E85E-4F78-A80B-3BFD7B487990}" presName="dummy3b" presStyleCnt="0"/>
      <dgm:spPr/>
    </dgm:pt>
    <dgm:pt modelId="{0913E792-BB6E-4DBE-BD8F-C0096F0D26C5}" type="pres">
      <dgm:prSet presAssocID="{3DC1A912-E85E-4F78-A80B-3BFD7B48799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848C6-1860-4041-BB07-804D5E3C2310}" type="pres">
      <dgm:prSet presAssocID="{057CDACB-8384-4FED-B222-D72C1EE5FDEA}" presName="arrowWedge1" presStyleLbl="fgSibTrans2D1" presStyleIdx="0" presStyleCnt="3"/>
      <dgm:spPr>
        <a:solidFill>
          <a:srgbClr val="FFC000"/>
        </a:solidFill>
      </dgm:spPr>
    </dgm:pt>
    <dgm:pt modelId="{00BAEBC9-1BE9-4E9F-9A7E-7E4E4481B30C}" type="pres">
      <dgm:prSet presAssocID="{B24FACEA-D2E1-4E96-8B3F-D65F3F642DF7}" presName="arrowWedge2" presStyleLbl="fgSibTrans2D1" presStyleIdx="1" presStyleCnt="3"/>
      <dgm:spPr>
        <a:solidFill>
          <a:schemeClr val="accent5">
            <a:lumMod val="50000"/>
          </a:schemeClr>
        </a:solidFill>
      </dgm:spPr>
    </dgm:pt>
    <dgm:pt modelId="{FF82B53A-9D4D-448B-A990-1B54863EEDC5}" type="pres">
      <dgm:prSet presAssocID="{B1D726B9-74FC-4486-A07A-F650C1C99374}" presName="arrowWedge3" presStyleLbl="fgSibTrans2D1" presStyleIdx="2" presStyleCnt="3"/>
      <dgm:spPr>
        <a:solidFill>
          <a:srgbClr val="FF0000"/>
        </a:solidFill>
      </dgm:spPr>
    </dgm:pt>
  </dgm:ptLst>
  <dgm:cxnLst>
    <dgm:cxn modelId="{A8C66647-C087-D04D-9C05-918E426DCB0C}" type="presOf" srcId="{B20456E7-C3A5-4F60-AF8B-D58582E0664A}" destId="{77E716A4-DA34-4F45-BDAD-DBAD32BCD121}" srcOrd="0" destOrd="0" presId="urn:microsoft.com/office/officeart/2005/8/layout/cycle8"/>
    <dgm:cxn modelId="{53F07218-CEB0-624D-9B91-8558D2C04CF2}" type="presOf" srcId="{3DC1A912-E85E-4F78-A80B-3BFD7B487990}" destId="{725AEE77-22D5-4381-A9B2-3BF03DE34CB3}" srcOrd="0" destOrd="0" presId="urn:microsoft.com/office/officeart/2005/8/layout/cycle8"/>
    <dgm:cxn modelId="{CEDFFE17-ED84-494C-9EF5-3B7E6D01A0C6}" type="presOf" srcId="{EBF6630B-CB70-4D13-9575-9FED8DDE627E}" destId="{74D8673E-818C-40F9-B570-F498AEAF8F8B}" srcOrd="0" destOrd="0" presId="urn:microsoft.com/office/officeart/2005/8/layout/cycle8"/>
    <dgm:cxn modelId="{FC43F2B1-A0DF-4718-A400-236BBE4BC0AC}" srcId="{3DC1A912-E85E-4F78-A80B-3BFD7B487990}" destId="{C7D3ABC5-B763-400F-842D-9E7E91B1B2F8}" srcOrd="0" destOrd="0" parTransId="{78179C03-5200-4BC8-924C-6B41FA259492}" sibTransId="{057CDACB-8384-4FED-B222-D72C1EE5FDEA}"/>
    <dgm:cxn modelId="{B39C85E4-1D76-4E3B-BC02-1713A5EB69BC}" srcId="{3DC1A912-E85E-4F78-A80B-3BFD7B487990}" destId="{EBF6630B-CB70-4D13-9575-9FED8DDE627E}" srcOrd="2" destOrd="0" parTransId="{9FC03EFD-7775-4E3D-BC7D-3A08B0CCE7CA}" sibTransId="{B1D726B9-74FC-4486-A07A-F650C1C99374}"/>
    <dgm:cxn modelId="{8C191739-2CAC-4A73-9BCC-9D4F329F5857}" srcId="{3DC1A912-E85E-4F78-A80B-3BFD7B487990}" destId="{B20456E7-C3A5-4F60-AF8B-D58582E0664A}" srcOrd="1" destOrd="0" parTransId="{937589CD-F5DB-424F-9586-8616F638EEF0}" sibTransId="{B24FACEA-D2E1-4E96-8B3F-D65F3F642DF7}"/>
    <dgm:cxn modelId="{55F8DF1E-EC00-3F40-9BEC-229E1C32EC20}" type="presOf" srcId="{EBF6630B-CB70-4D13-9575-9FED8DDE627E}" destId="{0913E792-BB6E-4DBE-BD8F-C0096F0D26C5}" srcOrd="1" destOrd="0" presId="urn:microsoft.com/office/officeart/2005/8/layout/cycle8"/>
    <dgm:cxn modelId="{8194B614-7C29-9541-B732-57FF4C4674AA}" type="presOf" srcId="{B20456E7-C3A5-4F60-AF8B-D58582E0664A}" destId="{9C0BAAE0-757F-4B14-919B-2C44EF5E3389}" srcOrd="1" destOrd="0" presId="urn:microsoft.com/office/officeart/2005/8/layout/cycle8"/>
    <dgm:cxn modelId="{D23D7B7D-B4B0-8848-BA5A-FF773B9F465C}" type="presOf" srcId="{C7D3ABC5-B763-400F-842D-9E7E91B1B2F8}" destId="{08792BB0-264F-4857-8975-6A2DADC578C7}" srcOrd="1" destOrd="0" presId="urn:microsoft.com/office/officeart/2005/8/layout/cycle8"/>
    <dgm:cxn modelId="{9AB94311-BBB0-CB41-AF84-427858025070}" type="presOf" srcId="{C7D3ABC5-B763-400F-842D-9E7E91B1B2F8}" destId="{B89C4B30-7234-4526-85A3-83F3A19ECC8F}" srcOrd="0" destOrd="0" presId="urn:microsoft.com/office/officeart/2005/8/layout/cycle8"/>
    <dgm:cxn modelId="{EEE319FB-69C9-944A-B24A-F7E184672046}" type="presParOf" srcId="{725AEE77-22D5-4381-A9B2-3BF03DE34CB3}" destId="{B89C4B30-7234-4526-85A3-83F3A19ECC8F}" srcOrd="0" destOrd="0" presId="urn:microsoft.com/office/officeart/2005/8/layout/cycle8"/>
    <dgm:cxn modelId="{C366AF68-5187-234B-8CFB-A8B9EA235FF9}" type="presParOf" srcId="{725AEE77-22D5-4381-A9B2-3BF03DE34CB3}" destId="{BFB694FF-0E83-4551-A715-ABFC31D77F61}" srcOrd="1" destOrd="0" presId="urn:microsoft.com/office/officeart/2005/8/layout/cycle8"/>
    <dgm:cxn modelId="{0D954197-9C77-1243-84BC-6E3499CAECED}" type="presParOf" srcId="{725AEE77-22D5-4381-A9B2-3BF03DE34CB3}" destId="{ACFDDC4C-9CA9-4EEF-BA0D-E2B2F655BFB6}" srcOrd="2" destOrd="0" presId="urn:microsoft.com/office/officeart/2005/8/layout/cycle8"/>
    <dgm:cxn modelId="{45B125D8-E35D-6F48-AB8F-67EF855C05A6}" type="presParOf" srcId="{725AEE77-22D5-4381-A9B2-3BF03DE34CB3}" destId="{08792BB0-264F-4857-8975-6A2DADC578C7}" srcOrd="3" destOrd="0" presId="urn:microsoft.com/office/officeart/2005/8/layout/cycle8"/>
    <dgm:cxn modelId="{514CC1E4-DD96-8046-998E-13EA4FEFF846}" type="presParOf" srcId="{725AEE77-22D5-4381-A9B2-3BF03DE34CB3}" destId="{77E716A4-DA34-4F45-BDAD-DBAD32BCD121}" srcOrd="4" destOrd="0" presId="urn:microsoft.com/office/officeart/2005/8/layout/cycle8"/>
    <dgm:cxn modelId="{B920F04F-CDA7-E244-83DC-8725C4AB0EA9}" type="presParOf" srcId="{725AEE77-22D5-4381-A9B2-3BF03DE34CB3}" destId="{6C742448-5D95-42DE-9833-134A389158DB}" srcOrd="5" destOrd="0" presId="urn:microsoft.com/office/officeart/2005/8/layout/cycle8"/>
    <dgm:cxn modelId="{5B50C255-D77D-F045-96A8-2BE7AECC42C6}" type="presParOf" srcId="{725AEE77-22D5-4381-A9B2-3BF03DE34CB3}" destId="{C0F058BB-88F7-4CE5-B972-0DCB32C6F114}" srcOrd="6" destOrd="0" presId="urn:microsoft.com/office/officeart/2005/8/layout/cycle8"/>
    <dgm:cxn modelId="{B9712116-41A3-1B47-ABCD-3438F5C4E6FD}" type="presParOf" srcId="{725AEE77-22D5-4381-A9B2-3BF03DE34CB3}" destId="{9C0BAAE0-757F-4B14-919B-2C44EF5E3389}" srcOrd="7" destOrd="0" presId="urn:microsoft.com/office/officeart/2005/8/layout/cycle8"/>
    <dgm:cxn modelId="{657589A1-FB55-2A45-83A4-C0BB8A9FB295}" type="presParOf" srcId="{725AEE77-22D5-4381-A9B2-3BF03DE34CB3}" destId="{74D8673E-818C-40F9-B570-F498AEAF8F8B}" srcOrd="8" destOrd="0" presId="urn:microsoft.com/office/officeart/2005/8/layout/cycle8"/>
    <dgm:cxn modelId="{5C01F87E-DC6C-7A47-AFF6-22DC0D0CB4F0}" type="presParOf" srcId="{725AEE77-22D5-4381-A9B2-3BF03DE34CB3}" destId="{6ED48E52-1CE6-49E6-8B69-40BB2E63813B}" srcOrd="9" destOrd="0" presId="urn:microsoft.com/office/officeart/2005/8/layout/cycle8"/>
    <dgm:cxn modelId="{4A485B49-08E7-E64D-B4FA-0A7C93C39E5E}" type="presParOf" srcId="{725AEE77-22D5-4381-A9B2-3BF03DE34CB3}" destId="{CA9D7D9E-A927-4D8B-AC01-F2B389B4D6BA}" srcOrd="10" destOrd="0" presId="urn:microsoft.com/office/officeart/2005/8/layout/cycle8"/>
    <dgm:cxn modelId="{E016DB5D-0CDA-EE4D-9A5F-4D1DF0676C28}" type="presParOf" srcId="{725AEE77-22D5-4381-A9B2-3BF03DE34CB3}" destId="{0913E792-BB6E-4DBE-BD8F-C0096F0D26C5}" srcOrd="11" destOrd="0" presId="urn:microsoft.com/office/officeart/2005/8/layout/cycle8"/>
    <dgm:cxn modelId="{370C2E70-938F-854F-AFAE-366D55542E16}" type="presParOf" srcId="{725AEE77-22D5-4381-A9B2-3BF03DE34CB3}" destId="{DD2848C6-1860-4041-BB07-804D5E3C2310}" srcOrd="12" destOrd="0" presId="urn:microsoft.com/office/officeart/2005/8/layout/cycle8"/>
    <dgm:cxn modelId="{08BE2716-D214-4945-9447-A0E5AE15E5BD}" type="presParOf" srcId="{725AEE77-22D5-4381-A9B2-3BF03DE34CB3}" destId="{00BAEBC9-1BE9-4E9F-9A7E-7E4E4481B30C}" srcOrd="13" destOrd="0" presId="urn:microsoft.com/office/officeart/2005/8/layout/cycle8"/>
    <dgm:cxn modelId="{4976C3C8-C541-5143-B4B3-C7CE46D3CD93}" type="presParOf" srcId="{725AEE77-22D5-4381-A9B2-3BF03DE34CB3}" destId="{FF82B53A-9D4D-448B-A990-1B54863EEDC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Isolating the latest source data is called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change data capture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(CDC). The idea behind change data capture is simple enough: Just transfer the data that has been changed since the last load.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File</a:t>
            </a:r>
            <a:r>
              <a:rPr lang="en-US" dirty="0" smtClean="0"/>
              <a:t>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extract to file approach consists of three or four discrete steps: extract to file, move file to ETL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server, transform file contents, and load transformed data into the staging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databas</a:t>
            </a:r>
            <a:endParaRPr lang="en-US" dirty="0" smtClean="0"/>
          </a:p>
          <a:p>
            <a:r>
              <a:rPr lang="en-US" b="1" dirty="0" smtClean="0"/>
              <a:t>Stream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extract can be constructed so that data flows out of the source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Each quality screen is a test. If the test against the data is successful, nothing happens and the screen has no side effects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*) Example: lifetime platinum frequent flyer has been a member for at least five years and has flown more than two million miles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error event schema is a centralized dimensional schema whose purpose is to record every error event thrown by a quality screen anywhere in the ETL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Small static dimensions.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few dimensions are created entirely by the ETL system without a real outside source. These are usually small lookup dimensions where an operational code is translated into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Pentaho Schema 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1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773792"/>
            <a:ext cx="9619774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7422" y="1796177"/>
            <a:ext cx="9619774" cy="38794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79134-996F-41A0-B120-DC506429F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93222" y="303213"/>
            <a:ext cx="886042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46366"/>
            <a:ext cx="9239250" cy="48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inance.yahoo.com/q;_ylt=AkvD6KtvgA.0gd.aT6SiHxbFgfME?s=AAP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Advanced Database Systems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smtClean="0">
                <a:solidFill>
                  <a:schemeClr val="bg1"/>
                </a:solidFill>
                <a:latin typeface="Open Sans" charset="0"/>
              </a:rPr>
              <a:t>Session </a:t>
            </a: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08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Introducing Extract, Transform, Load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This presentation is based </a:t>
            </a:r>
            <a:r>
              <a:rPr lang="en-US" sz="1600" dirty="0">
                <a:solidFill>
                  <a:srgbClr val="92D050"/>
                </a:solidFill>
              </a:rPr>
              <a:t>on 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2- Change Data Capture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680" y="2034431"/>
            <a:ext cx="5857406" cy="359892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means to detect which data is part of the </a:t>
            </a:r>
            <a:r>
              <a:rPr lang="en-US" sz="2400" b="1" dirty="0">
                <a:solidFill>
                  <a:srgbClr val="FF0000"/>
                </a:solidFill>
              </a:rPr>
              <a:t>incremental load </a:t>
            </a:r>
            <a:r>
              <a:rPr lang="en-US" sz="2400" dirty="0">
                <a:solidFill>
                  <a:srgbClr val="0070C0"/>
                </a:solidFill>
              </a:rPr>
              <a:t>(selective processing)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/>
              <a:t>Difficult to get right, needs a lot of testing.</a:t>
            </a:r>
          </a:p>
          <a:p>
            <a:r>
              <a:rPr lang="en-US" sz="2400" dirty="0"/>
              <a:t>Common Approaches: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Audit columns </a:t>
            </a:r>
            <a:r>
              <a:rPr lang="en-US" sz="2400" dirty="0"/>
              <a:t>in source data (last update)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Timed extracts </a:t>
            </a:r>
            <a:r>
              <a:rPr lang="en-US" sz="2400" dirty="0"/>
              <a:t>(ex. yesterday’s records)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Diff Compare </a:t>
            </a:r>
            <a:r>
              <a:rPr lang="en-US" sz="2400" dirty="0"/>
              <a:t>with CRC / Hash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Database Transactions Logs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Triggers /  Message Queues</a:t>
            </a:r>
          </a:p>
          <a:p>
            <a:pPr lvl="1"/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277" y="2167431"/>
            <a:ext cx="2332126" cy="750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961" y="3151285"/>
            <a:ext cx="2942910" cy="18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 – Extract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680" y="1997424"/>
            <a:ext cx="5857406" cy="3598920"/>
          </a:xfrm>
        </p:spPr>
        <p:txBody>
          <a:bodyPr>
            <a:noAutofit/>
          </a:bodyPr>
          <a:lstStyle/>
          <a:p>
            <a:r>
              <a:rPr lang="en-US" sz="2426" dirty="0">
                <a:solidFill>
                  <a:srgbClr val="FF0000"/>
                </a:solidFill>
              </a:rPr>
              <a:t>Getting data from the source system – a fundamental component!</a:t>
            </a:r>
          </a:p>
          <a:p>
            <a:r>
              <a:rPr lang="en-US" sz="2426" dirty="0"/>
              <a:t>Two Methods:</a:t>
            </a:r>
          </a:p>
          <a:p>
            <a:pPr lvl="1"/>
            <a:r>
              <a:rPr lang="en-US" sz="2426" b="1" dirty="0">
                <a:solidFill>
                  <a:srgbClr val="0070C0"/>
                </a:solidFill>
              </a:rPr>
              <a:t>File</a:t>
            </a:r>
            <a:r>
              <a:rPr lang="en-US" sz="2426" b="1" dirty="0"/>
              <a:t> </a:t>
            </a:r>
            <a:r>
              <a:rPr lang="en-US" sz="2426" dirty="0"/>
              <a:t>– extracted output from a source system. Useful with 3</a:t>
            </a:r>
            <a:r>
              <a:rPr lang="en-US" sz="2426" baseline="30000" dirty="0"/>
              <a:t>rd</a:t>
            </a:r>
            <a:r>
              <a:rPr lang="en-US" sz="2426" dirty="0"/>
              <a:t> parties / legacy systems.</a:t>
            </a:r>
          </a:p>
          <a:p>
            <a:pPr lvl="1"/>
            <a:r>
              <a:rPr lang="en-US" sz="2426" b="1" dirty="0">
                <a:solidFill>
                  <a:srgbClr val="0070C0"/>
                </a:solidFill>
              </a:rPr>
              <a:t>Stream</a:t>
            </a:r>
            <a:r>
              <a:rPr lang="en-US" sz="2426" dirty="0">
                <a:solidFill>
                  <a:srgbClr val="0070C0"/>
                </a:solidFill>
              </a:rPr>
              <a:t> </a:t>
            </a:r>
            <a:r>
              <a:rPr lang="en-US" sz="2426" dirty="0"/>
              <a:t>–initiated data flows out of a system: Middleware query, web service.</a:t>
            </a:r>
          </a:p>
          <a:p>
            <a:r>
              <a:rPr lang="en-US" sz="2426" dirty="0"/>
              <a:t>Files are useful because they provide restart points without </a:t>
            </a:r>
            <a:r>
              <a:rPr lang="en-US" sz="2426" b="1" dirty="0">
                <a:solidFill>
                  <a:srgbClr val="0070C0"/>
                </a:solidFill>
              </a:rPr>
              <a:t>re-querying the source</a:t>
            </a:r>
            <a:r>
              <a:rPr lang="en-US" sz="2426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539" y="2098928"/>
            <a:ext cx="2142808" cy="33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Let’s think about it?!?!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Assume your data warehousing project requires an extract from a Web API, which delivers data in real time upon request such as the Yahoo Stock Page  </a:t>
            </a:r>
            <a:r>
              <a:rPr lang="en-US" sz="2206" dirty="0">
                <a:solidFill>
                  <a:srgbClr val="0070C0"/>
                </a:solidFill>
                <a:hlinkClick r:id="rId2"/>
              </a:rPr>
              <a:t>http://finance.yahoo.com/q;_ylt=AkvD6KtvgA.0gd.aT6SiHxbFgfME?s=AAPL</a:t>
            </a:r>
            <a:r>
              <a:rPr lang="en-US" sz="2206" dirty="0">
                <a:solidFill>
                  <a:srgbClr val="0070C0"/>
                </a:solidFill>
              </a:rPr>
              <a:t>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Explain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How do you profile this data?</a:t>
            </a:r>
          </a:p>
          <a:p>
            <a:pPr lvl="1"/>
            <a:r>
              <a:rPr lang="en-US" dirty="0"/>
              <a:t>What’s your approach to detecting and capturing changes?</a:t>
            </a:r>
          </a:p>
          <a:p>
            <a:pPr lvl="1"/>
            <a:r>
              <a:rPr lang="en-US" dirty="0"/>
              <a:t>How would you approach data extraction from this source?</a:t>
            </a:r>
          </a:p>
        </p:txBody>
      </p:sp>
    </p:spTree>
    <p:extLst>
      <p:ext uri="{BB962C8B-B14F-4D97-AF65-F5344CB8AC3E}">
        <p14:creationId xmlns:p14="http://schemas.microsoft.com/office/powerpoint/2010/main" val="9630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59" dirty="0">
                <a:solidFill>
                  <a:srgbClr val="0070C0"/>
                </a:solidFill>
              </a:rPr>
              <a:t>Cleaning &amp; Conforming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16" dirty="0"/>
              <a:t>The “T” in ETL</a:t>
            </a:r>
          </a:p>
        </p:txBody>
      </p:sp>
    </p:spTree>
    <p:extLst>
      <p:ext uri="{BB962C8B-B14F-4D97-AF65-F5344CB8AC3E}">
        <p14:creationId xmlns:p14="http://schemas.microsoft.com/office/powerpoint/2010/main" val="363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 – Data Cleansing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946366"/>
            <a:ext cx="6270171" cy="4810034"/>
          </a:xfrm>
        </p:spPr>
        <p:txBody>
          <a:bodyPr>
            <a:noAutofit/>
          </a:bodyPr>
          <a:lstStyle/>
          <a:p>
            <a:r>
              <a:rPr lang="en-US" sz="2400" dirty="0"/>
              <a:t>Balance these conflicting goals: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fix dirty data yet maintain data accuracy.</a:t>
            </a:r>
          </a:p>
          <a:p>
            <a:r>
              <a:rPr lang="en-US" sz="2400" dirty="0"/>
              <a:t>Quality screens act as diagnostic filters: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Column Screens </a:t>
            </a:r>
            <a:r>
              <a:rPr lang="en-US" sz="2400" dirty="0"/>
              <a:t>– test data in fields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Structure Screens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– test data relationships, </a:t>
            </a:r>
            <a:r>
              <a:rPr lang="en-US" sz="2400" dirty="0" smtClean="0"/>
              <a:t>lookups (primary/foreign key)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Business Rule Screens </a:t>
            </a:r>
            <a:r>
              <a:rPr lang="en-US" sz="2400" dirty="0"/>
              <a:t>– test business </a:t>
            </a:r>
            <a:r>
              <a:rPr lang="en-US" sz="2400" dirty="0" smtClean="0"/>
              <a:t>logic*</a:t>
            </a:r>
            <a:endParaRPr lang="en-US" sz="2400" dirty="0"/>
          </a:p>
          <a:p>
            <a:r>
              <a:rPr lang="en-US" sz="2400" dirty="0"/>
              <a:t>Responding to Quality events:</a:t>
            </a:r>
          </a:p>
          <a:p>
            <a:pPr lvl="1"/>
            <a:r>
              <a:rPr lang="en-US" sz="2400" dirty="0"/>
              <a:t>Fix (ex. Replace NULL w/value)</a:t>
            </a:r>
          </a:p>
          <a:p>
            <a:pPr lvl="1"/>
            <a:r>
              <a:rPr lang="en-US" sz="2400" dirty="0"/>
              <a:t>Log Error and continue or abort (depending on severity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592" y="2011682"/>
            <a:ext cx="2237974" cy="27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 – Error Event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126" y="2113840"/>
            <a:ext cx="4129550" cy="3598920"/>
          </a:xfrm>
        </p:spPr>
        <p:txBody>
          <a:bodyPr>
            <a:noAutofit/>
          </a:bodyPr>
          <a:lstStyle/>
          <a:p>
            <a:r>
              <a:rPr lang="en-US" sz="2426" dirty="0">
                <a:solidFill>
                  <a:srgbClr val="FF0000"/>
                </a:solidFill>
              </a:rPr>
              <a:t>A centralized dimensional model for logging errors</a:t>
            </a:r>
            <a:r>
              <a:rPr lang="en-US" sz="2426" dirty="0"/>
              <a:t>. </a:t>
            </a:r>
          </a:p>
          <a:p>
            <a:r>
              <a:rPr lang="en-US" sz="2426" dirty="0"/>
              <a:t>Fact table grain is an error event.</a:t>
            </a:r>
          </a:p>
          <a:p>
            <a:r>
              <a:rPr lang="en-US" sz="2426" dirty="0"/>
              <a:t>Dimensions are Date, ETL Job, Quality Screen source</a:t>
            </a:r>
          </a:p>
          <a:p>
            <a:r>
              <a:rPr lang="en-US" sz="2426" dirty="0"/>
              <a:t>A row added whenever there is a quality screening event that results in an error.</a:t>
            </a:r>
          </a:p>
        </p:txBody>
      </p:sp>
      <p:pic>
        <p:nvPicPr>
          <p:cNvPr id="1026" name="Picture 2" descr="http://cdn.information-management.com/media/assets/article/1093610/kimball_fig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40" y="2257000"/>
            <a:ext cx="4962841" cy="31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6 – Audit Dimension Assembler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680" y="2193248"/>
            <a:ext cx="5857406" cy="359892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special dimension, assembled in the back room by the ETL system.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Useful for tracking down how data in your schema “got there” or “was “changed”</a:t>
            </a:r>
          </a:p>
          <a:p>
            <a:r>
              <a:rPr lang="en-US" sz="2800" dirty="0"/>
              <a:t>Each fact and dimension table uses the audit dimension for recording results of the ETL process.</a:t>
            </a:r>
          </a:p>
          <a:p>
            <a:r>
              <a:rPr lang="en-US" sz="2800" dirty="0"/>
              <a:t>There are two keys in the audit dimension for </a:t>
            </a:r>
            <a:r>
              <a:rPr lang="en-US" sz="2800" b="1" dirty="0"/>
              <a:t>original insert </a:t>
            </a:r>
            <a:r>
              <a:rPr lang="en-US" sz="2800" dirty="0"/>
              <a:t>and </a:t>
            </a:r>
            <a:r>
              <a:rPr lang="en-US" sz="2800" b="1" dirty="0"/>
              <a:t>most recent update</a:t>
            </a:r>
          </a:p>
        </p:txBody>
      </p:sp>
      <p:pic>
        <p:nvPicPr>
          <p:cNvPr id="2050" name="Picture 2" descr="http://cdn.information-management.com/media/assets/article/1093610/kimball_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08" y="2193249"/>
            <a:ext cx="2710021" cy="417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2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7- Deduplication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65" y="2078303"/>
            <a:ext cx="5875022" cy="359892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dimensions are derived from several sources.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Ex. Customer information merges from several lines of business.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Survivorship</a:t>
            </a:r>
            <a:r>
              <a:rPr lang="en-US" sz="2800" b="1" dirty="0"/>
              <a:t> </a:t>
            </a:r>
            <a:r>
              <a:rPr lang="en-US" sz="2800" dirty="0"/>
              <a:t>– the process of combining a set of matched records into unified image of authoritative data.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Master Data Management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– centralized facilities to store master copies of data.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357" y="2193249"/>
            <a:ext cx="1890713" cy="294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/>
              <a:t>8 – Conforming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5497019" cy="36413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Responsible for creating conformed dimensions and facts</a:t>
            </a:r>
            <a:r>
              <a:rPr lang="en-US" sz="2800" dirty="0"/>
              <a:t>.</a:t>
            </a:r>
          </a:p>
          <a:p>
            <a:r>
              <a:rPr lang="en-US" sz="2800" dirty="0"/>
              <a:t>Typically conformed dimensions are managed in one place and distributed as a copy into the required dimensional model.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6883000" y="4342652"/>
            <a:ext cx="1260475" cy="120139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/>
              <a:t>Authoritative Dimensions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098279" y="2514962"/>
            <a:ext cx="1071404" cy="10083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tx1"/>
                </a:solidFill>
              </a:rPr>
              <a:t>Marketing</a:t>
            </a:r>
            <a:br>
              <a:rPr lang="en-US" sz="993" dirty="0">
                <a:solidFill>
                  <a:schemeClr val="tx1"/>
                </a:solidFill>
              </a:rPr>
            </a:br>
            <a:r>
              <a:rPr lang="en-US" sz="993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9031529" y="2034267"/>
            <a:ext cx="756285" cy="151257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/>
              <a:t>Sales</a:t>
            </a:r>
            <a:br>
              <a:rPr lang="en-US" sz="993" dirty="0"/>
            </a:br>
            <a:r>
              <a:rPr lang="en-US" sz="993" dirty="0"/>
              <a:t>DM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9277903" y="4216603"/>
            <a:ext cx="756285" cy="113442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/>
              <a:t>Finance</a:t>
            </a:r>
            <a:br>
              <a:rPr lang="en-US" sz="993" dirty="0"/>
            </a:br>
            <a:r>
              <a:rPr lang="en-US" sz="993" dirty="0"/>
              <a:t>DM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7098279" y="3806325"/>
            <a:ext cx="1071404" cy="252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  <p:sp>
        <p:nvSpPr>
          <p:cNvPr id="9" name="Right Arrow 8"/>
          <p:cNvSpPr/>
          <p:nvPr/>
        </p:nvSpPr>
        <p:spPr>
          <a:xfrm>
            <a:off x="8143476" y="4783817"/>
            <a:ext cx="1197451" cy="252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  <p:sp>
        <p:nvSpPr>
          <p:cNvPr id="10" name="Right Arrow 9"/>
          <p:cNvSpPr/>
          <p:nvPr/>
        </p:nvSpPr>
        <p:spPr>
          <a:xfrm rot="18884925">
            <a:off x="7884316" y="3868552"/>
            <a:ext cx="1440181" cy="252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</p:spTree>
    <p:extLst>
      <p:ext uri="{BB962C8B-B14F-4D97-AF65-F5344CB8AC3E}">
        <p14:creationId xmlns:p14="http://schemas.microsoft.com/office/powerpoint/2010/main" val="9974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>
                <a:solidFill>
                  <a:schemeClr val="accent4"/>
                </a:solidFill>
              </a:rPr>
              <a:t>Let’s think about it?!?!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dirty="0"/>
              <a:t>Suppose our warehouse  gathers real-time stock information and from 3 different API’s.</a:t>
            </a:r>
          </a:p>
          <a:p>
            <a:r>
              <a:rPr lang="en-US" dirty="0"/>
              <a:t> Describe your approach to:</a:t>
            </a:r>
          </a:p>
          <a:p>
            <a:pPr lvl="1"/>
            <a:r>
              <a:rPr lang="en-US" sz="2400" dirty="0"/>
              <a:t>De-duplicate data  (same data from different services)</a:t>
            </a:r>
          </a:p>
          <a:p>
            <a:pPr lvl="1"/>
            <a:r>
              <a:rPr lang="en-US" sz="2400" dirty="0"/>
              <a:t>Conform the stock dimension (considering each service might have different attributes)?</a:t>
            </a:r>
          </a:p>
          <a:p>
            <a:pPr lvl="1"/>
            <a:r>
              <a:rPr lang="en-US" sz="2400" dirty="0"/>
              <a:t>Adding quality screens? Which attributes? Which types of screens?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0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0933" y="303213"/>
            <a:ext cx="8612716" cy="1260475"/>
          </a:xfrm>
        </p:spPr>
        <p:txBody>
          <a:bodyPr/>
          <a:lstStyle/>
          <a:p>
            <a:r>
              <a:rPr lang="en-US" sz="4000" dirty="0">
                <a:latin typeface="Arial" charset="0"/>
              </a:rPr>
              <a:t>The Kimball </a:t>
            </a:r>
            <a:r>
              <a:rPr lang="en-US" sz="4000">
                <a:latin typeface="Arial" charset="0"/>
              </a:rPr>
              <a:t>Lifecycle </a:t>
            </a:r>
            <a:r>
              <a:rPr lang="en-US" sz="4000" smtClean="0">
                <a:latin typeface="Arial" charset="0"/>
              </a:rPr>
              <a:t>Diagram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57256" y="3603153"/>
            <a:ext cx="1331781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11398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59" dirty="0">
                <a:solidFill>
                  <a:srgbClr val="0070C0"/>
                </a:solidFill>
              </a:rPr>
              <a:t>Delivering Data for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16" dirty="0"/>
              <a:t>The “L” in ETL</a:t>
            </a:r>
          </a:p>
        </p:txBody>
      </p:sp>
    </p:spTree>
    <p:extLst>
      <p:ext uri="{BB962C8B-B14F-4D97-AF65-F5344CB8AC3E}">
        <p14:creationId xmlns:p14="http://schemas.microsoft.com/office/powerpoint/2010/main" val="11767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71700" y="303213"/>
            <a:ext cx="7981949" cy="1260475"/>
          </a:xfrm>
        </p:spPr>
        <p:txBody>
          <a:bodyPr>
            <a:noAutofit/>
          </a:bodyPr>
          <a:lstStyle/>
          <a:p>
            <a:r>
              <a:rPr lang="en-US" sz="4000" dirty="0"/>
              <a:t>9 – Slowly Changing Dimension Manager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06289" y="2034267"/>
            <a:ext cx="6046797" cy="38794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ETL system must determine how to handle a dimension attribute value that has changed from what is already in the warehouse</a:t>
            </a:r>
            <a:r>
              <a:rPr lang="en-US" sz="2800" dirty="0"/>
              <a:t>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9523" y="3066746"/>
            <a:ext cx="2836069" cy="38527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812" y="2172310"/>
            <a:ext cx="1701878" cy="3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 – Surrogate Key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Surrogate keys are recommended for PK’s of your dimension tables</a:t>
            </a:r>
            <a:r>
              <a:rPr lang="en-US" sz="2800" dirty="0"/>
              <a:t>.</a:t>
            </a:r>
          </a:p>
          <a:p>
            <a:r>
              <a:rPr lang="en-US" sz="2800" dirty="0"/>
              <a:t>In SQL Server, use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/>
              <a:t>In other DBMS’s use a sequence with a database trigger can be used.</a:t>
            </a:r>
          </a:p>
          <a:p>
            <a:r>
              <a:rPr lang="en-US" sz="2800" dirty="0"/>
              <a:t>The ETL system can also manage them.</a:t>
            </a:r>
          </a:p>
        </p:txBody>
      </p:sp>
    </p:spTree>
    <p:extLst>
      <p:ext uri="{BB962C8B-B14F-4D97-AF65-F5344CB8AC3E}">
        <p14:creationId xmlns:p14="http://schemas.microsoft.com/office/powerpoint/2010/main" val="5022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11 – Hierarchy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Hierarchies are common among dimensions</a:t>
            </a:r>
            <a:r>
              <a:rPr lang="en-US" sz="2800" dirty="0"/>
              <a:t>. Two Types: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Fixed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– a consistent number of levels. Modeled as attributes in the dimension</a:t>
            </a:r>
          </a:p>
          <a:p>
            <a:pPr lvl="1"/>
            <a:r>
              <a:rPr lang="en-US" sz="2400" dirty="0"/>
              <a:t>Example: Product </a:t>
            </a:r>
            <a:r>
              <a:rPr lang="en-US" sz="2400" dirty="0">
                <a:sym typeface="Wingdings" panose="05000000000000000000" pitchFamily="2" charset="2"/>
              </a:rPr>
              <a:t> Manufacturer</a:t>
            </a:r>
          </a:p>
          <a:p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Ragged </a:t>
            </a:r>
            <a:r>
              <a:rPr lang="en-US" sz="2800" dirty="0">
                <a:sym typeface="Wingdings" panose="05000000000000000000" pitchFamily="2" charset="2"/>
              </a:rPr>
              <a:t>– a variable number of levels. Must be modeled as a snowflake with recursive bridge table.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Example:  Outdoors  Camping  Tents  Multi-Room</a:t>
            </a:r>
          </a:p>
          <a:p>
            <a:r>
              <a:rPr lang="en-US" sz="2800" dirty="0">
                <a:sym typeface="Wingdings" panose="05000000000000000000" pitchFamily="2" charset="2"/>
              </a:rPr>
              <a:t>Master Data Management can help with hierarchies outside the OLTP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Hierarchy Rules are added to the MOLAP Databases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4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12 – Special Dimensions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placeholder for supporting an organization’s specific dimensional design characteristics</a:t>
            </a:r>
            <a:r>
              <a:rPr lang="en-US" sz="2800" dirty="0"/>
              <a:t>.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Date and/or Time Dimensions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Junk Dimensions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Shrunken Dimensions </a:t>
            </a:r>
          </a:p>
          <a:p>
            <a:pPr lvl="1"/>
            <a:r>
              <a:rPr lang="en-US" sz="2400" dirty="0"/>
              <a:t>Conformed Dimensions which are subsets of a larger dimension.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Small Static Dimensions</a:t>
            </a:r>
          </a:p>
          <a:p>
            <a:pPr lvl="1"/>
            <a:r>
              <a:rPr lang="en-US" sz="2400" dirty="0"/>
              <a:t>Lookup tables not sourced elsewhere</a:t>
            </a:r>
          </a:p>
        </p:txBody>
      </p:sp>
    </p:spTree>
    <p:extLst>
      <p:ext uri="{BB962C8B-B14F-4D97-AF65-F5344CB8AC3E}">
        <p14:creationId xmlns:p14="http://schemas.microsoft.com/office/powerpoint/2010/main" val="14912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/>
              <a:t>13 – Fact Table Builders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Focuses on the architectural requirements for building the fact tables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Ensure the referential integrity </a:t>
            </a:r>
            <a:endParaRPr lang="en-US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Transaction</a:t>
            </a:r>
          </a:p>
          <a:p>
            <a:pPr lvl="1"/>
            <a:r>
              <a:rPr lang="en-US" sz="2400" dirty="0"/>
              <a:t>Loaded as the transaction occurs, or on an interval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Periodic Snapshots</a:t>
            </a:r>
          </a:p>
          <a:p>
            <a:pPr lvl="1"/>
            <a:r>
              <a:rPr lang="en-US" sz="2400" dirty="0"/>
              <a:t>Loaded on an interval based on periods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Accumulating </a:t>
            </a:r>
          </a:p>
          <a:p>
            <a:pPr lvl="1"/>
            <a:r>
              <a:rPr lang="en-US" sz="2400" dirty="0"/>
              <a:t>Since facts are updated the ETL design must accommodate that.</a:t>
            </a:r>
          </a:p>
        </p:txBody>
      </p:sp>
    </p:spTree>
    <p:extLst>
      <p:ext uri="{BB962C8B-B14F-4D97-AF65-F5344CB8AC3E}">
        <p14:creationId xmlns:p14="http://schemas.microsoft.com/office/powerpoint/2010/main" val="20919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14 – Surrogate Key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1997424"/>
            <a:ext cx="7066537" cy="38794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system for replacing </a:t>
            </a:r>
            <a:r>
              <a:rPr lang="en-US" sz="2800" b="1" dirty="0">
                <a:solidFill>
                  <a:srgbClr val="FF0000"/>
                </a:solidFill>
              </a:rPr>
              <a:t>operational natural keys </a:t>
            </a:r>
            <a:r>
              <a:rPr lang="en-US" sz="2800" dirty="0">
                <a:solidFill>
                  <a:srgbClr val="FF0000"/>
                </a:solidFill>
              </a:rPr>
              <a:t>in the incoming </a:t>
            </a:r>
            <a:r>
              <a:rPr lang="en-US" sz="2800" b="1" dirty="0">
                <a:solidFill>
                  <a:srgbClr val="FF0000"/>
                </a:solidFill>
              </a:rPr>
              <a:t>fact table record </a:t>
            </a:r>
            <a:r>
              <a:rPr lang="en-US" sz="2800" dirty="0">
                <a:solidFill>
                  <a:srgbClr val="FF0000"/>
                </a:solidFill>
              </a:rPr>
              <a:t>with appropriate </a:t>
            </a:r>
            <a:r>
              <a:rPr lang="en-US" sz="2800" b="1" dirty="0">
                <a:solidFill>
                  <a:srgbClr val="FF0000"/>
                </a:solidFill>
              </a:rPr>
              <a:t>dimension surrogate keys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r>
              <a:rPr lang="en-US" sz="2800" dirty="0"/>
              <a:t>Approaches to handling </a:t>
            </a:r>
            <a:r>
              <a:rPr lang="en-US" sz="2800" b="1" dirty="0"/>
              <a:t>referential integrity </a:t>
            </a:r>
            <a:r>
              <a:rPr lang="en-US" sz="2800" dirty="0"/>
              <a:t>errors:</a:t>
            </a:r>
          </a:p>
          <a:p>
            <a:pPr marL="1008400" lvl="1" indent="-504200">
              <a:buFont typeface="+mj-lt"/>
              <a:buAutoNum type="alphaLcPeriod"/>
            </a:pPr>
            <a:r>
              <a:rPr lang="en-US" sz="2400" dirty="0">
                <a:solidFill>
                  <a:srgbClr val="0070C0"/>
                </a:solidFill>
              </a:rPr>
              <a:t>Throw away fact rows </a:t>
            </a:r>
            <a:r>
              <a:rPr lang="en-US" sz="2400" dirty="0"/>
              <a:t>– bad idea</a:t>
            </a:r>
          </a:p>
          <a:p>
            <a:pPr marL="1008400" lvl="1" indent="-504200">
              <a:buFont typeface="+mj-lt"/>
              <a:buAutoNum type="alphaLcPeriod"/>
            </a:pPr>
            <a:r>
              <a:rPr lang="en-US" sz="2400" dirty="0">
                <a:solidFill>
                  <a:srgbClr val="0070C0"/>
                </a:solidFill>
              </a:rPr>
              <a:t>Write bad rows to an error table </a:t>
            </a:r>
            <a:r>
              <a:rPr lang="en-US" sz="2400" dirty="0"/>
              <a:t>– most common</a:t>
            </a:r>
          </a:p>
          <a:p>
            <a:pPr marL="1008400" lvl="1" indent="-504200">
              <a:buFont typeface="+mj-lt"/>
              <a:buAutoNum type="alphaLcPeriod"/>
            </a:pPr>
            <a:r>
              <a:rPr lang="en-US" sz="2400" dirty="0">
                <a:solidFill>
                  <a:srgbClr val="0070C0"/>
                </a:solidFill>
              </a:rPr>
              <a:t>Insert placeholder row into the dimension </a:t>
            </a:r>
            <a:r>
              <a:rPr lang="en-US" sz="2400" dirty="0"/>
              <a:t>– most complex</a:t>
            </a:r>
          </a:p>
          <a:p>
            <a:pPr marL="1008400" lvl="1" indent="-504200">
              <a:buFont typeface="+mj-lt"/>
              <a:buAutoNum type="alphaLcPeriod"/>
            </a:pPr>
            <a:r>
              <a:rPr lang="en-US" sz="2400" dirty="0">
                <a:solidFill>
                  <a:srgbClr val="0070C0"/>
                </a:solidFill>
              </a:rPr>
              <a:t>Fail the package and abort </a:t>
            </a:r>
            <a:r>
              <a:rPr lang="en-US" sz="2400" dirty="0"/>
              <a:t>– </a:t>
            </a:r>
            <a:r>
              <a:rPr lang="en-US" sz="2400" dirty="0" smtClean="0"/>
              <a:t>draconian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00" y="2113840"/>
            <a:ext cx="1512570" cy="5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357" y="303213"/>
            <a:ext cx="7949292" cy="1260475"/>
          </a:xfrm>
        </p:spPr>
        <p:txBody>
          <a:bodyPr>
            <a:noAutofit/>
          </a:bodyPr>
          <a:lstStyle/>
          <a:p>
            <a:r>
              <a:rPr lang="en-US" sz="3600" dirty="0"/>
              <a:t>15 – Multi-Valued </a:t>
            </a:r>
            <a:r>
              <a:rPr lang="en-US" sz="3600"/>
              <a:t>Dimension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Bridge </a:t>
            </a:r>
            <a:r>
              <a:rPr lang="en-US" sz="3600" dirty="0"/>
              <a:t>Table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Support for </a:t>
            </a:r>
            <a:r>
              <a:rPr lang="en-US" sz="2800" b="1" dirty="0">
                <a:solidFill>
                  <a:srgbClr val="FF0000"/>
                </a:solidFill>
              </a:rPr>
              <a:t>M-M relationships </a:t>
            </a:r>
            <a:r>
              <a:rPr lang="en-US" sz="2800" dirty="0">
                <a:solidFill>
                  <a:srgbClr val="FF0000"/>
                </a:solidFill>
              </a:rPr>
              <a:t>among Fact and Dimensions is required.</a:t>
            </a:r>
          </a:p>
          <a:p>
            <a:r>
              <a:rPr lang="en-US" sz="2800" dirty="0"/>
              <a:t>Rebalancing the weighted values in the bridge table to add up to 1 is important.</a:t>
            </a:r>
          </a:p>
          <a:p>
            <a:pPr lvl="1"/>
            <a:r>
              <a:rPr lang="en-US" sz="2400" dirty="0"/>
              <a:t>Examples: Patients and diagnoses, Classes and instructors</a:t>
            </a:r>
          </a:p>
          <a:p>
            <a:pPr lvl="1"/>
            <a:endParaRPr lang="en-US" sz="1600" dirty="0"/>
          </a:p>
        </p:txBody>
      </p:sp>
      <p:pic>
        <p:nvPicPr>
          <p:cNvPr id="3074" name="Picture 2" descr="http://www.kimballgroup.com/wp-content/uploads/2012/06/dt124-e13402666128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45" y="4563970"/>
            <a:ext cx="9200012" cy="22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/>
              <a:t>16 – Late Arriving Data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Ideally we want all data to arrive at the same time.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In some circumstances that is not the case.</a:t>
            </a:r>
          </a:p>
          <a:p>
            <a:pPr marL="614494" lvl="2" indent="-283613"/>
            <a:r>
              <a:rPr lang="en-US" dirty="0">
                <a:solidFill>
                  <a:srgbClr val="0070C0"/>
                </a:solidFill>
              </a:rPr>
              <a:t>Example: Orders are updated daily, but Salesperson changes are processed monthly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ETL system must handle these situations and still maintain </a:t>
            </a:r>
            <a:r>
              <a:rPr lang="en-US" sz="2400" b="1" dirty="0">
                <a:solidFill>
                  <a:srgbClr val="0079B8"/>
                </a:solidFill>
              </a:rPr>
              <a:t>referential integrity</a:t>
            </a:r>
            <a:r>
              <a:rPr lang="en-US" sz="2400" b="1" dirty="0"/>
              <a:t>.</a:t>
            </a:r>
          </a:p>
          <a:p>
            <a:r>
              <a:rPr lang="en-US" sz="2400" dirty="0"/>
              <a:t>Placeholder row</a:t>
            </a:r>
            <a:r>
              <a:rPr lang="en-US" sz="2400" b="1" dirty="0"/>
              <a:t> </a:t>
            </a:r>
            <a:r>
              <a:rPr lang="en-US" sz="2400" dirty="0"/>
              <a:t>technique.</a:t>
            </a:r>
          </a:p>
          <a:p>
            <a:pPr lvl="1"/>
            <a:r>
              <a:rPr lang="en-US" sz="2400" dirty="0"/>
              <a:t>Fact assigned a default value for the dimension until it is known.  </a:t>
            </a:r>
            <a:br>
              <a:rPr lang="en-US" sz="2400" dirty="0"/>
            </a:br>
            <a:r>
              <a:rPr lang="en-US" sz="2400" dirty="0"/>
              <a:t>Ex: -2 Customer TBD</a:t>
            </a:r>
            <a:br>
              <a:rPr lang="en-US" sz="2400" dirty="0"/>
            </a:br>
            <a:r>
              <a:rPr lang="en-US" sz="2400" dirty="0"/>
              <a:t>Once known the dimension value is updated by a separate ETL Task.</a:t>
            </a:r>
          </a:p>
        </p:txBody>
      </p:sp>
    </p:spTree>
    <p:extLst>
      <p:ext uri="{BB962C8B-B14F-4D97-AF65-F5344CB8AC3E}">
        <p14:creationId xmlns:p14="http://schemas.microsoft.com/office/powerpoint/2010/main" val="9594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17 – Dimension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Centralized authority, typically a person, who prepares and publishes conformed dimensions to the DW community</a:t>
            </a:r>
            <a:r>
              <a:rPr lang="en-US" sz="2800" dirty="0"/>
              <a:t>.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Responsibilities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Implement descriptive labels for attributes</a:t>
            </a:r>
          </a:p>
          <a:p>
            <a:pPr lvl="1"/>
            <a:r>
              <a:rPr lang="en-US" sz="2400" dirty="0"/>
              <a:t>Add rows to the conformed dimension</a:t>
            </a:r>
          </a:p>
          <a:p>
            <a:pPr lvl="1"/>
            <a:r>
              <a:rPr lang="en-US" sz="2400" dirty="0"/>
              <a:t>Manage attribute changes</a:t>
            </a:r>
          </a:p>
          <a:p>
            <a:pPr lvl="1"/>
            <a:r>
              <a:rPr lang="en-US" sz="2400" dirty="0"/>
              <a:t>Distribute dimensional updates</a:t>
            </a:r>
          </a:p>
        </p:txBody>
      </p:sp>
    </p:spTree>
    <p:extLst>
      <p:ext uri="{BB962C8B-B14F-4D97-AF65-F5344CB8AC3E}">
        <p14:creationId xmlns:p14="http://schemas.microsoft.com/office/powerpoint/2010/main" val="14928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nmoncif.com/inmoncif-old/www/library/articles/images/artcifco_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24" y="2066398"/>
            <a:ext cx="6328202" cy="491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Exactly is </a:t>
            </a:r>
            <a:r>
              <a:rPr lang="en-US" dirty="0"/>
              <a:t>ETL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4294967295"/>
          </p:nvPr>
        </p:nvSpPr>
        <p:spPr>
          <a:xfrm>
            <a:off x="7966075" y="2185988"/>
            <a:ext cx="2722563" cy="4806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78" dirty="0"/>
              <a:t>ETL or Extract, Transform and Load is a method for populating data into our </a:t>
            </a:r>
            <a:r>
              <a:rPr lang="en-US" sz="2978" dirty="0">
                <a:solidFill>
                  <a:srgbClr val="0070C0"/>
                </a:solidFill>
              </a:rPr>
              <a:t>data warehouse </a:t>
            </a:r>
            <a:r>
              <a:rPr lang="en-US" sz="2978" dirty="0"/>
              <a:t>with </a:t>
            </a:r>
            <a:r>
              <a:rPr lang="en-US" sz="2978" dirty="0">
                <a:solidFill>
                  <a:schemeClr val="accent4"/>
                </a:solidFill>
              </a:rPr>
              <a:t>consistency</a:t>
            </a:r>
            <a:r>
              <a:rPr lang="en-US" sz="2978" dirty="0"/>
              <a:t> and </a:t>
            </a:r>
            <a:r>
              <a:rPr lang="en-US" sz="2978" dirty="0">
                <a:solidFill>
                  <a:schemeClr val="accent4"/>
                </a:solidFill>
              </a:rPr>
              <a:t>reliability</a:t>
            </a:r>
            <a:r>
              <a:rPr lang="en-US" sz="2978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4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18 – Fact Provider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Manage the </a:t>
            </a:r>
            <a:r>
              <a:rPr lang="en-US" dirty="0">
                <a:solidFill>
                  <a:srgbClr val="FF0000"/>
                </a:solidFill>
              </a:rPr>
              <a:t>administration of fact tables</a:t>
            </a:r>
          </a:p>
          <a:p>
            <a:r>
              <a:rPr lang="en-US" dirty="0">
                <a:solidFill>
                  <a:srgbClr val="0070C0"/>
                </a:solidFill>
              </a:rPr>
              <a:t>Responsibilities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Receive duplicated dimensions from the dimension manager</a:t>
            </a:r>
          </a:p>
          <a:p>
            <a:pPr lvl="1"/>
            <a:r>
              <a:rPr lang="en-US" dirty="0"/>
              <a:t>Adds / Updates fact tables</a:t>
            </a:r>
          </a:p>
          <a:p>
            <a:pPr lvl="1"/>
            <a:r>
              <a:rPr lang="en-US" dirty="0"/>
              <a:t>Adjusts / updates stored aggregates which have been invalidated.</a:t>
            </a:r>
          </a:p>
          <a:p>
            <a:pPr lvl="1"/>
            <a:r>
              <a:rPr lang="en-US" dirty="0"/>
              <a:t>Ensure quality of fact data</a:t>
            </a:r>
          </a:p>
          <a:p>
            <a:pPr lvl="1"/>
            <a:r>
              <a:rPr lang="en-US" dirty="0"/>
              <a:t>Notify users of changes, updates, and issues</a:t>
            </a:r>
          </a:p>
          <a:p>
            <a:pPr lvl="1"/>
            <a:endParaRPr lang="en-US" sz="2647" dirty="0"/>
          </a:p>
        </p:txBody>
      </p:sp>
    </p:spTree>
    <p:extLst>
      <p:ext uri="{BB962C8B-B14F-4D97-AF65-F5344CB8AC3E}">
        <p14:creationId xmlns:p14="http://schemas.microsoft.com/office/powerpoint/2010/main" val="7125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19 – Aggregate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2034267"/>
            <a:ext cx="6542215" cy="36413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Aggregates are specific data structures created to improve performance</a:t>
            </a:r>
            <a:r>
              <a:rPr lang="en-US" sz="2800" dirty="0"/>
              <a:t>.</a:t>
            </a:r>
          </a:p>
          <a:p>
            <a:r>
              <a:rPr lang="en-US" sz="2800" dirty="0"/>
              <a:t>Aggregates must be chosen carefully – over aggregation is as problematic as not enough.</a:t>
            </a:r>
          </a:p>
          <a:p>
            <a:r>
              <a:rPr lang="en-US" sz="2800" dirty="0" smtClean="0"/>
              <a:t>Summary Facts and Dimensions are generated from the base facts /dimensions.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051" y="2034267"/>
            <a:ext cx="1977978" cy="7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20 – OLAP Cube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1955021"/>
            <a:ext cx="5696235" cy="372061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Cubes (MOLAP) present dimensional data in an intuitive way which is easy to explore</a:t>
            </a:r>
            <a:r>
              <a:rPr lang="en-US" sz="2800" dirty="0"/>
              <a:t>.</a:t>
            </a:r>
          </a:p>
          <a:p>
            <a:r>
              <a:rPr lang="en-US" sz="2800" dirty="0"/>
              <a:t>The ROLAP star schema is the foundation for your MOLAP cube.</a:t>
            </a:r>
          </a:p>
          <a:p>
            <a:r>
              <a:rPr lang="en-US" sz="2800" dirty="0"/>
              <a:t>Cube must be refreshed when fact and dimension data is added or updated.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78" y="2034267"/>
            <a:ext cx="3266329" cy="6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21 – Data Propagation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1996144"/>
            <a:ext cx="6034222" cy="367949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Responsible for moving Warehouse data into other environments for special purposes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79B8"/>
                </a:solidFill>
              </a:rPr>
              <a:t>Examples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Reimbursement programs</a:t>
            </a:r>
          </a:p>
          <a:p>
            <a:pPr lvl="1"/>
            <a:r>
              <a:rPr lang="en-US" dirty="0"/>
              <a:t>Independent auditing</a:t>
            </a:r>
          </a:p>
          <a:p>
            <a:pPr lvl="1"/>
            <a:r>
              <a:rPr lang="en-US" dirty="0"/>
              <a:t>Data mining systems</a:t>
            </a:r>
          </a:p>
          <a:p>
            <a:pPr lvl="1"/>
            <a:endParaRPr lang="en-US" sz="2647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44" y="2028802"/>
            <a:ext cx="2352886" cy="8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Let’s think about it?!?!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/>
              <a:t>How would you handle Facts with more than one value in the same Dimension? </a:t>
            </a:r>
          </a:p>
          <a:p>
            <a:r>
              <a:rPr lang="en-US" dirty="0"/>
              <a:t>How might you manage the surrogate key pipeline for a dimension with no obvious natural key?</a:t>
            </a:r>
          </a:p>
          <a:p>
            <a:r>
              <a:rPr lang="en-US" dirty="0"/>
              <a:t>Describe your approach to writing a fact record when one of the dimensions is unknown?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Managing the ETL Environment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16" dirty="0"/>
              <a:t>The last piece of the puzzle, these components help manage the ETL process.</a:t>
            </a:r>
          </a:p>
        </p:txBody>
      </p:sp>
    </p:spTree>
    <p:extLst>
      <p:ext uri="{BB962C8B-B14F-4D97-AF65-F5344CB8AC3E}">
        <p14:creationId xmlns:p14="http://schemas.microsoft.com/office/powerpoint/2010/main" val="4928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/>
              <a:t>22 – Job Scheduler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864" y="2034267"/>
            <a:ext cx="5658448" cy="3641372"/>
          </a:xfrm>
        </p:spPr>
        <p:txBody>
          <a:bodyPr>
            <a:normAutofit/>
          </a:bodyPr>
          <a:lstStyle/>
          <a:p>
            <a:r>
              <a:rPr lang="en-US" sz="2800" dirty="0"/>
              <a:t>As the name implies, </a:t>
            </a:r>
            <a:r>
              <a:rPr lang="en-US" sz="2800" dirty="0">
                <a:solidFill>
                  <a:srgbClr val="FF0000"/>
                </a:solidFill>
              </a:rPr>
              <a:t>the job scheduler is responsible for</a:t>
            </a:r>
            <a:r>
              <a:rPr lang="en-US" sz="2800" dirty="0"/>
              <a:t>: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Job Definition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Job Scheduling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when the job runs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Metadata capture </a:t>
            </a:r>
            <a:r>
              <a:rPr lang="en-US" sz="2000" dirty="0"/>
              <a:t>– which steps are you on, etc…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Logging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Notification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48" y="2196996"/>
            <a:ext cx="3593788" cy="24579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01890" y="2638162"/>
            <a:ext cx="2836069" cy="69326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</p:spTree>
    <p:extLst>
      <p:ext uri="{BB962C8B-B14F-4D97-AF65-F5344CB8AC3E}">
        <p14:creationId xmlns:p14="http://schemas.microsoft.com/office/powerpoint/2010/main" val="18127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23 – Backup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means to backup, archive and retrieve elements of the ETL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24 – Recovery &amp; Restart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679" y="2034266"/>
            <a:ext cx="5481632" cy="401995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Jobs must be designed to recover from system errors and have the capability to automatically restart, if desired.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311" y="2034267"/>
            <a:ext cx="3593788" cy="2457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5453" y="2475433"/>
            <a:ext cx="2836069" cy="69326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</p:spTree>
    <p:extLst>
      <p:ext uri="{BB962C8B-B14F-4D97-AF65-F5344CB8AC3E}">
        <p14:creationId xmlns:p14="http://schemas.microsoft.com/office/powerpoint/2010/main" val="15592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25 – 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864" y="2034267"/>
            <a:ext cx="4453678" cy="36413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Versioning should be part of the ETL process.</a:t>
            </a:r>
          </a:p>
          <a:p>
            <a:r>
              <a:rPr lang="en-US" sz="2800" dirty="0"/>
              <a:t>ETL is a form of programming and should be placed in a source code management system. (SCM)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0606" y="2034267"/>
            <a:ext cx="4453678" cy="364137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Products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SVN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Check in </a:t>
            </a:r>
          </a:p>
          <a:p>
            <a:pPr lvl="1"/>
            <a:r>
              <a:rPr lang="en-US" dirty="0" smtClean="0"/>
              <a:t>ETL Tooling code</a:t>
            </a:r>
          </a:p>
          <a:p>
            <a:pPr lvl="1"/>
            <a:r>
              <a:rPr lang="en-US" dirty="0" smtClean="0"/>
              <a:t>SQL </a:t>
            </a:r>
          </a:p>
          <a:p>
            <a:pPr lvl="1"/>
            <a:r>
              <a:rPr lang="en-US" dirty="0" smtClean="0"/>
              <a:t>Scripts to run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Kimball: </a:t>
            </a:r>
            <a:r>
              <a:rPr lang="en-US" sz="4000" dirty="0"/>
              <a:t>4 Major ETL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419" indent="-425419">
              <a:buFont typeface="+mj-lt"/>
              <a:buAutoNum type="arabicPeriod"/>
            </a:pPr>
            <a:r>
              <a:rPr lang="en-US" sz="2978" b="1" dirty="0">
                <a:solidFill>
                  <a:schemeClr val="accent4"/>
                </a:solidFill>
              </a:rPr>
              <a:t>Extract</a:t>
            </a:r>
            <a:r>
              <a:rPr lang="en-US" sz="2978" b="1" dirty="0"/>
              <a:t> </a:t>
            </a:r>
            <a:r>
              <a:rPr lang="en-US" sz="2978" dirty="0"/>
              <a:t>the data from its source</a:t>
            </a:r>
          </a:p>
          <a:p>
            <a:pPr marL="425419" indent="-425419">
              <a:buFont typeface="+mj-lt"/>
              <a:buAutoNum type="arabicPeriod"/>
            </a:pPr>
            <a:r>
              <a:rPr lang="en-US" sz="2978" b="1" dirty="0">
                <a:solidFill>
                  <a:schemeClr val="accent4"/>
                </a:solidFill>
              </a:rPr>
              <a:t>Cleanse and Conform </a:t>
            </a:r>
            <a:r>
              <a:rPr lang="en-US" sz="2978" dirty="0"/>
              <a:t>to improve data accuracy and quality (transform)</a:t>
            </a:r>
          </a:p>
          <a:p>
            <a:pPr marL="425419" indent="-425419">
              <a:buFont typeface="+mj-lt"/>
              <a:buAutoNum type="arabicPeriod"/>
            </a:pPr>
            <a:r>
              <a:rPr lang="en-US" sz="2978" b="1" dirty="0">
                <a:solidFill>
                  <a:schemeClr val="accent4"/>
                </a:solidFill>
              </a:rPr>
              <a:t>Deliver</a:t>
            </a:r>
            <a:r>
              <a:rPr lang="en-US" sz="2978" b="1" dirty="0"/>
              <a:t> </a:t>
            </a:r>
            <a:r>
              <a:rPr lang="en-US" sz="2978" dirty="0"/>
              <a:t>the data into the presentation server (load)</a:t>
            </a:r>
          </a:p>
          <a:p>
            <a:pPr marL="425419" indent="-425419">
              <a:buFont typeface="+mj-lt"/>
              <a:buAutoNum type="arabicPeriod"/>
            </a:pPr>
            <a:r>
              <a:rPr lang="en-US" sz="2978" b="1" dirty="0">
                <a:solidFill>
                  <a:schemeClr val="accent4"/>
                </a:solidFill>
              </a:rPr>
              <a:t>Managing</a:t>
            </a:r>
            <a:r>
              <a:rPr lang="en-US" sz="2978" b="1" dirty="0"/>
              <a:t> </a:t>
            </a:r>
            <a:r>
              <a:rPr lang="en-US" sz="2978" dirty="0"/>
              <a:t>the ETL process itself.</a:t>
            </a:r>
          </a:p>
        </p:txBody>
      </p:sp>
    </p:spTree>
    <p:extLst>
      <p:ext uri="{BB962C8B-B14F-4D97-AF65-F5344CB8AC3E}">
        <p14:creationId xmlns:p14="http://schemas.microsoft.com/office/powerpoint/2010/main" val="4827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26 – Version Migration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259" y="2034267"/>
            <a:ext cx="8697278" cy="88495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There needs to be a means to transfer changes between environments like Development, Test and production.</a:t>
            </a:r>
            <a:r>
              <a:rPr lang="en-US" sz="2800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995680" y="3340259"/>
          <a:ext cx="8697278" cy="319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5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27 – Workflow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2034267"/>
            <a:ext cx="5595424" cy="36413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There must be a system to monitor the ETL processes are operating efficiently and promptly.</a:t>
            </a:r>
          </a:p>
          <a:p>
            <a:r>
              <a:rPr lang="en-US" sz="2800" dirty="0"/>
              <a:t>There should be:</a:t>
            </a:r>
          </a:p>
          <a:p>
            <a:pPr lvl="1"/>
            <a:r>
              <a:rPr lang="en-US" sz="2000" dirty="0"/>
              <a:t>An audit system</a:t>
            </a:r>
          </a:p>
          <a:p>
            <a:pPr lvl="1"/>
            <a:r>
              <a:rPr lang="en-US" sz="2000" dirty="0"/>
              <a:t>ETL logs</a:t>
            </a:r>
          </a:p>
          <a:p>
            <a:pPr lvl="1"/>
            <a:r>
              <a:rPr lang="en-US" sz="2000" dirty="0"/>
              <a:t>Database monitoring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5" y="2214667"/>
            <a:ext cx="3593788" cy="2457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16400" y="2907928"/>
            <a:ext cx="3025140" cy="176466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</p:spTree>
    <p:extLst>
      <p:ext uri="{BB962C8B-B14F-4D97-AF65-F5344CB8AC3E}">
        <p14:creationId xmlns:p14="http://schemas.microsoft.com/office/powerpoint/2010/main" val="14575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28 – Sorting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2034267"/>
            <a:ext cx="6113631" cy="36413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Sorting is a transformation within the data flow.</a:t>
            </a:r>
          </a:p>
          <a:p>
            <a:r>
              <a:rPr lang="en-US" sz="2800" dirty="0"/>
              <a:t>Is it typically a final step in loading process when applicable.</a:t>
            </a:r>
          </a:p>
          <a:p>
            <a:r>
              <a:rPr lang="en-US" sz="2800" dirty="0"/>
              <a:t>A common feature in ETL tooling.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131" y="2193249"/>
            <a:ext cx="1953736" cy="7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57" y="303213"/>
            <a:ext cx="8063592" cy="1260475"/>
          </a:xfrm>
        </p:spPr>
        <p:txBody>
          <a:bodyPr>
            <a:noAutofit/>
          </a:bodyPr>
          <a:lstStyle/>
          <a:p>
            <a:r>
              <a:rPr lang="en-US" sz="4000" dirty="0"/>
              <a:t>29 – Lineage and Dependency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Lineage </a:t>
            </a:r>
            <a:r>
              <a:rPr lang="en-US" sz="2800" dirty="0"/>
              <a:t>– </a:t>
            </a:r>
            <a:r>
              <a:rPr lang="en-US" sz="2800" dirty="0">
                <a:solidFill>
                  <a:srgbClr val="FF0000"/>
                </a:solidFill>
              </a:rPr>
              <a:t>the ability to look at a data element and see how it was populated.</a:t>
            </a:r>
          </a:p>
          <a:p>
            <a:pPr lvl="1"/>
            <a:r>
              <a:rPr lang="en-US" sz="2400" dirty="0"/>
              <a:t>Audit Tables help here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Dependency </a:t>
            </a:r>
            <a:r>
              <a:rPr lang="en-US" sz="2800" dirty="0">
                <a:solidFill>
                  <a:srgbClr val="FF0000"/>
                </a:solidFill>
              </a:rPr>
              <a:t>– is opposite direction. Look at a source table and identify the Cubes and star schemas which use it.</a:t>
            </a:r>
          </a:p>
          <a:p>
            <a:pPr lvl="1"/>
            <a:r>
              <a:rPr lang="en-US" sz="2400" dirty="0"/>
              <a:t>Custom Metadata tables</a:t>
            </a:r>
          </a:p>
        </p:txBody>
      </p:sp>
    </p:spTree>
    <p:extLst>
      <p:ext uri="{BB962C8B-B14F-4D97-AF65-F5344CB8AC3E}">
        <p14:creationId xmlns:p14="http://schemas.microsoft.com/office/powerpoint/2010/main" val="15376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30 – Problem Escalation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2034267"/>
            <a:ext cx="6034222" cy="36413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ETL should be automated, but when major issues occur be a system in place to alert administrators.</a:t>
            </a:r>
          </a:p>
          <a:p>
            <a:r>
              <a:rPr lang="en-US" sz="2800" dirty="0"/>
              <a:t>Minor errors should simply be logged and notified at their typical levels.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48" y="2193249"/>
            <a:ext cx="2198198" cy="12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786" y="303213"/>
            <a:ext cx="8275863" cy="1260475"/>
          </a:xfrm>
        </p:spPr>
        <p:txBody>
          <a:bodyPr>
            <a:normAutofit/>
          </a:bodyPr>
          <a:lstStyle/>
          <a:p>
            <a:r>
              <a:rPr lang="en-US" sz="4000" dirty="0"/>
              <a:t>31 – Parallelizing / Pipelining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 advantage of multiple processors or computers in order to complete the ETL in a timely fashion. </a:t>
            </a:r>
          </a:p>
          <a:p>
            <a:pPr lvl="1"/>
            <a:r>
              <a:rPr lang="en-US" dirty="0" smtClean="0"/>
              <a:t>Pentaho Kettle and SSIS </a:t>
            </a:r>
            <a:r>
              <a:rPr lang="en-US" dirty="0"/>
              <a:t>supports this feature.</a:t>
            </a:r>
          </a:p>
        </p:txBody>
      </p:sp>
    </p:spTree>
    <p:extLst>
      <p:ext uri="{BB962C8B-B14F-4D97-AF65-F5344CB8AC3E}">
        <p14:creationId xmlns:p14="http://schemas.microsoft.com/office/powerpoint/2010/main" val="1667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32 – Security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Since it is not a user-facing system, there should be limited access to the ETL back-end.</a:t>
            </a:r>
          </a:p>
          <a:p>
            <a:r>
              <a:rPr lang="en-US" dirty="0"/>
              <a:t>Staging tables should be off-limits to business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33 – Compliance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means of maintaining the chain of custody for the data in order to support compliance requirements of regulated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814" y="303213"/>
            <a:ext cx="8373835" cy="1260475"/>
          </a:xfrm>
        </p:spPr>
        <p:txBody>
          <a:bodyPr>
            <a:normAutofit/>
          </a:bodyPr>
          <a:lstStyle/>
          <a:p>
            <a:r>
              <a:rPr lang="en-US" sz="4000" dirty="0"/>
              <a:t>34 – Metadata Repository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system to manage the metadata associated with the ETL process.</a:t>
            </a:r>
          </a:p>
        </p:txBody>
      </p:sp>
    </p:spTree>
    <p:extLst>
      <p:ext uri="{BB962C8B-B14F-4D97-AF65-F5344CB8AC3E}">
        <p14:creationId xmlns:p14="http://schemas.microsoft.com/office/powerpoint/2010/main" val="12192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Let’s think about it?!?!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sz="2800" dirty="0"/>
              <a:t>If your ETL tooling does not support Compliance or Metadata Management describe a simple solution you might devise to support these operations. </a:t>
            </a:r>
          </a:p>
          <a:p>
            <a:r>
              <a:rPr lang="en-US" sz="2800" dirty="0"/>
              <a:t>Could you use the same approach to track lineage? Or a different approach?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94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ETL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35867" y="1829981"/>
            <a:ext cx="4118823" cy="4991131"/>
          </a:xfrm>
        </p:spPr>
        <p:txBody>
          <a:bodyPr/>
          <a:lstStyle/>
          <a:p>
            <a:r>
              <a:rPr lang="en-US" sz="2426" dirty="0"/>
              <a:t>70% of the DW/BI effort is ETL</a:t>
            </a:r>
          </a:p>
          <a:p>
            <a:r>
              <a:rPr lang="en-US" sz="2426" dirty="0"/>
              <a:t>In the past developers used to program by hand.</a:t>
            </a:r>
          </a:p>
          <a:p>
            <a:r>
              <a:rPr lang="en-US" sz="2426" dirty="0"/>
              <a:t>ETL tooling is a popular choice today.</a:t>
            </a:r>
          </a:p>
          <a:p>
            <a:r>
              <a:rPr lang="en-US" sz="2426" dirty="0"/>
              <a:t>All the DBMS vendors offer tools.</a:t>
            </a:r>
          </a:p>
          <a:p>
            <a:r>
              <a:rPr lang="en-US" sz="2426" dirty="0"/>
              <a:t>Tooling not required but aids the process greatly.</a:t>
            </a:r>
          </a:p>
          <a:p>
            <a:r>
              <a:rPr lang="en-US" sz="2426" dirty="0"/>
              <a:t>Tooling is visual and self-documenting.</a:t>
            </a:r>
          </a:p>
          <a:p>
            <a:endParaRPr lang="en-US" sz="2426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34826" y="1829981"/>
            <a:ext cx="4118823" cy="4991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47" b="1" dirty="0">
                <a:solidFill>
                  <a:srgbClr val="0070C0"/>
                </a:solidFill>
              </a:rPr>
              <a:t>Products</a:t>
            </a:r>
          </a:p>
          <a:p>
            <a:r>
              <a:rPr lang="en-US" sz="2647" dirty="0" err="1"/>
              <a:t>Informatica</a:t>
            </a:r>
            <a:r>
              <a:rPr lang="en-US" sz="2647" dirty="0"/>
              <a:t> DI</a:t>
            </a:r>
          </a:p>
          <a:p>
            <a:r>
              <a:rPr lang="en-US" sz="2647" dirty="0"/>
              <a:t>IBM </a:t>
            </a:r>
            <a:r>
              <a:rPr lang="en-US" sz="2647" dirty="0" err="1"/>
              <a:t>DataStage</a:t>
            </a:r>
            <a:endParaRPr lang="en-US" sz="2647" dirty="0"/>
          </a:p>
          <a:p>
            <a:r>
              <a:rPr lang="en-US" sz="2647" dirty="0"/>
              <a:t>Oracle Data Integrator</a:t>
            </a:r>
          </a:p>
          <a:p>
            <a:r>
              <a:rPr lang="en-US" sz="2647" dirty="0"/>
              <a:t>SAP Data Services</a:t>
            </a:r>
          </a:p>
          <a:p>
            <a:r>
              <a:rPr lang="en-US" sz="2647" dirty="0"/>
              <a:t>Microsoft SSIS</a:t>
            </a:r>
          </a:p>
          <a:p>
            <a:r>
              <a:rPr lang="en-US" sz="2647" dirty="0"/>
              <a:t>Pentaho Kettle</a:t>
            </a:r>
          </a:p>
          <a:p>
            <a:endParaRPr lang="en-US" sz="2647" dirty="0"/>
          </a:p>
        </p:txBody>
      </p:sp>
    </p:spTree>
    <p:extLst>
      <p:ext uri="{BB962C8B-B14F-4D97-AF65-F5344CB8AC3E}">
        <p14:creationId xmlns:p14="http://schemas.microsoft.com/office/powerpoint/2010/main" val="21428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ETL Tool vs. Custom Coding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490256" y="1990523"/>
            <a:ext cx="3908425" cy="41433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1681843" y="1968500"/>
            <a:ext cx="3576638" cy="4378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5956" y="6560733"/>
            <a:ext cx="4948599" cy="448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16" dirty="0"/>
              <a:t>Which of these is easier to understand?</a:t>
            </a:r>
          </a:p>
        </p:txBody>
      </p:sp>
    </p:spTree>
    <p:extLst>
      <p:ext uri="{BB962C8B-B14F-4D97-AF65-F5344CB8AC3E}">
        <p14:creationId xmlns:p14="http://schemas.microsoft.com/office/powerpoint/2010/main" val="19183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59" dirty="0">
                <a:solidFill>
                  <a:schemeClr val="accent2"/>
                </a:solidFill>
              </a:rPr>
              <a:t>34</a:t>
            </a:r>
            <a:r>
              <a:rPr lang="en-US" sz="5459" dirty="0"/>
              <a:t> Essential </a:t>
            </a:r>
            <a:r>
              <a:rPr lang="en-US" sz="5459" dirty="0">
                <a:solidFill>
                  <a:srgbClr val="0070C0"/>
                </a:solidFill>
              </a:rPr>
              <a:t>ETL </a:t>
            </a:r>
            <a:r>
              <a:rPr lang="en-US" sz="5459" dirty="0"/>
              <a:t>Subsystems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47" dirty="0"/>
              <a:t>Each one of these systems is part of the E,T,L or Management process</a:t>
            </a:r>
          </a:p>
        </p:txBody>
      </p:sp>
    </p:spTree>
    <p:extLst>
      <p:ext uri="{BB962C8B-B14F-4D97-AF65-F5344CB8AC3E}">
        <p14:creationId xmlns:p14="http://schemas.microsoft.com/office/powerpoint/2010/main" val="16216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59" dirty="0">
                <a:solidFill>
                  <a:schemeClr val="accent6"/>
                </a:solidFill>
              </a:rPr>
              <a:t>Extracting</a:t>
            </a:r>
            <a:r>
              <a:rPr lang="en-US" sz="5459" dirty="0"/>
              <a:t>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16" dirty="0"/>
              <a:t>Subsystems for extracting data.</a:t>
            </a:r>
          </a:p>
        </p:txBody>
      </p:sp>
    </p:spTree>
    <p:extLst>
      <p:ext uri="{BB962C8B-B14F-4D97-AF65-F5344CB8AC3E}">
        <p14:creationId xmlns:p14="http://schemas.microsoft.com/office/powerpoint/2010/main" val="16772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– Data Profiling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996042" y="1968046"/>
            <a:ext cx="5105400" cy="35988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Helps you to understand the source data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sz="2400" dirty="0"/>
              <a:t>Identify candidate business keys</a:t>
            </a:r>
          </a:p>
          <a:p>
            <a:pPr lvl="1"/>
            <a:r>
              <a:rPr lang="en-US" sz="2400" dirty="0" smtClean="0"/>
              <a:t>Functional dependencies</a:t>
            </a:r>
          </a:p>
          <a:p>
            <a:pPr lvl="1"/>
            <a:r>
              <a:rPr lang="en-US" sz="2400" dirty="0"/>
              <a:t>Nulls</a:t>
            </a:r>
          </a:p>
          <a:p>
            <a:pPr lvl="1"/>
            <a:r>
              <a:rPr lang="en-US" sz="2400" dirty="0" smtClean="0"/>
              <a:t>Etc..</a:t>
            </a:r>
            <a:endParaRPr lang="en-US" sz="2400" dirty="0"/>
          </a:p>
          <a:p>
            <a:r>
              <a:rPr lang="en-US" sz="2400" dirty="0"/>
              <a:t>Helps us figure out the facts, dimensions, and source-to-target mapping.</a:t>
            </a:r>
          </a:p>
          <a:p>
            <a:r>
              <a:rPr lang="en-US" sz="2400" dirty="0"/>
              <a:t>Valuable tool when you do not have the SQL chops to query the source data.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42" y="3235030"/>
            <a:ext cx="3203799" cy="2331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799" y="2143748"/>
            <a:ext cx="2934660" cy="8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3031</TotalTime>
  <Words>2164</Words>
  <Application>Microsoft Office PowerPoint</Application>
  <PresentationFormat>Custom</PresentationFormat>
  <Paragraphs>263</Paragraphs>
  <Slides>49</Slides>
  <Notes>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The Kimball Lifecycle Diagram</vt:lpstr>
      <vt:lpstr>What Exactly is ETL?</vt:lpstr>
      <vt:lpstr>Kimball: 4 Major ETL Operations</vt:lpstr>
      <vt:lpstr>ETL Tools</vt:lpstr>
      <vt:lpstr>ETL Tool vs. Custom Coding</vt:lpstr>
      <vt:lpstr>34 Essential ETL Subsystems</vt:lpstr>
      <vt:lpstr>Extracting Data</vt:lpstr>
      <vt:lpstr>1 – Data Profiling</vt:lpstr>
      <vt:lpstr>2- Change Data Capture System</vt:lpstr>
      <vt:lpstr>3 – Extract System</vt:lpstr>
      <vt:lpstr>Let’s think about it?!?!</vt:lpstr>
      <vt:lpstr>Cleaning &amp; Conforming Data</vt:lpstr>
      <vt:lpstr>4 – Data Cleansing System</vt:lpstr>
      <vt:lpstr>5 – Error Event Schema</vt:lpstr>
      <vt:lpstr>6 – Audit Dimension Assembler</vt:lpstr>
      <vt:lpstr>7- Deduplication System</vt:lpstr>
      <vt:lpstr>8 – Conforming System</vt:lpstr>
      <vt:lpstr>Let’s think about it?!?!</vt:lpstr>
      <vt:lpstr>Delivering Data for Presentation</vt:lpstr>
      <vt:lpstr>9 – Slowly Changing Dimension Manager</vt:lpstr>
      <vt:lpstr>10 – Surrogate Key Manager</vt:lpstr>
      <vt:lpstr>11 – Hierarchy Manager</vt:lpstr>
      <vt:lpstr>12 – Special Dimensions Manager</vt:lpstr>
      <vt:lpstr>13 – Fact Table Builders</vt:lpstr>
      <vt:lpstr>14 – Surrogate Key Pipeline</vt:lpstr>
      <vt:lpstr>15 – Multi-Valued Dimension  Bridge Table Builder</vt:lpstr>
      <vt:lpstr>16 – Late Arriving Data Handler</vt:lpstr>
      <vt:lpstr>17 – Dimension Manager</vt:lpstr>
      <vt:lpstr>18 – Fact Provider System</vt:lpstr>
      <vt:lpstr>19 – Aggregate Builder</vt:lpstr>
      <vt:lpstr>20 – OLAP Cube Builder</vt:lpstr>
      <vt:lpstr>21 – Data Propagation Manager</vt:lpstr>
      <vt:lpstr>Let’s think about it?!?!</vt:lpstr>
      <vt:lpstr>Managing the ETL Environment</vt:lpstr>
      <vt:lpstr>22 – Job Scheduler</vt:lpstr>
      <vt:lpstr>23 – Backup System</vt:lpstr>
      <vt:lpstr>24 – Recovery &amp; Restart System</vt:lpstr>
      <vt:lpstr>25 – Version Control System</vt:lpstr>
      <vt:lpstr>26 – Version Migration System</vt:lpstr>
      <vt:lpstr>27 – Workflow Monitor</vt:lpstr>
      <vt:lpstr>28 – Sorting System</vt:lpstr>
      <vt:lpstr>29 – Lineage and Dependency Analyzer</vt:lpstr>
      <vt:lpstr>30 – Problem Escalation System</vt:lpstr>
      <vt:lpstr>31 – Parallelizing / Pipelining System</vt:lpstr>
      <vt:lpstr>32 – Security System</vt:lpstr>
      <vt:lpstr>33 – Compliance Manager</vt:lpstr>
      <vt:lpstr>34 – Metadata Repository Manager</vt:lpstr>
      <vt:lpstr>Let’s think about it?!?!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268</cp:revision>
  <dcterms:created xsi:type="dcterms:W3CDTF">2014-08-28T03:04:31Z</dcterms:created>
  <dcterms:modified xsi:type="dcterms:W3CDTF">2017-11-30T07:40:29Z</dcterms:modified>
</cp:coreProperties>
</file>