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88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</p:sldIdLst>
  <p:sldSz cx="10688638" cy="7562850"/>
  <p:notesSz cx="6858000" cy="9144000"/>
  <p:defaultTextStyle>
    <a:defPPr>
      <a:defRPr lang="en-US"/>
    </a:defPPr>
    <a:lvl1pPr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520700" indent="-635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1041400" indent="-1270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563688" indent="-1920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2084388" indent="-2555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B8"/>
    <a:srgbClr val="946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8" autoAdjust="0"/>
    <p:restoredTop sz="86318" autoAdjust="0"/>
  </p:normalViewPr>
  <p:slideViewPr>
    <p:cSldViewPr snapToGrid="0" snapToObjects="1">
      <p:cViewPr varScale="1">
        <p:scale>
          <a:sx n="57" d="100"/>
          <a:sy n="57" d="100"/>
        </p:scale>
        <p:origin x="-1548" y="-96"/>
      </p:cViewPr>
      <p:guideLst>
        <p:guide orient="horz" pos="2382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26917-237B-DB44-9083-E753EF7B9EB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F8B00-F3CF-7C4C-B838-AF0CCB52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00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boxes often represent a </a:t>
            </a:r>
            <a:r>
              <a:rPr lang="en-US" sz="1200" b="0" i="0" u="sng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logical grouping of tables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the transaction system model.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 you develop the detailed ETL system specification, this high level view will gather additional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9AD3B3-533F-4252-BCED-8210EB835EC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39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If your </a:t>
            </a:r>
            <a:r>
              <a:rPr lang="en-US" sz="1200" b="0" i="0" u="sng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source systems are relational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your transformation requirements are straightforward, and you have good developers on staff, the value of an </a:t>
            </a:r>
            <a:r>
              <a:rPr lang="en-US" sz="1200" b="0" i="0" u="sng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ETL tool may not be immediately obvious</a:t>
            </a:r>
          </a:p>
          <a:p>
            <a:endParaRPr lang="en-US" sz="1200" b="0" i="0" u="sng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9AD3B3-533F-4252-BCED-8210EB835EC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31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We recommend selecting 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ETL tool early on and using it right from the start. In a production system,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longterm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improvements in manageability, productivity, and training are significant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9AD3B3-533F-4252-BCED-8210EB835EC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3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Push from the source system to a flat file, extract in a stream, use a tool to read the database logs, or another method?</a:t>
            </a:r>
          </a:p>
          <a:p>
            <a:pPr marL="228600" indent="-228600">
              <a:buAutoNum type="arabicParenR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purpose of the archive is system auditability and recoverability</a:t>
            </a:r>
          </a:p>
          <a:p>
            <a:pPr marL="228600" indent="-228600">
              <a:buAutoNum type="arabicParenR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Develop a general, standardized process for how you will check data quality, and what you will do if the data does not pass quality control</a:t>
            </a:r>
          </a:p>
          <a:p>
            <a:pPr marL="228600" indent="-228600">
              <a:buAutoNum type="arabicParenR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Type 1 (overwrite history) or type 2 (track history)</a:t>
            </a:r>
          </a:p>
          <a:p>
            <a:pPr marL="228600" indent="-228600">
              <a:buAutoNum type="arabicParenR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Document when each data source becomes available, and block out high level job sequencing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9AD3B3-533F-4252-BCED-8210EB835EC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Develop Detailed Table Schematics</a:t>
            </a:r>
          </a:p>
          <a:p>
            <a:pPr marL="228600" indent="-228600">
              <a:buAutoNum type="arabicPeriod"/>
            </a:pPr>
            <a:r>
              <a:rPr lang="en-US" b="0" dirty="0" smtClean="0"/>
              <a:t>Develop the ETL Specification Document</a:t>
            </a:r>
          </a:p>
          <a:p>
            <a:pPr marL="228600" indent="-228600">
              <a:buAutoNum type="arabicPeriod"/>
            </a:pPr>
            <a:r>
              <a:rPr lang="en-US" b="0" dirty="0" smtClean="0"/>
              <a:t>Develop a Sandbox Source System: </a:t>
            </a:r>
            <a:r>
              <a:rPr lang="en-US" dirty="0" smtClean="0"/>
              <a:t>protects "live" servers and their data</a:t>
            </a:r>
            <a:endParaRPr lang="en-US" b="0" dirty="0" smtClean="0"/>
          </a:p>
          <a:p>
            <a:pPr marL="228600" indent="-228600">
              <a:buAutoNum type="arabicPeriod"/>
            </a:pPr>
            <a:r>
              <a:rPr lang="en-US" b="0" dirty="0" smtClean="0"/>
              <a:t>Develop One-Time Historic Load Processing: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initial historic load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9AD3B3-533F-4252-BCED-8210EB835EC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2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Extended Binary Coded Decimal Interchange Code (EBCDIC) is an 8-bit character encoding used mainly on IBM mainframe and IBM midrange computer operating systems.</a:t>
            </a:r>
            <a:r>
              <a:rPr lang="en-US" baseline="0" dirty="0" smtClean="0"/>
              <a:t> ASCII is 7 bit encoding</a:t>
            </a:r>
          </a:p>
          <a:p>
            <a:pPr marL="228600" indent="-228600">
              <a:buAutoNum type="arabicParenR"/>
            </a:pPr>
            <a:r>
              <a:rPr lang="en-US" dirty="0" smtClean="0"/>
              <a:t>It often makes sense to create a rule to generate a dummy label that can easily be updated later. For example, you can create a dummy label: "Production Code ABC: No description available." When the description does eventually flow into the system, it is easy to update the string.</a:t>
            </a:r>
          </a:p>
          <a:p>
            <a:pPr marL="228600" indent="-228600">
              <a:buAutoNum type="arabicParenR"/>
            </a:pPr>
            <a:r>
              <a:rPr lang="en-US" dirty="0" smtClean="0"/>
              <a:t>You can verify a many-to-one relationship between two attributes such as product to product model, by sorting on the "many" attribute and verifying that each value has a unique value on the "one" attribute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9AD3B3-533F-4252-BCED-8210EB835EC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71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u="sng" dirty="0" smtClean="0"/>
              <a:t>one-time historic load </a:t>
            </a:r>
            <a:r>
              <a:rPr lang="en-US" dirty="0" smtClean="0"/>
              <a:t>of the fact table data differs fairly significantly from the </a:t>
            </a:r>
            <a:r>
              <a:rPr lang="en-US" u="sng" dirty="0" smtClean="0"/>
              <a:t>ongoing incremental processing</a:t>
            </a:r>
            <a:r>
              <a:rPr lang="en-US" dirty="0" smtClean="0"/>
              <a:t>. The biggest worry during the historic load is the </a:t>
            </a:r>
            <a:r>
              <a:rPr lang="en-US" u="sng" dirty="0" smtClean="0"/>
              <a:t>sheer volume of data, often thousands of times bigger than the daily incremental load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1) The audit key points to an audit dimension that describes</a:t>
            </a:r>
          </a:p>
          <a:p>
            <a:r>
              <a:rPr lang="en-US" dirty="0" smtClean="0"/>
              <a:t>the characteristics of the load, including timings and measures of data quality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9AD3B3-533F-4252-BCED-8210EB835EC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2349386"/>
            <a:ext cx="9085342" cy="16211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6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4A98BE-EC71-8F49-A1BE-830363ABB11F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B6EE8-AFE4-E544-AB13-015840CB51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3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7CEDA0-885B-B748-B9CB-B36E29B43181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CABD3C-528A-714F-92FD-11139AAE1B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5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49262" y="302865"/>
            <a:ext cx="2404944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432" y="302865"/>
            <a:ext cx="7036687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6AB2B0-0744-E34B-B39D-90B36E4283B5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8A65C-E894-474D-B68F-5D5222F4F7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86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2" y="773792"/>
            <a:ext cx="9619774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47422" y="1796177"/>
            <a:ext cx="9619774" cy="387946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79134-996F-41A0-B120-DC506429F7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8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4A1C9D-4E9A-A944-8C94-1E9BDB67C980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54F2D-8F2F-5340-8D16-2E1F2117C2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9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2"/>
            <a:ext cx="9085342" cy="150206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59"/>
            <a:ext cx="9085342" cy="165437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00A110-3380-AA4C-8A22-466F3EBBBD18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773CC-D1AA-7F4E-9E3D-01F16F3B2B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8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432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3391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57F1D5-73AB-9646-9436-5AFCC37FD6B3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F496AA-30FB-AA49-A4B3-1CC5B69DC4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5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692889"/>
            <a:ext cx="4722671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2" y="2398404"/>
            <a:ext cx="4722671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0" y="1692889"/>
            <a:ext cx="4724526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0" y="2398404"/>
            <a:ext cx="4724526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CB7C81-5763-4A43-BE48-59017C722240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7CECDB-3475-DB48-BD66-1D96639CAA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7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E5E859-10BB-5B43-8036-5E00006E6C36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54C8AF-6005-9A45-A1E7-B33CAA2DEE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136238-BD7C-EA43-A43D-25EADC6A710E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9D0772-27F3-6848-91C0-2C2B3CA335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4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3" y="301113"/>
            <a:ext cx="3516488" cy="128148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0" y="301114"/>
            <a:ext cx="5975246" cy="645468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3" y="1582597"/>
            <a:ext cx="3516488" cy="5173200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AB2F93-AB03-AC4B-8FDA-3297808E7082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6DBEC9-C853-3C4D-B3AF-C97F901743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3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8" y="5293995"/>
            <a:ext cx="6413183" cy="6249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8" y="675755"/>
            <a:ext cx="6413183" cy="4537710"/>
          </a:xfrm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21437" indent="0">
              <a:buNone/>
              <a:defRPr sz="3200"/>
            </a:lvl2pPr>
            <a:lvl3pPr marL="1042873" indent="0">
              <a:buNone/>
              <a:defRPr sz="2700"/>
            </a:lvl3pPr>
            <a:lvl4pPr marL="1564310" indent="0">
              <a:buNone/>
              <a:defRPr sz="2300"/>
            </a:lvl4pPr>
            <a:lvl5pPr marL="2085746" indent="0">
              <a:buNone/>
              <a:defRPr sz="2300"/>
            </a:lvl5pPr>
            <a:lvl6pPr marL="2607183" indent="0">
              <a:buNone/>
              <a:defRPr sz="2300"/>
            </a:lvl6pPr>
            <a:lvl7pPr marL="3128620" indent="0">
              <a:buNone/>
              <a:defRPr sz="2300"/>
            </a:lvl7pPr>
            <a:lvl8pPr marL="3650056" indent="0">
              <a:buNone/>
              <a:defRPr sz="2300"/>
            </a:lvl8pPr>
            <a:lvl9pPr marL="4171493" indent="0">
              <a:buNone/>
              <a:defRPr sz="23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8" y="5918981"/>
            <a:ext cx="6413183" cy="887584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A54B7E-DFA9-DF4F-B4F9-AB3DE6F19A44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409B88-6F69-A342-9FA5-3582A153B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93222" y="303213"/>
            <a:ext cx="886042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1946366"/>
            <a:ext cx="9239250" cy="481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898989"/>
                </a:solidFill>
              </a:defRPr>
            </a:lvl1pPr>
          </a:lstStyle>
          <a:p>
            <a:fld id="{CC44B4A9-084C-F849-9CE0-5075AA1F4BB0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250" y="7010400"/>
            <a:ext cx="3386138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898989"/>
                </a:solidFill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96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898989"/>
                </a:solidFill>
              </a:defRPr>
            </a:lvl1pPr>
          </a:lstStyle>
          <a:p>
            <a:fld id="{0DA6D0F3-F64C-684E-8F9B-04CA53F8590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5207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90525" indent="-390525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46138" indent="-325438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303338" indent="-260350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824038" indent="-260350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346325" indent="-260350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86790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10725151" cy="778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2643188" y="3605213"/>
            <a:ext cx="7481887" cy="120015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charset="0"/>
              </a:rPr>
              <a:t>7023T</a:t>
            </a:r>
            <a:endParaRPr lang="en-US" sz="3200" b="1" dirty="0">
              <a:solidFill>
                <a:schemeClr val="bg1"/>
              </a:solidFill>
              <a:latin typeface="Open Sans" charset="0"/>
            </a:endParaRPr>
          </a:p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charset="0"/>
              </a:rPr>
              <a:t>Advanced Database Systems</a:t>
            </a:r>
            <a:endParaRPr lang="en-US" sz="3200" b="1" dirty="0">
              <a:solidFill>
                <a:schemeClr val="bg1"/>
              </a:solidFill>
              <a:latin typeface="Open Sans" charset="0"/>
            </a:endParaRPr>
          </a:p>
        </p:txBody>
      </p:sp>
      <p:sp>
        <p:nvSpPr>
          <p:cNvPr id="2052" name="Subtitle 2"/>
          <p:cNvSpPr txBox="1">
            <a:spLocks/>
          </p:cNvSpPr>
          <p:nvPr/>
        </p:nvSpPr>
        <p:spPr bwMode="auto">
          <a:xfrm>
            <a:off x="2643188" y="4805363"/>
            <a:ext cx="74818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/>
          <a:lstStyle>
            <a:lvl1pPr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400" smtClean="0">
                <a:solidFill>
                  <a:schemeClr val="bg1"/>
                </a:solidFill>
                <a:latin typeface="Open Sans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Open Sans" charset="0"/>
              </a:rPr>
              <a:t>Session </a:t>
            </a:r>
            <a:r>
              <a:rPr lang="en-US" sz="2400" dirty="0" smtClean="0">
                <a:solidFill>
                  <a:schemeClr val="bg1"/>
                </a:solidFill>
                <a:latin typeface="Open Sans" charset="0"/>
              </a:rPr>
              <a:t>09</a:t>
            </a:r>
          </a:p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400" dirty="0" smtClean="0">
                <a:solidFill>
                  <a:schemeClr val="bg1"/>
                </a:solidFill>
                <a:latin typeface="Open Sans" charset="0"/>
              </a:rPr>
              <a:t>Designing </a:t>
            </a:r>
            <a:r>
              <a:rPr lang="en-US" sz="2400" dirty="0" smtClean="0">
                <a:solidFill>
                  <a:schemeClr val="bg1"/>
                </a:solidFill>
                <a:latin typeface="Open Sans" charset="0"/>
              </a:rPr>
              <a:t>and Developing ETL System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43188" y="6991350"/>
            <a:ext cx="7481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92D050"/>
                </a:solidFill>
              </a:rPr>
              <a:t>This presentation is based </a:t>
            </a:r>
            <a:r>
              <a:rPr lang="en-US" sz="1600" dirty="0">
                <a:solidFill>
                  <a:srgbClr val="92D050"/>
                </a:solidFill>
              </a:rPr>
              <a:t>on Michael A. Fudge, Jr</a:t>
            </a:r>
            <a:r>
              <a:rPr lang="en-US" sz="1600" dirty="0" smtClean="0">
                <a:solidFill>
                  <a:srgbClr val="92D050"/>
                </a:solidFill>
              </a:rPr>
              <a:t>. </a:t>
            </a:r>
            <a:endParaRPr lang="en-US" sz="1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100838" tIns="50419" rIns="100838" bIns="50419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970" dirty="0"/>
              <a:t>The Role of the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Staging stores copies of source extracts</a:t>
            </a:r>
          </a:p>
          <a:p>
            <a:r>
              <a:rPr lang="en-US" dirty="0" smtClean="0"/>
              <a:t>This can be a Database or File Systems</a:t>
            </a:r>
          </a:p>
          <a:p>
            <a:r>
              <a:rPr lang="en-US" dirty="0" smtClean="0"/>
              <a:t>Reduces unnecessary processing of data source.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175" y="4056592"/>
            <a:ext cx="64897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82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Step 4: </a:t>
            </a:r>
            <a:r>
              <a:rPr lang="en-US" sz="4000" dirty="0"/>
              <a:t>Drill Down by Target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4" y="2034267"/>
            <a:ext cx="9075420" cy="36413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Start drilling down into the </a:t>
            </a:r>
            <a:r>
              <a:rPr lang="en-US" b="1" dirty="0">
                <a:solidFill>
                  <a:srgbClr val="0070C0"/>
                </a:solidFill>
              </a:rPr>
              <a:t>detailed source to target flow </a:t>
            </a:r>
            <a:r>
              <a:rPr lang="en-US" dirty="0"/>
              <a:t>for each target dimension and fact table</a:t>
            </a:r>
          </a:p>
          <a:p>
            <a:r>
              <a:rPr lang="en-US" dirty="0"/>
              <a:t>Flowcharts and pseudo code are useful for building out your </a:t>
            </a:r>
            <a:r>
              <a:rPr lang="en-US" b="1" dirty="0">
                <a:solidFill>
                  <a:srgbClr val="0070C0"/>
                </a:solidFill>
              </a:rPr>
              <a:t>transformation </a:t>
            </a:r>
            <a:r>
              <a:rPr lang="en-US" b="1" dirty="0" smtClean="0">
                <a:solidFill>
                  <a:srgbClr val="0070C0"/>
                </a:solidFill>
              </a:rPr>
              <a:t>logic</a:t>
            </a:r>
            <a:endParaRPr lang="en-US" dirty="0"/>
          </a:p>
          <a:p>
            <a:r>
              <a:rPr lang="en-US" dirty="0"/>
              <a:t>ETL Tools allow you to build and document the data flow at the same </a:t>
            </a:r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239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Step </a:t>
            </a:r>
            <a:r>
              <a:rPr lang="en-US" b="1" dirty="0" smtClean="0">
                <a:solidFill>
                  <a:srgbClr val="0070C0"/>
                </a:solidFill>
              </a:rPr>
              <a:t>5: </a:t>
            </a:r>
            <a:r>
              <a:rPr lang="en-US" b="1" dirty="0" smtClean="0"/>
              <a:t>Populate Dimensions </a:t>
            </a:r>
            <a:br>
              <a:rPr lang="en-US" b="1" dirty="0" smtClean="0"/>
            </a:br>
            <a:r>
              <a:rPr lang="en-US" b="1" dirty="0" smtClean="0"/>
              <a:t>with Historic </a:t>
            </a:r>
            <a:r>
              <a:rPr lang="en-US" b="1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Part of the one-time historic processing step.</a:t>
            </a:r>
          </a:p>
          <a:p>
            <a:r>
              <a:rPr lang="en-US" dirty="0"/>
              <a:t>Start with the simplest dimension table (usually type 1 SCD’s)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Convert data ex. EBCDIC </a:t>
            </a:r>
            <a:r>
              <a:rPr lang="en-US" dirty="0">
                <a:sym typeface="Wingdings" panose="05000000000000000000" pitchFamily="2" charset="2"/>
              </a:rPr>
              <a:t> ASCII</a:t>
            </a:r>
            <a:r>
              <a:rPr lang="en-US" baseline="30000" dirty="0">
                <a:sym typeface="Wingdings" panose="05000000000000000000" pitchFamily="2" charset="2"/>
              </a:rPr>
              <a:t>1</a:t>
            </a:r>
            <a:endParaRPr lang="en-US" baseline="30000" dirty="0"/>
          </a:p>
          <a:p>
            <a:pPr lvl="1"/>
            <a:r>
              <a:rPr lang="en-US" dirty="0" smtClean="0"/>
              <a:t>Combine </a:t>
            </a:r>
            <a:r>
              <a:rPr lang="en-US" dirty="0"/>
              <a:t>from separate </a:t>
            </a:r>
            <a:r>
              <a:rPr lang="en-US" dirty="0" smtClean="0"/>
              <a:t>sources ex. Customer information</a:t>
            </a:r>
            <a:endParaRPr lang="en-US" dirty="0"/>
          </a:p>
          <a:p>
            <a:pPr lvl="1"/>
            <a:r>
              <a:rPr lang="en-US" dirty="0" smtClean="0"/>
              <a:t>Decode </a:t>
            </a:r>
            <a:r>
              <a:rPr lang="en-US" dirty="0"/>
              <a:t>production codes ex.  TTT</a:t>
            </a:r>
            <a:r>
              <a:rPr lang="en-US" dirty="0">
                <a:sym typeface="Wingdings" panose="05000000000000000000" pitchFamily="2" charset="2"/>
              </a:rPr>
              <a:t> Track-Type </a:t>
            </a:r>
            <a:r>
              <a:rPr lang="en-US" dirty="0" smtClean="0">
                <a:sym typeface="Wingdings" panose="05000000000000000000" pitchFamily="2" charset="2"/>
              </a:rPr>
              <a:t>Tractor</a:t>
            </a:r>
            <a:r>
              <a:rPr lang="en-US" baseline="30000" dirty="0" smtClean="0">
                <a:sym typeface="Wingdings" panose="05000000000000000000" pitchFamily="2" charset="2"/>
              </a:rPr>
              <a:t>2</a:t>
            </a:r>
            <a:endParaRPr lang="en-US" baseline="30000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Validate Many-to-One and One-to-One </a:t>
            </a:r>
            <a:r>
              <a:rPr lang="en-US" dirty="0" smtClean="0">
                <a:sym typeface="Wingdings" panose="05000000000000000000" pitchFamily="2" charset="2"/>
              </a:rPr>
              <a:t>Relationships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ex</a:t>
            </a:r>
            <a:r>
              <a:rPr lang="en-US" dirty="0">
                <a:sym typeface="Wingdings" panose="05000000000000000000" pitchFamily="2" charset="2"/>
              </a:rPr>
              <a:t>: Category  </a:t>
            </a:r>
            <a:r>
              <a:rPr lang="en-US" dirty="0" smtClean="0">
                <a:sym typeface="Wingdings" panose="05000000000000000000" pitchFamily="2" charset="2"/>
              </a:rPr>
              <a:t>Product</a:t>
            </a:r>
            <a:r>
              <a:rPr lang="en-US" baseline="30000" dirty="0" smtClean="0">
                <a:sym typeface="Wingdings" panose="05000000000000000000" pitchFamily="2" charset="2"/>
              </a:rPr>
              <a:t>3</a:t>
            </a:r>
            <a:endParaRPr lang="en-US" baseline="30000" dirty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Assign </a:t>
            </a:r>
            <a:r>
              <a:rPr lang="en-US" dirty="0">
                <a:sym typeface="Wingdings" panose="05000000000000000000" pitchFamily="2" charset="2"/>
              </a:rPr>
              <a:t>Surrogate Keys to Dimension table</a:t>
            </a:r>
            <a:endParaRPr lang="en-US" dirty="0"/>
          </a:p>
          <a:p>
            <a:pPr marL="3781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14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303213"/>
            <a:ext cx="8121649" cy="1260475"/>
          </a:xfrm>
        </p:spPr>
        <p:txBody>
          <a:bodyPr/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Step 6: </a:t>
            </a:r>
            <a:r>
              <a:rPr lang="en-US" sz="4000" b="1" dirty="0" smtClean="0"/>
              <a:t>Perform the Fact Table Historic Load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4" y="2034267"/>
            <a:ext cx="9075420" cy="3641372"/>
          </a:xfrm>
        </p:spPr>
        <p:txBody>
          <a:bodyPr>
            <a:noAutofit/>
          </a:bodyPr>
          <a:lstStyle/>
          <a:p>
            <a:r>
              <a:rPr lang="en-US" sz="2800" dirty="0"/>
              <a:t>Part of the one-time historic processing step.</a:t>
            </a:r>
          </a:p>
          <a:p>
            <a:r>
              <a:rPr lang="en-US" sz="2800" dirty="0">
                <a:solidFill>
                  <a:srgbClr val="0079B8"/>
                </a:solidFill>
              </a:rPr>
              <a:t>Transformations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Replace special codes (</a:t>
            </a:r>
            <a:r>
              <a:rPr lang="en-US" sz="2400" dirty="0" err="1"/>
              <a:t>eg</a:t>
            </a:r>
            <a:r>
              <a:rPr lang="en-US" sz="2400" dirty="0"/>
              <a:t>. -1) with </a:t>
            </a:r>
            <a:r>
              <a:rPr lang="en-US" sz="2400" b="1" dirty="0"/>
              <a:t>NULL </a:t>
            </a:r>
            <a:r>
              <a:rPr lang="en-US" sz="2400" dirty="0"/>
              <a:t>on additive and semi- additive </a:t>
            </a:r>
            <a:r>
              <a:rPr lang="en-US" sz="2400" dirty="0" smtClean="0"/>
              <a:t>facts (for data that comes from a legacy system)</a:t>
            </a:r>
            <a:endParaRPr lang="en-US" sz="2400" dirty="0"/>
          </a:p>
          <a:p>
            <a:pPr lvl="1"/>
            <a:r>
              <a:rPr lang="en-US" sz="2400" dirty="0"/>
              <a:t>Calculate and store </a:t>
            </a:r>
            <a:r>
              <a:rPr lang="en-US" sz="2400" b="1" dirty="0"/>
              <a:t>complex derived facts </a:t>
            </a:r>
            <a:r>
              <a:rPr lang="en-US" sz="2400" dirty="0"/>
              <a:t>ex: shipping amount is divided among the number of items on the order.</a:t>
            </a:r>
          </a:p>
          <a:p>
            <a:pPr lvl="1"/>
            <a:r>
              <a:rPr lang="en-US" sz="2400" dirty="0"/>
              <a:t>Pivot rows into columns ex: </a:t>
            </a:r>
            <a:r>
              <a:rPr lang="en-US" sz="2400" dirty="0" smtClean="0"/>
              <a:t>amount type in financial schema, </a:t>
            </a:r>
            <a:r>
              <a:rPr lang="en-US" sz="2400" dirty="0"/>
              <a:t>amount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sym typeface="Wingdings" panose="05000000000000000000" pitchFamily="2" charset="2"/>
              </a:rPr>
              <a:t>budget, actual, or forecast</a:t>
            </a:r>
            <a:endParaRPr lang="en-US" sz="2400" dirty="0"/>
          </a:p>
          <a:p>
            <a:pPr lvl="1"/>
            <a:r>
              <a:rPr lang="en-US" sz="2400" dirty="0"/>
              <a:t>Pipeline the Dimension Surrogate Key Lookup</a:t>
            </a:r>
          </a:p>
          <a:p>
            <a:pPr lvl="1"/>
            <a:r>
              <a:rPr lang="en-US" sz="2400" dirty="0" smtClean="0"/>
              <a:t>Associate </a:t>
            </a:r>
            <a:r>
              <a:rPr lang="en-US" sz="2400" dirty="0"/>
              <a:t>with Audit </a:t>
            </a:r>
            <a:r>
              <a:rPr lang="en-US" sz="2400" dirty="0" smtClean="0"/>
              <a:t>Dimension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1581705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4133" y="303213"/>
            <a:ext cx="8409516" cy="1260475"/>
          </a:xfrm>
        </p:spPr>
        <p:txBody>
          <a:bodyPr>
            <a:normAutofit/>
          </a:bodyPr>
          <a:lstStyle/>
          <a:p>
            <a:r>
              <a:rPr lang="en-US" dirty="0"/>
              <a:t>Example </a:t>
            </a:r>
            <a:r>
              <a:rPr lang="en-US" dirty="0">
                <a:solidFill>
                  <a:srgbClr val="0070C0"/>
                </a:solidFill>
              </a:rPr>
              <a:t>Surrogate Key Pipeline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99" y="2193083"/>
            <a:ext cx="8931560" cy="4367651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9034303" y="2352066"/>
            <a:ext cx="1071404" cy="756285"/>
          </a:xfrm>
          <a:prstGeom prst="wedgeRoundRectCallout">
            <a:avLst>
              <a:gd name="adj1" fmla="val -101715"/>
              <a:gd name="adj2" fmla="val 81692"/>
              <a:gd name="adj3" fmla="val 16667"/>
            </a:avLst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93" dirty="0">
                <a:solidFill>
                  <a:schemeClr val="bg1"/>
                </a:solidFill>
              </a:rPr>
              <a:t>Handles SCD’s</a:t>
            </a:r>
          </a:p>
        </p:txBody>
      </p:sp>
    </p:spTree>
    <p:extLst>
      <p:ext uri="{BB962C8B-B14F-4D97-AF65-F5344CB8AC3E}">
        <p14:creationId xmlns:p14="http://schemas.microsoft.com/office/powerpoint/2010/main" val="116129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7" y="303213"/>
            <a:ext cx="8138582" cy="1260475"/>
          </a:xfrm>
        </p:spPr>
        <p:txBody>
          <a:bodyPr/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Step 7: </a:t>
            </a:r>
            <a:r>
              <a:rPr lang="en-US" sz="4000" b="1" dirty="0" smtClean="0"/>
              <a:t>Dimension Table Incremental Processing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Oftentimes the same logic used in the Historic load can be used.</a:t>
            </a:r>
          </a:p>
          <a:p>
            <a:r>
              <a:rPr lang="en-US" dirty="0"/>
              <a:t>Identify </a:t>
            </a:r>
            <a:r>
              <a:rPr lang="en-US" dirty="0" smtClean="0">
                <a:solidFill>
                  <a:srgbClr val="0070C0"/>
                </a:solidFill>
              </a:rPr>
              <a:t>New/Changed</a:t>
            </a:r>
            <a:r>
              <a:rPr lang="en-US" dirty="0" smtClean="0"/>
              <a:t> </a:t>
            </a:r>
            <a:r>
              <a:rPr lang="en-US" dirty="0"/>
              <a:t>data based on different attributes for the same natural key</a:t>
            </a:r>
          </a:p>
          <a:p>
            <a:pPr lvl="1"/>
            <a:r>
              <a:rPr lang="en-US" sz="2316" dirty="0"/>
              <a:t>ETL tools usually can assist with this logic.</a:t>
            </a:r>
          </a:p>
          <a:p>
            <a:r>
              <a:rPr lang="en-US" dirty="0"/>
              <a:t>CDC (Change Data Capture) Systems are popular</a:t>
            </a:r>
          </a:p>
        </p:txBody>
      </p:sp>
    </p:spTree>
    <p:extLst>
      <p:ext uri="{BB962C8B-B14F-4D97-AF65-F5344CB8AC3E}">
        <p14:creationId xmlns:p14="http://schemas.microsoft.com/office/powerpoint/2010/main" val="155783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Step 8: </a:t>
            </a:r>
            <a:r>
              <a:rPr lang="en-US" sz="4000" b="1" dirty="0" smtClean="0">
                <a:solidFill>
                  <a:schemeClr val="tx1"/>
                </a:solidFill>
              </a:rPr>
              <a:t>Fact Table Incremental Processing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 complex ETL:</a:t>
            </a:r>
          </a:p>
          <a:p>
            <a:pPr lvl="1"/>
            <a:r>
              <a:rPr lang="en-US" sz="2400" dirty="0"/>
              <a:t>Can be difficult to determine which facts need to be processed?</a:t>
            </a:r>
          </a:p>
          <a:p>
            <a:pPr lvl="1"/>
            <a:r>
              <a:rPr lang="en-US" sz="2400" dirty="0"/>
              <a:t>What happens to a fact when it is re-processed?</a:t>
            </a:r>
          </a:p>
          <a:p>
            <a:pPr lvl="1"/>
            <a:r>
              <a:rPr lang="en-US" sz="2400" dirty="0"/>
              <a:t>What if a dimension key lookup fails?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Some ETL tool assist with processing this logic.</a:t>
            </a:r>
          </a:p>
          <a:p>
            <a:pPr lvl="1"/>
            <a:r>
              <a:rPr lang="en-US" sz="2400" dirty="0"/>
              <a:t>Degenerate dimensions can be used ex: transaction number in order summary</a:t>
            </a:r>
          </a:p>
          <a:p>
            <a:pPr lvl="1"/>
            <a:r>
              <a:rPr lang="en-US" sz="2400" dirty="0"/>
              <a:t>A combination of dimension keys ex: </a:t>
            </a:r>
            <a:r>
              <a:rPr lang="en-US" sz="2400" dirty="0" err="1"/>
              <a:t>StudentKey</a:t>
            </a:r>
            <a:r>
              <a:rPr lang="en-US" sz="2400" dirty="0"/>
              <a:t> and </a:t>
            </a:r>
            <a:r>
              <a:rPr lang="en-US" sz="2400" dirty="0" err="1"/>
              <a:t>ClassKey</a:t>
            </a:r>
            <a:r>
              <a:rPr lang="en-US" sz="2400" dirty="0"/>
              <a:t> for grade processing</a:t>
            </a:r>
            <a:r>
              <a:rPr lang="en-US" sz="2400" dirty="0" smtClean="0"/>
              <a:t>.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CDC (Change Data Capture) Systems are popular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404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100838" tIns="50419" rIns="100838" bIns="50419" numCol="1" anchor="ctr" anchorCtr="0" compatLnSpc="1">
            <a:prstTxWarp prst="textNoShape">
              <a:avLst/>
            </a:prstTxWarp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CDC </a:t>
            </a:r>
            <a:r>
              <a:rPr lang="en-US" sz="4000" b="1" dirty="0" smtClean="0">
                <a:solidFill>
                  <a:schemeClr val="tx1"/>
                </a:solidFill>
              </a:rPr>
              <a:t>- Change </a:t>
            </a:r>
            <a:r>
              <a:rPr lang="en-US" sz="4000" b="1" dirty="0">
                <a:solidFill>
                  <a:schemeClr val="tx1"/>
                </a:solidFill>
              </a:rPr>
              <a:t>Data Capture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4" y="2034267"/>
            <a:ext cx="9075420" cy="364137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 Change Events (Create, Update, Delete) are passed to the CDC System</a:t>
            </a:r>
          </a:p>
          <a:p>
            <a:r>
              <a:rPr lang="en-US" sz="2800" dirty="0" smtClean="0"/>
              <a:t>The system acts as a source for the ETL Process</a:t>
            </a:r>
            <a:endParaRPr lang="en-US" sz="2800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1034722" y="4948767"/>
            <a:ext cx="1071404" cy="1323499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16" dirty="0"/>
              <a:t>OLTP</a:t>
            </a:r>
            <a:endParaRPr lang="en-US" sz="993" dirty="0"/>
          </a:p>
        </p:txBody>
      </p:sp>
      <p:sp>
        <p:nvSpPr>
          <p:cNvPr id="5" name="Folded Corner 4"/>
          <p:cNvSpPr/>
          <p:nvPr/>
        </p:nvSpPr>
        <p:spPr>
          <a:xfrm>
            <a:off x="3288609" y="4336857"/>
            <a:ext cx="1134428" cy="1071404"/>
          </a:xfrm>
          <a:prstGeom prst="foldedCorner">
            <a:avLst>
              <a:gd name="adj" fmla="val 3204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93" dirty="0"/>
              <a:t>Database</a:t>
            </a:r>
            <a:br>
              <a:rPr lang="en-US" sz="993" dirty="0"/>
            </a:br>
            <a:r>
              <a:rPr lang="en-US" sz="993" dirty="0"/>
              <a:t>Transaction Log</a:t>
            </a:r>
          </a:p>
        </p:txBody>
      </p:sp>
      <p:sp>
        <p:nvSpPr>
          <p:cNvPr id="7" name="Flowchart: Predefined Process 6"/>
          <p:cNvSpPr/>
          <p:nvPr/>
        </p:nvSpPr>
        <p:spPr>
          <a:xfrm>
            <a:off x="5488867" y="5074814"/>
            <a:ext cx="1827689" cy="1071404"/>
          </a:xfrm>
          <a:prstGeom prst="flowChartPredefined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85" dirty="0"/>
              <a:t>CDC </a:t>
            </a:r>
          </a:p>
          <a:p>
            <a:pPr algn="ctr"/>
            <a:r>
              <a:rPr lang="en-US" sz="1985" dirty="0"/>
              <a:t>System</a:t>
            </a:r>
          </a:p>
        </p:txBody>
      </p:sp>
      <p:sp>
        <p:nvSpPr>
          <p:cNvPr id="8" name="Round Diagonal Corner Rectangle 7"/>
          <p:cNvSpPr/>
          <p:nvPr/>
        </p:nvSpPr>
        <p:spPr>
          <a:xfrm>
            <a:off x="8318690" y="5029742"/>
            <a:ext cx="1575594" cy="945356"/>
          </a:xfrm>
          <a:prstGeom prst="round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85" dirty="0"/>
              <a:t>ETL</a:t>
            </a:r>
            <a:br>
              <a:rPr lang="en-US" sz="1985" dirty="0"/>
            </a:br>
            <a:r>
              <a:rPr lang="en-US" sz="1985" dirty="0"/>
              <a:t>Job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3176062" y="5967925"/>
            <a:ext cx="1355011" cy="63023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93" dirty="0" err="1"/>
              <a:t>Msg</a:t>
            </a:r>
            <a:r>
              <a:rPr lang="en-US" sz="993" dirty="0"/>
              <a:t> Queue /</a:t>
            </a:r>
            <a:br>
              <a:rPr lang="en-US" sz="993" dirty="0"/>
            </a:br>
            <a:r>
              <a:rPr lang="en-US" sz="993" dirty="0"/>
              <a:t>Service Bus</a:t>
            </a:r>
          </a:p>
        </p:txBody>
      </p:sp>
      <p:sp>
        <p:nvSpPr>
          <p:cNvPr id="11" name="Right Arrow 10"/>
          <p:cNvSpPr/>
          <p:nvPr/>
        </p:nvSpPr>
        <p:spPr>
          <a:xfrm rot="1800000">
            <a:off x="4702845" y="5118405"/>
            <a:ext cx="693261" cy="25209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3"/>
          </a:p>
        </p:txBody>
      </p:sp>
      <p:sp>
        <p:nvSpPr>
          <p:cNvPr id="12" name="Right Arrow 11"/>
          <p:cNvSpPr/>
          <p:nvPr/>
        </p:nvSpPr>
        <p:spPr>
          <a:xfrm>
            <a:off x="7470992" y="5408261"/>
            <a:ext cx="693261" cy="25209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3"/>
          </a:p>
        </p:txBody>
      </p:sp>
      <p:sp>
        <p:nvSpPr>
          <p:cNvPr id="14" name="TextBox 13"/>
          <p:cNvSpPr txBox="1"/>
          <p:nvPr/>
        </p:nvSpPr>
        <p:spPr>
          <a:xfrm>
            <a:off x="2369349" y="5514994"/>
            <a:ext cx="338554" cy="245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93" dirty="0"/>
              <a:t>OR</a:t>
            </a:r>
          </a:p>
        </p:txBody>
      </p:sp>
      <p:sp>
        <p:nvSpPr>
          <p:cNvPr id="15" name="Right Arrow 14"/>
          <p:cNvSpPr/>
          <p:nvPr/>
        </p:nvSpPr>
        <p:spPr>
          <a:xfrm rot="19800000" flipV="1">
            <a:off x="4702843" y="5912074"/>
            <a:ext cx="693261" cy="25209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3"/>
          </a:p>
        </p:txBody>
      </p:sp>
      <p:sp>
        <p:nvSpPr>
          <p:cNvPr id="16" name="Right Arrow 15"/>
          <p:cNvSpPr/>
          <p:nvPr/>
        </p:nvSpPr>
        <p:spPr>
          <a:xfrm rot="1800000">
            <a:off x="2311032" y="5912075"/>
            <a:ext cx="693261" cy="25209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3"/>
          </a:p>
        </p:txBody>
      </p:sp>
      <p:sp>
        <p:nvSpPr>
          <p:cNvPr id="17" name="Right Arrow 16"/>
          <p:cNvSpPr/>
          <p:nvPr/>
        </p:nvSpPr>
        <p:spPr>
          <a:xfrm rot="19800000" flipV="1">
            <a:off x="2311032" y="5120372"/>
            <a:ext cx="693261" cy="25209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3"/>
          </a:p>
        </p:txBody>
      </p:sp>
    </p:spTree>
    <p:extLst>
      <p:ext uri="{BB962C8B-B14F-4D97-AF65-F5344CB8AC3E}">
        <p14:creationId xmlns:p14="http://schemas.microsoft.com/office/powerpoint/2010/main" val="586253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267" y="303213"/>
            <a:ext cx="8189382" cy="12604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00838" tIns="50419" rIns="100838" bIns="50419" numCol="1" anchor="ctr" anchorCtr="0" compatLnSpc="1">
            <a:prstTxWarp prst="textNoShape">
              <a:avLst/>
            </a:prstTxWarp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Step </a:t>
            </a:r>
            <a:r>
              <a:rPr lang="en-US" sz="4000" b="1" dirty="0" smtClean="0">
                <a:solidFill>
                  <a:srgbClr val="0070C0"/>
                </a:solidFill>
              </a:rPr>
              <a:t>9: </a:t>
            </a:r>
            <a:r>
              <a:rPr lang="en-US" sz="4000" b="1" dirty="0" smtClean="0">
                <a:solidFill>
                  <a:schemeClr val="tx1"/>
                </a:solidFill>
              </a:rPr>
              <a:t>Aggregate </a:t>
            </a:r>
            <a:r>
              <a:rPr lang="en-US" sz="4000" b="1" dirty="0">
                <a:solidFill>
                  <a:schemeClr val="tx1"/>
                </a:solidFill>
              </a:rPr>
              <a:t>Table and OLAP 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4" y="2034267"/>
            <a:ext cx="9075420" cy="3641372"/>
          </a:xfrm>
        </p:spPr>
        <p:txBody>
          <a:bodyPr>
            <a:normAutofit/>
          </a:bodyPr>
          <a:lstStyle/>
          <a:p>
            <a:r>
              <a:rPr lang="en-US" dirty="0"/>
              <a:t>Further processing beyond the ROLAP star schema.</a:t>
            </a:r>
          </a:p>
          <a:p>
            <a:r>
              <a:rPr lang="en-US" dirty="0"/>
              <a:t>Most ROLAPS Exist to feed the MOLAP Databases</a:t>
            </a:r>
          </a:p>
          <a:p>
            <a:r>
              <a:rPr lang="en-US" dirty="0"/>
              <a:t>Refresh / Reprocess </a:t>
            </a:r>
          </a:p>
          <a:p>
            <a:pPr lvl="1"/>
            <a:r>
              <a:rPr lang="en-US" sz="2316" dirty="0"/>
              <a:t>MOLAP cubes</a:t>
            </a:r>
          </a:p>
          <a:p>
            <a:pPr lvl="1"/>
            <a:r>
              <a:rPr lang="en-US" sz="2316" dirty="0"/>
              <a:t>INDEXED / MATERIALIZED views</a:t>
            </a:r>
          </a:p>
          <a:p>
            <a:pPr lvl="1"/>
            <a:r>
              <a:rPr lang="en-US" sz="2316" dirty="0"/>
              <a:t>Aggregate summary tables</a:t>
            </a:r>
          </a:p>
        </p:txBody>
      </p:sp>
    </p:spTree>
    <p:extLst>
      <p:ext uri="{BB962C8B-B14F-4D97-AF65-F5344CB8AC3E}">
        <p14:creationId xmlns:p14="http://schemas.microsoft.com/office/powerpoint/2010/main" val="512442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100838" tIns="50419" rIns="100838" bIns="50419" numCol="1" anchor="ctr" anchorCtr="0" compatLnSpc="1">
            <a:prstTxWarp prst="textNoShape">
              <a:avLst/>
            </a:prstTxWarp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Step </a:t>
            </a:r>
            <a:r>
              <a:rPr lang="en-US" sz="4000" b="1" dirty="0" smtClean="0">
                <a:solidFill>
                  <a:srgbClr val="0070C0"/>
                </a:solidFill>
              </a:rPr>
              <a:t>10: </a:t>
            </a:r>
            <a:r>
              <a:rPr lang="en-US" sz="4000" b="1" dirty="0" smtClean="0">
                <a:solidFill>
                  <a:schemeClr val="tx1"/>
                </a:solidFill>
              </a:rPr>
              <a:t>ETL </a:t>
            </a:r>
            <a:r>
              <a:rPr lang="en-US" sz="4000" b="1" dirty="0">
                <a:solidFill>
                  <a:schemeClr val="tx1"/>
                </a:solidFill>
              </a:rPr>
              <a:t>System Operation &amp;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4" y="2034267"/>
            <a:ext cx="9075420" cy="3641372"/>
          </a:xfrm>
        </p:spPr>
        <p:txBody>
          <a:bodyPr>
            <a:normAutofit/>
          </a:bodyPr>
          <a:lstStyle/>
          <a:p>
            <a:r>
              <a:rPr lang="en-US" dirty="0"/>
              <a:t>Schedule jobs</a:t>
            </a:r>
          </a:p>
          <a:p>
            <a:r>
              <a:rPr lang="en-US" dirty="0"/>
              <a:t>Catch and Log errors / exceptions</a:t>
            </a:r>
          </a:p>
          <a:p>
            <a:r>
              <a:rPr lang="en-US" dirty="0"/>
              <a:t>Database management tasks:</a:t>
            </a:r>
          </a:p>
          <a:p>
            <a:pPr lvl="1"/>
            <a:r>
              <a:rPr lang="en-US" sz="2316" dirty="0"/>
              <a:t>Cleanup old data</a:t>
            </a:r>
          </a:p>
          <a:p>
            <a:pPr lvl="1"/>
            <a:r>
              <a:rPr lang="en-US" sz="2316" dirty="0"/>
              <a:t>Shrink Database</a:t>
            </a:r>
          </a:p>
          <a:p>
            <a:pPr lvl="1"/>
            <a:r>
              <a:rPr lang="en-US" sz="2316" dirty="0"/>
              <a:t>Rebuild indexes</a:t>
            </a:r>
          </a:p>
          <a:p>
            <a:pPr lvl="1"/>
            <a:r>
              <a:rPr lang="en-US" sz="2316" dirty="0"/>
              <a:t>Update Statistics</a:t>
            </a:r>
          </a:p>
        </p:txBody>
      </p:sp>
    </p:spTree>
    <p:extLst>
      <p:ext uri="{BB962C8B-B14F-4D97-AF65-F5344CB8AC3E}">
        <p14:creationId xmlns:p14="http://schemas.microsoft.com/office/powerpoint/2010/main" val="121133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08667" y="303213"/>
            <a:ext cx="8544982" cy="1260475"/>
          </a:xfrm>
        </p:spPr>
        <p:txBody>
          <a:bodyPr/>
          <a:lstStyle/>
          <a:p>
            <a:r>
              <a:rPr lang="en-US" sz="4000" dirty="0">
                <a:latin typeface="Arial" charset="0"/>
              </a:rPr>
              <a:t>The Kimball </a:t>
            </a:r>
            <a:r>
              <a:rPr lang="en-US" sz="4000">
                <a:latin typeface="Arial" charset="0"/>
              </a:rPr>
              <a:t>Lifecycle </a:t>
            </a:r>
            <a:r>
              <a:rPr lang="en-US" sz="4000" smtClean="0">
                <a:latin typeface="Arial" charset="0"/>
              </a:rPr>
              <a:t>Diagram</a:t>
            </a:r>
            <a:endParaRPr lang="en-US" sz="4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38" y="2186424"/>
            <a:ext cx="9925000" cy="42535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57256" y="3603153"/>
            <a:ext cx="1331781" cy="873497"/>
          </a:xfrm>
          <a:prstGeom prst="rect">
            <a:avLst/>
          </a:prstGeom>
          <a:solidFill>
            <a:srgbClr val="FF6600">
              <a:alpha val="20000"/>
            </a:srgb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16"/>
          </a:p>
        </p:txBody>
      </p:sp>
    </p:spTree>
    <p:extLst>
      <p:ext uri="{BB962C8B-B14F-4D97-AF65-F5344CB8AC3E}">
        <p14:creationId xmlns:p14="http://schemas.microsoft.com/office/powerpoint/2010/main" val="189888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4"/>
                </a:solidFill>
              </a:rPr>
              <a:t>Before We Begin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978" dirty="0"/>
              <a:t>We’ll need </a:t>
            </a:r>
          </a:p>
          <a:p>
            <a:pPr marL="425419" indent="-425419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Physical </a:t>
            </a:r>
            <a:r>
              <a:rPr lang="en-US" b="1" dirty="0" smtClean="0">
                <a:solidFill>
                  <a:srgbClr val="0070C0"/>
                </a:solidFill>
              </a:rPr>
              <a:t>Design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Star Schema implementation in ROLAP, with initial load.</a:t>
            </a:r>
          </a:p>
          <a:p>
            <a:pPr marL="425419" indent="-425419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Architecture </a:t>
            </a:r>
            <a:r>
              <a:rPr lang="en-US" b="1" dirty="0" smtClean="0">
                <a:solidFill>
                  <a:srgbClr val="0070C0"/>
                </a:solidFill>
              </a:rPr>
              <a:t>Plan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  <a:p>
            <a:pPr marL="441175" lvl="1" indent="0">
              <a:buNone/>
            </a:pPr>
            <a:r>
              <a:rPr lang="en-US" sz="2647" dirty="0"/>
              <a:t>Understanding of your DW/BI architecture.</a:t>
            </a:r>
          </a:p>
          <a:p>
            <a:pPr marL="425419" indent="-425419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Source to Target </a:t>
            </a:r>
            <a:r>
              <a:rPr lang="en-US" b="1" dirty="0" smtClean="0">
                <a:solidFill>
                  <a:srgbClr val="0070C0"/>
                </a:solidFill>
              </a:rPr>
              <a:t>Mapping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Part of the detailed design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84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943" y="1043361"/>
            <a:ext cx="4247346" cy="12604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00838" tIns="50419" rIns="100838" bIns="50419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sz="3970" dirty="0">
                <a:solidFill>
                  <a:srgbClr val="0070C0"/>
                </a:solidFill>
              </a:rPr>
              <a:t>The Plan…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75943" y="2625910"/>
            <a:ext cx="3833124" cy="3879462"/>
          </a:xfrm>
        </p:spPr>
        <p:txBody>
          <a:bodyPr>
            <a:normAutofit/>
          </a:bodyPr>
          <a:lstStyle/>
          <a:p>
            <a:r>
              <a:rPr lang="en-US" sz="2800" dirty="0"/>
              <a:t>How the 34 subsystems map and are related to the 10 step plan. </a:t>
            </a:r>
          </a:p>
          <a:p>
            <a:r>
              <a:rPr lang="en-US" sz="2800" dirty="0"/>
              <a:t>According to Kimball.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956" y="128620"/>
            <a:ext cx="4906033" cy="724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7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Step 1: </a:t>
            </a:r>
            <a:r>
              <a:rPr lang="en-US" sz="4000" dirty="0"/>
              <a:t>Draw The High Level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7356720" y="2430315"/>
            <a:ext cx="2962116" cy="3597605"/>
          </a:xfrm>
        </p:spPr>
        <p:txBody>
          <a:bodyPr/>
          <a:lstStyle/>
          <a:p>
            <a:r>
              <a:rPr lang="en-US" sz="2600" dirty="0" smtClean="0"/>
              <a:t>This is called a </a:t>
            </a:r>
            <a:r>
              <a:rPr lang="en-US" sz="2600" dirty="0" smtClean="0">
                <a:solidFill>
                  <a:srgbClr val="0070C0"/>
                </a:solidFill>
              </a:rPr>
              <a:t>source </a:t>
            </a:r>
            <a:r>
              <a:rPr lang="en-US" sz="2600" dirty="0" smtClean="0"/>
              <a:t>to </a:t>
            </a:r>
            <a:r>
              <a:rPr lang="en-US" sz="2600" dirty="0" smtClean="0">
                <a:solidFill>
                  <a:srgbClr val="0070C0"/>
                </a:solidFill>
              </a:rPr>
              <a:t>target </a:t>
            </a:r>
            <a:r>
              <a:rPr lang="en-US" sz="2600" dirty="0" smtClean="0"/>
              <a:t>map.</a:t>
            </a:r>
          </a:p>
          <a:p>
            <a:r>
              <a:rPr lang="en-US" sz="2600" dirty="0" smtClean="0"/>
              <a:t>Sources come from a variety of disparate areas.</a:t>
            </a:r>
          </a:p>
          <a:p>
            <a:r>
              <a:rPr lang="en-US" sz="2600" dirty="0" smtClean="0"/>
              <a:t>Targets are </a:t>
            </a:r>
            <a:r>
              <a:rPr lang="en-US" sz="2600" dirty="0" smtClean="0">
                <a:solidFill>
                  <a:srgbClr val="0070C0"/>
                </a:solidFill>
              </a:rPr>
              <a:t>Dimension </a:t>
            </a:r>
            <a:r>
              <a:rPr lang="en-US" sz="2600" dirty="0" smtClean="0"/>
              <a:t>and </a:t>
            </a:r>
            <a:r>
              <a:rPr lang="en-US" sz="2600" dirty="0" smtClean="0">
                <a:solidFill>
                  <a:srgbClr val="0070C0"/>
                </a:solidFill>
              </a:rPr>
              <a:t>Fact </a:t>
            </a:r>
            <a:r>
              <a:rPr lang="en-US" sz="2600" dirty="0" smtClean="0"/>
              <a:t>Tables</a:t>
            </a:r>
            <a:endParaRPr lang="en-US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89" y="2269952"/>
            <a:ext cx="6522931" cy="458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8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Step 2: </a:t>
            </a:r>
            <a:r>
              <a:rPr lang="en-US" sz="4000" dirty="0"/>
              <a:t>Choose an ETL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ETL tool is responsible for moving data from the various sources into the data warehouse.</a:t>
            </a:r>
          </a:p>
          <a:p>
            <a:r>
              <a:rPr lang="en-US" dirty="0"/>
              <a:t>Programming language vs. Graphical tool.</a:t>
            </a:r>
          </a:p>
          <a:p>
            <a:r>
              <a:rPr lang="en-US" dirty="0" smtClean="0"/>
              <a:t>Programming </a:t>
            </a:r>
            <a:r>
              <a:rPr lang="en-US" dirty="0">
                <a:sym typeface="Wingdings" panose="05000000000000000000" pitchFamily="2" charset="2"/>
              </a:rPr>
              <a:t> Flexibility, Customizable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Graphical  </a:t>
            </a:r>
            <a:r>
              <a:rPr lang="en-US" dirty="0">
                <a:sym typeface="Wingdings" panose="05000000000000000000" pitchFamily="2" charset="2"/>
              </a:rPr>
              <a:t>Self Documenting, Easy for </a:t>
            </a:r>
            <a:r>
              <a:rPr lang="en-US" dirty="0" smtClean="0">
                <a:sym typeface="Wingdings" panose="05000000000000000000" pitchFamily="2" charset="2"/>
              </a:rPr>
              <a:t>beginners</a:t>
            </a:r>
          </a:p>
          <a:p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The best solution is somewhere in the middle.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5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100838" tIns="50419" rIns="100838" bIns="50419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ETL: Code vs Tool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841415" y="2456176"/>
            <a:ext cx="3392779" cy="359760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5493850" y="2456176"/>
            <a:ext cx="2937607" cy="35976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88121" y="6246590"/>
            <a:ext cx="4948599" cy="448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16" dirty="0"/>
              <a:t>Which of these is easier to understand?</a:t>
            </a:r>
          </a:p>
        </p:txBody>
      </p:sp>
    </p:spTree>
    <p:extLst>
      <p:ext uri="{BB962C8B-B14F-4D97-AF65-F5344CB8AC3E}">
        <p14:creationId xmlns:p14="http://schemas.microsoft.com/office/powerpoint/2010/main" val="1764312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100838" tIns="50419" rIns="100838" bIns="50419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970" dirty="0"/>
              <a:t>Why ETL Tools?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4" y="2034267"/>
            <a:ext cx="9075420" cy="3641372"/>
          </a:xfrm>
        </p:spPr>
        <p:txBody>
          <a:bodyPr/>
          <a:lstStyle/>
          <a:p>
            <a:r>
              <a:rPr lang="en-US" sz="2800" dirty="0"/>
              <a:t>Self-documentation that comes from using a graphical </a:t>
            </a:r>
            <a:r>
              <a:rPr lang="en-US" sz="2800" dirty="0" smtClean="0"/>
              <a:t>tool</a:t>
            </a:r>
          </a:p>
          <a:p>
            <a:r>
              <a:rPr lang="en-US" sz="2800" dirty="0"/>
              <a:t>ETL tools offer advanced transformation logic:</a:t>
            </a:r>
            <a:br>
              <a:rPr lang="en-US" sz="2800" dirty="0"/>
            </a:br>
            <a:r>
              <a:rPr lang="en-US" sz="2000" dirty="0"/>
              <a:t>fuzzy matching algorithms, integrated access to name and address deduplication routines, and data mining algorithms</a:t>
            </a:r>
            <a:endParaRPr lang="en-US" sz="2800" dirty="0" smtClean="0"/>
          </a:p>
          <a:p>
            <a:r>
              <a:rPr lang="en-US" sz="2800" dirty="0"/>
              <a:t>Improved system performance at a lower level of expertise.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1034" name="Picture 10" descr="http://www.evolven.com/images/supported/st_microsoft_sq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737" y="5176176"/>
            <a:ext cx="1985221" cy="165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ventanaresearch.com/uploadedImages/Content/Benchmark/IT/Innovating_with_Operational_Intelligence_and_Complex_Event_Processing/ibm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644" y="4783582"/>
            <a:ext cx="1479253" cy="57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www.rickscloud.com/wp-content/uploads/2015/07/oracle1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895" y="4661122"/>
            <a:ext cx="2698072" cy="83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bateman-group.com/wp-content/uploads/2014/07/tibco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252" y="6074038"/>
            <a:ext cx="1715244" cy="85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ivy-is.co.uk/wp-content/uploads/2015/02/pentaho-logo-40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496" y="5350890"/>
            <a:ext cx="2741547" cy="89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98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3213"/>
            <a:ext cx="8324849" cy="126047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Step 3: </a:t>
            </a:r>
            <a:r>
              <a:rPr lang="en-US" sz="4000" dirty="0"/>
              <a:t>Develop Detailed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Data </a:t>
            </a:r>
            <a:r>
              <a:rPr lang="en-US" sz="2800" b="1" dirty="0" smtClean="0">
                <a:solidFill>
                  <a:srgbClr val="0070C0"/>
                </a:solidFill>
              </a:rPr>
              <a:t>Extraction</a:t>
            </a:r>
            <a:r>
              <a:rPr lang="en-US" sz="2800" b="1" baseline="30000" dirty="0" smtClean="0">
                <a:solidFill>
                  <a:srgbClr val="0070C0"/>
                </a:solidFill>
              </a:rPr>
              <a:t>1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dirty="0"/>
              <a:t>&amp; </a:t>
            </a:r>
            <a:r>
              <a:rPr lang="en-US" sz="2800" b="1" dirty="0" smtClean="0">
                <a:solidFill>
                  <a:srgbClr val="0070C0"/>
                </a:solidFill>
              </a:rPr>
              <a:t>Archival</a:t>
            </a:r>
            <a:r>
              <a:rPr lang="en-US" sz="2800" b="1" baseline="30000" dirty="0" smtClean="0">
                <a:solidFill>
                  <a:srgbClr val="0070C0"/>
                </a:solidFill>
              </a:rPr>
              <a:t>2</a:t>
            </a:r>
            <a:r>
              <a:rPr lang="en-US" sz="2800" b="1" dirty="0" smtClean="0"/>
              <a:t> </a:t>
            </a:r>
            <a:r>
              <a:rPr lang="en-US" sz="2800" dirty="0"/>
              <a:t>of Extracted Data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Data </a:t>
            </a:r>
            <a:r>
              <a:rPr lang="en-US" sz="2800" b="1" dirty="0" smtClean="0">
                <a:solidFill>
                  <a:srgbClr val="0070C0"/>
                </a:solidFill>
              </a:rPr>
              <a:t>quality</a:t>
            </a:r>
            <a:r>
              <a:rPr lang="en-US" sz="2800" b="1" baseline="30000" dirty="0" smtClean="0">
                <a:solidFill>
                  <a:srgbClr val="0070C0"/>
                </a:solidFill>
              </a:rPr>
              <a:t>3</a:t>
            </a:r>
            <a:r>
              <a:rPr lang="en-US" sz="2800" b="1" dirty="0" smtClean="0"/>
              <a:t> </a:t>
            </a:r>
            <a:r>
              <a:rPr lang="en-US" sz="2800" dirty="0"/>
              <a:t>checks on dimensions &amp; facts</a:t>
            </a:r>
          </a:p>
          <a:p>
            <a:r>
              <a:rPr lang="en-US" sz="2800" dirty="0"/>
              <a:t>Manage changes to </a:t>
            </a:r>
            <a:r>
              <a:rPr lang="en-US" sz="2800" b="1" dirty="0" smtClean="0">
                <a:solidFill>
                  <a:srgbClr val="0070C0"/>
                </a:solidFill>
              </a:rPr>
              <a:t>dimensions</a:t>
            </a:r>
            <a:r>
              <a:rPr lang="en-US" sz="2800" b="1" baseline="30000" dirty="0">
                <a:solidFill>
                  <a:srgbClr val="0070C0"/>
                </a:solidFill>
              </a:rPr>
              <a:t>4</a:t>
            </a:r>
          </a:p>
          <a:p>
            <a:r>
              <a:rPr lang="en-US" sz="2800" dirty="0"/>
              <a:t>Ensure the DW and ETL meet </a:t>
            </a:r>
            <a:r>
              <a:rPr lang="en-US" sz="2800" b="1" dirty="0">
                <a:solidFill>
                  <a:srgbClr val="0070C0"/>
                </a:solidFill>
              </a:rPr>
              <a:t>systems availability </a:t>
            </a:r>
            <a:r>
              <a:rPr lang="en-US" sz="2800" dirty="0"/>
              <a:t>requirements</a:t>
            </a:r>
          </a:p>
          <a:p>
            <a:r>
              <a:rPr lang="en-US" sz="2800" dirty="0"/>
              <a:t>Design a </a:t>
            </a:r>
            <a:r>
              <a:rPr lang="en-US" sz="2800" b="1" dirty="0">
                <a:solidFill>
                  <a:srgbClr val="0070C0"/>
                </a:solidFill>
              </a:rPr>
              <a:t>data auditing </a:t>
            </a:r>
            <a:r>
              <a:rPr lang="en-US" sz="2800" dirty="0"/>
              <a:t>subsystem</a:t>
            </a:r>
          </a:p>
          <a:p>
            <a:r>
              <a:rPr lang="en-US" sz="2800" dirty="0"/>
              <a:t>Organize the </a:t>
            </a:r>
            <a:r>
              <a:rPr lang="en-US" sz="2800" b="1" dirty="0">
                <a:solidFill>
                  <a:srgbClr val="0070C0"/>
                </a:solidFill>
              </a:rPr>
              <a:t>ETL </a:t>
            </a:r>
            <a:r>
              <a:rPr lang="en-US" sz="2800" b="1" dirty="0" smtClean="0">
                <a:solidFill>
                  <a:srgbClr val="0070C0"/>
                </a:solidFill>
              </a:rPr>
              <a:t>staging area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26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2851</TotalTime>
  <Words>1120</Words>
  <Application>Microsoft Office PowerPoint</Application>
  <PresentationFormat>Custom</PresentationFormat>
  <Paragraphs>135</Paragraphs>
  <Slides>19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The Kimball Lifecycle Diagram</vt:lpstr>
      <vt:lpstr>Before We Begin</vt:lpstr>
      <vt:lpstr>The Plan…</vt:lpstr>
      <vt:lpstr>Step 1: Draw The High Level Plan</vt:lpstr>
      <vt:lpstr>Step 2: Choose an ETL Tool</vt:lpstr>
      <vt:lpstr>ETL: Code vs Tool</vt:lpstr>
      <vt:lpstr>Why ETL Tools?</vt:lpstr>
      <vt:lpstr>Step 3: Develop Detailed Strategies</vt:lpstr>
      <vt:lpstr>The Role of the Staging</vt:lpstr>
      <vt:lpstr>Step 4: Drill Down by Target Table</vt:lpstr>
      <vt:lpstr>Step 5: Populate Dimensions  with Historic Data</vt:lpstr>
      <vt:lpstr>Step 6: Perform the Fact Table Historic Load</vt:lpstr>
      <vt:lpstr>Example Surrogate Key Pipeline</vt:lpstr>
      <vt:lpstr>Step 7: Dimension Table Incremental Processing</vt:lpstr>
      <vt:lpstr>Step 8: Fact Table Incremental Processing</vt:lpstr>
      <vt:lpstr>CDC - Change Data Capture</vt:lpstr>
      <vt:lpstr>Step 9: Aggregate Table and OLAP Loads</vt:lpstr>
      <vt:lpstr>Step 10: ETL System Operation &amp; Automation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danton sihombing</dc:creator>
  <cp:lastModifiedBy>Umim</cp:lastModifiedBy>
  <cp:revision>279</cp:revision>
  <dcterms:created xsi:type="dcterms:W3CDTF">2014-08-28T03:04:31Z</dcterms:created>
  <dcterms:modified xsi:type="dcterms:W3CDTF">2017-11-30T07:41:23Z</dcterms:modified>
</cp:coreProperties>
</file>